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317" r:id="rId34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howGuides="1">
      <p:cViewPr varScale="1">
        <p:scale>
          <a:sx n="124" d="100"/>
          <a:sy n="124" d="100"/>
        </p:scale>
        <p:origin x="64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56D6E-6651-4A8D-BE15-4F7CDA09C5D6}" type="datetimeFigureOut">
              <a:rPr lang="it-IT"/>
              <a:pPr>
                <a:defRPr/>
              </a:pPr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31320-C581-487B-A980-8964F0859281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931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165A7-9949-4CD8-8A7B-C0A3EDCDE977}" type="datetimeFigureOut">
              <a:rPr lang="it-IT"/>
              <a:pPr>
                <a:defRPr/>
              </a:pPr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AD599-B96C-4D77-82B3-48A87AB31DD8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076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5356-4C9A-4FAE-9ECF-482B4ED5CAE9}" type="datetimeFigureOut">
              <a:rPr lang="it-IT"/>
              <a:pPr>
                <a:defRPr/>
              </a:pPr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1FE1C-4F1F-409B-82A0-78715D707EA2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936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66357-DBFC-4066-97A6-D29F8654237A}" type="datetimeFigureOut">
              <a:rPr lang="it-IT"/>
              <a:pPr>
                <a:defRPr/>
              </a:pPr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4C96C-122D-4D15-AC5D-4A88D6041086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720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DD4E8-8DA7-43FD-93A7-D2336D2A0BF5}" type="datetimeFigureOut">
              <a:rPr lang="it-IT"/>
              <a:pPr>
                <a:defRPr/>
              </a:pPr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47B2B-4E7A-477E-89E7-AB2D44219E6D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597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21D71-0679-4F69-9A9D-434021F7DA3D}" type="datetimeFigureOut">
              <a:rPr lang="it-IT"/>
              <a:pPr>
                <a:defRPr/>
              </a:pPr>
              <a:t>05/02/22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02F72-D94A-4FA6-BE4C-0A75080B8DE5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228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E079F-968B-4AB6-BF05-D3402D69F232}" type="datetimeFigureOut">
              <a:rPr lang="it-IT"/>
              <a:pPr>
                <a:defRPr/>
              </a:pPr>
              <a:t>05/02/22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11C72-05B2-439D-BB9A-5A84FD389AD0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735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4981-0DD2-40EE-8007-F24B1C01BFCE}" type="datetimeFigureOut">
              <a:rPr lang="it-IT"/>
              <a:pPr>
                <a:defRPr/>
              </a:pPr>
              <a:t>05/02/22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71BDE-188A-43D9-BEB6-B578A2307F2B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215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E9EF3-67BA-4745-9213-7645E83CC51D}" type="datetimeFigureOut">
              <a:rPr lang="it-IT"/>
              <a:pPr>
                <a:defRPr/>
              </a:pPr>
              <a:t>05/02/22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09DD4-BE66-436D-8837-A155B336881A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152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FB066-3ED7-4299-949F-92F8EB9EB9D2}" type="datetimeFigureOut">
              <a:rPr lang="it-IT"/>
              <a:pPr>
                <a:defRPr/>
              </a:pPr>
              <a:t>05/02/22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107AF-3965-4988-8F34-330C919863CC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076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E4F1-7932-4A3F-8913-024A6B13E32F}" type="datetimeFigureOut">
              <a:rPr lang="it-IT"/>
              <a:pPr>
                <a:defRPr/>
              </a:pPr>
              <a:t>05/02/22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6E68C-C30F-4FED-8BB7-4100C7AA795A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861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B99172-464B-4D87-8AB4-754FA89DDF16}" type="datetimeFigureOut">
              <a:rPr lang="it-IT"/>
              <a:pPr>
                <a:defRPr/>
              </a:pPr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697C4BF-4A65-43A3-B42E-CEC0107BBCF8}" type="slidenum">
              <a:rPr lang="it-IT" altLang="it-IT"/>
              <a:pPr/>
              <a:t>‹#›</a:t>
            </a:fld>
            <a:endParaRPr lang="it-IT" altLang="it-IT"/>
          </a:p>
        </p:txBody>
      </p:sp>
      <p:sp>
        <p:nvSpPr>
          <p:cNvPr id="1031" name="CasellaDiTesto 6"/>
          <p:cNvSpPr txBox="1">
            <a:spLocks noChangeArrowheads="1"/>
          </p:cNvSpPr>
          <p:nvPr userDrawn="1"/>
        </p:nvSpPr>
        <p:spPr bwMode="auto">
          <a:xfrm>
            <a:off x="169334" y="6477001"/>
            <a:ext cx="423333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it-IT" altLang="it-IT" sz="1100">
                <a:cs typeface="Arial" charset="0"/>
              </a:rPr>
              <a:t>Silverstein, Webster, Kiemle</a:t>
            </a:r>
          </a:p>
          <a:p>
            <a:pPr>
              <a:defRPr/>
            </a:pPr>
            <a:endParaRPr lang="it-IT" altLang="it-IT" sz="1100">
              <a:cs typeface="Arial" charset="0"/>
            </a:endParaRPr>
          </a:p>
        </p:txBody>
      </p:sp>
      <p:sp>
        <p:nvSpPr>
          <p:cNvPr id="1032" name="CasellaDiTesto 7"/>
          <p:cNvSpPr txBox="1">
            <a:spLocks noChangeArrowheads="1"/>
          </p:cNvSpPr>
          <p:nvPr userDrawn="1"/>
        </p:nvSpPr>
        <p:spPr bwMode="auto">
          <a:xfrm>
            <a:off x="3691468" y="6477001"/>
            <a:ext cx="480483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it-IT" altLang="it-IT" sz="1100" b="1">
                <a:cs typeface="Arial" charset="0"/>
              </a:rPr>
              <a:t>Identificazione spettrometrica di composti organici (III ed.)</a:t>
            </a:r>
          </a:p>
          <a:p>
            <a:pPr algn="ctr">
              <a:defRPr/>
            </a:pPr>
            <a:endParaRPr lang="it-IT" altLang="it-IT" sz="1100" b="1">
              <a:cs typeface="Arial" charset="0"/>
            </a:endParaRPr>
          </a:p>
        </p:txBody>
      </p:sp>
      <p:sp>
        <p:nvSpPr>
          <p:cNvPr id="1033" name="CasellaDiTesto 8"/>
          <p:cNvSpPr txBox="1">
            <a:spLocks noChangeArrowheads="1"/>
          </p:cNvSpPr>
          <p:nvPr userDrawn="1"/>
        </p:nvSpPr>
        <p:spPr bwMode="auto">
          <a:xfrm>
            <a:off x="3979334" y="6667500"/>
            <a:ext cx="423333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it-IT" altLang="it-IT" sz="900">
                <a:cs typeface="Arial" charset="0"/>
              </a:rPr>
              <a:t>978-88-08-18350-7</a:t>
            </a:r>
          </a:p>
          <a:p>
            <a:pPr algn="ctr">
              <a:defRPr/>
            </a:pPr>
            <a:endParaRPr lang="it-IT" altLang="it-IT" sz="900">
              <a:cs typeface="Arial" charset="0"/>
            </a:endParaRPr>
          </a:p>
        </p:txBody>
      </p:sp>
      <p:sp>
        <p:nvSpPr>
          <p:cNvPr id="1034" name="CasellaDiTesto 9"/>
          <p:cNvSpPr txBox="1">
            <a:spLocks noChangeArrowheads="1"/>
          </p:cNvSpPr>
          <p:nvPr userDrawn="1"/>
        </p:nvSpPr>
        <p:spPr bwMode="auto">
          <a:xfrm>
            <a:off x="7789334" y="6477001"/>
            <a:ext cx="423333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it-IT" altLang="it-IT" sz="1100">
                <a:cs typeface="Arial" charset="0"/>
              </a:rPr>
              <a:t>2016 © CEA - Casa Editrice Ambrosiana</a:t>
            </a:r>
          </a:p>
          <a:p>
            <a:pPr algn="r">
              <a:defRPr/>
            </a:pPr>
            <a:endParaRPr lang="it-IT" altLang="it-IT" sz="110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467910" y="467314"/>
            <a:ext cx="9256180" cy="5132936"/>
            <a:chOff x="1467910" y="467314"/>
            <a:chExt cx="9256180" cy="5132936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7910" y="651980"/>
              <a:ext cx="9256180" cy="4948270"/>
            </a:xfrm>
            <a:prstGeom prst="rect">
              <a:avLst/>
            </a:prstGeom>
          </p:spPr>
        </p:pic>
        <p:sp>
          <p:nvSpPr>
            <p:cNvPr id="4" name="Rettangolo 3"/>
            <p:cNvSpPr/>
            <p:nvPr/>
          </p:nvSpPr>
          <p:spPr>
            <a:xfrm>
              <a:off x="2455817" y="992777"/>
              <a:ext cx="1959429" cy="4036423"/>
            </a:xfrm>
            <a:prstGeom prst="rect">
              <a:avLst/>
            </a:prstGeom>
            <a:solidFill>
              <a:schemeClr val="accent1">
                <a:alpha val="5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4415246" y="992777"/>
              <a:ext cx="620988" cy="4036423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5866228" y="992777"/>
              <a:ext cx="998806" cy="4036423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6365631" y="992777"/>
              <a:ext cx="1160584" cy="4036423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7526215" y="992777"/>
              <a:ext cx="1308296" cy="4036423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8834511" y="992777"/>
              <a:ext cx="1631852" cy="4036423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783394" y="467314"/>
              <a:ext cx="76035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Stretching X-H               St. tripli                       St. C=X  Bending X-H     Stretching X-Y         Bending </a:t>
              </a:r>
              <a:r>
                <a:rPr lang="it-IT" sz="1400" dirty="0" err="1"/>
                <a:t>oop</a:t>
              </a:r>
              <a:r>
                <a:rPr lang="it-IT" sz="1400" dirty="0"/>
                <a:t> X-H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1531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414464"/>
            <a:ext cx="9017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2.12 Spettro IR di </a:t>
            </a:r>
            <a:r>
              <a:rPr lang="it-IT" altLang="it-IT" sz="1400" i="1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o</a:t>
            </a: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-xilene.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449264"/>
            <a:ext cx="901700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2.13 Spettro IR del polietilene ad alta densità.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449264"/>
            <a:ext cx="901700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2.14 Spettro IR del polietilene a bassa densità.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63500"/>
            <a:ext cx="41275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2.18 Spettro infrarosso della regione di stretching dell’OH del cicloesilcarbinolo in CCl</a:t>
            </a:r>
            <a:r>
              <a:rPr lang="it-IT" altLang="it-IT" sz="1400" baseline="-250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4</a:t>
            </a: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35360" y="332656"/>
            <a:ext cx="144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Alcoli e fenoli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159896" y="5661248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0.03 M                         1M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243EB-D2A2-6546-B8A1-C1CAA18F6D76}"/>
              </a:ext>
            </a:extLst>
          </p:cNvPr>
          <p:cNvSpPr txBox="1"/>
          <p:nvPr/>
        </p:nvSpPr>
        <p:spPr>
          <a:xfrm>
            <a:off x="8256240" y="2852936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In soluzione diluita si vede il segnale dell’OH libero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In soluzione concentrata si formano legami H intermolecolari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4" y="63500"/>
            <a:ext cx="3863975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2.19 Porzioni di spettri IR di </a:t>
            </a:r>
            <a:r>
              <a:rPr lang="it-IT" altLang="it-IT" sz="1400" i="1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o</a:t>
            </a: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-idrossiacetofenone. </a:t>
            </a: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031458"/>
              </p:ext>
            </p:extLst>
          </p:nvPr>
        </p:nvGraphicFramePr>
        <p:xfrm>
          <a:off x="1589638" y="1124744"/>
          <a:ext cx="1536651" cy="1676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S ChemDraw Drawing" r:id="rId4" imgW="680816" imgH="743270" progId="ChemDraw.Document.6.0">
                  <p:embed/>
                </p:oleObj>
              </mc:Choice>
              <mc:Fallback>
                <p:oleObj name="CS ChemDraw Drawing" r:id="rId4" imgW="680816" imgH="7432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638" y="1124744"/>
                        <a:ext cx="1536651" cy="1676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061328-D397-E440-B7D7-BA7950E0B244}"/>
              </a:ext>
            </a:extLst>
          </p:cNvPr>
          <p:cNvSpPr txBox="1"/>
          <p:nvPr/>
        </p:nvSpPr>
        <p:spPr>
          <a:xfrm>
            <a:off x="8083267" y="1883067"/>
            <a:ext cx="3863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Tipico legame H </a:t>
            </a:r>
            <a:r>
              <a:rPr lang="it-IT" b="1" dirty="0">
                <a:solidFill>
                  <a:srgbClr val="FF0000"/>
                </a:solidFill>
              </a:rPr>
              <a:t>intra</a:t>
            </a:r>
            <a:r>
              <a:rPr lang="it-IT" dirty="0">
                <a:solidFill>
                  <a:srgbClr val="FF0000"/>
                </a:solidFill>
              </a:rPr>
              <a:t>molecolare.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Al cambiare della concentrazione non cambia nulla.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351F03-AAB2-1944-9FB8-984846537807}"/>
              </a:ext>
            </a:extLst>
          </p:cNvPr>
          <p:cNvSpPr txBox="1"/>
          <p:nvPr/>
        </p:nvSpPr>
        <p:spPr>
          <a:xfrm>
            <a:off x="5375920" y="5536168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0.03 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4AAD5D-21CD-714B-A8B0-F75079EA874C}"/>
              </a:ext>
            </a:extLst>
          </p:cNvPr>
          <p:cNvSpPr txBox="1"/>
          <p:nvPr/>
        </p:nvSpPr>
        <p:spPr>
          <a:xfrm>
            <a:off x="6835029" y="553616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1.0 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417639"/>
            <a:ext cx="9017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2.20 Spettro IR dell’alcol benzilico.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359696" y="1432059"/>
            <a:ext cx="111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OH legato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968208" y="1096294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C=C </a:t>
            </a:r>
            <a:r>
              <a:rPr lang="it-IT" dirty="0" err="1"/>
              <a:t>ar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544272" y="3009862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OH</a:t>
            </a:r>
          </a:p>
          <a:p>
            <a:pPr algn="ctr"/>
            <a:r>
              <a:rPr lang="it-IT" dirty="0" err="1"/>
              <a:t>Bend</a:t>
            </a:r>
            <a:r>
              <a:rPr lang="it-IT" dirty="0"/>
              <a:t>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048328" y="882394"/>
            <a:ext cx="54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C-O</a:t>
            </a:r>
          </a:p>
          <a:p>
            <a:pPr algn="ctr"/>
            <a:r>
              <a:rPr lang="it-IT" dirty="0" err="1"/>
              <a:t>Str</a:t>
            </a:r>
            <a:r>
              <a:rPr lang="it-IT" dirty="0"/>
              <a:t>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696400" y="882393"/>
            <a:ext cx="550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CH</a:t>
            </a:r>
          </a:p>
          <a:p>
            <a:pPr algn="ctr"/>
            <a:r>
              <a:rPr lang="it-IT" dirty="0" err="1"/>
              <a:t>oop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188064" y="3009861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CC</a:t>
            </a:r>
          </a:p>
          <a:p>
            <a:pPr algn="ctr"/>
            <a:r>
              <a:rPr lang="it-IT" dirty="0" err="1"/>
              <a:t>Bend</a:t>
            </a:r>
            <a:r>
              <a:rPr lang="it-IT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411289"/>
            <a:ext cx="90170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2.21 Spettro IR del fenolo (depositato mediante fusione).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575720" y="1450978"/>
            <a:ext cx="111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OH legato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680176" y="1081646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C=C </a:t>
            </a:r>
            <a:r>
              <a:rPr lang="it-IT" dirty="0" err="1"/>
              <a:t>ar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109139" y="1218875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OH</a:t>
            </a:r>
          </a:p>
          <a:p>
            <a:pPr algn="ctr"/>
            <a:r>
              <a:rPr lang="it-IT" dirty="0" err="1"/>
              <a:t>Bend</a:t>
            </a:r>
            <a:r>
              <a:rPr lang="it-IT" dirty="0"/>
              <a:t>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904312" y="3105834"/>
            <a:ext cx="54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C-O</a:t>
            </a:r>
          </a:p>
          <a:p>
            <a:pPr algn="ctr"/>
            <a:r>
              <a:rPr lang="it-IT" dirty="0" err="1"/>
              <a:t>Str</a:t>
            </a:r>
            <a:r>
              <a:rPr lang="it-IT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412875"/>
            <a:ext cx="9017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2.22 Spettro IR del 2-metil-1-butanolo.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C77762-D9F5-BE49-90C1-6497C887CD6F}"/>
              </a:ext>
            </a:extLst>
          </p:cNvPr>
          <p:cNvSpPr txBox="1"/>
          <p:nvPr/>
        </p:nvSpPr>
        <p:spPr>
          <a:xfrm>
            <a:off x="8904312" y="3573016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Str</a:t>
            </a:r>
            <a:r>
              <a:rPr lang="it-IT" dirty="0"/>
              <a:t> C-O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EFCB49-6375-EE4C-81E2-A2FBE54EDDDF}"/>
              </a:ext>
            </a:extLst>
          </p:cNvPr>
          <p:cNvSpPr txBox="1"/>
          <p:nvPr/>
        </p:nvSpPr>
        <p:spPr>
          <a:xfrm>
            <a:off x="5159896" y="3429000"/>
            <a:ext cx="16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Str</a:t>
            </a:r>
            <a:r>
              <a:rPr lang="it-IT" dirty="0"/>
              <a:t> C-H alifatico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2B6F7-3FBF-6E4F-84E1-9C6EADCBBAD5}"/>
              </a:ext>
            </a:extLst>
          </p:cNvPr>
          <p:cNvSpPr txBox="1"/>
          <p:nvPr/>
        </p:nvSpPr>
        <p:spPr>
          <a:xfrm>
            <a:off x="3431704" y="3573016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Str</a:t>
            </a:r>
            <a:r>
              <a:rPr lang="it-IT" dirty="0"/>
              <a:t> OH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411289"/>
            <a:ext cx="90170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2.23 Spettro IR dell’anisolo.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883295" y="3241006"/>
            <a:ext cx="1104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C-O-C</a:t>
            </a:r>
          </a:p>
          <a:p>
            <a:pPr algn="ctr"/>
            <a:r>
              <a:rPr lang="it-IT" dirty="0" err="1"/>
              <a:t>Str</a:t>
            </a:r>
            <a:r>
              <a:rPr lang="it-IT" dirty="0"/>
              <a:t>. </a:t>
            </a:r>
            <a:r>
              <a:rPr lang="it-IT" dirty="0" err="1"/>
              <a:t>simm</a:t>
            </a:r>
            <a:r>
              <a:rPr lang="it-IT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951DB3-BF88-A34C-BF35-F993775638F0}"/>
              </a:ext>
            </a:extLst>
          </p:cNvPr>
          <p:cNvSpPr txBox="1"/>
          <p:nvPr/>
        </p:nvSpPr>
        <p:spPr>
          <a:xfrm>
            <a:off x="3575720" y="2782669"/>
            <a:ext cx="3499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Str</a:t>
            </a:r>
            <a:r>
              <a:rPr lang="it-IT" dirty="0">
                <a:solidFill>
                  <a:srgbClr val="FF0000"/>
                </a:solidFill>
              </a:rPr>
              <a:t> C-H aromatico sopra i 3000 cm</a:t>
            </a:r>
            <a:r>
              <a:rPr lang="it-IT" baseline="30000" dirty="0">
                <a:solidFill>
                  <a:srgbClr val="FF0000"/>
                </a:solidFill>
              </a:rPr>
              <a:t>-1</a:t>
            </a:r>
          </a:p>
          <a:p>
            <a:r>
              <a:rPr lang="it-IT" dirty="0" err="1">
                <a:solidFill>
                  <a:srgbClr val="FF0000"/>
                </a:solidFill>
              </a:rPr>
              <a:t>Str</a:t>
            </a:r>
            <a:r>
              <a:rPr lang="it-IT" dirty="0">
                <a:solidFill>
                  <a:srgbClr val="FF0000"/>
                </a:solidFill>
              </a:rPr>
              <a:t> C-H alifatico sotto i 3000 cm</a:t>
            </a:r>
            <a:r>
              <a:rPr lang="it-IT" baseline="30000" dirty="0">
                <a:solidFill>
                  <a:srgbClr val="FF0000"/>
                </a:solidFill>
              </a:rPr>
              <a:t>-1</a:t>
            </a:r>
          </a:p>
          <a:p>
            <a:r>
              <a:rPr lang="it-IT" dirty="0">
                <a:solidFill>
                  <a:srgbClr val="FF0000"/>
                </a:solidFill>
              </a:rPr>
              <a:t>DA RICORDARE!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C9A73-E389-2547-9E6D-CB5FB9525704}"/>
              </a:ext>
            </a:extLst>
          </p:cNvPr>
          <p:cNvSpPr txBox="1"/>
          <p:nvPr/>
        </p:nvSpPr>
        <p:spPr>
          <a:xfrm>
            <a:off x="6672064" y="3183078"/>
            <a:ext cx="16762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Str</a:t>
            </a:r>
            <a:r>
              <a:rPr lang="it-IT" dirty="0"/>
              <a:t> C=C</a:t>
            </a:r>
          </a:p>
          <a:p>
            <a:pPr algn="ctr"/>
            <a:r>
              <a:rPr lang="it-IT" dirty="0"/>
              <a:t>Anello</a:t>
            </a:r>
          </a:p>
          <a:p>
            <a:pPr algn="ctr"/>
            <a:r>
              <a:rPr lang="it-IT" dirty="0">
                <a:solidFill>
                  <a:srgbClr val="FF0000"/>
                </a:solidFill>
              </a:rPr>
              <a:t>DA RICORDARE!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420814"/>
            <a:ext cx="90170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2.24 Spettro IR dell’acetone.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904312" y="3645024"/>
            <a:ext cx="189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Str</a:t>
            </a:r>
            <a:r>
              <a:rPr lang="it-IT" dirty="0"/>
              <a:t>. e </a:t>
            </a:r>
            <a:r>
              <a:rPr lang="it-IT" dirty="0" err="1"/>
              <a:t>bend</a:t>
            </a:r>
            <a:r>
              <a:rPr lang="it-IT" dirty="0"/>
              <a:t> C-CO-C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B8CAB8-DAB9-474C-B47F-223FE6A444AC}"/>
              </a:ext>
            </a:extLst>
          </p:cNvPr>
          <p:cNvSpPr txBox="1"/>
          <p:nvPr/>
        </p:nvSpPr>
        <p:spPr>
          <a:xfrm>
            <a:off x="8083370" y="4149080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Bend</a:t>
            </a:r>
            <a:r>
              <a:rPr lang="it-IT" dirty="0"/>
              <a:t>.</a:t>
            </a:r>
          </a:p>
          <a:p>
            <a:pPr algn="ctr"/>
            <a:r>
              <a:rPr lang="it-IT" dirty="0"/>
              <a:t>C-H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40076E-E280-8B4F-8272-3224A542BA46}"/>
              </a:ext>
            </a:extLst>
          </p:cNvPr>
          <p:cNvSpPr txBox="1"/>
          <p:nvPr/>
        </p:nvSpPr>
        <p:spPr>
          <a:xfrm>
            <a:off x="6600056" y="3779046"/>
            <a:ext cx="92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Str</a:t>
            </a:r>
            <a:r>
              <a:rPr lang="it-IT" dirty="0"/>
              <a:t>. C=O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1DF2D-23B1-EB41-8E72-9F7055532196}"/>
              </a:ext>
            </a:extLst>
          </p:cNvPr>
          <p:cNvSpPr txBox="1"/>
          <p:nvPr/>
        </p:nvSpPr>
        <p:spPr>
          <a:xfrm>
            <a:off x="3192737" y="3429000"/>
            <a:ext cx="16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Str</a:t>
            </a:r>
            <a:r>
              <a:rPr lang="it-IT" dirty="0"/>
              <a:t> C-H alifatico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412875"/>
            <a:ext cx="9017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asellaDiTesto 2"/>
          <p:cNvSpPr txBox="1">
            <a:spLocks noChangeArrowheads="1"/>
          </p:cNvSpPr>
          <p:nvPr/>
        </p:nvSpPr>
        <p:spPr bwMode="auto">
          <a:xfrm>
            <a:off x="1587500" y="6032500"/>
            <a:ext cx="9017000" cy="2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2.2 Spettro infrarosso del cicloeptanone allo stato puro.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583832" y="666215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CH </a:t>
            </a:r>
            <a:r>
              <a:rPr lang="it-IT" sz="1400" dirty="0" err="1"/>
              <a:t>simm</a:t>
            </a:r>
            <a:r>
              <a:rPr lang="it-IT" sz="1400" dirty="0"/>
              <a:t>. </a:t>
            </a:r>
            <a:r>
              <a:rPr lang="it-IT" sz="1400" dirty="0" err="1"/>
              <a:t>Str</a:t>
            </a:r>
            <a:r>
              <a:rPr lang="it-IT" sz="1400" dirty="0"/>
              <a:t>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007768" y="666215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CH </a:t>
            </a:r>
            <a:r>
              <a:rPr lang="it-IT" sz="1400" dirty="0" err="1"/>
              <a:t>asimm</a:t>
            </a:r>
            <a:r>
              <a:rPr lang="it-IT" sz="1400" dirty="0"/>
              <a:t>. </a:t>
            </a:r>
            <a:r>
              <a:rPr lang="it-IT" sz="1400" dirty="0" err="1"/>
              <a:t>Str</a:t>
            </a:r>
            <a:r>
              <a:rPr lang="it-IT" sz="1400" dirty="0"/>
              <a:t>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248128" y="773937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CO</a:t>
            </a:r>
          </a:p>
          <a:p>
            <a:pPr algn="ctr"/>
            <a:r>
              <a:rPr lang="it-IT" sz="1400" dirty="0"/>
              <a:t> </a:t>
            </a:r>
            <a:r>
              <a:rPr lang="it-IT" sz="1400" dirty="0" err="1"/>
              <a:t>Str</a:t>
            </a:r>
            <a:r>
              <a:rPr lang="it-IT" sz="1400" dirty="0"/>
              <a:t>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896200" y="773937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CH bending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635678" y="11703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*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237513" y="11703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*</a:t>
            </a:r>
          </a:p>
        </p:txBody>
      </p:sp>
      <p:cxnSp>
        <p:nvCxnSpPr>
          <p:cNvPr id="8" name="Connettore diritto 7"/>
          <p:cNvCxnSpPr/>
          <p:nvPr/>
        </p:nvCxnSpPr>
        <p:spPr>
          <a:xfrm>
            <a:off x="5387554" y="1170350"/>
            <a:ext cx="0" cy="2897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411289"/>
            <a:ext cx="90170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2.25 Spettro IR dell’acetofenone.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647728" y="12266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F9674-23F4-E742-891A-87F517042E44}"/>
              </a:ext>
            </a:extLst>
          </p:cNvPr>
          <p:cNvSpPr txBox="1"/>
          <p:nvPr/>
        </p:nvSpPr>
        <p:spPr>
          <a:xfrm>
            <a:off x="6816080" y="4280715"/>
            <a:ext cx="25321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Str</a:t>
            </a:r>
            <a:r>
              <a:rPr lang="it-IT" dirty="0"/>
              <a:t>. C=O a frequenza</a:t>
            </a:r>
          </a:p>
          <a:p>
            <a:pPr algn="ctr"/>
            <a:r>
              <a:rPr lang="it-IT" dirty="0"/>
              <a:t>inferiore al normale per</a:t>
            </a:r>
          </a:p>
          <a:p>
            <a:pPr algn="ctr"/>
            <a:r>
              <a:rPr lang="it-IT" dirty="0"/>
              <a:t>coniugazione con l’anello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412875"/>
            <a:ext cx="9017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2.26 Spettro IR dell’ottanale.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007768" y="62068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C-H aldeidico</a:t>
            </a:r>
          </a:p>
          <a:p>
            <a:pPr algn="ctr"/>
            <a:r>
              <a:rPr lang="it-IT" dirty="0"/>
              <a:t>con risonanza di Fermi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503712" y="11117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*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896200" y="65009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Bend</a:t>
            </a:r>
            <a:r>
              <a:rPr lang="it-IT" dirty="0"/>
              <a:t>. CH aldeidico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937847" y="16640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*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F4928D-5DDA-234C-9E7A-1F3CF4930D98}"/>
              </a:ext>
            </a:extLst>
          </p:cNvPr>
          <p:cNvCxnSpPr/>
          <p:nvPr/>
        </p:nvCxnSpPr>
        <p:spPr>
          <a:xfrm>
            <a:off x="8544272" y="1268760"/>
            <a:ext cx="0" cy="43194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1C464ED-3895-EA44-B0C2-F8F5DE1BD99E}"/>
              </a:ext>
            </a:extLst>
          </p:cNvPr>
          <p:cNvSpPr txBox="1"/>
          <p:nvPr/>
        </p:nvSpPr>
        <p:spPr>
          <a:xfrm>
            <a:off x="7176120" y="3645024"/>
            <a:ext cx="92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Str</a:t>
            </a:r>
            <a:r>
              <a:rPr lang="it-IT" dirty="0"/>
              <a:t>. C=O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504" y="1412876"/>
            <a:ext cx="90170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2.27 Spettro IR dell’acido esanoico. </a:t>
            </a:r>
          </a:p>
        </p:txBody>
      </p:sp>
      <p:cxnSp>
        <p:nvCxnSpPr>
          <p:cNvPr id="3" name="Connettore diritto 2"/>
          <p:cNvCxnSpPr/>
          <p:nvPr/>
        </p:nvCxnSpPr>
        <p:spPr>
          <a:xfrm>
            <a:off x="3431704" y="1268760"/>
            <a:ext cx="3240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309052" y="827371"/>
            <a:ext cx="148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Stretching OH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544272" y="2852936"/>
            <a:ext cx="881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Str</a:t>
            </a:r>
            <a:r>
              <a:rPr lang="it-IT" dirty="0"/>
              <a:t>. C-O</a:t>
            </a:r>
          </a:p>
          <a:p>
            <a:pPr algn="ctr"/>
            <a:r>
              <a:rPr lang="it-IT" dirty="0"/>
              <a:t>dimero</a:t>
            </a:r>
          </a:p>
        </p:txBody>
      </p:sp>
      <p:sp>
        <p:nvSpPr>
          <p:cNvPr id="7" name="CasellaDiTesto 4">
            <a:extLst>
              <a:ext uri="{FF2B5EF4-FFF2-40B4-BE49-F238E27FC236}">
                <a16:creationId xmlns:a16="http://schemas.microsoft.com/office/drawing/2014/main" id="{C5F6D895-3FA7-5147-869F-052B312161BB}"/>
              </a:ext>
            </a:extLst>
          </p:cNvPr>
          <p:cNvSpPr txBox="1"/>
          <p:nvPr/>
        </p:nvSpPr>
        <p:spPr>
          <a:xfrm>
            <a:off x="7798555" y="2708920"/>
            <a:ext cx="7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Str</a:t>
            </a:r>
            <a:r>
              <a:rPr lang="it-IT" dirty="0"/>
              <a:t>.</a:t>
            </a:r>
          </a:p>
          <a:p>
            <a:pPr algn="ctr"/>
            <a:r>
              <a:rPr lang="it-IT" dirty="0"/>
              <a:t>C-O-H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0FD9D-0985-6F4C-AEE4-BB996394BCEB}"/>
              </a:ext>
            </a:extLst>
          </p:cNvPr>
          <p:cNvSpPr txBox="1"/>
          <p:nvPr/>
        </p:nvSpPr>
        <p:spPr>
          <a:xfrm>
            <a:off x="7708369" y="3698221"/>
            <a:ext cx="92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Str</a:t>
            </a:r>
            <a:r>
              <a:rPr lang="it-IT" dirty="0"/>
              <a:t>. C=O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9" y="1052736"/>
            <a:ext cx="1142112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2.28 Spettro IR di ammonio benzoato. </a:t>
            </a:r>
          </a:p>
        </p:txBody>
      </p:sp>
      <p:cxnSp>
        <p:nvCxnSpPr>
          <p:cNvPr id="4" name="Connettore diritto 3"/>
          <p:cNvCxnSpPr/>
          <p:nvPr/>
        </p:nvCxnSpPr>
        <p:spPr>
          <a:xfrm>
            <a:off x="1587500" y="1052736"/>
            <a:ext cx="27803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236425" y="664367"/>
            <a:ext cx="148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Stretching </a:t>
            </a:r>
            <a:r>
              <a:rPr lang="it-IT" dirty="0" err="1">
                <a:solidFill>
                  <a:srgbClr val="FF0000"/>
                </a:solidFill>
              </a:rPr>
              <a:t>NH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807968" y="4869160"/>
            <a:ext cx="1984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B: </a:t>
            </a:r>
            <a:r>
              <a:rPr lang="it-IT" dirty="0" err="1"/>
              <a:t>str</a:t>
            </a:r>
            <a:r>
              <a:rPr lang="it-IT" dirty="0"/>
              <a:t>. C=C </a:t>
            </a:r>
            <a:r>
              <a:rPr lang="it-IT" dirty="0" err="1"/>
              <a:t>ar</a:t>
            </a:r>
            <a:endParaRPr lang="it-IT" dirty="0"/>
          </a:p>
          <a:p>
            <a:r>
              <a:rPr lang="it-IT" dirty="0"/>
              <a:t>C: </a:t>
            </a:r>
            <a:r>
              <a:rPr lang="it-IT" dirty="0" err="1"/>
              <a:t>str</a:t>
            </a:r>
            <a:r>
              <a:rPr lang="it-IT" dirty="0"/>
              <a:t>. </a:t>
            </a:r>
            <a:r>
              <a:rPr lang="it-IT" dirty="0" err="1"/>
              <a:t>asimm</a:t>
            </a:r>
            <a:r>
              <a:rPr lang="it-IT" dirty="0"/>
              <a:t>. </a:t>
            </a:r>
            <a:r>
              <a:rPr lang="it-IT" dirty="0" err="1"/>
              <a:t>COO</a:t>
            </a:r>
            <a:r>
              <a:rPr lang="it-IT" dirty="0"/>
              <a:t>-</a:t>
            </a:r>
          </a:p>
          <a:p>
            <a:r>
              <a:rPr lang="it-IT" dirty="0"/>
              <a:t>D: </a:t>
            </a:r>
            <a:r>
              <a:rPr lang="it-IT" dirty="0" err="1"/>
              <a:t>str</a:t>
            </a:r>
            <a:r>
              <a:rPr lang="it-IT" dirty="0"/>
              <a:t>. </a:t>
            </a:r>
            <a:r>
              <a:rPr lang="it-IT" dirty="0" err="1"/>
              <a:t>simm</a:t>
            </a:r>
            <a:r>
              <a:rPr lang="it-IT" dirty="0"/>
              <a:t>. </a:t>
            </a:r>
            <a:r>
              <a:rPr lang="it-IT" dirty="0" err="1"/>
              <a:t>COO</a:t>
            </a:r>
            <a:r>
              <a:rPr lang="it-IT" dirty="0"/>
              <a:t>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2CB3F9-77F9-6246-AE49-07C4CF59CF5C}"/>
              </a:ext>
            </a:extLst>
          </p:cNvPr>
          <p:cNvSpPr txBox="1"/>
          <p:nvPr/>
        </p:nvSpPr>
        <p:spPr>
          <a:xfrm>
            <a:off x="2781221" y="3501008"/>
            <a:ext cx="18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Str</a:t>
            </a:r>
            <a:r>
              <a:rPr lang="it-IT" dirty="0"/>
              <a:t>. C-H aromatico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68" y="980728"/>
            <a:ext cx="10463263" cy="364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2.29 Spettro IR dell’acetato di fenile.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111102" y="4868652"/>
            <a:ext cx="7493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C=O a </a:t>
            </a:r>
            <a:r>
              <a:rPr lang="it-IT" dirty="0" err="1"/>
              <a:t>freq</a:t>
            </a:r>
            <a:r>
              <a:rPr lang="it-IT" dirty="0"/>
              <a:t>. </a:t>
            </a:r>
            <a:r>
              <a:rPr lang="it-IT" dirty="0" err="1"/>
              <a:t>Piu’</a:t>
            </a:r>
            <a:r>
              <a:rPr lang="it-IT" dirty="0"/>
              <a:t> alta del nomale per un estere. Dovuto alla presenza del fenile.</a:t>
            </a:r>
          </a:p>
          <a:p>
            <a:r>
              <a:rPr lang="it-IT" dirty="0"/>
              <a:t>1223: Stretching O=C-O </a:t>
            </a:r>
          </a:p>
          <a:p>
            <a:r>
              <a:rPr lang="it-IT" dirty="0"/>
              <a:t>1220: Stretching O-C=C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68" y="980728"/>
            <a:ext cx="10463263" cy="364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2.30 Spettro IR del cloruro di 4-esilbenzoile.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56" y="908720"/>
            <a:ext cx="10469288" cy="364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2.31 Spettro IR dell’anidride benzoica.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744072" y="231942"/>
            <a:ext cx="2077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Str</a:t>
            </a:r>
            <a:r>
              <a:rPr lang="it-IT" dirty="0"/>
              <a:t>. </a:t>
            </a:r>
            <a:r>
              <a:rPr lang="it-IT" dirty="0" err="1"/>
              <a:t>asimm</a:t>
            </a:r>
            <a:r>
              <a:rPr lang="it-IT" dirty="0"/>
              <a:t>. e  </a:t>
            </a:r>
            <a:r>
              <a:rPr lang="it-IT" dirty="0" err="1"/>
              <a:t>simm</a:t>
            </a:r>
            <a:r>
              <a:rPr lang="it-IT" dirty="0"/>
              <a:t>.</a:t>
            </a:r>
          </a:p>
          <a:p>
            <a:pPr algn="ctr"/>
            <a:r>
              <a:rPr lang="it-IT" dirty="0"/>
              <a:t>CO-O-CO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552384" y="508941"/>
            <a:ext cx="65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C-CO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1DE597-2E66-4D4F-807C-A274BEBE5B51}"/>
              </a:ext>
            </a:extLst>
          </p:cNvPr>
          <p:cNvSpPr txBox="1"/>
          <p:nvPr/>
        </p:nvSpPr>
        <p:spPr>
          <a:xfrm>
            <a:off x="9840416" y="3573016"/>
            <a:ext cx="1763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Str</a:t>
            </a:r>
            <a:r>
              <a:rPr lang="it-IT" dirty="0"/>
              <a:t>. C-CO-O-CO-C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414464"/>
            <a:ext cx="9017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2.32 Spettro IR dell’acrilammide.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937266" y="773893"/>
            <a:ext cx="2057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Str</a:t>
            </a:r>
            <a:r>
              <a:rPr lang="it-IT" dirty="0"/>
              <a:t>. </a:t>
            </a:r>
            <a:r>
              <a:rPr lang="it-IT" dirty="0" err="1"/>
              <a:t>asimm</a:t>
            </a:r>
            <a:r>
              <a:rPr lang="it-IT" dirty="0"/>
              <a:t>. e  </a:t>
            </a:r>
            <a:r>
              <a:rPr lang="it-IT" dirty="0" err="1"/>
              <a:t>simm</a:t>
            </a:r>
            <a:r>
              <a:rPr lang="it-IT" dirty="0"/>
              <a:t>.</a:t>
            </a:r>
          </a:p>
          <a:p>
            <a:pPr algn="ctr"/>
            <a:r>
              <a:rPr lang="it-IT" dirty="0"/>
              <a:t>NH</a:t>
            </a:r>
            <a:r>
              <a:rPr lang="it-IT" baseline="-25000" dirty="0"/>
              <a:t>2</a:t>
            </a:r>
          </a:p>
          <a:p>
            <a:pPr algn="ctr"/>
            <a:r>
              <a:rPr lang="it-IT" dirty="0">
                <a:solidFill>
                  <a:srgbClr val="FF0000"/>
                </a:solidFill>
              </a:rPr>
              <a:t>DA RICORDARE!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176120" y="4270935"/>
            <a:ext cx="1903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Bande ammidiche</a:t>
            </a:r>
          </a:p>
          <a:p>
            <a:pPr algn="ctr"/>
            <a:r>
              <a:rPr lang="it-IT" dirty="0"/>
              <a:t>I (1679) e II (1617)</a:t>
            </a:r>
          </a:p>
          <a:p>
            <a:pPr algn="ctr"/>
            <a:r>
              <a:rPr lang="it-IT" dirty="0">
                <a:solidFill>
                  <a:srgbClr val="FF0000"/>
                </a:solidFill>
              </a:rPr>
              <a:t>DA RICORDARE!</a:t>
            </a:r>
          </a:p>
          <a:p>
            <a:pPr algn="ctr"/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400256" y="3567499"/>
            <a:ext cx="87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Str</a:t>
            </a:r>
            <a:r>
              <a:rPr lang="it-IT" dirty="0"/>
              <a:t>. C-N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480376" y="2852936"/>
            <a:ext cx="145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Bending fuori</a:t>
            </a:r>
          </a:p>
          <a:p>
            <a:pPr algn="ctr"/>
            <a:r>
              <a:rPr lang="it-IT" dirty="0"/>
              <a:t>dal piano NH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5" y="908720"/>
            <a:ext cx="1137275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2.33 Spettro IR di 2-metil-1,5-pentandiammina.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968208" y="539388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Bend</a:t>
            </a:r>
            <a:r>
              <a:rPr lang="it-IT" dirty="0"/>
              <a:t>. </a:t>
            </a:r>
            <a:r>
              <a:rPr lang="it-IT" dirty="0" err="1"/>
              <a:t>NH</a:t>
            </a:r>
            <a:endParaRPr lang="it-IT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6" y="620688"/>
            <a:ext cx="11593288" cy="45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2.34 Spettro IR di (±)-leucina (dispersione in olio).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287688" y="4873784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A: NH</a:t>
            </a:r>
            <a:r>
              <a:rPr lang="it-IT" baseline="-25000" dirty="0"/>
              <a:t>3</a:t>
            </a:r>
            <a:r>
              <a:rPr lang="it-IT" baseline="30000" dirty="0"/>
              <a:t>+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879976" y="4873784"/>
            <a:ext cx="2657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C: bending </a:t>
            </a:r>
            <a:r>
              <a:rPr lang="it-IT" dirty="0" err="1"/>
              <a:t>asimm</a:t>
            </a:r>
            <a:r>
              <a:rPr lang="it-IT" dirty="0"/>
              <a:t>. </a:t>
            </a:r>
            <a:r>
              <a:rPr lang="it-IT" dirty="0" err="1"/>
              <a:t>NH</a:t>
            </a:r>
            <a:endParaRPr lang="it-IT" dirty="0"/>
          </a:p>
          <a:p>
            <a:r>
              <a:rPr lang="it-IT" dirty="0"/>
              <a:t>D: stretching </a:t>
            </a:r>
            <a:r>
              <a:rPr lang="it-IT" dirty="0" err="1"/>
              <a:t>asimm</a:t>
            </a:r>
            <a:r>
              <a:rPr lang="it-IT" dirty="0"/>
              <a:t>. </a:t>
            </a:r>
            <a:r>
              <a:rPr lang="it-IT" dirty="0" err="1"/>
              <a:t>COO</a:t>
            </a:r>
            <a:r>
              <a:rPr lang="it-IT" dirty="0"/>
              <a:t>-</a:t>
            </a:r>
          </a:p>
          <a:p>
            <a:r>
              <a:rPr lang="it-IT" dirty="0"/>
              <a:t>E: bending </a:t>
            </a:r>
            <a:r>
              <a:rPr lang="it-IT" dirty="0" err="1"/>
              <a:t>simm</a:t>
            </a:r>
            <a:r>
              <a:rPr lang="it-IT" dirty="0"/>
              <a:t>. </a:t>
            </a:r>
            <a:r>
              <a:rPr lang="it-IT" dirty="0" err="1"/>
              <a:t>NH</a:t>
            </a:r>
            <a:endParaRPr lang="it-IT" dirty="0"/>
          </a:p>
          <a:p>
            <a:r>
              <a:rPr lang="it-IT" dirty="0"/>
              <a:t>F: stretching </a:t>
            </a:r>
            <a:r>
              <a:rPr lang="it-IT" dirty="0" err="1"/>
              <a:t>simm</a:t>
            </a:r>
            <a:r>
              <a:rPr lang="it-IT" dirty="0"/>
              <a:t>. </a:t>
            </a:r>
            <a:r>
              <a:rPr lang="it-IT" dirty="0" err="1"/>
              <a:t>COO</a:t>
            </a:r>
            <a:r>
              <a:rPr lang="it-IT" dirty="0"/>
              <a:t>-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747534" y="5104616"/>
            <a:ext cx="171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G: Bending fuori</a:t>
            </a:r>
          </a:p>
          <a:p>
            <a:pPr algn="ctr"/>
            <a:r>
              <a:rPr lang="it-IT" dirty="0"/>
              <a:t>dal piano NH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34" y="890705"/>
            <a:ext cx="8396932" cy="455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 dirty="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2.3 Spettro infrarosso del </a:t>
            </a:r>
            <a:r>
              <a:rPr lang="it-IT" altLang="it-IT" sz="1400" dirty="0" err="1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ciclopentanone</a:t>
            </a:r>
            <a:r>
              <a:rPr lang="it-IT" altLang="it-IT" sz="1400" dirty="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 in varie condizioni.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19336" y="34794"/>
            <a:ext cx="11809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Risonanze di Fermi: </a:t>
            </a:r>
            <a:r>
              <a:rPr lang="it-IT" dirty="0"/>
              <a:t>combinazione di vibrazioni. Lo stretching del C=O si combina con la vibrazione degli atomi in </a:t>
            </a:r>
            <a:r>
              <a:rPr lang="it-IT" i="1" dirty="0">
                <a:latin typeface="Symbol" pitchFamily="2" charset="2"/>
              </a:rPr>
              <a:t>a</a:t>
            </a:r>
            <a:r>
              <a:rPr lang="it-IT" dirty="0"/>
              <a:t>. Il risultato è la presenza di due bande. Questo è molto importante nelle ammidi e quindi per la caratterizzazione di peptidi e proteine.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1C016F-A406-B14E-B363-D1089591D5E8}"/>
              </a:ext>
            </a:extLst>
          </p:cNvPr>
          <p:cNvSpPr txBox="1"/>
          <p:nvPr/>
        </p:nvSpPr>
        <p:spPr>
          <a:xfrm>
            <a:off x="3071664" y="545034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 CCl</a:t>
            </a:r>
            <a:r>
              <a:rPr lang="it-IT" baseline="-25000" dirty="0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0AF6E-EFA7-DE4A-9FF0-B5150FF50B89}"/>
              </a:ext>
            </a:extLst>
          </p:cNvPr>
          <p:cNvSpPr txBox="1"/>
          <p:nvPr/>
        </p:nvSpPr>
        <p:spPr>
          <a:xfrm>
            <a:off x="5159896" y="5450346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 CS</a:t>
            </a:r>
            <a:r>
              <a:rPr lang="it-IT" baseline="-25000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8D076-E4B2-F846-BEEF-E6A4F7C4AFF7}"/>
              </a:ext>
            </a:extLst>
          </p:cNvPr>
          <p:cNvSpPr txBox="1"/>
          <p:nvPr/>
        </p:nvSpPr>
        <p:spPr>
          <a:xfrm>
            <a:off x="7144454" y="544692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 CHCl</a:t>
            </a:r>
            <a:r>
              <a:rPr lang="it-IT" baseline="-25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BFBB9C-5097-E949-8075-A68A2DAF4A03}"/>
              </a:ext>
            </a:extLst>
          </p:cNvPr>
          <p:cNvSpPr txBox="1"/>
          <p:nvPr/>
        </p:nvSpPr>
        <p:spPr>
          <a:xfrm>
            <a:off x="8688288" y="5458996"/>
            <a:ext cx="1636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Composto puro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68" y="908720"/>
            <a:ext cx="10463263" cy="364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2.35 Spettro IR del 2-fenilpropionitrile.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735960" y="2731918"/>
            <a:ext cx="1676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Str</a:t>
            </a:r>
            <a:r>
              <a:rPr lang="it-IT" dirty="0"/>
              <a:t>. CN</a:t>
            </a:r>
          </a:p>
          <a:p>
            <a:pPr algn="ctr"/>
            <a:r>
              <a:rPr lang="it-IT" dirty="0">
                <a:solidFill>
                  <a:srgbClr val="FF0000"/>
                </a:solidFill>
              </a:rPr>
              <a:t>DA RICORDARE!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412876"/>
            <a:ext cx="90170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2.36 Spettro IR del nitrobenzene.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464152" y="4231373"/>
            <a:ext cx="177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-NO</a:t>
            </a:r>
            <a:r>
              <a:rPr lang="it-IT" baseline="-25000" dirty="0"/>
              <a:t>2</a:t>
            </a:r>
            <a:r>
              <a:rPr lang="it-IT" dirty="0"/>
              <a:t> </a:t>
            </a:r>
            <a:r>
              <a:rPr lang="it-IT" dirty="0" err="1"/>
              <a:t>Str</a:t>
            </a:r>
            <a:r>
              <a:rPr lang="it-IT" dirty="0"/>
              <a:t>. </a:t>
            </a:r>
            <a:r>
              <a:rPr lang="it-IT" dirty="0" err="1"/>
              <a:t>asimm</a:t>
            </a:r>
            <a:r>
              <a:rPr lang="it-IT" dirty="0"/>
              <a:t>. </a:t>
            </a:r>
          </a:p>
          <a:p>
            <a:pPr algn="ctr"/>
            <a:r>
              <a:rPr lang="it-IT" dirty="0"/>
              <a:t>e </a:t>
            </a:r>
            <a:r>
              <a:rPr lang="it-IT" dirty="0" err="1"/>
              <a:t>simm</a:t>
            </a:r>
            <a:r>
              <a:rPr lang="it-IT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F18336-7C87-C148-B79E-03D2CE01B96F}"/>
              </a:ext>
            </a:extLst>
          </p:cNvPr>
          <p:cNvSpPr txBox="1"/>
          <p:nvPr/>
        </p:nvSpPr>
        <p:spPr>
          <a:xfrm>
            <a:off x="7589929" y="4901104"/>
            <a:ext cx="167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DA RICORDARE!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414464"/>
            <a:ext cx="9017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2.37 Spettro IR dell’1,6-esanditiolo.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69A4F3-870F-3042-BA1B-80E118AF5F19}"/>
              </a:ext>
            </a:extLst>
          </p:cNvPr>
          <p:cNvSpPr txBox="1"/>
          <p:nvPr/>
        </p:nvSpPr>
        <p:spPr>
          <a:xfrm>
            <a:off x="4921561" y="2276872"/>
            <a:ext cx="1676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>
                <a:solidFill>
                  <a:srgbClr val="FF0000"/>
                </a:solidFill>
              </a:rPr>
              <a:t>Str</a:t>
            </a:r>
            <a:r>
              <a:rPr lang="it-IT" dirty="0">
                <a:solidFill>
                  <a:srgbClr val="FF0000"/>
                </a:solidFill>
              </a:rPr>
              <a:t>. S-H</a:t>
            </a:r>
          </a:p>
          <a:p>
            <a:pPr algn="ctr"/>
            <a:r>
              <a:rPr lang="it-IT" dirty="0">
                <a:solidFill>
                  <a:srgbClr val="FF0000"/>
                </a:solidFill>
              </a:rPr>
              <a:t>DA RICORDARE!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77789"/>
            <a:ext cx="90170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2.6 Diagramma semplificato di alcuni gruppi funzionali con assorbimenti caratteristici.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4A30FD-E20C-0C44-8E61-DCA5052A8CAB}"/>
              </a:ext>
            </a:extLst>
          </p:cNvPr>
          <p:cNvSpPr/>
          <p:nvPr/>
        </p:nvSpPr>
        <p:spPr>
          <a:xfrm>
            <a:off x="4439816" y="77789"/>
            <a:ext cx="1368152" cy="55834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364969-77AB-6240-AC7E-EF69E3D3B52B}"/>
              </a:ext>
            </a:extLst>
          </p:cNvPr>
          <p:cNvSpPr txBox="1"/>
          <p:nvPr/>
        </p:nvSpPr>
        <p:spPr>
          <a:xfrm>
            <a:off x="5087888" y="5706548"/>
            <a:ext cx="300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Gruppi funzionali caratteristici</a:t>
            </a:r>
          </a:p>
        </p:txBody>
      </p:sp>
    </p:spTree>
    <p:extLst>
      <p:ext uri="{BB962C8B-B14F-4D97-AF65-F5344CB8AC3E}">
        <p14:creationId xmlns:p14="http://schemas.microsoft.com/office/powerpoint/2010/main" val="3609446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90501"/>
            <a:ext cx="76835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2.5 Spettri IR del polistirene.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688288" y="764704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Stretching e bending dei legami CH e CC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&gt; 3000: Car-H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&lt; 3000: Csp3-H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1601: C=C </a:t>
            </a:r>
            <a:r>
              <a:rPr lang="it-IT" dirty="0" err="1"/>
              <a:t>ar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1493, 1455 C-C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77789"/>
            <a:ext cx="90170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2.6 Diagramma semplificato di alcuni gruppi funzionali con assorbimenti caratteristici.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412776"/>
            <a:ext cx="9017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2.7 Spettro IR del dodecano.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9696400" y="1700808"/>
            <a:ext cx="199323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C-H metili:</a:t>
            </a:r>
          </a:p>
          <a:p>
            <a:r>
              <a:rPr lang="it-IT" dirty="0"/>
              <a:t>2962 a, 2872s</a:t>
            </a:r>
          </a:p>
          <a:p>
            <a:r>
              <a:rPr lang="it-IT" dirty="0"/>
              <a:t>C-H metileni:</a:t>
            </a:r>
          </a:p>
          <a:p>
            <a:r>
              <a:rPr lang="it-IT" dirty="0"/>
              <a:t>2926a, 2853s</a:t>
            </a:r>
          </a:p>
          <a:p>
            <a:endParaRPr lang="it-IT" dirty="0"/>
          </a:p>
          <a:p>
            <a:r>
              <a:rPr lang="it-IT" dirty="0"/>
              <a:t>Bending C-H metili:</a:t>
            </a:r>
          </a:p>
          <a:p>
            <a:r>
              <a:rPr lang="it-IT" dirty="0"/>
              <a:t>1375 s, 1450 a</a:t>
            </a:r>
          </a:p>
          <a:p>
            <a:r>
              <a:rPr lang="it-IT" dirty="0"/>
              <a:t>Metileni:</a:t>
            </a:r>
          </a:p>
          <a:p>
            <a:r>
              <a:rPr lang="it-IT" dirty="0"/>
              <a:t>1465 </a:t>
            </a:r>
            <a:r>
              <a:rPr lang="it-IT" dirty="0" err="1"/>
              <a:t>scissoring</a:t>
            </a:r>
            <a:endParaRPr lang="it-IT" dirty="0"/>
          </a:p>
          <a:p>
            <a:r>
              <a:rPr lang="it-IT" dirty="0"/>
              <a:t>720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412876"/>
            <a:ext cx="90170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ctr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ea typeface="Calibri" panose="020F0502020204030204" pitchFamily="34" charset="0"/>
                <a:cs typeface="Times New Roman" panose="02020603050405020304" pitchFamily="18" charset="0"/>
              </a:rPr>
              <a:t>FIGURA 2.9 Spettro IR dell’1-dodecene.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719736" y="1043544"/>
            <a:ext cx="116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CH vinilico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320136" y="720378"/>
            <a:ext cx="106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Str</a:t>
            </a:r>
            <a:r>
              <a:rPr lang="it-IT" dirty="0"/>
              <a:t>. C=C</a:t>
            </a:r>
          </a:p>
          <a:p>
            <a:pPr algn="ctr"/>
            <a:r>
              <a:rPr lang="it-IT" dirty="0"/>
              <a:t>Cis&gt;Trans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976320" y="766545"/>
            <a:ext cx="97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CH </a:t>
            </a:r>
            <a:r>
              <a:rPr lang="it-IT" dirty="0" err="1"/>
              <a:t>oop</a:t>
            </a:r>
            <a:r>
              <a:rPr lang="it-IT" dirty="0"/>
              <a:t>  </a:t>
            </a:r>
          </a:p>
          <a:p>
            <a:pPr algn="ctr"/>
            <a:r>
              <a:rPr lang="it-IT" dirty="0" err="1"/>
              <a:t>bend</a:t>
            </a:r>
            <a:r>
              <a:rPr lang="it-IT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412875"/>
            <a:ext cx="9017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2.10 Spettro IR dell’isoprene.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991544" y="5013176"/>
            <a:ext cx="1951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3090: st. CH vinilici</a:t>
            </a:r>
          </a:p>
          <a:p>
            <a:r>
              <a:rPr lang="it-IT" dirty="0"/>
              <a:t>2951, 2982: metile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240016" y="5085184"/>
            <a:ext cx="3302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1640, 1601: st. diene coniugato</a:t>
            </a:r>
          </a:p>
          <a:p>
            <a:r>
              <a:rPr lang="it-IT" dirty="0"/>
              <a:t>1439, 1378, 992,899: bending 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412875"/>
            <a:ext cx="9017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CasellaDiTesto 2"/>
          <p:cNvSpPr txBox="1">
            <a:spLocks noChangeArrowheads="1"/>
          </p:cNvSpPr>
          <p:nvPr/>
        </p:nvSpPr>
        <p:spPr bwMode="auto">
          <a:xfrm>
            <a:off x="1587500" y="6032501"/>
            <a:ext cx="90170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it-IT" altLang="it-IT" sz="1400">
                <a:solidFill>
                  <a:srgbClr val="000000"/>
                </a:solidFill>
                <a:ea typeface="Calibri" panose="020F0502020204030204" pitchFamily="34" charset="0"/>
                <a:cs typeface="Minion Pro" pitchFamily="18" charset="0"/>
              </a:rPr>
              <a:t>FIGURA 2.11 Spettro IR dell’1-eptino.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495600" y="5229200"/>
            <a:ext cx="93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3314: st. CH acetilenico                          2126: st. alchino                           637: bending CH acetilenico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800</Words>
  <Application>Microsoft Macintosh PowerPoint</Application>
  <PresentationFormat>Widescreen</PresentationFormat>
  <Paragraphs>163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Symbol</vt:lpstr>
      <vt:lpstr>Wingdings</vt:lpstr>
      <vt:lpstr>Tema di Office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Milani</dc:creator>
  <cp:lastModifiedBy>GOBBO PIERANGELO</cp:lastModifiedBy>
  <cp:revision>38</cp:revision>
  <dcterms:created xsi:type="dcterms:W3CDTF">2015-12-27T14:56:03Z</dcterms:created>
  <dcterms:modified xsi:type="dcterms:W3CDTF">2022-02-05T07:01:05Z</dcterms:modified>
</cp:coreProperties>
</file>