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83" r:id="rId4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5" autoAdjust="0"/>
    <p:restoredTop sz="94574" autoAdjust="0"/>
  </p:normalViewPr>
  <p:slideViewPr>
    <p:cSldViewPr snapToGrid="0">
      <p:cViewPr varScale="1">
        <p:scale>
          <a:sx n="103" d="100"/>
          <a:sy n="103" d="100"/>
        </p:scale>
        <p:origin x="91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5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910C252-6BAA-4DA1-B375-5BC4F62E35DC}" type="datetime1">
              <a:rPr lang="it-IT" smtClean="0"/>
              <a:t>01/12/2025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40F9C-702C-4EF1-BBD5-EB8FAB3C4E97}" type="datetime1">
              <a:rPr lang="it-IT" smtClean="0"/>
              <a:pPr/>
              <a:t>01/12/2025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Modifica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4764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lnSpc>
                <a:spcPct val="70000"/>
              </a:lnSpc>
              <a:defRPr lang="en-ZA" sz="4800" b="1" spc="-300" dirty="0"/>
            </a:lvl1pPr>
          </a:lstStyle>
          <a:p>
            <a:pPr lvl="0" algn="r" rtl="0"/>
            <a:r>
              <a:rPr lang="it-IT" dirty="0"/>
              <a:t>Fare clic per modificare il titolo della presentazione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6" name="Segnaposto testo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1" name="Segnaposto testo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Segnaposto testo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5" name="Segnaposto testo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ivisor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</a:t>
            </a:r>
            <a:br>
              <a:rPr lang="it-IT" dirty="0"/>
            </a:br>
            <a:r>
              <a:rPr lang="it-IT" dirty="0"/>
              <a:t>la foto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4800" b="1" spc="-300" dirty="0"/>
            </a:lvl1pPr>
          </a:lstStyle>
          <a:p>
            <a:pPr lvl="0" algn="r" rtl="0"/>
            <a:r>
              <a:rPr lang="it-IT" dirty="0"/>
              <a:t>Fare clic per modificare il divisore di sezione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 rtlCol="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ivisore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</a:t>
            </a:r>
            <a:br>
              <a:rPr lang="it-IT" dirty="0"/>
            </a:br>
            <a:r>
              <a:rPr lang="it-IT" dirty="0"/>
              <a:t>la foto qui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 rtlCol="0"/>
          <a:lstStyle>
            <a:lvl1pPr>
              <a:defRPr sz="48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it-IT" dirty="0"/>
              <a:t>Fare clic per modificare il divisore di sezione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 rtlCol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immagine tes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 rtlCol="0"/>
          <a:lstStyle>
            <a:lvl1pPr algn="r">
              <a:lnSpc>
                <a:spcPct val="70000"/>
              </a:lnSpc>
              <a:defRPr sz="36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Modificare il titolo della pagina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immagine tes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 rtlCol="0"/>
          <a:lstStyle>
            <a:lvl1pPr algn="l">
              <a:lnSpc>
                <a:spcPct val="70000"/>
              </a:lnSpc>
              <a:defRPr sz="44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sinistro confronto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2" name="Segnaposto sinistro confronto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testo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 dirty="0"/>
              <a:t>Immettere la didascalia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 rtl="0"/>
            <a:r>
              <a:rPr lang="it-IT" dirty="0"/>
              <a:t>Grazie</a:t>
            </a:r>
          </a:p>
        </p:txBody>
      </p:sp>
      <p:sp>
        <p:nvSpPr>
          <p:cNvPr id="9" name="Segnaposto testo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0" name="Segnaposto testo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Numero di telefono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Indirizzo di posta elettronica o </a:t>
            </a:r>
            <a:r>
              <a:rPr lang="it-IT" dirty="0" err="1"/>
              <a:t>handle</a:t>
            </a:r>
            <a:r>
              <a:rPr lang="it-IT" dirty="0"/>
              <a:t> di social media</a:t>
            </a:r>
          </a:p>
        </p:txBody>
      </p:sp>
      <p:sp>
        <p:nvSpPr>
          <p:cNvPr id="12" name="Segnaposto testo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Sito Web della società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1" name="Figura a mano libera: Forma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it-IT" dirty="0"/>
              <a:t>Modifica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4" name="Casella di testo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10243100" y="6430153"/>
            <a:ext cx="1053900" cy="365535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 rtl="0">
              <a:lnSpc>
                <a:spcPts val="1000"/>
              </a:lnSpc>
            </a:pPr>
            <a:r>
              <a:rPr lang="it-IT" sz="2500" b="1" i="0" spc="-10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it-IT" sz="1600" b="1" i="0" spc="-10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it-IT" sz="1600" b="1" i="0" spc="-100" baseline="0" dirty="0">
                <a:solidFill>
                  <a:schemeClr val="accent1"/>
                </a:solidFill>
                <a:latin typeface="+mj-lt"/>
              </a:rPr>
            </a:br>
            <a:r>
              <a:rPr lang="it-IT" sz="1200" b="0" i="0" spc="14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  <a:endParaRPr lang="it-IT" sz="1200" b="0" i="0" spc="14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54" r:id="rId13"/>
    <p:sldLayoutId id="2147483655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354563"/>
            <a:ext cx="5472000" cy="5831633"/>
          </a:xfrm>
        </p:spPr>
        <p:txBody>
          <a:bodyPr rtlCol="0"/>
          <a:lstStyle/>
          <a:p>
            <a:pPr rtl="0">
              <a:buFont typeface="Wingdings" panose="05000000000000000000" pitchFamily="2" charset="2"/>
              <a:buChar char="q"/>
            </a:pPr>
            <a:r>
              <a:rPr lang="it-IT" dirty="0"/>
              <a:t>Associate professor of Genetics </a:t>
            </a:r>
            <a:r>
              <a:rPr lang="it-IT" dirty="0" err="1"/>
              <a:t>at</a:t>
            </a:r>
            <a:r>
              <a:rPr lang="it-IT" dirty="0"/>
              <a:t> University of Trieste, Department of Life Sciences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/>
              <a:t>Coordinator of PhD in </a:t>
            </a:r>
            <a:r>
              <a:rPr lang="it-IT" dirty="0" err="1"/>
              <a:t>Molecular</a:t>
            </a:r>
            <a:r>
              <a:rPr lang="it-IT" dirty="0"/>
              <a:t> Biomedicine</a:t>
            </a:r>
          </a:p>
          <a:p>
            <a:pPr rtl="0">
              <a:buFont typeface="Wingdings" panose="05000000000000000000" pitchFamily="2" charset="2"/>
              <a:buChar char="q"/>
            </a:pPr>
            <a:endParaRPr lang="it-IT" dirty="0"/>
          </a:p>
          <a:p>
            <a:pPr>
              <a:buFont typeface="Wingdings" panose="05000000000000000000" pitchFamily="2" charset="2"/>
              <a:buChar char="q"/>
            </a:pPr>
            <a:r>
              <a:rPr lang="it-IT" dirty="0" err="1"/>
              <a:t>Her</a:t>
            </a:r>
            <a:r>
              <a:rPr lang="it-IT" dirty="0"/>
              <a:t> </a:t>
            </a:r>
            <a:r>
              <a:rPr lang="it-IT" dirty="0" err="1"/>
              <a:t>research</a:t>
            </a:r>
            <a:r>
              <a:rPr lang="it-IT" dirty="0"/>
              <a:t> </a:t>
            </a:r>
            <a:r>
              <a:rPr lang="it-IT" dirty="0" err="1"/>
              <a:t>topics</a:t>
            </a:r>
            <a:r>
              <a:rPr lang="it-IT" dirty="0"/>
              <a:t> focus on </a:t>
            </a:r>
            <a:r>
              <a:rPr lang="en-US" dirty="0"/>
              <a:t>human genetics with the identification of genes responsible for genetic diseases and the functional </a:t>
            </a:r>
            <a:r>
              <a:rPr lang="en-US" dirty="0" err="1"/>
              <a:t>characterisation</a:t>
            </a:r>
            <a:r>
              <a:rPr lang="en-US" dirty="0"/>
              <a:t> of these genes in order to identify their pathogenic mechanisms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Several of her research projects have been financed by AIRC, Fondazione Telethon, </a:t>
            </a:r>
            <a:r>
              <a:rPr lang="en-US" dirty="0" err="1"/>
              <a:t>Fondation</a:t>
            </a:r>
            <a:r>
              <a:rPr lang="en-US" dirty="0"/>
              <a:t> </a:t>
            </a:r>
            <a:r>
              <a:rPr lang="en-US" dirty="0" err="1"/>
              <a:t>Jérome</a:t>
            </a:r>
            <a:r>
              <a:rPr lang="en-US" dirty="0"/>
              <a:t> Lejeune, PRIN 2015, European Commission (Horizon 2020 Program)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Participant and Italian Representative of the Management Committee of a COST Action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Author of 66 publications on international scientific journals</a:t>
            </a:r>
            <a:endParaRPr lang="it-IT" dirty="0"/>
          </a:p>
          <a:p>
            <a:pPr marL="0" indent="0" rtl="0">
              <a:buNone/>
            </a:pPr>
            <a:endParaRPr lang="it-IT" dirty="0"/>
          </a:p>
        </p:txBody>
      </p:sp>
      <p:pic>
        <p:nvPicPr>
          <p:cNvPr id="9" name="Segnaposto immagine 8" descr="Mani che toccano un cellulare">
            <a:extLst>
              <a:ext uri="{FF2B5EF4-FFF2-40B4-BE49-F238E27FC236}">
                <a16:creationId xmlns:a16="http://schemas.microsoft.com/office/drawing/2014/main" id="{A9A75888-22E3-1D43-9112-DA02186070B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20" name="Rettangolo 19" descr="Blocco in evidenza">
            <a:extLst>
              <a:ext uri="{FF2B5EF4-FFF2-40B4-BE49-F238E27FC236}">
                <a16:creationId xmlns:a16="http://schemas.microsoft.com/office/drawing/2014/main" id="{EFA08948-2B6F-46B1-9D2D-8D7B2B3FB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48588" y="3244453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1800" y="3358196"/>
            <a:ext cx="4648200" cy="1429704"/>
          </a:xfrm>
        </p:spPr>
        <p:txBody>
          <a:bodyPr bIns="36000" rtlCol="0"/>
          <a:lstStyle/>
          <a:p>
            <a:pPr algn="ctr" rtl="0">
              <a:lnSpc>
                <a:spcPct val="80000"/>
              </a:lnSpc>
            </a:pPr>
            <a:r>
              <a:rPr lang="it-IT" sz="6000" dirty="0"/>
              <a:t>Prof. Germana Meroni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algn="ctr"/>
            <a:r>
              <a:rPr lang="it-IT" dirty="0"/>
              <a:t>Associate professor of </a:t>
            </a:r>
            <a:r>
              <a:rPr lang="it-IT" dirty="0" err="1"/>
              <a:t>genetics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University of Trieste and Coordinator of PhD in </a:t>
            </a:r>
            <a:r>
              <a:rPr lang="it-IT" dirty="0" err="1"/>
              <a:t>Molecular</a:t>
            </a:r>
            <a:r>
              <a:rPr lang="it-IT" dirty="0"/>
              <a:t> Biomedicine</a:t>
            </a:r>
          </a:p>
          <a:p>
            <a:pPr algn="ctr" rtl="0"/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1</a:t>
            </a:fld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C3C0E10-7ACD-6470-C5B8-C0DB70061D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8514" y="200559"/>
            <a:ext cx="3430502" cy="224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46698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zata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6126_TF16411250.potx" id="{675E8371-EC70-4345-8B64-A71003B56298}" vid="{0F92AA19-00D6-4C71-B13F-219D7994A0B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64A4C9D-F801-4923-BC6D-E0006F5123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2218FC-8412-44B9-9E82-D51F1F531141}">
  <ds:schemaRefs>
    <ds:schemaRef ds:uri="http://purl.org/dc/elements/1.1/"/>
    <ds:schemaRef ds:uri="http://schemas.microsoft.com/sharepoint/v3"/>
    <ds:schemaRef ds:uri="http://schemas.microsoft.com/office/2006/documentManagement/types"/>
    <ds:schemaRef ds:uri="fb0879af-3eba-417a-a55a-ffe6dcd6ca77"/>
    <ds:schemaRef ds:uri="http://schemas.microsoft.com/office/2006/metadata/properties"/>
    <ds:schemaRef ds:uri="http://schemas.microsoft.com/office/infopath/2007/PartnerControls"/>
    <ds:schemaRef ds:uri="6dc4bcd6-49db-4c07-9060-8acfc67cef9f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{826CE04A-51BA-4D49-ADCA-AC7C14D45962}tf16411250_win32</Template>
  <TotalTime>36</TotalTime>
  <Words>118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Candara</vt:lpstr>
      <vt:lpstr>Corbel</vt:lpstr>
      <vt:lpstr>Times New Roman</vt:lpstr>
      <vt:lpstr>Wingdings</vt:lpstr>
      <vt:lpstr>Personalizzata</vt:lpstr>
      <vt:lpstr>Prof. Germana Meroni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Elisabetta Boglich Perasti</dc:creator>
  <cp:lastModifiedBy>Elisabetta Boglich Perasti</cp:lastModifiedBy>
  <cp:revision>5</cp:revision>
  <dcterms:created xsi:type="dcterms:W3CDTF">2025-03-23T22:29:35Z</dcterms:created>
  <dcterms:modified xsi:type="dcterms:W3CDTF">2025-12-01T07:01:16Z</dcterms:modified>
</cp:coreProperties>
</file>