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94" autoAdjust="0"/>
    <p:restoredTop sz="99238" autoAdjust="0"/>
  </p:normalViewPr>
  <p:slideViewPr>
    <p:cSldViewPr>
      <p:cViewPr varScale="1">
        <p:scale>
          <a:sx n="155" d="100"/>
          <a:sy n="155" d="100"/>
        </p:scale>
        <p:origin x="271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5232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2BC3027-D8AB-4260-868A-F8AD63A03E7C}" type="datetimeFigureOut">
              <a:rPr lang="it-IT"/>
              <a:pPr>
                <a:defRPr/>
              </a:pPr>
              <a:t>27/02/2023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832B30-20B2-48B4-820A-EB075E50FF5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A8CC28A-8B4F-4E42-9570-A00748F5597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CC28A-8B4F-4E42-9570-A00748F55976}" type="slidenum">
              <a:rPr lang="it-IT" altLang="it-IT" smtClean="0"/>
              <a:pPr/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293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7F382-3A29-4E62-B4EC-D01A2984FC1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687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31910-C5F3-4E6F-9B84-2B97D6C2011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39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334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334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017EE-F924-44CF-AD7E-D9631C850A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278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000D5-FB4F-4ED1-A5C9-6D47CE598A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054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3CC0E-F2D0-4816-B87A-CB18D55E040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024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56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C7F54-58CB-496D-A675-157A282B63C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784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8E850-214A-476E-BDB8-04673EA2E2A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392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54995-CC07-4D71-8A82-73116D0BD66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561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422E3-C84B-4C4C-BD3E-C615963415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875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B2853-B6F2-462E-9B2A-86C9377465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003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0960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it-IT">
              <a:cs typeface="+mn-cs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</a:lstStyle>
          <a:p>
            <a:fld id="{011B18AF-E744-4523-A494-3B444C7C349A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85800" y="63246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t-IT" sz="1400" i="1" dirty="0" smtClean="0">
                <a:cs typeface="+mn-cs"/>
              </a:rPr>
              <a:t>Impianti nelle strutture sanitarie</a:t>
            </a:r>
            <a:endParaRPr lang="it-IT" sz="1400" i="1" dirty="0">
              <a:cs typeface="+mn-cs"/>
            </a:endParaRPr>
          </a:p>
        </p:txBody>
      </p:sp>
      <p:pic>
        <p:nvPicPr>
          <p:cNvPr id="9" name="Immagine 8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47015"/>
            <a:ext cx="2878088" cy="4387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A1978DD-6F91-4C02-B510-E7B153FC9227}" type="slidenum">
              <a:rPr lang="it-IT" altLang="it-IT" sz="1400">
                <a:solidFill>
                  <a:schemeClr val="hlink"/>
                </a:solidFill>
                <a:latin typeface="Arial" panose="020B0604020202020204" pitchFamily="34" charset="0"/>
              </a:rPr>
              <a:pPr/>
              <a:t>1</a:t>
            </a:fld>
            <a:endParaRPr lang="it-IT" altLang="it-IT" sz="14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143250"/>
            <a:ext cx="5000625" cy="1143000"/>
          </a:xfrm>
          <a:solidFill>
            <a:schemeClr val="bg1">
              <a:alpha val="85097"/>
            </a:schemeClr>
          </a:solidFill>
        </p:spPr>
        <p:txBody>
          <a:bodyPr/>
          <a:lstStyle/>
          <a:p>
            <a:r>
              <a:rPr lang="it-IT" altLang="it-IT" dirty="0" smtClean="0">
                <a:solidFill>
                  <a:schemeClr val="tx1"/>
                </a:solidFill>
              </a:rPr>
              <a:t>Reti di distribuzione dell’acqua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1625" y="4500563"/>
            <a:ext cx="6400800" cy="5715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r>
              <a:rPr lang="it-IT" altLang="it-IT" sz="2400" smtClean="0"/>
              <a:t>Prof. Ing. Marco Boscolo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Pompe</a:t>
            </a:r>
            <a:r>
              <a:rPr lang="en-US" dirty="0" smtClean="0"/>
              <a:t> </a:t>
            </a:r>
            <a:r>
              <a:rPr lang="en-US" dirty="0" err="1" smtClean="0"/>
              <a:t>centrifughe</a:t>
            </a:r>
            <a:r>
              <a:rPr lang="en-US" dirty="0" smtClean="0"/>
              <a:t>: </a:t>
            </a:r>
            <a:r>
              <a:rPr lang="en-US" dirty="0" err="1" smtClean="0"/>
              <a:t>curva</a:t>
            </a:r>
            <a:r>
              <a:rPr lang="en-US" dirty="0" smtClean="0"/>
              <a:t> </a:t>
            </a:r>
            <a:r>
              <a:rPr lang="en-US" dirty="0" err="1" smtClean="0"/>
              <a:t>caratteristica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prevalenza</a:t>
            </a:r>
            <a:r>
              <a:rPr lang="en-US" dirty="0" smtClean="0"/>
              <a:t> </a:t>
            </a:r>
            <a:r>
              <a:rPr lang="en-US" dirty="0" err="1" smtClean="0"/>
              <a:t>varia</a:t>
            </a:r>
            <a:r>
              <a:rPr lang="en-US" dirty="0" smtClean="0"/>
              <a:t> al </a:t>
            </a:r>
            <a:r>
              <a:rPr lang="en-US" dirty="0" err="1" smtClean="0"/>
              <a:t>variare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portata</a:t>
            </a: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rendimento</a:t>
            </a:r>
            <a:r>
              <a:rPr lang="en-US" dirty="0" smtClean="0"/>
              <a:t> </a:t>
            </a:r>
            <a:r>
              <a:rPr lang="en-US" dirty="0" err="1" smtClean="0"/>
              <a:t>varia</a:t>
            </a:r>
            <a:r>
              <a:rPr lang="en-US" dirty="0" smtClean="0"/>
              <a:t> al </a:t>
            </a:r>
            <a:r>
              <a:rPr lang="en-US" dirty="0" err="1" smtClean="0"/>
              <a:t>variare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portata</a:t>
            </a: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punto</a:t>
            </a:r>
            <a:r>
              <a:rPr lang="en-US" dirty="0" smtClean="0"/>
              <a:t> con </a:t>
            </a:r>
            <a:r>
              <a:rPr lang="en-US" dirty="0" err="1" smtClean="0"/>
              <a:t>rendimento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assimo</a:t>
            </a:r>
            <a:r>
              <a:rPr lang="en-US" dirty="0" smtClean="0"/>
              <a:t> è </a:t>
            </a:r>
            <a:r>
              <a:rPr lang="en-US" dirty="0" err="1" smtClean="0"/>
              <a:t>detto</a:t>
            </a:r>
            <a:r>
              <a:rPr lang="en-US" dirty="0" smtClean="0"/>
              <a:t> </a:t>
            </a:r>
            <a:r>
              <a:rPr lang="en-US" dirty="0" err="1" smtClean="0"/>
              <a:t>punto</a:t>
            </a:r>
            <a:r>
              <a:rPr lang="en-US" dirty="0" smtClean="0"/>
              <a:t> di </a:t>
            </a:r>
            <a:r>
              <a:rPr lang="en-US" dirty="0" err="1" smtClean="0"/>
              <a:t>progetto</a:t>
            </a:r>
            <a:endParaRPr lang="it-IT" dirty="0"/>
          </a:p>
        </p:txBody>
      </p:sp>
      <p:pic>
        <p:nvPicPr>
          <p:cNvPr id="5" name="Segnaposto contenuto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88974"/>
            <a:ext cx="3810000" cy="3289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017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Pompa</a:t>
            </a:r>
            <a:r>
              <a:rPr lang="en-US" dirty="0" smtClean="0"/>
              <a:t> </a:t>
            </a:r>
            <a:r>
              <a:rPr lang="en-US" dirty="0" err="1" smtClean="0"/>
              <a:t>centrifuga</a:t>
            </a:r>
            <a:r>
              <a:rPr lang="en-US" dirty="0" smtClean="0"/>
              <a:t>: curve </a:t>
            </a:r>
            <a:r>
              <a:rPr lang="en-US" dirty="0" err="1" smtClean="0"/>
              <a:t>caratteristiche</a:t>
            </a:r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700808"/>
            <a:ext cx="7200000" cy="4020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94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4" y="692695"/>
            <a:ext cx="6506520" cy="42812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55776" y="980728"/>
            <a:ext cx="5974432" cy="533400"/>
          </a:xfrm>
        </p:spPr>
        <p:txBody>
          <a:bodyPr/>
          <a:lstStyle/>
          <a:p>
            <a:r>
              <a:rPr lang="en-US" dirty="0" err="1" smtClean="0"/>
              <a:t>Prevalenza</a:t>
            </a:r>
            <a:r>
              <a:rPr lang="en-US" dirty="0" smtClean="0"/>
              <a:t> di un </a:t>
            </a:r>
            <a:r>
              <a:rPr lang="en-US" dirty="0" err="1" smtClean="0"/>
              <a:t>circuito</a:t>
            </a: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>
          <a:xfrm>
            <a:off x="3059832" y="4253862"/>
            <a:ext cx="5613132" cy="1440160"/>
          </a:xfrm>
        </p:spPr>
        <p:txBody>
          <a:bodyPr/>
          <a:lstStyle/>
          <a:p>
            <a:pPr marL="0" lvl="0" indent="0" defTabSz="538163">
              <a:buNone/>
            </a:pPr>
            <a:r>
              <a:rPr lang="it-IT" sz="2400" dirty="0" smtClean="0"/>
              <a:t>Hg	prevalenza geodetica;</a:t>
            </a:r>
            <a:endParaRPr lang="it-IT" sz="2400" dirty="0"/>
          </a:p>
          <a:p>
            <a:pPr marL="0" lvl="0" indent="0">
              <a:buNone/>
              <a:tabLst>
                <a:tab pos="538163" algn="l"/>
              </a:tabLst>
            </a:pPr>
            <a:r>
              <a:rPr lang="it-IT" sz="2400" dirty="0" smtClean="0"/>
              <a:t>H</a:t>
            </a:r>
            <a:r>
              <a:rPr lang="it-IT" sz="2400" baseline="-25000" dirty="0" smtClean="0"/>
              <a:t>e	</a:t>
            </a:r>
            <a:r>
              <a:rPr lang="it-IT" sz="2400" dirty="0" smtClean="0"/>
              <a:t>pressione </a:t>
            </a:r>
            <a:r>
              <a:rPr lang="it-IT" sz="2400" dirty="0"/>
              <a:t>richiesta all'uscita dal </a:t>
            </a:r>
            <a:r>
              <a:rPr lang="it-IT" sz="2400" dirty="0" smtClean="0"/>
              <a:t>circuito</a:t>
            </a:r>
            <a:endParaRPr lang="it-IT" sz="2400" dirty="0"/>
          </a:p>
          <a:p>
            <a:pPr marL="0" indent="0" defTabSz="538163">
              <a:buNone/>
            </a:pPr>
            <a:r>
              <a:rPr lang="it-IT" sz="2400" dirty="0" err="1" smtClean="0"/>
              <a:t>Y</a:t>
            </a:r>
            <a:r>
              <a:rPr lang="it-IT" sz="2400" baseline="-25000" dirty="0" err="1" smtClean="0"/>
              <a:t>tot</a:t>
            </a:r>
            <a:r>
              <a:rPr lang="it-IT" sz="2400" baseline="-25000" dirty="0" smtClean="0"/>
              <a:t>	</a:t>
            </a:r>
            <a:r>
              <a:rPr lang="it-IT" sz="2400" dirty="0" smtClean="0"/>
              <a:t>perdite </a:t>
            </a:r>
            <a:r>
              <a:rPr lang="it-IT" sz="2400" dirty="0"/>
              <a:t>di carico continue e </a:t>
            </a:r>
            <a:r>
              <a:rPr lang="it-IT" sz="2400" dirty="0" smtClean="0"/>
              <a:t>localizzate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5004048" y="3429000"/>
                <a:ext cx="3589316" cy="631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320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sz="3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32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3200" i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it-IT" sz="32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32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3200" i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it-IT" sz="32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3200" i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3200" i="0"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429000"/>
                <a:ext cx="3589316" cy="6312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61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Caratteristica</a:t>
            </a:r>
            <a:r>
              <a:rPr lang="en-US" dirty="0" smtClean="0"/>
              <a:t> </a:t>
            </a:r>
            <a:r>
              <a:rPr lang="en-US" dirty="0" err="1" smtClean="0"/>
              <a:t>resistente</a:t>
            </a:r>
            <a:r>
              <a:rPr lang="en-US" dirty="0" smtClean="0"/>
              <a:t> di un </a:t>
            </a:r>
            <a:r>
              <a:rPr lang="en-US" dirty="0" err="1" smtClean="0"/>
              <a:t>circuito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13</a:t>
            </a:fld>
            <a:endParaRPr lang="it-IT" altLang="it-IT"/>
          </a:p>
        </p:txBody>
      </p:sp>
      <p:pic>
        <p:nvPicPr>
          <p:cNvPr id="3076" name="Picture 4" descr="https://www.edutecnica.it/macchine/mop/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29524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01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Punto di </a:t>
            </a:r>
            <a:r>
              <a:rPr lang="en-US" dirty="0" err="1" smtClean="0"/>
              <a:t>funzionamento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14</a:t>
            </a:fld>
            <a:endParaRPr lang="it-IT" altLang="it-IT"/>
          </a:p>
        </p:txBody>
      </p:sp>
      <p:pic>
        <p:nvPicPr>
          <p:cNvPr id="4098" name="Picture 2" descr="https://www.edutecnica.it/macchine/mop/43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34" y="1644036"/>
            <a:ext cx="2160000" cy="14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edutecnica.it/macchine/mop/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57044"/>
            <a:ext cx="2160000" cy="14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edutecnica.it/macchine/mop/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3600000" cy="234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a destra 3"/>
          <p:cNvSpPr/>
          <p:nvPr/>
        </p:nvSpPr>
        <p:spPr bwMode="auto">
          <a:xfrm rot="7974302">
            <a:off x="5545596" y="3041687"/>
            <a:ext cx="792088" cy="6349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ccia a destra 5"/>
          <p:cNvSpPr/>
          <p:nvPr/>
        </p:nvSpPr>
        <p:spPr bwMode="auto">
          <a:xfrm rot="1917916">
            <a:off x="1856698" y="3308969"/>
            <a:ext cx="792088" cy="5782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6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Pompe</a:t>
            </a:r>
            <a:r>
              <a:rPr lang="en-US" dirty="0" smtClean="0"/>
              <a:t> ad </a:t>
            </a:r>
            <a:r>
              <a:rPr lang="en-US" dirty="0" err="1" smtClean="0"/>
              <a:t>asse</a:t>
            </a:r>
            <a:r>
              <a:rPr lang="en-US" dirty="0" smtClean="0"/>
              <a:t> </a:t>
            </a:r>
            <a:r>
              <a:rPr lang="en-US" dirty="0" err="1" smtClean="0"/>
              <a:t>orizzontale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15</a:t>
            </a:fld>
            <a:endParaRPr lang="it-IT" altLang="it-IT"/>
          </a:p>
        </p:txBody>
      </p:sp>
      <p:pic>
        <p:nvPicPr>
          <p:cNvPr id="4" name="Immagine 3" descr="La serie RD è unificata secondo EN 22858 / EN 2519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4" t="2497" r="20584" b="823"/>
          <a:stretch/>
        </p:blipFill>
        <p:spPr bwMode="auto">
          <a:xfrm>
            <a:off x="539952" y="1495692"/>
            <a:ext cx="3600000" cy="4093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320000" cy="271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69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5056911" cy="533400"/>
          </a:xfrm>
        </p:spPr>
        <p:txBody>
          <a:bodyPr/>
          <a:lstStyle/>
          <a:p>
            <a:r>
              <a:rPr lang="en-US" dirty="0" err="1" smtClean="0"/>
              <a:t>Asse</a:t>
            </a:r>
            <a:r>
              <a:rPr lang="en-US" dirty="0" smtClean="0"/>
              <a:t> </a:t>
            </a:r>
            <a:r>
              <a:rPr lang="en-US" dirty="0" err="1" smtClean="0"/>
              <a:t>verticale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dirty="0"/>
              <a:t>1. Corpo </a:t>
            </a:r>
            <a:r>
              <a:rPr lang="it-IT" sz="2000" dirty="0" smtClean="0"/>
              <a:t>pompa</a:t>
            </a:r>
          </a:p>
          <a:p>
            <a:pPr marL="0" indent="0">
              <a:buNone/>
            </a:pPr>
            <a:r>
              <a:rPr lang="it-IT" sz="2000" dirty="0" smtClean="0"/>
              <a:t>2</a:t>
            </a:r>
            <a:r>
              <a:rPr lang="it-IT" sz="2000" dirty="0"/>
              <a:t>. Girante </a:t>
            </a:r>
            <a:r>
              <a:rPr lang="it-IT" sz="2000" dirty="0" smtClean="0"/>
              <a:t>centrifuga</a:t>
            </a:r>
          </a:p>
          <a:p>
            <a:pPr marL="0" indent="0">
              <a:buNone/>
            </a:pPr>
            <a:r>
              <a:rPr lang="it-IT" sz="2000" dirty="0" smtClean="0"/>
              <a:t>3</a:t>
            </a:r>
            <a:r>
              <a:rPr lang="it-IT" sz="2000" dirty="0"/>
              <a:t>. Bussola di guida </a:t>
            </a:r>
            <a:r>
              <a:rPr lang="it-IT" sz="2000" dirty="0" smtClean="0"/>
              <a:t>statica</a:t>
            </a:r>
          </a:p>
          <a:p>
            <a:pPr marL="0" indent="0">
              <a:buNone/>
            </a:pPr>
            <a:r>
              <a:rPr lang="it-IT" sz="2000" dirty="0" smtClean="0"/>
              <a:t>4</a:t>
            </a:r>
            <a:r>
              <a:rPr lang="it-IT" sz="2000" dirty="0"/>
              <a:t>. Bussola di guida </a:t>
            </a:r>
            <a:r>
              <a:rPr lang="it-IT" sz="2000" dirty="0" smtClean="0"/>
              <a:t>rotante</a:t>
            </a:r>
          </a:p>
          <a:p>
            <a:pPr marL="0" indent="0">
              <a:buNone/>
            </a:pPr>
            <a:r>
              <a:rPr lang="it-IT" sz="2000" dirty="0" smtClean="0"/>
              <a:t>5</a:t>
            </a:r>
            <a:r>
              <a:rPr lang="it-IT" sz="2000" dirty="0"/>
              <a:t>. Tubo di </a:t>
            </a:r>
            <a:r>
              <a:rPr lang="it-IT" sz="2000" dirty="0" smtClean="0"/>
              <a:t>mandata</a:t>
            </a:r>
          </a:p>
          <a:p>
            <a:pPr marL="0" indent="0">
              <a:buNone/>
            </a:pPr>
            <a:r>
              <a:rPr lang="it-IT" sz="2000" dirty="0" smtClean="0"/>
              <a:t>6</a:t>
            </a:r>
            <a:r>
              <a:rPr lang="it-IT" sz="2000" dirty="0"/>
              <a:t>. </a:t>
            </a:r>
            <a:r>
              <a:rPr lang="it-IT" sz="2000" dirty="0" smtClean="0"/>
              <a:t>Colonna</a:t>
            </a:r>
          </a:p>
          <a:p>
            <a:pPr marL="0" indent="0">
              <a:buNone/>
            </a:pPr>
            <a:r>
              <a:rPr lang="it-IT" sz="2000" dirty="0" smtClean="0"/>
              <a:t>7</a:t>
            </a:r>
            <a:r>
              <a:rPr lang="it-IT" sz="2000" dirty="0"/>
              <a:t>. Albero </a:t>
            </a:r>
            <a:r>
              <a:rPr lang="it-IT" sz="2000" dirty="0" smtClean="0"/>
              <a:t>bilanciato</a:t>
            </a:r>
          </a:p>
          <a:p>
            <a:pPr marL="0" indent="0">
              <a:buNone/>
            </a:pPr>
            <a:r>
              <a:rPr lang="it-IT" sz="2000" dirty="0" smtClean="0"/>
              <a:t>8</a:t>
            </a:r>
            <a:r>
              <a:rPr lang="it-IT" sz="2000" dirty="0"/>
              <a:t>. </a:t>
            </a:r>
            <a:r>
              <a:rPr lang="it-IT" sz="2000" dirty="0" smtClean="0"/>
              <a:t>Piastra</a:t>
            </a:r>
          </a:p>
          <a:p>
            <a:pPr marL="0" indent="0">
              <a:buNone/>
            </a:pPr>
            <a:r>
              <a:rPr lang="it-IT" sz="2000" dirty="0" smtClean="0"/>
              <a:t>9</a:t>
            </a:r>
            <a:r>
              <a:rPr lang="it-IT" sz="2000" dirty="0"/>
              <a:t>. </a:t>
            </a:r>
            <a:r>
              <a:rPr lang="it-IT" sz="2000" dirty="0" smtClean="0"/>
              <a:t>Lanterna</a:t>
            </a:r>
          </a:p>
          <a:p>
            <a:pPr marL="0" indent="0">
              <a:buNone/>
            </a:pPr>
            <a:r>
              <a:rPr lang="it-IT" sz="2000" dirty="0" smtClean="0"/>
              <a:t>10</a:t>
            </a:r>
            <a:r>
              <a:rPr lang="it-IT" sz="2000" dirty="0"/>
              <a:t>. Giunto </a:t>
            </a:r>
            <a:r>
              <a:rPr lang="it-IT" sz="2000" dirty="0" smtClean="0"/>
              <a:t>elastico</a:t>
            </a:r>
          </a:p>
          <a:p>
            <a:pPr marL="0" indent="0">
              <a:buNone/>
            </a:pPr>
            <a:r>
              <a:rPr lang="it-IT" sz="2000" dirty="0" smtClean="0"/>
              <a:t>11</a:t>
            </a:r>
            <a:r>
              <a:rPr lang="it-IT" sz="2000" dirty="0"/>
              <a:t>. </a:t>
            </a:r>
            <a:r>
              <a:rPr lang="it-IT" sz="2000" dirty="0" smtClean="0"/>
              <a:t>Supporto</a:t>
            </a:r>
          </a:p>
          <a:p>
            <a:pPr marL="0" indent="0">
              <a:buNone/>
            </a:pPr>
            <a:r>
              <a:rPr lang="it-IT" sz="2000" dirty="0" smtClean="0"/>
              <a:t>12</a:t>
            </a:r>
            <a:r>
              <a:rPr lang="it-IT" sz="2000" dirty="0"/>
              <a:t>. Motore </a:t>
            </a:r>
            <a:r>
              <a:rPr lang="it-IT" sz="2000" dirty="0" smtClean="0"/>
              <a:t>elettrico</a:t>
            </a:r>
            <a:endParaRPr lang="it-IT" sz="20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fld id="{9368E850-214A-476E-BDB8-04673EA2E2A0}" type="slidenum">
              <a:rPr lang="it-IT" altLang="it-IT" smtClean="0"/>
              <a:pPr/>
              <a:t>16</a:t>
            </a:fld>
            <a:endParaRPr lang="it-IT" altLang="it-IT"/>
          </a:p>
        </p:txBody>
      </p:sp>
      <p:pic>
        <p:nvPicPr>
          <p:cNvPr id="4" name="Immagine 3" descr="https://www.affetti.com/wp-content/uploads/2018/06/cfvn-componenti-principali-1001x102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2839" r="25784" b="1558"/>
          <a:stretch/>
        </p:blipFill>
        <p:spPr bwMode="auto">
          <a:xfrm>
            <a:off x="5742711" y="620688"/>
            <a:ext cx="2715489" cy="54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4880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3742184" cy="533400"/>
          </a:xfrm>
        </p:spPr>
        <p:txBody>
          <a:bodyPr/>
          <a:lstStyle/>
          <a:p>
            <a:r>
              <a:rPr lang="en-US" dirty="0" err="1" smtClean="0"/>
              <a:t>Pompa</a:t>
            </a:r>
            <a:r>
              <a:rPr lang="en-US" dirty="0" smtClean="0"/>
              <a:t> da </a:t>
            </a:r>
            <a:r>
              <a:rPr lang="en-US" dirty="0" err="1" smtClean="0"/>
              <a:t>pozzo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16631"/>
            <a:ext cx="3131888" cy="64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120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Vasca</a:t>
            </a:r>
            <a:r>
              <a:rPr lang="en-US" dirty="0" smtClean="0"/>
              <a:t> </a:t>
            </a:r>
            <a:r>
              <a:rPr lang="en-US" dirty="0" err="1" smtClean="0"/>
              <a:t>interrata</a:t>
            </a:r>
            <a:r>
              <a:rPr lang="en-US" dirty="0" smtClean="0"/>
              <a:t> in </a:t>
            </a:r>
            <a:r>
              <a:rPr lang="en-US" dirty="0" err="1" smtClean="0"/>
              <a:t>cemento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18</a:t>
            </a:fld>
            <a:endParaRPr lang="it-IT" alt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2089144"/>
            <a:ext cx="7920000" cy="3356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070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ERBATOI IN ACCIAIO INOX CILINDRICI AD ASSE VERTICALE E ORIZZONTALE -  A.M.I.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5400000" cy="5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4030216" cy="533400"/>
          </a:xfrm>
        </p:spPr>
        <p:txBody>
          <a:bodyPr/>
          <a:lstStyle/>
          <a:p>
            <a:r>
              <a:rPr lang="en-US" dirty="0" err="1" smtClean="0"/>
              <a:t>Serbatoi</a:t>
            </a:r>
            <a:r>
              <a:rPr lang="en-US" dirty="0" smtClean="0"/>
              <a:t> </a:t>
            </a:r>
            <a:r>
              <a:rPr lang="en-US" dirty="0" err="1" smtClean="0"/>
              <a:t>fuoriterra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19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315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Requisiti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del </a:t>
            </a:r>
            <a:r>
              <a:rPr lang="en-US" dirty="0" err="1" smtClean="0"/>
              <a:t>servizio</a:t>
            </a:r>
            <a:r>
              <a:rPr lang="en-US" dirty="0" smtClean="0"/>
              <a:t> </a:t>
            </a:r>
            <a:r>
              <a:rPr lang="en-US" dirty="0" err="1" smtClean="0"/>
              <a:t>idrico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Disponibilità</a:t>
            </a:r>
            <a:endParaRPr lang="en-US" b="1" dirty="0" smtClean="0"/>
          </a:p>
          <a:p>
            <a:pPr lvl="1"/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servizio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garantito</a:t>
            </a:r>
            <a:r>
              <a:rPr lang="en-US" dirty="0" smtClean="0"/>
              <a:t> in </a:t>
            </a:r>
            <a:r>
              <a:rPr lang="en-US" i="1" dirty="0" err="1" smtClean="0"/>
              <a:t>ogni</a:t>
            </a:r>
            <a:r>
              <a:rPr lang="en-US" i="1" dirty="0" smtClean="0"/>
              <a:t> </a:t>
            </a:r>
            <a:r>
              <a:rPr lang="en-US" i="1" dirty="0" err="1" smtClean="0"/>
              <a:t>condizione</a:t>
            </a:r>
            <a:endParaRPr lang="en-US" i="1" dirty="0" smtClean="0"/>
          </a:p>
          <a:p>
            <a:r>
              <a:rPr lang="en-US" b="1" dirty="0" err="1" smtClean="0"/>
              <a:t>Adeguatezza</a:t>
            </a:r>
            <a:r>
              <a:rPr lang="en-US" b="1" dirty="0" smtClean="0"/>
              <a:t> </a:t>
            </a:r>
            <a:r>
              <a:rPr lang="en-US" b="1" dirty="0" err="1" smtClean="0"/>
              <a:t>prestazionale</a:t>
            </a:r>
            <a:endParaRPr lang="en-US" b="1" dirty="0" smtClean="0"/>
          </a:p>
          <a:p>
            <a:pPr lvl="1"/>
            <a:r>
              <a:rPr lang="en-US" dirty="0" err="1" smtClean="0"/>
              <a:t>Qualunque</a:t>
            </a:r>
            <a:r>
              <a:rPr lang="en-US" dirty="0" smtClean="0"/>
              <a:t> </a:t>
            </a:r>
            <a:r>
              <a:rPr lang="en-US" dirty="0" err="1" smtClean="0"/>
              <a:t>utenza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ricevere</a:t>
            </a:r>
            <a:r>
              <a:rPr lang="en-US" dirty="0" smtClean="0"/>
              <a:t> </a:t>
            </a:r>
            <a:r>
              <a:rPr lang="en-US" dirty="0" err="1" smtClean="0"/>
              <a:t>l’acqua</a:t>
            </a:r>
            <a:r>
              <a:rPr lang="en-US" dirty="0" smtClean="0"/>
              <a:t> in </a:t>
            </a:r>
            <a:r>
              <a:rPr lang="en-US" dirty="0" err="1" smtClean="0"/>
              <a:t>condizioni</a:t>
            </a:r>
            <a:r>
              <a:rPr lang="en-US" dirty="0" smtClean="0"/>
              <a:t> di </a:t>
            </a:r>
            <a:r>
              <a:rPr lang="en-US" i="1" dirty="0" err="1" smtClean="0"/>
              <a:t>portata</a:t>
            </a:r>
            <a:r>
              <a:rPr lang="en-US" i="1" dirty="0" smtClean="0"/>
              <a:t> e </a:t>
            </a:r>
            <a:r>
              <a:rPr lang="en-US" i="1" dirty="0" err="1" smtClean="0"/>
              <a:t>pressione</a:t>
            </a:r>
            <a:r>
              <a:rPr lang="en-US" i="1" dirty="0" smtClean="0"/>
              <a:t> </a:t>
            </a:r>
            <a:r>
              <a:rPr lang="en-US" i="1" dirty="0" err="1" smtClean="0"/>
              <a:t>adeguate</a:t>
            </a:r>
            <a:endParaRPr lang="en-US" i="1" dirty="0" smtClean="0"/>
          </a:p>
          <a:p>
            <a:r>
              <a:rPr lang="en-US" b="1" dirty="0" err="1" smtClean="0"/>
              <a:t>Sicurezza</a:t>
            </a:r>
            <a:r>
              <a:rPr lang="en-US" b="1" dirty="0" smtClean="0"/>
              <a:t> </a:t>
            </a:r>
            <a:r>
              <a:rPr lang="en-US" b="1" dirty="0" err="1" smtClean="0"/>
              <a:t>igienico</a:t>
            </a:r>
            <a:r>
              <a:rPr lang="en-US" b="1" dirty="0" smtClean="0"/>
              <a:t>-sanitaria</a:t>
            </a:r>
          </a:p>
          <a:p>
            <a:pPr lvl="1"/>
            <a:r>
              <a:rPr lang="en-US" dirty="0" err="1" smtClean="0"/>
              <a:t>L’acqua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i="1" dirty="0" err="1" smtClean="0"/>
              <a:t>idonea</a:t>
            </a:r>
            <a:r>
              <a:rPr lang="en-US" i="1" dirty="0" smtClean="0"/>
              <a:t> al </a:t>
            </a:r>
            <a:r>
              <a:rPr lang="en-US" i="1" dirty="0" err="1" smtClean="0"/>
              <a:t>consumo</a:t>
            </a:r>
            <a:r>
              <a:rPr lang="en-US" i="1" dirty="0" smtClean="0"/>
              <a:t> </a:t>
            </a:r>
            <a:r>
              <a:rPr lang="en-US" i="1" dirty="0" err="1" smtClean="0"/>
              <a:t>umano</a:t>
            </a:r>
            <a:r>
              <a:rPr lang="en-US" i="1" dirty="0" smtClean="0"/>
              <a:t> </a:t>
            </a:r>
            <a:r>
              <a:rPr lang="en-US" dirty="0" smtClean="0"/>
              <a:t>e </a:t>
            </a:r>
            <a:r>
              <a:rPr lang="it-IT" dirty="0"/>
              <a:t>microbiologicamente controllata</a:t>
            </a:r>
            <a:endParaRPr lang="en-US" dirty="0" smtClean="0"/>
          </a:p>
          <a:p>
            <a:pPr lvl="1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86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Autoclave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20</a:t>
            </a:fld>
            <a:endParaRPr lang="it-IT" alt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23502"/>
            <a:ext cx="7023097" cy="46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485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Pressurizzazione</a:t>
            </a:r>
            <a:r>
              <a:rPr lang="en-US" dirty="0" smtClean="0"/>
              <a:t> con </a:t>
            </a:r>
            <a:r>
              <a:rPr lang="en-US" dirty="0" err="1" smtClean="0"/>
              <a:t>pompe</a:t>
            </a:r>
            <a:r>
              <a:rPr lang="en-US" dirty="0" smtClean="0"/>
              <a:t> a </a:t>
            </a:r>
            <a:r>
              <a:rPr lang="en-US" dirty="0" err="1" smtClean="0"/>
              <a:t>giri</a:t>
            </a:r>
            <a:r>
              <a:rPr lang="en-US" dirty="0" smtClean="0"/>
              <a:t> </a:t>
            </a:r>
            <a:r>
              <a:rPr lang="en-US" dirty="0" err="1" smtClean="0"/>
              <a:t>variabili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21</a:t>
            </a:fld>
            <a:endParaRPr lang="it-IT" altLang="it-IT"/>
          </a:p>
        </p:txBody>
      </p:sp>
      <p:pic>
        <p:nvPicPr>
          <p:cNvPr id="4" name="Immagine 3" descr="Vasco VAriable Speed COntroller | L'inverter per il controllo di pompe a  velocità variabile | Naste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1237" r="7483" b="7877"/>
          <a:stretch/>
        </p:blipFill>
        <p:spPr bwMode="auto">
          <a:xfrm>
            <a:off x="1907704" y="1484784"/>
            <a:ext cx="5400000" cy="43930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5709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funzionamento</a:t>
            </a:r>
            <a:r>
              <a:rPr lang="en-US" dirty="0" smtClean="0"/>
              <a:t> </a:t>
            </a:r>
            <a:r>
              <a:rPr lang="en-US" dirty="0" err="1" smtClean="0"/>
              <a:t>pompe</a:t>
            </a:r>
            <a:r>
              <a:rPr lang="en-US" dirty="0" smtClean="0"/>
              <a:t> con inverter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22</a:t>
            </a:fld>
            <a:endParaRPr lang="it-IT" altLang="it-IT"/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5400"/>
            <a:ext cx="6337300" cy="316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C:\Users\5184\Downloads\0071_0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1855" r="15662" b="51495"/>
          <a:stretch/>
        </p:blipFill>
        <p:spPr bwMode="auto">
          <a:xfrm>
            <a:off x="5553945" y="3140968"/>
            <a:ext cx="3600000" cy="28601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8783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Impianto</a:t>
            </a:r>
            <a:r>
              <a:rPr lang="en-US" dirty="0" smtClean="0"/>
              <a:t> di </a:t>
            </a:r>
            <a:r>
              <a:rPr lang="en-US" dirty="0" err="1" smtClean="0"/>
              <a:t>clorazione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fld id="{9368E850-214A-476E-BDB8-04673EA2E2A0}" type="slidenum">
              <a:rPr lang="it-IT" altLang="it-IT" smtClean="0"/>
              <a:pPr/>
              <a:t>23</a:t>
            </a:fld>
            <a:endParaRPr lang="it-IT" alt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64624"/>
            <a:ext cx="4320000" cy="25383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Vasca </a:t>
            </a:r>
            <a:r>
              <a:rPr lang="it-IT" dirty="0"/>
              <a:t>di preparazione </a:t>
            </a:r>
            <a:r>
              <a:rPr lang="it-IT" dirty="0" smtClean="0"/>
              <a:t>soluzione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Rubinetto </a:t>
            </a:r>
            <a:r>
              <a:rPr lang="it-IT" dirty="0"/>
              <a:t>di chiusura 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Apparecchio </a:t>
            </a:r>
            <a:r>
              <a:rPr lang="it-IT" dirty="0"/>
              <a:t>di regolazione del 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Dosatore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Pompa </a:t>
            </a:r>
            <a:r>
              <a:rPr lang="it-IT" dirty="0"/>
              <a:t>di sollevamento 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Diffusore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0971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Materiali</a:t>
            </a:r>
            <a:r>
              <a:rPr lang="en-US" dirty="0" smtClean="0"/>
              <a:t> </a:t>
            </a:r>
            <a:r>
              <a:rPr lang="en-US" dirty="0" err="1" smtClean="0"/>
              <a:t>impiegati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Reti</a:t>
            </a:r>
            <a:r>
              <a:rPr lang="en-US" b="1" dirty="0" smtClean="0"/>
              <a:t> </a:t>
            </a:r>
            <a:r>
              <a:rPr lang="en-US" b="1" dirty="0" err="1" smtClean="0"/>
              <a:t>interrate</a:t>
            </a:r>
            <a:r>
              <a:rPr lang="en-US" dirty="0" smtClean="0"/>
              <a:t>: </a:t>
            </a:r>
            <a:r>
              <a:rPr lang="it-IT" dirty="0" smtClean="0"/>
              <a:t>polietilene </a:t>
            </a:r>
            <a:r>
              <a:rPr lang="it-IT" dirty="0"/>
              <a:t>ad alta densità (HDPE), </a:t>
            </a:r>
            <a:r>
              <a:rPr lang="it-IT" dirty="0" smtClean="0"/>
              <a:t>acciaio bitumato </a:t>
            </a:r>
            <a:r>
              <a:rPr lang="it-IT" dirty="0"/>
              <a:t>internamente e rivestiti </a:t>
            </a:r>
            <a:r>
              <a:rPr lang="it-IT" dirty="0" smtClean="0"/>
              <a:t>esternamente, PVC, ghisa sferoidale, multistrato</a:t>
            </a:r>
          </a:p>
          <a:p>
            <a:r>
              <a:rPr lang="it-IT" dirty="0" smtClean="0"/>
              <a:t>Reti </a:t>
            </a:r>
            <a:r>
              <a:rPr lang="it-IT" b="1" dirty="0" smtClean="0"/>
              <a:t>non interrate</a:t>
            </a:r>
            <a:r>
              <a:rPr lang="it-IT" dirty="0" smtClean="0"/>
              <a:t>: acciaio zincato, acciaio rivestito internamente ed esternamente, PVC atossico.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066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Giunzioni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830263">
              <a:tabLst>
                <a:tab pos="3052763" algn="l"/>
              </a:tabLst>
            </a:pPr>
            <a:r>
              <a:rPr lang="en-US" dirty="0" err="1" smtClean="0"/>
              <a:t>Ghisa</a:t>
            </a:r>
            <a:r>
              <a:rPr lang="en-US" dirty="0" smtClean="0"/>
              <a:t> </a:t>
            </a:r>
            <a:r>
              <a:rPr lang="en-US" dirty="0" err="1" smtClean="0"/>
              <a:t>sfer</a:t>
            </a:r>
            <a:r>
              <a:rPr lang="en-US" dirty="0" smtClean="0"/>
              <a:t>.	</a:t>
            </a:r>
            <a:r>
              <a:rPr lang="en-US" dirty="0" err="1" smtClean="0"/>
              <a:t>bicchiere</a:t>
            </a:r>
            <a:endParaRPr lang="en-US" dirty="0" smtClean="0"/>
          </a:p>
          <a:p>
            <a:pPr defTabSz="830263">
              <a:tabLst>
                <a:tab pos="3052763" algn="l"/>
              </a:tabLst>
            </a:pPr>
            <a:r>
              <a:rPr lang="en-US" dirty="0" err="1"/>
              <a:t>Acciaio</a:t>
            </a:r>
            <a:r>
              <a:rPr lang="en-US" dirty="0"/>
              <a:t>	</a:t>
            </a:r>
            <a:r>
              <a:rPr lang="en-US" dirty="0" err="1"/>
              <a:t>saldatura</a:t>
            </a:r>
            <a:r>
              <a:rPr lang="en-US" dirty="0"/>
              <a:t> di </a:t>
            </a:r>
            <a:r>
              <a:rPr lang="en-US" dirty="0" err="1" smtClean="0"/>
              <a:t>testa</a:t>
            </a:r>
            <a:r>
              <a:rPr lang="en-US" dirty="0" smtClean="0"/>
              <a:t>/</a:t>
            </a:r>
            <a:r>
              <a:rPr lang="en-US" dirty="0" err="1" smtClean="0"/>
              <a:t>flangia</a:t>
            </a:r>
            <a:endParaRPr lang="en-US" dirty="0" smtClean="0"/>
          </a:p>
          <a:p>
            <a:pPr defTabSz="830263">
              <a:tabLst>
                <a:tab pos="3052763" algn="l"/>
              </a:tabLst>
            </a:pPr>
            <a:r>
              <a:rPr lang="en-US" dirty="0" err="1" smtClean="0"/>
              <a:t>Acciaio</a:t>
            </a:r>
            <a:r>
              <a:rPr lang="en-US" dirty="0" smtClean="0"/>
              <a:t> </a:t>
            </a:r>
            <a:r>
              <a:rPr lang="en-US" dirty="0" err="1" smtClean="0"/>
              <a:t>zincato</a:t>
            </a:r>
            <a:r>
              <a:rPr lang="en-US" dirty="0" smtClean="0"/>
              <a:t>	</a:t>
            </a:r>
            <a:r>
              <a:rPr lang="en-US" dirty="0" err="1" smtClean="0"/>
              <a:t>manicotto</a:t>
            </a:r>
            <a:r>
              <a:rPr lang="en-US" dirty="0" smtClean="0"/>
              <a:t> </a:t>
            </a:r>
            <a:r>
              <a:rPr lang="en-US" dirty="0" err="1" smtClean="0"/>
              <a:t>filettato</a:t>
            </a:r>
            <a:endParaRPr lang="en-US" dirty="0"/>
          </a:p>
          <a:p>
            <a:pPr defTabSz="830263">
              <a:tabLst>
                <a:tab pos="3052763" algn="l"/>
              </a:tabLst>
            </a:pPr>
            <a:r>
              <a:rPr lang="en-US" dirty="0"/>
              <a:t>HPDE	</a:t>
            </a:r>
            <a:r>
              <a:rPr lang="en-US" dirty="0" err="1" smtClean="0"/>
              <a:t>termosaldatura</a:t>
            </a:r>
            <a:r>
              <a:rPr lang="en-US" dirty="0" smtClean="0"/>
              <a:t>/</a:t>
            </a:r>
            <a:r>
              <a:rPr lang="en-US" dirty="0" err="1" smtClean="0"/>
              <a:t>manicotto</a:t>
            </a:r>
            <a:endParaRPr lang="en-US" dirty="0"/>
          </a:p>
          <a:p>
            <a:pPr defTabSz="830263">
              <a:tabLst>
                <a:tab pos="3052763" algn="l"/>
              </a:tabLst>
            </a:pPr>
            <a:r>
              <a:rPr lang="en-US" dirty="0" err="1"/>
              <a:t>Multistrato</a:t>
            </a:r>
            <a:r>
              <a:rPr lang="en-US" dirty="0"/>
              <a:t>	</a:t>
            </a:r>
            <a:r>
              <a:rPr lang="en-US" dirty="0" err="1" smtClean="0"/>
              <a:t>manicotto</a:t>
            </a:r>
            <a:endParaRPr lang="en-US" dirty="0" smtClean="0"/>
          </a:p>
          <a:p>
            <a:pPr defTabSz="830263">
              <a:tabLst>
                <a:tab pos="3052763" algn="l"/>
              </a:tabLst>
            </a:pPr>
            <a:r>
              <a:rPr lang="en-US" dirty="0" smtClean="0"/>
              <a:t>PVC	</a:t>
            </a:r>
            <a:r>
              <a:rPr lang="en-US" dirty="0" err="1" smtClean="0"/>
              <a:t>manicotto</a:t>
            </a:r>
            <a:r>
              <a:rPr lang="en-US" dirty="0" smtClean="0"/>
              <a:t> fil./</a:t>
            </a:r>
            <a:r>
              <a:rPr lang="en-US" dirty="0" err="1" smtClean="0"/>
              <a:t>incollaggio</a:t>
            </a:r>
            <a:endParaRPr lang="en-US" dirty="0" smtClean="0"/>
          </a:p>
          <a:p>
            <a:pPr defTabSz="830263">
              <a:tabLst>
                <a:tab pos="2693988" algn="l"/>
              </a:tabLst>
            </a:pPr>
            <a:endParaRPr lang="en-US" dirty="0" smtClean="0"/>
          </a:p>
          <a:p>
            <a:pPr defTabSz="830263">
              <a:tabLst>
                <a:tab pos="2693988" algn="l"/>
              </a:tabLst>
            </a:pPr>
            <a:endParaRPr lang="en-US" dirty="0"/>
          </a:p>
          <a:p>
            <a:pPr>
              <a:tabLst>
                <a:tab pos="3317875" algn="l"/>
              </a:tabLst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25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5458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 smtClean="0"/>
              <a:t>Tipi di </a:t>
            </a:r>
            <a:r>
              <a:rPr lang="en-US" dirty="0" err="1" smtClean="0"/>
              <a:t>reti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Rete a </a:t>
            </a:r>
            <a:r>
              <a:rPr lang="en-US" dirty="0" err="1" smtClean="0"/>
              <a:t>maglie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Rete a </a:t>
            </a:r>
            <a:r>
              <a:rPr lang="en-US" dirty="0" err="1" smtClean="0"/>
              <a:t>pettine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26</a:t>
            </a:fld>
            <a:endParaRPr lang="it-IT" altLang="it-IT"/>
          </a:p>
        </p:txBody>
      </p:sp>
      <p:pic>
        <p:nvPicPr>
          <p:cNvPr id="7" name="Segnaposto contenuto 6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14637"/>
            <a:ext cx="3810000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egnaposto contenuto 11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007483"/>
            <a:ext cx="4041775" cy="2286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88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Articolazione</a:t>
            </a:r>
            <a:r>
              <a:rPr lang="en-US" dirty="0" smtClean="0"/>
              <a:t> del </a:t>
            </a:r>
            <a:r>
              <a:rPr lang="en-US" dirty="0" err="1" smtClean="0"/>
              <a:t>servizio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b="1" dirty="0"/>
              <a:t>approvvigionamento</a:t>
            </a:r>
            <a:r>
              <a:rPr lang="it-IT" dirty="0"/>
              <a:t> </a:t>
            </a:r>
            <a:r>
              <a:rPr lang="it-IT" dirty="0" smtClean="0"/>
              <a:t>(da acquedotto o pozzo)</a:t>
            </a:r>
          </a:p>
          <a:p>
            <a:pPr lvl="0"/>
            <a:r>
              <a:rPr lang="it-IT" b="1" dirty="0" smtClean="0"/>
              <a:t>messa </a:t>
            </a:r>
            <a:r>
              <a:rPr lang="it-IT" b="1" dirty="0"/>
              <a:t>in riserva </a:t>
            </a:r>
            <a:r>
              <a:rPr lang="it-IT" dirty="0" smtClean="0"/>
              <a:t>(accumulo in recipienti adatti)</a:t>
            </a:r>
          </a:p>
          <a:p>
            <a:pPr lvl="0"/>
            <a:r>
              <a:rPr lang="en-US" b="1" dirty="0" err="1" smtClean="0"/>
              <a:t>Trattamento</a:t>
            </a:r>
            <a:r>
              <a:rPr lang="en-US" dirty="0" smtClean="0"/>
              <a:t> (</a:t>
            </a:r>
            <a:r>
              <a:rPr lang="en-US" dirty="0" err="1" smtClean="0"/>
              <a:t>potabilizzazione</a:t>
            </a:r>
            <a:r>
              <a:rPr lang="en-US" dirty="0" smtClean="0"/>
              <a:t> e/o </a:t>
            </a:r>
            <a:r>
              <a:rPr lang="en-US" dirty="0" err="1" smtClean="0"/>
              <a:t>addolcimento</a:t>
            </a:r>
            <a:r>
              <a:rPr lang="en-US" dirty="0" smtClean="0"/>
              <a:t>)</a:t>
            </a:r>
            <a:endParaRPr lang="it-IT" dirty="0" smtClean="0"/>
          </a:p>
          <a:p>
            <a:pPr lvl="0"/>
            <a:r>
              <a:rPr lang="it-IT" b="1" dirty="0" smtClean="0"/>
              <a:t>distribuzione</a:t>
            </a:r>
            <a:r>
              <a:rPr lang="it-IT" dirty="0" smtClean="0"/>
              <a:t> capillare all’interno della struttura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063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Allacciamento</a:t>
            </a:r>
            <a:r>
              <a:rPr lang="en-US" dirty="0" smtClean="0"/>
              <a:t> </a:t>
            </a:r>
            <a:r>
              <a:rPr lang="en-US" dirty="0" err="1" smtClean="0"/>
              <a:t>all’acquedotto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4</a:t>
            </a:fld>
            <a:endParaRPr lang="it-IT" alt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8153"/>
            <a:ext cx="5400000" cy="356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https://www.acquacampania.com/wp-content/uploads/2015/12/Misurarelacqu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42751"/>
          <a:stretch/>
        </p:blipFill>
        <p:spPr bwMode="auto">
          <a:xfrm>
            <a:off x="5345747" y="1236283"/>
            <a:ext cx="3329305" cy="1870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 descr="contatore acqua 1&quot;1/2 pozzo irrigazione maddalen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67735"/>
            <a:ext cx="2879725" cy="27806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6119874" y="301053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mulinello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9874" y="61481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turbina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861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cangelipozzi.it/wp-content/uploads/2018/06/9-Qual-e%CC%80-la-differenza-tra-i-pozzi-artesiani-e-altri-tipi-tradizional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AE9E7"/>
              </a:clrFrom>
              <a:clrTo>
                <a:srgbClr val="EAE9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7200000" cy="385005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Tipi di </a:t>
            </a:r>
            <a:r>
              <a:rPr lang="en-US" dirty="0" err="1" smtClean="0"/>
              <a:t>falda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5</a:t>
            </a:fld>
            <a:endParaRPr lang="it-IT" altLang="it-IT"/>
          </a:p>
        </p:txBody>
      </p:sp>
      <p:pic>
        <p:nvPicPr>
          <p:cNvPr id="5" name="Immagine 4" descr="Come realizzare un pozzo per irrigare il giardin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2705100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Acquedotto diventa solo per scelta, tutelati i vecchi pozzi artesian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290570" cy="179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38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mpe a mano per poz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877" y="2564904"/>
            <a:ext cx="2058704" cy="329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Pozzi</a:t>
            </a:r>
            <a:r>
              <a:rPr lang="en-US" dirty="0" smtClean="0"/>
              <a:t> a </a:t>
            </a:r>
            <a:r>
              <a:rPr lang="en-US" dirty="0" err="1" smtClean="0"/>
              <a:t>percussione</a:t>
            </a:r>
            <a:r>
              <a:rPr lang="en-US" dirty="0" smtClean="0"/>
              <a:t> (</a:t>
            </a:r>
            <a:r>
              <a:rPr lang="en-US" dirty="0" err="1" smtClean="0"/>
              <a:t>freatici</a:t>
            </a:r>
            <a:r>
              <a:rPr lang="en-US" dirty="0" smtClean="0"/>
              <a:t>)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6</a:t>
            </a:fld>
            <a:endParaRPr lang="it-IT" altLang="it-IT"/>
          </a:p>
        </p:txBody>
      </p:sp>
      <p:pic>
        <p:nvPicPr>
          <p:cNvPr id="4" name="Immagine 3" descr="Struttura del pozzo abissino: foro dell'ago fai-da-t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19110" r="2158" b="26893"/>
          <a:stretch/>
        </p:blipFill>
        <p:spPr bwMode="auto">
          <a:xfrm>
            <a:off x="1872000" y="1288230"/>
            <a:ext cx="5400000" cy="18838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17215"/>
            <a:ext cx="5400000" cy="2586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65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Pozzi</a:t>
            </a:r>
            <a:r>
              <a:rPr lang="en-US" dirty="0" smtClean="0"/>
              <a:t> </a:t>
            </a:r>
            <a:r>
              <a:rPr lang="en-US" dirty="0" err="1" smtClean="0"/>
              <a:t>artesiani</a:t>
            </a:r>
            <a:r>
              <a:rPr lang="en-US" dirty="0" smtClean="0"/>
              <a:t>: </a:t>
            </a:r>
            <a:r>
              <a:rPr lang="en-US" dirty="0" err="1" smtClean="0"/>
              <a:t>scavo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7</a:t>
            </a:fld>
            <a:endParaRPr lang="it-IT" altLang="it-IT"/>
          </a:p>
        </p:txBody>
      </p:sp>
      <p:pic>
        <p:nvPicPr>
          <p:cNvPr id="4" name="Immagine 3" descr="Pozzi artesiani per acqua – Damico Perforazioni sr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06" y="1700808"/>
            <a:ext cx="7920000" cy="3037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37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4.2 Tecniche e tecnologie irrigu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5040000" cy="59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0269" y="1124744"/>
            <a:ext cx="3094112" cy="533400"/>
          </a:xfrm>
        </p:spPr>
        <p:txBody>
          <a:bodyPr/>
          <a:lstStyle/>
          <a:p>
            <a:r>
              <a:rPr lang="en-US" dirty="0" err="1" smtClean="0"/>
              <a:t>Pozzi</a:t>
            </a:r>
            <a:r>
              <a:rPr lang="en-US" dirty="0" smtClean="0"/>
              <a:t> </a:t>
            </a:r>
            <a:r>
              <a:rPr lang="en-US" dirty="0" err="1" smtClean="0"/>
              <a:t>artesiani</a:t>
            </a:r>
            <a:r>
              <a:rPr lang="en-US" dirty="0" smtClean="0"/>
              <a:t>: </a:t>
            </a:r>
            <a:r>
              <a:rPr lang="en-US" dirty="0" err="1" smtClean="0"/>
              <a:t>sezione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06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iranti chiuse e giranti aper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" t="10982" r="52746" b="15799"/>
          <a:stretch/>
        </p:blipFill>
        <p:spPr bwMode="auto">
          <a:xfrm>
            <a:off x="19034" y="3140968"/>
            <a:ext cx="363691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Pompe</a:t>
            </a:r>
            <a:r>
              <a:rPr lang="en-US" dirty="0" smtClean="0"/>
              <a:t> per </a:t>
            </a:r>
            <a:r>
              <a:rPr lang="en-US" dirty="0" err="1" smtClean="0"/>
              <a:t>acqua</a:t>
            </a:r>
            <a:r>
              <a:rPr lang="en-US" dirty="0" smtClean="0"/>
              <a:t>: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caratteristici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3227512" y="1371600"/>
            <a:ext cx="5230688" cy="4724400"/>
          </a:xfrm>
        </p:spPr>
        <p:txBody>
          <a:bodyPr/>
          <a:lstStyle/>
          <a:p>
            <a:pPr lvl="0"/>
            <a:r>
              <a:rPr lang="it-IT" b="1" dirty="0"/>
              <a:t>portata</a:t>
            </a:r>
            <a:r>
              <a:rPr lang="it-IT" dirty="0"/>
              <a:t> Q (m</a:t>
            </a:r>
            <a:r>
              <a:rPr lang="it-IT" baseline="30000" dirty="0"/>
              <a:t>3</a:t>
            </a:r>
            <a:r>
              <a:rPr lang="it-IT" dirty="0"/>
              <a:t>/s);</a:t>
            </a:r>
          </a:p>
          <a:p>
            <a:pPr lvl="0"/>
            <a:r>
              <a:rPr lang="it-IT" dirty="0" smtClean="0"/>
              <a:t>Pressione o </a:t>
            </a:r>
            <a:r>
              <a:rPr lang="it-IT" b="1" dirty="0" smtClean="0"/>
              <a:t>prevalenza</a:t>
            </a:r>
            <a:r>
              <a:rPr lang="it-IT" dirty="0" smtClean="0"/>
              <a:t> </a:t>
            </a:r>
            <a:r>
              <a:rPr lang="it-IT" dirty="0"/>
              <a:t>H (m di colonna d'acqua);</a:t>
            </a:r>
          </a:p>
          <a:p>
            <a:pPr lvl="0"/>
            <a:r>
              <a:rPr lang="it-IT" b="1" dirty="0"/>
              <a:t>potenza</a:t>
            </a:r>
            <a:r>
              <a:rPr lang="it-IT" dirty="0"/>
              <a:t> del motore P (kW);</a:t>
            </a:r>
          </a:p>
          <a:p>
            <a:pPr lvl="0"/>
            <a:r>
              <a:rPr lang="it-IT" b="1" dirty="0"/>
              <a:t>velocità</a:t>
            </a:r>
            <a:r>
              <a:rPr lang="it-IT" dirty="0"/>
              <a:t> di rotazione </a:t>
            </a:r>
            <a:r>
              <a:rPr lang="it-IT" i="1" dirty="0"/>
              <a:t>n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rpm</a:t>
            </a:r>
            <a:r>
              <a:rPr lang="it-IT" dirty="0" smtClean="0"/>
              <a:t>);</a:t>
            </a:r>
            <a:endParaRPr lang="it-IT" dirty="0"/>
          </a:p>
          <a:p>
            <a:pPr lvl="0"/>
            <a:r>
              <a:rPr lang="it-IT" b="1" dirty="0"/>
              <a:t>rendimento</a:t>
            </a:r>
            <a:r>
              <a:rPr lang="it-IT" dirty="0"/>
              <a:t> </a:t>
            </a:r>
            <a:r>
              <a:rPr lang="it-IT" dirty="0" smtClean="0">
                <a:sym typeface="Symbol" panose="05050102010706020507" pitchFamily="18" charset="2"/>
              </a:rPr>
              <a:t>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fld id="{9368E850-214A-476E-BDB8-04673EA2E2A0}" type="slidenum">
              <a:rPr lang="it-IT" altLang="it-IT" smtClean="0"/>
              <a:pPr/>
              <a:t>9</a:t>
            </a:fld>
            <a:endParaRPr lang="it-IT" altLang="it-IT"/>
          </a:p>
        </p:txBody>
      </p:sp>
      <p:pic>
        <p:nvPicPr>
          <p:cNvPr id="2050" name="Picture 2" descr="Prezzo Pompa Centrifuga Normalizzata 3D 40-125/1,5 M 2,00hp -  TuttoProfessional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1" b="15687"/>
          <a:stretch/>
        </p:blipFill>
        <p:spPr bwMode="auto">
          <a:xfrm>
            <a:off x="179512" y="1295400"/>
            <a:ext cx="30480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70922"/>
      </p:ext>
    </p:extLst>
  </p:cSld>
  <p:clrMapOvr>
    <a:masterClrMapping/>
  </p:clrMapOvr>
</p:sld>
</file>

<file path=ppt/theme/theme1.xml><?xml version="1.0" encoding="utf-8"?>
<a:theme xmlns:a="http://schemas.openxmlformats.org/drawingml/2006/main" name="Lezione universitaria">
  <a:themeElements>
    <a:clrScheme name="Lezione universitar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e universitaria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zione universitar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universitar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Office\Modelli\Presentazioni\Lezione universitaria.pot</Template>
  <TotalTime>4877</TotalTime>
  <Words>419</Words>
  <Application>Microsoft Office PowerPoint</Application>
  <PresentationFormat>Presentazione su schermo (4:3)</PresentationFormat>
  <Paragraphs>102</Paragraphs>
  <Slides>26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Cambria Math</vt:lpstr>
      <vt:lpstr>Symbol</vt:lpstr>
      <vt:lpstr>Times New Roman</vt:lpstr>
      <vt:lpstr>Lezione universitaria</vt:lpstr>
      <vt:lpstr>Reti di distribuzione dell’acqua</vt:lpstr>
      <vt:lpstr>Requisiti minimi del servizio idrico</vt:lpstr>
      <vt:lpstr>Articolazione del servizio</vt:lpstr>
      <vt:lpstr>Allacciamento all’acquedotto</vt:lpstr>
      <vt:lpstr>Tipi di falda</vt:lpstr>
      <vt:lpstr>Pozzi a percussione (freatici)</vt:lpstr>
      <vt:lpstr>Pozzi artesiani: scavo</vt:lpstr>
      <vt:lpstr>Pozzi artesiani: sezione</vt:lpstr>
      <vt:lpstr>Pompe per acqua: dati caratteristici</vt:lpstr>
      <vt:lpstr>Pompe centrifughe: curva caratteristica</vt:lpstr>
      <vt:lpstr>Pompa centrifuga: curve caratteristiche</vt:lpstr>
      <vt:lpstr>Prevalenza di un circuito</vt:lpstr>
      <vt:lpstr>Caratteristica resistente di un circuito</vt:lpstr>
      <vt:lpstr>Punto di funzionamento</vt:lpstr>
      <vt:lpstr>Pompe ad asse orizzontale</vt:lpstr>
      <vt:lpstr>Asse verticale</vt:lpstr>
      <vt:lpstr>Pompa da pozzo</vt:lpstr>
      <vt:lpstr>Vasca interrata in cemento</vt:lpstr>
      <vt:lpstr>Serbatoi fuoriterra</vt:lpstr>
      <vt:lpstr>Autoclave</vt:lpstr>
      <vt:lpstr>Pressurizzazione con pompe a giri variabili</vt:lpstr>
      <vt:lpstr>funzionamento pompe con inverter</vt:lpstr>
      <vt:lpstr>Impianto di clorazione</vt:lpstr>
      <vt:lpstr>Materiali impiegati</vt:lpstr>
      <vt:lpstr>Giunzioni</vt:lpstr>
      <vt:lpstr>Tipi di reti</vt:lpstr>
    </vt:vector>
  </TitlesOfParts>
  <Company>Univ. Trieste - Dip. Energetica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Inquinamento da rumore</dc:title>
  <dc:creator>Marco Boscolo</dc:creator>
  <cp:lastModifiedBy>Marco Boscolo</cp:lastModifiedBy>
  <cp:revision>512</cp:revision>
  <cp:lastPrinted>1999-03-15T13:20:17Z</cp:lastPrinted>
  <dcterms:created xsi:type="dcterms:W3CDTF">1999-03-03T14:00:02Z</dcterms:created>
  <dcterms:modified xsi:type="dcterms:W3CDTF">2023-02-27T09:57:59Z</dcterms:modified>
</cp:coreProperties>
</file>