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693" r:id="rId2"/>
  </p:sldMasterIdLst>
  <p:notesMasterIdLst>
    <p:notesMasterId r:id="rId20"/>
  </p:notes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1763" autoAdjust="0"/>
  </p:normalViewPr>
  <p:slideViewPr>
    <p:cSldViewPr snapToGrid="0">
      <p:cViewPr varScale="1">
        <p:scale>
          <a:sx n="80" d="100"/>
          <a:sy n="80" d="100"/>
        </p:scale>
        <p:origin x="53" y="28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94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0579E-377D-4FAE-A5E7-F25EACF0C399}" type="datetimeFigureOut">
              <a:rPr lang="it-IT" smtClean="0"/>
              <a:t>21/02/2017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5CA5B-3833-45F4-BA78-FE2AD144AF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042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0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8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95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Università di Trieste – Dipartimento di ingegneria e architettura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92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14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109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48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12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81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5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Università</a:t>
            </a:r>
            <a:r>
              <a:rPr lang="en-US" dirty="0" smtClean="0"/>
              <a:t> di Trieste – </a:t>
            </a:r>
            <a:r>
              <a:rPr lang="en-US" dirty="0" err="1" smtClean="0"/>
              <a:t>Dipartimento</a:t>
            </a:r>
            <a:r>
              <a:rPr lang="en-US" dirty="0" smtClean="0"/>
              <a:t> di </a:t>
            </a:r>
            <a:r>
              <a:rPr lang="en-US" dirty="0" err="1" smtClean="0"/>
              <a:t>ingegneria</a:t>
            </a:r>
            <a:r>
              <a:rPr lang="en-US" dirty="0" smtClean="0"/>
              <a:t> e </a:t>
            </a:r>
            <a:r>
              <a:rPr lang="en-US" dirty="0" err="1" smtClean="0"/>
              <a:t>Architettura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102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02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80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2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74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2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04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52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74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60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43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30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Valutazione della conformità ai limiti di emissione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02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Numero di campionamenti: 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 norma </a:t>
            </a:r>
            <a:r>
              <a:rPr lang="it-IT" b="1" dirty="0"/>
              <a:t>3 campionamenti </a:t>
            </a:r>
            <a:r>
              <a:rPr lang="it-IT" dirty="0"/>
              <a:t>che possono essere elevati </a:t>
            </a:r>
            <a:r>
              <a:rPr lang="it-IT" b="1" dirty="0"/>
              <a:t>fino a cinque </a:t>
            </a:r>
            <a:r>
              <a:rPr lang="it-IT" dirty="0"/>
              <a:t>in presenza di un livello di </a:t>
            </a:r>
            <a:r>
              <a:rPr lang="it-IT" b="1" dirty="0"/>
              <a:t>emissione </a:t>
            </a:r>
            <a:r>
              <a:rPr lang="it-IT" b="1" dirty="0" smtClean="0"/>
              <a:t>variabile </a:t>
            </a:r>
            <a:r>
              <a:rPr lang="it-IT" dirty="0" smtClean="0"/>
              <a:t>con </a:t>
            </a:r>
            <a:r>
              <a:rPr lang="it-IT" b="1" dirty="0" smtClean="0"/>
              <a:t>andamento di emissione continuo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17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Durata di </a:t>
            </a:r>
            <a:r>
              <a:rPr lang="it-IT" dirty="0" err="1" smtClean="0"/>
              <a:t>ciscun</a:t>
            </a:r>
            <a:r>
              <a:rPr lang="it-IT" dirty="0" smtClean="0"/>
              <a:t> campionamento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comma 2.3 dell’allegato VI alla parte V del D. </a:t>
            </a:r>
            <a:r>
              <a:rPr lang="it-IT" dirty="0" err="1"/>
              <a:t>Lgs</a:t>
            </a:r>
            <a:r>
              <a:rPr lang="it-IT" dirty="0"/>
              <a:t>. </a:t>
            </a:r>
            <a:r>
              <a:rPr lang="it-IT" dirty="0" smtClean="0"/>
              <a:t>152/06: “</a:t>
            </a:r>
            <a:r>
              <a:rPr lang="it-IT" dirty="0"/>
              <a:t>tre letture consecutive e </a:t>
            </a:r>
            <a:r>
              <a:rPr lang="it-IT" b="1" dirty="0"/>
              <a:t>riferite a un’ora di funzionamento dell’impianto</a:t>
            </a:r>
            <a:r>
              <a:rPr lang="it-IT" dirty="0" smtClean="0"/>
              <a:t>”</a:t>
            </a:r>
          </a:p>
          <a:p>
            <a:r>
              <a:rPr lang="it-IT" dirty="0" smtClean="0"/>
              <a:t>Cosa vuole dire?</a:t>
            </a:r>
          </a:p>
          <a:p>
            <a:r>
              <a:rPr lang="it-IT" dirty="0" smtClean="0"/>
              <a:t>Tre campionamenti di </a:t>
            </a:r>
            <a:r>
              <a:rPr lang="it-IT" b="1" dirty="0" smtClean="0"/>
              <a:t>20 minuti ciascuno</a:t>
            </a:r>
            <a:r>
              <a:rPr lang="it-IT" dirty="0" smtClean="0"/>
              <a:t>? Oppure tre campionamenti di </a:t>
            </a:r>
            <a:r>
              <a:rPr lang="it-IT" b="1" dirty="0" smtClean="0"/>
              <a:t>un’ora ciascuno?</a:t>
            </a:r>
          </a:p>
          <a:p>
            <a:r>
              <a:rPr lang="it-IT" dirty="0" smtClean="0"/>
              <a:t>Sia il manuale </a:t>
            </a:r>
            <a:r>
              <a:rPr lang="it-IT" dirty="0" smtClean="0"/>
              <a:t>UNICHIM 158 che la UNI EN 15259 individuano in </a:t>
            </a:r>
            <a:r>
              <a:rPr lang="it-IT" b="1" dirty="0" smtClean="0"/>
              <a:t>30 minuti il tempo minimo</a:t>
            </a:r>
            <a:r>
              <a:rPr lang="it-IT" dirty="0" smtClean="0"/>
              <a:t> per un campionamento</a:t>
            </a:r>
          </a:p>
          <a:p>
            <a:r>
              <a:rPr lang="it-IT" dirty="0" smtClean="0"/>
              <a:t>È prassi adottare un </a:t>
            </a:r>
            <a:r>
              <a:rPr lang="it-IT" b="1" dirty="0" smtClean="0"/>
              <a:t>tempo minimo di un’ora per ciascuno </a:t>
            </a:r>
            <a:r>
              <a:rPr lang="it-IT" dirty="0" smtClean="0"/>
              <a:t>dei tre o più campionamenti.</a:t>
            </a:r>
          </a:p>
        </p:txBody>
      </p:sp>
    </p:spTree>
    <p:extLst>
      <p:ext uri="{BB962C8B-B14F-4D97-AF65-F5344CB8AC3E}">
        <p14:creationId xmlns:p14="http://schemas.microsoft.com/office/powerpoint/2010/main" val="41200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Modalità di campionamento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Attenzione</a:t>
            </a:r>
            <a:r>
              <a:rPr lang="it-IT" dirty="0" smtClean="0"/>
              <a:t>: </a:t>
            </a:r>
            <a:r>
              <a:rPr lang="it-IT" dirty="0"/>
              <a:t>La legge prescrive </a:t>
            </a:r>
            <a:r>
              <a:rPr lang="it-IT" i="1" dirty="0"/>
              <a:t>almeno tre letture </a:t>
            </a:r>
            <a:r>
              <a:rPr lang="it-IT" b="1" i="1" dirty="0"/>
              <a:t>consecutive</a:t>
            </a:r>
            <a:r>
              <a:rPr lang="it-IT" dirty="0"/>
              <a:t>, per cui l’intervallo temporale tra un prelievo (di un’ora) e l’altro deve essere quello strettamente necessario all’eventuale predisposizione degli strumenti di misura</a:t>
            </a:r>
            <a:r>
              <a:rPr lang="it-IT" dirty="0" smtClean="0"/>
              <a:t>.</a:t>
            </a:r>
          </a:p>
          <a:p>
            <a:r>
              <a:rPr lang="it-IT" dirty="0" smtClean="0"/>
              <a:t>C’è contraddizione tra quanto prescritto dal manuale </a:t>
            </a:r>
            <a:r>
              <a:rPr lang="it-IT" dirty="0" smtClean="0"/>
              <a:t>UNICHIM 158 che prevede campionamenti </a:t>
            </a:r>
            <a:r>
              <a:rPr lang="it-IT" b="1" dirty="0" smtClean="0"/>
              <a:t>casuali.</a:t>
            </a:r>
          </a:p>
          <a:p>
            <a:r>
              <a:rPr lang="it-IT" b="1" dirty="0" smtClean="0"/>
              <a:t>Attenzione: </a:t>
            </a:r>
            <a:r>
              <a:rPr lang="it-IT" dirty="0" smtClean="0"/>
              <a:t>quando la legge e un’altra norma di buona tecnica sono in contrasto «vince» ovviamente la legge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912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Punti di prelievo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prelievo va eseguito </a:t>
            </a:r>
            <a:r>
              <a:rPr lang="it-IT" b="1" dirty="0" smtClean="0"/>
              <a:t>prima </a:t>
            </a:r>
            <a:r>
              <a:rPr lang="it-IT" b="1" dirty="0"/>
              <a:t>della bacca del camino</a:t>
            </a:r>
            <a:r>
              <a:rPr lang="it-IT" dirty="0"/>
              <a:t>, in un punto della condotta che va opportunamente scelto in considerazione dei seguenti aspetti:</a:t>
            </a:r>
          </a:p>
          <a:p>
            <a:pPr lvl="1"/>
            <a:r>
              <a:rPr lang="it-IT" dirty="0"/>
              <a:t>fluidodinamica</a:t>
            </a:r>
          </a:p>
          <a:p>
            <a:pPr lvl="1"/>
            <a:r>
              <a:rPr lang="it-IT" dirty="0"/>
              <a:t>sicurezza</a:t>
            </a:r>
          </a:p>
          <a:p>
            <a:pPr lvl="1"/>
            <a:r>
              <a:rPr lang="it-IT" dirty="0"/>
              <a:t>accessibilità</a:t>
            </a:r>
          </a:p>
          <a:p>
            <a:r>
              <a:rPr lang="it-IT" dirty="0" smtClean="0"/>
              <a:t>Tratto rettilineo (sia orizzontale che verticale) distante </a:t>
            </a:r>
            <a:r>
              <a:rPr lang="it-IT" b="1" dirty="0" smtClean="0"/>
              <a:t>almeno cinque diametri</a:t>
            </a:r>
            <a:r>
              <a:rPr lang="it-IT" dirty="0" smtClean="0"/>
              <a:t> (sia a monte che a valle) da qualunque singolarità geometrica (</a:t>
            </a:r>
            <a:r>
              <a:rPr lang="it-IT" dirty="0"/>
              <a:t>UNI EN ISO 16911-1:2013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9618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Punti di prelievo</a:t>
            </a:r>
            <a:endParaRPr lang="it-IT" dirty="0"/>
          </a:p>
        </p:txBody>
      </p:sp>
      <p:pic>
        <p:nvPicPr>
          <p:cNvPr id="5" name="Segnaposto contenuto 4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5844"/>
            <a:ext cx="5181600" cy="395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egnaposto contenuto 5" descr="D:\Marco Boscolo\Documents\2016\Fincantieri Monfalcone\Perizia\Immagini\prese camini primerizzazione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363542"/>
            <a:ext cx="3859530" cy="5803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9861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Misurazione e incertezza di misura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misura di un’emissione viene calcolata come </a:t>
            </a:r>
            <a:r>
              <a:rPr lang="it-IT" b="1" dirty="0" smtClean="0"/>
              <a:t>media di almeno tre letture</a:t>
            </a:r>
          </a:p>
          <a:p>
            <a:r>
              <a:rPr lang="it-IT" dirty="0" smtClean="0"/>
              <a:t>La media è il valore più probabile del </a:t>
            </a:r>
            <a:r>
              <a:rPr lang="it-IT" b="1" dirty="0" smtClean="0"/>
              <a:t>valore vero</a:t>
            </a:r>
            <a:r>
              <a:rPr lang="it-IT" b="1" i="1" dirty="0" smtClean="0"/>
              <a:t> </a:t>
            </a:r>
            <a:r>
              <a:rPr lang="it-IT" dirty="0" smtClean="0"/>
              <a:t>non conoscibile in termini deterministici.</a:t>
            </a:r>
          </a:p>
          <a:p>
            <a:r>
              <a:rPr lang="it-IT" dirty="0" smtClean="0"/>
              <a:t>Il </a:t>
            </a:r>
            <a:r>
              <a:rPr lang="it-IT" b="1" dirty="0" smtClean="0"/>
              <a:t>valore vero</a:t>
            </a:r>
            <a:r>
              <a:rPr lang="it-IT" dirty="0" smtClean="0"/>
              <a:t> ricade al </a:t>
            </a:r>
            <a:r>
              <a:rPr lang="it-IT" b="1" dirty="0" smtClean="0"/>
              <a:t>95% di probabilità </a:t>
            </a:r>
            <a:r>
              <a:rPr lang="it-IT" dirty="0" smtClean="0"/>
              <a:t>in un intervallo </a:t>
            </a:r>
            <a:r>
              <a:rPr lang="it-IT" b="1" dirty="0" smtClean="0"/>
              <a:t>centrato</a:t>
            </a:r>
            <a:r>
              <a:rPr lang="it-IT" dirty="0" smtClean="0"/>
              <a:t> sulla </a:t>
            </a:r>
            <a:r>
              <a:rPr lang="it-IT" b="1" dirty="0" smtClean="0"/>
              <a:t>media</a:t>
            </a:r>
            <a:r>
              <a:rPr lang="it-IT" dirty="0" smtClean="0"/>
              <a:t> e di </a:t>
            </a:r>
            <a:r>
              <a:rPr lang="it-IT" b="1" dirty="0" smtClean="0"/>
              <a:t>ampiezza pari al doppio dell’incertezza di misura</a:t>
            </a:r>
          </a:p>
          <a:p>
            <a:r>
              <a:rPr lang="it-IT" b="1" dirty="0" smtClean="0"/>
              <a:t>IL 95% di probabilità </a:t>
            </a:r>
            <a:r>
              <a:rPr lang="it-IT" dirty="0" smtClean="0"/>
              <a:t>discrimina la </a:t>
            </a:r>
            <a:r>
              <a:rPr lang="it-IT" b="1" dirty="0" smtClean="0"/>
              <a:t>ragionevolezza di un eventuale dubbio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891251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501" y="222250"/>
            <a:ext cx="3600450" cy="4073525"/>
          </a:xfrm>
        </p:spPr>
        <p:txBody>
          <a:bodyPr>
            <a:normAutofit/>
          </a:bodyPr>
          <a:lstStyle/>
          <a:p>
            <a:r>
              <a:rPr lang="it-IT" dirty="0" smtClean="0"/>
              <a:t>Misurazione e incertezza di misura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50" y="365126"/>
            <a:ext cx="7838049" cy="609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92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50825"/>
            <a:ext cx="10515600" cy="1325563"/>
          </a:xfrm>
        </p:spPr>
        <p:txBody>
          <a:bodyPr/>
          <a:lstStyle/>
          <a:p>
            <a:r>
              <a:rPr lang="it-IT" dirty="0" smtClean="0"/>
              <a:t>Incertezza e regole decisionali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839788" y="1090613"/>
            <a:ext cx="827087" cy="509587"/>
          </a:xfrm>
        </p:spPr>
        <p:txBody>
          <a:bodyPr/>
          <a:lstStyle/>
          <a:p>
            <a:r>
              <a:rPr lang="it-IT" dirty="0" smtClean="0"/>
              <a:t>NO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>
          <a:xfrm>
            <a:off x="6172200" y="1214438"/>
            <a:ext cx="5183188" cy="385762"/>
          </a:xfrm>
        </p:spPr>
        <p:txBody>
          <a:bodyPr>
            <a:normAutofit fontScale="62500" lnSpcReduction="20000"/>
          </a:bodyPr>
          <a:lstStyle/>
          <a:p>
            <a:r>
              <a:rPr lang="it-IT" sz="4000" dirty="0" smtClean="0"/>
              <a:t>SI</a:t>
            </a:r>
            <a:endParaRPr lang="it-IT" dirty="0"/>
          </a:p>
        </p:txBody>
      </p:sp>
      <p:pic>
        <p:nvPicPr>
          <p:cNvPr id="8" name="Segnaposto contenuto 7"/>
          <p:cNvPicPr>
            <a:picLocks noGrp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2" r="15187"/>
          <a:stretch/>
        </p:blipFill>
        <p:spPr>
          <a:xfrm>
            <a:off x="1120775" y="1685925"/>
            <a:ext cx="4810125" cy="4371975"/>
          </a:xfrm>
          <a:prstGeom prst="rect">
            <a:avLst/>
          </a:prstGeom>
        </p:spPr>
      </p:pic>
      <p:pic>
        <p:nvPicPr>
          <p:cNvPr id="9" name="Segnaposto contenuto 8"/>
          <p:cNvPicPr>
            <a:picLocks noGrp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30"/>
          <a:stretch/>
        </p:blipFill>
        <p:spPr>
          <a:xfrm>
            <a:off x="6246812" y="1510688"/>
            <a:ext cx="5183188" cy="4547211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6315075" y="4219575"/>
            <a:ext cx="51911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t-IT" dirty="0" smtClean="0"/>
              <a:t>“</a:t>
            </a:r>
            <a:r>
              <a:rPr lang="it-IT" i="1" dirty="0" smtClean="0"/>
              <a:t>NON </a:t>
            </a:r>
            <a:r>
              <a:rPr lang="it-IT" i="1" dirty="0" err="1"/>
              <a:t>non</a:t>
            </a:r>
            <a:r>
              <a:rPr lang="it-IT" i="1" dirty="0"/>
              <a:t> conforme</a:t>
            </a:r>
            <a:r>
              <a:rPr lang="it-IT" dirty="0"/>
              <a:t>”;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dirty="0" smtClean="0"/>
              <a:t>“</a:t>
            </a:r>
            <a:r>
              <a:rPr lang="it-IT" i="1" dirty="0"/>
              <a:t>NON </a:t>
            </a:r>
            <a:r>
              <a:rPr lang="it-IT" i="1" dirty="0" err="1"/>
              <a:t>non</a:t>
            </a:r>
            <a:r>
              <a:rPr lang="it-IT" i="1" dirty="0"/>
              <a:t> conforme</a:t>
            </a:r>
            <a:r>
              <a:rPr lang="it-IT" dirty="0"/>
              <a:t>”;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dirty="0" smtClean="0"/>
              <a:t>non </a:t>
            </a:r>
            <a:r>
              <a:rPr lang="it-IT" dirty="0"/>
              <a:t>è possibile stabilire la non conformità </a:t>
            </a:r>
            <a:r>
              <a:rPr lang="it-IT" dirty="0" smtClean="0"/>
              <a:t>“</a:t>
            </a:r>
            <a:r>
              <a:rPr lang="it-IT" i="1" dirty="0"/>
              <a:t>oltre ogni ragionevole dubbio</a:t>
            </a:r>
            <a:r>
              <a:rPr lang="it-IT" dirty="0"/>
              <a:t>”;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dirty="0" smtClean="0"/>
              <a:t>non </a:t>
            </a:r>
            <a:r>
              <a:rPr lang="it-IT" dirty="0"/>
              <a:t>conforme “</a:t>
            </a:r>
            <a:r>
              <a:rPr lang="it-IT" i="1" dirty="0"/>
              <a:t>oltre ogni ragionevole dubbio</a:t>
            </a:r>
            <a:r>
              <a:rPr lang="it-IT" dirty="0"/>
              <a:t>”.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894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Condizioni di marcia degli impianti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conformità ai limiti va valutata nelle </a:t>
            </a:r>
            <a:r>
              <a:rPr lang="it-IT" b="1" dirty="0" smtClean="0"/>
              <a:t>condizioni di esercizio più gravose</a:t>
            </a:r>
            <a:r>
              <a:rPr lang="it-IT" dirty="0" smtClean="0"/>
              <a:t> (</a:t>
            </a:r>
            <a:r>
              <a:rPr lang="it-IT" dirty="0" err="1" smtClean="0"/>
              <a:t>D.Lgs.</a:t>
            </a:r>
            <a:r>
              <a:rPr lang="it-IT" dirty="0" smtClean="0"/>
              <a:t> 152/06, allegato IV alla parte quinta, punto 2.3)</a:t>
            </a:r>
            <a:endParaRPr lang="it-IT" dirty="0" smtClean="0"/>
          </a:p>
          <a:p>
            <a:r>
              <a:rPr lang="it-IT" dirty="0" smtClean="0"/>
              <a:t>Bisogna considerare </a:t>
            </a:r>
            <a:r>
              <a:rPr lang="it-IT" b="1" dirty="0" smtClean="0"/>
              <a:t>capacità nominale dell’impianto</a:t>
            </a:r>
            <a:r>
              <a:rPr lang="it-IT" dirty="0" smtClean="0"/>
              <a:t>, così come desumibile dai documenti (collaudo).</a:t>
            </a:r>
          </a:p>
          <a:p>
            <a:pPr lvl="1"/>
            <a:r>
              <a:rPr lang="it-IT" dirty="0" smtClean="0"/>
              <a:t>produzione, (</a:t>
            </a:r>
            <a:r>
              <a:rPr lang="it-IT" dirty="0" smtClean="0"/>
              <a:t>coke, ghisa, sedie, automobili, paia scarpe, </a:t>
            </a:r>
            <a:r>
              <a:rPr lang="it-IT" dirty="0" err="1" smtClean="0"/>
              <a:t>ecc</a:t>
            </a:r>
            <a:r>
              <a:rPr lang="it-IT" dirty="0" smtClean="0"/>
              <a:t>)</a:t>
            </a:r>
            <a:endParaRPr lang="it-IT" dirty="0" smtClean="0"/>
          </a:p>
          <a:p>
            <a:pPr lvl="1"/>
            <a:r>
              <a:rPr lang="it-IT" dirty="0" smtClean="0"/>
              <a:t>potenza erogata o assorbita</a:t>
            </a:r>
          </a:p>
          <a:p>
            <a:pPr lvl="1"/>
            <a:r>
              <a:rPr lang="it-IT" dirty="0" smtClean="0"/>
              <a:t>assorbimento elettrico degli elettrofiltri</a:t>
            </a:r>
          </a:p>
          <a:p>
            <a:pPr lvl="1"/>
            <a:r>
              <a:rPr lang="it-IT" dirty="0" smtClean="0"/>
              <a:t>consumo di materia prima (vernice in una cabina di verniciatura, abrasivo nelle operazioni di sabbiatura, ecc.).</a:t>
            </a:r>
          </a:p>
          <a:p>
            <a:r>
              <a:rPr lang="it-IT" b="1" dirty="0" smtClean="0"/>
              <a:t>Attenzione</a:t>
            </a:r>
            <a:r>
              <a:rPr lang="it-IT" dirty="0" smtClean="0"/>
              <a:t>: in alcuni casi l’emissione può essere massima quando l’impianto è al minimo (fumosità dei motori diesel ai bassi regimi 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902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Criteri di valutazione: </a:t>
            </a:r>
            <a:r>
              <a:rPr lang="it-IT" b="1" dirty="0" smtClean="0"/>
              <a:t>misure in continuo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emissioni convogliate si considerano conformi ai valori limite se nessuna delle </a:t>
            </a:r>
            <a:r>
              <a:rPr lang="it-IT" b="1" dirty="0" smtClean="0"/>
              <a:t>medie di 24 ore </a:t>
            </a:r>
            <a:r>
              <a:rPr lang="it-IT" dirty="0" smtClean="0"/>
              <a:t>supera i valori limite di emissione e se nessuna delle </a:t>
            </a:r>
            <a:r>
              <a:rPr lang="it-IT" b="1" dirty="0" smtClean="0"/>
              <a:t>medie orarie </a:t>
            </a:r>
            <a:r>
              <a:rPr lang="it-IT" dirty="0" smtClean="0"/>
              <a:t>supera i valori limite di emissione di un fattore superiore a </a:t>
            </a:r>
            <a:r>
              <a:rPr lang="it-IT" b="1" dirty="0" smtClean="0"/>
              <a:t>1,25</a:t>
            </a:r>
            <a:r>
              <a:rPr lang="it-IT" dirty="0" smtClean="0"/>
              <a:t>. (</a:t>
            </a:r>
            <a:r>
              <a:rPr lang="it-IT" dirty="0" err="1" smtClean="0"/>
              <a:t>D.Lgs.</a:t>
            </a:r>
            <a:r>
              <a:rPr lang="it-IT" dirty="0" smtClean="0"/>
              <a:t> 152/06, allegato IV alla parte quinta, punto 2.2)</a:t>
            </a:r>
          </a:p>
          <a:p>
            <a:pPr marL="0" indent="0">
              <a:buNone/>
            </a:pPr>
            <a:r>
              <a:rPr lang="it-IT" b="1" dirty="0" smtClean="0"/>
              <a:t>Misura in continuo = medie minuto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7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continue di emissione di COV (µg/Nm</a:t>
            </a:r>
            <a:r>
              <a:rPr lang="it-IT" baseline="30000" dirty="0" smtClean="0"/>
              <a:t>3</a:t>
            </a:r>
            <a:r>
              <a:rPr lang="it-IT" dirty="0" smtClean="0"/>
              <a:t>)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2129"/>
            <a:ext cx="10515600" cy="431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2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</a:t>
            </a:r>
            <a:r>
              <a:rPr lang="it-IT" b="1" dirty="0" smtClean="0"/>
              <a:t>discontinue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…le emissioni convogliate si considerano conformi ai valori limite se, nel corso di una misurazione, la </a:t>
            </a:r>
            <a:r>
              <a:rPr lang="it-IT" b="1" dirty="0" smtClean="0"/>
              <a:t>concentrazione</a:t>
            </a:r>
            <a:r>
              <a:rPr lang="it-IT" dirty="0" smtClean="0"/>
              <a:t>, calcolata come </a:t>
            </a:r>
            <a:r>
              <a:rPr lang="it-IT" b="1" dirty="0" smtClean="0"/>
              <a:t>media di almeno tre letture consecutive </a:t>
            </a:r>
            <a:r>
              <a:rPr lang="it-IT" dirty="0" smtClean="0"/>
              <a:t>e </a:t>
            </a:r>
            <a:r>
              <a:rPr lang="it-IT" b="1" dirty="0" smtClean="0"/>
              <a:t>riferita ad un’ora di funzionamento </a:t>
            </a:r>
            <a:r>
              <a:rPr lang="it-IT" dirty="0" smtClean="0"/>
              <a:t>dell’impianto nelle condizioni di esercizio più gravose, non supera il valore limite di emissione (</a:t>
            </a:r>
            <a:r>
              <a:rPr lang="it-IT" dirty="0" err="1" smtClean="0"/>
              <a:t>D.Lgs.</a:t>
            </a:r>
            <a:r>
              <a:rPr lang="it-IT" dirty="0" smtClean="0"/>
              <a:t> 152/06, allegato IV alla parte quinta, punto 2.3)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948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discontinue</a:t>
            </a:r>
            <a:r>
              <a:rPr lang="it-IT" dirty="0"/>
              <a:t> </a:t>
            </a:r>
            <a:r>
              <a:rPr lang="it-IT" dirty="0" smtClean="0"/>
              <a:t>e</a:t>
            </a:r>
            <a:r>
              <a:rPr lang="it-IT" dirty="0" smtClean="0"/>
              <a:t> </a:t>
            </a:r>
            <a:r>
              <a:rPr lang="it-IT" b="1" dirty="0" smtClean="0"/>
              <a:t>numero di campionamenti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936750"/>
          </a:xfrm>
        </p:spPr>
        <p:txBody>
          <a:bodyPr/>
          <a:lstStyle/>
          <a:p>
            <a:r>
              <a:rPr lang="it-IT" b="1" dirty="0" smtClean="0"/>
              <a:t>Almeno tre</a:t>
            </a:r>
          </a:p>
          <a:p>
            <a:r>
              <a:rPr lang="it-IT" dirty="0" smtClean="0"/>
              <a:t>qualora </a:t>
            </a:r>
            <a:r>
              <a:rPr lang="it-IT" b="1" dirty="0" smtClean="0"/>
              <a:t>l’andamento dell’emissione nel tempo è estremamente variabile</a:t>
            </a:r>
            <a:r>
              <a:rPr lang="it-IT" dirty="0" smtClean="0"/>
              <a:t> c’è la possibilità di una errata valutazione del fenomeno emissivo quindi bisogna farne di più.</a:t>
            </a:r>
          </a:p>
          <a:p>
            <a:endParaRPr lang="it-IT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838200" y="3762376"/>
            <a:ext cx="10515600" cy="193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 smtClean="0"/>
              <a:t>Quanti di più?</a:t>
            </a:r>
          </a:p>
          <a:p>
            <a:pPr lvl="1"/>
            <a:r>
              <a:rPr lang="it-IT" dirty="0" smtClean="0"/>
              <a:t>il </a:t>
            </a:r>
            <a:r>
              <a:rPr lang="it-IT" dirty="0"/>
              <a:t>Manuale UNICHIM 158 </a:t>
            </a:r>
            <a:r>
              <a:rPr lang="it-IT" dirty="0" smtClean="0"/>
              <a:t>(1988)</a:t>
            </a:r>
          </a:p>
          <a:p>
            <a:pPr lvl="1"/>
            <a:r>
              <a:rPr lang="it-IT" dirty="0"/>
              <a:t>UNI EN 15259 (2008) – Misurazione di emissioni da sorgente fissa – Requisiti delle sezioni e dei siti di misurazione e dell’obiettivo, del piano e del rapporto di misurazione,</a:t>
            </a:r>
            <a:endParaRPr lang="it-IT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79364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847975" cy="4816475"/>
          </a:xfrm>
        </p:spPr>
        <p:txBody>
          <a:bodyPr/>
          <a:lstStyle/>
          <a:p>
            <a:r>
              <a:rPr lang="it-IT" dirty="0" smtClean="0"/>
              <a:t>Manuale UNICHIM 158: classificazione dei processi produttivi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clrChange>
              <a:clrFrom>
                <a:srgbClr val="F6F4FF"/>
              </a:clrFrom>
              <a:clrTo>
                <a:srgbClr val="F6F4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26103" y="799680"/>
            <a:ext cx="7027697" cy="540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7839950" y="256"/>
            <a:ext cx="395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Livello</a:t>
            </a:r>
            <a:r>
              <a:rPr lang="it-IT" dirty="0" smtClean="0"/>
              <a:t> emissione </a:t>
            </a:r>
            <a:r>
              <a:rPr lang="it-IT" b="1" dirty="0" smtClean="0"/>
              <a:t>costante</a:t>
            </a:r>
          </a:p>
          <a:p>
            <a:r>
              <a:rPr lang="it-IT" b="1" dirty="0" smtClean="0"/>
              <a:t>Andamento</a:t>
            </a:r>
            <a:r>
              <a:rPr lang="it-IT" dirty="0" smtClean="0"/>
              <a:t> di </a:t>
            </a:r>
            <a:r>
              <a:rPr lang="it-IT" dirty="0" err="1" smtClean="0"/>
              <a:t>emiss</a:t>
            </a:r>
            <a:r>
              <a:rPr lang="it-IT" dirty="0" smtClean="0"/>
              <a:t>. </a:t>
            </a:r>
            <a:r>
              <a:rPr lang="it-IT" b="1" dirty="0" smtClean="0"/>
              <a:t>Continuo</a:t>
            </a:r>
          </a:p>
          <a:p>
            <a:r>
              <a:rPr lang="it-IT" b="1" dirty="0" smtClean="0"/>
              <a:t>Conduzione</a:t>
            </a:r>
            <a:r>
              <a:rPr lang="it-IT" dirty="0" smtClean="0"/>
              <a:t> impianto </a:t>
            </a:r>
            <a:r>
              <a:rPr lang="it-IT" b="1" dirty="0" smtClean="0"/>
              <a:t>Costante</a:t>
            </a:r>
          </a:p>
          <a:p>
            <a:r>
              <a:rPr lang="it-IT" b="1" dirty="0" smtClean="0"/>
              <a:t>Marcia</a:t>
            </a:r>
            <a:r>
              <a:rPr lang="it-IT" dirty="0" smtClean="0"/>
              <a:t> impianto </a:t>
            </a:r>
            <a:r>
              <a:rPr lang="it-IT" b="1" dirty="0" err="1" smtClean="0"/>
              <a:t>contunua</a:t>
            </a:r>
            <a:endParaRPr lang="it-IT" b="1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6686550" y="365125"/>
            <a:ext cx="1153401" cy="787400"/>
          </a:xfrm>
          <a:prstGeom prst="straightConnector1">
            <a:avLst/>
          </a:prstGeom>
          <a:ln w="127000"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8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Manuale UNICHIM 158: </a:t>
            </a:r>
            <a:r>
              <a:rPr lang="it-IT" b="1" dirty="0" smtClean="0"/>
              <a:t>classificazione</a:t>
            </a:r>
            <a:r>
              <a:rPr lang="it-IT" dirty="0" smtClean="0"/>
              <a:t> dei processi produttivi e </a:t>
            </a:r>
            <a:r>
              <a:rPr lang="it-IT" b="1" dirty="0" smtClean="0"/>
              <a:t>numero di campionamenti</a:t>
            </a:r>
            <a:endParaRPr lang="it-IT" b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6249" y="1937274"/>
            <a:ext cx="10152545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29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UNI EN 15259 (2008) e numero di campionamenti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nota relativa al punto 7.2.3 riferisce che, </a:t>
            </a:r>
            <a:r>
              <a:rPr lang="it-IT" dirty="0" smtClean="0"/>
              <a:t>«nel </a:t>
            </a:r>
            <a:r>
              <a:rPr lang="it-IT" dirty="0"/>
              <a:t>caso di emissioni stabili, è buona pratica condurre un </a:t>
            </a:r>
            <a:r>
              <a:rPr lang="it-IT" b="1" dirty="0"/>
              <a:t>minimo di tre campionamenti </a:t>
            </a:r>
            <a:r>
              <a:rPr lang="it-IT" dirty="0"/>
              <a:t>mentre per </a:t>
            </a:r>
            <a:r>
              <a:rPr lang="it-IT" b="1" dirty="0"/>
              <a:t>emissioni instabili il numero di prelievi dovrebbe essere </a:t>
            </a:r>
            <a:r>
              <a:rPr lang="it-IT" b="1" dirty="0" smtClean="0"/>
              <a:t>maggiore</a:t>
            </a:r>
            <a:r>
              <a:rPr lang="it-IT" dirty="0" smtClean="0"/>
              <a:t>» (</a:t>
            </a:r>
            <a:r>
              <a:rPr lang="it-IT" dirty="0" smtClean="0"/>
              <a:t>nota relativa al punto 7.2.3 della UNI EN 15259 (2008)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89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793</Words>
  <Application>Microsoft Office PowerPoint</Application>
  <PresentationFormat>Widescreen</PresentationFormat>
  <Paragraphs>61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1_Tema di Office</vt:lpstr>
      <vt:lpstr>Valutazione della conformità ai limiti di emissione</vt:lpstr>
      <vt:lpstr>Condizioni di marcia degli impianti</vt:lpstr>
      <vt:lpstr>Criteri di valutazione: misure in continuo</vt:lpstr>
      <vt:lpstr>Misure continue di emissione di COV (µg/Nm3)</vt:lpstr>
      <vt:lpstr>Misure discontinue</vt:lpstr>
      <vt:lpstr>Misure discontinue e numero di campionamenti</vt:lpstr>
      <vt:lpstr>Manuale UNICHIM 158: classificazione dei processi produttivi</vt:lpstr>
      <vt:lpstr>Manuale UNICHIM 158: classificazione dei processi produttivi e numero di campionamenti</vt:lpstr>
      <vt:lpstr>UNI EN 15259 (2008) e numero di campionamenti</vt:lpstr>
      <vt:lpstr>Numero di campionamenti: conclusioni</vt:lpstr>
      <vt:lpstr>Durata di ciscun campionamento</vt:lpstr>
      <vt:lpstr>Modalità di campionamento</vt:lpstr>
      <vt:lpstr>Punti di prelievo</vt:lpstr>
      <vt:lpstr>Punti di prelievo</vt:lpstr>
      <vt:lpstr>Misurazione e incertezza di misura</vt:lpstr>
      <vt:lpstr>Misurazione e incertezza di misura</vt:lpstr>
      <vt:lpstr>Incertezza e regole decisionali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Impianti di abbattimento delle emissioni</dc:title>
  <dc:creator>Marco Boscolo</dc:creator>
  <cp:lastModifiedBy>Marco Boscolo</cp:lastModifiedBy>
  <cp:revision>48</cp:revision>
  <dcterms:created xsi:type="dcterms:W3CDTF">2017-02-17T09:35:53Z</dcterms:created>
  <dcterms:modified xsi:type="dcterms:W3CDTF">2017-02-21T13:50:25Z</dcterms:modified>
</cp:coreProperties>
</file>