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notesMasterIdLst>
    <p:notesMasterId r:id="rId2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1763" autoAdjust="0"/>
  </p:normalViewPr>
  <p:slideViewPr>
    <p:cSldViewPr snapToGrid="0">
      <p:cViewPr varScale="1">
        <p:scale>
          <a:sx n="137" d="100"/>
          <a:sy n="137" d="100"/>
        </p:scale>
        <p:origin x="127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579E-377D-4FAE-A5E7-F25EACF0C399}" type="datetimeFigureOut">
              <a:rPr lang="it-IT" smtClean="0"/>
              <a:t>27/03/2026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CA5B-3833-45F4-BA78-FE2AD144A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Università di Trieste – Dipartimento di ingegneria e 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Università</a:t>
            </a:r>
            <a:r>
              <a:rPr lang="en-US" dirty="0"/>
              <a:t> di Trieste – </a:t>
            </a:r>
            <a:r>
              <a:rPr lang="en-US" dirty="0" err="1"/>
              <a:t>Dipartimento</a:t>
            </a:r>
            <a:r>
              <a:rPr lang="en-US" dirty="0"/>
              <a:t> di </a:t>
            </a:r>
            <a:r>
              <a:rPr lang="en-US" dirty="0" err="1"/>
              <a:t>ingegneria</a:t>
            </a:r>
            <a:r>
              <a:rPr lang="en-US" dirty="0"/>
              <a:t> e </a:t>
            </a:r>
            <a:r>
              <a:rPr lang="en-US" dirty="0" err="1"/>
              <a:t>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Vol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ria" TargetMode="External"/><Relationship Id="rId5" Type="http://schemas.openxmlformats.org/officeDocument/2006/relationships/hyperlink" Target="https://it.wikipedia.org/wiki/Effetto_corona" TargetMode="External"/><Relationship Id="rId4" Type="http://schemas.openxmlformats.org/officeDocument/2006/relationships/hyperlink" Target="https://it.wikipedia.org/wiki/Metro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Caratterizzazione delle emissioni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particolato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Frazione </a:t>
            </a:r>
            <a:r>
              <a:rPr lang="it-IT" dirty="0" err="1"/>
              <a:t>extratoracica</a:t>
            </a:r>
            <a:r>
              <a:rPr lang="it-IT" dirty="0"/>
              <a:t> (cavità nasali, faringe e laringe): effetti irritativi locali quali secchezza e infiammazione;</a:t>
            </a:r>
          </a:p>
          <a:p>
            <a:r>
              <a:rPr lang="it-IT" dirty="0"/>
              <a:t>Frazione tracheobronchiale (trachea, bronchi e bronchioli): aggravamento delle malattie respiratorie croniche (asma, bronchite ed enfisema) ed eventualmente tumori. </a:t>
            </a:r>
          </a:p>
          <a:p>
            <a:r>
              <a:rPr lang="it-IT" dirty="0"/>
              <a:t>Le particelle con un diametro inferiore ai 5-6 µm possono depositarsi nei bronchioli e negli alveoli e causare infiammazione, fibrosi e neoplasie</a:t>
            </a:r>
          </a:p>
          <a:p>
            <a:r>
              <a:rPr lang="it-IT" dirty="0"/>
              <a:t>E’ stato accertato un effetto sinergico in seguito all’esposizione combinata di particelle sospese e SO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80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benzene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Sorgenti: traffico veicolare, depositi combustibile, industria (cokerie, raffinerie)</a:t>
            </a:r>
          </a:p>
          <a:p>
            <a:r>
              <a:rPr lang="it-IT" dirty="0"/>
              <a:t>A concentrazioni moderate: stordimento, eccitazione, pallore, debolezza, mal di testa, respiro affannoso, senso di costrizione al torace. </a:t>
            </a:r>
          </a:p>
          <a:p>
            <a:r>
              <a:rPr lang="it-IT" dirty="0"/>
              <a:t>A livelli più elevati: eccitamento, euforia e ilarità, seguiti da fatica e sonnolenza (nei casi più gravi arresto respiratorio, convulsioni muscolari, morte)</a:t>
            </a:r>
          </a:p>
        </p:txBody>
      </p:sp>
    </p:spTree>
    <p:extLst>
      <p:ext uri="{BB962C8B-B14F-4D97-AF65-F5344CB8AC3E}">
        <p14:creationId xmlns:p14="http://schemas.microsoft.com/office/powerpoint/2010/main" val="6183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IPA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Provengono dalla combustione incompleta di materiale organico (olio combustibile, gas, carbone e legno)</a:t>
            </a:r>
          </a:p>
          <a:p>
            <a:r>
              <a:rPr lang="it-IT" dirty="0"/>
              <a:t>Fonti: traffico veicolare, impianti termici, centrali termoelettriche, inceneritori e cokerie</a:t>
            </a:r>
          </a:p>
          <a:p>
            <a:r>
              <a:rPr lang="it-IT" dirty="0"/>
              <a:t>sono generalmente presenti sulle particelle con diametro aerodinamico minore di 2 micron (le più pericolose)</a:t>
            </a:r>
          </a:p>
          <a:p>
            <a:r>
              <a:rPr lang="it-IT" dirty="0"/>
              <a:t>Effetti: irritazione di naso, gola ed occhi. Hanno proprietà mutagene e cancerogene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15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err="1"/>
              <a:t>As</a:t>
            </a:r>
            <a:r>
              <a:rPr lang="it-IT" b="1" dirty="0"/>
              <a:t>, </a:t>
            </a:r>
            <a:r>
              <a:rPr lang="it-IT" b="1" dirty="0" err="1"/>
              <a:t>Cd</a:t>
            </a:r>
            <a:r>
              <a:rPr lang="it-IT" b="1" dirty="0"/>
              <a:t>, 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presenti in atmosfera sotto forma di particolato aerotrasportato</a:t>
            </a:r>
          </a:p>
          <a:p>
            <a:r>
              <a:rPr lang="it-IT" dirty="0"/>
              <a:t>Origine: attività mineraria, fonderie e raffinerie, produzione energetica, incenerimento dei rifiuti, attività agricola</a:t>
            </a:r>
          </a:p>
          <a:p>
            <a:r>
              <a:rPr lang="it-IT" dirty="0"/>
              <a:t>Effetti: cancerogeni per l’uomo</a:t>
            </a:r>
          </a:p>
        </p:txBody>
      </p:sp>
    </p:spTree>
    <p:extLst>
      <p:ext uri="{BB962C8B-B14F-4D97-AF65-F5344CB8AC3E}">
        <p14:creationId xmlns:p14="http://schemas.microsoft.com/office/powerpoint/2010/main" val="311002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Piombo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Provenienza: traffico veicolare (benzina al piombo), e industrie (combustione del carbone e dell’olio combustibile, processi di estrazione e lavorazione dei minerali che contengono Pb, fonderie, industrie ceramiche e inceneritori di rifiuti)</a:t>
            </a:r>
          </a:p>
          <a:p>
            <a:r>
              <a:rPr lang="it-IT" dirty="0"/>
              <a:t>Effetti: è velenoso. Entra in circolo nell’organismo attraverso la respirazione, viene trasportato dal sangue e si deposita nei vari organi.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66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Proprietà dinamiche del particolato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89867" y="1825625"/>
                <a:ext cx="776393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  <a:p>
                <a:pPr lvl="1"/>
                <a:r>
                  <a:rPr lang="it-IT" dirty="0"/>
                  <a:t>Re&gt;1000, sfere C</a:t>
                </a:r>
                <a:r>
                  <a:rPr lang="it-IT" baseline="-25000" dirty="0"/>
                  <a:t>r</a:t>
                </a:r>
                <a:r>
                  <a:rPr lang="it-IT" dirty="0"/>
                  <a:t>=0,44 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=0.44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  <a:p>
                <a:pPr lvl="1"/>
                <a:r>
                  <a:rPr lang="it-IT" dirty="0"/>
                  <a:t>Re&lt;3,sfere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𝑅𝑒</m:t>
                        </m:r>
                      </m:den>
                    </m:f>
                  </m:oMath>
                </a14:m>
                <a:r>
                  <a:rPr lang="it-IT" dirty="0"/>
                  <a:t>)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=3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dirty="0"/>
                  <a:t>		</a:t>
                </a:r>
              </a:p>
              <a:p>
                <a:pPr lvl="1"/>
                <a:r>
                  <a:rPr lang="it-IT" dirty="0"/>
                  <a:t>3&lt;Re&lt;1000, 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18,5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0,4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1,4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1,4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0,6</m:t>
                        </m:r>
                      </m:sup>
                    </m:sSup>
                  </m:oMath>
                </a14:m>
                <a:endParaRPr lang="it-IT" dirty="0"/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9" name="Segnaposto contenu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89867" y="1825625"/>
                <a:ext cx="7763933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 t="7664" r="27463" b="29663"/>
          <a:stretch/>
        </p:blipFill>
        <p:spPr bwMode="auto">
          <a:xfrm>
            <a:off x="1473200" y="1825626"/>
            <a:ext cx="1058333" cy="22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270000" y="4224867"/>
            <a:ext cx="160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Sfera in caduta libera in atmosfera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74333" y="3456170"/>
            <a:ext cx="5672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/>
              <a:t>F</a:t>
            </a:r>
            <a:r>
              <a:rPr lang="it-IT" sz="2400" baseline="-25000" dirty="0" err="1"/>
              <a:t>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687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velocità terminale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Dopo una fase iniziale (in genere breve) si raggiunge l’equilibrio tra forza di  gravità e resistenza aerodinamica</a:t>
                </a:r>
              </a:p>
              <a:p>
                <a:r>
                  <a:rPr lang="it-IT" dirty="0"/>
                  <a:t>Se la particella è «grossa» (d&gt;100 µm) e «pesante» (</a:t>
                </a:r>
                <a:r>
                  <a:rPr lang="it-IT" dirty="0">
                    <a:sym typeface="Symbol" panose="05050102010706020507" pitchFamily="18" charset="2"/>
                  </a:rPr>
                  <a:t> 2400 kg/m</a:t>
                </a:r>
                <a:r>
                  <a:rPr lang="it-IT" baseline="30000" dirty="0">
                    <a:sym typeface="Symbol" panose="05050102010706020507" pitchFamily="18" charset="2"/>
                  </a:rPr>
                  <a:t>3</a:t>
                </a:r>
                <a:r>
                  <a:rPr lang="it-IT" dirty="0">
                    <a:sym typeface="Symbol" panose="05050102010706020507" pitchFamily="18" charset="2"/>
                  </a:rPr>
                  <a:t>) </a:t>
                </a:r>
                <a:r>
                  <a:rPr lang="it-IT" dirty="0"/>
                  <a:t>l’equilibrio avviene in condizioni di moto turbolento (Re&gt;1000)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=0.44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   →  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6∙0,44∙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it-IT" dirty="0"/>
              </a:p>
              <a:p>
                <a:r>
                  <a:rPr lang="it-IT" dirty="0"/>
                  <a:t>La velocità terminale è superiore a 0,5 m/s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velocità terminale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Se la particella è «fine» (d&lt;10 µm) ancorché «pesante» (</a:t>
                </a:r>
                <a:r>
                  <a:rPr lang="it-IT" dirty="0">
                    <a:sym typeface="Symbol" panose="05050102010706020507" pitchFamily="18" charset="2"/>
                  </a:rPr>
                  <a:t> 2400 kg/m</a:t>
                </a:r>
                <a:r>
                  <a:rPr lang="it-IT" baseline="30000" dirty="0">
                    <a:sym typeface="Symbol" panose="05050102010706020507" pitchFamily="18" charset="2"/>
                  </a:rPr>
                  <a:t>3</a:t>
                </a:r>
                <a:r>
                  <a:rPr lang="it-IT" dirty="0">
                    <a:sym typeface="Symbol" panose="05050102010706020507" pitchFamily="18" charset="2"/>
                  </a:rPr>
                  <a:t>) </a:t>
                </a:r>
                <a:r>
                  <a:rPr lang="it-IT" dirty="0"/>
                  <a:t>l’equilibrio avviene in condizioni di moto laminare (Re&lt;3)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=3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⟹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endParaRPr lang="it-IT" dirty="0"/>
              </a:p>
              <a:p>
                <a:r>
                  <a:rPr lang="it-IT" dirty="0"/>
                  <a:t>La velocità terminale non supera i 0,1 m/s</a:t>
                </a:r>
              </a:p>
              <a:p>
                <a:r>
                  <a:rPr lang="it-IT" dirty="0"/>
                  <a:t>Per diametri intermedi (10&lt;d&lt;300) ci si trova in una zona di transizione con velocità terminali 0,1&lt;v&lt;4 m/s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velocità terminale di particelle di quarzo [2400 kg/m</a:t>
            </a:r>
            <a:r>
              <a:rPr lang="it-IT" baseline="30000" dirty="0"/>
              <a:t>3</a:t>
            </a:r>
            <a:r>
              <a:rPr lang="it-IT" dirty="0"/>
              <a:t>]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0500" y="1599246"/>
            <a:ext cx="5651500" cy="4668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42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spazio percorso da particelle «veloci»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smerigliatrice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troncatrice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7087"/>
            <a:ext cx="5183188" cy="3540564"/>
          </a:xfrm>
        </p:spPr>
      </p:pic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66" y="2505075"/>
            <a:ext cx="291543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Elementi specifici di pericolosità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Composizione chimica (natura)</a:t>
            </a:r>
          </a:p>
          <a:p>
            <a:r>
              <a:rPr lang="it-IT" dirty="0"/>
              <a:t>Granulometria (solo per il PM evidentemente)</a:t>
            </a:r>
          </a:p>
          <a:p>
            <a:r>
              <a:rPr lang="it-IT" dirty="0"/>
              <a:t>Concentrazione</a:t>
            </a:r>
          </a:p>
        </p:txBody>
      </p:sp>
    </p:spTree>
    <p:extLst>
      <p:ext uri="{BB962C8B-B14F-4D97-AF65-F5344CB8AC3E}">
        <p14:creationId xmlns:p14="http://schemas.microsoft.com/office/powerpoint/2010/main" val="235414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spazio percorso da particelle «veloci»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771650"/>
                <a:ext cx="5157787" cy="4502150"/>
              </a:xfrm>
            </p:spPr>
            <p:txBody>
              <a:bodyPr/>
              <a:lstStyle/>
              <a:p>
                <a:r>
                  <a:rPr lang="it-IT" dirty="0"/>
                  <a:t>lo studio del moto può svolgersi trascurando la forza di gravità</a:t>
                </a:r>
              </a:p>
              <a:p>
                <a:r>
                  <a:rPr lang="it-IT" dirty="0"/>
                  <a:t>Se le particelle sono grossolane e pesanti, il moto sarà turbolento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−0,44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  <m:box>
                          <m:boxPr>
                            <m:diff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box>
                      </m:e>
                    </m:nary>
                    <m:r>
                      <a:rPr lang="it-IT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func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Segnaposto contenut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771650"/>
                <a:ext cx="5157787" cy="4502150"/>
              </a:xfrm>
              <a:blipFill rotWithShape="0">
                <a:blip r:embed="rId2"/>
                <a:stretch>
                  <a:fillRect l="-2128" t="-2304" r="-9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Segnaposto contenut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7974239"/>
              </p:ext>
            </p:extLst>
          </p:nvPr>
        </p:nvGraphicFramePr>
        <p:xfrm>
          <a:off x="6172198" y="1104897"/>
          <a:ext cx="5743576" cy="4891317"/>
        </p:xfrm>
        <a:graphic>
          <a:graphicData uri="http://schemas.openxmlformats.org/drawingml/2006/table">
            <a:tbl>
              <a:tblPr firstRow="1" firstCol="1" bandRow="1"/>
              <a:tblGrid>
                <a:gridCol w="159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Smerigliatura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Troncatura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giri/</a:t>
                      </a:r>
                      <a:r>
                        <a:rPr lang="it-I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diametro disco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0,250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periferica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acciaio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legno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densità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kg/m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iniziale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diametro particella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micron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0,00005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0,0001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densità aria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kg/m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accelerazione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- 1.221,43 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- 6.253,38  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finale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spazio di arresto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4,133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0,973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5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Centrifugazione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7357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  <a:p>
                <a:pPr algn="ctr"/>
                <a:r>
                  <a:rPr lang="it-IT" dirty="0"/>
                  <a:t>In condizioni di equilibrio dinamico e per moto laminare (</a:t>
                </a:r>
                <a:r>
                  <a:rPr lang="it-IT" dirty="0" err="1"/>
                  <a:t>F</a:t>
                </a:r>
                <a:r>
                  <a:rPr lang="it-IT" baseline="-25000" dirty="0" err="1"/>
                  <a:t>c</a:t>
                </a:r>
                <a:r>
                  <a:rPr lang="it-IT" dirty="0"/>
                  <a:t>=R):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=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baseline="-25000" dirty="0"/>
                  <a:t>c</a:t>
                </a:r>
                <a:r>
                  <a:rPr lang="it-IT" dirty="0"/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baseline="-25000" dirty="0"/>
                  <a:t>	</a:t>
                </a:r>
                <a:endParaRPr lang="it-IT" dirty="0"/>
              </a:p>
              <a:p>
                <a:pPr algn="ctr"/>
                <a:r>
                  <a:rPr lang="it-IT" dirty="0"/>
                  <a:t>Ricordando la velocità di sedimentazione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baseline="-25000" dirty="0"/>
                  <a:t>		</a:t>
                </a:r>
              </a:p>
              <a:p>
                <a:pPr algn="ctr"/>
                <a:r>
                  <a:rPr lang="it-IT" dirty="0"/>
                  <a:t>si ottiene in definitiva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it-IT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it-IT" dirty="0"/>
                  <a:t> «Fattore di separazione» </a:t>
                </a:r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735733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egnaposto contenuto 5" descr="D:\Marco Boscolo\Documents\Archivio tematico\Corsi\Impianti di abbattimento delle emissioni\Dispense\Centrifugazione.jpg"/>
          <p:cNvPicPr>
            <a:picLocks noGrp="1"/>
          </p:cNvPicPr>
          <p:nvPr>
            <p:ph sz="half" idx="2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20812" r="1720" b="17649"/>
          <a:stretch/>
        </p:blipFill>
        <p:spPr bwMode="auto">
          <a:xfrm>
            <a:off x="7104117" y="112784"/>
            <a:ext cx="5181600" cy="2352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6206065" y="3104046"/>
            <a:ext cx="838200" cy="18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0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63600" y="382638"/>
            <a:ext cx="10515600" cy="1325563"/>
          </a:xfrm>
        </p:spPr>
        <p:txBody>
          <a:bodyPr/>
          <a:lstStyle/>
          <a:p>
            <a:r>
              <a:rPr lang="it-IT" dirty="0"/>
              <a:t>Urto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41067" y="133138"/>
            <a:ext cx="4851399" cy="621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/>
              <a:t>H/D = «efficienza» di separazione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>
            <a:clrChange>
              <a:clrFrom>
                <a:srgbClr val="F9F5F6"/>
              </a:clrFrom>
              <a:clrTo>
                <a:srgbClr val="F9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1411" y="424179"/>
            <a:ext cx="5250710" cy="3304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5"/>
              <p:cNvSpPr txBox="1">
                <a:spLocks/>
              </p:cNvSpPr>
              <p:nvPr/>
            </p:nvSpPr>
            <p:spPr>
              <a:xfrm>
                <a:off x="728133" y="1494152"/>
                <a:ext cx="5952067" cy="4203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/>
                  <a:t>Sperimentalmente l’efficienza dipende dal Fattore di separazione</a:t>
                </a:r>
              </a:p>
              <a:p>
                <a:pPr marL="0" indent="0" algn="ctr">
                  <a:buNone/>
                </a:pP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it-IT" dirty="0"/>
              </a:p>
              <a:p>
                <a:r>
                  <a:rPr lang="it-IT" dirty="0"/>
                  <a:t>u</a:t>
                </a:r>
                <a:r>
                  <a:rPr lang="it-IT" baseline="-25000" dirty="0"/>
                  <a:t>t</a:t>
                </a:r>
                <a:r>
                  <a:rPr lang="it-IT" dirty="0"/>
                  <a:t>	velocità di sedimentazione [m/s]; </a:t>
                </a:r>
              </a:p>
              <a:p>
                <a:r>
                  <a:rPr lang="it-IT" dirty="0"/>
                  <a:t>V</a:t>
                </a:r>
                <a:r>
                  <a:rPr lang="it-IT" baseline="-25000" dirty="0"/>
                  <a:t>0</a:t>
                </a:r>
                <a:r>
                  <a:rPr lang="it-IT" dirty="0"/>
                  <a:t>	velocità della corrente [m/s]; </a:t>
                </a:r>
              </a:p>
              <a:p>
                <a:r>
                  <a:rPr lang="it-IT" dirty="0"/>
                  <a:t>g	accelerazione di gravità [m/s</a:t>
                </a:r>
                <a:r>
                  <a:rPr lang="it-IT" baseline="30000" dirty="0"/>
                  <a:t>2</a:t>
                </a:r>
                <a:r>
                  <a:rPr lang="it-IT" dirty="0"/>
                  <a:t>]; </a:t>
                </a:r>
              </a:p>
              <a:p>
                <a:r>
                  <a:rPr lang="it-IT" dirty="0"/>
                  <a:t>D	ingombro dell'ostacolo [m]. </a:t>
                </a:r>
              </a:p>
              <a:p>
                <a:r>
                  <a:rPr lang="it-IT" dirty="0"/>
                  <a:t>In pratica l’urto è efficace solo per particelle molto grosse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8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3" y="1494152"/>
                <a:ext cx="5952067" cy="4203915"/>
              </a:xfrm>
              <a:prstGeom prst="rect">
                <a:avLst/>
              </a:prstGeom>
              <a:blipFill rotWithShape="0">
                <a:blip r:embed="rId3"/>
                <a:stretch>
                  <a:fillRect l="-1842" t="-3188" r="-3378" b="-2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/>
          <p:nvPr/>
        </p:nvPicPr>
        <p:blipFill rotWithShape="1">
          <a:blip r:embed="rId4" cstate="print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1067" y="3418627"/>
            <a:ext cx="5202132" cy="3232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4665133" y="5300133"/>
            <a:ext cx="1862667" cy="846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09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Precipitazione elettrostatica</a:t>
            </a:r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41" y="-87842"/>
            <a:ext cx="5801784" cy="4351338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200" y="1825624"/>
            <a:ext cx="6951133" cy="4321175"/>
          </a:xfrm>
        </p:spPr>
        <p:txBody>
          <a:bodyPr>
            <a:normAutofit/>
          </a:bodyPr>
          <a:lstStyle/>
          <a:p>
            <a:r>
              <a:rPr lang="it-IT" dirty="0"/>
              <a:t>Campo elettrico molto intenso (10.000 - 70.000 </a:t>
            </a:r>
            <a:r>
              <a:rPr lang="it-IT" dirty="0">
                <a:hlinkClick r:id="rId3" tooltip="Volt"/>
              </a:rPr>
              <a:t>volt</a:t>
            </a:r>
            <a:r>
              <a:rPr lang="it-IT" dirty="0"/>
              <a:t>/</a:t>
            </a:r>
            <a:r>
              <a:rPr lang="it-IT" dirty="0">
                <a:hlinkClick r:id="rId4" tooltip="Metro"/>
              </a:rPr>
              <a:t>m</a:t>
            </a:r>
            <a:r>
              <a:rPr lang="it-IT" dirty="0"/>
              <a:t>)</a:t>
            </a:r>
          </a:p>
          <a:p>
            <a:r>
              <a:rPr lang="it-IT" dirty="0">
                <a:hlinkClick r:id="rId5" tooltip="Effetto corona"/>
              </a:rPr>
              <a:t>Effetto corona</a:t>
            </a:r>
            <a:r>
              <a:rPr lang="it-IT" dirty="0"/>
              <a:t>: corrente elettrica tra un conduttore  e l</a:t>
            </a:r>
            <a:r>
              <a:rPr lang="it-IT" dirty="0">
                <a:hlinkClick r:id="rId6" tooltip="Aria"/>
              </a:rPr>
              <a:t>’aria</a:t>
            </a:r>
            <a:r>
              <a:rPr lang="it-IT" dirty="0"/>
              <a:t> in assenza di arco</a:t>
            </a:r>
          </a:p>
          <a:p>
            <a:r>
              <a:rPr lang="it-IT" dirty="0"/>
              <a:t>Il particolato viene caricato e si dirige verso l'elettrodo di captazione dove, una volta a contatto con esso, perde la sua carica e cade lungo le pareti del precipitatore</a:t>
            </a:r>
          </a:p>
        </p:txBody>
      </p:sp>
    </p:spTree>
    <p:extLst>
      <p:ext uri="{BB962C8B-B14F-4D97-AF65-F5344CB8AC3E}">
        <p14:creationId xmlns:p14="http://schemas.microsoft.com/office/powerpoint/2010/main" val="184024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Assorbimento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Processo attraverso il quale un gas puro portato a contatto con un liquido, in condizioni assegnate di temperatura e pressione, tende a sciogliersi parzialmente sino al raggiungimento delle condizioni di equilibrio termodinamico. </a:t>
            </a:r>
          </a:p>
          <a:p>
            <a:r>
              <a:rPr lang="it-IT" dirty="0"/>
              <a:t>1 litro d’acqua, in condizioni normali, può sciogliere 710 l di ammoniaca, 8 l di anidride solforosa, 28 cm</a:t>
            </a:r>
            <a:r>
              <a:rPr lang="it-IT" baseline="30000" dirty="0"/>
              <a:t>3</a:t>
            </a:r>
            <a:r>
              <a:rPr lang="it-IT" dirty="0"/>
              <a:t> di ossigeno. </a:t>
            </a:r>
          </a:p>
          <a:p>
            <a:r>
              <a:rPr lang="it-IT" dirty="0"/>
              <a:t>La quantità di un gas che si discioglie in un liquido aumenta al diminuire della temperatura e al crescere della pressione</a:t>
            </a:r>
          </a:p>
          <a:p>
            <a:r>
              <a:rPr lang="it-IT" dirty="0"/>
              <a:t>L’assorbimento può essere associato a una reazione chimica in virtù della quale si scioglie una quantità più elevata di gas, con l’inconveniente però di rendere meno agevole la rigenerazione del liquido solvente.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84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Assorbitori: principali tipologie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198937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656137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343400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215870" y="1960562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6" name="Segnaposto contenuto 15" descr="https://upload.wikimedia.org/wikipedia/commons/thumb/d/d6/Tray_Distillation_Tower_EN.svg/270px-Tray_Distillation_Tower_EN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1" y="1371600"/>
            <a:ext cx="3283769" cy="48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https://upload.wikimedia.org/wikipedia/commons/thumb/0/05/Packed_bed_column.svg/740px-Packed_bed_column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9" y="1027906"/>
            <a:ext cx="4910136" cy="557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https://upload.wikimedia.org/wikipedia/commons/thumb/8/8f/Bubble_column_%28it%29.svg/650px-Bubble_column_%28it%29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49" y="1027907"/>
            <a:ext cx="4203702" cy="52839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388533" y="6096000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Colonna a piatti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56137" y="6327127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Colonna a riempimento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350539" y="6275004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Colonna a bolle</a:t>
            </a:r>
          </a:p>
        </p:txBody>
      </p:sp>
    </p:spTree>
    <p:extLst>
      <p:ext uri="{BB962C8B-B14F-4D97-AF65-F5344CB8AC3E}">
        <p14:creationId xmlns:p14="http://schemas.microsoft.com/office/powerpoint/2010/main" val="241424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-837" r="19988" b="837"/>
          <a:stretch/>
        </p:blipFill>
        <p:spPr>
          <a:xfrm>
            <a:off x="6908799" y="3497113"/>
            <a:ext cx="4597401" cy="30318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Adsorbimento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264400" cy="4351338"/>
          </a:xfrm>
        </p:spPr>
        <p:txBody>
          <a:bodyPr>
            <a:normAutofit/>
          </a:bodyPr>
          <a:lstStyle/>
          <a:p>
            <a:r>
              <a:rPr lang="it-IT" dirty="0"/>
              <a:t>Fenomeno in virtù del quale la superficie di una sostanza solida, detta adsorbente, fissa molecole provenienti da una fase gassosa o liquida con cui è a contatto</a:t>
            </a:r>
          </a:p>
          <a:p>
            <a:r>
              <a:rPr lang="it-IT" dirty="0"/>
              <a:t>Il fenomeno è </a:t>
            </a:r>
            <a:r>
              <a:rPr lang="it-IT" b="1" dirty="0"/>
              <a:t>esotermico</a:t>
            </a:r>
          </a:p>
          <a:p>
            <a:r>
              <a:rPr lang="it-IT" dirty="0"/>
              <a:t>Applicazioni:</a:t>
            </a:r>
          </a:p>
          <a:p>
            <a:pPr lvl="1"/>
            <a:r>
              <a:rPr lang="it-IT" dirty="0"/>
              <a:t>deumidificazione dell’aria</a:t>
            </a:r>
          </a:p>
          <a:p>
            <a:pPr lvl="1"/>
            <a:r>
              <a:rPr lang="it-IT" dirty="0"/>
              <a:t>ricupero di solventi volatili</a:t>
            </a:r>
          </a:p>
          <a:p>
            <a:pPr lvl="1"/>
            <a:r>
              <a:rPr lang="it-IT" dirty="0"/>
              <a:t>maschere di protezione contro gas tossici</a:t>
            </a:r>
          </a:p>
          <a:p>
            <a:pPr lvl="1"/>
            <a:r>
              <a:rPr lang="it-IT" dirty="0"/>
              <a:t>depurazione di acque inquinate. </a:t>
            </a:r>
          </a:p>
          <a:p>
            <a:pPr lvl="1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39" y="0"/>
            <a:ext cx="4770361" cy="31319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08799" y="3327400"/>
            <a:ext cx="48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superficie specifica da 500 a 2500 m</a:t>
            </a:r>
            <a:r>
              <a:rPr lang="it-IT" baseline="30000" dirty="0"/>
              <a:t>2</a:t>
            </a:r>
            <a:r>
              <a:rPr lang="it-IT" dirty="0"/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102225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composizione chimica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composizione chimica rappresenta uno specifico elemento di </a:t>
            </a:r>
            <a:r>
              <a:rPr lang="it-IT" b="1" dirty="0"/>
              <a:t>tossicità</a:t>
            </a:r>
            <a:r>
              <a:rPr lang="it-IT" dirty="0"/>
              <a:t> (capacità di alcune sostanze di agire per via chimica sull’organismo con effetto nocivo più o meno esteso)</a:t>
            </a:r>
          </a:p>
          <a:p>
            <a:pPr lvl="1"/>
            <a:r>
              <a:rPr lang="it-IT" b="1" dirty="0"/>
              <a:t>piombo, l’arsenico, il manganese</a:t>
            </a:r>
            <a:r>
              <a:rPr lang="it-IT" dirty="0"/>
              <a:t>:</a:t>
            </a:r>
            <a:r>
              <a:rPr lang="it-IT" i="1" dirty="0"/>
              <a:t> </a:t>
            </a:r>
            <a:r>
              <a:rPr lang="it-IT" dirty="0"/>
              <a:t>producono veri e propri avvelenamenti a seguito di inalazioni più o meno prolungate</a:t>
            </a:r>
          </a:p>
          <a:p>
            <a:pPr lvl="1"/>
            <a:r>
              <a:rPr lang="it-IT" b="1" dirty="0"/>
              <a:t>polvere di silice libera e di amianto</a:t>
            </a:r>
            <a:r>
              <a:rPr lang="it-IT" dirty="0"/>
              <a:t>: il contatto prolungato determina vere e proprie malattie professionali (silicosi, asbestosi).</a:t>
            </a:r>
          </a:p>
          <a:p>
            <a:pPr lvl="1"/>
            <a:r>
              <a:rPr lang="it-IT" b="1" dirty="0"/>
              <a:t>cromati alcalini, di fluoruri, dell’antracene, dell’anilina, del piombo: </a:t>
            </a:r>
            <a:r>
              <a:rPr lang="it-IT" dirty="0"/>
              <a:t>processi infiammatori della cute (dermatiti professionali tipo eczemi, discromie, distrofie ed anche neoplasie)</a:t>
            </a:r>
          </a:p>
          <a:p>
            <a:pPr lvl="1"/>
            <a:r>
              <a:rPr lang="it-IT" b="1" dirty="0"/>
              <a:t>emissioni di cotone, lino, canapa</a:t>
            </a:r>
            <a:r>
              <a:rPr lang="it-IT" dirty="0"/>
              <a:t>, farina: VARIE allergie, fra le quali la più temuta è l’asma bronchiale</a:t>
            </a:r>
          </a:p>
        </p:txBody>
      </p:sp>
    </p:spTree>
    <p:extLst>
      <p:ext uri="{BB962C8B-B14F-4D97-AF65-F5344CB8AC3E}">
        <p14:creationId xmlns:p14="http://schemas.microsoft.com/office/powerpoint/2010/main" val="35659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granulometria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emissioni di </a:t>
            </a:r>
            <a:r>
              <a:rPr lang="it-IT" b="1" dirty="0"/>
              <a:t>carbone, ferro, farina </a:t>
            </a:r>
            <a:r>
              <a:rPr lang="it-IT" dirty="0"/>
              <a:t>ed altre sostanze inerti provocano depositi e stratificazioni nell’apparato respiratorio, riducendone le capacità funzionali.</a:t>
            </a:r>
          </a:p>
          <a:p>
            <a:r>
              <a:rPr lang="it-IT" dirty="0"/>
              <a:t>La granulometria incide sulla del particolato (PM) di superare le </a:t>
            </a:r>
            <a:r>
              <a:rPr lang="it-IT" b="1" dirty="0"/>
              <a:t>barriere</a:t>
            </a:r>
            <a:r>
              <a:rPr lang="it-IT" dirty="0"/>
              <a:t> dell’apparato respiratorio </a:t>
            </a:r>
            <a:r>
              <a:rPr lang="it-IT" b="1" dirty="0"/>
              <a:t>penetrando</a:t>
            </a:r>
            <a:r>
              <a:rPr lang="it-IT" dirty="0"/>
              <a:t> a fondo nei polmoni e </a:t>
            </a:r>
            <a:r>
              <a:rPr lang="it-IT" b="1" dirty="0"/>
              <a:t>permanendovi</a:t>
            </a:r>
            <a:r>
              <a:rPr lang="it-IT" dirty="0"/>
              <a:t>, riducendone la capacità funzionale.</a:t>
            </a:r>
          </a:p>
          <a:p>
            <a:r>
              <a:rPr lang="it-IT" b="1" dirty="0"/>
              <a:t>Barriere</a:t>
            </a:r>
            <a:r>
              <a:rPr lang="it-IT" dirty="0"/>
              <a:t> (mucose delle vie aeree): la polvere si incolla al muco e tramite questo viene successivamente rimossa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67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Curva ritenzione polmonare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441"/>
            <a:ext cx="5181600" cy="3451705"/>
          </a:xfrm>
        </p:spPr>
      </p:pic>
      <p:pic>
        <p:nvPicPr>
          <p:cNvPr id="6" name="Segnaposto contenuto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02" y="1982828"/>
            <a:ext cx="4044395" cy="4036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concentrazione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/>
              <a:t>µg/Nm</a:t>
            </a:r>
            <a:r>
              <a:rPr lang="it-IT" b="1" baseline="30000" dirty="0"/>
              <a:t>3</a:t>
            </a:r>
            <a:r>
              <a:rPr lang="it-IT" dirty="0"/>
              <a:t> = peso in µg delle particelle contenute in 1 m</a:t>
            </a:r>
            <a:r>
              <a:rPr lang="it-IT" baseline="30000" dirty="0"/>
              <a:t>3</a:t>
            </a:r>
            <a:r>
              <a:rPr lang="it-IT" dirty="0"/>
              <a:t> di aria in condizioni </a:t>
            </a:r>
            <a:r>
              <a:rPr lang="it-IT" i="1" dirty="0"/>
              <a:t>normali </a:t>
            </a:r>
            <a:r>
              <a:rPr lang="it-IT" dirty="0"/>
              <a:t>(5x10</a:t>
            </a:r>
            <a:r>
              <a:rPr lang="it-IT" baseline="30000" dirty="0"/>
              <a:t>5</a:t>
            </a:r>
            <a:r>
              <a:rPr lang="it-IT" dirty="0"/>
              <a:t>Pa, 0°C); </a:t>
            </a:r>
          </a:p>
          <a:p>
            <a:pPr lvl="0"/>
            <a:r>
              <a:rPr lang="it-IT" b="1" dirty="0" err="1"/>
              <a:t>ppm</a:t>
            </a:r>
            <a:r>
              <a:rPr lang="it-IT" dirty="0"/>
              <a:t> = volume delle particelle contenute in 10</a:t>
            </a:r>
            <a:r>
              <a:rPr lang="it-IT" baseline="30000" dirty="0"/>
              <a:t>6</a:t>
            </a:r>
            <a:r>
              <a:rPr lang="it-IT" dirty="0"/>
              <a:t> unità di volume (parti per milione); </a:t>
            </a:r>
          </a:p>
          <a:p>
            <a:r>
              <a:rPr lang="it-IT" dirty="0"/>
              <a:t>una persona adulta, impegnata in un lavoro normale, respira da 7 a 10 litri d’aria al minuto</a:t>
            </a:r>
          </a:p>
        </p:txBody>
      </p:sp>
    </p:spTree>
    <p:extLst>
      <p:ext uri="{BB962C8B-B14F-4D97-AF65-F5344CB8AC3E}">
        <p14:creationId xmlns:p14="http://schemas.microsoft.com/office/powerpoint/2010/main" val="253365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SO</a:t>
            </a:r>
            <a:r>
              <a:rPr lang="it-IT" b="1" baseline="-25000" dirty="0"/>
              <a:t>2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gas dal caratteristico odore pungente </a:t>
            </a:r>
          </a:p>
          <a:p>
            <a:r>
              <a:rPr lang="it-IT" dirty="0"/>
              <a:t>emissioni dovute prevalentemente all’utilizzo di combustibili solidi e liquidi con contenuto di zolfo, </a:t>
            </a:r>
          </a:p>
          <a:p>
            <a:r>
              <a:rPr lang="it-IT" dirty="0"/>
              <a:t>Problemi alle vie aeree (bronchite, tracheite, spasmi bronchiali) e/o difficoltà respiratoria negli asmatici.</a:t>
            </a:r>
          </a:p>
        </p:txBody>
      </p:sp>
    </p:spTree>
    <p:extLst>
      <p:ext uri="{BB962C8B-B14F-4D97-AF65-F5344CB8AC3E}">
        <p14:creationId xmlns:p14="http://schemas.microsoft.com/office/powerpoint/2010/main" val="60535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(NO</a:t>
            </a:r>
            <a:r>
              <a:rPr lang="it-IT" b="1" baseline="-25000" dirty="0"/>
              <a:t>X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No</a:t>
            </a:r>
            <a:r>
              <a:rPr lang="it-IT" baseline="-25000" dirty="0" err="1"/>
              <a:t>x</a:t>
            </a:r>
            <a:r>
              <a:rPr lang="it-IT" dirty="0"/>
              <a:t>= NO (inodore e incolore) che viene ossidato a NO</a:t>
            </a:r>
            <a:r>
              <a:rPr lang="it-IT" baseline="-25000" dirty="0"/>
              <a:t>2</a:t>
            </a:r>
            <a:r>
              <a:rPr lang="it-IT" dirty="0"/>
              <a:t> (colore rosso-bruno odore pungente e soffocante)</a:t>
            </a:r>
          </a:p>
          <a:p>
            <a:r>
              <a:rPr lang="it-IT" dirty="0"/>
              <a:t>Dà luogo in presenza di idrocarburi a smog fotochimico </a:t>
            </a:r>
          </a:p>
          <a:p>
            <a:r>
              <a:rPr lang="it-IT" dirty="0"/>
              <a:t>Emissioni dovute al traffico veicolare e al riscaldamento domestico (anche con caldaie a metano)</a:t>
            </a:r>
          </a:p>
          <a:p>
            <a:r>
              <a:rPr lang="it-IT" dirty="0"/>
              <a:t>effetti acuti: infiammazione delle mucose, decremento della funzionalità polmonare e l’edema polmonare. </a:t>
            </a:r>
          </a:p>
          <a:p>
            <a:r>
              <a:rPr lang="it-IT" dirty="0"/>
              <a:t>Gli effetti a lungo termine: un aumento delle malattie respiratorie, alterazioni polmonari, aumento infezioni polmonari batteriche e virali. </a:t>
            </a:r>
          </a:p>
          <a:p>
            <a:r>
              <a:rPr lang="it-IT" dirty="0"/>
              <a:t>Il gruppo a maggior rischio è costituito dagli asmatici e dai bambini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47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/>
              <a:t>(CO)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Prodotto dalla combustione incompleta delle sostanze contenenti carbonio</a:t>
            </a:r>
          </a:p>
          <a:p>
            <a:r>
              <a:rPr lang="it-IT" dirty="0"/>
              <a:t>Fonti: traffico, industria e riscaldamento domestico</a:t>
            </a:r>
          </a:p>
          <a:p>
            <a:r>
              <a:rPr lang="it-IT" dirty="0"/>
              <a:t>Gas velenoso</a:t>
            </a:r>
          </a:p>
          <a:p>
            <a:r>
              <a:rPr lang="it-IT" dirty="0"/>
              <a:t>Sintomi: diminuzione della capacità di concentrazione, turbe della memoria, alterazione del comportamento, confusione mentale, alterazione della pressione sanguigna, accelerazione del battito cardiaco, vasodilatazione e </a:t>
            </a:r>
            <a:r>
              <a:rPr lang="it-IT" dirty="0" err="1"/>
              <a:t>vasopermeabilità</a:t>
            </a:r>
            <a:r>
              <a:rPr lang="it-IT" dirty="0"/>
              <a:t> con conseguenti emorragie, effetti perinatali. </a:t>
            </a:r>
          </a:p>
        </p:txBody>
      </p:sp>
    </p:spTree>
    <p:extLst>
      <p:ext uri="{BB962C8B-B14F-4D97-AF65-F5344CB8AC3E}">
        <p14:creationId xmlns:p14="http://schemas.microsoft.com/office/powerpoint/2010/main" val="3803542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1631</Words>
  <Application>Microsoft Office PowerPoint</Application>
  <PresentationFormat>Widescreen</PresentationFormat>
  <Paragraphs>174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1_Tema di Office</vt:lpstr>
      <vt:lpstr>Caratterizzazione delle emissioni</vt:lpstr>
      <vt:lpstr>Elementi specifici di pericolosità</vt:lpstr>
      <vt:lpstr>Pericolosità in relazione alla composizione chimica</vt:lpstr>
      <vt:lpstr>Pericolosità in relazione alla granulometria </vt:lpstr>
      <vt:lpstr>Curva ritenzione polmonare</vt:lpstr>
      <vt:lpstr>Pericolosità in relazione alla concentrazione </vt:lpstr>
      <vt:lpstr>Principali inquinanti aerodispersi: SO2</vt:lpstr>
      <vt:lpstr>Principali inquinanti aerodispersi: (NOX)</vt:lpstr>
      <vt:lpstr>Principali inquinanti aerodispersi: (CO)</vt:lpstr>
      <vt:lpstr>Principali inquinanti aerodispersi: particolato</vt:lpstr>
      <vt:lpstr>Principali inquinanti aerodispersi: benzene</vt:lpstr>
      <vt:lpstr>Principali inquinanti aerodispersi: IPA</vt:lpstr>
      <vt:lpstr>Principali inquinanti aerodispersi: As, Cd, Ni</vt:lpstr>
      <vt:lpstr>Principali inquinanti aerodispersi: Piombo</vt:lpstr>
      <vt:lpstr>Proprietà dinamiche del particolato </vt:lpstr>
      <vt:lpstr>Sedimentazione: velocità terminale</vt:lpstr>
      <vt:lpstr>Sedimentazione: velocità terminale</vt:lpstr>
      <vt:lpstr>Sedimentazione: velocità terminale di particelle di quarzo [2400 kg/m3]</vt:lpstr>
      <vt:lpstr>Sedimentazione: spazio percorso da particelle «veloci»</vt:lpstr>
      <vt:lpstr>Sedimentazione: spazio percorso da particelle «veloci»</vt:lpstr>
      <vt:lpstr>Centrifugazione</vt:lpstr>
      <vt:lpstr>Urto</vt:lpstr>
      <vt:lpstr>Precipitazione elettrostatica</vt:lpstr>
      <vt:lpstr>Assorbimento</vt:lpstr>
      <vt:lpstr>Assorbitori: principali tipologie</vt:lpstr>
      <vt:lpstr>Adsorbimento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di abbattimento delle emissioni</dc:title>
  <dc:creator>Marco Boscolo</dc:creator>
  <cp:lastModifiedBy>BOSCOLO MARCO</cp:lastModifiedBy>
  <cp:revision>99</cp:revision>
  <dcterms:created xsi:type="dcterms:W3CDTF">2017-02-17T09:35:53Z</dcterms:created>
  <dcterms:modified xsi:type="dcterms:W3CDTF">2026-03-27T08:56:03Z</dcterms:modified>
</cp:coreProperties>
</file>