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1" r:id="rId1"/>
    <p:sldMasterId id="2147483693" r:id="rId2"/>
  </p:sldMasterIdLst>
  <p:notesMasterIdLst>
    <p:notesMasterId r:id="rId48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79" r:id="rId18"/>
    <p:sldId id="280" r:id="rId19"/>
    <p:sldId id="272" r:id="rId20"/>
    <p:sldId id="273" r:id="rId21"/>
    <p:sldId id="274" r:id="rId22"/>
    <p:sldId id="281" r:id="rId23"/>
    <p:sldId id="275" r:id="rId24"/>
    <p:sldId id="282" r:id="rId25"/>
    <p:sldId id="27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Boscolo" initials="MB" lastIdx="1" clrIdx="0">
    <p:extLst>
      <p:ext uri="{19B8F6BF-5375-455C-9EA6-DF929625EA0E}">
        <p15:presenceInfo xmlns:p15="http://schemas.microsoft.com/office/powerpoint/2012/main" userId="d3a939adf0ad95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80" d="100"/>
          <a:sy n="80" d="100"/>
        </p:scale>
        <p:origin x="53" y="2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consideri una sorgente di aspirazione puntiforme. Il flusso d'aria verso la stessa è identico in tutte le direzioni e la portata d'aria attraverso l'unità di area (velocità) varia inversamente con il quadrato della distanza dalla sorgente. Pertanto, il luogo di tutti i punti caratterizzati dalla stessa velocità è una sfera (superficie di livello della velocità).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Analogamente, il flusso verso una sorgente rettilinea di lunghezza infinita è identico lungo tutti i raggi e la velocità dell'aria intorno alla “linea” varia inversamente con la distanza: le superfici di livello delle velocità sono dunque cilindriche.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pratica, anziché una sorgente puntiforme o lineare si avrà una cappa o un condotto di dimensioni finite. Interessa rilevare come le linee di flusso e le superfici di livello delle velocità risultino alterate rispetto ai due casi (teorici) precedenti.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CA5B-3833-45F4-BA78-FE2AD144AF6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18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CA5B-3833-45F4-BA78-FE2AD144AF6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4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Università</a:t>
            </a:r>
            <a:r>
              <a:rPr lang="en-US" dirty="0" smtClean="0"/>
              <a:t> di Trieste – 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ingegneria</a:t>
            </a:r>
            <a:r>
              <a:rPr lang="en-US" dirty="0" smtClean="0"/>
              <a:t> e </a:t>
            </a:r>
            <a:r>
              <a:rPr lang="en-US" dirty="0" err="1" smtClean="0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jQhtHFrYXSAhUEKpoKHeSzDBcQjRwIBw&amp;url=http://www.stefanisrl.it/impianti/sbavatrice-pendolare-a-montante-fisso-x6000/&amp;bvm=bv.146496531,d.bGs&amp;psig=AFQjCNFYHFyoKxtwDCx90nYWatWYkceF6A&amp;ust=1486809961254792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it/url?sa=i&amp;rct=j&amp;q=&amp;esrc=s&amp;frm=1&amp;source=images&amp;cd=&amp;ved=0ahUKEwj16Y6z14XSAhWDFJoKHcudD2cQjRwIBw&amp;url=http://www.novavit.it/it/ventilatori-industriali-in-esecuzione-cubica/1/&amp;psig=AFQjCNH6CkDYGx90ExAoRNDK7SCBojhLWA&amp;ust=148682131298448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iQhMyp5IzSAhUFEJoKHTmUAVQQjRwIBw&amp;url=http://www.csi-udine.com/portfolio-articoli/ventilazione-industriale/&amp;bvm=bv.146786187,d.bGg&amp;psig=AFQjCNHxyUAX0fHB4KBubd0vVP81TAogWQ&amp;ust=1487065006897378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it/url?sa=i&amp;rct=j&amp;q=&amp;esrc=s&amp;frm=1&amp;source=images&amp;cd=&amp;cad=rja&amp;uact=8&amp;ved=0ahUKEwi8gcyl64zSAhXEECwKHXwHDqYQjRwIBw&amp;url=http://www.directindustry.it/prod/airpro-fan-blower/product-157440-1639495.html&amp;psig=AFQjCNG-M8POVxWXckwjaIKHzKDZNGk97g&amp;ust=1487067229368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://www.google.it/url?sa=i&amp;rct=j&amp;q=&amp;esrc=s&amp;frm=1&amp;source=images&amp;cd=&amp;cad=rja&amp;uact=8&amp;ved=0ahUKEwjNkYnF74zSAhXFCywKHdLLBGYQjRwIBw&amp;url=http://www.boschini.it/ta.php&amp;bvm=bv.146786187,d.bGg&amp;psig=AFQjCNGluMZrct7450XSNq4pHYeusznDwA&amp;ust=14870680962480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frm=1&amp;source=images&amp;cd=&amp;ved=0ahUKEwinjpmQ9YLSAhWFIpoKHUcDAi4QjRwIBw&amp;url=http://www.gge.eu/aspirazione-fumi-di-saldatura/&amp;bvm=bv.146496531,d.bGs&amp;psig=AFQjCNHSeU6b3sG1dzrjxeVapwQiDqyw8A&amp;ust=14867260113623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frm=1&amp;source=images&amp;cd=&amp;cad=rja&amp;uact=8&amp;ved=0ahUKEwj-4p-f8oLSAhUDEpoKHbpOAycQjRwIBw&amp;url=http://www.macchinelegnopalermo.it/it/contents/macchine-per-il-legno&amp;bvm=bv.146496531,d.bGs&amp;psig=AFQjCNHIpD-71AThx-lx9wePVgdaiCS01g&amp;ust=148672545468788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it/url?sa=i&amp;rct=j&amp;q=&amp;esrc=s&amp;frm=1&amp;source=images&amp;cd=&amp;cad=rja&amp;uact=8&amp;ved=0ahUKEwjl3vvL9YLSAhUmApoKHTj_BzAQjRwIBw&amp;url=http://www.bachecaannunci.it/?search=cabina+verniciatura&amp;psig=AFQjCNGuDD6YWmB4N5BgyRcBKlt2B-ap-Q&amp;ust=148672639523429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j5qcLA9ozSAhWFF5oKHYZVDFEQjRwIBw&amp;url=http://www.boschini.it/csv.php&amp;psig=AFQjCNG0G35fvt18bbFILQc4D6fbq6IRuQ&amp;ust=1487069703264518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ahUKEwjH-aDL94zSAhXmK5oKHYEcCqAQjRwIBw&amp;url=http://www.solerpalau.it/formacion_01_13.html&amp;psig=AFQjCNGjYUW_E7tqrgQyZq8eNLrHX09cEg&amp;ust=1487070537209380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it/url?sa=i&amp;rct=j&amp;q=&amp;esrc=s&amp;frm=1&amp;source=images&amp;cd=&amp;cad=rja&amp;uact=8&amp;ved=0ahUKEwizmNbr-YzSAhUNS5oKHTTTDS8QjRwIBw&amp;url=http://www.cpimotori.it/prodotti.php&amp;psig=AFQjCNG7knRIl6ZoFBjfkIgM9_OxDDLMSw&amp;ust=1487071113055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it/url?sa=i&amp;rct=j&amp;q=&amp;esrc=s&amp;frm=1&amp;source=images&amp;cd=&amp;cad=rja&amp;uact=8&amp;ved=0ahUKEwjivJrp_IzSAhUKFSwKHe8CB1UQjRwIBw&amp;url=http://www.directindustry.it/prod/ventur/product-29555-820637.html&amp;psig=AFQjCNHWi2z4V5AfP5UIBYyuORvf9YIFBg&amp;ust=14870717847772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Progetto degli impianti di aspirazione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Cappe: criteri di scelta e dimensionamento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Occurato</a:t>
            </a:r>
            <a:r>
              <a:rPr lang="it-IT" dirty="0" smtClean="0"/>
              <a:t> </a:t>
            </a:r>
            <a:r>
              <a:rPr lang="it-IT" dirty="0"/>
              <a:t>esame della sorgente inquinante e la ricerca della forma più razionale, facendo salve le esigenze tecnologiche. </a:t>
            </a:r>
            <a:endParaRPr lang="it-IT" dirty="0" smtClean="0"/>
          </a:p>
          <a:p>
            <a:r>
              <a:rPr lang="it-IT" dirty="0" smtClean="0"/>
              <a:t>Quanto </a:t>
            </a:r>
            <a:r>
              <a:rPr lang="it-IT" dirty="0"/>
              <a:t>più la sorgente inquinante è racchiusa nella cappa, tanto minore è la portata d’aria necessaria e quindi più economico l’impianto di aspirazione.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portata d’aria </a:t>
            </a:r>
            <a:r>
              <a:rPr lang="it-IT" dirty="0" smtClean="0"/>
              <a:t>può essere </a:t>
            </a:r>
            <a:r>
              <a:rPr lang="it-IT" dirty="0"/>
              <a:t>definita </a:t>
            </a:r>
            <a:r>
              <a:rPr lang="it-IT" dirty="0" smtClean="0"/>
              <a:t>dopo </a:t>
            </a:r>
            <a:r>
              <a:rPr lang="it-IT" dirty="0"/>
              <a:t>che si siano scelte la </a:t>
            </a:r>
            <a:r>
              <a:rPr lang="it-IT" b="1" dirty="0"/>
              <a:t>forma</a:t>
            </a:r>
            <a:r>
              <a:rPr lang="it-IT" dirty="0"/>
              <a:t> e le </a:t>
            </a:r>
            <a:r>
              <a:rPr lang="it-IT" b="1" dirty="0"/>
              <a:t>dimensioni</a:t>
            </a:r>
            <a:r>
              <a:rPr lang="it-IT" dirty="0"/>
              <a:t> della cappa e la sua </a:t>
            </a:r>
            <a:r>
              <a:rPr lang="it-IT" b="1" dirty="0"/>
              <a:t>ubicazione</a:t>
            </a:r>
            <a:r>
              <a:rPr lang="it-IT" dirty="0"/>
              <a:t> rispetto la sorgente inquinante.</a:t>
            </a:r>
          </a:p>
        </p:txBody>
      </p:sp>
    </p:spTree>
    <p:extLst>
      <p:ext uri="{BB962C8B-B14F-4D97-AF65-F5344CB8AC3E}">
        <p14:creationId xmlns:p14="http://schemas.microsoft.com/office/powerpoint/2010/main" val="175146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delle cappe: campo di velocità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184400"/>
            <a:ext cx="8407400" cy="2777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9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Cappe: campo di velocità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0851" y="0"/>
            <a:ext cx="5200650" cy="653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38200" y="1279823"/>
            <a:ext cx="585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curve di livello delle velocità e le linee di flusso in un piano passante per l'asse di un condotto o di una cappa a sezione circolare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2286000"/>
            <a:ext cx="5430838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87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Cappe: campo di velocità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87741" y="1050288"/>
            <a:ext cx="6482715" cy="4213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700" y="-86996"/>
            <a:ext cx="5673090" cy="6487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838200" y="5263513"/>
                <a:ext cx="3414004" cy="110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3200" i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63513"/>
                <a:ext cx="3414004" cy="11011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1508852" y="6364648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Formula di Dalla Valle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5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appa su vasca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9393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=0,71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it-IT" dirty="0" smtClean="0"/>
              </a:p>
              <a:p>
                <a:pPr marL="0" indent="0">
                  <a:buNone/>
                </a:pPr>
                <a:r>
                  <a:rPr lang="it-IT" dirty="0"/>
                  <a:t>v	velocità dell'aria [m/s]; </a:t>
                </a:r>
              </a:p>
              <a:p>
                <a:pPr marL="0" indent="0">
                  <a:buNone/>
                </a:pPr>
                <a:r>
                  <a:rPr lang="it-IT" dirty="0"/>
                  <a:t>Q	portata d'aria nella cappa [m/s]</a:t>
                </a:r>
              </a:p>
              <a:p>
                <a:pPr marL="0" indent="0">
                  <a:buNone/>
                </a:pPr>
                <a:r>
                  <a:rPr lang="it-IT" dirty="0"/>
                  <a:t>P	perimetro della vasca [m]</a:t>
                </a:r>
              </a:p>
              <a:p>
                <a:pPr marL="0" indent="0">
                  <a:buNone/>
                </a:pPr>
                <a:r>
                  <a:rPr lang="it-IT" dirty="0"/>
                  <a:t>z	distanza dalla cappa misurata </a:t>
                </a:r>
                <a:r>
                  <a:rPr lang="it-IT" dirty="0" smtClean="0"/>
                  <a:t>	verticalmente </a:t>
                </a:r>
                <a:r>
                  <a:rPr lang="it-IT" dirty="0"/>
                  <a:t>[m].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93933" cy="4351338"/>
              </a:xfrm>
              <a:blipFill rotWithShape="0">
                <a:blip r:embed="rId2"/>
                <a:stretch>
                  <a:fillRect l="-19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9184" y="-378960"/>
            <a:ext cx="4231216" cy="4085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84" y="3706894"/>
            <a:ext cx="4044950" cy="30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4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Cappa tangenziale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04467" cy="435133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it-IT" i="1" dirty="0" smtClean="0"/>
                  <a:t>Se L&gt;1 m si addotta una cortina d’aria che viene soffiata dalla parte opposta della cappa di aspirazione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r>
                  <a:rPr lang="it-IT" dirty="0"/>
                  <a:t>L	larghezza della vasca [m]</a:t>
                </a:r>
              </a:p>
              <a:p>
                <a:r>
                  <a:rPr lang="it-IT" dirty="0"/>
                  <a:t>C	coefficiente di efflusso </a:t>
                </a:r>
              </a:p>
              <a:p>
                <a:r>
                  <a:rPr lang="it-IT" dirty="0"/>
                  <a:t>Q</a:t>
                </a:r>
                <a:r>
                  <a:rPr lang="it-IT" baseline="-25000" dirty="0"/>
                  <a:t>2</a:t>
                </a:r>
                <a:r>
                  <a:rPr lang="it-IT" dirty="0"/>
                  <a:t>	0,6÷0,8 m</a:t>
                </a:r>
                <a:r>
                  <a:rPr lang="it-IT" baseline="30000" dirty="0"/>
                  <a:t>3</a:t>
                </a:r>
                <a:r>
                  <a:rPr lang="it-IT" dirty="0"/>
                  <a:t>/s per ogni m</a:t>
                </a:r>
                <a:r>
                  <a:rPr lang="it-IT" baseline="30000" dirty="0"/>
                  <a:t>2</a:t>
                </a:r>
                <a:r>
                  <a:rPr lang="it-IT" dirty="0"/>
                  <a:t> di superficie orizzontale della vasca. </a:t>
                </a:r>
                <a:endParaRPr lang="it-IT" dirty="0" smtClean="0"/>
              </a:p>
              <a:p>
                <a:r>
                  <a:rPr lang="it-IT" dirty="0"/>
                  <a:t>H = </a:t>
                </a:r>
                <a:r>
                  <a:rPr lang="it-IT" dirty="0" err="1"/>
                  <a:t>L·tg</a:t>
                </a:r>
                <a:r>
                  <a:rPr lang="it-IT" dirty="0"/>
                  <a:t> 10° = 0,18 L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04467" cy="4351338"/>
              </a:xfrm>
              <a:blipFill rotWithShape="0">
                <a:blip r:embed="rId2"/>
                <a:stretch>
                  <a:fillRect l="-1798" t="-2241" r="-1199" b="-37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/>
          <p:nvPr/>
        </p:nvPicPr>
        <p:blipFill rotWithShape="1"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1" y="0"/>
            <a:ext cx="4953000" cy="393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53019"/>
              </p:ext>
            </p:extLst>
          </p:nvPr>
        </p:nvGraphicFramePr>
        <p:xfrm>
          <a:off x="8305797" y="4302125"/>
          <a:ext cx="360680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401"/>
                <a:gridCol w="1803401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L =  0÷2,50 m 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 = 0,5 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L = 3,50÷5 m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 = 0,7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L = 5÷10 m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 = 1,0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L &gt; 10 m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 = 1,4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2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 flangiate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flange </a:t>
            </a:r>
            <a:r>
              <a:rPr lang="it-IT" dirty="0"/>
              <a:t>sui bordi </a:t>
            </a:r>
            <a:r>
              <a:rPr lang="it-IT" dirty="0" smtClean="0"/>
              <a:t>delle cappe riduce </a:t>
            </a:r>
            <a:r>
              <a:rPr lang="it-IT" dirty="0"/>
              <a:t>il flusso dell'aria dalle zone </a:t>
            </a:r>
            <a:r>
              <a:rPr lang="it-IT" dirty="0" smtClean="0"/>
              <a:t>periferiche</a:t>
            </a:r>
          </a:p>
          <a:p>
            <a:r>
              <a:rPr lang="it-IT" dirty="0" smtClean="0"/>
              <a:t>Si </a:t>
            </a:r>
            <a:r>
              <a:rPr lang="it-IT" dirty="0"/>
              <a:t>determina un allontanamento delle curve di livello della velocità dall'apertura stessa. 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parità di </a:t>
            </a:r>
            <a:r>
              <a:rPr lang="it-IT" dirty="0" smtClean="0"/>
              <a:t>velocità ciò comporta una riduzione fino </a:t>
            </a:r>
            <a:r>
              <a:rPr lang="it-IT" dirty="0"/>
              <a:t>al 30% </a:t>
            </a:r>
            <a:r>
              <a:rPr lang="it-IT" dirty="0" smtClean="0"/>
              <a:t>della </a:t>
            </a:r>
            <a:r>
              <a:rPr lang="it-IT" dirty="0"/>
              <a:t>portata </a:t>
            </a:r>
            <a:r>
              <a:rPr lang="it-IT" dirty="0" smtClean="0"/>
              <a:t>necessaria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34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 «appoggiate»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volume d'aria occorrente è circa il 25% in meno di quello richiesto dalla stessa cappa libera nello </a:t>
            </a:r>
            <a:r>
              <a:rPr lang="it-IT" dirty="0" smtClean="0"/>
              <a:t>spazio</a:t>
            </a:r>
          </a:p>
          <a:p>
            <a:r>
              <a:rPr lang="it-IT" dirty="0" smtClean="0"/>
              <a:t>tutto </a:t>
            </a:r>
            <a:r>
              <a:rPr lang="it-IT" dirty="0"/>
              <a:t>avviene come se la cappa giacente sulla superficie piana avesse dimensioni doppie.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0667" y="301730"/>
            <a:ext cx="4377795" cy="3432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139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Perdita di carico nelle cappe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∙1,2∙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 smtClean="0"/>
                  <a:t> 	j fattore di perdita di carico</a:t>
                </a:r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r>
                  <a:rPr lang="it-IT" dirty="0" smtClean="0"/>
                  <a:t>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 smtClean="0"/>
                  <a:t>		</a:t>
                </a:r>
                <a:r>
                  <a:rPr lang="it-IT" i="1" dirty="0" smtClean="0"/>
                  <a:t>C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coeff</a:t>
                </a:r>
                <a:r>
                  <a:rPr lang="it-IT" dirty="0" smtClean="0"/>
                  <a:t>. </a:t>
                </a:r>
                <a:r>
                  <a:rPr lang="it-IT" dirty="0"/>
                  <a:t>d</a:t>
                </a:r>
                <a:r>
                  <a:rPr lang="it-IT" dirty="0" smtClean="0"/>
                  <a:t>i efflusso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j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it-IT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j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it-IT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it-IT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dirty="0" smtClean="0"/>
              </a:p>
              <a:p>
                <a:endParaRPr lang="it-IT" i="1" dirty="0"/>
              </a:p>
              <a:p>
                <a:endParaRPr lang="it-IT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ccia a destra 3"/>
          <p:cNvSpPr/>
          <p:nvPr/>
        </p:nvSpPr>
        <p:spPr>
          <a:xfrm>
            <a:off x="3090333" y="2861733"/>
            <a:ext cx="1354667" cy="36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46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Perdita di carico delle cappe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7078"/>
          <a:stretch/>
        </p:blipFill>
        <p:spPr bwMode="auto">
          <a:xfrm>
            <a:off x="677334" y="1690688"/>
            <a:ext cx="7967134" cy="3761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5850" y="177270"/>
            <a:ext cx="3155950" cy="6054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67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generale impianto aspirazione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933" cy="4351338"/>
          </a:xfrm>
        </p:spPr>
        <p:txBody>
          <a:bodyPr/>
          <a:lstStyle/>
          <a:p>
            <a:pPr lvl="0"/>
            <a:r>
              <a:rPr lang="it-IT" dirty="0"/>
              <a:t>una o più cappe </a:t>
            </a:r>
            <a:r>
              <a:rPr lang="it-IT" dirty="0" smtClean="0"/>
              <a:t>aspiranti</a:t>
            </a:r>
            <a:endParaRPr lang="it-IT" dirty="0"/>
          </a:p>
          <a:p>
            <a:pPr lvl="0"/>
            <a:r>
              <a:rPr lang="it-IT" dirty="0"/>
              <a:t>uno o più </a:t>
            </a:r>
            <a:r>
              <a:rPr lang="it-IT" dirty="0" smtClean="0"/>
              <a:t>condotti</a:t>
            </a:r>
            <a:endParaRPr lang="it-IT" dirty="0"/>
          </a:p>
          <a:p>
            <a:pPr lvl="0"/>
            <a:r>
              <a:rPr lang="it-IT" dirty="0"/>
              <a:t>un </a:t>
            </a:r>
            <a:r>
              <a:rPr lang="it-IT" dirty="0" smtClean="0"/>
              <a:t>elettroventilatore</a:t>
            </a:r>
            <a:endParaRPr lang="it-IT" dirty="0"/>
          </a:p>
          <a:p>
            <a:r>
              <a:rPr lang="it-IT" dirty="0"/>
              <a:t>un condotto per lo scarico nell'atmosfera 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3333" y="233839"/>
            <a:ext cx="5121593" cy="6404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09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42899"/>
            <a:ext cx="4817533" cy="2535768"/>
          </a:xfrm>
        </p:spPr>
        <p:txBody>
          <a:bodyPr/>
          <a:lstStyle/>
          <a:p>
            <a:r>
              <a:rPr lang="it-IT" dirty="0" smtClean="0"/>
              <a:t>Portata d’aria nota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05933" y="3225801"/>
            <a:ext cx="10964333" cy="3386666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15. ASPIRAZIONE DELLA POLVERE</a:t>
            </a:r>
          </a:p>
          <a:p>
            <a:r>
              <a:rPr lang="it-IT" dirty="0"/>
              <a:t>La polvere di molti legni si è rivelata dannosa per la salute dell’uomo e pertanto si raccomanda di collegare </a:t>
            </a:r>
            <a:r>
              <a:rPr lang="it-IT" dirty="0" smtClean="0"/>
              <a:t>la combinata </a:t>
            </a:r>
            <a:r>
              <a:rPr lang="it-IT" dirty="0"/>
              <a:t>ad un sistema di estrazione della polvere, singolo o centralizzato, per l’eliminazione della </a:t>
            </a:r>
            <a:r>
              <a:rPr lang="it-IT" dirty="0" smtClean="0"/>
              <a:t>segatura prodotta </a:t>
            </a:r>
            <a:r>
              <a:rPr lang="it-IT" dirty="0"/>
              <a:t>durante il lavoro; si raccomanda anche di procedere ad una pulizia sistematica della macchina </a:t>
            </a:r>
            <a:r>
              <a:rPr lang="it-IT" dirty="0" smtClean="0"/>
              <a:t>per l’eliminazione </a:t>
            </a:r>
            <a:r>
              <a:rPr lang="it-IT" dirty="0"/>
              <a:t>di tutta la polvere che non viene aspirata durante il lavoro.</a:t>
            </a:r>
          </a:p>
          <a:p>
            <a:r>
              <a:rPr lang="it-IT" dirty="0"/>
              <a:t>Collegare il tubo di aspirazione all’attacco di diametro 100 mm situato nella parte posteriore della macchina; </a:t>
            </a:r>
            <a:r>
              <a:rPr lang="it-IT" dirty="0" smtClean="0"/>
              <a:t>in questo </a:t>
            </a:r>
            <a:r>
              <a:rPr lang="it-IT" dirty="0"/>
              <a:t>attacco arriva anche il tubo di aspirazione della sega collegato alla protezione superiore della lama.</a:t>
            </a:r>
          </a:p>
          <a:p>
            <a:r>
              <a:rPr lang="it-IT" dirty="0"/>
              <a:t>L’impianto dovrà avere una portata di aspirazione di almeno 800 m3/h, per garantire una velocità di aspirazione </a:t>
            </a:r>
            <a:r>
              <a:rPr lang="it-IT" dirty="0" smtClean="0"/>
              <a:t>di almeno </a:t>
            </a:r>
            <a:r>
              <a:rPr lang="it-IT" dirty="0"/>
              <a:t>23 m/sec con polvere secca e di 28 m/sec con polvere con una umidità superiore al 18%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1366" t="8634" r="2911" b="27787"/>
          <a:stretch/>
        </p:blipFill>
        <p:spPr>
          <a:xfrm>
            <a:off x="5935133" y="111124"/>
            <a:ext cx="61806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Portata d’aria nota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2799" y="1690689"/>
            <a:ext cx="8441267" cy="4362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00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1400" cy="1325563"/>
          </a:xfrm>
        </p:spPr>
        <p:txBody>
          <a:bodyPr/>
          <a:lstStyle/>
          <a:p>
            <a:r>
              <a:rPr lang="it-IT" dirty="0" smtClean="0"/>
              <a:t>È nota la velocità frontale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8" y="1630891"/>
            <a:ext cx="5717116" cy="4287837"/>
          </a:xfrm>
        </p:spPr>
      </p:pic>
      <p:sp>
        <p:nvSpPr>
          <p:cNvPr id="6" name="Segnaposto contenuto 4"/>
          <p:cNvSpPr txBox="1">
            <a:spLocks/>
          </p:cNvSpPr>
          <p:nvPr/>
        </p:nvSpPr>
        <p:spPr>
          <a:xfrm>
            <a:off x="685800" y="1690688"/>
            <a:ext cx="6019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si </a:t>
            </a:r>
            <a:r>
              <a:rPr lang="it-IT" dirty="0" smtClean="0"/>
              <a:t>calcola la portata </a:t>
            </a:r>
            <a:r>
              <a:rPr lang="it-IT" dirty="0"/>
              <a:t>d'aria </a:t>
            </a:r>
            <a:r>
              <a:rPr lang="it-IT" i="1" dirty="0" smtClean="0"/>
              <a:t>Q</a:t>
            </a:r>
          </a:p>
          <a:p>
            <a:r>
              <a:rPr lang="it-IT" dirty="0" smtClean="0"/>
              <a:t>Si sceglie la velocità nel condotto</a:t>
            </a:r>
          </a:p>
          <a:p>
            <a:r>
              <a:rPr lang="it-IT" dirty="0" smtClean="0"/>
              <a:t>Si assume il coefficiente di perdita</a:t>
            </a:r>
          </a:p>
          <a:p>
            <a:r>
              <a:rPr lang="it-IT" dirty="0" smtClean="0"/>
              <a:t>Si calcola la depressione statica </a:t>
            </a:r>
            <a:r>
              <a:rPr lang="it-IT" i="1" dirty="0" err="1"/>
              <a:t>h</a:t>
            </a:r>
            <a:r>
              <a:rPr lang="it-IT" i="1" baseline="-25000" dirty="0" err="1"/>
              <a:t>s</a:t>
            </a:r>
            <a:r>
              <a:rPr lang="it-IT" dirty="0" smtClean="0"/>
              <a:t> all’imbocco</a:t>
            </a:r>
          </a:p>
        </p:txBody>
      </p:sp>
    </p:spTree>
    <p:extLst>
      <p:ext uri="{BB962C8B-B14F-4D97-AF65-F5344CB8AC3E}">
        <p14:creationId xmlns:p14="http://schemas.microsoft.com/office/powerpoint/2010/main" val="78239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94667" cy="4147608"/>
          </a:xfrm>
        </p:spPr>
        <p:txBody>
          <a:bodyPr>
            <a:normAutofit/>
          </a:bodyPr>
          <a:lstStyle/>
          <a:p>
            <a:r>
              <a:rPr lang="it-IT" dirty="0" smtClean="0"/>
              <a:t>Velocità frontali e di cattura per talune lavorazioni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2867" y="227007"/>
            <a:ext cx="7044267" cy="630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97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0667" cy="1325563"/>
          </a:xfrm>
        </p:spPr>
        <p:txBody>
          <a:bodyPr/>
          <a:lstStyle/>
          <a:p>
            <a:r>
              <a:rPr lang="it-IT" dirty="0" smtClean="0"/>
              <a:t>È nota la velocità di cattura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1" y="251619"/>
            <a:ext cx="5991437" cy="37446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4"/>
              <p:cNvSpPr txBox="1">
                <a:spLocks/>
              </p:cNvSpPr>
              <p:nvPr/>
            </p:nvSpPr>
            <p:spPr>
              <a:xfrm>
                <a:off x="685800" y="1690688"/>
                <a:ext cx="4910667" cy="4447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/>
                  <a:t>Si sceglie la superficie di cattura</a:t>
                </a:r>
              </a:p>
              <a:p>
                <a:r>
                  <a:rPr lang="it-IT" dirty="0" smtClean="0"/>
                  <a:t>Si sceglie la distanza «operativa»</a:t>
                </a:r>
              </a:p>
              <a:p>
                <a:r>
                  <a:rPr lang="it-IT" dirty="0" smtClean="0"/>
                  <a:t>Si determina la portata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Si assume il coefficiente di perdita</a:t>
                </a:r>
              </a:p>
              <a:p>
                <a:r>
                  <a:rPr lang="it-IT" dirty="0" smtClean="0"/>
                  <a:t>Si sceglie la velocità di imbocco</a:t>
                </a:r>
              </a:p>
              <a:p>
                <a:r>
                  <a:rPr lang="it-IT" dirty="0" smtClean="0"/>
                  <a:t>Si determina la depressione statica all’imbocco</a:t>
                </a:r>
              </a:p>
            </p:txBody>
          </p:sp>
        </mc:Choice>
        <mc:Fallback xmlns="">
          <p:sp>
            <p:nvSpPr>
              <p:cNvPr id="8" name="Segnaposto contenu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90688"/>
                <a:ext cx="4910667" cy="4447645"/>
              </a:xfrm>
              <a:prstGeom prst="rect">
                <a:avLst/>
              </a:prstGeom>
              <a:blipFill rotWithShape="0">
                <a:blip r:embed="rId3"/>
                <a:stretch>
                  <a:fillRect l="-1988" t="-20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6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Velocità frontali per mole pendolari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55334"/>
            <a:ext cx="7357533" cy="340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Risultati immagini per sbavatric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5" y="2168525"/>
            <a:ext cx="4648200" cy="361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33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Velocità dell’aria nei condotti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07946"/>
              </p:ext>
            </p:extLst>
          </p:nvPr>
        </p:nvGraphicFramePr>
        <p:xfrm>
          <a:off x="3708401" y="1557867"/>
          <a:ext cx="4114800" cy="4964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</a:tblGrid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Polveri di 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</a:rPr>
                        <a:t>v</a:t>
                      </a:r>
                      <a:r>
                        <a:rPr lang="it-IT" sz="1800" b="1" baseline="-25000" dirty="0" err="1">
                          <a:effectLst/>
                        </a:rPr>
                        <a:t>min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</a:rPr>
                        <a:t>v</a:t>
                      </a:r>
                      <a:r>
                        <a:rPr lang="it-IT" sz="1800" b="1" baseline="-25000" dirty="0" err="1">
                          <a:effectLst/>
                        </a:rPr>
                        <a:t>max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Smerigliatrici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7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Rettificatrici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Fonderia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22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Scorie d’altoforno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Piombo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Cereali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17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Cuoio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Gomma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12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Granito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15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Carbone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18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>
                          <a:effectLst/>
                        </a:rPr>
                        <a:t>20</a:t>
                      </a:r>
                      <a:endParaRPr lang="it-IT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  <a:tr h="40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Marmo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6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10</a:t>
                      </a:r>
                      <a:endParaRPr lang="it-IT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492" marR="28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8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Immissione aria esterna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«Ovviamente</a:t>
            </a:r>
            <a:r>
              <a:rPr lang="it-IT" dirty="0"/>
              <a:t>, l'aria sottratta all'ambiente dagli impianti di aspirazione deve essere </a:t>
            </a:r>
            <a:r>
              <a:rPr lang="it-IT" dirty="0" smtClean="0"/>
              <a:t>reimmessa» (A. Monte)</a:t>
            </a:r>
          </a:p>
          <a:p>
            <a:r>
              <a:rPr lang="it-IT" dirty="0" smtClean="0"/>
              <a:t>Se </a:t>
            </a:r>
            <a:r>
              <a:rPr lang="it-IT" dirty="0"/>
              <a:t>non occorre una reintegrazione di aria superiore a circa un ricambio/ora, </a:t>
            </a:r>
            <a:r>
              <a:rPr lang="it-IT" i="1" dirty="0" smtClean="0"/>
              <a:t>potrebbero</a:t>
            </a:r>
            <a:r>
              <a:rPr lang="it-IT" dirty="0" smtClean="0"/>
              <a:t> bastare le </a:t>
            </a:r>
            <a:r>
              <a:rPr lang="it-IT" dirty="0"/>
              <a:t>imperfezioni di tenuta dei serramenti. </a:t>
            </a:r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/>
              <a:t>un numero più elevato di ricambi/ora, è necessario prevedere una immissione integrativa. </a:t>
            </a:r>
            <a:endParaRPr lang="it-IT" dirty="0" smtClean="0"/>
          </a:p>
          <a:p>
            <a:r>
              <a:rPr lang="it-IT" dirty="0" smtClean="0"/>
              <a:t>Affinché </a:t>
            </a:r>
            <a:r>
              <a:rPr lang="it-IT" dirty="0"/>
              <a:t>l'immissione dell'aria non risulti fastidiosa, la velocità </a:t>
            </a:r>
            <a:r>
              <a:rPr lang="it-IT" i="1" dirty="0"/>
              <a:t>v</a:t>
            </a:r>
            <a:r>
              <a:rPr lang="it-IT" dirty="0"/>
              <a:t> a contatto dell'operatore è bene non superi 0,3÷0,5 m/s in relazione alla differenza di temperatura (+ 1° ÷ + 5°C) tra l'aria immessa e quella ambiente.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26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 per il reintegro dell’aria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le prese d'aria esterne debbono essere in posizioni ed a distanze tali da escludere praticamente apprezzabili fenomeni di ricircolo;</a:t>
            </a:r>
          </a:p>
          <a:p>
            <a:r>
              <a:rPr lang="it-IT" dirty="0" smtClean="0"/>
              <a:t>L’aria deve essere trattata</a:t>
            </a:r>
          </a:p>
          <a:p>
            <a:pPr>
              <a:tabLst>
                <a:tab pos="177800" algn="l"/>
              </a:tabLst>
            </a:pPr>
            <a:r>
              <a:rPr lang="it-IT" dirty="0" smtClean="0"/>
              <a:t>Privilegiare soluzioni a portata variabile (con inverter)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6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59" y="181240"/>
            <a:ext cx="5797550" cy="434816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5" y="1803400"/>
            <a:ext cx="5668327" cy="45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 aspiranti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particelle «grandi»: si </a:t>
            </a:r>
            <a:r>
              <a:rPr lang="it-IT" dirty="0"/>
              <a:t>disperdono </a:t>
            </a:r>
            <a:r>
              <a:rPr lang="it-IT" dirty="0" smtClean="0"/>
              <a:t>nell'ambiente (energia cinetica)</a:t>
            </a:r>
          </a:p>
          <a:p>
            <a:r>
              <a:rPr lang="it-IT" dirty="0" smtClean="0"/>
              <a:t>particelle «piccole»: </a:t>
            </a:r>
            <a:r>
              <a:rPr lang="it-IT" dirty="0"/>
              <a:t>si disperdono </a:t>
            </a:r>
            <a:r>
              <a:rPr lang="it-IT" dirty="0" smtClean="0"/>
              <a:t>a causa dell’dell'aria </a:t>
            </a:r>
            <a:r>
              <a:rPr lang="it-IT" dirty="0"/>
              <a:t>in corrispondenza della </a:t>
            </a:r>
            <a:r>
              <a:rPr lang="it-IT" dirty="0" smtClean="0"/>
              <a:t>sorgente</a:t>
            </a:r>
          </a:p>
          <a:p>
            <a:r>
              <a:rPr lang="it-IT" dirty="0" smtClean="0"/>
              <a:t>La cappa serve a intercettare tutte le particelle: </a:t>
            </a:r>
          </a:p>
          <a:p>
            <a:pPr lvl="1"/>
            <a:r>
              <a:rPr lang="it-IT" dirty="0" smtClean="0"/>
              <a:t>quelle grandi devono esservi condotte contro</a:t>
            </a:r>
          </a:p>
          <a:p>
            <a:pPr lvl="1"/>
            <a:r>
              <a:rPr lang="it-IT" dirty="0" smtClean="0"/>
              <a:t>Quelle piccole devono essere «catturate» da una corrente d’aria </a:t>
            </a:r>
            <a:r>
              <a:rPr lang="it-IT" smtClean="0"/>
              <a:t>opportunamente prodotta </a:t>
            </a:r>
            <a:r>
              <a:rPr lang="it-IT" dirty="0" smtClean="0"/>
              <a:t>dalla cappa stessa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77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Ventilatori: portata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In genere a portata si </a:t>
                </a:r>
                <a:r>
                  <a:rPr lang="it-IT" dirty="0"/>
                  <a:t>esprime in “</a:t>
                </a:r>
                <a:r>
                  <a:rPr lang="it-IT" dirty="0" err="1"/>
                  <a:t>normal</a:t>
                </a:r>
                <a:r>
                  <a:rPr lang="it-IT" dirty="0"/>
                  <a:t> metri cubi”, </a:t>
                </a:r>
                <a:r>
                  <a:rPr lang="it-IT" dirty="0" smtClean="0"/>
                  <a:t>(riferita cioè allo stato </a:t>
                </a:r>
                <a:r>
                  <a:rPr lang="it-IT" dirty="0"/>
                  <a:t>normale </a:t>
                </a:r>
                <a:r>
                  <a:rPr lang="it-IT" dirty="0" smtClean="0"/>
                  <a:t>dell'aria, O°C </a:t>
                </a:r>
                <a:r>
                  <a:rPr lang="it-IT" dirty="0"/>
                  <a:t>e 10</a:t>
                </a:r>
                <a:r>
                  <a:rPr lang="it-IT" baseline="30000" dirty="0"/>
                  <a:t>5</a:t>
                </a:r>
                <a:r>
                  <a:rPr lang="it-IT" dirty="0"/>
                  <a:t>Pa</a:t>
                </a:r>
                <a:r>
                  <a:rPr lang="it-IT" dirty="0" smtClean="0"/>
                  <a:t>): </a:t>
                </a: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)∙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273+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273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dove t° è la temperatura dell'aria in gradi centigradi; 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08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Ventilatori: </a:t>
            </a:r>
            <a:r>
              <a:rPr lang="it-IT" dirty="0" smtClean="0"/>
              <a:t>prevalenza H [</a:t>
            </a:r>
            <a:r>
              <a:rPr lang="it-IT" dirty="0" err="1" smtClean="0"/>
              <a:t>Pa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H </a:t>
            </a:r>
            <a:r>
              <a:rPr lang="it-IT" dirty="0"/>
              <a:t>= </a:t>
            </a:r>
            <a:r>
              <a:rPr lang="it-IT" dirty="0" err="1"/>
              <a:t>h</a:t>
            </a:r>
            <a:r>
              <a:rPr lang="it-IT" baseline="-25000" dirty="0" err="1"/>
              <a:t>s</a:t>
            </a:r>
            <a:r>
              <a:rPr lang="it-IT" dirty="0"/>
              <a:t> + </a:t>
            </a:r>
            <a:r>
              <a:rPr lang="it-IT" dirty="0" err="1"/>
              <a:t>h</a:t>
            </a:r>
            <a:r>
              <a:rPr lang="it-IT" baseline="-25000" dirty="0" err="1"/>
              <a:t>v</a:t>
            </a:r>
            <a:endParaRPr lang="it-IT" dirty="0"/>
          </a:p>
          <a:p>
            <a:r>
              <a:rPr lang="it-IT" dirty="0" err="1" smtClean="0"/>
              <a:t>h</a:t>
            </a:r>
            <a:r>
              <a:rPr lang="it-IT" baseline="-25000" dirty="0" err="1" smtClean="0"/>
              <a:t>s</a:t>
            </a:r>
            <a:r>
              <a:rPr lang="it-IT" baseline="-25000" dirty="0"/>
              <a:t>	</a:t>
            </a:r>
            <a:r>
              <a:rPr lang="it-IT" dirty="0"/>
              <a:t>pressione statica (pressione manometrica misurata perpendicolarmente alla direzione del flusso) necessaria per vincere le resistenze del circuito; </a:t>
            </a:r>
          </a:p>
          <a:p>
            <a:r>
              <a:rPr lang="it-IT" dirty="0" err="1"/>
              <a:t>h</a:t>
            </a:r>
            <a:r>
              <a:rPr lang="it-IT" baseline="-25000" dirty="0" err="1"/>
              <a:t>v</a:t>
            </a:r>
            <a:r>
              <a:rPr lang="it-IT" dirty="0"/>
              <a:t> 	pressione dinamica o energia cinetica dell'aria alla bocca di uscita del </a:t>
            </a:r>
            <a:r>
              <a:rPr lang="it-IT" dirty="0" smtClean="0"/>
              <a:t>ventilatore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993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Ventilatori: </a:t>
            </a:r>
            <a:r>
              <a:rPr lang="it-IT" dirty="0" smtClean="0"/>
              <a:t>potenza assorbita N [kW]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1000∙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r>
                  <a:rPr lang="it-IT" i="1" dirty="0" smtClean="0">
                    <a:sym typeface="Symbol" panose="05050102010706020507" pitchFamily="18" charset="2"/>
                  </a:rPr>
                  <a:t></a:t>
                </a:r>
                <a:r>
                  <a:rPr lang="it-IT" dirty="0" smtClean="0"/>
                  <a:t> </a:t>
                </a:r>
                <a:r>
                  <a:rPr lang="it-IT" dirty="0"/>
                  <a:t>è il rendimento totale del ventilatore</a:t>
                </a:r>
                <a:r>
                  <a:rPr lang="it-IT" dirty="0" smtClean="0"/>
                  <a:t>.</a:t>
                </a:r>
              </a:p>
              <a:p>
                <a:r>
                  <a:rPr lang="it-IT" dirty="0"/>
                  <a:t>Mentre la portata di un ventilatore non varia con la temperatura dell'aria, le altre due caratteristiche variano con la temperatura proporzionalmente alla densità </a:t>
                </a:r>
                <a:r>
                  <a:rPr lang="it-IT" i="1" dirty="0">
                    <a:sym typeface="Symbol" panose="05050102010706020507" pitchFamily="18" charset="2"/>
                  </a:rPr>
                  <a:t></a:t>
                </a:r>
                <a:r>
                  <a:rPr lang="it-IT" dirty="0"/>
                  <a:t> (kg/m</a:t>
                </a:r>
                <a:r>
                  <a:rPr lang="it-IT" baseline="30000" dirty="0"/>
                  <a:t>3</a:t>
                </a:r>
                <a:r>
                  <a:rPr lang="it-IT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=1,293∙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273</m:t>
                        </m:r>
                      </m:num>
                      <m:den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273+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den>
                    </m:f>
                  </m:oMath>
                </a14:m>
                <a:r>
                  <a:rPr lang="it-IT" dirty="0"/>
                  <a:t>, per aria secca a </a:t>
                </a:r>
                <a:r>
                  <a:rPr lang="it-IT" dirty="0" err="1"/>
                  <a:t>t°C</a:t>
                </a:r>
                <a:r>
                  <a:rPr lang="it-IT" dirty="0"/>
                  <a:t> e a 10</a:t>
                </a:r>
                <a:r>
                  <a:rPr lang="it-IT" baseline="30000" dirty="0"/>
                  <a:t>5</a:t>
                </a:r>
                <a:r>
                  <a:rPr lang="it-IT" dirty="0"/>
                  <a:t>Pa</a:t>
                </a:r>
                <a:r>
                  <a:rPr lang="it-IT" dirty="0" smtClean="0"/>
                  <a:t>. </a:t>
                </a: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4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Ventilatori: </a:t>
            </a:r>
            <a:r>
              <a:rPr lang="it-IT" dirty="0" smtClean="0"/>
              <a:t>grandezze caratteristiche [kW</a:t>
            </a:r>
            <a:r>
              <a:rPr lang="it-IT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b="1" dirty="0" smtClean="0"/>
                  <a:t>La </a:t>
                </a:r>
                <a:r>
                  <a:rPr lang="it-IT" b="1" dirty="0"/>
                  <a:t>portata di un ventilatore non varia con la temperatura </a:t>
                </a:r>
                <a:r>
                  <a:rPr lang="it-IT" b="1" dirty="0" smtClean="0"/>
                  <a:t>dell'aria</a:t>
                </a:r>
              </a:p>
              <a:p>
                <a:r>
                  <a:rPr lang="it-IT" dirty="0" smtClean="0"/>
                  <a:t>le </a:t>
                </a:r>
                <a:r>
                  <a:rPr lang="it-IT" dirty="0"/>
                  <a:t>altre due caratteristiche variano con la temperatura proporzionalmente alla densità </a:t>
                </a:r>
                <a:r>
                  <a:rPr lang="it-IT" i="1" dirty="0">
                    <a:sym typeface="Symbol" panose="05050102010706020507" pitchFamily="18" charset="2"/>
                  </a:rPr>
                  <a:t></a:t>
                </a:r>
                <a:r>
                  <a:rPr lang="it-IT" dirty="0"/>
                  <a:t> (kg/m</a:t>
                </a:r>
                <a:r>
                  <a:rPr lang="it-IT" baseline="30000" dirty="0"/>
                  <a:t>3</a:t>
                </a:r>
                <a:r>
                  <a:rPr lang="it-IT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=1,293∙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273</m:t>
                        </m:r>
                      </m:num>
                      <m:den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273+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den>
                    </m:f>
                  </m:oMath>
                </a14:m>
                <a:r>
                  <a:rPr lang="it-IT" dirty="0"/>
                  <a:t>, per aria secca a </a:t>
                </a:r>
                <a:r>
                  <a:rPr lang="it-IT" dirty="0" err="1"/>
                  <a:t>t°C</a:t>
                </a:r>
                <a:r>
                  <a:rPr lang="it-IT" dirty="0"/>
                  <a:t> e a 10</a:t>
                </a:r>
                <a:r>
                  <a:rPr lang="it-IT" baseline="30000" dirty="0"/>
                  <a:t>5</a:t>
                </a:r>
                <a:r>
                  <a:rPr lang="it-IT" dirty="0"/>
                  <a:t>Pa</a:t>
                </a:r>
                <a:r>
                  <a:rPr lang="it-IT" dirty="0"/>
                  <a:t>. </a:t>
                </a:r>
                <a:endParaRPr lang="it-IT" dirty="0" smtClean="0"/>
              </a:p>
              <a:p>
                <a:r>
                  <a:rPr lang="it-IT" dirty="0"/>
                  <a:t>a </a:t>
                </a:r>
                <a:r>
                  <a:rPr lang="it-IT" dirty="0" smtClean="0"/>
                  <a:t>densità </a:t>
                </a:r>
                <a:r>
                  <a:rPr lang="it-IT" dirty="0"/>
                  <a:t>dell'aria costante, le tre caratteristiche dei ventilatori variano con la velocità di funzionamento n secondo le espressioni: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/>
                          </m:ctrlPr>
                        </m:fPr>
                        <m:num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𝑄</m:t>
                              </m:r>
                            </m:e>
                            <m:sub>
                              <m:r>
                                <a:rPr lang="it-IT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𝑄</m:t>
                              </m:r>
                            </m:e>
                            <m:sub>
                              <m:r>
                                <a:rPr lang="it-IT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/>
                        <m:t>=</m:t>
                      </m:r>
                      <m:f>
                        <m:fPr>
                          <m:ctrlPr>
                            <a:rPr lang="it-IT" i="1"/>
                          </m:ctrlPr>
                        </m:fPr>
                        <m:num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𝑛</m:t>
                              </m:r>
                            </m:e>
                            <m:sub>
                              <m:r>
                                <a:rPr lang="it-IT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𝑛</m:t>
                              </m:r>
                            </m:e>
                            <m:sub>
                              <m:r>
                                <a:rPr lang="it-IT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/>
                        <m:t> ;             </m:t>
                      </m:r>
                      <m:f>
                        <m:fPr>
                          <m:ctrlPr>
                            <a:rPr lang="it-IT" i="1"/>
                          </m:ctrlPr>
                        </m:fPr>
                        <m:num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𝐻</m:t>
                              </m:r>
                            </m:e>
                            <m:sub>
                              <m:r>
                                <a:rPr lang="it-IT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𝐻</m:t>
                              </m:r>
                            </m:e>
                            <m:sub>
                              <m:r>
                                <a:rPr lang="it-IT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/>
                        <m:t>=</m:t>
                      </m:r>
                      <m:sSup>
                        <m:sSupPr>
                          <m:ctrlPr>
                            <a:rPr lang="it-IT" i="1"/>
                          </m:ctrlPr>
                        </m:sSupPr>
                        <m:e>
                          <m:d>
                            <m:dPr>
                              <m:ctrlPr>
                                <a:rPr lang="it-IT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/>
                                      </m:ctrlPr>
                                    </m:sSubPr>
                                    <m:e>
                                      <m:r>
                                        <a:rPr lang="it-IT" i="1"/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i="1"/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/>
                                      </m:ctrlPr>
                                    </m:sSubPr>
                                    <m:e>
                                      <m:r>
                                        <a:rPr lang="it-IT" i="1"/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i="1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1"/>
                            <m:t>2</m:t>
                          </m:r>
                        </m:sup>
                      </m:sSup>
                      <m:r>
                        <a:rPr lang="it-IT" i="1"/>
                        <m:t>;           </m:t>
                      </m:r>
                      <m:f>
                        <m:fPr>
                          <m:ctrlPr>
                            <a:rPr lang="it-IT" i="1"/>
                          </m:ctrlPr>
                        </m:fPr>
                        <m:num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𝑁</m:t>
                              </m:r>
                            </m:e>
                            <m:sub>
                              <m:r>
                                <a:rPr lang="it-IT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/>
                              </m:ctrlPr>
                            </m:sSubPr>
                            <m:e>
                              <m:r>
                                <a:rPr lang="it-IT" i="1"/>
                                <m:t>𝑁</m:t>
                              </m:r>
                            </m:e>
                            <m:sub>
                              <m:r>
                                <a:rPr lang="it-IT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i="1"/>
                        <m:t>=</m:t>
                      </m:r>
                      <m:sSup>
                        <m:sSupPr>
                          <m:ctrlPr>
                            <a:rPr lang="it-IT" i="1"/>
                          </m:ctrlPr>
                        </m:sSupPr>
                        <m:e>
                          <m:d>
                            <m:dPr>
                              <m:ctrlPr>
                                <a:rPr lang="it-IT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/>
                                      </m:ctrlPr>
                                    </m:sSubPr>
                                    <m:e>
                                      <m:r>
                                        <a:rPr lang="it-IT" i="1"/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i="1"/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/>
                                      </m:ctrlPr>
                                    </m:sSubPr>
                                    <m:e>
                                      <m:r>
                                        <a:rPr lang="it-IT" i="1"/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i="1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1"/>
                            <m:t>3</m:t>
                          </m:r>
                        </m:sup>
                      </m:sSup>
                      <m:r>
                        <a:rPr lang="it-IT" i="1"/>
                        <m:t> 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r="-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648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Ventilatori: </a:t>
            </a:r>
            <a:r>
              <a:rPr lang="it-IT" dirty="0" smtClean="0"/>
              <a:t>regolazione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variando la </a:t>
            </a:r>
            <a:r>
              <a:rPr lang="it-IT" b="1" dirty="0"/>
              <a:t>velocità di </a:t>
            </a:r>
            <a:r>
              <a:rPr lang="it-IT" b="1" dirty="0" smtClean="0"/>
              <a:t>rotazione </a:t>
            </a:r>
            <a:r>
              <a:rPr lang="it-IT" dirty="0" smtClean="0"/>
              <a:t>mediante </a:t>
            </a:r>
            <a:r>
              <a:rPr lang="it-IT" dirty="0"/>
              <a:t>motore a corrente alternata e </a:t>
            </a:r>
            <a:r>
              <a:rPr lang="it-IT" i="1" dirty="0"/>
              <a:t>inverter</a:t>
            </a:r>
            <a:r>
              <a:rPr lang="it-IT" dirty="0"/>
              <a:t>, motore a corrente continua , motore a più polarità oppure mediante giunto oleodinamico; </a:t>
            </a:r>
          </a:p>
          <a:p>
            <a:pPr lvl="0"/>
            <a:r>
              <a:rPr lang="it-IT" dirty="0"/>
              <a:t>installando </a:t>
            </a:r>
            <a:r>
              <a:rPr lang="it-IT" b="1" dirty="0"/>
              <a:t>sul lato aspirazione una serranda </a:t>
            </a:r>
            <a:r>
              <a:rPr lang="it-IT" dirty="0"/>
              <a:t>a palette multiple radiali; </a:t>
            </a:r>
          </a:p>
          <a:p>
            <a:pPr lvl="0"/>
            <a:r>
              <a:rPr lang="it-IT" dirty="0"/>
              <a:t>inserendo nel circuito </a:t>
            </a:r>
            <a:r>
              <a:rPr lang="it-IT" dirty="0" err="1"/>
              <a:t>aeraulico</a:t>
            </a:r>
            <a:r>
              <a:rPr lang="it-IT" dirty="0"/>
              <a:t> una </a:t>
            </a:r>
            <a:r>
              <a:rPr lang="it-IT" b="1" dirty="0"/>
              <a:t>resistenza addizionale </a:t>
            </a:r>
            <a:r>
              <a:rPr lang="it-IT" dirty="0"/>
              <a:t>(per esempio, una serranda sul lato mandata). </a:t>
            </a:r>
          </a:p>
          <a:p>
            <a:r>
              <a:rPr lang="it-IT" b="1" dirty="0" smtClean="0"/>
              <a:t>Ricircolando</a:t>
            </a:r>
            <a:r>
              <a:rPr lang="it-IT" dirty="0" smtClean="0"/>
              <a:t> parte della mandata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288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 per atmosfere potenzialmente esplosive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Miscele potenzialmente esplosive: vapori di idrocarburi, gas infiammabili, polveri infiammabili (cereali</a:t>
            </a:r>
            <a:r>
              <a:rPr lang="it-IT" dirty="0"/>
              <a:t>, zucchero, </a:t>
            </a:r>
            <a:r>
              <a:rPr lang="it-IT" dirty="0" smtClean="0"/>
              <a:t>carbone, pesticidi</a:t>
            </a:r>
            <a:r>
              <a:rPr lang="it-IT" dirty="0"/>
              <a:t>, materie </a:t>
            </a:r>
            <a:r>
              <a:rPr lang="it-IT" dirty="0" smtClean="0"/>
              <a:t>plastiche alluminio</a:t>
            </a:r>
            <a:r>
              <a:rPr lang="it-IT" dirty="0"/>
              <a:t>, zinco, ferro).</a:t>
            </a:r>
          </a:p>
          <a:p>
            <a:r>
              <a:rPr lang="it-IT" dirty="0" smtClean="0"/>
              <a:t>Ventilatori certificati </a:t>
            </a:r>
            <a:r>
              <a:rPr lang="it-IT" b="1" dirty="0" smtClean="0"/>
              <a:t>ATEX </a:t>
            </a:r>
            <a:r>
              <a:rPr lang="it-IT" dirty="0" smtClean="0"/>
              <a:t> (Direttiva </a:t>
            </a:r>
            <a:r>
              <a:rPr lang="it-IT" i="1" dirty="0" smtClean="0"/>
              <a:t>2014/34/UE</a:t>
            </a:r>
            <a:r>
              <a:rPr lang="it-IT" dirty="0" smtClean="0"/>
              <a:t> </a:t>
            </a:r>
            <a:r>
              <a:rPr lang="it-IT" dirty="0"/>
              <a:t>per la regolamentazione di apparecchiature destinate all'impiego in zone a rischio di </a:t>
            </a:r>
            <a:r>
              <a:rPr lang="it-IT" dirty="0" smtClean="0"/>
              <a:t>esplosione) con </a:t>
            </a:r>
            <a:r>
              <a:rPr lang="it-IT" dirty="0"/>
              <a:t>pale in leghe di alluminio o altri metalli non ferrosi (quelle di acciaio potrebbero dar luogo a scintille</a:t>
            </a:r>
            <a:r>
              <a:rPr lang="it-IT" dirty="0" smtClean="0"/>
              <a:t>) ; </a:t>
            </a:r>
          </a:p>
          <a:p>
            <a:r>
              <a:rPr lang="it-IT" dirty="0" smtClean="0"/>
              <a:t>È bene </a:t>
            </a:r>
            <a:r>
              <a:rPr lang="it-IT" dirty="0"/>
              <a:t>prevedere una buona messa a </a:t>
            </a:r>
            <a:r>
              <a:rPr lang="it-IT" dirty="0" smtClean="0"/>
              <a:t>terra;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49" y="783304"/>
            <a:ext cx="1915583" cy="16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61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ultati immagini per ventilatore girante apert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524000"/>
            <a:ext cx="4140200" cy="4745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 aspiranti correnti molto sporche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653867" cy="4351338"/>
          </a:xfrm>
        </p:spPr>
        <p:txBody>
          <a:bodyPr/>
          <a:lstStyle/>
          <a:p>
            <a:r>
              <a:rPr lang="it-IT" dirty="0"/>
              <a:t>Quando il materiale aspirato passa attraverso il ventilatore, occorre che questo abbia particolari caratteristiche: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caso di fibre di cotone, </a:t>
            </a:r>
            <a:r>
              <a:rPr lang="it-IT" dirty="0" smtClean="0"/>
              <a:t>trucioli: girante con pale aperte, </a:t>
            </a:r>
          </a:p>
          <a:p>
            <a:r>
              <a:rPr lang="it-IT" dirty="0" smtClean="0"/>
              <a:t>Polveri abrasive: la </a:t>
            </a:r>
            <a:r>
              <a:rPr lang="it-IT" dirty="0"/>
              <a:t>macchina sarà costruita in leghe </a:t>
            </a:r>
            <a:r>
              <a:rPr lang="it-IT" dirty="0" smtClean="0"/>
              <a:t>speciali;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479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http://www.lucaferrari.info/wp-content/uploads/2015/01/Fig.-3-bis-Severstal-F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2828431"/>
            <a:ext cx="5303520" cy="397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 centrifughi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17067" cy="4351338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Principali componenti:</a:t>
            </a:r>
          </a:p>
          <a:p>
            <a:r>
              <a:rPr lang="it-IT" dirty="0" smtClean="0"/>
              <a:t>girante</a:t>
            </a:r>
            <a:r>
              <a:rPr lang="it-IT" dirty="0"/>
              <a:t>; </a:t>
            </a:r>
          </a:p>
          <a:p>
            <a:r>
              <a:rPr lang="it-IT" dirty="0" smtClean="0"/>
              <a:t>boccaglio </a:t>
            </a:r>
            <a:r>
              <a:rPr lang="it-IT" dirty="0"/>
              <a:t>o cono di aspirazione;</a:t>
            </a:r>
          </a:p>
          <a:p>
            <a:r>
              <a:rPr lang="it-IT" dirty="0" smtClean="0"/>
              <a:t>diffusore </a:t>
            </a:r>
            <a:r>
              <a:rPr lang="it-IT" dirty="0"/>
              <a:t>a chiocciola. </a:t>
            </a:r>
          </a:p>
          <a:p>
            <a:endParaRPr lang="it-IT" dirty="0"/>
          </a:p>
        </p:txBody>
      </p:sp>
      <p:pic>
        <p:nvPicPr>
          <p:cNvPr id="5" name="Immagine 4" descr="Risultati immagini per ventilazione industrial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171825"/>
            <a:ext cx="4836477" cy="34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0075" y="42863"/>
            <a:ext cx="3971925" cy="3780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23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://www.hbitalia.it/images/R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28" y="1162050"/>
            <a:ext cx="5304888" cy="5409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 </a:t>
            </a:r>
            <a:r>
              <a:rPr lang="it-IT" dirty="0" smtClean="0"/>
              <a:t>centrifughi a pale rovesce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825624"/>
            <a:ext cx="5851928" cy="3965575"/>
          </a:xfrm>
        </p:spPr>
        <p:txBody>
          <a:bodyPr>
            <a:normAutofit/>
          </a:bodyPr>
          <a:lstStyle/>
          <a:p>
            <a:r>
              <a:rPr lang="it-IT" dirty="0" smtClean="0"/>
              <a:t>Ottimi rendimenti </a:t>
            </a:r>
            <a:r>
              <a:rPr lang="it-IT" dirty="0"/>
              <a:t>(0,80÷0,90</a:t>
            </a:r>
            <a:r>
              <a:rPr lang="it-IT" dirty="0" smtClean="0"/>
              <a:t>)</a:t>
            </a:r>
          </a:p>
          <a:p>
            <a:r>
              <a:rPr lang="it-IT" dirty="0" smtClean="0"/>
              <a:t>Per portate </a:t>
            </a:r>
            <a:r>
              <a:rPr lang="it-IT" dirty="0"/>
              <a:t>elevate </a:t>
            </a:r>
            <a:r>
              <a:rPr lang="it-IT" dirty="0" smtClean="0"/>
              <a:t>e basse prevalenze</a:t>
            </a:r>
          </a:p>
          <a:p>
            <a:r>
              <a:rPr lang="it-IT" dirty="0" smtClean="0"/>
              <a:t>aria </a:t>
            </a:r>
            <a:r>
              <a:rPr lang="it-IT" dirty="0"/>
              <a:t>e gas puliti </a:t>
            </a:r>
            <a:r>
              <a:rPr lang="it-IT" dirty="0" smtClean="0"/>
              <a:t>(pericolo </a:t>
            </a:r>
            <a:r>
              <a:rPr lang="it-IT" dirty="0"/>
              <a:t>depositi sul retro delle </a:t>
            </a:r>
            <a:r>
              <a:rPr lang="it-IT" dirty="0" smtClean="0"/>
              <a:t>pale e sbilanciamento).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14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sultati immagini per pale dritte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00" y="25625"/>
            <a:ext cx="360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24500" cy="4351338"/>
          </a:xfrm>
        </p:spPr>
        <p:txBody>
          <a:bodyPr/>
          <a:lstStyle/>
          <a:p>
            <a:r>
              <a:rPr lang="it-IT" dirty="0"/>
              <a:t>rendimenti compresi fra 0,65 e 0,75, </a:t>
            </a:r>
            <a:endParaRPr lang="it-IT" dirty="0" smtClean="0"/>
          </a:p>
          <a:p>
            <a:r>
              <a:rPr lang="it-IT" dirty="0" smtClean="0"/>
              <a:t>adatte </a:t>
            </a:r>
            <a:r>
              <a:rPr lang="it-IT" dirty="0"/>
              <a:t>per il trasporto di aria polverosa </a:t>
            </a:r>
            <a:endParaRPr lang="it-IT" dirty="0" smtClean="0"/>
          </a:p>
          <a:p>
            <a:r>
              <a:rPr lang="it-IT" dirty="0" smtClean="0"/>
              <a:t>Con trucioli</a:t>
            </a:r>
            <a:r>
              <a:rPr lang="it-IT" dirty="0"/>
              <a:t>, carta, filacce, ecc., le pale vengono rinforzate sul retro e la girante è sprovvista di disco </a:t>
            </a:r>
            <a:r>
              <a:rPr lang="it-IT" dirty="0" smtClean="0"/>
              <a:t>anteriore (il </a:t>
            </a:r>
            <a:r>
              <a:rPr lang="it-IT" dirty="0"/>
              <a:t>rendimento </a:t>
            </a:r>
            <a:r>
              <a:rPr lang="it-IT" dirty="0" smtClean="0"/>
              <a:t>0,55÷0,65)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 </a:t>
            </a:r>
            <a:r>
              <a:rPr lang="it-IT" dirty="0" smtClean="0"/>
              <a:t>centrifughi a pale diritte</a:t>
            </a:r>
            <a:endParaRPr lang="it-IT" dirty="0"/>
          </a:p>
        </p:txBody>
      </p:sp>
      <p:pic>
        <p:nvPicPr>
          <p:cNvPr id="6" name="Immagine 5" descr="Risultati immagini per girante pale dritte radiali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14152"/>
          <a:stretch/>
        </p:blipFill>
        <p:spPr bwMode="auto">
          <a:xfrm>
            <a:off x="6650990" y="3158171"/>
            <a:ext cx="3600000" cy="3626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64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Risultati immagini per aspirazione saldatur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3" y="3242792"/>
            <a:ext cx="5543762" cy="33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Risultati immagini per cabina verniciatur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8" y="274637"/>
            <a:ext cx="4368058" cy="378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Cappe: principali tipi</a:t>
            </a:r>
            <a:endParaRPr lang="it-IT" dirty="0"/>
          </a:p>
        </p:txBody>
      </p:sp>
      <p:pic>
        <p:nvPicPr>
          <p:cNvPr id="4" name="Immagine 3" descr="Risultati immagini per aspirazione trucioli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1354455"/>
            <a:ext cx="3599815" cy="27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296333" y="4258733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 cuffia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7433" y="5637435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/>
              <a:t>a tetto</a:t>
            </a:r>
            <a:endParaRPr lang="it-IT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11166" y="4236884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/>
              <a:t>a cabina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76968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9300" y="2724123"/>
            <a:ext cx="3600000" cy="3642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Risultati immagini per pale in avanti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15240"/>
          <a:stretch/>
        </p:blipFill>
        <p:spPr bwMode="auto">
          <a:xfrm>
            <a:off x="8592000" y="252730"/>
            <a:ext cx="3600000" cy="3427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53800" cy="1325563"/>
          </a:xfrm>
        </p:spPr>
        <p:txBody>
          <a:bodyPr/>
          <a:lstStyle/>
          <a:p>
            <a:r>
              <a:rPr lang="it-IT" dirty="0"/>
              <a:t>Ventilatori centrifughi </a:t>
            </a:r>
            <a:r>
              <a:rPr lang="it-IT" dirty="0" smtClean="0"/>
              <a:t>con pale rivolte in avanti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991100" cy="4351338"/>
          </a:xfrm>
        </p:spPr>
        <p:txBody>
          <a:bodyPr/>
          <a:lstStyle/>
          <a:p>
            <a:r>
              <a:rPr lang="it-IT" dirty="0" smtClean="0"/>
              <a:t>Ottima </a:t>
            </a:r>
            <a:r>
              <a:rPr lang="it-IT" dirty="0"/>
              <a:t>soluzione contro i depositi </a:t>
            </a:r>
            <a:r>
              <a:rPr lang="it-IT" dirty="0" smtClean="0"/>
              <a:t>polverosi</a:t>
            </a:r>
          </a:p>
          <a:p>
            <a:r>
              <a:rPr lang="it-IT" dirty="0" smtClean="0"/>
              <a:t>Rendimento leggermente </a:t>
            </a:r>
            <a:r>
              <a:rPr lang="it-IT" dirty="0"/>
              <a:t>superiore a quello delle pale diritte radiali (</a:t>
            </a:r>
            <a:r>
              <a:rPr lang="it-IT" dirty="0" smtClean="0"/>
              <a:t>0,70÷0,75</a:t>
            </a:r>
            <a:r>
              <a:rPr lang="it-IT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03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5"/>
            <a:ext cx="10440000" cy="68086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Ventilatori: prestazioni e punto di funzionamento</a:t>
            </a:r>
            <a:endParaRPr lang="it-IT" dirty="0"/>
          </a:p>
        </p:txBody>
      </p:sp>
      <p:pic>
        <p:nvPicPr>
          <p:cNvPr id="4" name="Segnaposto contenuto 3" descr="Risultati immagini per curve caratteristiche ventilator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75" y="3369549"/>
            <a:ext cx="4228425" cy="348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89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sultati immagini per centrifugo doppia aspirazione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2543514"/>
            <a:ext cx="4138613" cy="40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9701" y="1133475"/>
            <a:ext cx="4320000" cy="4677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 </a:t>
            </a:r>
            <a:r>
              <a:rPr lang="it-IT" dirty="0" smtClean="0"/>
              <a:t>centrifughi: soluzioni costruttive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743325" cy="4351338"/>
          </a:xfrm>
        </p:spPr>
        <p:txBody>
          <a:bodyPr/>
          <a:lstStyle/>
          <a:p>
            <a:r>
              <a:rPr lang="it-IT" dirty="0" smtClean="0"/>
              <a:t>Con riferimento alla posizione </a:t>
            </a:r>
            <a:r>
              <a:rPr lang="it-IT" dirty="0"/>
              <a:t>della bocca di mandata </a:t>
            </a:r>
            <a:r>
              <a:rPr lang="it-IT" dirty="0" smtClean="0"/>
              <a:t>presentano </a:t>
            </a:r>
            <a:r>
              <a:rPr lang="it-IT" dirty="0"/>
              <a:t>16 combinazioni diverse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172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 assiali</a:t>
            </a:r>
            <a:endParaRPr lang="it-IT" dirty="0"/>
          </a:p>
        </p:txBody>
      </p:sp>
      <p:pic>
        <p:nvPicPr>
          <p:cNvPr id="1026" name="Immagine 142" descr="Risultati immagini per ventilatore assi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56289"/>
            <a:ext cx="4572000" cy="46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00526"/>
            <a:ext cx="6038850" cy="37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-409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922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927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Ventilatori assiali: soluzioni costruttive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925" y="1990726"/>
            <a:ext cx="7458075" cy="3629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838200" y="1825625"/>
            <a:ext cx="3743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Regolazione</a:t>
            </a:r>
          </a:p>
          <a:p>
            <a:pPr lvl="1"/>
            <a:r>
              <a:rPr lang="it-IT" dirty="0" smtClean="0"/>
              <a:t>Velocità di rotazione</a:t>
            </a:r>
          </a:p>
          <a:p>
            <a:pPr lvl="1"/>
            <a:r>
              <a:rPr lang="it-IT" dirty="0" smtClean="0"/>
              <a:t>Pale orientabili (a fermo o in movimento)</a:t>
            </a:r>
          </a:p>
          <a:p>
            <a:r>
              <a:rPr lang="it-IT" dirty="0" smtClean="0"/>
              <a:t>Per velocità tangenziali superiori a 20 m/s problemi di rumorosità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484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:\Marco Boscolo\Documents\2016\Impianti abbattimento emissioni\Immagini\Curva caratteristica ventilatore assi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7258050" cy="51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7050" y="523875"/>
            <a:ext cx="5010150" cy="4204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Ventilatori </a:t>
            </a:r>
            <a:r>
              <a:rPr lang="it-IT" dirty="0" smtClean="0"/>
              <a:t>assiali: prestazioni e punto di funzionamento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639050" y="5267325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H</a:t>
            </a:r>
            <a:r>
              <a:rPr lang="it-IT" sz="3200" baseline="-25000" dirty="0" err="1" smtClean="0"/>
              <a:t>max</a:t>
            </a:r>
            <a:r>
              <a:rPr lang="it-IT" sz="3200" dirty="0" smtClean="0"/>
              <a:t>=2000 </a:t>
            </a:r>
            <a:r>
              <a:rPr lang="it-IT" sz="3200" dirty="0" err="1" smtClean="0"/>
              <a:t>Pa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1924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2455" cy="1325563"/>
          </a:xfrm>
        </p:spPr>
        <p:txBody>
          <a:bodyPr/>
          <a:lstStyle/>
          <a:p>
            <a:r>
              <a:rPr lang="it-IT" dirty="0"/>
              <a:t>Cappe: principali tipi</a:t>
            </a:r>
          </a:p>
        </p:txBody>
      </p:sp>
      <p:pic>
        <p:nvPicPr>
          <p:cNvPr id="1027" name="Picture 3" descr="Monte pag 9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r="2675" b="3128"/>
          <a:stretch/>
        </p:blipFill>
        <p:spPr bwMode="auto">
          <a:xfrm>
            <a:off x="4010655" y="135468"/>
            <a:ext cx="8080063" cy="65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19789"/>
            <a:ext cx="4699000" cy="52134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Cappe: criteri di scelta e dimensionamento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applicare la cappa il più vicino possibile alla sorgente di contaminazione, possibilmente includendovela; </a:t>
            </a:r>
          </a:p>
          <a:p>
            <a:pPr lvl="0"/>
            <a:r>
              <a:rPr lang="it-IT" dirty="0"/>
              <a:t>sistemare la cappa e configurarla in modo che le particelle inquinanti prodotte dalla sorgente si dirigano verso l'apertura aspirante (preferibilmente verso la parte centrale di essa); </a:t>
            </a:r>
          </a:p>
        </p:txBody>
      </p:sp>
    </p:spTree>
    <p:extLst>
      <p:ext uri="{BB962C8B-B14F-4D97-AF65-F5344CB8AC3E}">
        <p14:creationId xmlns:p14="http://schemas.microsoft.com/office/powerpoint/2010/main" val="283289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Cappe: criteri di scelta e dimensionamento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838200" y="1825625"/>
            <a:ext cx="4766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disporre la cappa in modo che l'operatore non si trovi mai fra la sorgente inquinante e la cappa </a:t>
            </a:r>
            <a:r>
              <a:rPr lang="it-IT" dirty="0" smtClean="0"/>
              <a:t>stessa</a:t>
            </a:r>
          </a:p>
          <a:p>
            <a:pPr lvl="0"/>
            <a:r>
              <a:rPr lang="it-IT" dirty="0"/>
              <a:t>limitare, con schermi o sipari, le correnti d'aria che possano disperdere le emissioni; </a:t>
            </a:r>
          </a:p>
          <a:p>
            <a:endParaRPr lang="it-IT" dirty="0"/>
          </a:p>
        </p:txBody>
      </p:sp>
      <p:pic>
        <p:nvPicPr>
          <p:cNvPr id="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77" y="1879600"/>
            <a:ext cx="6192602" cy="4768780"/>
          </a:xfrm>
        </p:spPr>
      </p:pic>
    </p:spTree>
    <p:extLst>
      <p:ext uri="{BB962C8B-B14F-4D97-AF65-F5344CB8AC3E}">
        <p14:creationId xmlns:p14="http://schemas.microsoft.com/office/powerpoint/2010/main" val="370516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Cappe: criteri di scelta e dimensionamento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90" y="2089944"/>
            <a:ext cx="7343760" cy="3701255"/>
          </a:xfr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825625"/>
            <a:ext cx="4766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/>
              <a:t>prevedere cappe con flange, al fine di ridurre la portata d'aria occorrente.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06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Velocità </a:t>
            </a:r>
            <a:r>
              <a:rPr lang="it-IT" smtClean="0"/>
              <a:t>di cattura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62088"/>
            <a:ext cx="9321800" cy="52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1511</Words>
  <Application>Microsoft Office PowerPoint</Application>
  <PresentationFormat>Widescreen</PresentationFormat>
  <Paragraphs>208</Paragraphs>
  <Slides>45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1_Tema di Office</vt:lpstr>
      <vt:lpstr>Progetto degli impianti di aspirazione</vt:lpstr>
      <vt:lpstr>Schema generale impianto aspirazione</vt:lpstr>
      <vt:lpstr>Cappe aspiranti</vt:lpstr>
      <vt:lpstr>Cappe: principali tipi</vt:lpstr>
      <vt:lpstr>Cappe: principali tipi</vt:lpstr>
      <vt:lpstr>Cappe: criteri di scelta e dimensionamento</vt:lpstr>
      <vt:lpstr>Cappe: criteri di scelta e dimensionamento</vt:lpstr>
      <vt:lpstr>Cappe: criteri di scelta e dimensionamento</vt:lpstr>
      <vt:lpstr>Velocità di cattura</vt:lpstr>
      <vt:lpstr>Cappe: criteri di scelta e dimensionamento</vt:lpstr>
      <vt:lpstr>Caratteristiche delle cappe: campo di velocità</vt:lpstr>
      <vt:lpstr>Cappe: campo di velocità</vt:lpstr>
      <vt:lpstr>Cappe: campo di velocità</vt:lpstr>
      <vt:lpstr>Cappa su vasca </vt:lpstr>
      <vt:lpstr>Cappa tangenziale</vt:lpstr>
      <vt:lpstr>Cappe flangiate</vt:lpstr>
      <vt:lpstr>Cappe «appoggiate»</vt:lpstr>
      <vt:lpstr>Perdita di carico nelle cappe</vt:lpstr>
      <vt:lpstr>Perdita di carico delle cappe</vt:lpstr>
      <vt:lpstr>Portata d’aria nota </vt:lpstr>
      <vt:lpstr>Portata d’aria nota</vt:lpstr>
      <vt:lpstr>È nota la velocità frontale</vt:lpstr>
      <vt:lpstr>Velocità frontali e di cattura per talune lavorazioni</vt:lpstr>
      <vt:lpstr>È nota la velocità di cattura</vt:lpstr>
      <vt:lpstr>Velocità frontali per mole pendolari</vt:lpstr>
      <vt:lpstr>Velocità dell’aria nei condotti</vt:lpstr>
      <vt:lpstr>Immissione aria esterna</vt:lpstr>
      <vt:lpstr>Criteri per il reintegro dell’aria</vt:lpstr>
      <vt:lpstr>Ventilatori</vt:lpstr>
      <vt:lpstr>Ventilatori: portata</vt:lpstr>
      <vt:lpstr>Ventilatori: prevalenza H [Pa]</vt:lpstr>
      <vt:lpstr>Ventilatori: potenza assorbita N [kW]</vt:lpstr>
      <vt:lpstr>Ventilatori: grandezze caratteristiche [kW]</vt:lpstr>
      <vt:lpstr>Ventilatori: regolazione</vt:lpstr>
      <vt:lpstr>Ventilatori per atmosfere potenzialmente esplosive</vt:lpstr>
      <vt:lpstr>Ventilatori aspiranti correnti molto sporche</vt:lpstr>
      <vt:lpstr>Ventilatori centrifughi</vt:lpstr>
      <vt:lpstr>Ventilatori centrifughi a pale rovesce</vt:lpstr>
      <vt:lpstr>Ventilatori centrifughi a pale diritte</vt:lpstr>
      <vt:lpstr>Ventilatori centrifughi con pale rivolte in avanti</vt:lpstr>
      <vt:lpstr>Ventilatori: prestazioni e punto di funzionamento</vt:lpstr>
      <vt:lpstr>Ventilatori centrifughi: soluzioni costruttive</vt:lpstr>
      <vt:lpstr>Ventilatori assiali</vt:lpstr>
      <vt:lpstr>Ventilatori assiali: soluzioni costruttive</vt:lpstr>
      <vt:lpstr>Ventilatori assiali: prestazioni e punto di funzionamento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Marco Boscolo</cp:lastModifiedBy>
  <cp:revision>156</cp:revision>
  <dcterms:created xsi:type="dcterms:W3CDTF">2017-02-17T09:35:53Z</dcterms:created>
  <dcterms:modified xsi:type="dcterms:W3CDTF">2017-03-20T15:14:22Z</dcterms:modified>
</cp:coreProperties>
</file>