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681" r:id="rId1"/>
    <p:sldMasterId id="2147483693" r:id="rId2"/>
  </p:sldMasterIdLst>
  <p:notesMasterIdLst>
    <p:notesMasterId r:id="rId23"/>
  </p:notesMasterIdLst>
  <p:sldIdLst>
    <p:sldId id="259" r:id="rId3"/>
    <p:sldId id="261" r:id="rId4"/>
    <p:sldId id="260" r:id="rId5"/>
    <p:sldId id="262" r:id="rId6"/>
    <p:sldId id="265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 Boscolo" initials="MB" lastIdx="1" clrIdx="0">
    <p:extLst>
      <p:ext uri="{19B8F6BF-5375-455C-9EA6-DF929625EA0E}">
        <p15:presenceInfo xmlns:p15="http://schemas.microsoft.com/office/powerpoint/2012/main" userId="d3a939adf0ad954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6" autoAdjust="0"/>
    <p:restoredTop sz="91763" autoAdjust="0"/>
  </p:normalViewPr>
  <p:slideViewPr>
    <p:cSldViewPr snapToGrid="0">
      <p:cViewPr varScale="1">
        <p:scale>
          <a:sx n="137" d="100"/>
          <a:sy n="137" d="100"/>
        </p:scale>
        <p:origin x="1272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994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0579E-377D-4FAE-A5E7-F25EACF0C399}" type="datetimeFigureOut">
              <a:rPr lang="it-IT" smtClean="0"/>
              <a:t>28/04/2026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5CA5B-3833-45F4-BA78-FE2AD144AF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9042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307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120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808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395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Università di Trieste – Dipartimento di ingegneria e architettura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492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01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109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348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812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581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153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Università</a:t>
            </a:r>
            <a:r>
              <a:rPr lang="en-US" dirty="0"/>
              <a:t> di Trieste – </a:t>
            </a:r>
            <a:r>
              <a:rPr lang="en-US" dirty="0" err="1"/>
              <a:t>Dipartimento</a:t>
            </a:r>
            <a:r>
              <a:rPr lang="en-US" dirty="0"/>
              <a:t> di </a:t>
            </a:r>
            <a:r>
              <a:rPr lang="en-US" dirty="0" err="1"/>
              <a:t>ingegneria</a:t>
            </a:r>
            <a:r>
              <a:rPr lang="en-US" dirty="0"/>
              <a:t> e </a:t>
            </a:r>
            <a:r>
              <a:rPr lang="en-US" dirty="0" err="1"/>
              <a:t>Architettura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102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902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480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55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325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74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429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047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852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744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609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430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303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Aspirazione dei fumi di saldatura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0288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C789B8-EAF3-D982-31BB-E6C4B4C64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Uniformità</a:t>
            </a:r>
            <a:r>
              <a:rPr lang="en-US" dirty="0"/>
              <a:t> del campo di </a:t>
            </a:r>
            <a:r>
              <a:rPr lang="en-US" dirty="0" err="1"/>
              <a:t>velocità</a:t>
            </a:r>
            <a:r>
              <a:rPr lang="en-US" dirty="0"/>
              <a:t> </a:t>
            </a:r>
            <a:r>
              <a:rPr lang="en-US" dirty="0" err="1"/>
              <a:t>all’interno</a:t>
            </a:r>
            <a:r>
              <a:rPr lang="en-US" dirty="0"/>
              <a:t> della cappa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41878A6-BE98-E06B-6944-6ADE3C53E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96" y="3429000"/>
            <a:ext cx="6155884" cy="3068587"/>
          </a:xfrm>
          <a:prstGeom prst="rect">
            <a:avLst/>
          </a:prstGeom>
          <a:noFill/>
        </p:spPr>
      </p:pic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33BA7BA-56A8-9413-11D6-69105EA4D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80"/>
          <a:stretch/>
        </p:blipFill>
        <p:spPr bwMode="auto">
          <a:xfrm>
            <a:off x="1126916" y="1800581"/>
            <a:ext cx="5950959" cy="20434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0641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8DDF8B-AAFE-B435-6A3D-145EB22DB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 </a:t>
            </a:r>
            <a:r>
              <a:rPr lang="en-US" dirty="0" err="1"/>
              <a:t>ipotesi</a:t>
            </a: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EF662AB-0CC2-F05E-A223-DBEFF7E07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237" y="1690688"/>
            <a:ext cx="7499867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794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7DF615-3B12-1A66-0917-178F23BB2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Seconda</a:t>
            </a:r>
            <a:r>
              <a:rPr lang="en-US" dirty="0"/>
              <a:t> </a:t>
            </a:r>
            <a:r>
              <a:rPr lang="en-US" dirty="0" err="1"/>
              <a:t>ipotesi</a:t>
            </a:r>
            <a:r>
              <a:rPr lang="en-US" dirty="0"/>
              <a:t>: camera di </a:t>
            </a:r>
            <a:r>
              <a:rPr lang="en-US" dirty="0" err="1"/>
              <a:t>equalizzazione</a:t>
            </a:r>
            <a:endParaRPr lang="it-IT" dirty="0"/>
          </a:p>
        </p:txBody>
      </p:sp>
      <p:pic>
        <p:nvPicPr>
          <p:cNvPr id="4" name="Segnaposto contenuto 3" descr="equalization chamber">
            <a:extLst>
              <a:ext uri="{FF2B5EF4-FFF2-40B4-BE49-F238E27FC236}">
                <a16:creationId xmlns:a16="http://schemas.microsoft.com/office/drawing/2014/main" id="{2336A0A9-E062-F578-418F-234E18C46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r="15578" b="11843"/>
          <a:stretch/>
        </p:blipFill>
        <p:spPr bwMode="auto">
          <a:xfrm>
            <a:off x="3779505" y="1690688"/>
            <a:ext cx="4024306" cy="47286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4922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15C41D-4671-A0C8-D68B-5AC250FE7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598" y="261830"/>
            <a:ext cx="5001316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Camera di </a:t>
            </a:r>
            <a:r>
              <a:rPr lang="en-US" dirty="0" err="1"/>
              <a:t>equalizzazione</a:t>
            </a:r>
            <a:r>
              <a:rPr lang="en-US" dirty="0"/>
              <a:t>: </a:t>
            </a:r>
            <a:r>
              <a:rPr lang="en-US" dirty="0" err="1"/>
              <a:t>soluzione</a:t>
            </a:r>
            <a:r>
              <a:rPr lang="en-US" dirty="0"/>
              <a:t> </a:t>
            </a:r>
            <a:r>
              <a:rPr lang="en-US" dirty="0" err="1"/>
              <a:t>costruttiva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A518B52-0CF8-A0DF-5664-629DD7F9E1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465" y="0"/>
            <a:ext cx="5001316" cy="6852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4228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BCB1DF-786D-7FEF-8337-60B652E60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Perdite</a:t>
            </a:r>
            <a:r>
              <a:rPr lang="en-US" dirty="0"/>
              <a:t> di </a:t>
            </a:r>
            <a:r>
              <a:rPr lang="en-US" dirty="0" err="1"/>
              <a:t>carico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7845A45-7679-5DBD-5757-FD8A4C87A40C}"/>
              </a:ext>
            </a:extLst>
          </p:cNvPr>
          <p:cNvPicPr/>
          <p:nvPr/>
        </p:nvPicPr>
        <p:blipFill rotWithShape="1">
          <a:blip r:embed="rId2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9267" y="438678"/>
            <a:ext cx="3155950" cy="60541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F7AF8D1-090F-E3B8-8BF4-5B7FEBAEE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81"/>
          <a:stretch>
            <a:fillRect/>
          </a:stretch>
        </p:blipFill>
        <p:spPr bwMode="auto">
          <a:xfrm>
            <a:off x="547627" y="1690687"/>
            <a:ext cx="7665325" cy="410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334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DFBF89-85CC-F216-3459-0F7A94B1C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Cappe </a:t>
            </a:r>
            <a:r>
              <a:rPr lang="en-US" dirty="0" err="1"/>
              <a:t>chimiche</a:t>
            </a: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30D9DBA-5AE9-49A7-B363-AB6C31949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394" y="1825625"/>
            <a:ext cx="6111212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1157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861509-C872-F992-B926-AD20096C3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 </a:t>
            </a:r>
            <a:r>
              <a:rPr lang="en-US" dirty="0" err="1"/>
              <a:t>flusso</a:t>
            </a:r>
            <a:r>
              <a:rPr lang="en-US" dirty="0"/>
              <a:t> </a:t>
            </a:r>
            <a:r>
              <a:rPr lang="en-US" dirty="0" err="1"/>
              <a:t>d’aria</a:t>
            </a: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545C119-A184-4AF8-8E8D-1C2C577E5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146" y="365125"/>
            <a:ext cx="3976749" cy="6131333"/>
          </a:xfrm>
          <a:prstGeom prst="rect">
            <a:avLst/>
          </a:prstGeom>
          <a:noFill/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0C7FCBB-88D4-F0A7-6CBF-54D43F689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77" y="1762003"/>
            <a:ext cx="6033302" cy="44032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6376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981479-62DA-6DE0-F48A-8043559A9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Campo di </a:t>
            </a:r>
            <a:r>
              <a:rPr lang="en-US" dirty="0" err="1"/>
              <a:t>velocità</a:t>
            </a:r>
            <a:r>
              <a:rPr lang="en-US" dirty="0"/>
              <a:t> cappa </a:t>
            </a:r>
            <a:r>
              <a:rPr lang="en-US" dirty="0" err="1"/>
              <a:t>sezione</a:t>
            </a:r>
            <a:r>
              <a:rPr lang="en-US" dirty="0"/>
              <a:t> quadrata</a:t>
            </a: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3E7CBC7-BE02-D55C-F2CC-CAE107357F4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1261" y="1472812"/>
            <a:ext cx="7091842" cy="42369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915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1EF535-E172-69AF-F616-03948297B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0492"/>
            <a:ext cx="3552316" cy="1160196"/>
          </a:xfrm>
        </p:spPr>
        <p:txBody>
          <a:bodyPr/>
          <a:lstStyle/>
          <a:p>
            <a:r>
              <a:rPr lang="en-US" dirty="0"/>
              <a:t>Layout</a:t>
            </a: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ADFA84F-61C4-7A6D-C602-B9886B4E6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993" y="310931"/>
            <a:ext cx="5974375" cy="61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08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951818-8AB2-40DD-3F52-0D1DBDFF2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Perdi concentrate </a:t>
            </a:r>
            <a:r>
              <a:rPr lang="en-US" dirty="0" err="1"/>
              <a:t>nelle</a:t>
            </a:r>
            <a:r>
              <a:rPr lang="en-US" dirty="0"/>
              <a:t> curve</a:t>
            </a: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3369FF7-54DC-66E9-FAE7-650D35C95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37476"/>
          <a:stretch/>
        </p:blipFill>
        <p:spPr bwMode="auto">
          <a:xfrm>
            <a:off x="678706" y="1614209"/>
            <a:ext cx="10692790" cy="43608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48419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C7E6D7-A93F-4648-93F0-30979A660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</a:t>
            </a:r>
            <a:r>
              <a:rPr lang="en-US" dirty="0" err="1"/>
              <a:t>fattori</a:t>
            </a:r>
            <a:r>
              <a:rPr lang="en-US" dirty="0"/>
              <a:t> di </a:t>
            </a:r>
            <a:r>
              <a:rPr lang="en-US" dirty="0" err="1"/>
              <a:t>rischio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2AAAFE-C3FD-3C5A-75F5-4650BCAAB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/>
              <a:t>Gas generati dall’arco elettrico </a:t>
            </a:r>
            <a:r>
              <a:rPr lang="it-IT" dirty="0"/>
              <a:t>(No</a:t>
            </a:r>
            <a:r>
              <a:rPr lang="it-IT" baseline="-25000" dirty="0"/>
              <a:t>x</a:t>
            </a:r>
            <a:r>
              <a:rPr lang="it-IT" dirty="0"/>
              <a:t>, ozono, fosgene, aldeidi, fenoli, idrocarburi insaturi, ecc.) </a:t>
            </a:r>
          </a:p>
          <a:p>
            <a:r>
              <a:rPr lang="it-IT" b="1" dirty="0"/>
              <a:t>Particolato</a:t>
            </a:r>
            <a:r>
              <a:rPr lang="it-IT" dirty="0"/>
              <a:t> molto fine (0.001 mm) generato dalla fusione dei metalli (per evaporazione e successiva condensazione</a:t>
            </a:r>
          </a:p>
          <a:p>
            <a:r>
              <a:rPr lang="it-IT" b="1" dirty="0"/>
              <a:t>Particolato</a:t>
            </a:r>
            <a:r>
              <a:rPr lang="it-IT" dirty="0"/>
              <a:t> molto fine (0.001 mm) formatosi in seguito all’interazione con materiali che ricoprono le lamiere (grassi, vernici, oli, ecc.)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3194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F3918B-9708-860A-5D5C-640E35608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Perdite</a:t>
            </a:r>
            <a:r>
              <a:rPr lang="en-US" dirty="0"/>
              <a:t> </a:t>
            </a:r>
            <a:r>
              <a:rPr lang="en-US" dirty="0" err="1"/>
              <a:t>distribuite</a:t>
            </a:r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BCA507C-AB2E-EB84-5D7E-08814FBD8D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i="1" smtClean="0"/>
                        <m:t>h</m:t>
                      </m:r>
                      <m:r>
                        <a:rPr lang="it-IT" i="1" smtClean="0"/>
                        <m:t>=8,12∙</m:t>
                      </m:r>
                      <m:sSup>
                        <m:sSupPr>
                          <m:ctrlPr>
                            <a:rPr lang="it-IT" i="1"/>
                          </m:ctrlPr>
                        </m:sSupPr>
                        <m:e>
                          <m:r>
                            <a:rPr lang="it-IT" i="1"/>
                            <m:t>10</m:t>
                          </m:r>
                        </m:e>
                        <m:sup>
                          <m:r>
                            <a:rPr lang="it-IT" i="1"/>
                            <m:t>−4</m:t>
                          </m:r>
                        </m:sup>
                      </m:sSup>
                      <m:r>
                        <a:rPr lang="it-IT" i="1"/>
                        <m:t>∙</m:t>
                      </m:r>
                      <m:r>
                        <a:rPr lang="it-IT" i="1"/>
                        <m:t>𝑔</m:t>
                      </m:r>
                      <m:r>
                        <a:rPr lang="it-IT" i="1"/>
                        <m:t>∙</m:t>
                      </m:r>
                      <m:sSubSup>
                        <m:sSubSupPr>
                          <m:ctrlPr>
                            <a:rPr lang="it-IT" i="1"/>
                          </m:ctrlPr>
                        </m:sSubSupPr>
                        <m:e>
                          <m:r>
                            <a:rPr lang="it-IT" i="1"/>
                            <m:t>𝜌</m:t>
                          </m:r>
                        </m:e>
                        <m:sub>
                          <m:r>
                            <a:rPr lang="it-IT" i="1"/>
                            <m:t>𝑎</m:t>
                          </m:r>
                        </m:sub>
                        <m:sup>
                          <m:r>
                            <a:rPr lang="it-IT" i="1"/>
                            <m:t>0.852</m:t>
                          </m:r>
                        </m:sup>
                      </m:sSubSup>
                      <m:f>
                        <m:fPr>
                          <m:ctrlPr>
                            <a:rPr lang="it-IT" i="1"/>
                          </m:ctrlPr>
                        </m:fPr>
                        <m:num>
                          <m:sSup>
                            <m:sSupPr>
                              <m:ctrlPr>
                                <a:rPr lang="it-IT" i="1"/>
                              </m:ctrlPr>
                            </m:sSupPr>
                            <m:e>
                              <m:r>
                                <a:rPr lang="it-IT" i="1"/>
                                <m:t>𝑣</m:t>
                              </m:r>
                            </m:e>
                            <m:sup>
                              <m:r>
                                <a:rPr lang="it-IT" i="1"/>
                                <m:t>1,924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i="1"/>
                              </m:ctrlPr>
                            </m:sSupPr>
                            <m:e>
                              <m:r>
                                <a:rPr lang="it-IT" i="1"/>
                                <m:t>𝐷</m:t>
                              </m:r>
                            </m:e>
                            <m:sup>
                              <m:r>
                                <a:rPr lang="it-IT" i="1"/>
                                <m:t>1,281</m:t>
                              </m:r>
                            </m:sup>
                          </m:sSup>
                        </m:den>
                      </m:f>
                      <m:r>
                        <a:rPr lang="it-IT" i="1"/>
                        <m:t>∙</m:t>
                      </m:r>
                      <m:r>
                        <a:rPr lang="it-IT" i="1"/>
                        <m:t>𝐿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BCA507C-AB2E-EB84-5D7E-08814FBD8D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0672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B02007-FCD1-4750-783C-988249CD6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Soluzioni</a:t>
            </a:r>
            <a:r>
              <a:rPr lang="en-US" dirty="0"/>
              <a:t> </a:t>
            </a:r>
            <a:r>
              <a:rPr lang="en-US" dirty="0" err="1"/>
              <a:t>possibili</a:t>
            </a: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1ADE07B-CDCD-54ED-EAA3-EEE49D4ED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97" y="1896476"/>
            <a:ext cx="4975623" cy="3258593"/>
          </a:xfrm>
          <a:prstGeom prst="rect">
            <a:avLst/>
          </a:prstGeom>
          <a:noFill/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7D7E655-CEC9-5C36-0CA8-A78C49A36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265" y="759832"/>
            <a:ext cx="4845058" cy="2669168"/>
          </a:xfrm>
          <a:prstGeom prst="rect">
            <a:avLst/>
          </a:prstGeom>
          <a:noFill/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865D274-D679-7A76-4EF5-E05C3C3B9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446" y="4113403"/>
            <a:ext cx="6364557" cy="22143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9749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7177FD-B70C-0A73-060A-3DF2B1FFD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cappa mobile</a:t>
            </a: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F23687A-3438-A605-60D6-08E079AB1E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10" y="1690688"/>
            <a:ext cx="3709845" cy="4944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05CD504-B6F3-1829-11BB-4D59A269B1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27" r="25571"/>
          <a:stretch/>
        </p:blipFill>
        <p:spPr bwMode="auto">
          <a:xfrm>
            <a:off x="6920346" y="1655030"/>
            <a:ext cx="3829090" cy="49084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25980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6E7C67-021A-08A1-CBF9-9B805DE37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Dati di </a:t>
            </a:r>
            <a:r>
              <a:rPr lang="en-US" dirty="0" err="1"/>
              <a:t>progetto</a:t>
            </a: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6A969ED-D2DB-CE65-227F-30CAD00E6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7115" r="22818"/>
          <a:stretch>
            <a:fillRect/>
          </a:stretch>
        </p:blipFill>
        <p:spPr>
          <a:xfrm>
            <a:off x="670689" y="2256405"/>
            <a:ext cx="9963420" cy="184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1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9FC539-66BE-11FD-D637-BCA612143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Distanza</a:t>
            </a:r>
            <a:r>
              <a:rPr lang="en-US" dirty="0"/>
              <a:t> di </a:t>
            </a:r>
            <a:r>
              <a:rPr lang="en-US" dirty="0" err="1"/>
              <a:t>applicazione</a:t>
            </a:r>
            <a:r>
              <a:rPr lang="en-US" dirty="0"/>
              <a:t> e apertura della cappa</a:t>
            </a: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AA08AFF-B064-98F4-FA65-5BE687345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47286" y="1577515"/>
            <a:ext cx="4192511" cy="49153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EF55AA8-4016-2CA7-412A-9D9C4A8724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246" r="42677"/>
          <a:stretch>
            <a:fillRect/>
          </a:stretch>
        </p:blipFill>
        <p:spPr>
          <a:xfrm>
            <a:off x="510633" y="2197543"/>
            <a:ext cx="4616012" cy="148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68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44C339-80E3-B724-C3A4-94A763821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Canali </a:t>
            </a:r>
            <a:r>
              <a:rPr lang="en-US" dirty="0" err="1"/>
              <a:t>spiroidali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C183B27-2F55-2ABB-20A3-7987C3377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1747" y="1833788"/>
            <a:ext cx="3664284" cy="435133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B624C14-0E16-985C-6E8D-429DD47B8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574" y="222025"/>
            <a:ext cx="3937200" cy="638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77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D9C8F4-7FBC-1E5B-D188-BDDC79F64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Coefficienti</a:t>
            </a:r>
            <a:r>
              <a:rPr lang="en-US" dirty="0"/>
              <a:t> di </a:t>
            </a:r>
            <a:r>
              <a:rPr lang="en-US" dirty="0" err="1"/>
              <a:t>efflusso</a:t>
            </a: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4FE540A-9FBA-89E2-602E-786C4CE24C6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t="7078"/>
          <a:stretch/>
        </p:blipFill>
        <p:spPr bwMode="auto">
          <a:xfrm>
            <a:off x="942902" y="2197210"/>
            <a:ext cx="6742246" cy="36209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2104867-D3D6-8725-946B-18F98D5BABFE}"/>
              </a:ext>
            </a:extLst>
          </p:cNvPr>
          <p:cNvPicPr/>
          <p:nvPr/>
        </p:nvPicPr>
        <p:blipFill rotWithShape="1">
          <a:blip r:embed="rId3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9267" y="438678"/>
            <a:ext cx="3155950" cy="60541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1403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C502B8-8277-1FEF-105D-7B960F122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Cabina di </a:t>
            </a:r>
            <a:r>
              <a:rPr lang="en-US" dirty="0" err="1"/>
              <a:t>saldatura</a:t>
            </a:r>
            <a:r>
              <a:rPr lang="en-US" dirty="0"/>
              <a:t> </a:t>
            </a:r>
            <a:r>
              <a:rPr lang="en-US" dirty="0" err="1"/>
              <a:t>aperta</a:t>
            </a: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9A72ED5-DCFA-A151-9705-F3F5B63BD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40" y="1676771"/>
            <a:ext cx="6162980" cy="4816104"/>
          </a:xfrm>
          <a:prstGeom prst="rect">
            <a:avLst/>
          </a:prstGeom>
          <a:noFill/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D27DA21-D9B0-23E6-0A99-CC57274768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188" r="32411"/>
          <a:stretch>
            <a:fillRect/>
          </a:stretch>
        </p:blipFill>
        <p:spPr>
          <a:xfrm>
            <a:off x="5737684" y="3002334"/>
            <a:ext cx="5985063" cy="185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243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3226</TotalTime>
  <Words>152</Words>
  <Application>Microsoft Office PowerPoint</Application>
  <PresentationFormat>Widescreen</PresentationFormat>
  <Paragraphs>24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Tema di Office</vt:lpstr>
      <vt:lpstr>1_Tema di Office</vt:lpstr>
      <vt:lpstr>Aspirazione dei fumi di saldatura</vt:lpstr>
      <vt:lpstr>I fattori di rischio</vt:lpstr>
      <vt:lpstr>Soluzioni possibili</vt:lpstr>
      <vt:lpstr>La cappa mobile</vt:lpstr>
      <vt:lpstr>Dati di progetto</vt:lpstr>
      <vt:lpstr>Distanza di applicazione e apertura della cappa</vt:lpstr>
      <vt:lpstr>Canali spiroidali</vt:lpstr>
      <vt:lpstr>Coefficienti di efflusso</vt:lpstr>
      <vt:lpstr>Cabina di saldatura aperta</vt:lpstr>
      <vt:lpstr>Uniformità del campo di velocità all’interno della cappa</vt:lpstr>
      <vt:lpstr>Prima ipotesi</vt:lpstr>
      <vt:lpstr>Seconda ipotesi: camera di equalizzazione</vt:lpstr>
      <vt:lpstr>Camera di equalizzazione: soluzione costruttiva</vt:lpstr>
      <vt:lpstr>Perdite di carico</vt:lpstr>
      <vt:lpstr>Cappe chimiche</vt:lpstr>
      <vt:lpstr>Il flusso d’aria</vt:lpstr>
      <vt:lpstr>Campo di velocità cappa sezione quadrata</vt:lpstr>
      <vt:lpstr>Layout</vt:lpstr>
      <vt:lpstr>Perdi concentrate nelle curve</vt:lpstr>
      <vt:lpstr>Perdite distribuite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Impianti di abbattimento delle emissioni</dc:title>
  <dc:creator>Marco Boscolo</dc:creator>
  <cp:lastModifiedBy>BOSCOLO MARCO</cp:lastModifiedBy>
  <cp:revision>212</cp:revision>
  <dcterms:created xsi:type="dcterms:W3CDTF">2017-02-17T09:35:53Z</dcterms:created>
  <dcterms:modified xsi:type="dcterms:W3CDTF">2026-04-28T08:58:50Z</dcterms:modified>
</cp:coreProperties>
</file>