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8" r:id="rId2"/>
    <p:sldId id="586" r:id="rId3"/>
    <p:sldId id="587" r:id="rId4"/>
    <p:sldId id="588" r:id="rId5"/>
    <p:sldId id="589" r:id="rId6"/>
    <p:sldId id="599" r:id="rId7"/>
    <p:sldId id="571" r:id="rId8"/>
    <p:sldId id="570" r:id="rId9"/>
    <p:sldId id="573" r:id="rId10"/>
    <p:sldId id="569" r:id="rId11"/>
    <p:sldId id="590" r:id="rId12"/>
    <p:sldId id="576" r:id="rId13"/>
    <p:sldId id="577" r:id="rId14"/>
    <p:sldId id="578" r:id="rId15"/>
    <p:sldId id="579" r:id="rId16"/>
    <p:sldId id="580" r:id="rId17"/>
    <p:sldId id="816" r:id="rId18"/>
    <p:sldId id="817" r:id="rId19"/>
    <p:sldId id="818" r:id="rId20"/>
    <p:sldId id="819" r:id="rId21"/>
    <p:sldId id="820" r:id="rId22"/>
    <p:sldId id="821" r:id="rId23"/>
    <p:sldId id="822" r:id="rId24"/>
    <p:sldId id="823" r:id="rId25"/>
    <p:sldId id="591" r:id="rId26"/>
    <p:sldId id="592" r:id="rId27"/>
    <p:sldId id="614" r:id="rId28"/>
    <p:sldId id="595" r:id="rId29"/>
    <p:sldId id="593" r:id="rId30"/>
    <p:sldId id="594" r:id="rId31"/>
    <p:sldId id="596" r:id="rId32"/>
    <p:sldId id="597" r:id="rId33"/>
  </p:sldIdLst>
  <p:sldSz cx="18288000" cy="10287000"/>
  <p:notesSz cx="6858000" cy="9144000"/>
  <p:embeddedFontLst>
    <p:embeddedFont>
      <p:font typeface="Glacial Indifference"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9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22" autoAdjust="0"/>
  </p:normalViewPr>
  <p:slideViewPr>
    <p:cSldViewPr>
      <p:cViewPr varScale="1">
        <p:scale>
          <a:sx n="57" d="100"/>
          <a:sy n="57" d="100"/>
        </p:scale>
        <p:origin x="419" y="5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42150-0664-4305-9D7A-2C245E0365EA}" type="datetimeFigureOut">
              <a:rPr lang="en-GB" smtClean="0"/>
              <a:t>22/02/2026</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BEAD5-1CD8-474E-87F9-B64E49C7C903}" type="slidenum">
              <a:rPr lang="en-GB" smtClean="0"/>
              <a:t>‹N›</a:t>
            </a:fld>
            <a:endParaRPr lang="en-GB"/>
          </a:p>
        </p:txBody>
      </p:sp>
    </p:spTree>
    <p:extLst>
      <p:ext uri="{BB962C8B-B14F-4D97-AF65-F5344CB8AC3E}">
        <p14:creationId xmlns:p14="http://schemas.microsoft.com/office/powerpoint/2010/main" val="2891623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rot="5400000">
            <a:off x="8877300" y="876302"/>
            <a:ext cx="10287000" cy="8534399"/>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l="-31910" t="-122777" r="-69257"/>
            </a:stretch>
          </a:blipFill>
        </p:spPr>
        <p:txBody>
          <a:bodyPr/>
          <a:lstStyle/>
          <a:p>
            <a:endParaRPr lang="fr-FR" noProof="0" dirty="0"/>
          </a:p>
        </p:txBody>
      </p:sp>
      <p:sp>
        <p:nvSpPr>
          <p:cNvPr id="3" name="TextBox 3"/>
          <p:cNvSpPr txBox="1"/>
          <p:nvPr/>
        </p:nvSpPr>
        <p:spPr>
          <a:xfrm>
            <a:off x="1295400" y="1143893"/>
            <a:ext cx="9220200" cy="1231106"/>
          </a:xfrm>
          <a:prstGeom prst="rect">
            <a:avLst/>
          </a:prstGeom>
        </p:spPr>
        <p:txBody>
          <a:bodyPr wrap="square" lIns="0" tIns="0" rIns="0" bIns="0" rtlCol="0" anchor="t">
            <a:spAutoFit/>
          </a:bodyPr>
          <a:lstStyle/>
          <a:p>
            <a:pPr marL="0" lvl="0" indent="0">
              <a:spcBef>
                <a:spcPct val="0"/>
              </a:spcBef>
            </a:pPr>
            <a:r>
              <a:rPr lang="fr-FR" sz="8000" noProof="0" dirty="0">
                <a:solidFill>
                  <a:srgbClr val="FFFFFF"/>
                </a:solidFill>
                <a:latin typeface="Glacial Indifference"/>
              </a:rPr>
              <a:t>Les sources du droit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2AFC77A-FEFF-0E36-D880-470174880A7D}"/>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9D9079C3-75AC-F958-FB87-FD33E06060AD}"/>
              </a:ext>
            </a:extLst>
          </p:cNvPr>
          <p:cNvSpPr txBox="1"/>
          <p:nvPr/>
        </p:nvSpPr>
        <p:spPr>
          <a:xfrm>
            <a:off x="1076827" y="1866900"/>
            <a:ext cx="16296773" cy="825456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le droit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1. Ensemble des règles qui régissent la conduite de l’ * homme * en société (ce que chacun peut faire ou ne pas faire) et dont le respect est assuré, le cas échéant, par la puissance publique. Synonyme de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objectif</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2. Faculté reconnue et protégée par la puissance publique, de faire certains actes ou d’exiger que d’autres personnes fassent ou omettent quelque chose dans notre intérêt. Synonyme de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subjectif</a:t>
            </a:r>
            <a:r>
              <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3. 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Connaissance, science des lois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science juridique : étudier le droit, […] faculté de droit, cours de droit, étudiant en droit, doctorat en droit, professeur de droit...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4. Synonyme d’</a:t>
            </a:r>
            <a:r>
              <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mpôt</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droits d’enregistrement, […] droit de douane…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Bissardon,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Guide du langage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327.</a:t>
            </a:r>
          </a:p>
        </p:txBody>
      </p:sp>
      <p:sp>
        <p:nvSpPr>
          <p:cNvPr id="5" name="TextBox 2">
            <a:extLst>
              <a:ext uri="{FF2B5EF4-FFF2-40B4-BE49-F238E27FC236}">
                <a16:creationId xmlns:a16="http://schemas.microsoft.com/office/drawing/2014/main" id="{2A58FE49-9443-1D0B-DFD0-9F6DBA6AB709}"/>
              </a:ext>
            </a:extLst>
          </p:cNvPr>
          <p:cNvSpPr txBox="1"/>
          <p:nvPr/>
        </p:nvSpPr>
        <p:spPr>
          <a:xfrm>
            <a:off x="10287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Définir le </a:t>
            </a:r>
            <a:r>
              <a:rPr lang="fr-FR" sz="8000" dirty="0">
                <a:solidFill>
                  <a:srgbClr val="F9FAFD"/>
                </a:solidFill>
                <a:latin typeface="Glacial Indifference"/>
              </a:rPr>
              <a:t>droit</a:t>
            </a:r>
            <a:endParaRPr kumimoji="0" lang="fr-FR" sz="8000" b="0" i="0" u="none" strike="noStrike" kern="1200" cap="none" spc="0" normalizeH="0" baseline="0" noProof="0" dirty="0">
              <a:ln>
                <a:noFill/>
              </a:ln>
              <a:solidFill>
                <a:srgbClr val="F9FAFD"/>
              </a:solidFill>
              <a:effectLst/>
              <a:uLnTx/>
              <a:uFillTx/>
              <a:latin typeface="Glacial Indifference"/>
              <a:ea typeface="+mn-ea"/>
              <a:cs typeface="+mn-cs"/>
            </a:endParaRPr>
          </a:p>
        </p:txBody>
      </p:sp>
    </p:spTree>
    <p:extLst>
      <p:ext uri="{BB962C8B-B14F-4D97-AF65-F5344CB8AC3E}">
        <p14:creationId xmlns:p14="http://schemas.microsoft.com/office/powerpoint/2010/main" val="1597241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11319DE-396B-A7EA-5D6F-609B201D47CC}"/>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B23F1CAF-6B73-A987-598B-C79AAE8450F7}"/>
              </a:ext>
            </a:extLst>
          </p:cNvPr>
          <p:cNvSpPr txBox="1"/>
          <p:nvPr/>
        </p:nvSpPr>
        <p:spPr>
          <a:xfrm>
            <a:off x="1076827" y="2400300"/>
            <a:ext cx="16296773" cy="671260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42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objectif</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Droit </a:t>
            </a:r>
            <a:r>
              <a:rPr lang="fr-FR" sz="3600" noProof="0" dirty="0">
                <a:solidFill>
                  <a:srgbClr val="F9FAFD"/>
                </a:solidFill>
                <a:latin typeface="Glacial Indifference" panose="020B0604020202020204" charset="0"/>
              </a:rPr>
              <a:t>objectif en France → deux branches majeures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distinction qui date du droit romain</a:t>
            </a:r>
            <a:r>
              <a:rPr lang="fr-FR" sz="3600" noProof="0" dirty="0">
                <a:solidFill>
                  <a:srgbClr val="F9FAFD"/>
                </a:solidFill>
                <a:latin typeface="Glacial Indifference" panose="020B0604020202020204" charset="0"/>
              </a:rPr>
              <a:t>) : </a:t>
            </a:r>
            <a:r>
              <a:rPr lang="fr-FR" sz="3600" u="sng" noProof="0" dirty="0">
                <a:solidFill>
                  <a:srgbClr val="F9FAFD"/>
                </a:solidFill>
                <a:latin typeface="Glacial Indifference" panose="020B0604020202020204" charset="0"/>
              </a:rPr>
              <a:t>le droit privé et le droit public</a:t>
            </a:r>
            <a:r>
              <a:rPr lang="fr-FR" sz="3600" noProof="0" dirty="0">
                <a:solidFill>
                  <a:srgbClr val="F9FAFD"/>
                </a:solidFill>
                <a:latin typeface="Glacial Indifference" panose="020B0604020202020204" charset="0"/>
              </a:rPr>
              <a:t>.</a:t>
            </a:r>
          </a:p>
          <a:p>
            <a:pPr marL="571500" marR="0" lvl="0" indent="-571500" algn="just"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privé</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concerne les relations entre les particuliers.</a:t>
            </a:r>
          </a:p>
          <a:p>
            <a:pPr marL="571500" marR="0" lvl="0" indent="-571500" algn="just" defTabSz="914400" rtl="0" eaLnBrk="1" fontAlgn="auto" latinLnBrk="0" hangingPunct="1">
              <a:lnSpc>
                <a:spcPct val="110000"/>
              </a:lnSpc>
              <a:spcBef>
                <a:spcPts val="0"/>
              </a:spcBef>
              <a:buClrTx/>
              <a:buSzTx/>
              <a:buFont typeface="Arial" panose="020B0604020202020204" pitchFamily="34" charset="0"/>
              <a:buChar char="•"/>
              <a:tabLst/>
              <a:defRPr/>
            </a:pPr>
            <a:r>
              <a:rPr lang="fr-FR" sz="3600" noProof="0" dirty="0">
                <a:solidFill>
                  <a:srgbClr val="F9FAFD"/>
                </a:solidFill>
                <a:latin typeface="Glacial Indifference" panose="020B0604020202020204" charset="0"/>
              </a:rPr>
              <a:t>Le </a:t>
            </a:r>
            <a:r>
              <a:rPr lang="fr-FR" sz="3600" u="sng" noProof="0" dirty="0">
                <a:solidFill>
                  <a:srgbClr val="F9FAFD"/>
                </a:solidFill>
                <a:latin typeface="Glacial Indifference" panose="020B0604020202020204" charset="0"/>
              </a:rPr>
              <a:t>droit public</a:t>
            </a:r>
            <a:r>
              <a:rPr lang="fr-FR" sz="3600" noProof="0" dirty="0">
                <a:solidFill>
                  <a:srgbClr val="F9FAFD"/>
                </a:solidFill>
                <a:latin typeface="Glacial Indifference" panose="020B0604020202020204" charset="0"/>
              </a:rPr>
              <a:t> en revanche « est constitué des règles qui concernent le fonctionnement et l’organisation de l’État et des institutions publiques », ainsi que des règles concernant les rapports entre ces puissances publiques et les particuliers.</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5" name="TextBox 2">
            <a:extLst>
              <a:ext uri="{FF2B5EF4-FFF2-40B4-BE49-F238E27FC236}">
                <a16:creationId xmlns:a16="http://schemas.microsoft.com/office/drawing/2014/main" id="{10805303-7BD7-9CE3-BDC7-BC0F0ABA05BA}"/>
              </a:ext>
            </a:extLst>
          </p:cNvPr>
          <p:cNvSpPr txBox="1"/>
          <p:nvPr/>
        </p:nvSpPr>
        <p:spPr>
          <a:xfrm>
            <a:off x="1028700" y="8145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Définir le </a:t>
            </a:r>
            <a:r>
              <a:rPr lang="fr-FR" sz="8000" dirty="0">
                <a:solidFill>
                  <a:srgbClr val="F9FAFD"/>
                </a:solidFill>
                <a:latin typeface="Glacial Indifference"/>
              </a:rPr>
              <a:t>droit</a:t>
            </a:r>
            <a:endParaRPr kumimoji="0" lang="fr-FR" sz="8000" b="0" i="0" u="none" strike="noStrike" kern="1200" cap="none" spc="0" normalizeH="0" baseline="0" noProof="0" dirty="0">
              <a:ln>
                <a:noFill/>
              </a:ln>
              <a:solidFill>
                <a:srgbClr val="F9FAFD"/>
              </a:solidFill>
              <a:effectLst/>
              <a:uLnTx/>
              <a:uFillTx/>
              <a:latin typeface="Glacial Indifference"/>
              <a:ea typeface="+mn-ea"/>
              <a:cs typeface="+mn-cs"/>
            </a:endParaRPr>
          </a:p>
        </p:txBody>
      </p:sp>
    </p:spTree>
    <p:extLst>
      <p:ext uri="{BB962C8B-B14F-4D97-AF65-F5344CB8AC3E}">
        <p14:creationId xmlns:p14="http://schemas.microsoft.com/office/powerpoint/2010/main" val="49629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494C308-8D08-4F24-ABA6-248EECB2A9A3}"/>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2FD36816-DEE2-778F-36A6-AEC63995694E}"/>
              </a:ext>
            </a:extLst>
          </p:cNvPr>
          <p:cNvSpPr txBox="1"/>
          <p:nvPr/>
        </p:nvSpPr>
        <p:spPr>
          <a:xfrm>
            <a:off x="1076827" y="2400300"/>
            <a:ext cx="15915773" cy="726352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privé</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gouverne les rapports entre particuliers, qu’il s’agisse de personnes physiques ou de personnes morales (sociétés, associations…) ». Au sein du droit privé on retrouve :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civil</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 énonce les règles relatives à la personne (nom, état civil, capacité…) ou à ses rapports fondamentaux aux autres dans la famille (mariage, filiation, succession…) et en dehors (propriété, contrat, responsabilité civile…)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s’agit du « </a:t>
            </a:r>
            <a:r>
              <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droit commun</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du droit privé : lorsqu’il n’existe pas de règle particulière dans une des branches du droit privé, le juriste cherche une règle de droit civil susceptible de s’appliquer. […] Toutes les autres branches du droit privé sont issues de ce fondement du droit privé, le droit civil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57.</a:t>
            </a:r>
          </a:p>
        </p:txBody>
      </p:sp>
      <p:sp>
        <p:nvSpPr>
          <p:cNvPr id="5" name="TextBox 2">
            <a:extLst>
              <a:ext uri="{FF2B5EF4-FFF2-40B4-BE49-F238E27FC236}">
                <a16:creationId xmlns:a16="http://schemas.microsoft.com/office/drawing/2014/main" id="{4B017074-47C3-280C-A5C6-8055241FF37F}"/>
              </a:ext>
            </a:extLst>
          </p:cNvPr>
          <p:cNvSpPr txBox="1"/>
          <p:nvPr/>
        </p:nvSpPr>
        <p:spPr>
          <a:xfrm>
            <a:off x="1028700" y="8145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Définir le </a:t>
            </a:r>
            <a:r>
              <a:rPr lang="fr-FR" sz="8000" dirty="0">
                <a:solidFill>
                  <a:srgbClr val="F9FAFD"/>
                </a:solidFill>
                <a:latin typeface="Glacial Indifference"/>
              </a:rPr>
              <a:t>droit</a:t>
            </a:r>
            <a:endParaRPr kumimoji="0" lang="fr-FR" sz="8000" b="0" i="0" u="none" strike="noStrike" kern="1200" cap="none" spc="0" normalizeH="0" baseline="0" noProof="0" dirty="0">
              <a:ln>
                <a:noFill/>
              </a:ln>
              <a:solidFill>
                <a:srgbClr val="F9FAFD"/>
              </a:solidFill>
              <a:effectLst/>
              <a:uLnTx/>
              <a:uFillTx/>
              <a:latin typeface="Glacial Indifference"/>
              <a:ea typeface="+mn-ea"/>
              <a:cs typeface="+mn-cs"/>
            </a:endParaRPr>
          </a:p>
        </p:txBody>
      </p:sp>
    </p:spTree>
    <p:extLst>
      <p:ext uri="{BB962C8B-B14F-4D97-AF65-F5344CB8AC3E}">
        <p14:creationId xmlns:p14="http://schemas.microsoft.com/office/powerpoint/2010/main" val="3399502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0D18E1A-4180-573A-DACF-A099BAA22ED6}"/>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52365FCE-8DED-F4A2-0BFB-91DD33BDA606}"/>
              </a:ext>
            </a:extLst>
          </p:cNvPr>
          <p:cNvSpPr txBox="1"/>
          <p:nvPr/>
        </p:nvSpPr>
        <p:spPr>
          <a:xfrm>
            <a:off x="1076827" y="2448592"/>
            <a:ext cx="15991973" cy="6961906"/>
          </a:xfrm>
          <a:prstGeom prst="rect">
            <a:avLst/>
          </a:prstGeom>
        </p:spPr>
        <p:txBody>
          <a:bodyPr wrap="square" lIns="0" tIns="0" rIns="0" bIns="0" rtlCol="0" anchor="t">
            <a:spAutoFit/>
          </a:bodyPr>
          <a:lstStyle/>
          <a:p>
            <a:pPr marR="0" lvl="0" algn="just" defTabSz="914400" rtl="0" eaLnBrk="1" fontAlgn="auto" latinLnBrk="0" hangingPunct="1">
              <a:lnSpc>
                <a:spcPct val="110000"/>
              </a:lnSpc>
              <a:spcBef>
                <a:spcPts val="0"/>
              </a:spcBef>
              <a:spcAft>
                <a:spcPts val="2400"/>
              </a:spcAft>
              <a:buClrTx/>
              <a:buSzTx/>
              <a:buFontTx/>
              <a:buChar char="-"/>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commercial</a:t>
            </a: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[appelé désormais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des affaires</a:t>
            </a: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aussi]</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c’est-à-dire « l’ensemble des règles relatives à l’activité de commerçant (actes de commerce, fonds de commerce), aux structures commerciales (sociétés) et au contrat d’entreprise » ;</a:t>
            </a:r>
          </a:p>
          <a:p>
            <a:pPr marR="0" lvl="0" algn="just" defTabSz="914400" rtl="0" eaLnBrk="1" fontAlgn="auto" latinLnBrk="0" hangingPunct="1">
              <a:lnSpc>
                <a:spcPct val="110000"/>
              </a:lnSpc>
              <a:spcBef>
                <a:spcPts val="0"/>
              </a:spcBef>
              <a:spcAft>
                <a:spcPts val="2400"/>
              </a:spcAft>
              <a:buClrTx/>
              <a:buSzTx/>
              <a:buFontTx/>
              <a:buChar char="-"/>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du travail</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à savoir « l’ensemble de règles relatives au travail subordonné ; il couvre les rapports individuels (contrats de travail) et collectifs (grèves, conventions collectives, syndicats…) de travail » ;</a:t>
            </a:r>
          </a:p>
          <a:p>
            <a:pPr marR="0" lvl="0" algn="just" defTabSz="914400" rtl="0" eaLnBrk="1" fontAlgn="auto" latinLnBrk="0" hangingPunct="1">
              <a:lnSpc>
                <a:spcPct val="110000"/>
              </a:lnSpc>
              <a:spcBef>
                <a:spcPts val="0"/>
              </a:spcBef>
              <a:spcAft>
                <a:spcPts val="0"/>
              </a:spcAft>
              <a:buClrTx/>
              <a:buSzTx/>
              <a:buFontTx/>
              <a:buChar char="-"/>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international privé</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qui s’applique aux relations privées lorsqu’existe un élément étranger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57.</a:t>
            </a:r>
          </a:p>
        </p:txBody>
      </p:sp>
      <p:sp>
        <p:nvSpPr>
          <p:cNvPr id="5" name="TextBox 2">
            <a:extLst>
              <a:ext uri="{FF2B5EF4-FFF2-40B4-BE49-F238E27FC236}">
                <a16:creationId xmlns:a16="http://schemas.microsoft.com/office/drawing/2014/main" id="{05D88D86-9357-0017-925B-B677E0EB94A4}"/>
              </a:ext>
            </a:extLst>
          </p:cNvPr>
          <p:cNvSpPr txBox="1"/>
          <p:nvPr/>
        </p:nvSpPr>
        <p:spPr>
          <a:xfrm>
            <a:off x="1028700" y="8763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Définir le </a:t>
            </a:r>
            <a:r>
              <a:rPr lang="fr-FR" sz="8000" dirty="0">
                <a:solidFill>
                  <a:srgbClr val="F9FAFD"/>
                </a:solidFill>
                <a:latin typeface="Glacial Indifference"/>
              </a:rPr>
              <a:t>droit</a:t>
            </a:r>
            <a:endParaRPr kumimoji="0" lang="fr-FR" sz="8000" b="0" i="0" u="none" strike="noStrike" kern="1200" cap="none" spc="0" normalizeH="0" baseline="0" noProof="0" dirty="0">
              <a:ln>
                <a:noFill/>
              </a:ln>
              <a:solidFill>
                <a:srgbClr val="F9FAFD"/>
              </a:solidFill>
              <a:effectLst/>
              <a:uLnTx/>
              <a:uFillTx/>
              <a:latin typeface="Glacial Indifference"/>
              <a:ea typeface="+mn-ea"/>
              <a:cs typeface="+mn-cs"/>
            </a:endParaRPr>
          </a:p>
        </p:txBody>
      </p:sp>
    </p:spTree>
    <p:extLst>
      <p:ext uri="{BB962C8B-B14F-4D97-AF65-F5344CB8AC3E}">
        <p14:creationId xmlns:p14="http://schemas.microsoft.com/office/powerpoint/2010/main" val="1221939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EABB449-0B89-3091-AF8D-59AB8D3E42C3}"/>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4E7D10ED-66C7-6E15-D3E4-C61845E69AA6}"/>
              </a:ext>
            </a:extLst>
          </p:cNvPr>
          <p:cNvSpPr txBox="1"/>
          <p:nvPr/>
        </p:nvSpPr>
        <p:spPr>
          <a:xfrm>
            <a:off x="1076827" y="1757243"/>
            <a:ext cx="15915773" cy="818685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public</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comprend les règles qui définissent l’organisation de l’État et régissent les rapports entre l’État et les particuliers ». Au sein du droit public on retrouve : 	</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constitutionnel</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qui organise le fonctionnement de l’État » ;</a:t>
            </a:r>
          </a:p>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administratif</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englobe « l’ensemble des règles déterminant les rapports entre les particuliers et l’Administration, ainsi que celles relatives à l’organisation des pouvoirs publics (autorités supérieures de l’État) » ;</a:t>
            </a:r>
          </a:p>
          <a:p>
            <a:pPr marL="571500" marR="0" lvl="0" indent="-571500" algn="just" defTabSz="914400" rtl="0" eaLnBrk="1" fontAlgn="auto" latinLnBrk="0" hangingPunct="1">
              <a:lnSpc>
                <a:spcPct val="110000"/>
              </a:lnSpc>
              <a:spcBef>
                <a:spcPts val="0"/>
              </a:spcBef>
              <a:spcAft>
                <a:spcPts val="2400"/>
              </a:spcAft>
              <a:buClrTx/>
              <a:buSzTx/>
              <a:buFontTx/>
              <a:buChar char="-"/>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fiscal</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 fixe les droits et obligations des contribuables » ;</a:t>
            </a:r>
          </a:p>
          <a:p>
            <a:pPr marL="571500" marR="0" lvl="0" indent="-571500" algn="just" defTabSz="914400" rtl="0" eaLnBrk="1" fontAlgn="auto" latinLnBrk="0" hangingPunct="1">
              <a:lnSpc>
                <a:spcPct val="110000"/>
              </a:lnSpc>
              <a:spcBef>
                <a:spcPts val="0"/>
              </a:spcBef>
              <a:spcAft>
                <a:spcPts val="0"/>
              </a:spcAft>
              <a:buClrTx/>
              <a:buSzTx/>
              <a:buFontTx/>
              <a:buChar char="-"/>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international public</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 régule les rapports entre les États ou les institutions publiques françaises et étrangères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57-58.</a:t>
            </a:r>
          </a:p>
        </p:txBody>
      </p:sp>
      <p:sp>
        <p:nvSpPr>
          <p:cNvPr id="5" name="TextBox 2">
            <a:extLst>
              <a:ext uri="{FF2B5EF4-FFF2-40B4-BE49-F238E27FC236}">
                <a16:creationId xmlns:a16="http://schemas.microsoft.com/office/drawing/2014/main" id="{6FFA498E-86D8-1C7B-2570-AE693F77EABF}"/>
              </a:ext>
            </a:extLst>
          </p:cNvPr>
          <p:cNvSpPr txBox="1"/>
          <p:nvPr/>
        </p:nvSpPr>
        <p:spPr>
          <a:xfrm>
            <a:off x="10287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Définir le </a:t>
            </a:r>
            <a:r>
              <a:rPr lang="fr-FR" sz="8000" dirty="0">
                <a:solidFill>
                  <a:srgbClr val="F9FAFD"/>
                </a:solidFill>
                <a:latin typeface="Glacial Indifference"/>
              </a:rPr>
              <a:t>droit</a:t>
            </a:r>
            <a:endParaRPr kumimoji="0" lang="fr-FR" sz="8000" b="0" i="0" u="none" strike="noStrike" kern="1200" cap="none" spc="0" normalizeH="0" baseline="0" noProof="0" dirty="0">
              <a:ln>
                <a:noFill/>
              </a:ln>
              <a:solidFill>
                <a:srgbClr val="F9FAFD"/>
              </a:solidFill>
              <a:effectLst/>
              <a:uLnTx/>
              <a:uFillTx/>
              <a:latin typeface="Glacial Indifference"/>
              <a:ea typeface="+mn-ea"/>
              <a:cs typeface="+mn-cs"/>
            </a:endParaRPr>
          </a:p>
        </p:txBody>
      </p:sp>
    </p:spTree>
    <p:extLst>
      <p:ext uri="{BB962C8B-B14F-4D97-AF65-F5344CB8AC3E}">
        <p14:creationId xmlns:p14="http://schemas.microsoft.com/office/powerpoint/2010/main" val="339288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F655E04-CF59-ABFE-8336-B3AA524D2831}"/>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90DB019-F864-6AE8-4802-EB642F3EF51B}"/>
              </a:ext>
            </a:extLst>
          </p:cNvPr>
          <p:cNvSpPr txBox="1"/>
          <p:nvPr/>
        </p:nvSpPr>
        <p:spPr>
          <a:xfrm>
            <a:off x="1076827" y="1991999"/>
            <a:ext cx="16068173" cy="782675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24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existe des branches du droit que l’on peut considérer « mixtes », tel que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pénal</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puisque « seule la société peut punir, mais le droit pénal protège les individus » et « la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procédure civile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(les règles applicables aux jugements opposant des particuliers sont appliquées par les juges, fonctionnaires de la justice, mais sanctionnent des droits individuels) ».</a:t>
            </a:r>
          </a:p>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De plus, «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droit public et le droit privé s’interpénètrent</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les règles de droit privé sont de plus en plus impératives (dans le domaine des assurances, des loyers, de la banque) et l’État intervient dans les relations privées pour protéger le plus faible (le consommateur, le salarié…) ; lorsque la puissance publique intervient dans des domaines privés (par exemple lorsqu’elle introduit des biens de consommation tels que des voitures), ce sont les règles privées qui s’appliquent ».</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58.</a:t>
            </a:r>
          </a:p>
        </p:txBody>
      </p:sp>
      <p:sp>
        <p:nvSpPr>
          <p:cNvPr id="5" name="TextBox 2">
            <a:extLst>
              <a:ext uri="{FF2B5EF4-FFF2-40B4-BE49-F238E27FC236}">
                <a16:creationId xmlns:a16="http://schemas.microsoft.com/office/drawing/2014/main" id="{3ACB63AA-5C49-947B-6EE7-9386254CAD6D}"/>
              </a:ext>
            </a:extLst>
          </p:cNvPr>
          <p:cNvSpPr txBox="1"/>
          <p:nvPr/>
        </p:nvSpPr>
        <p:spPr>
          <a:xfrm>
            <a:off x="1028700" y="585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Définir le </a:t>
            </a:r>
            <a:r>
              <a:rPr lang="fr-FR" sz="8000" dirty="0">
                <a:solidFill>
                  <a:srgbClr val="F9FAFD"/>
                </a:solidFill>
                <a:latin typeface="Glacial Indifference"/>
              </a:rPr>
              <a:t>droit</a:t>
            </a:r>
            <a:endParaRPr kumimoji="0" lang="fr-FR" sz="8000" b="0" i="0" u="none" strike="noStrike" kern="1200" cap="none" spc="0" normalizeH="0" baseline="0" noProof="0" dirty="0">
              <a:ln>
                <a:noFill/>
              </a:ln>
              <a:solidFill>
                <a:srgbClr val="F9FAFD"/>
              </a:solidFill>
              <a:effectLst/>
              <a:uLnTx/>
              <a:uFillTx/>
              <a:latin typeface="Glacial Indifference"/>
              <a:ea typeface="+mn-ea"/>
              <a:cs typeface="+mn-cs"/>
            </a:endParaRPr>
          </a:p>
        </p:txBody>
      </p:sp>
    </p:spTree>
    <p:extLst>
      <p:ext uri="{BB962C8B-B14F-4D97-AF65-F5344CB8AC3E}">
        <p14:creationId xmlns:p14="http://schemas.microsoft.com/office/powerpoint/2010/main" val="333591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FC3C601-276A-1E78-A5C8-E75C61B19056}"/>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377D4501-962C-882C-F814-15DA6CBA4B09}"/>
              </a:ext>
            </a:extLst>
          </p:cNvPr>
          <p:cNvSpPr txBox="1"/>
          <p:nvPr/>
        </p:nvSpPr>
        <p:spPr>
          <a:xfrm>
            <a:off x="1076827" y="2629132"/>
            <a:ext cx="16068173" cy="541071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Cependant, la distinction demeure ; elle se manifeste par l’existence de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deux ordres de juridiction distincts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571500" marR="0" lvl="0" indent="-571500" algn="just" defTabSz="914400" rtl="0" eaLnBrk="1" fontAlgn="auto" latinLnBrk="0" hangingPunct="1">
              <a:lnSpc>
                <a:spcPct val="110000"/>
              </a:lnSpc>
              <a:spcBef>
                <a:spcPts val="0"/>
              </a:spcBef>
              <a:spcAft>
                <a:spcPts val="1800"/>
              </a:spcAft>
              <a:buClrTx/>
              <a:buSzTx/>
              <a:buFontTx/>
              <a:buChar char="-"/>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juridictions administratives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connaissent des litiges où des collectivités publiques sont parties ; elles appliquent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public</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571500" marR="0" lvl="0" indent="-571500" algn="just" defTabSz="914400" rtl="0" eaLnBrk="1" fontAlgn="auto" latinLnBrk="0" hangingPunct="1">
              <a:lnSpc>
                <a:spcPct val="110000"/>
              </a:lnSpc>
              <a:spcBef>
                <a:spcPts val="0"/>
              </a:spcBef>
              <a:spcAft>
                <a:spcPts val="0"/>
              </a:spcAft>
              <a:buClrTx/>
              <a:buSzTx/>
              <a:buFontTx/>
              <a:buChar char="-"/>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juridictions judiciaires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connaissent des litiges entre particuliers (ainsi que des procès au pénal) et appliquent les règles de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privé</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Didactique du français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59.</a:t>
            </a:r>
          </a:p>
        </p:txBody>
      </p:sp>
      <p:sp>
        <p:nvSpPr>
          <p:cNvPr id="5" name="TextBox 2">
            <a:extLst>
              <a:ext uri="{FF2B5EF4-FFF2-40B4-BE49-F238E27FC236}">
                <a16:creationId xmlns:a16="http://schemas.microsoft.com/office/drawing/2014/main" id="{42F6E105-3071-5F21-F983-E9540654C86B}"/>
              </a:ext>
            </a:extLst>
          </p:cNvPr>
          <p:cNvSpPr txBox="1"/>
          <p:nvPr/>
        </p:nvSpPr>
        <p:spPr>
          <a:xfrm>
            <a:off x="1028700" y="966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Définir le </a:t>
            </a:r>
            <a:r>
              <a:rPr lang="fr-FR" sz="8000" dirty="0">
                <a:solidFill>
                  <a:srgbClr val="F9FAFD"/>
                </a:solidFill>
                <a:latin typeface="Glacial Indifference"/>
              </a:rPr>
              <a:t>droit</a:t>
            </a:r>
            <a:endParaRPr kumimoji="0" lang="fr-FR" sz="8000" b="0" i="0" u="none" strike="noStrike" kern="1200" cap="none" spc="0" normalizeH="0" baseline="0" noProof="0" dirty="0">
              <a:ln>
                <a:noFill/>
              </a:ln>
              <a:solidFill>
                <a:srgbClr val="F9FAFD"/>
              </a:solidFill>
              <a:effectLst/>
              <a:uLnTx/>
              <a:uFillTx/>
              <a:latin typeface="Glacial Indifference"/>
              <a:ea typeface="+mn-ea"/>
              <a:cs typeface="+mn-cs"/>
            </a:endParaRPr>
          </a:p>
        </p:txBody>
      </p:sp>
    </p:spTree>
    <p:extLst>
      <p:ext uri="{BB962C8B-B14F-4D97-AF65-F5344CB8AC3E}">
        <p14:creationId xmlns:p14="http://schemas.microsoft.com/office/powerpoint/2010/main" val="607118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762000" y="433586"/>
            <a:ext cx="8534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L’autorité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judiciaire</a:t>
            </a:r>
          </a:p>
        </p:txBody>
      </p:sp>
      <p:sp>
        <p:nvSpPr>
          <p:cNvPr id="3" name="TextBox 3"/>
          <p:cNvSpPr txBox="1"/>
          <p:nvPr/>
        </p:nvSpPr>
        <p:spPr>
          <a:xfrm>
            <a:off x="838200" y="1760321"/>
            <a:ext cx="16535400" cy="818377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justice en France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France, on ne parle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de pouvoir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mais d’</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autorité judiciaire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désigner l’ensemble des institutions chargées de trancher les conflits (appelés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litiges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entre personnes et de veiller à la bonne application des lois.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refus de qualifier de pouvoir cet ensemble d’institutions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innocent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il est lié à la crainte des abus judiciaires commis par les parlements de l’Ancien Régime avant la Révolution française. La Constitution de la Cinquième République, où un titre entier est consacré à "l’autorité judiciaire", poursuit dans cette voie en développant une conception assez restrictive de la justice. Certes,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magistrats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rendent bel et bien la justice "au nom du peuple français", mais ils ne peuvent être assimilés à des représentants comme le sont les membres du Parlement ou du Gouvernement.</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justice est un service public qui repose sur des principes d’organisation et de fonctionnement établis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70.</a:t>
            </a:r>
          </a:p>
        </p:txBody>
      </p:sp>
    </p:spTree>
    <p:extLst>
      <p:ext uri="{BB962C8B-B14F-4D97-AF65-F5344CB8AC3E}">
        <p14:creationId xmlns:p14="http://schemas.microsoft.com/office/powerpoint/2010/main" val="687285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838200" y="1485900"/>
            <a:ext cx="16535400" cy="9005542"/>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L’indépendance de la justice</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vertu de la théorie de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séparation des pouvoirs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afin de limiter l’arbitraire et d’éviter tout abus,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fonction de justice doit demeurer indépendante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des deux autres fonctions » de l’État, celle du législatif et celle de l’exécutif. Voilà pourquoi « doit être garantie l’indépendance des juridictions et […] des magistrats qui ont pour mission d’arbitrer les litiges nés de l’application des lois.</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Cette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indépendance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inscrite dans la Constitution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 la Cinquième République […]. L’indépendance s’accompagne aussi de l’exigence d’</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impartialité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Celle-ci garantit en effet aux justiciables que leurs litiges seront traités à l’abri de toute pression ou préjugé. Ce principe est d’ailleurs consacré par la Convention européenne des droits de l’homme. Il implique des garanties apportées aux magistrats […] : ce sont certes des agents publics, mais ce ne sont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pas des fonctionnaires ordinaires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Leurs décisions ne peuvent être contestées que dans le cadre de voies ordinaires de recours juridiquement organisées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71-72.</a:t>
            </a:r>
          </a:p>
        </p:txBody>
      </p:sp>
      <p:sp>
        <p:nvSpPr>
          <p:cNvPr id="4" name="TextBox 2">
            <a:extLst>
              <a:ext uri="{FF2B5EF4-FFF2-40B4-BE49-F238E27FC236}">
                <a16:creationId xmlns:a16="http://schemas.microsoft.com/office/drawing/2014/main" id="{8CF7C2F2-644F-C18D-25A1-B61D02384AAB}"/>
              </a:ext>
            </a:extLst>
          </p:cNvPr>
          <p:cNvSpPr txBox="1"/>
          <p:nvPr/>
        </p:nvSpPr>
        <p:spPr>
          <a:xfrm>
            <a:off x="762000" y="281186"/>
            <a:ext cx="85344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L’autorité </a:t>
            </a:r>
            <a:r>
              <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judiciaire</a:t>
            </a:r>
          </a:p>
        </p:txBody>
      </p:sp>
    </p:spTree>
    <p:extLst>
      <p:ext uri="{BB962C8B-B14F-4D97-AF65-F5344CB8AC3E}">
        <p14:creationId xmlns:p14="http://schemas.microsoft.com/office/powerpoint/2010/main" val="337714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838200" y="1714500"/>
            <a:ext cx="16611600" cy="850694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L'organisation de la justice en France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France, « dans l'organisation de la justice,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justice judiciaire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justice administrative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distinctes et indépendantes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l'une de l'autre.</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tribunaux et cours de chaque ordre sont organisés selon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structure pyramidale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une juridiction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première instance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une juridiction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d'appel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une juridiction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 cassation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distinction entre les deux ordres de juridiction est consacrée par la loi des 16 et 24 août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1790</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interdit aux juges judiciaires de connaître des contentieux relatifs à l’administration ou au travail des fonctionnaires.</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L’administration n’est pas pour autant soustraite à tout contrôle juridictionnel : des tribunaux spécifiques sont créés pour connaître des litiges impliquant les personnes publiques. Originellement très dépendantes du pouvoir exécutif, ces juridictions ont peu à peu acquis une autonomie et une impartialité équivalentes à celles caractérisant la justice judiciaire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4" name="TextBox 2">
            <a:extLst>
              <a:ext uri="{FF2B5EF4-FFF2-40B4-BE49-F238E27FC236}">
                <a16:creationId xmlns:a16="http://schemas.microsoft.com/office/drawing/2014/main" id="{E41B45D3-8BC0-A0E7-0296-83B45CEB665B}"/>
              </a:ext>
            </a:extLst>
          </p:cNvPr>
          <p:cNvSpPr txBox="1"/>
          <p:nvPr/>
        </p:nvSpPr>
        <p:spPr>
          <a:xfrm>
            <a:off x="762000" y="342900"/>
            <a:ext cx="92202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justice en France</a:t>
            </a:r>
            <a:endPar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7902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DF19235-D9ED-B60D-766E-74ECF1F9764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C0A9F58-D418-CBF4-5786-5FCAA5CC2127}"/>
              </a:ext>
            </a:extLst>
          </p:cNvPr>
          <p:cNvSpPr txBox="1"/>
          <p:nvPr/>
        </p:nvSpPr>
        <p:spPr>
          <a:xfrm>
            <a:off x="10287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Définir le </a:t>
            </a:r>
            <a:r>
              <a:rPr lang="fr-FR" sz="8000" dirty="0">
                <a:solidFill>
                  <a:srgbClr val="F9FAFD"/>
                </a:solidFill>
                <a:latin typeface="Glacial Indifference"/>
              </a:rPr>
              <a:t>droit</a:t>
            </a:r>
            <a:endParaRPr kumimoji="0" lang="fr-FR" sz="8000" b="0" i="0" u="none" strike="noStrike" kern="1200" cap="none" spc="0" normalizeH="0" baseline="0" noProof="0" dirty="0">
              <a:ln>
                <a:noFill/>
              </a:ln>
              <a:solidFill>
                <a:srgbClr val="F9FAFD"/>
              </a:solidFill>
              <a:effectLst/>
              <a:uLnTx/>
              <a:uFillTx/>
              <a:latin typeface="Glacial Indifference"/>
              <a:ea typeface="+mn-ea"/>
              <a:cs typeface="+mn-cs"/>
            </a:endParaRPr>
          </a:p>
        </p:txBody>
      </p:sp>
      <p:sp>
        <p:nvSpPr>
          <p:cNvPr id="4" name="TextBox 4">
            <a:extLst>
              <a:ext uri="{FF2B5EF4-FFF2-40B4-BE49-F238E27FC236}">
                <a16:creationId xmlns:a16="http://schemas.microsoft.com/office/drawing/2014/main" id="{5E7E429A-D857-6DD5-981D-4EEBFB5A14ED}"/>
              </a:ext>
            </a:extLst>
          </p:cNvPr>
          <p:cNvSpPr txBox="1"/>
          <p:nvPr/>
        </p:nvSpPr>
        <p:spPr>
          <a:xfrm>
            <a:off x="1076827" y="2097929"/>
            <a:ext cx="16144373" cy="698960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42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le droit ?</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600" noProof="0" dirty="0">
                <a:solidFill>
                  <a:srgbClr val="F9FAFD"/>
                </a:solidFill>
                <a:latin typeface="Glacial Indifference" panose="020B0604020202020204" charset="0"/>
              </a:rPr>
              <a:t>On notera tout d’abord que le droit, au sens premier, est un "</a:t>
            </a:r>
            <a:r>
              <a:rPr lang="fr-FR" sz="3600" u="sng" noProof="0" dirty="0">
                <a:solidFill>
                  <a:srgbClr val="F9FAFD"/>
                </a:solidFill>
                <a:latin typeface="Glacial Indifference" panose="020B0604020202020204" charset="0"/>
              </a:rPr>
              <a:t>devoir</a:t>
            </a:r>
            <a:r>
              <a:rPr lang="fr-FR" sz="3600" noProof="0" dirty="0">
                <a:solidFill>
                  <a:srgbClr val="F9FAFD"/>
                </a:solidFill>
                <a:latin typeface="Glacial Indifference" panose="020B0604020202020204" charset="0"/>
              </a:rPr>
              <a:t>" et plus précisément une </a:t>
            </a:r>
            <a:r>
              <a:rPr lang="fr-FR" sz="3600" u="sng" noProof="0" dirty="0">
                <a:solidFill>
                  <a:srgbClr val="F9FAFD"/>
                </a:solidFill>
                <a:latin typeface="Glacial Indifference" panose="020B0604020202020204" charset="0"/>
              </a:rPr>
              <a:t>"norme"</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qui réclame une obéissance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Mais la norme seule est faible, il faut un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système normatif</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où chaque norme s’appuie l’une l’autre, pour stabiliser l’ensemble des normes.</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système normatif lui-même a ensuite besoin d’autres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modes d’influence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comme un système de récompenses et de sanctions, le sentiment de culpabilité, pour être efficace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Emmanuel Dockès,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Valeurs de la démocratie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107-130,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Éliane Damette et Françoise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 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76-77</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1641634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838200" y="1943100"/>
            <a:ext cx="16611600" cy="749435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L'organisation des deux juridictions</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À l’intérieur de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chaque ordre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(l’ordre judiciaire et l’ordre administratif), les tribunaux et cours sont agencés selon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structure pyramidale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juridictions de première instance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(ou de premier degré) constituent la base de cette organisation […]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juridictions d’appel (ou de second degré)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jugent les recours formés contre les décisions prises par les juridictions de première instance [...] ;</a:t>
            </a:r>
          </a:p>
          <a:p>
            <a:pPr marL="457200" marR="0" lvl="0" indent="-457200" algn="just"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 sommet de chaque ordre, une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juridiction de cassation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chargée de contrôler et d’harmoniser l’application de la loi telle qu’elle est mise en œuvre par les autres juges (qu’on appelle les "juges du fond"). Il s’agit de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Cour de cassation pour l’ordre judiciaire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du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Conseil d’État pour l’ordre administratif</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Vie publique</a:t>
            </a:r>
            <a:endPar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6" name="TextBox 2">
            <a:extLst>
              <a:ext uri="{FF2B5EF4-FFF2-40B4-BE49-F238E27FC236}">
                <a16:creationId xmlns:a16="http://schemas.microsoft.com/office/drawing/2014/main" id="{64B97E68-3044-8FE8-977B-308EC53DFBDD}"/>
              </a:ext>
            </a:extLst>
          </p:cNvPr>
          <p:cNvSpPr txBox="1"/>
          <p:nvPr/>
        </p:nvSpPr>
        <p:spPr>
          <a:xfrm>
            <a:off x="762000" y="509786"/>
            <a:ext cx="92202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justice en France</a:t>
            </a:r>
            <a:endPar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921220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762000" y="1714500"/>
            <a:ext cx="16802100" cy="853156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juridictions judiciaires de première instance</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Elles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se répartissent en fonction du domaine civil ou pénal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ainsi que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 la gravité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du litige.</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 sein de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sphère civile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on repère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tribunaux d’instance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sont « les juridictions de base en matière civile (c’est-à-dire en cas de litige entre deux personnes) ». Ils s’occupent, par exemple, de litiges personnels inférieurs à 10000 euros, d’injonctions de paiement ou de questions relatives à des personnes majeures placées sous tutelle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tribunaux de grande instance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sont eux aussi des juridictions en matière civile, qui s’occupent de propriétés immobilières et d’affaires familiales telles que le mariage et le divorce, l’autorité parentale etc. ;</a:t>
            </a:r>
          </a:p>
          <a:p>
            <a:pPr marL="457200" marR="0" lvl="0" indent="-457200" algn="just" defTabSz="914400" rtl="0" eaLnBrk="1" fontAlgn="auto" latinLnBrk="0" hangingPunct="1">
              <a:lnSpc>
                <a:spcPct val="110000"/>
              </a:lnSpc>
              <a:spcBef>
                <a:spcPct val="0"/>
              </a:spcBef>
              <a:spcAft>
                <a:spcPts val="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juridictions civiles spécialisées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s’occupent notamment des litiges liés aux actes de commerce ou aux contrats de travail.</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72.</a:t>
            </a:r>
          </a:p>
        </p:txBody>
      </p:sp>
      <p:sp>
        <p:nvSpPr>
          <p:cNvPr id="4" name="TextBox 2">
            <a:extLst>
              <a:ext uri="{FF2B5EF4-FFF2-40B4-BE49-F238E27FC236}">
                <a16:creationId xmlns:a16="http://schemas.microsoft.com/office/drawing/2014/main" id="{F1919F55-20B7-FB14-31F8-6B5289B80226}"/>
              </a:ext>
            </a:extLst>
          </p:cNvPr>
          <p:cNvSpPr txBox="1"/>
          <p:nvPr/>
        </p:nvSpPr>
        <p:spPr>
          <a:xfrm>
            <a:off x="762000" y="342900"/>
            <a:ext cx="141732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justice judiciaire en France</a:t>
            </a:r>
            <a:endPar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412982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762000" y="2324100"/>
            <a:ext cx="16802100" cy="6666440"/>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juridictions judiciaires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 première instance</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Par rapport à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sphère pénale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en revanche on retrouve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tribunaux de police</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s’occupant des « contraventions, qui sont des infractions susceptibles d’être punies d’une amende de moins de 1500 euros »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tribunaux correctionnels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s’occupent des « infractions plus graves, que l’on appelle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délits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qui sont passibles d’une amende comprise entre 1500 et 3750 euros ou d’une peine d’emprisonnement de 10 ans maximum » ;</a:t>
            </a:r>
          </a:p>
          <a:p>
            <a:pPr marL="457200" marR="0" lvl="0" indent="-457200" algn="just" defTabSz="914400" rtl="0" eaLnBrk="1" fontAlgn="auto" latinLnBrk="0" hangingPunct="1">
              <a:lnSpc>
                <a:spcPct val="110000"/>
              </a:lnSpc>
              <a:spcBef>
                <a:spcPct val="0"/>
              </a:spcBef>
              <a:spcAft>
                <a:spcPts val="1800"/>
              </a:spcAft>
              <a:buClrTx/>
              <a:buSzTx/>
              <a:buFont typeface="Arial" panose="020B0604020202020204" pitchFamily="34" charset="0"/>
              <a:buChar char="•"/>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enfin, les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cours d’assises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qui s’occupent des «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crimes, infractions les plus graves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passibles d’une peine de prison pouvant aller jusqu’à la réclusion à perpétuité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République française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72-73.</a:t>
            </a:r>
          </a:p>
        </p:txBody>
      </p:sp>
      <p:sp>
        <p:nvSpPr>
          <p:cNvPr id="5" name="TextBox 2">
            <a:extLst>
              <a:ext uri="{FF2B5EF4-FFF2-40B4-BE49-F238E27FC236}">
                <a16:creationId xmlns:a16="http://schemas.microsoft.com/office/drawing/2014/main" id="{B0FD07C5-896B-56C4-35D8-4F522134A18B}"/>
              </a:ext>
            </a:extLst>
          </p:cNvPr>
          <p:cNvSpPr txBox="1"/>
          <p:nvPr/>
        </p:nvSpPr>
        <p:spPr>
          <a:xfrm>
            <a:off x="762000" y="723900"/>
            <a:ext cx="141732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justice judiciaire en France</a:t>
            </a:r>
            <a:endPar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439070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762000" y="1943100"/>
            <a:ext cx="16802100" cy="76805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juridictions judiciaires – le second degré</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Cour d’appel</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Au sein d’un procès civil comme d’un procès pénal, « la partie qui s’estime lésée par le jugement rendu en premier ressort, peut porter le litige devant une juridiction supérieure, la cour d’appel, pour obtenir une décision plus favorable ».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L’appel doit être présenté dans un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délai bien précis</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a pour conséquence immédiate la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suspension de l’exécution</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du jugement. La décision, appelée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arrêt d’appel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prise par la Cour d’appel, peut ensuite « soit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confirmer le jugement précédent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soit </a:t>
            </a:r>
            <a:r>
              <a:rPr kumimoji="0" lang="fr-FR" sz="34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aggraver ou diminuer</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responsabilité, la peine ou l’amende ».</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faut pourtant préciser que dans le domaine civil l’appel n’est pas possible pour certaines réclamations mineures, alors qu’il est toujours possible dans le domaine pénal.</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7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7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136.</a:t>
            </a:r>
          </a:p>
        </p:txBody>
      </p:sp>
      <p:sp>
        <p:nvSpPr>
          <p:cNvPr id="5" name="TextBox 2">
            <a:extLst>
              <a:ext uri="{FF2B5EF4-FFF2-40B4-BE49-F238E27FC236}">
                <a16:creationId xmlns:a16="http://schemas.microsoft.com/office/drawing/2014/main" id="{BDA7E3B5-0589-C02E-33A3-90B41BA4F381}"/>
              </a:ext>
            </a:extLst>
          </p:cNvPr>
          <p:cNvSpPr txBox="1"/>
          <p:nvPr/>
        </p:nvSpPr>
        <p:spPr>
          <a:xfrm>
            <a:off x="685800" y="509786"/>
            <a:ext cx="141732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justice judiciaire en France</a:t>
            </a:r>
            <a:endPar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231573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3" name="TextBox 3"/>
          <p:cNvSpPr txBox="1"/>
          <p:nvPr/>
        </p:nvSpPr>
        <p:spPr>
          <a:xfrm>
            <a:off x="762000" y="1638300"/>
            <a:ext cx="16802100" cy="8399222"/>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juridictions judiciaires – au sommet</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Cour de Cassation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Cour de Cassation « ne juge pas le fond, c’est-à-dire les arguments développés, elle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juge la forme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c’est-à-dire le jugement et les arrêts d’une affaire. Saisie par une des parties d’un procès, la Cour de Cassation peut casser les décisions d’un tribunal et renvoyer l’affaire devant un tribunal identique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Elle peut même être saisie « par le procureur général de la Cour de Cassation [elle-même], quand il estime qu’une décision, non contestée, est contraire à la loi ou à l’intérêt général.</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délai pour présenter un pourvoi</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est de cinq jours pour la justice pénale […] et de deux mois pour la justice civile.</a:t>
            </a: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 la Cour de Cassation trouve qu’il n’y a rien d’anormal dans la décision, elle rend un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arrêt de rejet du pourvoi</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 elle trouve la réclamation justifiée, elle rend un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arrêt qui annule le jugement et renvoie l’affaire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devant une juridiction de même nature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institutions de la France</a:t>
            </a:r>
            <a:r>
              <a:rPr kumimoji="0" lang="fr-FR" sz="2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136.</a:t>
            </a:r>
          </a:p>
        </p:txBody>
      </p:sp>
      <p:sp>
        <p:nvSpPr>
          <p:cNvPr id="5" name="TextBox 2">
            <a:extLst>
              <a:ext uri="{FF2B5EF4-FFF2-40B4-BE49-F238E27FC236}">
                <a16:creationId xmlns:a16="http://schemas.microsoft.com/office/drawing/2014/main" id="{C18735D1-9CFC-12D5-EA1E-B70C833C8885}"/>
              </a:ext>
            </a:extLst>
          </p:cNvPr>
          <p:cNvSpPr txBox="1"/>
          <p:nvPr/>
        </p:nvSpPr>
        <p:spPr>
          <a:xfrm>
            <a:off x="762000" y="342900"/>
            <a:ext cx="141732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justice judiciaire en France</a:t>
            </a:r>
            <a:endParaRPr kumimoji="0" lang="fr-FR" sz="7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540486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D1DFD5E-9B15-5C7C-741A-6D343D40BB5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14C5064-88BD-FFD6-AB6F-2C6889A3F2BE}"/>
              </a:ext>
            </a:extLst>
          </p:cNvPr>
          <p:cNvSpPr txBox="1"/>
          <p:nvPr/>
        </p:nvSpPr>
        <p:spPr>
          <a:xfrm>
            <a:off x="1028700" y="7239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Les sources du droit</a:t>
            </a:r>
          </a:p>
        </p:txBody>
      </p:sp>
      <p:sp>
        <p:nvSpPr>
          <p:cNvPr id="4" name="TextBox 4">
            <a:extLst>
              <a:ext uri="{FF2B5EF4-FFF2-40B4-BE49-F238E27FC236}">
                <a16:creationId xmlns:a16="http://schemas.microsoft.com/office/drawing/2014/main" id="{E111F1E7-01A1-7EDC-590C-83CDD09A6EE0}"/>
              </a:ext>
            </a:extLst>
          </p:cNvPr>
          <p:cNvSpPr txBox="1"/>
          <p:nvPr/>
        </p:nvSpPr>
        <p:spPr>
          <a:xfrm>
            <a:off x="1076827" y="2409730"/>
            <a:ext cx="16068173" cy="753437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sources du droit</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On distingue le droit international du droit interne car une pluralité </a:t>
            </a:r>
            <a:r>
              <a:rPr lang="fr-FR" sz="3600" noProof="0" dirty="0">
                <a:solidFill>
                  <a:srgbClr val="F9FAFD"/>
                </a:solidFill>
                <a:latin typeface="Glacial Indifference" panose="020B0604020202020204" charset="0"/>
              </a:rPr>
              <a:t>d’ordres juridiques coexistent : un ordre international et des ordres internes ou nationaux.</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600" noProof="0" dirty="0">
                <a:solidFill>
                  <a:srgbClr val="F9FAFD"/>
                </a:solidFill>
                <a:latin typeface="Glacial Indifference" panose="020B0604020202020204" charset="0"/>
              </a:rPr>
              <a:t>- Le </a:t>
            </a:r>
            <a:r>
              <a:rPr lang="fr-FR" sz="3600" u="sng" noProof="0" dirty="0">
                <a:solidFill>
                  <a:srgbClr val="F9FAFD"/>
                </a:solidFill>
                <a:latin typeface="Glacial Indifference" panose="020B0604020202020204" charset="0"/>
              </a:rPr>
              <a:t>droit interne</a:t>
            </a:r>
            <a:r>
              <a:rPr lang="fr-FR" sz="3600" noProof="0" dirty="0">
                <a:solidFill>
                  <a:srgbClr val="F9FAFD"/>
                </a:solidFill>
                <a:latin typeface="Glacial Indifference" panose="020B0604020202020204" charset="0"/>
              </a:rPr>
              <a:t> régule les rapports sociaux à l’intérieur d’un État : il est élaboré par un État souverain et est sanctionné par ses institutions nationales. </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international</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régule</a:t>
            </a:r>
            <a:r>
              <a:rPr lang="fr-FR" sz="3600" noProof="0" dirty="0">
                <a:solidFill>
                  <a:srgbClr val="F9FAFD"/>
                </a:solidFill>
                <a:latin typeface="Glacial Indifference" panose="020B0604020202020204" charset="0"/>
              </a:rPr>
              <a:t> les rapports sociaux au niveau international.</a:t>
            </a:r>
          </a:p>
          <a:p>
            <a:pPr marL="0" marR="0" lvl="0" indent="0" algn="just" defTabSz="914400" rtl="0" eaLnBrk="1" fontAlgn="auto" latinLnBrk="0" hangingPunct="1">
              <a:lnSpc>
                <a:spcPct val="110000"/>
              </a:lnSpc>
              <a:spcBef>
                <a:spcPts val="0"/>
              </a:spcBef>
              <a:buClrTx/>
              <a:buSzTx/>
              <a:buFontTx/>
              <a:buNone/>
              <a:tabLst/>
              <a:defRPr/>
            </a:pPr>
            <a:r>
              <a:rPr lang="fr-FR" sz="3600" noProof="0" dirty="0">
                <a:solidFill>
                  <a:srgbClr val="F9FAFD"/>
                </a:solidFill>
                <a:latin typeface="Glacial Indifference" panose="020B0604020202020204" charset="0"/>
              </a:rPr>
              <a:t>- Le </a:t>
            </a:r>
            <a:r>
              <a:rPr lang="fr-FR" sz="3600" u="sng" noProof="0" dirty="0">
                <a:solidFill>
                  <a:srgbClr val="F9FAFD"/>
                </a:solidFill>
                <a:latin typeface="Glacial Indifference" panose="020B0604020202020204" charset="0"/>
              </a:rPr>
              <a:t>droit positif</a:t>
            </a:r>
            <a:r>
              <a:rPr lang="fr-FR" sz="3600" noProof="0" dirty="0">
                <a:solidFill>
                  <a:srgbClr val="F9FAFD"/>
                </a:solidFill>
                <a:latin typeface="Glacial Indifference" panose="020B0604020202020204" charset="0"/>
              </a:rPr>
              <a:t> (ou objectif) en France est constitué à la fois de normes nationales et de certaines normes internationales ». Il s’en suit que « les </a:t>
            </a:r>
            <a:r>
              <a:rPr lang="fr-FR" sz="3600" u="sng" noProof="0" dirty="0">
                <a:solidFill>
                  <a:srgbClr val="F9FAFD"/>
                </a:solidFill>
                <a:latin typeface="Glacial Indifference" panose="020B0604020202020204" charset="0"/>
              </a:rPr>
              <a:t>sources du droit </a:t>
            </a:r>
            <a:r>
              <a:rPr lang="fr-FR" sz="3600" noProof="0" dirty="0">
                <a:solidFill>
                  <a:srgbClr val="F9FAFD"/>
                </a:solidFill>
                <a:latin typeface="Glacial Indifference" panose="020B0604020202020204" charset="0"/>
              </a:rPr>
              <a:t>sont […] </a:t>
            </a:r>
            <a:r>
              <a:rPr lang="fr-FR" sz="3600" u="sng" noProof="0" dirty="0">
                <a:solidFill>
                  <a:srgbClr val="F9FAFD"/>
                </a:solidFill>
                <a:latin typeface="Glacial Indifference" panose="020B0604020202020204" charset="0"/>
              </a:rPr>
              <a:t>internationales ou nationales</a:t>
            </a:r>
            <a:r>
              <a:rPr lang="fr-FR" sz="3600" noProof="0" dirty="0">
                <a:solidFill>
                  <a:srgbClr val="F9FAFD"/>
                </a:solidFill>
                <a:latin typeface="Glacial Indifference" panose="020B0604020202020204" charset="0"/>
              </a:rPr>
              <a:t> ».</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13</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Tree>
    <p:extLst>
      <p:ext uri="{BB962C8B-B14F-4D97-AF65-F5344CB8AC3E}">
        <p14:creationId xmlns:p14="http://schemas.microsoft.com/office/powerpoint/2010/main" val="3015815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2337C49-9A89-7FF8-17BF-CCC5DDDF986B}"/>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DC6227CF-B74D-3BD3-C00C-AA504192BA19}"/>
              </a:ext>
            </a:extLst>
          </p:cNvPr>
          <p:cNvSpPr txBox="1"/>
          <p:nvPr/>
        </p:nvSpPr>
        <p:spPr>
          <a:xfrm>
            <a:off x="1076827" y="1409700"/>
            <a:ext cx="16220573" cy="886704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sources nationales du droit</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France, la Constitution de 1958 représente « la norme supérieure, dont dépendent toutes les autres sources du droit ».</a:t>
            </a:r>
          </a:p>
          <a:p>
            <a:pPr marL="0" marR="0" lvl="0" indent="0" algn="just" defTabSz="914400" rtl="0" eaLnBrk="1" fontAlgn="auto" latinLnBrk="0" hangingPunct="1">
              <a:lnSpc>
                <a:spcPct val="110000"/>
              </a:lnSpc>
              <a:spcBef>
                <a:spcPts val="0"/>
              </a:spcBef>
              <a:spcAft>
                <a:spcPts val="1800"/>
              </a:spcAft>
              <a:buClrTx/>
              <a:buSzTx/>
              <a:buFontTx/>
              <a:buNone/>
              <a:tabLst/>
              <a:defRPr/>
            </a:pPr>
            <a:r>
              <a:rPr lang="fr-FR" sz="3400" noProof="0" dirty="0">
                <a:solidFill>
                  <a:srgbClr val="F9FAFD"/>
                </a:solidFill>
                <a:latin typeface="Glacial Indifference" panose="020B0604020202020204" charset="0"/>
              </a:rPr>
              <a:t>La hiérarchie des normes est donc la suivante : « </a:t>
            </a:r>
            <a:endPar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R="0" lvl="0" algn="just" defTabSz="914400" rtl="0" eaLnBrk="1" fontAlgn="auto" latinLnBrk="0" hangingPunct="1">
              <a:lnSpc>
                <a:spcPct val="110000"/>
              </a:lnSpc>
              <a:spcBef>
                <a:spcPts val="0"/>
              </a:spcBef>
              <a:spcAft>
                <a:spcPts val="600"/>
              </a:spcAft>
              <a:buClrTx/>
              <a:buSzTx/>
              <a:tabLst/>
              <a:defRPr/>
            </a:pPr>
            <a:r>
              <a:rPr lang="fr-FR" sz="3400" noProof="0" dirty="0">
                <a:solidFill>
                  <a:srgbClr val="F9FAFD"/>
                </a:solidFill>
                <a:latin typeface="Glacial Indifference" panose="020B0604020202020204" charset="0"/>
              </a:rPr>
              <a:t>1. la Constitution / les traités ratifiés, le droit communautaire et les traités de la CESDH (sources internationales) ;</a:t>
            </a:r>
          </a:p>
          <a:p>
            <a:pPr marR="0" lvl="0" algn="just" defTabSz="914400" rtl="0" eaLnBrk="1" fontAlgn="auto" latinLnBrk="0" hangingPunct="1">
              <a:lnSpc>
                <a:spcPct val="110000"/>
              </a:lnSpc>
              <a:spcBef>
                <a:spcPts val="0"/>
              </a:spcBef>
              <a:spcAft>
                <a:spcPts val="600"/>
              </a:spcAft>
              <a:buClrTx/>
              <a:buSzTx/>
              <a:tabLst/>
              <a:defRPr/>
            </a:pPr>
            <a:r>
              <a:rPr lang="fr-FR" sz="3400" noProof="0" dirty="0">
                <a:solidFill>
                  <a:srgbClr val="F9FAFD"/>
                </a:solidFill>
                <a:latin typeface="Glacial Indifference" panose="020B0604020202020204" charset="0"/>
              </a:rPr>
              <a:t>2. les lois et les ordonnances ;</a:t>
            </a:r>
          </a:p>
          <a:p>
            <a:pPr marR="0" lvl="0" algn="just" defTabSz="914400" rtl="0" eaLnBrk="1" fontAlgn="auto" latinLnBrk="0" hangingPunct="1">
              <a:lnSpc>
                <a:spcPct val="110000"/>
              </a:lnSpc>
              <a:spcBef>
                <a:spcPts val="0"/>
              </a:spcBef>
              <a:spcAft>
                <a:spcPts val="600"/>
              </a:spcAft>
              <a:buClrTx/>
              <a:buSzTx/>
              <a:tabLst/>
              <a:defRPr/>
            </a:pPr>
            <a:r>
              <a:rPr lang="fr-FR" sz="3400" noProof="0" dirty="0">
                <a:solidFill>
                  <a:srgbClr val="F9FAFD"/>
                </a:solidFill>
                <a:latin typeface="Glacial Indifference" panose="020B0604020202020204" charset="0"/>
              </a:rPr>
              <a:t>3. les règlements ;</a:t>
            </a:r>
          </a:p>
          <a:p>
            <a:pPr marR="0" lvl="0" algn="just" defTabSz="914400" rtl="0" eaLnBrk="1" fontAlgn="auto" latinLnBrk="0" hangingPunct="1">
              <a:lnSpc>
                <a:spcPct val="110000"/>
              </a:lnSpc>
              <a:spcBef>
                <a:spcPts val="0"/>
              </a:spcBef>
              <a:spcAft>
                <a:spcPts val="600"/>
              </a:spcAft>
              <a:buClrTx/>
              <a:buSzTx/>
              <a:tabLst/>
              <a:defRPr/>
            </a:pPr>
            <a:r>
              <a:rPr lang="fr-FR" sz="3400" noProof="0" dirty="0">
                <a:solidFill>
                  <a:srgbClr val="F9FAFD"/>
                </a:solidFill>
                <a:latin typeface="Glacial Indifference" panose="020B0604020202020204" charset="0"/>
              </a:rPr>
              <a:t>4. les décrets ;</a:t>
            </a:r>
          </a:p>
          <a:p>
            <a:pPr marR="0" lvl="0" algn="just" defTabSz="914400" rtl="0" eaLnBrk="1" fontAlgn="auto" latinLnBrk="0" hangingPunct="1">
              <a:lnSpc>
                <a:spcPct val="110000"/>
              </a:lnSpc>
              <a:spcBef>
                <a:spcPts val="0"/>
              </a:spcBef>
              <a:spcAft>
                <a:spcPts val="1800"/>
              </a:spcAft>
              <a:buClrTx/>
              <a:buSzTx/>
              <a:tabLst/>
              <a:defRPr/>
            </a:pPr>
            <a:r>
              <a:rPr lang="fr-FR" sz="3400" noProof="0" dirty="0">
                <a:solidFill>
                  <a:srgbClr val="F9FAFD"/>
                </a:solidFill>
                <a:latin typeface="Glacial Indifference" panose="020B0604020202020204" charset="0"/>
              </a:rPr>
              <a:t>5. les arrêts (ministériels, préfectoraux, municipaux).</a:t>
            </a:r>
          </a:p>
          <a:p>
            <a:pPr marR="0" lvl="0" algn="just" defTabSz="914400" rtl="0" eaLnBrk="1" fontAlgn="auto" latinLnBrk="0" hangingPunct="1">
              <a:lnSpc>
                <a:spcPct val="110000"/>
              </a:lnSpc>
              <a:spcBef>
                <a:spcPts val="0"/>
              </a:spcBef>
              <a:spcAft>
                <a:spcPts val="1800"/>
              </a:spcAft>
              <a:buClrTx/>
              <a:buSzTx/>
              <a:tabLst/>
              <a:defRPr/>
            </a:pPr>
            <a:r>
              <a:rPr lang="fr-FR" sz="3400" noProof="0" dirty="0">
                <a:solidFill>
                  <a:srgbClr val="F9FAFD"/>
                </a:solidFill>
                <a:latin typeface="Glacial Indifference" panose="020B0604020202020204" charset="0"/>
              </a:rPr>
              <a:t>Les normes juridiques internes n’ont pas toutes la même force : une norme inférieure ne doit pas être en contradiction avec l’ensemble des normes supérieures ».</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14-15</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3" name="TextBox 2">
            <a:extLst>
              <a:ext uri="{FF2B5EF4-FFF2-40B4-BE49-F238E27FC236}">
                <a16:creationId xmlns:a16="http://schemas.microsoft.com/office/drawing/2014/main" id="{0AFFCD82-00B1-5757-5BBB-2454047A8182}"/>
              </a:ext>
            </a:extLst>
          </p:cNvPr>
          <p:cNvSpPr txBox="1"/>
          <p:nvPr/>
        </p:nvSpPr>
        <p:spPr>
          <a:xfrm>
            <a:off x="1028700" y="2049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Les sources du droit</a:t>
            </a:r>
          </a:p>
        </p:txBody>
      </p:sp>
    </p:spTree>
    <p:extLst>
      <p:ext uri="{BB962C8B-B14F-4D97-AF65-F5344CB8AC3E}">
        <p14:creationId xmlns:p14="http://schemas.microsoft.com/office/powerpoint/2010/main" val="3563848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78073AF-1B99-9033-950B-1A30D4B3BAC7}"/>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3F44F498-C211-3672-A392-E301F9C146E8}"/>
              </a:ext>
            </a:extLst>
          </p:cNvPr>
          <p:cNvSpPr txBox="1"/>
          <p:nvPr/>
        </p:nvSpPr>
        <p:spPr>
          <a:xfrm>
            <a:off x="1076827" y="2409730"/>
            <a:ext cx="16068173" cy="4635115"/>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sources internationales du droit</a:t>
            </a:r>
          </a:p>
          <a:p>
            <a:pPr marL="0" marR="0" lvl="0" indent="0" algn="just" defTabSz="914400" rtl="0" eaLnBrk="1" fontAlgn="auto" latinLnBrk="0" hangingPunct="1">
              <a:lnSpc>
                <a:spcPct val="110000"/>
              </a:lnSpc>
              <a:spcBef>
                <a:spcPts val="0"/>
              </a:spcBef>
              <a:spcAft>
                <a:spcPts val="18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En France, trois sources internationales majeures existent :</a:t>
            </a:r>
          </a:p>
          <a:p>
            <a:pPr marL="571500" marR="0" lvl="0" indent="-571500" algn="just" defTabSz="914400" rtl="0" eaLnBrk="1" fontAlgn="auto" latinLnBrk="0" hangingPunct="1">
              <a:lnSpc>
                <a:spcPct val="110000"/>
              </a:lnSpc>
              <a:spcBef>
                <a:spcPts val="0"/>
              </a:spcBef>
              <a:spcAft>
                <a:spcPts val="600"/>
              </a:spcAft>
              <a:buClrTx/>
              <a:buSzTx/>
              <a:buFontTx/>
              <a:buChar char="-"/>
              <a:tabLst/>
              <a:defRPr/>
            </a:pPr>
            <a:r>
              <a:rPr lang="fr-FR" sz="3600" noProof="0" dirty="0">
                <a:solidFill>
                  <a:srgbClr val="F9FAFD"/>
                </a:solidFill>
                <a:latin typeface="Glacial Indifference" panose="020B0604020202020204" charset="0"/>
              </a:rPr>
              <a:t>les </a:t>
            </a:r>
            <a:r>
              <a:rPr lang="fr-FR" sz="3600" u="sng" noProof="0" dirty="0">
                <a:solidFill>
                  <a:srgbClr val="F9FAFD"/>
                </a:solidFill>
                <a:latin typeface="Glacial Indifference" panose="020B0604020202020204" charset="0"/>
              </a:rPr>
              <a:t>traités internationaux</a:t>
            </a:r>
            <a:r>
              <a:rPr lang="fr-FR" sz="3600" noProof="0" dirty="0">
                <a:solidFill>
                  <a:srgbClr val="F9FAFD"/>
                </a:solidFill>
                <a:latin typeface="Glacial Indifference" panose="020B0604020202020204" charset="0"/>
              </a:rPr>
              <a:t> </a:t>
            </a:r>
          </a:p>
          <a:p>
            <a:pPr marL="571500" marR="0" lvl="0" indent="-571500" algn="just" defTabSz="914400" rtl="0" eaLnBrk="1" fontAlgn="auto" latinLnBrk="0" hangingPunct="1">
              <a:lnSpc>
                <a:spcPct val="110000"/>
              </a:lnSpc>
              <a:spcBef>
                <a:spcPts val="0"/>
              </a:spcBef>
              <a:spcAft>
                <a:spcPts val="600"/>
              </a:spcAft>
              <a:buClrTx/>
              <a:buSzTx/>
              <a:buFontTx/>
              <a:buChar char="-"/>
              <a:tabLst/>
              <a:defRPr/>
            </a:pPr>
            <a:r>
              <a:rPr lang="fr-FR" sz="3600" noProof="0" dirty="0">
                <a:solidFill>
                  <a:srgbClr val="F9FAFD"/>
                </a:solidFill>
                <a:latin typeface="Glacial Indifference" panose="020B0604020202020204" charset="0"/>
              </a:rPr>
              <a:t>le </a:t>
            </a:r>
            <a:r>
              <a:rPr lang="fr-FR" sz="3600" u="sng" noProof="0" dirty="0">
                <a:solidFill>
                  <a:srgbClr val="F9FAFD"/>
                </a:solidFill>
                <a:latin typeface="Glacial Indifference" panose="020B0604020202020204" charset="0"/>
              </a:rPr>
              <a:t>droit communautaire</a:t>
            </a:r>
          </a:p>
          <a:p>
            <a:pPr marL="571500" marR="0" lvl="0" indent="-571500" algn="just" defTabSz="914400" rtl="0" eaLnBrk="1" fontAlgn="auto" latinLnBrk="0" hangingPunct="1">
              <a:lnSpc>
                <a:spcPct val="110000"/>
              </a:lnSpc>
              <a:spcBef>
                <a:spcPts val="0"/>
              </a:spcBef>
              <a:spcAft>
                <a:spcPts val="600"/>
              </a:spcAft>
              <a:buClrTx/>
              <a:buSzTx/>
              <a:buFontTx/>
              <a:buChar char="-"/>
              <a:tabLst/>
              <a:defRPr/>
            </a:pPr>
            <a:r>
              <a:rPr lang="fr-FR" sz="3600" noProof="0" dirty="0">
                <a:solidFill>
                  <a:srgbClr val="F9FAFD"/>
                </a:solidFill>
                <a:latin typeface="Glacial Indifference" panose="020B0604020202020204" charset="0"/>
              </a:rPr>
              <a:t>les </a:t>
            </a:r>
            <a:r>
              <a:rPr lang="fr-FR" sz="3600" u="sng" noProof="0" dirty="0">
                <a:solidFill>
                  <a:srgbClr val="F9FAFD"/>
                </a:solidFill>
                <a:latin typeface="Glacial Indifference" panose="020B0604020202020204" charset="0"/>
              </a:rPr>
              <a:t>traités du Conseil de l’Europe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13-14</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3" name="TextBox 2">
            <a:extLst>
              <a:ext uri="{FF2B5EF4-FFF2-40B4-BE49-F238E27FC236}">
                <a16:creationId xmlns:a16="http://schemas.microsoft.com/office/drawing/2014/main" id="{348C8EB6-8A54-F0D8-81DD-C72758827BB6}"/>
              </a:ext>
            </a:extLst>
          </p:cNvPr>
          <p:cNvSpPr txBox="1"/>
          <p:nvPr/>
        </p:nvSpPr>
        <p:spPr>
          <a:xfrm>
            <a:off x="1028700" y="738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Les sources du droit</a:t>
            </a:r>
          </a:p>
        </p:txBody>
      </p:sp>
    </p:spTree>
    <p:extLst>
      <p:ext uri="{BB962C8B-B14F-4D97-AF65-F5344CB8AC3E}">
        <p14:creationId xmlns:p14="http://schemas.microsoft.com/office/powerpoint/2010/main" val="620658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F998A07-6E4D-CB75-FCDC-4C45C28E861E}"/>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B699F6EE-57A7-4364-51BC-9FDB55EA73F5}"/>
              </a:ext>
            </a:extLst>
          </p:cNvPr>
          <p:cNvSpPr txBox="1"/>
          <p:nvPr/>
        </p:nvSpPr>
        <p:spPr>
          <a:xfrm>
            <a:off x="1076827" y="2409730"/>
            <a:ext cx="16068173" cy="684187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sources internationales du droit</a:t>
            </a:r>
          </a:p>
          <a:p>
            <a:pPr marL="571500" marR="0" lvl="0" indent="-571500" algn="just" defTabSz="914400" rtl="0" eaLnBrk="1" fontAlgn="auto" latinLnBrk="0" hangingPunct="1">
              <a:lnSpc>
                <a:spcPct val="110000"/>
              </a:lnSpc>
              <a:spcBef>
                <a:spcPts val="0"/>
              </a:spcBef>
              <a:spcAft>
                <a:spcPts val="600"/>
              </a:spcAft>
              <a:buClrTx/>
              <a:buSzTx/>
              <a:buFontTx/>
              <a:buChar char="-"/>
              <a:tabLst/>
              <a:defRPr/>
            </a:pPr>
            <a:r>
              <a:rPr lang="fr-FR" sz="3600" noProof="0" dirty="0">
                <a:solidFill>
                  <a:srgbClr val="F9FAFD"/>
                </a:solidFill>
                <a:latin typeface="Glacial Indifference" panose="020B0604020202020204" charset="0"/>
              </a:rPr>
              <a:t>les </a:t>
            </a:r>
            <a:r>
              <a:rPr lang="fr-FR" sz="3600" u="sng" noProof="0" dirty="0">
                <a:solidFill>
                  <a:srgbClr val="F9FAFD"/>
                </a:solidFill>
                <a:latin typeface="Glacial Indifference" panose="020B0604020202020204" charset="0"/>
              </a:rPr>
              <a:t>traités internationaux</a:t>
            </a:r>
            <a:r>
              <a:rPr lang="fr-FR" sz="3600" noProof="0" dirty="0">
                <a:solidFill>
                  <a:srgbClr val="F9FAFD"/>
                </a:solidFill>
                <a:latin typeface="Glacial Indifference" panose="020B0604020202020204" charset="0"/>
              </a:rPr>
              <a:t> → « il s’agit d’accords entre États souverains qui déterminent soit les rapports des États entre eux (par exemple en matière de défense), soit les rapports entre personnes privées (par exemple, les règles relatives aux échanges commerciaux) ». </a:t>
            </a:r>
          </a:p>
          <a:p>
            <a:pPr marL="572400" marR="0" lvl="0" algn="just" defTabSz="914400" rtl="0" eaLnBrk="1" fontAlgn="auto" latinLnBrk="0" hangingPunct="1">
              <a:lnSpc>
                <a:spcPct val="110000"/>
              </a:lnSpc>
              <a:spcBef>
                <a:spcPts val="0"/>
              </a:spcBef>
              <a:buClrTx/>
              <a:buSzTx/>
              <a:tabLst/>
              <a:defRPr/>
            </a:pPr>
            <a:r>
              <a:rPr lang="fr-FR" sz="3600" noProof="0" dirty="0">
                <a:solidFill>
                  <a:srgbClr val="F9FAFD"/>
                </a:solidFill>
                <a:latin typeface="Glacial Indifference" panose="020B0604020202020204" charset="0"/>
              </a:rPr>
              <a:t>L’</a:t>
            </a:r>
            <a:r>
              <a:rPr lang="fr-FR" sz="3600" u="sng" noProof="0" dirty="0">
                <a:solidFill>
                  <a:srgbClr val="F9FAFD"/>
                </a:solidFill>
                <a:latin typeface="Glacial Indifference" panose="020B0604020202020204" charset="0"/>
              </a:rPr>
              <a:t>art. 55 de la Constitution</a:t>
            </a:r>
            <a:r>
              <a:rPr lang="fr-FR" sz="3600" noProof="0" dirty="0">
                <a:solidFill>
                  <a:srgbClr val="F9FAFD"/>
                </a:solidFill>
                <a:latin typeface="Glacial Indifference" panose="020B0604020202020204" charset="0"/>
              </a:rPr>
              <a:t> établit que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les traités ou accords régulièrement ratifiés ou approuvés ont, dès leur publication, une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autorité supérieure à celle des lois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sous réserve, pour chaque accord ou traité, de son application par l'autre partie ».</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13</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3" name="TextBox 2">
            <a:extLst>
              <a:ext uri="{FF2B5EF4-FFF2-40B4-BE49-F238E27FC236}">
                <a16:creationId xmlns:a16="http://schemas.microsoft.com/office/drawing/2014/main" id="{1F3BC32E-ED2A-893A-936A-1789C722761E}"/>
              </a:ext>
            </a:extLst>
          </p:cNvPr>
          <p:cNvSpPr txBox="1"/>
          <p:nvPr/>
        </p:nvSpPr>
        <p:spPr>
          <a:xfrm>
            <a:off x="1028700" y="8001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Les sources du droit</a:t>
            </a:r>
          </a:p>
        </p:txBody>
      </p:sp>
    </p:spTree>
    <p:extLst>
      <p:ext uri="{BB962C8B-B14F-4D97-AF65-F5344CB8AC3E}">
        <p14:creationId xmlns:p14="http://schemas.microsoft.com/office/powerpoint/2010/main" val="1348312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3915E43-64AB-1C63-F715-EA48FE1C8A37}"/>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AF29DBDC-2E30-80E6-DF41-E1E16ECE84F8}"/>
              </a:ext>
            </a:extLst>
          </p:cNvPr>
          <p:cNvSpPr txBox="1"/>
          <p:nvPr/>
        </p:nvSpPr>
        <p:spPr>
          <a:xfrm>
            <a:off x="1076827" y="2247900"/>
            <a:ext cx="16220573" cy="704192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sources internationales du droit</a:t>
            </a:r>
          </a:p>
          <a:p>
            <a:pPr marL="571500" marR="0" lvl="0" indent="-571500" algn="just" defTabSz="914400" rtl="0" eaLnBrk="1" fontAlgn="auto" latinLnBrk="0" hangingPunct="1">
              <a:lnSpc>
                <a:spcPct val="120000"/>
              </a:lnSpc>
              <a:spcBef>
                <a:spcPts val="0"/>
              </a:spcBef>
              <a:buClrTx/>
              <a:buSzTx/>
              <a:buFontTx/>
              <a:buChar char="-"/>
              <a:tabLst/>
              <a:defRPr/>
            </a:pPr>
            <a:r>
              <a:rPr lang="fr-FR" sz="3600" noProof="0" dirty="0">
                <a:solidFill>
                  <a:srgbClr val="F9FAFD"/>
                </a:solidFill>
                <a:latin typeface="Glacial Indifference" panose="020B0604020202020204" charset="0"/>
              </a:rPr>
              <a:t>le </a:t>
            </a:r>
            <a:r>
              <a:rPr lang="fr-FR" sz="3600" u="sng" noProof="0" dirty="0">
                <a:solidFill>
                  <a:srgbClr val="F9FAFD"/>
                </a:solidFill>
                <a:latin typeface="Glacial Indifference" panose="020B0604020202020204" charset="0"/>
              </a:rPr>
              <a:t>droit communautaire</a:t>
            </a:r>
            <a:r>
              <a:rPr lang="fr-FR" sz="3600" noProof="0" dirty="0">
                <a:solidFill>
                  <a:srgbClr val="F9FAFD"/>
                </a:solidFill>
                <a:latin typeface="Glacial Indifference" panose="020B0604020202020204" charset="0"/>
              </a:rPr>
              <a:t> → « c’est le droit créé par les </a:t>
            </a:r>
            <a:r>
              <a:rPr lang="fr-FR" sz="3600" u="sng" noProof="0" dirty="0">
                <a:solidFill>
                  <a:srgbClr val="F9FAFD"/>
                </a:solidFill>
                <a:latin typeface="Glacial Indifference" panose="020B0604020202020204" charset="0"/>
              </a:rPr>
              <a:t>Communautés européennes</a:t>
            </a:r>
            <a:r>
              <a:rPr lang="fr-FR" sz="3600" noProof="0" dirty="0">
                <a:solidFill>
                  <a:srgbClr val="F9FAFD"/>
                </a:solidFill>
                <a:latin typeface="Glacial Indifference" panose="020B0604020202020204" charset="0"/>
              </a:rPr>
              <a:t> », instituées a leur tour par les Traités de Rome (CECA, CEE, Euratom), l’Acte unique européen, le Traité de l’Union européenne (Maastricht), le Traité d’Amsterdam, le Traité de Nice et le Traité de Lisbonne. </a:t>
            </a:r>
          </a:p>
          <a:p>
            <a:pPr lvl="1" algn="just">
              <a:lnSpc>
                <a:spcPct val="120000"/>
              </a:lnSpc>
              <a:defRPr/>
            </a:pPr>
            <a:r>
              <a:rPr lang="fr-FR" sz="3600" noProof="0" dirty="0">
                <a:solidFill>
                  <a:srgbClr val="F9FAFD"/>
                </a:solidFill>
                <a:latin typeface="Glacial Indifference" panose="020B0604020202020204" charset="0"/>
              </a:rPr>
              <a:t>	↓</a:t>
            </a:r>
          </a:p>
          <a:p>
            <a:pPr marL="572400" lvl="1" algn="just">
              <a:lnSpc>
                <a:spcPct val="110000"/>
              </a:lnSpc>
              <a:defRPr/>
            </a:pPr>
            <a:r>
              <a:rPr lang="fr-FR" sz="3600" noProof="0" dirty="0">
                <a:solidFill>
                  <a:srgbClr val="F9FAFD"/>
                </a:solidFill>
                <a:latin typeface="Glacial Indifference" panose="020B0604020202020204" charset="0"/>
              </a:rPr>
              <a:t>Plus en particulier on distingue le « </a:t>
            </a:r>
            <a:r>
              <a:rPr lang="fr-FR" sz="3600" u="sng" noProof="0" dirty="0">
                <a:solidFill>
                  <a:srgbClr val="F9FAFD"/>
                </a:solidFill>
                <a:latin typeface="Glacial Indifference" panose="020B0604020202020204" charset="0"/>
              </a:rPr>
              <a:t>droit communautaire originaire</a:t>
            </a:r>
            <a:r>
              <a:rPr lang="fr-FR" sz="3600" noProof="0" dirty="0">
                <a:solidFill>
                  <a:srgbClr val="F9FAFD"/>
                </a:solidFill>
                <a:latin typeface="Glacial Indifference" panose="020B0604020202020204" charset="0"/>
              </a:rPr>
              <a:t> (les traités eux-mêmes) », d’une part, et le « </a:t>
            </a:r>
            <a:r>
              <a:rPr lang="fr-FR" sz="3600" u="sng" noProof="0" dirty="0">
                <a:solidFill>
                  <a:srgbClr val="F9FAFD"/>
                </a:solidFill>
                <a:latin typeface="Glacial Indifference" panose="020B0604020202020204" charset="0"/>
              </a:rPr>
              <a:t>droit communautaire dérivé</a:t>
            </a:r>
            <a:r>
              <a:rPr lang="fr-FR" sz="3600" noProof="0" dirty="0">
                <a:solidFill>
                  <a:srgbClr val="F9FAFD"/>
                </a:solidFill>
                <a:latin typeface="Glacial Indifference" panose="020B0604020202020204" charset="0"/>
              </a:rPr>
              <a:t> » (règlements, directives ou décisions), de l’autre.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13-14</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3" name="TextBox 2">
            <a:extLst>
              <a:ext uri="{FF2B5EF4-FFF2-40B4-BE49-F238E27FC236}">
                <a16:creationId xmlns:a16="http://schemas.microsoft.com/office/drawing/2014/main" id="{AB273F0D-EC32-83AE-C43A-3FCA1988637C}"/>
              </a:ext>
            </a:extLst>
          </p:cNvPr>
          <p:cNvSpPr txBox="1"/>
          <p:nvPr/>
        </p:nvSpPr>
        <p:spPr>
          <a:xfrm>
            <a:off x="1028700" y="7239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Les sources du droit</a:t>
            </a:r>
          </a:p>
        </p:txBody>
      </p:sp>
    </p:spTree>
    <p:extLst>
      <p:ext uri="{BB962C8B-B14F-4D97-AF65-F5344CB8AC3E}">
        <p14:creationId xmlns:p14="http://schemas.microsoft.com/office/powerpoint/2010/main" val="261229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313C579-C422-858F-6327-BF0D7417B2C8}"/>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5142D99A-8103-D1EC-0084-EDBB9F572357}"/>
              </a:ext>
            </a:extLst>
          </p:cNvPr>
          <p:cNvSpPr txBox="1"/>
          <p:nvPr/>
        </p:nvSpPr>
        <p:spPr>
          <a:xfrm>
            <a:off x="1076827" y="2097929"/>
            <a:ext cx="16144373" cy="752205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42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le droit ?</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600" noProof="0" dirty="0">
                <a:solidFill>
                  <a:srgbClr val="F9FAFD"/>
                </a:solidFill>
                <a:latin typeface="Glacial Indifference" panose="020B0604020202020204" charset="0"/>
              </a:rPr>
              <a:t>Il faut remarquer qu’il n’y a pas un, mais une </a:t>
            </a:r>
            <a:r>
              <a:rPr lang="fr-FR" sz="3600" u="sng" noProof="0" dirty="0">
                <a:solidFill>
                  <a:srgbClr val="F9FAFD"/>
                </a:solidFill>
                <a:latin typeface="Glacial Indifference" panose="020B0604020202020204" charset="0"/>
              </a:rPr>
              <a:t>pluralité de systèmes normatifs</a:t>
            </a:r>
            <a:r>
              <a:rPr lang="fr-FR" sz="3600" noProof="0" dirty="0">
                <a:solidFill>
                  <a:srgbClr val="F9FAFD"/>
                </a:solidFill>
                <a:latin typeface="Glacial Indifference" panose="020B0604020202020204" charset="0"/>
              </a:rPr>
              <a:t>. […] Cependant, ce que nous nommons désormais "droit", est le système normatif de l’instance la plus puissante, c’est-à-dire </a:t>
            </a:r>
            <a:r>
              <a:rPr lang="fr-FR" sz="3600" u="sng" noProof="0" dirty="0">
                <a:solidFill>
                  <a:srgbClr val="F9FAFD"/>
                </a:solidFill>
                <a:latin typeface="Glacial Indifference" panose="020B0604020202020204" charset="0"/>
              </a:rPr>
              <a:t>l’État</a:t>
            </a:r>
            <a:r>
              <a:rPr lang="fr-FR" sz="3600" noProof="0" dirty="0">
                <a:solidFill>
                  <a:srgbClr val="F9FAFD"/>
                </a:solidFill>
                <a:latin typeface="Glacial Indifference" panose="020B0604020202020204" charset="0"/>
              </a:rPr>
              <a:t> ».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Par exemple, « en France existaient le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coutumier</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lang="fr-FR" sz="3600" noProof="0" dirty="0">
                <a:solidFill>
                  <a:srgbClr val="F9FAFD"/>
                </a:solidFill>
                <a:latin typeface="Glacial Indifference" panose="020B0604020202020204" charset="0"/>
              </a:rPr>
              <a:t>, le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lang="fr-FR" sz="3600" u="sng" noProof="0" dirty="0">
                <a:solidFill>
                  <a:srgbClr val="F9FAFD"/>
                </a:solidFill>
                <a:latin typeface="Glacial Indifference" panose="020B0604020202020204" charset="0"/>
              </a:rPr>
              <a:t>droit canon</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lang="fr-FR" sz="3600" noProof="0" dirty="0">
                <a:solidFill>
                  <a:srgbClr val="F9FAFD"/>
                </a:solidFill>
                <a:latin typeface="Glacial Indifference" panose="020B0604020202020204" charset="0"/>
              </a:rPr>
              <a:t> et le </a:t>
            </a:r>
            <a:r>
              <a:rPr lang="fr-FR" sz="3600" u="sng" noProof="0" dirty="0">
                <a:solidFill>
                  <a:srgbClr val="F9FAFD"/>
                </a:solidFill>
                <a:latin typeface="Glacial Indifference" panose="020B0604020202020204" charset="0"/>
              </a:rPr>
              <a:t>droit de l’État</a:t>
            </a:r>
            <a:r>
              <a:rPr lang="fr-FR" sz="3600" noProof="0" dirty="0">
                <a:solidFill>
                  <a:srgbClr val="F9FAFD"/>
                </a:solidFill>
                <a:latin typeface="Glacial Indifference" panose="020B0604020202020204" charset="0"/>
              </a:rPr>
              <a:t>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trois systèmes normatifs qui étaient en concurrence et qui revendiquaient chacun la qualification de "droit". </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 n’est qu’avec la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suprématie de l’État</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que </a:t>
            </a:r>
            <a:r>
              <a:rPr lang="fr-FR" sz="3600" noProof="0" dirty="0">
                <a:solidFill>
                  <a:srgbClr val="F9FAFD"/>
                </a:solidFill>
                <a:latin typeface="Glacial Indifference" panose="020B0604020202020204" charset="0"/>
              </a:rPr>
              <a:t>celui-ci a pu revendiquer le monopole du mot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"droit".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Dockès,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Valeurs de la démocratie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107-130,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77</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5" name="TextBox 2">
            <a:extLst>
              <a:ext uri="{FF2B5EF4-FFF2-40B4-BE49-F238E27FC236}">
                <a16:creationId xmlns:a16="http://schemas.microsoft.com/office/drawing/2014/main" id="{3C73D2BC-00AC-F2FE-88FD-587426446BA1}"/>
              </a:ext>
            </a:extLst>
          </p:cNvPr>
          <p:cNvSpPr txBox="1"/>
          <p:nvPr/>
        </p:nvSpPr>
        <p:spPr>
          <a:xfrm>
            <a:off x="10287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Définir le </a:t>
            </a:r>
            <a:r>
              <a:rPr lang="fr-FR" sz="8000" dirty="0">
                <a:solidFill>
                  <a:srgbClr val="F9FAFD"/>
                </a:solidFill>
                <a:latin typeface="Glacial Indifference"/>
              </a:rPr>
              <a:t>droit</a:t>
            </a:r>
            <a:endParaRPr kumimoji="0" lang="fr-FR" sz="8000" b="0" i="0" u="none" strike="noStrike" kern="1200" cap="none" spc="0" normalizeH="0" baseline="0" noProof="0" dirty="0">
              <a:ln>
                <a:noFill/>
              </a:ln>
              <a:solidFill>
                <a:srgbClr val="F9FAFD"/>
              </a:solidFill>
              <a:effectLst/>
              <a:uLnTx/>
              <a:uFillTx/>
              <a:latin typeface="Glacial Indifference"/>
              <a:ea typeface="+mn-ea"/>
              <a:cs typeface="+mn-cs"/>
            </a:endParaRPr>
          </a:p>
        </p:txBody>
      </p:sp>
    </p:spTree>
    <p:extLst>
      <p:ext uri="{BB962C8B-B14F-4D97-AF65-F5344CB8AC3E}">
        <p14:creationId xmlns:p14="http://schemas.microsoft.com/office/powerpoint/2010/main" val="1022826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27753E5-C0A8-1104-69E8-AD79524E276E}"/>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22620E1E-802B-7A5B-6E72-DB7FF12592ED}"/>
              </a:ext>
            </a:extLst>
          </p:cNvPr>
          <p:cNvSpPr txBox="1"/>
          <p:nvPr/>
        </p:nvSpPr>
        <p:spPr>
          <a:xfrm>
            <a:off x="1076827" y="2644759"/>
            <a:ext cx="16220573" cy="5700022"/>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sources internationales du droit</a:t>
            </a:r>
          </a:p>
          <a:p>
            <a:pPr marL="0" lvl="1" algn="just">
              <a:lnSpc>
                <a:spcPct val="110000"/>
              </a:lnSpc>
              <a:spcAft>
                <a:spcPts val="1200"/>
              </a:spcAft>
              <a:defRPr/>
            </a:pPr>
            <a:r>
              <a:rPr lang="fr-FR" sz="3600" noProof="0" dirty="0">
                <a:solidFill>
                  <a:srgbClr val="F9FAFD"/>
                </a:solidFill>
                <a:latin typeface="Glacial Indifference" panose="020B0604020202020204" charset="0"/>
              </a:rPr>
              <a:t>Les normes du droit communautaire sont </a:t>
            </a:r>
            <a:r>
              <a:rPr lang="fr-FR" sz="3600" u="sng" noProof="0" dirty="0">
                <a:solidFill>
                  <a:srgbClr val="F9FAFD"/>
                </a:solidFill>
                <a:latin typeface="Glacial Indifference" panose="020B0604020202020204" charset="0"/>
              </a:rPr>
              <a:t>appliquées directement</a:t>
            </a:r>
            <a:r>
              <a:rPr lang="fr-FR" sz="3600" noProof="0" dirty="0">
                <a:solidFill>
                  <a:srgbClr val="F9FAFD"/>
                </a:solidFill>
                <a:latin typeface="Glacial Indifference" panose="020B0604020202020204" charset="0"/>
              </a:rPr>
              <a:t> « dans l’ordre juridique interne : elles s’imposent aux juridictions des États membres et les particuliers peuvent s’en prévaloir ».</a:t>
            </a:r>
          </a:p>
          <a:p>
            <a:pPr marL="0" lvl="1" algn="just">
              <a:lnSpc>
                <a:spcPct val="110000"/>
              </a:lnSpc>
              <a:defRPr/>
            </a:pPr>
            <a:r>
              <a:rPr lang="fr-FR" sz="3600" noProof="0" dirty="0">
                <a:solidFill>
                  <a:srgbClr val="F9FAFD"/>
                </a:solidFill>
                <a:latin typeface="Glacial Indifference" panose="020B0604020202020204" charset="0"/>
              </a:rPr>
              <a:t>De surcroît, les normes communautaires jouissent d’une </a:t>
            </a:r>
            <a:r>
              <a:rPr lang="fr-FR" sz="3600" u="sng" noProof="0" dirty="0">
                <a:solidFill>
                  <a:srgbClr val="F9FAFD"/>
                </a:solidFill>
                <a:latin typeface="Glacial Indifference" panose="020B0604020202020204" charset="0"/>
              </a:rPr>
              <a:t>supériorité « sur les lois nationales qui leur sont contraires</a:t>
            </a:r>
            <a:r>
              <a:rPr lang="fr-FR" sz="3600" noProof="0" dirty="0">
                <a:solidFill>
                  <a:srgbClr val="F9FAFD"/>
                </a:solidFill>
                <a:latin typeface="Glacial Indifference" panose="020B0604020202020204" charset="0"/>
              </a:rPr>
              <a:t> ». Par conséquent, les lois antérieures sont abrogées et d’éventuelles règles ou lois postérieures sont illégales.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p.14</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3" name="TextBox 2">
            <a:extLst>
              <a:ext uri="{FF2B5EF4-FFF2-40B4-BE49-F238E27FC236}">
                <a16:creationId xmlns:a16="http://schemas.microsoft.com/office/drawing/2014/main" id="{0D8576F5-FA3A-0B54-0B13-AAB49AB4854C}"/>
              </a:ext>
            </a:extLst>
          </p:cNvPr>
          <p:cNvSpPr txBox="1"/>
          <p:nvPr/>
        </p:nvSpPr>
        <p:spPr>
          <a:xfrm>
            <a:off x="1028700" y="890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Les sources du droit</a:t>
            </a:r>
          </a:p>
        </p:txBody>
      </p:sp>
    </p:spTree>
    <p:extLst>
      <p:ext uri="{BB962C8B-B14F-4D97-AF65-F5344CB8AC3E}">
        <p14:creationId xmlns:p14="http://schemas.microsoft.com/office/powerpoint/2010/main" val="2233517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9FD09D2-9DFF-AEA4-3737-6ADC124B8BCA}"/>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85CA1D1A-7A0C-7F53-54D0-D49B913830E2}"/>
              </a:ext>
            </a:extLst>
          </p:cNvPr>
          <p:cNvSpPr txBox="1"/>
          <p:nvPr/>
        </p:nvSpPr>
        <p:spPr>
          <a:xfrm>
            <a:off x="1076827" y="2324100"/>
            <a:ext cx="16220573" cy="719273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 sein du droit communautaire dérivé</a:t>
            </a: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 on retrouve :</a:t>
            </a:r>
          </a:p>
          <a:p>
            <a:pPr marL="571500" lvl="1" indent="-571500" algn="just">
              <a:lnSpc>
                <a:spcPct val="110000"/>
              </a:lnSpc>
              <a:spcAft>
                <a:spcPts val="1200"/>
              </a:spcAft>
              <a:buFontTx/>
              <a:buChar char="-"/>
              <a:defRPr/>
            </a:pPr>
            <a:r>
              <a:rPr lang="fr-FR" sz="3600" noProof="0" dirty="0">
                <a:solidFill>
                  <a:srgbClr val="F9FAFD"/>
                </a:solidFill>
                <a:latin typeface="Glacial Indifference" panose="020B0604020202020204" charset="0"/>
              </a:rPr>
              <a:t>les </a:t>
            </a:r>
            <a:r>
              <a:rPr lang="fr-FR" sz="3600" u="sng" noProof="0" dirty="0">
                <a:solidFill>
                  <a:srgbClr val="F9FAFD"/>
                </a:solidFill>
                <a:latin typeface="Glacial Indifference" panose="020B0604020202020204" charset="0"/>
              </a:rPr>
              <a:t>règlements</a:t>
            </a:r>
            <a:r>
              <a:rPr lang="fr-FR" sz="3600" noProof="0" dirty="0">
                <a:solidFill>
                  <a:srgbClr val="F9FAFD"/>
                </a:solidFill>
                <a:latin typeface="Glacial Indifference" panose="020B0604020202020204" charset="0"/>
              </a:rPr>
              <a:t> → qui sont des « dispositions de portée générale, obligatoires dans tous leurs éléments et directement applicables dans tous les États membres » ;</a:t>
            </a:r>
          </a:p>
          <a:p>
            <a:pPr marL="571500" lvl="1" indent="-571500" algn="just">
              <a:lnSpc>
                <a:spcPct val="110000"/>
              </a:lnSpc>
              <a:spcAft>
                <a:spcPts val="1200"/>
              </a:spcAft>
              <a:buFontTx/>
              <a:buChar char="-"/>
              <a:defRPr/>
            </a:pPr>
            <a:r>
              <a:rPr lang="fr-FR" sz="3600" noProof="0" dirty="0">
                <a:solidFill>
                  <a:srgbClr val="F9FAFD"/>
                </a:solidFill>
                <a:latin typeface="Glacial Indifference" panose="020B0604020202020204" charset="0"/>
              </a:rPr>
              <a:t>les </a:t>
            </a:r>
            <a:r>
              <a:rPr lang="fr-FR" sz="3600" u="sng" noProof="0" dirty="0">
                <a:solidFill>
                  <a:srgbClr val="F9FAFD"/>
                </a:solidFill>
                <a:latin typeface="Glacial Indifference" panose="020B0604020202020204" charset="0"/>
              </a:rPr>
              <a:t>directives</a:t>
            </a:r>
            <a:r>
              <a:rPr lang="fr-FR" sz="3600" noProof="0" dirty="0">
                <a:solidFill>
                  <a:srgbClr val="F9FAFD"/>
                </a:solidFill>
                <a:latin typeface="Glacial Indifference" panose="020B0604020202020204" charset="0"/>
              </a:rPr>
              <a:t> → à savoir des « dispositions qui lient les États membres destinataires quant au résultat. Elles laissent aux États membres la compétence quant à la forme et aux moyens » ;</a:t>
            </a:r>
          </a:p>
          <a:p>
            <a:pPr marL="571500" lvl="1" indent="-571500" algn="just">
              <a:lnSpc>
                <a:spcPct val="110000"/>
              </a:lnSpc>
              <a:buFontTx/>
              <a:buChar char="-"/>
              <a:defRPr/>
            </a:pPr>
            <a:r>
              <a:rPr lang="fr-FR" sz="3600" noProof="0" dirty="0">
                <a:solidFill>
                  <a:srgbClr val="F9FAFD"/>
                </a:solidFill>
                <a:latin typeface="Glacial Indifference" panose="020B0604020202020204" charset="0"/>
              </a:rPr>
              <a:t>les </a:t>
            </a:r>
            <a:r>
              <a:rPr lang="fr-FR" sz="3600" u="sng" noProof="0" dirty="0">
                <a:solidFill>
                  <a:srgbClr val="F9FAFD"/>
                </a:solidFill>
                <a:latin typeface="Glacial Indifference" panose="020B0604020202020204" charset="0"/>
              </a:rPr>
              <a:t>décisions</a:t>
            </a:r>
            <a:r>
              <a:rPr lang="fr-FR" sz="3600" noProof="0" dirty="0">
                <a:solidFill>
                  <a:srgbClr val="F9FAFD"/>
                </a:solidFill>
                <a:latin typeface="Glacial Indifference" panose="020B0604020202020204" charset="0"/>
              </a:rPr>
              <a:t> → qui « sont obligatoires pour leurs destinataires mais n’ont pas de portée générale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pp.13-14</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3" name="TextBox 2">
            <a:extLst>
              <a:ext uri="{FF2B5EF4-FFF2-40B4-BE49-F238E27FC236}">
                <a16:creationId xmlns:a16="http://schemas.microsoft.com/office/drawing/2014/main" id="{F1AB8E5F-152F-D848-C3F1-4E10BCB5FF39}"/>
              </a:ext>
            </a:extLst>
          </p:cNvPr>
          <p:cNvSpPr txBox="1"/>
          <p:nvPr/>
        </p:nvSpPr>
        <p:spPr>
          <a:xfrm>
            <a:off x="1028700" y="7239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Les sources du droit</a:t>
            </a:r>
          </a:p>
        </p:txBody>
      </p:sp>
    </p:spTree>
    <p:extLst>
      <p:ext uri="{BB962C8B-B14F-4D97-AF65-F5344CB8AC3E}">
        <p14:creationId xmlns:p14="http://schemas.microsoft.com/office/powerpoint/2010/main" val="1359578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DB320C2-21D5-6095-DDED-CAFCD00FB3EF}"/>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CA4F0044-1B3E-7851-8F1C-B9865F1F653F}"/>
              </a:ext>
            </a:extLst>
          </p:cNvPr>
          <p:cNvSpPr txBox="1"/>
          <p:nvPr/>
        </p:nvSpPr>
        <p:spPr>
          <a:xfrm>
            <a:off x="1076827" y="1409700"/>
            <a:ext cx="16220573" cy="879625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ts val="0"/>
              </a:spcBef>
              <a:spcAft>
                <a:spcPts val="30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Les sources internationales du droit</a:t>
            </a:r>
          </a:p>
          <a:p>
            <a:pPr marL="571500" marR="0" lvl="0" indent="-571500" algn="just" defTabSz="914400" rtl="0" eaLnBrk="1" fontAlgn="auto" latinLnBrk="0" hangingPunct="1">
              <a:lnSpc>
                <a:spcPct val="120000"/>
              </a:lnSpc>
              <a:spcBef>
                <a:spcPts val="0"/>
              </a:spcBef>
              <a:buClrTx/>
              <a:buSzTx/>
              <a:buFontTx/>
              <a:buChar char="-"/>
              <a:tabLst/>
              <a:defRPr/>
            </a:pPr>
            <a:r>
              <a:rPr lang="fr-FR" sz="3400" noProof="0" dirty="0">
                <a:solidFill>
                  <a:srgbClr val="F9FAFD"/>
                </a:solidFill>
                <a:latin typeface="Glacial Indifference" panose="020B0604020202020204" charset="0"/>
              </a:rPr>
              <a:t>les </a:t>
            </a:r>
            <a:r>
              <a:rPr lang="fr-FR" sz="3400" u="sng" noProof="0" dirty="0">
                <a:solidFill>
                  <a:srgbClr val="F9FAFD"/>
                </a:solidFill>
                <a:latin typeface="Glacial Indifference" panose="020B0604020202020204" charset="0"/>
              </a:rPr>
              <a:t>traités du Conseil de l’Europe</a:t>
            </a:r>
            <a:r>
              <a:rPr lang="fr-FR" sz="3400" noProof="0" dirty="0">
                <a:solidFill>
                  <a:srgbClr val="F9FAFD"/>
                </a:solidFill>
                <a:latin typeface="Glacial Indifference" panose="020B0604020202020204" charset="0"/>
              </a:rPr>
              <a:t> → « le Conseil de l’Europe réunit 47 États dont 28 États membres de l’Union européenne. Son but est la sauvegarde des idéaux des pays européens. Il a été créé le 5 mai 1949. Son siège est à Strasbourg, en France.</a:t>
            </a:r>
          </a:p>
          <a:p>
            <a:pPr marL="572400" marR="0" lvl="0" algn="just" defTabSz="914400" rtl="0" eaLnBrk="1" fontAlgn="auto" latinLnBrk="0" hangingPunct="1">
              <a:lnSpc>
                <a:spcPct val="120000"/>
              </a:lnSpc>
              <a:spcBef>
                <a:spcPts val="0"/>
              </a:spcBef>
              <a:buClrTx/>
              <a:buSzTx/>
              <a:tabLst/>
              <a:defRPr/>
            </a:pPr>
            <a:r>
              <a:rPr lang="fr-FR" sz="3400" noProof="0" dirty="0">
                <a:solidFill>
                  <a:srgbClr val="F9FAFD"/>
                </a:solidFill>
                <a:latin typeface="Glacial Indifference" panose="020B0604020202020204" charset="0"/>
              </a:rPr>
              <a:t>Il s’attache à défendre la démocratie libérale et le pluralisme politique ». </a:t>
            </a:r>
          </a:p>
          <a:p>
            <a:pPr marL="572400" marR="0" lvl="0" algn="just" defTabSz="914400" rtl="0" eaLnBrk="1" fontAlgn="auto" latinLnBrk="0" hangingPunct="1">
              <a:lnSpc>
                <a:spcPct val="120000"/>
              </a:lnSpc>
              <a:spcBef>
                <a:spcPts val="0"/>
              </a:spcBef>
              <a:buClrTx/>
              <a:buSzTx/>
              <a:tabLst/>
              <a:defRPr/>
            </a:pPr>
            <a:r>
              <a:rPr lang="fr-FR" sz="3400" noProof="0" dirty="0">
                <a:solidFill>
                  <a:srgbClr val="F9FAFD"/>
                </a:solidFill>
                <a:latin typeface="Glacial Indifference" panose="020B0604020202020204" charset="0"/>
              </a:rPr>
              <a:t>La </a:t>
            </a:r>
            <a:r>
              <a:rPr lang="fr-FR" sz="3400" u="sng" noProof="0" dirty="0">
                <a:solidFill>
                  <a:srgbClr val="F9FAFD"/>
                </a:solidFill>
                <a:latin typeface="Glacial Indifference" panose="020B0604020202020204" charset="0"/>
              </a:rPr>
              <a:t>CESDH</a:t>
            </a:r>
            <a:r>
              <a:rPr lang="fr-FR" sz="3400" noProof="0" dirty="0">
                <a:solidFill>
                  <a:srgbClr val="F9FAFD"/>
                </a:solidFill>
                <a:latin typeface="Glacial Indifference" panose="020B0604020202020204" charset="0"/>
              </a:rPr>
              <a:t> – Convention européenne de sauvegarde des droits de l’homme et des libertés fondamentales – est un exemple de traité du Conseil de l’Europe.</a:t>
            </a:r>
          </a:p>
          <a:p>
            <a:pPr marL="572400" marR="0" lvl="0" algn="just" defTabSz="914400" rtl="0" eaLnBrk="1" fontAlgn="auto" latinLnBrk="0" hangingPunct="1">
              <a:lnSpc>
                <a:spcPct val="120000"/>
              </a:lnSpc>
              <a:spcBef>
                <a:spcPts val="0"/>
              </a:spcBef>
              <a:buClrTx/>
              <a:buSzTx/>
              <a:tabLst/>
              <a:defRPr/>
            </a:pPr>
            <a:r>
              <a:rPr lang="fr-FR" sz="3400" noProof="0" dirty="0">
                <a:solidFill>
                  <a:srgbClr val="F9FAFD"/>
                </a:solidFill>
                <a:latin typeface="Glacial Indifference" panose="020B0604020202020204" charset="0"/>
              </a:rPr>
              <a:t>« Le contrôle juridictionnel est exercé par la Cour européenne des droits de l’homme […] ; elle peut être saisie par toute personne pour violation par un État membre des droits garantis par la Convention européenne des droits de l’homme. Les États membres du Conseil de l’Europe s’engagent à se conformer à la décision de la Cour et à modifier éventuellement leur droit interne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r">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14</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3" name="TextBox 2">
            <a:extLst>
              <a:ext uri="{FF2B5EF4-FFF2-40B4-BE49-F238E27FC236}">
                <a16:creationId xmlns:a16="http://schemas.microsoft.com/office/drawing/2014/main" id="{4B6B7C79-3E20-CC74-1EC9-23E60A4766BE}"/>
              </a:ext>
            </a:extLst>
          </p:cNvPr>
          <p:cNvSpPr txBox="1"/>
          <p:nvPr/>
        </p:nvSpPr>
        <p:spPr>
          <a:xfrm>
            <a:off x="1028700" y="190500"/>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Les sources du droit</a:t>
            </a:r>
          </a:p>
        </p:txBody>
      </p:sp>
    </p:spTree>
    <p:extLst>
      <p:ext uri="{BB962C8B-B14F-4D97-AF65-F5344CB8AC3E}">
        <p14:creationId xmlns:p14="http://schemas.microsoft.com/office/powerpoint/2010/main" val="38054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C4F5BA4-3903-902C-6585-DFB5A722CB9E}"/>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8E7B27A6-5D65-BC89-6CCE-1DA05D4949FC}"/>
              </a:ext>
            </a:extLst>
          </p:cNvPr>
          <p:cNvSpPr txBox="1"/>
          <p:nvPr/>
        </p:nvSpPr>
        <p:spPr>
          <a:xfrm>
            <a:off x="1076827" y="2019300"/>
            <a:ext cx="16144373" cy="805451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42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le droit ?</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600" noProof="0" dirty="0">
                <a:solidFill>
                  <a:srgbClr val="F9FAFD"/>
                </a:solidFill>
                <a:latin typeface="Glacial Indifference" panose="020B0604020202020204" charset="0"/>
              </a:rPr>
              <a:t>Mais aujourd’hui, le droit n’est plus le privilège du seul État, il émane également d’autres instances dirigeantes : l’Union Européenne, par exemple, a créé un système juridique qui s’applique aux systèmes des États membres ; ou bien encore les Nations Unies, dont la Charte a été ratifiée par la plupart des États et qui est la base du droit mondial.</a:t>
            </a: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Aucun droit national n’est indépendant des autres systèmes juridiques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c’est pourquoi chaque émetteur de droit (Nations Unies, Union Européenne, États, entreprises, parties contractantes) doit appliquer des normes qui sont issues d’une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pluralité de sources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donc d’une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pluralité d’émetteurs</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Dockès,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Valeurs de la démocratie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107-130,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77</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5" name="TextBox 2">
            <a:extLst>
              <a:ext uri="{FF2B5EF4-FFF2-40B4-BE49-F238E27FC236}">
                <a16:creationId xmlns:a16="http://schemas.microsoft.com/office/drawing/2014/main" id="{C298B21C-9A0D-E1C5-6A2B-61819ACD2F87}"/>
              </a:ext>
            </a:extLst>
          </p:cNvPr>
          <p:cNvSpPr txBox="1"/>
          <p:nvPr/>
        </p:nvSpPr>
        <p:spPr>
          <a:xfrm>
            <a:off x="10287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Définir le </a:t>
            </a:r>
            <a:r>
              <a:rPr lang="fr-FR" sz="8000" dirty="0">
                <a:solidFill>
                  <a:srgbClr val="F9FAFD"/>
                </a:solidFill>
                <a:latin typeface="Glacial Indifference"/>
              </a:rPr>
              <a:t>droit</a:t>
            </a:r>
            <a:endParaRPr kumimoji="0" lang="fr-FR" sz="8000" b="0" i="0" u="none" strike="noStrike" kern="1200" cap="none" spc="0" normalizeH="0" baseline="0" noProof="0" dirty="0">
              <a:ln>
                <a:noFill/>
              </a:ln>
              <a:solidFill>
                <a:srgbClr val="F9FAFD"/>
              </a:solidFill>
              <a:effectLst/>
              <a:uLnTx/>
              <a:uFillTx/>
              <a:latin typeface="Glacial Indifference"/>
              <a:ea typeface="+mn-ea"/>
              <a:cs typeface="+mn-cs"/>
            </a:endParaRPr>
          </a:p>
        </p:txBody>
      </p:sp>
    </p:spTree>
    <p:extLst>
      <p:ext uri="{BB962C8B-B14F-4D97-AF65-F5344CB8AC3E}">
        <p14:creationId xmlns:p14="http://schemas.microsoft.com/office/powerpoint/2010/main" val="263480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02D7D66-B7BE-199B-1307-E04C05BA952D}"/>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3EBB6F31-31B8-1DFB-6F5E-BF446573190D}"/>
              </a:ext>
            </a:extLst>
          </p:cNvPr>
          <p:cNvSpPr txBox="1"/>
          <p:nvPr/>
        </p:nvSpPr>
        <p:spPr>
          <a:xfrm>
            <a:off x="1076827" y="1866900"/>
            <a:ext cx="16144373" cy="849463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le droit ?</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400" noProof="0" dirty="0">
                <a:solidFill>
                  <a:srgbClr val="F9FAFD"/>
                </a:solidFill>
                <a:latin typeface="Glacial Indifference" panose="020B0604020202020204" charset="0"/>
              </a:rPr>
              <a:t>Le droit finalement est devenue une </a:t>
            </a:r>
            <a:r>
              <a:rPr lang="fr-FR" sz="3400" u="sng" noProof="0" dirty="0">
                <a:solidFill>
                  <a:srgbClr val="F9FAFD"/>
                </a:solidFill>
                <a:latin typeface="Glacial Indifference" panose="020B0604020202020204" charset="0"/>
              </a:rPr>
              <a:t>valeur</a:t>
            </a:r>
            <a:r>
              <a:rPr lang="fr-FR" sz="3400" noProof="0" dirty="0">
                <a:solidFill>
                  <a:srgbClr val="F9FAFD"/>
                </a:solidFill>
                <a:latin typeface="Glacial Indifference" panose="020B0604020202020204" charset="0"/>
              </a:rPr>
              <a:t> lui-même, en dehors même d’une signification donnée à une norme particulière. En démocratie, le droit pose des </a:t>
            </a:r>
            <a:r>
              <a:rPr lang="fr-FR" sz="3400" u="sng" noProof="0" dirty="0">
                <a:solidFill>
                  <a:srgbClr val="F9FAFD"/>
                </a:solidFill>
                <a:latin typeface="Glacial Indifference" panose="020B0604020202020204" charset="0"/>
              </a:rPr>
              <a:t>limites aux valeurs suprêmes que sont la liberté et l’égalité</a:t>
            </a:r>
            <a:r>
              <a:rPr lang="fr-FR" sz="3400" noProof="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ts val="0"/>
              </a:spcBef>
              <a:spcAft>
                <a:spcPts val="600"/>
              </a:spcAft>
              <a:buClrTx/>
              <a:buSzTx/>
              <a:buFontTx/>
              <a:buNone/>
              <a:tabLst/>
              <a:defRPr/>
            </a:pPr>
            <a:r>
              <a:rPr lang="fr-FR" sz="3400" noProof="0" dirty="0">
                <a:solidFill>
                  <a:srgbClr val="F9FAFD"/>
                </a:solidFill>
                <a:latin typeface="Glacial Indifference" panose="020B0604020202020204" charset="0"/>
              </a:rPr>
              <a:t>Mais ces limites constituent dans le même temps la condition du </a:t>
            </a:r>
            <a:r>
              <a:rPr lang="fr-FR" sz="3400" u="sng" noProof="0" dirty="0">
                <a:solidFill>
                  <a:srgbClr val="F9FAFD"/>
                </a:solidFill>
                <a:latin typeface="Glacial Indifference" panose="020B0604020202020204" charset="0"/>
              </a:rPr>
              <a:t>respect de ces deux valeurs</a:t>
            </a:r>
            <a:r>
              <a:rPr lang="fr-FR" sz="3400" noProof="0" dirty="0">
                <a:solidFill>
                  <a:srgbClr val="F9FAFD"/>
                </a:solidFill>
                <a:latin typeface="Glacial Indifference" panose="020B0604020202020204" charset="0"/>
              </a:rPr>
              <a: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Sans le droit, chacun lutterait pour son propre intérêt et ce serait la guerre permanente. […] Posant comme valeurs suprêmes la liberté</a:t>
            </a:r>
            <a:r>
              <a:rPr lang="fr-FR" sz="3400" noProof="0" dirty="0">
                <a:solidFill>
                  <a:srgbClr val="F9FAFD"/>
                </a:solidFill>
                <a:latin typeface="Glacial Indifference" panose="020B0604020202020204" charset="0"/>
              </a:rPr>
              <a:t> et l’égalité,</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système juridique démocratique contient donc une valeur en lui-même ; cette idée est condensée dans la notion d’</a:t>
            </a:r>
            <a:r>
              <a:rPr kumimoji="0" lang="fr-FR" sz="34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État de droit</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l’État dans lequel chacun, y compris l’État, est soumis à la norme, l’État où existe donc un contrôle des pouvoirs […], l’État où les droits fondamentaux des individus sont respectés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Dockès,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Valeurs de la démocratie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107-130,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dans Damette et Dargirolle,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Méthode de français</a:t>
            </a:r>
            <a:r>
              <a:rPr lang="fr-FR" sz="2800" i="1" noProof="0" dirty="0">
                <a:solidFill>
                  <a:srgbClr val="F9FAFD"/>
                </a:solidFill>
                <a:latin typeface="Glacial Indifference" panose="020B0604020202020204" charset="0"/>
              </a:rPr>
              <a:t>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77</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p:txBody>
      </p:sp>
      <p:sp>
        <p:nvSpPr>
          <p:cNvPr id="5" name="TextBox 2">
            <a:extLst>
              <a:ext uri="{FF2B5EF4-FFF2-40B4-BE49-F238E27FC236}">
                <a16:creationId xmlns:a16="http://schemas.microsoft.com/office/drawing/2014/main" id="{403AD187-7CF7-C4F0-7C6E-6B084F14C788}"/>
              </a:ext>
            </a:extLst>
          </p:cNvPr>
          <p:cNvSpPr txBox="1"/>
          <p:nvPr/>
        </p:nvSpPr>
        <p:spPr>
          <a:xfrm>
            <a:off x="10287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Définir le </a:t>
            </a:r>
            <a:r>
              <a:rPr lang="fr-FR" sz="8000" dirty="0">
                <a:solidFill>
                  <a:srgbClr val="F9FAFD"/>
                </a:solidFill>
                <a:latin typeface="Glacial Indifference"/>
              </a:rPr>
              <a:t>droit</a:t>
            </a:r>
            <a:endParaRPr kumimoji="0" lang="fr-FR" sz="8000" b="0" i="0" u="none" strike="noStrike" kern="1200" cap="none" spc="0" normalizeH="0" baseline="0" noProof="0" dirty="0">
              <a:ln>
                <a:noFill/>
              </a:ln>
              <a:solidFill>
                <a:srgbClr val="F9FAFD"/>
              </a:solidFill>
              <a:effectLst/>
              <a:uLnTx/>
              <a:uFillTx/>
              <a:latin typeface="Glacial Indifference"/>
              <a:ea typeface="+mn-ea"/>
              <a:cs typeface="+mn-cs"/>
            </a:endParaRPr>
          </a:p>
        </p:txBody>
      </p:sp>
    </p:spTree>
    <p:extLst>
      <p:ext uri="{BB962C8B-B14F-4D97-AF65-F5344CB8AC3E}">
        <p14:creationId xmlns:p14="http://schemas.microsoft.com/office/powerpoint/2010/main" val="186935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3FC6880-FB70-3FC0-D5FE-BE6660DC9902}"/>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10014AF6-D401-D3C5-4A67-E37BB9315A2D}"/>
              </a:ext>
            </a:extLst>
          </p:cNvPr>
          <p:cNvSpPr txBox="1"/>
          <p:nvPr/>
        </p:nvSpPr>
        <p:spPr>
          <a:xfrm>
            <a:off x="1076827" y="2400300"/>
            <a:ext cx="16144373" cy="674646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36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qu’un État de droit ?</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600" noProof="0" dirty="0">
                <a:solidFill>
                  <a:srgbClr val="F9FAFD"/>
                </a:solidFill>
                <a:latin typeface="Glacial Indifference" panose="020B0604020202020204" charset="0"/>
              </a:rPr>
              <a:t>Organisation politique d’une société dans laquelle tout détenteur du pouvoir de contrainte, et en particulier du pouvoir d’édicter des </a:t>
            </a:r>
            <a:r>
              <a:rPr lang="fr-FR" sz="3600" u="sng" noProof="0" dirty="0">
                <a:solidFill>
                  <a:srgbClr val="F9FAFD"/>
                </a:solidFill>
                <a:latin typeface="Glacial Indifference" panose="020B0604020202020204" charset="0"/>
              </a:rPr>
              <a:t>règles de droit</a:t>
            </a:r>
            <a:r>
              <a:rPr lang="fr-FR" sz="3600" noProof="0" dirty="0">
                <a:solidFill>
                  <a:srgbClr val="F9FAFD"/>
                </a:solidFill>
                <a:latin typeface="Glacial Indifference" panose="020B0604020202020204" charset="0"/>
              </a:rPr>
              <a:t>, est lui-même soumis au règne du Droit, au même titre que l’ensemble des individus composant cette société</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Rémy Cabrillac (dir.),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Dictionnaire du vocabulaire juridique 2022</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248.</a:t>
            </a:r>
          </a:p>
          <a:p>
            <a:pPr marL="0" marR="0" lvl="0" indent="0" algn="r" defTabSz="914400" rtl="0" eaLnBrk="1" fontAlgn="auto" latinLnBrk="0" hangingPunct="1">
              <a:lnSpc>
                <a:spcPct val="100000"/>
              </a:lnSpc>
              <a:spcBef>
                <a:spcPts val="0"/>
              </a:spcBef>
              <a:spcAft>
                <a:spcPts val="0"/>
              </a:spcAft>
              <a:buClrTx/>
              <a:buSzTx/>
              <a:buFontTx/>
              <a:buNone/>
              <a:tabLst/>
              <a:defRPr/>
            </a:pPr>
            <a:endParaRPr lang="fr-FR" sz="2800" noProof="0" dirty="0">
              <a:solidFill>
                <a:srgbClr val="F9FAFD"/>
              </a:solidFill>
              <a:latin typeface="Glacial Indifference" panose="020B060402020202020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Règle de droit</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synonyme de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norme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c’est-à-dire une « règle de conduite générale et obligatoire »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2800" noProof="0" dirty="0">
              <a:solidFill>
                <a:srgbClr val="F9FAFD"/>
              </a:solidFill>
              <a:latin typeface="Glacial Indifference" panose="020B060402020202020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Cabrillac (dir.),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Dictionnaire du vocabulaire juridique 2022</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378</a:t>
            </a:r>
          </a:p>
        </p:txBody>
      </p:sp>
      <p:sp>
        <p:nvSpPr>
          <p:cNvPr id="6" name="TextBox 2">
            <a:extLst>
              <a:ext uri="{FF2B5EF4-FFF2-40B4-BE49-F238E27FC236}">
                <a16:creationId xmlns:a16="http://schemas.microsoft.com/office/drawing/2014/main" id="{A8FFCF96-D9B3-1777-5139-0794B292E813}"/>
              </a:ext>
            </a:extLst>
          </p:cNvPr>
          <p:cNvSpPr txBox="1"/>
          <p:nvPr/>
        </p:nvSpPr>
        <p:spPr>
          <a:xfrm>
            <a:off x="1028700" y="8145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Définir le </a:t>
            </a:r>
            <a:r>
              <a:rPr lang="fr-FR" sz="8000" dirty="0">
                <a:solidFill>
                  <a:srgbClr val="F9FAFD"/>
                </a:solidFill>
                <a:latin typeface="Glacial Indifference"/>
              </a:rPr>
              <a:t>droit</a:t>
            </a:r>
            <a:endParaRPr kumimoji="0" lang="fr-FR" sz="8000" b="0" i="0" u="none" strike="noStrike" kern="1200" cap="none" spc="0" normalizeH="0" baseline="0" noProof="0" dirty="0">
              <a:ln>
                <a:noFill/>
              </a:ln>
              <a:solidFill>
                <a:srgbClr val="F9FAFD"/>
              </a:solidFill>
              <a:effectLst/>
              <a:uLnTx/>
              <a:uFillTx/>
              <a:latin typeface="Glacial Indifference"/>
              <a:ea typeface="+mn-ea"/>
              <a:cs typeface="+mn-cs"/>
            </a:endParaRPr>
          </a:p>
        </p:txBody>
      </p:sp>
    </p:spTree>
    <p:extLst>
      <p:ext uri="{BB962C8B-B14F-4D97-AF65-F5344CB8AC3E}">
        <p14:creationId xmlns:p14="http://schemas.microsoft.com/office/powerpoint/2010/main" val="172117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E3D3CEC-167F-8A39-083E-A518F2D2DACA}"/>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498CCB9-BC48-F2FE-1A63-013CA81A931D}"/>
              </a:ext>
            </a:extLst>
          </p:cNvPr>
          <p:cNvSpPr txBox="1"/>
          <p:nvPr/>
        </p:nvSpPr>
        <p:spPr>
          <a:xfrm>
            <a:off x="1076827" y="2019300"/>
            <a:ext cx="16449173" cy="840230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Terminologie → juridique ou judiciaire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Judiciaire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ce qui se rapporte à la justice de l’ordre judiciaire (par opposition à la justice administrative) : le juge judiciaire, la police judiciaire, les poursuites judiciaires, une information judiciaire… »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600" b="1"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ce qui a trait au droit : une formation juridique, une question juridique, les règles juridiques, une théorie juridique… ».</a:t>
            </a:r>
          </a:p>
          <a:p>
            <a:pPr marL="0" marR="0" lvl="0" indent="0" algn="just" defTabSz="914400" rtl="0" eaLnBrk="1" fontAlgn="auto" latinLnBrk="0" hangingPunct="1">
              <a:lnSpc>
                <a:spcPct val="11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Juridictionnel</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ce qui est relatif à une juridiction ou à la fonction de juger, de dire le droit : un acte juridictionnel, un organe juridictionnel, le pouvoir juridictionnel…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Sébastien Bissardon,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Guide du langage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61.</a:t>
            </a:r>
          </a:p>
        </p:txBody>
      </p:sp>
      <p:sp>
        <p:nvSpPr>
          <p:cNvPr id="5" name="TextBox 2">
            <a:extLst>
              <a:ext uri="{FF2B5EF4-FFF2-40B4-BE49-F238E27FC236}">
                <a16:creationId xmlns:a16="http://schemas.microsoft.com/office/drawing/2014/main" id="{C7A6F180-4F87-A2CA-CF21-0E88BA0D8631}"/>
              </a:ext>
            </a:extLst>
          </p:cNvPr>
          <p:cNvSpPr txBox="1"/>
          <p:nvPr/>
        </p:nvSpPr>
        <p:spPr>
          <a:xfrm>
            <a:off x="1028700" y="5097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Définir le </a:t>
            </a:r>
            <a:r>
              <a:rPr lang="fr-FR" sz="8000" dirty="0">
                <a:solidFill>
                  <a:srgbClr val="F9FAFD"/>
                </a:solidFill>
                <a:latin typeface="Glacial Indifference"/>
              </a:rPr>
              <a:t>droit</a:t>
            </a:r>
            <a:endParaRPr kumimoji="0" lang="fr-FR" sz="8000" b="0" i="0" u="none" strike="noStrike" kern="1200" cap="none" spc="0" normalizeH="0" baseline="0" noProof="0" dirty="0">
              <a:ln>
                <a:noFill/>
              </a:ln>
              <a:solidFill>
                <a:srgbClr val="F9FAFD"/>
              </a:solidFill>
              <a:effectLst/>
              <a:uLnTx/>
              <a:uFillTx/>
              <a:latin typeface="Glacial Indifference"/>
              <a:ea typeface="+mn-ea"/>
              <a:cs typeface="+mn-cs"/>
            </a:endParaRPr>
          </a:p>
        </p:txBody>
      </p:sp>
    </p:spTree>
    <p:extLst>
      <p:ext uri="{BB962C8B-B14F-4D97-AF65-F5344CB8AC3E}">
        <p14:creationId xmlns:p14="http://schemas.microsoft.com/office/powerpoint/2010/main" val="295773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arn(inVertical)">
                                      <p:cBhvr>
                                        <p:cTn id="13" dur="500"/>
                                        <p:tgtEl>
                                          <p:spTgt spid="4">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barn(inVertical)">
                                      <p:cBhvr>
                                        <p:cTn id="16" dur="500"/>
                                        <p:tgtEl>
                                          <p:spTgt spid="4">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barn(inVertical)">
                                      <p:cBhvr>
                                        <p:cTn id="1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2010FDB-1F15-A56D-04AB-C864A8DF263B}"/>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C1976995-2C76-1B46-85EC-0B82CF81AE9F}"/>
              </a:ext>
            </a:extLst>
          </p:cNvPr>
          <p:cNvSpPr txBox="1"/>
          <p:nvPr/>
        </p:nvSpPr>
        <p:spPr>
          <a:xfrm>
            <a:off x="1076827" y="2324100"/>
            <a:ext cx="16449173" cy="752513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Terminologie → juridique ou judiciaire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00000"/>
              </a:lnSpc>
              <a:spcBef>
                <a:spcPts val="0"/>
              </a:spcBef>
              <a:spcAft>
                <a:spcPts val="18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juridique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 c’est un pléonasme, </a:t>
            </a:r>
            <a:r>
              <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signifiant </a:t>
            </a:r>
            <a:r>
              <a:rPr kumimoji="0" lang="fr-FR" sz="36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relatif au droit</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judiciaire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 ce terme existe, mais « attention à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ne pas remplacer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judiciaire</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par </a:t>
            </a:r>
            <a:r>
              <a:rPr kumimoji="0" lang="fr-FR" sz="36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juridique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Bissardon,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Guide du langage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37-38.</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judiciaire</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c’est « le droit des procédures judiciaires, c’est-à-dire l’ensemble des règles fixant l’organisation, la compétence et le fonctionnement des juridictions de l’ordre judiciaire : procédure civile, ou droit judiciaire privé, et procédure pénale, ou droit judiciaire pénal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Bissardon,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Guide du langage juridique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331.</a:t>
            </a:r>
          </a:p>
        </p:txBody>
      </p:sp>
      <p:sp>
        <p:nvSpPr>
          <p:cNvPr id="6" name="TextBox 2">
            <a:extLst>
              <a:ext uri="{FF2B5EF4-FFF2-40B4-BE49-F238E27FC236}">
                <a16:creationId xmlns:a16="http://schemas.microsoft.com/office/drawing/2014/main" id="{459025B8-677F-E03F-C9BE-7F3BD42F7463}"/>
              </a:ext>
            </a:extLst>
          </p:cNvPr>
          <p:cNvSpPr txBox="1"/>
          <p:nvPr/>
        </p:nvSpPr>
        <p:spPr>
          <a:xfrm>
            <a:off x="1028700" y="738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Définir le </a:t>
            </a:r>
            <a:r>
              <a:rPr lang="fr-FR" sz="8000" dirty="0">
                <a:solidFill>
                  <a:srgbClr val="F9FAFD"/>
                </a:solidFill>
                <a:latin typeface="Glacial Indifference"/>
              </a:rPr>
              <a:t>droit</a:t>
            </a:r>
            <a:endParaRPr kumimoji="0" lang="fr-FR" sz="8000" b="0" i="0" u="none" strike="noStrike" kern="1200" cap="none" spc="0" normalizeH="0" baseline="0" noProof="0" dirty="0">
              <a:ln>
                <a:noFill/>
              </a:ln>
              <a:solidFill>
                <a:srgbClr val="F9FAFD"/>
              </a:solidFill>
              <a:effectLst/>
              <a:uLnTx/>
              <a:uFillTx/>
              <a:latin typeface="Glacial Indifference"/>
              <a:ea typeface="+mn-ea"/>
              <a:cs typeface="+mn-cs"/>
            </a:endParaRPr>
          </a:p>
        </p:txBody>
      </p:sp>
    </p:spTree>
    <p:extLst>
      <p:ext uri="{BB962C8B-B14F-4D97-AF65-F5344CB8AC3E}">
        <p14:creationId xmlns:p14="http://schemas.microsoft.com/office/powerpoint/2010/main" val="4142533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92D32C7-9F32-E0DB-4E22-C20BF6D62513}"/>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CA14E499-B051-3C30-D64B-79A19306DFC3}"/>
              </a:ext>
            </a:extLst>
          </p:cNvPr>
          <p:cNvSpPr txBox="1"/>
          <p:nvPr/>
        </p:nvSpPr>
        <p:spPr>
          <a:xfrm>
            <a:off x="1076827" y="2324100"/>
            <a:ext cx="16220573" cy="611859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8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Qu’est-ce que le droit ?</a:t>
            </a:r>
          </a:p>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ts val="0"/>
              </a:spcBef>
              <a:spcAft>
                <a:spcPts val="120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1. Ensemble des règles de conduite qui gouvernent les rapports des * hommes * dans la société et dont le respect est assuré par l’autorité publique. Syn. :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objectif</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2. Prérogative accordée par le Droit objectif et permettant à une personne d’user d’une chose ou d’exiger d’une autre personne l’exécution d’une prestation. Syn. : </a:t>
            </a: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Droit subjectif</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Cabrillac (dir.),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Dictionnaire du vocabulaire juridique 2022</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216.</a:t>
            </a:r>
          </a:p>
        </p:txBody>
      </p:sp>
      <p:sp>
        <p:nvSpPr>
          <p:cNvPr id="5" name="TextBox 2">
            <a:extLst>
              <a:ext uri="{FF2B5EF4-FFF2-40B4-BE49-F238E27FC236}">
                <a16:creationId xmlns:a16="http://schemas.microsoft.com/office/drawing/2014/main" id="{F832F465-4ED3-8B2D-F666-97733C4CB6C9}"/>
              </a:ext>
            </a:extLst>
          </p:cNvPr>
          <p:cNvSpPr txBox="1"/>
          <p:nvPr/>
        </p:nvSpPr>
        <p:spPr>
          <a:xfrm>
            <a:off x="1028700" y="738386"/>
            <a:ext cx="126873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a:ea typeface="+mn-ea"/>
                <a:cs typeface="+mn-cs"/>
              </a:rPr>
              <a:t>Définir le </a:t>
            </a:r>
            <a:r>
              <a:rPr lang="fr-FR" sz="8000" dirty="0">
                <a:solidFill>
                  <a:srgbClr val="F9FAFD"/>
                </a:solidFill>
                <a:latin typeface="Glacial Indifference"/>
              </a:rPr>
              <a:t>droit</a:t>
            </a:r>
            <a:endParaRPr kumimoji="0" lang="fr-FR" sz="8000" b="0" i="0" u="none" strike="noStrike" kern="1200" cap="none" spc="0" normalizeH="0" baseline="0" noProof="0" dirty="0">
              <a:ln>
                <a:noFill/>
              </a:ln>
              <a:solidFill>
                <a:srgbClr val="F9FAFD"/>
              </a:solidFill>
              <a:effectLst/>
              <a:uLnTx/>
              <a:uFillTx/>
              <a:latin typeface="Glacial Indifference"/>
              <a:ea typeface="+mn-ea"/>
              <a:cs typeface="+mn-cs"/>
            </a:endParaRPr>
          </a:p>
        </p:txBody>
      </p:sp>
    </p:spTree>
    <p:extLst>
      <p:ext uri="{BB962C8B-B14F-4D97-AF65-F5344CB8AC3E}">
        <p14:creationId xmlns:p14="http://schemas.microsoft.com/office/powerpoint/2010/main" val="2404876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21657</TotalTime>
  <Words>4076</Words>
  <Application>Microsoft Office PowerPoint</Application>
  <PresentationFormat>Personalizzato</PresentationFormat>
  <Paragraphs>230</Paragraphs>
  <Slides>32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32</vt:i4>
      </vt:variant>
    </vt:vector>
  </HeadingPairs>
  <TitlesOfParts>
    <vt:vector size="36" baseType="lpstr">
      <vt:lpstr>Calibri</vt:lpstr>
      <vt:lpstr>Glacial Indifference</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de Langue I année CIAPG</dc:title>
  <dc:creator>asus</dc:creator>
  <cp:lastModifiedBy>Elena Gallo</cp:lastModifiedBy>
  <cp:revision>473</cp:revision>
  <cp:lastPrinted>2024-05-02T12:55:41Z</cp:lastPrinted>
  <dcterms:created xsi:type="dcterms:W3CDTF">2006-08-16T00:00:00Z</dcterms:created>
  <dcterms:modified xsi:type="dcterms:W3CDTF">2026-02-22T12:01:00Z</dcterms:modified>
  <dc:identifier>DAF61MJ3Tn8</dc:identifier>
</cp:coreProperties>
</file>