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4" r:id="rId3"/>
    <p:sldId id="267" r:id="rId4"/>
    <p:sldId id="291" r:id="rId5"/>
    <p:sldId id="294" r:id="rId6"/>
    <p:sldId id="295" r:id="rId7"/>
    <p:sldId id="278" r:id="rId8"/>
    <p:sldId id="269" r:id="rId9"/>
    <p:sldId id="279" r:id="rId10"/>
    <p:sldId id="257" r:id="rId11"/>
    <p:sldId id="270" r:id="rId12"/>
    <p:sldId id="280" r:id="rId13"/>
    <p:sldId id="265" r:id="rId14"/>
    <p:sldId id="297" r:id="rId15"/>
    <p:sldId id="273" r:id="rId16"/>
    <p:sldId id="283" r:id="rId17"/>
    <p:sldId id="271" r:id="rId18"/>
    <p:sldId id="281" r:id="rId19"/>
    <p:sldId id="272" r:id="rId20"/>
    <p:sldId id="282" r:id="rId21"/>
    <p:sldId id="274" r:id="rId22"/>
    <p:sldId id="292" r:id="rId23"/>
    <p:sldId id="296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57" d="100"/>
          <a:sy n="57" d="100"/>
        </p:scale>
        <p:origin x="1472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20/02/2026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20/02/2026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hyperlink" Target="http://web.unife.it/progetti/matematicainsieme/acquar/images/PERSICO2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hyperlink" Target="http://web.unife.it/progetti/matematicainsieme/acquar/images/PERSICO2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C9E96E-DE4C-92E0-39E8-2E973C3CF056}"/>
              </a:ext>
            </a:extLst>
          </p:cNvPr>
          <p:cNvSpPr txBox="1"/>
          <p:nvPr/>
        </p:nvSpPr>
        <p:spPr>
          <a:xfrm>
            <a:off x="2688567" y="2132856"/>
            <a:ext cx="376686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5000" dirty="0">
                <a:solidFill>
                  <a:schemeClr val="bg1"/>
                </a:solidFill>
              </a:rPr>
              <a:t>Dalla chimica </a:t>
            </a:r>
          </a:p>
          <a:p>
            <a:pPr algn="ctr"/>
            <a:r>
              <a:rPr lang="it-IT" sz="5000" dirty="0">
                <a:solidFill>
                  <a:schemeClr val="bg1"/>
                </a:solidFill>
              </a:rPr>
              <a:t>alla </a:t>
            </a:r>
          </a:p>
          <a:p>
            <a:pPr algn="ctr"/>
            <a:r>
              <a:rPr lang="it-IT" sz="5000" dirty="0">
                <a:solidFill>
                  <a:schemeClr val="bg1"/>
                </a:solidFill>
              </a:rPr>
              <a:t>biochimica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D357E73-6330-01C8-D64E-B4835E342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07123"/>
            <a:ext cx="2371725" cy="19240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2ACC31B-EED6-D96A-5817-A1BCE18C7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700" y="188640"/>
            <a:ext cx="2857500" cy="1905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B09331C-649E-24CF-1CF0-09A4F82819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3"/>
          <a:stretch/>
        </p:blipFill>
        <p:spPr>
          <a:xfrm>
            <a:off x="285065" y="4609112"/>
            <a:ext cx="1988308" cy="1369796"/>
          </a:xfrm>
          <a:prstGeom prst="rect">
            <a:avLst/>
          </a:prstGeom>
        </p:spPr>
      </p:pic>
      <p:pic>
        <p:nvPicPr>
          <p:cNvPr id="1026" name="Picture 2" descr="Wallpaper Man Muscle Human back Black background">
            <a:extLst>
              <a:ext uri="{FF2B5EF4-FFF2-40B4-BE49-F238E27FC236}">
                <a16:creationId xmlns:a16="http://schemas.microsoft.com/office/drawing/2014/main" id="{BD9E9EF6-1786-EE97-0864-7DFD8A09D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92" y="4385453"/>
            <a:ext cx="4067944" cy="247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2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astronomia.com/wp-content/uploads/2011/03/heic0601a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136525"/>
            <a:ext cx="9144032" cy="908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o\Desktop\Conferenza\TERRA2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72" y="285728"/>
            <a:ext cx="6248400" cy="630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Esperimento di Miller-</a:t>
            </a:r>
            <a:r>
              <a:rPr lang="it-IT" dirty="0" err="1">
                <a:solidFill>
                  <a:schemeClr val="bg1"/>
                </a:solidFill>
              </a:rPr>
              <a:t>Urey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6" name="Picture 2" descr="File:Miller-Urey experiment-it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62"/>
            <a:ext cx="6134100" cy="5715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572264" y="5214950"/>
            <a:ext cx="8499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/>
              <a:t>Acqua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28662" y="4429132"/>
            <a:ext cx="16709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b="1" dirty="0"/>
              <a:t>Condensatore</a:t>
            </a:r>
          </a:p>
        </p:txBody>
      </p:sp>
    </p:spTree>
    <p:extLst>
      <p:ext uri="{BB962C8B-B14F-4D97-AF65-F5344CB8AC3E}">
        <p14:creationId xmlns:p14="http://schemas.microsoft.com/office/powerpoint/2010/main" val="322631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oceanexplorer.noaa.gov/explorations/05lostcity/background/chem/media/sully2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"/>
            <a:ext cx="9144032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2795D0-40F8-A644-AD04-AF51AB35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CC1F7C-372B-2479-BAA8-2B6216A3F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Spectacular, long-lived &quot;Lost City&quot; vents, showing accretion of vent-building carbonate. Earth's first life may have developed around vents such as these. ">
            <a:extLst>
              <a:ext uri="{FF2B5EF4-FFF2-40B4-BE49-F238E27FC236}">
                <a16:creationId xmlns:a16="http://schemas.microsoft.com/office/drawing/2014/main" id="{651399B7-321A-9C5D-C2D7-7435CA5D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0"/>
            <a:ext cx="12220443" cy="686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08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71085" y="428604"/>
            <a:ext cx="3278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Mondo a lipidi</a:t>
            </a:r>
          </a:p>
        </p:txBody>
      </p:sp>
      <p:pic>
        <p:nvPicPr>
          <p:cNvPr id="1026" name="Picture 2" descr="C:\Users\Mario\Documents\Mario\PhD\presentazioni\Esobiologia\Scanned-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71" y="1857364"/>
            <a:ext cx="8771147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48000" y="357166"/>
            <a:ext cx="2924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err="1">
                <a:solidFill>
                  <a:schemeClr val="bg1"/>
                </a:solidFill>
              </a:rPr>
              <a:t>Es</a:t>
            </a:r>
            <a:r>
              <a:rPr lang="it-IT" sz="4000" b="1" dirty="0">
                <a:solidFill>
                  <a:schemeClr val="bg1"/>
                </a:solidFill>
              </a:rPr>
              <a:t>: le micelle</a:t>
            </a:r>
          </a:p>
        </p:txBody>
      </p:sp>
      <p:pic>
        <p:nvPicPr>
          <p:cNvPr id="39938" name="Picture 2" descr="http://scienceforlife.altervista.org/blog/wp-content/uploads/2013/02/2mice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687" y="1428736"/>
            <a:ext cx="6212585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71085" y="428604"/>
            <a:ext cx="3158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Mondo a RNA</a:t>
            </a:r>
          </a:p>
        </p:txBody>
      </p:sp>
      <p:pic>
        <p:nvPicPr>
          <p:cNvPr id="15362" name="Picture 2" descr="F:\Scan Folder\Scanned-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54204" y="1643049"/>
            <a:ext cx="8646952" cy="4401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3042651" y="298728"/>
            <a:ext cx="3029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Es. </a:t>
            </a:r>
            <a:r>
              <a:rPr lang="it-IT" sz="4000" b="1" dirty="0" err="1">
                <a:solidFill>
                  <a:schemeClr val="bg1"/>
                </a:solidFill>
              </a:rPr>
              <a:t>ribozimi…</a:t>
            </a:r>
            <a:endParaRPr lang="it-IT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Mario\Documents\Mario\PhD\presentazioni\Esobiologia\foto\ribosom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8268" y="3714752"/>
            <a:ext cx="3671120" cy="2857520"/>
          </a:xfrm>
          <a:prstGeom prst="rect">
            <a:avLst/>
          </a:prstGeom>
          <a:noFill/>
        </p:spPr>
      </p:pic>
      <p:pic>
        <p:nvPicPr>
          <p:cNvPr id="16386" name="Picture 2" descr="File:Ribozy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214" y="1071558"/>
            <a:ext cx="7620000" cy="1714500"/>
          </a:xfrm>
          <a:prstGeom prst="rect">
            <a:avLst/>
          </a:prstGeom>
          <a:noFill/>
        </p:spPr>
      </p:pic>
      <p:sp>
        <p:nvSpPr>
          <p:cNvPr id="6" name="Titolo 3"/>
          <p:cNvSpPr txBox="1">
            <a:spLocks/>
          </p:cNvSpPr>
          <p:nvPr/>
        </p:nvSpPr>
        <p:spPr>
          <a:xfrm>
            <a:off x="3127161" y="3000372"/>
            <a:ext cx="2945037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…e</a:t>
            </a:r>
            <a:r>
              <a:rPr lang="it-IT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ribosomi.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71085" y="428604"/>
            <a:ext cx="4035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Mondo a Proteine</a:t>
            </a:r>
          </a:p>
        </p:txBody>
      </p:sp>
      <p:pic>
        <p:nvPicPr>
          <p:cNvPr id="1027" name="Picture 3" descr="C:\Users\Mario\Documents\Mario\PhD\presentazioni\Esobiologia\prot - Co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714488"/>
            <a:ext cx="909105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9712" y="2605627"/>
            <a:ext cx="53058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dirty="0">
                <a:solidFill>
                  <a:schemeClr val="bg1"/>
                </a:solidFill>
              </a:rPr>
              <a:t>ABIOGENESI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76799" y="435098"/>
            <a:ext cx="2537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Es.: i prioni</a:t>
            </a:r>
          </a:p>
        </p:txBody>
      </p:sp>
      <p:pic>
        <p:nvPicPr>
          <p:cNvPr id="2050" name="Picture 2" descr="http://whyfiles.org/193prion/images/structure.gif"/>
          <p:cNvPicPr>
            <a:picLocks noChangeAspect="1" noChangeArrowheads="1"/>
          </p:cNvPicPr>
          <p:nvPr/>
        </p:nvPicPr>
        <p:blipFill>
          <a:blip r:embed="rId2"/>
          <a:srcRect t="11158"/>
          <a:stretch>
            <a:fillRect/>
          </a:stretch>
        </p:blipFill>
        <p:spPr bwMode="auto">
          <a:xfrm>
            <a:off x="1285852" y="1571612"/>
            <a:ext cx="6089014" cy="3981448"/>
          </a:xfrm>
          <a:prstGeom prst="rect">
            <a:avLst/>
          </a:prstGeom>
          <a:noFill/>
        </p:spPr>
      </p:pic>
      <p:sp>
        <p:nvSpPr>
          <p:cNvPr id="7" name="Freccia a destra 6"/>
          <p:cNvSpPr/>
          <p:nvPr/>
        </p:nvSpPr>
        <p:spPr>
          <a:xfrm>
            <a:off x="4429124" y="3571876"/>
            <a:ext cx="714380" cy="35719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74834" y="285728"/>
            <a:ext cx="3754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Somma di fattori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85720" y="5463147"/>
            <a:ext cx="87188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i="1" u="sng" dirty="0">
                <a:solidFill>
                  <a:schemeClr val="bg1"/>
                </a:solidFill>
              </a:rPr>
              <a:t>L</a:t>
            </a:r>
            <a:r>
              <a:rPr lang="it-IT" sz="4000" b="1" i="1" dirty="0">
                <a:solidFill>
                  <a:schemeClr val="bg1"/>
                </a:solidFill>
              </a:rPr>
              <a:t>ast </a:t>
            </a:r>
            <a:r>
              <a:rPr lang="it-IT" sz="4000" b="1" i="1" u="sng" dirty="0">
                <a:solidFill>
                  <a:schemeClr val="bg1"/>
                </a:solidFill>
              </a:rPr>
              <a:t>U</a:t>
            </a:r>
            <a:r>
              <a:rPr lang="it-IT" sz="4000" b="1" i="1" dirty="0">
                <a:solidFill>
                  <a:schemeClr val="bg1"/>
                </a:solidFill>
              </a:rPr>
              <a:t>niversal </a:t>
            </a:r>
            <a:r>
              <a:rPr lang="it-IT" sz="4000" b="1" i="1" u="sng" dirty="0">
                <a:solidFill>
                  <a:schemeClr val="bg1"/>
                </a:solidFill>
              </a:rPr>
              <a:t>C</a:t>
            </a:r>
            <a:r>
              <a:rPr lang="it-IT" sz="4000" b="1" i="1" dirty="0">
                <a:solidFill>
                  <a:schemeClr val="bg1"/>
                </a:solidFill>
              </a:rPr>
              <a:t>ommon </a:t>
            </a:r>
            <a:r>
              <a:rPr lang="it-IT" sz="4000" b="1" i="1" u="sng" dirty="0" err="1">
                <a:solidFill>
                  <a:schemeClr val="bg1"/>
                </a:solidFill>
              </a:rPr>
              <a:t>A</a:t>
            </a:r>
            <a:r>
              <a:rPr lang="it-IT" sz="4000" b="1" i="1" dirty="0" err="1">
                <a:solidFill>
                  <a:schemeClr val="bg1"/>
                </a:solidFill>
              </a:rPr>
              <a:t>ncestor</a:t>
            </a:r>
            <a:r>
              <a:rPr lang="it-IT" sz="4000" b="1" i="1" dirty="0">
                <a:solidFill>
                  <a:schemeClr val="bg1"/>
                </a:solidFill>
              </a:rPr>
              <a:t> </a:t>
            </a:r>
            <a:r>
              <a:rPr lang="it-IT" sz="4000" b="1" dirty="0">
                <a:solidFill>
                  <a:schemeClr val="bg1"/>
                </a:solidFill>
              </a:rPr>
              <a:t>(LUCA)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La prima </a:t>
            </a:r>
            <a:r>
              <a:rPr lang="it-IT" sz="4000" b="1" dirty="0" err="1">
                <a:solidFill>
                  <a:schemeClr val="bg1"/>
                </a:solidFill>
              </a:rPr>
              <a:t>protocellula</a:t>
            </a:r>
            <a:endParaRPr lang="it-IT" sz="4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ars.els-cdn.com/content/image/1-s2.0-S1387181110004063-g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9211"/>
            <a:ext cx="5364126" cy="413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536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F69CEB0-4227-846F-355E-AA52F2E6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96124"/>
            <a:ext cx="6025852" cy="70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6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54318" y="428604"/>
            <a:ext cx="77753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Caratteristiche di un essere vivente:</a:t>
            </a: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10" descr="frog"/>
          <p:cNvPicPr>
            <a:picLocks noChangeAspect="1" noChangeArrowheads="1"/>
          </p:cNvPicPr>
          <p:nvPr/>
        </p:nvPicPr>
        <p:blipFill>
          <a:blip r:embed="rId2"/>
          <a:srcRect r="10003"/>
          <a:stretch>
            <a:fillRect/>
          </a:stretch>
        </p:blipFill>
        <p:spPr bwMode="auto">
          <a:xfrm>
            <a:off x="7143767" y="2714620"/>
            <a:ext cx="120050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ow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00174"/>
            <a:ext cx="1245658" cy="86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mous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5715013"/>
            <a:ext cx="1279826" cy="85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Mostra immagine a dimensione inter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6946" y="5715013"/>
            <a:ext cx="1262508" cy="85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7" descr="http://www.google.it/url?source=imgres&amp;ct=tbn&amp;q=http://gallery.alex2000.it/wp-content/uploads/2008/12/diaz153.jpg&amp;sa=X&amp;ei=CBm3TNK1MYSQjAfssf2BCQ&amp;ved=0CAUQ8wc4WA&amp;usg=AFQjCNEQUSnhYYITLVBY1RKRhZe40qgEGA"/>
          <p:cNvPicPr>
            <a:picLocks noChangeAspect="1" noChangeArrowheads="1"/>
          </p:cNvPicPr>
          <p:nvPr/>
        </p:nvPicPr>
        <p:blipFill>
          <a:blip r:embed="rId7"/>
          <a:srcRect r="10004"/>
          <a:stretch>
            <a:fillRect/>
          </a:stretch>
        </p:blipFill>
        <p:spPr bwMode="auto">
          <a:xfrm>
            <a:off x="7500958" y="3786190"/>
            <a:ext cx="1214446" cy="101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insidelife.mondoraro.org/wp-content/uploads/2011/03/Foglia-artificiale-produrre-energia-pulita.jpg"/>
          <p:cNvPicPr>
            <a:picLocks noChangeAspect="1" noChangeArrowheads="1"/>
          </p:cNvPicPr>
          <p:nvPr/>
        </p:nvPicPr>
        <p:blipFill>
          <a:blip r:embed="rId8" cstate="print"/>
          <a:srcRect l="6647" b="7284"/>
          <a:stretch>
            <a:fillRect/>
          </a:stretch>
        </p:blipFill>
        <p:spPr bwMode="auto">
          <a:xfrm>
            <a:off x="1071538" y="5138110"/>
            <a:ext cx="1214446" cy="862658"/>
          </a:xfrm>
          <a:prstGeom prst="rect">
            <a:avLst/>
          </a:prstGeom>
          <a:noFill/>
        </p:spPr>
      </p:pic>
      <p:pic>
        <p:nvPicPr>
          <p:cNvPr id="10" name="Picture 6" descr="http://www.tranquilla.it/wp-content/uploads/2013/02/delfino.jpeg"/>
          <p:cNvPicPr>
            <a:picLocks noChangeAspect="1" noChangeArrowheads="1"/>
          </p:cNvPicPr>
          <p:nvPr/>
        </p:nvPicPr>
        <p:blipFill>
          <a:blip r:embed="rId9" cstate="print"/>
          <a:srcRect t="5859" r="12109" b="16016"/>
          <a:stretch>
            <a:fillRect/>
          </a:stretch>
        </p:blipFill>
        <p:spPr bwMode="auto">
          <a:xfrm>
            <a:off x="1107258" y="2500306"/>
            <a:ext cx="1107288" cy="785818"/>
          </a:xfrm>
          <a:prstGeom prst="rect">
            <a:avLst/>
          </a:prstGeom>
          <a:noFill/>
        </p:spPr>
      </p:pic>
      <p:pic>
        <p:nvPicPr>
          <p:cNvPr id="11" name="Picture 2" descr="http://www.scuolesanfilippo.net/animali%20diversi/ape.jpg"/>
          <p:cNvPicPr>
            <a:picLocks noChangeAspect="1" noChangeArrowheads="1"/>
          </p:cNvPicPr>
          <p:nvPr/>
        </p:nvPicPr>
        <p:blipFill>
          <a:blip r:embed="rId10" cstate="print"/>
          <a:srcRect t="8915" r="6249" b="17078"/>
          <a:stretch>
            <a:fillRect/>
          </a:stretch>
        </p:blipFill>
        <p:spPr bwMode="auto">
          <a:xfrm>
            <a:off x="2643174" y="1643050"/>
            <a:ext cx="1143008" cy="785818"/>
          </a:xfrm>
          <a:prstGeom prst="rect">
            <a:avLst/>
          </a:prstGeom>
          <a:noFill/>
        </p:spPr>
      </p:pic>
      <p:pic>
        <p:nvPicPr>
          <p:cNvPr id="20482" name="Picture 2" descr="http://www.cogoletoinfo.it/informazioni/funghi/amanit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25" y="3857628"/>
            <a:ext cx="1226406" cy="919309"/>
          </a:xfrm>
          <a:prstGeom prst="rect">
            <a:avLst/>
          </a:prstGeom>
          <a:noFill/>
        </p:spPr>
      </p:pic>
      <p:pic>
        <p:nvPicPr>
          <p:cNvPr id="20484" name="Picture 4" descr="http://www.liceo-severi.it/Progetto_Sarno_2009_10/batteri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86446" y="1648296"/>
            <a:ext cx="1214446" cy="852010"/>
          </a:xfrm>
          <a:prstGeom prst="rect">
            <a:avLst/>
          </a:prstGeom>
          <a:noFill/>
        </p:spPr>
      </p:pic>
      <p:pic>
        <p:nvPicPr>
          <p:cNvPr id="20486" name="Picture 6" descr="http://www.animalinelmondo.com/images/gatto/gatto_europeo_01.jpg"/>
          <p:cNvPicPr>
            <a:picLocks noChangeAspect="1" noChangeArrowheads="1"/>
          </p:cNvPicPr>
          <p:nvPr/>
        </p:nvPicPr>
        <p:blipFill>
          <a:blip r:embed="rId13" cstate="print"/>
          <a:srcRect r="13043"/>
          <a:stretch>
            <a:fillRect/>
          </a:stretch>
        </p:blipFill>
        <p:spPr bwMode="auto">
          <a:xfrm>
            <a:off x="7143768" y="5143512"/>
            <a:ext cx="1428760" cy="961996"/>
          </a:xfrm>
          <a:prstGeom prst="rect">
            <a:avLst/>
          </a:prstGeom>
          <a:noFill/>
        </p:spPr>
      </p:pic>
      <p:pic>
        <p:nvPicPr>
          <p:cNvPr id="20488" name="Picture 8" descr="http://images.wikia.com/nonciclopedia/images/3/39/Ameba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43372" y="5855826"/>
            <a:ext cx="1214446" cy="859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54318" y="428604"/>
            <a:ext cx="77753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Caratteristiche di un essere vivente:</a:t>
            </a: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 Nascita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 Metabolismo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 Riproduzione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 Morte</a:t>
            </a:r>
          </a:p>
          <a:p>
            <a:pPr algn="ctr"/>
            <a:endParaRPr lang="it-IT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10" descr="frog"/>
          <p:cNvPicPr>
            <a:picLocks noChangeAspect="1" noChangeArrowheads="1"/>
          </p:cNvPicPr>
          <p:nvPr/>
        </p:nvPicPr>
        <p:blipFill>
          <a:blip r:embed="rId2"/>
          <a:srcRect r="10003"/>
          <a:stretch>
            <a:fillRect/>
          </a:stretch>
        </p:blipFill>
        <p:spPr bwMode="auto">
          <a:xfrm>
            <a:off x="7143767" y="2714620"/>
            <a:ext cx="120050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ow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00174"/>
            <a:ext cx="1245658" cy="86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mous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5715013"/>
            <a:ext cx="1279826" cy="85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Mostra immagine a dimensione inter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6946" y="5715013"/>
            <a:ext cx="1262508" cy="85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7" descr="http://www.google.it/url?source=imgres&amp;ct=tbn&amp;q=http://gallery.alex2000.it/wp-content/uploads/2008/12/diaz153.jpg&amp;sa=X&amp;ei=CBm3TNK1MYSQjAfssf2BCQ&amp;ved=0CAUQ8wc4WA&amp;usg=AFQjCNEQUSnhYYITLVBY1RKRhZe40qgEGA"/>
          <p:cNvPicPr>
            <a:picLocks noChangeAspect="1" noChangeArrowheads="1"/>
          </p:cNvPicPr>
          <p:nvPr/>
        </p:nvPicPr>
        <p:blipFill>
          <a:blip r:embed="rId7"/>
          <a:srcRect r="10004"/>
          <a:stretch>
            <a:fillRect/>
          </a:stretch>
        </p:blipFill>
        <p:spPr bwMode="auto">
          <a:xfrm>
            <a:off x="7500958" y="3786190"/>
            <a:ext cx="1214446" cy="101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insidelife.mondoraro.org/wp-content/uploads/2011/03/Foglia-artificiale-produrre-energia-pulita.jpg"/>
          <p:cNvPicPr>
            <a:picLocks noChangeAspect="1" noChangeArrowheads="1"/>
          </p:cNvPicPr>
          <p:nvPr/>
        </p:nvPicPr>
        <p:blipFill>
          <a:blip r:embed="rId8" cstate="print"/>
          <a:srcRect l="6647" b="7284"/>
          <a:stretch>
            <a:fillRect/>
          </a:stretch>
        </p:blipFill>
        <p:spPr bwMode="auto">
          <a:xfrm>
            <a:off x="1071538" y="5138110"/>
            <a:ext cx="1214446" cy="862658"/>
          </a:xfrm>
          <a:prstGeom prst="rect">
            <a:avLst/>
          </a:prstGeom>
          <a:noFill/>
        </p:spPr>
      </p:pic>
      <p:pic>
        <p:nvPicPr>
          <p:cNvPr id="10" name="Picture 6" descr="http://www.tranquilla.it/wp-content/uploads/2013/02/delfino.jpeg"/>
          <p:cNvPicPr>
            <a:picLocks noChangeAspect="1" noChangeArrowheads="1"/>
          </p:cNvPicPr>
          <p:nvPr/>
        </p:nvPicPr>
        <p:blipFill>
          <a:blip r:embed="rId9" cstate="print"/>
          <a:srcRect t="5859" r="12109" b="16016"/>
          <a:stretch>
            <a:fillRect/>
          </a:stretch>
        </p:blipFill>
        <p:spPr bwMode="auto">
          <a:xfrm>
            <a:off x="1107258" y="2500306"/>
            <a:ext cx="1107288" cy="785818"/>
          </a:xfrm>
          <a:prstGeom prst="rect">
            <a:avLst/>
          </a:prstGeom>
          <a:noFill/>
        </p:spPr>
      </p:pic>
      <p:pic>
        <p:nvPicPr>
          <p:cNvPr id="11" name="Picture 2" descr="http://www.scuolesanfilippo.net/animali%20diversi/ape.jpg"/>
          <p:cNvPicPr>
            <a:picLocks noChangeAspect="1" noChangeArrowheads="1"/>
          </p:cNvPicPr>
          <p:nvPr/>
        </p:nvPicPr>
        <p:blipFill>
          <a:blip r:embed="rId10" cstate="print"/>
          <a:srcRect t="8915" r="6249" b="17078"/>
          <a:stretch>
            <a:fillRect/>
          </a:stretch>
        </p:blipFill>
        <p:spPr bwMode="auto">
          <a:xfrm>
            <a:off x="2643174" y="1643050"/>
            <a:ext cx="1143008" cy="785818"/>
          </a:xfrm>
          <a:prstGeom prst="rect">
            <a:avLst/>
          </a:prstGeom>
          <a:noFill/>
        </p:spPr>
      </p:pic>
      <p:pic>
        <p:nvPicPr>
          <p:cNvPr id="20482" name="Picture 2" descr="http://www.cogoletoinfo.it/informazioni/funghi/amanit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225" y="3857628"/>
            <a:ext cx="1226406" cy="919309"/>
          </a:xfrm>
          <a:prstGeom prst="rect">
            <a:avLst/>
          </a:prstGeom>
          <a:noFill/>
        </p:spPr>
      </p:pic>
      <p:pic>
        <p:nvPicPr>
          <p:cNvPr id="20484" name="Picture 4" descr="http://www.liceo-severi.it/Progetto_Sarno_2009_10/batteri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86446" y="1648296"/>
            <a:ext cx="1214446" cy="852010"/>
          </a:xfrm>
          <a:prstGeom prst="rect">
            <a:avLst/>
          </a:prstGeom>
          <a:noFill/>
        </p:spPr>
      </p:pic>
      <p:pic>
        <p:nvPicPr>
          <p:cNvPr id="20486" name="Picture 6" descr="http://www.animalinelmondo.com/images/gatto/gatto_europeo_01.jpg"/>
          <p:cNvPicPr>
            <a:picLocks noChangeAspect="1" noChangeArrowheads="1"/>
          </p:cNvPicPr>
          <p:nvPr/>
        </p:nvPicPr>
        <p:blipFill>
          <a:blip r:embed="rId13" cstate="print"/>
          <a:srcRect r="13043"/>
          <a:stretch>
            <a:fillRect/>
          </a:stretch>
        </p:blipFill>
        <p:spPr bwMode="auto">
          <a:xfrm>
            <a:off x="7143768" y="5143512"/>
            <a:ext cx="1428760" cy="961996"/>
          </a:xfrm>
          <a:prstGeom prst="rect">
            <a:avLst/>
          </a:prstGeom>
          <a:noFill/>
        </p:spPr>
      </p:pic>
      <p:pic>
        <p:nvPicPr>
          <p:cNvPr id="20488" name="Picture 8" descr="http://images.wikia.com/nonciclopedia/images/3/39/Ameba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43372" y="5855826"/>
            <a:ext cx="1214446" cy="859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0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251520" y="620688"/>
            <a:ext cx="7984237" cy="5632311"/>
            <a:chOff x="1000100" y="857232"/>
            <a:chExt cx="7984237" cy="5632311"/>
          </a:xfrm>
        </p:grpSpPr>
        <p:sp>
          <p:nvSpPr>
            <p:cNvPr id="2" name="CasellaDiTesto 1"/>
            <p:cNvSpPr txBox="1"/>
            <p:nvPr/>
          </p:nvSpPr>
          <p:spPr>
            <a:xfrm>
              <a:off x="1000100" y="857232"/>
              <a:ext cx="7984237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>
                  <a:solidFill>
                    <a:schemeClr val="bg1"/>
                  </a:solidFill>
                </a:rPr>
                <a:t>      Componenti di un essere vivente:</a:t>
              </a:r>
            </a:p>
            <a:p>
              <a:pPr algn="ctr"/>
              <a:endParaRPr lang="it-IT" sz="4000" b="1" dirty="0">
                <a:solidFill>
                  <a:schemeClr val="bg1"/>
                </a:solidFill>
              </a:endParaRPr>
            </a:p>
            <a:p>
              <a:r>
                <a:rPr lang="it-IT" sz="4000" b="1" dirty="0">
                  <a:solidFill>
                    <a:schemeClr val="bg1"/>
                  </a:solidFill>
                </a:rPr>
                <a:t>componente contenitiva</a:t>
              </a:r>
            </a:p>
            <a:p>
              <a:endParaRPr lang="it-IT" sz="4000" b="1" dirty="0">
                <a:solidFill>
                  <a:schemeClr val="bg1"/>
                </a:solidFill>
              </a:endParaRPr>
            </a:p>
            <a:p>
              <a:endParaRPr lang="it-IT" sz="4000" b="1" dirty="0">
                <a:solidFill>
                  <a:schemeClr val="bg1"/>
                </a:solidFill>
              </a:endParaRPr>
            </a:p>
            <a:p>
              <a:r>
                <a:rPr lang="it-IT" sz="4000" b="1" dirty="0">
                  <a:solidFill>
                    <a:schemeClr val="bg1"/>
                  </a:solidFill>
                </a:rPr>
                <a:t>componente genetica</a:t>
              </a:r>
            </a:p>
            <a:p>
              <a:endParaRPr lang="it-IT" sz="4000" b="1" dirty="0">
                <a:solidFill>
                  <a:schemeClr val="bg1"/>
                </a:solidFill>
              </a:endParaRPr>
            </a:p>
            <a:p>
              <a:endParaRPr lang="it-IT" sz="4000" b="1" dirty="0">
                <a:solidFill>
                  <a:schemeClr val="bg1"/>
                </a:solidFill>
              </a:endParaRPr>
            </a:p>
            <a:p>
              <a:r>
                <a:rPr lang="it-IT" sz="4000" b="1" dirty="0">
                  <a:solidFill>
                    <a:schemeClr val="bg1"/>
                  </a:solidFill>
                </a:rPr>
                <a:t>componente metabolica</a:t>
              </a:r>
            </a:p>
          </p:txBody>
        </p:sp>
        <p:sp>
          <p:nvSpPr>
            <p:cNvPr id="3" name="Freccia a destra 2"/>
            <p:cNvSpPr/>
            <p:nvPr/>
          </p:nvSpPr>
          <p:spPr>
            <a:xfrm>
              <a:off x="6550416" y="2285992"/>
              <a:ext cx="714380" cy="28575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Freccia a destra 3"/>
            <p:cNvSpPr/>
            <p:nvPr/>
          </p:nvSpPr>
          <p:spPr>
            <a:xfrm>
              <a:off x="6572264" y="4151360"/>
              <a:ext cx="714380" cy="28575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Freccia a destra 4"/>
            <p:cNvSpPr/>
            <p:nvPr/>
          </p:nvSpPr>
          <p:spPr>
            <a:xfrm>
              <a:off x="6688732" y="5951560"/>
              <a:ext cx="714380" cy="28575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1999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251520" y="620688"/>
            <a:ext cx="8732006" cy="6247864"/>
            <a:chOff x="1000100" y="857232"/>
            <a:chExt cx="8732006" cy="6247864"/>
          </a:xfrm>
        </p:grpSpPr>
        <p:sp>
          <p:nvSpPr>
            <p:cNvPr id="2" name="CasellaDiTesto 1"/>
            <p:cNvSpPr txBox="1"/>
            <p:nvPr/>
          </p:nvSpPr>
          <p:spPr>
            <a:xfrm>
              <a:off x="1000100" y="857232"/>
              <a:ext cx="8732006" cy="624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>
                  <a:solidFill>
                    <a:schemeClr val="bg1"/>
                  </a:solidFill>
                </a:rPr>
                <a:t>      Componenti di un essere vivente:</a:t>
              </a:r>
            </a:p>
            <a:p>
              <a:pPr algn="ctr"/>
              <a:endParaRPr lang="it-IT" sz="4000" b="1" dirty="0">
                <a:solidFill>
                  <a:schemeClr val="bg1"/>
                </a:solidFill>
              </a:endParaRPr>
            </a:p>
            <a:p>
              <a:r>
                <a:rPr lang="it-IT" sz="4000" b="1" dirty="0">
                  <a:solidFill>
                    <a:schemeClr val="bg1"/>
                  </a:solidFill>
                </a:rPr>
                <a:t>componente contenitiva              Lipidi</a:t>
              </a:r>
            </a:p>
            <a:p>
              <a:endParaRPr lang="it-IT" sz="4000" b="1" dirty="0">
                <a:solidFill>
                  <a:schemeClr val="bg1"/>
                </a:solidFill>
              </a:endParaRPr>
            </a:p>
            <a:p>
              <a:endParaRPr lang="it-IT" sz="4000" b="1" dirty="0">
                <a:solidFill>
                  <a:schemeClr val="bg1"/>
                </a:solidFill>
              </a:endParaRPr>
            </a:p>
            <a:p>
              <a:r>
                <a:rPr lang="it-IT" sz="4000" b="1" dirty="0">
                  <a:solidFill>
                    <a:schemeClr val="bg1"/>
                  </a:solidFill>
                </a:rPr>
                <a:t>componente genetica                    acidi</a:t>
              </a:r>
            </a:p>
            <a:p>
              <a:r>
                <a:rPr lang="it-IT" sz="4000" b="1" dirty="0">
                  <a:solidFill>
                    <a:schemeClr val="bg1"/>
                  </a:solidFill>
                </a:rPr>
                <a:t>                                                          nucleici</a:t>
              </a:r>
            </a:p>
            <a:p>
              <a:endParaRPr lang="it-IT" sz="4000" b="1" dirty="0">
                <a:solidFill>
                  <a:schemeClr val="bg1"/>
                </a:solidFill>
              </a:endParaRPr>
            </a:p>
            <a:p>
              <a:r>
                <a:rPr lang="it-IT" sz="4000" b="1" dirty="0">
                  <a:solidFill>
                    <a:schemeClr val="bg1"/>
                  </a:solidFill>
                </a:rPr>
                <a:t>componente metabolica             Proteine</a:t>
              </a:r>
            </a:p>
            <a:p>
              <a:endParaRPr lang="it-IT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Freccia a destra 2"/>
            <p:cNvSpPr/>
            <p:nvPr/>
          </p:nvSpPr>
          <p:spPr>
            <a:xfrm>
              <a:off x="6550416" y="2285992"/>
              <a:ext cx="714380" cy="28575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Freccia a destra 3"/>
            <p:cNvSpPr/>
            <p:nvPr/>
          </p:nvSpPr>
          <p:spPr>
            <a:xfrm>
              <a:off x="6572264" y="4151360"/>
              <a:ext cx="714380" cy="28575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Freccia a destra 4"/>
            <p:cNvSpPr/>
            <p:nvPr/>
          </p:nvSpPr>
          <p:spPr>
            <a:xfrm>
              <a:off x="6688732" y="5951560"/>
              <a:ext cx="714380" cy="28575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77708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my-personaltrainer.it/nutrizione/acidi-grassi-satur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30494"/>
            <a:ext cx="3500462" cy="2584324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843356" y="285728"/>
            <a:ext cx="1443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Lipidi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5500694" y="1071546"/>
            <a:ext cx="3071834" cy="4143404"/>
            <a:chOff x="5500694" y="642918"/>
            <a:chExt cx="3071834" cy="4143404"/>
          </a:xfrm>
        </p:grpSpPr>
        <p:sp>
          <p:nvSpPr>
            <p:cNvPr id="7" name="Rettangolo 6"/>
            <p:cNvSpPr/>
            <p:nvPr/>
          </p:nvSpPr>
          <p:spPr>
            <a:xfrm>
              <a:off x="5572132" y="642918"/>
              <a:ext cx="3000396" cy="4143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5842" name="Picture 2" descr="http://upload.wikimedia.org/wikipedia/commons/thumb/e/e9/Fosfolipide.svg/300px-Fosfolipide.sv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00694" y="642918"/>
              <a:ext cx="2857500" cy="4048125"/>
            </a:xfrm>
            <a:prstGeom prst="rect">
              <a:avLst/>
            </a:prstGeom>
            <a:noFill/>
          </p:spPr>
        </p:pic>
      </p:grpSp>
      <p:pic>
        <p:nvPicPr>
          <p:cNvPr id="35844" name="Picture 4" descr="http://www.superagatoide.altervista.org/images/glicero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9733" y="4996186"/>
            <a:ext cx="3505209" cy="1361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larapedia.com/biologia_appunti/biologia_appunti_parte_2_clip_image06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736"/>
            <a:ext cx="4214842" cy="1562978"/>
          </a:xfrm>
          <a:prstGeom prst="rect">
            <a:avLst/>
          </a:prstGeom>
          <a:noFill/>
        </p:spPr>
      </p:pic>
      <p:pic>
        <p:nvPicPr>
          <p:cNvPr id="18438" name="Picture 6" descr="http://www.iisalessandrini.it/progetti/studenti/vmazzocchi/IMMAGINI%20REALI%20BIO/basi%5b1%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3429024" cy="3429024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1500166" y="71414"/>
            <a:ext cx="6066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</a:rPr>
              <a:t>Acidi nucleici (DNA/RNA)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928662" y="4929198"/>
            <a:ext cx="2209800" cy="1647825"/>
            <a:chOff x="5500694" y="4857760"/>
            <a:chExt cx="2209800" cy="1647825"/>
          </a:xfrm>
        </p:grpSpPr>
        <p:sp>
          <p:nvSpPr>
            <p:cNvPr id="12" name="Rettangolo 11"/>
            <p:cNvSpPr/>
            <p:nvPr/>
          </p:nvSpPr>
          <p:spPr>
            <a:xfrm>
              <a:off x="5786446" y="4929198"/>
              <a:ext cx="1857388" cy="1500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8446" name="Picture 14" descr="http://www.m2c3.com/chemistry/VLI/M2_Topic2/phosphate1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00694" y="4857760"/>
              <a:ext cx="2209800" cy="1647825"/>
            </a:xfrm>
            <a:prstGeom prst="rect">
              <a:avLst/>
            </a:prstGeom>
            <a:noFill/>
          </p:spPr>
        </p:pic>
      </p:grpSp>
      <p:pic>
        <p:nvPicPr>
          <p:cNvPr id="25602" name="Picture 2" descr="http://upload.wikimedia.org/wikipedia/commons/thumb/d/d8/Benzopyrene_DNA_adduct_1JDG.png/250px-Benzopyrene_DNA_adduct_1JD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286124"/>
            <a:ext cx="2381250" cy="3295651"/>
          </a:xfrm>
          <a:prstGeom prst="rect">
            <a:avLst/>
          </a:prstGeom>
          <a:noFill/>
        </p:spPr>
      </p:pic>
      <p:pic>
        <p:nvPicPr>
          <p:cNvPr id="25604" name="Picture 4" descr="http://upload.wikimedia.org/wikipedia/commons/thumb/5/57/ARNm-Rasmol.gif/200px-ARNm-Rasmol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143380"/>
            <a:ext cx="1905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encrypted-tbn2.gstatic.com/images?q=tbn:ANd9GcRzCJ_JFzK76yZUWqZuY8ioPRTIEQXSQ5dCFW6a7ZKBdjhm67B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-24"/>
            <a:ext cx="1619276" cy="1208230"/>
          </a:xfrm>
          <a:prstGeom prst="rect">
            <a:avLst/>
          </a:prstGeom>
          <a:noFill/>
        </p:spPr>
      </p:pic>
      <p:pic>
        <p:nvPicPr>
          <p:cNvPr id="23554" name="Picture 2" descr="https://encrypted-tbn3.gstatic.com/images?q=tbn:ANd9GcReYMKw2aBsJwQCC-AyzM1kJz4vZApn67Nvz0_NvXpHl4C3kP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1344591" cy="137487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3214678" y="159229"/>
            <a:ext cx="2633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chemeClr val="bg1"/>
                </a:solidFill>
              </a:rPr>
              <a:t>Proteine</a:t>
            </a:r>
          </a:p>
        </p:txBody>
      </p:sp>
      <p:pic>
        <p:nvPicPr>
          <p:cNvPr id="23558" name="Picture 6" descr="http://matznerd.com/wp-content/uploads/2012/12/amino-acid-table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272734"/>
            <a:ext cx="6143668" cy="5513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5079</TotalTime>
  <Words>109</Words>
  <Application>Microsoft Office PowerPoint</Application>
  <PresentationFormat>Presentazione su schermo (4:3)</PresentationFormat>
  <Paragraphs>51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Esperimento di Miller-Urey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Es. ribozimi…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Mario</dc:creator>
  <cp:lastModifiedBy>Mario Mardirossian</cp:lastModifiedBy>
  <cp:revision>37</cp:revision>
  <dcterms:created xsi:type="dcterms:W3CDTF">2013-05-06T19:44:42Z</dcterms:created>
  <dcterms:modified xsi:type="dcterms:W3CDTF">2026-02-22T14:14:47Z</dcterms:modified>
</cp:coreProperties>
</file>