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6"/>
  </p:notesMasterIdLst>
  <p:handoutMasterIdLst>
    <p:handoutMasterId r:id="rId67"/>
  </p:handoutMasterIdLst>
  <p:sldIdLst>
    <p:sldId id="277" r:id="rId3"/>
    <p:sldId id="280" r:id="rId4"/>
    <p:sldId id="303" r:id="rId5"/>
    <p:sldId id="304" r:id="rId6"/>
    <p:sldId id="305" r:id="rId7"/>
    <p:sldId id="348" r:id="rId8"/>
    <p:sldId id="350" r:id="rId9"/>
    <p:sldId id="351" r:id="rId10"/>
    <p:sldId id="388" r:id="rId11"/>
    <p:sldId id="349" r:id="rId12"/>
    <p:sldId id="352" r:id="rId13"/>
    <p:sldId id="353" r:id="rId14"/>
    <p:sldId id="354" r:id="rId15"/>
    <p:sldId id="405" r:id="rId16"/>
    <p:sldId id="306" r:id="rId17"/>
    <p:sldId id="281" r:id="rId18"/>
    <p:sldId id="355" r:id="rId19"/>
    <p:sldId id="356" r:id="rId20"/>
    <p:sldId id="357" r:id="rId21"/>
    <p:sldId id="358" r:id="rId22"/>
    <p:sldId id="359" r:id="rId23"/>
    <p:sldId id="360" r:id="rId24"/>
    <p:sldId id="361" r:id="rId25"/>
    <p:sldId id="362" r:id="rId26"/>
    <p:sldId id="363" r:id="rId27"/>
    <p:sldId id="364" r:id="rId28"/>
    <p:sldId id="365" r:id="rId29"/>
    <p:sldId id="394" r:id="rId30"/>
    <p:sldId id="366" r:id="rId31"/>
    <p:sldId id="395" r:id="rId32"/>
    <p:sldId id="396" r:id="rId33"/>
    <p:sldId id="367" r:id="rId34"/>
    <p:sldId id="389" r:id="rId35"/>
    <p:sldId id="368" r:id="rId36"/>
    <p:sldId id="369" r:id="rId37"/>
    <p:sldId id="374" r:id="rId38"/>
    <p:sldId id="370" r:id="rId39"/>
    <p:sldId id="398" r:id="rId40"/>
    <p:sldId id="397" r:id="rId41"/>
    <p:sldId id="371" r:id="rId42"/>
    <p:sldId id="372" r:id="rId43"/>
    <p:sldId id="373" r:id="rId44"/>
    <p:sldId id="375" r:id="rId45"/>
    <p:sldId id="376" r:id="rId46"/>
    <p:sldId id="377" r:id="rId47"/>
    <p:sldId id="378" r:id="rId48"/>
    <p:sldId id="390" r:id="rId49"/>
    <p:sldId id="379" r:id="rId50"/>
    <p:sldId id="380" r:id="rId51"/>
    <p:sldId id="381" r:id="rId52"/>
    <p:sldId id="382" r:id="rId53"/>
    <p:sldId id="383" r:id="rId54"/>
    <p:sldId id="393" r:id="rId55"/>
    <p:sldId id="399" r:id="rId56"/>
    <p:sldId id="400" r:id="rId57"/>
    <p:sldId id="401" r:id="rId58"/>
    <p:sldId id="402" r:id="rId59"/>
    <p:sldId id="403" r:id="rId60"/>
    <p:sldId id="404" r:id="rId61"/>
    <p:sldId id="384" r:id="rId62"/>
    <p:sldId id="385" r:id="rId63"/>
    <p:sldId id="386" r:id="rId64"/>
    <p:sldId id="38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5" d="100"/>
          <a:sy n="95" d="100"/>
        </p:scale>
        <p:origin x="206" y="72"/>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4/12/2026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4/12/2026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4/12/2026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4/12/2026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4/12/2026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4/12/2026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4/12/2026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4/12/2026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4/12/2026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4/12/2026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4/12/2026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4/12/2026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4/12/2026</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a:t>LEZIONE 5</a:t>
            </a:r>
            <a:br>
              <a:rPr lang="it-IT" sz="4800" dirty="0"/>
            </a:br>
            <a:r>
              <a:rPr lang="it-IT" sz="4800" dirty="0"/>
              <a:t>Omologia e similarità – allineamento tra coppie di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QUANDO DUE SEQUENZE SONO SIMILI, OMOLOGHE, ORTOLOGHE O PARALOGHE?</a:t>
            </a:r>
          </a:p>
        </p:txBody>
      </p:sp>
      <p:sp>
        <p:nvSpPr>
          <p:cNvPr id="3" name="Content Placeholder 2"/>
          <p:cNvSpPr>
            <a:spLocks noGrp="1"/>
          </p:cNvSpPr>
          <p:nvPr>
            <p:ph idx="1"/>
          </p:nvPr>
        </p:nvSpPr>
        <p:spPr/>
        <p:txBody>
          <a:bodyPr/>
          <a:lstStyle/>
          <a:p>
            <a:pPr algn="just"/>
            <a:r>
              <a:rPr lang="it-IT" b="1" dirty="0"/>
              <a:t>Nel trattare le sequenze è sempre più corretto utilizzare il termine similarità, in quanto è sempre possibile stabilire quanto due sequenze siano simili, mentre non sempre si può decidere se la similarità sia dovuta ad omologia, a convergenza adattativa, oppure al caso</a:t>
            </a:r>
            <a:endParaRPr lang="it-IT" dirty="0"/>
          </a:p>
          <a:p>
            <a:pPr algn="just"/>
            <a:r>
              <a:rPr lang="it-IT" dirty="0"/>
              <a:t>strutture o sequenze </a:t>
            </a:r>
            <a:r>
              <a:rPr lang="it-IT" b="1" u="sng" dirty="0"/>
              <a:t>ortologhe</a:t>
            </a:r>
            <a:r>
              <a:rPr lang="it-IT" dirty="0"/>
              <a:t> in due organismi sono sequenze </a:t>
            </a:r>
            <a:r>
              <a:rPr lang="it-IT" b="1" dirty="0"/>
              <a:t>omologhe</a:t>
            </a:r>
            <a:r>
              <a:rPr lang="it-IT" dirty="0"/>
              <a:t> che sono evolute dalla stessa caratteristica nel loro ultimo antenato comune. Queste </a:t>
            </a:r>
            <a:r>
              <a:rPr lang="it-IT" b="1" u="sng" dirty="0"/>
              <a:t>non necessariamente</a:t>
            </a:r>
            <a:r>
              <a:rPr lang="it-IT" dirty="0"/>
              <a:t> mantengono la loro funzione ancestrale.</a:t>
            </a:r>
          </a:p>
          <a:p>
            <a:pPr algn="just"/>
            <a:endParaRPr lang="it-IT" dirty="0"/>
          </a:p>
        </p:txBody>
      </p:sp>
      <p:pic>
        <p:nvPicPr>
          <p:cNvPr id="4" name="Picture 3"/>
          <p:cNvPicPr>
            <a:picLocks noChangeAspect="1"/>
          </p:cNvPicPr>
          <p:nvPr/>
        </p:nvPicPr>
        <p:blipFill rotWithShape="1">
          <a:blip r:embed="rId2"/>
          <a:srcRect b="48456"/>
          <a:stretch/>
        </p:blipFill>
        <p:spPr>
          <a:xfrm>
            <a:off x="3952875" y="4319154"/>
            <a:ext cx="4286250" cy="2081645"/>
          </a:xfrm>
          <a:prstGeom prst="rect">
            <a:avLst/>
          </a:prstGeom>
        </p:spPr>
      </p:pic>
    </p:spTree>
    <p:extLst>
      <p:ext uri="{BB962C8B-B14F-4D97-AF65-F5344CB8AC3E}">
        <p14:creationId xmlns:p14="http://schemas.microsoft.com/office/powerpoint/2010/main" val="6416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QUANDO DUE SEQUENZE SONO SIMILI, OMOLOGHE, ORTOLOGHE O PARALOGHE?</a:t>
            </a:r>
          </a:p>
        </p:txBody>
      </p:sp>
      <p:sp>
        <p:nvSpPr>
          <p:cNvPr id="3" name="Content Placeholder 2"/>
          <p:cNvSpPr>
            <a:spLocks noGrp="1"/>
          </p:cNvSpPr>
          <p:nvPr>
            <p:ph idx="1"/>
          </p:nvPr>
        </p:nvSpPr>
        <p:spPr/>
        <p:txBody>
          <a:bodyPr/>
          <a:lstStyle/>
          <a:p>
            <a:pPr algn="just"/>
            <a:r>
              <a:rPr lang="it-IT" dirty="0"/>
              <a:t>sequenze </a:t>
            </a:r>
            <a:r>
              <a:rPr lang="it-IT" b="1" dirty="0"/>
              <a:t>omologhe </a:t>
            </a:r>
            <a:r>
              <a:rPr lang="it-IT" dirty="0"/>
              <a:t>la cui evoluzione riflette invece eventi di duplicazione genica si definiscono </a:t>
            </a:r>
            <a:r>
              <a:rPr lang="it-IT" b="1" u="sng" dirty="0"/>
              <a:t>paraloghe</a:t>
            </a:r>
            <a:r>
              <a:rPr lang="it-IT" dirty="0"/>
              <a:t>. </a:t>
            </a:r>
          </a:p>
          <a:p>
            <a:pPr algn="just"/>
            <a:r>
              <a:rPr lang="it-IT" dirty="0"/>
              <a:t>per esempio, la catena alfa dell’ emoglobina e’ un </a:t>
            </a:r>
            <a:r>
              <a:rPr lang="it-IT" b="1" dirty="0"/>
              <a:t>paralogo </a:t>
            </a:r>
            <a:r>
              <a:rPr lang="it-IT" dirty="0"/>
              <a:t>della catena beta dell’ emoglobina e della mioglobina, dal momento che ambedue si sono evolute dallo stesso gene ancestrale attraverso ripetuti eventi di duplicazione genica. </a:t>
            </a:r>
          </a:p>
        </p:txBody>
      </p:sp>
      <p:pic>
        <p:nvPicPr>
          <p:cNvPr id="5" name="Picture 4"/>
          <p:cNvPicPr>
            <a:picLocks noChangeAspect="1"/>
          </p:cNvPicPr>
          <p:nvPr/>
        </p:nvPicPr>
        <p:blipFill>
          <a:blip r:embed="rId2"/>
          <a:stretch>
            <a:fillRect/>
          </a:stretch>
        </p:blipFill>
        <p:spPr>
          <a:xfrm>
            <a:off x="3876675" y="3845052"/>
            <a:ext cx="4438650" cy="2381250"/>
          </a:xfrm>
          <a:prstGeom prst="rect">
            <a:avLst/>
          </a:prstGeom>
        </p:spPr>
      </p:pic>
    </p:spTree>
    <p:extLst>
      <p:ext uri="{BB962C8B-B14F-4D97-AF65-F5344CB8AC3E}">
        <p14:creationId xmlns:p14="http://schemas.microsoft.com/office/powerpoint/2010/main" val="36733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QUANDO DUE SEQUENZE SONO SIMILI, OMOLOGHE, ORTOLOGHE O PARALOGHE?</a:t>
            </a:r>
          </a:p>
        </p:txBody>
      </p:sp>
      <p:sp>
        <p:nvSpPr>
          <p:cNvPr id="3" name="Content Placeholder 2"/>
          <p:cNvSpPr>
            <a:spLocks noGrp="1"/>
          </p:cNvSpPr>
          <p:nvPr>
            <p:ph idx="1"/>
          </p:nvPr>
        </p:nvSpPr>
        <p:spPr/>
        <p:txBody>
          <a:bodyPr/>
          <a:lstStyle/>
          <a:p>
            <a:pPr algn="just"/>
            <a:r>
              <a:rPr lang="it-IT" dirty="0"/>
              <a:t>Ci possono essere casi più complessi in cui, un pò come per le specie ed i loro caratteri morfologici, si osserva similarità di sequenza senza che ci sia un’origine comune da un unica sequenza ancestrale</a:t>
            </a:r>
          </a:p>
          <a:p>
            <a:pPr algn="just"/>
            <a:r>
              <a:rPr lang="it-IT" dirty="0"/>
              <a:t>Possiamo in questo caso parlare di sequenze </a:t>
            </a:r>
            <a:r>
              <a:rPr lang="it-IT" b="1" u="sng" dirty="0"/>
              <a:t>analoghe</a:t>
            </a:r>
            <a:r>
              <a:rPr lang="it-IT" dirty="0"/>
              <a:t>, o molto più semplicemente parlare di </a:t>
            </a:r>
            <a:r>
              <a:rPr lang="it-IT" b="1" u="sng" dirty="0"/>
              <a:t>similarità di sequenza senza che vi sia omologia</a:t>
            </a:r>
          </a:p>
        </p:txBody>
      </p:sp>
      <p:pic>
        <p:nvPicPr>
          <p:cNvPr id="4" name="Picture 3"/>
          <p:cNvPicPr>
            <a:picLocks noChangeAspect="1"/>
          </p:cNvPicPr>
          <p:nvPr/>
        </p:nvPicPr>
        <p:blipFill>
          <a:blip r:embed="rId2"/>
          <a:stretch>
            <a:fillRect/>
          </a:stretch>
        </p:blipFill>
        <p:spPr>
          <a:xfrm>
            <a:off x="3665545" y="3543300"/>
            <a:ext cx="4860910" cy="2796453"/>
          </a:xfrm>
          <a:prstGeom prst="rect">
            <a:avLst/>
          </a:prstGeom>
        </p:spPr>
      </p:pic>
    </p:spTree>
    <p:extLst>
      <p:ext uri="{BB962C8B-B14F-4D97-AF65-F5344CB8AC3E}">
        <p14:creationId xmlns:p14="http://schemas.microsoft.com/office/powerpoint/2010/main" val="296964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normAutofit/>
          </a:bodyPr>
          <a:lstStyle/>
          <a:p>
            <a:r>
              <a:rPr lang="it-IT" sz="2800" dirty="0"/>
              <a:t>ALCUNI ALTRI IMPORTANTI CONCETTI DA RICORDARE</a:t>
            </a:r>
          </a:p>
        </p:txBody>
      </p:sp>
      <p:sp>
        <p:nvSpPr>
          <p:cNvPr id="3" name="Content Placeholder 2"/>
          <p:cNvSpPr>
            <a:spLocks noGrp="1"/>
          </p:cNvSpPr>
          <p:nvPr>
            <p:ph idx="1"/>
          </p:nvPr>
        </p:nvSpPr>
        <p:spPr>
          <a:xfrm>
            <a:off x="418011" y="1579834"/>
            <a:ext cx="11338560" cy="4343400"/>
          </a:xfrm>
        </p:spPr>
        <p:txBody>
          <a:bodyPr>
            <a:noAutofit/>
          </a:bodyPr>
          <a:lstStyle/>
          <a:p>
            <a:pPr algn="just"/>
            <a:r>
              <a:rPr lang="it-IT" dirty="0"/>
              <a:t>Tenete bene a mente che </a:t>
            </a:r>
            <a:r>
              <a:rPr lang="it-IT" b="1" dirty="0"/>
              <a:t>la similarità di sequenza non nesessariamente si traduce in similarità funzionale. I CONCETTI DI ORTOLOGIA E PARALOGIA, DI PER SE’, NON HANNO NULLA A CHE VEDERE CON LA FUNZIONE MA DIPENDONO DALLE RELAZIONI EVOLUTIVE TRA SEQUENZE</a:t>
            </a:r>
            <a:r>
              <a:rPr lang="it-IT" dirty="0"/>
              <a:t>. </a:t>
            </a:r>
            <a:r>
              <a:rPr lang="it-IT" sz="1600" dirty="0"/>
              <a:t>Nonostante ciò è chiaro che immediatamente in seguito ad un evento di duplicazione genica o di speciazione le due sequenze derivate sono identiche e quindi, per definizione, mantengono la stessa funzione per un certo lasso di tempo. L’evoluzione indipendente delle due può però in seguito portare a funzioni diverse.</a:t>
            </a:r>
            <a:endParaRPr lang="it-IT" dirty="0"/>
          </a:p>
          <a:p>
            <a:pPr algn="just"/>
            <a:r>
              <a:rPr lang="it-IT" dirty="0"/>
              <a:t>Spesso </a:t>
            </a:r>
            <a:r>
              <a:rPr lang="it-IT" b="1" dirty="0"/>
              <a:t>due sequenze ortologhe svolgono funzioni leggermente diverse in specie diverse</a:t>
            </a:r>
            <a:r>
              <a:rPr lang="it-IT" dirty="0"/>
              <a:t>. In caso contrario viene mantenuta anche omologia funzionale</a:t>
            </a:r>
          </a:p>
          <a:p>
            <a:pPr algn="just"/>
            <a:r>
              <a:rPr lang="it-IT" dirty="0"/>
              <a:t>Spesso </a:t>
            </a:r>
            <a:r>
              <a:rPr lang="it-IT" b="1" dirty="0"/>
              <a:t>due sequenze paraloghe svolgono funzioni diverse nello stesso organismo</a:t>
            </a:r>
            <a:r>
              <a:rPr lang="it-IT" dirty="0"/>
              <a:t>. In caso contrario c’è una ridondanza funzionale.</a:t>
            </a:r>
          </a:p>
          <a:p>
            <a:pPr algn="just"/>
            <a:r>
              <a:rPr lang="it-IT" dirty="0"/>
              <a:t>Molto spesso </a:t>
            </a:r>
            <a:r>
              <a:rPr lang="it-IT" b="1" dirty="0"/>
              <a:t>sequenze con nessuna omologia o scarsa similarità svolgono funzioni molto simili se non addirittura identiche</a:t>
            </a:r>
          </a:p>
        </p:txBody>
      </p:sp>
    </p:spTree>
    <p:extLst>
      <p:ext uri="{BB962C8B-B14F-4D97-AF65-F5344CB8AC3E}">
        <p14:creationId xmlns:p14="http://schemas.microsoft.com/office/powerpoint/2010/main" val="30504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745652"/>
          </a:xfrm>
        </p:spPr>
        <p:txBody>
          <a:bodyPr>
            <a:normAutofit/>
          </a:bodyPr>
          <a:lstStyle/>
          <a:p>
            <a:r>
              <a:rPr lang="it-IT" sz="2800" dirty="0"/>
              <a:t>ALTRI CASI PARTICOLARI</a:t>
            </a:r>
          </a:p>
        </p:txBody>
      </p:sp>
      <p:sp>
        <p:nvSpPr>
          <p:cNvPr id="3" name="Content Placeholder 2"/>
          <p:cNvSpPr>
            <a:spLocks noGrp="1"/>
          </p:cNvSpPr>
          <p:nvPr>
            <p:ph idx="1"/>
          </p:nvPr>
        </p:nvSpPr>
        <p:spPr>
          <a:xfrm>
            <a:off x="418011" y="1579834"/>
            <a:ext cx="5651863" cy="4343400"/>
          </a:xfrm>
        </p:spPr>
        <p:txBody>
          <a:bodyPr>
            <a:noAutofit/>
          </a:bodyPr>
          <a:lstStyle/>
          <a:p>
            <a:pPr algn="just"/>
            <a:r>
              <a:rPr lang="it-IT" dirty="0"/>
              <a:t>Geni </a:t>
            </a:r>
            <a:r>
              <a:rPr lang="it-IT" b="1" dirty="0" err="1"/>
              <a:t>ohnologhi</a:t>
            </a:r>
            <a:r>
              <a:rPr lang="it-IT" dirty="0"/>
              <a:t> (nome che deriva dal genetista giapponese </a:t>
            </a:r>
            <a:r>
              <a:rPr lang="it-IT" dirty="0" err="1"/>
              <a:t>Susumu</a:t>
            </a:r>
            <a:r>
              <a:rPr lang="it-IT" dirty="0"/>
              <a:t> </a:t>
            </a:r>
            <a:r>
              <a:rPr lang="it-IT" dirty="0" err="1"/>
              <a:t>Ohno</a:t>
            </a:r>
            <a:r>
              <a:rPr lang="it-IT" dirty="0"/>
              <a:t>): sono geni </a:t>
            </a:r>
            <a:r>
              <a:rPr lang="it-IT" dirty="0" err="1"/>
              <a:t>paraloghi</a:t>
            </a:r>
            <a:r>
              <a:rPr lang="it-IT" dirty="0"/>
              <a:t> che derivano da eventi di </a:t>
            </a:r>
            <a:r>
              <a:rPr lang="it-IT" dirty="0" err="1"/>
              <a:t>whole</a:t>
            </a:r>
            <a:r>
              <a:rPr lang="it-IT" dirty="0"/>
              <a:t> </a:t>
            </a:r>
            <a:r>
              <a:rPr lang="it-IT" dirty="0" err="1"/>
              <a:t>genome</a:t>
            </a:r>
            <a:r>
              <a:rPr lang="it-IT" dirty="0"/>
              <a:t> </a:t>
            </a:r>
            <a:r>
              <a:rPr lang="it-IT" dirty="0" err="1"/>
              <a:t>duplication</a:t>
            </a:r>
            <a:r>
              <a:rPr lang="it-IT" dirty="0"/>
              <a:t> (e quindi non da eventi specifici di duplicazione di singoli geni). Esempio: </a:t>
            </a:r>
            <a:r>
              <a:rPr lang="it-IT" dirty="0" err="1"/>
              <a:t>whole</a:t>
            </a:r>
            <a:r>
              <a:rPr lang="it-IT" dirty="0"/>
              <a:t> </a:t>
            </a:r>
            <a:r>
              <a:rPr lang="it-IT" dirty="0" err="1"/>
              <a:t>genome</a:t>
            </a:r>
            <a:r>
              <a:rPr lang="it-IT" dirty="0"/>
              <a:t> </a:t>
            </a:r>
            <a:r>
              <a:rPr lang="it-IT" dirty="0" err="1"/>
              <a:t>duplication</a:t>
            </a:r>
            <a:r>
              <a:rPr lang="it-IT" dirty="0"/>
              <a:t> 2R (tutti i vertebrati) e 3R (pesci ossei)</a:t>
            </a:r>
          </a:p>
          <a:p>
            <a:pPr algn="just"/>
            <a:r>
              <a:rPr lang="it-IT" dirty="0"/>
              <a:t>Geni </a:t>
            </a:r>
            <a:r>
              <a:rPr lang="it-IT" b="1" dirty="0" err="1"/>
              <a:t>xenologhi</a:t>
            </a:r>
            <a:r>
              <a:rPr lang="it-IT" dirty="0"/>
              <a:t>: geni omologhi derivanti da </a:t>
            </a:r>
            <a:r>
              <a:rPr lang="it-IT" b="1" dirty="0" err="1"/>
              <a:t>horizontal</a:t>
            </a:r>
            <a:r>
              <a:rPr lang="it-IT" b="1" dirty="0"/>
              <a:t> gene transfer (HGT)</a:t>
            </a:r>
            <a:r>
              <a:rPr lang="it-IT" dirty="0"/>
              <a:t> tra due organismi</a:t>
            </a:r>
          </a:p>
          <a:p>
            <a:pPr algn="just"/>
            <a:r>
              <a:rPr lang="it-IT" dirty="0"/>
              <a:t>Geni </a:t>
            </a:r>
            <a:r>
              <a:rPr lang="it-IT" b="1" dirty="0" err="1"/>
              <a:t>omeologhi</a:t>
            </a:r>
            <a:r>
              <a:rPr lang="it-IT" dirty="0"/>
              <a:t>: geni definibili come </a:t>
            </a:r>
            <a:r>
              <a:rPr lang="it-IT" dirty="0" err="1"/>
              <a:t>ortologhi</a:t>
            </a:r>
            <a:r>
              <a:rPr lang="it-IT" dirty="0"/>
              <a:t>, ma riportati nella stessa specie tramite eventi di </a:t>
            </a:r>
            <a:r>
              <a:rPr lang="it-IT" dirty="0" err="1"/>
              <a:t>allopoliploidia</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91" y="421495"/>
            <a:ext cx="4143122" cy="258135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794" y="3266695"/>
            <a:ext cx="5841317" cy="3047644"/>
          </a:xfrm>
          <a:prstGeom prst="rect">
            <a:avLst/>
          </a:prstGeom>
        </p:spPr>
      </p:pic>
    </p:spTree>
    <p:extLst>
      <p:ext uri="{BB962C8B-B14F-4D97-AF65-F5344CB8AC3E}">
        <p14:creationId xmlns:p14="http://schemas.microsoft.com/office/powerpoint/2010/main" val="9967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683" y="758952"/>
            <a:ext cx="9509760" cy="2108939"/>
          </a:xfrm>
        </p:spPr>
        <p:txBody>
          <a:bodyPr>
            <a:normAutofit/>
          </a:bodyPr>
          <a:lstStyle/>
          <a:p>
            <a:pPr marL="45720" indent="0">
              <a:buNone/>
            </a:pPr>
            <a:r>
              <a:rPr lang="it-IT" sz="2800" dirty="0"/>
              <a:t>In questa prima lezione ci occuperemo solamente della similarità tra </a:t>
            </a:r>
            <a:r>
              <a:rPr lang="it-IT" sz="2800" b="1" dirty="0"/>
              <a:t>COPPIE</a:t>
            </a:r>
            <a:r>
              <a:rPr lang="it-IT" sz="2800" dirty="0"/>
              <a:t> di sequenze</a:t>
            </a:r>
          </a:p>
          <a:p>
            <a:pPr marL="45720" indent="0" algn="just">
              <a:buNone/>
            </a:pPr>
            <a:r>
              <a:rPr lang="it-IT" dirty="0"/>
              <a:t>Più avanti ci occuperemo del calcolo di similarità tra molte sequenze, che troverà applicazione nell’allineamento multiplo di sequenze (</a:t>
            </a:r>
            <a:r>
              <a:rPr lang="it-IT" b="1" dirty="0"/>
              <a:t>MSA</a:t>
            </a:r>
            <a:r>
              <a:rPr lang="it-IT" dirty="0"/>
              <a:t>, dall’inglese </a:t>
            </a:r>
            <a:r>
              <a:rPr lang="it-IT" b="1" dirty="0"/>
              <a:t>Multiple </a:t>
            </a:r>
            <a:r>
              <a:rPr lang="it-IT" b="1" dirty="0" err="1"/>
              <a:t>Sequence</a:t>
            </a:r>
            <a:r>
              <a:rPr lang="it-IT" b="1" dirty="0"/>
              <a:t> </a:t>
            </a:r>
            <a:r>
              <a:rPr lang="it-IT" b="1" dirty="0" err="1"/>
              <a:t>Alignment</a:t>
            </a:r>
            <a:r>
              <a:rPr lang="it-IT" dirty="0"/>
              <a:t>)</a:t>
            </a:r>
          </a:p>
        </p:txBody>
      </p:sp>
      <p:pic>
        <p:nvPicPr>
          <p:cNvPr id="5" name="Picture 4"/>
          <p:cNvPicPr>
            <a:picLocks noChangeAspect="1"/>
          </p:cNvPicPr>
          <p:nvPr/>
        </p:nvPicPr>
        <p:blipFill>
          <a:blip r:embed="rId2"/>
          <a:stretch>
            <a:fillRect/>
          </a:stretch>
        </p:blipFill>
        <p:spPr>
          <a:xfrm>
            <a:off x="1877090" y="2987763"/>
            <a:ext cx="8319534" cy="3526007"/>
          </a:xfrm>
          <a:prstGeom prst="rect">
            <a:avLst/>
          </a:prstGeom>
        </p:spPr>
      </p:pic>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lgn="just">
              <a:buNone/>
            </a:pPr>
            <a:r>
              <a:rPr lang="en-US" dirty="0"/>
              <a:t>Ma come è </a:t>
            </a:r>
            <a:r>
              <a:rPr lang="en-US" dirty="0" err="1"/>
              <a:t>possibile</a:t>
            </a:r>
            <a:r>
              <a:rPr lang="en-US" dirty="0"/>
              <a:t> </a:t>
            </a:r>
            <a:r>
              <a:rPr lang="en-US" dirty="0" err="1"/>
              <a:t>calcolare</a:t>
            </a:r>
            <a:r>
              <a:rPr lang="en-US" dirty="0"/>
              <a:t> la </a:t>
            </a:r>
            <a:r>
              <a:rPr lang="en-US" dirty="0" err="1"/>
              <a:t>similarità</a:t>
            </a:r>
            <a:r>
              <a:rPr lang="en-US" dirty="0"/>
              <a:t> </a:t>
            </a:r>
            <a:r>
              <a:rPr lang="en-US" dirty="0" err="1"/>
              <a:t>tra</a:t>
            </a:r>
            <a:r>
              <a:rPr lang="en-US" dirty="0"/>
              <a:t> due </a:t>
            </a:r>
            <a:r>
              <a:rPr lang="en-US" dirty="0" err="1"/>
              <a:t>sequenze</a:t>
            </a:r>
            <a:r>
              <a:rPr lang="en-US" dirty="0"/>
              <a:t> in termini di </a:t>
            </a:r>
            <a:r>
              <a:rPr lang="en-US" dirty="0" err="1"/>
              <a:t>distanza</a:t>
            </a:r>
            <a:r>
              <a:rPr lang="en-US" dirty="0"/>
              <a:t>?</a:t>
            </a:r>
            <a:endParaRPr lang="it-IT" dirty="0"/>
          </a:p>
          <a:p>
            <a:pPr algn="just"/>
            <a:r>
              <a:rPr lang="it-IT" b="1" dirty="0"/>
              <a:t>Edit distance</a:t>
            </a:r>
            <a:r>
              <a:rPr lang="it-IT" dirty="0"/>
              <a:t>: In teoria dell'informazione la edit distance tra 2 stringhe di caratteri è il </a:t>
            </a:r>
            <a:r>
              <a:rPr lang="it-IT" u="sng" dirty="0"/>
              <a:t>numero di operazioni minime necessarie per trasformare una sequenza nell'altra</a:t>
            </a:r>
            <a:r>
              <a:rPr lang="it-IT" dirty="0"/>
              <a:t>. </a:t>
            </a:r>
          </a:p>
          <a:p>
            <a:pPr algn="just"/>
            <a:r>
              <a:rPr lang="it-IT" dirty="0"/>
              <a:t>La più comune misura è la distanza di Levenshtein </a:t>
            </a:r>
          </a:p>
          <a:p>
            <a:pPr algn="just"/>
            <a:r>
              <a:rPr lang="it-IT" dirty="0"/>
              <a:t>Una distanza =1 equivale alla sostituzione o inserimento di carattere, oppure alla sua cancellazione</a:t>
            </a:r>
          </a:p>
          <a:p>
            <a:pPr marL="45720" indent="0" algn="just">
              <a:buNone/>
            </a:pPr>
            <a:r>
              <a:rPr lang="it-IT" sz="1600" dirty="0"/>
              <a:t>1: MARCO -&gt; M</a:t>
            </a:r>
            <a:r>
              <a:rPr lang="it-IT" sz="1600" b="1" dirty="0"/>
              <a:t>I</a:t>
            </a:r>
            <a:r>
              <a:rPr lang="it-IT" sz="1600" dirty="0"/>
              <a:t>RCO</a:t>
            </a:r>
          </a:p>
          <a:p>
            <a:pPr marL="45720" indent="0" algn="just">
              <a:buNone/>
            </a:pPr>
            <a:r>
              <a:rPr lang="it-IT" sz="1600" dirty="0"/>
              <a:t>1: MARCO -&gt; ARCO</a:t>
            </a:r>
          </a:p>
          <a:p>
            <a:pPr marL="45720" indent="0" algn="just">
              <a:buNone/>
            </a:pPr>
            <a:r>
              <a:rPr lang="it-IT" sz="1600" dirty="0"/>
              <a:t>2: MARCO -&gt; MAR</a:t>
            </a:r>
          </a:p>
          <a:p>
            <a:pPr marL="45720" indent="0" algn="just">
              <a:buNone/>
            </a:pPr>
            <a:r>
              <a:rPr lang="it-IT" sz="1600" dirty="0"/>
              <a:t>2: MARCO -&gt; MARC</a:t>
            </a:r>
            <a:r>
              <a:rPr lang="it-IT" sz="1600" b="1" dirty="0"/>
              <a:t>HI</a:t>
            </a:r>
            <a:r>
              <a:rPr lang="it-IT" sz="1600" dirty="0"/>
              <a:t>O</a:t>
            </a:r>
          </a:p>
          <a:p>
            <a:pPr marL="45720" indent="0" algn="just">
              <a:buNone/>
            </a:pPr>
            <a:r>
              <a:rPr lang="it-IT" sz="1600" dirty="0"/>
              <a:t>2: MARCO -&gt; M</a:t>
            </a:r>
            <a:r>
              <a:rPr lang="it-IT" sz="1600" b="1" dirty="0"/>
              <a:t>E</a:t>
            </a:r>
            <a:r>
              <a:rPr lang="it-IT" sz="1600" dirty="0"/>
              <a:t>RC</a:t>
            </a:r>
            <a:r>
              <a:rPr lang="it-IT" sz="1600" b="1" dirty="0"/>
              <a:t>E</a:t>
            </a:r>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2088157"/>
          </a:xfrm>
        </p:spPr>
        <p:txBody>
          <a:bodyPr>
            <a:noAutofit/>
          </a:bodyPr>
          <a:lstStyle/>
          <a:p>
            <a:pPr algn="just"/>
            <a:r>
              <a:rPr lang="it-IT" sz="2400" dirty="0"/>
              <a:t>Non è possibilie </a:t>
            </a:r>
            <a:r>
              <a:rPr lang="it-IT" sz="2400" b="1" u="sng" dirty="0"/>
              <a:t>allineare</a:t>
            </a:r>
            <a:r>
              <a:rPr lang="it-IT" sz="2400" dirty="0"/>
              <a:t> due sequenze senza definire a priori quali sono i criteri tramite i quali definire la similarità</a:t>
            </a:r>
          </a:p>
          <a:p>
            <a:pPr algn="just"/>
            <a:r>
              <a:rPr lang="it-IT" sz="2400" dirty="0"/>
              <a:t>Due sequenze possono essere viste come due stringhe di caratteri, anche se hanno carratteristiche diverse a seconda che si tratti di DNA o proteine</a:t>
            </a:r>
          </a:p>
        </p:txBody>
      </p:sp>
      <p:sp>
        <p:nvSpPr>
          <p:cNvPr id="2" name="TextBox 1"/>
          <p:cNvSpPr txBox="1"/>
          <p:nvPr/>
        </p:nvSpPr>
        <p:spPr>
          <a:xfrm>
            <a:off x="1537855" y="4229100"/>
            <a:ext cx="2639290" cy="769441"/>
          </a:xfrm>
          <a:prstGeom prst="rect">
            <a:avLst/>
          </a:prstGeom>
          <a:noFill/>
        </p:spPr>
        <p:txBody>
          <a:bodyPr wrap="square" rtlCol="0">
            <a:spAutoFit/>
          </a:bodyPr>
          <a:lstStyle/>
          <a:p>
            <a:r>
              <a:rPr lang="it-IT" sz="4400" b="1" dirty="0">
                <a:solidFill>
                  <a:srgbClr val="FF0000"/>
                </a:solidFill>
              </a:rPr>
              <a:t>INPUT</a:t>
            </a:r>
          </a:p>
        </p:txBody>
      </p:sp>
      <p:sp>
        <p:nvSpPr>
          <p:cNvPr id="4" name="Right Arrow 3"/>
          <p:cNvSpPr/>
          <p:nvPr/>
        </p:nvSpPr>
        <p:spPr>
          <a:xfrm rot="20164129">
            <a:off x="3913675" y="3857930"/>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ight Arrow 4"/>
          <p:cNvSpPr/>
          <p:nvPr/>
        </p:nvSpPr>
        <p:spPr>
          <a:xfrm rot="1482372">
            <a:off x="3910465" y="5103953"/>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6354001" y="3364007"/>
            <a:ext cx="3865419" cy="3046988"/>
          </a:xfrm>
          <a:prstGeom prst="rect">
            <a:avLst/>
          </a:prstGeom>
          <a:noFill/>
        </p:spPr>
        <p:txBody>
          <a:bodyPr wrap="square" rtlCol="0">
            <a:spAutoFit/>
          </a:bodyPr>
          <a:lstStyle/>
          <a:p>
            <a:pPr algn="ctr"/>
            <a:r>
              <a:rPr lang="it-IT" sz="2400" b="1" dirty="0"/>
              <a:t>Sequenze nucleotidiche </a:t>
            </a:r>
            <a:r>
              <a:rPr lang="it-IT" sz="2400" dirty="0"/>
              <a:t>(4 caratteri possibili)</a:t>
            </a:r>
          </a:p>
          <a:p>
            <a:pPr algn="ctr"/>
            <a:endParaRPr lang="it-IT" sz="2400" dirty="0"/>
          </a:p>
          <a:p>
            <a:pPr algn="ctr"/>
            <a:r>
              <a:rPr lang="it-IT" sz="2400" dirty="0"/>
              <a:t>Vs</a:t>
            </a:r>
          </a:p>
          <a:p>
            <a:pPr algn="ctr"/>
            <a:endParaRPr lang="it-IT" sz="2400" dirty="0"/>
          </a:p>
          <a:p>
            <a:pPr algn="ctr"/>
            <a:r>
              <a:rPr lang="it-IT" sz="2400" b="1" dirty="0"/>
              <a:t>Sequenze amino acidiche </a:t>
            </a:r>
            <a:r>
              <a:rPr lang="it-IT" sz="2400" dirty="0"/>
              <a:t>(20 caratteri possibili)</a:t>
            </a:r>
          </a:p>
        </p:txBody>
      </p:sp>
    </p:spTree>
    <p:extLst>
      <p:ext uri="{BB962C8B-B14F-4D97-AF65-F5344CB8AC3E}">
        <p14:creationId xmlns:p14="http://schemas.microsoft.com/office/powerpoint/2010/main" val="8516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normAutofit/>
          </a:bodyPr>
          <a:lstStyle/>
          <a:p>
            <a:r>
              <a:rPr lang="it-IT" sz="3200" dirty="0"/>
              <a:t>FUNZIONAMENTO BASE DI UN ALLINEAMENTO</a:t>
            </a:r>
          </a:p>
        </p:txBody>
      </p:sp>
      <p:sp>
        <p:nvSpPr>
          <p:cNvPr id="3" name="Content Placeholder 2"/>
          <p:cNvSpPr>
            <a:spLocks noGrp="1"/>
          </p:cNvSpPr>
          <p:nvPr>
            <p:ph idx="1"/>
          </p:nvPr>
        </p:nvSpPr>
        <p:spPr/>
        <p:txBody>
          <a:bodyPr>
            <a:normAutofit fontScale="92500" lnSpcReduction="20000"/>
          </a:bodyPr>
          <a:lstStyle/>
          <a:p>
            <a:pPr algn="just"/>
            <a:r>
              <a:rPr lang="it-IT" sz="2200" dirty="0"/>
              <a:t>cominciamo col definire una prima semplice misura di similarità, data dalla somma dei caratteri delle due sequenze che si appaiano esattamente </a:t>
            </a:r>
          </a:p>
          <a:p>
            <a:pPr algn="just"/>
            <a:r>
              <a:rPr lang="it-IT" sz="2200" dirty="0"/>
              <a:t>facciamo scorrere una delle due sequenze sull’altra in tutte le posizioni possibili (generiamo tutti i possibili allineamenti) e valutiamo la similarità di sequenza di ognuno degli allineamenti generati </a:t>
            </a:r>
          </a:p>
          <a:p>
            <a:pPr algn="just"/>
            <a:r>
              <a:rPr lang="it-IT" sz="2200" dirty="0"/>
              <a:t>definiamo la </a:t>
            </a:r>
            <a:r>
              <a:rPr lang="it-IT" sz="2200" b="1" u="sng" dirty="0"/>
              <a:t>similarità di sequenza </a:t>
            </a:r>
            <a:r>
              <a:rPr lang="it-IT" sz="2200" dirty="0"/>
              <a:t>tra le due sequenze come il più alto tra i punteggi ottenuti (non tenendo in considerazione quindi gli altri punteggi)</a:t>
            </a:r>
            <a:endParaRPr lang="it-IT" dirty="0"/>
          </a:p>
          <a:p>
            <a:endParaRPr lang="it-IT" dirty="0"/>
          </a:p>
          <a:p>
            <a:r>
              <a:rPr lang="it-IT" dirty="0"/>
              <a:t>Prendiamo ora come esempio di due brevi sequenze amino acidiche: </a:t>
            </a:r>
          </a:p>
          <a:p>
            <a:pPr marL="45720" indent="0">
              <a:buNone/>
            </a:pPr>
            <a:r>
              <a:rPr lang="it-IT" dirty="0"/>
              <a:t>1)AAKKQW </a:t>
            </a:r>
          </a:p>
          <a:p>
            <a:pPr marL="45720" indent="0">
              <a:buNone/>
            </a:pPr>
            <a:r>
              <a:rPr lang="it-IT" dirty="0"/>
              <a:t>2)AAKQW </a:t>
            </a:r>
          </a:p>
        </p:txBody>
      </p:sp>
    </p:spTree>
    <p:extLst>
      <p:ext uri="{BB962C8B-B14F-4D97-AF65-F5344CB8AC3E}">
        <p14:creationId xmlns:p14="http://schemas.microsoft.com/office/powerpoint/2010/main" val="185129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227" y="1365883"/>
            <a:ext cx="7315540" cy="4848169"/>
          </a:xfrm>
        </p:spPr>
      </p:pic>
      <p:sp>
        <p:nvSpPr>
          <p:cNvPr id="5" name="TextBox 4"/>
          <p:cNvSpPr txBox="1"/>
          <p:nvPr/>
        </p:nvSpPr>
        <p:spPr>
          <a:xfrm>
            <a:off x="696190" y="442553"/>
            <a:ext cx="10546773" cy="923330"/>
          </a:xfrm>
          <a:prstGeom prst="rect">
            <a:avLst/>
          </a:prstGeom>
          <a:noFill/>
        </p:spPr>
        <p:txBody>
          <a:bodyPr wrap="square" rtlCol="0">
            <a:spAutoFit/>
          </a:bodyPr>
          <a:lstStyle/>
          <a:p>
            <a:pPr algn="just"/>
            <a:r>
              <a:rPr lang="it-IT" dirty="0"/>
              <a:t>Quale tra i possibili allineamenti da il miglior score di similarità?</a:t>
            </a:r>
          </a:p>
          <a:p>
            <a:pPr algn="just"/>
            <a:r>
              <a:rPr lang="it-IT" dirty="0"/>
              <a:t>Prestiamo attenzione al fatto che questo è un allineamento semplice, </a:t>
            </a:r>
            <a:r>
              <a:rPr lang="it-IT" b="1" u="sng" dirty="0"/>
              <a:t>senza inserzione di gap</a:t>
            </a:r>
          </a:p>
        </p:txBody>
      </p:sp>
    </p:spTree>
    <p:extLst>
      <p:ext uri="{BB962C8B-B14F-4D97-AF65-F5344CB8AC3E}">
        <p14:creationId xmlns:p14="http://schemas.microsoft.com/office/powerpoint/2010/main" val="32353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0792" y="3173997"/>
            <a:ext cx="9763991" cy="3235512"/>
          </a:xfrm>
        </p:spPr>
        <p:txBody>
          <a:bodyPr>
            <a:noAutofit/>
          </a:bodyPr>
          <a:lstStyle/>
          <a:p>
            <a:pPr algn="just"/>
            <a:r>
              <a:rPr lang="it-IT" sz="2400" dirty="0"/>
              <a:t>L'allineamento tra due sequenze (nucleotidiche o proteiche) consente di determinare una relazione di similarità tra di esse. Tuttavia non è elementare individuare un sistema per rendere </a:t>
            </a:r>
            <a:r>
              <a:rPr lang="it-IT" sz="2400" b="1" dirty="0"/>
              <a:t>minimo </a:t>
            </a:r>
            <a:r>
              <a:rPr lang="it-IT" sz="2400" dirty="0"/>
              <a:t>il numero delle differenze (ovvero per identificare l’allineamento migliore tra tutti quelli possibili). </a:t>
            </a:r>
          </a:p>
          <a:p>
            <a:pPr algn="just"/>
            <a:r>
              <a:rPr lang="it-IT" sz="2400" dirty="0"/>
              <a:t>L'allineamento delle sequenze di DNA o proteine è </a:t>
            </a:r>
            <a:r>
              <a:rPr lang="it-IT" sz="2400" b="1" dirty="0"/>
              <a:t>una delle attività più importanti in campo bioinformatico</a:t>
            </a:r>
            <a:r>
              <a:rPr lang="it-IT" sz="2400" dirty="0"/>
              <a:t> e certamente è quella in cui più frequentemente si cimenta un biologo molecolare. </a:t>
            </a:r>
            <a:endParaRPr lang="it-IT" sz="2400" b="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600" y="441641"/>
            <a:ext cx="7254869" cy="2499577"/>
          </a:xfrm>
          <a:prstGeom prst="rect">
            <a:avLst/>
          </a:prstGeom>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728" y="1600488"/>
            <a:ext cx="8154034" cy="4343400"/>
          </a:xfrm>
        </p:spPr>
      </p:pic>
      <p:sp>
        <p:nvSpPr>
          <p:cNvPr id="5" name="TextBox 4"/>
          <p:cNvSpPr txBox="1"/>
          <p:nvPr/>
        </p:nvSpPr>
        <p:spPr>
          <a:xfrm>
            <a:off x="2755322" y="426028"/>
            <a:ext cx="6348846" cy="830997"/>
          </a:xfrm>
          <a:prstGeom prst="rect">
            <a:avLst/>
          </a:prstGeom>
          <a:noFill/>
        </p:spPr>
        <p:txBody>
          <a:bodyPr wrap="square" rtlCol="0">
            <a:spAutoFit/>
          </a:bodyPr>
          <a:lstStyle/>
          <a:p>
            <a:pPr algn="ctr"/>
            <a:r>
              <a:rPr lang="it-IT" sz="2400" b="1" dirty="0">
                <a:solidFill>
                  <a:srgbClr val="002060"/>
                </a:solidFill>
              </a:rPr>
              <a:t>Numero di allineamenti generati</a:t>
            </a:r>
          </a:p>
          <a:p>
            <a:pPr algn="ctr"/>
            <a:r>
              <a:rPr lang="it-IT" sz="2400" b="1" dirty="0">
                <a:solidFill>
                  <a:schemeClr val="accent2">
                    <a:lumMod val="75000"/>
                  </a:schemeClr>
                </a:solidFill>
              </a:rPr>
              <a:t>Numero di confronti tra residui effettuati</a:t>
            </a:r>
          </a:p>
        </p:txBody>
      </p:sp>
    </p:spTree>
    <p:extLst>
      <p:ext uri="{BB962C8B-B14F-4D97-AF65-F5344CB8AC3E}">
        <p14:creationId xmlns:p14="http://schemas.microsoft.com/office/powerpoint/2010/main" val="28990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87036"/>
            <a:ext cx="9509760" cy="5829716"/>
          </a:xfrm>
        </p:spPr>
        <p:txBody>
          <a:bodyPr>
            <a:normAutofit fontScale="92500" lnSpcReduction="10000"/>
          </a:bodyPr>
          <a:lstStyle/>
          <a:p>
            <a:endParaRPr lang="it-IT" dirty="0"/>
          </a:p>
          <a:p>
            <a:pPr marL="45720" indent="0">
              <a:buNone/>
            </a:pPr>
            <a:r>
              <a:rPr lang="it-IT" dirty="0"/>
              <a:t>AAKKQW - &gt; 6 caratteri </a:t>
            </a:r>
          </a:p>
          <a:p>
            <a:endParaRPr lang="it-IT" dirty="0"/>
          </a:p>
          <a:p>
            <a:pPr marL="45720" indent="0">
              <a:buNone/>
            </a:pPr>
            <a:r>
              <a:rPr lang="it-IT" dirty="0"/>
              <a:t>AAKQW -&gt; 5 caratteri </a:t>
            </a:r>
          </a:p>
          <a:p>
            <a:pPr marL="45720" indent="0">
              <a:buNone/>
            </a:pPr>
            <a:endParaRPr lang="it-IT" dirty="0"/>
          </a:p>
          <a:p>
            <a:pPr marL="45720" indent="0">
              <a:buNone/>
            </a:pPr>
            <a:r>
              <a:rPr lang="it-IT" dirty="0"/>
              <a:t>abbiamo valutato </a:t>
            </a:r>
            <a:r>
              <a:rPr lang="it-IT" b="1" u="sng" dirty="0"/>
              <a:t>10 (5+5) </a:t>
            </a:r>
            <a:r>
              <a:rPr lang="it-IT" dirty="0"/>
              <a:t>allineamenti </a:t>
            </a:r>
          </a:p>
          <a:p>
            <a:endParaRPr lang="it-IT" dirty="0"/>
          </a:p>
          <a:p>
            <a:pPr marL="45720" indent="0">
              <a:buNone/>
            </a:pPr>
            <a:r>
              <a:rPr lang="it-IT" dirty="0"/>
              <a:t>abbiamo confrontato </a:t>
            </a:r>
            <a:r>
              <a:rPr lang="it-IT" b="1" u="sng" dirty="0"/>
              <a:t>30 (6x5) </a:t>
            </a:r>
            <a:r>
              <a:rPr lang="it-IT" dirty="0"/>
              <a:t>caratteri</a:t>
            </a:r>
          </a:p>
          <a:p>
            <a:pPr marL="45720" indent="0">
              <a:buNone/>
            </a:pPr>
            <a:endParaRPr lang="it-IT" dirty="0"/>
          </a:p>
          <a:p>
            <a:pPr algn="just"/>
            <a:r>
              <a:rPr lang="it-IT" dirty="0"/>
              <a:t>ogni programma per un calcolatore ha un tempo di esecuzione che in genere dipende dal numero di operazioni necessarie per eseguirlo </a:t>
            </a:r>
          </a:p>
          <a:p>
            <a:pPr algn="just"/>
            <a:r>
              <a:rPr lang="it-IT" dirty="0"/>
              <a:t>un programma che calcoli la similarità di sequenza tra due stringhe in esame deve effettuare un </a:t>
            </a:r>
            <a:r>
              <a:rPr lang="it-IT" b="1" dirty="0"/>
              <a:t>numero di confronti che dipende dal prodotto della lunghezza delle due sequenze</a:t>
            </a:r>
            <a:r>
              <a:rPr lang="it-IT" dirty="0"/>
              <a:t> </a:t>
            </a:r>
          </a:p>
          <a:p>
            <a:endParaRPr lang="it-IT" dirty="0"/>
          </a:p>
        </p:txBody>
      </p:sp>
    </p:spTree>
    <p:extLst>
      <p:ext uri="{BB962C8B-B14F-4D97-AF65-F5344CB8AC3E}">
        <p14:creationId xmlns:p14="http://schemas.microsoft.com/office/powerpoint/2010/main" val="13635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381187"/>
            <a:ext cx="9509760" cy="5829716"/>
          </a:xfrm>
        </p:spPr>
        <p:txBody>
          <a:bodyPr>
            <a:normAutofit/>
          </a:bodyPr>
          <a:lstStyle/>
          <a:p>
            <a:pPr marL="45720" indent="0">
              <a:buNone/>
            </a:pPr>
            <a:endParaRPr lang="it-IT" dirty="0"/>
          </a:p>
          <a:p>
            <a:r>
              <a:rPr lang="it-IT" dirty="0"/>
              <a:t>Quando si deve effettuare una ricerca per similarità di sequenza in una </a:t>
            </a:r>
            <a:r>
              <a:rPr lang="it-IT" b="1" dirty="0"/>
              <a:t>banca dati</a:t>
            </a:r>
            <a:r>
              <a:rPr lang="it-IT" dirty="0"/>
              <a:t> (ad esempio per cercare quella con la MIGLIORE similarità) l’operazione di confronto tra due sequenze deve inoltre essere ripetuta per ogni possibile coppia di sequenze: </a:t>
            </a:r>
          </a:p>
          <a:p>
            <a:r>
              <a:rPr lang="it-IT" dirty="0"/>
              <a:t>1) sequenza in input (</a:t>
            </a:r>
            <a:r>
              <a:rPr lang="it-IT" b="1" i="1" u="sng" dirty="0"/>
              <a:t>query sequence</a:t>
            </a:r>
            <a:r>
              <a:rPr lang="it-IT" dirty="0"/>
              <a:t>) 2) ognuna delle sequenze della banca dati (definita in genere come sequenza </a:t>
            </a:r>
            <a:r>
              <a:rPr lang="it-IT" b="1" i="1" u="sng" dirty="0"/>
              <a:t>subject</a:t>
            </a:r>
            <a:r>
              <a:rPr lang="it-IT" dirty="0"/>
              <a:t>)</a:t>
            </a:r>
          </a:p>
          <a:p>
            <a:r>
              <a:rPr lang="it-IT" dirty="0"/>
              <a:t>esiste quindi una forte necessità di utilizzare/sviluppare </a:t>
            </a:r>
            <a:r>
              <a:rPr lang="it-IT" b="1" u="sng" dirty="0"/>
              <a:t>algoritmi RAPIDI</a:t>
            </a:r>
            <a:r>
              <a:rPr lang="it-IT" dirty="0"/>
              <a:t>! </a:t>
            </a:r>
          </a:p>
          <a:p>
            <a:r>
              <a:rPr lang="it-IT" dirty="0"/>
              <a:t>Tutto ciò senza tener conto del problema legato ai gap...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59" y="3876332"/>
            <a:ext cx="7324914" cy="2334571"/>
          </a:xfrm>
          <a:prstGeom prst="rect">
            <a:avLst/>
          </a:prstGeom>
        </p:spPr>
      </p:pic>
    </p:spTree>
    <p:extLst>
      <p:ext uri="{BB962C8B-B14F-4D97-AF65-F5344CB8AC3E}">
        <p14:creationId xmlns:p14="http://schemas.microsoft.com/office/powerpoint/2010/main" val="20236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a:t>LA NECESSITA’ DI INTRODURRE GAPs NELL’ALINEAMENTO</a:t>
            </a:r>
          </a:p>
        </p:txBody>
      </p:sp>
      <p:sp>
        <p:nvSpPr>
          <p:cNvPr id="3" name="Content Placeholder 2"/>
          <p:cNvSpPr>
            <a:spLocks noGrp="1"/>
          </p:cNvSpPr>
          <p:nvPr>
            <p:ph idx="1"/>
          </p:nvPr>
        </p:nvSpPr>
        <p:spPr>
          <a:xfrm>
            <a:off x="1341120" y="1060288"/>
            <a:ext cx="9509760" cy="5018393"/>
          </a:xfrm>
        </p:spPr>
        <p:txBody>
          <a:bodyPr>
            <a:normAutofit lnSpcReduction="10000"/>
          </a:bodyPr>
          <a:lstStyle/>
          <a:p>
            <a:pPr marL="45720" indent="0">
              <a:buNone/>
            </a:pPr>
            <a:endParaRPr lang="it-IT" dirty="0"/>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a:t>
            </a: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CHKIPLMTRWDQQESDFGHKLPVIYTREW </a:t>
            </a:r>
          </a:p>
          <a:p>
            <a:pPr marL="45720" indent="0">
              <a:lnSpc>
                <a:spcPct val="100000"/>
              </a:lnSpc>
              <a:spcBef>
                <a:spcPts val="0"/>
              </a:spcBef>
              <a:buNone/>
            </a:pPr>
            <a:endParaRPr lang="it-IT"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 |||||| </a:t>
            </a: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gn="just">
              <a:lnSpc>
                <a:spcPct val="100000"/>
              </a:lnSpc>
              <a:spcBef>
                <a:spcPts val="0"/>
              </a:spcBef>
              <a:buNone/>
            </a:pPr>
            <a:r>
              <a:rPr lang="it-IT" dirty="0">
                <a:cs typeface="Calibri" panose="020F0502020204030204" pitchFamily="34" charset="0"/>
              </a:rPr>
              <a:t>In questo caso è evidente che l’inserzione di due gap ci permette di migliorare sensibilmente lo score di allineamento da 9 (sopra) a 25 (sotto)</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a:cs typeface="Calibri" panose="020F0502020204030204" pitchFamily="34" charset="0"/>
              </a:rPr>
              <a:t>I gap in un allineamento vengono indicati dal simbolo «</a:t>
            </a:r>
            <a:r>
              <a:rPr lang="it-IT" b="1" dirty="0">
                <a:cs typeface="Calibri" panose="020F0502020204030204" pitchFamily="34" charset="0"/>
              </a:rPr>
              <a:t>-</a:t>
            </a:r>
            <a:r>
              <a:rPr lang="it-IT" dirty="0">
                <a:cs typeface="Calibri" panose="020F0502020204030204" pitchFamily="34" charset="0"/>
              </a:rPr>
              <a:t>»</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a:cs typeface="Calibri" panose="020F0502020204030204" pitchFamily="34" charset="0"/>
              </a:rPr>
              <a:t>E’ possibile modificare il semplice calcolo utilizzato prima introducendo una penalità al punteggio (</a:t>
            </a:r>
            <a:r>
              <a:rPr lang="it-IT" b="1" dirty="0">
                <a:cs typeface="Calibri" panose="020F0502020204030204" pitchFamily="34" charset="0"/>
              </a:rPr>
              <a:t>gap penalty</a:t>
            </a:r>
            <a:r>
              <a:rPr lang="it-IT" dirty="0">
                <a:cs typeface="Calibri" panose="020F0502020204030204" pitchFamily="34" charset="0"/>
              </a:rPr>
              <a:t>) per ogni gap, oppure combinarla ad una ulteriore penalità per la sua estensione (</a:t>
            </a:r>
            <a:r>
              <a:rPr lang="it-IT" b="1" dirty="0">
                <a:cs typeface="Calibri" panose="020F0502020204030204" pitchFamily="34" charset="0"/>
              </a:rPr>
              <a:t>gap extension penalty</a:t>
            </a:r>
            <a:r>
              <a:rPr lang="it-IT" dirty="0">
                <a:cs typeface="Calibri" panose="020F0502020204030204" pitchFamily="34" charset="0"/>
              </a:rPr>
              <a:t>)</a:t>
            </a:r>
          </a:p>
        </p:txBody>
      </p:sp>
    </p:spTree>
    <p:extLst>
      <p:ext uri="{BB962C8B-B14F-4D97-AF65-F5344CB8AC3E}">
        <p14:creationId xmlns:p14="http://schemas.microsoft.com/office/powerpoint/2010/main" val="11569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a:t>LA NECESSITA’ DI INTRODURRE GAPs NELL’ALINEAMENTO</a:t>
            </a:r>
          </a:p>
        </p:txBody>
      </p:sp>
      <p:sp>
        <p:nvSpPr>
          <p:cNvPr id="3" name="Content Placeholder 2"/>
          <p:cNvSpPr>
            <a:spLocks noGrp="1"/>
          </p:cNvSpPr>
          <p:nvPr>
            <p:ph idx="1"/>
          </p:nvPr>
        </p:nvSpPr>
        <p:spPr>
          <a:xfrm>
            <a:off x="1341120" y="1060288"/>
            <a:ext cx="9509760" cy="5018393"/>
          </a:xfrm>
        </p:spPr>
        <p:txBody>
          <a:bodyPr>
            <a:normAutofit/>
          </a:bodyPr>
          <a:lstStyle/>
          <a:p>
            <a:pPr marL="45720" indent="0">
              <a:buNone/>
            </a:pPr>
            <a:endParaRPr lang="it-IT" dirty="0"/>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IPLMTRWDQEQESDFGHKLP-IYTREWCTRG </a:t>
            </a: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 </a:t>
            </a: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a:cs typeface="Courier New" panose="02070309020205020404" pitchFamily="49" charset="0"/>
              </a:rPr>
              <a:t>-1 di penalità per ogni gap creato: </a:t>
            </a:r>
            <a:r>
              <a:rPr lang="it-IT" b="1" dirty="0">
                <a:cs typeface="Courier New" panose="02070309020205020404" pitchFamily="49" charset="0"/>
              </a:rPr>
              <a:t>-2</a:t>
            </a:r>
            <a:r>
              <a:rPr lang="it-IT" dirty="0">
                <a:cs typeface="Courier New" panose="02070309020205020404" pitchFamily="49" charset="0"/>
              </a:rPr>
              <a:t> nel caso sopra</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IPLMTRWDQEQESDFGHKLP----IYTREWCTRG </a:t>
            </a: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 </a:t>
            </a: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CHKIPLMTRWDQ-QESDFGHKLPGHTVIYTREW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a:cs typeface="Courier New" panose="02070309020205020404" pitchFamily="49" charset="0"/>
              </a:rPr>
              <a:t>-1 di penalità per ogni gap creato e -0,1 di penalità per ogni inserzione o delezione successiva alla prima: nel caso sopra </a:t>
            </a:r>
            <a:r>
              <a:rPr lang="it-IT" b="1" dirty="0">
                <a:cs typeface="Courier New" panose="02070309020205020404" pitchFamily="49" charset="0"/>
              </a:rPr>
              <a:t>-2,3</a:t>
            </a:r>
          </a:p>
          <a:p>
            <a:pPr marL="45720" indent="0">
              <a:lnSpc>
                <a:spcPct val="100000"/>
              </a:lnSpc>
              <a:spcBef>
                <a:spcPts val="0"/>
              </a:spcBef>
              <a:buNone/>
            </a:pPr>
            <a:endParaRPr lang="it-IT" b="1" dirty="0">
              <a:cs typeface="Courier New" panose="02070309020205020404" pitchFamily="49" charset="0"/>
            </a:endParaRPr>
          </a:p>
          <a:p>
            <a:pPr marL="45720" indent="0">
              <a:lnSpc>
                <a:spcPct val="100000"/>
              </a:lnSpc>
              <a:spcBef>
                <a:spcPts val="0"/>
              </a:spcBef>
              <a:buNone/>
            </a:pPr>
            <a:r>
              <a:rPr lang="it-IT" b="1" dirty="0">
                <a:cs typeface="Courier New" panose="02070309020205020404" pitchFamily="49" charset="0"/>
              </a:rPr>
              <a:t>E’ possibile combinare varie penalità er gap exsistence e gap extension a seconda del tipo di sequenze da allineare e del loro grado di similarità</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endParaRPr lang="it-IT" dirty="0">
              <a:cs typeface="Calibri" panose="020F0502020204030204" pitchFamily="34" charset="0"/>
            </a:endParaRPr>
          </a:p>
          <a:p>
            <a:pPr marL="45720" indent="0">
              <a:lnSpc>
                <a:spcPct val="100000"/>
              </a:lnSpc>
              <a:spcBef>
                <a:spcPts val="0"/>
              </a:spcBef>
              <a:buNone/>
            </a:pPr>
            <a:endParaRPr lang="it-IT" dirty="0">
              <a:cs typeface="Calibri" panose="020F0502020204030204" pitchFamily="34" charset="0"/>
            </a:endParaRPr>
          </a:p>
        </p:txBody>
      </p:sp>
    </p:spTree>
    <p:extLst>
      <p:ext uri="{BB962C8B-B14F-4D97-AF65-F5344CB8AC3E}">
        <p14:creationId xmlns:p14="http://schemas.microsoft.com/office/powerpoint/2010/main" val="34456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a:bodyPr>
          <a:lstStyle/>
          <a:p>
            <a:r>
              <a:rPr lang="it-IT" sz="2000" dirty="0"/>
              <a:t>VERSO LA CREAZIONE DI UN ALGORITMO DI ALLINEAMENTO EFFICACE</a:t>
            </a:r>
          </a:p>
        </p:txBody>
      </p:sp>
      <p:sp>
        <p:nvSpPr>
          <p:cNvPr id="3" name="Content Placeholder 2"/>
          <p:cNvSpPr>
            <a:spLocks noGrp="1"/>
          </p:cNvSpPr>
          <p:nvPr>
            <p:ph idx="1"/>
          </p:nvPr>
        </p:nvSpPr>
        <p:spPr>
          <a:xfrm>
            <a:off x="1341120" y="1236933"/>
            <a:ext cx="9509760" cy="4343400"/>
          </a:xfrm>
        </p:spPr>
        <p:txBody>
          <a:bodyPr/>
          <a:lstStyle/>
          <a:p>
            <a:pPr marL="45720" indent="0">
              <a:buNone/>
            </a:pPr>
            <a:r>
              <a:rPr lang="it-IT" dirty="0"/>
              <a:t>un algoritmo di allineamento che tenesse conto</a:t>
            </a:r>
          </a:p>
          <a:p>
            <a:r>
              <a:rPr lang="it-IT" dirty="0"/>
              <a:t>del possibile inserimento di un </a:t>
            </a:r>
            <a:r>
              <a:rPr lang="it-IT" i="1" dirty="0"/>
              <a:t>gap </a:t>
            </a:r>
            <a:r>
              <a:rPr lang="it-IT" dirty="0"/>
              <a:t>in ogni possibile posizione delle due sequenze e </a:t>
            </a:r>
          </a:p>
          <a:p>
            <a:r>
              <a:rPr lang="it-IT" dirty="0"/>
              <a:t>di ogni possibile lunghezza di un </a:t>
            </a:r>
            <a:r>
              <a:rPr lang="it-IT" i="1" dirty="0"/>
              <a:t>gap </a:t>
            </a:r>
            <a:r>
              <a:rPr lang="it-IT" dirty="0"/>
              <a:t>in ogni possibile posizione </a:t>
            </a:r>
          </a:p>
          <a:p>
            <a:pPr marL="45720" indent="0">
              <a:buNone/>
            </a:pPr>
            <a:r>
              <a:rPr lang="it-IT" dirty="0"/>
              <a:t>sarebbe estremamente </a:t>
            </a:r>
            <a:r>
              <a:rPr lang="it-IT" b="1" dirty="0"/>
              <a:t>LENTO</a:t>
            </a:r>
          </a:p>
          <a:p>
            <a:pPr marL="45720" indent="0">
              <a:buNone/>
            </a:pPr>
            <a:r>
              <a:rPr lang="it-IT" dirty="0"/>
              <a:t>E’ pertanto sorta la necessità di sviluppare nuovi algoritmi che permettano di ottimizzare il calcolo e concluderlo in tempi ragionevoli</a:t>
            </a:r>
          </a:p>
        </p:txBody>
      </p:sp>
      <p:pic>
        <p:nvPicPr>
          <p:cNvPr id="4" name="Picture 3"/>
          <p:cNvPicPr>
            <a:picLocks noChangeAspect="1"/>
          </p:cNvPicPr>
          <p:nvPr/>
        </p:nvPicPr>
        <p:blipFill>
          <a:blip r:embed="rId2"/>
          <a:stretch>
            <a:fillRect/>
          </a:stretch>
        </p:blipFill>
        <p:spPr>
          <a:xfrm>
            <a:off x="7324292" y="4605897"/>
            <a:ext cx="2636477" cy="1974273"/>
          </a:xfrm>
          <a:prstGeom prst="rect">
            <a:avLst/>
          </a:prstGeom>
        </p:spPr>
      </p:pic>
      <p:pic>
        <p:nvPicPr>
          <p:cNvPr id="4098" name="Picture 2" descr="http://www.welovewhq.com/wp-content/uploads/2012/11/skeleton-compu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701" y="4593196"/>
            <a:ext cx="2483717" cy="198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Autofit/>
          </a:bodyPr>
          <a:lstStyle/>
          <a:p>
            <a:r>
              <a:rPr lang="it-IT" sz="2000" dirty="0"/>
              <a:t>VERSO LA CREAZIONE DI UN ALGORITMO DI ALLINEAMENTO EFFICACE</a:t>
            </a:r>
          </a:p>
        </p:txBody>
      </p:sp>
      <p:sp>
        <p:nvSpPr>
          <p:cNvPr id="3" name="Content Placeholder 2"/>
          <p:cNvSpPr>
            <a:spLocks noGrp="1"/>
          </p:cNvSpPr>
          <p:nvPr>
            <p:ph idx="1"/>
          </p:nvPr>
        </p:nvSpPr>
        <p:spPr>
          <a:xfrm>
            <a:off x="1341120" y="1236933"/>
            <a:ext cx="9509760" cy="4343400"/>
          </a:xfrm>
        </p:spPr>
        <p:txBody>
          <a:bodyPr>
            <a:normAutofit fontScale="92500" lnSpcReduction="10000"/>
          </a:bodyPr>
          <a:lstStyle/>
          <a:p>
            <a:pPr marL="45720" indent="0" algn="just">
              <a:buNone/>
            </a:pPr>
            <a:r>
              <a:rPr lang="it-IT" dirty="0"/>
              <a:t>Per tentare di raggiungere il miglior allineamento tra due sequenze si può ricorrere a due strategie: </a:t>
            </a:r>
          </a:p>
          <a:p>
            <a:pPr algn="just"/>
            <a:r>
              <a:rPr lang="it-IT" b="1" u="sng" dirty="0"/>
              <a:t>allineamento globale</a:t>
            </a:r>
            <a:r>
              <a:rPr lang="it-IT" b="1" dirty="0"/>
              <a:t> </a:t>
            </a:r>
            <a:r>
              <a:rPr lang="it-IT" dirty="0"/>
              <a:t>(comprende tutti gli elementi delle sequenze allineate)- L'algoritmo di allineamento globale "classico" è quello proposto da </a:t>
            </a:r>
            <a:r>
              <a:rPr lang="it-IT" b="1" dirty="0"/>
              <a:t>Needleman e </a:t>
            </a:r>
            <a:r>
              <a:rPr lang="it-IT" b="1" dirty="0" err="1"/>
              <a:t>Wunsch</a:t>
            </a:r>
            <a:endParaRPr lang="it-IT" dirty="0"/>
          </a:p>
          <a:p>
            <a:pPr algn="just"/>
            <a:r>
              <a:rPr lang="it-IT" b="1" u="sng" dirty="0"/>
              <a:t>allineamento locale</a:t>
            </a:r>
            <a:r>
              <a:rPr lang="it-IT" b="1" dirty="0"/>
              <a:t> </a:t>
            </a:r>
            <a:r>
              <a:rPr lang="it-IT" dirty="0"/>
              <a:t>(individua le subsequenze con massimo livello di similarità)  L'algoritmo di </a:t>
            </a:r>
            <a:r>
              <a:rPr lang="it-IT" b="1" dirty="0"/>
              <a:t>Smith-Waterman</a:t>
            </a:r>
            <a:r>
              <a:rPr lang="it-IT" dirty="0"/>
              <a:t> è  proprio volto ad individuare regioni di similarità locale, ovvero a determinare il miglior allineamento attraverso </a:t>
            </a:r>
            <a:r>
              <a:rPr lang="it-IT" dirty="0" err="1"/>
              <a:t>subsequenze</a:t>
            </a:r>
            <a:endParaRPr lang="it-IT" dirty="0"/>
          </a:p>
          <a:p>
            <a:pPr algn="just"/>
            <a:r>
              <a:rPr lang="it-IT" dirty="0"/>
              <a:t>Entrambe le strategie sono basate su:</a:t>
            </a:r>
          </a:p>
          <a:p>
            <a:pPr algn="just">
              <a:buFont typeface="Wingdings" panose="05000000000000000000" pitchFamily="2" charset="2"/>
              <a:buChar char="Ø"/>
            </a:pPr>
            <a:r>
              <a:rPr lang="it-IT" b="1" dirty="0"/>
              <a:t>matrici di identità / non identità </a:t>
            </a:r>
            <a:r>
              <a:rPr lang="it-IT" dirty="0"/>
              <a:t>per sequenze nucleotidiche</a:t>
            </a:r>
          </a:p>
          <a:p>
            <a:pPr algn="just">
              <a:buFont typeface="Wingdings" panose="05000000000000000000" pitchFamily="2" charset="2"/>
              <a:buChar char="Ø"/>
            </a:pPr>
            <a:r>
              <a:rPr lang="it-IT" b="1" dirty="0"/>
              <a:t>matrici PAM o BLOSUM</a:t>
            </a:r>
            <a:r>
              <a:rPr lang="it-IT" dirty="0"/>
              <a:t> per sequenze proteiche</a:t>
            </a:r>
          </a:p>
          <a:p>
            <a:pPr algn="just"/>
            <a:endParaRPr lang="it-IT" dirty="0"/>
          </a:p>
        </p:txBody>
      </p:sp>
    </p:spTree>
    <p:extLst>
      <p:ext uri="{BB962C8B-B14F-4D97-AF65-F5344CB8AC3E}">
        <p14:creationId xmlns:p14="http://schemas.microsoft.com/office/powerpoint/2010/main" val="278903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34" y="785857"/>
            <a:ext cx="5066875" cy="641743"/>
          </a:xfrm>
        </p:spPr>
        <p:txBody>
          <a:bodyPr>
            <a:noAutofit/>
          </a:bodyPr>
          <a:lstStyle/>
          <a:p>
            <a:r>
              <a:rPr lang="it-IT" sz="2400" dirty="0"/>
              <a:t>«visualizzare un allineamento: le matrici a punti</a:t>
            </a:r>
          </a:p>
        </p:txBody>
      </p:sp>
      <p:sp>
        <p:nvSpPr>
          <p:cNvPr id="3" name="Content Placeholder 2"/>
          <p:cNvSpPr>
            <a:spLocks noGrp="1"/>
          </p:cNvSpPr>
          <p:nvPr>
            <p:ph idx="1"/>
          </p:nvPr>
        </p:nvSpPr>
        <p:spPr>
          <a:xfrm>
            <a:off x="333202" y="1277873"/>
            <a:ext cx="4540134" cy="4904925"/>
          </a:xfrm>
        </p:spPr>
        <p:txBody>
          <a:bodyPr>
            <a:normAutofit fontScale="92500" lnSpcReduction="20000"/>
          </a:bodyPr>
          <a:lstStyle/>
          <a:p>
            <a:endParaRPr lang="it-IT" dirty="0"/>
          </a:p>
          <a:p>
            <a:pPr algn="just"/>
            <a:r>
              <a:rPr lang="it-IT" dirty="0"/>
              <a:t>Il metodo della </a:t>
            </a:r>
            <a:r>
              <a:rPr lang="it-IT" b="1" dirty="0"/>
              <a:t>dot matrix </a:t>
            </a:r>
            <a:r>
              <a:rPr lang="it-IT" dirty="0"/>
              <a:t>consiste nel creare una matrice in cui vengono confrontati tutti i possibili appaiamenti di ogni carattere delle due sequenze da allineare</a:t>
            </a:r>
          </a:p>
          <a:p>
            <a:pPr algn="just"/>
            <a:r>
              <a:rPr lang="it-IT" dirty="0"/>
              <a:t>In termini pratici, una sequenza viene scritta sul lato superiore della matrice, da sinistra a destra, ponendo ogni carattere in corrispondenza di ogni colonna. La sequenza in sostanza viene riportata in orizzontale</a:t>
            </a:r>
          </a:p>
          <a:p>
            <a:pPr algn="just"/>
            <a:r>
              <a:rPr lang="it-IT" dirty="0"/>
              <a:t>Similmente, la seconda sequenza viene scritta sul lato sinistro della matrice, dall'alto in basso ponendo ogni carattere in corrispondenza di ogni riga (la sequenza viene quindi riportata in verticale</a:t>
            </a:r>
          </a:p>
        </p:txBody>
      </p:sp>
      <p:pic>
        <p:nvPicPr>
          <p:cNvPr id="4" name="Picture 3"/>
          <p:cNvPicPr>
            <a:picLocks noChangeAspect="1"/>
          </p:cNvPicPr>
          <p:nvPr/>
        </p:nvPicPr>
        <p:blipFill>
          <a:blip r:embed="rId2"/>
          <a:stretch>
            <a:fillRect/>
          </a:stretch>
        </p:blipFill>
        <p:spPr>
          <a:xfrm>
            <a:off x="6541638" y="0"/>
            <a:ext cx="5260141" cy="2855200"/>
          </a:xfrm>
          <a:prstGeom prst="rect">
            <a:avLst/>
          </a:prstGeom>
        </p:spPr>
      </p:pic>
      <p:sp>
        <p:nvSpPr>
          <p:cNvPr id="5" name="TextBox 4"/>
          <p:cNvSpPr txBox="1"/>
          <p:nvPr/>
        </p:nvSpPr>
        <p:spPr>
          <a:xfrm>
            <a:off x="5683828" y="3366653"/>
            <a:ext cx="6117952" cy="2308324"/>
          </a:xfrm>
          <a:prstGeom prst="rect">
            <a:avLst/>
          </a:prstGeom>
          <a:noFill/>
        </p:spPr>
        <p:txBody>
          <a:bodyPr wrap="square" rtlCol="0">
            <a:spAutoFit/>
          </a:bodyPr>
          <a:lstStyle/>
          <a:p>
            <a:pPr marL="285750" indent="-285750" algn="just">
              <a:buFont typeface="Arial" panose="020B0604020202020204" pitchFamily="34" charset="0"/>
              <a:buChar char="•"/>
            </a:pPr>
            <a:r>
              <a:rPr lang="it-IT" dirty="0"/>
              <a:t>le </a:t>
            </a:r>
            <a:r>
              <a:rPr lang="it-IT" i="1" dirty="0"/>
              <a:t>dot matrices </a:t>
            </a:r>
            <a:r>
              <a:rPr lang="it-IT" dirty="0"/>
              <a:t>esprimono una buona rappresentazione grafica di un allineamento </a:t>
            </a:r>
          </a:p>
          <a:p>
            <a:pPr marL="285750" indent="-285750" algn="just">
              <a:buFont typeface="Arial" panose="020B0604020202020204" pitchFamily="34" charset="0"/>
              <a:buChar char="•"/>
            </a:pPr>
            <a:r>
              <a:rPr lang="it-IT" dirty="0"/>
              <a:t>consentono di visualizzare similarità di sequenza anche in presenza di </a:t>
            </a:r>
            <a:r>
              <a:rPr lang="it-IT" i="1" dirty="0"/>
              <a:t>gaps</a:t>
            </a:r>
            <a:r>
              <a:rPr lang="it-IT" dirty="0"/>
              <a:t>, che appaiono come ‘salti di diagonale’ </a:t>
            </a:r>
          </a:p>
          <a:p>
            <a:pPr marL="285750" indent="-285750" algn="just">
              <a:buFont typeface="Arial" panose="020B0604020202020204" pitchFamily="34" charset="0"/>
              <a:buChar char="•"/>
            </a:pPr>
            <a:r>
              <a:rPr lang="it-IT" dirty="0"/>
              <a:t>esistono programmi in grado di sfruttare gli schemi tipo </a:t>
            </a:r>
            <a:r>
              <a:rPr lang="it-IT" i="1" dirty="0"/>
              <a:t>‘dot matrix’ </a:t>
            </a:r>
            <a:r>
              <a:rPr lang="it-IT" dirty="0"/>
              <a:t>per valutare la similarità tra sequenze e identificare il miglior allineamento</a:t>
            </a:r>
          </a:p>
        </p:txBody>
      </p:sp>
    </p:spTree>
    <p:extLst>
      <p:ext uri="{BB962C8B-B14F-4D97-AF65-F5344CB8AC3E}">
        <p14:creationId xmlns:p14="http://schemas.microsoft.com/office/powerpoint/2010/main" val="139622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410" y="1218199"/>
            <a:ext cx="4984866" cy="4931430"/>
          </a:xfrm>
        </p:spPr>
      </p:pic>
      <p:sp>
        <p:nvSpPr>
          <p:cNvPr id="5" name="Title 1"/>
          <p:cNvSpPr txBox="1">
            <a:spLocks/>
          </p:cNvSpPr>
          <p:nvPr/>
        </p:nvSpPr>
        <p:spPr>
          <a:xfrm>
            <a:off x="551410" y="383410"/>
            <a:ext cx="9509760" cy="64174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sz="3200" b="1"/>
              <a:t>MATRICI A PUNTI</a:t>
            </a:r>
            <a:endParaRPr lang="it-IT" sz="3200" b="1" dirty="0"/>
          </a:p>
        </p:txBody>
      </p:sp>
      <p:sp>
        <p:nvSpPr>
          <p:cNvPr id="6" name="CasellaDiTesto 5"/>
          <p:cNvSpPr txBox="1"/>
          <p:nvPr/>
        </p:nvSpPr>
        <p:spPr>
          <a:xfrm>
            <a:off x="6176356" y="1396538"/>
            <a:ext cx="5727469" cy="3693319"/>
          </a:xfrm>
          <a:prstGeom prst="rect">
            <a:avLst/>
          </a:prstGeom>
          <a:noFill/>
        </p:spPr>
        <p:txBody>
          <a:bodyPr wrap="square" rtlCol="0">
            <a:spAutoFit/>
          </a:bodyPr>
          <a:lstStyle/>
          <a:p>
            <a:pPr algn="just"/>
            <a:r>
              <a:rPr lang="it-IT" dirty="0"/>
              <a:t>I grafici </a:t>
            </a:r>
            <a:r>
              <a:rPr lang="it-IT" b="1" dirty="0"/>
              <a:t>dot plot/dot </a:t>
            </a:r>
            <a:r>
              <a:rPr lang="it-IT" b="1" dirty="0" err="1"/>
              <a:t>matrix</a:t>
            </a:r>
            <a:r>
              <a:rPr lang="it-IT" dirty="0"/>
              <a:t>, come ci dice il nome, sono un insieme di punti e spazi lasciati vuoti, ma in definitiva vedendoli «da lontano» ci permetteranno di individuare delle righe, più o meno continue, ovvero dei percorsi (</a:t>
            </a:r>
            <a:r>
              <a:rPr lang="it-IT" dirty="0" err="1"/>
              <a:t>path</a:t>
            </a:r>
            <a:r>
              <a:rPr lang="it-IT" dirty="0"/>
              <a:t>) da seguire preferenzialmente per individuare le corrispondenze tra le due sequenze confrontate</a:t>
            </a:r>
          </a:p>
          <a:p>
            <a:pPr algn="just"/>
            <a:endParaRPr lang="it-IT" dirty="0"/>
          </a:p>
          <a:p>
            <a:pPr algn="just"/>
            <a:r>
              <a:rPr lang="it-IT" dirty="0"/>
              <a:t>N.B. il più delle volte le due sequenze da allineare sono riportate dall’alto in basso e da sinistra a destra, ma questa è soltanto una convenzione e nulla vieterebbe di rappresentare un dot plot partendo dall’angolo in basso a sinistra</a:t>
            </a:r>
          </a:p>
        </p:txBody>
      </p:sp>
    </p:spTree>
    <p:extLst>
      <p:ext uri="{BB962C8B-B14F-4D97-AF65-F5344CB8AC3E}">
        <p14:creationId xmlns:p14="http://schemas.microsoft.com/office/powerpoint/2010/main" val="316745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a:t>MATRICI A PUNTI</a:t>
            </a:r>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sz="1800" dirty="0"/>
              <a:t>il </a:t>
            </a:r>
            <a:r>
              <a:rPr lang="it-IT" sz="1800" b="1" dirty="0"/>
              <a:t>rumore di fondo </a:t>
            </a:r>
            <a:r>
              <a:rPr lang="it-IT" sz="1800" dirty="0"/>
              <a:t>é molto alto perché molti dei </a:t>
            </a:r>
            <a:r>
              <a:rPr lang="it-IT" sz="1800" b="1" i="1" dirty="0"/>
              <a:t>match </a:t>
            </a:r>
            <a:r>
              <a:rPr lang="it-IT" sz="1800" dirty="0"/>
              <a:t>tra sequenze costruiti in questo modo sono casuali e dipendono da singole occorrenze dello stesso residuo in posizioni diverse delle due sequenze. </a:t>
            </a:r>
          </a:p>
          <a:p>
            <a:pPr algn="just"/>
            <a:r>
              <a:rPr lang="it-IT" sz="1800" dirty="0"/>
              <a:t>possiamo calcolare il numero di match in una finestra, per esempio di 5 o 15 residui / basi, e decidere di introdurre un punto nel grafico solo se una certa percentuale minima di questi (es. 50%) sono </a:t>
            </a:r>
            <a:r>
              <a:rPr lang="it-IT" sz="1800" b="1" dirty="0"/>
              <a:t>identici</a:t>
            </a:r>
            <a:r>
              <a:rPr lang="it-IT" sz="1800" dirty="0"/>
              <a:t> -&gt; ciò aumenterà considerevolmente la «pulizia» della dot </a:t>
            </a:r>
            <a:r>
              <a:rPr lang="it-IT" sz="1800" dirty="0" err="1"/>
              <a:t>matrix</a:t>
            </a:r>
            <a:r>
              <a:rPr lang="it-IT" sz="1800" dirty="0"/>
              <a:t>. Si tratta di analisi «sliding window» (a finestra mobile)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233" y="3324883"/>
            <a:ext cx="9088118" cy="2972215"/>
          </a:xfrm>
          <a:prstGeom prst="rect">
            <a:avLst/>
          </a:prstGeom>
        </p:spPr>
      </p:pic>
    </p:spTree>
    <p:extLst>
      <p:ext uri="{BB962C8B-B14F-4D97-AF65-F5344CB8AC3E}">
        <p14:creationId xmlns:p14="http://schemas.microsoft.com/office/powerpoint/2010/main" val="7525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37" y="883643"/>
            <a:ext cx="9509760" cy="4694197"/>
          </a:xfrm>
        </p:spPr>
        <p:txBody>
          <a:bodyPr>
            <a:noAutofit/>
          </a:bodyPr>
          <a:lstStyle/>
          <a:p>
            <a:endParaRPr lang="it-IT" dirty="0"/>
          </a:p>
          <a:p>
            <a:pPr algn="just"/>
            <a:r>
              <a:rPr lang="it-IT" dirty="0"/>
              <a:t>L'allineamento di acidi nucleici riguarda prevalentemente </a:t>
            </a:r>
            <a:r>
              <a:rPr lang="it-IT" b="1" dirty="0"/>
              <a:t>molecole di DNA </a:t>
            </a:r>
            <a:r>
              <a:rPr lang="it-IT" dirty="0"/>
              <a:t>poichè, in genere, gli mRNA sono riportati nelle banche dati come cDNA e la comparazione di rRNA o tRNA è solitamente operata sulle corrispondenti sequenze geniche </a:t>
            </a:r>
          </a:p>
          <a:p>
            <a:pPr algn="just"/>
            <a:r>
              <a:rPr lang="it-IT" dirty="0"/>
              <a:t>Anche la comparazione delle sequenze proteiche può fornire informazioni molto importanti, dal momento che </a:t>
            </a:r>
            <a:r>
              <a:rPr lang="it-IT" b="1" dirty="0"/>
              <a:t>il confronto tra le sequenze aminoacidiche di due prodotti proteici è più informativo, dal punto di vista funzionale, del confronto tra le sequenze codificanti dei rispettivi geni</a:t>
            </a:r>
            <a:r>
              <a:rPr lang="it-IT" dirty="0"/>
              <a:t> (4 caratteri vs 20 caratteri)</a:t>
            </a:r>
          </a:p>
          <a:p>
            <a:pPr algn="just"/>
            <a:r>
              <a:rPr lang="it-IT" dirty="0"/>
              <a:t>Oltre ad essere più informativo è anche più semplice, per quanto riguarda le sequenze codificanti, a causa della degenerazione del codice genetico (cioè l’allinemento tra due sequenze proteiche permette di mettere in luce relazioni più «remote» rispetto all’allineamento delle corrispettive sequenze di DNA/RNA)</a:t>
            </a:r>
          </a:p>
        </p:txBody>
      </p:sp>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a:t>MATRICI A PUNTI</a:t>
            </a:r>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dirty="0"/>
              <a:t>Mentre i «gap» (corrispondenti alle </a:t>
            </a:r>
            <a:r>
              <a:rPr lang="it-IT" b="1" i="1" dirty="0" err="1"/>
              <a:t>indels</a:t>
            </a:r>
            <a:r>
              <a:rPr lang="it-IT" dirty="0"/>
              <a:t>) sono facilmente identificabili grazie ad una «rottura» delle linee rette parallele alla bisettrice del piano cartesiano, spesso accompagnate da un loro </a:t>
            </a:r>
            <a:r>
              <a:rPr lang="it-IT" b="1" dirty="0"/>
              <a:t>slittamento verso l’alto o verso il basso</a:t>
            </a:r>
            <a:r>
              <a:rPr lang="it-IT" dirty="0"/>
              <a:t>, esistono altre situazioni particolari facilmente evidenziabili tramite i dot plot…</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8038" t="23603" r="7623" b="15554"/>
          <a:stretch/>
        </p:blipFill>
        <p:spPr>
          <a:xfrm>
            <a:off x="333202" y="2726573"/>
            <a:ext cx="5869048" cy="3175463"/>
          </a:xfrm>
          <a:prstGeom prst="rect">
            <a:avLst/>
          </a:prstGeom>
        </p:spPr>
      </p:pic>
      <p:sp>
        <p:nvSpPr>
          <p:cNvPr id="5" name="CasellaDiTesto 4"/>
          <p:cNvSpPr txBox="1"/>
          <p:nvPr/>
        </p:nvSpPr>
        <p:spPr>
          <a:xfrm>
            <a:off x="6311235" y="2651758"/>
            <a:ext cx="5051344"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a:t>A sinistra potete osservare una </a:t>
            </a:r>
            <a:r>
              <a:rPr lang="it-IT" b="1" dirty="0"/>
              <a:t>inversione</a:t>
            </a:r>
            <a:r>
              <a:rPr lang="it-IT" dirty="0"/>
              <a:t>: un blocco di sequenza è stato tagliato e «ricucito» nella stessa posizione ma nella direzione opposta. Molto frequente in sequenze di DNA genomico ma </a:t>
            </a:r>
            <a:r>
              <a:rPr lang="it-IT" u="sng" dirty="0"/>
              <a:t>non è possibile osservare questo fenomeno con allineamento di sequenze proteiche</a:t>
            </a:r>
            <a:r>
              <a:rPr lang="it-IT" dirty="0"/>
              <a:t>!</a:t>
            </a:r>
          </a:p>
          <a:p>
            <a:pPr marL="285750" indent="-285750" algn="just">
              <a:buFont typeface="Wingdings" panose="05000000000000000000" pitchFamily="2" charset="2"/>
              <a:buChar char="ü"/>
            </a:pPr>
            <a:r>
              <a:rPr lang="it-IT" dirty="0"/>
              <a:t>A destra vedete una serie di </a:t>
            </a:r>
            <a:r>
              <a:rPr lang="it-IT" b="1" dirty="0" err="1"/>
              <a:t>repeats</a:t>
            </a:r>
            <a:r>
              <a:rPr lang="it-IT" dirty="0"/>
              <a:t>, ovvero regioni ripetute più volte (ad esempio geni duplicati, mini- e micro-satelliti). E' possibile talvolta  evidenziare </a:t>
            </a:r>
            <a:r>
              <a:rPr lang="it-IT" dirty="0" err="1"/>
              <a:t>repeats</a:t>
            </a:r>
            <a:r>
              <a:rPr lang="it-IT" dirty="0"/>
              <a:t> anche in sequenze proteiche</a:t>
            </a:r>
            <a:endParaRPr lang="en-US" dirty="0"/>
          </a:p>
        </p:txBody>
      </p:sp>
    </p:spTree>
    <p:extLst>
      <p:ext uri="{BB962C8B-B14F-4D97-AF65-F5344CB8AC3E}">
        <p14:creationId xmlns:p14="http://schemas.microsoft.com/office/powerpoint/2010/main" val="65592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a:t>MATRICI A PUNTI – casi particolari</a:t>
            </a:r>
          </a:p>
        </p:txBody>
      </p:sp>
      <p:sp>
        <p:nvSpPr>
          <p:cNvPr id="5" name="CasellaDiTesto 4"/>
          <p:cNvSpPr txBox="1"/>
          <p:nvPr/>
        </p:nvSpPr>
        <p:spPr>
          <a:xfrm>
            <a:off x="6361112" y="1205343"/>
            <a:ext cx="5051344" cy="4801314"/>
          </a:xfrm>
          <a:prstGeom prst="rect">
            <a:avLst/>
          </a:prstGeom>
          <a:noFill/>
        </p:spPr>
        <p:txBody>
          <a:bodyPr wrap="square" rtlCol="0">
            <a:spAutoFit/>
          </a:bodyPr>
          <a:lstStyle/>
          <a:p>
            <a:pPr algn="just"/>
            <a:r>
              <a:rPr lang="it-IT" dirty="0"/>
              <a:t>Aggiungiamo ad i casi già descritti alcune particolarità. Le sequenze </a:t>
            </a:r>
            <a:r>
              <a:rPr lang="it-IT" b="1" dirty="0"/>
              <a:t>palindrome</a:t>
            </a:r>
            <a:r>
              <a:rPr lang="it-IT" dirty="0"/>
              <a:t> sono quelle leggibili nello stesso modo in entrambi le direzioni. Si presentano simili ad una inversione, ma senza determinare una interruzione della retta parallela alla bisettrice del piano.</a:t>
            </a:r>
          </a:p>
          <a:p>
            <a:pPr algn="just"/>
            <a:endParaRPr lang="it-IT" dirty="0"/>
          </a:p>
          <a:p>
            <a:pPr algn="just"/>
            <a:r>
              <a:rPr lang="it-IT" dirty="0"/>
              <a:t>Micro- e mini-satelliti si differenziano per la dimensione delle </a:t>
            </a:r>
            <a:r>
              <a:rPr lang="it-IT" dirty="0" err="1"/>
              <a:t>repeats</a:t>
            </a:r>
            <a:r>
              <a:rPr lang="it-IT" dirty="0"/>
              <a:t> e quindi per la densità della serie di rette parallele.</a:t>
            </a:r>
          </a:p>
          <a:p>
            <a:pPr algn="just"/>
            <a:endParaRPr lang="it-IT" dirty="0"/>
          </a:p>
          <a:p>
            <a:pPr algn="just"/>
            <a:r>
              <a:rPr lang="it-IT" dirty="0"/>
              <a:t>Sequenze con omologia ma non identiche (pannello G) possono mostrare una retta spezzata (ma senza grossi slittamenti come nel caso di una </a:t>
            </a:r>
            <a:r>
              <a:rPr lang="it-IT" dirty="0" err="1"/>
              <a:t>indel</a:t>
            </a:r>
            <a:r>
              <a:rPr lang="it-IT" dirty="0"/>
              <a:t>) in corrispondenza delle regioni con maggiore diversità</a:t>
            </a:r>
            <a:endParaRPr lang="en-US" dirty="0"/>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t="21091" r="2212" b="7636"/>
          <a:stretch/>
        </p:blipFill>
        <p:spPr>
          <a:xfrm>
            <a:off x="210590" y="1113906"/>
            <a:ext cx="6021976" cy="3291839"/>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03" y="4627418"/>
            <a:ext cx="4876800" cy="1676400"/>
          </a:xfrm>
          <a:prstGeom prst="rect">
            <a:avLst/>
          </a:prstGeom>
        </p:spPr>
      </p:pic>
    </p:spTree>
    <p:extLst>
      <p:ext uri="{BB962C8B-B14F-4D97-AF65-F5344CB8AC3E}">
        <p14:creationId xmlns:p14="http://schemas.microsoft.com/office/powerpoint/2010/main" val="410584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a:t>CALCOLO DELLA SIMILARITA’ TRA SEQUENZE</a:t>
            </a:r>
          </a:p>
        </p:txBody>
      </p:sp>
      <p:sp>
        <p:nvSpPr>
          <p:cNvPr id="3" name="Content Placeholder 2"/>
          <p:cNvSpPr>
            <a:spLocks noGrp="1"/>
          </p:cNvSpPr>
          <p:nvPr>
            <p:ph idx="1"/>
          </p:nvPr>
        </p:nvSpPr>
        <p:spPr>
          <a:xfrm>
            <a:off x="1341120" y="1122218"/>
            <a:ext cx="9509760" cy="4343400"/>
          </a:xfrm>
        </p:spPr>
        <p:txBody>
          <a:bodyPr>
            <a:normAutofit fontScale="92500" lnSpcReduction="20000"/>
          </a:bodyPr>
          <a:lstStyle/>
          <a:p>
            <a:pPr algn="just"/>
            <a:r>
              <a:rPr lang="it-IT" dirty="0"/>
              <a:t>Per la determinazione del grado di similarità tra </a:t>
            </a:r>
            <a:r>
              <a:rPr lang="it-IT" b="1" dirty="0"/>
              <a:t>sequenze di nucleotidi </a:t>
            </a:r>
            <a:r>
              <a:rPr lang="it-IT" dirty="0"/>
              <a:t>si utilizza spesso il criterio identità/non identità, mentre per le sequenze proteiche i criteri sono più complessi, come vedremo in seguito </a:t>
            </a:r>
          </a:p>
          <a:p>
            <a:pPr algn="just"/>
            <a:r>
              <a:rPr lang="it-IT" b="1" dirty="0"/>
              <a:t>s(a</a:t>
            </a:r>
            <a:r>
              <a:rPr lang="it-IT" sz="1100" b="1" dirty="0"/>
              <a:t>i</a:t>
            </a:r>
            <a:r>
              <a:rPr lang="it-IT" b="1" dirty="0"/>
              <a:t>,b</a:t>
            </a:r>
            <a:r>
              <a:rPr lang="it-IT" sz="1100" b="1" dirty="0"/>
              <a:t>i</a:t>
            </a:r>
            <a:r>
              <a:rPr lang="it-IT" b="1" dirty="0"/>
              <a:t>) </a:t>
            </a:r>
            <a:r>
              <a:rPr lang="it-IT" dirty="0"/>
              <a:t>é il punteggio di similarità relativo al confronto tra i caratteri (nucleotidici o amino </a:t>
            </a:r>
            <a:r>
              <a:rPr lang="it-IT" dirty="0" err="1"/>
              <a:t>acidici</a:t>
            </a:r>
            <a:r>
              <a:rPr lang="it-IT" dirty="0"/>
              <a:t>) a</a:t>
            </a:r>
            <a:r>
              <a:rPr lang="it-IT" sz="1200" dirty="0"/>
              <a:t>i</a:t>
            </a:r>
            <a:r>
              <a:rPr lang="it-IT" dirty="0"/>
              <a:t> e b</a:t>
            </a:r>
            <a:r>
              <a:rPr lang="it-IT" sz="1200" dirty="0"/>
              <a:t>i</a:t>
            </a:r>
            <a:r>
              <a:rPr lang="it-IT" dirty="0"/>
              <a:t>, dove a e b sono le due sequenze allineate e l’indice i individua una qualunque posizione dell’allineamento in cui non siano presenti inserzioni o delezioni (gaps)</a:t>
            </a:r>
          </a:p>
          <a:p>
            <a:pPr algn="just"/>
            <a:r>
              <a:rPr lang="it-IT" dirty="0"/>
              <a:t>La presenza di gaps decrementa il punteggio di similarità in misura proporzionale ai valori che vengono imposti ai parametri </a:t>
            </a:r>
            <a:r>
              <a:rPr lang="it-IT" b="1" i="1" dirty="0"/>
              <a:t>delta </a:t>
            </a:r>
            <a:r>
              <a:rPr lang="it-IT" dirty="0"/>
              <a:t>e </a:t>
            </a:r>
            <a:r>
              <a:rPr lang="it-IT" b="1" i="1" dirty="0"/>
              <a:t>gamma </a:t>
            </a:r>
            <a:r>
              <a:rPr lang="it-IT" dirty="0"/>
              <a:t>che corrispondono rispettivamente alla penalità costante </a:t>
            </a:r>
            <a:r>
              <a:rPr lang="it-IT" b="1" i="1" dirty="0"/>
              <a:t>delta </a:t>
            </a:r>
            <a:r>
              <a:rPr lang="it-IT" dirty="0"/>
              <a:t>attribuita alla creazione di un gap e alla penalità variabile </a:t>
            </a:r>
            <a:r>
              <a:rPr lang="it-IT" b="1" dirty="0"/>
              <a:t>gamma </a:t>
            </a:r>
            <a:r>
              <a:rPr lang="it-IT" dirty="0"/>
              <a:t>attribuita alla estensione del gap con un incremento della penalità costante delta in misura proporzionale alla lunghezza del gap stesso (quando la dimensione del gap supera la singola unità)</a:t>
            </a:r>
          </a:p>
          <a:p>
            <a:pPr algn="just"/>
            <a:r>
              <a:rPr lang="it-IT" dirty="0"/>
              <a:t>Ritroveremo più avanti queste penalità definite come </a:t>
            </a:r>
            <a:r>
              <a:rPr lang="it-IT" b="1" dirty="0"/>
              <a:t>gap </a:t>
            </a:r>
            <a:r>
              <a:rPr lang="it-IT" b="1" dirty="0" err="1"/>
              <a:t>existence</a:t>
            </a:r>
            <a:r>
              <a:rPr lang="it-IT" b="1" dirty="0"/>
              <a:t> (delta) </a:t>
            </a:r>
            <a:r>
              <a:rPr lang="it-IT" dirty="0"/>
              <a:t>e </a:t>
            </a:r>
            <a:r>
              <a:rPr lang="it-IT" b="1" dirty="0"/>
              <a:t>gap extension (gamma) </a:t>
            </a:r>
            <a:r>
              <a:rPr lang="it-IT" b="1" dirty="0" err="1"/>
              <a:t>penality</a:t>
            </a:r>
            <a:endParaRPr lang="it-IT" b="1" dirty="0"/>
          </a:p>
        </p:txBody>
      </p:sp>
    </p:spTree>
    <p:extLst>
      <p:ext uri="{BB962C8B-B14F-4D97-AF65-F5344CB8AC3E}">
        <p14:creationId xmlns:p14="http://schemas.microsoft.com/office/powerpoint/2010/main" val="35034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a:t>CALCOLO DELLA SIMILARITA’ TRA SEQUENZE</a:t>
            </a:r>
          </a:p>
        </p:txBody>
      </p:sp>
      <p:sp>
        <p:nvSpPr>
          <p:cNvPr id="3" name="Content Placeholder 2"/>
          <p:cNvSpPr>
            <a:spLocks noGrp="1"/>
          </p:cNvSpPr>
          <p:nvPr>
            <p:ph idx="1"/>
          </p:nvPr>
        </p:nvSpPr>
        <p:spPr/>
        <p:txBody>
          <a:bodyPr>
            <a:normAutofit/>
          </a:bodyPr>
          <a:lstStyle/>
          <a:p>
            <a:pPr marL="45720" indent="0">
              <a:buNone/>
            </a:pPr>
            <a:r>
              <a:rPr lang="it-IT" u="sng" dirty="0"/>
              <a:t>Per sequenze nucleotidiche </a:t>
            </a:r>
            <a:r>
              <a:rPr lang="it-IT" dirty="0"/>
              <a:t>ho fondamentalmente due opzioni:</a:t>
            </a:r>
          </a:p>
          <a:p>
            <a:pPr marL="502920" indent="-457200">
              <a:buAutoNum type="arabicParenR"/>
            </a:pPr>
            <a:r>
              <a:rPr lang="it-IT" b="1" dirty="0"/>
              <a:t>Modello «semplice» </a:t>
            </a:r>
            <a:r>
              <a:rPr lang="it-IT" dirty="0"/>
              <a:t>di identità (+1) e non identità (0)</a:t>
            </a:r>
          </a:p>
          <a:p>
            <a:pPr marL="502920" indent="-457200">
              <a:buAutoNum type="arabicParenR"/>
            </a:pPr>
            <a:r>
              <a:rPr lang="it-IT" dirty="0"/>
              <a:t>Modello più complesso, detto </a:t>
            </a:r>
            <a:r>
              <a:rPr lang="it-IT" b="1" dirty="0"/>
              <a:t>modello </a:t>
            </a:r>
            <a:r>
              <a:rPr lang="it-IT" b="1" dirty="0" err="1"/>
              <a:t>Kimura</a:t>
            </a:r>
            <a:r>
              <a:rPr lang="it-IT" dirty="0"/>
              <a:t>, che pesa in modo diverso transizioni e </a:t>
            </a:r>
            <a:r>
              <a:rPr lang="it-IT" dirty="0" err="1"/>
              <a:t>transversioni</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520" y="3372596"/>
            <a:ext cx="2280645" cy="280079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861" y="3553647"/>
            <a:ext cx="3067478" cy="2619741"/>
          </a:xfrm>
          <a:prstGeom prst="rect">
            <a:avLst/>
          </a:prstGeom>
        </p:spPr>
      </p:pic>
      <p:sp>
        <p:nvSpPr>
          <p:cNvPr id="6" name="CasellaDiTesto 5"/>
          <p:cNvSpPr txBox="1"/>
          <p:nvPr/>
        </p:nvSpPr>
        <p:spPr>
          <a:xfrm>
            <a:off x="5753598" y="4571129"/>
            <a:ext cx="684803" cy="584775"/>
          </a:xfrm>
          <a:prstGeom prst="rect">
            <a:avLst/>
          </a:prstGeom>
          <a:noFill/>
        </p:spPr>
        <p:txBody>
          <a:bodyPr wrap="none" rtlCol="0">
            <a:spAutoFit/>
          </a:bodyPr>
          <a:lstStyle/>
          <a:p>
            <a:r>
              <a:rPr lang="it-IT" sz="3200" b="1" dirty="0"/>
              <a:t>VS</a:t>
            </a:r>
            <a:endParaRPr lang="en-US" sz="3200" b="1" dirty="0"/>
          </a:p>
        </p:txBody>
      </p:sp>
    </p:spTree>
    <p:extLst>
      <p:ext uri="{BB962C8B-B14F-4D97-AF65-F5344CB8AC3E}">
        <p14:creationId xmlns:p14="http://schemas.microsoft.com/office/powerpoint/2010/main" val="38783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a:t>CALCOLO DELLA SIMILARITA’ TRA SEQUENZE</a:t>
            </a:r>
          </a:p>
        </p:txBody>
      </p:sp>
      <p:sp>
        <p:nvSpPr>
          <p:cNvPr id="3" name="Content Placeholder 2"/>
          <p:cNvSpPr>
            <a:spLocks noGrp="1"/>
          </p:cNvSpPr>
          <p:nvPr>
            <p:ph idx="1"/>
          </p:nvPr>
        </p:nvSpPr>
        <p:spPr>
          <a:xfrm>
            <a:off x="1341120" y="1673352"/>
            <a:ext cx="5257107" cy="4343400"/>
          </a:xfrm>
        </p:spPr>
        <p:txBody>
          <a:bodyPr>
            <a:normAutofit fontScale="92500" lnSpcReduction="10000"/>
          </a:bodyPr>
          <a:lstStyle/>
          <a:p>
            <a:pPr algn="just"/>
            <a:r>
              <a:rPr lang="it-IT" dirty="0"/>
              <a:t>Per le </a:t>
            </a:r>
            <a:r>
              <a:rPr lang="it-IT" b="1" dirty="0"/>
              <a:t>sequenze amino acidiche </a:t>
            </a:r>
            <a:r>
              <a:rPr lang="it-IT" dirty="0"/>
              <a:t>il calcolo è diverso e per molti versi più complesso</a:t>
            </a:r>
          </a:p>
          <a:p>
            <a:pPr algn="just"/>
            <a:r>
              <a:rPr lang="it-IT" dirty="0"/>
              <a:t>Prima possibilità: criterio di </a:t>
            </a:r>
            <a:r>
              <a:rPr lang="it-IT" b="1" dirty="0"/>
              <a:t>identità/non-identità</a:t>
            </a:r>
            <a:r>
              <a:rPr lang="it-IT" dirty="0"/>
              <a:t>, secondo il quale si attribuisce un punteggio costante alle coppie di residui identici con la possibilità di usare alfabeti differenti per la codifica degli aminoacidi </a:t>
            </a:r>
          </a:p>
          <a:p>
            <a:pPr algn="just"/>
            <a:r>
              <a:rPr lang="it-IT" dirty="0"/>
              <a:t>Qui </a:t>
            </a:r>
            <a:r>
              <a:rPr lang="it-IT" b="1" u="sng" dirty="0"/>
              <a:t>oltre al codice classico che per gli aminoacidi utilizza un alfabeto di venti lettere, possono essere utilizzati altri alfabeti che raggruppano gli aminoacidi sulla base delle loro similarità chimico-funzionali</a:t>
            </a:r>
            <a:r>
              <a:rPr lang="it-IT" dirty="0"/>
              <a:t>.</a:t>
            </a:r>
          </a:p>
        </p:txBody>
      </p:sp>
      <p:pic>
        <p:nvPicPr>
          <p:cNvPr id="4" name="Picture 3"/>
          <p:cNvPicPr>
            <a:picLocks noChangeAspect="1"/>
          </p:cNvPicPr>
          <p:nvPr/>
        </p:nvPicPr>
        <p:blipFill>
          <a:blip r:embed="rId2"/>
          <a:stretch>
            <a:fillRect/>
          </a:stretch>
        </p:blipFill>
        <p:spPr>
          <a:xfrm>
            <a:off x="6878782" y="1372437"/>
            <a:ext cx="4738254" cy="4915879"/>
          </a:xfrm>
          <a:prstGeom prst="rect">
            <a:avLst/>
          </a:prstGeom>
        </p:spPr>
      </p:pic>
    </p:spTree>
    <p:extLst>
      <p:ext uri="{BB962C8B-B14F-4D97-AF65-F5344CB8AC3E}">
        <p14:creationId xmlns:p14="http://schemas.microsoft.com/office/powerpoint/2010/main" val="9195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a:t>«ALFABETI» PER ALLINEAMENTI DI PEPTIDI</a:t>
            </a:r>
          </a:p>
        </p:txBody>
      </p:sp>
      <p:sp>
        <p:nvSpPr>
          <p:cNvPr id="3" name="Content Placeholder 2"/>
          <p:cNvSpPr>
            <a:spLocks noGrp="1"/>
          </p:cNvSpPr>
          <p:nvPr>
            <p:ph idx="1"/>
          </p:nvPr>
        </p:nvSpPr>
        <p:spPr>
          <a:xfrm>
            <a:off x="1341120" y="1673352"/>
            <a:ext cx="3854335" cy="4343400"/>
          </a:xfrm>
        </p:spPr>
        <p:txBody>
          <a:bodyPr>
            <a:normAutofit fontScale="70000" lnSpcReduction="20000"/>
          </a:bodyPr>
          <a:lstStyle/>
          <a:p>
            <a:endParaRPr lang="it-IT" dirty="0"/>
          </a:p>
          <a:p>
            <a:r>
              <a:rPr lang="it-IT" u="sng" dirty="0">
                <a:solidFill>
                  <a:srgbClr val="FF0000"/>
                </a:solidFill>
              </a:rPr>
              <a:t>ALFABETO CHIMICO </a:t>
            </a:r>
          </a:p>
          <a:p>
            <a:pPr marL="45720" indent="0">
              <a:buNone/>
            </a:pPr>
            <a:r>
              <a:rPr lang="pt-BR" b="1" dirty="0"/>
              <a:t>L B M A S R I H (dimensione=8) </a:t>
            </a:r>
            <a:endParaRPr lang="pt-BR" dirty="0"/>
          </a:p>
          <a:p>
            <a:r>
              <a:rPr lang="it-IT" u="sng" dirty="0">
                <a:solidFill>
                  <a:srgbClr val="FF0000"/>
                </a:solidFill>
              </a:rPr>
              <a:t>ALFABETO FUNZIONALE </a:t>
            </a:r>
          </a:p>
          <a:p>
            <a:pPr marL="45720" indent="0">
              <a:buNone/>
            </a:pPr>
            <a:r>
              <a:rPr lang="pt-BR" b="1" dirty="0"/>
              <a:t>H P O M (dimensione=4) </a:t>
            </a:r>
            <a:endParaRPr lang="pt-BR" dirty="0"/>
          </a:p>
          <a:p>
            <a:r>
              <a:rPr lang="it-IT" u="sng" dirty="0">
                <a:solidFill>
                  <a:srgbClr val="FF0000"/>
                </a:solidFill>
              </a:rPr>
              <a:t>ALFABETO IDROFOBICO </a:t>
            </a:r>
          </a:p>
          <a:p>
            <a:pPr marL="45720" indent="0">
              <a:buNone/>
            </a:pPr>
            <a:r>
              <a:rPr lang="it-IT" b="1" dirty="0"/>
              <a:t>Score di </a:t>
            </a:r>
            <a:r>
              <a:rPr lang="it-IT" b="1" dirty="0" err="1"/>
              <a:t>idrofobicità</a:t>
            </a:r>
            <a:r>
              <a:rPr lang="it-IT" b="1" dirty="0"/>
              <a:t> di </a:t>
            </a:r>
            <a:r>
              <a:rPr lang="it-IT" b="1" dirty="0" err="1"/>
              <a:t>Levitt</a:t>
            </a:r>
            <a:r>
              <a:rPr lang="it-IT" b="1" dirty="0"/>
              <a:t> (dimensione=10) </a:t>
            </a:r>
            <a:endParaRPr lang="it-IT" dirty="0"/>
          </a:p>
          <a:p>
            <a:r>
              <a:rPr lang="it-IT" u="sng" dirty="0">
                <a:solidFill>
                  <a:srgbClr val="FF0000"/>
                </a:solidFill>
              </a:rPr>
              <a:t>ALFABETO DI CARICA </a:t>
            </a:r>
          </a:p>
          <a:p>
            <a:pPr marL="45720" indent="0">
              <a:buNone/>
            </a:pPr>
            <a:r>
              <a:rPr lang="it-IT" b="1" dirty="0"/>
              <a:t>0 + – (dimensione=3) </a:t>
            </a:r>
            <a:endParaRPr lang="it-IT" dirty="0"/>
          </a:p>
          <a:p>
            <a:r>
              <a:rPr lang="it-IT" u="sng" dirty="0">
                <a:solidFill>
                  <a:srgbClr val="FF0000"/>
                </a:solidFill>
              </a:rPr>
              <a:t>ALFABETO CHIMICO/FUNZIONALE </a:t>
            </a:r>
          </a:p>
          <a:p>
            <a:pPr marL="45720" indent="0">
              <a:buNone/>
            </a:pPr>
            <a:r>
              <a:rPr lang="pt-BR" b="1" dirty="0"/>
              <a:t>A H D C I F (dimensione=6)</a:t>
            </a:r>
            <a:endParaRPr lang="it-IT" dirty="0"/>
          </a:p>
        </p:txBody>
      </p:sp>
      <p:sp>
        <p:nvSpPr>
          <p:cNvPr id="4" name="TextBox 3"/>
          <p:cNvSpPr txBox="1"/>
          <p:nvPr/>
        </p:nvSpPr>
        <p:spPr>
          <a:xfrm>
            <a:off x="6619009" y="1857836"/>
            <a:ext cx="3979718" cy="1754326"/>
          </a:xfrm>
          <a:prstGeom prst="rect">
            <a:avLst/>
          </a:prstGeom>
          <a:noFill/>
        </p:spPr>
        <p:txBody>
          <a:bodyPr wrap="square" rtlCol="0">
            <a:spAutoFit/>
          </a:bodyPr>
          <a:lstStyle/>
          <a:p>
            <a:pPr algn="ctr"/>
            <a:r>
              <a:rPr lang="it-IT" b="1" u="sng" dirty="0"/>
              <a:t>Per la determinazione del grado di similarità tra sequenze di proteine possono essere applicati diversi metodi basati essenzialmente sulle proprietà chimico-fisiche degli aminoacidi</a:t>
            </a:r>
          </a:p>
        </p:txBody>
      </p:sp>
      <p:pic>
        <p:nvPicPr>
          <p:cNvPr id="5" name="Picture 4"/>
          <p:cNvPicPr>
            <a:picLocks noChangeAspect="1"/>
          </p:cNvPicPr>
          <p:nvPr/>
        </p:nvPicPr>
        <p:blipFill>
          <a:blip r:embed="rId2"/>
          <a:stretch>
            <a:fillRect/>
          </a:stretch>
        </p:blipFill>
        <p:spPr>
          <a:xfrm>
            <a:off x="6480203" y="3845052"/>
            <a:ext cx="4370677" cy="2593509"/>
          </a:xfrm>
          <a:prstGeom prst="rect">
            <a:avLst/>
          </a:prstGeom>
        </p:spPr>
      </p:pic>
      <p:sp>
        <p:nvSpPr>
          <p:cNvPr id="6" name="CasellaDiTesto 5">
            <a:extLst>
              <a:ext uri="{FF2B5EF4-FFF2-40B4-BE49-F238E27FC236}">
                <a16:creationId xmlns:a16="http://schemas.microsoft.com/office/drawing/2014/main" id="{FD4411C9-3F7C-7363-EFD7-8F9F5197DD6A}"/>
              </a:ext>
            </a:extLst>
          </p:cNvPr>
          <p:cNvSpPr txBox="1"/>
          <p:nvPr/>
        </p:nvSpPr>
        <p:spPr>
          <a:xfrm>
            <a:off x="970546" y="1403684"/>
            <a:ext cx="9729537" cy="369332"/>
          </a:xfrm>
          <a:prstGeom prst="rect">
            <a:avLst/>
          </a:prstGeom>
          <a:noFill/>
        </p:spPr>
        <p:txBody>
          <a:bodyPr wrap="square" rtlCol="0">
            <a:spAutoFit/>
          </a:bodyPr>
          <a:lstStyle/>
          <a:p>
            <a:r>
              <a:rPr lang="it-IT" dirty="0"/>
              <a:t>N.B.: in ciascuno di questi alfabeti, ogni lettera identifica un gruppo di amino acidi</a:t>
            </a:r>
          </a:p>
        </p:txBody>
      </p:sp>
    </p:spTree>
    <p:extLst>
      <p:ext uri="{BB962C8B-B14F-4D97-AF65-F5344CB8AC3E}">
        <p14:creationId xmlns:p14="http://schemas.microsoft.com/office/powerpoint/2010/main" val="253400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a:t>CALCOLO DELLA SIMILARITA’ TRA SEQUENZE</a:t>
            </a:r>
          </a:p>
        </p:txBody>
      </p:sp>
      <p:sp>
        <p:nvSpPr>
          <p:cNvPr id="3" name="Content Placeholder 2"/>
          <p:cNvSpPr>
            <a:spLocks noGrp="1"/>
          </p:cNvSpPr>
          <p:nvPr>
            <p:ph idx="1"/>
          </p:nvPr>
        </p:nvSpPr>
        <p:spPr>
          <a:xfrm>
            <a:off x="980642" y="1424353"/>
            <a:ext cx="10272277" cy="4655127"/>
          </a:xfrm>
        </p:spPr>
        <p:txBody>
          <a:bodyPr>
            <a:normAutofit/>
          </a:bodyPr>
          <a:lstStyle/>
          <a:p>
            <a:pPr algn="just"/>
            <a:endParaRPr lang="it-IT" dirty="0"/>
          </a:p>
          <a:p>
            <a:pPr marL="45720" indent="0" algn="just">
              <a:buNone/>
            </a:pPr>
            <a:r>
              <a:rPr lang="it-IT" b="1" dirty="0"/>
              <a:t>nel caso delle sequenze proteiche, gli allineamenti e il calcolo della similarità possono essere notevolmente migliorati dall’introduzione di diversi schemi di punteggio che sfruttano gli alfabeti mostrati nella slide precedente oppure altri schemi che vedremo in seguito.</a:t>
            </a:r>
          </a:p>
          <a:p>
            <a:pPr marL="45720" indent="0" algn="just">
              <a:buNone/>
            </a:pPr>
            <a:r>
              <a:rPr lang="it-IT" dirty="0"/>
              <a:t>Le tabelle numeriche che riassumono questi punteggi sono note come </a:t>
            </a:r>
          </a:p>
          <a:p>
            <a:pPr marL="45720" indent="0" algn="ctr">
              <a:buNone/>
            </a:pPr>
            <a:r>
              <a:rPr lang="it-IT" sz="3200" b="1" dirty="0"/>
              <a:t>MATRICI DI SOSTITUZIONE </a:t>
            </a:r>
          </a:p>
          <a:p>
            <a:pPr marL="45720" indent="0" algn="just">
              <a:buNone/>
            </a:pPr>
            <a:r>
              <a:rPr lang="it-IT" dirty="0"/>
              <a:t>Esse comprendono punteggi diversi da 0 e da 1 (ovvero identità/non identità) per l’appaiamento di residui amminoacidici, e possono anche includere valori negativi, a seconda del peso che si vuole attribuire a ciascun accoppiamento di residui sullo score complessivo dell’allineamento</a:t>
            </a:r>
          </a:p>
        </p:txBody>
      </p:sp>
    </p:spTree>
    <p:extLst>
      <p:ext uri="{BB962C8B-B14F-4D97-AF65-F5344CB8AC3E}">
        <p14:creationId xmlns:p14="http://schemas.microsoft.com/office/powerpoint/2010/main" val="363911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a:bodyPr>
          <a:lstStyle/>
          <a:p>
            <a:r>
              <a:rPr lang="it-IT" sz="2800" dirty="0"/>
              <a:t>UN ESEMPIO BASATO SULL’ALFABETO IDROFOBICO</a:t>
            </a:r>
          </a:p>
        </p:txBody>
      </p:sp>
      <p:sp>
        <p:nvSpPr>
          <p:cNvPr id="3" name="Content Placeholder 2"/>
          <p:cNvSpPr>
            <a:spLocks noGrp="1"/>
          </p:cNvSpPr>
          <p:nvPr>
            <p:ph idx="1"/>
          </p:nvPr>
        </p:nvSpPr>
        <p:spPr>
          <a:xfrm>
            <a:off x="803619" y="1585120"/>
            <a:ext cx="4324876" cy="4343400"/>
          </a:xfrm>
        </p:spPr>
        <p:txBody>
          <a:bodyPr>
            <a:normAutofit fontScale="85000" lnSpcReduction="20000"/>
          </a:bodyPr>
          <a:lstStyle/>
          <a:p>
            <a:pPr marL="45720" indent="0">
              <a:buNone/>
            </a:pPr>
            <a:r>
              <a:rPr lang="it-IT" sz="1800" dirty="0"/>
              <a:t>George et al. 1990</a:t>
            </a:r>
          </a:p>
          <a:p>
            <a:pPr marL="45720" indent="0">
              <a:buNone/>
            </a:pPr>
            <a:r>
              <a:rPr lang="en-US" sz="1800" dirty="0"/>
              <a:t>Mutation data matrix and its uses</a:t>
            </a:r>
          </a:p>
          <a:p>
            <a:pPr marL="45720" indent="0">
              <a:buNone/>
            </a:pPr>
            <a:endParaRPr lang="it-IT" sz="1800" dirty="0"/>
          </a:p>
          <a:p>
            <a:pPr marL="45720" indent="0" algn="just">
              <a:buNone/>
            </a:pPr>
            <a:r>
              <a:rPr lang="it-IT" sz="1800" dirty="0"/>
              <a:t>N.B.(1) in questa matrice di sostituzione i punteggi riportati indicano gli score attribuiti a ciascuna coppia di amino acidi allineati tra loro. La sommatoria dei valori relativi a tutti i residui allineati nel confronto tra le due sequenze determina lo score dell’allineamento</a:t>
            </a:r>
          </a:p>
          <a:p>
            <a:pPr marL="45720" indent="0" algn="just">
              <a:buNone/>
            </a:pPr>
            <a:r>
              <a:rPr lang="it-IT" sz="1800" dirty="0"/>
              <a:t>N.B.(2) noterete in questa ed altre matrici di sostituzione delle lettere che non sono riconducibili ai 20 amino acidi secondo il codice IUPAC (ad esempio Z o B). Si tratta di lettere che indicano ambiguità di determinazione (ad esempio tra 2 diversi aa), che erano molto comuni nei vecchi approcci usati per la determinazione delle sequenze proteiche. Oggi questo problema è sostanzialmente scomparso.</a:t>
            </a:r>
            <a:endParaRPr lang="en-US" sz="1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317" y="1264311"/>
            <a:ext cx="6496313" cy="5315165"/>
          </a:xfrm>
          <a:prstGeom prst="rect">
            <a:avLst/>
          </a:prstGeom>
        </p:spPr>
      </p:pic>
    </p:spTree>
    <p:extLst>
      <p:ext uri="{BB962C8B-B14F-4D97-AF65-F5344CB8AC3E}">
        <p14:creationId xmlns:p14="http://schemas.microsoft.com/office/powerpoint/2010/main" val="60485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fontScale="90000"/>
          </a:bodyPr>
          <a:lstStyle/>
          <a:p>
            <a:r>
              <a:rPr lang="it-IT" sz="2800" dirty="0"/>
              <a:t>UN ESEMPIO BASATO SULL’ALFABETO CHIMICO-FUNZIONALE</a:t>
            </a:r>
          </a:p>
        </p:txBody>
      </p:sp>
      <p:sp>
        <p:nvSpPr>
          <p:cNvPr id="3" name="Content Placeholder 2"/>
          <p:cNvSpPr>
            <a:spLocks noGrp="1"/>
          </p:cNvSpPr>
          <p:nvPr>
            <p:ph idx="1"/>
          </p:nvPr>
        </p:nvSpPr>
        <p:spPr>
          <a:xfrm>
            <a:off x="835704" y="1673352"/>
            <a:ext cx="4324876" cy="4343400"/>
          </a:xfrm>
        </p:spPr>
        <p:txBody>
          <a:bodyPr>
            <a:normAutofit/>
          </a:bodyPr>
          <a:lstStyle/>
          <a:p>
            <a:pPr marL="45720" indent="0">
              <a:buNone/>
            </a:pPr>
            <a:r>
              <a:rPr lang="it-IT" dirty="0"/>
              <a:t>George et al. 1988</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855" y="1223282"/>
            <a:ext cx="5615745" cy="5371961"/>
          </a:xfrm>
          <a:prstGeom prst="rect">
            <a:avLst/>
          </a:prstGeom>
        </p:spPr>
      </p:pic>
    </p:spTree>
    <p:extLst>
      <p:ext uri="{BB962C8B-B14F-4D97-AF65-F5344CB8AC3E}">
        <p14:creationId xmlns:p14="http://schemas.microsoft.com/office/powerpoint/2010/main" val="13346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a:t>CALCOLO DELLA SIMILARITA’ TRA SEQUENZE</a:t>
            </a:r>
          </a:p>
        </p:txBody>
      </p:sp>
      <p:sp>
        <p:nvSpPr>
          <p:cNvPr id="3" name="Content Placeholder 2"/>
          <p:cNvSpPr>
            <a:spLocks noGrp="1"/>
          </p:cNvSpPr>
          <p:nvPr>
            <p:ph idx="1"/>
          </p:nvPr>
        </p:nvSpPr>
        <p:spPr>
          <a:xfrm>
            <a:off x="835703" y="1673352"/>
            <a:ext cx="5870171" cy="4343400"/>
          </a:xfrm>
        </p:spPr>
        <p:txBody>
          <a:bodyPr>
            <a:normAutofit fontScale="92500"/>
          </a:bodyPr>
          <a:lstStyle/>
          <a:p>
            <a:pPr algn="just"/>
            <a:r>
              <a:rPr lang="it-IT" dirty="0"/>
              <a:t>Seconda opzione: criterio del </a:t>
            </a:r>
            <a:r>
              <a:rPr lang="it-IT" b="1" u="sng" dirty="0"/>
              <a:t>codice genetico</a:t>
            </a:r>
            <a:r>
              <a:rPr lang="it-IT" dirty="0"/>
              <a:t>, secondo il quale il punteggio di similarità per una coppia di aminoacidi è correlato al numero di sostituzioni nucleotidiche che, sulla base del codice genetico, sono necessarie per la loro interconversione</a:t>
            </a:r>
          </a:p>
          <a:p>
            <a:pPr algn="just"/>
            <a:r>
              <a:rPr lang="it-IT" dirty="0"/>
              <a:t>Qui gli aminoacidi omologhi sono considerati tanto più simili quante meno sono le sostituzioni necessarie per la loro conversione</a:t>
            </a:r>
          </a:p>
          <a:p>
            <a:pPr algn="just"/>
            <a:r>
              <a:rPr lang="it-IT" dirty="0"/>
              <a:t>L’idea di fondo in questo caso è che, affinché una sostituzione amino </a:t>
            </a:r>
            <a:r>
              <a:rPr lang="it-IT" dirty="0" err="1"/>
              <a:t>acidica</a:t>
            </a:r>
            <a:r>
              <a:rPr lang="it-IT" dirty="0"/>
              <a:t> possa avvenire, questa deve necessariamente passare attraverso una mutazione dei codoni</a:t>
            </a:r>
          </a:p>
        </p:txBody>
      </p:sp>
      <p:pic>
        <p:nvPicPr>
          <p:cNvPr id="5122" name="Picture 2" descr="https://www2.le.ac.uk/projects/vgec/diagrams/34%20codon%20table.jpg/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128" y="1901952"/>
            <a:ext cx="480436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5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POSSIBILI APPLICAZIONI DI UNA RICERCA PER SIMILARITA’</a:t>
            </a:r>
          </a:p>
        </p:txBody>
      </p:sp>
      <p:sp>
        <p:nvSpPr>
          <p:cNvPr id="3" name="Content Placeholder 2"/>
          <p:cNvSpPr>
            <a:spLocks noGrp="1"/>
          </p:cNvSpPr>
          <p:nvPr>
            <p:ph idx="1"/>
          </p:nvPr>
        </p:nvSpPr>
        <p:spPr/>
        <p:txBody>
          <a:bodyPr>
            <a:normAutofit/>
          </a:bodyPr>
          <a:lstStyle/>
          <a:p>
            <a:pPr marL="45720" indent="0">
              <a:buNone/>
            </a:pPr>
            <a:endParaRPr lang="it-IT" dirty="0"/>
          </a:p>
          <a:p>
            <a:r>
              <a:rPr lang="it-IT" b="1" dirty="0"/>
              <a:t>confronto tra sequenze </a:t>
            </a:r>
          </a:p>
          <a:p>
            <a:endParaRPr lang="it-IT" b="1" dirty="0"/>
          </a:p>
          <a:p>
            <a:r>
              <a:rPr lang="it-IT" b="1" dirty="0"/>
              <a:t>costruzione di alberi filogenetici </a:t>
            </a:r>
          </a:p>
          <a:p>
            <a:endParaRPr lang="it-IT" b="1" dirty="0"/>
          </a:p>
          <a:p>
            <a:r>
              <a:rPr lang="it-IT" b="1" dirty="0"/>
              <a:t>identificazione di domini funzionali </a:t>
            </a:r>
          </a:p>
          <a:p>
            <a:endParaRPr lang="it-IT" b="1" dirty="0"/>
          </a:p>
          <a:p>
            <a:r>
              <a:rPr lang="it-IT" b="1" dirty="0"/>
              <a:t>costruzione di modelli per omologia in 3D </a:t>
            </a:r>
          </a:p>
        </p:txBody>
      </p:sp>
      <p:pic>
        <p:nvPicPr>
          <p:cNvPr id="4" name="Picture 3"/>
          <p:cNvPicPr>
            <a:picLocks noChangeAspect="1"/>
          </p:cNvPicPr>
          <p:nvPr/>
        </p:nvPicPr>
        <p:blipFill>
          <a:blip r:embed="rId2"/>
          <a:stretch>
            <a:fillRect/>
          </a:stretch>
        </p:blipFill>
        <p:spPr>
          <a:xfrm>
            <a:off x="8095874" y="1208463"/>
            <a:ext cx="2988135" cy="2636589"/>
          </a:xfrm>
          <a:prstGeom prst="rect">
            <a:avLst/>
          </a:prstGeom>
        </p:spPr>
      </p:pic>
      <p:pic>
        <p:nvPicPr>
          <p:cNvPr id="6" name="Picture 5"/>
          <p:cNvPicPr>
            <a:picLocks noChangeAspect="1"/>
          </p:cNvPicPr>
          <p:nvPr/>
        </p:nvPicPr>
        <p:blipFill>
          <a:blip r:embed="rId3"/>
          <a:stretch>
            <a:fillRect/>
          </a:stretch>
        </p:blipFill>
        <p:spPr>
          <a:xfrm>
            <a:off x="8510152" y="4190515"/>
            <a:ext cx="2159577" cy="2159577"/>
          </a:xfrm>
          <a:prstGeom prst="rect">
            <a:avLst/>
          </a:prstGeom>
        </p:spPr>
      </p:pic>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a:t>CALCOLO DELLA SIMILARITA’ TRA SEQUENZE</a:t>
            </a:r>
          </a:p>
        </p:txBody>
      </p:sp>
      <p:sp>
        <p:nvSpPr>
          <p:cNvPr id="3" name="Content Placeholder 2"/>
          <p:cNvSpPr>
            <a:spLocks noGrp="1"/>
          </p:cNvSpPr>
          <p:nvPr>
            <p:ph idx="1"/>
          </p:nvPr>
        </p:nvSpPr>
        <p:spPr>
          <a:xfrm>
            <a:off x="835703" y="1673352"/>
            <a:ext cx="5870171" cy="4343400"/>
          </a:xfrm>
        </p:spPr>
        <p:txBody>
          <a:bodyPr>
            <a:normAutofit fontScale="92500" lnSpcReduction="10000"/>
          </a:bodyPr>
          <a:lstStyle/>
          <a:p>
            <a:pPr marL="45720" indent="0">
              <a:buNone/>
            </a:pPr>
            <a:endParaRPr lang="it-IT" dirty="0"/>
          </a:p>
          <a:p>
            <a:pPr algn="just"/>
            <a:r>
              <a:rPr lang="it-IT" dirty="0"/>
              <a:t>Terza opzione: criterio </a:t>
            </a:r>
            <a:r>
              <a:rPr lang="it-IT" b="1" u="sng" dirty="0"/>
              <a:t>congiunto ad un peso legato alla similarità strutturale degli aminoacidi omologhi</a:t>
            </a:r>
            <a:r>
              <a:rPr lang="it-IT" dirty="0"/>
              <a:t>. Qui viene considerato congiuntamente il peso legato alla </a:t>
            </a:r>
            <a:r>
              <a:rPr lang="it-IT" b="1" dirty="0"/>
              <a:t>facilità di conversione tra gli aminoacidi</a:t>
            </a:r>
            <a:r>
              <a:rPr lang="it-IT" dirty="0"/>
              <a:t> a livello dei codoni e quello legato alle loro </a:t>
            </a:r>
            <a:r>
              <a:rPr lang="it-IT" b="1" dirty="0"/>
              <a:t>somiglianze strutturali/funzionali </a:t>
            </a:r>
            <a:r>
              <a:rPr lang="it-IT" dirty="0"/>
              <a:t>(Feng et al., 1985).</a:t>
            </a:r>
          </a:p>
          <a:p>
            <a:endParaRPr lang="it-IT" dirty="0"/>
          </a:p>
          <a:p>
            <a:pPr marL="45720" indent="0">
              <a:buNone/>
            </a:pPr>
            <a:r>
              <a:rPr lang="it-IT" dirty="0"/>
              <a:t>Nell’esempio a fianco il peso è 5:</a:t>
            </a:r>
          </a:p>
          <a:p>
            <a:pPr marL="45720" indent="0">
              <a:buNone/>
            </a:pPr>
            <a:r>
              <a:rPr lang="it-IT" dirty="0"/>
              <a:t>Ala -&gt; Val, s(A,V)=5</a:t>
            </a:r>
          </a:p>
          <a:p>
            <a:pPr marL="45720" indent="0">
              <a:buNone/>
            </a:pPr>
            <a:r>
              <a:rPr lang="it-IT" dirty="0"/>
              <a:t>G</a:t>
            </a:r>
            <a:r>
              <a:rPr lang="it-IT" b="1" u="sng" dirty="0"/>
              <a:t>C</a:t>
            </a:r>
            <a:r>
              <a:rPr lang="it-IT" dirty="0"/>
              <a:t>N-&gt; G</a:t>
            </a:r>
            <a:r>
              <a:rPr lang="it-IT" b="1" u="sng" dirty="0"/>
              <a:t>U</a:t>
            </a:r>
            <a:r>
              <a:rPr lang="it-IT" dirty="0"/>
              <a:t>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662" y="1348257"/>
            <a:ext cx="3189218" cy="4886704"/>
          </a:xfrm>
          <a:prstGeom prst="rect">
            <a:avLst/>
          </a:prstGeom>
        </p:spPr>
      </p:pic>
    </p:spTree>
    <p:extLst>
      <p:ext uri="{BB962C8B-B14F-4D97-AF65-F5344CB8AC3E}">
        <p14:creationId xmlns:p14="http://schemas.microsoft.com/office/powerpoint/2010/main" val="37896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a:t>CALCOLO DELLA SIMILARITA’ TRA SEQUENZE</a:t>
            </a:r>
          </a:p>
        </p:txBody>
      </p:sp>
      <p:sp>
        <p:nvSpPr>
          <p:cNvPr id="3" name="Content Placeholder 2"/>
          <p:cNvSpPr>
            <a:spLocks noGrp="1"/>
          </p:cNvSpPr>
          <p:nvPr>
            <p:ph idx="1"/>
          </p:nvPr>
        </p:nvSpPr>
        <p:spPr>
          <a:xfrm>
            <a:off x="288846" y="2202399"/>
            <a:ext cx="4372740" cy="4343400"/>
          </a:xfrm>
        </p:spPr>
        <p:txBody>
          <a:bodyPr>
            <a:normAutofit/>
          </a:bodyPr>
          <a:lstStyle/>
          <a:p>
            <a:pPr algn="just"/>
            <a:r>
              <a:rPr lang="it-IT" b="1" u="sng" dirty="0"/>
              <a:t>scala arbitraria utilizzata per pesare la similarità tra i 20 aminoacidi</a:t>
            </a:r>
            <a:r>
              <a:rPr lang="it-IT" b="1" dirty="0"/>
              <a:t> </a:t>
            </a:r>
            <a:r>
              <a:rPr lang="it-IT" dirty="0"/>
              <a:t>(rappresentati dal codice ad una lettera) basata sulla somiglianza strutturale e sulla interconvertibilità genetica (Feng et al., 1985)</a:t>
            </a:r>
          </a:p>
        </p:txBody>
      </p:sp>
      <p:pic>
        <p:nvPicPr>
          <p:cNvPr id="6" name="Picture 5"/>
          <p:cNvPicPr>
            <a:picLocks noChangeAspect="1"/>
          </p:cNvPicPr>
          <p:nvPr/>
        </p:nvPicPr>
        <p:blipFill>
          <a:blip r:embed="rId2"/>
          <a:stretch>
            <a:fillRect/>
          </a:stretch>
        </p:blipFill>
        <p:spPr>
          <a:xfrm>
            <a:off x="4896717" y="1954789"/>
            <a:ext cx="6762750" cy="3343275"/>
          </a:xfrm>
          <a:prstGeom prst="rect">
            <a:avLst/>
          </a:prstGeom>
        </p:spPr>
      </p:pic>
    </p:spTree>
    <p:extLst>
      <p:ext uri="{BB962C8B-B14F-4D97-AF65-F5344CB8AC3E}">
        <p14:creationId xmlns:p14="http://schemas.microsoft.com/office/powerpoint/2010/main" val="3806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a:t>CALCOLO DELLA SIMILARITA’ TRA SEQUENZE</a:t>
            </a:r>
          </a:p>
        </p:txBody>
      </p:sp>
      <p:sp>
        <p:nvSpPr>
          <p:cNvPr id="3" name="Content Placeholder 2"/>
          <p:cNvSpPr>
            <a:spLocks noGrp="1"/>
          </p:cNvSpPr>
          <p:nvPr>
            <p:ph idx="1"/>
          </p:nvPr>
        </p:nvSpPr>
        <p:spPr>
          <a:xfrm>
            <a:off x="1022741" y="1600199"/>
            <a:ext cx="7497804" cy="4655127"/>
          </a:xfrm>
        </p:spPr>
        <p:txBody>
          <a:bodyPr>
            <a:normAutofit/>
          </a:bodyPr>
          <a:lstStyle/>
          <a:p>
            <a:endParaRPr lang="it-IT" dirty="0"/>
          </a:p>
          <a:p>
            <a:pPr algn="just"/>
            <a:r>
              <a:rPr lang="it-IT" dirty="0"/>
              <a:t>Quarta opzione: criterio basato sui </a:t>
            </a:r>
            <a:r>
              <a:rPr lang="it-IT" b="1" u="sng" dirty="0"/>
              <a:t>dati di interconvertibilità degli aminoacidi determinati dalla osservazione di insiemi di proteine omologhe</a:t>
            </a:r>
          </a:p>
          <a:p>
            <a:pPr algn="just"/>
            <a:r>
              <a:rPr lang="it-IT" dirty="0"/>
              <a:t>Due tipi fondamentali di matrici di questo genere usate ancora oggi</a:t>
            </a:r>
          </a:p>
          <a:p>
            <a:pPr algn="just"/>
            <a:r>
              <a:rPr lang="it-IT" dirty="0"/>
              <a:t>Matrici </a:t>
            </a:r>
            <a:r>
              <a:rPr lang="it-IT" u="sng" dirty="0"/>
              <a:t>Point Accepted Mutation</a:t>
            </a:r>
            <a:r>
              <a:rPr lang="it-IT" dirty="0"/>
              <a:t> (</a:t>
            </a:r>
            <a:r>
              <a:rPr lang="it-IT" b="1" dirty="0"/>
              <a:t>PAM</a:t>
            </a:r>
            <a:r>
              <a:rPr lang="it-IT" dirty="0"/>
              <a:t>) – Margaret Dayhoff</a:t>
            </a:r>
          </a:p>
          <a:p>
            <a:pPr algn="just"/>
            <a:r>
              <a:rPr lang="it-IT" u="sng" dirty="0"/>
              <a:t>Blocks Substitution Matrix</a:t>
            </a:r>
            <a:r>
              <a:rPr lang="it-IT" dirty="0"/>
              <a:t> (</a:t>
            </a:r>
            <a:r>
              <a:rPr lang="it-IT" b="1" dirty="0"/>
              <a:t>BLOSUM</a:t>
            </a:r>
            <a:r>
              <a:rPr lang="it-IT" dirty="0"/>
              <a:t>) – Henikoff &amp; Henikoff</a:t>
            </a:r>
          </a:p>
        </p:txBody>
      </p:sp>
      <p:pic>
        <p:nvPicPr>
          <p:cNvPr id="9218" name="Picture 2" descr="https://upload.wikimedia.org/wikipedia/commons/d/d5/Margaret_Oakley_Dayhoff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8440" y="1517073"/>
            <a:ext cx="1860396" cy="22386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research.fhcrc.org/henikoff/en/_jcr_content/par/image/image.img.jpg/1384002951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440" y="4158239"/>
            <a:ext cx="1860396" cy="231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a:t>CALCOLO DELLA SIMILARITA’ TRA SEQUENZE</a:t>
            </a:r>
          </a:p>
        </p:txBody>
      </p:sp>
      <p:sp>
        <p:nvSpPr>
          <p:cNvPr id="3" name="Content Placeholder 2"/>
          <p:cNvSpPr>
            <a:spLocks noGrp="1"/>
          </p:cNvSpPr>
          <p:nvPr>
            <p:ph idx="1"/>
          </p:nvPr>
        </p:nvSpPr>
        <p:spPr>
          <a:xfrm>
            <a:off x="1022740" y="1600199"/>
            <a:ext cx="9451295" cy="4655127"/>
          </a:xfrm>
        </p:spPr>
        <p:txBody>
          <a:bodyPr>
            <a:normAutofit/>
          </a:bodyPr>
          <a:lstStyle/>
          <a:p>
            <a:pPr marL="45720" indent="0" algn="just">
              <a:buNone/>
            </a:pPr>
            <a:r>
              <a:rPr lang="it-IT" sz="2800" b="1" dirty="0"/>
              <a:t>Un’idea brillante può essere quella di chiedere alle proteine stesse di darci i corretti valori dei punteggi per l’appaiamento di tutte le possibili coppie di amminoacidi!</a:t>
            </a:r>
          </a:p>
        </p:txBody>
      </p:sp>
      <p:pic>
        <p:nvPicPr>
          <p:cNvPr id="12290" name="Picture 2" descr="http://maddmaths.simai.eu/wp-content/uploads/2016/10/eurek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12" y="3274000"/>
            <a:ext cx="37909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2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a:t>CALCOLO DELLA SIMILARITA’ TRA SEQUENZE</a:t>
            </a:r>
          </a:p>
        </p:txBody>
      </p:sp>
      <p:sp>
        <p:nvSpPr>
          <p:cNvPr id="3" name="Content Placeholder 2"/>
          <p:cNvSpPr>
            <a:spLocks noGrp="1"/>
          </p:cNvSpPr>
          <p:nvPr>
            <p:ph idx="1"/>
          </p:nvPr>
        </p:nvSpPr>
        <p:spPr>
          <a:xfrm>
            <a:off x="522514" y="1371599"/>
            <a:ext cx="10911840" cy="4655127"/>
          </a:xfrm>
        </p:spPr>
        <p:txBody>
          <a:bodyPr>
            <a:noAutofit/>
          </a:bodyPr>
          <a:lstStyle/>
          <a:p>
            <a:pPr algn="just"/>
            <a:r>
              <a:rPr lang="it-IT" sz="1800" dirty="0"/>
              <a:t>Margaret Dayhoff raccolse </a:t>
            </a:r>
            <a:r>
              <a:rPr lang="it-IT" sz="1800" b="1" dirty="0"/>
              <a:t>statistiche sulle frequenze di sostituzioni amminoacidiche </a:t>
            </a:r>
            <a:r>
              <a:rPr lang="it-IT" sz="1800" dirty="0"/>
              <a:t>nelle sequenze proteiche allora note (era il 1978)</a:t>
            </a:r>
          </a:p>
          <a:p>
            <a:pPr algn="just"/>
            <a:endParaRPr lang="it-IT" sz="1800" dirty="0"/>
          </a:p>
          <a:p>
            <a:pPr algn="just"/>
            <a:r>
              <a:rPr lang="it-IT" sz="1800" dirty="0"/>
              <a:t>via via che le sequenze divergono, le mutazioni si accumulano  e per misurare la probabilità relativa di una particolare sostituzione (per esempio Asp--&gt; Glu) possiamo contare quanti Asp sono diventati Glu in </a:t>
            </a:r>
            <a:r>
              <a:rPr lang="it-IT" sz="1800" b="1" dirty="0"/>
              <a:t>allineamenti di sequenze omologhe </a:t>
            </a:r>
            <a:endParaRPr lang="it-IT" sz="1800" dirty="0"/>
          </a:p>
          <a:p>
            <a:pPr algn="just"/>
            <a:endParaRPr lang="it-IT" sz="1800" dirty="0"/>
          </a:p>
          <a:p>
            <a:pPr algn="just"/>
            <a:r>
              <a:rPr lang="it-IT" sz="1800" b="1" dirty="0"/>
              <a:t>è comunque necessario evitare di considerare allineamenti in cui possano essere avvenute sostituzioni multiple in determinate posizioni</a:t>
            </a:r>
            <a:r>
              <a:rPr lang="it-IT" sz="1800" dirty="0"/>
              <a:t>, per cui questi calcoli devono venire effettuati su coppie di sequenze </a:t>
            </a:r>
            <a:r>
              <a:rPr lang="it-IT" sz="1800" b="1" dirty="0"/>
              <a:t>MOLTO SIMILI</a:t>
            </a:r>
            <a:r>
              <a:rPr lang="it-IT" sz="1800" dirty="0"/>
              <a:t> tra loro, in modo da poter assumere che nessuna posizione sia mutata più di una volta </a:t>
            </a:r>
          </a:p>
          <a:p>
            <a:pPr algn="just"/>
            <a:endParaRPr lang="it-IT" sz="1800" dirty="0"/>
          </a:p>
          <a:p>
            <a:pPr algn="just"/>
            <a:r>
              <a:rPr lang="it-IT" sz="1800" b="1" dirty="0"/>
              <a:t>la divergenza di due sequenze si può misurare con una metrica definita PAM: </a:t>
            </a:r>
            <a:r>
              <a:rPr lang="en-US" sz="1800" b="1" dirty="0"/>
              <a:t>1 PAM = </a:t>
            </a:r>
            <a:r>
              <a:rPr lang="en-US" sz="1800" b="1" u="sng" dirty="0"/>
              <a:t>1 Percent Accepted Mutation</a:t>
            </a:r>
            <a:endParaRPr lang="it-IT" sz="1800" b="1" u="sng" dirty="0"/>
          </a:p>
        </p:txBody>
      </p:sp>
    </p:spTree>
    <p:extLst>
      <p:ext uri="{BB962C8B-B14F-4D97-AF65-F5344CB8AC3E}">
        <p14:creationId xmlns:p14="http://schemas.microsoft.com/office/powerpoint/2010/main" val="366206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a:t>CALCOLO DELLA SIMILARITA’ TRA SEQUENZE</a:t>
            </a:r>
          </a:p>
        </p:txBody>
      </p:sp>
      <p:sp>
        <p:nvSpPr>
          <p:cNvPr id="3" name="Content Placeholder 2"/>
          <p:cNvSpPr>
            <a:spLocks noGrp="1"/>
          </p:cNvSpPr>
          <p:nvPr>
            <p:ph idx="1"/>
          </p:nvPr>
        </p:nvSpPr>
        <p:spPr>
          <a:xfrm>
            <a:off x="546539" y="1361208"/>
            <a:ext cx="10867696" cy="4655127"/>
          </a:xfrm>
        </p:spPr>
        <p:txBody>
          <a:bodyPr>
            <a:noAutofit/>
          </a:bodyPr>
          <a:lstStyle/>
          <a:p>
            <a:pPr algn="just">
              <a:spcBef>
                <a:spcPts val="500"/>
              </a:spcBef>
            </a:pPr>
            <a:r>
              <a:rPr lang="it-IT" sz="1800" dirty="0"/>
              <a:t>due sequenze sono separate da 1 PAM se hanno il 99% di identità </a:t>
            </a:r>
          </a:p>
          <a:p>
            <a:pPr algn="just">
              <a:spcBef>
                <a:spcPts val="500"/>
              </a:spcBef>
            </a:pPr>
            <a:endParaRPr lang="it-IT" sz="1800" dirty="0"/>
          </a:p>
          <a:p>
            <a:pPr algn="just">
              <a:spcBef>
                <a:spcPts val="500"/>
              </a:spcBef>
            </a:pPr>
            <a:r>
              <a:rPr lang="it-IT" sz="1800" dirty="0"/>
              <a:t>la frequenza delle sostituzioni amminoacidiche può essere calcolata in coppie di sequenze poco divergenti (1 PAM = sequenze che divergono per l’1%). </a:t>
            </a:r>
          </a:p>
          <a:p>
            <a:pPr algn="just">
              <a:spcBef>
                <a:spcPts val="500"/>
              </a:spcBef>
            </a:pPr>
            <a:endParaRPr lang="it-IT" sz="1800" dirty="0"/>
          </a:p>
          <a:p>
            <a:pPr algn="just">
              <a:spcBef>
                <a:spcPts val="500"/>
              </a:spcBef>
            </a:pPr>
            <a:r>
              <a:rPr lang="it-IT" sz="1800" dirty="0"/>
              <a:t>frequenze di sostituzioni amminoacidiche per </a:t>
            </a:r>
            <a:r>
              <a:rPr lang="it-IT" sz="1800" b="1" dirty="0"/>
              <a:t>sequenze più divergenti </a:t>
            </a:r>
            <a:r>
              <a:rPr lang="it-IT" sz="1800" dirty="0"/>
              <a:t>possono essere calcolate a partire da queste, </a:t>
            </a:r>
            <a:r>
              <a:rPr lang="it-IT" sz="1800" b="1" dirty="0"/>
              <a:t>moltiplicando le matrici di sostituzione 1 PAM per se stesse</a:t>
            </a:r>
            <a:r>
              <a:rPr lang="it-IT" sz="1800" dirty="0"/>
              <a:t>, fino ad ottenere matrici PAM 250, corrispondenti a similarità di sequenza del 20%. I valori contenuti nelle matrici PAM sono tuttavia derivati dal </a:t>
            </a:r>
            <a:r>
              <a:rPr lang="it-IT" sz="1800" b="1" dirty="0"/>
              <a:t>logaritmo</a:t>
            </a:r>
            <a:r>
              <a:rPr lang="it-IT" sz="1800" dirty="0"/>
              <a:t> di questo prodotto</a:t>
            </a:r>
          </a:p>
          <a:p>
            <a:pPr algn="just">
              <a:spcBef>
                <a:spcPts val="500"/>
              </a:spcBef>
            </a:pPr>
            <a:endParaRPr lang="it-IT" sz="1800" dirty="0"/>
          </a:p>
          <a:p>
            <a:pPr algn="just">
              <a:spcBef>
                <a:spcPts val="500"/>
              </a:spcBef>
            </a:pPr>
            <a:r>
              <a:rPr lang="it-IT" sz="1800" dirty="0"/>
              <a:t>Oltrepassare questo limite (PAM250) ha scarso significato biologico. In sostanza, se a PAM1 corrisponde 1 mutazione per 100 amino acidi (quindi 0,01 per aminoacido), ad una PAM250 corrispondono 250 mutazioni per 100 amino acidi (2,5 mutazioni per amino acido!)</a:t>
            </a:r>
          </a:p>
          <a:p>
            <a:pPr algn="just">
              <a:spcBef>
                <a:spcPts val="500"/>
              </a:spcBef>
            </a:pPr>
            <a:endParaRPr lang="it-IT" sz="1800" dirty="0"/>
          </a:p>
          <a:p>
            <a:pPr algn="just">
              <a:spcBef>
                <a:spcPts val="500"/>
              </a:spcBef>
            </a:pPr>
            <a:r>
              <a:rPr lang="it-IT" sz="1800" dirty="0"/>
              <a:t>Es. PAM 5 = (PAM 1 x PAM1 x PAM1 x PAM1 x PAM1) = (PAM1)</a:t>
            </a:r>
            <a:r>
              <a:rPr lang="it-IT" sz="1800" baseline="30000" dirty="0"/>
              <a:t>5</a:t>
            </a:r>
          </a:p>
        </p:txBody>
      </p:sp>
    </p:spTree>
    <p:extLst>
      <p:ext uri="{BB962C8B-B14F-4D97-AF65-F5344CB8AC3E}">
        <p14:creationId xmlns:p14="http://schemas.microsoft.com/office/powerpoint/2010/main" val="14022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a:t>CALCOLO DELLA MATRICE PAM1</a:t>
            </a:r>
          </a:p>
        </p:txBody>
      </p:sp>
      <p:sp>
        <p:nvSpPr>
          <p:cNvPr id="3" name="Content Placeholder 2"/>
          <p:cNvSpPr>
            <a:spLocks noGrp="1"/>
          </p:cNvSpPr>
          <p:nvPr>
            <p:ph idx="1"/>
          </p:nvPr>
        </p:nvSpPr>
        <p:spPr>
          <a:xfrm>
            <a:off x="526351" y="1599621"/>
            <a:ext cx="4037633" cy="4505991"/>
          </a:xfrm>
        </p:spPr>
        <p:txBody>
          <a:bodyPr>
            <a:noAutofit/>
          </a:bodyPr>
          <a:lstStyle/>
          <a:p>
            <a:pPr algn="just"/>
            <a:r>
              <a:rPr lang="it-IT" sz="1600" dirty="0"/>
              <a:t>Sono basate su uno studio di filogenesi molecolare condotto su 71 famiglie di proteine nel 1978 da Margareth Dayhoff e collaboratori. </a:t>
            </a:r>
          </a:p>
          <a:p>
            <a:pPr algn="just"/>
            <a:r>
              <a:rPr lang="it-IT" sz="1600" dirty="0"/>
              <a:t>Metodo: </a:t>
            </a:r>
            <a:r>
              <a:rPr lang="it-IT" sz="1600" b="1" dirty="0"/>
              <a:t>ricostruzione dell’evoluzione molecolare delle proteine</a:t>
            </a:r>
            <a:r>
              <a:rPr lang="it-IT" sz="1600" dirty="0"/>
              <a:t>, in cui ad ogni passaggio evolutivo si presuppone una sostituzione aminoacidica. </a:t>
            </a:r>
          </a:p>
          <a:p>
            <a:pPr algn="just"/>
            <a:r>
              <a:rPr lang="it-IT" sz="1600" dirty="0"/>
              <a:t>PAM 1 rappresenta un singolo passaggio evolutivo (il primo) che tiene conto della probabilità di sostituzione di ogni aminoacido con ciascun altro e </a:t>
            </a:r>
            <a:r>
              <a:rPr lang="it-IT" sz="1600" b="1" dirty="0"/>
              <a:t>tale da prevedere una mutazione ogni 100 aminoacidi</a:t>
            </a:r>
            <a:r>
              <a:rPr lang="it-IT" sz="1600" dirty="0"/>
              <a:t>.</a:t>
            </a:r>
          </a:p>
        </p:txBody>
      </p:sp>
      <p:pic>
        <p:nvPicPr>
          <p:cNvPr id="4" name="Picture 3"/>
          <p:cNvPicPr>
            <a:picLocks noChangeAspect="1"/>
          </p:cNvPicPr>
          <p:nvPr/>
        </p:nvPicPr>
        <p:blipFill>
          <a:blip r:embed="rId2"/>
          <a:stretch>
            <a:fillRect/>
          </a:stretch>
        </p:blipFill>
        <p:spPr>
          <a:xfrm>
            <a:off x="5292928" y="1749335"/>
            <a:ext cx="6635341" cy="3809800"/>
          </a:xfrm>
          <a:prstGeom prst="rect">
            <a:avLst/>
          </a:prstGeom>
        </p:spPr>
      </p:pic>
      <p:sp>
        <p:nvSpPr>
          <p:cNvPr id="5" name="CasellaDiTesto 4"/>
          <p:cNvSpPr txBox="1"/>
          <p:nvPr/>
        </p:nvSpPr>
        <p:spPr>
          <a:xfrm>
            <a:off x="4939862" y="5665076"/>
            <a:ext cx="7062952" cy="830997"/>
          </a:xfrm>
          <a:prstGeom prst="rect">
            <a:avLst/>
          </a:prstGeom>
          <a:noFill/>
          <a:ln>
            <a:solidFill>
              <a:srgbClr val="00B050"/>
            </a:solidFill>
          </a:ln>
        </p:spPr>
        <p:txBody>
          <a:bodyPr wrap="square" rtlCol="0">
            <a:spAutoFit/>
          </a:bodyPr>
          <a:lstStyle/>
          <a:p>
            <a:pPr algn="just"/>
            <a:r>
              <a:rPr lang="it-IT" sz="1600" dirty="0"/>
              <a:t>N.B questa è la cosiddetta </a:t>
            </a:r>
            <a:r>
              <a:rPr lang="it-IT" sz="1600" b="1" dirty="0"/>
              <a:t>PAM1 </a:t>
            </a:r>
            <a:r>
              <a:rPr lang="it-IT" sz="1600" b="1" dirty="0" err="1"/>
              <a:t>mutation</a:t>
            </a:r>
            <a:r>
              <a:rPr lang="it-IT" sz="1600" b="1" dirty="0"/>
              <a:t> </a:t>
            </a:r>
            <a:r>
              <a:rPr lang="it-IT" sz="1600" b="1" dirty="0" err="1"/>
              <a:t>matrix</a:t>
            </a:r>
            <a:r>
              <a:rPr lang="it-IT" sz="1600" dirty="0"/>
              <a:t>, che non corrisponde alla </a:t>
            </a:r>
            <a:r>
              <a:rPr lang="it-IT" sz="1600" b="1" dirty="0"/>
              <a:t>PAM1 </a:t>
            </a:r>
            <a:r>
              <a:rPr lang="it-IT" sz="1600" b="1" dirty="0" err="1"/>
              <a:t>scoring</a:t>
            </a:r>
            <a:r>
              <a:rPr lang="it-IT" sz="1600" b="1" dirty="0"/>
              <a:t> </a:t>
            </a:r>
            <a:r>
              <a:rPr lang="it-IT" sz="1600" b="1" dirty="0" err="1"/>
              <a:t>matrix</a:t>
            </a:r>
            <a:r>
              <a:rPr lang="it-IT" sz="1600" dirty="0"/>
              <a:t> (vedi approfondimento nelle ultime </a:t>
            </a:r>
            <a:r>
              <a:rPr lang="it-IT" sz="1600" dirty="0" err="1"/>
              <a:t>slides</a:t>
            </a:r>
            <a:r>
              <a:rPr lang="it-IT" sz="1600" dirty="0"/>
              <a:t>)</a:t>
            </a:r>
            <a:endParaRPr lang="en-US" sz="1600" dirty="0"/>
          </a:p>
        </p:txBody>
      </p:sp>
    </p:spTree>
    <p:extLst>
      <p:ext uri="{BB962C8B-B14F-4D97-AF65-F5344CB8AC3E}">
        <p14:creationId xmlns:p14="http://schemas.microsoft.com/office/powerpoint/2010/main" val="34112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a:t>CALCOLO DELLA MATRICE PAM1</a:t>
            </a:r>
          </a:p>
        </p:txBody>
      </p:sp>
      <p:sp>
        <p:nvSpPr>
          <p:cNvPr id="3" name="Content Placeholder 2"/>
          <p:cNvSpPr>
            <a:spLocks noGrp="1"/>
          </p:cNvSpPr>
          <p:nvPr>
            <p:ph idx="1"/>
          </p:nvPr>
        </p:nvSpPr>
        <p:spPr>
          <a:xfrm>
            <a:off x="1022740" y="1749335"/>
            <a:ext cx="9582198" cy="4505991"/>
          </a:xfrm>
        </p:spPr>
        <p:txBody>
          <a:bodyPr>
            <a:noAutofit/>
          </a:bodyPr>
          <a:lstStyle/>
          <a:p>
            <a:pPr marL="45720" indent="0" algn="just">
              <a:buNone/>
            </a:pPr>
            <a:r>
              <a:rPr lang="it-IT" sz="1600" b="1" dirty="0">
                <a:solidFill>
                  <a:srgbClr val="FF0000"/>
                </a:solidFill>
              </a:rPr>
              <a:t>I valori contenuti in una matrice PAM sono derivati dal rapporto tra:</a:t>
            </a:r>
          </a:p>
          <a:p>
            <a:pPr marL="388620" indent="-342900" algn="just">
              <a:buAutoNum type="arabicParenR"/>
            </a:pPr>
            <a:r>
              <a:rPr lang="it-IT" sz="1600" b="1" dirty="0">
                <a:solidFill>
                  <a:srgbClr val="FF0000"/>
                </a:solidFill>
              </a:rPr>
              <a:t>Probabilità che due amino acidi X ed Y allineati tra loro siano evolutivamente correlati – dipende dal tasso di mutazione X -&gt; Y osservato empiricamente</a:t>
            </a:r>
          </a:p>
          <a:p>
            <a:pPr marL="388620" indent="-342900" algn="just">
              <a:buAutoNum type="arabicParenR"/>
            </a:pPr>
            <a:r>
              <a:rPr lang="it-IT" sz="1600" b="1" dirty="0">
                <a:solidFill>
                  <a:srgbClr val="FF0000"/>
                </a:solidFill>
              </a:rPr>
              <a:t>Probabilità che i due amino acidi X ed Y siano allineati tra loro per caso – dipende soltanto dalla frequenza con cui i due amino acidi sono osservati un dato organismo</a:t>
            </a:r>
          </a:p>
          <a:p>
            <a:pPr marL="45720" indent="0" algn="just">
              <a:buNone/>
            </a:pPr>
            <a:r>
              <a:rPr lang="it-IT" sz="1600" dirty="0"/>
              <a:t>Questo rapporto viene poi sottoposto a </a:t>
            </a:r>
            <a:r>
              <a:rPr lang="it-IT" sz="1600" b="1" u="sng" dirty="0"/>
              <a:t>trasformazione Log (logaritmo in base 10) e moltiplicato per 10</a:t>
            </a:r>
            <a:r>
              <a:rPr lang="it-IT" sz="1600" dirty="0"/>
              <a:t> per darci il valore contenuto nella cella corrispondente.</a:t>
            </a:r>
          </a:p>
          <a:p>
            <a:pPr marL="45720" indent="0" algn="just">
              <a:buNone/>
            </a:pPr>
            <a:r>
              <a:rPr lang="it-IT" sz="1600" dirty="0"/>
              <a:t>Tanto più una sostituzione amino </a:t>
            </a:r>
            <a:r>
              <a:rPr lang="it-IT" sz="1600" dirty="0" err="1"/>
              <a:t>acidica</a:t>
            </a:r>
            <a:r>
              <a:rPr lang="it-IT" sz="1600" dirty="0"/>
              <a:t> è frequente, tanto più il rapporto sarà sbilanciato verso il numeratore e di conseguenza il valore nella cella sarà elevato</a:t>
            </a:r>
          </a:p>
          <a:p>
            <a:pPr marL="45720" indent="0" algn="just">
              <a:buNone/>
            </a:pPr>
            <a:r>
              <a:rPr lang="it-IT" sz="1600" dirty="0"/>
              <a:t> Un esempio: una sostituzione X-&gt;Y ha un rapporto 1,6 (è osservata empiricamente 1,6 volte in più rispetto a quello che ci aspetteremo dal caso). Quale valore corrisponde a questa sostituzione in una matrice PAM?</a:t>
            </a:r>
          </a:p>
          <a:p>
            <a:pPr marL="45720" indent="0" algn="just">
              <a:buNone/>
            </a:pPr>
            <a:r>
              <a:rPr lang="it-IT" sz="1600" dirty="0"/>
              <a:t>Log(1,6)*10 = 0,2*10 = 2</a:t>
            </a:r>
          </a:p>
        </p:txBody>
      </p:sp>
    </p:spTree>
    <p:extLst>
      <p:ext uri="{BB962C8B-B14F-4D97-AF65-F5344CB8AC3E}">
        <p14:creationId xmlns:p14="http://schemas.microsoft.com/office/powerpoint/2010/main" val="232746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a:t>CHE MATRICE PAM E’OPPORTUNO USARE?</a:t>
            </a:r>
          </a:p>
        </p:txBody>
      </p:sp>
      <p:sp>
        <p:nvSpPr>
          <p:cNvPr id="3" name="Content Placeholder 2"/>
          <p:cNvSpPr>
            <a:spLocks noGrp="1"/>
          </p:cNvSpPr>
          <p:nvPr>
            <p:ph idx="1"/>
          </p:nvPr>
        </p:nvSpPr>
        <p:spPr>
          <a:xfrm>
            <a:off x="1341120" y="1278082"/>
            <a:ext cx="9509760" cy="4738670"/>
          </a:xfrm>
        </p:spPr>
        <p:txBody>
          <a:bodyPr>
            <a:normAutofit fontScale="92500" lnSpcReduction="10000"/>
          </a:bodyPr>
          <a:lstStyle/>
          <a:p>
            <a:pPr marL="45720" indent="0">
              <a:buNone/>
            </a:pPr>
            <a:r>
              <a:rPr lang="it-IT" dirty="0"/>
              <a:t>Dipende dalla similarità attesa tra le sequenze:</a:t>
            </a:r>
          </a:p>
          <a:p>
            <a:pPr marL="45720" indent="0">
              <a:buNone/>
            </a:pPr>
            <a:endParaRPr lang="it-IT" b="1" dirty="0"/>
          </a:p>
          <a:p>
            <a:pPr marL="45720" indent="0">
              <a:buNone/>
            </a:pPr>
            <a:r>
              <a:rPr lang="it-IT" b="1" dirty="0"/>
              <a:t>PAM0 = 100% di identità</a:t>
            </a:r>
          </a:p>
          <a:p>
            <a:pPr marL="45720" indent="0">
              <a:buNone/>
            </a:pPr>
            <a:r>
              <a:rPr lang="it-IT" b="1" dirty="0"/>
              <a:t>PAM30 = 75%</a:t>
            </a:r>
          </a:p>
          <a:p>
            <a:pPr marL="45720" indent="0">
              <a:buNone/>
            </a:pPr>
            <a:r>
              <a:rPr lang="it-IT" b="1" dirty="0"/>
              <a:t>PAM80 = 60%</a:t>
            </a:r>
          </a:p>
          <a:p>
            <a:pPr marL="45720" indent="0">
              <a:buNone/>
            </a:pPr>
            <a:r>
              <a:rPr lang="it-IT" b="1" dirty="0"/>
              <a:t>PAM110 = 50%</a:t>
            </a:r>
          </a:p>
          <a:p>
            <a:pPr marL="45720" indent="0">
              <a:buNone/>
            </a:pPr>
            <a:r>
              <a:rPr lang="it-IT" b="1" dirty="0"/>
              <a:t>PAM200 = 25%</a:t>
            </a:r>
          </a:p>
          <a:p>
            <a:pPr marL="45720" indent="0">
              <a:buNone/>
            </a:pPr>
            <a:r>
              <a:rPr lang="it-IT" b="1" dirty="0"/>
              <a:t>PAM250 = 20%</a:t>
            </a:r>
          </a:p>
          <a:p>
            <a:pPr marL="45720" indent="0">
              <a:buNone/>
            </a:pPr>
            <a:endParaRPr lang="it-IT" dirty="0"/>
          </a:p>
          <a:p>
            <a:pPr marL="45720" indent="0">
              <a:buNone/>
            </a:pPr>
            <a:r>
              <a:rPr lang="it-IT" b="1" u="sng" dirty="0"/>
              <a:t>se due sequenze sono filogeneticamente distanti è opportuno usare matrici PAM con indici più alti, e viceversa</a:t>
            </a:r>
            <a:endParaRPr lang="it-IT" u="sng" dirty="0"/>
          </a:p>
        </p:txBody>
      </p:sp>
      <p:pic>
        <p:nvPicPr>
          <p:cNvPr id="14338" name="Picture 2" descr="http://www.cryst.bbk.ac.uk/pps97/assignments/projects/leluk/pam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44" y="1860026"/>
            <a:ext cx="4852555" cy="3309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7090" y="2107706"/>
            <a:ext cx="1205346" cy="369332"/>
          </a:xfrm>
          <a:prstGeom prst="rect">
            <a:avLst/>
          </a:prstGeom>
          <a:noFill/>
        </p:spPr>
        <p:txBody>
          <a:bodyPr wrap="square" rtlCol="0">
            <a:spAutoFit/>
          </a:bodyPr>
          <a:lstStyle/>
          <a:p>
            <a:r>
              <a:rPr lang="it-IT" dirty="0"/>
              <a:t>PAM250</a:t>
            </a:r>
          </a:p>
        </p:txBody>
      </p:sp>
      <p:pic>
        <p:nvPicPr>
          <p:cNvPr id="7" name="Picture 6"/>
          <p:cNvPicPr>
            <a:picLocks noChangeAspect="1"/>
          </p:cNvPicPr>
          <p:nvPr/>
        </p:nvPicPr>
        <p:blipFill>
          <a:blip r:embed="rId3"/>
          <a:stretch>
            <a:fillRect/>
          </a:stretch>
        </p:blipFill>
        <p:spPr>
          <a:xfrm>
            <a:off x="10099964" y="987136"/>
            <a:ext cx="1777606" cy="2679077"/>
          </a:xfrm>
          <a:prstGeom prst="rect">
            <a:avLst/>
          </a:prstGeom>
        </p:spPr>
      </p:pic>
    </p:spTree>
    <p:extLst>
      <p:ext uri="{BB962C8B-B14F-4D97-AF65-F5344CB8AC3E}">
        <p14:creationId xmlns:p14="http://schemas.microsoft.com/office/powerpoint/2010/main" val="30450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a:t>MATRICI BLOSUM</a:t>
            </a:r>
          </a:p>
        </p:txBody>
      </p:sp>
      <p:sp>
        <p:nvSpPr>
          <p:cNvPr id="3" name="Content Placeholder 2"/>
          <p:cNvSpPr>
            <a:spLocks noGrp="1"/>
          </p:cNvSpPr>
          <p:nvPr>
            <p:ph idx="1"/>
          </p:nvPr>
        </p:nvSpPr>
        <p:spPr>
          <a:xfrm>
            <a:off x="1341120" y="1278082"/>
            <a:ext cx="9509760" cy="4738670"/>
          </a:xfrm>
        </p:spPr>
        <p:txBody>
          <a:bodyPr>
            <a:normAutofit fontScale="92500" lnSpcReduction="20000"/>
          </a:bodyPr>
          <a:lstStyle/>
          <a:p>
            <a:pPr algn="just"/>
            <a:r>
              <a:rPr lang="it-IT" b="1" dirty="0"/>
              <a:t>Blocks Substitution Matrix</a:t>
            </a:r>
          </a:p>
          <a:p>
            <a:pPr algn="just"/>
            <a:r>
              <a:rPr lang="it-IT" dirty="0"/>
              <a:t>Le matrici BLOSUM sono particolarmente </a:t>
            </a:r>
            <a:r>
              <a:rPr lang="it-IT" b="1" dirty="0"/>
              <a:t>efficaci nell'allineamento di proteine evolutivamente distanti. </a:t>
            </a:r>
            <a:r>
              <a:rPr lang="it-IT" dirty="0"/>
              <a:t>Le matrici BLOSUM sono ottenute a partire da più di 2000 blocchi di allineamento </a:t>
            </a:r>
            <a:r>
              <a:rPr lang="it-IT" b="1" u="sng" dirty="0"/>
              <a:t>tra proteine evolutivamente molto distanti tra loro ma che condividono alcuni «blocchi» di sequenza conservata</a:t>
            </a:r>
            <a:r>
              <a:rPr lang="it-IT" dirty="0"/>
              <a:t>, che consentono di stimare in modo più accurato il grado di similarità. Nelle matrici BLOSUM </a:t>
            </a:r>
            <a:r>
              <a:rPr lang="it-IT" b="1" dirty="0"/>
              <a:t>viene effettuata una riduzione della ridondanza delle sequenze tra esse molto simili</a:t>
            </a:r>
            <a:r>
              <a:rPr lang="it-IT" dirty="0"/>
              <a:t>, in modo da ridurre il peso delle coppie di residui che appartengono a proteine strettamente correlate. </a:t>
            </a:r>
          </a:p>
          <a:p>
            <a:pPr algn="just"/>
            <a:r>
              <a:rPr lang="it-IT" dirty="0"/>
              <a:t>Nella matrice BLOSUM 62 (la più utilizzata) sono raggruppate le sequenze con similarità &gt; 62%.</a:t>
            </a:r>
          </a:p>
          <a:p>
            <a:pPr algn="just"/>
            <a:r>
              <a:rPr lang="it-IT" dirty="0"/>
              <a:t>Sono basate sulla banca dati </a:t>
            </a:r>
            <a:r>
              <a:rPr lang="it-IT" b="1" u="sng" dirty="0"/>
              <a:t>BLOCKS</a:t>
            </a:r>
            <a:r>
              <a:rPr lang="it-IT" dirty="0"/>
              <a:t>, la quale contiene una collezione di allineamenti multipli di segmenti proteici (senza gap) derivati da </a:t>
            </a:r>
            <a:r>
              <a:rPr lang="it-IT" dirty="0" err="1"/>
              <a:t>Prosite</a:t>
            </a:r>
            <a:r>
              <a:rPr lang="it-IT" dirty="0"/>
              <a:t> (un’altra risorsa di cui parleremo più avanti)</a:t>
            </a:r>
          </a:p>
          <a:p>
            <a:pPr algn="just"/>
            <a:r>
              <a:rPr lang="it-IT" dirty="0"/>
              <a:t>Dovete pensare a questi blocchi come a dei brevi «motivi» di sequenza conservati anche tra proteine molto diverse tra loro. Daremo una definizione precisa ai motivi più avanti nel corso delle nostre lezioni</a:t>
            </a:r>
          </a:p>
        </p:txBody>
      </p:sp>
    </p:spTree>
    <p:extLst>
      <p:ext uri="{BB962C8B-B14F-4D97-AF65-F5344CB8AC3E}">
        <p14:creationId xmlns:p14="http://schemas.microsoft.com/office/powerpoint/2010/main" val="322020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a:t>SIMILARITA’ vs OMOLOGIA</a:t>
            </a:r>
          </a:p>
        </p:txBody>
      </p:sp>
      <p:sp>
        <p:nvSpPr>
          <p:cNvPr id="3" name="Content Placeholder 2"/>
          <p:cNvSpPr>
            <a:spLocks noGrp="1"/>
          </p:cNvSpPr>
          <p:nvPr>
            <p:ph idx="1"/>
          </p:nvPr>
        </p:nvSpPr>
        <p:spPr/>
        <p:txBody>
          <a:bodyPr>
            <a:normAutofit fontScale="92500" lnSpcReduction="10000"/>
          </a:bodyPr>
          <a:lstStyle/>
          <a:p>
            <a:pPr algn="just"/>
            <a:r>
              <a:rPr lang="it-IT" dirty="0"/>
              <a:t>Facciamo attenzione al diverso significato dei due termini in biologia! Considerarli come sinonimi potrebbe essere un grave errore...</a:t>
            </a:r>
          </a:p>
          <a:p>
            <a:pPr algn="just"/>
            <a:endParaRPr lang="it-IT" dirty="0"/>
          </a:p>
          <a:p>
            <a:pPr marL="45720" indent="0" algn="just">
              <a:buNone/>
            </a:pPr>
            <a:r>
              <a:rPr lang="it-IT" sz="2600" b="1" u="sng" dirty="0"/>
              <a:t>SIMILARITA’</a:t>
            </a:r>
            <a:r>
              <a:rPr lang="it-IT" sz="2600" dirty="0"/>
              <a:t>: é un dato che prescinde da eventuali ipotesi sulla causa della similarità stessa</a:t>
            </a:r>
          </a:p>
          <a:p>
            <a:pPr marL="45720" indent="0" algn="just">
              <a:buNone/>
            </a:pPr>
            <a:endParaRPr lang="it-IT" sz="2600" dirty="0"/>
          </a:p>
          <a:p>
            <a:pPr marL="45720" indent="0" algn="just">
              <a:buNone/>
            </a:pPr>
            <a:r>
              <a:rPr lang="it-IT" sz="2600" b="1" u="sng" dirty="0"/>
              <a:t>OMOLOGIA</a:t>
            </a:r>
            <a:r>
              <a:rPr lang="it-IT" sz="2600" dirty="0"/>
              <a:t>: due sequenze si dicono omologhe se condividono una stessa origine filogenetica</a:t>
            </a:r>
          </a:p>
          <a:p>
            <a:pPr algn="just"/>
            <a:endParaRPr lang="it-IT" dirty="0"/>
          </a:p>
          <a:p>
            <a:pPr algn="just"/>
            <a:r>
              <a:rPr lang="it-IT" dirty="0"/>
              <a:t>La similarità biologica è spesso dovuta ad omologia, ma può anche presentarsi per caso oppure per fenomeni di </a:t>
            </a:r>
            <a:r>
              <a:rPr lang="it-IT" b="1" dirty="0"/>
              <a:t>convergenza adattativa </a:t>
            </a:r>
          </a:p>
        </p:txBody>
      </p:sp>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a:t>MATRICI BLOSUM</a:t>
            </a:r>
          </a:p>
        </p:txBody>
      </p:sp>
      <p:sp>
        <p:nvSpPr>
          <p:cNvPr id="3" name="Content Placeholder 2"/>
          <p:cNvSpPr>
            <a:spLocks noGrp="1"/>
          </p:cNvSpPr>
          <p:nvPr>
            <p:ph idx="1"/>
          </p:nvPr>
        </p:nvSpPr>
        <p:spPr>
          <a:xfrm>
            <a:off x="1341120" y="1278082"/>
            <a:ext cx="9509760" cy="4738670"/>
          </a:xfrm>
        </p:spPr>
        <p:txBody>
          <a:bodyPr>
            <a:normAutofit/>
          </a:bodyPr>
          <a:lstStyle/>
          <a:p>
            <a:pPr algn="just"/>
            <a:endParaRPr lang="it-IT" dirty="0"/>
          </a:p>
          <a:p>
            <a:pPr algn="just"/>
            <a:r>
              <a:rPr lang="it-IT" dirty="0"/>
              <a:t>I blocchi sono derivati da </a:t>
            </a:r>
            <a:r>
              <a:rPr lang="it-IT" b="1" dirty="0"/>
              <a:t>osservazione diretta</a:t>
            </a:r>
            <a:r>
              <a:rPr lang="it-IT" dirty="0"/>
              <a:t>, cioè non viene fatta nessun tipo di assunzione di omologia. </a:t>
            </a:r>
          </a:p>
          <a:p>
            <a:pPr algn="just"/>
            <a:r>
              <a:rPr lang="it-IT" dirty="0"/>
              <a:t>Ogni blocco di allineamenti contiene sequenze con un numero di aminoacidi identici superiore ad una certa </a:t>
            </a:r>
            <a:r>
              <a:rPr lang="it-IT" b="1" dirty="0"/>
              <a:t>percentuale (P)</a:t>
            </a:r>
            <a:r>
              <a:rPr lang="it-IT" dirty="0"/>
              <a:t>. Ad esempio, una BLOSUM60 corrisponde ad un 60 % di identità minima (</a:t>
            </a:r>
            <a:r>
              <a:rPr lang="it-IT" b="1" dirty="0"/>
              <a:t>più alto è l’indice, tanto più ci si avvicina alla matrice di identità</a:t>
            </a:r>
            <a:r>
              <a:rPr lang="it-IT" dirty="0"/>
              <a:t>). </a:t>
            </a:r>
          </a:p>
          <a:p>
            <a:pPr algn="just"/>
            <a:r>
              <a:rPr lang="it-IT" dirty="0"/>
              <a:t>Da ognuno di questi blocchi è possibile (reiterando il calcolo in modalità simili al metodo PAM) ricavare la frequenza relativa di sostituzione degli aminoacidi e costruire delle matrici di sostituzione.</a:t>
            </a:r>
          </a:p>
          <a:p>
            <a:pPr algn="just"/>
            <a:r>
              <a:rPr lang="it-IT" u="sng" dirty="0"/>
              <a:t>Al contrario delle matrici PAM, per evidenziare allineamenti tra proteine altamente divergenti sarà necessario utilizzare una matrice ad indice basso</a:t>
            </a:r>
          </a:p>
        </p:txBody>
      </p:sp>
    </p:spTree>
    <p:extLst>
      <p:ext uri="{BB962C8B-B14F-4D97-AF65-F5344CB8AC3E}">
        <p14:creationId xmlns:p14="http://schemas.microsoft.com/office/powerpoint/2010/main" val="269875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a:t>MATRICI DI SOSTITUZIONE</a:t>
            </a:r>
          </a:p>
        </p:txBody>
      </p:sp>
      <p:sp>
        <p:nvSpPr>
          <p:cNvPr id="3" name="Content Placeholder 2"/>
          <p:cNvSpPr>
            <a:spLocks noGrp="1"/>
          </p:cNvSpPr>
          <p:nvPr>
            <p:ph idx="1"/>
          </p:nvPr>
        </p:nvSpPr>
        <p:spPr>
          <a:xfrm>
            <a:off x="1070956" y="1485899"/>
            <a:ext cx="4612871" cy="3792683"/>
          </a:xfrm>
        </p:spPr>
        <p:txBody>
          <a:bodyPr>
            <a:normAutofit fontScale="92500" lnSpcReduction="10000"/>
          </a:bodyPr>
          <a:lstStyle/>
          <a:p>
            <a:pPr algn="just"/>
            <a:r>
              <a:rPr lang="it-IT" dirty="0"/>
              <a:t>Le tabelle (o matrici) di sostituzione dei 20 aminoacidi </a:t>
            </a:r>
            <a:r>
              <a:rPr lang="it-IT" b="1" dirty="0"/>
              <a:t>comprendono: 190 valori di relazione tra aminoacidi diversi, più 20 valori di identità</a:t>
            </a:r>
            <a:r>
              <a:rPr lang="it-IT" dirty="0"/>
              <a:t>, per un totale di </a:t>
            </a:r>
            <a:r>
              <a:rPr lang="it-IT" b="1" dirty="0"/>
              <a:t>210 valori</a:t>
            </a:r>
            <a:r>
              <a:rPr lang="it-IT" dirty="0"/>
              <a:t>.</a:t>
            </a:r>
          </a:p>
          <a:p>
            <a:pPr algn="just"/>
            <a:r>
              <a:rPr lang="it-IT" dirty="0"/>
              <a:t>Spesso queste matrici sono riportate anche nella loro parte speculare per un totale di altri 190 valori, uguali ai primi (come nell’esempio)</a:t>
            </a:r>
          </a:p>
          <a:p>
            <a:pPr algn="just"/>
            <a:r>
              <a:rPr lang="it-IT" dirty="0"/>
              <a:t>Il tutto si può facilmente rappresentare con una </a:t>
            </a:r>
            <a:r>
              <a:rPr lang="it-IT" b="1" dirty="0"/>
              <a:t>matrice di 20x20, 400 valori</a:t>
            </a:r>
            <a:r>
              <a:rPr lang="it-IT" dirty="0"/>
              <a:t>.</a:t>
            </a:r>
          </a:p>
        </p:txBody>
      </p:sp>
      <p:sp>
        <p:nvSpPr>
          <p:cNvPr id="5" name="TextBox 4"/>
          <p:cNvSpPr txBox="1"/>
          <p:nvPr/>
        </p:nvSpPr>
        <p:spPr>
          <a:xfrm>
            <a:off x="994610" y="5372101"/>
            <a:ext cx="10643937" cy="923330"/>
          </a:xfrm>
          <a:prstGeom prst="rect">
            <a:avLst/>
          </a:prstGeom>
          <a:noFill/>
        </p:spPr>
        <p:txBody>
          <a:bodyPr wrap="square" rtlCol="0">
            <a:spAutoFit/>
          </a:bodyPr>
          <a:lstStyle/>
          <a:p>
            <a:r>
              <a:rPr lang="it-IT" b="1" dirty="0">
                <a:solidFill>
                  <a:srgbClr val="FF0000"/>
                </a:solidFill>
              </a:rPr>
              <a:t>Valori molto alti -&gt; aa identici</a:t>
            </a:r>
          </a:p>
          <a:p>
            <a:r>
              <a:rPr lang="it-IT" b="1" dirty="0">
                <a:solidFill>
                  <a:srgbClr val="FF0000"/>
                </a:solidFill>
              </a:rPr>
              <a:t>Valori alti -&gt; aa simili, sostituzioni conservative e quindi ben tollerate</a:t>
            </a:r>
          </a:p>
          <a:p>
            <a:r>
              <a:rPr lang="it-IT" b="1" dirty="0">
                <a:solidFill>
                  <a:srgbClr val="FF0000"/>
                </a:solidFill>
              </a:rPr>
              <a:t>Valori bassi (o addirittura negativi) -&gt; aa molto differenti, sostituzioni rare e mal tollerate</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404" y="1634338"/>
            <a:ext cx="6206836" cy="3495804"/>
          </a:xfrm>
          <a:prstGeom prst="rect">
            <a:avLst/>
          </a:prstGeom>
        </p:spPr>
      </p:pic>
      <p:sp>
        <p:nvSpPr>
          <p:cNvPr id="7" name="CasellaDiTesto 6"/>
          <p:cNvSpPr txBox="1"/>
          <p:nvPr/>
        </p:nvSpPr>
        <p:spPr>
          <a:xfrm>
            <a:off x="7819697" y="1191433"/>
            <a:ext cx="2015295" cy="369332"/>
          </a:xfrm>
          <a:prstGeom prst="rect">
            <a:avLst/>
          </a:prstGeom>
          <a:noFill/>
        </p:spPr>
        <p:txBody>
          <a:bodyPr wrap="none" rtlCol="0">
            <a:spAutoFit/>
          </a:bodyPr>
          <a:lstStyle/>
          <a:p>
            <a:r>
              <a:rPr lang="it-IT" dirty="0"/>
              <a:t>Matrice PAM250</a:t>
            </a:r>
            <a:endParaRPr lang="en-US" dirty="0"/>
          </a:p>
        </p:txBody>
      </p:sp>
    </p:spTree>
    <p:extLst>
      <p:ext uri="{BB962C8B-B14F-4D97-AF65-F5344CB8AC3E}">
        <p14:creationId xmlns:p14="http://schemas.microsoft.com/office/powerpoint/2010/main" val="39329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a:t>MATRICI DI SOSTITUZIONE – UNA SINTESI</a:t>
            </a:r>
          </a:p>
        </p:txBody>
      </p:sp>
      <p:sp>
        <p:nvSpPr>
          <p:cNvPr id="3" name="Content Placeholder 2"/>
          <p:cNvSpPr>
            <a:spLocks noGrp="1"/>
          </p:cNvSpPr>
          <p:nvPr>
            <p:ph idx="1"/>
          </p:nvPr>
        </p:nvSpPr>
        <p:spPr>
          <a:xfrm>
            <a:off x="1070955" y="1485898"/>
            <a:ext cx="9974581" cy="4727865"/>
          </a:xfrm>
        </p:spPr>
        <p:txBody>
          <a:bodyPr>
            <a:normAutofit fontScale="85000" lnSpcReduction="20000"/>
          </a:bodyPr>
          <a:lstStyle/>
          <a:p>
            <a:pPr algn="just"/>
            <a:r>
              <a:rPr lang="it-IT" b="1" dirty="0"/>
              <a:t>Matrici PAM: </a:t>
            </a:r>
            <a:r>
              <a:rPr lang="it-IT" dirty="0"/>
              <a:t>si basano sulla frequenza con cui ciascun aminoacido può subire un evento di sostituzione calcolato mediante uno studio di filogenesi molecolare in piccole famiglie di </a:t>
            </a:r>
            <a:r>
              <a:rPr lang="it-IT" u="sng" dirty="0"/>
              <a:t>proteine con comune origine evolutiva</a:t>
            </a:r>
            <a:r>
              <a:rPr lang="it-IT" dirty="0"/>
              <a:t> (esistono matrici PAM1, PAM10, ecc. che si differenziano per i ‘passi evolutivi’ considerati nel loro calcolo) </a:t>
            </a:r>
          </a:p>
          <a:p>
            <a:pPr algn="just"/>
            <a:r>
              <a:rPr lang="it-IT" b="1" dirty="0"/>
              <a:t>Matrici BLOSUM: </a:t>
            </a:r>
            <a:r>
              <a:rPr lang="it-IT" dirty="0"/>
              <a:t>sono invece basate su una banca dati (BLOCKS) di allineamenti multipli di segmenti proteici </a:t>
            </a:r>
            <a:r>
              <a:rPr lang="it-IT" u="sng" dirty="0"/>
              <a:t>non necessariamente evolutivamente correlati,</a:t>
            </a:r>
            <a:r>
              <a:rPr lang="it-IT" dirty="0"/>
              <a:t> senza GAP (anche in questo caso esistono differenti matrici BLOSUM adatte per allineamenti tra sequenze con differenti distanze filogenetiche) </a:t>
            </a:r>
          </a:p>
          <a:p>
            <a:pPr algn="just"/>
            <a:r>
              <a:rPr lang="it-IT" dirty="0"/>
              <a:t>Esistono diverse matrici PAM e BLOSUM, che servono per confrontare sequenze simili oppure molto divergenti. Questo perché si basano sulle frequenze di sostituzione osservate in famiglie di proteine simili, che variano in base alla distanza evolutiva delle stesse famiglie di proteine</a:t>
            </a:r>
          </a:p>
          <a:p>
            <a:pPr algn="just"/>
            <a:r>
              <a:rPr lang="it-IT" dirty="0"/>
              <a:t>PAM80 -&gt; PAM120 -&gt; PAM200 -&gt; PAM250: aumento distanza evolutiva. </a:t>
            </a:r>
          </a:p>
          <a:p>
            <a:pPr algn="just"/>
            <a:r>
              <a:rPr lang="it-IT" dirty="0"/>
              <a:t>BLOSUM80 -&gt; BLOSUM62 -&gt; BLOSUM45: aumento distanza evolutiva. </a:t>
            </a:r>
          </a:p>
          <a:p>
            <a:pPr algn="just"/>
            <a:r>
              <a:rPr lang="it-IT" dirty="0"/>
              <a:t>Perché le BLOSUM “vanno” all’opposto? </a:t>
            </a:r>
          </a:p>
          <a:p>
            <a:pPr algn="just"/>
            <a:r>
              <a:rPr lang="it-IT" dirty="0"/>
              <a:t>Nella costruzione delle matrici BLOSUM sono considerate le sequenze che presentano un valore minimo di identità (80, 62, 45%).</a:t>
            </a:r>
          </a:p>
        </p:txBody>
      </p:sp>
    </p:spTree>
    <p:extLst>
      <p:ext uri="{BB962C8B-B14F-4D97-AF65-F5344CB8AC3E}">
        <p14:creationId xmlns:p14="http://schemas.microsoft.com/office/powerpoint/2010/main" val="76749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a:t>MATRICI DI SOSTITUZIONE – UNA SINTESI</a:t>
            </a:r>
          </a:p>
        </p:txBody>
      </p:sp>
      <p:sp>
        <p:nvSpPr>
          <p:cNvPr id="4" name="Segnaposto contenuto 3"/>
          <p:cNvSpPr>
            <a:spLocks noGrp="1"/>
          </p:cNvSpPr>
          <p:nvPr>
            <p:ph idx="1"/>
          </p:nvPr>
        </p:nvSpPr>
        <p:spPr>
          <a:xfrm>
            <a:off x="7498080" y="1422984"/>
            <a:ext cx="4160520" cy="4343400"/>
          </a:xfrm>
        </p:spPr>
        <p:txBody>
          <a:bodyPr>
            <a:normAutofit fontScale="92500" lnSpcReduction="10000"/>
          </a:bodyPr>
          <a:lstStyle/>
          <a:p>
            <a:pPr algn="just"/>
            <a:r>
              <a:rPr lang="it-IT" dirty="0"/>
              <a:t>Ma quanto «bene» può funzionare un allineamento basato su una matrice di sostituzione?</a:t>
            </a:r>
          </a:p>
          <a:p>
            <a:pPr algn="just"/>
            <a:r>
              <a:rPr lang="it-IT" dirty="0"/>
              <a:t>Quando due sequenze hanno una similarità &gt; 30% l’accuratezza dell’allineamento è solitamente molto elevata</a:t>
            </a:r>
          </a:p>
          <a:p>
            <a:pPr algn="just"/>
            <a:r>
              <a:rPr lang="it-IT" dirty="0"/>
              <a:t>Attorno al 20% siamo un una «</a:t>
            </a:r>
            <a:r>
              <a:rPr lang="it-IT" b="1" dirty="0" err="1"/>
              <a:t>twilight</a:t>
            </a:r>
            <a:r>
              <a:rPr lang="it-IT" b="1" dirty="0"/>
              <a:t> zone</a:t>
            </a:r>
            <a:r>
              <a:rPr lang="it-IT" dirty="0"/>
              <a:t>» di dubbio, quindi al di sotto di questa soglia di similarità è difficile potersi fidare della correttezza di un allineamento</a:t>
            </a:r>
            <a:endParaRPr lang="en-US" dirty="0"/>
          </a:p>
        </p:txBody>
      </p:sp>
      <p:pic>
        <p:nvPicPr>
          <p:cNvPr id="5" name="Immagine 4"/>
          <p:cNvPicPr>
            <a:picLocks noChangeAspect="1"/>
          </p:cNvPicPr>
          <p:nvPr/>
        </p:nvPicPr>
        <p:blipFill>
          <a:blip r:embed="rId2"/>
          <a:stretch>
            <a:fillRect/>
          </a:stretch>
        </p:blipFill>
        <p:spPr>
          <a:xfrm>
            <a:off x="401253" y="1422984"/>
            <a:ext cx="6936807" cy="3987978"/>
          </a:xfrm>
          <a:prstGeom prst="rect">
            <a:avLst/>
          </a:prstGeom>
        </p:spPr>
      </p:pic>
      <p:sp>
        <p:nvSpPr>
          <p:cNvPr id="6" name="CasellaDiTesto 5"/>
          <p:cNvSpPr txBox="1"/>
          <p:nvPr/>
        </p:nvSpPr>
        <p:spPr>
          <a:xfrm>
            <a:off x="313379" y="5547169"/>
            <a:ext cx="11060473" cy="923330"/>
          </a:xfrm>
          <a:prstGeom prst="rect">
            <a:avLst/>
          </a:prstGeom>
          <a:noFill/>
        </p:spPr>
        <p:txBody>
          <a:bodyPr wrap="square" rtlCol="0">
            <a:spAutoFit/>
          </a:bodyPr>
          <a:lstStyle/>
          <a:p>
            <a:r>
              <a:rPr lang="da-DK" dirty="0"/>
              <a:t>Vogt et al., JMB 249, 816-831,1995</a:t>
            </a:r>
          </a:p>
          <a:p>
            <a:r>
              <a:rPr lang="da-DK" dirty="0"/>
              <a:t>Confronto di casi ”reali” di allineamenti tra proteine omolghe: % di aa identici vs % di aa allineati correttamente</a:t>
            </a:r>
            <a:endParaRPr lang="en-US" dirty="0"/>
          </a:p>
        </p:txBody>
      </p:sp>
      <p:sp>
        <p:nvSpPr>
          <p:cNvPr id="7" name="Rettangolo 6"/>
          <p:cNvSpPr/>
          <p:nvPr/>
        </p:nvSpPr>
        <p:spPr>
          <a:xfrm>
            <a:off x="2011680" y="1225745"/>
            <a:ext cx="674370" cy="3895740"/>
          </a:xfrm>
          <a:prstGeom prst="rect">
            <a:avLst/>
          </a:prstGeom>
          <a:solidFill>
            <a:srgbClr val="FF00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8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a:t>MATRICI DI SOSTITUZIONE – QUALCHE PRECISAZIONE</a:t>
            </a:r>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a:t>Abbiamo detto che le matrici di sostituzione sono simmetriche… ma allora perché nel caso riportato qui sotto non si nota questa simmetria?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81" y="2364828"/>
            <a:ext cx="6910717" cy="3259436"/>
          </a:xfrm>
          <a:prstGeom prst="rect">
            <a:avLst/>
          </a:prstGeom>
        </p:spPr>
      </p:pic>
      <p:sp>
        <p:nvSpPr>
          <p:cNvPr id="5" name="CasellaDiTesto 4"/>
          <p:cNvSpPr txBox="1"/>
          <p:nvPr/>
        </p:nvSpPr>
        <p:spPr>
          <a:xfrm>
            <a:off x="1975944" y="5850640"/>
            <a:ext cx="2904962" cy="369332"/>
          </a:xfrm>
          <a:prstGeom prst="rect">
            <a:avLst/>
          </a:prstGeom>
          <a:noFill/>
        </p:spPr>
        <p:txBody>
          <a:bodyPr wrap="none" rtlCol="0">
            <a:spAutoFit/>
          </a:bodyPr>
          <a:lstStyle/>
          <a:p>
            <a:r>
              <a:rPr lang="it-IT" dirty="0"/>
              <a:t>PAM250 </a:t>
            </a:r>
            <a:r>
              <a:rPr lang="it-IT" dirty="0" err="1"/>
              <a:t>mutation</a:t>
            </a:r>
            <a:r>
              <a:rPr lang="it-IT" dirty="0"/>
              <a:t> </a:t>
            </a:r>
            <a:r>
              <a:rPr lang="it-IT" dirty="0" err="1"/>
              <a:t>matrix</a:t>
            </a:r>
            <a:endParaRPr lang="en-US" dirty="0"/>
          </a:p>
        </p:txBody>
      </p:sp>
      <p:sp>
        <p:nvSpPr>
          <p:cNvPr id="6" name="CasellaDiTesto 5"/>
          <p:cNvSpPr txBox="1"/>
          <p:nvPr/>
        </p:nvSpPr>
        <p:spPr>
          <a:xfrm>
            <a:off x="7406698" y="2364828"/>
            <a:ext cx="4427949" cy="3693319"/>
          </a:xfrm>
          <a:prstGeom prst="rect">
            <a:avLst/>
          </a:prstGeom>
          <a:noFill/>
        </p:spPr>
        <p:txBody>
          <a:bodyPr wrap="square" rtlCol="0">
            <a:spAutoFit/>
          </a:bodyPr>
          <a:lstStyle/>
          <a:p>
            <a:pPr algn="just"/>
            <a:r>
              <a:rPr lang="it-IT" dirty="0"/>
              <a:t>Quella riportata a fianco non è una matrice di sostituzione (che potremmo anche definire «</a:t>
            </a:r>
            <a:r>
              <a:rPr lang="it-IT" b="1" dirty="0" err="1"/>
              <a:t>scoring</a:t>
            </a:r>
            <a:r>
              <a:rPr lang="it-IT" b="1" dirty="0"/>
              <a:t> </a:t>
            </a:r>
            <a:r>
              <a:rPr lang="it-IT" b="1" dirty="0" err="1"/>
              <a:t>matrix</a:t>
            </a:r>
            <a:r>
              <a:rPr lang="it-IT" dirty="0"/>
              <a:t>»), ma piuttosto si tratta di una «</a:t>
            </a:r>
            <a:r>
              <a:rPr lang="it-IT" b="1" dirty="0" err="1"/>
              <a:t>mutation</a:t>
            </a:r>
            <a:r>
              <a:rPr lang="it-IT" b="1" dirty="0"/>
              <a:t> </a:t>
            </a:r>
            <a:r>
              <a:rPr lang="it-IT" b="1" dirty="0" err="1"/>
              <a:t>matrix</a:t>
            </a:r>
            <a:r>
              <a:rPr lang="it-IT" dirty="0"/>
              <a:t>», che per semplicità possiamo indicare come uno </a:t>
            </a:r>
            <a:r>
              <a:rPr lang="it-IT" dirty="0" err="1"/>
              <a:t>step</a:t>
            </a:r>
            <a:r>
              <a:rPr lang="it-IT" dirty="0"/>
              <a:t> intermedio che porta alla generazione della </a:t>
            </a:r>
            <a:r>
              <a:rPr lang="it-IT" dirty="0" err="1"/>
              <a:t>scoring</a:t>
            </a:r>
            <a:r>
              <a:rPr lang="it-IT" dirty="0"/>
              <a:t> </a:t>
            </a:r>
            <a:r>
              <a:rPr lang="it-IT" dirty="0" err="1"/>
              <a:t>matrix</a:t>
            </a:r>
            <a:r>
              <a:rPr lang="it-IT" dirty="0"/>
              <a:t> simmetrica vera e propria</a:t>
            </a:r>
          </a:p>
          <a:p>
            <a:pPr algn="just"/>
            <a:endParaRPr lang="it-IT" dirty="0"/>
          </a:p>
          <a:p>
            <a:pPr algn="just"/>
            <a:r>
              <a:rPr lang="it-IT" dirty="0"/>
              <a:t>Notate la asimmetria della </a:t>
            </a:r>
            <a:r>
              <a:rPr lang="it-IT" dirty="0" err="1"/>
              <a:t>mutation</a:t>
            </a:r>
            <a:r>
              <a:rPr lang="it-IT" dirty="0"/>
              <a:t> </a:t>
            </a:r>
            <a:r>
              <a:rPr lang="it-IT" dirty="0" err="1"/>
              <a:t>matrix</a:t>
            </a:r>
            <a:r>
              <a:rPr lang="it-IT" dirty="0"/>
              <a:t>… ad esempio i punteggi R-&gt;A ed A-&gt;R sono diversi!</a:t>
            </a:r>
            <a:endParaRPr lang="en-US" dirty="0"/>
          </a:p>
        </p:txBody>
      </p:sp>
    </p:spTree>
    <p:extLst>
      <p:ext uri="{BB962C8B-B14F-4D97-AF65-F5344CB8AC3E}">
        <p14:creationId xmlns:p14="http://schemas.microsoft.com/office/powerpoint/2010/main" val="253735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a:t>MATRICI DI SOSTITUZIONE – QUALCHE PRECISAZIONE</a:t>
            </a:r>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a:t>Ma cosa è una </a:t>
            </a:r>
            <a:r>
              <a:rPr lang="it-IT" dirty="0" err="1"/>
              <a:t>mutation</a:t>
            </a:r>
            <a:r>
              <a:rPr lang="it-IT" dirty="0"/>
              <a:t> </a:t>
            </a:r>
            <a:r>
              <a:rPr lang="it-IT" dirty="0" err="1"/>
              <a:t>matrix</a:t>
            </a:r>
            <a:r>
              <a:rPr lang="it-IT" dirty="0"/>
              <a:t> e da che cosa dipendono questi valori?</a:t>
            </a:r>
          </a:p>
        </p:txBody>
      </p:sp>
      <p:sp>
        <p:nvSpPr>
          <p:cNvPr id="6" name="CasellaDiTesto 5"/>
          <p:cNvSpPr txBox="1"/>
          <p:nvPr/>
        </p:nvSpPr>
        <p:spPr>
          <a:xfrm>
            <a:off x="4950372" y="2243445"/>
            <a:ext cx="6884275" cy="3970318"/>
          </a:xfrm>
          <a:prstGeom prst="rect">
            <a:avLst/>
          </a:prstGeom>
          <a:noFill/>
        </p:spPr>
        <p:txBody>
          <a:bodyPr wrap="square" rtlCol="0">
            <a:spAutoFit/>
          </a:bodyPr>
          <a:lstStyle/>
          <a:p>
            <a:pPr algn="just"/>
            <a:r>
              <a:rPr lang="it-IT" dirty="0"/>
              <a:t>Partiamo dal presupposto che ogni amino acido ha una probabilità differente di poter mutare. Alcuni, come la cisteina o il triptofano, tendono a mutare molto poco a causa delle loro importanti ed uniche proprietà, mentre altri sono maggiormente «intercambiabili»</a:t>
            </a:r>
          </a:p>
          <a:p>
            <a:pPr algn="just"/>
            <a:endParaRPr lang="it-IT" dirty="0"/>
          </a:p>
          <a:p>
            <a:pPr algn="just"/>
            <a:r>
              <a:rPr lang="it-IT" dirty="0"/>
              <a:t>Quelli che vedete riportati a fianco sono gli indici di </a:t>
            </a:r>
            <a:r>
              <a:rPr lang="it-IT" dirty="0" err="1"/>
              <a:t>mutablità</a:t>
            </a:r>
            <a:r>
              <a:rPr lang="it-IT" dirty="0"/>
              <a:t> stimati dalla </a:t>
            </a:r>
            <a:r>
              <a:rPr lang="it-IT" dirty="0" err="1"/>
              <a:t>Dayhoff</a:t>
            </a:r>
            <a:r>
              <a:rPr lang="it-IT" dirty="0"/>
              <a:t>, basati sul valore arbitrario «100» assegnato alla alanina (utilizzata quindi come riferimento)</a:t>
            </a:r>
          </a:p>
          <a:p>
            <a:pPr algn="just"/>
            <a:endParaRPr lang="it-IT" dirty="0"/>
          </a:p>
          <a:p>
            <a:pPr algn="just"/>
            <a:r>
              <a:rPr lang="it-IT" dirty="0"/>
              <a:t>Immaginiamo ora due sequenze con allineamento </a:t>
            </a:r>
            <a:r>
              <a:rPr lang="it-IT" dirty="0" err="1"/>
              <a:t>Asn-Trp</a:t>
            </a:r>
            <a:r>
              <a:rPr lang="it-IT" dirty="0"/>
              <a:t> in una determinata posizione (i due aa con indici di mutabilità più lontani)… </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33" y="2154143"/>
            <a:ext cx="3454386" cy="3904004"/>
          </a:xfrm>
          <a:prstGeom prst="rect">
            <a:avLst/>
          </a:prstGeom>
        </p:spPr>
      </p:pic>
    </p:spTree>
    <p:extLst>
      <p:ext uri="{BB962C8B-B14F-4D97-AF65-F5344CB8AC3E}">
        <p14:creationId xmlns:p14="http://schemas.microsoft.com/office/powerpoint/2010/main" val="375392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a:t>MATRICI DI SOSTITUZIONE – QUALCHE PRECISAZIONE</a:t>
            </a:r>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a:t>Sappiamo che l’allineamento dei due aa è dovuto al fatto che si trovino in posizione omologa nelle sequenze </a:t>
            </a:r>
          </a:p>
        </p:txBody>
      </p:sp>
      <p:sp>
        <p:nvSpPr>
          <p:cNvPr id="6" name="CasellaDiTesto 5"/>
          <p:cNvSpPr txBox="1"/>
          <p:nvPr/>
        </p:nvSpPr>
        <p:spPr>
          <a:xfrm>
            <a:off x="4950372" y="2364828"/>
            <a:ext cx="6884275" cy="3970318"/>
          </a:xfrm>
          <a:prstGeom prst="rect">
            <a:avLst/>
          </a:prstGeom>
          <a:noFill/>
        </p:spPr>
        <p:txBody>
          <a:bodyPr wrap="square" rtlCol="0">
            <a:spAutoFit/>
          </a:bodyPr>
          <a:lstStyle/>
          <a:p>
            <a:pPr algn="just"/>
            <a:r>
              <a:rPr lang="it-IT" dirty="0"/>
              <a:t>Evolutivamente sarà più probabile che </a:t>
            </a:r>
            <a:r>
              <a:rPr lang="it-IT" dirty="0" err="1"/>
              <a:t>Trp</a:t>
            </a:r>
            <a:r>
              <a:rPr lang="it-IT" dirty="0"/>
              <a:t> sia derivato da </a:t>
            </a:r>
            <a:r>
              <a:rPr lang="it-IT" dirty="0" err="1"/>
              <a:t>Asn</a:t>
            </a:r>
            <a:r>
              <a:rPr lang="it-IT" dirty="0"/>
              <a:t> o viceversa?</a:t>
            </a:r>
          </a:p>
          <a:p>
            <a:pPr algn="just"/>
            <a:endParaRPr lang="it-IT" dirty="0"/>
          </a:p>
          <a:p>
            <a:pPr algn="just"/>
            <a:r>
              <a:rPr lang="it-IT" u="sng" dirty="0"/>
              <a:t>E’ evidente che la probabilità di mutazione </a:t>
            </a:r>
            <a:r>
              <a:rPr lang="it-IT" u="sng" dirty="0" err="1"/>
              <a:t>Asn</a:t>
            </a:r>
            <a:r>
              <a:rPr lang="it-IT" u="sng" dirty="0"/>
              <a:t>-&gt;</a:t>
            </a:r>
            <a:r>
              <a:rPr lang="it-IT" u="sng" dirty="0" err="1"/>
              <a:t>Trp</a:t>
            </a:r>
            <a:r>
              <a:rPr lang="it-IT" u="sng" dirty="0"/>
              <a:t> sarà molto più alta che quella di mutazione </a:t>
            </a:r>
            <a:r>
              <a:rPr lang="it-IT" u="sng" dirty="0" err="1"/>
              <a:t>Trp</a:t>
            </a:r>
            <a:r>
              <a:rPr lang="it-IT" u="sng" dirty="0"/>
              <a:t>-&gt;</a:t>
            </a:r>
            <a:r>
              <a:rPr lang="it-IT" u="sng" dirty="0" err="1"/>
              <a:t>Asn</a:t>
            </a:r>
            <a:r>
              <a:rPr lang="it-IT" u="sng" dirty="0"/>
              <a:t>!</a:t>
            </a:r>
          </a:p>
          <a:p>
            <a:pPr algn="just"/>
            <a:endParaRPr lang="it-IT" dirty="0"/>
          </a:p>
          <a:p>
            <a:pPr algn="just"/>
            <a:r>
              <a:rPr lang="it-IT" dirty="0"/>
              <a:t>Questo deriva dal fatto che in natura (ed anche nel </a:t>
            </a:r>
            <a:r>
              <a:rPr lang="it-IT" dirty="0" err="1"/>
              <a:t>dataset</a:t>
            </a:r>
            <a:r>
              <a:rPr lang="it-IT" dirty="0"/>
              <a:t> della </a:t>
            </a:r>
            <a:r>
              <a:rPr lang="it-IT" dirty="0" err="1"/>
              <a:t>Dayhoff</a:t>
            </a:r>
            <a:r>
              <a:rPr lang="it-IT" dirty="0"/>
              <a:t>) è molto più frequente osservare mutazioni di </a:t>
            </a:r>
            <a:r>
              <a:rPr lang="it-IT" dirty="0" err="1"/>
              <a:t>Asn</a:t>
            </a:r>
            <a:r>
              <a:rPr lang="it-IT" dirty="0"/>
              <a:t> in </a:t>
            </a:r>
            <a:r>
              <a:rPr lang="it-IT" dirty="0" err="1"/>
              <a:t>Trp</a:t>
            </a:r>
            <a:r>
              <a:rPr lang="it-IT" dirty="0"/>
              <a:t> che viceversa</a:t>
            </a:r>
          </a:p>
          <a:p>
            <a:pPr algn="just"/>
            <a:endParaRPr lang="it-IT" dirty="0"/>
          </a:p>
          <a:p>
            <a:pPr algn="just"/>
            <a:r>
              <a:rPr lang="it-IT" dirty="0"/>
              <a:t>Tuttavia, in un allineamento tra le due sequenze, senza informazioni filogenetiche, non posso avere dati sulla </a:t>
            </a:r>
            <a:r>
              <a:rPr lang="it-IT" b="1" dirty="0"/>
              <a:t>direzionalità</a:t>
            </a:r>
            <a:r>
              <a:rPr lang="it-IT" dirty="0"/>
              <a:t> di una mutazione, in quanto posso soltanto vedere l’effetto di un processo evolutivo a me ignoto</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33" y="2154143"/>
            <a:ext cx="3454386" cy="3904004"/>
          </a:xfrm>
          <a:prstGeom prst="rect">
            <a:avLst/>
          </a:prstGeom>
        </p:spPr>
      </p:pic>
    </p:spTree>
    <p:extLst>
      <p:ext uri="{BB962C8B-B14F-4D97-AF65-F5344CB8AC3E}">
        <p14:creationId xmlns:p14="http://schemas.microsoft.com/office/powerpoint/2010/main" val="23713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a:t>MATRICI DI SOSTITUZIONE – QUALCHE PRECISAZIONE</a:t>
            </a:r>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a:t>Ma gli amino acidi sono anche presenti con una frequenza diversa nelle proteine, alcuni sono più abbondanti, altri molto meno</a:t>
            </a:r>
          </a:p>
        </p:txBody>
      </p:sp>
      <p:sp>
        <p:nvSpPr>
          <p:cNvPr id="6" name="CasellaDiTesto 5"/>
          <p:cNvSpPr txBox="1"/>
          <p:nvPr/>
        </p:nvSpPr>
        <p:spPr>
          <a:xfrm>
            <a:off x="4950372" y="2364828"/>
            <a:ext cx="6884275" cy="3693319"/>
          </a:xfrm>
          <a:prstGeom prst="rect">
            <a:avLst/>
          </a:prstGeom>
          <a:noFill/>
        </p:spPr>
        <p:txBody>
          <a:bodyPr wrap="square" rtlCol="0">
            <a:spAutoFit/>
          </a:bodyPr>
          <a:lstStyle/>
          <a:p>
            <a:pPr algn="just"/>
            <a:r>
              <a:rPr lang="it-IT" dirty="0"/>
              <a:t>Quindi la probabilità di osservare un determinato evento mutazionale dipende sia dall’indice di mutabilità di un amino acido che dalla sua frequenza effettiva</a:t>
            </a:r>
          </a:p>
          <a:p>
            <a:pPr algn="just"/>
            <a:endParaRPr lang="it-IT" dirty="0"/>
          </a:p>
          <a:p>
            <a:pPr algn="just"/>
            <a:r>
              <a:rPr lang="it-IT" dirty="0"/>
              <a:t>Si può quindi arrivare a definire una </a:t>
            </a:r>
            <a:r>
              <a:rPr lang="it-IT" b="1" dirty="0"/>
              <a:t>probabilità mutazionale </a:t>
            </a:r>
            <a:r>
              <a:rPr lang="it-IT" dirty="0"/>
              <a:t>per ciascun cambiamento amino </a:t>
            </a:r>
            <a:r>
              <a:rPr lang="it-IT" dirty="0" err="1"/>
              <a:t>acidico</a:t>
            </a:r>
            <a:r>
              <a:rPr lang="it-IT" dirty="0"/>
              <a:t> direzionale, che con opportune trasformazioni si tramuta nel valore contenuto nella </a:t>
            </a:r>
            <a:r>
              <a:rPr lang="it-IT" b="1" dirty="0" err="1"/>
              <a:t>mutation</a:t>
            </a:r>
            <a:r>
              <a:rPr lang="it-IT" b="1" dirty="0"/>
              <a:t> </a:t>
            </a:r>
            <a:r>
              <a:rPr lang="it-IT" b="1" dirty="0" err="1"/>
              <a:t>matrix</a:t>
            </a:r>
            <a:r>
              <a:rPr lang="it-IT" b="1" dirty="0"/>
              <a:t> </a:t>
            </a:r>
            <a:r>
              <a:rPr lang="it-IT" dirty="0"/>
              <a:t>che abbiamo visto prima</a:t>
            </a:r>
          </a:p>
          <a:p>
            <a:pPr algn="just"/>
            <a:endParaRPr lang="it-IT" dirty="0"/>
          </a:p>
          <a:p>
            <a:pPr algn="just"/>
            <a:r>
              <a:rPr lang="it-IT" dirty="0"/>
              <a:t>Per definizione, questa matrice non è simmetrica ed è una matrice 20x20, NON rappresentabile come una semi-matrice triangolare (cosa invece possibile per le matrici di sostituzione/</a:t>
            </a:r>
            <a:r>
              <a:rPr lang="it-IT" dirty="0" err="1"/>
              <a:t>scoring</a:t>
            </a:r>
            <a:r>
              <a:rPr lang="it-IT" dirty="0"/>
              <a:t> </a:t>
            </a:r>
            <a:r>
              <a:rPr lang="it-IT" dirty="0" err="1"/>
              <a:t>matrix</a:t>
            </a:r>
            <a:r>
              <a:rPr lang="it-IT" dirty="0"/>
              <a:t> vere e proprie)</a:t>
            </a:r>
            <a:endParaRPr lang="en-US" dirty="0"/>
          </a:p>
        </p:txBody>
      </p:sp>
      <p:pic>
        <p:nvPicPr>
          <p:cNvPr id="4" name="Immagine 3"/>
          <p:cNvPicPr>
            <a:picLocks noChangeAspect="1"/>
          </p:cNvPicPr>
          <p:nvPr/>
        </p:nvPicPr>
        <p:blipFill>
          <a:blip r:embed="rId2"/>
          <a:stretch>
            <a:fillRect/>
          </a:stretch>
        </p:blipFill>
        <p:spPr>
          <a:xfrm>
            <a:off x="703980" y="2490952"/>
            <a:ext cx="3752759" cy="3567195"/>
          </a:xfrm>
          <a:prstGeom prst="rect">
            <a:avLst/>
          </a:prstGeom>
        </p:spPr>
      </p:pic>
    </p:spTree>
    <p:extLst>
      <p:ext uri="{BB962C8B-B14F-4D97-AF65-F5344CB8AC3E}">
        <p14:creationId xmlns:p14="http://schemas.microsoft.com/office/powerpoint/2010/main" val="143056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a:t>MATRICI DI SOSTITUZIONE – QUALCHE PRECISAZIONE</a:t>
            </a:r>
          </a:p>
        </p:txBody>
      </p:sp>
      <p:sp>
        <p:nvSpPr>
          <p:cNvPr id="6" name="CasellaDiTesto 5"/>
          <p:cNvSpPr txBox="1"/>
          <p:nvPr/>
        </p:nvSpPr>
        <p:spPr>
          <a:xfrm>
            <a:off x="752983" y="1314759"/>
            <a:ext cx="10962291" cy="923330"/>
          </a:xfrm>
          <a:prstGeom prst="rect">
            <a:avLst/>
          </a:prstGeom>
          <a:noFill/>
        </p:spPr>
        <p:txBody>
          <a:bodyPr wrap="square" rtlCol="0">
            <a:spAutoFit/>
          </a:bodyPr>
          <a:lstStyle/>
          <a:p>
            <a:pPr algn="just"/>
            <a:r>
              <a:rPr lang="it-IT" dirty="0"/>
              <a:t>Questa è una matrice mutazionale PAM250 ed indica, in ogni colonna, le probabilità (moltiplicate per 100) che dopo 250 PAM un residuo amino </a:t>
            </a:r>
            <a:r>
              <a:rPr lang="it-IT" dirty="0" err="1"/>
              <a:t>acidico</a:t>
            </a:r>
            <a:r>
              <a:rPr lang="it-IT" dirty="0"/>
              <a:t> muti in un altro</a:t>
            </a:r>
          </a:p>
          <a:p>
            <a:pPr algn="just"/>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37" y="2238089"/>
            <a:ext cx="6910717" cy="3259436"/>
          </a:xfrm>
          <a:prstGeom prst="rect">
            <a:avLst/>
          </a:prstGeom>
        </p:spPr>
      </p:pic>
      <p:sp>
        <p:nvSpPr>
          <p:cNvPr id="8" name="CasellaDiTesto 7"/>
          <p:cNvSpPr txBox="1"/>
          <p:nvPr/>
        </p:nvSpPr>
        <p:spPr>
          <a:xfrm>
            <a:off x="8057674" y="2358204"/>
            <a:ext cx="3657600" cy="3416320"/>
          </a:xfrm>
          <a:prstGeom prst="rect">
            <a:avLst/>
          </a:prstGeom>
          <a:noFill/>
        </p:spPr>
        <p:txBody>
          <a:bodyPr wrap="square" rtlCol="0">
            <a:spAutoFit/>
          </a:bodyPr>
          <a:lstStyle/>
          <a:p>
            <a:r>
              <a:rPr lang="it-IT" dirty="0"/>
              <a:t>Esempio</a:t>
            </a:r>
          </a:p>
          <a:p>
            <a:endParaRPr lang="it-IT" dirty="0"/>
          </a:p>
          <a:p>
            <a:r>
              <a:rPr lang="it-IT" dirty="0"/>
              <a:t>A-&gt;A (no </a:t>
            </a:r>
            <a:r>
              <a:rPr lang="it-IT" dirty="0" err="1"/>
              <a:t>change</a:t>
            </a:r>
            <a:r>
              <a:rPr lang="it-IT" dirty="0"/>
              <a:t>) 13%</a:t>
            </a:r>
          </a:p>
          <a:p>
            <a:r>
              <a:rPr lang="it-IT" dirty="0"/>
              <a:t>A-&gt;R 3%</a:t>
            </a:r>
          </a:p>
          <a:p>
            <a:r>
              <a:rPr lang="it-IT" dirty="0"/>
              <a:t>A-&gt;N 4%</a:t>
            </a:r>
          </a:p>
          <a:p>
            <a:r>
              <a:rPr lang="it-IT" dirty="0"/>
              <a:t>A-&gt;D 5%</a:t>
            </a:r>
          </a:p>
          <a:p>
            <a:r>
              <a:rPr lang="it-IT" dirty="0"/>
              <a:t>Ecc.</a:t>
            </a:r>
          </a:p>
          <a:p>
            <a:endParaRPr lang="it-IT" dirty="0"/>
          </a:p>
          <a:p>
            <a:r>
              <a:rPr lang="it-IT" dirty="0"/>
              <a:t>Notate che la sommatoria di queste probabilità (su ogni colonna, ma NON su ogni riga) da 100</a:t>
            </a:r>
            <a:endParaRPr lang="en-US" dirty="0"/>
          </a:p>
        </p:txBody>
      </p:sp>
    </p:spTree>
    <p:extLst>
      <p:ext uri="{BB962C8B-B14F-4D97-AF65-F5344CB8AC3E}">
        <p14:creationId xmlns:p14="http://schemas.microsoft.com/office/powerpoint/2010/main" val="99091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a:t>MATRICI DI SOSTITUZIONE – QUALCHE PRECISAZIONE</a:t>
            </a:r>
          </a:p>
        </p:txBody>
      </p:sp>
      <p:sp>
        <p:nvSpPr>
          <p:cNvPr id="6" name="CasellaDiTesto 5"/>
          <p:cNvSpPr txBox="1"/>
          <p:nvPr/>
        </p:nvSpPr>
        <p:spPr>
          <a:xfrm>
            <a:off x="752983" y="1314759"/>
            <a:ext cx="10962291" cy="1200329"/>
          </a:xfrm>
          <a:prstGeom prst="rect">
            <a:avLst/>
          </a:prstGeom>
          <a:noFill/>
        </p:spPr>
        <p:txBody>
          <a:bodyPr wrap="square" rtlCol="0">
            <a:spAutoFit/>
          </a:bodyPr>
          <a:lstStyle/>
          <a:p>
            <a:pPr algn="just"/>
            <a:r>
              <a:rPr lang="it-IT" dirty="0"/>
              <a:t>Dalla </a:t>
            </a:r>
            <a:r>
              <a:rPr lang="it-IT" dirty="0" err="1"/>
              <a:t>mutation</a:t>
            </a:r>
            <a:r>
              <a:rPr lang="it-IT" dirty="0"/>
              <a:t> </a:t>
            </a:r>
            <a:r>
              <a:rPr lang="it-IT" dirty="0" err="1"/>
              <a:t>matrix</a:t>
            </a:r>
            <a:r>
              <a:rPr lang="it-IT" dirty="0"/>
              <a:t> alla score </a:t>
            </a:r>
            <a:r>
              <a:rPr lang="it-IT" dirty="0" err="1"/>
              <a:t>matrix</a:t>
            </a:r>
            <a:r>
              <a:rPr lang="it-IT" dirty="0"/>
              <a:t>: come abbiamo detto, quando vediamo due sequenze allineate, NON POSSIAMO sapere quale è la direzionalità della mutazione e pertanto dobbiamo combinare le due probabilità di mutazione A-&gt;B e B-&gt;A</a:t>
            </a:r>
          </a:p>
          <a:p>
            <a:pPr algn="just"/>
            <a:endParaRPr lang="it-IT" dirty="0"/>
          </a:p>
        </p:txBody>
      </p:sp>
      <p:sp>
        <p:nvSpPr>
          <p:cNvPr id="8" name="CasellaDiTesto 7"/>
          <p:cNvSpPr txBox="1"/>
          <p:nvPr/>
        </p:nvSpPr>
        <p:spPr>
          <a:xfrm>
            <a:off x="7241712" y="2371830"/>
            <a:ext cx="4781846" cy="4278094"/>
          </a:xfrm>
          <a:prstGeom prst="rect">
            <a:avLst/>
          </a:prstGeom>
          <a:noFill/>
        </p:spPr>
        <p:txBody>
          <a:bodyPr wrap="square" rtlCol="0">
            <a:spAutoFit/>
          </a:bodyPr>
          <a:lstStyle/>
          <a:p>
            <a:pPr algn="just"/>
            <a:r>
              <a:rPr lang="it-IT" sz="1600" dirty="0"/>
              <a:t>Vi risparmio le trasformazioni matematiche, ma il concetto è quello riportato qualche slide indietro:</a:t>
            </a:r>
          </a:p>
          <a:p>
            <a:pPr algn="just"/>
            <a:endParaRPr lang="it-IT" sz="1600" dirty="0"/>
          </a:p>
          <a:p>
            <a:pPr algn="just"/>
            <a:r>
              <a:rPr lang="it-IT" sz="1600" dirty="0"/>
              <a:t>Bisogna considerare la probabilità di osservare un allineamento per un vero evento mutazionale e quella di osservarlo per caso, dividere tra loro le due probabilità e farne il logaritmo </a:t>
            </a:r>
          </a:p>
          <a:p>
            <a:pPr algn="just"/>
            <a:endParaRPr lang="it-IT" sz="1600" dirty="0"/>
          </a:p>
          <a:p>
            <a:pPr algn="just"/>
            <a:r>
              <a:rPr lang="it-IT" sz="1600" dirty="0"/>
              <a:t>Per questo motivo si parla anche di </a:t>
            </a:r>
            <a:r>
              <a:rPr lang="it-IT" sz="1600" b="1" dirty="0"/>
              <a:t>log-</a:t>
            </a:r>
            <a:r>
              <a:rPr lang="it-IT" sz="1600" b="1" dirty="0" err="1"/>
              <a:t>odd</a:t>
            </a:r>
            <a:r>
              <a:rPr lang="it-IT" sz="1600" b="1" dirty="0"/>
              <a:t> score</a:t>
            </a:r>
          </a:p>
          <a:p>
            <a:endParaRPr lang="it-IT" sz="1600" dirty="0"/>
          </a:p>
          <a:p>
            <a:r>
              <a:rPr lang="it-IT" sz="1600" dirty="0"/>
              <a:t>Notate la natura simmetrica di questa matrice, che sarebbe quindi potenzialmente visualizzabile come una </a:t>
            </a:r>
            <a:r>
              <a:rPr lang="it-IT" sz="1600" dirty="0" err="1"/>
              <a:t>semimatrice</a:t>
            </a:r>
            <a:r>
              <a:rPr lang="it-IT" sz="1600" dirty="0"/>
              <a:t> triangolare</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83" y="2358204"/>
            <a:ext cx="6282368" cy="3538345"/>
          </a:xfrm>
          <a:prstGeom prst="rect">
            <a:avLst/>
          </a:prstGeom>
        </p:spPr>
      </p:pic>
    </p:spTree>
    <p:extLst>
      <p:ext uri="{BB962C8B-B14F-4D97-AF65-F5344CB8AC3E}">
        <p14:creationId xmlns:p14="http://schemas.microsoft.com/office/powerpoint/2010/main" val="7259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45394"/>
            <a:ext cx="9509760" cy="797606"/>
          </a:xfrm>
        </p:spPr>
        <p:txBody>
          <a:bodyPr>
            <a:noAutofit/>
          </a:bodyPr>
          <a:lstStyle/>
          <a:p>
            <a:r>
              <a:rPr lang="it-IT" sz="2400" dirty="0"/>
              <a:t>OMOPLASIA: CARATTERI SIMILI MA CON ORIGINE EVOLUTIVA INDIPENDENTE (EVOLUZIONE CONVERGENTE)</a:t>
            </a:r>
          </a:p>
        </p:txBody>
      </p:sp>
      <p:pic>
        <p:nvPicPr>
          <p:cNvPr id="1026" name="Picture 2" descr="http://perfscience.com/sites/default/files/field/image/b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78" y="1527879"/>
            <a:ext cx="5098184" cy="2039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76121" y="1547101"/>
            <a:ext cx="4597111" cy="2049025"/>
          </a:xfrm>
          <a:prstGeom prst="rect">
            <a:avLst/>
          </a:prstGeom>
        </p:spPr>
      </p:pic>
      <p:pic>
        <p:nvPicPr>
          <p:cNvPr id="5" name="Picture 4"/>
          <p:cNvPicPr>
            <a:picLocks noChangeAspect="1"/>
          </p:cNvPicPr>
          <p:nvPr/>
        </p:nvPicPr>
        <p:blipFill>
          <a:blip r:embed="rId4"/>
          <a:stretch>
            <a:fillRect/>
          </a:stretch>
        </p:blipFill>
        <p:spPr>
          <a:xfrm>
            <a:off x="1341120" y="4074843"/>
            <a:ext cx="4221300" cy="2304126"/>
          </a:xfrm>
          <a:prstGeom prst="rect">
            <a:avLst/>
          </a:prstGeom>
        </p:spPr>
      </p:pic>
      <p:pic>
        <p:nvPicPr>
          <p:cNvPr id="6" name="Picture 5"/>
          <p:cNvPicPr>
            <a:picLocks noChangeAspect="1"/>
          </p:cNvPicPr>
          <p:nvPr/>
        </p:nvPicPr>
        <p:blipFill>
          <a:blip r:embed="rId5"/>
          <a:stretch>
            <a:fillRect/>
          </a:stretch>
        </p:blipFill>
        <p:spPr>
          <a:xfrm>
            <a:off x="6906489" y="4000226"/>
            <a:ext cx="3536373" cy="2453359"/>
          </a:xfrm>
          <a:prstGeom prst="rect">
            <a:avLst/>
          </a:prstGeom>
        </p:spPr>
      </p:pic>
    </p:spTree>
    <p:extLst>
      <p:ext uri="{BB962C8B-B14F-4D97-AF65-F5344CB8AC3E}">
        <p14:creationId xmlns:p14="http://schemas.microsoft.com/office/powerpoint/2010/main" val="103400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a:t>ALLINEAMENTO GLOBALE O LOCALE?</a:t>
            </a:r>
          </a:p>
        </p:txBody>
      </p:sp>
      <p:sp>
        <p:nvSpPr>
          <p:cNvPr id="3" name="Content Placeholder 2"/>
          <p:cNvSpPr>
            <a:spLocks noGrp="1"/>
          </p:cNvSpPr>
          <p:nvPr>
            <p:ph idx="1"/>
          </p:nvPr>
        </p:nvSpPr>
        <p:spPr>
          <a:xfrm>
            <a:off x="1070955" y="1485898"/>
            <a:ext cx="9974581" cy="4727865"/>
          </a:xfrm>
        </p:spPr>
        <p:txBody>
          <a:bodyPr>
            <a:normAutofit/>
          </a:bodyPr>
          <a:lstStyle/>
          <a:p>
            <a:pPr marL="45720" indent="0">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globale</a:t>
            </a:r>
          </a:p>
          <a:p>
            <a:pPr marL="45720" indent="0">
              <a:spcBef>
                <a:spcPts val="0"/>
              </a:spcBef>
              <a:buNone/>
            </a:pPr>
            <a:r>
              <a:rPr lang="it-IT" b="1" dirty="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LTGARDWEDIPLWTDWDIEQESDFKTRAFGTANCHK</a:t>
            </a:r>
          </a:p>
          <a:p>
            <a:pPr marL="45720" indent="0">
              <a:spcBef>
                <a:spcPts val="0"/>
              </a:spcBef>
              <a:buNone/>
            </a:pPr>
            <a:r>
              <a:rPr lang="it-IT" b="1" dirty="0">
                <a:latin typeface="Courier New" panose="02070309020205020404" pitchFamily="49" charset="0"/>
                <a:cs typeface="Courier New" panose="02070309020205020404" pitchFamily="49" charset="0"/>
              </a:rPr>
              <a:t> ||.  | |  |  .||    .|  ||  ||.| ||</a:t>
            </a:r>
          </a:p>
          <a:p>
            <a:pPr marL="45720" indent="0">
              <a:spcBef>
                <a:spcPts val="0"/>
              </a:spcBef>
              <a:buNone/>
            </a:pPr>
            <a:r>
              <a:rPr lang="it-IT" b="1" dirty="0">
                <a:latin typeface="Courier New" panose="02070309020205020404" pitchFamily="49" charset="0"/>
                <a:cs typeface="Courier New" panose="02070309020205020404" pitchFamily="49" charset="0"/>
              </a:rPr>
              <a:t> TGIPLWTDWDLEQESDNSCNTDHYTREWGTMNAHKAG</a:t>
            </a:r>
          </a:p>
          <a:p>
            <a:pPr marL="45720" indent="0">
              <a:spcBef>
                <a:spcPts val="0"/>
              </a:spcBef>
              <a:buNone/>
            </a:pPr>
            <a:endParaRPr lang="it-IT" dirty="0">
              <a:latin typeface="Courier New" panose="02070309020205020404" pitchFamily="49" charset="0"/>
              <a:cs typeface="Courier New" panose="02070309020205020404" pitchFamily="49" charset="0"/>
            </a:endParaRPr>
          </a:p>
          <a:p>
            <a:pPr marL="45720" indent="0">
              <a:spcBef>
                <a:spcPts val="0"/>
              </a:spcBef>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locale</a:t>
            </a:r>
          </a:p>
          <a:p>
            <a:pPr marL="45720" indent="0">
              <a:spcBef>
                <a:spcPts val="0"/>
              </a:spcBef>
              <a:buNone/>
            </a:pPr>
            <a:r>
              <a:rPr lang="it-IT" b="1" dirty="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TGARDWEDIPLWTDWDIEQESDFKTRAFGTANCHK</a:t>
            </a:r>
          </a:p>
          <a:p>
            <a:pPr marL="45720" indent="0">
              <a:spcBef>
                <a:spcPts val="0"/>
              </a:spcBef>
              <a:buNone/>
            </a:pPr>
            <a:r>
              <a:rPr lang="it-IT" b="1" dirty="0">
                <a:latin typeface="Courier New" panose="02070309020205020404" pitchFamily="49" charset="0"/>
                <a:cs typeface="Courier New" panose="02070309020205020404" pitchFamily="49" charset="0"/>
              </a:rPr>
              <a:t>        ||||||||.||||| </a:t>
            </a:r>
          </a:p>
          <a:p>
            <a:pPr marL="45720" indent="0">
              <a:spcBef>
                <a:spcPts val="0"/>
              </a:spcBef>
              <a:buNone/>
            </a:pPr>
            <a:r>
              <a:rPr lang="it-IT" b="1" dirty="0">
                <a:latin typeface="Courier New" panose="02070309020205020404" pitchFamily="49" charset="0"/>
                <a:cs typeface="Courier New" panose="02070309020205020404" pitchFamily="49" charset="0"/>
              </a:rPr>
              <a:t>      TGIPLWTDWDLEQESDNSCNTDHYTREWGTMNAHK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7824355" y="2379517"/>
            <a:ext cx="3221181" cy="2862322"/>
          </a:xfrm>
          <a:prstGeom prst="rect">
            <a:avLst/>
          </a:prstGeom>
          <a:noFill/>
        </p:spPr>
        <p:txBody>
          <a:bodyPr wrap="square" rtlCol="0">
            <a:spAutoFit/>
          </a:bodyPr>
          <a:lstStyle/>
          <a:p>
            <a:r>
              <a:rPr lang="it-IT" dirty="0"/>
              <a:t>Identità: 15</a:t>
            </a:r>
          </a:p>
          <a:p>
            <a:r>
              <a:rPr lang="it-IT" dirty="0"/>
              <a:t>Sostituzioni conservative: 3</a:t>
            </a:r>
          </a:p>
          <a:p>
            <a:endParaRPr lang="it-IT" dirty="0"/>
          </a:p>
          <a:p>
            <a:endParaRPr lang="it-IT" dirty="0"/>
          </a:p>
          <a:p>
            <a:endParaRPr lang="it-IT" dirty="0"/>
          </a:p>
          <a:p>
            <a:endParaRPr lang="it-IT" dirty="0"/>
          </a:p>
          <a:p>
            <a:endParaRPr lang="it-IT" dirty="0"/>
          </a:p>
          <a:p>
            <a:r>
              <a:rPr lang="it-IT" dirty="0"/>
              <a:t>Identità: 13</a:t>
            </a:r>
          </a:p>
          <a:p>
            <a:r>
              <a:rPr lang="it-IT" dirty="0"/>
              <a:t>Sostituzioni conservative: 1</a:t>
            </a:r>
          </a:p>
          <a:p>
            <a:endParaRPr lang="it-IT" dirty="0"/>
          </a:p>
        </p:txBody>
      </p:sp>
      <p:sp>
        <p:nvSpPr>
          <p:cNvPr id="5" name="TextBox 4"/>
          <p:cNvSpPr txBox="1"/>
          <p:nvPr/>
        </p:nvSpPr>
        <p:spPr>
          <a:xfrm>
            <a:off x="2337955" y="5766126"/>
            <a:ext cx="7221682" cy="369332"/>
          </a:xfrm>
          <a:prstGeom prst="rect">
            <a:avLst/>
          </a:prstGeom>
          <a:noFill/>
        </p:spPr>
        <p:txBody>
          <a:bodyPr wrap="square" rtlCol="0">
            <a:spAutoFit/>
          </a:bodyPr>
          <a:lstStyle/>
          <a:p>
            <a:r>
              <a:rPr lang="it-IT" b="1" u="sng" dirty="0">
                <a:solidFill>
                  <a:srgbClr val="FF0000"/>
                </a:solidFill>
              </a:rPr>
              <a:t>Ma quale tra i due vi sembra essere l’allineamento «migliore»?</a:t>
            </a:r>
          </a:p>
        </p:txBody>
      </p:sp>
    </p:spTree>
    <p:extLst>
      <p:ext uri="{BB962C8B-B14F-4D97-AF65-F5344CB8AC3E}">
        <p14:creationId xmlns:p14="http://schemas.microsoft.com/office/powerpoint/2010/main" val="19806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a:t>ALLINEAMENTO GLOBALE O LOCALE?</a:t>
            </a:r>
          </a:p>
        </p:txBody>
      </p:sp>
      <p:sp>
        <p:nvSpPr>
          <p:cNvPr id="3" name="Content Placeholder 2"/>
          <p:cNvSpPr>
            <a:spLocks noGrp="1"/>
          </p:cNvSpPr>
          <p:nvPr>
            <p:ph idx="1"/>
          </p:nvPr>
        </p:nvSpPr>
        <p:spPr>
          <a:xfrm>
            <a:off x="1070954" y="1351944"/>
            <a:ext cx="10050091" cy="4727865"/>
          </a:xfrm>
        </p:spPr>
        <p:txBody>
          <a:bodyPr>
            <a:normAutofit/>
          </a:bodyPr>
          <a:lstStyle/>
          <a:p>
            <a:pPr marL="45720" indent="0">
              <a:buNone/>
            </a:pPr>
            <a:r>
              <a:rPr lang="it-IT" sz="1800" dirty="0"/>
              <a:t>1) scegliamo il miglior allineamento dal punto di vista biologico, e poi… </a:t>
            </a:r>
          </a:p>
          <a:p>
            <a:pPr marL="45720" indent="0">
              <a:buNone/>
            </a:pPr>
            <a:r>
              <a:rPr lang="it-IT" sz="1800" dirty="0"/>
              <a:t>2) cerchiamo il modo di privilegiarlo dal punto di vista computazionale</a:t>
            </a:r>
          </a:p>
          <a:p>
            <a:pPr marL="45720" indent="0">
              <a:buNone/>
            </a:pPr>
            <a:r>
              <a:rPr lang="it-IT" sz="1800" dirty="0"/>
              <a:t> </a:t>
            </a:r>
          </a:p>
          <a:p>
            <a:pPr marL="45720" indent="0">
              <a:buNone/>
            </a:pPr>
            <a:r>
              <a:rPr lang="it-IT" sz="1800" b="1" u="sng" dirty="0">
                <a:solidFill>
                  <a:srgbClr val="FF0000"/>
                </a:solidFill>
              </a:rPr>
              <a:t>spesso gli allineamenti locali hanno una migliore rispondenza con la realtà funzionale </a:t>
            </a:r>
          </a:p>
          <a:p>
            <a:pPr marL="45720" indent="0">
              <a:buNone/>
            </a:pPr>
            <a:endParaRPr lang="it-IT" sz="1800" dirty="0">
              <a:solidFill>
                <a:srgbClr val="FF0000"/>
              </a:solidFill>
              <a:cs typeface="Courier New" panose="02070309020205020404" pitchFamily="49" charset="0"/>
            </a:endParaRPr>
          </a:p>
          <a:p>
            <a:pPr marL="45720" indent="0">
              <a:buNone/>
            </a:pPr>
            <a:r>
              <a:rPr lang="it-IT" sz="1800" dirty="0">
                <a:solidFill>
                  <a:srgbClr val="FF0000"/>
                </a:solidFill>
                <a:cs typeface="Courier New" panose="02070309020205020404" pitchFamily="49" charset="0"/>
              </a:rPr>
              <a:t>Con un allineamento locale posso mettere in luce allineamenti tra proteine diverse ma che hanno un dominio in comune</a:t>
            </a:r>
          </a:p>
        </p:txBody>
      </p:sp>
      <p:pic>
        <p:nvPicPr>
          <p:cNvPr id="6" name="Picture 5"/>
          <p:cNvPicPr>
            <a:picLocks noChangeAspect="1"/>
          </p:cNvPicPr>
          <p:nvPr/>
        </p:nvPicPr>
        <p:blipFill>
          <a:blip r:embed="rId2"/>
          <a:stretch>
            <a:fillRect/>
          </a:stretch>
        </p:blipFill>
        <p:spPr>
          <a:xfrm>
            <a:off x="1070955" y="4643609"/>
            <a:ext cx="4572541" cy="1436200"/>
          </a:xfrm>
          <a:prstGeom prst="rect">
            <a:avLst/>
          </a:prstGeom>
        </p:spPr>
      </p:pic>
      <p:pic>
        <p:nvPicPr>
          <p:cNvPr id="7" name="Picture 6"/>
          <p:cNvPicPr>
            <a:picLocks noChangeAspect="1"/>
          </p:cNvPicPr>
          <p:nvPr/>
        </p:nvPicPr>
        <p:blipFill>
          <a:blip r:embed="rId3"/>
          <a:stretch>
            <a:fillRect/>
          </a:stretch>
        </p:blipFill>
        <p:spPr>
          <a:xfrm>
            <a:off x="6058245" y="4678009"/>
            <a:ext cx="4228741" cy="1401800"/>
          </a:xfrm>
          <a:prstGeom prst="rect">
            <a:avLst/>
          </a:prstGeom>
        </p:spPr>
      </p:pic>
    </p:spTree>
    <p:extLst>
      <p:ext uri="{BB962C8B-B14F-4D97-AF65-F5344CB8AC3E}">
        <p14:creationId xmlns:p14="http://schemas.microsoft.com/office/powerpoint/2010/main" val="212413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a:t>ALLINEAMENTO GLOBALE O LOCALE?</a:t>
            </a:r>
          </a:p>
        </p:txBody>
      </p:sp>
      <p:sp>
        <p:nvSpPr>
          <p:cNvPr id="3" name="Content Placeholder 2"/>
          <p:cNvSpPr>
            <a:spLocks noGrp="1"/>
          </p:cNvSpPr>
          <p:nvPr>
            <p:ph idx="1"/>
          </p:nvPr>
        </p:nvSpPr>
        <p:spPr>
          <a:xfrm>
            <a:off x="1070954" y="1351944"/>
            <a:ext cx="9974581" cy="4727865"/>
          </a:xfrm>
        </p:spPr>
        <p:txBody>
          <a:bodyPr>
            <a:normAutofit/>
          </a:bodyPr>
          <a:lstStyle/>
          <a:p>
            <a:r>
              <a:rPr lang="it-IT" sz="1800" dirty="0"/>
              <a:t>Anche per quanto riguarda le sequenze di DNA può essere utile pensare all’utilizzo di allineamenti locali</a:t>
            </a:r>
          </a:p>
          <a:p>
            <a:r>
              <a:rPr lang="it-IT" sz="1800" dirty="0">
                <a:solidFill>
                  <a:schemeClr val="tx2"/>
                </a:solidFill>
                <a:cs typeface="Courier New" panose="02070309020205020404" pitchFamily="49" charset="0"/>
              </a:rPr>
              <a:t>Pensiamo al caso di un allineameno tra DNA genomico e l’RNA messaggero corrispondente</a:t>
            </a:r>
          </a:p>
          <a:p>
            <a:r>
              <a:rPr lang="it-IT" sz="1800" dirty="0">
                <a:solidFill>
                  <a:schemeClr val="tx2"/>
                </a:solidFill>
                <a:cs typeface="Courier New" panose="02070309020205020404" pitchFamily="49" charset="0"/>
              </a:rPr>
              <a:t>Avrò molti blocchi di allineamento distinti corrispondenti agli esoni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529" y="3099365"/>
            <a:ext cx="6125430" cy="2238687"/>
          </a:xfrm>
          <a:prstGeom prst="rect">
            <a:avLst/>
          </a:prstGeom>
        </p:spPr>
      </p:pic>
      <p:sp>
        <p:nvSpPr>
          <p:cNvPr id="5" name="TextBox 4"/>
          <p:cNvSpPr txBox="1"/>
          <p:nvPr/>
        </p:nvSpPr>
        <p:spPr>
          <a:xfrm>
            <a:off x="1341120" y="5725391"/>
            <a:ext cx="9429661" cy="646331"/>
          </a:xfrm>
          <a:prstGeom prst="rect">
            <a:avLst/>
          </a:prstGeom>
          <a:noFill/>
        </p:spPr>
        <p:txBody>
          <a:bodyPr wrap="square" rtlCol="0">
            <a:spAutoFit/>
          </a:bodyPr>
          <a:lstStyle/>
          <a:p>
            <a:pPr algn="ctr"/>
            <a:r>
              <a:rPr lang="it-IT" b="1" u="sng" dirty="0"/>
              <a:t>Questo pero’ non significa che gli allineamenti globali siano inutili -&gt; ci aiutano nella ricerca di similarità estesa all’intera lunghezza di una sequenza</a:t>
            </a:r>
          </a:p>
        </p:txBody>
      </p:sp>
    </p:spTree>
    <p:extLst>
      <p:ext uri="{BB962C8B-B14F-4D97-AF65-F5344CB8AC3E}">
        <p14:creationId xmlns:p14="http://schemas.microsoft.com/office/powerpoint/2010/main" val="7781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555870"/>
            <a:ext cx="9509760" cy="634976"/>
          </a:xfrm>
        </p:spPr>
        <p:txBody>
          <a:bodyPr>
            <a:normAutofit/>
          </a:bodyPr>
          <a:lstStyle/>
          <a:p>
            <a:r>
              <a:rPr lang="it-IT" sz="2800" dirty="0"/>
              <a:t>COME FUNZIONA UN ALGORITMO DI ALLINEAMENTO?</a:t>
            </a:r>
          </a:p>
        </p:txBody>
      </p:sp>
      <p:sp>
        <p:nvSpPr>
          <p:cNvPr id="3" name="Content Placeholder 2"/>
          <p:cNvSpPr>
            <a:spLocks noGrp="1"/>
          </p:cNvSpPr>
          <p:nvPr>
            <p:ph idx="1"/>
          </p:nvPr>
        </p:nvSpPr>
        <p:spPr/>
        <p:txBody>
          <a:bodyPr>
            <a:normAutofit lnSpcReduction="10000"/>
          </a:bodyPr>
          <a:lstStyle/>
          <a:p>
            <a:pPr algn="just"/>
            <a:r>
              <a:rPr lang="it-IT" dirty="0"/>
              <a:t>Deve essere notato che con l'approccio della </a:t>
            </a:r>
            <a:r>
              <a:rPr lang="it-IT" i="1" dirty="0"/>
              <a:t>dot matrix </a:t>
            </a:r>
            <a:r>
              <a:rPr lang="it-IT" dirty="0"/>
              <a:t>visto nella prima parte della lezione non viene trovato alcun allineamento, ma viene semplicemente mostrata una matrice che deve essere interpretata visivamente. </a:t>
            </a:r>
          </a:p>
          <a:p>
            <a:pPr algn="just"/>
            <a:r>
              <a:rPr lang="it-IT" dirty="0"/>
              <a:t>Quindi abbiamo bisogno di un sistema che sia anche in grado di trovare automaticamente gli allineamenti migliori. </a:t>
            </a:r>
          </a:p>
          <a:p>
            <a:pPr algn="just"/>
            <a:r>
              <a:rPr lang="it-IT" dirty="0"/>
              <a:t>In questo corso non entreremo nei dettagli di questo problema, ma affronteremo comunque alcuni punti generali. </a:t>
            </a:r>
          </a:p>
          <a:p>
            <a:pPr algn="just"/>
            <a:r>
              <a:rPr lang="it-IT" b="1" dirty="0"/>
              <a:t>Molto schematicamente il problema degli allineamenti viene risolto da programmi informatici che sono in grado di identificare il "percorso" migliore all'interno di una dot </a:t>
            </a:r>
            <a:r>
              <a:rPr lang="it-IT" b="1" dirty="0" err="1"/>
              <a:t>matrix</a:t>
            </a:r>
            <a:r>
              <a:rPr lang="it-IT" b="1" dirty="0"/>
              <a:t>, ovvero il percorso che totalizza il massimo punteggio tra tutti quelli possibili. Per percorso si intende l'insieme di caselle che corrispondono agli aminoacidi appaiati nel confronto tra due sequenze. </a:t>
            </a:r>
            <a:endParaRPr lang="it-IT" dirty="0"/>
          </a:p>
        </p:txBody>
      </p:sp>
    </p:spTree>
    <p:extLst>
      <p:ext uri="{BB962C8B-B14F-4D97-AF65-F5344CB8AC3E}">
        <p14:creationId xmlns:p14="http://schemas.microsoft.com/office/powerpoint/2010/main" val="42329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75823"/>
            <a:ext cx="9122526" cy="1942686"/>
          </a:xfrm>
        </p:spPr>
        <p:txBody>
          <a:bodyPr>
            <a:normAutofit fontScale="92500"/>
          </a:bodyPr>
          <a:lstStyle/>
          <a:p>
            <a:pPr algn="just"/>
            <a:r>
              <a:rPr lang="it-IT" dirty="0"/>
              <a:t>E’ più semplice introdurre questi concetti rapportandoci alle specie, che sono sicuramente più familiari anche a studenti che non provengono da un ambito molecolare</a:t>
            </a:r>
          </a:p>
          <a:p>
            <a:pPr algn="just"/>
            <a:r>
              <a:rPr lang="it-IT" dirty="0"/>
              <a:t>Teniamo comunque presente che le </a:t>
            </a:r>
            <a:r>
              <a:rPr lang="it-IT" b="1" dirty="0"/>
              <a:t>sequenze evolvono in parallelo con l’evoluzione delle specie</a:t>
            </a:r>
            <a:r>
              <a:rPr lang="it-IT" dirty="0"/>
              <a:t> e, seppur potendo essere soggette a pressioni selettive particolari, sono strettamente collegate alla specie di origine</a:t>
            </a:r>
          </a:p>
        </p:txBody>
      </p:sp>
      <p:pic>
        <p:nvPicPr>
          <p:cNvPr id="2050" name="Picture 2" descr="https://s-media-cache-ak0.pinimg.com/originals/29/1a/ab/291aabaf41887f609b124d033168e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57" y="3138055"/>
            <a:ext cx="4687112" cy="2777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8524" y="2840241"/>
            <a:ext cx="4322095" cy="3307279"/>
          </a:xfrm>
          <a:prstGeom prst="rect">
            <a:avLst/>
          </a:prstGeom>
        </p:spPr>
      </p:pic>
    </p:spTree>
    <p:extLst>
      <p:ext uri="{BB962C8B-B14F-4D97-AF65-F5344CB8AC3E}">
        <p14:creationId xmlns:p14="http://schemas.microsoft.com/office/powerpoint/2010/main" val="386902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amazonaws.com/classconnection/419/flashcards/5046419/png/placentals_vs_marsupials_-14FFCA232161ECB215B.png"/>
          <p:cNvPicPr>
            <a:picLocks noChangeAspect="1" noChangeArrowheads="1"/>
          </p:cNvPicPr>
          <p:nvPr/>
        </p:nvPicPr>
        <p:blipFill rotWithShape="1">
          <a:blip r:embed="rId2">
            <a:extLst>
              <a:ext uri="{28A0092B-C50C-407E-A947-70E740481C1C}">
                <a14:useLocalDpi xmlns:a14="http://schemas.microsoft.com/office/drawing/2010/main" val="0"/>
              </a:ext>
            </a:extLst>
          </a:blip>
          <a:srcRect l="13807" r="13958"/>
          <a:stretch/>
        </p:blipFill>
        <p:spPr bwMode="auto">
          <a:xfrm>
            <a:off x="841664" y="405245"/>
            <a:ext cx="5444836" cy="5714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31973" y="723380"/>
            <a:ext cx="4665518" cy="4801314"/>
          </a:xfrm>
          <a:prstGeom prst="rect">
            <a:avLst/>
          </a:prstGeom>
          <a:noFill/>
        </p:spPr>
        <p:txBody>
          <a:bodyPr wrap="square" rtlCol="0">
            <a:spAutoFit/>
          </a:bodyPr>
          <a:lstStyle/>
          <a:p>
            <a:pPr algn="just"/>
            <a:r>
              <a:rPr lang="it-IT" dirty="0"/>
              <a:t>Il caso dei marsupiali è un ottimo esempio se lo rapportiamo ai mammiferi placentati</a:t>
            </a:r>
          </a:p>
          <a:p>
            <a:pPr algn="just"/>
            <a:endParaRPr lang="it-IT" dirty="0"/>
          </a:p>
          <a:p>
            <a:pPr algn="just"/>
            <a:r>
              <a:rPr lang="it-IT" dirty="0"/>
              <a:t>Nonostante tutte queste forme di vita si siano differenziate successivamente alla divisione tra placentati e marsupiali, si possono notare delle grosse similarità in termini morfologici e comportamentali</a:t>
            </a:r>
          </a:p>
          <a:p>
            <a:pPr algn="just"/>
            <a:endParaRPr lang="it-IT" dirty="0"/>
          </a:p>
          <a:p>
            <a:pPr algn="just"/>
            <a:r>
              <a:rPr lang="it-IT" dirty="0"/>
              <a:t>Una classificazione di questi animali, se fatta soltanto sulla base di grossolani criteri di «similarità» sarebbe completamente errata perchè non individuerebbe i marsupiali come discendenti da un antenato comune diverso da quello dei placentati</a:t>
            </a:r>
          </a:p>
        </p:txBody>
      </p:sp>
    </p:spTree>
    <p:extLst>
      <p:ext uri="{BB962C8B-B14F-4D97-AF65-F5344CB8AC3E}">
        <p14:creationId xmlns:p14="http://schemas.microsoft.com/office/powerpoint/2010/main" val="42142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volution.berkeley.edu/evolibrary/images/news/earlymammal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929" y="2418628"/>
            <a:ext cx="4619625" cy="3562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660572" y="217850"/>
            <a:ext cx="4759037" cy="6198646"/>
          </a:xfrm>
          <a:prstGeom prst="rect">
            <a:avLst/>
          </a:prstGeom>
        </p:spPr>
      </p:pic>
      <p:sp>
        <p:nvSpPr>
          <p:cNvPr id="5" name="TextBox 4"/>
          <p:cNvSpPr txBox="1"/>
          <p:nvPr/>
        </p:nvSpPr>
        <p:spPr>
          <a:xfrm>
            <a:off x="1018308" y="387303"/>
            <a:ext cx="4883727" cy="1754326"/>
          </a:xfrm>
          <a:prstGeom prst="rect">
            <a:avLst/>
          </a:prstGeom>
          <a:noFill/>
        </p:spPr>
        <p:txBody>
          <a:bodyPr wrap="square" rtlCol="0">
            <a:spAutoFit/>
          </a:bodyPr>
          <a:lstStyle/>
          <a:p>
            <a:pPr algn="just"/>
            <a:r>
              <a:rPr lang="it-IT" dirty="0"/>
              <a:t>La radiazione delle varie forme morfologiche dei marsupiali e dei vertebrati è avvenuta indipendentemente. Sono pressioni selettive comuni ed ambienti simili ad aver portato a similarità notevoli</a:t>
            </a:r>
          </a:p>
        </p:txBody>
      </p:sp>
    </p:spTree>
    <p:extLst>
      <p:ext uri="{BB962C8B-B14F-4D97-AF65-F5344CB8AC3E}">
        <p14:creationId xmlns:p14="http://schemas.microsoft.com/office/powerpoint/2010/main" val="426593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5782</Words>
  <Application>Microsoft Office PowerPoint</Application>
  <PresentationFormat>Widescreen</PresentationFormat>
  <Paragraphs>397</Paragraphs>
  <Slides>63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63</vt:i4>
      </vt:variant>
    </vt:vector>
  </HeadingPairs>
  <TitlesOfParts>
    <vt:vector size="69" baseType="lpstr">
      <vt:lpstr>Arial</vt:lpstr>
      <vt:lpstr>Calibri</vt:lpstr>
      <vt:lpstr>Century Gothic</vt:lpstr>
      <vt:lpstr>Courier New</vt:lpstr>
      <vt:lpstr>Wingdings</vt:lpstr>
      <vt:lpstr>Sheer Green 16x9</vt:lpstr>
      <vt:lpstr>LEZIONE 5 Omologia e similarità – allineamento tra coppie di sequenze</vt:lpstr>
      <vt:lpstr>Presentazione standard di PowerPoint</vt:lpstr>
      <vt:lpstr>Presentazione standard di PowerPoint</vt:lpstr>
      <vt:lpstr>POSSIBILI APPLICAZIONI DI UNA RICERCA PER SIMILARITA’</vt:lpstr>
      <vt:lpstr>SIMILARITA’ vs OMOLOGIA</vt:lpstr>
      <vt:lpstr>OMOPLASIA: CARATTERI SIMILI MA CON ORIGINE EVOLUTIVA INDIPENDENTE (EVOLUZIONE CONVERGENTE)</vt:lpstr>
      <vt:lpstr>Presentazione standard di PowerPoint</vt:lpstr>
      <vt:lpstr>Presentazione standard di PowerPoint</vt:lpstr>
      <vt:lpstr>Presentazione standard di PowerPoint</vt:lpstr>
      <vt:lpstr>QUANDO DUE SEQUENZE SONO SIMILI, OMOLOGHE, ORTOLOGHE O PARALOGHE?</vt:lpstr>
      <vt:lpstr>QUANDO DUE SEQUENZE SONO SIMILI, OMOLOGHE, ORTOLOGHE O PARALOGHE?</vt:lpstr>
      <vt:lpstr>QUANDO DUE SEQUENZE SONO SIMILI, OMOLOGHE, ORTOLOGHE O PARALOGHE?</vt:lpstr>
      <vt:lpstr>ALCUNI ALTRI IMPORTANTI CONCETTI DA RICORDARE</vt:lpstr>
      <vt:lpstr>ALTRI CASI PARTICOLARI</vt:lpstr>
      <vt:lpstr>Presentazione standard di PowerPoint</vt:lpstr>
      <vt:lpstr>Presentazione standard di PowerPoint</vt:lpstr>
      <vt:lpstr>Presentazione standard di PowerPoint</vt:lpstr>
      <vt:lpstr>FUNZIONAMENTO BASE DI UN ALLINEAMENTO</vt:lpstr>
      <vt:lpstr>Presentazione standard di PowerPoint</vt:lpstr>
      <vt:lpstr>Presentazione standard di PowerPoint</vt:lpstr>
      <vt:lpstr>Presentazione standard di PowerPoint</vt:lpstr>
      <vt:lpstr>Presentazione standard di PowerPoint</vt:lpstr>
      <vt:lpstr>LA NECESSITA’ DI INTRODURRE GAPs NELL’ALINEAMENTO</vt:lpstr>
      <vt:lpstr>LA NECESSITA’ DI INTRODURRE GAPs NELL’ALINEAMENTO</vt:lpstr>
      <vt:lpstr>VERSO LA CREAZIONE DI UN ALGORITMO DI ALLINEAMENTO EFFICACE</vt:lpstr>
      <vt:lpstr>VERSO LA CREAZIONE DI UN ALGORITMO DI ALLINEAMENTO EFFICACE</vt:lpstr>
      <vt:lpstr>«visualizzare un allineamento: le matrici a punti</vt:lpstr>
      <vt:lpstr>Presentazione standard di PowerPoint</vt:lpstr>
      <vt:lpstr>MATRICI A PUNTI</vt:lpstr>
      <vt:lpstr>MATRICI A PUNTI</vt:lpstr>
      <vt:lpstr>MATRICI A PUNTI – casi particolari</vt:lpstr>
      <vt:lpstr>CALCOLO DELLA SIMILARITA’ TRA SEQUENZE</vt:lpstr>
      <vt:lpstr>CALCOLO DELLA SIMILARITA’ TRA SEQUENZE</vt:lpstr>
      <vt:lpstr>CALCOLO DELLA SIMILARITA’ TRA SEQUENZE</vt:lpstr>
      <vt:lpstr>«ALFABETI» PER ALLINEAMENTI DI PEPTIDI</vt:lpstr>
      <vt:lpstr>CALCOLO DELLA SIMILARITA’ TRA SEQUENZE</vt:lpstr>
      <vt:lpstr>UN ESEMPIO BASATO SULL’ALFABETO IDROFOBICO</vt:lpstr>
      <vt:lpstr>UN ESEMPIO BASATO SULL’ALFABETO CHIMICO-FUNZIONALE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MATRICE PAM1</vt:lpstr>
      <vt:lpstr>CALCOLO DELLA MATRICE PAM1</vt:lpstr>
      <vt:lpstr>CHE MATRICE PAM E’OPPORTUNO USARE?</vt:lpstr>
      <vt:lpstr>MATRICI BLOSUM</vt:lpstr>
      <vt:lpstr>MATRICI BLOSUM</vt:lpstr>
      <vt:lpstr>MATRICI DI SOSTITUZIONE</vt:lpstr>
      <vt:lpstr>MATRICI DI SOSTITUZIONE – UNA SINTESI</vt:lpstr>
      <vt:lpstr>MATRICI DI SOSTITUZIONE – UNA SINTESI</vt:lpstr>
      <vt:lpstr>MATRICI DI SOSTITUZIONE – QUALCHE PRECISAZIONE</vt:lpstr>
      <vt:lpstr>MATRICI DI SOSTITUZIONE – QUALCHE PRECISAZIONE</vt:lpstr>
      <vt:lpstr>MATRICI DI SOSTITUZIONE – QUALCHE PRECISAZIONE</vt:lpstr>
      <vt:lpstr>MATRICI DI SOSTITUZIONE – QUALCHE PRECISAZIONE</vt:lpstr>
      <vt:lpstr>MATRICI DI SOSTITUZIONE – QUALCHE PRECISAZIONE</vt:lpstr>
      <vt:lpstr>MATRICI DI SOSTITUZIONE – QUALCHE PRECISAZIONE</vt:lpstr>
      <vt:lpstr>ALLINEAMENTO GLOBALE O LOCALE?</vt:lpstr>
      <vt:lpstr>ALLINEAMENTO GLOBALE O LOCALE?</vt:lpstr>
      <vt:lpstr>ALLINEAMENTO GLOBALE O LOCALE?</vt:lpstr>
      <vt:lpstr>COME FUNZIONA UN ALGORITMO DI ALLINEAMENTO?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2026-04-12T21:06:35Z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