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8"/>
  </p:notesMasterIdLst>
  <p:handoutMasterIdLst>
    <p:handoutMasterId r:id="rId49"/>
  </p:handoutMasterIdLst>
  <p:sldIdLst>
    <p:sldId id="277" r:id="rId3"/>
    <p:sldId id="280" r:id="rId4"/>
    <p:sldId id="389" r:id="rId5"/>
    <p:sldId id="304" r:id="rId6"/>
    <p:sldId id="391" r:id="rId7"/>
    <p:sldId id="392" r:id="rId8"/>
    <p:sldId id="393" r:id="rId9"/>
    <p:sldId id="394" r:id="rId10"/>
    <p:sldId id="395" r:id="rId11"/>
    <p:sldId id="396" r:id="rId12"/>
    <p:sldId id="397" r:id="rId13"/>
    <p:sldId id="400" r:id="rId14"/>
    <p:sldId id="434" r:id="rId15"/>
    <p:sldId id="401" r:id="rId16"/>
    <p:sldId id="402" r:id="rId17"/>
    <p:sldId id="403" r:id="rId18"/>
    <p:sldId id="404" r:id="rId19"/>
    <p:sldId id="399" r:id="rId20"/>
    <p:sldId id="405" r:id="rId21"/>
    <p:sldId id="406" r:id="rId22"/>
    <p:sldId id="407" r:id="rId23"/>
    <p:sldId id="408" r:id="rId24"/>
    <p:sldId id="409" r:id="rId25"/>
    <p:sldId id="410" r:id="rId26"/>
    <p:sldId id="414" r:id="rId27"/>
    <p:sldId id="415" r:id="rId28"/>
    <p:sldId id="416" r:id="rId29"/>
    <p:sldId id="435" r:id="rId30"/>
    <p:sldId id="417" r:id="rId31"/>
    <p:sldId id="418" r:id="rId32"/>
    <p:sldId id="419" r:id="rId33"/>
    <p:sldId id="420" r:id="rId34"/>
    <p:sldId id="422" r:id="rId35"/>
    <p:sldId id="421" r:id="rId36"/>
    <p:sldId id="423" r:id="rId37"/>
    <p:sldId id="424" r:id="rId38"/>
    <p:sldId id="436" r:id="rId39"/>
    <p:sldId id="432" r:id="rId40"/>
    <p:sldId id="425" r:id="rId41"/>
    <p:sldId id="426" r:id="rId42"/>
    <p:sldId id="427" r:id="rId43"/>
    <p:sldId id="428" r:id="rId44"/>
    <p:sldId id="429" r:id="rId45"/>
    <p:sldId id="430" r:id="rId46"/>
    <p:sldId id="433"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5" d="100"/>
          <a:sy n="95" d="100"/>
        </p:scale>
        <p:origin x="206" y="72"/>
      </p:cViewPr>
      <p:guideLst>
        <p:guide pos="3840"/>
        <p:guide orient="horz" pos="2160"/>
      </p:guideLst>
    </p:cSldViewPr>
  </p:slideViewPr>
  <p:notesTextViewPr>
    <p:cViewPr>
      <p:scale>
        <a:sx n="1" d="1"/>
        <a:sy n="1" d="1"/>
      </p:scale>
      <p:origin x="0" y="0"/>
    </p:cViewPr>
  </p:notesTextViewPr>
  <p:notesViewPr>
    <p:cSldViewPr snapToGrid="0">
      <p:cViewPr varScale="1">
        <p:scale>
          <a:sx n="94" d="100"/>
          <a:sy n="94" d="100"/>
        </p:scale>
        <p:origin x="193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4/20/2026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‹N›</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4/20/2026</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‹N›</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4/20/2026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4/20/2026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4/20/2026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n-US"/>
              <a:t>4/20/2026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4/20/2026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‹N›</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4/20/2026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4/20/2026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4/20/2026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4/20/2026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4/20/2026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4/20/2026</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‹N›</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840" userDrawn="1">
          <p15:clr>
            <a:srgbClr val="F26B43"/>
          </p15:clr>
        </p15:guide>
        <p15:guide id="5"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blast.ncbi.nlm.nih.gov/doc/blast-help/references.html"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ebi.ac.uk/jdispatcher/sss/fasta" TargetMode="External"/><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983874"/>
            <a:ext cx="9601200" cy="931025"/>
          </a:xfrm>
        </p:spPr>
        <p:txBody>
          <a:bodyPr/>
          <a:lstStyle/>
          <a:p>
            <a:r>
              <a:rPr lang="it-IT" sz="4800" dirty="0"/>
              <a:t>LEZIONE 6</a:t>
            </a:r>
            <a:br>
              <a:rPr lang="it-IT" sz="4800" dirty="0"/>
            </a:br>
            <a:r>
              <a:rPr lang="it-IT" sz="4800" dirty="0"/>
              <a:t>Algoritmi per l’allineamento tra sequenze</a:t>
            </a:r>
            <a:endParaRPr lang="en-US" sz="4800" dirty="0"/>
          </a:p>
        </p:txBody>
      </p:sp>
    </p:spTree>
    <p:extLst>
      <p:ext uri="{BB962C8B-B14F-4D97-AF65-F5344CB8AC3E}">
        <p14:creationId xmlns:p14="http://schemas.microsoft.com/office/powerpoint/2010/main" val="34618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a:t>FUNZIONAMENTO DEGLI ALGORITMI DINAMICI DI ALLINEAMENTO – NEEDLEMAN-WUNSCH</a:t>
            </a:r>
          </a:p>
        </p:txBody>
      </p:sp>
      <p:sp>
        <p:nvSpPr>
          <p:cNvPr id="3" name="Content Placeholder 2"/>
          <p:cNvSpPr>
            <a:spLocks noGrp="1"/>
          </p:cNvSpPr>
          <p:nvPr>
            <p:ph idx="1"/>
          </p:nvPr>
        </p:nvSpPr>
        <p:spPr>
          <a:xfrm>
            <a:off x="488371" y="1531348"/>
            <a:ext cx="4356393" cy="4343400"/>
          </a:xfrm>
        </p:spPr>
        <p:txBody>
          <a:bodyPr>
            <a:noAutofit/>
          </a:bodyPr>
          <a:lstStyle/>
          <a:p>
            <a:pPr marL="45720" indent="0" algn="just">
              <a:spcBef>
                <a:spcPts val="0"/>
              </a:spcBef>
              <a:buNone/>
            </a:pPr>
            <a:r>
              <a:rPr lang="it-IT" altLang="ko-KR" sz="2400" b="1" u="sng" noProof="1">
                <a:latin typeface="Calibri" panose="020F0502020204030204" pitchFamily="34" charset="0"/>
                <a:ea typeface="굴림" charset="-127"/>
                <a:cs typeface="Calibri" panose="020F0502020204030204" pitchFamily="34" charset="0"/>
              </a:rPr>
              <a:t>Traceback step</a:t>
            </a:r>
          </a:p>
          <a:p>
            <a:pPr marL="45720" indent="0" algn="just">
              <a:spcBef>
                <a:spcPts val="0"/>
              </a:spcBef>
              <a:buNone/>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marL="45720" indent="0" algn="just">
              <a:spcBef>
                <a:spcPts val="0"/>
              </a:spcBef>
              <a:buNone/>
            </a:pPr>
            <a:r>
              <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rPr>
              <a:t>Posizioniamoci sul valore massimo che abbiamo ottenuto nella tabella (6) che rappresenta lo score dell’allineamento globale</a:t>
            </a:r>
          </a:p>
          <a:p>
            <a:pPr marL="45720" indent="0" algn="just">
              <a:spcBef>
                <a:spcPts val="0"/>
              </a:spcBef>
              <a:buNone/>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marL="45720" indent="0" algn="just">
              <a:spcBef>
                <a:spcPts val="0"/>
              </a:spcBef>
              <a:buNone/>
            </a:pPr>
            <a:r>
              <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rPr>
              <a:t>L’allineamento in questa posizione tra le due sequenze è A-A</a:t>
            </a:r>
          </a:p>
          <a:p>
            <a:pPr marL="45720" indent="0" algn="just">
              <a:spcBef>
                <a:spcPts val="0"/>
              </a:spcBef>
              <a:buNone/>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marL="45720" indent="0" algn="just">
              <a:spcBef>
                <a:spcPts val="0"/>
              </a:spcBef>
              <a:buNone/>
            </a:pPr>
            <a:r>
              <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rPr>
              <a:t>Andiamo a vedere i punteggi ottenuti nelle celle immediatamente adiacenti...</a:t>
            </a:r>
          </a:p>
        </p:txBody>
      </p:sp>
      <p:pic>
        <p:nvPicPr>
          <p:cNvPr id="8" name="Picture 4" descr="Traceback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4786" y="935182"/>
            <a:ext cx="6613525" cy="454025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a:grpSpLocks/>
          </p:cNvGrpSpPr>
          <p:nvPr/>
        </p:nvGrpSpPr>
        <p:grpSpPr bwMode="auto">
          <a:xfrm>
            <a:off x="5533737" y="1393969"/>
            <a:ext cx="5924552" cy="5362575"/>
            <a:chOff x="1064" y="916"/>
            <a:chExt cx="3732" cy="3378"/>
          </a:xfrm>
        </p:grpSpPr>
        <p:sp>
          <p:nvSpPr>
            <p:cNvPr id="10" name="Rectangle 5"/>
            <p:cNvSpPr>
              <a:spLocks noChangeArrowheads="1"/>
            </p:cNvSpPr>
            <p:nvPr/>
          </p:nvSpPr>
          <p:spPr bwMode="auto">
            <a:xfrm>
              <a:off x="4483" y="916"/>
              <a:ext cx="313" cy="214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 name="Rectangle 6"/>
            <p:cNvSpPr>
              <a:spLocks noChangeArrowheads="1"/>
            </p:cNvSpPr>
            <p:nvPr/>
          </p:nvSpPr>
          <p:spPr bwMode="auto">
            <a:xfrm>
              <a:off x="1064" y="3094"/>
              <a:ext cx="3419" cy="25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2" name="Text Box 7"/>
            <p:cNvSpPr txBox="1">
              <a:spLocks noChangeArrowheads="1"/>
            </p:cNvSpPr>
            <p:nvPr/>
          </p:nvSpPr>
          <p:spPr bwMode="auto">
            <a:xfrm>
              <a:off x="1144" y="3546"/>
              <a:ext cx="921"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ko-KR">
                  <a:latin typeface="Courier New" panose="02070309020205020404" pitchFamily="49" charset="0"/>
                  <a:ea typeface="굴림" charset="-127"/>
                </a:rPr>
                <a:t>Seq#1 A</a:t>
              </a:r>
            </a:p>
            <a:p>
              <a:r>
                <a:rPr lang="en-US" altLang="ko-KR">
                  <a:latin typeface="Courier New" panose="02070309020205020404" pitchFamily="49" charset="0"/>
                  <a:ea typeface="굴림" charset="-127"/>
                </a:rPr>
                <a:t>      |</a:t>
              </a:r>
            </a:p>
            <a:p>
              <a:r>
                <a:rPr lang="en-US" altLang="ko-KR">
                  <a:latin typeface="Courier New" panose="02070309020205020404" pitchFamily="49" charset="0"/>
                  <a:ea typeface="굴림" charset="-127"/>
                </a:rPr>
                <a:t>Seq#2 A</a:t>
              </a:r>
            </a:p>
          </p:txBody>
        </p:sp>
      </p:grpSp>
    </p:spTree>
    <p:extLst>
      <p:ext uri="{BB962C8B-B14F-4D97-AF65-F5344CB8AC3E}">
        <p14:creationId xmlns:p14="http://schemas.microsoft.com/office/powerpoint/2010/main" val="63798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a:t>FUNZIONAMENTO DEGLI ALGORITMI DINAMICI DI ALLINEAMENTO – NEEDLEMAN-WUNSCH</a:t>
            </a:r>
          </a:p>
        </p:txBody>
      </p:sp>
      <p:sp>
        <p:nvSpPr>
          <p:cNvPr id="3" name="Content Placeholder 2"/>
          <p:cNvSpPr>
            <a:spLocks noGrp="1"/>
          </p:cNvSpPr>
          <p:nvPr>
            <p:ph idx="1"/>
          </p:nvPr>
        </p:nvSpPr>
        <p:spPr>
          <a:xfrm>
            <a:off x="493562" y="1344612"/>
            <a:ext cx="4356393" cy="4343400"/>
          </a:xfrm>
        </p:spPr>
        <p:txBody>
          <a:bodyPr>
            <a:noAutofit/>
          </a:bodyPr>
          <a:lstStyle/>
          <a:p>
            <a:pPr marL="45720" indent="0" algn="just">
              <a:spcBef>
                <a:spcPts val="0"/>
              </a:spcBef>
              <a:buNone/>
            </a:pPr>
            <a:r>
              <a:rPr lang="it-IT" altLang="ko-KR" sz="2400" b="1" u="sng" noProof="1">
                <a:latin typeface="Calibri" panose="020F0502020204030204" pitchFamily="34" charset="0"/>
                <a:ea typeface="굴림" charset="-127"/>
                <a:cs typeface="Calibri" panose="020F0502020204030204" pitchFamily="34" charset="0"/>
              </a:rPr>
              <a:t>Traceback step</a:t>
            </a:r>
          </a:p>
          <a:p>
            <a:pPr marL="45720" indent="0" algn="just">
              <a:spcBef>
                <a:spcPts val="0"/>
              </a:spcBef>
              <a:buNone/>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marL="45720" indent="0" algn="just">
              <a:spcBef>
                <a:spcPts val="0"/>
              </a:spcBef>
              <a:buNone/>
            </a:pPr>
            <a:r>
              <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rPr>
              <a:t>Sostanzialmente si va a ritroso per trovare quale sia il percorso migliore</a:t>
            </a:r>
          </a:p>
          <a:p>
            <a:pPr marL="45720" indent="0" algn="just">
              <a:spcBef>
                <a:spcPts val="0"/>
              </a:spcBef>
              <a:buNone/>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marL="45720" indent="0" algn="just">
              <a:spcBef>
                <a:spcPts val="0"/>
              </a:spcBef>
              <a:buNone/>
            </a:pPr>
            <a:r>
              <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rPr>
              <a:t>Se mi sposto in diagonale non inserisco gap</a:t>
            </a:r>
          </a:p>
          <a:p>
            <a:pPr marL="45720" indent="0" algn="just">
              <a:spcBef>
                <a:spcPts val="0"/>
              </a:spcBef>
              <a:buNone/>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marL="45720" indent="0" algn="just">
              <a:spcBef>
                <a:spcPts val="0"/>
              </a:spcBef>
              <a:buNone/>
            </a:pPr>
            <a:r>
              <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rPr>
              <a:t>Se mi sposto in orizzontale inserisco gap nella sequenza #2</a:t>
            </a:r>
          </a:p>
          <a:p>
            <a:pPr marL="45720" indent="0" algn="just">
              <a:spcBef>
                <a:spcPts val="0"/>
              </a:spcBef>
              <a:buNone/>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marL="45720" indent="0" algn="just">
              <a:spcBef>
                <a:spcPts val="0"/>
              </a:spcBef>
              <a:buNone/>
            </a:pPr>
            <a:r>
              <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rPr>
              <a:t>Se mi sposto in verticale inserisco gap nella sequenza #1</a:t>
            </a:r>
          </a:p>
        </p:txBody>
      </p:sp>
      <p:pic>
        <p:nvPicPr>
          <p:cNvPr id="13" name="Picture 3" descr="Traceback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223" y="1036638"/>
            <a:ext cx="6613525" cy="454025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31"/>
          <p:cNvGrpSpPr>
            <a:grpSpLocks/>
          </p:cNvGrpSpPr>
          <p:nvPr/>
        </p:nvGrpSpPr>
        <p:grpSpPr bwMode="auto">
          <a:xfrm>
            <a:off x="5492173" y="1495425"/>
            <a:ext cx="5924550" cy="3856038"/>
            <a:chOff x="1064" y="916"/>
            <a:chExt cx="3732" cy="2429"/>
          </a:xfrm>
        </p:grpSpPr>
        <p:sp>
          <p:nvSpPr>
            <p:cNvPr id="15" name="Rectangle 5"/>
            <p:cNvSpPr>
              <a:spLocks noChangeArrowheads="1"/>
            </p:cNvSpPr>
            <p:nvPr/>
          </p:nvSpPr>
          <p:spPr bwMode="auto">
            <a:xfrm>
              <a:off x="4483" y="916"/>
              <a:ext cx="313" cy="214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 name="Rectangle 6"/>
            <p:cNvSpPr>
              <a:spLocks noChangeArrowheads="1"/>
            </p:cNvSpPr>
            <p:nvPr/>
          </p:nvSpPr>
          <p:spPr bwMode="auto">
            <a:xfrm>
              <a:off x="1064" y="3094"/>
              <a:ext cx="3419" cy="25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17" name="Text Box 7"/>
          <p:cNvSpPr txBox="1">
            <a:spLocks noChangeArrowheads="1"/>
          </p:cNvSpPr>
          <p:nvPr/>
        </p:nvSpPr>
        <p:spPr bwMode="auto">
          <a:xfrm>
            <a:off x="6120824" y="5688012"/>
            <a:ext cx="52959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ko-KR">
                <a:latin typeface="Courier New" panose="02070309020205020404" pitchFamily="49" charset="0"/>
                <a:ea typeface="굴림" charset="-127"/>
              </a:rPr>
              <a:t>Seq#1  G A A T T C A G T T A</a:t>
            </a:r>
          </a:p>
          <a:p>
            <a:r>
              <a:rPr lang="en-US" altLang="ko-KR">
                <a:latin typeface="Courier New" panose="02070309020205020404" pitchFamily="49" charset="0"/>
                <a:ea typeface="굴림" charset="-127"/>
              </a:rPr>
              <a:t>       |   | |   |   |     |</a:t>
            </a:r>
          </a:p>
          <a:p>
            <a:r>
              <a:rPr lang="en-US" altLang="ko-KR">
                <a:latin typeface="Courier New" panose="02070309020205020404" pitchFamily="49" charset="0"/>
                <a:ea typeface="굴림" charset="-127"/>
              </a:rPr>
              <a:t>Seq#2  G G A T - C - G - - A</a:t>
            </a:r>
          </a:p>
        </p:txBody>
      </p:sp>
      <p:sp>
        <p:nvSpPr>
          <p:cNvPr id="18" name="Rectangle 8"/>
          <p:cNvSpPr>
            <a:spLocks noChangeArrowheads="1"/>
          </p:cNvSpPr>
          <p:nvPr/>
        </p:nvSpPr>
        <p:spPr bwMode="auto">
          <a:xfrm>
            <a:off x="10462636" y="1512888"/>
            <a:ext cx="457200" cy="292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 name="Rectangle 9"/>
          <p:cNvSpPr>
            <a:spLocks noChangeArrowheads="1"/>
          </p:cNvSpPr>
          <p:nvPr/>
        </p:nvSpPr>
        <p:spPr bwMode="auto">
          <a:xfrm>
            <a:off x="9957811" y="1487488"/>
            <a:ext cx="457200" cy="292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 name="Rectangle 11"/>
          <p:cNvSpPr>
            <a:spLocks noChangeArrowheads="1"/>
          </p:cNvSpPr>
          <p:nvPr/>
        </p:nvSpPr>
        <p:spPr bwMode="auto">
          <a:xfrm>
            <a:off x="8987848" y="1477963"/>
            <a:ext cx="417513" cy="24828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21" name="Group 32"/>
          <p:cNvGrpSpPr>
            <a:grpSpLocks/>
          </p:cNvGrpSpPr>
          <p:nvPr/>
        </p:nvGrpSpPr>
        <p:grpSpPr bwMode="auto">
          <a:xfrm>
            <a:off x="5492173" y="1482725"/>
            <a:ext cx="4418013" cy="3408363"/>
            <a:chOff x="1064" y="908"/>
            <a:chExt cx="2783" cy="2147"/>
          </a:xfrm>
        </p:grpSpPr>
        <p:sp>
          <p:nvSpPr>
            <p:cNvPr id="22" name="Rectangle 10"/>
            <p:cNvSpPr>
              <a:spLocks noChangeArrowheads="1"/>
            </p:cNvSpPr>
            <p:nvPr/>
          </p:nvSpPr>
          <p:spPr bwMode="auto">
            <a:xfrm>
              <a:off x="3559" y="908"/>
              <a:ext cx="288" cy="184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 name="Rectangle 12"/>
            <p:cNvSpPr>
              <a:spLocks noChangeArrowheads="1"/>
            </p:cNvSpPr>
            <p:nvPr/>
          </p:nvSpPr>
          <p:spPr bwMode="auto">
            <a:xfrm>
              <a:off x="1064" y="2780"/>
              <a:ext cx="2467" cy="2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24" name="Group 33"/>
          <p:cNvGrpSpPr>
            <a:grpSpLocks/>
          </p:cNvGrpSpPr>
          <p:nvPr/>
        </p:nvGrpSpPr>
        <p:grpSpPr bwMode="auto">
          <a:xfrm>
            <a:off x="5552498" y="1512888"/>
            <a:ext cx="3359150" cy="2881312"/>
            <a:chOff x="1102" y="927"/>
            <a:chExt cx="2116" cy="1815"/>
          </a:xfrm>
        </p:grpSpPr>
        <p:sp>
          <p:nvSpPr>
            <p:cNvPr id="25" name="Rectangle 15"/>
            <p:cNvSpPr>
              <a:spLocks noChangeArrowheads="1"/>
            </p:cNvSpPr>
            <p:nvPr/>
          </p:nvSpPr>
          <p:spPr bwMode="auto">
            <a:xfrm>
              <a:off x="2955" y="927"/>
              <a:ext cx="263" cy="151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6" name="Rectangle 16"/>
            <p:cNvSpPr>
              <a:spLocks noChangeArrowheads="1"/>
            </p:cNvSpPr>
            <p:nvPr/>
          </p:nvSpPr>
          <p:spPr bwMode="auto">
            <a:xfrm>
              <a:off x="1102" y="2454"/>
              <a:ext cx="1803"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27" name="Rectangle 17"/>
          <p:cNvSpPr>
            <a:spLocks noChangeArrowheads="1"/>
          </p:cNvSpPr>
          <p:nvPr/>
        </p:nvSpPr>
        <p:spPr bwMode="auto">
          <a:xfrm>
            <a:off x="7997248" y="1473200"/>
            <a:ext cx="438150" cy="19478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28" name="Group 21"/>
          <p:cNvGrpSpPr>
            <a:grpSpLocks/>
          </p:cNvGrpSpPr>
          <p:nvPr/>
        </p:nvGrpSpPr>
        <p:grpSpPr bwMode="auto">
          <a:xfrm>
            <a:off x="5512811" y="1531938"/>
            <a:ext cx="2405062" cy="2346325"/>
            <a:chOff x="1077" y="939"/>
            <a:chExt cx="1515" cy="1478"/>
          </a:xfrm>
        </p:grpSpPr>
        <p:sp>
          <p:nvSpPr>
            <p:cNvPr id="29" name="Rectangle 19"/>
            <p:cNvSpPr>
              <a:spLocks noChangeArrowheads="1"/>
            </p:cNvSpPr>
            <p:nvPr/>
          </p:nvSpPr>
          <p:spPr bwMode="auto">
            <a:xfrm>
              <a:off x="1077" y="2154"/>
              <a:ext cx="1227" cy="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0" name="Rectangle 20"/>
            <p:cNvSpPr>
              <a:spLocks noChangeArrowheads="1"/>
            </p:cNvSpPr>
            <p:nvPr/>
          </p:nvSpPr>
          <p:spPr bwMode="auto">
            <a:xfrm>
              <a:off x="2304" y="939"/>
              <a:ext cx="288" cy="119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31" name="Group 24"/>
          <p:cNvGrpSpPr>
            <a:grpSpLocks/>
          </p:cNvGrpSpPr>
          <p:nvPr/>
        </p:nvGrpSpPr>
        <p:grpSpPr bwMode="auto">
          <a:xfrm>
            <a:off x="5531861" y="1512888"/>
            <a:ext cx="1908175" cy="1868487"/>
            <a:chOff x="1089" y="927"/>
            <a:chExt cx="1202" cy="1177"/>
          </a:xfrm>
        </p:grpSpPr>
        <p:sp>
          <p:nvSpPr>
            <p:cNvPr id="32" name="Rectangle 22"/>
            <p:cNvSpPr>
              <a:spLocks noChangeArrowheads="1"/>
            </p:cNvSpPr>
            <p:nvPr/>
          </p:nvSpPr>
          <p:spPr bwMode="auto">
            <a:xfrm>
              <a:off x="2016" y="927"/>
              <a:ext cx="275" cy="88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3" name="Rectangle 23"/>
            <p:cNvSpPr>
              <a:spLocks noChangeArrowheads="1"/>
            </p:cNvSpPr>
            <p:nvPr/>
          </p:nvSpPr>
          <p:spPr bwMode="auto">
            <a:xfrm>
              <a:off x="1089" y="1866"/>
              <a:ext cx="889" cy="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34" name="Group 27"/>
          <p:cNvGrpSpPr>
            <a:grpSpLocks/>
          </p:cNvGrpSpPr>
          <p:nvPr/>
        </p:nvGrpSpPr>
        <p:grpSpPr bwMode="auto">
          <a:xfrm>
            <a:off x="5492173" y="1531938"/>
            <a:ext cx="1450975" cy="1371600"/>
            <a:chOff x="1064" y="939"/>
            <a:chExt cx="914" cy="864"/>
          </a:xfrm>
        </p:grpSpPr>
        <p:sp>
          <p:nvSpPr>
            <p:cNvPr id="35" name="Rectangle 25"/>
            <p:cNvSpPr>
              <a:spLocks noChangeArrowheads="1"/>
            </p:cNvSpPr>
            <p:nvPr/>
          </p:nvSpPr>
          <p:spPr bwMode="auto">
            <a:xfrm>
              <a:off x="1703" y="939"/>
              <a:ext cx="275" cy="57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6" name="Rectangle 26"/>
            <p:cNvSpPr>
              <a:spLocks noChangeArrowheads="1"/>
            </p:cNvSpPr>
            <p:nvPr/>
          </p:nvSpPr>
          <p:spPr bwMode="auto">
            <a:xfrm>
              <a:off x="1064" y="1540"/>
              <a:ext cx="626" cy="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37" name="Group 30"/>
          <p:cNvGrpSpPr>
            <a:grpSpLocks/>
          </p:cNvGrpSpPr>
          <p:nvPr/>
        </p:nvGrpSpPr>
        <p:grpSpPr bwMode="auto">
          <a:xfrm>
            <a:off x="5531861" y="1512888"/>
            <a:ext cx="914400" cy="933450"/>
            <a:chOff x="1089" y="927"/>
            <a:chExt cx="576" cy="588"/>
          </a:xfrm>
        </p:grpSpPr>
        <p:sp>
          <p:nvSpPr>
            <p:cNvPr id="38" name="Rectangle 28"/>
            <p:cNvSpPr>
              <a:spLocks noChangeArrowheads="1"/>
            </p:cNvSpPr>
            <p:nvPr/>
          </p:nvSpPr>
          <p:spPr bwMode="auto">
            <a:xfrm>
              <a:off x="1365" y="927"/>
              <a:ext cx="300"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9" name="Rectangle 29"/>
            <p:cNvSpPr>
              <a:spLocks noChangeArrowheads="1"/>
            </p:cNvSpPr>
            <p:nvPr/>
          </p:nvSpPr>
          <p:spPr bwMode="auto">
            <a:xfrm>
              <a:off x="1089" y="1227"/>
              <a:ext cx="263"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Tree>
    <p:extLst>
      <p:ext uri="{BB962C8B-B14F-4D97-AF65-F5344CB8AC3E}">
        <p14:creationId xmlns:p14="http://schemas.microsoft.com/office/powerpoint/2010/main" val="213939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0-#ppt_w/2"/>
                                          </p:val>
                                        </p:tav>
                                        <p:tav tm="100000">
                                          <p:val>
                                            <p:strVal val="#ppt_x"/>
                                          </p:val>
                                        </p:tav>
                                      </p:tavLst>
                                    </p:anim>
                                    <p:anim calcmode="lin" valueType="num">
                                      <p:cBhvr additive="base">
                                        <p:cTn id="2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0-#ppt_w/2"/>
                                          </p:val>
                                        </p:tav>
                                        <p:tav tm="100000">
                                          <p:val>
                                            <p:strVal val="#ppt_x"/>
                                          </p:val>
                                        </p:tav>
                                      </p:tavLst>
                                    </p:anim>
                                    <p:anim calcmode="lin" valueType="num">
                                      <p:cBhvr additive="base">
                                        <p:cTn id="32"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0-#ppt_w/2"/>
                                          </p:val>
                                        </p:tav>
                                        <p:tav tm="100000">
                                          <p:val>
                                            <p:strVal val="#ppt_x"/>
                                          </p:val>
                                        </p:tav>
                                      </p:tavLst>
                                    </p:anim>
                                    <p:anim calcmode="lin" valueType="num">
                                      <p:cBhvr additive="base">
                                        <p:cTn id="38"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0-#ppt_w/2"/>
                                          </p:val>
                                        </p:tav>
                                        <p:tav tm="100000">
                                          <p:val>
                                            <p:strVal val="#ppt_x"/>
                                          </p:val>
                                        </p:tav>
                                      </p:tavLst>
                                    </p:anim>
                                    <p:anim calcmode="lin" valueType="num">
                                      <p:cBhvr additive="base">
                                        <p:cTn id="4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500" fill="hold"/>
                                        <p:tgtEl>
                                          <p:spTgt spid="34"/>
                                        </p:tgtEl>
                                        <p:attrNameLst>
                                          <p:attrName>ppt_x</p:attrName>
                                        </p:attrNameLst>
                                      </p:cBhvr>
                                      <p:tavLst>
                                        <p:tav tm="0">
                                          <p:val>
                                            <p:strVal val="0-#ppt_w/2"/>
                                          </p:val>
                                        </p:tav>
                                        <p:tav tm="100000">
                                          <p:val>
                                            <p:strVal val="#ppt_x"/>
                                          </p:val>
                                        </p:tav>
                                      </p:tavLst>
                                    </p:anim>
                                    <p:anim calcmode="lin" valueType="num">
                                      <p:cBhvr additive="base">
                                        <p:cTn id="56"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additive="base">
                                        <p:cTn id="61" dur="500" fill="hold"/>
                                        <p:tgtEl>
                                          <p:spTgt spid="37"/>
                                        </p:tgtEl>
                                        <p:attrNameLst>
                                          <p:attrName>ppt_x</p:attrName>
                                        </p:attrNameLst>
                                      </p:cBhvr>
                                      <p:tavLst>
                                        <p:tav tm="0">
                                          <p:val>
                                            <p:strVal val="0-#ppt_w/2"/>
                                          </p:val>
                                        </p:tav>
                                        <p:tav tm="100000">
                                          <p:val>
                                            <p:strVal val="#ppt_x"/>
                                          </p:val>
                                        </p:tav>
                                      </p:tavLst>
                                    </p:anim>
                                    <p:anim calcmode="lin" valueType="num">
                                      <p:cBhvr additive="base">
                                        <p:cTn id="62"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0-#ppt_w/2"/>
                                          </p:val>
                                        </p:tav>
                                        <p:tav tm="100000">
                                          <p:val>
                                            <p:strVal val="#ppt_x"/>
                                          </p:val>
                                        </p:tav>
                                      </p:tavLst>
                                    </p:anim>
                                    <p:anim calcmode="lin" valueType="num">
                                      <p:cBhvr additive="base">
                                        <p:cTn id="6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P spid="18" grpId="0" animBg="1"/>
      <p:bldP spid="19" grpId="0" animBg="1"/>
      <p:bldP spid="20"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a:t>FUNZIONAMENTO DEGLI ALGORITMI DINAMICI DI ALLINEAMENTO – NEEDLEMAN-WUNSCH</a:t>
            </a:r>
          </a:p>
        </p:txBody>
      </p:sp>
      <p:sp>
        <p:nvSpPr>
          <p:cNvPr id="3" name="Content Placeholder 2"/>
          <p:cNvSpPr>
            <a:spLocks noGrp="1"/>
          </p:cNvSpPr>
          <p:nvPr>
            <p:ph idx="1"/>
          </p:nvPr>
        </p:nvSpPr>
        <p:spPr>
          <a:xfrm>
            <a:off x="493561" y="1209530"/>
            <a:ext cx="11161027" cy="5118534"/>
          </a:xfrm>
        </p:spPr>
        <p:txBody>
          <a:bodyPr>
            <a:noAutofit/>
          </a:bodyPr>
          <a:lstStyle/>
          <a:p>
            <a:pPr algn="just">
              <a:spcBef>
                <a:spcPts val="0"/>
              </a:spcBef>
            </a:pPr>
            <a:r>
              <a:rPr lang="it-IT" altLang="ko-KR" sz="2400" noProof="1">
                <a:latin typeface="Calibri" panose="020F0502020204030204" pitchFamily="34" charset="0"/>
                <a:ea typeface="굴림" charset="-127"/>
                <a:cs typeface="Calibri" panose="020F0502020204030204" pitchFamily="34" charset="0"/>
              </a:rPr>
              <a:t>Quello che abbiamo appena effettuato è, sostanzialmente, il procedimento usato dall’algoritmo per </a:t>
            </a:r>
            <a:r>
              <a:rPr lang="it-IT" altLang="ko-KR" sz="2400" b="1" noProof="1">
                <a:latin typeface="Calibri" panose="020F0502020204030204" pitchFamily="34" charset="0"/>
                <a:ea typeface="굴림" charset="-127"/>
                <a:cs typeface="Calibri" panose="020F0502020204030204" pitchFamily="34" charset="0"/>
              </a:rPr>
              <a:t>l’allineamento globale </a:t>
            </a:r>
            <a:r>
              <a:rPr lang="it-IT" altLang="ko-KR" sz="2400" noProof="1">
                <a:latin typeface="Calibri" panose="020F0502020204030204" pitchFamily="34" charset="0"/>
                <a:ea typeface="굴림" charset="-127"/>
                <a:cs typeface="Calibri" panose="020F0502020204030204" pitchFamily="34" charset="0"/>
              </a:rPr>
              <a:t>di Needleman e Wunsch (1970)</a:t>
            </a:r>
          </a:p>
          <a:p>
            <a:pPr algn="just">
              <a:spcBef>
                <a:spcPts val="0"/>
              </a:spcBef>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algn="just">
              <a:spcBef>
                <a:spcPts val="0"/>
              </a:spcBef>
            </a:pPr>
            <a:r>
              <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rPr>
              <a:t>L’esempio che abbiamo appena visto è molto semplice perchè (1) non veniva applicata alcuna penalità per l’inserzione di gap e (2) il punteggio da attribuire alle identità era sempre il medesimo (=1). Abbiamo già visto in realtà come sia più opportuno utilizzare invece dei punteggi derivanti dalle </a:t>
            </a:r>
            <a:r>
              <a:rPr lang="it-IT" altLang="ko-KR" sz="2400" b="1" noProof="1">
                <a:solidFill>
                  <a:schemeClr val="bg2">
                    <a:lumMod val="25000"/>
                  </a:schemeClr>
                </a:solidFill>
                <a:latin typeface="Calibri" panose="020F0502020204030204" pitchFamily="34" charset="0"/>
                <a:ea typeface="굴림" charset="-127"/>
                <a:cs typeface="Calibri" panose="020F0502020204030204" pitchFamily="34" charset="0"/>
              </a:rPr>
              <a:t>matrici di sostituzione</a:t>
            </a:r>
          </a:p>
          <a:p>
            <a:pPr algn="just">
              <a:spcBef>
                <a:spcPts val="0"/>
              </a:spcBef>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algn="just">
              <a:spcBef>
                <a:spcPts val="0"/>
              </a:spcBef>
            </a:pPr>
            <a:r>
              <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rPr>
              <a:t>Il problema principale dell’algoritmo Needleman-Wunsch è la </a:t>
            </a:r>
            <a:r>
              <a:rPr lang="it-IT" altLang="ko-KR" sz="2400" b="1" noProof="1">
                <a:solidFill>
                  <a:schemeClr val="bg2">
                    <a:lumMod val="25000"/>
                  </a:schemeClr>
                </a:solidFill>
                <a:latin typeface="Calibri" panose="020F0502020204030204" pitchFamily="34" charset="0"/>
                <a:ea typeface="굴림" charset="-127"/>
                <a:cs typeface="Calibri" panose="020F0502020204030204" pitchFamily="34" charset="0"/>
              </a:rPr>
              <a:t>quantità di CPU richiesta</a:t>
            </a:r>
            <a:r>
              <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rPr>
              <a:t>. Per questo motivo </a:t>
            </a:r>
            <a:r>
              <a:rPr lang="it-IT" altLang="ko-KR" sz="2400" dirty="0">
                <a:solidFill>
                  <a:schemeClr val="bg2">
                    <a:lumMod val="25000"/>
                  </a:schemeClr>
                </a:solidFill>
                <a:latin typeface="Calibri" panose="020F0502020204030204" pitchFamily="34" charset="0"/>
                <a:ea typeface="굴림" charset="-127"/>
                <a:cs typeface="Calibri" panose="020F0502020204030204" pitchFamily="34" charset="0"/>
              </a:rPr>
              <a:t>non è un algoritmo favorito per un uso pratico, anche se garantisce l’ottenimento del miglior allineamento possibile</a:t>
            </a:r>
          </a:p>
          <a:p>
            <a:pPr algn="just">
              <a:spcBef>
                <a:spcPts val="0"/>
              </a:spcBef>
            </a:pPr>
            <a:endParaRPr lang="en-US"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algn="just">
              <a:spcBef>
                <a:spcPts val="0"/>
              </a:spcBef>
            </a:pPr>
            <a:r>
              <a:rPr lang="en-US" altLang="ko-KR" sz="2400" noProof="1">
                <a:solidFill>
                  <a:schemeClr val="bg2">
                    <a:lumMod val="25000"/>
                  </a:schemeClr>
                </a:solidFill>
                <a:latin typeface="Calibri" panose="020F0502020204030204" pitchFamily="34" charset="0"/>
                <a:ea typeface="굴림" charset="-127"/>
                <a:cs typeface="Calibri" panose="020F0502020204030204" pitchFamily="34" charset="0"/>
              </a:rPr>
              <a:t>Allo stesso tempo, come abbiamo già accennato, l’allineamento globale non è necessariamente il “migliore” in termini biologici, in quanto un allineamento locale può essergli preferito in molti casi</a:t>
            </a:r>
          </a:p>
        </p:txBody>
      </p:sp>
    </p:spTree>
    <p:extLst>
      <p:ext uri="{BB962C8B-B14F-4D97-AF65-F5344CB8AC3E}">
        <p14:creationId xmlns:p14="http://schemas.microsoft.com/office/powerpoint/2010/main" val="932403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a:t>FUNZIONAMENTO DEGLI ALGORITMI DINAMICI DI ALLINEAMENTO – NEEDLEMAN-WUNSCH</a:t>
            </a:r>
          </a:p>
        </p:txBody>
      </p:sp>
      <p:sp>
        <p:nvSpPr>
          <p:cNvPr id="3" name="Content Placeholder 2"/>
          <p:cNvSpPr>
            <a:spLocks noGrp="1"/>
          </p:cNvSpPr>
          <p:nvPr>
            <p:ph idx="1"/>
          </p:nvPr>
        </p:nvSpPr>
        <p:spPr>
          <a:xfrm>
            <a:off x="493561" y="1209530"/>
            <a:ext cx="11263009" cy="5118534"/>
          </a:xfrm>
        </p:spPr>
        <p:txBody>
          <a:bodyPr>
            <a:noAutofit/>
          </a:bodyPr>
          <a:lstStyle/>
          <a:p>
            <a:pPr algn="just">
              <a:spcBef>
                <a:spcPts val="0"/>
              </a:spcBef>
            </a:pPr>
            <a:r>
              <a:rPr lang="it-IT" altLang="ko-KR" sz="2400" noProof="1">
                <a:latin typeface="Calibri" panose="020F0502020204030204" pitchFamily="34" charset="0"/>
                <a:ea typeface="굴림" charset="-127"/>
                <a:cs typeface="Calibri" panose="020F0502020204030204" pitchFamily="34" charset="0"/>
              </a:rPr>
              <a:t>In che situazioni è quindi opportuno utilizzare una strategia di </a:t>
            </a:r>
            <a:r>
              <a:rPr lang="it-IT" altLang="ko-KR" sz="2400" b="1" noProof="1">
                <a:latin typeface="Calibri" panose="020F0502020204030204" pitchFamily="34" charset="0"/>
                <a:ea typeface="굴림" charset="-127"/>
                <a:cs typeface="Calibri" panose="020F0502020204030204" pitchFamily="34" charset="0"/>
              </a:rPr>
              <a:t>allineamento globale </a:t>
            </a:r>
            <a:r>
              <a:rPr lang="it-IT" altLang="ko-KR" sz="2400" noProof="1">
                <a:latin typeface="Calibri" panose="020F0502020204030204" pitchFamily="34" charset="0"/>
                <a:ea typeface="굴림" charset="-127"/>
                <a:cs typeface="Calibri" panose="020F0502020204030204" pitchFamily="34" charset="0"/>
              </a:rPr>
              <a:t>di Needleman e Wunsch?</a:t>
            </a:r>
          </a:p>
          <a:p>
            <a:pPr algn="just">
              <a:spcBef>
                <a:spcPts val="0"/>
              </a:spcBef>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algn="just">
              <a:spcBef>
                <a:spcPts val="0"/>
              </a:spcBef>
            </a:pPr>
            <a:r>
              <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rPr>
              <a:t>Ad esempio quando due sequenze hanno una lunghezza simile</a:t>
            </a:r>
          </a:p>
          <a:p>
            <a:pPr algn="just">
              <a:spcBef>
                <a:spcPts val="0"/>
              </a:spcBef>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algn="just">
              <a:spcBef>
                <a:spcPts val="0"/>
              </a:spcBef>
            </a:pPr>
            <a:r>
              <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rPr>
              <a:t>Non solo devono avere una lunghezza simile, ma devono anche essere simili tra loro per tutta la loro lunghezza (dall’inizio alla fine). Si adatterà quindi bene all’allineamento sia di sequenze ortologhe, sia di sequenze paraloghe, </a:t>
            </a:r>
            <a:r>
              <a:rPr lang="it-IT" altLang="ko-KR" sz="2400" u="sng" noProof="1">
                <a:solidFill>
                  <a:schemeClr val="bg2">
                    <a:lumMod val="25000"/>
                  </a:schemeClr>
                </a:solidFill>
                <a:latin typeface="Calibri" panose="020F0502020204030204" pitchFamily="34" charset="0"/>
                <a:ea typeface="굴림" charset="-127"/>
                <a:cs typeface="Calibri" panose="020F0502020204030204" pitchFamily="34" charset="0"/>
              </a:rPr>
              <a:t>a patto che non ci siano stati riarrangiamenti strutturali</a:t>
            </a:r>
          </a:p>
          <a:p>
            <a:pPr algn="just">
              <a:spcBef>
                <a:spcPts val="0"/>
              </a:spcBef>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algn="just">
              <a:spcBef>
                <a:spcPts val="0"/>
              </a:spcBef>
            </a:pPr>
            <a:r>
              <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rPr>
              <a:t>NON è invece apropriato quando due sequenze hanno lunghezze molto diverse (perdita o acquisizione di domini/esoni, ricombinazioni, duplicazioni, ecc.)</a:t>
            </a:r>
          </a:p>
          <a:p>
            <a:pPr algn="just">
              <a:spcBef>
                <a:spcPts val="0"/>
              </a:spcBef>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algn="just">
              <a:spcBef>
                <a:spcPts val="0"/>
              </a:spcBef>
            </a:pPr>
            <a:r>
              <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rPr>
              <a:t>NON è appropriato quando due sequenze, pur mostrando una elevata similarità in una regione, sono molto diverse in altre porzioni (esempio: condivisione di un singolo dominio conservato)</a:t>
            </a:r>
          </a:p>
        </p:txBody>
      </p:sp>
    </p:spTree>
    <p:extLst>
      <p:ext uri="{BB962C8B-B14F-4D97-AF65-F5344CB8AC3E}">
        <p14:creationId xmlns:p14="http://schemas.microsoft.com/office/powerpoint/2010/main" val="230717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a:t>FUNZIONAMENTO DEGLI ALGORITMI DINAMICI DI ALLINEAMENTO – NEEDLEMAN-WUNSCH</a:t>
            </a:r>
          </a:p>
        </p:txBody>
      </p:sp>
      <p:sp>
        <p:nvSpPr>
          <p:cNvPr id="3" name="Content Placeholder 2"/>
          <p:cNvSpPr>
            <a:spLocks noGrp="1"/>
          </p:cNvSpPr>
          <p:nvPr>
            <p:ph idx="1"/>
          </p:nvPr>
        </p:nvSpPr>
        <p:spPr>
          <a:xfrm>
            <a:off x="493561" y="1458912"/>
            <a:ext cx="5060812" cy="4343400"/>
          </a:xfrm>
        </p:spPr>
        <p:txBody>
          <a:bodyPr>
            <a:noAutofit/>
          </a:bodyPr>
          <a:lstStyle/>
          <a:p>
            <a:r>
              <a:rPr lang="it-IT" sz="2400" dirty="0"/>
              <a:t>Proviamo a vedere un exempio con:</a:t>
            </a:r>
          </a:p>
          <a:p>
            <a:pPr marL="45720" indent="0">
              <a:buNone/>
            </a:pPr>
            <a:r>
              <a:rPr lang="it-IT" sz="2400" dirty="0"/>
              <a:t>s(a</a:t>
            </a:r>
            <a:r>
              <a:rPr lang="it-IT" sz="1600" dirty="0"/>
              <a:t>i</a:t>
            </a:r>
            <a:r>
              <a:rPr lang="it-IT" sz="2400" dirty="0"/>
              <a:t>b</a:t>
            </a:r>
            <a:r>
              <a:rPr lang="it-IT" sz="1600" dirty="0"/>
              <a:t>j</a:t>
            </a:r>
            <a:r>
              <a:rPr lang="it-IT" sz="2400" dirty="0"/>
              <a:t>)= 5 (match) </a:t>
            </a:r>
          </a:p>
          <a:p>
            <a:pPr marL="45720" indent="0">
              <a:buNone/>
            </a:pPr>
            <a:r>
              <a:rPr lang="it-IT" sz="2400" dirty="0"/>
              <a:t>s(</a:t>
            </a:r>
            <a:r>
              <a:rPr lang="it-IT" sz="2400" dirty="0" err="1"/>
              <a:t>a</a:t>
            </a:r>
            <a:r>
              <a:rPr lang="it-IT" sz="1600" dirty="0" err="1"/>
              <a:t>i</a:t>
            </a:r>
            <a:r>
              <a:rPr lang="it-IT" sz="2400" dirty="0" err="1"/>
              <a:t>b</a:t>
            </a:r>
            <a:r>
              <a:rPr lang="it-IT" sz="1600" dirty="0" err="1"/>
              <a:t>j</a:t>
            </a:r>
            <a:r>
              <a:rPr lang="it-IT" sz="2400" dirty="0"/>
              <a:t>)=-3 (mismatch) </a:t>
            </a:r>
          </a:p>
          <a:p>
            <a:pPr marL="45720" indent="0">
              <a:buNone/>
            </a:pPr>
            <a:r>
              <a:rPr lang="en-US" sz="2400" dirty="0"/>
              <a:t>W=-4 gap penalty score</a:t>
            </a:r>
            <a:endParaRPr lang="en-US"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p:txBody>
      </p:sp>
      <p:pic>
        <p:nvPicPr>
          <p:cNvPr id="4" name="Picture 3"/>
          <p:cNvPicPr>
            <a:picLocks noChangeAspect="1"/>
          </p:cNvPicPr>
          <p:nvPr/>
        </p:nvPicPr>
        <p:blipFill rotWithShape="1">
          <a:blip r:embed="rId2"/>
          <a:srcRect r="3836" b="6528"/>
          <a:stretch/>
        </p:blipFill>
        <p:spPr>
          <a:xfrm>
            <a:off x="5551559" y="1012752"/>
            <a:ext cx="6457518" cy="3552393"/>
          </a:xfrm>
          <a:prstGeom prst="rect">
            <a:avLst/>
          </a:prstGeom>
        </p:spPr>
      </p:pic>
      <p:sp>
        <p:nvSpPr>
          <p:cNvPr id="6" name="TextBox 5"/>
          <p:cNvSpPr txBox="1"/>
          <p:nvPr/>
        </p:nvSpPr>
        <p:spPr>
          <a:xfrm>
            <a:off x="493561" y="4197928"/>
            <a:ext cx="4566811" cy="2308324"/>
          </a:xfrm>
          <a:prstGeom prst="rect">
            <a:avLst/>
          </a:prstGeom>
          <a:noFill/>
        </p:spPr>
        <p:txBody>
          <a:bodyPr wrap="square" rtlCol="0">
            <a:spAutoFit/>
          </a:bodyPr>
          <a:lstStyle/>
          <a:p>
            <a:pPr algn="just"/>
            <a:r>
              <a:rPr lang="it-IT" b="1" u="sng" dirty="0"/>
              <a:t>D’ora in poi indicherò con una freccia soltanto i passaggi POSSIBILI per determinare lo score di una casella: in questo caso lo score 5 è dato dal passaggio in diagonale.</a:t>
            </a:r>
          </a:p>
          <a:p>
            <a:pPr algn="just"/>
            <a:endParaRPr lang="it-IT" dirty="0"/>
          </a:p>
          <a:p>
            <a:pPr algn="just"/>
            <a:r>
              <a:rPr lang="it-IT" dirty="0"/>
              <a:t>Questo ci tornerà utile per il passaggio di traceback</a:t>
            </a:r>
          </a:p>
        </p:txBody>
      </p:sp>
      <p:sp>
        <p:nvSpPr>
          <p:cNvPr id="5" name="TextBox 4"/>
          <p:cNvSpPr txBox="1"/>
          <p:nvPr/>
        </p:nvSpPr>
        <p:spPr>
          <a:xfrm>
            <a:off x="5830685" y="4900668"/>
            <a:ext cx="5961568" cy="1200329"/>
          </a:xfrm>
          <a:prstGeom prst="rect">
            <a:avLst/>
          </a:prstGeom>
          <a:noFill/>
        </p:spPr>
        <p:txBody>
          <a:bodyPr wrap="square" rtlCol="0">
            <a:spAutoFit/>
          </a:bodyPr>
          <a:lstStyle/>
          <a:p>
            <a:pPr algn="just"/>
            <a:r>
              <a:rPr lang="it-IT" dirty="0"/>
              <a:t>N.B: in questo caso l’inizializzazione della matrice comporta l’inserizione di penalità -4 cumulativamente lungo entrambi gli assi per penalizzare l’inizio dell’allineamento con un gap</a:t>
            </a:r>
          </a:p>
        </p:txBody>
      </p:sp>
    </p:spTree>
    <p:extLst>
      <p:ext uri="{BB962C8B-B14F-4D97-AF65-F5344CB8AC3E}">
        <p14:creationId xmlns:p14="http://schemas.microsoft.com/office/powerpoint/2010/main" val="2090361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a:t>FUNZIONAMENTO DEGLI ALGORITMI DINAMICI DI ALLINEAMENTO – NEEDLEMAN-WUNSCH</a:t>
            </a:r>
          </a:p>
        </p:txBody>
      </p:sp>
      <p:pic>
        <p:nvPicPr>
          <p:cNvPr id="5" name="Picture 4"/>
          <p:cNvPicPr>
            <a:picLocks noChangeAspect="1"/>
          </p:cNvPicPr>
          <p:nvPr/>
        </p:nvPicPr>
        <p:blipFill rotWithShape="1">
          <a:blip r:embed="rId2"/>
          <a:srcRect r="5464" b="15210"/>
          <a:stretch/>
        </p:blipFill>
        <p:spPr>
          <a:xfrm>
            <a:off x="0" y="1099271"/>
            <a:ext cx="7491845" cy="3545465"/>
          </a:xfrm>
          <a:prstGeom prst="rect">
            <a:avLst/>
          </a:prstGeom>
        </p:spPr>
      </p:pic>
      <p:pic>
        <p:nvPicPr>
          <p:cNvPr id="7" name="Picture 6"/>
          <p:cNvPicPr>
            <a:picLocks noChangeAspect="1"/>
          </p:cNvPicPr>
          <p:nvPr/>
        </p:nvPicPr>
        <p:blipFill>
          <a:blip r:embed="rId3"/>
          <a:stretch>
            <a:fillRect/>
          </a:stretch>
        </p:blipFill>
        <p:spPr>
          <a:xfrm>
            <a:off x="3657600" y="3099087"/>
            <a:ext cx="8534400" cy="3419475"/>
          </a:xfrm>
          <a:prstGeom prst="rect">
            <a:avLst/>
          </a:prstGeom>
        </p:spPr>
      </p:pic>
    </p:spTree>
    <p:extLst>
      <p:ext uri="{BB962C8B-B14F-4D97-AF65-F5344CB8AC3E}">
        <p14:creationId xmlns:p14="http://schemas.microsoft.com/office/powerpoint/2010/main" val="2357870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a:t>FUNZIONAMENTO DEGLI ALGORITMI DINAMICI DI ALLINEAMENTO – NEEDLEMAN-WUNSCH</a:t>
            </a:r>
          </a:p>
        </p:txBody>
      </p:sp>
      <p:pic>
        <p:nvPicPr>
          <p:cNvPr id="3" name="Picture 2"/>
          <p:cNvPicPr>
            <a:picLocks noChangeAspect="1"/>
          </p:cNvPicPr>
          <p:nvPr/>
        </p:nvPicPr>
        <p:blipFill>
          <a:blip r:embed="rId2"/>
          <a:stretch>
            <a:fillRect/>
          </a:stretch>
        </p:blipFill>
        <p:spPr>
          <a:xfrm>
            <a:off x="1735282" y="1388053"/>
            <a:ext cx="8534400" cy="4181475"/>
          </a:xfrm>
          <a:prstGeom prst="rect">
            <a:avLst/>
          </a:prstGeom>
        </p:spPr>
      </p:pic>
    </p:spTree>
    <p:extLst>
      <p:ext uri="{BB962C8B-B14F-4D97-AF65-F5344CB8AC3E}">
        <p14:creationId xmlns:p14="http://schemas.microsoft.com/office/powerpoint/2010/main" val="267161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a:t>FUNZIONAMENTO DEGLI ALGORITMI DINAMICI DI ALLINEAMENTO – NEEDLEMAN-WUNSCH</a:t>
            </a:r>
          </a:p>
        </p:txBody>
      </p:sp>
      <p:pic>
        <p:nvPicPr>
          <p:cNvPr id="4" name="Picture 3"/>
          <p:cNvPicPr>
            <a:picLocks noChangeAspect="1"/>
          </p:cNvPicPr>
          <p:nvPr/>
        </p:nvPicPr>
        <p:blipFill>
          <a:blip r:embed="rId2"/>
          <a:stretch>
            <a:fillRect/>
          </a:stretch>
        </p:blipFill>
        <p:spPr>
          <a:xfrm>
            <a:off x="114300" y="935182"/>
            <a:ext cx="8251201" cy="4807401"/>
          </a:xfrm>
          <a:prstGeom prst="rect">
            <a:avLst/>
          </a:prstGeom>
        </p:spPr>
      </p:pic>
      <p:pic>
        <p:nvPicPr>
          <p:cNvPr id="5" name="Picture 4"/>
          <p:cNvPicPr>
            <a:picLocks noChangeAspect="1"/>
          </p:cNvPicPr>
          <p:nvPr/>
        </p:nvPicPr>
        <p:blipFill>
          <a:blip r:embed="rId3"/>
          <a:stretch>
            <a:fillRect/>
          </a:stretch>
        </p:blipFill>
        <p:spPr>
          <a:xfrm>
            <a:off x="7772399" y="3707033"/>
            <a:ext cx="4327380" cy="2423603"/>
          </a:xfrm>
          <a:prstGeom prst="rect">
            <a:avLst/>
          </a:prstGeom>
        </p:spPr>
      </p:pic>
      <p:sp>
        <p:nvSpPr>
          <p:cNvPr id="3" name="TextBox 2">
            <a:extLst>
              <a:ext uri="{FF2B5EF4-FFF2-40B4-BE49-F238E27FC236}">
                <a16:creationId xmlns:a16="http://schemas.microsoft.com/office/drawing/2014/main" id="{95E4D099-51A8-E668-D1B3-AD985BB92C77}"/>
              </a:ext>
            </a:extLst>
          </p:cNvPr>
          <p:cNvSpPr txBox="1"/>
          <p:nvPr/>
        </p:nvSpPr>
        <p:spPr>
          <a:xfrm>
            <a:off x="8490857" y="1748935"/>
            <a:ext cx="3097763" cy="2031325"/>
          </a:xfrm>
          <a:prstGeom prst="rect">
            <a:avLst/>
          </a:prstGeom>
          <a:noFill/>
        </p:spPr>
        <p:txBody>
          <a:bodyPr wrap="square" rtlCol="0">
            <a:spAutoFit/>
          </a:bodyPr>
          <a:lstStyle/>
          <a:p>
            <a:pPr algn="ctr"/>
            <a:r>
              <a:rPr lang="it-IT" dirty="0"/>
              <a:t>Qui sotto viene spiegato nel dettaglio il calcolo del punteggio dell’allineamento, che corrisponderà sempre al valore contenuto nella cella in basso a destra</a:t>
            </a:r>
          </a:p>
        </p:txBody>
      </p:sp>
    </p:spTree>
    <p:extLst>
      <p:ext uri="{BB962C8B-B14F-4D97-AF65-F5344CB8AC3E}">
        <p14:creationId xmlns:p14="http://schemas.microsoft.com/office/powerpoint/2010/main" val="1938994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gn="just"/>
            <a:r>
              <a:rPr lang="it-IT" dirty="0"/>
              <a:t>L’algoritmo </a:t>
            </a:r>
            <a:r>
              <a:rPr lang="it-IT" dirty="0" err="1"/>
              <a:t>Needleman-Wunsch</a:t>
            </a:r>
            <a:r>
              <a:rPr lang="it-IT" dirty="0"/>
              <a:t> determina il fatto che </a:t>
            </a:r>
            <a:r>
              <a:rPr lang="it-IT" b="1" dirty="0"/>
              <a:t>il punto della matrice da cui bisogni iniziare a ricostruire l’allineamento si trovi sempre nell’ultima riga e nell’ultima colonna</a:t>
            </a:r>
          </a:p>
          <a:p>
            <a:pPr algn="just"/>
            <a:r>
              <a:rPr lang="it-IT" dirty="0"/>
              <a:t>In entrambi gli esempi che abbiamo visto è stato possibile risalire all’allineamento tra le due sequenze partendo dall’estremità in basso a destra della matrice fino ad arrivare a quella in alto a sinistra, seguendo un percorso ben definito</a:t>
            </a:r>
          </a:p>
          <a:p>
            <a:pPr algn="just"/>
            <a:r>
              <a:rPr lang="it-IT" dirty="0"/>
              <a:t>ne consegue che l’allineamento ottenuto è un allineamento </a:t>
            </a:r>
            <a:r>
              <a:rPr lang="it-IT" b="1" dirty="0"/>
              <a:t>globale </a:t>
            </a:r>
            <a:r>
              <a:rPr lang="it-IT" dirty="0"/>
              <a:t>-&gt; le due sequenze target sono state allineate dall’inizio alla fine per la loro intera lunghezza</a:t>
            </a:r>
          </a:p>
          <a:p>
            <a:pPr algn="just"/>
            <a:r>
              <a:rPr lang="it-IT" dirty="0"/>
              <a:t>L’algoritmo che abbiamo appena visto di da la garanzia di ottenere l’allineamento migliore possibile in termini di score (secondo la matrice di sostituzione utilizzata), ma come già detto non si adatta sempre al meglio alle sequenze biologiche, visto che spesso le regioni di similarità sono </a:t>
            </a:r>
            <a:r>
              <a:rPr lang="it-IT" b="1" dirty="0"/>
              <a:t>LOCALI</a:t>
            </a:r>
            <a:r>
              <a:rPr lang="it-IT" dirty="0"/>
              <a:t> ed </a:t>
            </a:r>
            <a:r>
              <a:rPr lang="it-IT" b="1" dirty="0"/>
              <a:t>INTERNE</a:t>
            </a:r>
            <a:r>
              <a:rPr lang="it-IT" dirty="0"/>
              <a:t> alla matrice</a:t>
            </a:r>
          </a:p>
        </p:txBody>
      </p:sp>
      <p:sp>
        <p:nvSpPr>
          <p:cNvPr id="4" name="Title 1"/>
          <p:cNvSpPr>
            <a:spLocks noGrp="1"/>
          </p:cNvSpPr>
          <p:nvPr>
            <p:ph type="title"/>
          </p:nvPr>
        </p:nvSpPr>
        <p:spPr>
          <a:xfrm>
            <a:off x="810491" y="438912"/>
            <a:ext cx="10040389" cy="496270"/>
          </a:xfrm>
        </p:spPr>
        <p:txBody>
          <a:bodyPr>
            <a:noAutofit/>
          </a:bodyPr>
          <a:lstStyle/>
          <a:p>
            <a:r>
              <a:rPr lang="it-IT" sz="2400" dirty="0"/>
              <a:t>FUNZIONAMENTO DEGLI ALGORITMI DINAMICI DI ALLINEAMENTO – NEEDLEMAN-WUNSCH</a:t>
            </a:r>
          </a:p>
        </p:txBody>
      </p:sp>
    </p:spTree>
    <p:extLst>
      <p:ext uri="{BB962C8B-B14F-4D97-AF65-F5344CB8AC3E}">
        <p14:creationId xmlns:p14="http://schemas.microsoft.com/office/powerpoint/2010/main" val="455797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4009" y="1673352"/>
            <a:ext cx="10886938" cy="4343400"/>
          </a:xfrm>
        </p:spPr>
        <p:txBody>
          <a:bodyPr>
            <a:normAutofit/>
          </a:bodyPr>
          <a:lstStyle/>
          <a:p>
            <a:pPr algn="just"/>
            <a:r>
              <a:rPr lang="it-IT" dirty="0"/>
              <a:t>L’algoritmo di Smith e Waterman è un algoritmo di </a:t>
            </a:r>
            <a:r>
              <a:rPr lang="it-IT" b="1" dirty="0"/>
              <a:t>allineamento locale</a:t>
            </a:r>
          </a:p>
          <a:p>
            <a:pPr algn="just"/>
            <a:r>
              <a:rPr lang="it-IT" dirty="0"/>
              <a:t>Vengono testati dei </a:t>
            </a:r>
            <a:r>
              <a:rPr lang="it-IT" b="1" dirty="0"/>
              <a:t>path alternativi</a:t>
            </a:r>
            <a:r>
              <a:rPr lang="it-IT" dirty="0"/>
              <a:t> nella score matrix</a:t>
            </a:r>
          </a:p>
          <a:p>
            <a:pPr algn="just"/>
            <a:r>
              <a:rPr lang="it-IT" dirty="0"/>
              <a:t>E’ </a:t>
            </a:r>
            <a:r>
              <a:rPr lang="it-IT" b="1" dirty="0"/>
              <a:t>molto sensibile </a:t>
            </a:r>
            <a:r>
              <a:rPr lang="it-IT" dirty="0"/>
              <a:t>e quindi è ottimale per rilevare piccole regioni di similarità in sequenze che mostrano scarsa omologia</a:t>
            </a:r>
          </a:p>
          <a:p>
            <a:pPr algn="just"/>
            <a:r>
              <a:rPr lang="it-IT" dirty="0"/>
              <a:t>Ha trovato un grosso successo nella bioinformatica: </a:t>
            </a:r>
            <a:r>
              <a:rPr lang="it-IT" b="1" dirty="0"/>
              <a:t>FASTA</a:t>
            </a:r>
            <a:r>
              <a:rPr lang="it-IT" dirty="0"/>
              <a:t> e </a:t>
            </a:r>
            <a:r>
              <a:rPr lang="it-IT" b="1" dirty="0"/>
              <a:t>BLAST</a:t>
            </a:r>
            <a:r>
              <a:rPr lang="it-IT" dirty="0"/>
              <a:t> si basano su alcuni aspetti di questo algoritmo</a:t>
            </a:r>
          </a:p>
          <a:p>
            <a:pPr algn="just"/>
            <a:r>
              <a:rPr lang="it-IT" dirty="0"/>
              <a:t>Nell’inizializzazione la riga 1 e la colonna 1 contengono soltanto valori = 0 (si vuole evitare di penalizzare gli allineamenti che non inizino dalla posizione 1</a:t>
            </a:r>
          </a:p>
          <a:p>
            <a:pPr algn="just"/>
            <a:r>
              <a:rPr lang="it-IT" b="1" dirty="0"/>
              <a:t>Se nella score matrix una casella assume valori minori di 0 questi vengono portati a zero</a:t>
            </a:r>
          </a:p>
        </p:txBody>
      </p:sp>
      <p:sp>
        <p:nvSpPr>
          <p:cNvPr id="4" name="Title 1"/>
          <p:cNvSpPr>
            <a:spLocks noGrp="1"/>
          </p:cNvSpPr>
          <p:nvPr>
            <p:ph type="title"/>
          </p:nvPr>
        </p:nvSpPr>
        <p:spPr>
          <a:xfrm>
            <a:off x="810491" y="438912"/>
            <a:ext cx="10040389" cy="496270"/>
          </a:xfrm>
        </p:spPr>
        <p:txBody>
          <a:bodyPr>
            <a:noAutofit/>
          </a:bodyPr>
          <a:lstStyle/>
          <a:p>
            <a:r>
              <a:rPr lang="it-IT" sz="2400" dirty="0"/>
              <a:t>FUNZIONAMENTO DEGLI ALGORITMI DINAMICI DI ALLINEAMENTO – SMITH-WATERMAN</a:t>
            </a:r>
          </a:p>
        </p:txBody>
      </p:sp>
    </p:spTree>
    <p:extLst>
      <p:ext uri="{BB962C8B-B14F-4D97-AF65-F5344CB8AC3E}">
        <p14:creationId xmlns:p14="http://schemas.microsoft.com/office/powerpoint/2010/main" val="250285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603088"/>
            <a:ext cx="10266218" cy="5288557"/>
          </a:xfrm>
        </p:spPr>
        <p:txBody>
          <a:bodyPr>
            <a:noAutofit/>
          </a:bodyPr>
          <a:lstStyle/>
          <a:p>
            <a:pPr algn="just"/>
            <a:r>
              <a:rPr lang="it-IT" sz="2400" dirty="0"/>
              <a:t>abbiamo visto che un algoritmo che esplori tutti i possibili allineamenti tra due sequenze di lunghezza n, è un algoritmo la cui complessità è di ordine </a:t>
            </a:r>
            <a:r>
              <a:rPr lang="it-IT" sz="2400" b="1" dirty="0"/>
              <a:t>n</a:t>
            </a:r>
            <a:r>
              <a:rPr lang="it-IT" sz="2400" b="1" baseline="30000" dirty="0"/>
              <a:t>2</a:t>
            </a:r>
            <a:r>
              <a:rPr lang="it-IT" sz="2400" dirty="0"/>
              <a:t> </a:t>
            </a:r>
          </a:p>
          <a:p>
            <a:pPr algn="just"/>
            <a:r>
              <a:rPr lang="it-IT" sz="2400" dirty="0"/>
              <a:t>considerando anche il problema dei </a:t>
            </a:r>
            <a:r>
              <a:rPr lang="it-IT" sz="2400" b="1" i="1" dirty="0"/>
              <a:t>gap</a:t>
            </a:r>
            <a:r>
              <a:rPr lang="it-IT" sz="2400" dirty="0"/>
              <a:t>, i tempi di esecuzione si allungherebbero di moltissimo</a:t>
            </a:r>
          </a:p>
          <a:p>
            <a:pPr algn="just"/>
            <a:r>
              <a:rPr lang="it-IT" sz="2400" dirty="0"/>
              <a:t>Se dovessi allineare due sequenze di 100 e 95 nucleotidi avrei circa </a:t>
            </a:r>
            <a:r>
              <a:rPr lang="it-IT" sz="2400" b="1" dirty="0">
                <a:solidFill>
                  <a:srgbClr val="FF0000"/>
                </a:solidFill>
              </a:rPr>
              <a:t>55 milioni di possibili allineamenti</a:t>
            </a:r>
            <a:r>
              <a:rPr lang="it-IT" sz="2400" dirty="0"/>
              <a:t>, considerando la possibile inserzione di soli 5 gaps</a:t>
            </a:r>
          </a:p>
          <a:p>
            <a:pPr algn="just"/>
            <a:r>
              <a:rPr lang="it-IT" sz="2400" dirty="0"/>
              <a:t>una intelligente soluzione a questo problema viene dagli algoritmi che utilizzano la </a:t>
            </a:r>
            <a:r>
              <a:rPr lang="it-IT" sz="2400" b="1" u="sng" dirty="0"/>
              <a:t>programmazione dinamica</a:t>
            </a:r>
            <a:endParaRPr lang="it-IT" sz="2400" dirty="0"/>
          </a:p>
          <a:p>
            <a:pPr algn="just"/>
            <a:r>
              <a:rPr lang="it-IT" sz="2400" dirty="0"/>
              <a:t>Risolve i problemi in modo </a:t>
            </a:r>
            <a:r>
              <a:rPr lang="it-IT" sz="2400" b="1" i="1" dirty="0"/>
              <a:t>bottom-up</a:t>
            </a:r>
            <a:r>
              <a:rPr lang="it-IT" sz="2400" dirty="0"/>
              <a:t>: si parte da problemi piccoli e se ne compongono le soluzioni per trovare soluzioni di problemi di dimensioni più grandi </a:t>
            </a:r>
            <a:endParaRPr lang="it-IT" sz="2400" b="1" u="sng" dirty="0"/>
          </a:p>
        </p:txBody>
      </p:sp>
    </p:spTree>
    <p:extLst>
      <p:ext uri="{BB962C8B-B14F-4D97-AF65-F5344CB8AC3E}">
        <p14:creationId xmlns:p14="http://schemas.microsoft.com/office/powerpoint/2010/main" val="415064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4009" y="1673352"/>
            <a:ext cx="4925291" cy="4343400"/>
          </a:xfrm>
        </p:spPr>
        <p:txBody>
          <a:bodyPr>
            <a:normAutofit lnSpcReduction="10000"/>
          </a:bodyPr>
          <a:lstStyle/>
          <a:p>
            <a:pPr algn="just"/>
            <a:r>
              <a:rPr lang="it-IT" b="1" dirty="0"/>
              <a:t>Il traceback si ferma quando si incontra una casella con valore zero!</a:t>
            </a:r>
          </a:p>
          <a:p>
            <a:pPr algn="just"/>
            <a:r>
              <a:rPr lang="it-IT" dirty="0"/>
              <a:t>Ne segue che posso ottenere più allineamenti locali per una stessa coppia di sequenze</a:t>
            </a:r>
          </a:p>
          <a:p>
            <a:pPr algn="just"/>
            <a:r>
              <a:rPr lang="it-IT" dirty="0"/>
              <a:t>Ne segue anche che il valore più alto nell’intera score matrix può essere spesso localizzato all’interno della matrice stessa e che il traceback non deva necessariamente iniziare da una cella localizzata nell’ultima riga o nell’ultima colonna della matrice</a:t>
            </a:r>
          </a:p>
        </p:txBody>
      </p:sp>
      <p:sp>
        <p:nvSpPr>
          <p:cNvPr id="4" name="Title 1"/>
          <p:cNvSpPr>
            <a:spLocks noGrp="1"/>
          </p:cNvSpPr>
          <p:nvPr>
            <p:ph type="title"/>
          </p:nvPr>
        </p:nvSpPr>
        <p:spPr>
          <a:xfrm>
            <a:off x="810491" y="438912"/>
            <a:ext cx="10040389" cy="496270"/>
          </a:xfrm>
        </p:spPr>
        <p:txBody>
          <a:bodyPr>
            <a:noAutofit/>
          </a:bodyPr>
          <a:lstStyle/>
          <a:p>
            <a:r>
              <a:rPr lang="it-IT" sz="2400" dirty="0"/>
              <a:t>FUNZIONAMENTO DEGLI ALGORITMI DINAMICI DI ALLINEAMENTO – SMITH-WATERMAN</a:t>
            </a:r>
          </a:p>
        </p:txBody>
      </p:sp>
      <p:pic>
        <p:nvPicPr>
          <p:cNvPr id="2" name="Picture 1"/>
          <p:cNvPicPr>
            <a:picLocks noChangeAspect="1"/>
          </p:cNvPicPr>
          <p:nvPr/>
        </p:nvPicPr>
        <p:blipFill rotWithShape="1">
          <a:blip r:embed="rId2"/>
          <a:srcRect l="3939" t="8430" r="6003"/>
          <a:stretch/>
        </p:blipFill>
        <p:spPr>
          <a:xfrm>
            <a:off x="5964382" y="1361208"/>
            <a:ext cx="6047509" cy="3480071"/>
          </a:xfrm>
          <a:prstGeom prst="rect">
            <a:avLst/>
          </a:prstGeom>
        </p:spPr>
      </p:pic>
    </p:spTree>
    <p:extLst>
      <p:ext uri="{BB962C8B-B14F-4D97-AF65-F5344CB8AC3E}">
        <p14:creationId xmlns:p14="http://schemas.microsoft.com/office/powerpoint/2010/main" val="3073270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10491" y="438912"/>
            <a:ext cx="10040389" cy="496270"/>
          </a:xfrm>
        </p:spPr>
        <p:txBody>
          <a:bodyPr>
            <a:noAutofit/>
          </a:bodyPr>
          <a:lstStyle/>
          <a:p>
            <a:r>
              <a:rPr lang="it-IT" sz="2400" dirty="0"/>
              <a:t>FUNZIONAMENTO DEGLI ALGORITMI DINAMICI DI ALLINEAMENTO – SMITH-WATERMAN</a:t>
            </a:r>
          </a:p>
        </p:txBody>
      </p:sp>
      <p:pic>
        <p:nvPicPr>
          <p:cNvPr id="6" name="Picture 5"/>
          <p:cNvPicPr>
            <a:picLocks noChangeAspect="1"/>
          </p:cNvPicPr>
          <p:nvPr/>
        </p:nvPicPr>
        <p:blipFill rotWithShape="1">
          <a:blip r:embed="rId2"/>
          <a:srcRect l="3476" t="7895" r="7085"/>
          <a:stretch/>
        </p:blipFill>
        <p:spPr>
          <a:xfrm>
            <a:off x="384463" y="1122218"/>
            <a:ext cx="6005947" cy="3500438"/>
          </a:xfrm>
          <a:prstGeom prst="rect">
            <a:avLst/>
          </a:prstGeom>
        </p:spPr>
      </p:pic>
      <p:pic>
        <p:nvPicPr>
          <p:cNvPr id="8" name="Picture 7"/>
          <p:cNvPicPr>
            <a:picLocks noChangeAspect="1"/>
          </p:cNvPicPr>
          <p:nvPr/>
        </p:nvPicPr>
        <p:blipFill rotWithShape="1">
          <a:blip r:embed="rId3"/>
          <a:srcRect l="3939" t="12974" r="7241" b="8003"/>
          <a:stretch/>
        </p:blipFill>
        <p:spPr>
          <a:xfrm>
            <a:off x="5964383" y="3157537"/>
            <a:ext cx="5964382" cy="3304309"/>
          </a:xfrm>
          <a:prstGeom prst="rect">
            <a:avLst/>
          </a:prstGeom>
        </p:spPr>
      </p:pic>
    </p:spTree>
    <p:extLst>
      <p:ext uri="{BB962C8B-B14F-4D97-AF65-F5344CB8AC3E}">
        <p14:creationId xmlns:p14="http://schemas.microsoft.com/office/powerpoint/2010/main" val="19024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10491" y="438912"/>
            <a:ext cx="10040389" cy="496270"/>
          </a:xfrm>
        </p:spPr>
        <p:txBody>
          <a:bodyPr>
            <a:noAutofit/>
          </a:bodyPr>
          <a:lstStyle/>
          <a:p>
            <a:r>
              <a:rPr lang="it-IT" sz="2400" dirty="0"/>
              <a:t>FUNZIONAMENTO DEGLI ALGORITMI DINAMICI DI ALLINEAMENTO – SMITH-WATERMAN</a:t>
            </a:r>
          </a:p>
        </p:txBody>
      </p:sp>
      <p:pic>
        <p:nvPicPr>
          <p:cNvPr id="8" name="Picture 7"/>
          <p:cNvPicPr>
            <a:picLocks noChangeAspect="1"/>
          </p:cNvPicPr>
          <p:nvPr/>
        </p:nvPicPr>
        <p:blipFill rotWithShape="1">
          <a:blip r:embed="rId2"/>
          <a:srcRect l="3939" t="12974" r="7241" b="8003"/>
          <a:stretch/>
        </p:blipFill>
        <p:spPr>
          <a:xfrm>
            <a:off x="5403274" y="1137371"/>
            <a:ext cx="5964382" cy="3304309"/>
          </a:xfrm>
          <a:prstGeom prst="rect">
            <a:avLst/>
          </a:prstGeom>
        </p:spPr>
      </p:pic>
      <p:pic>
        <p:nvPicPr>
          <p:cNvPr id="2" name="Picture 1"/>
          <p:cNvPicPr>
            <a:picLocks noChangeAspect="1"/>
          </p:cNvPicPr>
          <p:nvPr/>
        </p:nvPicPr>
        <p:blipFill>
          <a:blip r:embed="rId3"/>
          <a:stretch>
            <a:fillRect/>
          </a:stretch>
        </p:blipFill>
        <p:spPr>
          <a:xfrm>
            <a:off x="1048183" y="1137371"/>
            <a:ext cx="4276725" cy="5324475"/>
          </a:xfrm>
          <a:prstGeom prst="rect">
            <a:avLst/>
          </a:prstGeom>
        </p:spPr>
      </p:pic>
      <p:sp>
        <p:nvSpPr>
          <p:cNvPr id="3" name="TextBox 2"/>
          <p:cNvSpPr txBox="1"/>
          <p:nvPr/>
        </p:nvSpPr>
        <p:spPr>
          <a:xfrm>
            <a:off x="5750936" y="4925291"/>
            <a:ext cx="5525972" cy="1200329"/>
          </a:xfrm>
          <a:prstGeom prst="rect">
            <a:avLst/>
          </a:prstGeom>
          <a:noFill/>
        </p:spPr>
        <p:txBody>
          <a:bodyPr wrap="square" rtlCol="0">
            <a:spAutoFit/>
          </a:bodyPr>
          <a:lstStyle/>
          <a:p>
            <a:r>
              <a:rPr lang="it-IT" dirty="0"/>
              <a:t>Notate che in questo caso, essendo presente una ripetizione «TT» sono possibili due percorsi alternativi e quindi anche due allineamenti alternativi,come mostrato nell’esempio a fianco</a:t>
            </a:r>
          </a:p>
        </p:txBody>
      </p:sp>
    </p:spTree>
    <p:extLst>
      <p:ext uri="{BB962C8B-B14F-4D97-AF65-F5344CB8AC3E}">
        <p14:creationId xmlns:p14="http://schemas.microsoft.com/office/powerpoint/2010/main" val="189483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10491" y="438912"/>
            <a:ext cx="10040389" cy="496270"/>
          </a:xfrm>
        </p:spPr>
        <p:txBody>
          <a:bodyPr>
            <a:noAutofit/>
          </a:bodyPr>
          <a:lstStyle/>
          <a:p>
            <a:r>
              <a:rPr lang="it-IT" sz="2400" dirty="0"/>
              <a:t>FUNZIONAMENTO DEGLI ALGORITMI DINAMICI DI ALLINEAMENTO – SMITH-WATERMAN</a:t>
            </a:r>
          </a:p>
        </p:txBody>
      </p:sp>
      <p:sp>
        <p:nvSpPr>
          <p:cNvPr id="3" name="TextBox 2"/>
          <p:cNvSpPr txBox="1"/>
          <p:nvPr/>
        </p:nvSpPr>
        <p:spPr>
          <a:xfrm>
            <a:off x="810491" y="999127"/>
            <a:ext cx="10466417" cy="5262979"/>
          </a:xfrm>
          <a:prstGeom prst="rect">
            <a:avLst/>
          </a:prstGeom>
          <a:noFill/>
        </p:spPr>
        <p:txBody>
          <a:bodyPr wrap="square" rtlCol="0">
            <a:spAutoFit/>
          </a:bodyPr>
          <a:lstStyle/>
          <a:p>
            <a:pPr marL="285750" indent="-285750">
              <a:buFont typeface="Arial" panose="020B0604020202020204" pitchFamily="34" charset="0"/>
              <a:buChar char="•"/>
            </a:pPr>
            <a:endParaRPr lang="it-IT" sz="1600" dirty="0"/>
          </a:p>
          <a:p>
            <a:pPr marL="285750" indent="-285750" algn="just">
              <a:buFont typeface="Arial" panose="020B0604020202020204" pitchFamily="34" charset="0"/>
              <a:buChar char="•"/>
            </a:pPr>
            <a:r>
              <a:rPr lang="it-IT" sz="2000" dirty="0"/>
              <a:t>Negli esempi semplificati visti fino a questo punto a tutti i match e mismatch venivano attribuiti i medesimi punteggi, indipendentemente dagli aa allineati; questo non accade nella realtà, dal momento che i punteggi </a:t>
            </a:r>
            <a:r>
              <a:rPr lang="it-IT" sz="2000" b="1" dirty="0"/>
              <a:t>dipendono dai valori contenuti nella matrice di sostituzione</a:t>
            </a:r>
            <a:r>
              <a:rPr lang="it-IT" sz="2000" dirty="0"/>
              <a:t> che utilizziamo</a:t>
            </a:r>
          </a:p>
          <a:p>
            <a:pPr marL="285750" indent="-285750" algn="just">
              <a:buFont typeface="Arial" panose="020B0604020202020204" pitchFamily="34" charset="0"/>
              <a:buChar char="•"/>
            </a:pPr>
            <a:endParaRPr lang="it-IT" sz="2000" dirty="0"/>
          </a:p>
          <a:p>
            <a:pPr marL="285750" indent="-285750" algn="just">
              <a:buFont typeface="Arial" panose="020B0604020202020204" pitchFamily="34" charset="0"/>
              <a:buChar char="•"/>
            </a:pPr>
            <a:r>
              <a:rPr lang="it-IT" sz="2000" dirty="0"/>
              <a:t>Ne consegue che un allineamento effettuato utilizzando matrici diverse può essere caratterizzato da score di allineamento diversi </a:t>
            </a:r>
          </a:p>
          <a:p>
            <a:pPr marL="285750" indent="-285750" algn="just">
              <a:buFont typeface="Arial" panose="020B0604020202020204" pitchFamily="34" charset="0"/>
              <a:buChar char="•"/>
            </a:pPr>
            <a:endParaRPr lang="it-IT" sz="2000" dirty="0"/>
          </a:p>
          <a:p>
            <a:pPr marL="285750" indent="-285750" algn="just">
              <a:buFont typeface="Arial" panose="020B0604020202020204" pitchFamily="34" charset="0"/>
              <a:buChar char="•"/>
            </a:pPr>
            <a:r>
              <a:rPr lang="it-IT" sz="2000" dirty="0"/>
              <a:t>Matrici PAM e BLOSUM con indici diversi possono contenere dei valori molto lontani tra loro e anche il peso per l’inserzione dei gap può essere cambiato a piacimento</a:t>
            </a:r>
          </a:p>
          <a:p>
            <a:pPr marL="285750" indent="-285750" algn="just">
              <a:buFont typeface="Arial" panose="020B0604020202020204" pitchFamily="34" charset="0"/>
              <a:buChar char="•"/>
            </a:pPr>
            <a:endParaRPr lang="it-IT" sz="2000" dirty="0"/>
          </a:p>
          <a:p>
            <a:pPr marL="285750" indent="-285750" algn="just">
              <a:buFont typeface="Arial" panose="020B0604020202020204" pitchFamily="34" charset="0"/>
              <a:buChar char="•"/>
            </a:pPr>
            <a:r>
              <a:rPr lang="it-IT" sz="2000" dirty="0"/>
              <a:t>é importante notare che il punteggio massimo lo è sempre </a:t>
            </a:r>
            <a:r>
              <a:rPr lang="it-IT" sz="2000" b="1" dirty="0"/>
              <a:t>in senso relativo</a:t>
            </a:r>
            <a:r>
              <a:rPr lang="it-IT" sz="2000" dirty="0"/>
              <a:t>: coppie di sequenze più lunghe potrebbero ad esempio portare, anche con allineamento scarso, a punteggi superiori a quelli ottenuti con coppie di sequenze molto corte ma con elevata similarità</a:t>
            </a:r>
          </a:p>
        </p:txBody>
      </p:sp>
    </p:spTree>
    <p:extLst>
      <p:ext uri="{BB962C8B-B14F-4D97-AF65-F5344CB8AC3E}">
        <p14:creationId xmlns:p14="http://schemas.microsoft.com/office/powerpoint/2010/main" val="3915565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24870"/>
          </a:xfrm>
        </p:spPr>
        <p:txBody>
          <a:bodyPr/>
          <a:lstStyle/>
          <a:p>
            <a:r>
              <a:rPr lang="it-IT" dirty="0"/>
              <a:t>APPROCCI EURISTICI ALL’ALLINEAMENTO</a:t>
            </a:r>
          </a:p>
        </p:txBody>
      </p:sp>
      <p:sp>
        <p:nvSpPr>
          <p:cNvPr id="3" name="Content Placeholder 2"/>
          <p:cNvSpPr>
            <a:spLocks noGrp="1"/>
          </p:cNvSpPr>
          <p:nvPr>
            <p:ph idx="1"/>
          </p:nvPr>
        </p:nvSpPr>
        <p:spPr>
          <a:xfrm>
            <a:off x="665711" y="1559052"/>
            <a:ext cx="5883135" cy="4343400"/>
          </a:xfrm>
        </p:spPr>
        <p:txBody>
          <a:bodyPr>
            <a:normAutofit fontScale="92500" lnSpcReduction="20000"/>
          </a:bodyPr>
          <a:lstStyle/>
          <a:p>
            <a:endParaRPr lang="it-IT" dirty="0"/>
          </a:p>
          <a:p>
            <a:pPr algn="just"/>
            <a:r>
              <a:rPr lang="it-IT" b="1" dirty="0"/>
              <a:t>Euristica</a:t>
            </a:r>
            <a:r>
              <a:rPr lang="it-IT" dirty="0"/>
              <a:t>, dal verbo greco heuriskein (“trovare”). </a:t>
            </a:r>
          </a:p>
          <a:p>
            <a:pPr algn="just"/>
            <a:r>
              <a:rPr lang="it-IT" dirty="0"/>
              <a:t>In generale, euristico è ogni procedimento che permette di condurre a nuove conoscenze e a nuove scoperte (la filosofia è dunque un procedimento euristico, in questo senso). Nell'ambito della scienza contemporanea, </a:t>
            </a:r>
            <a:r>
              <a:rPr lang="it-IT" b="1" dirty="0"/>
              <a:t>l'euristica è il metodo che favorisce la scoperta di nuovi risultati scientifici</a:t>
            </a:r>
            <a:endParaRPr lang="it-IT" dirty="0"/>
          </a:p>
          <a:p>
            <a:pPr algn="just"/>
            <a:r>
              <a:rPr lang="it-IT" dirty="0"/>
              <a:t>gli algoritmi descritti effettuano delle ricerche esaustive ed esplorano tutto lo spazio degli allineamenti possibili e come abbiamo visto richiedono n</a:t>
            </a:r>
            <a:r>
              <a:rPr lang="it-IT" baseline="30000" dirty="0"/>
              <a:t>2</a:t>
            </a:r>
            <a:r>
              <a:rPr lang="it-IT" dirty="0"/>
              <a:t> operazioni (dove n è la lunghezza delle sequenze da allineare)</a:t>
            </a:r>
          </a:p>
        </p:txBody>
      </p:sp>
      <p:pic>
        <p:nvPicPr>
          <p:cNvPr id="5" name="Picture 4"/>
          <p:cNvPicPr>
            <a:picLocks noChangeAspect="1"/>
          </p:cNvPicPr>
          <p:nvPr/>
        </p:nvPicPr>
        <p:blipFill>
          <a:blip r:embed="rId2"/>
          <a:stretch>
            <a:fillRect/>
          </a:stretch>
        </p:blipFill>
        <p:spPr>
          <a:xfrm>
            <a:off x="6826827" y="1807135"/>
            <a:ext cx="5129645" cy="3847234"/>
          </a:xfrm>
          <a:prstGeom prst="rect">
            <a:avLst/>
          </a:prstGeom>
        </p:spPr>
      </p:pic>
    </p:spTree>
    <p:extLst>
      <p:ext uri="{BB962C8B-B14F-4D97-AF65-F5344CB8AC3E}">
        <p14:creationId xmlns:p14="http://schemas.microsoft.com/office/powerpoint/2010/main" val="495331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24870"/>
          </a:xfrm>
        </p:spPr>
        <p:txBody>
          <a:bodyPr/>
          <a:lstStyle/>
          <a:p>
            <a:r>
              <a:rPr lang="it-IT" dirty="0"/>
              <a:t>APPROCCI EURISTICI ALL’ALLINEAMENTO</a:t>
            </a:r>
          </a:p>
        </p:txBody>
      </p:sp>
      <p:sp>
        <p:nvSpPr>
          <p:cNvPr id="3" name="Content Placeholder 2"/>
          <p:cNvSpPr>
            <a:spLocks noGrp="1"/>
          </p:cNvSpPr>
          <p:nvPr>
            <p:ph idx="1"/>
          </p:nvPr>
        </p:nvSpPr>
        <p:spPr>
          <a:xfrm>
            <a:off x="665710" y="1559052"/>
            <a:ext cx="10587645" cy="4343400"/>
          </a:xfrm>
        </p:spPr>
        <p:txBody>
          <a:bodyPr>
            <a:normAutofit fontScale="92500" lnSpcReduction="10000"/>
          </a:bodyPr>
          <a:lstStyle/>
          <a:p>
            <a:pPr algn="just"/>
            <a:r>
              <a:rPr lang="it-IT" b="1" dirty="0">
                <a:solidFill>
                  <a:srgbClr val="FF0000"/>
                </a:solidFill>
              </a:rPr>
              <a:t>Le ricerche di sequenze per omologia sono di fatto basate sulla generazione di allineamenti a coppie e sul calcolo dei relativi punteggi, di modo da creare un ranking che permetta di evidenziare le omologie più significative</a:t>
            </a:r>
          </a:p>
          <a:p>
            <a:pPr algn="just"/>
            <a:r>
              <a:rPr lang="it-IT" b="1" dirty="0"/>
              <a:t>Come già detto più volte, visto che le ricerche per similarità spesso vanno effettuate all’interno di grossi database nucleotidici o proteici, è assolutamente necessario utilizzare dei </a:t>
            </a:r>
            <a:r>
              <a:rPr lang="it-IT" b="1" u="sng" dirty="0"/>
              <a:t>metodi rapidi che consentano di ottenere un risultato in tempi ragionevoli</a:t>
            </a:r>
            <a:r>
              <a:rPr lang="it-IT" dirty="0"/>
              <a:t>… fino ad ora abbiamo parlato di allineamenti tra due sequenze, ma immaginate che in una ricerca in database questo confronto deve essere effettuato tante volte quante sono le sequenze da confrontare</a:t>
            </a:r>
          </a:p>
          <a:p>
            <a:pPr algn="just"/>
            <a:r>
              <a:rPr lang="it-IT" dirty="0"/>
              <a:t>la crescita esponenziale delle dimensioni delle banche dati di sequenze biologiche ha portato allo sviluppo di programmi (come FASTA e BLAST) in grado di effettuare velocemente ricerche di similarità, grazie a soluzioni euristiche che, come vedremo, sono basate su assunzioni non certe, ma estremamente probabili. </a:t>
            </a:r>
          </a:p>
          <a:p>
            <a:pPr algn="just"/>
            <a:r>
              <a:rPr lang="it-IT" dirty="0"/>
              <a:t>in pratica la ricerca è resa più veloce a discapito della certezza di avere veramente trovato la soluzione migliore. </a:t>
            </a:r>
            <a:endParaRPr lang="it-IT" b="1" u="sng" dirty="0"/>
          </a:p>
          <a:p>
            <a:endParaRPr lang="it-IT" dirty="0"/>
          </a:p>
        </p:txBody>
      </p:sp>
    </p:spTree>
    <p:extLst>
      <p:ext uri="{BB962C8B-B14F-4D97-AF65-F5344CB8AC3E}">
        <p14:creationId xmlns:p14="http://schemas.microsoft.com/office/powerpoint/2010/main" val="3499719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24870"/>
          </a:xfrm>
        </p:spPr>
        <p:txBody>
          <a:bodyPr/>
          <a:lstStyle/>
          <a:p>
            <a:r>
              <a:rPr lang="it-IT" dirty="0"/>
              <a:t>APPROCCI EURISTICI ALL’ALLINEAMENTO</a:t>
            </a:r>
          </a:p>
        </p:txBody>
      </p:sp>
      <p:sp>
        <p:nvSpPr>
          <p:cNvPr id="3" name="Content Placeholder 2"/>
          <p:cNvSpPr>
            <a:spLocks noGrp="1"/>
          </p:cNvSpPr>
          <p:nvPr>
            <p:ph idx="1"/>
          </p:nvPr>
        </p:nvSpPr>
        <p:spPr>
          <a:xfrm>
            <a:off x="665710" y="1559052"/>
            <a:ext cx="10587645" cy="4343400"/>
          </a:xfrm>
        </p:spPr>
        <p:txBody>
          <a:bodyPr>
            <a:normAutofit/>
          </a:bodyPr>
          <a:lstStyle/>
          <a:p>
            <a:r>
              <a:rPr lang="it-IT" dirty="0"/>
              <a:t>Basta pensare all’incremento stratosferico del numero di sequenze depositate in GenBank e quelle relative al sequenziamento di genomi... La scala è logaritmica!</a:t>
            </a:r>
            <a:endParaRPr lang="it-IT" b="1" u="sng" dirty="0"/>
          </a:p>
          <a:p>
            <a:endParaRPr lang="it-IT"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2016" y="2340968"/>
            <a:ext cx="6176152" cy="3956754"/>
          </a:xfrm>
          <a:prstGeom prst="rect">
            <a:avLst/>
          </a:prstGeom>
        </p:spPr>
      </p:pic>
    </p:spTree>
    <p:extLst>
      <p:ext uri="{BB962C8B-B14F-4D97-AF65-F5344CB8AC3E}">
        <p14:creationId xmlns:p14="http://schemas.microsoft.com/office/powerpoint/2010/main" val="60010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FASTA e BLAST</a:t>
            </a:r>
          </a:p>
        </p:txBody>
      </p:sp>
      <p:sp>
        <p:nvSpPr>
          <p:cNvPr id="3" name="Content Placeholder 2"/>
          <p:cNvSpPr>
            <a:spLocks noGrp="1"/>
          </p:cNvSpPr>
          <p:nvPr>
            <p:ph idx="1"/>
          </p:nvPr>
        </p:nvSpPr>
        <p:spPr/>
        <p:txBody>
          <a:bodyPr/>
          <a:lstStyle/>
          <a:p>
            <a:pPr marL="45720" indent="0" algn="just">
              <a:buNone/>
            </a:pPr>
            <a:endParaRPr lang="it-IT" dirty="0"/>
          </a:p>
          <a:p>
            <a:pPr marL="45720" indent="0" algn="just">
              <a:buNone/>
            </a:pPr>
            <a:r>
              <a:rPr lang="it-IT" dirty="0"/>
              <a:t>I due strumenti che senza dubbio hanno incontrato il maggior successo in questo campo sono:</a:t>
            </a:r>
          </a:p>
          <a:p>
            <a:pPr algn="just"/>
            <a:endParaRPr lang="it-IT" dirty="0"/>
          </a:p>
          <a:p>
            <a:pPr marL="45720" indent="0" algn="just">
              <a:buNone/>
            </a:pPr>
            <a:r>
              <a:rPr lang="it-IT" b="1" u="sng" dirty="0"/>
              <a:t>FASTA </a:t>
            </a:r>
            <a:r>
              <a:rPr lang="it-IT" u="sng" dirty="0"/>
              <a:t>(originariamente chiamato </a:t>
            </a:r>
            <a:r>
              <a:rPr lang="it-IT" b="1" u="sng" dirty="0"/>
              <a:t>FASTP</a:t>
            </a:r>
            <a:r>
              <a:rPr lang="it-IT" u="sng" dirty="0"/>
              <a:t>)</a:t>
            </a:r>
            <a:r>
              <a:rPr lang="it-IT" dirty="0"/>
              <a:t>, pubblicato nel 1985 da </a:t>
            </a:r>
          </a:p>
          <a:p>
            <a:pPr marL="45720" indent="0" algn="just">
              <a:buNone/>
            </a:pPr>
            <a:r>
              <a:rPr lang="en-US" dirty="0"/>
              <a:t>Pearson, W.R. &amp; </a:t>
            </a:r>
            <a:r>
              <a:rPr lang="en-US" dirty="0" err="1"/>
              <a:t>Lipman</a:t>
            </a:r>
            <a:r>
              <a:rPr lang="en-US" dirty="0"/>
              <a:t>, D.J. (1988) Improved tools for biological sequence comparison." Proc. Natl. Acad. Sci. USA 85:2444-2448. </a:t>
            </a:r>
            <a:r>
              <a:rPr lang="en-US" b="1" u="sng" dirty="0"/>
              <a:t>&gt;10000 </a:t>
            </a:r>
            <a:r>
              <a:rPr lang="en-US" b="1" u="sng" dirty="0" err="1"/>
              <a:t>citazioni</a:t>
            </a:r>
            <a:endParaRPr lang="en-US" b="1" u="sng" dirty="0"/>
          </a:p>
          <a:p>
            <a:pPr marL="45720" indent="0" algn="just">
              <a:buNone/>
            </a:pPr>
            <a:r>
              <a:rPr lang="it-IT" b="1" u="sng" dirty="0"/>
              <a:t>BLAST</a:t>
            </a:r>
            <a:r>
              <a:rPr lang="it-IT" dirty="0"/>
              <a:t>, pubblicato nel 1990 da </a:t>
            </a:r>
          </a:p>
          <a:p>
            <a:pPr marL="45720" indent="0" algn="just">
              <a:buNone/>
            </a:pPr>
            <a:r>
              <a:rPr lang="it-IT" dirty="0"/>
              <a:t>Altschul, S.F., Gish, W., Miller, W., Myers, E.W. &amp; Lipman, D.J. (1990) "Basic local alignment search tool." J. Mol. Biol. 215:403-410. </a:t>
            </a:r>
            <a:r>
              <a:rPr lang="it-IT" b="1" u="sng" dirty="0"/>
              <a:t>&gt;80mila citazioni</a:t>
            </a:r>
          </a:p>
        </p:txBody>
      </p:sp>
      <p:pic>
        <p:nvPicPr>
          <p:cNvPr id="7" name="Immagine 6">
            <a:extLst>
              <a:ext uri="{FF2B5EF4-FFF2-40B4-BE49-F238E27FC236}">
                <a16:creationId xmlns:a16="http://schemas.microsoft.com/office/drawing/2014/main" id="{CA9655E6-3A44-0D52-8791-DDEF724E3ECB}"/>
              </a:ext>
            </a:extLst>
          </p:cNvPr>
          <p:cNvPicPr>
            <a:picLocks noChangeAspect="1"/>
          </p:cNvPicPr>
          <p:nvPr/>
        </p:nvPicPr>
        <p:blipFill>
          <a:blip r:embed="rId2">
            <a:extLst>
              <a:ext uri="{28A0092B-C50C-407E-A947-70E740481C1C}">
                <a14:useLocalDpi xmlns:a14="http://schemas.microsoft.com/office/drawing/2010/main" val="0"/>
              </a:ext>
            </a:extLst>
          </a:blip>
          <a:srcRect l="4898" t="24400" r="14985" b="53801"/>
          <a:stretch>
            <a:fillRect/>
          </a:stretch>
        </p:blipFill>
        <p:spPr>
          <a:xfrm>
            <a:off x="4612105" y="633663"/>
            <a:ext cx="7257108" cy="1234106"/>
          </a:xfrm>
          <a:prstGeom prst="rect">
            <a:avLst/>
          </a:prstGeom>
        </p:spPr>
      </p:pic>
      <p:sp>
        <p:nvSpPr>
          <p:cNvPr id="8" name="Ovale 7">
            <a:extLst>
              <a:ext uri="{FF2B5EF4-FFF2-40B4-BE49-F238E27FC236}">
                <a16:creationId xmlns:a16="http://schemas.microsoft.com/office/drawing/2014/main" id="{F731774E-87D9-D0FB-6EA9-A8A82F0A05DB}"/>
              </a:ext>
            </a:extLst>
          </p:cNvPr>
          <p:cNvSpPr/>
          <p:nvPr/>
        </p:nvSpPr>
        <p:spPr>
          <a:xfrm>
            <a:off x="10850880" y="438912"/>
            <a:ext cx="1132573" cy="74820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769656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7533621" y="1619343"/>
            <a:ext cx="4191052" cy="2585323"/>
          </a:xfrm>
          <a:prstGeom prst="rect">
            <a:avLst/>
          </a:prstGeom>
          <a:noFill/>
        </p:spPr>
        <p:txBody>
          <a:bodyPr wrap="square" rtlCol="0">
            <a:spAutoFit/>
          </a:bodyPr>
          <a:lstStyle/>
          <a:p>
            <a:r>
              <a:rPr lang="it-IT" dirty="0"/>
              <a:t>La pubblicazione di </a:t>
            </a:r>
            <a:r>
              <a:rPr lang="it-IT" dirty="0" err="1"/>
              <a:t>Altschul</a:t>
            </a:r>
            <a:r>
              <a:rPr lang="it-IT" dirty="0"/>
              <a:t> è di fatto la </a:t>
            </a:r>
            <a:r>
              <a:rPr lang="it-IT" u="sng" dirty="0"/>
              <a:t>18a più citata </a:t>
            </a:r>
            <a:r>
              <a:rPr lang="it-IT" dirty="0"/>
              <a:t>nella storia della letteratura scientifica di area biologica secondo Scopus</a:t>
            </a:r>
          </a:p>
          <a:p>
            <a:endParaRPr lang="it-IT" dirty="0"/>
          </a:p>
          <a:p>
            <a:r>
              <a:rPr lang="it-IT" dirty="0"/>
              <a:t>Un secondo paper, pubblicato 7 anni più tardi, che riguarda alcune evoluzioni di BLAST, è invece al 34mo posto</a:t>
            </a:r>
            <a:endParaRPr lang="en-US" dirty="0"/>
          </a:p>
        </p:txBody>
      </p:sp>
      <p:pic>
        <p:nvPicPr>
          <p:cNvPr id="3" name="Immagine 2">
            <a:extLst>
              <a:ext uri="{FF2B5EF4-FFF2-40B4-BE49-F238E27FC236}">
                <a16:creationId xmlns:a16="http://schemas.microsoft.com/office/drawing/2014/main" id="{E25DD271-7A0E-906E-908E-25ECE1214E64}"/>
              </a:ext>
            </a:extLst>
          </p:cNvPr>
          <p:cNvPicPr>
            <a:picLocks noChangeAspect="1"/>
          </p:cNvPicPr>
          <p:nvPr/>
        </p:nvPicPr>
        <p:blipFill>
          <a:blip r:embed="rId2">
            <a:extLst>
              <a:ext uri="{28A0092B-C50C-407E-A947-70E740481C1C}">
                <a14:useLocalDpi xmlns:a14="http://schemas.microsoft.com/office/drawing/2010/main" val="0"/>
              </a:ext>
            </a:extLst>
          </a:blip>
          <a:srcRect l="24342" t="11345" r="2120" b="26784"/>
          <a:stretch>
            <a:fillRect/>
          </a:stretch>
        </p:blipFill>
        <p:spPr>
          <a:xfrm>
            <a:off x="106156" y="911932"/>
            <a:ext cx="7138707" cy="3753853"/>
          </a:xfrm>
          <a:prstGeom prst="rect">
            <a:avLst/>
          </a:prstGeom>
        </p:spPr>
      </p:pic>
      <p:sp>
        <p:nvSpPr>
          <p:cNvPr id="10" name="Rettangolo 9"/>
          <p:cNvSpPr/>
          <p:nvPr/>
        </p:nvSpPr>
        <p:spPr>
          <a:xfrm>
            <a:off x="180566" y="1724988"/>
            <a:ext cx="6989885" cy="10638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asellaDiTesto 3">
            <a:extLst>
              <a:ext uri="{FF2B5EF4-FFF2-40B4-BE49-F238E27FC236}">
                <a16:creationId xmlns:a16="http://schemas.microsoft.com/office/drawing/2014/main" id="{6C6CD0B0-ACF7-3F33-F5C4-FFB58A0FE070}"/>
              </a:ext>
            </a:extLst>
          </p:cNvPr>
          <p:cNvSpPr txBox="1"/>
          <p:nvPr/>
        </p:nvSpPr>
        <p:spPr>
          <a:xfrm>
            <a:off x="818147" y="5237747"/>
            <a:ext cx="10347158" cy="646331"/>
          </a:xfrm>
          <a:prstGeom prst="rect">
            <a:avLst/>
          </a:prstGeom>
          <a:noFill/>
        </p:spPr>
        <p:txBody>
          <a:bodyPr wrap="square" rtlCol="0">
            <a:spAutoFit/>
          </a:bodyPr>
          <a:lstStyle/>
          <a:p>
            <a:r>
              <a:rPr lang="it-IT" dirty="0"/>
              <a:t>Una serie di importanti articoli correlati può essere reperita a questo link: </a:t>
            </a:r>
            <a:r>
              <a:rPr lang="it-IT" dirty="0">
                <a:hlinkClick r:id="rId3"/>
              </a:rPr>
              <a:t>https://blast.ncbi.nlm.nih.gov/doc/blast-help/references.html</a:t>
            </a:r>
            <a:r>
              <a:rPr lang="it-IT" dirty="0"/>
              <a:t> </a:t>
            </a:r>
          </a:p>
        </p:txBody>
      </p:sp>
    </p:spTree>
    <p:extLst>
      <p:ext uri="{BB962C8B-B14F-4D97-AF65-F5344CB8AC3E}">
        <p14:creationId xmlns:p14="http://schemas.microsoft.com/office/powerpoint/2010/main" val="286402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1743"/>
          </a:xfrm>
        </p:spPr>
        <p:txBody>
          <a:bodyPr/>
          <a:lstStyle/>
          <a:p>
            <a:r>
              <a:rPr lang="it-IT" dirty="0"/>
              <a:t>FASTA</a:t>
            </a:r>
          </a:p>
        </p:txBody>
      </p:sp>
      <p:sp>
        <p:nvSpPr>
          <p:cNvPr id="3" name="Content Placeholder 2"/>
          <p:cNvSpPr>
            <a:spLocks noGrp="1"/>
          </p:cNvSpPr>
          <p:nvPr>
            <p:ph idx="1"/>
          </p:nvPr>
        </p:nvSpPr>
        <p:spPr>
          <a:xfrm>
            <a:off x="1341120" y="1174173"/>
            <a:ext cx="9509760" cy="4842579"/>
          </a:xfrm>
        </p:spPr>
        <p:txBody>
          <a:bodyPr/>
          <a:lstStyle/>
          <a:p>
            <a:pPr algn="just"/>
            <a:r>
              <a:rPr lang="it-IT" dirty="0"/>
              <a:t>L’algoritmo implementato in FASTA si basa su una strategia di </a:t>
            </a:r>
            <a:r>
              <a:rPr lang="it-IT" b="1" u="sng" dirty="0"/>
              <a:t>indicizzazione</a:t>
            </a:r>
            <a:r>
              <a:rPr lang="it-IT" dirty="0"/>
              <a:t> delle parole: la sequenza della proteina </a:t>
            </a:r>
            <a:r>
              <a:rPr lang="it-IT" b="1" dirty="0"/>
              <a:t>QUERY</a:t>
            </a:r>
            <a:r>
              <a:rPr lang="it-IT" dirty="0"/>
              <a:t> (cioè di input) viene spezzettata in parole di lunghezza </a:t>
            </a:r>
            <a:r>
              <a:rPr lang="it-IT" b="1" dirty="0"/>
              <a:t>ktup (k-tuples) </a:t>
            </a:r>
            <a:r>
              <a:rPr lang="it-IT" dirty="0"/>
              <a:t>che vengono contrassegnate da un indice</a:t>
            </a:r>
          </a:p>
          <a:p>
            <a:pPr algn="just"/>
            <a:r>
              <a:rPr lang="it-IT" dirty="0"/>
              <a:t>Maggiore è il valore ktup, più rapida (ma anche meno accurata) è la ricerca. Per una proteina, con ktup =2, avrò sempre e comunque al massimo 20</a:t>
            </a:r>
            <a:r>
              <a:rPr lang="it-IT" baseline="30000" dirty="0"/>
              <a:t>2</a:t>
            </a:r>
            <a:r>
              <a:rPr lang="it-IT" dirty="0"/>
              <a:t> = 400 combinazioni possibili (cioè coppie di amino acidi)</a:t>
            </a:r>
          </a:p>
        </p:txBody>
      </p:sp>
      <p:pic>
        <p:nvPicPr>
          <p:cNvPr id="4" name="Picture 3"/>
          <p:cNvPicPr>
            <a:picLocks noChangeAspect="1"/>
          </p:cNvPicPr>
          <p:nvPr/>
        </p:nvPicPr>
        <p:blipFill rotWithShape="1">
          <a:blip r:embed="rId2"/>
          <a:srcRect l="14636" t="29728" b="22104"/>
          <a:stretch/>
        </p:blipFill>
        <p:spPr>
          <a:xfrm>
            <a:off x="2847109" y="4000499"/>
            <a:ext cx="5737695" cy="2462645"/>
          </a:xfrm>
          <a:prstGeom prst="rect">
            <a:avLst/>
          </a:prstGeom>
        </p:spPr>
      </p:pic>
    </p:spTree>
    <p:extLst>
      <p:ext uri="{BB962C8B-B14F-4D97-AF65-F5344CB8AC3E}">
        <p14:creationId xmlns:p14="http://schemas.microsoft.com/office/powerpoint/2010/main" val="150097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3228" y="883642"/>
            <a:ext cx="6141027" cy="4872921"/>
          </a:xfrm>
        </p:spPr>
        <p:txBody>
          <a:bodyPr>
            <a:noAutofit/>
          </a:bodyPr>
          <a:lstStyle/>
          <a:p>
            <a:pPr algn="just"/>
            <a:r>
              <a:rPr lang="it-IT" sz="2400" dirty="0"/>
              <a:t>Ricordiamo che per effettuare un allineamento è prima di tutto necessario </a:t>
            </a:r>
            <a:r>
              <a:rPr lang="it-IT" sz="2400" b="1" dirty="0"/>
              <a:t>scegliere una matrice di sostituzione</a:t>
            </a:r>
            <a:r>
              <a:rPr lang="it-IT" sz="2400" dirty="0"/>
              <a:t> per valutare gli appaiamenti tra residui e </a:t>
            </a:r>
            <a:r>
              <a:rPr lang="it-IT" sz="2400" b="1" dirty="0"/>
              <a:t>definire dei punteggi di penalizzazione per i </a:t>
            </a:r>
            <a:r>
              <a:rPr lang="it-IT" sz="2400" b="1" i="1" dirty="0"/>
              <a:t>gaps </a:t>
            </a:r>
            <a:endParaRPr lang="it-IT" sz="2400" b="1" dirty="0"/>
          </a:p>
          <a:p>
            <a:pPr algn="just"/>
            <a:r>
              <a:rPr lang="it-IT" sz="2400" dirty="0"/>
              <a:t>algoritmi di allineamento che utilizzano una tecnica di programmazione dinamica: </a:t>
            </a:r>
            <a:r>
              <a:rPr lang="it-IT" sz="2400" dirty="0">
                <a:solidFill>
                  <a:srgbClr val="FF0000"/>
                </a:solidFill>
              </a:rPr>
              <a:t>Needleman e Wunsch</a:t>
            </a:r>
            <a:r>
              <a:rPr lang="it-IT" sz="2400" dirty="0"/>
              <a:t> (1970 – globale) e </a:t>
            </a:r>
            <a:r>
              <a:rPr lang="it-IT" sz="2400" dirty="0">
                <a:solidFill>
                  <a:srgbClr val="FF0000"/>
                </a:solidFill>
              </a:rPr>
              <a:t>Smith e Waterman </a:t>
            </a:r>
            <a:r>
              <a:rPr lang="it-IT" sz="2400" dirty="0"/>
              <a:t>(1981 – locale)</a:t>
            </a:r>
            <a:endParaRPr lang="it-IT" sz="2400" b="1" u="sng" dirty="0"/>
          </a:p>
        </p:txBody>
      </p:sp>
      <p:pic>
        <p:nvPicPr>
          <p:cNvPr id="1026" name="Picture 2" descr="https://upload.wikimedia.org/wikipedia/commons/3/3f/Needleman-Wunsch_pairwise_sequence_alignm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5302" y="1034102"/>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4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1743"/>
          </a:xfrm>
        </p:spPr>
        <p:txBody>
          <a:bodyPr/>
          <a:lstStyle/>
          <a:p>
            <a:r>
              <a:rPr lang="it-IT" dirty="0"/>
              <a:t>FASTA</a:t>
            </a:r>
          </a:p>
        </p:txBody>
      </p:sp>
      <p:sp>
        <p:nvSpPr>
          <p:cNvPr id="3" name="Content Placeholder 2"/>
          <p:cNvSpPr>
            <a:spLocks noGrp="1"/>
          </p:cNvSpPr>
          <p:nvPr>
            <p:ph idx="1"/>
          </p:nvPr>
        </p:nvSpPr>
        <p:spPr>
          <a:xfrm>
            <a:off x="1341120" y="1174173"/>
            <a:ext cx="9509760" cy="4842579"/>
          </a:xfrm>
        </p:spPr>
        <p:txBody>
          <a:bodyPr>
            <a:normAutofit fontScale="92500" lnSpcReduction="10000"/>
          </a:bodyPr>
          <a:lstStyle/>
          <a:p>
            <a:pPr algn="just"/>
            <a:r>
              <a:rPr lang="it-IT" dirty="0"/>
              <a:t>Ogni </a:t>
            </a:r>
            <a:r>
              <a:rPr lang="it-IT" b="1" dirty="0"/>
              <a:t>SUBJECT</a:t>
            </a:r>
            <a:r>
              <a:rPr lang="it-IT" dirty="0"/>
              <a:t> (possibile risultato) della banca dati viene consultato nello stesso modo per identificare la presenza di eventuali corrispondenze con i </a:t>
            </a:r>
            <a:r>
              <a:rPr lang="it-IT" dirty="0" err="1"/>
              <a:t>ktup</a:t>
            </a:r>
            <a:r>
              <a:rPr lang="it-IT" dirty="0"/>
              <a:t> della sequenza </a:t>
            </a:r>
            <a:r>
              <a:rPr lang="it-IT" b="1" dirty="0"/>
              <a:t>QUERY (input)</a:t>
            </a:r>
            <a:endParaRPr lang="it-IT" dirty="0"/>
          </a:p>
          <a:p>
            <a:pPr algn="just"/>
            <a:r>
              <a:rPr lang="it-IT" dirty="0"/>
              <a:t>Qualora tali match vengano identificati, l’indice corrispondente al </a:t>
            </a:r>
            <a:r>
              <a:rPr lang="it-IT" dirty="0" err="1"/>
              <a:t>ktup</a:t>
            </a:r>
            <a:r>
              <a:rPr lang="it-IT" dirty="0"/>
              <a:t> della sequenza query viene memorizzato (ricordiamoci che </a:t>
            </a:r>
            <a:r>
              <a:rPr lang="it-IT" u="sng" dirty="0"/>
              <a:t>l’indice corrisponde alla posizione del </a:t>
            </a:r>
            <a:r>
              <a:rPr lang="it-IT" u="sng" dirty="0" err="1"/>
              <a:t>ktup</a:t>
            </a:r>
            <a:r>
              <a:rPr lang="it-IT" u="sng" dirty="0"/>
              <a:t> nella sequenza query</a:t>
            </a:r>
            <a:r>
              <a:rPr lang="it-IT" dirty="0"/>
              <a:t>), assieme all’indice del match nella sequenza </a:t>
            </a:r>
            <a:r>
              <a:rPr lang="it-IT" dirty="0" err="1"/>
              <a:t>subject</a:t>
            </a:r>
            <a:endParaRPr lang="it-IT" dirty="0"/>
          </a:p>
          <a:p>
            <a:pPr algn="just"/>
            <a:r>
              <a:rPr lang="it-IT" dirty="0"/>
              <a:t>Tramite questo processo </a:t>
            </a:r>
            <a:r>
              <a:rPr lang="it-IT" b="1" dirty="0"/>
              <a:t>viene memorizzata la diagonale corrispondente</a:t>
            </a:r>
            <a:r>
              <a:rPr lang="it-IT" dirty="0"/>
              <a:t> </a:t>
            </a:r>
            <a:r>
              <a:rPr lang="it-IT" b="1" dirty="0"/>
              <a:t>all’allineamento</a:t>
            </a:r>
            <a:r>
              <a:rPr lang="it-IT" dirty="0"/>
              <a:t>(ripensate alla rappresentazione grafica al dot plot)</a:t>
            </a:r>
          </a:p>
          <a:p>
            <a:pPr algn="just"/>
            <a:r>
              <a:rPr lang="it-IT" dirty="0"/>
              <a:t>Se nella riga successiva della matrice (cioè alla parola successiva della sequenza </a:t>
            </a:r>
            <a:r>
              <a:rPr lang="it-IT" dirty="0" err="1"/>
              <a:t>subject</a:t>
            </a:r>
            <a:r>
              <a:rPr lang="it-IT" dirty="0"/>
              <a:t>) c’è corrispondenza sulla stessa diagonale allora la parola viene memorizzata e si allunga la diagonale stessa, proseguendo l’allineamento che diventa più lungo rispetto alla dimensione dei </a:t>
            </a:r>
            <a:r>
              <a:rPr lang="it-IT" dirty="0" err="1"/>
              <a:t>ktup</a:t>
            </a:r>
            <a:endParaRPr lang="it-IT" dirty="0"/>
          </a:p>
          <a:p>
            <a:pPr algn="just"/>
            <a:r>
              <a:rPr lang="it-IT" dirty="0"/>
              <a:t>Tra tutti i match individuati vengono quindi riconosciute le diagonali che totalizzano i punteggi migliori, che corrispondono ai segmenti allineabili più lunghi e quindi in grado di ricevere uno score elevato</a:t>
            </a:r>
          </a:p>
        </p:txBody>
      </p:sp>
    </p:spTree>
    <p:extLst>
      <p:ext uri="{BB962C8B-B14F-4D97-AF65-F5344CB8AC3E}">
        <p14:creationId xmlns:p14="http://schemas.microsoft.com/office/powerpoint/2010/main" val="3448723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1743"/>
          </a:xfrm>
        </p:spPr>
        <p:txBody>
          <a:bodyPr/>
          <a:lstStyle/>
          <a:p>
            <a:r>
              <a:rPr lang="it-IT" dirty="0"/>
              <a:t>I 4 STEP USATI DA FASTA</a:t>
            </a:r>
          </a:p>
        </p:txBody>
      </p:sp>
      <p:sp>
        <p:nvSpPr>
          <p:cNvPr id="3" name="Content Placeholder 2"/>
          <p:cNvSpPr>
            <a:spLocks noGrp="1"/>
          </p:cNvSpPr>
          <p:nvPr>
            <p:ph idx="1"/>
          </p:nvPr>
        </p:nvSpPr>
        <p:spPr>
          <a:xfrm>
            <a:off x="1341120" y="1673352"/>
            <a:ext cx="4820689" cy="4343400"/>
          </a:xfrm>
        </p:spPr>
        <p:txBody>
          <a:bodyPr/>
          <a:lstStyle/>
          <a:p>
            <a:pPr marL="502920" indent="-457200" algn="just">
              <a:buAutoNum type="arabicParenR"/>
            </a:pPr>
            <a:r>
              <a:rPr lang="it-IT" dirty="0"/>
              <a:t>Individuazione delle diagonali con match identici ai </a:t>
            </a:r>
            <a:r>
              <a:rPr lang="it-IT" dirty="0" err="1"/>
              <a:t>ktup</a:t>
            </a:r>
            <a:r>
              <a:rPr lang="it-IT" dirty="0"/>
              <a:t> della sequenza </a:t>
            </a:r>
            <a:r>
              <a:rPr lang="it-IT" dirty="0" err="1"/>
              <a:t>query</a:t>
            </a:r>
            <a:endParaRPr lang="it-IT" dirty="0"/>
          </a:p>
          <a:p>
            <a:pPr marL="502920" indent="-457200" algn="just">
              <a:buAutoNum type="arabicParenR"/>
            </a:pPr>
            <a:r>
              <a:rPr lang="it-IT" dirty="0"/>
              <a:t>Re-scoring delle diagonali usando una matrice PAM o BLOSUM e mantenimento delle diagonali con punteggio &gt; soglia</a:t>
            </a:r>
          </a:p>
          <a:p>
            <a:pPr marL="502920" indent="-457200" algn="just">
              <a:buAutoNum type="arabicParenR"/>
            </a:pPr>
            <a:r>
              <a:rPr lang="it-IT" dirty="0"/>
              <a:t>Inserzione di gaps per congiungere le diagonali, eliminazione degli altri segmenti</a:t>
            </a:r>
          </a:p>
          <a:p>
            <a:pPr marL="502920" indent="-457200" algn="just">
              <a:buAutoNum type="arabicParenR"/>
            </a:pPr>
            <a:r>
              <a:rPr lang="it-IT" dirty="0"/>
              <a:t>Utilizzo della programmazione dinamica per generare l’allineamento ottimale</a:t>
            </a:r>
          </a:p>
        </p:txBody>
      </p:sp>
      <p:pic>
        <p:nvPicPr>
          <p:cNvPr id="1026" name="Picture 2" descr="https://www.ctu.edu.vn/~dvxe/Bioinformatic/computer/fasta.gif"/>
          <p:cNvPicPr>
            <a:picLocks noChangeAspect="1" noChangeArrowheads="1"/>
          </p:cNvPicPr>
          <p:nvPr/>
        </p:nvPicPr>
        <p:blipFill rotWithShape="1">
          <a:blip r:embed="rId2">
            <a:extLst>
              <a:ext uri="{28A0092B-C50C-407E-A947-70E740481C1C}">
                <a14:useLocalDpi xmlns:a14="http://schemas.microsoft.com/office/drawing/2010/main" val="0"/>
              </a:ext>
            </a:extLst>
          </a:blip>
          <a:srcRect l="-778" t="10065" r="778" b="410"/>
          <a:stretch/>
        </p:blipFill>
        <p:spPr bwMode="auto">
          <a:xfrm>
            <a:off x="6619182" y="633846"/>
            <a:ext cx="5343525" cy="5730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60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1743"/>
          </a:xfrm>
        </p:spPr>
        <p:txBody>
          <a:bodyPr/>
          <a:lstStyle/>
          <a:p>
            <a:r>
              <a:rPr lang="it-IT" dirty="0"/>
              <a:t>I 4 STEP USATI DA FASTA - dettaglio</a:t>
            </a:r>
          </a:p>
        </p:txBody>
      </p:sp>
      <p:pic>
        <p:nvPicPr>
          <p:cNvPr id="4" name="Picture 3"/>
          <p:cNvPicPr>
            <a:picLocks noChangeAspect="1"/>
          </p:cNvPicPr>
          <p:nvPr/>
        </p:nvPicPr>
        <p:blipFill>
          <a:blip r:embed="rId2"/>
          <a:stretch>
            <a:fillRect/>
          </a:stretch>
        </p:blipFill>
        <p:spPr>
          <a:xfrm>
            <a:off x="1341120" y="1591972"/>
            <a:ext cx="2133600" cy="1990725"/>
          </a:xfrm>
          <a:prstGeom prst="rect">
            <a:avLst/>
          </a:prstGeom>
        </p:spPr>
      </p:pic>
      <p:pic>
        <p:nvPicPr>
          <p:cNvPr id="5" name="Picture 4"/>
          <p:cNvPicPr>
            <a:picLocks noChangeAspect="1"/>
          </p:cNvPicPr>
          <p:nvPr/>
        </p:nvPicPr>
        <p:blipFill>
          <a:blip r:embed="rId3"/>
          <a:stretch>
            <a:fillRect/>
          </a:stretch>
        </p:blipFill>
        <p:spPr>
          <a:xfrm>
            <a:off x="1274445" y="4094014"/>
            <a:ext cx="2200275" cy="1981200"/>
          </a:xfrm>
          <a:prstGeom prst="rect">
            <a:avLst/>
          </a:prstGeom>
        </p:spPr>
      </p:pic>
      <p:sp>
        <p:nvSpPr>
          <p:cNvPr id="6" name="TextBox 5"/>
          <p:cNvSpPr txBox="1"/>
          <p:nvPr/>
        </p:nvSpPr>
        <p:spPr>
          <a:xfrm>
            <a:off x="3927764" y="1745673"/>
            <a:ext cx="7450281" cy="4247317"/>
          </a:xfrm>
          <a:prstGeom prst="rect">
            <a:avLst/>
          </a:prstGeom>
          <a:noFill/>
        </p:spPr>
        <p:txBody>
          <a:bodyPr wrap="square" rtlCol="0">
            <a:spAutoFit/>
          </a:bodyPr>
          <a:lstStyle/>
          <a:p>
            <a:pPr algn="just"/>
            <a:r>
              <a:rPr lang="it-IT" dirty="0"/>
              <a:t>Nel dettaglio...</a:t>
            </a:r>
          </a:p>
          <a:p>
            <a:pPr algn="just"/>
            <a:endParaRPr lang="it-IT" dirty="0"/>
          </a:p>
          <a:p>
            <a:pPr algn="just"/>
            <a:r>
              <a:rPr lang="it-IT" dirty="0"/>
              <a:t>Step 1: individuo tutte le parole contigue su una diagonale con dimensione &gt; ktup, basandomi sulla sola identità tra caratteri (cioè senza utilizzare in questa fase una matrice di sostituzione)</a:t>
            </a:r>
          </a:p>
          <a:p>
            <a:pPr algn="just"/>
            <a:endParaRPr lang="it-IT" dirty="0"/>
          </a:p>
          <a:p>
            <a:pPr algn="just"/>
            <a:endParaRPr lang="it-IT" dirty="0"/>
          </a:p>
          <a:p>
            <a:pPr algn="just"/>
            <a:endParaRPr lang="it-IT" dirty="0"/>
          </a:p>
          <a:p>
            <a:pPr algn="just"/>
            <a:endParaRPr lang="it-IT" dirty="0"/>
          </a:p>
          <a:p>
            <a:pPr algn="just"/>
            <a:r>
              <a:rPr lang="it-IT" dirty="0"/>
              <a:t>Step 2: ricalcolo i punteggi per ciascuna diagonale utilizzando una matrice di sostituzione molto permissiva (solitamente PAM250 per sequenze proteiche). Successivamente tutte le diagonali con score &lt; di una soglia arbitraria vengono scartate -&gt; mantengo solo dei frammenti di allineamento con score ritenuto biologicamente significativo</a:t>
            </a:r>
          </a:p>
        </p:txBody>
      </p:sp>
    </p:spTree>
    <p:extLst>
      <p:ext uri="{BB962C8B-B14F-4D97-AF65-F5344CB8AC3E}">
        <p14:creationId xmlns:p14="http://schemas.microsoft.com/office/powerpoint/2010/main" val="2074658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1743"/>
          </a:xfrm>
        </p:spPr>
        <p:txBody>
          <a:bodyPr/>
          <a:lstStyle/>
          <a:p>
            <a:r>
              <a:rPr lang="it-IT" dirty="0"/>
              <a:t>I 4 STEP USATI DA FASTA</a:t>
            </a:r>
          </a:p>
        </p:txBody>
      </p:sp>
      <p:sp>
        <p:nvSpPr>
          <p:cNvPr id="6" name="TextBox 5"/>
          <p:cNvSpPr txBox="1"/>
          <p:nvPr/>
        </p:nvSpPr>
        <p:spPr>
          <a:xfrm>
            <a:off x="3927764" y="1745673"/>
            <a:ext cx="7450281" cy="3970318"/>
          </a:xfrm>
          <a:prstGeom prst="rect">
            <a:avLst/>
          </a:prstGeom>
          <a:noFill/>
        </p:spPr>
        <p:txBody>
          <a:bodyPr wrap="square" rtlCol="0">
            <a:spAutoFit/>
          </a:bodyPr>
          <a:lstStyle/>
          <a:p>
            <a:pPr algn="just"/>
            <a:endParaRPr lang="it-IT" dirty="0"/>
          </a:p>
          <a:p>
            <a:pPr algn="just"/>
            <a:r>
              <a:rPr lang="it-IT" dirty="0"/>
              <a:t>Step 3: i frammenti che si trovano entro una determinata distanza soglia gli uni dagli altri vengono uniti tramite l’inserzione di gap di lunghezza «tollerata» (questo dipende dal settaggio della penalità per gap extension)</a:t>
            </a:r>
          </a:p>
          <a:p>
            <a:pPr algn="just"/>
            <a:endParaRPr lang="it-IT" dirty="0"/>
          </a:p>
          <a:p>
            <a:pPr algn="just"/>
            <a:endParaRPr lang="it-IT" dirty="0"/>
          </a:p>
          <a:p>
            <a:pPr algn="just"/>
            <a:endParaRPr lang="it-IT" dirty="0"/>
          </a:p>
          <a:p>
            <a:pPr algn="just"/>
            <a:endParaRPr lang="it-IT" dirty="0"/>
          </a:p>
          <a:p>
            <a:pPr algn="just"/>
            <a:endParaRPr lang="it-IT" dirty="0"/>
          </a:p>
          <a:p>
            <a:pPr algn="just"/>
            <a:r>
              <a:rPr lang="it-IT" dirty="0"/>
              <a:t>Step 4: viene applicato l’algoritmo di Smith e Waterman su una stretta banda (quindi non sull’intera matrice ma solo sulla regione che comprende le varie diagonali unite) per ottimizzare l’allineamento</a:t>
            </a:r>
          </a:p>
        </p:txBody>
      </p:sp>
      <p:pic>
        <p:nvPicPr>
          <p:cNvPr id="3" name="Picture 2"/>
          <p:cNvPicPr>
            <a:picLocks noChangeAspect="1"/>
          </p:cNvPicPr>
          <p:nvPr/>
        </p:nvPicPr>
        <p:blipFill>
          <a:blip r:embed="rId2"/>
          <a:stretch>
            <a:fillRect/>
          </a:stretch>
        </p:blipFill>
        <p:spPr>
          <a:xfrm>
            <a:off x="1341120" y="1675734"/>
            <a:ext cx="1994040" cy="1823200"/>
          </a:xfrm>
          <a:prstGeom prst="rect">
            <a:avLst/>
          </a:prstGeom>
        </p:spPr>
      </p:pic>
      <p:pic>
        <p:nvPicPr>
          <p:cNvPr id="7" name="Picture 6"/>
          <p:cNvPicPr>
            <a:picLocks noChangeAspect="1"/>
          </p:cNvPicPr>
          <p:nvPr/>
        </p:nvPicPr>
        <p:blipFill>
          <a:blip r:embed="rId3"/>
          <a:stretch>
            <a:fillRect/>
          </a:stretch>
        </p:blipFill>
        <p:spPr>
          <a:xfrm>
            <a:off x="1341120" y="4161190"/>
            <a:ext cx="2028420" cy="1831800"/>
          </a:xfrm>
          <a:prstGeom prst="rect">
            <a:avLst/>
          </a:prstGeom>
        </p:spPr>
      </p:pic>
    </p:spTree>
    <p:extLst>
      <p:ext uri="{BB962C8B-B14F-4D97-AF65-F5344CB8AC3E}">
        <p14:creationId xmlns:p14="http://schemas.microsoft.com/office/powerpoint/2010/main" val="3330360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1743"/>
          </a:xfrm>
        </p:spPr>
        <p:txBody>
          <a:bodyPr/>
          <a:lstStyle/>
          <a:p>
            <a:r>
              <a:rPr lang="it-IT" dirty="0"/>
              <a:t>I 4 STEP USATI DA FASTA</a:t>
            </a:r>
          </a:p>
        </p:txBody>
      </p:sp>
      <p:sp>
        <p:nvSpPr>
          <p:cNvPr id="6" name="TextBox 5"/>
          <p:cNvSpPr txBox="1"/>
          <p:nvPr/>
        </p:nvSpPr>
        <p:spPr>
          <a:xfrm>
            <a:off x="768928" y="1745673"/>
            <a:ext cx="10609118" cy="3970318"/>
          </a:xfrm>
          <a:prstGeom prst="rect">
            <a:avLst/>
          </a:prstGeom>
          <a:noFill/>
        </p:spPr>
        <p:txBody>
          <a:bodyPr wrap="square" rtlCol="0">
            <a:spAutoFit/>
          </a:bodyPr>
          <a:lstStyle/>
          <a:p>
            <a:pPr marL="285750" indent="-285750" algn="just">
              <a:buFont typeface="Arial" panose="020B0604020202020204" pitchFamily="34" charset="0"/>
              <a:buChar char="•"/>
            </a:pPr>
            <a:r>
              <a:rPr lang="it-IT" dirty="0"/>
              <a:t>La ricerca però viene effettuata </a:t>
            </a:r>
            <a:r>
              <a:rPr lang="it-IT" b="1" dirty="0"/>
              <a:t>iterativamente</a:t>
            </a:r>
            <a:r>
              <a:rPr lang="it-IT" dirty="0"/>
              <a:t> all’interno di un database di sequenze</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b="1" u="sng" dirty="0"/>
              <a:t>Come faccio a scegliere quali sono le sequenze su cui «vale la pena» passare agli step successivi di analisi?</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a:t>Ogni sequenza </a:t>
            </a:r>
            <a:r>
              <a:rPr lang="it-IT" b="1" dirty="0" err="1"/>
              <a:t>subject</a:t>
            </a:r>
            <a:r>
              <a:rPr lang="it-IT" dirty="0"/>
              <a:t> (ritrovata nel database) viene contrassegnata da un punteggio </a:t>
            </a:r>
            <a:r>
              <a:rPr lang="it-IT" b="1" u="sng" dirty="0"/>
              <a:t>Init1</a:t>
            </a:r>
            <a:r>
              <a:rPr lang="it-IT" dirty="0"/>
              <a:t>, calcolato sulla base degli step1 e 2 in cui vengono individuate le </a:t>
            </a:r>
            <a:r>
              <a:rPr lang="it-IT" b="1" u="sng" dirty="0"/>
              <a:t>Best Initial Regions</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a:t>Viene creata una </a:t>
            </a:r>
            <a:r>
              <a:rPr lang="it-IT" b="1" dirty="0"/>
              <a:t>graduatoria</a:t>
            </a:r>
            <a:r>
              <a:rPr lang="it-IT" dirty="0"/>
              <a:t> sulla base di questi score e vengono determinate delle soglie minime per la loro inclusione nelle fasi successive</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a:t>I criteri di inclusione delle sequenze target per le successive fasi di analisi possono basarsi sull’ottenimento di un punteggio Init1 minimo, oppure sulla base della scelta di un determinato numero massimo di sequenze target</a:t>
            </a:r>
          </a:p>
        </p:txBody>
      </p:sp>
    </p:spTree>
    <p:extLst>
      <p:ext uri="{BB962C8B-B14F-4D97-AF65-F5344CB8AC3E}">
        <p14:creationId xmlns:p14="http://schemas.microsoft.com/office/powerpoint/2010/main" val="2229038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1743"/>
          </a:xfrm>
        </p:spPr>
        <p:txBody>
          <a:bodyPr/>
          <a:lstStyle/>
          <a:p>
            <a:r>
              <a:rPr lang="it-IT" dirty="0"/>
              <a:t>I 4 STEP USATI DA FASTA</a:t>
            </a:r>
          </a:p>
        </p:txBody>
      </p:sp>
      <p:sp>
        <p:nvSpPr>
          <p:cNvPr id="6" name="TextBox 5"/>
          <p:cNvSpPr txBox="1"/>
          <p:nvPr/>
        </p:nvSpPr>
        <p:spPr>
          <a:xfrm>
            <a:off x="768928" y="1745673"/>
            <a:ext cx="10609118" cy="4247317"/>
          </a:xfrm>
          <a:prstGeom prst="rect">
            <a:avLst/>
          </a:prstGeom>
          <a:noFill/>
        </p:spPr>
        <p:txBody>
          <a:bodyPr wrap="square" rtlCol="0">
            <a:spAutoFit/>
          </a:bodyPr>
          <a:lstStyle/>
          <a:p>
            <a:pPr marL="285750" indent="-285750" algn="just">
              <a:buFont typeface="Arial" panose="020B0604020202020204" pitchFamily="34" charset="0"/>
              <a:buChar char="•"/>
            </a:pPr>
            <a:r>
              <a:rPr lang="it-IT" dirty="0"/>
              <a:t>Le Best Initial Regions vengono congiunte e vengono applicati i </a:t>
            </a:r>
            <a:r>
              <a:rPr lang="it-IT" b="1" dirty="0"/>
              <a:t>parametri di penalità per i gap</a:t>
            </a:r>
            <a:r>
              <a:rPr lang="it-IT" dirty="0"/>
              <a:t> (sia per la loro inserzione che per la loro estensione)</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a:t>Si ottiene un nuovo puntaggio per ciascuna sequenza subject, detto </a:t>
            </a:r>
            <a:r>
              <a:rPr lang="it-IT" b="1" u="sng" dirty="0"/>
              <a:t>InitN</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a:t>L’algoritmo Smith &amp; Waterman </a:t>
            </a:r>
            <a:r>
              <a:rPr lang="it-IT" b="1" dirty="0"/>
              <a:t>rifinisce quindi l’allineamento</a:t>
            </a:r>
            <a:r>
              <a:rPr lang="it-IT" dirty="0"/>
              <a:t> lavorando su una banda piutosto stretta (di solito &lt; 20 caratteri, intesi come possibilità di discostamento dalla diagonale)</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a:t>Lo score finale ottenuto dall’intero procedimento di quattro step è detto </a:t>
            </a:r>
            <a:r>
              <a:rPr lang="it-IT" b="1" u="sng" dirty="0"/>
              <a:t>Opt</a:t>
            </a:r>
          </a:p>
          <a:p>
            <a:pPr marL="285750" indent="-285750" algn="just">
              <a:buFont typeface="Arial" panose="020B0604020202020204" pitchFamily="34" charset="0"/>
              <a:buChar char="•"/>
            </a:pPr>
            <a:endParaRPr lang="it-IT" b="1" u="sng" dirty="0"/>
          </a:p>
          <a:p>
            <a:pPr marL="285750" indent="-285750" algn="just">
              <a:buFont typeface="Arial" panose="020B0604020202020204" pitchFamily="34" charset="0"/>
              <a:buChar char="•"/>
            </a:pPr>
            <a:endParaRPr lang="it-IT" b="1" u="sng" dirty="0"/>
          </a:p>
          <a:p>
            <a:pPr marL="285750" indent="-285750" algn="just">
              <a:buFont typeface="Arial" panose="020B0604020202020204" pitchFamily="34" charset="0"/>
              <a:buChar char="•"/>
            </a:pPr>
            <a:r>
              <a:rPr lang="it-IT" b="1" u="sng" dirty="0"/>
              <a:t>FASTA è stato il primo algoritmo «veloce» per la ricerca di similarità di sequenze nucleotidiche o proteiche in un database, ma come vedremo oggi non è più utilizzato, essendo stato soppiantato da BLAST</a:t>
            </a:r>
          </a:p>
        </p:txBody>
      </p:sp>
    </p:spTree>
    <p:extLst>
      <p:ext uri="{BB962C8B-B14F-4D97-AF65-F5344CB8AC3E}">
        <p14:creationId xmlns:p14="http://schemas.microsoft.com/office/powerpoint/2010/main" val="201895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abc.med.cornell.edu/education/introtobio/images/fasta3Overhang.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0854" y="343045"/>
            <a:ext cx="6408784" cy="55800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419638" y="997526"/>
            <a:ext cx="4467562" cy="5078313"/>
          </a:xfrm>
          <a:prstGeom prst="rect">
            <a:avLst/>
          </a:prstGeom>
          <a:noFill/>
        </p:spPr>
        <p:txBody>
          <a:bodyPr wrap="square" rtlCol="0">
            <a:spAutoFit/>
          </a:bodyPr>
          <a:lstStyle/>
          <a:p>
            <a:pPr algn="just"/>
            <a:r>
              <a:rPr lang="it-IT" dirty="0"/>
              <a:t>Un esempio di un’allineamento tra due sequenze amino acidiche ottenuto con FASTA</a:t>
            </a:r>
          </a:p>
          <a:p>
            <a:pPr algn="just"/>
            <a:endParaRPr lang="it-IT" dirty="0"/>
          </a:p>
          <a:p>
            <a:pPr algn="just"/>
            <a:endParaRPr lang="it-IT" dirty="0"/>
          </a:p>
          <a:p>
            <a:pPr algn="just"/>
            <a:endParaRPr lang="it-IT" dirty="0"/>
          </a:p>
          <a:p>
            <a:pPr algn="just"/>
            <a:r>
              <a:rPr lang="it-IT" dirty="0"/>
              <a:t>Ricordiamoci anche che:</a:t>
            </a:r>
          </a:p>
          <a:p>
            <a:pPr algn="just"/>
            <a:endParaRPr lang="it-IT" dirty="0"/>
          </a:p>
          <a:p>
            <a:pPr algn="just"/>
            <a:r>
              <a:rPr lang="it-IT" b="1" dirty="0"/>
              <a:t>FASTA ha dato nome all’omonimo file formato di file per rappresentare sequenze (sia nucleotidiche che proteiche)</a:t>
            </a:r>
          </a:p>
          <a:p>
            <a:pPr algn="just"/>
            <a:endParaRPr lang="it-IT" dirty="0"/>
          </a:p>
          <a:p>
            <a:pPr algn="just"/>
            <a:r>
              <a:rPr lang="it-IT" dirty="0"/>
              <a:t>Nonostante non sia quasi più utilizzato, FASTA è ancora accessibile tramite interfaccia web nel portale dell’EBI:</a:t>
            </a:r>
          </a:p>
          <a:p>
            <a:pPr algn="just"/>
            <a:r>
              <a:rPr lang="it-IT" dirty="0">
                <a:hlinkClick r:id="rId3"/>
              </a:rPr>
              <a:t>https://www.ebi.ac.uk/jdispatcher/sss/fasta</a:t>
            </a:r>
            <a:r>
              <a:rPr lang="it-IT" dirty="0"/>
              <a:t> </a:t>
            </a:r>
          </a:p>
        </p:txBody>
      </p:sp>
    </p:spTree>
    <p:extLst>
      <p:ext uri="{BB962C8B-B14F-4D97-AF65-F5344CB8AC3E}">
        <p14:creationId xmlns:p14="http://schemas.microsoft.com/office/powerpoint/2010/main" val="48710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1743"/>
          </a:xfrm>
        </p:spPr>
        <p:txBody>
          <a:bodyPr/>
          <a:lstStyle/>
          <a:p>
            <a:r>
              <a:rPr lang="it-IT" dirty="0"/>
              <a:t>IMPLEMENTAZIONI DI FASTA</a:t>
            </a:r>
          </a:p>
        </p:txBody>
      </p:sp>
      <p:sp>
        <p:nvSpPr>
          <p:cNvPr id="6" name="TextBox 5"/>
          <p:cNvSpPr txBox="1"/>
          <p:nvPr/>
        </p:nvSpPr>
        <p:spPr>
          <a:xfrm>
            <a:off x="652549" y="1496291"/>
            <a:ext cx="10609118" cy="4801314"/>
          </a:xfrm>
          <a:prstGeom prst="rect">
            <a:avLst/>
          </a:prstGeom>
          <a:noFill/>
        </p:spPr>
        <p:txBody>
          <a:bodyPr wrap="square" rtlCol="0">
            <a:spAutoFit/>
          </a:bodyPr>
          <a:lstStyle/>
          <a:p>
            <a:pPr marL="285750" indent="-285750" algn="just">
              <a:buFont typeface="Arial" panose="020B0604020202020204" pitchFamily="34" charset="0"/>
              <a:buChar char="•"/>
            </a:pPr>
            <a:r>
              <a:rPr lang="it-IT" dirty="0"/>
              <a:t>Per quanto inizialmente sviluppato per confronto tra sequenze dello stesso tipo (nucleotidiche vs database nucleotidico o proteiche vs database proteico), l’algoritmo di FASTA è stato poi adattato per effettuare anche ricerche «incrociate»</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b="1" u="sng" dirty="0"/>
              <a:t>Questo permette di tradurre una sequenza nucleotidica codificante in amino acidi prima di effettuare il confronto con un database proteico, oppure di effettuare il confronto opposto tra una sequenza proteica ed un database nucleotidico tradotto</a:t>
            </a:r>
          </a:p>
          <a:p>
            <a:pPr marL="285750" indent="-285750" algn="just">
              <a:buFont typeface="Arial" panose="020B0604020202020204" pitchFamily="34" charset="0"/>
              <a:buChar char="•"/>
            </a:pPr>
            <a:endParaRPr lang="it-IT" b="1" u="sng" dirty="0"/>
          </a:p>
          <a:p>
            <a:pPr marL="285750" indent="-285750" algn="just">
              <a:buFont typeface="Arial" panose="020B0604020202020204" pitchFamily="34" charset="0"/>
              <a:buChar char="•"/>
            </a:pPr>
            <a:r>
              <a:rPr lang="it-IT" dirty="0"/>
              <a:t>Queste implementazioni hanno portato alle versioni dette </a:t>
            </a:r>
            <a:r>
              <a:rPr lang="it-IT" b="1" u="sng" dirty="0"/>
              <a:t>FASTX</a:t>
            </a:r>
            <a:r>
              <a:rPr lang="it-IT" dirty="0"/>
              <a:t> (</a:t>
            </a:r>
            <a:r>
              <a:rPr lang="it-IT" dirty="0" err="1"/>
              <a:t>query</a:t>
            </a:r>
            <a:r>
              <a:rPr lang="it-IT" dirty="0"/>
              <a:t> = DNA, database = proteine) e </a:t>
            </a:r>
            <a:r>
              <a:rPr lang="it-IT" b="1" dirty="0" err="1"/>
              <a:t>tFASTX</a:t>
            </a:r>
            <a:r>
              <a:rPr lang="it-IT" dirty="0"/>
              <a:t> (</a:t>
            </a:r>
            <a:r>
              <a:rPr lang="it-IT" dirty="0" err="1"/>
              <a:t>query</a:t>
            </a:r>
            <a:r>
              <a:rPr lang="it-IT" dirty="0"/>
              <a:t> = proteina, database = DNA), che lavorano entrambi traducendo le sequenze in 3 frame di lettura, prevedendo la possibile inserzione di </a:t>
            </a:r>
            <a:r>
              <a:rPr lang="it-IT" dirty="0" err="1"/>
              <a:t>frameshift</a:t>
            </a:r>
            <a:r>
              <a:rPr lang="it-IT" dirty="0"/>
              <a:t> (= inserzioni o delezioni non in multipli di 3) solo tra un codone ed un altro e non all’interno di un codone</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a:t>Le versioni </a:t>
            </a:r>
            <a:r>
              <a:rPr lang="it-IT" b="1" dirty="0"/>
              <a:t>FASTY</a:t>
            </a:r>
            <a:r>
              <a:rPr lang="it-IT" dirty="0"/>
              <a:t> e </a:t>
            </a:r>
            <a:r>
              <a:rPr lang="it-IT" b="1" dirty="0" err="1"/>
              <a:t>tFASTY</a:t>
            </a:r>
            <a:r>
              <a:rPr lang="it-IT" dirty="0"/>
              <a:t> sono simili ma molto più lente (ma anche più accurate), in quanto operano una traduzione in 6 frame di lettura (anche sullo </a:t>
            </a:r>
            <a:r>
              <a:rPr lang="it-IT" dirty="0" err="1"/>
              <a:t>strand</a:t>
            </a:r>
            <a:r>
              <a:rPr lang="it-IT" dirty="0"/>
              <a:t> -) e permettono mutazioni </a:t>
            </a:r>
            <a:r>
              <a:rPr lang="it-IT" dirty="0" err="1"/>
              <a:t>frameshift</a:t>
            </a:r>
            <a:r>
              <a:rPr lang="it-IT" dirty="0"/>
              <a:t> anche all’interno dei codoni</a:t>
            </a:r>
          </a:p>
        </p:txBody>
      </p:sp>
    </p:spTree>
    <p:extLst>
      <p:ext uri="{BB962C8B-B14F-4D97-AF65-F5344CB8AC3E}">
        <p14:creationId xmlns:p14="http://schemas.microsoft.com/office/powerpoint/2010/main" val="678132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MA COME SI FA A DEFINIRE QUANTO «BUONO» E’ UN ALLINEAMENTO?</a:t>
            </a:r>
          </a:p>
        </p:txBody>
      </p:sp>
      <p:sp>
        <p:nvSpPr>
          <p:cNvPr id="3" name="Content Placeholder 2"/>
          <p:cNvSpPr>
            <a:spLocks noGrp="1"/>
          </p:cNvSpPr>
          <p:nvPr>
            <p:ph idx="1"/>
          </p:nvPr>
        </p:nvSpPr>
        <p:spPr>
          <a:xfrm>
            <a:off x="1341120" y="1985079"/>
            <a:ext cx="9509760" cy="4343400"/>
          </a:xfrm>
        </p:spPr>
        <p:txBody>
          <a:bodyPr>
            <a:normAutofit/>
          </a:bodyPr>
          <a:lstStyle/>
          <a:p>
            <a:pPr marL="45720" indent="0" algn="just">
              <a:buNone/>
            </a:pPr>
            <a:r>
              <a:rPr lang="it-IT" dirty="0"/>
              <a:t>Un algoritmo «ideale» per la ricerca di similarità in un database tramite la generazione di allineamenti tra query e </a:t>
            </a:r>
            <a:r>
              <a:rPr lang="it-IT" dirty="0" err="1"/>
              <a:t>subject</a:t>
            </a:r>
            <a:r>
              <a:rPr lang="it-IT" dirty="0"/>
              <a:t> dovrebbe permettere:</a:t>
            </a:r>
          </a:p>
          <a:p>
            <a:pPr marL="502920" indent="-457200" algn="just">
              <a:buAutoNum type="arabicParenR"/>
            </a:pPr>
            <a:r>
              <a:rPr lang="it-IT" sz="2800" dirty="0"/>
              <a:t>di raggiungere una massima </a:t>
            </a:r>
            <a:r>
              <a:rPr lang="it-IT" sz="2800" b="1" u="sng" dirty="0">
                <a:solidFill>
                  <a:srgbClr val="FF0000"/>
                </a:solidFill>
              </a:rPr>
              <a:t>SENSIBILITA’</a:t>
            </a:r>
            <a:r>
              <a:rPr lang="it-IT" sz="2800" dirty="0"/>
              <a:t> (= individuare TUTTE le sequenze omologhe, senza FALSI NEGATIVI)</a:t>
            </a:r>
          </a:p>
          <a:p>
            <a:pPr marL="502920" indent="-457200" algn="just">
              <a:buAutoNum type="arabicParenR"/>
            </a:pPr>
            <a:endParaRPr lang="it-IT" sz="2800" dirty="0"/>
          </a:p>
          <a:p>
            <a:pPr marL="502920" indent="-457200" algn="just">
              <a:buAutoNum type="arabicParenR"/>
            </a:pPr>
            <a:r>
              <a:rPr lang="it-IT" sz="2800" dirty="0"/>
              <a:t>Di raggiungere la massima </a:t>
            </a:r>
            <a:r>
              <a:rPr lang="it-IT" sz="2800" b="1" u="sng" dirty="0">
                <a:solidFill>
                  <a:srgbClr val="FF0000"/>
                </a:solidFill>
              </a:rPr>
              <a:t>SPECIFICITA’</a:t>
            </a:r>
            <a:r>
              <a:rPr lang="it-IT" sz="2800" b="1" dirty="0">
                <a:solidFill>
                  <a:srgbClr val="FF0000"/>
                </a:solidFill>
              </a:rPr>
              <a:t> </a:t>
            </a:r>
            <a:r>
              <a:rPr lang="it-IT" sz="2800" dirty="0"/>
              <a:t>(= individuare ESCLUSIVAMENTE le sequenze omologhe, senza FALSI POSITIVI)</a:t>
            </a:r>
          </a:p>
        </p:txBody>
      </p:sp>
    </p:spTree>
    <p:extLst>
      <p:ext uri="{BB962C8B-B14F-4D97-AF65-F5344CB8AC3E}">
        <p14:creationId xmlns:p14="http://schemas.microsoft.com/office/powerpoint/2010/main" val="1708429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MA COME SI FA A DEFINIRE QUANTO «BUONO» E’ UN ALLINEAMENTO?</a:t>
            </a:r>
          </a:p>
        </p:txBody>
      </p:sp>
      <p:sp>
        <p:nvSpPr>
          <p:cNvPr id="3" name="Content Placeholder 2"/>
          <p:cNvSpPr>
            <a:spLocks noGrp="1"/>
          </p:cNvSpPr>
          <p:nvPr>
            <p:ph idx="1"/>
          </p:nvPr>
        </p:nvSpPr>
        <p:spPr>
          <a:xfrm>
            <a:off x="1341120" y="1985079"/>
            <a:ext cx="9509760" cy="4343400"/>
          </a:xfrm>
        </p:spPr>
        <p:txBody>
          <a:bodyPr>
            <a:normAutofit fontScale="92500" lnSpcReduction="20000"/>
          </a:bodyPr>
          <a:lstStyle/>
          <a:p>
            <a:pPr algn="just"/>
            <a:r>
              <a:rPr lang="it-IT" b="1" dirty="0"/>
              <a:t>Sostanzialmente il concetto è che un allineamento è tanto migliore quanto più è improbabile che sia frutto del caso. Devo quindi chiedermi: «Quanto il punteggio dell’allineamento ottenuto è migliore rispetto ad un allineamento che potrei ottenere allineando due sequenze generate a caso della medesima lunghezza e con la stessa composizione in nucleotidi o amino acidi?»</a:t>
            </a:r>
          </a:p>
          <a:p>
            <a:pPr algn="just"/>
            <a:r>
              <a:rPr lang="it-IT" dirty="0"/>
              <a:t>Esistono diversi casi in cui due sequenze possano allinearsi apparentemente bene per caso</a:t>
            </a:r>
          </a:p>
          <a:p>
            <a:pPr algn="just"/>
            <a:r>
              <a:rPr lang="it-IT" dirty="0"/>
              <a:t>In sequenze nucleotidiche, la complessità è bassa (solo 4 caratteri) e quindi non ci deve sorprendere il ritrovamento di similarità elevate in stringhe di sequenza di alcune dozzine di nucleotidi</a:t>
            </a:r>
          </a:p>
          <a:p>
            <a:pPr algn="just"/>
            <a:r>
              <a:rPr lang="it-IT" dirty="0"/>
              <a:t>Casi di convergenza evolutiva, già citati nella precedente lezione e molto comuni in natura</a:t>
            </a:r>
          </a:p>
          <a:p>
            <a:pPr algn="just"/>
            <a:r>
              <a:rPr lang="it-IT" dirty="0"/>
              <a:t>Nelle proteine, sequenze a bassa complessità (pochi amino acidi ripetuti), determinano una elevata similarità che però non deve sorprendere</a:t>
            </a:r>
          </a:p>
        </p:txBody>
      </p:sp>
    </p:spTree>
    <p:extLst>
      <p:ext uri="{BB962C8B-B14F-4D97-AF65-F5344CB8AC3E}">
        <p14:creationId xmlns:p14="http://schemas.microsoft.com/office/powerpoint/2010/main" val="2567946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a:t>FUNZIONAMENTO DEGLI ALGORITMI DINAMICI DI ALLINEAMENTO</a:t>
            </a:r>
          </a:p>
        </p:txBody>
      </p:sp>
      <p:sp>
        <p:nvSpPr>
          <p:cNvPr id="3" name="Content Placeholder 2"/>
          <p:cNvSpPr>
            <a:spLocks noGrp="1"/>
          </p:cNvSpPr>
          <p:nvPr>
            <p:ph idx="1"/>
          </p:nvPr>
        </p:nvSpPr>
        <p:spPr>
          <a:xfrm>
            <a:off x="1099382" y="1101254"/>
            <a:ext cx="10546080" cy="4343400"/>
          </a:xfrm>
        </p:spPr>
        <p:txBody>
          <a:bodyPr>
            <a:noAutofit/>
          </a:bodyPr>
          <a:lstStyle/>
          <a:p>
            <a:pPr algn="just">
              <a:spcBef>
                <a:spcPts val="0"/>
              </a:spcBef>
            </a:pPr>
            <a:r>
              <a:rPr lang="it-IT" altLang="ko-KR" dirty="0">
                <a:ea typeface="굴림" charset="-127"/>
              </a:rPr>
              <a:t>Mettiamo il caso di voler allineare due sequenze nucleotidiche</a:t>
            </a:r>
          </a:p>
          <a:p>
            <a:pPr algn="just">
              <a:spcBef>
                <a:spcPts val="0"/>
              </a:spcBef>
            </a:pPr>
            <a:endParaRPr lang="it-IT" altLang="ko-KR" dirty="0">
              <a:ea typeface="굴림" charset="-127"/>
            </a:endParaRPr>
          </a:p>
          <a:p>
            <a:pPr algn="just">
              <a:spcBef>
                <a:spcPts val="0"/>
              </a:spcBef>
            </a:pPr>
            <a:r>
              <a:rPr lang="it-IT" altLang="ko-KR" dirty="0">
                <a:ea typeface="굴림" charset="-127"/>
              </a:rPr>
              <a:t>GAATTCAGTTA (sequenza #1)</a:t>
            </a:r>
          </a:p>
          <a:p>
            <a:pPr algn="just">
              <a:spcBef>
                <a:spcPts val="0"/>
              </a:spcBef>
            </a:pPr>
            <a:r>
              <a:rPr lang="it-IT" altLang="ko-KR" dirty="0">
                <a:ea typeface="굴림" charset="-127"/>
              </a:rPr>
              <a:t>GGATCGA (sequenza #2)</a:t>
            </a:r>
          </a:p>
          <a:p>
            <a:pPr algn="just">
              <a:spcBef>
                <a:spcPts val="0"/>
              </a:spcBef>
            </a:pPr>
            <a:endParaRPr lang="it-IT" altLang="ko-KR" dirty="0">
              <a:ea typeface="굴림" charset="-127"/>
            </a:endParaRPr>
          </a:p>
          <a:p>
            <a:pPr algn="just">
              <a:spcBef>
                <a:spcPts val="0"/>
              </a:spcBef>
            </a:pPr>
            <a:r>
              <a:rPr lang="it-IT" altLang="ko-KR" dirty="0">
                <a:ea typeface="굴림" charset="-127"/>
              </a:rPr>
              <a:t>Utilizzeremo un semplice schema per calcolare lo score di allineamento </a:t>
            </a:r>
            <a:r>
              <a:rPr lang="it-IT" altLang="ko-KR" b="1" dirty="0">
                <a:ea typeface="굴림" charset="-127"/>
              </a:rPr>
              <a:t>s(a</a:t>
            </a:r>
            <a:r>
              <a:rPr lang="it-IT" altLang="ko-KR" sz="1400" b="1" dirty="0">
                <a:ea typeface="굴림" charset="-127"/>
              </a:rPr>
              <a:t>i</a:t>
            </a:r>
            <a:r>
              <a:rPr lang="it-IT" altLang="ko-KR" b="1" dirty="0">
                <a:ea typeface="굴림" charset="-127"/>
              </a:rPr>
              <a:t>, </a:t>
            </a:r>
            <a:r>
              <a:rPr lang="it-IT" altLang="ko-KR" b="1" dirty="0" err="1">
                <a:ea typeface="굴림" charset="-127"/>
              </a:rPr>
              <a:t>b</a:t>
            </a:r>
            <a:r>
              <a:rPr lang="it-IT" altLang="ko-KR" sz="1400" b="1" dirty="0" err="1">
                <a:ea typeface="굴림" charset="-127"/>
              </a:rPr>
              <a:t>j</a:t>
            </a:r>
            <a:r>
              <a:rPr lang="it-IT" altLang="ko-KR" b="1" dirty="0">
                <a:ea typeface="굴림" charset="-127"/>
              </a:rPr>
              <a:t>)</a:t>
            </a:r>
          </a:p>
          <a:p>
            <a:pPr algn="just">
              <a:spcBef>
                <a:spcPts val="0"/>
              </a:spcBef>
            </a:pPr>
            <a:endParaRPr lang="it-IT" altLang="ko-KR" b="1" dirty="0">
              <a:ea typeface="굴림" charset="-127"/>
            </a:endParaRPr>
          </a:p>
          <a:p>
            <a:pPr algn="just">
              <a:spcBef>
                <a:spcPts val="0"/>
              </a:spcBef>
            </a:pPr>
            <a:r>
              <a:rPr lang="it-IT" altLang="ko-KR" b="1" dirty="0">
                <a:ea typeface="굴림" charset="-127"/>
              </a:rPr>
              <a:t>Dove «s» indica il punteggio dell’allineamento, «a» e «b» indicano le due sequenze allineate, ed «i» e «j» le due posizioni allineate</a:t>
            </a:r>
          </a:p>
          <a:p>
            <a:pPr algn="just">
              <a:spcBef>
                <a:spcPts val="0"/>
              </a:spcBef>
            </a:pPr>
            <a:endParaRPr lang="it-IT" altLang="ko-KR" dirty="0">
              <a:ea typeface="굴림" charset="-127"/>
            </a:endParaRPr>
          </a:p>
          <a:p>
            <a:pPr algn="just">
              <a:spcBef>
                <a:spcPts val="0"/>
              </a:spcBef>
            </a:pPr>
            <a:r>
              <a:rPr lang="it-IT" altLang="ko-KR" dirty="0" err="1">
                <a:ea typeface="굴림" charset="-127"/>
              </a:rPr>
              <a:t>S</a:t>
            </a:r>
            <a:r>
              <a:rPr lang="it-IT" altLang="ko-KR" baseline="-25000" dirty="0" err="1">
                <a:ea typeface="굴림" charset="-127"/>
              </a:rPr>
              <a:t>i,j</a:t>
            </a:r>
            <a:r>
              <a:rPr lang="it-IT" altLang="ko-KR" dirty="0">
                <a:ea typeface="굴림" charset="-127"/>
              </a:rPr>
              <a:t> = 1 se il nucleotide in posizione i della sequenza #1 è identico al nucleotide in posizione j nella sequenza #2 (</a:t>
            </a:r>
            <a:r>
              <a:rPr lang="it-IT" altLang="ko-KR" b="1" dirty="0">
                <a:ea typeface="굴림" charset="-127"/>
              </a:rPr>
              <a:t>match score</a:t>
            </a:r>
            <a:r>
              <a:rPr lang="it-IT" altLang="ko-KR" dirty="0">
                <a:ea typeface="굴림" charset="-127"/>
              </a:rPr>
              <a:t>)</a:t>
            </a:r>
          </a:p>
          <a:p>
            <a:pPr algn="just">
              <a:spcBef>
                <a:spcPts val="0"/>
              </a:spcBef>
            </a:pPr>
            <a:endParaRPr lang="it-IT" altLang="ko-KR" dirty="0">
              <a:ea typeface="굴림" charset="-127"/>
            </a:endParaRPr>
          </a:p>
          <a:p>
            <a:pPr algn="just">
              <a:spcBef>
                <a:spcPts val="0"/>
              </a:spcBef>
            </a:pPr>
            <a:r>
              <a:rPr lang="it-IT" altLang="ko-KR" dirty="0">
                <a:ea typeface="굴림" charset="-127"/>
              </a:rPr>
              <a:t>S</a:t>
            </a:r>
            <a:r>
              <a:rPr lang="it-IT" altLang="ko-KR" baseline="-25000" dirty="0">
                <a:ea typeface="굴림" charset="-127"/>
              </a:rPr>
              <a:t>i,j</a:t>
            </a:r>
            <a:r>
              <a:rPr lang="it-IT" altLang="ko-KR" dirty="0">
                <a:ea typeface="굴림" charset="-127"/>
              </a:rPr>
              <a:t> = 0 per un </a:t>
            </a:r>
            <a:r>
              <a:rPr lang="it-IT" altLang="ko-KR" b="1" dirty="0">
                <a:ea typeface="굴림" charset="-127"/>
              </a:rPr>
              <a:t>mismatch </a:t>
            </a:r>
            <a:r>
              <a:rPr lang="it-IT" altLang="ko-KR" dirty="0">
                <a:ea typeface="굴림" charset="-127"/>
              </a:rPr>
              <a:t>– in questo caso non diamo penalità</a:t>
            </a:r>
          </a:p>
          <a:p>
            <a:pPr algn="just">
              <a:spcBef>
                <a:spcPts val="0"/>
              </a:spcBef>
            </a:pPr>
            <a:endParaRPr lang="it-IT" altLang="ko-KR" dirty="0">
              <a:ea typeface="굴림" charset="-127"/>
            </a:endParaRPr>
          </a:p>
          <a:p>
            <a:pPr algn="just">
              <a:spcBef>
                <a:spcPts val="0"/>
              </a:spcBef>
            </a:pPr>
            <a:r>
              <a:rPr lang="it-IT" altLang="ko-KR" dirty="0">
                <a:ea typeface="굴림" charset="-127"/>
              </a:rPr>
              <a:t>w = 0 per i </a:t>
            </a:r>
            <a:r>
              <a:rPr lang="it-IT" altLang="ko-KR" b="1" dirty="0">
                <a:ea typeface="굴림" charset="-127"/>
              </a:rPr>
              <a:t>gap penalty </a:t>
            </a:r>
            <a:r>
              <a:rPr lang="it-IT" altLang="ko-KR" dirty="0">
                <a:ea typeface="굴림" charset="-127"/>
              </a:rPr>
              <a:t>(con possibilità di aggiungere anche gap extension penalties) – in questo caso nessuna penalità</a:t>
            </a:r>
          </a:p>
          <a:p>
            <a:pPr algn="just">
              <a:spcBef>
                <a:spcPts val="0"/>
              </a:spcBef>
            </a:pPr>
            <a:endParaRPr lang="it-IT" altLang="ko-KR" dirty="0">
              <a:ea typeface="굴림" charset="-127"/>
            </a:endParaRPr>
          </a:p>
          <a:p>
            <a:pPr algn="just">
              <a:spcBef>
                <a:spcPts val="0"/>
              </a:spcBef>
            </a:pPr>
            <a:r>
              <a:rPr lang="it-IT" altLang="ko-KR" dirty="0">
                <a:ea typeface="굴림" charset="-127"/>
              </a:rPr>
              <a:t>N.B. </a:t>
            </a:r>
            <a:r>
              <a:rPr lang="it-IT" altLang="ko-KR" u="sng" dirty="0">
                <a:ea typeface="굴림" charset="-127"/>
              </a:rPr>
              <a:t>approfondimento disponibile su </a:t>
            </a:r>
            <a:r>
              <a:rPr lang="it-IT" altLang="ko-KR" u="sng" dirty="0" err="1">
                <a:ea typeface="굴림" charset="-127"/>
              </a:rPr>
              <a:t>Moodle</a:t>
            </a:r>
            <a:endParaRPr lang="it-IT" altLang="ko-KR" u="sng" dirty="0">
              <a:ea typeface="굴림" charset="-127"/>
            </a:endParaRPr>
          </a:p>
        </p:txBody>
      </p:sp>
    </p:spTree>
    <p:extLst>
      <p:ext uri="{BB962C8B-B14F-4D97-AF65-F5344CB8AC3E}">
        <p14:creationId xmlns:p14="http://schemas.microsoft.com/office/powerpoint/2010/main" val="822907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1965" y="956380"/>
            <a:ext cx="4498571" cy="4343400"/>
          </a:xfrm>
        </p:spPr>
        <p:txBody>
          <a:bodyPr>
            <a:normAutofit/>
          </a:bodyPr>
          <a:lstStyle/>
          <a:p>
            <a:pPr algn="just"/>
            <a:r>
              <a:rPr lang="it-IT" sz="1800" dirty="0"/>
              <a:t>Il precollagene umano è un esempio di una proteina a bassa complessità</a:t>
            </a:r>
          </a:p>
          <a:p>
            <a:pPr algn="just"/>
            <a:r>
              <a:rPr lang="it-IT" sz="1800" dirty="0"/>
              <a:t>Notate la frequenza altissima di G e P dall’istogramma a fianco</a:t>
            </a:r>
          </a:p>
          <a:p>
            <a:pPr algn="just"/>
            <a:r>
              <a:rPr lang="it-IT" sz="1800" dirty="0"/>
              <a:t>Si tratta di una proteina costituita da ripetizioni GPX</a:t>
            </a:r>
          </a:p>
          <a:p>
            <a:pPr algn="just"/>
            <a:r>
              <a:rPr lang="it-IT" sz="1800" dirty="0"/>
              <a:t>Queste ripetizioni hanno una motivazione strutturale e si trovano in modo ricorrente in natura anche in proteine non omologhe</a:t>
            </a:r>
          </a:p>
        </p:txBody>
      </p:sp>
      <p:pic>
        <p:nvPicPr>
          <p:cNvPr id="4" name="Picture 3"/>
          <p:cNvPicPr>
            <a:picLocks noChangeAspect="1"/>
          </p:cNvPicPr>
          <p:nvPr/>
        </p:nvPicPr>
        <p:blipFill>
          <a:blip r:embed="rId2"/>
          <a:stretch>
            <a:fillRect/>
          </a:stretch>
        </p:blipFill>
        <p:spPr>
          <a:xfrm>
            <a:off x="5838384" y="956380"/>
            <a:ext cx="6144155" cy="4796910"/>
          </a:xfrm>
          <a:prstGeom prst="rect">
            <a:avLst/>
          </a:prstGeom>
        </p:spPr>
      </p:pic>
      <p:pic>
        <p:nvPicPr>
          <p:cNvPr id="5" name="Picture 4"/>
          <p:cNvPicPr>
            <a:picLocks noChangeAspect="1"/>
          </p:cNvPicPr>
          <p:nvPr/>
        </p:nvPicPr>
        <p:blipFill rotWithShape="1">
          <a:blip r:embed="rId3"/>
          <a:srcRect t="10035" b="18339"/>
          <a:stretch/>
        </p:blipFill>
        <p:spPr>
          <a:xfrm>
            <a:off x="831965" y="4405745"/>
            <a:ext cx="4305338" cy="2150919"/>
          </a:xfrm>
          <a:prstGeom prst="rect">
            <a:avLst/>
          </a:prstGeom>
        </p:spPr>
      </p:pic>
      <p:sp>
        <p:nvSpPr>
          <p:cNvPr id="2" name="CasellaDiTesto 1">
            <a:extLst>
              <a:ext uri="{FF2B5EF4-FFF2-40B4-BE49-F238E27FC236}">
                <a16:creationId xmlns:a16="http://schemas.microsoft.com/office/drawing/2014/main" id="{A6973362-DC3E-AD00-B801-1E86444DCEB9}"/>
              </a:ext>
            </a:extLst>
          </p:cNvPr>
          <p:cNvSpPr txBox="1"/>
          <p:nvPr/>
        </p:nvSpPr>
        <p:spPr>
          <a:xfrm>
            <a:off x="6366043" y="5578454"/>
            <a:ext cx="5088835" cy="646331"/>
          </a:xfrm>
          <a:prstGeom prst="rect">
            <a:avLst/>
          </a:prstGeom>
          <a:noFill/>
        </p:spPr>
        <p:txBody>
          <a:bodyPr wrap="square" rtlCol="0">
            <a:spAutoFit/>
          </a:bodyPr>
          <a:lstStyle/>
          <a:p>
            <a:pPr algn="ctr"/>
            <a:r>
              <a:rPr lang="it-IT" dirty="0"/>
              <a:t>Proteine conforti </a:t>
            </a:r>
            <a:r>
              <a:rPr lang="it-IT" dirty="0" err="1"/>
              <a:t>bias</a:t>
            </a:r>
            <a:r>
              <a:rPr lang="it-IT" dirty="0"/>
              <a:t> composizionali si assomiglieranno senza essere omologhe</a:t>
            </a:r>
          </a:p>
        </p:txBody>
      </p:sp>
    </p:spTree>
    <p:extLst>
      <p:ext uri="{BB962C8B-B14F-4D97-AF65-F5344CB8AC3E}">
        <p14:creationId xmlns:p14="http://schemas.microsoft.com/office/powerpoint/2010/main" val="111027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573" y="438912"/>
            <a:ext cx="10546772" cy="724870"/>
          </a:xfrm>
        </p:spPr>
        <p:txBody>
          <a:bodyPr>
            <a:normAutofit/>
          </a:bodyPr>
          <a:lstStyle/>
          <a:p>
            <a:r>
              <a:rPr lang="it-IT" sz="2400" dirty="0"/>
              <a:t>MA COME SI FA A DEFINIRE QUANTO «BUONO» E’ UN ALLINEAMENTO?</a:t>
            </a:r>
          </a:p>
        </p:txBody>
      </p:sp>
      <p:sp>
        <p:nvSpPr>
          <p:cNvPr id="3" name="Content Placeholder 2"/>
          <p:cNvSpPr>
            <a:spLocks noGrp="1"/>
          </p:cNvSpPr>
          <p:nvPr>
            <p:ph idx="1"/>
          </p:nvPr>
        </p:nvSpPr>
        <p:spPr>
          <a:xfrm>
            <a:off x="831273" y="1732667"/>
            <a:ext cx="5476009" cy="4343400"/>
          </a:xfrm>
        </p:spPr>
        <p:txBody>
          <a:bodyPr>
            <a:normAutofit lnSpcReduction="10000"/>
          </a:bodyPr>
          <a:lstStyle/>
          <a:p>
            <a:pPr marL="45720" indent="0" algn="just">
              <a:buNone/>
            </a:pPr>
            <a:r>
              <a:rPr lang="it-IT" dirty="0"/>
              <a:t>La valutazione della significativià dell’allineamento avviene in questo modo:</a:t>
            </a:r>
          </a:p>
          <a:p>
            <a:pPr marL="502920" indent="-457200" algn="just">
              <a:buAutoNum type="arabicParenR"/>
            </a:pPr>
            <a:r>
              <a:rPr lang="it-IT" dirty="0"/>
              <a:t>Genero un ampio numero di sequenze casuali con la stessa lunghezza e composizione in aa o nt della sequenza query</a:t>
            </a:r>
          </a:p>
          <a:p>
            <a:pPr marL="502920" indent="-457200" algn="just">
              <a:buAutoNum type="arabicParenR"/>
            </a:pPr>
            <a:r>
              <a:rPr lang="it-IT" dirty="0"/>
              <a:t>Ripeto la ricerca di similarità su sottoinsiemi casuali del DB di riferimento usando le sequenze casuali generate in precedenza come query</a:t>
            </a:r>
          </a:p>
          <a:p>
            <a:pPr marL="502920" indent="-457200" algn="just">
              <a:buAutoNum type="arabicParenR"/>
            </a:pPr>
            <a:r>
              <a:rPr lang="it-IT" dirty="0"/>
              <a:t>Calcolo gli opt dei vari allineamenti, del loro valore medio </a:t>
            </a:r>
            <a:r>
              <a:rPr lang="it-IT" b="1" dirty="0"/>
              <a:t>M</a:t>
            </a:r>
            <a:r>
              <a:rPr lang="it-IT" b="1" baseline="-25000" dirty="0"/>
              <a:t>casuale</a:t>
            </a:r>
            <a:r>
              <a:rPr lang="it-IT" dirty="0"/>
              <a:t> e della loro deviazione standard </a:t>
            </a:r>
            <a:r>
              <a:rPr lang="it-IT" b="1" dirty="0">
                <a:latin typeface="Symbol" panose="05050102010706020507" pitchFamily="18" charset="2"/>
              </a:rPr>
              <a:t>s</a:t>
            </a:r>
            <a:r>
              <a:rPr lang="it-IT" b="1" baseline="-25000" dirty="0"/>
              <a:t>casuale</a:t>
            </a:r>
          </a:p>
        </p:txBody>
      </p:sp>
      <p:pic>
        <p:nvPicPr>
          <p:cNvPr id="3074" name="Picture 2" descr="https://www.ncbi.nlm.nih.gov/BLAST/tutorial/GIFS/al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8886" y="1574430"/>
            <a:ext cx="4762500" cy="38385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00899" y="5721871"/>
            <a:ext cx="4613564" cy="369332"/>
          </a:xfrm>
          <a:prstGeom prst="rect">
            <a:avLst/>
          </a:prstGeom>
          <a:noFill/>
        </p:spPr>
        <p:txBody>
          <a:bodyPr wrap="square" rtlCol="0">
            <a:spAutoFit/>
          </a:bodyPr>
          <a:lstStyle/>
          <a:p>
            <a:r>
              <a:rPr lang="it-IT" dirty="0"/>
              <a:t>Distribuzione dei punteggi casuali</a:t>
            </a:r>
          </a:p>
        </p:txBody>
      </p:sp>
    </p:spTree>
    <p:extLst>
      <p:ext uri="{BB962C8B-B14F-4D97-AF65-F5344CB8AC3E}">
        <p14:creationId xmlns:p14="http://schemas.microsoft.com/office/powerpoint/2010/main" val="94889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573" y="438912"/>
            <a:ext cx="10546772" cy="724870"/>
          </a:xfrm>
        </p:spPr>
        <p:txBody>
          <a:bodyPr>
            <a:normAutofit/>
          </a:bodyPr>
          <a:lstStyle/>
          <a:p>
            <a:r>
              <a:rPr lang="it-IT" sz="2400" dirty="0"/>
              <a:t>MA COME SI FA A DEFINIRE QUANTO «BUONO» E’ UN ALLINEAMENTO?</a:t>
            </a:r>
          </a:p>
        </p:txBody>
      </p:sp>
      <p:sp>
        <p:nvSpPr>
          <p:cNvPr id="3" name="Content Placeholder 2"/>
          <p:cNvSpPr>
            <a:spLocks noGrp="1"/>
          </p:cNvSpPr>
          <p:nvPr>
            <p:ph idx="1"/>
          </p:nvPr>
        </p:nvSpPr>
        <p:spPr>
          <a:xfrm>
            <a:off x="831273" y="1732667"/>
            <a:ext cx="5476009" cy="4343400"/>
          </a:xfrm>
        </p:spPr>
        <p:txBody>
          <a:bodyPr>
            <a:normAutofit lnSpcReduction="10000"/>
          </a:bodyPr>
          <a:lstStyle/>
          <a:p>
            <a:pPr marL="45720" indent="0" algn="just">
              <a:buNone/>
            </a:pPr>
            <a:r>
              <a:rPr lang="it-IT" b="1" dirty="0"/>
              <a:t>Posso definire due sequenze come probabilmente omologhe (e quindi aventi uno score di similarità significativo, non dovuto al caso) solo nel momento in cui lo score del loro allineamento cade fuori dalla distribuzione dei punteggi ottenuti con le sequenze casuali</a:t>
            </a:r>
          </a:p>
          <a:p>
            <a:pPr marL="45720" indent="0" algn="just">
              <a:buNone/>
            </a:pPr>
            <a:endParaRPr lang="it-IT" b="1" baseline="-25000" dirty="0"/>
          </a:p>
          <a:p>
            <a:pPr marL="45720" indent="0" algn="just">
              <a:buNone/>
            </a:pPr>
            <a:r>
              <a:rPr lang="it-IT" dirty="0"/>
              <a:t>Gli hit casuali si distribuiscono in una </a:t>
            </a:r>
            <a:r>
              <a:rPr lang="it-IT" b="1" dirty="0"/>
              <a:t>distrubuzione di Poisson </a:t>
            </a:r>
            <a:r>
              <a:rPr lang="it-IT" dirty="0"/>
              <a:t>(come quella che vedete a fianco): la distribuzione di Poisson ci dice quanto è probabile osservare un certo numero di allineamenti ‘buoni’ per puro caso, dato quanto spesso ce li aspettiamo in media</a:t>
            </a:r>
          </a:p>
        </p:txBody>
      </p:sp>
      <p:pic>
        <p:nvPicPr>
          <p:cNvPr id="3074" name="Picture 2" descr="https://www.ncbi.nlm.nih.gov/BLAST/tutorial/GIFS/al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8886" y="1574430"/>
            <a:ext cx="4762500" cy="38385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00899" y="5721871"/>
            <a:ext cx="4613564" cy="369332"/>
          </a:xfrm>
          <a:prstGeom prst="rect">
            <a:avLst/>
          </a:prstGeom>
          <a:noFill/>
        </p:spPr>
        <p:txBody>
          <a:bodyPr wrap="square" rtlCol="0">
            <a:spAutoFit/>
          </a:bodyPr>
          <a:lstStyle/>
          <a:p>
            <a:r>
              <a:rPr lang="it-IT" dirty="0"/>
              <a:t>Distribuzione dei punteggi casuali</a:t>
            </a:r>
          </a:p>
        </p:txBody>
      </p:sp>
      <p:sp>
        <p:nvSpPr>
          <p:cNvPr id="5" name="Down Arrow 4"/>
          <p:cNvSpPr/>
          <p:nvPr/>
        </p:nvSpPr>
        <p:spPr>
          <a:xfrm>
            <a:off x="10671464" y="3657600"/>
            <a:ext cx="571500" cy="10390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extBox 5"/>
          <p:cNvSpPr txBox="1"/>
          <p:nvPr/>
        </p:nvSpPr>
        <p:spPr>
          <a:xfrm>
            <a:off x="10419246" y="3025569"/>
            <a:ext cx="1075936" cy="646331"/>
          </a:xfrm>
          <a:prstGeom prst="rect">
            <a:avLst/>
          </a:prstGeom>
          <a:noFill/>
        </p:spPr>
        <p:txBody>
          <a:bodyPr wrap="none" rtlCol="0">
            <a:spAutoFit/>
          </a:bodyPr>
          <a:lstStyle/>
          <a:p>
            <a:r>
              <a:rPr lang="it-IT" dirty="0"/>
              <a:t>HIT non</a:t>
            </a:r>
          </a:p>
          <a:p>
            <a:r>
              <a:rPr lang="it-IT" dirty="0"/>
              <a:t>casuale</a:t>
            </a:r>
          </a:p>
        </p:txBody>
      </p:sp>
      <p:sp>
        <p:nvSpPr>
          <p:cNvPr id="8" name="Down Arrow 4"/>
          <p:cNvSpPr/>
          <p:nvPr/>
        </p:nvSpPr>
        <p:spPr>
          <a:xfrm>
            <a:off x="8608203" y="3749270"/>
            <a:ext cx="571500" cy="1039091"/>
          </a:xfrm>
          <a:prstGeom prst="down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TextBox 5"/>
          <p:cNvSpPr txBox="1"/>
          <p:nvPr/>
        </p:nvSpPr>
        <p:spPr>
          <a:xfrm>
            <a:off x="8355985" y="3117239"/>
            <a:ext cx="1075936" cy="646331"/>
          </a:xfrm>
          <a:prstGeom prst="rect">
            <a:avLst/>
          </a:prstGeom>
          <a:noFill/>
        </p:spPr>
        <p:txBody>
          <a:bodyPr wrap="none" rtlCol="0">
            <a:spAutoFit/>
          </a:bodyPr>
          <a:lstStyle/>
          <a:p>
            <a:pPr algn="ctr"/>
            <a:r>
              <a:rPr lang="it-IT" dirty="0"/>
              <a:t>HIT</a:t>
            </a:r>
            <a:br>
              <a:rPr lang="it-IT" dirty="0"/>
            </a:br>
            <a:r>
              <a:rPr lang="it-IT" dirty="0"/>
              <a:t>casuale</a:t>
            </a:r>
          </a:p>
        </p:txBody>
      </p:sp>
    </p:spTree>
    <p:extLst>
      <p:ext uri="{BB962C8B-B14F-4D97-AF65-F5344CB8AC3E}">
        <p14:creationId xmlns:p14="http://schemas.microsoft.com/office/powerpoint/2010/main" val="146182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573" y="438912"/>
            <a:ext cx="10546772" cy="724870"/>
          </a:xfrm>
        </p:spPr>
        <p:txBody>
          <a:bodyPr>
            <a:normAutofit/>
          </a:bodyPr>
          <a:lstStyle/>
          <a:p>
            <a:r>
              <a:rPr lang="it-IT" sz="2400" dirty="0"/>
              <a:t>MA COME SI FA A DEFINIRE QUANTO «BUONO» E’ UN ALLINEAMENTO?</a:t>
            </a:r>
          </a:p>
        </p:txBody>
      </p:sp>
      <p:sp>
        <p:nvSpPr>
          <p:cNvPr id="3" name="Content Placeholder 2"/>
          <p:cNvSpPr>
            <a:spLocks noGrp="1"/>
          </p:cNvSpPr>
          <p:nvPr>
            <p:ph idx="1"/>
          </p:nvPr>
        </p:nvSpPr>
        <p:spPr>
          <a:xfrm>
            <a:off x="849934" y="1574430"/>
            <a:ext cx="5476009" cy="4343400"/>
          </a:xfrm>
        </p:spPr>
        <p:txBody>
          <a:bodyPr>
            <a:normAutofit fontScale="92500" lnSpcReduction="10000"/>
          </a:bodyPr>
          <a:lstStyle/>
          <a:p>
            <a:pPr algn="just"/>
            <a:r>
              <a:rPr lang="it-IT" dirty="0"/>
              <a:t>La bontà dell’allineamento viene calcolata sulla base di due valori detti </a:t>
            </a:r>
            <a:r>
              <a:rPr lang="it-IT" b="1" dirty="0">
                <a:solidFill>
                  <a:srgbClr val="FF0000"/>
                </a:solidFill>
              </a:rPr>
              <a:t>z-score</a:t>
            </a:r>
            <a:r>
              <a:rPr lang="it-IT" dirty="0"/>
              <a:t> ed </a:t>
            </a:r>
            <a:r>
              <a:rPr lang="it-IT" b="1" dirty="0">
                <a:solidFill>
                  <a:srgbClr val="FF0000"/>
                </a:solidFill>
              </a:rPr>
              <a:t>e-value</a:t>
            </a:r>
          </a:p>
          <a:p>
            <a:pPr algn="just"/>
            <a:r>
              <a:rPr lang="it-IT" dirty="0"/>
              <a:t>Lo z-score definisce il numero di deviazioni standard che separa l’hit del subject dalla media della distribuzione casuale</a:t>
            </a:r>
          </a:p>
          <a:p>
            <a:pPr algn="just"/>
            <a:r>
              <a:rPr lang="it-IT" dirty="0"/>
              <a:t>Z-score = (opt</a:t>
            </a:r>
            <a:r>
              <a:rPr lang="it-IT" baseline="-25000" dirty="0"/>
              <a:t>query</a:t>
            </a:r>
            <a:r>
              <a:rPr lang="it-IT" dirty="0"/>
              <a:t> –M</a:t>
            </a:r>
            <a:r>
              <a:rPr lang="it-IT" baseline="-25000" dirty="0"/>
              <a:t>casuale</a:t>
            </a:r>
            <a:r>
              <a:rPr lang="it-IT" dirty="0"/>
              <a:t>) / </a:t>
            </a:r>
            <a:r>
              <a:rPr lang="it-IT" dirty="0">
                <a:latin typeface="Symbol" panose="05050102010706020507" pitchFamily="18" charset="2"/>
              </a:rPr>
              <a:t>s</a:t>
            </a:r>
            <a:r>
              <a:rPr lang="it-IT" baseline="-25000" dirty="0"/>
              <a:t>casuale</a:t>
            </a:r>
            <a:endParaRPr lang="it-IT" dirty="0"/>
          </a:p>
          <a:p>
            <a:pPr algn="just"/>
            <a:r>
              <a:rPr lang="it-IT" dirty="0"/>
              <a:t>Nella formula sopra, M indica la media dei punteggi ottenuti dalle sequenze randomiche generate, mentre </a:t>
            </a:r>
            <a:r>
              <a:rPr lang="it-IT" dirty="0">
                <a:latin typeface="Symbol" panose="05050102010706020507" pitchFamily="18" charset="2"/>
              </a:rPr>
              <a:t>s </a:t>
            </a:r>
            <a:r>
              <a:rPr lang="it-IT" dirty="0"/>
              <a:t>indica la deviazione standard di questi punteggi</a:t>
            </a:r>
          </a:p>
          <a:p>
            <a:pPr algn="just"/>
            <a:r>
              <a:rPr lang="it-IT" dirty="0"/>
              <a:t>Quando lo z-score è &gt;= 4 l’hit è cosiderato come significativo</a:t>
            </a:r>
          </a:p>
          <a:p>
            <a:pPr algn="just"/>
            <a:endParaRPr lang="it-IT" b="1" dirty="0">
              <a:solidFill>
                <a:srgbClr val="FF0000"/>
              </a:solidFill>
            </a:endParaRPr>
          </a:p>
          <a:p>
            <a:pPr marL="45720" indent="0" algn="just">
              <a:buNone/>
            </a:pPr>
            <a:endParaRPr lang="it-IT" dirty="0"/>
          </a:p>
        </p:txBody>
      </p:sp>
      <p:pic>
        <p:nvPicPr>
          <p:cNvPr id="3074" name="Picture 2" descr="https://www.ncbi.nlm.nih.gov/BLAST/tutorial/GIFS/al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8886" y="1574430"/>
            <a:ext cx="4762500" cy="38385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00899" y="5721871"/>
            <a:ext cx="4613564" cy="369332"/>
          </a:xfrm>
          <a:prstGeom prst="rect">
            <a:avLst/>
          </a:prstGeom>
          <a:noFill/>
        </p:spPr>
        <p:txBody>
          <a:bodyPr wrap="square" rtlCol="0">
            <a:spAutoFit/>
          </a:bodyPr>
          <a:lstStyle/>
          <a:p>
            <a:r>
              <a:rPr lang="it-IT" dirty="0"/>
              <a:t>Distribuzione dei punteggi casuali</a:t>
            </a:r>
          </a:p>
        </p:txBody>
      </p:sp>
      <p:sp>
        <p:nvSpPr>
          <p:cNvPr id="5" name="Down Arrow 4"/>
          <p:cNvSpPr/>
          <p:nvPr/>
        </p:nvSpPr>
        <p:spPr>
          <a:xfrm>
            <a:off x="10671464" y="3657600"/>
            <a:ext cx="571500" cy="10390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extBox 5"/>
          <p:cNvSpPr txBox="1"/>
          <p:nvPr/>
        </p:nvSpPr>
        <p:spPr>
          <a:xfrm>
            <a:off x="10419246" y="3025569"/>
            <a:ext cx="1075936" cy="646331"/>
          </a:xfrm>
          <a:prstGeom prst="rect">
            <a:avLst/>
          </a:prstGeom>
          <a:noFill/>
        </p:spPr>
        <p:txBody>
          <a:bodyPr wrap="none" rtlCol="0">
            <a:spAutoFit/>
          </a:bodyPr>
          <a:lstStyle/>
          <a:p>
            <a:r>
              <a:rPr lang="it-IT" dirty="0"/>
              <a:t>HIT non</a:t>
            </a:r>
          </a:p>
          <a:p>
            <a:r>
              <a:rPr lang="it-IT" dirty="0"/>
              <a:t>casuale</a:t>
            </a:r>
          </a:p>
        </p:txBody>
      </p:sp>
    </p:spTree>
    <p:extLst>
      <p:ext uri="{BB962C8B-B14F-4D97-AF65-F5344CB8AC3E}">
        <p14:creationId xmlns:p14="http://schemas.microsoft.com/office/powerpoint/2010/main" val="1855800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rcRect b="50210"/>
          <a:stretch/>
        </p:blipFill>
        <p:spPr>
          <a:xfrm>
            <a:off x="2823320" y="236187"/>
            <a:ext cx="6288596" cy="2444527"/>
          </a:xfrm>
          <a:prstGeom prst="rect">
            <a:avLst/>
          </a:prstGeom>
        </p:spPr>
      </p:pic>
      <p:sp>
        <p:nvSpPr>
          <p:cNvPr id="2" name="CasellaDiTesto 1"/>
          <p:cNvSpPr txBox="1"/>
          <p:nvPr/>
        </p:nvSpPr>
        <p:spPr>
          <a:xfrm>
            <a:off x="763666" y="2930632"/>
            <a:ext cx="10664668" cy="3416320"/>
          </a:xfrm>
          <a:prstGeom prst="rect">
            <a:avLst/>
          </a:prstGeom>
          <a:noFill/>
        </p:spPr>
        <p:txBody>
          <a:bodyPr wrap="square" rtlCol="0">
            <a:spAutoFit/>
          </a:bodyPr>
          <a:lstStyle/>
          <a:p>
            <a:pPr algn="just"/>
            <a:r>
              <a:rPr lang="it-IT" b="1" u="sng" dirty="0"/>
              <a:t>N.B. quando l’e-</a:t>
            </a:r>
            <a:r>
              <a:rPr lang="it-IT" b="1" u="sng" dirty="0" err="1"/>
              <a:t>value</a:t>
            </a:r>
            <a:r>
              <a:rPr lang="it-IT" b="1" u="sng" dirty="0"/>
              <a:t> è piccolo, esso è assimilabile alla probabilità che l’allineamento ottenuto con un dato score sia dovuto al caso</a:t>
            </a:r>
            <a:r>
              <a:rPr lang="it-IT" dirty="0"/>
              <a:t>. Ad esempio un e-</a:t>
            </a:r>
            <a:r>
              <a:rPr lang="it-IT" dirty="0" err="1"/>
              <a:t>value</a:t>
            </a:r>
            <a:r>
              <a:rPr lang="it-IT" dirty="0"/>
              <a:t> = 0.05 corrisponderebbe ad una probabilità del 5%</a:t>
            </a:r>
          </a:p>
          <a:p>
            <a:pPr algn="just"/>
            <a:endParaRPr lang="it-IT" b="1" u="sng" dirty="0"/>
          </a:p>
          <a:p>
            <a:pPr algn="just"/>
            <a:r>
              <a:rPr lang="it-IT" b="1" u="sng" dirty="0"/>
              <a:t>Bit score</a:t>
            </a:r>
            <a:r>
              <a:rPr lang="it-IT" dirty="0"/>
              <a:t>: è uno score di similarità normalizzato, che è di più difficile interpretazione, ma che a differenza dell’e-</a:t>
            </a:r>
            <a:r>
              <a:rPr lang="it-IT" dirty="0" err="1"/>
              <a:t>value</a:t>
            </a:r>
            <a:r>
              <a:rPr lang="it-IT" dirty="0"/>
              <a:t> consente un confronto tra gli score ottenuti da diverse analisi (ad esempio ricerche fatte contro diversi database o con diversi parametri). In questo caso, bit score «migliori» assumono valori più alti</a:t>
            </a:r>
          </a:p>
          <a:p>
            <a:pPr algn="just"/>
            <a:endParaRPr lang="it-IT" dirty="0"/>
          </a:p>
          <a:p>
            <a:pPr algn="just"/>
            <a:r>
              <a:rPr lang="it-IT" dirty="0"/>
              <a:t>N.B. E-</a:t>
            </a:r>
            <a:r>
              <a:rPr lang="it-IT" dirty="0" err="1"/>
              <a:t>value</a:t>
            </a:r>
            <a:r>
              <a:rPr lang="it-IT" dirty="0"/>
              <a:t> e bit-score sono sempre riferiti alla sequenza trovata all’interno del database in seguito alla ricerca, cioè alla cosiddetta sequenza </a:t>
            </a:r>
            <a:r>
              <a:rPr lang="it-IT" i="1" dirty="0" err="1"/>
              <a:t>subject</a:t>
            </a:r>
            <a:r>
              <a:rPr lang="it-IT" dirty="0"/>
              <a:t>, e non alla sequenza di input (detta sequenza </a:t>
            </a:r>
            <a:r>
              <a:rPr lang="it-IT" i="1" dirty="0" err="1"/>
              <a:t>query</a:t>
            </a:r>
            <a:r>
              <a:rPr lang="it-IT" dirty="0"/>
              <a:t>)</a:t>
            </a:r>
            <a:endParaRPr lang="en-US" dirty="0"/>
          </a:p>
        </p:txBody>
      </p:sp>
    </p:spTree>
    <p:extLst>
      <p:ext uri="{BB962C8B-B14F-4D97-AF65-F5344CB8AC3E}">
        <p14:creationId xmlns:p14="http://schemas.microsoft.com/office/powerpoint/2010/main" val="158554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303285" y="553799"/>
            <a:ext cx="9921764" cy="5909310"/>
          </a:xfrm>
          <a:prstGeom prst="rect">
            <a:avLst/>
          </a:prstGeom>
          <a:noFill/>
        </p:spPr>
        <p:txBody>
          <a:bodyPr wrap="square" rtlCol="0">
            <a:spAutoFit/>
          </a:bodyPr>
          <a:lstStyle/>
          <a:p>
            <a:pPr algn="just"/>
            <a:r>
              <a:rPr lang="it-IT" b="1" dirty="0"/>
              <a:t>Bit-score</a:t>
            </a:r>
          </a:p>
          <a:p>
            <a:pPr marL="285750" indent="-285750" algn="just">
              <a:buFont typeface="Arial" panose="020B0604020202020204" pitchFamily="34" charset="0"/>
              <a:buChar char="•"/>
            </a:pPr>
            <a:r>
              <a:rPr lang="it-IT" dirty="0"/>
              <a:t>NON dipende dalla dimensione del database all’interno del quale è stata effettuata la ricerca</a:t>
            </a:r>
          </a:p>
          <a:p>
            <a:pPr marL="285750" indent="-285750" algn="just">
              <a:buFont typeface="Arial" panose="020B0604020202020204" pitchFamily="34" charset="0"/>
              <a:buChar char="•"/>
            </a:pPr>
            <a:r>
              <a:rPr lang="it-IT" dirty="0"/>
              <a:t>Indica la dimensione che dovrebbe avere un database di sequenze per fare in modo di poterne ritrovare almeno una che ottenga uno score di allineamento migliore o uguale a quello osservato per la sequenza </a:t>
            </a:r>
            <a:r>
              <a:rPr lang="it-IT" dirty="0" err="1"/>
              <a:t>query</a:t>
            </a:r>
            <a:endParaRPr lang="it-IT" dirty="0"/>
          </a:p>
          <a:p>
            <a:pPr marL="285750" indent="-285750" algn="just">
              <a:buFont typeface="Arial" panose="020B0604020202020204" pitchFamily="34" charset="0"/>
              <a:buChar char="•"/>
            </a:pPr>
            <a:r>
              <a:rPr lang="it-IT" dirty="0"/>
              <a:t>E’ riportato in scala log2, quindi ogni differenza di unità rappresenta il raddoppio delle dimensioni del database</a:t>
            </a:r>
          </a:p>
          <a:p>
            <a:pPr marL="285750" indent="-285750" algn="just">
              <a:buFont typeface="Arial" panose="020B0604020202020204" pitchFamily="34" charset="0"/>
              <a:buChar char="•"/>
            </a:pPr>
            <a:r>
              <a:rPr lang="it-IT" dirty="0"/>
              <a:t>E’ tanto più alto quanto più un hit è significativo</a:t>
            </a:r>
          </a:p>
          <a:p>
            <a:pPr marL="285750" indent="-285750" algn="just">
              <a:buFont typeface="Arial" panose="020B0604020202020204" pitchFamily="34" charset="0"/>
              <a:buChar char="•"/>
            </a:pPr>
            <a:endParaRPr lang="it-IT" dirty="0"/>
          </a:p>
          <a:p>
            <a:pPr algn="just"/>
            <a:r>
              <a:rPr lang="it-IT" b="1" dirty="0"/>
              <a:t>E-</a:t>
            </a:r>
            <a:r>
              <a:rPr lang="it-IT" b="1" dirty="0" err="1"/>
              <a:t>value</a:t>
            </a:r>
            <a:endParaRPr lang="it-IT" b="1" dirty="0"/>
          </a:p>
          <a:p>
            <a:pPr marL="285750" indent="-285750" algn="just">
              <a:buFont typeface="Arial" panose="020B0604020202020204" pitchFamily="34" charset="0"/>
              <a:buChar char="•"/>
            </a:pPr>
            <a:r>
              <a:rPr lang="it-IT" dirty="0"/>
              <a:t>Dipende dalla dimensione del database all’interno del quale è stata effettuata la ricerca</a:t>
            </a:r>
          </a:p>
          <a:p>
            <a:pPr marL="285750" indent="-285750" algn="just">
              <a:buFont typeface="Arial" panose="020B0604020202020204" pitchFamily="34" charset="0"/>
              <a:buChar char="•"/>
            </a:pPr>
            <a:r>
              <a:rPr lang="it-IT" dirty="0"/>
              <a:t>Indica il numero di hit che mi aspetto di ottenere all’interno del database di riferimento che ottengano un punteggio migliore o uguale a quello della sequenze </a:t>
            </a:r>
            <a:r>
              <a:rPr lang="it-IT" dirty="0" err="1"/>
              <a:t>query</a:t>
            </a:r>
            <a:r>
              <a:rPr lang="it-IT" dirty="0"/>
              <a:t> per una similarità dovuta al caso</a:t>
            </a:r>
          </a:p>
          <a:p>
            <a:pPr marL="285750" indent="-285750" algn="just">
              <a:buFont typeface="Arial" panose="020B0604020202020204" pitchFamily="34" charset="0"/>
              <a:buChar char="•"/>
            </a:pPr>
            <a:r>
              <a:rPr lang="it-IT" dirty="0"/>
              <a:t>In altre parole, se l’e-</a:t>
            </a:r>
            <a:r>
              <a:rPr lang="it-IT" dirty="0" err="1"/>
              <a:t>value</a:t>
            </a:r>
            <a:r>
              <a:rPr lang="it-IT" dirty="0"/>
              <a:t> = 10, mi aspetto di trovare all’interno del database che ho consultato 10 sequenze che abbiano uno score di allineamento con la sequenza </a:t>
            </a:r>
            <a:r>
              <a:rPr lang="it-IT" dirty="0" err="1"/>
              <a:t>query</a:t>
            </a:r>
            <a:r>
              <a:rPr lang="it-IT" dirty="0"/>
              <a:t> migliore della sequenza </a:t>
            </a:r>
            <a:r>
              <a:rPr lang="it-IT" dirty="0" err="1"/>
              <a:t>subject</a:t>
            </a:r>
            <a:endParaRPr lang="it-IT" dirty="0"/>
          </a:p>
          <a:p>
            <a:pPr marL="285750" indent="-285750" algn="just">
              <a:buFont typeface="Arial" panose="020B0604020202020204" pitchFamily="34" charset="0"/>
              <a:buChar char="•"/>
            </a:pPr>
            <a:r>
              <a:rPr lang="it-IT" dirty="0"/>
              <a:t>E’ tanto più basso quanto più un hit è significativo (tende a zero per hit che quasi certamente non sono dovuti al caso)</a:t>
            </a:r>
            <a:endParaRPr lang="en-US" dirty="0"/>
          </a:p>
        </p:txBody>
      </p:sp>
    </p:spTree>
    <p:extLst>
      <p:ext uri="{BB962C8B-B14F-4D97-AF65-F5344CB8AC3E}">
        <p14:creationId xmlns:p14="http://schemas.microsoft.com/office/powerpoint/2010/main" val="51616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a:t>FUNZIONAMENTO DEGLI ALGORITMI DINAMICI DI ALLINEAMENTO – NEEDLEMAN-WUNSCH</a:t>
            </a:r>
          </a:p>
        </p:txBody>
      </p:sp>
      <p:sp>
        <p:nvSpPr>
          <p:cNvPr id="3" name="Content Placeholder 2"/>
          <p:cNvSpPr>
            <a:spLocks noGrp="1"/>
          </p:cNvSpPr>
          <p:nvPr>
            <p:ph idx="1"/>
          </p:nvPr>
        </p:nvSpPr>
        <p:spPr>
          <a:xfrm>
            <a:off x="571500" y="1278496"/>
            <a:ext cx="5122718" cy="4893703"/>
          </a:xfrm>
        </p:spPr>
        <p:txBody>
          <a:bodyPr>
            <a:noAutofit/>
          </a:bodyPr>
          <a:lstStyle/>
          <a:p>
            <a:pPr marL="45720" indent="0" algn="just">
              <a:spcBef>
                <a:spcPts val="0"/>
              </a:spcBef>
              <a:buNone/>
            </a:pPr>
            <a:r>
              <a:rPr lang="it-IT" altLang="ko-KR" sz="2400" dirty="0">
                <a:ea typeface="굴림" charset="-127"/>
              </a:rPr>
              <a:t>Fase 1: </a:t>
            </a:r>
            <a:r>
              <a:rPr lang="it-IT" altLang="ko-KR" sz="2400" b="1" dirty="0">
                <a:ea typeface="굴림" charset="-127"/>
              </a:rPr>
              <a:t>inizializzazione della matrice</a:t>
            </a:r>
          </a:p>
          <a:p>
            <a:pPr marL="45720" indent="0" algn="just">
              <a:spcBef>
                <a:spcPts val="0"/>
              </a:spcBef>
              <a:buNone/>
            </a:pPr>
            <a:endParaRPr lang="it-IT" altLang="ko-KR" sz="2400" b="1" dirty="0">
              <a:ea typeface="굴림" charset="-127"/>
            </a:endParaRPr>
          </a:p>
          <a:p>
            <a:pPr algn="just">
              <a:spcBef>
                <a:spcPts val="0"/>
              </a:spcBef>
            </a:pPr>
            <a:r>
              <a:rPr lang="it-IT" altLang="ko-KR" sz="2400" dirty="0">
                <a:ea typeface="굴림" charset="-127"/>
              </a:rPr>
              <a:t>Creiamo una tabella con X+1 righe ed Y+1 colonne (X ed Y = lunghezza delle due sequenze</a:t>
            </a:r>
          </a:p>
          <a:p>
            <a:pPr algn="just">
              <a:spcBef>
                <a:spcPts val="0"/>
              </a:spcBef>
            </a:pPr>
            <a:endParaRPr lang="it-IT" altLang="ko-KR" sz="2400" dirty="0">
              <a:ea typeface="굴림" charset="-127"/>
            </a:endParaRPr>
          </a:p>
          <a:p>
            <a:pPr algn="just">
              <a:spcBef>
                <a:spcPts val="0"/>
              </a:spcBef>
            </a:pPr>
            <a:r>
              <a:rPr lang="it-IT" altLang="ko-KR" sz="2400" dirty="0">
                <a:ea typeface="굴림" charset="-127"/>
              </a:rPr>
              <a:t>Scriviamo le due sequenze da sinistra a destra e dall’alto in basso</a:t>
            </a:r>
          </a:p>
          <a:p>
            <a:pPr algn="just">
              <a:spcBef>
                <a:spcPts val="0"/>
              </a:spcBef>
            </a:pPr>
            <a:endParaRPr lang="it-IT" altLang="ko-KR" sz="2400" dirty="0">
              <a:ea typeface="굴림" charset="-127"/>
            </a:endParaRPr>
          </a:p>
          <a:p>
            <a:pPr algn="just">
              <a:spcBef>
                <a:spcPts val="0"/>
              </a:spcBef>
            </a:pPr>
            <a:r>
              <a:rPr lang="it-IT" altLang="ko-KR" sz="2400" dirty="0">
                <a:ea typeface="굴림" charset="-127"/>
              </a:rPr>
              <a:t>Riempiamo la prima riga e la prima colonna con degli zeri</a:t>
            </a:r>
          </a:p>
          <a:p>
            <a:pPr marL="45720" indent="0">
              <a:spcBef>
                <a:spcPts val="0"/>
              </a:spcBef>
              <a:buNone/>
            </a:pPr>
            <a:endParaRPr lang="en-US" altLang="ko-KR" sz="2400" dirty="0">
              <a:ea typeface="굴림" charset="-127"/>
            </a:endParaRPr>
          </a:p>
        </p:txBody>
      </p:sp>
      <p:pic>
        <p:nvPicPr>
          <p:cNvPr id="4" name="Picture 2" descr="init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367" y="1278496"/>
            <a:ext cx="5641975" cy="39671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20245" y="5403688"/>
            <a:ext cx="5798128" cy="923330"/>
          </a:xfrm>
          <a:prstGeom prst="rect">
            <a:avLst/>
          </a:prstGeom>
          <a:noFill/>
        </p:spPr>
        <p:txBody>
          <a:bodyPr wrap="square" rtlCol="0">
            <a:spAutoFit/>
          </a:bodyPr>
          <a:lstStyle/>
          <a:p>
            <a:pPr algn="just"/>
            <a:r>
              <a:rPr lang="it-IT" dirty="0"/>
              <a:t>Gli zeri inseriti corrispondono alle penalità da applicare quando l’allineamento inizia con dei gap (in questo caso la gap penalty applicata = 0)</a:t>
            </a:r>
          </a:p>
        </p:txBody>
      </p:sp>
    </p:spTree>
    <p:extLst>
      <p:ext uri="{BB962C8B-B14F-4D97-AF65-F5344CB8AC3E}">
        <p14:creationId xmlns:p14="http://schemas.microsoft.com/office/powerpoint/2010/main" val="251895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a:t>FUNZIONAMENTO DEGLI ALGORITMI DINAMICI DI ALLINEAMENTO – NEEDLEMAN-WUNSCH</a:t>
            </a:r>
          </a:p>
        </p:txBody>
      </p:sp>
      <p:sp>
        <p:nvSpPr>
          <p:cNvPr id="3" name="Content Placeholder 2"/>
          <p:cNvSpPr>
            <a:spLocks noGrp="1"/>
          </p:cNvSpPr>
          <p:nvPr>
            <p:ph idx="1"/>
          </p:nvPr>
        </p:nvSpPr>
        <p:spPr>
          <a:xfrm>
            <a:off x="488371" y="1531348"/>
            <a:ext cx="5496789" cy="4343400"/>
          </a:xfrm>
        </p:spPr>
        <p:txBody>
          <a:bodyPr>
            <a:noAutofit/>
          </a:bodyPr>
          <a:lstStyle/>
          <a:p>
            <a:pPr marL="45720" indent="0" algn="just">
              <a:spcBef>
                <a:spcPts val="0"/>
              </a:spcBef>
              <a:buNone/>
            </a:pPr>
            <a:r>
              <a:rPr lang="it-IT" altLang="ko-KR" sz="2400" dirty="0">
                <a:latin typeface="Calibri" panose="020F0502020204030204" pitchFamily="34" charset="0"/>
                <a:ea typeface="굴림" charset="-127"/>
                <a:cs typeface="Calibri" panose="020F0502020204030204" pitchFamily="34" charset="0"/>
              </a:rPr>
              <a:t>Fase 2: </a:t>
            </a:r>
            <a:r>
              <a:rPr lang="it-IT" altLang="ko-KR" sz="2400" b="1" dirty="0">
                <a:latin typeface="Calibri" panose="020F0502020204030204" pitchFamily="34" charset="0"/>
                <a:ea typeface="굴림" charset="-127"/>
                <a:cs typeface="Calibri" panose="020F0502020204030204" pitchFamily="34" charset="0"/>
              </a:rPr>
              <a:t>riempimento della matrice</a:t>
            </a:r>
          </a:p>
          <a:p>
            <a:pPr marL="45720" indent="0" algn="just">
              <a:spcBef>
                <a:spcPts val="0"/>
              </a:spcBef>
              <a:buNone/>
            </a:pPr>
            <a:endParaRPr lang="it-IT" altLang="ko-KR" sz="2400" b="1" dirty="0">
              <a:latin typeface="Calibri" panose="020F0502020204030204" pitchFamily="34" charset="0"/>
              <a:ea typeface="굴림" charset="-127"/>
              <a:cs typeface="Calibri" panose="020F0502020204030204" pitchFamily="34" charset="0"/>
            </a:endParaRPr>
          </a:p>
          <a:p>
            <a:pPr marL="45720" indent="0" algn="just">
              <a:spcBef>
                <a:spcPts val="0"/>
              </a:spcBef>
              <a:buNone/>
            </a:pPr>
            <a:r>
              <a:rPr lang="it-IT" altLang="ko-KR" sz="2400" dirty="0">
                <a:latin typeface="Calibri" panose="020F0502020204030204" pitchFamily="34" charset="0"/>
                <a:ea typeface="굴림" charset="-127"/>
                <a:cs typeface="Calibri" panose="020F0502020204030204" pitchFamily="34" charset="0"/>
              </a:rPr>
              <a:t>Ogni valore M</a:t>
            </a:r>
            <a:r>
              <a:rPr lang="it-IT" altLang="ko-KR" sz="1600" dirty="0">
                <a:latin typeface="Calibri" panose="020F0502020204030204" pitchFamily="34" charset="0"/>
                <a:ea typeface="굴림" charset="-127"/>
                <a:cs typeface="Calibri" panose="020F0502020204030204" pitchFamily="34" charset="0"/>
              </a:rPr>
              <a:t>i,j</a:t>
            </a:r>
            <a:r>
              <a:rPr lang="it-IT" altLang="ko-KR" sz="2400" dirty="0">
                <a:latin typeface="Calibri" panose="020F0502020204030204" pitchFamily="34" charset="0"/>
                <a:ea typeface="굴림" charset="-127"/>
                <a:cs typeface="Calibri" panose="020F0502020204030204" pitchFamily="34" charset="0"/>
              </a:rPr>
              <a:t> è definito come il valore </a:t>
            </a:r>
            <a:r>
              <a:rPr lang="it-IT" altLang="ko-KR" sz="2400" b="1" u="sng" dirty="0">
                <a:latin typeface="Calibri" panose="020F0502020204030204" pitchFamily="34" charset="0"/>
                <a:ea typeface="굴림" charset="-127"/>
                <a:cs typeface="Calibri" panose="020F0502020204030204" pitchFamily="34" charset="0"/>
              </a:rPr>
              <a:t>MASSIMO</a:t>
            </a:r>
            <a:r>
              <a:rPr lang="it-IT" altLang="ko-KR" sz="2400" dirty="0">
                <a:latin typeface="Calibri" panose="020F0502020204030204" pitchFamily="34" charset="0"/>
                <a:ea typeface="굴림" charset="-127"/>
                <a:cs typeface="Calibri" panose="020F0502020204030204" pitchFamily="34" charset="0"/>
              </a:rPr>
              <a:t> che è possibile ottenere nella posizione i,j tra i seguenti percorsi alternativi:</a:t>
            </a:r>
          </a:p>
          <a:p>
            <a:pPr marL="45720" indent="0" algn="just">
              <a:spcBef>
                <a:spcPts val="0"/>
              </a:spcBef>
              <a:buNone/>
            </a:pPr>
            <a:endParaRPr lang="it-IT" altLang="ko-KR" sz="2400" dirty="0">
              <a:latin typeface="Calibri" panose="020F0502020204030204" pitchFamily="34" charset="0"/>
              <a:ea typeface="굴림" charset="-127"/>
              <a:cs typeface="Calibri" panose="020F0502020204030204" pitchFamily="34" charset="0"/>
            </a:endParaRPr>
          </a:p>
          <a:p>
            <a:pPr marL="45720" indent="0" algn="just">
              <a:spcBef>
                <a:spcPts val="0"/>
              </a:spcBef>
              <a:buNone/>
            </a:pPr>
            <a:r>
              <a:rPr lang="it-IT" altLang="ko-KR" sz="2400" dirty="0">
                <a:solidFill>
                  <a:srgbClr val="FF0000"/>
                </a:solidFill>
                <a:latin typeface="Calibri" panose="020F0502020204030204" pitchFamily="34" charset="0"/>
                <a:ea typeface="굴림" charset="-127"/>
                <a:cs typeface="Calibri" panose="020F0502020204030204" pitchFamily="34" charset="0"/>
              </a:rPr>
              <a:t>1)M</a:t>
            </a:r>
            <a:r>
              <a:rPr lang="it-IT" altLang="ko-KR" sz="1600" dirty="0">
                <a:solidFill>
                  <a:srgbClr val="FF0000"/>
                </a:solidFill>
                <a:latin typeface="Calibri" panose="020F0502020204030204" pitchFamily="34" charset="0"/>
                <a:ea typeface="굴림" charset="-127"/>
                <a:cs typeface="Calibri" panose="020F0502020204030204" pitchFamily="34" charset="0"/>
              </a:rPr>
              <a:t>i-1, j-1 </a:t>
            </a:r>
            <a:r>
              <a:rPr lang="it-IT" altLang="ko-KR" sz="2400" dirty="0">
                <a:solidFill>
                  <a:srgbClr val="FF0000"/>
                </a:solidFill>
                <a:latin typeface="Calibri" panose="020F0502020204030204" pitchFamily="34" charset="0"/>
                <a:ea typeface="굴림" charset="-127"/>
                <a:cs typeface="Calibri" panose="020F0502020204030204" pitchFamily="34" charset="0"/>
              </a:rPr>
              <a:t>+ </a:t>
            </a:r>
            <a:r>
              <a:rPr lang="it-IT" altLang="ko-KR" sz="2400" dirty="0" err="1">
                <a:solidFill>
                  <a:srgbClr val="FF0000"/>
                </a:solidFill>
                <a:latin typeface="Calibri" panose="020F0502020204030204" pitchFamily="34" charset="0"/>
                <a:ea typeface="굴림" charset="-127"/>
                <a:cs typeface="Calibri" panose="020F0502020204030204" pitchFamily="34" charset="0"/>
              </a:rPr>
              <a:t>Si,j</a:t>
            </a:r>
            <a:r>
              <a:rPr lang="it-IT" altLang="ko-KR" sz="2400" dirty="0">
                <a:solidFill>
                  <a:srgbClr val="FF0000"/>
                </a:solidFill>
                <a:latin typeface="Calibri" panose="020F0502020204030204" pitchFamily="34" charset="0"/>
                <a:ea typeface="굴림" charset="-127"/>
                <a:cs typeface="Calibri" panose="020F0502020204030204" pitchFamily="34" charset="0"/>
              </a:rPr>
              <a:t> (match o mismatch nella diagonale)</a:t>
            </a:r>
          </a:p>
          <a:p>
            <a:pPr marL="45720" indent="0" algn="just">
              <a:spcBef>
                <a:spcPts val="0"/>
              </a:spcBef>
              <a:buNone/>
            </a:pPr>
            <a:endParaRPr lang="it-IT" altLang="ko-KR" sz="2400" dirty="0">
              <a:latin typeface="Calibri" panose="020F0502020204030204" pitchFamily="34" charset="0"/>
              <a:ea typeface="굴림" charset="-127"/>
              <a:cs typeface="Calibri" panose="020F0502020204030204" pitchFamily="34" charset="0"/>
            </a:endParaRPr>
          </a:p>
          <a:p>
            <a:pPr marL="45720" indent="0" algn="just">
              <a:spcBef>
                <a:spcPts val="0"/>
              </a:spcBef>
              <a:buNone/>
            </a:pPr>
            <a:r>
              <a:rPr lang="it-IT" altLang="ko-KR" sz="2400" dirty="0">
                <a:solidFill>
                  <a:srgbClr val="00B050"/>
                </a:solidFill>
                <a:latin typeface="Calibri" panose="020F0502020204030204" pitchFamily="34" charset="0"/>
                <a:ea typeface="굴림" charset="-127"/>
                <a:cs typeface="Calibri" panose="020F0502020204030204" pitchFamily="34" charset="0"/>
              </a:rPr>
              <a:t>2)M</a:t>
            </a:r>
            <a:r>
              <a:rPr lang="it-IT" altLang="ko-KR" sz="1600" dirty="0">
                <a:solidFill>
                  <a:srgbClr val="00B050"/>
                </a:solidFill>
                <a:latin typeface="Calibri" panose="020F0502020204030204" pitchFamily="34" charset="0"/>
                <a:ea typeface="굴림" charset="-127"/>
                <a:cs typeface="Calibri" panose="020F0502020204030204" pitchFamily="34" charset="0"/>
              </a:rPr>
              <a:t>i, j-1 </a:t>
            </a:r>
            <a:r>
              <a:rPr lang="it-IT" altLang="ko-KR" sz="2400" dirty="0">
                <a:solidFill>
                  <a:srgbClr val="00B050"/>
                </a:solidFill>
                <a:latin typeface="Calibri" panose="020F0502020204030204" pitchFamily="34" charset="0"/>
                <a:ea typeface="굴림" charset="-127"/>
                <a:cs typeface="Calibri" panose="020F0502020204030204" pitchFamily="34" charset="0"/>
              </a:rPr>
              <a:t>+ w (gap nella sequenza #1)</a:t>
            </a:r>
          </a:p>
          <a:p>
            <a:pPr marL="45720" indent="0" algn="just">
              <a:spcBef>
                <a:spcPts val="0"/>
              </a:spcBef>
              <a:buNone/>
            </a:pPr>
            <a:endParaRPr lang="it-IT" altLang="ko-KR" sz="2400" dirty="0">
              <a:latin typeface="Calibri" panose="020F0502020204030204" pitchFamily="34" charset="0"/>
              <a:ea typeface="굴림" charset="-127"/>
              <a:cs typeface="Calibri" panose="020F0502020204030204" pitchFamily="34" charset="0"/>
            </a:endParaRPr>
          </a:p>
          <a:p>
            <a:pPr marL="45720" indent="0" algn="just">
              <a:spcBef>
                <a:spcPts val="0"/>
              </a:spcBef>
              <a:buNone/>
            </a:pPr>
            <a:r>
              <a:rPr lang="it-IT" altLang="ko-KR" sz="2400" dirty="0">
                <a:solidFill>
                  <a:srgbClr val="0070C0"/>
                </a:solidFill>
                <a:latin typeface="Calibri" panose="020F0502020204030204" pitchFamily="34" charset="0"/>
                <a:ea typeface="굴림" charset="-127"/>
                <a:cs typeface="Calibri" panose="020F0502020204030204" pitchFamily="34" charset="0"/>
              </a:rPr>
              <a:t>3)M</a:t>
            </a:r>
            <a:r>
              <a:rPr lang="it-IT" altLang="ko-KR" sz="1600" dirty="0">
                <a:solidFill>
                  <a:srgbClr val="0070C0"/>
                </a:solidFill>
                <a:latin typeface="Calibri" panose="020F0502020204030204" pitchFamily="34" charset="0"/>
                <a:ea typeface="굴림" charset="-127"/>
                <a:cs typeface="Calibri" panose="020F0502020204030204" pitchFamily="34" charset="0"/>
              </a:rPr>
              <a:t>i-1, j </a:t>
            </a:r>
            <a:r>
              <a:rPr lang="it-IT" altLang="ko-KR" sz="2400" dirty="0">
                <a:solidFill>
                  <a:srgbClr val="0070C0"/>
                </a:solidFill>
                <a:latin typeface="Calibri" panose="020F0502020204030204" pitchFamily="34" charset="0"/>
                <a:ea typeface="굴림" charset="-127"/>
                <a:cs typeface="Calibri" panose="020F0502020204030204" pitchFamily="34" charset="0"/>
              </a:rPr>
              <a:t>+ w (gap nella sequenza #2)</a:t>
            </a:r>
          </a:p>
        </p:txBody>
      </p:sp>
      <p:pic>
        <p:nvPicPr>
          <p:cNvPr id="5" name="Picture 4" descr="Position1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8289" y="1784199"/>
            <a:ext cx="5581073" cy="3837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89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a:t>FUNZIONAMENTO DEGLI ALGORITMI DINAMICI DI ALLINEAMENTO – NEEDLEMAN-WUNSCH</a:t>
            </a:r>
          </a:p>
        </p:txBody>
      </p:sp>
      <p:sp>
        <p:nvSpPr>
          <p:cNvPr id="3" name="Content Placeholder 2"/>
          <p:cNvSpPr>
            <a:spLocks noGrp="1"/>
          </p:cNvSpPr>
          <p:nvPr>
            <p:ph idx="1"/>
          </p:nvPr>
        </p:nvSpPr>
        <p:spPr>
          <a:xfrm>
            <a:off x="488371" y="1531348"/>
            <a:ext cx="5496789" cy="4343400"/>
          </a:xfrm>
        </p:spPr>
        <p:txBody>
          <a:bodyPr>
            <a:noAutofit/>
          </a:bodyPr>
          <a:lstStyle/>
          <a:p>
            <a:pPr marL="45720" indent="0" algn="just">
              <a:spcBef>
                <a:spcPts val="0"/>
              </a:spcBef>
              <a:buNone/>
            </a:pPr>
            <a:r>
              <a:rPr lang="it-IT" altLang="ko-KR" sz="2400" dirty="0">
                <a:latin typeface="Calibri" panose="020F0502020204030204" pitchFamily="34" charset="0"/>
                <a:ea typeface="굴림" charset="-127"/>
                <a:cs typeface="Calibri" panose="020F0502020204030204" pitchFamily="34" charset="0"/>
              </a:rPr>
              <a:t>Riempiamo il resto della colonna 1 e della riga 1</a:t>
            </a:r>
          </a:p>
          <a:p>
            <a:pPr marL="45720" indent="0" algn="just">
              <a:spcBef>
                <a:spcPts val="0"/>
              </a:spcBef>
              <a:buNone/>
            </a:pPr>
            <a:endParaRPr lang="it-IT" altLang="ko-KR" sz="2400" dirty="0">
              <a:solidFill>
                <a:srgbClr val="0070C0"/>
              </a:solidFill>
              <a:latin typeface="Calibri" panose="020F0502020204030204" pitchFamily="34" charset="0"/>
              <a:ea typeface="굴림" charset="-127"/>
              <a:cs typeface="Calibri" panose="020F0502020204030204" pitchFamily="34" charset="0"/>
            </a:endParaRPr>
          </a:p>
          <a:p>
            <a:pPr marL="45720" indent="0" algn="just">
              <a:spcBef>
                <a:spcPts val="0"/>
              </a:spcBef>
              <a:buNone/>
            </a:pPr>
            <a:r>
              <a:rPr lang="it-IT" altLang="ko-KR" sz="2400" dirty="0">
                <a:solidFill>
                  <a:schemeClr val="bg2">
                    <a:lumMod val="25000"/>
                  </a:schemeClr>
                </a:solidFill>
                <a:latin typeface="Calibri" panose="020F0502020204030204" pitchFamily="34" charset="0"/>
                <a:ea typeface="굴림" charset="-127"/>
                <a:cs typeface="Calibri" panose="020F0502020204030204" pitchFamily="34" charset="0"/>
              </a:rPr>
              <a:t>Gli spostamenti in orizzontale non comportano in questo caso variazioni nei punteggi da inserire nella matrice perchè abbiamo specificato una gap penalty w=0</a:t>
            </a:r>
          </a:p>
          <a:p>
            <a:pPr marL="45720" indent="0" algn="just">
              <a:spcBef>
                <a:spcPts val="0"/>
              </a:spcBef>
              <a:buNone/>
            </a:pPr>
            <a:endParaRPr lang="it-IT" altLang="ko-KR" sz="2400" dirty="0">
              <a:solidFill>
                <a:schemeClr val="bg2">
                  <a:lumMod val="25000"/>
                </a:schemeClr>
              </a:solidFill>
              <a:latin typeface="Calibri" panose="020F0502020204030204" pitchFamily="34" charset="0"/>
              <a:ea typeface="굴림" charset="-127"/>
              <a:cs typeface="Calibri" panose="020F0502020204030204" pitchFamily="34" charset="0"/>
            </a:endParaRPr>
          </a:p>
          <a:p>
            <a:pPr marL="45720" indent="0" algn="just">
              <a:spcBef>
                <a:spcPts val="0"/>
              </a:spcBef>
              <a:buNone/>
            </a:pPr>
            <a:r>
              <a:rPr lang="it-IT" altLang="ko-KR" sz="2400" dirty="0">
                <a:solidFill>
                  <a:schemeClr val="bg2">
                    <a:lumMod val="25000"/>
                  </a:schemeClr>
                </a:solidFill>
                <a:latin typeface="Calibri" panose="020F0502020204030204" pitchFamily="34" charset="0"/>
                <a:ea typeface="굴림" charset="-127"/>
                <a:cs typeface="Calibri" panose="020F0502020204030204" pitchFamily="34" charset="0"/>
              </a:rPr>
              <a:t>Ricordiamo che lo scorrimento in orizzontale e verticale rappresenta l’inserzione di un gap nell’allineamento dalle caselle con punteggio </a:t>
            </a:r>
            <a:r>
              <a:rPr lang="it-IT" altLang="ko-KR" sz="3600" dirty="0">
                <a:solidFill>
                  <a:srgbClr val="00B050"/>
                </a:solidFill>
                <a:latin typeface="Calibri" panose="020F0502020204030204" pitchFamily="34" charset="0"/>
                <a:ea typeface="굴림" charset="-127"/>
                <a:cs typeface="Calibri" panose="020F0502020204030204" pitchFamily="34" charset="0"/>
              </a:rPr>
              <a:t>M</a:t>
            </a:r>
            <a:r>
              <a:rPr lang="it-IT" altLang="ko-KR" sz="2400" dirty="0">
                <a:solidFill>
                  <a:srgbClr val="00B050"/>
                </a:solidFill>
                <a:latin typeface="Calibri" panose="020F0502020204030204" pitchFamily="34" charset="0"/>
                <a:ea typeface="굴림" charset="-127"/>
                <a:cs typeface="Calibri" panose="020F0502020204030204" pitchFamily="34" charset="0"/>
              </a:rPr>
              <a:t>i, j-1   </a:t>
            </a:r>
            <a:r>
              <a:rPr lang="it-IT" altLang="ko-KR" sz="2400" dirty="0">
                <a:solidFill>
                  <a:schemeClr val="bg2">
                    <a:lumMod val="25000"/>
                  </a:schemeClr>
                </a:solidFill>
                <a:latin typeface="Calibri" panose="020F0502020204030204" pitchFamily="34" charset="0"/>
                <a:ea typeface="굴림" charset="-127"/>
                <a:cs typeface="Calibri" panose="020F0502020204030204" pitchFamily="34" charset="0"/>
              </a:rPr>
              <a:t>e </a:t>
            </a:r>
            <a:r>
              <a:rPr lang="it-IT" altLang="ko-KR" sz="3600" dirty="0">
                <a:solidFill>
                  <a:srgbClr val="0070C0"/>
                </a:solidFill>
                <a:latin typeface="Calibri" panose="020F0502020204030204" pitchFamily="34" charset="0"/>
                <a:ea typeface="굴림" charset="-127"/>
                <a:cs typeface="Calibri" panose="020F0502020204030204" pitchFamily="34" charset="0"/>
              </a:rPr>
              <a:t>M</a:t>
            </a:r>
            <a:r>
              <a:rPr lang="it-IT" altLang="ko-KR" sz="2400" dirty="0">
                <a:solidFill>
                  <a:srgbClr val="0070C0"/>
                </a:solidFill>
                <a:latin typeface="Calibri" panose="020F0502020204030204" pitchFamily="34" charset="0"/>
                <a:ea typeface="굴림" charset="-127"/>
                <a:cs typeface="Calibri" panose="020F0502020204030204" pitchFamily="34" charset="0"/>
              </a:rPr>
              <a:t>i-1, j </a:t>
            </a:r>
            <a:endParaRPr lang="it-IT" altLang="ko-KR" sz="2400" dirty="0">
              <a:solidFill>
                <a:schemeClr val="bg2">
                  <a:lumMod val="25000"/>
                </a:schemeClr>
              </a:solidFill>
              <a:latin typeface="Calibri" panose="020F0502020204030204" pitchFamily="34" charset="0"/>
              <a:ea typeface="굴림" charset="-127"/>
              <a:cs typeface="Calibri" panose="020F0502020204030204" pitchFamily="34" charset="0"/>
            </a:endParaRPr>
          </a:p>
        </p:txBody>
      </p:sp>
      <p:pic>
        <p:nvPicPr>
          <p:cNvPr id="6" name="Picture 4" descr="Row1Co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4220" y="1531348"/>
            <a:ext cx="5490971" cy="383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66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a:t>FUNZIONAMENTO DEGLI ALGORITMI DINAMICI DI ALLINEAMENTO – NEEDLEMAN-WUNSCH</a:t>
            </a:r>
          </a:p>
        </p:txBody>
      </p:sp>
      <p:sp>
        <p:nvSpPr>
          <p:cNvPr id="3" name="Content Placeholder 2"/>
          <p:cNvSpPr>
            <a:spLocks noGrp="1"/>
          </p:cNvSpPr>
          <p:nvPr>
            <p:ph idx="1"/>
          </p:nvPr>
        </p:nvSpPr>
        <p:spPr>
          <a:xfrm>
            <a:off x="488371" y="1531348"/>
            <a:ext cx="5496789" cy="4343400"/>
          </a:xfrm>
        </p:spPr>
        <p:txBody>
          <a:bodyPr>
            <a:noAutofit/>
          </a:bodyPr>
          <a:lstStyle/>
          <a:p>
            <a:pPr marL="45720" indent="0" algn="just">
              <a:spcBef>
                <a:spcPts val="0"/>
              </a:spcBef>
              <a:buNone/>
            </a:pPr>
            <a:r>
              <a:rPr lang="it-IT" altLang="ko-KR" sz="2400" noProof="1">
                <a:latin typeface="Calibri" panose="020F0502020204030204" pitchFamily="34" charset="0"/>
                <a:ea typeface="굴림" charset="-127"/>
                <a:cs typeface="Calibri" panose="020F0502020204030204" pitchFamily="34" charset="0"/>
              </a:rPr>
              <a:t>E ora riempiamo la colonna 2…</a:t>
            </a:r>
          </a:p>
          <a:p>
            <a:pPr marL="45720" indent="0" algn="just">
              <a:spcBef>
                <a:spcPts val="0"/>
              </a:spcBef>
              <a:buNone/>
            </a:pPr>
            <a:endParaRPr lang="it-IT" altLang="ko-KR" sz="2400" noProof="1">
              <a:solidFill>
                <a:srgbClr val="0070C0"/>
              </a:solidFill>
              <a:latin typeface="Calibri" panose="020F0502020204030204" pitchFamily="34" charset="0"/>
              <a:ea typeface="굴림" charset="-127"/>
              <a:cs typeface="Calibri" panose="020F0502020204030204" pitchFamily="34" charset="0"/>
            </a:endParaRPr>
          </a:p>
          <a:p>
            <a:pPr marL="45720" indent="0" algn="just">
              <a:spcBef>
                <a:spcPts val="0"/>
              </a:spcBef>
              <a:buNone/>
            </a:pPr>
            <a:r>
              <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rPr>
              <a:t>In questo caso andrà aggiunto uno score +1 rispetto al punteggio precedente laddove venga rilevato un match (caselle indicate in viola)</a:t>
            </a:r>
          </a:p>
        </p:txBody>
      </p:sp>
      <p:pic>
        <p:nvPicPr>
          <p:cNvPr id="5" name="Picture 4" descr="Col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5160" y="1660874"/>
            <a:ext cx="5906655" cy="4084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93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a:t>FUNZIONAMENTO DEGLI ALGORITMI DINAMICI DI ALLINEAMENTO – NEEDLEMAN-WUNSCH</a:t>
            </a:r>
          </a:p>
        </p:txBody>
      </p:sp>
      <p:sp>
        <p:nvSpPr>
          <p:cNvPr id="3" name="Content Placeholder 2"/>
          <p:cNvSpPr>
            <a:spLocks noGrp="1"/>
          </p:cNvSpPr>
          <p:nvPr>
            <p:ph idx="1"/>
          </p:nvPr>
        </p:nvSpPr>
        <p:spPr>
          <a:xfrm>
            <a:off x="488371" y="1531348"/>
            <a:ext cx="10172702" cy="4343400"/>
          </a:xfrm>
        </p:spPr>
        <p:txBody>
          <a:bodyPr>
            <a:noAutofit/>
          </a:bodyPr>
          <a:lstStyle/>
          <a:p>
            <a:pPr marL="45720" indent="0">
              <a:spcBef>
                <a:spcPts val="0"/>
              </a:spcBef>
              <a:buNone/>
            </a:pPr>
            <a:r>
              <a:rPr lang="it-IT" altLang="ko-KR" sz="2400" noProof="1">
                <a:latin typeface="Calibri" panose="020F0502020204030204" pitchFamily="34" charset="0"/>
                <a:ea typeface="굴림" charset="-127"/>
                <a:cs typeface="Calibri" panose="020F0502020204030204" pitchFamily="34" charset="0"/>
              </a:rPr>
              <a:t>Proseguiamo con la colonna 3 fino a completare il riempimento</a:t>
            </a: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p:txBody>
      </p:sp>
      <p:pic>
        <p:nvPicPr>
          <p:cNvPr id="6" name="Picture 4" descr="Col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87" y="2296392"/>
            <a:ext cx="5644226" cy="39163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FilledMatr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2597" y="2213265"/>
            <a:ext cx="5744995" cy="391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158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C5747AC-80AD-4ABE-94D9-19832B174F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Sheer green border design presentation (widescreen)</Template>
  <TotalTime>133</TotalTime>
  <Words>4126</Words>
  <Application>Microsoft Office PowerPoint</Application>
  <PresentationFormat>Widescreen</PresentationFormat>
  <Paragraphs>289</Paragraphs>
  <Slides>45</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45</vt:i4>
      </vt:variant>
    </vt:vector>
  </HeadingPairs>
  <TitlesOfParts>
    <vt:vector size="52" baseType="lpstr">
      <vt:lpstr>굴림</vt:lpstr>
      <vt:lpstr>Arial</vt:lpstr>
      <vt:lpstr>Calibri</vt:lpstr>
      <vt:lpstr>Century Gothic</vt:lpstr>
      <vt:lpstr>Courier New</vt:lpstr>
      <vt:lpstr>Symbol</vt:lpstr>
      <vt:lpstr>Sheer Green 16x9</vt:lpstr>
      <vt:lpstr>LEZIONE 6 Algoritmi per l’allineamento tra sequenze</vt:lpstr>
      <vt:lpstr>Presentazione standard di PowerPoint</vt:lpstr>
      <vt:lpstr>Presentazione standard di PowerPoint</vt:lpstr>
      <vt:lpstr>FUNZIONAMENTO DEGLI ALGORITMI DINAMICI DI ALLINEAMENTO</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SMITH-WATERMAN</vt:lpstr>
      <vt:lpstr>FUNZIONAMENTO DEGLI ALGORITMI DINAMICI DI ALLINEAMENTO – SMITH-WATERMAN</vt:lpstr>
      <vt:lpstr>FUNZIONAMENTO DEGLI ALGORITMI DINAMICI DI ALLINEAMENTO – SMITH-WATERMAN</vt:lpstr>
      <vt:lpstr>FUNZIONAMENTO DEGLI ALGORITMI DINAMICI DI ALLINEAMENTO – SMITH-WATERMAN</vt:lpstr>
      <vt:lpstr>FUNZIONAMENTO DEGLI ALGORITMI DINAMICI DI ALLINEAMENTO – SMITH-WATERMAN</vt:lpstr>
      <vt:lpstr>APPROCCI EURISTICI ALL’ALLINEAMENTO</vt:lpstr>
      <vt:lpstr>APPROCCI EURISTICI ALL’ALLINEAMENTO</vt:lpstr>
      <vt:lpstr>APPROCCI EURISTICI ALL’ALLINEAMENTO</vt:lpstr>
      <vt:lpstr>FASTA e BLAST</vt:lpstr>
      <vt:lpstr>Presentazione standard di PowerPoint</vt:lpstr>
      <vt:lpstr>FASTA</vt:lpstr>
      <vt:lpstr>FASTA</vt:lpstr>
      <vt:lpstr>I 4 STEP USATI DA FASTA</vt:lpstr>
      <vt:lpstr>I 4 STEP USATI DA FASTA - dettaglio</vt:lpstr>
      <vt:lpstr>I 4 STEP USATI DA FASTA</vt:lpstr>
      <vt:lpstr>I 4 STEP USATI DA FASTA</vt:lpstr>
      <vt:lpstr>I 4 STEP USATI DA FASTA</vt:lpstr>
      <vt:lpstr>Presentazione standard di PowerPoint</vt:lpstr>
      <vt:lpstr>IMPLEMENTAZIONI DI FASTA</vt:lpstr>
      <vt:lpstr>MA COME SI FA A DEFINIRE QUANTO «BUONO» E’ UN ALLINEAMENTO?</vt:lpstr>
      <vt:lpstr>MA COME SI FA A DEFINIRE QUANTO «BUONO» E’ UN ALLINEAMENTO?</vt:lpstr>
      <vt:lpstr>Presentazione standard di PowerPoint</vt:lpstr>
      <vt:lpstr>MA COME SI FA A DEFINIRE QUANTO «BUONO» E’ UN ALLINEAMENTO?</vt:lpstr>
      <vt:lpstr>MA COME SI FA A DEFINIRE QUANTO «BUONO» E’ UN ALLINEAMENTO?</vt:lpstr>
      <vt:lpstr>MA COME SI FA A DEFINIRE QUANTO «BUONO» E’ UN ALLINEAMENTO?</vt:lpstr>
      <vt:lpstr>Presentazione standard di PowerPoint</vt:lpstr>
      <vt:lpstr>Presentazione standard di PowerPoint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Marco Gerdol</cp:lastModifiedBy>
  <cp:revision>14</cp:revision>
  <dcterms:created xsi:type="dcterms:W3CDTF">2017-03-04T15:34:55Z</dcterms:created>
  <dcterms:modified xsi:type="dcterms:W3CDTF">2026-04-20T00:11:19Z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TC029208979991</vt:lpwstr>
  </property>
</Properties>
</file>