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8"/>
  </p:notesMasterIdLst>
  <p:handoutMasterIdLst>
    <p:handoutMasterId r:id="rId69"/>
  </p:handoutMasterIdLst>
  <p:sldIdLst>
    <p:sldId id="277" r:id="rId3"/>
    <p:sldId id="495" r:id="rId4"/>
    <p:sldId id="507" r:id="rId5"/>
    <p:sldId id="432" r:id="rId6"/>
    <p:sldId id="508" r:id="rId7"/>
    <p:sldId id="434" r:id="rId8"/>
    <p:sldId id="435" r:id="rId9"/>
    <p:sldId id="436" r:id="rId10"/>
    <p:sldId id="509" r:id="rId11"/>
    <p:sldId id="437" r:id="rId12"/>
    <p:sldId id="438" r:id="rId13"/>
    <p:sldId id="433" r:id="rId14"/>
    <p:sldId id="460" r:id="rId15"/>
    <p:sldId id="467" r:id="rId16"/>
    <p:sldId id="461" r:id="rId17"/>
    <p:sldId id="462" r:id="rId18"/>
    <p:sldId id="463" r:id="rId19"/>
    <p:sldId id="465" r:id="rId20"/>
    <p:sldId id="503" r:id="rId21"/>
    <p:sldId id="468" r:id="rId22"/>
    <p:sldId id="469" r:id="rId23"/>
    <p:sldId id="470" r:id="rId24"/>
    <p:sldId id="511" r:id="rId25"/>
    <p:sldId id="466" r:id="rId26"/>
    <p:sldId id="510" r:id="rId27"/>
    <p:sldId id="498" r:id="rId28"/>
    <p:sldId id="499" r:id="rId29"/>
    <p:sldId id="501" r:id="rId30"/>
    <p:sldId id="504" r:id="rId31"/>
    <p:sldId id="471" r:id="rId32"/>
    <p:sldId id="472" r:id="rId33"/>
    <p:sldId id="474" r:id="rId34"/>
    <p:sldId id="479" r:id="rId35"/>
    <p:sldId id="439" r:id="rId36"/>
    <p:sldId id="496" r:id="rId37"/>
    <p:sldId id="443" r:id="rId38"/>
    <p:sldId id="440" r:id="rId39"/>
    <p:sldId id="441" r:id="rId40"/>
    <p:sldId id="442" r:id="rId41"/>
    <p:sldId id="482" r:id="rId42"/>
    <p:sldId id="483" r:id="rId43"/>
    <p:sldId id="444" r:id="rId44"/>
    <p:sldId id="445" r:id="rId45"/>
    <p:sldId id="446" r:id="rId46"/>
    <p:sldId id="447" r:id="rId47"/>
    <p:sldId id="448" r:id="rId48"/>
    <p:sldId id="449" r:id="rId49"/>
    <p:sldId id="450" r:id="rId50"/>
    <p:sldId id="497" r:id="rId51"/>
    <p:sldId id="505" r:id="rId52"/>
    <p:sldId id="453" r:id="rId53"/>
    <p:sldId id="506" r:id="rId54"/>
    <p:sldId id="486" r:id="rId55"/>
    <p:sldId id="487" r:id="rId56"/>
    <p:sldId id="488" r:id="rId57"/>
    <p:sldId id="491" r:id="rId58"/>
    <p:sldId id="492" r:id="rId59"/>
    <p:sldId id="493" r:id="rId60"/>
    <p:sldId id="494" r:id="rId61"/>
    <p:sldId id="452" r:id="rId62"/>
    <p:sldId id="451" r:id="rId63"/>
    <p:sldId id="454" r:id="rId64"/>
    <p:sldId id="455" r:id="rId65"/>
    <p:sldId id="484" r:id="rId66"/>
    <p:sldId id="48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58" y="40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5/3/2026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5/3/2026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5/3/2026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5/3/2026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5/3/2026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5/3/2026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5/3/2026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5/3/2026</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thdb.info/" TargetMode="External"/><Relationship Id="rId7" Type="http://schemas.openxmlformats.org/officeDocument/2006/relationships/image" Target="../media/image14.png"/><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ncbi.nlm.nih.gov/cdd/" TargetMode="External"/><Relationship Id="rId4" Type="http://schemas.openxmlformats.org/officeDocument/2006/relationships/hyperlink" Target="http://www.ncbi.nlm.nih.gov/Structure/cdd/cdd.s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hamap.expasy.org/" TargetMode="External"/><Relationship Id="rId7" Type="http://schemas.openxmlformats.org/officeDocument/2006/relationships/image" Target="../media/image15.png"/><Relationship Id="rId2" Type="http://schemas.openxmlformats.org/officeDocument/2006/relationships/hyperlink" Target="http://hamap.expasy.org/" TargetMode="External"/><Relationship Id="rId1" Type="http://schemas.openxmlformats.org/officeDocument/2006/relationships/slideLayout" Target="../slideLayouts/slideLayout2.xml"/><Relationship Id="rId6" Type="http://schemas.openxmlformats.org/officeDocument/2006/relationships/hyperlink" Target="https://prosite.expasy.org/" TargetMode="External"/><Relationship Id="rId5" Type="http://schemas.openxmlformats.org/officeDocument/2006/relationships/hyperlink" Target="http://prosite.expasy.org/" TargetMode="External"/><Relationship Id="rId4" Type="http://schemas.openxmlformats.org/officeDocument/2006/relationships/hyperlink" Target="http://pfam.xfam.org/" TargetMode="Externa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pantherdb.org/" TargetMode="External"/><Relationship Id="rId7" Type="http://schemas.openxmlformats.org/officeDocument/2006/relationships/image" Target="../media/image18.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hyperlink" Target="http://www.bioinf.manchester.ac.uk/dbbrowser/PRINTS/" TargetMode="External"/><Relationship Id="rId5" Type="http://schemas.openxmlformats.org/officeDocument/2006/relationships/hyperlink" Target="https://proteininformationresource.org/pirsf/" TargetMode="External"/><Relationship Id="rId4" Type="http://schemas.openxmlformats.org/officeDocument/2006/relationships/hyperlink" Target="http://pir.georgetown.edu/pirwww/dbinfo/pirsf.shtml" TargetMode="Externa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smart.embl-heidelberg.de/" TargetMode="External"/><Relationship Id="rId7" Type="http://schemas.openxmlformats.org/officeDocument/2006/relationships/hyperlink" Target="https://sfld.rbvi.ucsf.edu/" TargetMode="External"/><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hyperlink" Target="http://sfld.rbvi.ucsf.edu/django/" TargetMode="External"/><Relationship Id="rId5" Type="http://schemas.openxmlformats.org/officeDocument/2006/relationships/hyperlink" Target="https://supfam.mrc-lmb.cam.ac.uk/" TargetMode="External"/><Relationship Id="rId10" Type="http://schemas.openxmlformats.org/officeDocument/2006/relationships/image" Target="../media/image23.png"/><Relationship Id="rId4" Type="http://schemas.openxmlformats.org/officeDocument/2006/relationships/hyperlink" Target="http://supfam.org/SUPERFAMILY/" TargetMode="Externa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https://planttfdb.gao-lab.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jaspar.genereg.net/" TargetMode="External"/><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hocomoco11.autosome.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ncbi.nlm.nih.gov/blast/html/PHIsyntax.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meme-suite.org/tools/fimo"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lm.eu.or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meme-suite.org/tools/meme" TargetMode="Externa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4889" y="3384785"/>
            <a:ext cx="9601200" cy="931025"/>
          </a:xfrm>
        </p:spPr>
        <p:txBody>
          <a:bodyPr/>
          <a:lstStyle/>
          <a:p>
            <a:r>
              <a:rPr lang="it-IT" sz="4800" dirty="0"/>
              <a:t>LEZIONE 8</a:t>
            </a:r>
            <a:br>
              <a:rPr lang="it-IT" sz="4800" dirty="0"/>
            </a:br>
            <a:r>
              <a:rPr lang="it-IT" sz="4800" dirty="0"/>
              <a:t>Ricerca di profili e motivi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6" name="Content Placeholder 5"/>
          <p:cNvSpPr>
            <a:spLocks noGrp="1"/>
          </p:cNvSpPr>
          <p:nvPr>
            <p:ph idx="1"/>
          </p:nvPr>
        </p:nvSpPr>
        <p:spPr/>
        <p:txBody>
          <a:bodyPr/>
          <a:lstStyle/>
          <a:p>
            <a:pPr algn="just"/>
            <a:r>
              <a:rPr lang="it-IT" dirty="0"/>
              <a:t>La matrice PSSM, ovvero il </a:t>
            </a:r>
            <a:r>
              <a:rPr lang="it-IT" b="1" u="sng" dirty="0"/>
              <a:t>profilo</a:t>
            </a:r>
            <a:r>
              <a:rPr lang="it-IT" dirty="0"/>
              <a:t> così generato viene utilizzato per ricalcolare gli score di allineamento </a:t>
            </a:r>
            <a:r>
              <a:rPr lang="it-IT" u="sng" dirty="0"/>
              <a:t>in sostituzione alla classica matrice PAM o BLOSUM utilizzata nella prima iterazione dell’analisi</a:t>
            </a:r>
          </a:p>
          <a:p>
            <a:pPr algn="just"/>
            <a:r>
              <a:rPr lang="it-IT" dirty="0"/>
              <a:t>Otterrò quindi dei nuovi risultati, il cui e-value sarà ottimizzato sulla base del profilo generato nel corso di questa seconda iterazione (tendenzialmente l’e-value di sequenze che ben corrispondono al profilo tenderà ad </a:t>
            </a:r>
            <a:r>
              <a:rPr lang="it-IT" b="1" u="sng" dirty="0"/>
              <a:t>abbassarsi</a:t>
            </a:r>
            <a:r>
              <a:rPr lang="it-IT" dirty="0"/>
              <a:t> sensibilmente)</a:t>
            </a:r>
          </a:p>
          <a:p>
            <a:pPr algn="just"/>
            <a:r>
              <a:rPr lang="it-IT" b="1" u="sng" dirty="0"/>
              <a:t>Il processo può essere reiterato </a:t>
            </a:r>
            <a:r>
              <a:rPr lang="it-IT" b="1" i="1" u="sng" dirty="0"/>
              <a:t>n</a:t>
            </a:r>
            <a:r>
              <a:rPr lang="it-IT" b="1" u="sng" dirty="0"/>
              <a:t> volte</a:t>
            </a:r>
            <a:r>
              <a:rPr lang="it-IT" dirty="0"/>
              <a:t>, facendo ricalcolare di volta in volta il profilo in seguito all’inserimento di nuove sequenze nel MSA</a:t>
            </a:r>
          </a:p>
          <a:p>
            <a:pPr algn="just"/>
            <a:r>
              <a:rPr lang="it-IT" dirty="0"/>
              <a:t>Naturalmente il processo ad un certo punto dovrà essere interrotto, ma questo deriva dell’esperienza dell’utilizzatore e dalla sua conoscenza delle relazioni evolutive (filogenetiche) tra le proteine</a:t>
            </a:r>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a:t>Profili e similarità strutturale</a:t>
            </a:r>
          </a:p>
        </p:txBody>
      </p:sp>
      <p:sp>
        <p:nvSpPr>
          <p:cNvPr id="6" name="Content Placeholder 5"/>
          <p:cNvSpPr>
            <a:spLocks noGrp="1"/>
          </p:cNvSpPr>
          <p:nvPr>
            <p:ph idx="1"/>
          </p:nvPr>
        </p:nvSpPr>
        <p:spPr>
          <a:xfrm>
            <a:off x="1341120" y="1288889"/>
            <a:ext cx="9509760" cy="4343400"/>
          </a:xfrm>
        </p:spPr>
        <p:txBody>
          <a:bodyPr/>
          <a:lstStyle/>
          <a:p>
            <a:pPr algn="just"/>
            <a:r>
              <a:rPr lang="it-IT" dirty="0"/>
              <a:t>L’utilizzo di profili può mettere in luce </a:t>
            </a:r>
            <a:r>
              <a:rPr lang="it-IT" b="1" u="sng" dirty="0"/>
              <a:t>similarità strutturale </a:t>
            </a:r>
            <a:r>
              <a:rPr lang="it-IT" dirty="0"/>
              <a:t>anche nei casi in cui l’omologia di sequenza primaria sia diventata troppo bassa (a causa della grande distanza evolutiva) per essere rilevata con un semplice BLASTp</a:t>
            </a:r>
          </a:p>
          <a:p>
            <a:pPr algn="just"/>
            <a:r>
              <a:rPr lang="it-IT" dirty="0"/>
              <a:t>Alcuni amino acidi «chiave» hanno posizioni estremamente conservate</a:t>
            </a:r>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3007917"/>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828309"/>
            <a:ext cx="4784721" cy="5345709"/>
          </a:xfrm>
        </p:spPr>
        <p:txBody>
          <a:bodyPr>
            <a:normAutofit fontScale="92500" lnSpcReduction="20000"/>
          </a:bodyPr>
          <a:lstStyle/>
          <a:p>
            <a:pPr algn="just">
              <a:buFont typeface="Wingdings" panose="05000000000000000000" pitchFamily="2" charset="2"/>
              <a:buChar char="ü"/>
            </a:pPr>
            <a:r>
              <a:rPr lang="it-IT" dirty="0"/>
              <a:t>Una proteina puà essere anche considerata come una serie di </a:t>
            </a:r>
            <a:r>
              <a:rPr lang="it-IT" b="1" u="sng" dirty="0"/>
              <a:t>domini</a:t>
            </a:r>
            <a:r>
              <a:rPr lang="it-IT" dirty="0"/>
              <a:t> (ricordiamo tuttavia che molte regioni proteiche non presentano domini riconoscibili perché a «bassa complessità» o perché l’eventuale dominio presente non è mai stato formalmente descritto)</a:t>
            </a:r>
            <a:endParaRPr lang="it-IT" b="1" u="sng" dirty="0"/>
          </a:p>
          <a:p>
            <a:pPr algn="just">
              <a:buFont typeface="Wingdings" panose="05000000000000000000" pitchFamily="2" charset="2"/>
              <a:buChar char="ü"/>
            </a:pPr>
            <a:r>
              <a:rPr lang="it-IT" b="1" u="sng" dirty="0"/>
              <a:t>Questi possono avere una determinata funzione e di conseguenza una determinata struttura</a:t>
            </a:r>
          </a:p>
          <a:p>
            <a:pPr algn="just">
              <a:buFont typeface="Wingdings" panose="05000000000000000000" pitchFamily="2" charset="2"/>
              <a:buChar char="ü"/>
            </a:pPr>
            <a:r>
              <a:rPr lang="it-IT" dirty="0"/>
              <a:t>Questi moduli strutturali/funzionali possono anche essere </a:t>
            </a:r>
            <a:r>
              <a:rPr lang="it-IT" b="1" u="sng" dirty="0"/>
              <a:t>ripetuti più volte all’interno di una medesima proteina</a:t>
            </a:r>
          </a:p>
          <a:p>
            <a:pPr algn="just">
              <a:buFont typeface="Wingdings" panose="05000000000000000000" pitchFamily="2" charset="2"/>
              <a:buChar char="ü"/>
            </a:pPr>
            <a:r>
              <a:rPr lang="it-IT" dirty="0"/>
              <a:t>Spesso queste regioni sono collegate da porzioni </a:t>
            </a:r>
            <a:r>
              <a:rPr lang="it-IT" b="1" u="sng" dirty="0"/>
              <a:t>linker a bassa complessità</a:t>
            </a:r>
            <a:r>
              <a:rPr lang="it-IT" b="1" dirty="0"/>
              <a:t> </a:t>
            </a:r>
            <a:r>
              <a:rPr lang="it-IT" dirty="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a:t>Esistono numerosi database di profili HMM (che definiremo tra poco) relativi a domini proteici conservati</a:t>
            </a:r>
          </a:p>
          <a:p>
            <a:pPr algn="just">
              <a:buFont typeface="Wingdings" panose="05000000000000000000" pitchFamily="2" charset="2"/>
              <a:buChar char="ü"/>
            </a:pPr>
            <a:r>
              <a:rPr lang="it-IT" dirty="0"/>
              <a:t>La maggior parte di questi sono riuniti in un unico grande database chiamato </a:t>
            </a:r>
            <a:r>
              <a:rPr lang="it-IT" b="1" u="sng" dirty="0"/>
              <a:t>Interpro</a:t>
            </a:r>
            <a:r>
              <a:rPr lang="it-IT" dirty="0"/>
              <a:t> (</a:t>
            </a:r>
            <a:r>
              <a:rPr lang="it-IT" dirty="0">
                <a:hlinkClick r:id="rId2"/>
              </a:rPr>
              <a:t>https://www.ebi.ac.uk/interpro/</a:t>
            </a:r>
            <a:r>
              <a:rPr lang="it-IT" dirty="0"/>
              <a:t>), hostato su portale dell’EBI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Interpro cerca di fare un po’ di ordine, combinando i risultati di ricerca ottenibili singolarmente con l’utilizzo di signoli database e software dedicati</a:t>
            </a:r>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a:t>Per ora possiamo immaginare un </a:t>
            </a:r>
            <a:r>
              <a:rPr lang="it-IT" b="1" dirty="0"/>
              <a:t>profilo</a:t>
            </a:r>
            <a:r>
              <a:rPr lang="it-IT" dirty="0"/>
              <a:t> come una sorta di «</a:t>
            </a:r>
            <a:r>
              <a:rPr lang="it-IT" b="1" dirty="0" err="1"/>
              <a:t>sequence</a:t>
            </a:r>
            <a:r>
              <a:rPr lang="it-IT" b="1" dirty="0"/>
              <a:t> logo</a:t>
            </a:r>
            <a:r>
              <a:rPr lang="it-IT" dirty="0"/>
              <a:t>». Ogni singolo residuo nella matrice posizionale è «pesato» sulla base della frequenza con cui esso viene ritrovato in un determinato dominio – si tratta di </a:t>
            </a:r>
            <a:r>
              <a:rPr lang="it-IT" b="1" u="sng" dirty="0"/>
              <a:t>PSSM</a:t>
            </a:r>
            <a:r>
              <a:rPr lang="it-IT" dirty="0"/>
              <a:t> (di solito precompilate e depositate in specifici database)</a:t>
            </a:r>
          </a:p>
          <a:p>
            <a:pPr algn="just"/>
            <a:endParaRPr lang="it-IT" dirty="0"/>
          </a:p>
          <a:p>
            <a:pPr algn="just"/>
            <a:r>
              <a:rPr lang="it-IT" dirty="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8535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a:t>
            </a:r>
            <a:r>
              <a:rPr lang="it-IT" dirty="0" err="1"/>
              <a:t>Pfam</a:t>
            </a:r>
            <a:r>
              <a:rPr lang="it-IT" dirty="0"/>
              <a:t> </a:t>
            </a:r>
            <a:r>
              <a:rPr lang="it-IT" dirty="0" err="1"/>
              <a:t>domains</a:t>
            </a:r>
            <a:r>
              <a:rPr lang="it-IT" dirty="0"/>
              <a:t> – </a:t>
            </a:r>
            <a:r>
              <a:rPr lang="it-IT" b="1" dirty="0"/>
              <a:t>circa 7mila entry in </a:t>
            </a:r>
            <a:r>
              <a:rPr lang="it-IT" b="1" dirty="0" err="1"/>
              <a:t>InterPro</a:t>
            </a:r>
            <a:r>
              <a:rPr lang="it-IT" b="1" dirty="0"/>
              <a:t>. </a:t>
            </a:r>
            <a:r>
              <a:rPr lang="it-IT" b="1" dirty="0">
                <a:hlinkClick r:id="rId3"/>
              </a:rPr>
              <a:t>https://www.cathdb.info</a:t>
            </a:r>
            <a:r>
              <a:rPr lang="it-IT" b="1" dirty="0"/>
              <a:t> </a:t>
            </a:r>
          </a:p>
          <a:p>
            <a:pPr marL="45720" indent="0" algn="just">
              <a:buNone/>
            </a:pPr>
            <a:r>
              <a:rPr lang="en-US" dirty="0">
                <a:hlinkClick r:id="rId4"/>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BLAST. CDD content includes NCBI-curated domain models, which use 3D-structure information to explicitly define domain boundaries and provide insights into sequence/structure/function relationships, as well as domain models imported from a number of external source databases – </a:t>
            </a:r>
            <a:r>
              <a:rPr lang="en-US" b="1" dirty="0"/>
              <a:t>circa 20mila entry in </a:t>
            </a:r>
            <a:r>
              <a:rPr lang="en-US" b="1" dirty="0" err="1"/>
              <a:t>InterPro</a:t>
            </a:r>
            <a:r>
              <a:rPr lang="en-US" b="1" dirty="0"/>
              <a:t>. </a:t>
            </a:r>
            <a:r>
              <a:rPr lang="en-US" b="1" dirty="0">
                <a:hlinkClick r:id="rId5"/>
              </a:rPr>
              <a:t>https://www.ncbi.nlm.nih.gov/cdd/</a:t>
            </a:r>
            <a:r>
              <a:rPr lang="en-US" b="1" dirty="0"/>
              <a:t> </a:t>
            </a:r>
            <a:endParaRPr lang="it-IT" b="1" dirty="0"/>
          </a:p>
          <a:p>
            <a:pPr marL="45720" indent="0">
              <a:buNone/>
            </a:pPr>
            <a:endParaRPr lang="it-IT" dirty="0"/>
          </a:p>
        </p:txBody>
      </p:sp>
      <p:pic>
        <p:nvPicPr>
          <p:cNvPr id="4" name="Picture 3"/>
          <p:cNvPicPr>
            <a:picLocks noChangeAspect="1"/>
          </p:cNvPicPr>
          <p:nvPr/>
        </p:nvPicPr>
        <p:blipFill>
          <a:blip r:embed="rId6"/>
          <a:stretch>
            <a:fillRect/>
          </a:stretch>
        </p:blipFill>
        <p:spPr>
          <a:xfrm>
            <a:off x="1216169" y="1404937"/>
            <a:ext cx="657225" cy="161925"/>
          </a:xfrm>
          <a:prstGeom prst="rect">
            <a:avLst/>
          </a:prstGeom>
        </p:spPr>
      </p:pic>
      <p:pic>
        <p:nvPicPr>
          <p:cNvPr id="5" name="Picture 4"/>
          <p:cNvPicPr>
            <a:picLocks noChangeAspect="1"/>
          </p:cNvPicPr>
          <p:nvPr/>
        </p:nvPicPr>
        <p:blipFill>
          <a:blip r:embed="rId7"/>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a:hlinkClick r:id="rId2"/>
              </a:rPr>
              <a:t>HAMAP</a:t>
            </a:r>
            <a:r>
              <a:rPr lang="en-US" dirty="0"/>
              <a:t> stands for High-quality Automated and Manual Annotation of Proteins. HAMAP profiles are manually created by expert curators. They identify proteins that are part of well-conserved proteins families or subfamilies – </a:t>
            </a:r>
            <a:r>
              <a:rPr lang="en-US" b="1" dirty="0"/>
              <a:t>circa 2mila entry in </a:t>
            </a:r>
            <a:r>
              <a:rPr lang="en-US" b="1" dirty="0" err="1"/>
              <a:t>Interpro</a:t>
            </a:r>
            <a:r>
              <a:rPr lang="en-US" b="1" dirty="0"/>
              <a:t>. </a:t>
            </a:r>
            <a:r>
              <a:rPr lang="en-US" b="1" dirty="0">
                <a:hlinkClick r:id="rId3"/>
              </a:rPr>
              <a:t>https://hamap.expasy.org</a:t>
            </a:r>
            <a:r>
              <a:rPr lang="en-US" b="1" dirty="0"/>
              <a:t> </a:t>
            </a:r>
          </a:p>
          <a:p>
            <a:pPr marL="45720" indent="0" algn="just">
              <a:buNone/>
            </a:pPr>
            <a:r>
              <a:rPr lang="en-US" dirty="0" err="1">
                <a:hlinkClick r:id="rId4"/>
              </a:rPr>
              <a:t>Pfam</a:t>
            </a:r>
            <a:r>
              <a:rPr lang="en-US" dirty="0"/>
              <a:t> is a large collection of multiple sequence alignments and hidden Markov models covering many common protein domains – è </a:t>
            </a:r>
            <a:r>
              <a:rPr lang="en-US" dirty="0" err="1"/>
              <a:t>stato</a:t>
            </a:r>
            <a:r>
              <a:rPr lang="en-US" dirty="0"/>
              <a:t> a </a:t>
            </a:r>
            <a:r>
              <a:rPr lang="en-US" dirty="0" err="1"/>
              <a:t>lungo</a:t>
            </a:r>
            <a:r>
              <a:rPr lang="en-US" dirty="0"/>
              <a:t> </a:t>
            </a:r>
            <a:r>
              <a:rPr lang="en-US" dirty="0" err="1"/>
              <a:t>forse</a:t>
            </a:r>
            <a:r>
              <a:rPr lang="en-US" dirty="0"/>
              <a:t> </a:t>
            </a:r>
            <a:r>
              <a:rPr lang="en-US" dirty="0" err="1"/>
              <a:t>il</a:t>
            </a:r>
            <a:r>
              <a:rPr lang="en-US" dirty="0"/>
              <a:t> </a:t>
            </a:r>
            <a:r>
              <a:rPr lang="en-US" dirty="0" err="1"/>
              <a:t>più</a:t>
            </a:r>
            <a:r>
              <a:rPr lang="en-US" dirty="0"/>
              <a:t> </a:t>
            </a:r>
            <a:r>
              <a:rPr lang="en-US" dirty="0" err="1"/>
              <a:t>importante</a:t>
            </a:r>
            <a:r>
              <a:rPr lang="en-US" dirty="0"/>
              <a:t> </a:t>
            </a:r>
            <a:r>
              <a:rPr lang="en-US" dirty="0" err="1"/>
              <a:t>tra</a:t>
            </a:r>
            <a:r>
              <a:rPr lang="en-US" dirty="0"/>
              <a:t> </a:t>
            </a:r>
            <a:r>
              <a:rPr lang="en-US" dirty="0" err="1"/>
              <a:t>i</a:t>
            </a:r>
            <a:r>
              <a:rPr lang="en-US" dirty="0"/>
              <a:t> database </a:t>
            </a:r>
            <a:r>
              <a:rPr lang="en-US" dirty="0" err="1"/>
              <a:t>integrati</a:t>
            </a:r>
            <a:r>
              <a:rPr lang="en-US" dirty="0"/>
              <a:t> in </a:t>
            </a:r>
            <a:r>
              <a:rPr lang="en-US" dirty="0" err="1"/>
              <a:t>InterPro</a:t>
            </a:r>
            <a:r>
              <a:rPr lang="en-US" dirty="0"/>
              <a:t>. Tutti </a:t>
            </a:r>
            <a:r>
              <a:rPr lang="en-US" dirty="0" err="1"/>
              <a:t>i</a:t>
            </a:r>
            <a:r>
              <a:rPr lang="en-US" dirty="0"/>
              <a:t> </a:t>
            </a:r>
            <a:r>
              <a:rPr lang="en-US" dirty="0" err="1"/>
              <a:t>suoi</a:t>
            </a:r>
            <a:r>
              <a:rPr lang="en-US" dirty="0"/>
              <a:t> </a:t>
            </a:r>
            <a:r>
              <a:rPr lang="en-US" dirty="0" err="1"/>
              <a:t>dati</a:t>
            </a:r>
            <a:r>
              <a:rPr lang="en-US" dirty="0"/>
              <a:t> </a:t>
            </a:r>
            <a:r>
              <a:rPr lang="en-US" dirty="0" err="1"/>
              <a:t>sono</a:t>
            </a:r>
            <a:r>
              <a:rPr lang="en-US" dirty="0"/>
              <a:t> ora (a </a:t>
            </a:r>
            <a:r>
              <a:rPr lang="en-US" dirty="0" err="1"/>
              <a:t>partire</a:t>
            </a:r>
            <a:r>
              <a:rPr lang="en-US" dirty="0"/>
              <a:t> da </a:t>
            </a:r>
            <a:r>
              <a:rPr lang="en-US" dirty="0" err="1"/>
              <a:t>aprile</a:t>
            </a:r>
            <a:r>
              <a:rPr lang="en-US" dirty="0"/>
              <a:t> 2023) migrate </a:t>
            </a:r>
            <a:r>
              <a:rPr lang="en-US" dirty="0" err="1"/>
              <a:t>direttamente</a:t>
            </a:r>
            <a:r>
              <a:rPr lang="en-US" dirty="0"/>
              <a:t> </a:t>
            </a:r>
            <a:r>
              <a:rPr lang="en-US" dirty="0" err="1"/>
              <a:t>su</a:t>
            </a:r>
            <a:r>
              <a:rPr lang="en-US" dirty="0"/>
              <a:t> </a:t>
            </a:r>
            <a:r>
              <a:rPr lang="en-US" dirty="0" err="1"/>
              <a:t>InterPro</a:t>
            </a:r>
            <a:r>
              <a:rPr lang="en-US" dirty="0"/>
              <a:t>, di cui è parte </a:t>
            </a:r>
            <a:r>
              <a:rPr lang="en-US" dirty="0" err="1"/>
              <a:t>integrante</a:t>
            </a:r>
            <a:r>
              <a:rPr lang="en-US" dirty="0"/>
              <a:t> – </a:t>
            </a:r>
            <a:r>
              <a:rPr lang="en-US" b="1" dirty="0"/>
              <a:t>circa 27mila delle entry di </a:t>
            </a:r>
            <a:r>
              <a:rPr lang="en-US" b="1" dirty="0" err="1"/>
              <a:t>Interpro</a:t>
            </a:r>
            <a:r>
              <a:rPr lang="en-US" b="1" dirty="0"/>
              <a:t> </a:t>
            </a:r>
            <a:r>
              <a:rPr lang="en-US" b="1" dirty="0" err="1"/>
              <a:t>derivano</a:t>
            </a:r>
            <a:r>
              <a:rPr lang="en-US" b="1" dirty="0"/>
              <a:t> da </a:t>
            </a:r>
            <a:r>
              <a:rPr lang="en-US" b="1" dirty="0" err="1"/>
              <a:t>Pfam</a:t>
            </a:r>
            <a:r>
              <a:rPr lang="en-US" dirty="0"/>
              <a:t> (</a:t>
            </a:r>
            <a:r>
              <a:rPr lang="en-US" dirty="0" err="1"/>
              <a:t>esisteva</a:t>
            </a:r>
            <a:r>
              <a:rPr lang="en-US" dirty="0"/>
              <a:t> come database </a:t>
            </a:r>
            <a:r>
              <a:rPr lang="en-US" dirty="0" err="1"/>
              <a:t>indipendente</a:t>
            </a:r>
            <a:r>
              <a:rPr lang="en-US" dirty="0"/>
              <a:t>, ma ora è </a:t>
            </a:r>
            <a:r>
              <a:rPr lang="en-US" dirty="0" err="1"/>
              <a:t>integrato</a:t>
            </a:r>
            <a:r>
              <a:rPr lang="en-US" dirty="0"/>
              <a:t> </a:t>
            </a:r>
            <a:r>
              <a:rPr lang="en-US" dirty="0" err="1"/>
              <a:t>pienamente</a:t>
            </a:r>
            <a:r>
              <a:rPr lang="en-US" dirty="0"/>
              <a:t> in </a:t>
            </a:r>
            <a:r>
              <a:rPr lang="en-US" dirty="0" err="1"/>
              <a:t>interpro</a:t>
            </a:r>
            <a:r>
              <a:rPr lang="en-US" dirty="0"/>
              <a:t>=</a:t>
            </a:r>
            <a:endParaRPr lang="en-US" b="1" dirty="0"/>
          </a:p>
          <a:p>
            <a:pPr marL="45720" indent="0" algn="just">
              <a:buNone/>
            </a:pPr>
            <a:r>
              <a:rPr lang="en-US" dirty="0">
                <a:hlinkClick r:id="rId5"/>
              </a:rPr>
              <a:t>PROSITE</a:t>
            </a:r>
            <a:r>
              <a:rPr lang="en-US" dirty="0"/>
              <a:t> is a database of protein families and domains. It consists of biologically significant sites, patterns and profiles that help to reliably identify to which known protein family a new sequence belongs – </a:t>
            </a:r>
            <a:r>
              <a:rPr lang="en-US" b="1" dirty="0"/>
              <a:t>circa 1000 entry (</a:t>
            </a:r>
            <a:r>
              <a:rPr lang="en-US" b="1" dirty="0" err="1"/>
              <a:t>profili</a:t>
            </a:r>
            <a:r>
              <a:rPr lang="en-US" b="1" dirty="0"/>
              <a:t>) + 1000 entry (pattern) in </a:t>
            </a:r>
            <a:r>
              <a:rPr lang="en-US" b="1" dirty="0" err="1"/>
              <a:t>Interpro</a:t>
            </a:r>
            <a:r>
              <a:rPr lang="en-US" b="1" dirty="0"/>
              <a:t>. </a:t>
            </a:r>
            <a:r>
              <a:rPr lang="en-US" b="1" dirty="0">
                <a:hlinkClick r:id="rId6"/>
              </a:rPr>
              <a:t>https://prosite.expasy.org</a:t>
            </a:r>
            <a:r>
              <a:rPr lang="en-US" b="1" dirty="0"/>
              <a:t> </a:t>
            </a:r>
          </a:p>
        </p:txBody>
      </p:sp>
      <p:pic>
        <p:nvPicPr>
          <p:cNvPr id="7" name="Picture 6"/>
          <p:cNvPicPr>
            <a:picLocks noChangeAspect="1"/>
          </p:cNvPicPr>
          <p:nvPr/>
        </p:nvPicPr>
        <p:blipFill>
          <a:blip r:embed="rId7"/>
          <a:stretch>
            <a:fillRect/>
          </a:stretch>
        </p:blipFill>
        <p:spPr>
          <a:xfrm>
            <a:off x="1480703" y="1267691"/>
            <a:ext cx="628650" cy="476250"/>
          </a:xfrm>
          <a:prstGeom prst="rect">
            <a:avLst/>
          </a:prstGeom>
        </p:spPr>
      </p:pic>
      <p:pic>
        <p:nvPicPr>
          <p:cNvPr id="8" name="Picture 7"/>
          <p:cNvPicPr>
            <a:picLocks noChangeAspect="1"/>
          </p:cNvPicPr>
          <p:nvPr/>
        </p:nvPicPr>
        <p:blipFill>
          <a:blip r:embed="rId8"/>
          <a:stretch>
            <a:fillRect/>
          </a:stretch>
        </p:blipFill>
        <p:spPr>
          <a:xfrm>
            <a:off x="1499753" y="2716224"/>
            <a:ext cx="609600" cy="209550"/>
          </a:xfrm>
          <a:prstGeom prst="rect">
            <a:avLst/>
          </a:prstGeom>
        </p:spPr>
      </p:pic>
      <p:pic>
        <p:nvPicPr>
          <p:cNvPr id="9" name="Picture 6"/>
          <p:cNvPicPr>
            <a:picLocks noChangeAspect="1"/>
          </p:cNvPicPr>
          <p:nvPr/>
        </p:nvPicPr>
        <p:blipFill>
          <a:blip r:embed="rId9"/>
          <a:stretch>
            <a:fillRect/>
          </a:stretch>
        </p:blipFill>
        <p:spPr>
          <a:xfrm>
            <a:off x="1480703" y="4659086"/>
            <a:ext cx="619125" cy="2857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lnSpcReduction="10000"/>
          </a:bodyPr>
          <a:lstStyle/>
          <a:p>
            <a:pPr marL="45720" indent="0" algn="just">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 – </a:t>
            </a:r>
            <a:r>
              <a:rPr lang="en-US" b="1" dirty="0"/>
              <a:t>circa 16mila entry in </a:t>
            </a:r>
            <a:r>
              <a:rPr lang="en-US" b="1" dirty="0" err="1"/>
              <a:t>InterPro</a:t>
            </a:r>
            <a:r>
              <a:rPr lang="en-US" b="1" dirty="0"/>
              <a:t>. </a:t>
            </a:r>
            <a:r>
              <a:rPr lang="en-US" b="1" dirty="0">
                <a:hlinkClick r:id="rId3"/>
              </a:rPr>
              <a:t>https://pantherdb.org</a:t>
            </a:r>
            <a:r>
              <a:rPr lang="en-US" b="1" dirty="0"/>
              <a:t> </a:t>
            </a:r>
          </a:p>
          <a:p>
            <a:pPr marL="45720" indent="0" algn="just">
              <a:buNone/>
            </a:pPr>
            <a:r>
              <a:rPr lang="en-US" dirty="0">
                <a:hlinkClick r:id="rId4"/>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 – </a:t>
            </a:r>
            <a:r>
              <a:rPr lang="en-US" b="1" dirty="0"/>
              <a:t>circa 3mila entry in </a:t>
            </a:r>
            <a:r>
              <a:rPr lang="en-US" b="1" dirty="0" err="1"/>
              <a:t>Interpro</a:t>
            </a:r>
            <a:r>
              <a:rPr lang="en-US" b="1" dirty="0"/>
              <a:t>. </a:t>
            </a:r>
            <a:r>
              <a:rPr lang="en-US" b="1" dirty="0">
                <a:hlinkClick r:id="rId5"/>
              </a:rPr>
              <a:t>https://proteininformationresource.org/pirsf/</a:t>
            </a:r>
            <a:r>
              <a:rPr lang="en-US" b="1" dirty="0"/>
              <a:t> </a:t>
            </a:r>
          </a:p>
          <a:p>
            <a:pPr marL="45720" indent="0" algn="just">
              <a:buNone/>
            </a:pPr>
            <a:r>
              <a:rPr lang="en-US" dirty="0">
                <a:hlinkClick r:id="rId6"/>
              </a:rPr>
              <a:t>PRINTS</a:t>
            </a:r>
            <a:r>
              <a:rPr lang="en-US" dirty="0"/>
              <a:t> is a compendium of protein fingerprints. A fingerprint is a group of conserved motifs used to </a:t>
            </a:r>
            <a:r>
              <a:rPr lang="en-US" dirty="0" err="1"/>
              <a:t>characterise</a:t>
            </a:r>
            <a:r>
              <a:rPr lang="en-US" dirty="0"/>
              <a:t> a protein family or domain – </a:t>
            </a:r>
            <a:r>
              <a:rPr lang="en-US" b="1" dirty="0"/>
              <a:t>circa 2mila entry in </a:t>
            </a:r>
            <a:r>
              <a:rPr lang="en-US" b="1" dirty="0" err="1"/>
              <a:t>InterPro</a:t>
            </a:r>
            <a:endParaRPr lang="en-US" b="1" dirty="0"/>
          </a:p>
        </p:txBody>
      </p:sp>
      <p:pic>
        <p:nvPicPr>
          <p:cNvPr id="14338" name="Picture 2" descr="https://www.ebi.ac.uk/interpro/resources/images/mdb_logo/logo_panth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1629638" y="3725573"/>
            <a:ext cx="428625" cy="238125"/>
          </a:xfrm>
          <a:prstGeom prst="rect">
            <a:avLst/>
          </a:prstGeom>
        </p:spPr>
      </p:pic>
      <p:pic>
        <p:nvPicPr>
          <p:cNvPr id="5" name="Picture 4"/>
          <p:cNvPicPr>
            <a:picLocks noChangeAspect="1"/>
          </p:cNvPicPr>
          <p:nvPr/>
        </p:nvPicPr>
        <p:blipFill>
          <a:blip r:embed="rId9"/>
          <a:stretch>
            <a:fillRect/>
          </a:stretch>
        </p:blipFill>
        <p:spPr>
          <a:xfrm>
            <a:off x="1629638" y="5057208"/>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dirty="0">
                <a:hlinkClick r:id="rId2"/>
              </a:rPr>
              <a:t>SMART</a:t>
            </a:r>
            <a:r>
              <a:rPr lang="en-US" dirty="0"/>
              <a:t> (a Simple Modular Architecture Research Tool) allows the identification and annotation of genetically mobile domains and the analysis of domain architectures – </a:t>
            </a:r>
            <a:r>
              <a:rPr lang="en-US" b="1" dirty="0"/>
              <a:t>circa 1000 entry in </a:t>
            </a:r>
            <a:r>
              <a:rPr lang="en-US" b="1" dirty="0" err="1"/>
              <a:t>Interpro</a:t>
            </a:r>
            <a:r>
              <a:rPr lang="en-US" b="1" dirty="0"/>
              <a:t>. </a:t>
            </a:r>
            <a:r>
              <a:rPr lang="en-US" b="1" dirty="0">
                <a:hlinkClick r:id="rId3"/>
              </a:rPr>
              <a:t>https://smart.embl-heidelberg.de</a:t>
            </a:r>
            <a:r>
              <a:rPr lang="en-US" b="1" dirty="0"/>
              <a:t> </a:t>
            </a:r>
          </a:p>
          <a:p>
            <a:pPr marL="45720" indent="0" algn="just">
              <a:buNone/>
            </a:pPr>
            <a:r>
              <a:rPr lang="en-US" dirty="0">
                <a:hlinkClick r:id="rId4"/>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 – </a:t>
            </a:r>
            <a:r>
              <a:rPr lang="en-US" b="1" dirty="0"/>
              <a:t>circa 2000 entry in </a:t>
            </a:r>
            <a:r>
              <a:rPr lang="en-US" b="1" dirty="0" err="1"/>
              <a:t>InterPro</a:t>
            </a:r>
            <a:r>
              <a:rPr lang="en-US" b="1" dirty="0"/>
              <a:t>. </a:t>
            </a:r>
            <a:r>
              <a:rPr lang="en-US" b="1" dirty="0">
                <a:hlinkClick r:id="rId5"/>
              </a:rPr>
              <a:t>https://supfam.mrc-lmb.cam.ac.uk</a:t>
            </a:r>
            <a:r>
              <a:rPr lang="en-US" b="1" dirty="0"/>
              <a:t> </a:t>
            </a:r>
          </a:p>
          <a:p>
            <a:pPr marL="45720" indent="0" algn="just">
              <a:buNone/>
            </a:pPr>
            <a:r>
              <a:rPr lang="en-US" dirty="0">
                <a:hlinkClick r:id="rId6"/>
              </a:rPr>
              <a:t>SFLD</a:t>
            </a:r>
            <a:r>
              <a:rPr lang="en-US" dirty="0"/>
              <a:t> (Structure-Function Linkage Database) is a hierarchical classification of enzymes that relates specific sequence-structure features to specific chemical capabilities – </a:t>
            </a:r>
            <a:r>
              <a:rPr lang="en-US" b="1" dirty="0"/>
              <a:t>circa 300 entry in </a:t>
            </a:r>
            <a:r>
              <a:rPr lang="en-US" b="1" dirty="0" err="1"/>
              <a:t>Interpro</a:t>
            </a:r>
            <a:r>
              <a:rPr lang="en-US" b="1" dirty="0"/>
              <a:t>. </a:t>
            </a:r>
            <a:r>
              <a:rPr lang="en-US" b="1" dirty="0">
                <a:hlinkClick r:id="rId7"/>
              </a:rPr>
              <a:t>https://sfld.rbvi.ucsf.edu</a:t>
            </a:r>
            <a:r>
              <a:rPr lang="en-US" b="1" dirty="0"/>
              <a:t> </a:t>
            </a:r>
          </a:p>
          <a:p>
            <a:pPr marL="45720" indent="0" algn="just">
              <a:buNone/>
            </a:pPr>
            <a:endParaRPr lang="en-US" b="1" dirty="0"/>
          </a:p>
        </p:txBody>
      </p:sp>
      <p:pic>
        <p:nvPicPr>
          <p:cNvPr id="4" name="Picture 3"/>
          <p:cNvPicPr>
            <a:picLocks noChangeAspect="1"/>
          </p:cNvPicPr>
          <p:nvPr/>
        </p:nvPicPr>
        <p:blipFill>
          <a:blip r:embed="rId8"/>
          <a:stretch>
            <a:fillRect/>
          </a:stretch>
        </p:blipFill>
        <p:spPr>
          <a:xfrm>
            <a:off x="1510575" y="1399309"/>
            <a:ext cx="657225" cy="161925"/>
          </a:xfrm>
          <a:prstGeom prst="rect">
            <a:avLst/>
          </a:prstGeom>
        </p:spPr>
      </p:pic>
      <p:pic>
        <p:nvPicPr>
          <p:cNvPr id="5" name="Picture 4"/>
          <p:cNvPicPr>
            <a:picLocks noChangeAspect="1"/>
          </p:cNvPicPr>
          <p:nvPr/>
        </p:nvPicPr>
        <p:blipFill>
          <a:blip r:embed="rId9"/>
          <a:stretch>
            <a:fillRect/>
          </a:stretch>
        </p:blipFill>
        <p:spPr>
          <a:xfrm>
            <a:off x="1624874" y="2618308"/>
            <a:ext cx="428625" cy="428625"/>
          </a:xfrm>
          <a:prstGeom prst="rect">
            <a:avLst/>
          </a:prstGeom>
        </p:spPr>
      </p:pic>
      <p:pic>
        <p:nvPicPr>
          <p:cNvPr id="7" name="Picture 7"/>
          <p:cNvPicPr>
            <a:picLocks noChangeAspect="1"/>
          </p:cNvPicPr>
          <p:nvPr/>
        </p:nvPicPr>
        <p:blipFill>
          <a:blip r:embed="rId10"/>
          <a:stretch>
            <a:fillRect/>
          </a:stretch>
        </p:blipFill>
        <p:spPr>
          <a:xfrm>
            <a:off x="1535038" y="4532634"/>
            <a:ext cx="676275" cy="219075"/>
          </a:xfrm>
          <a:prstGeom prst="rect">
            <a:avLst/>
          </a:prstGeom>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Database integrati in InterPro</a:t>
            </a:r>
          </a:p>
        </p:txBody>
      </p:sp>
      <p:sp>
        <p:nvSpPr>
          <p:cNvPr id="3" name="Content Placeholder 2"/>
          <p:cNvSpPr>
            <a:spLocks noGrp="1"/>
          </p:cNvSpPr>
          <p:nvPr>
            <p:ph idx="1"/>
          </p:nvPr>
        </p:nvSpPr>
        <p:spPr>
          <a:xfrm>
            <a:off x="2254826" y="1267691"/>
            <a:ext cx="8596053" cy="4749061"/>
          </a:xfrm>
        </p:spPr>
        <p:txBody>
          <a:bodyPr>
            <a:normAutofit/>
          </a:bodyPr>
          <a:lstStyle/>
          <a:p>
            <a:pPr marL="45720" indent="0" algn="just">
              <a:buNone/>
            </a:pPr>
            <a:r>
              <a:rPr lang="en-US" u="sng" dirty="0" err="1">
                <a:solidFill>
                  <a:srgbClr val="00B0F0"/>
                </a:solidFill>
              </a:rPr>
              <a:t>Antifam</a:t>
            </a:r>
            <a:r>
              <a:rPr lang="en-US" dirty="0"/>
              <a:t>:  </a:t>
            </a:r>
            <a:r>
              <a:rPr lang="it-IT" dirty="0"/>
              <a:t>utilizzato come controllo qualità, raccoglie attualmente 278 famiglie di proteine spurie”, ovvero inesistenti, che erano però state erroneamente a lungo incluse nei dataset proteici predetti dall’annotazione automatizzata di genomi. Sono state poi verificate come predizioni erronee e rimosse, dunque l’individuazione di una entry </a:t>
            </a:r>
            <a:r>
              <a:rPr lang="it-IT" dirty="0" err="1"/>
              <a:t>Antifam</a:t>
            </a:r>
            <a:r>
              <a:rPr lang="it-IT" dirty="0"/>
              <a:t> in una sequenza proteica è quasi certo indizio della sua inconsistenza.</a:t>
            </a:r>
          </a:p>
          <a:p>
            <a:pPr marL="45720" indent="0" algn="just">
              <a:buNone/>
            </a:pPr>
            <a:r>
              <a:rPr lang="it-IT" u="sng" dirty="0" err="1">
                <a:solidFill>
                  <a:srgbClr val="00B0F0"/>
                </a:solidFill>
              </a:rPr>
              <a:t>NCBIfam</a:t>
            </a:r>
            <a:r>
              <a:rPr lang="it-IT" dirty="0"/>
              <a:t>: una collezione di HMM derivati dalla pipeline di PGAP (</a:t>
            </a:r>
            <a:r>
              <a:rPr lang="it-IT" dirty="0" err="1"/>
              <a:t>Prokaryotic</a:t>
            </a:r>
            <a:r>
              <a:rPr lang="it-IT" dirty="0"/>
              <a:t> </a:t>
            </a:r>
            <a:r>
              <a:rPr lang="it-IT" dirty="0" err="1"/>
              <a:t>Genome</a:t>
            </a:r>
            <a:r>
              <a:rPr lang="it-IT" dirty="0"/>
              <a:t> </a:t>
            </a:r>
            <a:r>
              <a:rPr lang="it-IT" dirty="0" err="1"/>
              <a:t>Annotation</a:t>
            </a:r>
            <a:r>
              <a:rPr lang="it-IT" dirty="0"/>
              <a:t> Pipeline), che raggruppano cluster di proteine procariotiche omologhe. </a:t>
            </a:r>
            <a:r>
              <a:rPr lang="it-IT" b="1" dirty="0"/>
              <a:t>Circa 34mila entry </a:t>
            </a:r>
            <a:r>
              <a:rPr lang="it-IT" dirty="0"/>
              <a:t>in </a:t>
            </a:r>
            <a:r>
              <a:rPr lang="it-IT" dirty="0" err="1"/>
              <a:t>Interpro</a:t>
            </a:r>
            <a:endParaRPr lang="it-IT" dirty="0"/>
          </a:p>
        </p:txBody>
      </p:sp>
      <p:pic>
        <p:nvPicPr>
          <p:cNvPr id="5" name="Immagine 4">
            <a:extLst>
              <a:ext uri="{FF2B5EF4-FFF2-40B4-BE49-F238E27FC236}">
                <a16:creationId xmlns:a16="http://schemas.microsoft.com/office/drawing/2014/main" id="{B5DF684F-E91D-C870-5DDE-8239F2DD3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11" y="3429000"/>
            <a:ext cx="1423988" cy="800100"/>
          </a:xfrm>
          <a:prstGeom prst="rect">
            <a:avLst/>
          </a:prstGeom>
        </p:spPr>
      </p:pic>
    </p:spTree>
    <p:extLst>
      <p:ext uri="{BB962C8B-B14F-4D97-AF65-F5344CB8AC3E}">
        <p14:creationId xmlns:p14="http://schemas.microsoft.com/office/powerpoint/2010/main" val="2378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ALCUNE DEFINIZIONI FONDAMENTALI</a:t>
            </a:r>
          </a:p>
        </p:txBody>
      </p:sp>
      <p:sp>
        <p:nvSpPr>
          <p:cNvPr id="3" name="Content Placeholder 2"/>
          <p:cNvSpPr>
            <a:spLocks noGrp="1"/>
          </p:cNvSpPr>
          <p:nvPr>
            <p:ph idx="1"/>
          </p:nvPr>
        </p:nvSpPr>
        <p:spPr>
          <a:xfrm>
            <a:off x="1341120" y="1558636"/>
            <a:ext cx="9509760" cy="4458116"/>
          </a:xfrm>
        </p:spPr>
        <p:txBody>
          <a:bodyPr>
            <a:normAutofit fontScale="92500" lnSpcReduction="20000"/>
          </a:bodyPr>
          <a:lstStyle/>
          <a:p>
            <a:pPr algn="just"/>
            <a:r>
              <a:rPr lang="it-IT" b="1" u="sng" dirty="0"/>
              <a:t>PATTERN/PROFILI</a:t>
            </a:r>
            <a:r>
              <a:rPr lang="it-IT" dirty="0"/>
              <a:t>: matrici numeriche, costruite a partire da allineamenti multipli di sequenze conservate con un certo grado di relazione evolutiva tra loro. Sono collegate ai concetti di </a:t>
            </a:r>
            <a:r>
              <a:rPr lang="it-IT" dirty="0" err="1"/>
              <a:t>Hidden</a:t>
            </a:r>
            <a:r>
              <a:rPr lang="it-IT" dirty="0"/>
              <a:t> </a:t>
            </a:r>
            <a:r>
              <a:rPr lang="it-IT" dirty="0" err="1"/>
              <a:t>Markov</a:t>
            </a:r>
            <a:r>
              <a:rPr lang="it-IT" dirty="0"/>
              <a:t> Model (HMM), sequenze consenso e matrici PSSM, che verranno definiti nelle prossime </a:t>
            </a:r>
            <a:r>
              <a:rPr lang="it-IT" dirty="0" err="1"/>
              <a:t>slides</a:t>
            </a:r>
            <a:r>
              <a:rPr lang="it-IT" dirty="0"/>
              <a:t>-</a:t>
            </a:r>
          </a:p>
          <a:p>
            <a:pPr algn="just"/>
            <a:r>
              <a:rPr lang="it-IT" dirty="0"/>
              <a:t>Il concetto di </a:t>
            </a:r>
            <a:r>
              <a:rPr lang="it-IT" b="1" u="sng" dirty="0"/>
              <a:t>PATTERN</a:t>
            </a:r>
            <a:r>
              <a:rPr lang="it-IT" dirty="0"/>
              <a:t> descrive più propriamente una determinata stringa di sequenze conservata, quello di </a:t>
            </a:r>
            <a:r>
              <a:rPr lang="it-IT" b="1" u="sng" dirty="0"/>
              <a:t>PROFILO</a:t>
            </a:r>
            <a:r>
              <a:rPr lang="it-IT" dirty="0"/>
              <a:t> ci aggiunge informazioni quantitative/probabilistiche</a:t>
            </a:r>
          </a:p>
          <a:p>
            <a:pPr algn="just"/>
            <a:r>
              <a:rPr lang="it-IT" b="1" u="sng" dirty="0"/>
              <a:t>DOMINI</a:t>
            </a:r>
            <a:r>
              <a:rPr lang="it-IT" dirty="0"/>
              <a:t>: termine tipicamente associato a sequenze proteiche, che definisce stringhe di sequenza di una certa lunghezza, riconducibili a </a:t>
            </a:r>
            <a:r>
              <a:rPr lang="it-IT" b="1" dirty="0"/>
              <a:t>moduli strutturali</a:t>
            </a:r>
            <a:r>
              <a:rPr lang="it-IT" dirty="0"/>
              <a:t> (e spesso funzionali)</a:t>
            </a:r>
          </a:p>
          <a:p>
            <a:pPr algn="just"/>
            <a:r>
              <a:rPr lang="it-IT" b="1" u="sng" dirty="0"/>
              <a:t>MOTIVI</a:t>
            </a:r>
            <a:r>
              <a:rPr lang="it-IT" dirty="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 </a:t>
            </a:r>
            <a:r>
              <a:rPr lang="it-IT" u="sng" dirty="0"/>
              <a:t>N.B. a differenza dei domini, i motivi sono frequentemente associabili anche a sequenze nucleotidiche con funzione biologica </a:t>
            </a:r>
            <a:r>
              <a:rPr lang="it-IT" dirty="0"/>
              <a:t>(ad esempio la TATA box, siti di legame per fattori di trascrizione, siti di taglio per enzimi di restrizione, ecc.)</a:t>
            </a:r>
          </a:p>
        </p:txBody>
      </p:sp>
    </p:spTree>
    <p:extLst>
      <p:ext uri="{BB962C8B-B14F-4D97-AF65-F5344CB8AC3E}">
        <p14:creationId xmlns:p14="http://schemas.microsoft.com/office/powerpoint/2010/main" val="264172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6207" y="1267691"/>
            <a:ext cx="4544672" cy="1543586"/>
          </a:xfrm>
        </p:spPr>
        <p:txBody>
          <a:bodyPr>
            <a:normAutofit/>
          </a:bodyPr>
          <a:lstStyle/>
          <a:p>
            <a:pPr marL="45720" indent="0" algn="just">
              <a:buNone/>
            </a:pPr>
            <a:r>
              <a:rPr lang="it-IT" dirty="0"/>
              <a:t>Ora possiamo iniziare a capire meglio il significato del </a:t>
            </a:r>
            <a:r>
              <a:rPr lang="it-IT" b="1" u="sng" dirty="0"/>
              <a:t>DELTA BLAST</a:t>
            </a:r>
            <a:r>
              <a:rPr lang="it-IT" dirty="0"/>
              <a:t> (</a:t>
            </a:r>
            <a:r>
              <a:rPr lang="en-US" dirty="0"/>
              <a:t>Domain Enhanced Lookup Time Accelerated BLAST), un </a:t>
            </a:r>
            <a:r>
              <a:rPr lang="en-US" dirty="0" err="1"/>
              <a:t>tipo</a:t>
            </a:r>
            <a:r>
              <a:rPr lang="en-US" dirty="0"/>
              <a:t> </a:t>
            </a:r>
            <a:r>
              <a:rPr lang="en-US" dirty="0" err="1"/>
              <a:t>particolare</a:t>
            </a:r>
            <a:r>
              <a:rPr lang="en-US" dirty="0"/>
              <a:t> di </a:t>
            </a:r>
            <a:r>
              <a:rPr lang="en-US" dirty="0" err="1"/>
              <a:t>BLASTp</a:t>
            </a:r>
            <a:endParaRPr lang="it-IT" dirty="0"/>
          </a:p>
          <a:p>
            <a:pPr marL="45720" indent="0">
              <a:buNone/>
            </a:pP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36" y="1147499"/>
            <a:ext cx="5706271" cy="1409897"/>
          </a:xfrm>
          <a:prstGeom prst="rect">
            <a:avLst/>
          </a:prstGeom>
        </p:spPr>
      </p:pic>
      <p:sp>
        <p:nvSpPr>
          <p:cNvPr id="7" name="Rettangolo 6"/>
          <p:cNvSpPr/>
          <p:nvPr/>
        </p:nvSpPr>
        <p:spPr>
          <a:xfrm>
            <a:off x="2049517" y="2259724"/>
            <a:ext cx="4130566" cy="29767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599937" y="3048000"/>
            <a:ext cx="11035016" cy="3139321"/>
          </a:xfrm>
          <a:prstGeom prst="rect">
            <a:avLst/>
          </a:prstGeom>
          <a:noFill/>
        </p:spPr>
        <p:txBody>
          <a:bodyPr wrap="square" rtlCol="0">
            <a:spAutoFit/>
          </a:bodyPr>
          <a:lstStyle/>
          <a:p>
            <a:pPr algn="just"/>
            <a:r>
              <a:rPr lang="en-US" dirty="0"/>
              <a:t>Da </a:t>
            </a:r>
            <a:r>
              <a:rPr lang="en-US" dirty="0" err="1"/>
              <a:t>definizione</a:t>
            </a:r>
            <a:r>
              <a:rPr lang="en-US" dirty="0"/>
              <a:t> </a:t>
            </a:r>
            <a:r>
              <a:rPr lang="en-US" dirty="0" err="1"/>
              <a:t>tratta</a:t>
            </a:r>
            <a:r>
              <a:rPr lang="en-US" dirty="0"/>
              <a:t> dal </a:t>
            </a:r>
            <a:r>
              <a:rPr lang="en-US" dirty="0" err="1"/>
              <a:t>portale</a:t>
            </a:r>
            <a:r>
              <a:rPr lang="en-US" dirty="0"/>
              <a:t> NCBI, DELTA-BLAST “</a:t>
            </a:r>
            <a:r>
              <a:rPr lang="en-US" i="1" dirty="0"/>
              <a:t>constructs a PSSM using the results of a </a:t>
            </a:r>
            <a:r>
              <a:rPr lang="en-US" b="1" i="1" dirty="0"/>
              <a:t>Conserved Domain Database </a:t>
            </a:r>
            <a:r>
              <a:rPr lang="en-US" i="1" dirty="0"/>
              <a:t>search and searches a sequence database</a:t>
            </a:r>
            <a:r>
              <a:rPr lang="en-US" dirty="0"/>
              <a:t>”</a:t>
            </a:r>
          </a:p>
          <a:p>
            <a:pPr algn="just"/>
            <a:endParaRPr lang="it-IT" dirty="0"/>
          </a:p>
          <a:p>
            <a:pPr algn="just"/>
            <a:r>
              <a:rPr lang="it-IT" dirty="0"/>
              <a:t>La sequenza </a:t>
            </a:r>
            <a:r>
              <a:rPr lang="it-IT" dirty="0" err="1"/>
              <a:t>query</a:t>
            </a:r>
            <a:r>
              <a:rPr lang="it-IT" dirty="0"/>
              <a:t> (proteica) viene quindi confrontata con il database CCD (descritto nella precedente slide) e vengono identificati i domini conservati eventualmente presenti. Questi, a loro volta, sono basati sull’allineamento multiplo di sequenze che contengono il dominio stesso, che può essere utilizzato quindi per costruire una matrice posizionale in modo simile a quanto visto per PSI-BLAST.</a:t>
            </a:r>
          </a:p>
          <a:p>
            <a:pPr algn="just"/>
            <a:endParaRPr lang="it-IT" dirty="0"/>
          </a:p>
          <a:p>
            <a:pPr algn="just"/>
            <a:r>
              <a:rPr lang="it-IT" dirty="0"/>
              <a:t>Come PSI-BLAST, DELTA-BLAST è un metodo di ricerca estremamente sensibile, studiato per permettere la ricerca di omologie piuttosto remote.</a:t>
            </a:r>
            <a:endParaRPr lang="en-US" dirty="0"/>
          </a:p>
        </p:txBody>
      </p:sp>
      <p:sp>
        <p:nvSpPr>
          <p:cNvPr id="9" name="Title 1">
            <a:extLst>
              <a:ext uri="{FF2B5EF4-FFF2-40B4-BE49-F238E27FC236}">
                <a16:creationId xmlns:a16="http://schemas.microsoft.com/office/drawing/2014/main" id="{1F8DBBFB-7317-39C9-4020-6B1AB94CBEF8}"/>
              </a:ext>
            </a:extLst>
          </p:cNvPr>
          <p:cNvSpPr>
            <a:spLocks noGrp="1"/>
          </p:cNvSpPr>
          <p:nvPr>
            <p:ph type="title"/>
          </p:nvPr>
        </p:nvSpPr>
        <p:spPr>
          <a:xfrm>
            <a:off x="1341120" y="528435"/>
            <a:ext cx="9509760" cy="454706"/>
          </a:xfrm>
        </p:spPr>
        <p:txBody>
          <a:bodyPr>
            <a:normAutofit fontScale="90000"/>
          </a:bodyPr>
          <a:lstStyle/>
          <a:p>
            <a:r>
              <a:rPr lang="it-IT" dirty="0"/>
              <a:t>DELTA BLAST – una versione di BLAST che sfrutta le informazioni relative ai domini conservati</a:t>
            </a:r>
          </a:p>
        </p:txBody>
      </p:sp>
    </p:spTree>
    <p:extLst>
      <p:ext uri="{BB962C8B-B14F-4D97-AF65-F5344CB8AC3E}">
        <p14:creationId xmlns:p14="http://schemas.microsoft.com/office/powerpoint/2010/main" val="350860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6207" y="1267691"/>
            <a:ext cx="5002924" cy="4460448"/>
          </a:xfrm>
        </p:spPr>
        <p:txBody>
          <a:bodyPr>
            <a:normAutofit fontScale="85000" lnSpcReduction="10000"/>
          </a:bodyPr>
          <a:lstStyle/>
          <a:p>
            <a:pPr marL="45720" indent="0" algn="just">
              <a:buNone/>
            </a:pPr>
            <a:r>
              <a:rPr lang="it-IT" dirty="0"/>
              <a:t>A fianco è rappresentato un confronto della sensibilità di </a:t>
            </a:r>
            <a:r>
              <a:rPr lang="it-IT" dirty="0" err="1"/>
              <a:t>BLASTp</a:t>
            </a:r>
            <a:r>
              <a:rPr lang="it-IT" dirty="0"/>
              <a:t>, CS-BLAST (una implementazione che non discuteremo, ma che per certi versi è simile a PSI-BLAST) e DELTA-BLAST per similarità piuttosto remote tra sequenza query e sequenza </a:t>
            </a:r>
            <a:r>
              <a:rPr lang="it-IT" dirty="0" err="1"/>
              <a:t>subject</a:t>
            </a:r>
            <a:endParaRPr lang="it-IT" dirty="0"/>
          </a:p>
          <a:p>
            <a:pPr marL="45720" indent="0" algn="just">
              <a:buNone/>
            </a:pPr>
            <a:r>
              <a:rPr lang="it-IT" dirty="0"/>
              <a:t>Risulta evidente come ci sia un sensibile incremento di sensibilità in particolare per similarità abbastanza distanti (10-20% di identità – ricordate la «</a:t>
            </a:r>
            <a:r>
              <a:rPr lang="it-IT" i="1" dirty="0" err="1"/>
              <a:t>twilight</a:t>
            </a:r>
            <a:r>
              <a:rPr lang="it-IT" i="1" dirty="0"/>
              <a:t> zone</a:t>
            </a:r>
            <a:r>
              <a:rPr lang="it-IT" dirty="0"/>
              <a:t>» di cui avevamo parlato riferendoci ai limiti delle matrici di sostituzione)</a:t>
            </a:r>
          </a:p>
          <a:p>
            <a:pPr marL="45720" indent="0" algn="just">
              <a:buNone/>
            </a:pPr>
            <a:r>
              <a:rPr lang="it-IT" dirty="0"/>
              <a:t>Utile per ricerche di proteine strutturalmente simili che potrebbero condividere la stessa origine evolutiva, ma che mostrano una scarsa omologia per quanto riguarda la sequenza primaria</a:t>
            </a:r>
          </a:p>
          <a:p>
            <a:pPr marL="45720" indent="0">
              <a:buNone/>
            </a:pPr>
            <a:endParaRPr lang="it-IT" dirty="0"/>
          </a:p>
          <a:p>
            <a:pPr marL="45720" indent="0">
              <a:buNone/>
            </a:pPr>
            <a:endParaRPr lang="it-IT" dirty="0"/>
          </a:p>
        </p:txBody>
      </p:sp>
      <p:pic>
        <p:nvPicPr>
          <p:cNvPr id="1026" name="Picture 2" descr="An external file that holds a picture, illustration, etc.&#10;Object name is 1745-6150-7-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126" y="1042003"/>
            <a:ext cx="4932774" cy="468613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7A949A0-FD81-3E20-713F-67C1E20CFE08}"/>
              </a:ext>
            </a:extLst>
          </p:cNvPr>
          <p:cNvSpPr>
            <a:spLocks noGrp="1"/>
          </p:cNvSpPr>
          <p:nvPr>
            <p:ph type="title"/>
          </p:nvPr>
        </p:nvSpPr>
        <p:spPr>
          <a:xfrm>
            <a:off x="1341120" y="528435"/>
            <a:ext cx="9509760" cy="454706"/>
          </a:xfrm>
        </p:spPr>
        <p:txBody>
          <a:bodyPr>
            <a:normAutofit fontScale="90000"/>
          </a:bodyPr>
          <a:lstStyle/>
          <a:p>
            <a:r>
              <a:rPr lang="it-IT" dirty="0"/>
              <a:t>DELTA BLAST – una versione di BLAST che sfrutta le informazioni relative ai domini conservati</a:t>
            </a:r>
          </a:p>
        </p:txBody>
      </p:sp>
    </p:spTree>
    <p:extLst>
      <p:ext uri="{BB962C8B-B14F-4D97-AF65-F5344CB8AC3E}">
        <p14:creationId xmlns:p14="http://schemas.microsoft.com/office/powerpoint/2010/main" val="330061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28435"/>
            <a:ext cx="9509760" cy="454706"/>
          </a:xfrm>
        </p:spPr>
        <p:txBody>
          <a:bodyPr>
            <a:normAutofit fontScale="90000"/>
          </a:bodyPr>
          <a:lstStyle/>
          <a:p>
            <a:r>
              <a:rPr lang="it-IT" dirty="0"/>
              <a:t>DELTA BLAST – una versione di BLAST che sfrutta le informazioni relative ai domini conservati</a:t>
            </a:r>
          </a:p>
        </p:txBody>
      </p:sp>
      <p:sp>
        <p:nvSpPr>
          <p:cNvPr id="3" name="Content Placeholder 2"/>
          <p:cNvSpPr>
            <a:spLocks noGrp="1"/>
          </p:cNvSpPr>
          <p:nvPr>
            <p:ph idx="1"/>
          </p:nvPr>
        </p:nvSpPr>
        <p:spPr>
          <a:xfrm>
            <a:off x="5554783" y="1267691"/>
            <a:ext cx="5754348" cy="4460448"/>
          </a:xfrm>
        </p:spPr>
        <p:txBody>
          <a:bodyPr>
            <a:normAutofit/>
          </a:bodyPr>
          <a:lstStyle/>
          <a:p>
            <a:pPr marL="45720" indent="0" algn="just">
              <a:buNone/>
            </a:pPr>
            <a:r>
              <a:rPr lang="it-IT" dirty="0"/>
              <a:t>A fianco trovate uno schema che spiega il funzionamento del programma, tratto dalla pubblicazione originale dell’algoritmo (</a:t>
            </a:r>
            <a:r>
              <a:rPr lang="it-IT" dirty="0" err="1"/>
              <a:t>Boratyn</a:t>
            </a:r>
            <a:r>
              <a:rPr lang="it-IT" dirty="0"/>
              <a:t> et al., 2012)</a:t>
            </a:r>
          </a:p>
          <a:p>
            <a:pPr marL="45720" indent="0">
              <a:buNone/>
            </a:pPr>
            <a:endParaRPr lang="it-IT" dirty="0"/>
          </a:p>
          <a:p>
            <a:pPr marL="45720" indent="0">
              <a:buNone/>
            </a:pPr>
            <a:endParaRPr lang="it-IT" dirty="0"/>
          </a:p>
        </p:txBody>
      </p:sp>
      <p:pic>
        <p:nvPicPr>
          <p:cNvPr id="2050" name="Picture 2" descr="An external file that holds a picture, illustration, etc.&#10;Object name is 1745-6150-7-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67" y="1122079"/>
            <a:ext cx="3199288" cy="5246832"/>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783" y="3149050"/>
            <a:ext cx="6106377" cy="2953162"/>
          </a:xfrm>
          <a:prstGeom prst="rect">
            <a:avLst/>
          </a:prstGeom>
        </p:spPr>
      </p:pic>
    </p:spTree>
    <p:extLst>
      <p:ext uri="{BB962C8B-B14F-4D97-AF65-F5344CB8AC3E}">
        <p14:creationId xmlns:p14="http://schemas.microsoft.com/office/powerpoint/2010/main" val="84769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92000-BF4B-0D96-1923-1D155B3E92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94F73-6EF4-BDEB-5A54-06039A9C5733}"/>
              </a:ext>
            </a:extLst>
          </p:cNvPr>
          <p:cNvSpPr>
            <a:spLocks noGrp="1"/>
          </p:cNvSpPr>
          <p:nvPr>
            <p:ph type="title"/>
          </p:nvPr>
        </p:nvSpPr>
        <p:spPr>
          <a:xfrm>
            <a:off x="1341120" y="528435"/>
            <a:ext cx="9509760" cy="454706"/>
          </a:xfrm>
        </p:spPr>
        <p:txBody>
          <a:bodyPr>
            <a:normAutofit fontScale="90000"/>
          </a:bodyPr>
          <a:lstStyle/>
          <a:p>
            <a:r>
              <a:rPr lang="it-IT" dirty="0"/>
              <a:t>DELTA BLAST – una versione di BLAST che sfrutta le informazioni relative ai domini conservati</a:t>
            </a:r>
          </a:p>
        </p:txBody>
      </p:sp>
      <p:sp>
        <p:nvSpPr>
          <p:cNvPr id="3" name="Content Placeholder 2">
            <a:extLst>
              <a:ext uri="{FF2B5EF4-FFF2-40B4-BE49-F238E27FC236}">
                <a16:creationId xmlns:a16="http://schemas.microsoft.com/office/drawing/2014/main" id="{A72E6F62-8663-F37B-8D06-32A3A3FF0AE7}"/>
              </a:ext>
            </a:extLst>
          </p:cNvPr>
          <p:cNvSpPr>
            <a:spLocks noGrp="1"/>
          </p:cNvSpPr>
          <p:nvPr>
            <p:ph idx="1"/>
          </p:nvPr>
        </p:nvSpPr>
        <p:spPr>
          <a:xfrm>
            <a:off x="1115736" y="1267691"/>
            <a:ext cx="10193395" cy="4460448"/>
          </a:xfrm>
        </p:spPr>
        <p:txBody>
          <a:bodyPr>
            <a:normAutofit/>
          </a:bodyPr>
          <a:lstStyle/>
          <a:p>
            <a:pPr marL="45720" indent="0" algn="just">
              <a:buNone/>
            </a:pPr>
            <a:r>
              <a:rPr lang="it-IT" dirty="0"/>
              <a:t>N.B. le matrici PSSM del database PDB sono utilizzate solo nella rima iterazione della ricerca! Come in PSI-BLAST, anche DELTA BLAST può rigenerare nuove PSSM a partire dai risultati della prima iterazione</a:t>
            </a:r>
          </a:p>
          <a:p>
            <a:pPr marL="45720" indent="0">
              <a:buNone/>
            </a:pPr>
            <a:endParaRPr lang="it-IT" dirty="0"/>
          </a:p>
          <a:p>
            <a:pPr marL="45720" indent="0">
              <a:buNone/>
            </a:pPr>
            <a:endParaRPr lang="it-IT" dirty="0"/>
          </a:p>
        </p:txBody>
      </p:sp>
      <p:pic>
        <p:nvPicPr>
          <p:cNvPr id="6" name="Immagine 5">
            <a:extLst>
              <a:ext uri="{FF2B5EF4-FFF2-40B4-BE49-F238E27FC236}">
                <a16:creationId xmlns:a16="http://schemas.microsoft.com/office/drawing/2014/main" id="{9A72C3C2-A670-86B9-D715-958AE8C84B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9890" y="2321560"/>
            <a:ext cx="6332220" cy="4221480"/>
          </a:xfrm>
          <a:prstGeom prst="rect">
            <a:avLst/>
          </a:prstGeom>
        </p:spPr>
      </p:pic>
    </p:spTree>
    <p:extLst>
      <p:ext uri="{BB962C8B-B14F-4D97-AF65-F5344CB8AC3E}">
        <p14:creationId xmlns:p14="http://schemas.microsoft.com/office/powerpoint/2010/main" val="4018274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pic>
        <p:nvPicPr>
          <p:cNvPr id="5" name="Picture 4" descr="A screenshot of a computer&#10;&#10;AI-generated content may be incorrect.">
            <a:extLst>
              <a:ext uri="{FF2B5EF4-FFF2-40B4-BE49-F238E27FC236}">
                <a16:creationId xmlns:a16="http://schemas.microsoft.com/office/drawing/2014/main" id="{83D97E8F-2BE9-A52F-3BAB-CC18479765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5336"/>
            <a:ext cx="12192000" cy="4467328"/>
          </a:xfrm>
          <a:prstGeom prst="rect">
            <a:avLst/>
          </a:prstGeom>
        </p:spPr>
      </p:pic>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1D956-D366-376F-3B67-AA0B6336B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D32DA-C447-E818-82DB-DF3247A102E0}"/>
              </a:ext>
            </a:extLst>
          </p:cNvPr>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pic>
        <p:nvPicPr>
          <p:cNvPr id="4" name="Immagine 3">
            <a:extLst>
              <a:ext uri="{FF2B5EF4-FFF2-40B4-BE49-F238E27FC236}">
                <a16:creationId xmlns:a16="http://schemas.microsoft.com/office/drawing/2014/main" id="{8DDF6F16-6D09-11E6-E5AA-967A96DA1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79" y="1359223"/>
            <a:ext cx="5690004" cy="4139553"/>
          </a:xfrm>
          <a:prstGeom prst="rect">
            <a:avLst/>
          </a:prstGeom>
        </p:spPr>
      </p:pic>
      <p:sp>
        <p:nvSpPr>
          <p:cNvPr id="3" name="CasellaDiTesto 2">
            <a:extLst>
              <a:ext uri="{FF2B5EF4-FFF2-40B4-BE49-F238E27FC236}">
                <a16:creationId xmlns:a16="http://schemas.microsoft.com/office/drawing/2014/main" id="{9437F622-FBB0-86A9-946B-14197EDC5123}"/>
              </a:ext>
            </a:extLst>
          </p:cNvPr>
          <p:cNvSpPr txBox="1"/>
          <p:nvPr/>
        </p:nvSpPr>
        <p:spPr>
          <a:xfrm>
            <a:off x="6922168" y="1359223"/>
            <a:ext cx="4379495" cy="4247317"/>
          </a:xfrm>
          <a:prstGeom prst="rect">
            <a:avLst/>
          </a:prstGeom>
          <a:noFill/>
        </p:spPr>
        <p:txBody>
          <a:bodyPr wrap="square" rtlCol="0">
            <a:spAutoFit/>
          </a:bodyPr>
          <a:lstStyle/>
          <a:p>
            <a:r>
              <a:rPr lang="it-IT" dirty="0"/>
              <a:t>Le entry di </a:t>
            </a:r>
            <a:r>
              <a:rPr lang="it-IT" dirty="0" err="1"/>
              <a:t>InterPro</a:t>
            </a:r>
            <a:r>
              <a:rPr lang="it-IT" dirty="0"/>
              <a:t> sono organizzate in differenti tipologie:</a:t>
            </a:r>
          </a:p>
          <a:p>
            <a:endParaRPr lang="it-IT" dirty="0"/>
          </a:p>
          <a:p>
            <a:pPr marL="285750" indent="-285750">
              <a:buFont typeface="Arial" panose="020B0604020202020204" pitchFamily="34" charset="0"/>
              <a:buChar char="•"/>
            </a:pPr>
            <a:r>
              <a:rPr lang="it-IT" b="1" u="sng" dirty="0"/>
              <a:t>D: Domain</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a:t>F: Family</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a:t>H: </a:t>
            </a:r>
            <a:r>
              <a:rPr lang="it-IT" b="1" u="sng" dirty="0" err="1"/>
              <a:t>Homologous</a:t>
            </a:r>
            <a:r>
              <a:rPr lang="it-IT" b="1" u="sng" dirty="0"/>
              <a:t> </a:t>
            </a:r>
            <a:r>
              <a:rPr lang="it-IT" b="1" u="sng" dirty="0" err="1"/>
              <a:t>Superfamily</a:t>
            </a:r>
            <a:endParaRPr lang="it-IT" b="1" u="sng"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a:t>R: </a:t>
            </a:r>
            <a:r>
              <a:rPr lang="it-IT" b="1" u="sng" dirty="0" err="1"/>
              <a:t>Repeat</a:t>
            </a:r>
            <a:endParaRPr lang="it-IT" b="1" u="sng"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u="sng" dirty="0"/>
              <a:t>S: </a:t>
            </a:r>
            <a:r>
              <a:rPr lang="it-IT" b="1" u="sng" dirty="0" err="1"/>
              <a:t>Sites</a:t>
            </a:r>
            <a:r>
              <a:rPr lang="it-IT" b="1" u="sng" dirty="0"/>
              <a:t> </a:t>
            </a:r>
            <a:r>
              <a:rPr lang="it-IT" dirty="0"/>
              <a:t>(a loro volta di versa tipologia, cioè sito conservato, sito attivo, sito di legame e PTM – sito di modificazione post-traduzionale)</a:t>
            </a:r>
          </a:p>
        </p:txBody>
      </p:sp>
    </p:spTree>
    <p:extLst>
      <p:ext uri="{BB962C8B-B14F-4D97-AF65-F5344CB8AC3E}">
        <p14:creationId xmlns:p14="http://schemas.microsoft.com/office/powerpoint/2010/main" val="324011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4" name="TextBox 7"/>
          <p:cNvSpPr txBox="1"/>
          <p:nvPr/>
        </p:nvSpPr>
        <p:spPr>
          <a:xfrm>
            <a:off x="363794" y="2889018"/>
            <a:ext cx="11582400"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Ognuno degli elementi identificati è contrassegnato da un </a:t>
            </a:r>
            <a:r>
              <a:rPr lang="it-IT" b="1" dirty="0" err="1"/>
              <a:t>accession</a:t>
            </a:r>
            <a:r>
              <a:rPr lang="it-IT" b="1" dirty="0"/>
              <a:t> ID che inizia con «IPR» </a:t>
            </a:r>
            <a:r>
              <a:rPr lang="it-IT" dirty="0"/>
              <a:t>e che è collegato ad una scheda con molte informazioni sulla funzione e distribuzione tassonomica di un dominio (ma non solo, come vedremo)</a:t>
            </a:r>
          </a:p>
          <a:p>
            <a:pPr marL="285750" indent="-285750" algn="just">
              <a:buFont typeface="Wingdings" panose="05000000000000000000" pitchFamily="2" charset="2"/>
              <a:buChar char="ü"/>
            </a:pPr>
            <a:r>
              <a:rPr lang="it-IT" b="1" u="sng" dirty="0"/>
              <a:t>Ogni IPR è collegato ad </a:t>
            </a:r>
            <a:r>
              <a:rPr lang="it-IT" b="1" u="sng" dirty="0" err="1"/>
              <a:t>accession</a:t>
            </a:r>
            <a:r>
              <a:rPr lang="it-IT" b="1" u="sng" dirty="0"/>
              <a:t> ID appartenenti ad altri database tra quelli precedentemente indicati</a:t>
            </a:r>
            <a:r>
              <a:rPr lang="it-IT" dirty="0"/>
              <a:t>, che possono anche essere ridondanti. Questi sono indicati con i codici mostrati alla destra del grafico</a:t>
            </a:r>
          </a:p>
          <a:p>
            <a:pPr marL="285750" indent="-285750" algn="just">
              <a:buFont typeface="Wingdings" panose="05000000000000000000" pitchFamily="2" charset="2"/>
              <a:buChar char="ü"/>
            </a:pPr>
            <a:r>
              <a:rPr lang="it-IT" dirty="0"/>
              <a:t>La prima cosa che ci viene mostrata è l’individuazione di </a:t>
            </a:r>
            <a:r>
              <a:rPr lang="it-IT" b="1" dirty="0"/>
              <a:t>famiglie (FAMILY)</a:t>
            </a:r>
          </a:p>
          <a:p>
            <a:pPr marL="285750" indent="-285750" algn="just">
              <a:buFont typeface="Wingdings" panose="05000000000000000000" pitchFamily="2" charset="2"/>
              <a:buChar char="ü"/>
            </a:pPr>
            <a:r>
              <a:rPr lang="it-IT" dirty="0"/>
              <a:t>Come indica il nome, questo tipo di entries permette di visualizzare i profili che sono più indicativi di una determinata famiglia proteica, ovvero proteine caratterizzate solitamente dalla stessa origine e funzione. In molti casi (ma ciò non è sempre vero) l’estensione della regione identificata come famiglia copre l’intera lunghezza di una proteina. Spesso le famiglie possono essere raggruppate in contenitori più grandi chiamati </a:t>
            </a:r>
            <a:r>
              <a:rPr lang="it-IT" b="1" dirty="0"/>
              <a:t>superfamiglie omologhe</a:t>
            </a:r>
          </a:p>
          <a:p>
            <a:pPr marL="285750" indent="-285750" algn="just">
              <a:buFont typeface="Wingdings" panose="05000000000000000000" pitchFamily="2" charset="2"/>
              <a:buChar char="ü"/>
            </a:pPr>
            <a:r>
              <a:rPr lang="it-IT" dirty="0"/>
              <a:t>Al momento le famiglie in </a:t>
            </a:r>
            <a:r>
              <a:rPr lang="it-IT" dirty="0" err="1"/>
              <a:t>InterPro</a:t>
            </a:r>
            <a:r>
              <a:rPr lang="it-IT" dirty="0"/>
              <a:t> sono </a:t>
            </a:r>
            <a:r>
              <a:rPr lang="it-IT" b="1" dirty="0"/>
              <a:t>circa 26mila</a:t>
            </a: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74144"/>
          <a:stretch/>
        </p:blipFill>
        <p:spPr>
          <a:xfrm>
            <a:off x="1267548" y="1348424"/>
            <a:ext cx="9894544" cy="1279163"/>
          </a:xfrm>
          <a:prstGeom prst="rect">
            <a:avLst/>
          </a:prstGeom>
        </p:spPr>
      </p:pic>
    </p:spTree>
    <p:extLst>
      <p:ext uri="{BB962C8B-B14F-4D97-AF65-F5344CB8AC3E}">
        <p14:creationId xmlns:p14="http://schemas.microsoft.com/office/powerpoint/2010/main" val="377713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t="26224" b="47335"/>
          <a:stretch/>
        </p:blipFill>
        <p:spPr>
          <a:xfrm>
            <a:off x="1206587" y="1124607"/>
            <a:ext cx="9778825" cy="1292773"/>
          </a:xfrm>
          <a:prstGeom prst="rect">
            <a:avLst/>
          </a:prstGeom>
        </p:spPr>
      </p:pic>
      <p:sp>
        <p:nvSpPr>
          <p:cNvPr id="5" name="TextBox 7"/>
          <p:cNvSpPr txBox="1"/>
          <p:nvPr/>
        </p:nvSpPr>
        <p:spPr>
          <a:xfrm>
            <a:off x="1001646" y="2773404"/>
            <a:ext cx="10188705" cy="2862322"/>
          </a:xfrm>
          <a:prstGeom prst="rect">
            <a:avLst/>
          </a:prstGeom>
          <a:noFill/>
        </p:spPr>
        <p:txBody>
          <a:bodyPr wrap="square" rtlCol="0">
            <a:spAutoFit/>
          </a:bodyPr>
          <a:lstStyle/>
          <a:p>
            <a:pPr marL="285750" indent="-285750" algn="just">
              <a:buFont typeface="Wingdings" panose="05000000000000000000" pitchFamily="2" charset="2"/>
              <a:buChar char="ü"/>
            </a:pPr>
            <a:r>
              <a:rPr lang="it-IT" b="1" dirty="0"/>
              <a:t>Il secondo gruppo di entries mostrate è quello più importante e corrisponde ai DOMINI veri e propri (Domain)</a:t>
            </a:r>
          </a:p>
          <a:p>
            <a:pPr marL="285750" indent="-285750" algn="just">
              <a:buFont typeface="Wingdings" panose="05000000000000000000" pitchFamily="2" charset="2"/>
              <a:buChar char="ü"/>
            </a:pPr>
            <a:r>
              <a:rPr lang="it-IT" dirty="0"/>
              <a:t>Potete notare come a volte un dominio possa essere indicato dal riconoscimento di profili con due o tre database distinti (ad esempio </a:t>
            </a:r>
            <a:r>
              <a:rPr lang="it-IT" dirty="0" err="1"/>
              <a:t>Pfam</a:t>
            </a:r>
            <a:r>
              <a:rPr lang="it-IT" dirty="0"/>
              <a:t> e SMART)</a:t>
            </a:r>
          </a:p>
          <a:p>
            <a:pPr marL="285750" indent="-285750" algn="just">
              <a:buFont typeface="Wingdings" panose="05000000000000000000" pitchFamily="2" charset="2"/>
              <a:buChar char="ü"/>
            </a:pPr>
            <a:r>
              <a:rPr lang="it-IT" dirty="0"/>
              <a:t>Allo stesso tempo un dominio può essere incluso all’interno di un altro dominio più esteso (come si può notare dall’esempio sopra)</a:t>
            </a:r>
          </a:p>
          <a:p>
            <a:pPr marL="285750" indent="-285750" algn="just">
              <a:buFont typeface="Wingdings" panose="05000000000000000000" pitchFamily="2" charset="2"/>
              <a:buChar char="ü"/>
            </a:pPr>
            <a:r>
              <a:rPr lang="it-IT" dirty="0"/>
              <a:t>Questo sta ad indicare </a:t>
            </a:r>
            <a:r>
              <a:rPr lang="it-IT" dirty="0" err="1"/>
              <a:t>subdomini</a:t>
            </a:r>
            <a:r>
              <a:rPr lang="it-IT" dirty="0"/>
              <a:t> che possono avere una struttura e funzione ben definita anche indipendentemente dall’associazione con la sequenza circostante</a:t>
            </a:r>
          </a:p>
          <a:p>
            <a:pPr marL="285750" indent="-285750" algn="just">
              <a:buFont typeface="Wingdings" panose="05000000000000000000" pitchFamily="2" charset="2"/>
              <a:buChar char="ü"/>
            </a:pPr>
            <a:r>
              <a:rPr lang="it-IT" dirty="0"/>
              <a:t>Al momento </a:t>
            </a:r>
            <a:r>
              <a:rPr lang="it-IT" dirty="0" err="1"/>
              <a:t>InterPro</a:t>
            </a:r>
            <a:r>
              <a:rPr lang="it-IT" dirty="0"/>
              <a:t> include circa </a:t>
            </a:r>
            <a:r>
              <a:rPr lang="it-IT" b="1" dirty="0"/>
              <a:t>16mila domini</a:t>
            </a:r>
          </a:p>
          <a:p>
            <a:pPr marL="285750" indent="-285750" algn="just">
              <a:buFont typeface="Wingdings" panose="05000000000000000000" pitchFamily="2" charset="2"/>
              <a:buChar char="ü"/>
            </a:pPr>
            <a:endParaRPr lang="it-IT" dirty="0"/>
          </a:p>
        </p:txBody>
      </p:sp>
    </p:spTree>
    <p:extLst>
      <p:ext uri="{BB962C8B-B14F-4D97-AF65-F5344CB8AC3E}">
        <p14:creationId xmlns:p14="http://schemas.microsoft.com/office/powerpoint/2010/main" val="15915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5" name="TextBox 7"/>
          <p:cNvSpPr txBox="1"/>
          <p:nvPr/>
        </p:nvSpPr>
        <p:spPr>
          <a:xfrm>
            <a:off x="1001646" y="2773404"/>
            <a:ext cx="10188705"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Possiamo poi trovare eventuali annotazioni relative alle </a:t>
            </a:r>
            <a:r>
              <a:rPr lang="it-IT" b="1" dirty="0"/>
              <a:t>REPEATS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Queste, contrariamente a quanto ci si possa aspettare, possono essere presenti anche in sequenze proteiche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Si tratta solitamente di regioni costituite da ripetizioni di elementi di breve lunghezza, che determinano l’assunzione da parte della proteina di particolari strutture 3D, ad esempio in proteine strutturali</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Due esempi classici possono essere le ripetizioni del collagene (GPX), oppure le Leucine-</a:t>
            </a:r>
            <a:r>
              <a:rPr lang="it-IT" dirty="0" err="1"/>
              <a:t>Rich</a:t>
            </a:r>
            <a:r>
              <a:rPr lang="it-IT" dirty="0"/>
              <a:t> </a:t>
            </a:r>
            <a:r>
              <a:rPr lang="it-IT" dirty="0" err="1"/>
              <a:t>Repeats</a:t>
            </a:r>
            <a:r>
              <a:rPr lang="it-IT" dirty="0"/>
              <a:t> (LRR) che si ritrovano nei TLR ed in molte altre proteine</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err="1"/>
              <a:t>Interpro</a:t>
            </a:r>
            <a:r>
              <a:rPr lang="it-IT" dirty="0"/>
              <a:t> attualmente include </a:t>
            </a:r>
            <a:r>
              <a:rPr lang="it-IT" b="1" dirty="0"/>
              <a:t>372 diversi tipi di </a:t>
            </a:r>
            <a:r>
              <a:rPr lang="it-IT" b="1" dirty="0" err="1"/>
              <a:t>repeats</a:t>
            </a:r>
            <a:endParaRPr lang="it-IT" b="1"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8" y="1623793"/>
            <a:ext cx="10058400" cy="933060"/>
          </a:xfrm>
          <a:prstGeom prst="rect">
            <a:avLst/>
          </a:prstGeom>
        </p:spPr>
      </p:pic>
    </p:spTree>
    <p:extLst>
      <p:ext uri="{BB962C8B-B14F-4D97-AF65-F5344CB8AC3E}">
        <p14:creationId xmlns:p14="http://schemas.microsoft.com/office/powerpoint/2010/main" val="4433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541F-DCF4-A03C-599F-27EF778E3F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DDB3F-51E1-3E1F-D3A3-509946A4A03F}"/>
              </a:ext>
            </a:extLst>
          </p:cNvPr>
          <p:cNvSpPr>
            <a:spLocks noGrp="1"/>
          </p:cNvSpPr>
          <p:nvPr>
            <p:ph type="title"/>
          </p:nvPr>
        </p:nvSpPr>
        <p:spPr>
          <a:xfrm>
            <a:off x="1341120" y="438912"/>
            <a:ext cx="9509760" cy="454706"/>
          </a:xfrm>
        </p:spPr>
        <p:txBody>
          <a:bodyPr>
            <a:normAutofit fontScale="90000"/>
          </a:bodyPr>
          <a:lstStyle/>
          <a:p>
            <a:r>
              <a:rPr lang="it-IT" dirty="0"/>
              <a:t>Tipico output grafico di InterPro</a:t>
            </a:r>
          </a:p>
        </p:txBody>
      </p:sp>
      <p:sp>
        <p:nvSpPr>
          <p:cNvPr id="5" name="TextBox 7">
            <a:extLst>
              <a:ext uri="{FF2B5EF4-FFF2-40B4-BE49-F238E27FC236}">
                <a16:creationId xmlns:a16="http://schemas.microsoft.com/office/drawing/2014/main" id="{36A02B23-FB48-8919-213F-A48F5080EE00}"/>
              </a:ext>
            </a:extLst>
          </p:cNvPr>
          <p:cNvSpPr txBox="1"/>
          <p:nvPr/>
        </p:nvSpPr>
        <p:spPr>
          <a:xfrm>
            <a:off x="1001647" y="1101920"/>
            <a:ext cx="10188705" cy="4247317"/>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a:t>Oltre alle </a:t>
            </a:r>
            <a:r>
              <a:rPr lang="it-IT" dirty="0" err="1"/>
              <a:t>repeats</a:t>
            </a:r>
            <a:r>
              <a:rPr lang="it-IT" dirty="0"/>
              <a:t>, esistono altre regioni che, pur non essendo classificabili come domini, svolgono una funzione strutturale ben definita, ovvero le </a:t>
            </a:r>
            <a:r>
              <a:rPr lang="it-IT" b="1" dirty="0"/>
              <a:t>regioni </a:t>
            </a:r>
            <a:r>
              <a:rPr lang="it-IT" b="1" dirty="0" err="1"/>
              <a:t>coiled</a:t>
            </a:r>
            <a:r>
              <a:rPr lang="it-IT" b="1" dirty="0"/>
              <a:t>-coil</a:t>
            </a:r>
            <a:r>
              <a:rPr lang="it-IT" dirty="0"/>
              <a:t>, che rientrano in una categoria apposita di </a:t>
            </a:r>
            <a:r>
              <a:rPr lang="it-IT" dirty="0" err="1"/>
              <a:t>InterPro</a:t>
            </a:r>
            <a:r>
              <a:rPr lang="it-IT" dirty="0"/>
              <a:t>, che include ad oggi 207 entries</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Altre regioni proteiche possono essere caratterizzate da un «disordine intrinseco», in quanto presentano bassa complessità (mostrano una sovra-rappresentazione di alcuni amino acidi), ma non si organizzano in alcuna struttura secondaria. Queste vengono incluse nella categoria «</a:t>
            </a:r>
            <a:r>
              <a:rPr lang="it-IT" b="1" dirty="0" err="1"/>
              <a:t>disordered</a:t>
            </a:r>
            <a:r>
              <a:rPr lang="it-IT" dirty="0"/>
              <a:t>», che ad oggi include 135 entries in </a:t>
            </a:r>
            <a:r>
              <a:rPr lang="it-IT" dirty="0" err="1"/>
              <a:t>Interpro</a:t>
            </a:r>
            <a:endParaRPr lang="it-IT" dirty="0"/>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a:t>L’ultima categoria di entry di </a:t>
            </a:r>
            <a:r>
              <a:rPr lang="it-IT" dirty="0" err="1"/>
              <a:t>InterPro</a:t>
            </a:r>
            <a:r>
              <a:rPr lang="it-IT" dirty="0"/>
              <a:t> riguarda i «</a:t>
            </a:r>
            <a:r>
              <a:rPr lang="it-IT" b="1" dirty="0" err="1"/>
              <a:t>conserved</a:t>
            </a:r>
            <a:r>
              <a:rPr lang="it-IT" b="1" dirty="0"/>
              <a:t> </a:t>
            </a:r>
            <a:r>
              <a:rPr lang="it-IT" b="1" dirty="0" err="1"/>
              <a:t>sites</a:t>
            </a:r>
            <a:r>
              <a:rPr lang="it-IT" dirty="0"/>
              <a:t>», che comprende 129 entries. Include sostanzialmente piccoli motivi amino </a:t>
            </a:r>
            <a:r>
              <a:rPr lang="it-IT" dirty="0" err="1"/>
              <a:t>acidici</a:t>
            </a:r>
            <a:r>
              <a:rPr lang="it-IT" dirty="0"/>
              <a:t> altamente conservati, la cui lunghezza può variare da una dozzina a poche decine di residui. Possono ad esempio indicare le tasche di legame per un ligando, il sito attivo di un enzima, ecc.</a:t>
            </a:r>
            <a:br>
              <a:rPr lang="it-IT" dirty="0"/>
            </a:br>
            <a:r>
              <a:rPr lang="it-IT" dirty="0"/>
              <a:t>Naturalmente ci si attende che la localizzazione di </a:t>
            </a:r>
            <a:r>
              <a:rPr lang="it-IT" dirty="0" err="1"/>
              <a:t>conserved</a:t>
            </a:r>
            <a:r>
              <a:rPr lang="it-IT" dirty="0"/>
              <a:t> </a:t>
            </a:r>
            <a:r>
              <a:rPr lang="it-IT" dirty="0" err="1"/>
              <a:t>sites</a:t>
            </a:r>
            <a:r>
              <a:rPr lang="it-IT" dirty="0"/>
              <a:t> sia sempre interna ad un dominio conservato.</a:t>
            </a:r>
          </a:p>
        </p:txBody>
      </p:sp>
    </p:spTree>
    <p:extLst>
      <p:ext uri="{BB962C8B-B14F-4D97-AF65-F5344CB8AC3E}">
        <p14:creationId xmlns:p14="http://schemas.microsoft.com/office/powerpoint/2010/main" val="5959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C2FC1A9-04A8-7660-461E-2E44D2E2B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64" y="0"/>
            <a:ext cx="10254761" cy="6836507"/>
          </a:xfrm>
          <a:prstGeom prst="rect">
            <a:avLst/>
          </a:prstGeom>
        </p:spPr>
      </p:pic>
    </p:spTree>
    <p:extLst>
      <p:ext uri="{BB962C8B-B14F-4D97-AF65-F5344CB8AC3E}">
        <p14:creationId xmlns:p14="http://schemas.microsoft.com/office/powerpoint/2010/main" val="279038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637" y="1301371"/>
            <a:ext cx="6270724" cy="5095488"/>
          </a:xfrm>
          <a:prstGeom prst="rect">
            <a:avLst/>
          </a:prstGeom>
        </p:spPr>
      </p:pic>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4" name="CasellaDiTesto 3"/>
          <p:cNvSpPr txBox="1"/>
          <p:nvPr/>
        </p:nvSpPr>
        <p:spPr>
          <a:xfrm>
            <a:off x="4793399" y="807725"/>
            <a:ext cx="2605200" cy="369332"/>
          </a:xfrm>
          <a:prstGeom prst="rect">
            <a:avLst/>
          </a:prstGeom>
          <a:solidFill>
            <a:schemeClr val="bg1"/>
          </a:solidFill>
          <a:ln w="28575">
            <a:solidFill>
              <a:srgbClr val="FF0000"/>
            </a:solidFill>
          </a:ln>
        </p:spPr>
        <p:txBody>
          <a:bodyPr wrap="none" rtlCol="0">
            <a:spAutoFit/>
          </a:bodyPr>
          <a:lstStyle/>
          <a:p>
            <a:r>
              <a:rPr lang="it-IT" dirty="0"/>
              <a:t>Titolo ed </a:t>
            </a:r>
            <a:r>
              <a:rPr lang="it-IT" dirty="0" err="1"/>
              <a:t>accession</a:t>
            </a:r>
            <a:r>
              <a:rPr lang="it-IT" dirty="0"/>
              <a:t> ID</a:t>
            </a:r>
            <a:endParaRPr lang="en-US" dirty="0"/>
          </a:p>
        </p:txBody>
      </p:sp>
      <p:sp>
        <p:nvSpPr>
          <p:cNvPr id="9" name="CasellaDiTesto 8"/>
          <p:cNvSpPr txBox="1"/>
          <p:nvPr/>
        </p:nvSpPr>
        <p:spPr>
          <a:xfrm>
            <a:off x="220441" y="3078989"/>
            <a:ext cx="2065283" cy="923330"/>
          </a:xfrm>
          <a:prstGeom prst="rect">
            <a:avLst/>
          </a:prstGeom>
          <a:solidFill>
            <a:schemeClr val="bg1"/>
          </a:solidFill>
          <a:ln w="28575">
            <a:solidFill>
              <a:srgbClr val="FF0000"/>
            </a:solidFill>
          </a:ln>
        </p:spPr>
        <p:txBody>
          <a:bodyPr wrap="square" rtlCol="0">
            <a:spAutoFit/>
          </a:bodyPr>
          <a:lstStyle/>
          <a:p>
            <a:r>
              <a:rPr lang="it-IT" dirty="0"/>
              <a:t>Relazioni con altre entries nei vari database</a:t>
            </a:r>
            <a:endParaRPr lang="en-US" dirty="0"/>
          </a:p>
        </p:txBody>
      </p:sp>
      <p:sp>
        <p:nvSpPr>
          <p:cNvPr id="5" name="Freccia a destra 4"/>
          <p:cNvSpPr/>
          <p:nvPr/>
        </p:nvSpPr>
        <p:spPr>
          <a:xfrm>
            <a:off x="2396359" y="3278359"/>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a:off x="2697878" y="5183634"/>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p:cNvSpPr txBox="1"/>
          <p:nvPr/>
        </p:nvSpPr>
        <p:spPr>
          <a:xfrm>
            <a:off x="111209" y="5001256"/>
            <a:ext cx="2511972" cy="1200329"/>
          </a:xfrm>
          <a:prstGeom prst="rect">
            <a:avLst/>
          </a:prstGeom>
          <a:solidFill>
            <a:schemeClr val="bg1"/>
          </a:solidFill>
          <a:ln w="28575">
            <a:solidFill>
              <a:srgbClr val="FF0000"/>
            </a:solidFill>
          </a:ln>
        </p:spPr>
        <p:txBody>
          <a:bodyPr wrap="square" rtlCol="0">
            <a:spAutoFit/>
          </a:bodyPr>
          <a:lstStyle/>
          <a:p>
            <a:pPr algn="ctr"/>
            <a:r>
              <a:rPr lang="it-IT" dirty="0"/>
              <a:t>Descrizione dettagliata del dominio con link a letteratura</a:t>
            </a:r>
            <a:endParaRPr lang="en-US" dirty="0"/>
          </a:p>
        </p:txBody>
      </p:sp>
      <p:sp>
        <p:nvSpPr>
          <p:cNvPr id="12" name="Freccia a destra 11"/>
          <p:cNvSpPr/>
          <p:nvPr/>
        </p:nvSpPr>
        <p:spPr>
          <a:xfrm rot="10800000">
            <a:off x="8355729" y="2173423"/>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sellaDiTesto 12"/>
          <p:cNvSpPr txBox="1"/>
          <p:nvPr/>
        </p:nvSpPr>
        <p:spPr>
          <a:xfrm>
            <a:off x="9231361" y="1679257"/>
            <a:ext cx="2511972" cy="3046988"/>
          </a:xfrm>
          <a:prstGeom prst="rect">
            <a:avLst/>
          </a:prstGeom>
          <a:solidFill>
            <a:schemeClr val="bg1"/>
          </a:solidFill>
          <a:ln w="28575">
            <a:solidFill>
              <a:srgbClr val="FF0000"/>
            </a:solidFill>
          </a:ln>
        </p:spPr>
        <p:txBody>
          <a:bodyPr wrap="square" rtlCol="0">
            <a:spAutoFit/>
          </a:bodyPr>
          <a:lstStyle/>
          <a:p>
            <a:pPr algn="ctr"/>
            <a:r>
              <a:rPr lang="it-IT" sz="1600" dirty="0"/>
              <a:t>Altre informazioni utili che possono essere consultate:</a:t>
            </a:r>
          </a:p>
          <a:p>
            <a:pPr algn="ctr"/>
            <a:r>
              <a:rPr lang="it-IT" sz="1600" dirty="0"/>
              <a:t>-</a:t>
            </a:r>
            <a:r>
              <a:rPr lang="it-IT" sz="1600" dirty="0" err="1"/>
              <a:t>Proteins</a:t>
            </a:r>
            <a:endParaRPr lang="it-IT" sz="1600" dirty="0"/>
          </a:p>
          <a:p>
            <a:pPr algn="ctr"/>
            <a:r>
              <a:rPr lang="it-IT" sz="1600" dirty="0"/>
              <a:t>-Domain </a:t>
            </a:r>
            <a:r>
              <a:rPr lang="it-IT" sz="1600" dirty="0" err="1"/>
              <a:t>Architectures</a:t>
            </a:r>
            <a:r>
              <a:rPr lang="it-IT" sz="1600" dirty="0"/>
              <a:t> (solo per i domini!)</a:t>
            </a:r>
          </a:p>
          <a:p>
            <a:pPr algn="ctr"/>
            <a:r>
              <a:rPr lang="it-IT" sz="1600" dirty="0"/>
              <a:t>-</a:t>
            </a:r>
            <a:r>
              <a:rPr lang="it-IT" sz="1600" dirty="0" err="1"/>
              <a:t>Taxonomy</a:t>
            </a:r>
            <a:endParaRPr lang="it-IT" sz="1600" dirty="0"/>
          </a:p>
          <a:p>
            <a:pPr algn="ctr"/>
            <a:r>
              <a:rPr lang="it-IT" sz="1600" dirty="0"/>
              <a:t>-</a:t>
            </a:r>
            <a:r>
              <a:rPr lang="it-IT" sz="1600" dirty="0" err="1"/>
              <a:t>Proteomes</a:t>
            </a:r>
            <a:endParaRPr lang="it-IT" sz="1600" dirty="0"/>
          </a:p>
          <a:p>
            <a:pPr algn="ctr"/>
            <a:r>
              <a:rPr lang="it-IT" sz="1600" dirty="0"/>
              <a:t>-</a:t>
            </a:r>
            <a:r>
              <a:rPr lang="it-IT" sz="1600" dirty="0" err="1"/>
              <a:t>Structures</a:t>
            </a:r>
            <a:endParaRPr lang="it-IT" sz="1600" dirty="0"/>
          </a:p>
          <a:p>
            <a:pPr algn="ctr"/>
            <a:r>
              <a:rPr lang="it-IT" sz="1600" dirty="0"/>
              <a:t>-</a:t>
            </a:r>
            <a:r>
              <a:rPr lang="it-IT" sz="1600" dirty="0" err="1"/>
              <a:t>AlphaFold</a:t>
            </a:r>
            <a:endParaRPr lang="it-IT" sz="1600" dirty="0"/>
          </a:p>
          <a:p>
            <a:pPr algn="ctr"/>
            <a:r>
              <a:rPr lang="it-IT" sz="1600" dirty="0"/>
              <a:t>-</a:t>
            </a:r>
            <a:r>
              <a:rPr lang="it-IT" sz="1600" dirty="0" err="1"/>
              <a:t>Interactions</a:t>
            </a:r>
            <a:endParaRPr lang="it-IT" sz="1600" dirty="0"/>
          </a:p>
          <a:p>
            <a:pPr algn="ctr"/>
            <a:r>
              <a:rPr lang="it-IT" sz="1600" dirty="0"/>
              <a:t>-Pathways</a:t>
            </a:r>
          </a:p>
        </p:txBody>
      </p:sp>
      <p:sp>
        <p:nvSpPr>
          <p:cNvPr id="14" name="CasellaDiTesto 13"/>
          <p:cNvSpPr txBox="1"/>
          <p:nvPr/>
        </p:nvSpPr>
        <p:spPr>
          <a:xfrm>
            <a:off x="220441" y="943685"/>
            <a:ext cx="2075110" cy="1477328"/>
          </a:xfrm>
          <a:prstGeom prst="rect">
            <a:avLst/>
          </a:prstGeom>
          <a:solidFill>
            <a:schemeClr val="bg1"/>
          </a:solidFill>
          <a:ln w="28575">
            <a:solidFill>
              <a:srgbClr val="FF0000"/>
            </a:solidFill>
          </a:ln>
        </p:spPr>
        <p:txBody>
          <a:bodyPr wrap="square" rtlCol="0">
            <a:spAutoFit/>
          </a:bodyPr>
          <a:lstStyle/>
          <a:p>
            <a:r>
              <a:rPr lang="it-IT" dirty="0"/>
              <a:t>F = family</a:t>
            </a:r>
          </a:p>
          <a:p>
            <a:r>
              <a:rPr lang="it-IT" dirty="0"/>
              <a:t>D = domain</a:t>
            </a:r>
          </a:p>
          <a:p>
            <a:r>
              <a:rPr lang="it-IT" dirty="0"/>
              <a:t>R = </a:t>
            </a:r>
            <a:r>
              <a:rPr lang="it-IT" dirty="0" err="1"/>
              <a:t>repeat</a:t>
            </a:r>
            <a:endParaRPr lang="it-IT" dirty="0"/>
          </a:p>
          <a:p>
            <a:r>
              <a:rPr lang="it-IT" dirty="0"/>
              <a:t>H = </a:t>
            </a:r>
            <a:r>
              <a:rPr lang="it-IT" dirty="0" err="1"/>
              <a:t>homologous</a:t>
            </a:r>
            <a:r>
              <a:rPr lang="it-IT" dirty="0"/>
              <a:t> </a:t>
            </a:r>
            <a:r>
              <a:rPr lang="it-IT" dirty="0" err="1"/>
              <a:t>superfamily</a:t>
            </a:r>
            <a:endParaRPr lang="en-US" dirty="0"/>
          </a:p>
        </p:txBody>
      </p:sp>
      <p:sp>
        <p:nvSpPr>
          <p:cNvPr id="15" name="Freccia a destra 14"/>
          <p:cNvSpPr/>
          <p:nvPr/>
        </p:nvSpPr>
        <p:spPr>
          <a:xfrm>
            <a:off x="2396359" y="1555462"/>
            <a:ext cx="525517" cy="2475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74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11" name="CasellaDiTesto 10"/>
          <p:cNvSpPr txBox="1"/>
          <p:nvPr/>
        </p:nvSpPr>
        <p:spPr>
          <a:xfrm>
            <a:off x="391781" y="832822"/>
            <a:ext cx="3465514" cy="5355312"/>
          </a:xfrm>
          <a:prstGeom prst="rect">
            <a:avLst/>
          </a:prstGeom>
          <a:solidFill>
            <a:schemeClr val="bg1"/>
          </a:solidFill>
          <a:ln w="28575">
            <a:solidFill>
              <a:srgbClr val="FF0000"/>
            </a:solidFill>
          </a:ln>
        </p:spPr>
        <p:txBody>
          <a:bodyPr wrap="square" rtlCol="0">
            <a:spAutoFit/>
          </a:bodyPr>
          <a:lstStyle/>
          <a:p>
            <a:pPr algn="ctr"/>
            <a:r>
              <a:rPr lang="it-IT" b="1" u="sng" dirty="0"/>
              <a:t>PROTEINS</a:t>
            </a:r>
          </a:p>
          <a:p>
            <a:pPr algn="ctr"/>
            <a:r>
              <a:rPr lang="it-IT" dirty="0"/>
              <a:t>Lista di tutte le proteine contenute in </a:t>
            </a:r>
            <a:r>
              <a:rPr lang="it-IT" dirty="0" err="1"/>
              <a:t>UniProtKB</a:t>
            </a:r>
            <a:r>
              <a:rPr lang="it-IT" dirty="0"/>
              <a:t> che possiedono il dominio – vengo riportato ad una nuova pagina in cui le varie entry sono rappresentate schematicamente ed in cui sono riportati </a:t>
            </a:r>
            <a:r>
              <a:rPr lang="it-IT" dirty="0" err="1"/>
              <a:t>accession</a:t>
            </a:r>
            <a:r>
              <a:rPr lang="it-IT" dirty="0"/>
              <a:t> ID e link alle pagine corrispondenti</a:t>
            </a:r>
          </a:p>
          <a:p>
            <a:pPr algn="ctr"/>
            <a:endParaRPr lang="it-IT" dirty="0"/>
          </a:p>
          <a:p>
            <a:pPr algn="ctr"/>
            <a:r>
              <a:rPr lang="it-IT" dirty="0"/>
              <a:t>E’ possibile scaricarle tutte in formato FASTA (tato Export)</a:t>
            </a:r>
          </a:p>
          <a:p>
            <a:pPr algn="ctr"/>
            <a:endParaRPr lang="it-IT" dirty="0"/>
          </a:p>
          <a:p>
            <a:pPr algn="ctr"/>
            <a:r>
              <a:rPr lang="it-IT" b="1" u="sng" dirty="0"/>
              <a:t>DOMAIN ARCHITECTURES </a:t>
            </a:r>
            <a:r>
              <a:rPr lang="it-IT" dirty="0"/>
              <a:t>ci mostra invece con quali altri domini è associato in natura il nostro dominio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825" y="1435915"/>
            <a:ext cx="7500969" cy="4130489"/>
          </a:xfrm>
          <a:prstGeom prst="rect">
            <a:avLst/>
          </a:prstGeom>
        </p:spPr>
      </p:pic>
    </p:spTree>
    <p:extLst>
      <p:ext uri="{BB962C8B-B14F-4D97-AF65-F5344CB8AC3E}">
        <p14:creationId xmlns:p14="http://schemas.microsoft.com/office/powerpoint/2010/main" val="56192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228705"/>
            <a:ext cx="9509760" cy="454706"/>
          </a:xfrm>
        </p:spPr>
        <p:txBody>
          <a:bodyPr>
            <a:normAutofit fontScale="90000"/>
          </a:bodyPr>
          <a:lstStyle/>
          <a:p>
            <a:r>
              <a:rPr lang="it-IT" dirty="0"/>
              <a:t>Esploriamo una scheda di </a:t>
            </a:r>
            <a:r>
              <a:rPr lang="it-IT" dirty="0" err="1"/>
              <a:t>Interpro</a:t>
            </a:r>
            <a:endParaRPr lang="it-IT" dirty="0"/>
          </a:p>
        </p:txBody>
      </p:sp>
      <p:sp>
        <p:nvSpPr>
          <p:cNvPr id="11" name="CasellaDiTesto 10"/>
          <p:cNvSpPr txBox="1"/>
          <p:nvPr/>
        </p:nvSpPr>
        <p:spPr>
          <a:xfrm>
            <a:off x="160556" y="1139871"/>
            <a:ext cx="3612658" cy="5355312"/>
          </a:xfrm>
          <a:prstGeom prst="rect">
            <a:avLst/>
          </a:prstGeom>
          <a:solidFill>
            <a:schemeClr val="bg1"/>
          </a:solidFill>
          <a:ln w="28575">
            <a:solidFill>
              <a:srgbClr val="FF0000"/>
            </a:solidFill>
          </a:ln>
        </p:spPr>
        <p:txBody>
          <a:bodyPr wrap="square" rtlCol="0">
            <a:spAutoFit/>
          </a:bodyPr>
          <a:lstStyle/>
          <a:p>
            <a:pPr algn="ctr"/>
            <a:r>
              <a:rPr lang="it-IT" b="1" u="sng" dirty="0"/>
              <a:t>TAXONOMY</a:t>
            </a:r>
          </a:p>
          <a:p>
            <a:pPr algn="ctr"/>
            <a:r>
              <a:rPr lang="it-IT" dirty="0"/>
              <a:t>Permette di mostrare una lista di specie nelle quali un determinato dominio o famiglia è presente.</a:t>
            </a:r>
          </a:p>
          <a:p>
            <a:pPr algn="ctr"/>
            <a:r>
              <a:rPr lang="it-IT" dirty="0"/>
              <a:t>Le sequenze corrispondenti possono essere scaricate e le specie possono essere ricercate utilizzando la barra di ricerca</a:t>
            </a:r>
          </a:p>
          <a:p>
            <a:pPr algn="ctr"/>
            <a:endParaRPr lang="it-IT" dirty="0"/>
          </a:p>
          <a:p>
            <a:pPr algn="ctr"/>
            <a:r>
              <a:rPr lang="it-IT" b="1" u="sng" dirty="0"/>
              <a:t>PROTEOMES</a:t>
            </a:r>
            <a:r>
              <a:rPr lang="it-IT" dirty="0"/>
              <a:t> riporta indicazioni simili, ma legandole ai </a:t>
            </a:r>
            <a:r>
              <a:rPr lang="it-IT" dirty="0" err="1"/>
              <a:t>proteomi</a:t>
            </a:r>
            <a:r>
              <a:rPr lang="it-IT" dirty="0"/>
              <a:t>, cioè a collezioni di proteine derivate da una singola specie (o a </a:t>
            </a:r>
            <a:r>
              <a:rPr lang="it-IT" dirty="0" err="1"/>
              <a:t>strain</a:t>
            </a:r>
            <a:r>
              <a:rPr lang="it-IT" dirty="0"/>
              <a:t> della stessa specie). Questi dati, il più delle volte, derivano da predizioni da genoma</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137" y="1232164"/>
            <a:ext cx="8196935" cy="4254288"/>
          </a:xfrm>
          <a:prstGeom prst="rect">
            <a:avLst/>
          </a:prstGeom>
        </p:spPr>
      </p:pic>
    </p:spTree>
    <p:extLst>
      <p:ext uri="{BB962C8B-B14F-4D97-AF65-F5344CB8AC3E}">
        <p14:creationId xmlns:p14="http://schemas.microsoft.com/office/powerpoint/2010/main" val="159377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5531" cy="4021412"/>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3" y="2885740"/>
            <a:ext cx="6308660" cy="3840880"/>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728" y="3204255"/>
            <a:ext cx="7237272" cy="3522365"/>
          </a:xfrm>
          <a:prstGeom prst="rect">
            <a:avLst/>
          </a:prstGeom>
        </p:spPr>
      </p:pic>
      <p:sp>
        <p:nvSpPr>
          <p:cNvPr id="2" name="CasellaDiTesto 1"/>
          <p:cNvSpPr txBox="1"/>
          <p:nvPr/>
        </p:nvSpPr>
        <p:spPr>
          <a:xfrm>
            <a:off x="9175531" y="314381"/>
            <a:ext cx="3016469" cy="2585323"/>
          </a:xfrm>
          <a:prstGeom prst="rect">
            <a:avLst/>
          </a:prstGeom>
          <a:noFill/>
        </p:spPr>
        <p:txBody>
          <a:bodyPr wrap="square" rtlCol="0">
            <a:spAutoFit/>
          </a:bodyPr>
          <a:lstStyle/>
          <a:p>
            <a:r>
              <a:rPr lang="it-IT" dirty="0"/>
              <a:t>Ricordiamo che le informazioni contenute in </a:t>
            </a:r>
            <a:r>
              <a:rPr lang="it-IT" dirty="0" err="1"/>
              <a:t>Interpro</a:t>
            </a:r>
            <a:r>
              <a:rPr lang="it-IT" dirty="0"/>
              <a:t> derivano da altri database, ciascuno dei quali è fornito di schede interne che, pur con veste grafica diversa, riportano informazioni simili</a:t>
            </a:r>
            <a:endParaRPr lang="en-US" dirty="0"/>
          </a:p>
        </p:txBody>
      </p:sp>
    </p:spTree>
    <p:extLst>
      <p:ext uri="{BB962C8B-B14F-4D97-AF65-F5344CB8AC3E}">
        <p14:creationId xmlns:p14="http://schemas.microsoft.com/office/powerpoint/2010/main" val="99629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a:t>
            </a:r>
          </a:p>
        </p:txBody>
      </p:sp>
      <p:sp>
        <p:nvSpPr>
          <p:cNvPr id="3" name="Content Placeholder 2"/>
          <p:cNvSpPr>
            <a:spLocks noGrp="1"/>
          </p:cNvSpPr>
          <p:nvPr>
            <p:ph idx="1"/>
          </p:nvPr>
        </p:nvSpPr>
        <p:spPr>
          <a:xfrm>
            <a:off x="1341120" y="1205345"/>
            <a:ext cx="9509760" cy="4811407"/>
          </a:xfrm>
        </p:spPr>
        <p:txBody>
          <a:bodyPr/>
          <a:lstStyle/>
          <a:p>
            <a:pPr algn="just"/>
            <a:r>
              <a:rPr lang="it-IT" dirty="0"/>
              <a:t>Le </a:t>
            </a:r>
            <a:r>
              <a:rPr lang="it-IT" b="1" u="sng" dirty="0"/>
              <a:t>catene di Markov </a:t>
            </a:r>
            <a:r>
              <a:rPr lang="it-IT" dirty="0"/>
              <a:t>sono semplici successioni di numeri o di caratteri in cui l’identità di </a:t>
            </a:r>
            <a:r>
              <a:rPr lang="it-IT" b="1" u="sng" dirty="0"/>
              <a:t>un elemento dipende solo dall’identità degli elementi precedenti</a:t>
            </a:r>
            <a:endParaRPr lang="it-IT" dirty="0"/>
          </a:p>
          <a:p>
            <a:pPr algn="just"/>
            <a:r>
              <a:rPr lang="it-IT" dirty="0"/>
              <a:t>In altre parole, dato uno stato presente una </a:t>
            </a:r>
            <a:r>
              <a:rPr lang="it-IT" b="1" u="sng" dirty="0"/>
              <a:t>successione di stati</a:t>
            </a:r>
            <a:r>
              <a:rPr lang="it-IT" dirty="0"/>
              <a:t>, lo stato passato e lo stato futuro sono del tutto indipendenti gli uni dagli altri</a:t>
            </a:r>
          </a:p>
          <a:p>
            <a:pPr algn="just"/>
            <a:r>
              <a:rPr lang="it-IT" dirty="0"/>
              <a:t>Per modelli Markoviani nascosti (HMM), in biologia molecolare,  si intendono dei </a:t>
            </a:r>
            <a:r>
              <a:rPr lang="it-IT" b="1" u="sng" dirty="0"/>
              <a:t>modelli probabilistici che ci permettono di effettuare delle operazioni complesse</a:t>
            </a:r>
            <a:r>
              <a:rPr lang="it-IT" dirty="0"/>
              <a:t>, come ricercare dei domini conservati in proteine oppure dei motivi conservati in sequenze di DNA (es. promotori) in un modo ragionato, incorporando ad esempio i principi che regolano l’evoluzione di sequenze nucleotidiche e proteiche (ad esempio la probabilità di una determinata sostituzione amino </a:t>
            </a:r>
            <a:r>
              <a:rPr lang="it-IT" dirty="0" err="1"/>
              <a:t>acidica</a:t>
            </a:r>
            <a:r>
              <a:rPr lang="it-IT" dirty="0"/>
              <a:t>, o dell’inserzione di un gap)</a:t>
            </a:r>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a:t>
            </a:r>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a:t>Una definizione presa dalla letteratura:</a:t>
            </a:r>
          </a:p>
          <a:p>
            <a:pPr marL="45720" indent="0">
              <a:buNone/>
            </a:pPr>
            <a:endParaRPr lang="it-IT" dirty="0"/>
          </a:p>
          <a:p>
            <a:pPr marL="45720" indent="0" algn="just">
              <a:buNone/>
            </a:pPr>
            <a:r>
              <a:rPr lang="it-IT" i="1" dirty="0"/>
              <a:t>«</a:t>
            </a:r>
            <a:r>
              <a:rPr lang="en-US" i="1" dirty="0"/>
              <a:t>A hidden Markov model (HMM) is a statistical model that can be used to describe the evolution of observable events that depend on internal factors, which are not directly observable. We call the observed event a `</a:t>
            </a:r>
            <a:r>
              <a:rPr lang="en-US" b="1" i="1" dirty="0"/>
              <a:t>symbol</a:t>
            </a:r>
            <a:r>
              <a:rPr lang="en-US" i="1" dirty="0"/>
              <a:t>' and the invisible factor underlying the observation a `</a:t>
            </a:r>
            <a:r>
              <a:rPr lang="en-US" b="1" i="1" dirty="0"/>
              <a:t>state</a:t>
            </a:r>
            <a:r>
              <a:rPr lang="en-US" i="1" dirty="0"/>
              <a:t>'. An HMM consists of two stochastic processes, namely, an invisible process of hidden states and a visible process of observable symbols. The hidden states form a Markov chain, and the probability distribution of the observed symbol depends on the underlying state”</a:t>
            </a:r>
          </a:p>
          <a:p>
            <a:pPr marL="45720" indent="0">
              <a:buNone/>
            </a:pPr>
            <a:endParaRPr lang="it-IT" dirty="0"/>
          </a:p>
          <a:p>
            <a:pPr marL="45720" indent="0">
              <a:buNone/>
            </a:pPr>
            <a:r>
              <a:rPr lang="it-IT" dirty="0" err="1"/>
              <a:t>Yoon</a:t>
            </a:r>
            <a:r>
              <a:rPr lang="it-IT" dirty="0"/>
              <a:t> 2009, «</a:t>
            </a:r>
            <a:r>
              <a:rPr lang="en-US" dirty="0"/>
              <a:t>Hidden Markov Models and their Applications in Biological Sequence Analysis”</a:t>
            </a:r>
            <a:endParaRPr lang="it-IT" dirty="0"/>
          </a:p>
        </p:txBody>
      </p:sp>
    </p:spTree>
    <p:extLst>
      <p:ext uri="{BB962C8B-B14F-4D97-AF65-F5344CB8AC3E}">
        <p14:creationId xmlns:p14="http://schemas.microsoft.com/office/powerpoint/2010/main" val="425692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a:t>Un semplice esempio</a:t>
            </a:r>
          </a:p>
        </p:txBody>
      </p:sp>
      <p:sp>
        <p:nvSpPr>
          <p:cNvPr id="3" name="Content Placeholder 2"/>
          <p:cNvSpPr>
            <a:spLocks noGrp="1"/>
          </p:cNvSpPr>
          <p:nvPr>
            <p:ph idx="1"/>
          </p:nvPr>
        </p:nvSpPr>
        <p:spPr>
          <a:xfrm>
            <a:off x="518746" y="1081070"/>
            <a:ext cx="6099974" cy="5111912"/>
          </a:xfrm>
        </p:spPr>
        <p:txBody>
          <a:bodyPr>
            <a:normAutofit fontScale="77500" lnSpcReduction="20000"/>
          </a:bodyPr>
          <a:lstStyle/>
          <a:p>
            <a:pPr algn="just"/>
            <a:r>
              <a:rPr lang="it-IT" dirty="0"/>
              <a:t>Una nostra amica vive in Australia e fa una vita estremamente monotona in cui passeggia, fa comprere e pulisce casa (queste sono le nostre </a:t>
            </a:r>
            <a:r>
              <a:rPr lang="it-IT" b="1" u="sng" dirty="0"/>
              <a:t>osservazioni o simboli</a:t>
            </a:r>
            <a:r>
              <a:rPr lang="it-IT" dirty="0"/>
              <a:t>)</a:t>
            </a:r>
          </a:p>
          <a:p>
            <a:pPr algn="just"/>
            <a:r>
              <a:rPr lang="it-IT" dirty="0"/>
              <a:t>Gli </a:t>
            </a:r>
            <a:r>
              <a:rPr lang="it-IT" b="1" u="sng" dirty="0"/>
              <a:t>stati</a:t>
            </a:r>
            <a:r>
              <a:rPr lang="it-IT" dirty="0"/>
              <a:t> possibili che determinano queste azioni sono due: «bel tempo» e «pioggia». Questi non sono da noi direttamente osservabili, in quanto non siamo in Australia</a:t>
            </a:r>
          </a:p>
          <a:p>
            <a:pPr algn="just"/>
            <a:r>
              <a:rPr lang="it-IT" dirty="0"/>
              <a:t>Tuttavia le tre azioni che fa la nostra amica dipendono da questi stati con determinate probabilità, dette </a:t>
            </a:r>
            <a:r>
              <a:rPr lang="it-IT" b="1" u="sng" dirty="0"/>
              <a:t>probabilità di emissione</a:t>
            </a:r>
          </a:p>
          <a:p>
            <a:pPr algn="just"/>
            <a:r>
              <a:rPr lang="it-IT" dirty="0"/>
              <a:t>Anche gli stati però sono dipendenti tra loro, ad esempio è più probabile avere due giorni piovosi l’uno di fila all’altro (0,7), piuttosto che una transizione da un giorno piovoso ad uno di sole (0,3). </a:t>
            </a:r>
            <a:r>
              <a:rPr lang="it-IT" b="1" u="sng" dirty="0"/>
              <a:t>Queste sono le probabilità di transizione</a:t>
            </a:r>
          </a:p>
          <a:p>
            <a:pPr algn="just"/>
            <a:r>
              <a:rPr lang="it-IT" dirty="0"/>
              <a:t>Noi, pur non potendo osservare direttamente gli stati (che sono quindi </a:t>
            </a:r>
            <a:r>
              <a:rPr lang="it-IT" b="1" u="sng" dirty="0"/>
              <a:t>nascosti</a:t>
            </a:r>
            <a:r>
              <a:rPr lang="it-IT" dirty="0"/>
              <a:t>) conosciamo bene il comportamento della nostra amica ed il trend metereologico di quella regione geografica, e possiamo dunque descriverli con probabilità. </a:t>
            </a:r>
            <a:r>
              <a:rPr lang="it-IT" b="1" u="sng" dirty="0"/>
              <a:t>Siamo quindi a conoscenza dei parametri che regolano il susseguirsi degli stati e delle osservazioni dell’</a:t>
            </a:r>
            <a:r>
              <a:rPr lang="it-IT" b="1" u="sng" dirty="0" err="1"/>
              <a:t>Hidden</a:t>
            </a:r>
            <a:r>
              <a:rPr lang="it-IT" b="1" u="sng" dirty="0"/>
              <a:t> Markov Model</a:t>
            </a:r>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 in biolgia</a:t>
            </a:r>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pPr algn="just"/>
            <a:r>
              <a:rPr lang="it-IT" dirty="0"/>
              <a:t>Prendiamo come esempio un allineamento tra sequenze</a:t>
            </a:r>
          </a:p>
          <a:p>
            <a:pPr algn="just"/>
            <a:r>
              <a:rPr lang="it-IT" dirty="0"/>
              <a:t>Partiamo dall’inizio e proviamo a seguire una serie di frecce fino ad arrivare alla fine</a:t>
            </a:r>
          </a:p>
          <a:p>
            <a:pPr algn="just"/>
            <a:r>
              <a:rPr lang="it-IT" dirty="0"/>
              <a:t>Ogni freccia ci porta ad uno </a:t>
            </a:r>
            <a:r>
              <a:rPr lang="it-IT" b="1" u="sng" dirty="0"/>
              <a:t>stato</a:t>
            </a:r>
            <a:r>
              <a:rPr lang="it-IT" dirty="0"/>
              <a:t> del sistema. Ad ogni stato viene effettuata una determinata </a:t>
            </a:r>
            <a:r>
              <a:rPr lang="it-IT" b="1" u="sng" dirty="0"/>
              <a:t>azione</a:t>
            </a:r>
            <a:r>
              <a:rPr lang="it-IT" dirty="0"/>
              <a:t>, cioè viene scelta una freccia che ci porta allo stadio successivo</a:t>
            </a:r>
          </a:p>
          <a:p>
            <a:pPr algn="just"/>
            <a:r>
              <a:rPr lang="it-IT" b="1" u="sng" dirty="0"/>
              <a:t>L’azione intrapresa e la scelta dello stato successivo sono governate da un set di probabilità</a:t>
            </a:r>
            <a:r>
              <a:rPr lang="it-IT" dirty="0"/>
              <a:t>.  Ad esempio, ogni stato è associato ad una distribuzione della probabilità dei 20 amino acidi ed una seconda distribuzione di probabilità per la scelta degli stati successivi</a:t>
            </a:r>
          </a:p>
          <a:p>
            <a:pPr algn="just"/>
            <a:r>
              <a:rPr lang="it-IT" b="1" u="sng" dirty="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a:t>In questo HMM relativo ad un allineamento di sequenze troviamo uno stato </a:t>
            </a:r>
            <a:r>
              <a:rPr lang="it-IT" sz="1600" i="1" dirty="0"/>
              <a:t>match</a:t>
            </a:r>
            <a:r>
              <a:rPr lang="it-IT" sz="1600" dirty="0"/>
              <a:t>, uno stato </a:t>
            </a:r>
            <a:r>
              <a:rPr lang="it-IT" sz="1600" i="1" dirty="0"/>
              <a:t>insert</a:t>
            </a:r>
            <a:r>
              <a:rPr lang="it-IT" sz="1600" dirty="0"/>
              <a:t> ed uno stato </a:t>
            </a:r>
            <a:r>
              <a:rPr lang="it-IT" sz="1600" i="1" dirty="0"/>
              <a:t>delete</a:t>
            </a:r>
            <a:r>
              <a:rPr lang="it-IT" sz="1600" dirty="0"/>
              <a:t> relativi a ciascuna posizione dell’allineamento</a:t>
            </a:r>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a:t>Hidden Markov Models (HMM) in biologia</a:t>
            </a:r>
          </a:p>
        </p:txBody>
      </p:sp>
      <p:sp>
        <p:nvSpPr>
          <p:cNvPr id="3" name="Content Placeholder 2"/>
          <p:cNvSpPr>
            <a:spLocks noGrp="1"/>
          </p:cNvSpPr>
          <p:nvPr>
            <p:ph idx="1"/>
          </p:nvPr>
        </p:nvSpPr>
        <p:spPr>
          <a:xfrm>
            <a:off x="567357" y="1485899"/>
            <a:ext cx="5226627" cy="4811407"/>
          </a:xfrm>
        </p:spPr>
        <p:txBody>
          <a:bodyPr>
            <a:normAutofit/>
          </a:bodyPr>
          <a:lstStyle/>
          <a:p>
            <a:pPr algn="just"/>
            <a:r>
              <a:rPr lang="it-IT" dirty="0"/>
              <a:t>Gli HMM sono composti da un certo numero di stati che possono, per esempio, corrispondere a </a:t>
            </a:r>
            <a:r>
              <a:rPr lang="it-IT" b="1" u="sng" dirty="0"/>
              <a:t>residui di una sequenza, a colonne di un allineamento multiplo oppure a posizioni in una struttura proteica tridimensionale</a:t>
            </a:r>
            <a:endParaRPr lang="it-IT" dirty="0"/>
          </a:p>
          <a:p>
            <a:pPr marL="45720" indent="0" algn="just">
              <a:buNone/>
            </a:pPr>
            <a:endParaRPr lang="it-IT" dirty="0"/>
          </a:p>
          <a:p>
            <a:pPr algn="just"/>
            <a:r>
              <a:rPr lang="it-IT" dirty="0"/>
              <a:t>Data la loro versatilità hanno trovato un amplissimo utilizzo in bioinformatica, soprattutto per quanto riguarda la ricerca di profili e predizioni strutturali</a:t>
            </a:r>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a:t>Come possono essere applicati gli HMM in biologia computazionale?</a:t>
            </a:r>
          </a:p>
        </p:txBody>
      </p:sp>
      <p:sp>
        <p:nvSpPr>
          <p:cNvPr id="3" name="Content Placeholder 2"/>
          <p:cNvSpPr>
            <a:spLocks noGrp="1"/>
          </p:cNvSpPr>
          <p:nvPr>
            <p:ph idx="1"/>
          </p:nvPr>
        </p:nvSpPr>
        <p:spPr>
          <a:xfrm>
            <a:off x="363682" y="1205345"/>
            <a:ext cx="10910454" cy="4811407"/>
          </a:xfrm>
        </p:spPr>
        <p:txBody>
          <a:bodyPr>
            <a:noAutofit/>
          </a:bodyPr>
          <a:lstStyle/>
          <a:p>
            <a:pPr marL="45720" indent="0">
              <a:buNone/>
            </a:pPr>
            <a:endParaRPr lang="it-IT" sz="2400" dirty="0"/>
          </a:p>
          <a:p>
            <a:pPr algn="just"/>
            <a:r>
              <a:rPr lang="it-IT" sz="2400" b="1" dirty="0"/>
              <a:t>Training: </a:t>
            </a:r>
            <a:r>
              <a:rPr lang="it-IT" sz="2400" dirty="0"/>
              <a:t>dato un set di sequenze omologhe non allineate è possibile allinearle ed aggiustare i parametri di transizione e output di stato per definire un HMM che ben rappresenti i pattern evolutivi inferiti dalle sequenze prese in esame</a:t>
            </a:r>
          </a:p>
          <a:p>
            <a:pPr algn="just"/>
            <a:r>
              <a:rPr lang="it-IT" sz="2400" b="1" dirty="0"/>
              <a:t>Individuazione di omologhi distanti</a:t>
            </a:r>
            <a:r>
              <a:rPr lang="it-IT" sz="2400" dirty="0"/>
              <a:t>: dato un HMM ed una sequenza da testare, è possibile calcolare la probabilità che l’HMM abbia generato la sequenza stessa. Se un HMM «allenato» su una famiglia di sequenze note può generare la sequenza testata con una probabilità piuttosto alta, c’è una buona probabilità che questa sequenza appartenga effettivamente alla famiglia.</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3411"/>
          </a:xfrm>
        </p:spPr>
        <p:txBody>
          <a:bodyPr>
            <a:noAutofit/>
          </a:bodyPr>
          <a:lstStyle/>
          <a:p>
            <a:r>
              <a:rPr lang="it-IT" sz="2400" dirty="0"/>
              <a:t>PSI-BLAST – aumentare la sensibilità di BLAST con i profili</a:t>
            </a:r>
          </a:p>
        </p:txBody>
      </p:sp>
      <p:sp>
        <p:nvSpPr>
          <p:cNvPr id="3" name="Content Placeholder 2"/>
          <p:cNvSpPr>
            <a:spLocks noGrp="1"/>
          </p:cNvSpPr>
          <p:nvPr>
            <p:ph idx="1"/>
          </p:nvPr>
        </p:nvSpPr>
        <p:spPr>
          <a:xfrm>
            <a:off x="1341120" y="1330036"/>
            <a:ext cx="9509760" cy="4458116"/>
          </a:xfrm>
        </p:spPr>
        <p:txBody>
          <a:bodyPr/>
          <a:lstStyle/>
          <a:p>
            <a:r>
              <a:rPr lang="it-IT" dirty="0"/>
              <a:t>nelle 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r>
              <a:rPr lang="it-IT" dirty="0"/>
              <a:t>(tra sequenze tra loro correlate!) </a:t>
            </a:r>
          </a:p>
          <a:p>
            <a:r>
              <a:rPr lang="it-IT" dirty="0"/>
              <a:t>a tale scopo è utile definire delle matrici di </a:t>
            </a:r>
            <a:r>
              <a:rPr lang="it-IT" b="1" u="sng" dirty="0"/>
              <a:t>punteggi dipendenti dalla posizione dei residui nella sequenza</a:t>
            </a:r>
            <a:r>
              <a:rPr lang="it-IT" dirty="0"/>
              <a:t> </a:t>
            </a:r>
          </a:p>
          <a:p>
            <a:r>
              <a:rPr lang="it-IT" dirty="0"/>
              <a:t>Si utilizzano dunque </a:t>
            </a:r>
            <a:r>
              <a:rPr lang="it-IT" b="1" u="sng" dirty="0"/>
              <a:t>PSSM</a:t>
            </a:r>
            <a:r>
              <a:rPr lang="it-IT" dirty="0"/>
              <a:t> </a:t>
            </a:r>
            <a:r>
              <a:rPr lang="en-US" dirty="0"/>
              <a:t>o </a:t>
            </a:r>
            <a:r>
              <a:rPr lang="en-US" b="1" u="sng" dirty="0"/>
              <a:t>Position Specific Scoring Matrices</a:t>
            </a:r>
            <a:r>
              <a:rPr lang="en-US" dirty="0"/>
              <a:t> </a:t>
            </a:r>
          </a:p>
          <a:p>
            <a:r>
              <a:rPr lang="en-US" dirty="0" err="1"/>
              <a:t>Questo</a:t>
            </a:r>
            <a:r>
              <a:rPr lang="en-US" dirty="0"/>
              <a:t> </a:t>
            </a:r>
            <a:r>
              <a:rPr lang="en-US" dirty="0" err="1"/>
              <a:t>tipo</a:t>
            </a:r>
            <a:r>
              <a:rPr lang="en-US" dirty="0"/>
              <a:t> di </a:t>
            </a:r>
            <a:r>
              <a:rPr lang="en-US" dirty="0" err="1"/>
              <a:t>ricerca</a:t>
            </a:r>
            <a:r>
              <a:rPr lang="en-US" dirty="0"/>
              <a:t> è </a:t>
            </a:r>
            <a:r>
              <a:rPr lang="en-US" dirty="0" err="1"/>
              <a:t>implementato</a:t>
            </a:r>
            <a:r>
              <a:rPr lang="en-US" dirty="0"/>
              <a:t> </a:t>
            </a:r>
            <a:r>
              <a:rPr lang="en-US" dirty="0" err="1"/>
              <a:t>nella</a:t>
            </a:r>
            <a:r>
              <a:rPr lang="en-US" dirty="0"/>
              <a:t> </a:t>
            </a:r>
            <a:r>
              <a:rPr lang="en-US" dirty="0" err="1"/>
              <a:t>pagina</a:t>
            </a:r>
            <a:r>
              <a:rPr lang="en-US" dirty="0"/>
              <a:t> del </a:t>
            </a:r>
            <a:r>
              <a:rPr lang="en-US" dirty="0" err="1"/>
              <a:t>BLASTp</a:t>
            </a:r>
            <a:r>
              <a:rPr lang="en-US" dirty="0"/>
              <a:t> </a:t>
            </a:r>
            <a:r>
              <a:rPr lang="en-US" dirty="0" err="1"/>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a:t>Applicazione – confronto HMM/database</a:t>
            </a:r>
          </a:p>
        </p:txBody>
      </p:sp>
      <p:sp>
        <p:nvSpPr>
          <p:cNvPr id="3" name="Content Placeholder 2"/>
          <p:cNvSpPr>
            <a:spLocks noGrp="1"/>
          </p:cNvSpPr>
          <p:nvPr>
            <p:ph idx="1"/>
          </p:nvPr>
        </p:nvSpPr>
        <p:spPr>
          <a:xfrm>
            <a:off x="363681" y="857275"/>
            <a:ext cx="11428926" cy="3651664"/>
          </a:xfrm>
        </p:spPr>
        <p:txBody>
          <a:bodyPr>
            <a:normAutofit fontScale="85000" lnSpcReduction="20000"/>
          </a:bodyPr>
          <a:lstStyle/>
          <a:p>
            <a:endParaRPr lang="it-IT" dirty="0"/>
          </a:p>
          <a:p>
            <a:pPr algn="just"/>
            <a:r>
              <a:rPr lang="it-IT" dirty="0"/>
              <a:t>Dal momento che i profili che definiscono un dominio proteico conservato sono derivati da allineamenti multipli di sequenza e che, come abbiamo detto, gli allineamenti multipli di sequenza sono definibili da HMM…</a:t>
            </a:r>
          </a:p>
          <a:p>
            <a:pPr algn="just"/>
            <a:r>
              <a:rPr lang="it-IT" b="1" u="sng" dirty="0"/>
              <a:t>E’ possibile confrontare una singola sequenza con un database di HMM </a:t>
            </a:r>
            <a:r>
              <a:rPr lang="it-IT" dirty="0"/>
              <a:t>(ciò che fa, attraverso l’interfaccia web, </a:t>
            </a:r>
            <a:r>
              <a:rPr lang="it-IT" dirty="0" err="1"/>
              <a:t>Interpro</a:t>
            </a:r>
            <a:r>
              <a:rPr lang="it-IT" dirty="0"/>
              <a:t>, ma anche i </a:t>
            </a:r>
            <a:r>
              <a:rPr lang="it-IT" dirty="0" err="1"/>
              <a:t>tool</a:t>
            </a:r>
            <a:r>
              <a:rPr lang="it-IT" dirty="0"/>
              <a:t> di ricerca di </a:t>
            </a:r>
            <a:r>
              <a:rPr lang="it-IT" dirty="0" err="1"/>
              <a:t>Pfam</a:t>
            </a:r>
            <a:r>
              <a:rPr lang="it-IT" dirty="0"/>
              <a:t>, SMART, ecc.).</a:t>
            </a:r>
          </a:p>
          <a:p>
            <a:pPr algn="just"/>
            <a:r>
              <a:rPr lang="it-IT" b="1" u="sng" dirty="0"/>
              <a:t>Potrei pensare addirittura di confrontare un HMM con un database di sequenze</a:t>
            </a:r>
            <a:r>
              <a:rPr lang="it-IT" dirty="0"/>
              <a:t>. Il concetto è forse simile a quello di PSI-BLAST, ed una ricerca di questo tipo può ad esempio permettermi di trovare tutte le proteine appartenenti ad una determinata famiglia, oppure contenenti un determinato dominio conservato, in un genoma, </a:t>
            </a:r>
            <a:r>
              <a:rPr lang="it-IT" dirty="0" err="1"/>
              <a:t>trascrittoma</a:t>
            </a:r>
            <a:r>
              <a:rPr lang="it-IT" dirty="0"/>
              <a:t> o </a:t>
            </a:r>
            <a:r>
              <a:rPr lang="it-IT" dirty="0" err="1"/>
              <a:t>proteoma</a:t>
            </a:r>
            <a:r>
              <a:rPr lang="it-IT" dirty="0"/>
              <a:t> (in seguito alle opportune traduzioni)</a:t>
            </a:r>
          </a:p>
          <a:p>
            <a:pPr algn="just"/>
            <a:r>
              <a:rPr lang="it-IT" b="1" u="sng" dirty="0"/>
              <a:t>Queste ricerche, in parte implementate online nei vari portali che abbiamo visto, possono essere lanciate in locale con una serie di </a:t>
            </a:r>
            <a:r>
              <a:rPr lang="it-IT" b="1" u="sng" dirty="0" err="1"/>
              <a:t>tools</a:t>
            </a:r>
            <a:r>
              <a:rPr lang="it-IT" b="1" u="sng" dirty="0"/>
              <a:t> contenuti nel pacchetto HMMER, che dal 1995 ad oggi è andato incontro ad una serie di modifiche ed aggiornamenti</a:t>
            </a:r>
          </a:p>
        </p:txBody>
      </p:sp>
      <p:pic>
        <p:nvPicPr>
          <p:cNvPr id="5" name="Immagine 4"/>
          <p:cNvPicPr>
            <a:picLocks noChangeAspect="1"/>
          </p:cNvPicPr>
          <p:nvPr/>
        </p:nvPicPr>
        <p:blipFill>
          <a:blip r:embed="rId2"/>
          <a:stretch>
            <a:fillRect/>
          </a:stretch>
        </p:blipFill>
        <p:spPr>
          <a:xfrm>
            <a:off x="837323" y="4591834"/>
            <a:ext cx="2640944" cy="1980708"/>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0" y="4686329"/>
            <a:ext cx="6992326" cy="1886213"/>
          </a:xfrm>
          <a:prstGeom prst="rect">
            <a:avLst/>
          </a:prstGeom>
        </p:spPr>
      </p:pic>
    </p:spTree>
    <p:extLst>
      <p:ext uri="{BB962C8B-B14F-4D97-AF65-F5344CB8AC3E}">
        <p14:creationId xmlns:p14="http://schemas.microsoft.com/office/powerpoint/2010/main" val="130914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64" y="288269"/>
            <a:ext cx="9509760" cy="569006"/>
          </a:xfrm>
        </p:spPr>
        <p:txBody>
          <a:bodyPr>
            <a:normAutofit/>
          </a:bodyPr>
          <a:lstStyle/>
          <a:p>
            <a:r>
              <a:rPr lang="it-IT" dirty="0"/>
              <a:t>HMMER ed implementazioni</a:t>
            </a: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2" y="4757844"/>
            <a:ext cx="4435366" cy="1614053"/>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822" y="4757844"/>
            <a:ext cx="4225160" cy="1529105"/>
          </a:xfrm>
          <a:prstGeom prst="rect">
            <a:avLst/>
          </a:prstGeom>
        </p:spPr>
      </p:pic>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080" y="931148"/>
            <a:ext cx="7416128" cy="3752822"/>
          </a:xfrm>
          <a:prstGeom prst="rect">
            <a:avLst/>
          </a:prstGeom>
        </p:spPr>
      </p:pic>
    </p:spTree>
    <p:extLst>
      <p:ext uri="{BB962C8B-B14F-4D97-AF65-F5344CB8AC3E}">
        <p14:creationId xmlns:p14="http://schemas.microsoft.com/office/powerpoint/2010/main" val="20200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pattern e motivi funzionali</a:t>
            </a:r>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pPr algn="just"/>
            <a:r>
              <a:rPr lang="it-IT" dirty="0"/>
              <a:t>La RNA polimerasi riconosce l’inizio del gene. Viene diretta sul </a:t>
            </a:r>
            <a:r>
              <a:rPr lang="it-IT" b="1" u="sng" dirty="0"/>
              <a:t>TSS (Transcription Start Site)</a:t>
            </a:r>
            <a:r>
              <a:rPr lang="it-IT" dirty="0"/>
              <a:t> sulla base della sua affinita’ per la specifica sequenza upstream al gene, ovvero il promotore. La doppia elica viene aperta dove inizia la sintesi del messaggero.  </a:t>
            </a:r>
          </a:p>
          <a:p>
            <a:pPr algn="just"/>
            <a:r>
              <a:rPr lang="it-IT" dirty="0"/>
              <a:t>I </a:t>
            </a:r>
            <a:r>
              <a:rPr lang="it-IT" b="1" u="sng" dirty="0"/>
              <a:t>TF (fattori di trascrizione)</a:t>
            </a:r>
            <a:r>
              <a:rPr lang="it-IT" b="1" dirty="0"/>
              <a:t> </a:t>
            </a:r>
            <a:r>
              <a:rPr lang="it-IT" dirty="0"/>
              <a:t>legano la </a:t>
            </a:r>
            <a:r>
              <a:rPr lang="it-IT" b="1" u="sng" dirty="0"/>
              <a:t>sequenza promotrice</a:t>
            </a:r>
            <a:r>
              <a:rPr lang="it-IT" b="1" dirty="0"/>
              <a:t> </a:t>
            </a:r>
            <a:r>
              <a:rPr lang="it-IT" dirty="0"/>
              <a:t>(e gli enhancers) formando un complesso multiproteico </a:t>
            </a:r>
          </a:p>
          <a:p>
            <a:pPr algn="just"/>
            <a:r>
              <a:rPr lang="it-IT" dirty="0"/>
              <a:t>Il complesso recluta la pol II complessata ad alcuni GTF (general </a:t>
            </a:r>
            <a:r>
              <a:rPr lang="it-IT" dirty="0" err="1"/>
              <a:t>transcription</a:t>
            </a:r>
            <a:r>
              <a:rPr lang="it-IT" dirty="0"/>
              <a:t> </a:t>
            </a:r>
            <a:r>
              <a:rPr lang="it-IT" dirty="0" err="1"/>
              <a:t>factors</a:t>
            </a:r>
            <a:r>
              <a:rPr lang="it-IT" dirty="0"/>
              <a:t>) 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pattern e motivi funzionali</a:t>
            </a:r>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a:t>Schematicamente un promotore per la Pol II è composto da:</a:t>
            </a:r>
          </a:p>
          <a:p>
            <a:pPr marL="502920" indent="-457200">
              <a:buAutoNum type="arabicParenR"/>
            </a:pPr>
            <a:r>
              <a:rPr lang="it-IT" sz="1600" dirty="0"/>
              <a:t>PROMOTORE CORE - regione sufficiente a determinare la presenza di un TSS</a:t>
            </a:r>
          </a:p>
          <a:p>
            <a:pPr marL="502920" indent="-457200">
              <a:buAutoNum type="arabicParenR"/>
            </a:pPr>
            <a:r>
              <a:rPr lang="it-IT" sz="1600" dirty="0"/>
              <a:t>PROMOTORE PROSSIMALE - 200-300 bp upstream al TSS, responsabile, almeno in parte, della modulazione dell’espressione </a:t>
            </a:r>
          </a:p>
          <a:p>
            <a:pPr marL="502920" indent="-457200">
              <a:buAutoNum type="arabicParenR"/>
            </a:pPr>
            <a:r>
              <a:rPr lang="it-IT" sz="1600" dirty="0"/>
              <a:t>PROMOTORE DISTALE - 100 bp – 2 Mb </a:t>
            </a:r>
          </a:p>
          <a:p>
            <a:pPr marL="45720" indent="0">
              <a:buNone/>
            </a:pPr>
            <a:r>
              <a:rPr lang="it-IT" sz="1600" b="1" u="sng" dirty="0"/>
              <a:t>Queste regioni sono, almeno in parte, conservate e riconducibili ad un consensus, in quanto vengono riconosciute da fattori che solitamente regolano la transcrizione di svariati geni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a:t>I motivi TTGACA and TATAAT che abbiamo visto sono i segnali che vengono riconosciuti dalla subunita’ sigma70 della polimerasi. </a:t>
            </a:r>
          </a:p>
          <a:p>
            <a:pPr algn="just"/>
            <a:r>
              <a:rPr lang="it-IT" sz="1600" dirty="0"/>
              <a:t>La </a:t>
            </a:r>
            <a:r>
              <a:rPr lang="it-IT" sz="1600" b="1" u="sng" dirty="0"/>
              <a:t>“forza”</a:t>
            </a:r>
            <a:r>
              <a:rPr lang="it-IT" sz="1600" b="1" dirty="0"/>
              <a:t> </a:t>
            </a:r>
            <a:r>
              <a:rPr lang="it-IT" sz="1600" dirty="0"/>
              <a:t>relativa di un promotore e’ proporzionale alla sua similarita’ ad una specifica sequenza consenso che viene riconosciuta dai fattori che regolano la trascrizione del gene </a:t>
            </a:r>
          </a:p>
          <a:p>
            <a:pPr algn="just"/>
            <a:r>
              <a:rPr lang="it-IT" sz="1600" dirty="0"/>
              <a:t>Mutazioni nelle regioni -10 e –35 alterano la “forza” del promotore</a:t>
            </a:r>
          </a:p>
          <a:p>
            <a:pPr algn="just"/>
            <a:r>
              <a:rPr lang="it-IT" sz="1600" dirty="0"/>
              <a:t>Esperimenti tipo footprinting o methylation interference confermano la loro attivita’</a:t>
            </a:r>
          </a:p>
          <a:p>
            <a:pPr algn="just"/>
            <a:r>
              <a:rPr lang="it-IT" sz="1600" dirty="0"/>
              <a:t>Oltre a questi elementi «generali» ne esistono moltissimi ben più specifici che regolano positivamente o negativamente la trascrizione, andando a fungere da siti di legame per una serie di TF e fattori accessori facenti parte di macrocomplessi molecolari</a:t>
            </a:r>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426026" y="1348484"/>
            <a:ext cx="3782292" cy="4811407"/>
          </a:xfrm>
        </p:spPr>
        <p:txBody>
          <a:bodyPr>
            <a:normAutofit/>
          </a:bodyPr>
          <a:lstStyle/>
          <a:p>
            <a:pPr algn="just"/>
            <a:endParaRPr lang="it-IT" sz="1600" dirty="0"/>
          </a:p>
          <a:p>
            <a:pPr algn="just"/>
            <a:r>
              <a:rPr lang="it-IT" sz="1600" dirty="0"/>
              <a:t>I TF sono proteine in grado di interagire con sequenze bersaglio di DNA genomico, che possono essere presenti in siti diversi di un genoma, anche su cromosomi diversi, coordinando l’espressione di molti geni</a:t>
            </a:r>
          </a:p>
          <a:p>
            <a:pPr algn="just"/>
            <a:r>
              <a:rPr lang="it-IT" sz="1600" dirty="0"/>
              <a:t>Esempio: gli IRF (interferon responsive facors) legano gli IRE (Interferon Responsive </a:t>
            </a:r>
            <a:r>
              <a:rPr lang="it-IT" sz="1600" dirty="0" err="1"/>
              <a:t>Elements</a:t>
            </a:r>
            <a:r>
              <a:rPr lang="it-IT" sz="1600" dirty="0"/>
              <a:t>), che sono posizionati a monte di svariati geni coinvolti nei processi infiammatori</a:t>
            </a:r>
          </a:p>
          <a:p>
            <a:pPr algn="just"/>
            <a:r>
              <a:rPr lang="it-IT" sz="1600" dirty="0"/>
              <a:t>Quando gli IRF vengono prodotti, determinano simultaneamente l’espressione di molti geni pro-infiammatori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a:t>Applicazione – studio di promotori</a:t>
            </a:r>
          </a:p>
        </p:txBody>
      </p:sp>
      <p:sp>
        <p:nvSpPr>
          <p:cNvPr id="3" name="Content Placeholder 2"/>
          <p:cNvSpPr>
            <a:spLocks noGrp="1"/>
          </p:cNvSpPr>
          <p:nvPr>
            <p:ph idx="1"/>
          </p:nvPr>
        </p:nvSpPr>
        <p:spPr>
          <a:xfrm>
            <a:off x="426026" y="1348484"/>
            <a:ext cx="5424056" cy="4811407"/>
          </a:xfrm>
        </p:spPr>
        <p:txBody>
          <a:bodyPr>
            <a:normAutofit lnSpcReduction="10000"/>
          </a:bodyPr>
          <a:lstStyle/>
          <a:p>
            <a:endParaRPr lang="it-IT" sz="1600" dirty="0"/>
          </a:p>
          <a:p>
            <a:pPr algn="just"/>
            <a:r>
              <a:rPr lang="it-IT" sz="1600" dirty="0"/>
              <a:t>MEF-2 riconosce una determinata sequenza consensus, il cui intorno non è ben definito</a:t>
            </a:r>
          </a:p>
          <a:p>
            <a:pPr algn="just"/>
            <a:r>
              <a:rPr lang="it-IT" sz="1600" dirty="0"/>
              <a:t>Nell’esempio a fianco vediamo la matrice relativa al sito consensus di legame con le frequenze di occorrenza diìei 4 nucleotidi in determinate posizioni</a:t>
            </a:r>
          </a:p>
          <a:p>
            <a:pPr algn="just"/>
            <a:r>
              <a:rPr lang="it-IT" sz="1600" dirty="0"/>
              <a:t>Sulla base d queste osservazioni, risulta evidente che il consensus di legame, ovvero la stringa di nucleotidi riconosciuta in modo specifico da MEF-2, è:</a:t>
            </a:r>
          </a:p>
          <a:p>
            <a:pPr marL="45720" indent="0">
              <a:buNone/>
            </a:pPr>
            <a:r>
              <a:rPr lang="it-IT" sz="1600" b="1" dirty="0"/>
              <a:t>NNNNNNKCTAWAAATAGMNNNN</a:t>
            </a:r>
          </a:p>
          <a:p>
            <a:pPr algn="just"/>
            <a:r>
              <a:rPr lang="it-IT" sz="1600" dirty="0"/>
              <a:t>Tante più mutazioni saranno presenti in questa stringa, tanto minore sarà la capacità di riconoscimento ed interazione… </a:t>
            </a:r>
            <a:r>
              <a:rPr lang="it-IT" sz="1600" u="sng" dirty="0"/>
              <a:t>in sostanza ogni posizione può essere associata ad una probabilità di osservazione di uno dei 4 nucleotidi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5398972" cy="4343400"/>
          </a:xfrm>
        </p:spPr>
        <p:txBody>
          <a:bodyPr>
            <a:normAutofit/>
          </a:bodyPr>
          <a:lstStyle/>
          <a:p>
            <a:pPr algn="just"/>
            <a:r>
              <a:rPr lang="it-IT" b="1" dirty="0"/>
              <a:t>TRANSFAC</a:t>
            </a:r>
            <a:r>
              <a:rPr lang="it-IT" dirty="0"/>
              <a:t> (specializzato in fattori di trascrizione eucariotici). Storicamente è stato il primo database di questo tipo (1988). Oggi è usato soprattutto come risorsa per la ricerca di siti di riconoscimento di TF in sequenze ignote</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
        <p:nvSpPr>
          <p:cNvPr id="6" name="CasellaDiTesto 5"/>
          <p:cNvSpPr txBox="1"/>
          <p:nvPr/>
        </p:nvSpPr>
        <p:spPr>
          <a:xfrm>
            <a:off x="6298700" y="4414345"/>
            <a:ext cx="5188133" cy="1200329"/>
          </a:xfrm>
          <a:prstGeom prst="rect">
            <a:avLst/>
          </a:prstGeom>
          <a:noFill/>
        </p:spPr>
        <p:txBody>
          <a:bodyPr wrap="square" rtlCol="0">
            <a:spAutoFit/>
          </a:bodyPr>
          <a:lstStyle/>
          <a:p>
            <a:pPr marL="285750" indent="-285750">
              <a:buFont typeface="Arial" panose="020B0604020202020204" pitchFamily="34" charset="0"/>
              <a:buChar char="•"/>
            </a:pPr>
            <a:r>
              <a:rPr lang="it-IT" b="1" dirty="0" err="1"/>
              <a:t>PlantTFDB</a:t>
            </a:r>
            <a:r>
              <a:rPr lang="it-IT" dirty="0"/>
              <a:t> (specializzato in TF di piante, </a:t>
            </a:r>
            <a:r>
              <a:rPr lang="it-IT" dirty="0">
                <a:hlinkClick r:id="rId4"/>
              </a:rPr>
              <a:t>https://planttfdb.gao-lab.org</a:t>
            </a:r>
            <a:r>
              <a:rPr lang="it-IT" dirty="0"/>
              <a:t>), parte del portale </a:t>
            </a:r>
            <a:r>
              <a:rPr lang="it-IT" b="1" dirty="0" err="1"/>
              <a:t>PlantRegMap</a:t>
            </a:r>
            <a:endParaRPr lang="it-IT" b="1" dirty="0"/>
          </a:p>
          <a:p>
            <a:endParaRPr lang="en-US" dirty="0"/>
          </a:p>
        </p:txBody>
      </p:sp>
      <p:pic>
        <p:nvPicPr>
          <p:cNvPr id="7" name="Immagine 6"/>
          <p:cNvPicPr>
            <a:picLocks noChangeAspect="1"/>
          </p:cNvPicPr>
          <p:nvPr/>
        </p:nvPicPr>
        <p:blipFill>
          <a:blip r:embed="rId5"/>
          <a:stretch>
            <a:fillRect/>
          </a:stretch>
        </p:blipFill>
        <p:spPr>
          <a:xfrm>
            <a:off x="10199077" y="2452462"/>
            <a:ext cx="1812774" cy="1100253"/>
          </a:xfrm>
          <a:prstGeom prst="rect">
            <a:avLst/>
          </a:prstGeom>
        </p:spPr>
      </p:pic>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6190208" cy="4343400"/>
          </a:xfrm>
        </p:spPr>
        <p:txBody>
          <a:bodyPr>
            <a:normAutofit/>
          </a:bodyPr>
          <a:lstStyle/>
          <a:p>
            <a:r>
              <a:rPr lang="it-IT" b="1" dirty="0"/>
              <a:t>JASPAR</a:t>
            </a:r>
            <a:r>
              <a:rPr lang="it-IT" dirty="0"/>
              <a:t> (</a:t>
            </a:r>
            <a:r>
              <a:rPr lang="it-IT" dirty="0">
                <a:hlinkClick r:id="rId3"/>
              </a:rPr>
              <a:t>http://jaspar.genereg.net</a:t>
            </a:r>
            <a:r>
              <a:rPr lang="it-IT" dirty="0"/>
              <a:t>)</a:t>
            </a:r>
          </a:p>
          <a:p>
            <a:pPr marL="45720" indent="0">
              <a:buNone/>
            </a:pPr>
            <a:r>
              <a:rPr lang="it-IT" dirty="0"/>
              <a:t>Organizza i fattori di trascrizione sulla base di sei grandi gruppi tassonomici</a:t>
            </a:r>
          </a:p>
          <a:p>
            <a:endParaRPr lang="it-IT" dirty="0"/>
          </a:p>
          <a:p>
            <a:endParaRPr lang="it-IT"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
        <p:nvSpPr>
          <p:cNvPr id="4" name="CasellaDiTesto 3"/>
          <p:cNvSpPr txBox="1"/>
          <p:nvPr/>
        </p:nvSpPr>
        <p:spPr>
          <a:xfrm>
            <a:off x="7876210" y="5494324"/>
            <a:ext cx="3656770" cy="646331"/>
          </a:xfrm>
          <a:prstGeom prst="rect">
            <a:avLst/>
          </a:prstGeom>
          <a:noFill/>
        </p:spPr>
        <p:txBody>
          <a:bodyPr wrap="none" rtlCol="0">
            <a:spAutoFit/>
          </a:bodyPr>
          <a:lstStyle/>
          <a:p>
            <a:pPr marL="285750" indent="-285750">
              <a:buFont typeface="Arial" panose="020B0604020202020204" pitchFamily="34" charset="0"/>
              <a:buChar char="•"/>
            </a:pPr>
            <a:r>
              <a:rPr lang="it-IT" b="1" dirty="0" err="1"/>
              <a:t>RegulonDB</a:t>
            </a:r>
            <a:r>
              <a:rPr lang="it-IT" dirty="0"/>
              <a:t> (</a:t>
            </a:r>
            <a:r>
              <a:rPr lang="it-IT" i="1" dirty="0"/>
              <a:t>Escherichia coli</a:t>
            </a:r>
            <a:r>
              <a:rPr lang="it-IT" dirty="0"/>
              <a:t>)</a:t>
            </a:r>
          </a:p>
          <a:p>
            <a:endParaRPr lang="en-US" dirty="0"/>
          </a:p>
        </p:txBody>
      </p:sp>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a:t>Database di promotori noti</a:t>
            </a:r>
          </a:p>
        </p:txBody>
      </p:sp>
      <p:sp>
        <p:nvSpPr>
          <p:cNvPr id="3" name="Content Placeholder 2"/>
          <p:cNvSpPr>
            <a:spLocks noGrp="1"/>
          </p:cNvSpPr>
          <p:nvPr>
            <p:ph idx="1"/>
          </p:nvPr>
        </p:nvSpPr>
        <p:spPr>
          <a:xfrm>
            <a:off x="623456" y="1673352"/>
            <a:ext cx="9855358" cy="4343400"/>
          </a:xfrm>
        </p:spPr>
        <p:txBody>
          <a:bodyPr>
            <a:normAutofit/>
          </a:bodyPr>
          <a:lstStyle/>
          <a:p>
            <a:r>
              <a:rPr lang="it-IT" b="1" dirty="0"/>
              <a:t>HOCOMOCO</a:t>
            </a:r>
            <a:r>
              <a:rPr lang="it-IT" dirty="0"/>
              <a:t> (</a:t>
            </a:r>
            <a:r>
              <a:rPr lang="it-IT" dirty="0">
                <a:hlinkClick r:id="rId2"/>
              </a:rPr>
              <a:t>http://hocomoco11.autosome.ru</a:t>
            </a:r>
            <a:r>
              <a:rPr lang="it-IT" dirty="0"/>
              <a:t>)</a:t>
            </a:r>
          </a:p>
          <a:p>
            <a:pPr marL="45720" indent="0">
              <a:buNone/>
            </a:pPr>
            <a:r>
              <a:rPr lang="it-IT" dirty="0" err="1"/>
              <a:t>HOmo</a:t>
            </a:r>
            <a:r>
              <a:rPr lang="it-IT" dirty="0"/>
              <a:t> sapiens </a:t>
            </a:r>
            <a:r>
              <a:rPr lang="it-IT" dirty="0" err="1"/>
              <a:t>COmprehensive</a:t>
            </a:r>
            <a:r>
              <a:rPr lang="it-IT" dirty="0"/>
              <a:t> </a:t>
            </a:r>
            <a:r>
              <a:rPr lang="it-IT" dirty="0" err="1"/>
              <a:t>MOdel</a:t>
            </a:r>
            <a:r>
              <a:rPr lang="it-IT" dirty="0"/>
              <a:t> Collection</a:t>
            </a:r>
          </a:p>
          <a:p>
            <a:pPr marL="45720" indent="0">
              <a:buNone/>
            </a:pPr>
            <a:r>
              <a:rPr lang="it-IT" dirty="0"/>
              <a:t>Contiene 680 siti di riconoscimento per TF umani e 453 di topo, con relative sequenze </a:t>
            </a:r>
            <a:r>
              <a:rPr lang="it-IT" dirty="0" err="1"/>
              <a:t>consensus</a:t>
            </a:r>
            <a:endParaRPr lang="it-IT" dirty="0"/>
          </a:p>
          <a:p>
            <a:pPr marL="45720" indent="0">
              <a:buNone/>
            </a:pPr>
            <a:r>
              <a:rPr lang="it-IT" dirty="0"/>
              <a:t>I fattori di trascrizione sono ordinati gerarchicamente sulla base della struttura</a:t>
            </a:r>
          </a:p>
          <a:p>
            <a:endParaRPr lang="it-IT" dirty="0"/>
          </a:p>
          <a:p>
            <a:endParaRPr lang="it-IT" dirty="0"/>
          </a:p>
          <a:p>
            <a:endParaRPr lang="it-IT" dirty="0"/>
          </a:p>
          <a:p>
            <a:endParaRPr lang="it-IT" dirty="0"/>
          </a:p>
          <a:p>
            <a:endParaRPr lang="it-IT" dirty="0"/>
          </a:p>
          <a:p>
            <a:pPr marL="45720" indent="0">
              <a:buNone/>
            </a:pPr>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193960"/>
            <a:ext cx="10058400" cy="2117095"/>
          </a:xfrm>
          <a:prstGeom prst="rect">
            <a:avLst/>
          </a:prstGeom>
        </p:spPr>
      </p:pic>
    </p:spTree>
    <p:extLst>
      <p:ext uri="{BB962C8B-B14F-4D97-AF65-F5344CB8AC3E}">
        <p14:creationId xmlns:p14="http://schemas.microsoft.com/office/powerpoint/2010/main" val="230127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8D43-F25D-600A-E955-8CFE65B7F0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AB125-2302-8AC5-A8F1-F123C581FC0C}"/>
              </a:ext>
            </a:extLst>
          </p:cNvPr>
          <p:cNvSpPr>
            <a:spLocks noGrp="1"/>
          </p:cNvSpPr>
          <p:nvPr>
            <p:ph type="title"/>
          </p:nvPr>
        </p:nvSpPr>
        <p:spPr>
          <a:xfrm>
            <a:off x="1341120" y="438912"/>
            <a:ext cx="9509760" cy="563411"/>
          </a:xfrm>
        </p:spPr>
        <p:txBody>
          <a:bodyPr>
            <a:noAutofit/>
          </a:bodyPr>
          <a:lstStyle/>
          <a:p>
            <a:pPr algn="ctr"/>
            <a:r>
              <a:rPr lang="it-IT" sz="2400" dirty="0"/>
              <a:t>Variazioni di </a:t>
            </a:r>
            <a:r>
              <a:rPr lang="it-IT" sz="2400" dirty="0" err="1"/>
              <a:t>BLASTp</a:t>
            </a:r>
            <a:r>
              <a:rPr lang="it-IT" sz="2400" dirty="0"/>
              <a:t>: piccola nota riguardo all’accessibilità su NCBI-BLAST</a:t>
            </a:r>
          </a:p>
        </p:txBody>
      </p:sp>
      <p:sp>
        <p:nvSpPr>
          <p:cNvPr id="3" name="Content Placeholder 2">
            <a:extLst>
              <a:ext uri="{FF2B5EF4-FFF2-40B4-BE49-F238E27FC236}">
                <a16:creationId xmlns:a16="http://schemas.microsoft.com/office/drawing/2014/main" id="{320207AA-719F-771F-E7A9-AE9FBB742113}"/>
              </a:ext>
            </a:extLst>
          </p:cNvPr>
          <p:cNvSpPr>
            <a:spLocks noGrp="1"/>
          </p:cNvSpPr>
          <p:nvPr>
            <p:ph idx="1"/>
          </p:nvPr>
        </p:nvSpPr>
        <p:spPr>
          <a:xfrm>
            <a:off x="1341120" y="1330036"/>
            <a:ext cx="9509760" cy="4458116"/>
          </a:xfrm>
        </p:spPr>
        <p:txBody>
          <a:bodyPr/>
          <a:lstStyle/>
          <a:p>
            <a:r>
              <a:rPr lang="it-IT" dirty="0"/>
              <a:t>E’ necessario prestare un po’ di attenzione all’utilizzo di PSI-BLAST, PHI-BLAST e DELTA-BLAST (due altre tipologie di BLAST che affronteremo in seguito), perché </a:t>
            </a:r>
            <a:r>
              <a:rPr lang="it-IT" u="sng" dirty="0"/>
              <a:t>solo PSI-BLAST</a:t>
            </a:r>
            <a:r>
              <a:rPr lang="it-IT" dirty="0"/>
              <a:t> è accessibile nel momento in cui il database di riferimento è lasciato quello di default (</a:t>
            </a:r>
            <a:r>
              <a:rPr lang="it-IT" dirty="0" err="1"/>
              <a:t>clusterNR</a:t>
            </a:r>
            <a:r>
              <a:rPr lang="it-IT" dirty="0"/>
              <a:t>)</a:t>
            </a:r>
          </a:p>
          <a:p>
            <a:r>
              <a:rPr lang="it-IT" dirty="0"/>
              <a:t>L’opzione per lanciare PHI-BLAST e DELTA BLAST compare solo quando viene selezionato un database diverso (nr, </a:t>
            </a:r>
            <a:r>
              <a:rPr lang="it-IT" dirty="0" err="1"/>
              <a:t>UniprotKB</a:t>
            </a:r>
            <a:r>
              <a:rPr lang="it-IT" dirty="0"/>
              <a:t> o altri)</a:t>
            </a:r>
          </a:p>
        </p:txBody>
      </p:sp>
      <p:pic>
        <p:nvPicPr>
          <p:cNvPr id="6" name="Immagine 5">
            <a:extLst>
              <a:ext uri="{FF2B5EF4-FFF2-40B4-BE49-F238E27FC236}">
                <a16:creationId xmlns:a16="http://schemas.microsoft.com/office/drawing/2014/main" id="{E30086E8-EA0C-2B35-7AC6-ACCB26B6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74" y="3799541"/>
            <a:ext cx="4818760" cy="1728423"/>
          </a:xfrm>
          <a:prstGeom prst="rect">
            <a:avLst/>
          </a:prstGeom>
        </p:spPr>
      </p:pic>
      <p:pic>
        <p:nvPicPr>
          <p:cNvPr id="8" name="Immagine 7">
            <a:extLst>
              <a:ext uri="{FF2B5EF4-FFF2-40B4-BE49-F238E27FC236}">
                <a16:creationId xmlns:a16="http://schemas.microsoft.com/office/drawing/2014/main" id="{EB8CC808-02E0-F8F8-A071-766AEE6DE84E}"/>
              </a:ext>
            </a:extLst>
          </p:cNvPr>
          <p:cNvPicPr>
            <a:picLocks noChangeAspect="1"/>
          </p:cNvPicPr>
          <p:nvPr/>
        </p:nvPicPr>
        <p:blipFill>
          <a:blip r:embed="rId3">
            <a:extLst>
              <a:ext uri="{28A0092B-C50C-407E-A947-70E740481C1C}">
                <a14:useLocalDpi xmlns:a14="http://schemas.microsoft.com/office/drawing/2010/main" val="0"/>
              </a:ext>
            </a:extLst>
          </a:blip>
          <a:srcRect l="4952" t="26098" r="30063" b="28401"/>
          <a:stretch>
            <a:fillRect/>
          </a:stretch>
        </p:blipFill>
        <p:spPr>
          <a:xfrm>
            <a:off x="6429496" y="3799541"/>
            <a:ext cx="5293102" cy="2316324"/>
          </a:xfrm>
          <a:prstGeom prst="rect">
            <a:avLst/>
          </a:prstGeom>
        </p:spPr>
      </p:pic>
      <p:sp>
        <p:nvSpPr>
          <p:cNvPr id="9" name="CasellaDiTesto 8">
            <a:extLst>
              <a:ext uri="{FF2B5EF4-FFF2-40B4-BE49-F238E27FC236}">
                <a16:creationId xmlns:a16="http://schemas.microsoft.com/office/drawing/2014/main" id="{37EA2B53-0AE2-D5BC-390E-B5D17506C397}"/>
              </a:ext>
            </a:extLst>
          </p:cNvPr>
          <p:cNvSpPr txBox="1"/>
          <p:nvPr/>
        </p:nvSpPr>
        <p:spPr>
          <a:xfrm>
            <a:off x="5729681" y="4555222"/>
            <a:ext cx="461986" cy="369332"/>
          </a:xfrm>
          <a:prstGeom prst="rect">
            <a:avLst/>
          </a:prstGeom>
          <a:noFill/>
        </p:spPr>
        <p:txBody>
          <a:bodyPr wrap="none" rtlCol="0">
            <a:spAutoFit/>
          </a:bodyPr>
          <a:lstStyle/>
          <a:p>
            <a:r>
              <a:rPr lang="it-IT" dirty="0"/>
              <a:t>VS</a:t>
            </a:r>
          </a:p>
        </p:txBody>
      </p:sp>
      <p:sp>
        <p:nvSpPr>
          <p:cNvPr id="10" name="Ovale 9">
            <a:extLst>
              <a:ext uri="{FF2B5EF4-FFF2-40B4-BE49-F238E27FC236}">
                <a16:creationId xmlns:a16="http://schemas.microsoft.com/office/drawing/2014/main" id="{F06683BC-E6D3-1579-4C3F-F0A7B9161F19}"/>
              </a:ext>
            </a:extLst>
          </p:cNvPr>
          <p:cNvSpPr/>
          <p:nvPr/>
        </p:nvSpPr>
        <p:spPr>
          <a:xfrm>
            <a:off x="7331978" y="3926048"/>
            <a:ext cx="2793534" cy="427838"/>
          </a:xfrm>
          <a:prstGeom prst="ellipse">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9694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B27CE-6446-C8BD-F8B0-B81C745154D4}"/>
              </a:ext>
            </a:extLst>
          </p:cNvPr>
          <p:cNvSpPr>
            <a:spLocks noGrp="1"/>
          </p:cNvSpPr>
          <p:nvPr>
            <p:ph type="title"/>
          </p:nvPr>
        </p:nvSpPr>
        <p:spPr/>
        <p:txBody>
          <a:bodyPr/>
          <a:lstStyle/>
          <a:p>
            <a:r>
              <a:rPr lang="en-US" dirty="0"/>
              <a:t>Pattern matching/recognition vs Pattern discovery</a:t>
            </a:r>
          </a:p>
        </p:txBody>
      </p:sp>
      <p:sp>
        <p:nvSpPr>
          <p:cNvPr id="3" name="Content Placeholder 2">
            <a:extLst>
              <a:ext uri="{FF2B5EF4-FFF2-40B4-BE49-F238E27FC236}">
                <a16:creationId xmlns:a16="http://schemas.microsoft.com/office/drawing/2014/main" id="{1E5FC226-3709-20DA-7B93-0C82005381B7}"/>
              </a:ext>
            </a:extLst>
          </p:cNvPr>
          <p:cNvSpPr>
            <a:spLocks noGrp="1"/>
          </p:cNvSpPr>
          <p:nvPr>
            <p:ph idx="1"/>
          </p:nvPr>
        </p:nvSpPr>
        <p:spPr/>
        <p:txBody>
          <a:bodyPr>
            <a:normAutofit lnSpcReduction="10000"/>
          </a:bodyPr>
          <a:lstStyle/>
          <a:p>
            <a:pPr algn="just"/>
            <a:r>
              <a:rPr lang="it-IT" dirty="0"/>
              <a:t>Tutti gli esempi che abbiamo fatto fino a questo momento, sia per quanto riguarda le sequenze proteiche, sia per quanto riguarda le sequenze nucleotidiche, sono approcci basati sul </a:t>
            </a:r>
            <a:r>
              <a:rPr lang="it-IT" b="1" u="sng" dirty="0"/>
              <a:t>pattern </a:t>
            </a:r>
            <a:r>
              <a:rPr lang="it-IT" b="1" u="sng" dirty="0" err="1"/>
              <a:t>recognition</a:t>
            </a:r>
            <a:r>
              <a:rPr lang="it-IT" dirty="0"/>
              <a:t>, ovvero sulla rilevazione di un pattern già noto, facendo utilizzo di un HMM, che come abbiamo visto comprende informazioni riguardo alla possibilità di osservare un determinato carattere (nt o aa) in una determinata posizione. </a:t>
            </a:r>
            <a:r>
              <a:rPr lang="it-IT" u="sng" dirty="0"/>
              <a:t>Il riconoscimento non si basa quindi sull’individuazione di una stringa di caratteri esatta.</a:t>
            </a:r>
          </a:p>
          <a:p>
            <a:r>
              <a:rPr lang="it-IT" dirty="0"/>
              <a:t>In casi più semplici, quando ad esempio il pattern di interesse è molto corto, oppure quando non è tollerata alcuna mutazione è possibile utilizzare un più semplice approccio di </a:t>
            </a:r>
            <a:r>
              <a:rPr lang="it-IT" b="1" u="sng" dirty="0"/>
              <a:t>pattern matching</a:t>
            </a:r>
            <a:r>
              <a:rPr lang="it-IT" dirty="0"/>
              <a:t>, che richiede un riconoscimento esatto della stringa da noi ricercata</a:t>
            </a:r>
            <a:endParaRPr lang="it-IT" b="1" dirty="0"/>
          </a:p>
          <a:p>
            <a:r>
              <a:rPr lang="it-IT" dirty="0"/>
              <a:t>Non dimentichiamoci che affinché un determinato pattern possa essere cercato, questo deve essere stato precedentemente identificato grazie ad un approccio di </a:t>
            </a:r>
            <a:r>
              <a:rPr lang="it-IT" b="1" u="sng" dirty="0"/>
              <a:t>pattern </a:t>
            </a:r>
            <a:r>
              <a:rPr lang="it-IT" b="1" u="sng" dirty="0" err="1"/>
              <a:t>discovery</a:t>
            </a:r>
            <a:endParaRPr lang="it-IT" b="1" u="sng" dirty="0"/>
          </a:p>
        </p:txBody>
      </p:sp>
    </p:spTree>
    <p:extLst>
      <p:ext uri="{BB962C8B-B14F-4D97-AF65-F5344CB8AC3E}">
        <p14:creationId xmlns:p14="http://schemas.microsoft.com/office/powerpoint/2010/main" val="36272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a:t>Pattern matching vs pattern recognition</a:t>
            </a:r>
          </a:p>
        </p:txBody>
      </p:sp>
      <p:sp>
        <p:nvSpPr>
          <p:cNvPr id="3" name="Content Placeholder 2"/>
          <p:cNvSpPr>
            <a:spLocks noGrp="1"/>
          </p:cNvSpPr>
          <p:nvPr>
            <p:ph idx="1"/>
          </p:nvPr>
        </p:nvSpPr>
        <p:spPr>
          <a:xfrm>
            <a:off x="1341120" y="1545533"/>
            <a:ext cx="9509760" cy="4343400"/>
          </a:xfrm>
        </p:spPr>
        <p:txBody>
          <a:bodyPr>
            <a:normAutofit fontScale="92500" lnSpcReduction="20000"/>
          </a:bodyPr>
          <a:lstStyle/>
          <a:p>
            <a:r>
              <a:rPr lang="it-IT" dirty="0"/>
              <a:t>PATTERN MATCHING -&gt; </a:t>
            </a:r>
            <a:r>
              <a:rPr lang="it-IT" b="1" u="sng" dirty="0"/>
              <a:t>trovare TUTTE le volte in cui uno specifico PATTERN esatto si presenta (occurences) in una stringa</a:t>
            </a:r>
            <a:r>
              <a:rPr lang="it-IT" dirty="0"/>
              <a:t> o in un insieme di stringhe (sequenze di DNA o aminoacidi) </a:t>
            </a:r>
          </a:p>
          <a:p>
            <a:r>
              <a:rPr lang="it-IT" dirty="0"/>
              <a:t>Es. 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dirty="0">
                <a:solidFill>
                  <a:srgbClr val="FF0000"/>
                </a:solidFill>
              </a:rPr>
              <a:t>HHKHKK</a:t>
            </a:r>
            <a:r>
              <a:rPr lang="it-IT" dirty="0"/>
              <a:t>HJHKKSAAW </a:t>
            </a:r>
          </a:p>
          <a:p>
            <a:r>
              <a:rPr lang="it-IT" dirty="0"/>
              <a:t>PATTERN RECOGNITION -&gt;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p>
          <a:p>
            <a:r>
              <a:rPr lang="it-IT" dirty="0"/>
              <a:t>Nell’esempio sopra, i match non specifici soono indicati da un *</a:t>
            </a:r>
          </a:p>
          <a:p>
            <a:r>
              <a:rPr lang="it-IT" dirty="0"/>
              <a:t>Il pattern matching può fare utilizzo di </a:t>
            </a:r>
            <a:r>
              <a:rPr lang="it-IT" b="1" dirty="0"/>
              <a:t>regular </a:t>
            </a:r>
            <a:r>
              <a:rPr lang="it-IT" b="1" dirty="0" err="1"/>
              <a:t>expressions</a:t>
            </a:r>
            <a:r>
              <a:rPr lang="it-IT" dirty="0"/>
              <a:t> (che definiremo tra poco), oppure di </a:t>
            </a:r>
            <a:r>
              <a:rPr lang="it-IT" b="1" dirty="0"/>
              <a:t>HMM</a:t>
            </a:r>
            <a:r>
              <a:rPr lang="it-IT" dirty="0"/>
              <a:t>, che a loro volta derivano da matrici PSSM</a:t>
            </a:r>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F77E-6235-5289-A99A-2B0BF8DFCB65}"/>
              </a:ext>
            </a:extLst>
          </p:cNvPr>
          <p:cNvSpPr>
            <a:spLocks noGrp="1"/>
          </p:cNvSpPr>
          <p:nvPr>
            <p:ph type="title"/>
          </p:nvPr>
        </p:nvSpPr>
        <p:spPr>
          <a:xfrm>
            <a:off x="1341120" y="438912"/>
            <a:ext cx="9509760" cy="573811"/>
          </a:xfrm>
        </p:spPr>
        <p:txBody>
          <a:bodyPr/>
          <a:lstStyle/>
          <a:p>
            <a:r>
              <a:rPr lang="en-US" dirty="0"/>
              <a:t>Regular expressions</a:t>
            </a:r>
          </a:p>
        </p:txBody>
      </p:sp>
      <p:sp>
        <p:nvSpPr>
          <p:cNvPr id="3" name="Content Placeholder 2">
            <a:extLst>
              <a:ext uri="{FF2B5EF4-FFF2-40B4-BE49-F238E27FC236}">
                <a16:creationId xmlns:a16="http://schemas.microsoft.com/office/drawing/2014/main" id="{19EED9C4-3314-0072-8E2E-19FAA9B154EB}"/>
              </a:ext>
            </a:extLst>
          </p:cNvPr>
          <p:cNvSpPr>
            <a:spLocks noGrp="1"/>
          </p:cNvSpPr>
          <p:nvPr>
            <p:ph idx="1"/>
          </p:nvPr>
        </p:nvSpPr>
        <p:spPr>
          <a:xfrm>
            <a:off x="1341120" y="1257300"/>
            <a:ext cx="9509760" cy="4343400"/>
          </a:xfrm>
        </p:spPr>
        <p:txBody>
          <a:bodyPr>
            <a:normAutofit/>
          </a:bodyPr>
          <a:lstStyle/>
          <a:p>
            <a:pPr algn="just"/>
            <a:r>
              <a:rPr lang="it-IT" dirty="0"/>
              <a:t>Cosa sono le regular </a:t>
            </a:r>
            <a:r>
              <a:rPr lang="it-IT" dirty="0" err="1"/>
              <a:t>expression</a:t>
            </a:r>
            <a:r>
              <a:rPr lang="it-IT" dirty="0"/>
              <a:t>? Si tratta di </a:t>
            </a:r>
            <a:r>
              <a:rPr lang="it-IT" u="sng" dirty="0"/>
              <a:t>brevi sequenze di simboli usate per cercare schemi specifici in sequenze nucleotidiche o proteiche</a:t>
            </a:r>
          </a:p>
          <a:p>
            <a:pPr algn="just"/>
            <a:r>
              <a:rPr lang="it-IT" dirty="0"/>
              <a:t>I caratteri IUPAC possono essere combinati a questi simboli per indicare ripetizioni di uno stesso carattere, incertezze o variazioni di lunghezza</a:t>
            </a:r>
          </a:p>
          <a:p>
            <a:pPr algn="just"/>
            <a:r>
              <a:rPr lang="it-IT" dirty="0"/>
              <a:t>Le regular </a:t>
            </a:r>
            <a:r>
              <a:rPr lang="it-IT" dirty="0" err="1"/>
              <a:t>expression</a:t>
            </a:r>
            <a:r>
              <a:rPr lang="it-IT" dirty="0"/>
              <a:t> usano una sintassi ben definita e codificata, evitando dunque ambiguità</a:t>
            </a:r>
          </a:p>
          <a:p>
            <a:pPr algn="just"/>
            <a:r>
              <a:rPr lang="it-IT" dirty="0"/>
              <a:t>Il loro utilizzo consente una </a:t>
            </a:r>
            <a:r>
              <a:rPr lang="it-IT" b="1" dirty="0"/>
              <a:t>ricerca flessibile</a:t>
            </a:r>
            <a:r>
              <a:rPr lang="it-IT" dirty="0"/>
              <a:t>, che ben si applica al caso di brevi motivi che hanno un ruolo funzionale ben definito all’interno di una sequenza, spesso identificando siti attivi interni ad un dominio conservato, oppure regioni di regolazione fondamentali presenti nei promotori di geni</a:t>
            </a:r>
          </a:p>
        </p:txBody>
      </p:sp>
    </p:spTree>
    <p:extLst>
      <p:ext uri="{BB962C8B-B14F-4D97-AF65-F5344CB8AC3E}">
        <p14:creationId xmlns:p14="http://schemas.microsoft.com/office/powerpoint/2010/main" val="63520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4071" y="624924"/>
            <a:ext cx="10251791" cy="296812"/>
          </a:xfrm>
        </p:spPr>
        <p:txBody>
          <a:bodyPr>
            <a:normAutofit fontScale="90000"/>
          </a:bodyPr>
          <a:lstStyle/>
          <a:p>
            <a:r>
              <a:rPr lang="it-IT" dirty="0"/>
              <a:t>Pattern matching/</a:t>
            </a:r>
            <a:r>
              <a:rPr lang="it-IT" dirty="0" err="1"/>
              <a:t>recognition</a:t>
            </a:r>
            <a:r>
              <a:rPr lang="it-IT" dirty="0"/>
              <a:t> con regular </a:t>
            </a:r>
            <a:r>
              <a:rPr lang="it-IT" dirty="0" err="1"/>
              <a:t>expressions</a:t>
            </a:r>
            <a:r>
              <a:rPr lang="it-IT" dirty="0"/>
              <a:t> – esempio: PHI-BLAST</a:t>
            </a:r>
            <a:endParaRPr lang="en-US" dirty="0"/>
          </a:p>
        </p:txBody>
      </p:sp>
      <p:sp>
        <p:nvSpPr>
          <p:cNvPr id="3" name="Segnaposto contenuto 2"/>
          <p:cNvSpPr>
            <a:spLocks noGrp="1"/>
          </p:cNvSpPr>
          <p:nvPr>
            <p:ph idx="1"/>
          </p:nvPr>
        </p:nvSpPr>
        <p:spPr>
          <a:xfrm>
            <a:off x="641131" y="1051034"/>
            <a:ext cx="10794123" cy="3573517"/>
          </a:xfrm>
        </p:spPr>
        <p:txBody>
          <a:bodyPr>
            <a:normAutofit fontScale="92500" lnSpcReduction="20000"/>
          </a:bodyPr>
          <a:lstStyle/>
          <a:p>
            <a:pPr algn="just"/>
            <a:r>
              <a:rPr lang="it-IT" b="1" dirty="0"/>
              <a:t>Pattern Hit </a:t>
            </a:r>
            <a:r>
              <a:rPr lang="it-IT" b="1" dirty="0" err="1"/>
              <a:t>Initiated</a:t>
            </a:r>
            <a:r>
              <a:rPr lang="it-IT" b="1" dirty="0"/>
              <a:t> BLAST</a:t>
            </a:r>
            <a:r>
              <a:rPr lang="it-IT" dirty="0"/>
              <a:t>, sempre accessibile dalla home page di BLAST NCBI</a:t>
            </a:r>
          </a:p>
          <a:p>
            <a:pPr algn="just"/>
            <a:r>
              <a:rPr lang="it-IT" dirty="0"/>
              <a:t>Permette di combinare la ricerca di un pattern (pattern </a:t>
            </a:r>
            <a:r>
              <a:rPr lang="it-IT" dirty="0" err="1"/>
              <a:t>matching</a:t>
            </a:r>
            <a:r>
              <a:rPr lang="it-IT" dirty="0"/>
              <a:t>, indicato dall’utente con una </a:t>
            </a:r>
            <a:r>
              <a:rPr lang="it-IT" b="1" dirty="0"/>
              <a:t>regular </a:t>
            </a:r>
            <a:r>
              <a:rPr lang="it-IT" b="1" dirty="0" err="1"/>
              <a:t>expression</a:t>
            </a:r>
            <a:r>
              <a:rPr lang="it-IT" dirty="0"/>
              <a:t>) con allineamenti locali delle regioni fiancheggianti (</a:t>
            </a:r>
            <a:r>
              <a:rPr lang="it-IT" u="sng" dirty="0"/>
              <a:t>N.B. solo in </a:t>
            </a:r>
            <a:r>
              <a:rPr lang="it-IT" u="sng" dirty="0" err="1"/>
              <a:t>BLASTp</a:t>
            </a:r>
            <a:r>
              <a:rPr lang="it-IT" dirty="0"/>
              <a:t>!)</a:t>
            </a:r>
          </a:p>
          <a:p>
            <a:pPr algn="just"/>
            <a:r>
              <a:rPr lang="it-IT" dirty="0"/>
              <a:t>Il pattern va inserito da «</a:t>
            </a:r>
            <a:r>
              <a:rPr lang="it-IT" u="sng" dirty="0" err="1"/>
              <a:t>enter</a:t>
            </a:r>
            <a:r>
              <a:rPr lang="it-IT" u="sng" dirty="0"/>
              <a:t> a PHI pattern</a:t>
            </a:r>
            <a:r>
              <a:rPr lang="it-IT" dirty="0"/>
              <a:t>» nell’interfaccia grafica</a:t>
            </a:r>
          </a:p>
          <a:p>
            <a:pPr algn="just"/>
            <a:r>
              <a:rPr lang="it-IT" dirty="0"/>
              <a:t>La domanda a cui PHI-BLAST tenta di dare una risposta è: data una sequenza X che contiene il pattern Y, quali sono le sequenze nel database che contengono il pattern Y e che sono significativamente simili ad X nelle regioni d’intorno al pattern stesso?</a:t>
            </a:r>
          </a:p>
          <a:p>
            <a:pPr algn="just"/>
            <a:r>
              <a:rPr lang="it-IT" dirty="0"/>
              <a:t>In sostanza PHI BLAST </a:t>
            </a:r>
            <a:r>
              <a:rPr lang="it-IT" b="1" dirty="0"/>
              <a:t>ottimizza il pattern </a:t>
            </a:r>
            <a:r>
              <a:rPr lang="it-IT" b="1" dirty="0" err="1"/>
              <a:t>matching</a:t>
            </a:r>
            <a:r>
              <a:rPr lang="it-IT" b="1" dirty="0"/>
              <a:t>/</a:t>
            </a:r>
            <a:r>
              <a:rPr lang="it-IT" b="1" dirty="0" err="1"/>
              <a:t>recognition</a:t>
            </a:r>
            <a:r>
              <a:rPr lang="it-IT" b="1" dirty="0"/>
              <a:t> </a:t>
            </a:r>
            <a:r>
              <a:rPr lang="it-IT" dirty="0"/>
              <a:t>permettendo di filtrare tutti gli hit probabilmente casuali, cioè quelli che pur mostrando la presenza del pattern ricercato, non sono simili alla sequenza </a:t>
            </a:r>
            <a:r>
              <a:rPr lang="it-IT" dirty="0" err="1"/>
              <a:t>query</a:t>
            </a:r>
            <a:r>
              <a:rPr lang="it-IT" dirty="0"/>
              <a:t> o, viceversa, di non mostrare i risultati che, pur avendo un buon e-</a:t>
            </a:r>
            <a:r>
              <a:rPr lang="it-IT" dirty="0" err="1"/>
              <a:t>value</a:t>
            </a:r>
            <a:r>
              <a:rPr lang="it-IT" dirty="0"/>
              <a:t>, non presentano il pattern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2" y="4753849"/>
            <a:ext cx="10058400" cy="1889385"/>
          </a:xfrm>
          <a:prstGeom prst="rect">
            <a:avLst/>
          </a:prstGeom>
        </p:spPr>
      </p:pic>
      <p:sp>
        <p:nvSpPr>
          <p:cNvPr id="5" name="CasellaDiTesto 4"/>
          <p:cNvSpPr txBox="1"/>
          <p:nvPr/>
        </p:nvSpPr>
        <p:spPr>
          <a:xfrm>
            <a:off x="5827685" y="4871567"/>
            <a:ext cx="5873248" cy="1169551"/>
          </a:xfrm>
          <a:prstGeom prst="rect">
            <a:avLst/>
          </a:prstGeom>
          <a:solidFill>
            <a:schemeClr val="bg1">
              <a:lumMod val="95000"/>
            </a:schemeClr>
          </a:solidFill>
          <a:ln>
            <a:solidFill>
              <a:srgbClr val="FF0000"/>
            </a:solidFill>
          </a:ln>
        </p:spPr>
        <p:txBody>
          <a:bodyPr wrap="square" rtlCol="0">
            <a:spAutoFit/>
          </a:bodyPr>
          <a:lstStyle/>
          <a:p>
            <a:pPr algn="just"/>
            <a:r>
              <a:rPr lang="it-IT" sz="1400" b="1" dirty="0">
                <a:solidFill>
                  <a:srgbClr val="FF0000"/>
                </a:solidFill>
              </a:rPr>
              <a:t>N.B. PHI-BLAST effettua pattern </a:t>
            </a:r>
            <a:r>
              <a:rPr lang="it-IT" sz="1400" b="1" dirty="0" err="1">
                <a:solidFill>
                  <a:srgbClr val="FF0000"/>
                </a:solidFill>
              </a:rPr>
              <a:t>matching</a:t>
            </a:r>
            <a:r>
              <a:rPr lang="it-IT" sz="1400" b="1" dirty="0">
                <a:solidFill>
                  <a:srgbClr val="FF0000"/>
                </a:solidFill>
              </a:rPr>
              <a:t> o pattern </a:t>
            </a:r>
            <a:r>
              <a:rPr lang="it-IT" sz="1400" b="1" dirty="0" err="1">
                <a:solidFill>
                  <a:srgbClr val="FF0000"/>
                </a:solidFill>
              </a:rPr>
              <a:t>recognition</a:t>
            </a:r>
            <a:r>
              <a:rPr lang="it-IT" sz="1400" b="1" dirty="0">
                <a:solidFill>
                  <a:srgbClr val="FF0000"/>
                </a:solidFill>
              </a:rPr>
              <a:t>? Dipende da cosa inseriamo nella </a:t>
            </a:r>
            <a:r>
              <a:rPr lang="it-IT" sz="1400" b="1" dirty="0" err="1">
                <a:solidFill>
                  <a:srgbClr val="FF0000"/>
                </a:solidFill>
              </a:rPr>
              <a:t>finesta</a:t>
            </a:r>
            <a:r>
              <a:rPr lang="it-IT" sz="1400" b="1" dirty="0">
                <a:solidFill>
                  <a:srgbClr val="FF0000"/>
                </a:solidFill>
              </a:rPr>
              <a:t> «</a:t>
            </a:r>
            <a:r>
              <a:rPr lang="it-IT" sz="1400" b="1" dirty="0" err="1">
                <a:solidFill>
                  <a:srgbClr val="FF0000"/>
                </a:solidFill>
              </a:rPr>
              <a:t>enter</a:t>
            </a:r>
            <a:r>
              <a:rPr lang="it-IT" sz="1400" b="1" dirty="0">
                <a:solidFill>
                  <a:srgbClr val="FF0000"/>
                </a:solidFill>
              </a:rPr>
              <a:t> a PHI pattern». L’utilizzo di una regular </a:t>
            </a:r>
            <a:r>
              <a:rPr lang="it-IT" sz="1400" b="1" dirty="0" err="1">
                <a:solidFill>
                  <a:srgbClr val="FF0000"/>
                </a:solidFill>
              </a:rPr>
              <a:t>expression</a:t>
            </a:r>
            <a:r>
              <a:rPr lang="it-IT" sz="1400" b="1" dirty="0">
                <a:solidFill>
                  <a:srgbClr val="FF0000"/>
                </a:solidFill>
              </a:rPr>
              <a:t> determinerà un pattern </a:t>
            </a:r>
            <a:r>
              <a:rPr lang="it-IT" sz="1400" b="1" dirty="0" err="1">
                <a:solidFill>
                  <a:srgbClr val="FF0000"/>
                </a:solidFill>
              </a:rPr>
              <a:t>recognition</a:t>
            </a:r>
            <a:r>
              <a:rPr lang="it-IT" sz="1400" b="1" dirty="0">
                <a:solidFill>
                  <a:srgbClr val="FF0000"/>
                </a:solidFill>
              </a:rPr>
              <a:t>, l’utilizzo di una stringa esatta invece determinerà un approccio di pattern </a:t>
            </a:r>
            <a:r>
              <a:rPr lang="it-IT" sz="1400" b="1" dirty="0" err="1">
                <a:solidFill>
                  <a:srgbClr val="FF0000"/>
                </a:solidFill>
              </a:rPr>
              <a:t>matching</a:t>
            </a:r>
            <a:endParaRPr lang="en-US" sz="1400" b="1" dirty="0">
              <a:solidFill>
                <a:srgbClr val="FF0000"/>
              </a:solidFill>
            </a:endParaRPr>
          </a:p>
        </p:txBody>
      </p:sp>
    </p:spTree>
    <p:extLst>
      <p:ext uri="{BB962C8B-B14F-4D97-AF65-F5344CB8AC3E}">
        <p14:creationId xmlns:p14="http://schemas.microsoft.com/office/powerpoint/2010/main" val="8355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296812"/>
          </a:xfrm>
        </p:spPr>
        <p:txBody>
          <a:bodyPr>
            <a:normAutofit fontScale="90000"/>
          </a:bodyPr>
          <a:lstStyle/>
          <a:p>
            <a:r>
              <a:rPr lang="it-IT" dirty="0"/>
              <a:t>PHI-BLAST - sintassi</a:t>
            </a:r>
            <a:endParaRPr lang="en-US" dirty="0"/>
          </a:p>
        </p:txBody>
      </p:sp>
      <p:sp>
        <p:nvSpPr>
          <p:cNvPr id="3" name="Segnaposto contenuto 2"/>
          <p:cNvSpPr>
            <a:spLocks noGrp="1"/>
          </p:cNvSpPr>
          <p:nvPr>
            <p:ph idx="1"/>
          </p:nvPr>
        </p:nvSpPr>
        <p:spPr>
          <a:xfrm>
            <a:off x="641131" y="1051034"/>
            <a:ext cx="10794123" cy="5108028"/>
          </a:xfrm>
        </p:spPr>
        <p:txBody>
          <a:bodyPr>
            <a:normAutofit/>
          </a:bodyPr>
          <a:lstStyle/>
          <a:p>
            <a:pPr algn="just"/>
            <a:r>
              <a:rPr lang="it-IT" dirty="0"/>
              <a:t>Amino acidi riportati con codice IUPAC standard (A, D, E, F, ecc.)</a:t>
            </a:r>
          </a:p>
          <a:p>
            <a:pPr algn="just"/>
            <a:r>
              <a:rPr lang="it-IT" dirty="0"/>
              <a:t>Posso indicare la possibilità di trovare diversi amino acidi in una posizione inserendoli tra parentesi quadre: A[RF]G indica che saranno accettate le stringhe ARG oppure AFG</a:t>
            </a:r>
          </a:p>
          <a:p>
            <a:pPr algn="just"/>
            <a:r>
              <a:rPr lang="it-IT" dirty="0"/>
              <a:t>Se mi aspetto di trovare un aa ripetuto n volte posso indicare il numero tra parentesi: A(5) indica una alanina ripetuta 5 volte</a:t>
            </a:r>
          </a:p>
          <a:p>
            <a:pPr algn="just"/>
            <a:r>
              <a:rPr lang="it-IT" dirty="0"/>
              <a:t>Se il numero di occorrenze può variare, posso indicarlo in questo modo: T(2,5) mi indica che posso trovare una treonina presente 2, 3, 4 o 5 volte consecutivamente. Questo utilizzo torna di solito più utile per indicare amino acidi ignoti (X)</a:t>
            </a:r>
          </a:p>
          <a:p>
            <a:pPr algn="just"/>
            <a:r>
              <a:rPr lang="it-IT" dirty="0"/>
              <a:t>Cosa indica ad esempio il pattern «KTX(5,8)SX(3)L» ?</a:t>
            </a:r>
          </a:p>
          <a:p>
            <a:pPr algn="just"/>
            <a:r>
              <a:rPr lang="it-IT" dirty="0"/>
              <a:t>INFO AGGIORNATE SULLA SINTASSI DI PHI-BLAST: </a:t>
            </a:r>
            <a:r>
              <a:rPr lang="it-IT" dirty="0">
                <a:hlinkClick r:id="rId2"/>
              </a:rPr>
              <a:t>https://www.ncbi.nlm.nih.gov/blast/html/PHIsyntax.html</a:t>
            </a:r>
            <a:r>
              <a:rPr lang="it-IT" dirty="0"/>
              <a:t> </a:t>
            </a:r>
          </a:p>
        </p:txBody>
      </p:sp>
    </p:spTree>
    <p:extLst>
      <p:ext uri="{BB962C8B-B14F-4D97-AF65-F5344CB8AC3E}">
        <p14:creationId xmlns:p14="http://schemas.microsoft.com/office/powerpoint/2010/main" val="85029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05094" y="1484165"/>
            <a:ext cx="5185804" cy="4874593"/>
          </a:xfrm>
        </p:spPr>
        <p:txBody>
          <a:bodyPr>
            <a:normAutofit fontScale="92500" lnSpcReduction="10000"/>
          </a:bodyPr>
          <a:lstStyle/>
          <a:p>
            <a:pPr algn="just"/>
            <a:r>
              <a:rPr lang="it-IT" dirty="0"/>
              <a:t>Parte del </a:t>
            </a:r>
            <a:r>
              <a:rPr lang="it-IT" b="1" dirty="0"/>
              <a:t>MEME suite </a:t>
            </a:r>
            <a:r>
              <a:rPr lang="it-IT" dirty="0"/>
              <a:t>(ne parleremo nelle prossime </a:t>
            </a:r>
            <a:r>
              <a:rPr lang="it-IT" dirty="0" err="1"/>
              <a:t>slides</a:t>
            </a:r>
            <a:r>
              <a:rPr lang="it-IT" dirty="0"/>
              <a:t>)</a:t>
            </a:r>
          </a:p>
          <a:p>
            <a:pPr algn="just"/>
            <a:r>
              <a:rPr lang="it-IT" dirty="0"/>
              <a:t>Acronimo per </a:t>
            </a:r>
            <a:r>
              <a:rPr lang="it-IT" b="1" dirty="0" err="1"/>
              <a:t>Find</a:t>
            </a:r>
            <a:r>
              <a:rPr lang="it-IT" b="1" dirty="0"/>
              <a:t> </a:t>
            </a:r>
            <a:r>
              <a:rPr lang="it-IT" b="1" dirty="0" err="1"/>
              <a:t>Individual</a:t>
            </a:r>
            <a:r>
              <a:rPr lang="it-IT" b="1" dirty="0"/>
              <a:t> </a:t>
            </a:r>
            <a:r>
              <a:rPr lang="it-IT" b="1" dirty="0" err="1"/>
              <a:t>Motif</a:t>
            </a:r>
            <a:r>
              <a:rPr lang="it-IT" b="1" dirty="0"/>
              <a:t> </a:t>
            </a:r>
            <a:r>
              <a:rPr lang="it-IT" b="1" dirty="0" err="1"/>
              <a:t>Occurrences</a:t>
            </a:r>
            <a:endParaRPr lang="it-IT" b="1" dirty="0"/>
          </a:p>
          <a:p>
            <a:pPr algn="just"/>
            <a:r>
              <a:rPr lang="en-US" dirty="0">
                <a:hlinkClick r:id="rId2"/>
              </a:rPr>
              <a:t>http://meme-suite.org/tools/fimo</a:t>
            </a:r>
            <a:endParaRPr lang="en-US" dirty="0"/>
          </a:p>
          <a:p>
            <a:pPr algn="just"/>
            <a:r>
              <a:rPr lang="it-IT" dirty="0"/>
              <a:t>Può essere utilizzato quando voglio cercare se un particolare motivo di interesse (</a:t>
            </a:r>
            <a:r>
              <a:rPr lang="it-IT" u="sng" dirty="0"/>
              <a:t>a me già noto</a:t>
            </a:r>
            <a:r>
              <a:rPr lang="it-IT" dirty="0"/>
              <a:t>!) è presente o meno in un gruppo di sequenze</a:t>
            </a:r>
          </a:p>
          <a:p>
            <a:pPr algn="just"/>
            <a:r>
              <a:rPr lang="it-IT" dirty="0"/>
              <a:t>L’input può essere una regular </a:t>
            </a:r>
            <a:r>
              <a:rPr lang="it-IT" dirty="0" err="1"/>
              <a:t>expression</a:t>
            </a:r>
            <a:r>
              <a:rPr lang="it-IT" dirty="0"/>
              <a:t> o una matrice PSSM</a:t>
            </a:r>
          </a:p>
          <a:p>
            <a:pPr algn="just"/>
            <a:r>
              <a:rPr lang="it-IT" dirty="0"/>
              <a:t>I risultati vengono presentati assieme ad un p-</a:t>
            </a:r>
            <a:r>
              <a:rPr lang="it-IT" dirty="0" err="1"/>
              <a:t>value</a:t>
            </a:r>
            <a:r>
              <a:rPr lang="it-IT" dirty="0"/>
              <a:t> per filtrare </a:t>
            </a:r>
            <a:r>
              <a:rPr lang="it-IT" dirty="0" err="1"/>
              <a:t>hits</a:t>
            </a:r>
            <a:r>
              <a:rPr lang="it-IT" dirty="0"/>
              <a:t> casuali dovuti a rumore di fondo</a:t>
            </a:r>
            <a:endParaRPr lang="en-US" dirty="0"/>
          </a:p>
        </p:txBody>
      </p:sp>
      <p:sp>
        <p:nvSpPr>
          <p:cNvPr id="4" name="Titolo 1"/>
          <p:cNvSpPr>
            <a:spLocks noGrp="1"/>
          </p:cNvSpPr>
          <p:nvPr>
            <p:ph type="title"/>
          </p:nvPr>
        </p:nvSpPr>
        <p:spPr>
          <a:xfrm>
            <a:off x="1341120" y="438912"/>
            <a:ext cx="9509760" cy="401916"/>
          </a:xfrm>
        </p:spPr>
        <p:txBody>
          <a:bodyPr>
            <a:normAutofit fontScale="90000"/>
          </a:bodyPr>
          <a:lstStyle/>
          <a:p>
            <a:r>
              <a:rPr lang="it-IT" dirty="0"/>
              <a:t>Pattern </a:t>
            </a:r>
            <a:r>
              <a:rPr lang="it-IT" dirty="0" err="1"/>
              <a:t>recognition</a:t>
            </a:r>
            <a:r>
              <a:rPr lang="it-IT" dirty="0"/>
              <a:t> – esempio: FIMO</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7156" y="1073088"/>
            <a:ext cx="5824844" cy="5285670"/>
          </a:xfrm>
          <a:prstGeom prst="rect">
            <a:avLst/>
          </a:prstGeom>
        </p:spPr>
      </p:pic>
    </p:spTree>
    <p:extLst>
      <p:ext uri="{BB962C8B-B14F-4D97-AF65-F5344CB8AC3E}">
        <p14:creationId xmlns:p14="http://schemas.microsoft.com/office/powerpoint/2010/main" val="10167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a:t>Pattern </a:t>
            </a:r>
            <a:r>
              <a:rPr lang="it-IT" dirty="0" err="1"/>
              <a:t>matching</a:t>
            </a:r>
            <a:r>
              <a:rPr lang="it-IT" dirty="0"/>
              <a:t>/</a:t>
            </a:r>
            <a:r>
              <a:rPr lang="it-IT" dirty="0" err="1"/>
              <a:t>recognition</a:t>
            </a:r>
            <a:r>
              <a:rPr lang="it-IT" dirty="0"/>
              <a:t> in proteine - ELM </a:t>
            </a:r>
            <a:endParaRPr lang="en-US" dirty="0"/>
          </a:p>
        </p:txBody>
      </p:sp>
      <p:sp>
        <p:nvSpPr>
          <p:cNvPr id="3" name="Segnaposto contenuto 2"/>
          <p:cNvSpPr>
            <a:spLocks noGrp="1"/>
          </p:cNvSpPr>
          <p:nvPr>
            <p:ph idx="1"/>
          </p:nvPr>
        </p:nvSpPr>
        <p:spPr>
          <a:xfrm>
            <a:off x="1341120" y="1400083"/>
            <a:ext cx="9509760" cy="4343400"/>
          </a:xfrm>
        </p:spPr>
        <p:txBody>
          <a:bodyPr/>
          <a:lstStyle/>
          <a:p>
            <a:r>
              <a:rPr lang="it-IT" b="1" dirty="0"/>
              <a:t>ELM</a:t>
            </a:r>
            <a:r>
              <a:rPr lang="it-IT" dirty="0"/>
              <a:t> (</a:t>
            </a:r>
            <a:r>
              <a:rPr lang="it-IT" dirty="0" err="1"/>
              <a:t>Eukaryotic</a:t>
            </a:r>
            <a:r>
              <a:rPr lang="it-IT" dirty="0"/>
              <a:t> Linear </a:t>
            </a:r>
            <a:r>
              <a:rPr lang="it-IT" dirty="0" err="1"/>
              <a:t>Motif</a:t>
            </a:r>
            <a:r>
              <a:rPr lang="it-IT" dirty="0"/>
              <a:t>)  </a:t>
            </a:r>
            <a:r>
              <a:rPr lang="it-IT" dirty="0" err="1"/>
              <a:t>resource</a:t>
            </a:r>
            <a:r>
              <a:rPr lang="it-IT" dirty="0"/>
              <a:t>; identifica piccoli motivi di sequenza indicativi, ad esempio, della presenza di possibili modificazioni post-</a:t>
            </a:r>
            <a:r>
              <a:rPr lang="it-IT" dirty="0" err="1"/>
              <a:t>traduzionali</a:t>
            </a:r>
            <a:endParaRPr lang="it-IT" dirty="0"/>
          </a:p>
          <a:p>
            <a:r>
              <a:rPr lang="en-US" dirty="0">
                <a:hlinkClick r:id="rId2"/>
              </a:rPr>
              <a:t>http://elm.eu.org</a:t>
            </a:r>
            <a:r>
              <a:rPr lang="en-US" dirty="0"/>
              <a:t> </a:t>
            </a:r>
          </a:p>
          <a:p>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85" y="2899423"/>
            <a:ext cx="6900462" cy="3386281"/>
          </a:xfrm>
          <a:prstGeom prst="rect">
            <a:avLst/>
          </a:prstGeom>
        </p:spPr>
      </p:pic>
    </p:spTree>
    <p:extLst>
      <p:ext uri="{BB962C8B-B14F-4D97-AF65-F5344CB8AC3E}">
        <p14:creationId xmlns:p14="http://schemas.microsoft.com/office/powerpoint/2010/main" val="389865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75185"/>
          </a:xfrm>
        </p:spPr>
        <p:txBody>
          <a:bodyPr>
            <a:normAutofit fontScale="90000"/>
          </a:bodyPr>
          <a:lstStyle/>
          <a:p>
            <a:r>
              <a:rPr lang="it-IT" dirty="0"/>
              <a:t>Pattern </a:t>
            </a:r>
            <a:r>
              <a:rPr lang="it-IT" dirty="0" err="1"/>
              <a:t>matching</a:t>
            </a:r>
            <a:r>
              <a:rPr lang="it-IT" dirty="0"/>
              <a:t>/</a:t>
            </a:r>
            <a:r>
              <a:rPr lang="it-IT" dirty="0" err="1"/>
              <a:t>recognition</a:t>
            </a:r>
            <a:r>
              <a:rPr lang="it-IT" dirty="0"/>
              <a:t> in proteine - ELM </a:t>
            </a:r>
            <a:endParaRPr lang="en-US" dirty="0"/>
          </a:p>
        </p:txBody>
      </p:sp>
      <p:sp>
        <p:nvSpPr>
          <p:cNvPr id="3" name="Segnaposto contenuto 2"/>
          <p:cNvSpPr>
            <a:spLocks noGrp="1"/>
          </p:cNvSpPr>
          <p:nvPr>
            <p:ph idx="1"/>
          </p:nvPr>
        </p:nvSpPr>
        <p:spPr>
          <a:xfrm>
            <a:off x="1341120" y="1400083"/>
            <a:ext cx="9509760" cy="4343400"/>
          </a:xfrm>
        </p:spPr>
        <p:txBody>
          <a:bodyPr>
            <a:normAutofit fontScale="92500"/>
          </a:bodyPr>
          <a:lstStyle/>
          <a:p>
            <a:pPr algn="just"/>
            <a:r>
              <a:rPr lang="it-IT" dirty="0"/>
              <a:t>La sequenza di una proteina può essere analizzata ricercando una serie di motivi sperimentalmente validati (depositati nel database sotto forma di regular </a:t>
            </a:r>
            <a:r>
              <a:rPr lang="it-IT" dirty="0" err="1"/>
              <a:t>expressions</a:t>
            </a:r>
            <a:r>
              <a:rPr lang="it-IT" dirty="0"/>
              <a:t>)</a:t>
            </a:r>
          </a:p>
          <a:p>
            <a:pPr algn="just"/>
            <a:r>
              <a:rPr lang="it-IT" dirty="0"/>
              <a:t>SI può trattare di siti di </a:t>
            </a:r>
            <a:r>
              <a:rPr lang="it-IT" dirty="0" err="1"/>
              <a:t>glicosilazione</a:t>
            </a:r>
            <a:r>
              <a:rPr lang="it-IT" dirty="0"/>
              <a:t>, </a:t>
            </a:r>
            <a:r>
              <a:rPr lang="it-IT" dirty="0" err="1"/>
              <a:t>sumoilazione</a:t>
            </a:r>
            <a:r>
              <a:rPr lang="it-IT" dirty="0"/>
              <a:t>, fosforilazione…</a:t>
            </a:r>
          </a:p>
          <a:p>
            <a:pPr algn="just"/>
            <a:r>
              <a:rPr lang="it-IT" dirty="0"/>
              <a:t>Si può trattare di siti di taglio da parte di </a:t>
            </a:r>
            <a:r>
              <a:rPr lang="it-IT" dirty="0" err="1"/>
              <a:t>endo</a:t>
            </a:r>
            <a:r>
              <a:rPr lang="it-IT" dirty="0"/>
              <a:t>- ed </a:t>
            </a:r>
            <a:r>
              <a:rPr lang="it-IT" dirty="0" err="1"/>
              <a:t>eso</a:t>
            </a:r>
            <a:r>
              <a:rPr lang="it-IT" dirty="0"/>
              <a:t>-proteasi</a:t>
            </a:r>
          </a:p>
          <a:p>
            <a:pPr algn="just"/>
            <a:r>
              <a:rPr lang="it-IT" dirty="0"/>
              <a:t>Il server permette una predizione dettagliata di tutte le possibili </a:t>
            </a:r>
            <a:r>
              <a:rPr lang="it-IT" b="1" dirty="0"/>
              <a:t>modificazioni post-</a:t>
            </a:r>
            <a:r>
              <a:rPr lang="it-IT" b="1" dirty="0" err="1"/>
              <a:t>traduzionali</a:t>
            </a:r>
            <a:r>
              <a:rPr lang="it-IT" b="1" dirty="0"/>
              <a:t> </a:t>
            </a:r>
            <a:r>
              <a:rPr lang="it-IT" dirty="0"/>
              <a:t>a cui una proteina eucariotica può essere soggetta</a:t>
            </a:r>
          </a:p>
          <a:p>
            <a:pPr algn="just"/>
            <a:r>
              <a:rPr lang="it-IT" dirty="0"/>
              <a:t>Integra anche la predizione di domini proteici conservati effettuata tramite SMART</a:t>
            </a:r>
          </a:p>
          <a:p>
            <a:pPr algn="just"/>
            <a:r>
              <a:rPr lang="it-IT" dirty="0"/>
              <a:t>ELM opera perlopiù con pattern </a:t>
            </a:r>
            <a:r>
              <a:rPr lang="it-IT" dirty="0" err="1"/>
              <a:t>recognition</a:t>
            </a:r>
            <a:r>
              <a:rPr lang="it-IT" dirty="0"/>
              <a:t>, anche se alcuni siti particolari sono «invariabili» e pertanto per essi di fatto si utilizza un pattern </a:t>
            </a:r>
            <a:r>
              <a:rPr lang="it-IT" dirty="0" err="1"/>
              <a:t>matching</a:t>
            </a:r>
            <a:endParaRPr lang="en-US" dirty="0"/>
          </a:p>
          <a:p>
            <a:endParaRPr lang="en-US" dirty="0"/>
          </a:p>
        </p:txBody>
      </p:sp>
    </p:spTree>
    <p:extLst>
      <p:ext uri="{BB962C8B-B14F-4D97-AF65-F5344CB8AC3E}">
        <p14:creationId xmlns:p14="http://schemas.microsoft.com/office/powerpoint/2010/main" val="40398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771" y="315310"/>
            <a:ext cx="6793943" cy="6082578"/>
          </a:xfrm>
          <a:prstGeom prst="rect">
            <a:avLst/>
          </a:prstGeom>
        </p:spPr>
      </p:pic>
    </p:spTree>
    <p:extLst>
      <p:ext uri="{BB962C8B-B14F-4D97-AF65-F5344CB8AC3E}">
        <p14:creationId xmlns:p14="http://schemas.microsoft.com/office/powerpoint/2010/main" val="337221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952" y="382921"/>
            <a:ext cx="10058400" cy="3551954"/>
          </a:xfrm>
          <a:prstGeom prst="rect">
            <a:avLst/>
          </a:prstGeom>
        </p:spPr>
      </p:pic>
      <p:sp>
        <p:nvSpPr>
          <p:cNvPr id="3" name="CasellaDiTesto 2"/>
          <p:cNvSpPr txBox="1"/>
          <p:nvPr/>
        </p:nvSpPr>
        <p:spPr>
          <a:xfrm>
            <a:off x="725214" y="4414344"/>
            <a:ext cx="10447283" cy="1754326"/>
          </a:xfrm>
          <a:prstGeom prst="rect">
            <a:avLst/>
          </a:prstGeom>
          <a:noFill/>
        </p:spPr>
        <p:txBody>
          <a:bodyPr wrap="square" rtlCol="0">
            <a:spAutoFit/>
          </a:bodyPr>
          <a:lstStyle/>
          <a:p>
            <a:pPr algn="just"/>
            <a:r>
              <a:rPr lang="it-IT" dirty="0"/>
              <a:t>Una tabella dettagliata mi aiuta a capire se il tipo di modificazione post-</a:t>
            </a:r>
            <a:r>
              <a:rPr lang="it-IT" dirty="0" err="1"/>
              <a:t>traduzionale</a:t>
            </a:r>
            <a:r>
              <a:rPr lang="it-IT" dirty="0"/>
              <a:t> predetto ha senso nel contesto biologico (cellulare o subcellulare) in cui la proteina di interesse è prodotta -&gt; non tutti i pattern identificati corrispondono, nella sequenza in esame, a siti realmente riconosciuti</a:t>
            </a:r>
          </a:p>
          <a:p>
            <a:pPr algn="just"/>
            <a:endParaRPr lang="it-IT" dirty="0"/>
          </a:p>
          <a:p>
            <a:pPr algn="just"/>
            <a:r>
              <a:rPr lang="it-IT" dirty="0"/>
              <a:t>Ogni motivo rilevato è accompagnato da un p-</a:t>
            </a:r>
            <a:r>
              <a:rPr lang="it-IT" dirty="0" err="1"/>
              <a:t>value</a:t>
            </a:r>
            <a:r>
              <a:rPr lang="it-IT" dirty="0"/>
              <a:t> e dalle posizioni in cui è stato ritrovato</a:t>
            </a:r>
            <a:endParaRPr lang="en-US" dirty="0"/>
          </a:p>
        </p:txBody>
      </p:sp>
    </p:spTree>
    <p:extLst>
      <p:ext uri="{BB962C8B-B14F-4D97-AF65-F5344CB8AC3E}">
        <p14:creationId xmlns:p14="http://schemas.microsoft.com/office/powerpoint/2010/main" val="63039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a:t>Pattern </a:t>
            </a:r>
            <a:r>
              <a:rPr lang="it-IT" dirty="0" err="1"/>
              <a:t>discovery</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pPr algn="just"/>
            <a:r>
              <a:rPr lang="it-IT" dirty="0"/>
              <a:t>Perche’ si possono applicare metodi di “PATTERN DISCOVERY” allo studio di sequenze regolatrici di geni ? </a:t>
            </a:r>
          </a:p>
          <a:p>
            <a:pPr algn="just"/>
            <a:r>
              <a:rPr lang="it-IT" dirty="0"/>
              <a:t>E’ verosimile che:</a:t>
            </a:r>
          </a:p>
          <a:p>
            <a:pPr marL="45720" indent="0" algn="just">
              <a:buNone/>
            </a:pPr>
            <a:r>
              <a:rPr lang="it-IT" dirty="0"/>
              <a:t>1) gruppi di geni espressi in modo simile (nel tempo, nello spazio) siano </a:t>
            </a:r>
            <a:r>
              <a:rPr lang="it-IT" b="1" u="sng" dirty="0"/>
              <a:t>co-regolati</a:t>
            </a:r>
            <a:r>
              <a:rPr lang="it-IT" dirty="0"/>
              <a:t> ovvero che siano controllati da sottogruppi simili di fattori di trascrizione, anche se questi non sono ancora noti </a:t>
            </a:r>
          </a:p>
          <a:p>
            <a:pPr marL="45720" indent="0" algn="just">
              <a:buNone/>
            </a:pPr>
            <a:r>
              <a:rPr lang="it-IT" dirty="0"/>
              <a:t>2) </a:t>
            </a:r>
            <a:r>
              <a:rPr lang="it-IT" b="1" u="sng" dirty="0"/>
              <a:t>condividano almeno parte degli elementi regolativi cis-acting</a:t>
            </a:r>
            <a:r>
              <a:rPr lang="it-IT" dirty="0"/>
              <a:t>, cioe’ i segnali nelle sequenze dei promotori </a:t>
            </a:r>
          </a:p>
          <a:p>
            <a:pPr algn="just"/>
            <a:r>
              <a:rPr lang="it-IT" dirty="0"/>
              <a:t>Pattern discovery -&gt; </a:t>
            </a:r>
            <a:r>
              <a:rPr lang="it-IT" b="1" dirty="0"/>
              <a:t>scoprire sottostringhe comuni tra piu’ stringhe</a:t>
            </a:r>
            <a:r>
              <a:rPr lang="it-IT" dirty="0"/>
              <a:t> (es. sequenze di DNA) </a:t>
            </a:r>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dirty="0"/>
              <a:t>Perché il pattern </a:t>
            </a:r>
            <a:r>
              <a:rPr lang="it-IT" dirty="0" err="1"/>
              <a:t>discovery</a:t>
            </a:r>
            <a:r>
              <a:rPr lang="it-IT" dirty="0"/>
              <a:t> è fondamentale?</a:t>
            </a:r>
          </a:p>
        </p:txBody>
      </p:sp>
      <p:sp>
        <p:nvSpPr>
          <p:cNvPr id="3" name="Content Placeholder 2"/>
          <p:cNvSpPr>
            <a:spLocks noGrp="1"/>
          </p:cNvSpPr>
          <p:nvPr>
            <p:ph idx="1"/>
          </p:nvPr>
        </p:nvSpPr>
        <p:spPr>
          <a:xfrm>
            <a:off x="1341120" y="1350818"/>
            <a:ext cx="9509760" cy="4665934"/>
          </a:xfrm>
        </p:spPr>
        <p:txBody>
          <a:bodyPr>
            <a:normAutofit/>
          </a:bodyPr>
          <a:lstStyle/>
          <a:p>
            <a:pPr algn="just"/>
            <a:r>
              <a:rPr lang="it-IT" dirty="0"/>
              <a:t>Come ben sappiamo sono ormai disponibili le sequenze di molti genomi completi, sia per procarioti che per eucarioti</a:t>
            </a:r>
          </a:p>
          <a:p>
            <a:pPr algn="just"/>
            <a:r>
              <a:rPr lang="it-IT" dirty="0"/>
              <a:t>Per diversi organismi virtualmente tutti i geni sono noti o predetti</a:t>
            </a:r>
          </a:p>
          <a:p>
            <a:pPr algn="just"/>
            <a:r>
              <a:rPr lang="it-IT" dirty="0"/>
              <a:t>Tuttavia </a:t>
            </a:r>
            <a:r>
              <a:rPr lang="it-IT" b="1" u="sng" dirty="0"/>
              <a:t>le informazioni funzionali sono ancora parziali</a:t>
            </a:r>
            <a:r>
              <a:rPr lang="it-IT" dirty="0"/>
              <a:t> in particolare per quanto riguarda la regolazione dell’espressione genica </a:t>
            </a:r>
          </a:p>
          <a:p>
            <a:pPr algn="just"/>
            <a:r>
              <a:rPr lang="it-IT" b="1" u="sng" dirty="0"/>
              <a:t>L’analisi di singoli promotori con i metodi tradizionali (</a:t>
            </a:r>
            <a:r>
              <a:rPr lang="it-IT" b="1" u="sng" dirty="0" err="1"/>
              <a:t>wet</a:t>
            </a:r>
            <a:r>
              <a:rPr lang="it-IT" b="1" u="sng" dirty="0"/>
              <a:t> lab) </a:t>
            </a:r>
            <a:r>
              <a:rPr lang="it-IT" b="1" u="sng" dirty="0" err="1"/>
              <a:t>e’</a:t>
            </a:r>
            <a:r>
              <a:rPr lang="it-IT" b="1" u="sng" dirty="0"/>
              <a:t> molto lenta e dispendiosa, non “scaled up” alla quantita’ di dati disponibili </a:t>
            </a:r>
          </a:p>
          <a:p>
            <a:pPr algn="just"/>
            <a:r>
              <a:rPr lang="it-IT" dirty="0"/>
              <a:t>Applicazione di metodi di “PATTERN DISCOVERY” per la ricerca di nuovi motivi funzionali</a:t>
            </a:r>
          </a:p>
          <a:p>
            <a:pPr algn="just"/>
            <a:r>
              <a:rPr lang="it-IT" dirty="0"/>
              <a:t>Questa può essere combinata a dati raccolti su larga scala riguardo alla struttura della cromatina (cioè alla sua accessibilità), grazie ad esperimenti «omici» di tipo ATAC-</a:t>
            </a:r>
            <a:r>
              <a:rPr lang="it-IT" dirty="0" err="1"/>
              <a:t>seq</a:t>
            </a:r>
            <a:r>
              <a:rPr lang="it-IT" dirty="0"/>
              <a:t>, </a:t>
            </a:r>
            <a:r>
              <a:rPr lang="it-IT" dirty="0" err="1"/>
              <a:t>DNase-seq</a:t>
            </a:r>
            <a:r>
              <a:rPr lang="it-IT" dirty="0"/>
              <a:t>, FAIRE-</a:t>
            </a:r>
            <a:r>
              <a:rPr lang="it-IT" dirty="0" err="1"/>
              <a:t>seq</a:t>
            </a:r>
            <a:r>
              <a:rPr lang="it-IT" dirty="0"/>
              <a:t>, ecc.)</a:t>
            </a:r>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a:t>Come funzionano gli algoritmi di pattern </a:t>
            </a:r>
            <a:r>
              <a:rPr lang="it-IT" sz="2800" dirty="0" err="1"/>
              <a:t>discovery</a:t>
            </a:r>
            <a:r>
              <a:rPr lang="it-IT" sz="2800" dirty="0"/>
              <a:t>?</a:t>
            </a:r>
          </a:p>
        </p:txBody>
      </p:sp>
      <p:sp>
        <p:nvSpPr>
          <p:cNvPr id="3" name="Content Placeholder 2"/>
          <p:cNvSpPr>
            <a:spLocks noGrp="1"/>
          </p:cNvSpPr>
          <p:nvPr>
            <p:ph idx="1"/>
          </p:nvPr>
        </p:nvSpPr>
        <p:spPr>
          <a:xfrm>
            <a:off x="1341120" y="1257300"/>
            <a:ext cx="9509760" cy="4343400"/>
          </a:xfrm>
        </p:spPr>
        <p:txBody>
          <a:bodyPr>
            <a:normAutofit lnSpcReduction="10000"/>
          </a:bodyPr>
          <a:lstStyle/>
          <a:p>
            <a:r>
              <a:rPr lang="it-IT" dirty="0"/>
              <a:t>SCOPO: </a:t>
            </a:r>
            <a:r>
              <a:rPr lang="it-IT" b="1" u="sng" dirty="0"/>
              <a:t>identificare PATTERN SIGNIFICATIVAMENTE SOVRA-RAPPRESENTATI rispetto alle attese in una stringa </a:t>
            </a:r>
            <a:r>
              <a:rPr lang="it-IT" dirty="0"/>
              <a:t>o in un insieme di stringhe di sequenza </a:t>
            </a:r>
            <a:r>
              <a:rPr lang="it-IT" b="1" u="sng" dirty="0"/>
              <a:t>senza conoscerli a priori </a:t>
            </a:r>
          </a:p>
          <a:p>
            <a:endParaRPr lang="it-IT" dirty="0"/>
          </a:p>
          <a:p>
            <a:r>
              <a:rPr lang="it-IT" dirty="0"/>
              <a:t>es trovare i PATTERN SIGNIFICATIVI in </a:t>
            </a:r>
          </a:p>
          <a:p>
            <a:pPr marL="45720" indent="0">
              <a:buNone/>
            </a:pPr>
            <a:r>
              <a:rPr lang="it-IT" dirty="0"/>
              <a:t>ATTCAGTCTTGTGCTTTTAGTCTCTTAGCTAGTCTCTAATTTAGACAGTCTAT </a:t>
            </a:r>
          </a:p>
          <a:p>
            <a:r>
              <a:rPr lang="it-IT" dirty="0"/>
              <a:t>Uno puo’ essere: </a:t>
            </a:r>
            <a:r>
              <a:rPr lang="it-IT" b="1" dirty="0">
                <a:solidFill>
                  <a:srgbClr val="FF0000"/>
                </a:solidFill>
              </a:rPr>
              <a:t>AGTCT</a:t>
            </a:r>
            <a:r>
              <a:rPr lang="it-IT" dirty="0"/>
              <a:t>, infatti: </a:t>
            </a:r>
          </a:p>
          <a:p>
            <a:pPr marL="45720" indent="0">
              <a:buNone/>
            </a:pPr>
            <a:r>
              <a:rPr lang="it-IT" dirty="0"/>
              <a:t>ATTC</a:t>
            </a:r>
            <a:r>
              <a:rPr lang="it-IT" b="1" dirty="0">
                <a:solidFill>
                  <a:srgbClr val="FF0000"/>
                </a:solidFill>
              </a:rPr>
              <a:t>AGTCT</a:t>
            </a:r>
            <a:r>
              <a:rPr lang="it-IT" dirty="0"/>
              <a:t>TGTGCTTTT</a:t>
            </a:r>
            <a:r>
              <a:rPr lang="it-IT" b="1" dirty="0">
                <a:solidFill>
                  <a:srgbClr val="FF0000"/>
                </a:solidFill>
              </a:rPr>
              <a:t>AGTCT</a:t>
            </a:r>
            <a:r>
              <a:rPr lang="it-IT" dirty="0"/>
              <a:t>CTTAGCT</a:t>
            </a:r>
            <a:r>
              <a:rPr lang="it-IT" b="1" dirty="0">
                <a:solidFill>
                  <a:srgbClr val="FF0000"/>
                </a:solidFill>
              </a:rPr>
              <a:t>AGTCT</a:t>
            </a:r>
            <a:r>
              <a:rPr lang="it-IT" dirty="0"/>
              <a:t>CTAATTTAGAC</a:t>
            </a:r>
            <a:r>
              <a:rPr lang="it-IT" b="1" dirty="0">
                <a:solidFill>
                  <a:srgbClr val="FF0000"/>
                </a:solidFill>
              </a:rPr>
              <a:t>AGTCT</a:t>
            </a:r>
            <a:r>
              <a:rPr lang="it-IT" dirty="0"/>
              <a:t>ATG </a:t>
            </a:r>
          </a:p>
          <a:p>
            <a:pPr marL="45720" indent="0">
              <a:buNone/>
            </a:pPr>
            <a:r>
              <a:rPr lang="it-IT" dirty="0"/>
              <a:t>Devo quindi chiedermi se l’osservazione di 4 ripetizioni di questo pattern in una sequenza di questa lunghezza è o meno sorprendente rispetto alle attese</a:t>
            </a:r>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a:t>Pattern </a:t>
            </a:r>
            <a:r>
              <a:rPr lang="it-IT" sz="2800" dirty="0" err="1"/>
              <a:t>discovery</a:t>
            </a:r>
            <a:r>
              <a:rPr lang="it-IT" sz="2800" dirty="0"/>
              <a:t>: i due possibili tipi di approccio</a:t>
            </a:r>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a:t>Pattern driven vs sequence driven</a:t>
            </a:r>
          </a:p>
          <a:p>
            <a:pPr algn="just"/>
            <a:r>
              <a:rPr lang="it-IT" b="1" dirty="0"/>
              <a:t>Pattern driven</a:t>
            </a:r>
            <a:r>
              <a:rPr lang="it-IT" dirty="0"/>
              <a:t>: enumerazione di tutti (o alcuni) dei possibili patterns fino a una certa lunghezza, per ciascun pattern si calcola un punteggio basato sulla frequenza e si scelgono i punteggi piu’ alti. Diventa molto compleso già per motivi di modeste dimensioni (il numero di possibili pattern aumenta esponenzialmente al crescere della lunghezza della sequenza di input)</a:t>
            </a:r>
          </a:p>
          <a:p>
            <a:pPr algn="just"/>
            <a:r>
              <a:rPr lang="it-IT" b="1" dirty="0"/>
              <a:t>Sequence driven</a:t>
            </a:r>
            <a:r>
              <a:rPr lang="it-IT" dirty="0"/>
              <a:t>: basato sull’allineamento tra sequenze, che chiaramente devono essere accumunate da una relazione biologica, almeno ipotizzata (es. regioni a monte del sito di inizio di trascrizione di geni co-regolati, siti accessibili della cromatina in un genoma, ecc.). Questo approccio è </a:t>
            </a:r>
            <a:r>
              <a:rPr lang="it-IT" dirty="0" err="1"/>
              <a:t>computazionalmente</a:t>
            </a:r>
            <a:r>
              <a:rPr lang="it-IT" dirty="0"/>
              <a:t> molto più semplice e trova pertanto una maggiore applicabilità</a:t>
            </a:r>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dirty="0"/>
              <a:t>Pattern </a:t>
            </a:r>
            <a:r>
              <a:rPr lang="it-IT" dirty="0" err="1"/>
              <a:t>discovery</a:t>
            </a:r>
            <a:r>
              <a:rPr lang="it-IT" dirty="0"/>
              <a:t> – esempio - MEME</a:t>
            </a:r>
          </a:p>
        </p:txBody>
      </p:sp>
      <p:sp>
        <p:nvSpPr>
          <p:cNvPr id="3" name="Content Placeholder 2"/>
          <p:cNvSpPr>
            <a:spLocks noGrp="1"/>
          </p:cNvSpPr>
          <p:nvPr>
            <p:ph idx="1"/>
          </p:nvPr>
        </p:nvSpPr>
        <p:spPr>
          <a:xfrm>
            <a:off x="613065" y="1500764"/>
            <a:ext cx="5600700" cy="4665934"/>
          </a:xfrm>
        </p:spPr>
        <p:txBody>
          <a:bodyPr>
            <a:normAutofit/>
          </a:bodyPr>
          <a:lstStyle/>
          <a:p>
            <a:pPr algn="just"/>
            <a:r>
              <a:rPr lang="it-IT" dirty="0"/>
              <a:t>«</a:t>
            </a:r>
            <a:r>
              <a:rPr lang="it-IT" b="1" dirty="0"/>
              <a:t>The MEME suite</a:t>
            </a:r>
            <a:r>
              <a:rPr lang="it-IT" dirty="0"/>
              <a:t>», accessibile online, racchiude una serie di </a:t>
            </a:r>
            <a:r>
              <a:rPr lang="it-IT" dirty="0" err="1"/>
              <a:t>tools</a:t>
            </a:r>
            <a:r>
              <a:rPr lang="it-IT" dirty="0"/>
              <a:t> utili per studiare la presenza di motivi in un subset di sequenze nucleotidiche o proteiche</a:t>
            </a:r>
          </a:p>
          <a:p>
            <a:pPr algn="just"/>
            <a:r>
              <a:rPr lang="it-IT" dirty="0">
                <a:hlinkClick r:id="rId2"/>
              </a:rPr>
              <a:t>http://meme-suite.org/tools/meme</a:t>
            </a:r>
            <a:endParaRPr lang="it-IT" dirty="0"/>
          </a:p>
          <a:p>
            <a:pPr algn="just"/>
            <a:r>
              <a:rPr lang="it-IT" dirty="0"/>
              <a:t>MEME è un acronimo per Multiple </a:t>
            </a:r>
            <a:r>
              <a:rPr lang="it-IT" dirty="0" err="1"/>
              <a:t>Em</a:t>
            </a:r>
            <a:r>
              <a:rPr lang="it-IT" dirty="0"/>
              <a:t> for Model </a:t>
            </a:r>
            <a:r>
              <a:rPr lang="it-IT" dirty="0" err="1"/>
              <a:t>Elicitation</a:t>
            </a:r>
            <a:r>
              <a:rPr lang="it-IT" dirty="0"/>
              <a:t> ed è uno dei vari </a:t>
            </a:r>
            <a:r>
              <a:rPr lang="it-IT" dirty="0" err="1"/>
              <a:t>tools</a:t>
            </a:r>
            <a:r>
              <a:rPr lang="it-IT" dirty="0"/>
              <a:t> inclusi nella MEME suite (a cui da il nome)</a:t>
            </a:r>
          </a:p>
          <a:p>
            <a:pPr algn="just"/>
            <a:r>
              <a:rPr lang="it-IT" dirty="0"/>
              <a:t>«</a:t>
            </a:r>
            <a:r>
              <a:rPr lang="en-US" dirty="0"/>
              <a:t>MEME discovers </a:t>
            </a:r>
            <a:r>
              <a:rPr lang="en-US" b="1" dirty="0"/>
              <a:t>novel, </a:t>
            </a:r>
            <a:r>
              <a:rPr lang="en-US" b="1" dirty="0" err="1"/>
              <a:t>ungapped</a:t>
            </a:r>
            <a:r>
              <a:rPr lang="en-US" b="1" dirty="0"/>
              <a:t> motifs </a:t>
            </a:r>
            <a:r>
              <a:rPr lang="en-US" dirty="0"/>
              <a:t>(recurring, fixed-length patterns) in your sequences (sample output from sequences). MEME splits variable-length patterns into two or more separate motifs.”</a:t>
            </a:r>
            <a:endParaRPr lang="it-IT" dirty="0"/>
          </a:p>
        </p:txBody>
      </p:sp>
      <p:pic>
        <p:nvPicPr>
          <p:cNvPr id="1026"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495" y="1500764"/>
            <a:ext cx="5249668" cy="2195185"/>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5496" y="4176473"/>
            <a:ext cx="5249668" cy="2001728"/>
          </a:xfrm>
          <a:prstGeom prst="rect">
            <a:avLst/>
          </a:prstGeom>
        </p:spPr>
      </p:pic>
    </p:spTree>
    <p:extLst>
      <p:ext uri="{BB962C8B-B14F-4D97-AF65-F5344CB8AC3E}">
        <p14:creationId xmlns:p14="http://schemas.microsoft.com/office/powerpoint/2010/main" val="15760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04597"/>
            <a:ext cx="9509760" cy="683306"/>
          </a:xfrm>
        </p:spPr>
        <p:txBody>
          <a:bodyPr/>
          <a:lstStyle/>
          <a:p>
            <a:r>
              <a:rPr lang="it-IT" dirty="0"/>
              <a:t>Pattern </a:t>
            </a:r>
            <a:r>
              <a:rPr lang="it-IT" dirty="0" err="1"/>
              <a:t>discovery</a:t>
            </a:r>
            <a:r>
              <a:rPr lang="it-IT" dirty="0"/>
              <a:t> – esempio - MEME</a:t>
            </a:r>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56" y="1122218"/>
            <a:ext cx="6046066" cy="4958803"/>
          </a:xfrm>
        </p:spPr>
      </p:pic>
      <p:sp>
        <p:nvSpPr>
          <p:cNvPr id="7" name="CasellaDiTesto 6"/>
          <p:cNvSpPr txBox="1"/>
          <p:nvPr/>
        </p:nvSpPr>
        <p:spPr>
          <a:xfrm>
            <a:off x="6772020" y="1060293"/>
            <a:ext cx="4957523"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a:t>Lo posso utilizzare quando ho un gruppo di sequenze che presuppongo possano essere ad esempio </a:t>
            </a:r>
            <a:r>
              <a:rPr lang="it-IT" dirty="0" err="1"/>
              <a:t>coregolate</a:t>
            </a:r>
            <a:r>
              <a:rPr lang="it-IT" dirty="0"/>
              <a:t> (sotto il controllo dello stesso promotore o regolate dallo stesso fattore di trascrizione), ma non conosco la sequenza </a:t>
            </a:r>
            <a:r>
              <a:rPr lang="it-IT" i="1" dirty="0" err="1"/>
              <a:t>consensus</a:t>
            </a:r>
            <a:r>
              <a:rPr lang="it-IT" dirty="0"/>
              <a:t> dello stesso</a:t>
            </a:r>
          </a:p>
          <a:p>
            <a:pPr marL="285750" indent="-285750" algn="just">
              <a:buFont typeface="Arial" panose="020B0604020202020204" pitchFamily="34" charset="0"/>
              <a:buChar char="•"/>
            </a:pPr>
            <a:r>
              <a:rPr lang="it-IT" dirty="0"/>
              <a:t>Possono essere identificati più motivi, anche di lunghezza diversa e sono tollerate alcune variazioni</a:t>
            </a:r>
          </a:p>
          <a:p>
            <a:pPr marL="285750" indent="-285750" algn="just">
              <a:buFont typeface="Arial" panose="020B0604020202020204" pitchFamily="34" charset="0"/>
              <a:buChar char="•"/>
            </a:pPr>
            <a:r>
              <a:rPr lang="it-IT" dirty="0"/>
              <a:t>I risultati vengono riportati come sequenze </a:t>
            </a:r>
            <a:r>
              <a:rPr lang="it-IT" dirty="0" err="1"/>
              <a:t>consensus</a:t>
            </a:r>
            <a:r>
              <a:rPr lang="it-IT" dirty="0"/>
              <a:t> (loghi) associati a p-</a:t>
            </a:r>
            <a:r>
              <a:rPr lang="it-IT" dirty="0" err="1"/>
              <a:t>value</a:t>
            </a:r>
            <a:endParaRPr lang="en-US" dirty="0"/>
          </a:p>
        </p:txBody>
      </p:sp>
      <p:pic>
        <p:nvPicPr>
          <p:cNvPr id="5" name="Picture 3"/>
          <p:cNvPicPr>
            <a:picLocks noChangeAspect="1"/>
          </p:cNvPicPr>
          <p:nvPr/>
        </p:nvPicPr>
        <p:blipFill rotWithShape="1">
          <a:blip r:embed="rId3"/>
          <a:srcRect b="39771"/>
          <a:stretch/>
        </p:blipFill>
        <p:spPr>
          <a:xfrm>
            <a:off x="7447959" y="4926003"/>
            <a:ext cx="3605646" cy="1543901"/>
          </a:xfrm>
          <a:prstGeom prst="rect">
            <a:avLst/>
          </a:prstGeom>
        </p:spPr>
      </p:pic>
    </p:spTree>
    <p:extLst>
      <p:ext uri="{BB962C8B-B14F-4D97-AF65-F5344CB8AC3E}">
        <p14:creationId xmlns:p14="http://schemas.microsoft.com/office/powerpoint/2010/main" val="36995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3" name="Content Placeholder 2"/>
          <p:cNvSpPr>
            <a:spLocks noGrp="1"/>
          </p:cNvSpPr>
          <p:nvPr>
            <p:ph idx="1"/>
          </p:nvPr>
        </p:nvSpPr>
        <p:spPr/>
        <p:txBody>
          <a:bodyPr/>
          <a:lstStyle/>
          <a:p>
            <a:pPr algn="just"/>
            <a:r>
              <a:rPr lang="it-IT" dirty="0"/>
              <a:t>Nel dettaglio, il primo step è un normalissimo BLASTp, nel quale possiamo come al solito settare la matrice di sostituzione e soglie relative all’e-value</a:t>
            </a:r>
          </a:p>
          <a:p>
            <a:pPr algn="just"/>
            <a:r>
              <a:rPr lang="it-IT" dirty="0"/>
              <a:t>Questo ci aiuta a definire quali siano gli </a:t>
            </a:r>
            <a:r>
              <a:rPr lang="it-IT" b="1" u="sng" dirty="0"/>
              <a:t>hit significativi</a:t>
            </a:r>
            <a:r>
              <a:rPr lang="it-IT" dirty="0"/>
              <a:t>, che possono anche essere </a:t>
            </a:r>
            <a:r>
              <a:rPr lang="it-IT" b="1" u="sng" dirty="0"/>
              <a:t>scelti manualmente </a:t>
            </a:r>
            <a:r>
              <a:rPr lang="it-IT" dirty="0"/>
              <a:t>in un secondo momento tramite delle caselle che possono essere opportunamente selezionate o deselezionate</a:t>
            </a:r>
          </a:p>
          <a:p>
            <a:pPr algn="just"/>
            <a:r>
              <a:rPr lang="it-IT" dirty="0"/>
              <a:t>Idealmente dovremmo selezionare solamente gli hit che riteniamo siano veramente significativi, escludento quindi i risultati dovuti al caso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a:t>PSI-BLAST – step di analisi</a:t>
            </a:r>
          </a:p>
        </p:txBody>
      </p:sp>
      <p:sp>
        <p:nvSpPr>
          <p:cNvPr id="6" name="Content Placeholder 5"/>
          <p:cNvSpPr>
            <a:spLocks noGrp="1"/>
          </p:cNvSpPr>
          <p:nvPr>
            <p:ph idx="1"/>
          </p:nvPr>
        </p:nvSpPr>
        <p:spPr>
          <a:xfrm>
            <a:off x="1341120" y="1479921"/>
            <a:ext cx="9509760" cy="4343400"/>
          </a:xfrm>
        </p:spPr>
        <p:txBody>
          <a:bodyPr/>
          <a:lstStyle/>
          <a:p>
            <a:pPr algn="just"/>
            <a:r>
              <a:rPr lang="it-IT" dirty="0"/>
              <a:t>il metodo dei profili prevede la creazione di un </a:t>
            </a:r>
            <a:r>
              <a:rPr lang="it-IT" b="1" u="sng" dirty="0"/>
              <a:t>allineamento multiplo di sequenze </a:t>
            </a:r>
            <a:r>
              <a:rPr lang="it-IT" dirty="0"/>
              <a:t>(MSA, che vedremo nelle prossime lezioni) a partire dagli hit significativi selezionati in precedenza</a:t>
            </a:r>
          </a:p>
          <a:p>
            <a:pPr algn="just"/>
            <a:r>
              <a:rPr lang="it-IT" dirty="0"/>
              <a:t>L’allineamento multiplo viene quindi utilizzato per generare la PSSM, in quanto permette di individuare la conservazione di determinati aminoacidi in relazione alla loro posizione</a:t>
            </a:r>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FB300-33E4-7AB5-4623-74B0A9A89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BFAC1-2B58-AA5C-AF93-AB4B4F705169}"/>
              </a:ext>
            </a:extLst>
          </p:cNvPr>
          <p:cNvSpPr>
            <a:spLocks noGrp="1"/>
          </p:cNvSpPr>
          <p:nvPr>
            <p:ph type="title"/>
          </p:nvPr>
        </p:nvSpPr>
        <p:spPr>
          <a:xfrm>
            <a:off x="1341120" y="438912"/>
            <a:ext cx="9509760" cy="745652"/>
          </a:xfrm>
        </p:spPr>
        <p:txBody>
          <a:bodyPr>
            <a:normAutofit fontScale="90000"/>
          </a:bodyPr>
          <a:lstStyle/>
          <a:p>
            <a:pPr algn="ctr"/>
            <a:r>
              <a:rPr lang="it-IT" dirty="0"/>
              <a:t>Matrici PSSM vs matrici di sostituzione: cosa cambia?</a:t>
            </a:r>
          </a:p>
        </p:txBody>
      </p:sp>
      <p:pic>
        <p:nvPicPr>
          <p:cNvPr id="12" name="Segnaposto contenuto 11">
            <a:extLst>
              <a:ext uri="{FF2B5EF4-FFF2-40B4-BE49-F238E27FC236}">
                <a16:creationId xmlns:a16="http://schemas.microsoft.com/office/drawing/2014/main" id="{619E2395-73F1-19E9-49B8-6E716962C9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6369" y="1184564"/>
            <a:ext cx="8159262" cy="5439508"/>
          </a:xfrm>
          <a:prstGeom prst="rect">
            <a:avLst/>
          </a:prstGeom>
        </p:spPr>
      </p:pic>
    </p:spTree>
    <p:extLst>
      <p:ext uri="{BB962C8B-B14F-4D97-AF65-F5344CB8AC3E}">
        <p14:creationId xmlns:p14="http://schemas.microsoft.com/office/powerpoint/2010/main" val="300216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6361</Words>
  <Application>Microsoft Office PowerPoint</Application>
  <PresentationFormat>Widescreen</PresentationFormat>
  <Paragraphs>324</Paragraphs>
  <Slides>65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65</vt:i4>
      </vt:variant>
    </vt:vector>
  </HeadingPairs>
  <TitlesOfParts>
    <vt:vector size="69" baseType="lpstr">
      <vt:lpstr>Arial</vt:lpstr>
      <vt:lpstr>Century Gothic</vt:lpstr>
      <vt:lpstr>Wingdings</vt:lpstr>
      <vt:lpstr>Sheer Green 16x9</vt:lpstr>
      <vt:lpstr>LEZIONE 8 Ricerca di profili e motivi</vt:lpstr>
      <vt:lpstr>ALCUNE DEFINIZIONI FONDAMENTALI</vt:lpstr>
      <vt:lpstr>Presentazione standard di PowerPoint</vt:lpstr>
      <vt:lpstr>PSI-BLAST – aumentare la sensibilità di BLAST con i profili</vt:lpstr>
      <vt:lpstr>Variazioni di BLASTp: piccola nota riguardo all’accessibilità su NCBI-BLAST</vt:lpstr>
      <vt:lpstr>PSI-BLAST – step di analisi</vt:lpstr>
      <vt:lpstr>PSI-BLAST – step di analisi</vt:lpstr>
      <vt:lpstr>PSI-BLAST – step di analisi</vt:lpstr>
      <vt:lpstr>Matrici PSSM vs matrici di sostituzione: cosa cambia?</vt:lpstr>
      <vt:lpstr>PSI-BLAST – step di analisi</vt:lpstr>
      <vt:lpstr>Profili e similarità strutturale</vt:lpstr>
      <vt:lpstr>Presentazione standard di PowerPoint</vt:lpstr>
      <vt:lpstr>Presentazione standard di PowerPoint</vt:lpstr>
      <vt:lpstr>PROFILI – RICERCA DI DOMINI PROTEICI</vt:lpstr>
      <vt:lpstr>Database integrati in InterPro</vt:lpstr>
      <vt:lpstr>Database integrati in InterPro</vt:lpstr>
      <vt:lpstr>Database integrati in InterPro</vt:lpstr>
      <vt:lpstr>Database integrati in InterPro</vt:lpstr>
      <vt:lpstr>Database integrati in InterPro</vt:lpstr>
      <vt:lpstr>DELTA BLAST – una versione di BLAST che sfrutta le informazioni relative ai domini conservati</vt:lpstr>
      <vt:lpstr>DELTA BLAST – una versione di BLAST che sfrutta le informazioni relative ai domini conservati</vt:lpstr>
      <vt:lpstr>DELTA BLAST – una versione di BLAST che sfrutta le informazioni relative ai domini conservati</vt:lpstr>
      <vt:lpstr>DELTA BLAST – una versione di BLAST che sfrutta le informazioni relative ai domini conservati</vt:lpstr>
      <vt:lpstr>Tipico output grafico di InterPro</vt:lpstr>
      <vt:lpstr>Tipico output grafico di InterPro</vt:lpstr>
      <vt:lpstr>Tipico output grafico di InterPro</vt:lpstr>
      <vt:lpstr>Tipico output grafico di InterPro</vt:lpstr>
      <vt:lpstr>Tipico output grafico di InterPro</vt:lpstr>
      <vt:lpstr>Tipico output grafico di InterPro</vt:lpstr>
      <vt:lpstr>Esploriamo una scheda di Interpro</vt:lpstr>
      <vt:lpstr>Esploriamo una scheda di Interpro</vt:lpstr>
      <vt:lpstr>Esploriamo una scheda di Interpro</vt:lpstr>
      <vt:lpstr>Presentazione standard di PowerPoint</vt:lpstr>
      <vt:lpstr>Hidden Markov Models (HMM)</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confronto HMM/database</vt:lpstr>
      <vt:lpstr>HMMER ed implementazioni</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Database di promotori noti</vt:lpstr>
      <vt:lpstr>Pattern matching/recognition vs Pattern discovery</vt:lpstr>
      <vt:lpstr>Pattern matching vs pattern recognition</vt:lpstr>
      <vt:lpstr>Regular expressions</vt:lpstr>
      <vt:lpstr>Pattern matching/recognition con regular expressions – esempio: PHI-BLAST</vt:lpstr>
      <vt:lpstr>PHI-BLAST - sintassi</vt:lpstr>
      <vt:lpstr>Pattern recognition – esempio: FIMO</vt:lpstr>
      <vt:lpstr>Pattern matching/recognition in proteine - ELM </vt:lpstr>
      <vt:lpstr>Pattern matching/recognition in proteine - ELM </vt:lpstr>
      <vt:lpstr>Presentazione standard di PowerPoint</vt:lpstr>
      <vt:lpstr>Presentazione standard di PowerPoint</vt:lpstr>
      <vt:lpstr>Pattern discovery</vt:lpstr>
      <vt:lpstr>Perché il pattern discovery è fondamentale?</vt:lpstr>
      <vt:lpstr>Come funzionano gli algoritmi di pattern discovery?</vt:lpstr>
      <vt:lpstr>Pattern discovery: i due possibili tipi di approccio</vt:lpstr>
      <vt:lpstr>Pattern discovery – esempio - MEME</vt:lpstr>
      <vt:lpstr>Pattern discovery – esempio - MEME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2026-05-03T21:20:04Z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