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3"/>
  </p:notesMasterIdLst>
  <p:handoutMasterIdLst>
    <p:handoutMasterId r:id="rId94"/>
  </p:handoutMasterIdLst>
  <p:sldIdLst>
    <p:sldId id="277" r:id="rId3"/>
    <p:sldId id="487" r:id="rId4"/>
    <p:sldId id="432" r:id="rId5"/>
    <p:sldId id="488" r:id="rId6"/>
    <p:sldId id="489" r:id="rId7"/>
    <p:sldId id="490" r:id="rId8"/>
    <p:sldId id="491" r:id="rId9"/>
    <p:sldId id="492" r:id="rId10"/>
    <p:sldId id="493" r:id="rId11"/>
    <p:sldId id="434" r:id="rId12"/>
    <p:sldId id="494" r:id="rId13"/>
    <p:sldId id="497" r:id="rId14"/>
    <p:sldId id="498" r:id="rId15"/>
    <p:sldId id="435" r:id="rId16"/>
    <p:sldId id="496" r:id="rId17"/>
    <p:sldId id="499" r:id="rId18"/>
    <p:sldId id="522" r:id="rId19"/>
    <p:sldId id="500" r:id="rId20"/>
    <p:sldId id="501" r:id="rId21"/>
    <p:sldId id="502" r:id="rId22"/>
    <p:sldId id="503" r:id="rId23"/>
    <p:sldId id="504" r:id="rId24"/>
    <p:sldId id="505" r:id="rId25"/>
    <p:sldId id="514" r:id="rId26"/>
    <p:sldId id="515" r:id="rId27"/>
    <p:sldId id="534" r:id="rId28"/>
    <p:sldId id="516" r:id="rId29"/>
    <p:sldId id="517" r:id="rId30"/>
    <p:sldId id="518" r:id="rId31"/>
    <p:sldId id="535" r:id="rId32"/>
    <p:sldId id="536" r:id="rId33"/>
    <p:sldId id="519" r:id="rId34"/>
    <p:sldId id="506" r:id="rId35"/>
    <p:sldId id="507" r:id="rId36"/>
    <p:sldId id="523" r:id="rId37"/>
    <p:sldId id="508" r:id="rId38"/>
    <p:sldId id="520" r:id="rId39"/>
    <p:sldId id="576" r:id="rId40"/>
    <p:sldId id="577" r:id="rId41"/>
    <p:sldId id="509" r:id="rId42"/>
    <p:sldId id="575" r:id="rId43"/>
    <p:sldId id="510" r:id="rId44"/>
    <p:sldId id="537" r:id="rId45"/>
    <p:sldId id="538" r:id="rId46"/>
    <p:sldId id="511" r:id="rId47"/>
    <p:sldId id="513" r:id="rId48"/>
    <p:sldId id="539" r:id="rId49"/>
    <p:sldId id="521" r:id="rId50"/>
    <p:sldId id="533" r:id="rId51"/>
    <p:sldId id="540" r:id="rId52"/>
    <p:sldId id="541" r:id="rId53"/>
    <p:sldId id="542" r:id="rId54"/>
    <p:sldId id="544" r:id="rId55"/>
    <p:sldId id="543" r:id="rId56"/>
    <p:sldId id="545" r:id="rId57"/>
    <p:sldId id="546" r:id="rId58"/>
    <p:sldId id="547" r:id="rId59"/>
    <p:sldId id="548" r:id="rId60"/>
    <p:sldId id="549" r:id="rId61"/>
    <p:sldId id="550" r:id="rId62"/>
    <p:sldId id="551" r:id="rId63"/>
    <p:sldId id="552" r:id="rId64"/>
    <p:sldId id="553" r:id="rId65"/>
    <p:sldId id="554" r:id="rId66"/>
    <p:sldId id="555" r:id="rId67"/>
    <p:sldId id="574" r:id="rId68"/>
    <p:sldId id="583" r:id="rId69"/>
    <p:sldId id="578" r:id="rId70"/>
    <p:sldId id="579" r:id="rId71"/>
    <p:sldId id="556" r:id="rId72"/>
    <p:sldId id="557" r:id="rId73"/>
    <p:sldId id="558" r:id="rId74"/>
    <p:sldId id="580" r:id="rId75"/>
    <p:sldId id="559" r:id="rId76"/>
    <p:sldId id="582" r:id="rId77"/>
    <p:sldId id="560" r:id="rId78"/>
    <p:sldId id="561" r:id="rId79"/>
    <p:sldId id="562" r:id="rId80"/>
    <p:sldId id="563" r:id="rId81"/>
    <p:sldId id="564" r:id="rId82"/>
    <p:sldId id="565" r:id="rId83"/>
    <p:sldId id="566" r:id="rId84"/>
    <p:sldId id="567" r:id="rId85"/>
    <p:sldId id="568" r:id="rId86"/>
    <p:sldId id="569" r:id="rId87"/>
    <p:sldId id="570" r:id="rId88"/>
    <p:sldId id="571" r:id="rId89"/>
    <p:sldId id="572" r:id="rId90"/>
    <p:sldId id="573" r:id="rId91"/>
    <p:sldId id="581"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370" y="67"/>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5/17/2026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5/17/2026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5/17/2026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5/17/2026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5/17/2026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5/17/2026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5/17/2026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5/17/2026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5/17/2026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5/17/2026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5/17/2026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5/17/2026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5/17/2026</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ervices.healthtech.dtu.dk/services/TMHMM-2.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ervices.healthtech.dtu.dk/services/SecretomeP-2.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ervices.healthtech.dtu.dk/services/ProP-1.0/"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ervices.healthtech.dtu.dk/services/DeepLoc-2.1/" TargetMode="External"/><Relationship Id="rId2" Type="http://schemas.openxmlformats.org/officeDocument/2006/relationships/hyperlink" Target="https://services.healthtech.dtu.dk/services/TargetP-2.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mobidb.bio.unipd.i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bioinf.cs.ucl.ac.uk/psipr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ompbio.dundee.ac.uk/jpred/"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ervices.healthtech.dtu.dk/services/SignalP-6.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athdb.info/" TargetMode="External"/><Relationship Id="rId2" Type="http://schemas.openxmlformats.org/officeDocument/2006/relationships/hyperlink" Target="https://scop.berkeley.edu/"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wissmodel.expasy.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toolkit.tuebingen.mpg.de/#/tools/hhpred"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sbg.bio.ic.ac.uk/~phyre2/html/page.cgi?id=index"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zhanglab.ccmb.med.umich.edu/PSSpred/"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zhanggroup.org/I-TASSER/"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predictioncenter.or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hobius.sbc.su.s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www.nature.com/articles/s41586-021-03819-2"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capri-docking.org/"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nature.com/articles/s41586-024-07487-w"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geneontology.org/"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3" Type="http://schemas.openxmlformats.org/officeDocument/2006/relationships/hyperlink" Target="https://www.wikipathways.org/" TargetMode="External"/><Relationship Id="rId2" Type="http://schemas.openxmlformats.org/officeDocument/2006/relationships/hyperlink" Target="https://reactome.org/" TargetMode="External"/><Relationship Id="rId1" Type="http://schemas.openxmlformats.org/officeDocument/2006/relationships/slideLayout" Target="../slideLayouts/slideLayout2.xml"/><Relationship Id="rId4" Type="http://schemas.openxmlformats.org/officeDocument/2006/relationships/hyperlink" Target="http://eggnogdb.embl.d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en.wikipedia.org/wiki/List_of_RNA_structure_prediction_software"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a:t>LEZIONE 9</a:t>
            </a:r>
            <a:br>
              <a:rPr lang="it-IT" sz="4800" dirty="0"/>
            </a:br>
            <a:r>
              <a:rPr lang="it-IT" sz="4800" dirty="0"/>
              <a:t>Caratterizzazione della topologia, struttura secondaria e terziaria delle proteine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a:t>TMHMM</a:t>
            </a:r>
          </a:p>
        </p:txBody>
      </p:sp>
      <p:sp>
        <p:nvSpPr>
          <p:cNvPr id="3" name="Segnaposto contenuto 2"/>
          <p:cNvSpPr>
            <a:spLocks noGrp="1"/>
          </p:cNvSpPr>
          <p:nvPr>
            <p:ph idx="1"/>
          </p:nvPr>
        </p:nvSpPr>
        <p:spPr>
          <a:xfrm>
            <a:off x="405698" y="1442124"/>
            <a:ext cx="5324541" cy="4343400"/>
          </a:xfrm>
        </p:spPr>
        <p:txBody>
          <a:bodyPr>
            <a:normAutofit fontScale="92500" lnSpcReduction="10000"/>
          </a:bodyPr>
          <a:lstStyle/>
          <a:p>
            <a:pPr algn="just"/>
            <a:r>
              <a:rPr lang="it-IT" dirty="0"/>
              <a:t>Altro </a:t>
            </a:r>
            <a:r>
              <a:rPr lang="it-IT" dirty="0" err="1"/>
              <a:t>tool</a:t>
            </a:r>
            <a:r>
              <a:rPr lang="it-IT" dirty="0"/>
              <a:t> per la predizione di regioni </a:t>
            </a:r>
            <a:r>
              <a:rPr lang="it-IT" dirty="0" err="1"/>
              <a:t>transmembrana</a:t>
            </a:r>
            <a:endParaRPr lang="it-IT" dirty="0"/>
          </a:p>
          <a:p>
            <a:pPr algn="just"/>
            <a:r>
              <a:rPr lang="en-US" dirty="0">
                <a:hlinkClick r:id="rId2"/>
              </a:rPr>
              <a:t>https://services.healthtech.dtu.dk/services/TMHMM-2.0/</a:t>
            </a:r>
            <a:endParaRPr lang="en-US" dirty="0"/>
          </a:p>
          <a:p>
            <a:pPr algn="just"/>
            <a:r>
              <a:rPr lang="it-IT" dirty="0"/>
              <a:t>Anche in questo caso output molto intuitivo!</a:t>
            </a:r>
          </a:p>
          <a:p>
            <a:pPr algn="just"/>
            <a:r>
              <a:rPr lang="it-IT" dirty="0"/>
              <a:t>Attenzione però alla predizione delle regioni esposte all’esterno della membrana… TMHMM non cerca il peptide segnale e questo può avere effetti molto importanti</a:t>
            </a:r>
          </a:p>
          <a:p>
            <a:pPr algn="just"/>
            <a:r>
              <a:rPr lang="it-IT" dirty="0"/>
              <a:t>Sotto questo punto di vista un approccio combinato (</a:t>
            </a:r>
            <a:r>
              <a:rPr lang="it-IT" dirty="0" err="1"/>
              <a:t>Phobius</a:t>
            </a:r>
            <a:r>
              <a:rPr lang="it-IT" dirty="0"/>
              <a:t>) è maggiormente accurato</a:t>
            </a:r>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2327"/>
            <a:ext cx="5791437" cy="4753197"/>
          </a:xfrm>
          <a:prstGeom prst="rect">
            <a:avLst/>
          </a:prstGeom>
        </p:spPr>
      </p:pic>
    </p:spTree>
    <p:extLst>
      <p:ext uri="{BB962C8B-B14F-4D97-AF65-F5344CB8AC3E}">
        <p14:creationId xmlns:p14="http://schemas.microsoft.com/office/powerpoint/2010/main" val="11977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a:t>CASI PARTICOLARI – SECREZIONE NON CANONICA</a:t>
            </a:r>
          </a:p>
        </p:txBody>
      </p:sp>
      <p:sp>
        <p:nvSpPr>
          <p:cNvPr id="3" name="Content Placeholder 2"/>
          <p:cNvSpPr>
            <a:spLocks noGrp="1"/>
          </p:cNvSpPr>
          <p:nvPr>
            <p:ph idx="1"/>
          </p:nvPr>
        </p:nvSpPr>
        <p:spPr>
          <a:xfrm>
            <a:off x="1341120" y="1358042"/>
            <a:ext cx="9509760" cy="4343400"/>
          </a:xfrm>
        </p:spPr>
        <p:txBody>
          <a:bodyPr/>
          <a:lstStyle/>
          <a:p>
            <a:pPr algn="just"/>
            <a:r>
              <a:rPr lang="it-IT" b="1" dirty="0" err="1"/>
              <a:t>SecretomeP</a:t>
            </a:r>
            <a:endParaRPr lang="it-IT" b="1" dirty="0"/>
          </a:p>
          <a:p>
            <a:pPr algn="just"/>
            <a:r>
              <a:rPr lang="it-IT" dirty="0">
                <a:hlinkClick r:id="rId2"/>
              </a:rPr>
              <a:t>https://services.healthtech.dtu.dk/services/SecretomeP-2.0/</a:t>
            </a:r>
            <a:endParaRPr lang="it-IT" dirty="0"/>
          </a:p>
          <a:p>
            <a:pPr algn="just"/>
            <a:r>
              <a:rPr lang="it-IT" dirty="0"/>
              <a:t>Esistono casi in cui proteine, pur essendo secrete, non presentano un peptide segnale classico -&gt; </a:t>
            </a:r>
            <a:r>
              <a:rPr lang="it-IT" b="1" dirty="0"/>
              <a:t>«</a:t>
            </a:r>
            <a:r>
              <a:rPr lang="it-IT" b="1" dirty="0" err="1"/>
              <a:t>leaderless</a:t>
            </a:r>
            <a:r>
              <a:rPr lang="it-IT" b="1" dirty="0"/>
              <a:t>» </a:t>
            </a:r>
            <a:r>
              <a:rPr lang="it-IT" dirty="0" err="1"/>
              <a:t>proteins</a:t>
            </a:r>
            <a:endParaRPr lang="it-IT" dirty="0"/>
          </a:p>
          <a:p>
            <a:pPr algn="just"/>
            <a:r>
              <a:rPr lang="it-IT" dirty="0"/>
              <a:t>Molte proteine coinvolte nei processi infiammatori (ad esempio le interleuchine) presentano segnali di secrezione non canonici</a:t>
            </a:r>
          </a:p>
          <a:p>
            <a:pPr algn="just"/>
            <a:r>
              <a:rPr lang="it-IT" dirty="0"/>
              <a:t>Devo sempre prestare attenzione a possibili falsi negativi con </a:t>
            </a:r>
            <a:r>
              <a:rPr lang="it-IT" dirty="0" err="1"/>
              <a:t>SignalP</a:t>
            </a:r>
            <a:r>
              <a:rPr lang="it-IT" dirty="0"/>
              <a:t>!</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81" y="4491714"/>
            <a:ext cx="6582694" cy="2057687"/>
          </a:xfrm>
          <a:prstGeom prst="rect">
            <a:avLst/>
          </a:prstGeom>
        </p:spPr>
      </p:pic>
    </p:spTree>
    <p:extLst>
      <p:ext uri="{BB962C8B-B14F-4D97-AF65-F5344CB8AC3E}">
        <p14:creationId xmlns:p14="http://schemas.microsoft.com/office/powerpoint/2010/main" val="32849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a:t>PRE-PROPROTEINE</a:t>
            </a:r>
          </a:p>
        </p:txBody>
      </p:sp>
      <p:sp>
        <p:nvSpPr>
          <p:cNvPr id="3" name="Content Placeholder 2"/>
          <p:cNvSpPr>
            <a:spLocks noGrp="1"/>
          </p:cNvSpPr>
          <p:nvPr>
            <p:ph idx="1"/>
          </p:nvPr>
        </p:nvSpPr>
        <p:spPr>
          <a:xfrm>
            <a:off x="1341120" y="1168856"/>
            <a:ext cx="9509760" cy="4343400"/>
          </a:xfrm>
        </p:spPr>
        <p:txBody>
          <a:bodyPr/>
          <a:lstStyle/>
          <a:p>
            <a:pPr algn="just"/>
            <a:r>
              <a:rPr lang="it-IT" dirty="0"/>
              <a:t>Alcune proteine secrete, oltre al peptide segnale, presentano una </a:t>
            </a:r>
            <a:r>
              <a:rPr lang="it-IT" b="1" dirty="0"/>
              <a:t>regione </a:t>
            </a:r>
            <a:r>
              <a:rPr lang="it-IT" b="1" dirty="0" err="1"/>
              <a:t>propeptidica</a:t>
            </a:r>
            <a:r>
              <a:rPr lang="it-IT" b="1" dirty="0"/>
              <a:t> </a:t>
            </a:r>
            <a:r>
              <a:rPr lang="it-IT" dirty="0"/>
              <a:t>nel precursore, che viene tagliata in un secondo momento da una proteasi</a:t>
            </a:r>
          </a:p>
          <a:p>
            <a:pPr algn="just"/>
            <a:r>
              <a:rPr lang="it-IT" dirty="0"/>
              <a:t>Il sito di riconoscimento solitamente è un </a:t>
            </a:r>
            <a:r>
              <a:rPr lang="it-IT" b="1" dirty="0"/>
              <a:t>segnale dibasico </a:t>
            </a:r>
            <a:r>
              <a:rPr lang="it-IT" dirty="0"/>
              <a:t>(KR o RR)</a:t>
            </a:r>
          </a:p>
          <a:p>
            <a:pPr algn="just"/>
            <a:r>
              <a:rPr lang="it-IT" dirty="0"/>
              <a:t>Questa organizzazione del precursore serve a mantenere inattiva la proteina fino al suo rilascio nell’ambiente in cui deve agire. Ad esempio pro-enzimi o altri peptidi con attività biologica prodotti e conservati inizialmente in granuli in cellule immunitarie</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29" y="3981686"/>
            <a:ext cx="8083132" cy="2482176"/>
          </a:xfrm>
          <a:prstGeom prst="rect">
            <a:avLst/>
          </a:prstGeom>
        </p:spPr>
      </p:pic>
      <p:sp>
        <p:nvSpPr>
          <p:cNvPr id="4" name="CasellaDiTesto 3"/>
          <p:cNvSpPr txBox="1"/>
          <p:nvPr/>
        </p:nvSpPr>
        <p:spPr>
          <a:xfrm>
            <a:off x="557047" y="5049913"/>
            <a:ext cx="2974427" cy="1477328"/>
          </a:xfrm>
          <a:prstGeom prst="rect">
            <a:avLst/>
          </a:prstGeom>
          <a:noFill/>
          <a:ln>
            <a:solidFill>
              <a:srgbClr val="FF0000"/>
            </a:solidFill>
          </a:ln>
        </p:spPr>
        <p:txBody>
          <a:bodyPr wrap="square" rtlCol="0">
            <a:spAutoFit/>
          </a:bodyPr>
          <a:lstStyle/>
          <a:p>
            <a:pPr algn="ctr"/>
            <a:r>
              <a:rPr lang="it-IT" dirty="0"/>
              <a:t>Lo strumento da utilizzare in questo caso è </a:t>
            </a:r>
            <a:r>
              <a:rPr lang="it-IT" b="1" u="sng" dirty="0" err="1"/>
              <a:t>ProP</a:t>
            </a:r>
            <a:endParaRPr lang="it-IT" b="1" u="sng" dirty="0"/>
          </a:p>
          <a:p>
            <a:pPr algn="ctr"/>
            <a:r>
              <a:rPr lang="en-US" u="sng" dirty="0">
                <a:hlinkClick r:id="rId3"/>
              </a:rPr>
              <a:t>https://services.healthtech.dtu.dk/services/ProP-1.0/</a:t>
            </a:r>
            <a:r>
              <a:rPr lang="en-US" u="sng" dirty="0"/>
              <a:t> </a:t>
            </a:r>
          </a:p>
        </p:txBody>
      </p:sp>
    </p:spTree>
    <p:extLst>
      <p:ext uri="{BB962C8B-B14F-4D97-AF65-F5344CB8AC3E}">
        <p14:creationId xmlns:p14="http://schemas.microsoft.com/office/powerpoint/2010/main" val="26348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a:t>PRE-PROPROTEINE</a:t>
            </a:r>
          </a:p>
        </p:txBody>
      </p:sp>
      <p:sp>
        <p:nvSpPr>
          <p:cNvPr id="3" name="Content Placeholder 2"/>
          <p:cNvSpPr>
            <a:spLocks noGrp="1"/>
          </p:cNvSpPr>
          <p:nvPr>
            <p:ph idx="1"/>
          </p:nvPr>
        </p:nvSpPr>
        <p:spPr>
          <a:xfrm>
            <a:off x="437230" y="1168856"/>
            <a:ext cx="4817941" cy="4343400"/>
          </a:xfrm>
        </p:spPr>
        <p:txBody>
          <a:bodyPr>
            <a:normAutofit lnSpcReduction="10000"/>
          </a:bodyPr>
          <a:lstStyle/>
          <a:p>
            <a:pPr algn="just"/>
            <a:r>
              <a:rPr lang="it-IT" dirty="0"/>
              <a:t>Interpretazione piuttosto semplice: viene combinata la predizione del sito di taglio con quella del peptide segnale (ovvero, il taglio proteolitico può avvenire solo in una proteina secreta)</a:t>
            </a:r>
          </a:p>
          <a:p>
            <a:pPr algn="just"/>
            <a:r>
              <a:rPr lang="it-IT" dirty="0"/>
              <a:t>Anche in questo caso il potenziale sito di taglio è corredato da un p-</a:t>
            </a:r>
            <a:r>
              <a:rPr lang="it-IT" dirty="0" err="1"/>
              <a:t>value</a:t>
            </a:r>
            <a:endParaRPr lang="it-IT" dirty="0"/>
          </a:p>
          <a:p>
            <a:pPr algn="just"/>
            <a:r>
              <a:rPr lang="it-IT" dirty="0"/>
              <a:t>Nel grafico a fianco guardiamo la linea verde (peptide segnale) e la linea blu che supera la soglia </a:t>
            </a:r>
            <a:r>
              <a:rPr lang="it-IT" dirty="0" err="1"/>
              <a:t>pre</a:t>
            </a:r>
            <a:r>
              <a:rPr lang="it-IT" dirty="0"/>
              <a:t>-impostata per la rilevazione del </a:t>
            </a:r>
            <a:r>
              <a:rPr lang="it-IT" dirty="0" err="1"/>
              <a:t>propeptide</a:t>
            </a:r>
            <a:endParaRPr lang="it-IT" dirty="0"/>
          </a:p>
          <a:p>
            <a:pPr marL="45720" indent="0">
              <a:buNone/>
            </a:pPr>
            <a:endParaRPr lang="it-IT" dirty="0"/>
          </a:p>
          <a:p>
            <a:endParaRPr lang="it-IT" dirty="0"/>
          </a:p>
        </p:txBody>
      </p:sp>
      <p:sp>
        <p:nvSpPr>
          <p:cNvPr id="4" name="Rectangle 1"/>
          <p:cNvSpPr>
            <a:spLocks noChangeArrowheads="1"/>
          </p:cNvSpPr>
          <p:nvPr/>
        </p:nvSpPr>
        <p:spPr bwMode="auto">
          <a:xfrm>
            <a:off x="315309" y="5512256"/>
            <a:ext cx="7168056"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&gt;ABC61319.1 big </a:t>
            </a:r>
            <a:r>
              <a:rPr kumimoji="0" lang="en-US" altLang="en-US" sz="9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defensin</a:t>
            </a:r>
            <a:r>
              <a:rPr kumimoji="0" lang="en-US" altLang="en-US" sz="9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Argopecten</a:t>
            </a:r>
            <a:r>
              <a:rPr kumimoji="0" lang="en-US" altLang="en-US" sz="9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irradians</a:t>
            </a:r>
            <a:r>
              <a:rPr kumimoji="0" lang="en-US" altLang="en-US" sz="9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MTRPSLVRCYSLFFTALIVMAIICPAWSEEIPKSRKKRAIPIAYVGMAVAPQVFRWLVRAYGAAAVTAAG VTLRRVINRSRSNDNHSCYGNRGWCRSSCRSYEREYRGGNLGVCGSYKCCVT</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934" y="174809"/>
            <a:ext cx="6049219" cy="6525536"/>
          </a:xfrm>
          <a:prstGeom prst="rect">
            <a:avLst/>
          </a:prstGeom>
        </p:spPr>
      </p:pic>
    </p:spTree>
    <p:extLst>
      <p:ext uri="{BB962C8B-B14F-4D97-AF65-F5344CB8AC3E}">
        <p14:creationId xmlns:p14="http://schemas.microsoft.com/office/powerpoint/2010/main" val="39978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a:t>TARGETING AD ALTRI COMPARTI CELLULARI</a:t>
            </a:r>
          </a:p>
        </p:txBody>
      </p:sp>
      <p:sp>
        <p:nvSpPr>
          <p:cNvPr id="3" name="Content Placeholder 2"/>
          <p:cNvSpPr>
            <a:spLocks noGrp="1"/>
          </p:cNvSpPr>
          <p:nvPr>
            <p:ph idx="1"/>
          </p:nvPr>
        </p:nvSpPr>
        <p:spPr/>
        <p:txBody>
          <a:bodyPr>
            <a:normAutofit lnSpcReduction="10000"/>
          </a:bodyPr>
          <a:lstStyle/>
          <a:p>
            <a:pPr algn="just"/>
            <a:r>
              <a:rPr lang="it-IT" dirty="0">
                <a:hlinkClick r:id="rId2"/>
              </a:rPr>
              <a:t>https://services.healthtech.dtu.dk/services/TargetP-2.0/</a:t>
            </a:r>
            <a:r>
              <a:rPr lang="it-IT" dirty="0"/>
              <a:t> e </a:t>
            </a:r>
            <a:r>
              <a:rPr lang="it-IT" dirty="0">
                <a:hlinkClick r:id="rId3"/>
              </a:rPr>
              <a:t>https://services.healthtech.dtu.dk/services/DeepLoc-2.1/</a:t>
            </a:r>
            <a:endParaRPr lang="it-IT" dirty="0"/>
          </a:p>
          <a:p>
            <a:pPr algn="just"/>
            <a:r>
              <a:rPr lang="it-IT" b="1" dirty="0"/>
              <a:t>TARGETP</a:t>
            </a:r>
            <a:r>
              <a:rPr lang="it-IT" dirty="0"/>
              <a:t> e </a:t>
            </a:r>
            <a:r>
              <a:rPr lang="it-IT" b="1" dirty="0"/>
              <a:t>DEEPLOC</a:t>
            </a:r>
            <a:r>
              <a:rPr lang="it-IT" dirty="0"/>
              <a:t> sono in questo caso i tool che fanno a nostro caso</a:t>
            </a:r>
          </a:p>
          <a:p>
            <a:pPr algn="just"/>
            <a:r>
              <a:rPr lang="it-IT" dirty="0"/>
              <a:t>Si può selezionare tra sistemi piante/animali</a:t>
            </a:r>
          </a:p>
          <a:p>
            <a:pPr algn="just"/>
            <a:r>
              <a:rPr lang="it-IT" dirty="0"/>
              <a:t>In </a:t>
            </a:r>
            <a:r>
              <a:rPr lang="it-IT" dirty="0" err="1"/>
              <a:t>TergetP</a:t>
            </a:r>
            <a:r>
              <a:rPr lang="it-IT" dirty="0"/>
              <a:t> vengono calcolati degli score di predizione per peptide segnale, segnale di importazione mitocondriale, plastidiale (solo nelle piante) o altra destinazione. </a:t>
            </a:r>
            <a:r>
              <a:rPr lang="it-IT" dirty="0" err="1"/>
              <a:t>DeepLoc</a:t>
            </a:r>
            <a:r>
              <a:rPr lang="it-IT" dirty="0"/>
              <a:t> discrimina tra 10 differenti localizzazioni subcellulari ed è quindi molto più accurato (e di più recente sviluppo)</a:t>
            </a:r>
          </a:p>
          <a:p>
            <a:pPr algn="just"/>
            <a:r>
              <a:rPr lang="it-IT" dirty="0" err="1"/>
              <a:t>TargetP</a:t>
            </a:r>
            <a:r>
              <a:rPr lang="it-IT" dirty="0"/>
              <a:t> usa </a:t>
            </a:r>
            <a:r>
              <a:rPr lang="it-IT" dirty="0" err="1"/>
              <a:t>SignalP</a:t>
            </a:r>
            <a:r>
              <a:rPr lang="it-IT" dirty="0"/>
              <a:t> e altri programmi per la predizione dei segnali di importazione mitocondriale (o plastidiale, solo per sequenze vegetali). La predizione dipende dal </a:t>
            </a:r>
            <a:r>
              <a:rPr lang="it-IT" b="1" dirty="0"/>
              <a:t>rapporto tra gli score</a:t>
            </a:r>
            <a:r>
              <a:rPr lang="it-IT" dirty="0"/>
              <a:t>, dato in una scala da 1 (molto buono) a 5 (scarso)</a:t>
            </a:r>
          </a:p>
        </p:txBody>
      </p:sp>
    </p:spTree>
    <p:extLst>
      <p:ext uri="{BB962C8B-B14F-4D97-AF65-F5344CB8AC3E}">
        <p14:creationId xmlns:p14="http://schemas.microsoft.com/office/powerpoint/2010/main" val="19973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a:t>INTRINSIC PROTEIN DISORDER</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628" y="1502546"/>
            <a:ext cx="4538481" cy="810770"/>
          </a:xfrm>
          <a:prstGeom prst="rect">
            <a:avLst/>
          </a:prstGeom>
        </p:spPr>
      </p:pic>
      <p:sp>
        <p:nvSpPr>
          <p:cNvPr id="5" name="CasellaDiTesto 4"/>
          <p:cNvSpPr txBox="1"/>
          <p:nvPr/>
        </p:nvSpPr>
        <p:spPr>
          <a:xfrm>
            <a:off x="678426" y="2567354"/>
            <a:ext cx="10884309" cy="1477328"/>
          </a:xfrm>
          <a:prstGeom prst="rect">
            <a:avLst/>
          </a:prstGeom>
          <a:noFill/>
        </p:spPr>
        <p:txBody>
          <a:bodyPr wrap="square" rtlCol="0">
            <a:spAutoFit/>
          </a:bodyPr>
          <a:lstStyle/>
          <a:p>
            <a:pPr algn="just"/>
            <a:r>
              <a:rPr lang="it-IT" dirty="0"/>
              <a:t>Le proteine intrinsecamente disordinate non hanno una struttura fissa 3D ordinata e presentano lunghe regioni di random coil. Regioni disordinate possono essere presenti anche in proteine che presentano domini conservati, dove fungono da regioni linker</a:t>
            </a:r>
          </a:p>
          <a:p>
            <a:pPr algn="just"/>
            <a:endParaRPr lang="it-IT" dirty="0"/>
          </a:p>
          <a:p>
            <a:pPr algn="just"/>
            <a:r>
              <a:rPr lang="it-IT" dirty="0" err="1"/>
              <a:t>MobiDB</a:t>
            </a:r>
            <a:r>
              <a:rPr lang="it-IT" dirty="0"/>
              <a:t> Individua anche regioni con </a:t>
            </a:r>
            <a:r>
              <a:rPr lang="it-IT" dirty="0" err="1"/>
              <a:t>bias</a:t>
            </a:r>
            <a:r>
              <a:rPr lang="it-IT" dirty="0"/>
              <a:t> composizionali (ricchi in particolari amino acidi)</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378" y="4676133"/>
            <a:ext cx="7583461" cy="1883720"/>
          </a:xfrm>
          <a:prstGeom prst="rect">
            <a:avLst/>
          </a:prstGeom>
        </p:spPr>
      </p:pic>
      <p:sp>
        <p:nvSpPr>
          <p:cNvPr id="7" name="CasellaDiTesto 6"/>
          <p:cNvSpPr txBox="1"/>
          <p:nvPr/>
        </p:nvSpPr>
        <p:spPr>
          <a:xfrm>
            <a:off x="6726116" y="1691293"/>
            <a:ext cx="3842238" cy="369332"/>
          </a:xfrm>
          <a:prstGeom prst="rect">
            <a:avLst/>
          </a:prstGeom>
          <a:noFill/>
        </p:spPr>
        <p:txBody>
          <a:bodyPr wrap="square" rtlCol="0">
            <a:spAutoFit/>
          </a:bodyPr>
          <a:lstStyle/>
          <a:p>
            <a:r>
              <a:rPr lang="en-US" dirty="0">
                <a:hlinkClick r:id="rId4"/>
              </a:rPr>
              <a:t>https://mobidb.bio.unipd.it</a:t>
            </a:r>
            <a:endParaRPr lang="it-IT" dirty="0"/>
          </a:p>
        </p:txBody>
      </p:sp>
    </p:spTree>
    <p:extLst>
      <p:ext uri="{BB962C8B-B14F-4D97-AF65-F5344CB8AC3E}">
        <p14:creationId xmlns:p14="http://schemas.microsoft.com/office/powerpoint/2010/main" val="38472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normAutofit fontScale="90000"/>
          </a:bodyPr>
          <a:lstStyle/>
          <a:p>
            <a:r>
              <a:rPr lang="it-IT" dirty="0"/>
              <a:t>VERSO LA DETERMINAZIONE DELLA STRUTTURA</a:t>
            </a:r>
          </a:p>
        </p:txBody>
      </p:sp>
      <p:sp>
        <p:nvSpPr>
          <p:cNvPr id="3" name="CasellaDiTesto 2"/>
          <p:cNvSpPr txBox="1"/>
          <p:nvPr/>
        </p:nvSpPr>
        <p:spPr>
          <a:xfrm>
            <a:off x="725213" y="1618593"/>
            <a:ext cx="10321159" cy="2031325"/>
          </a:xfrm>
          <a:prstGeom prst="rect">
            <a:avLst/>
          </a:prstGeom>
          <a:noFill/>
        </p:spPr>
        <p:txBody>
          <a:bodyPr wrap="square" rtlCol="0">
            <a:spAutoFit/>
          </a:bodyPr>
          <a:lstStyle/>
          <a:p>
            <a:pPr marL="285750" indent="-285750" algn="just">
              <a:buFont typeface="Arial" panose="020B0604020202020204" pitchFamily="34" charset="0"/>
              <a:buChar char="•"/>
            </a:pPr>
            <a:r>
              <a:rPr lang="it-IT" dirty="0"/>
              <a:t>A fronte di oltre </a:t>
            </a:r>
            <a:r>
              <a:rPr lang="it-IT" b="1" u="sng" dirty="0"/>
              <a:t>1 miliardo di proteine</a:t>
            </a:r>
            <a:r>
              <a:rPr lang="it-IT" dirty="0"/>
              <a:t> depositate nel database nr e di circa </a:t>
            </a:r>
            <a:r>
              <a:rPr lang="it-IT" b="1" u="sng" dirty="0"/>
              <a:t>573,000</a:t>
            </a:r>
            <a:r>
              <a:rPr lang="it-IT" dirty="0"/>
              <a:t> in </a:t>
            </a:r>
            <a:r>
              <a:rPr lang="it-IT" dirty="0" err="1"/>
              <a:t>Swissprot</a:t>
            </a:r>
            <a:r>
              <a:rPr lang="it-IT" dirty="0"/>
              <a:t>, solo circa </a:t>
            </a:r>
            <a:r>
              <a:rPr lang="it-IT" b="1" u="sng" dirty="0"/>
              <a:t>235,000 strutture note</a:t>
            </a:r>
            <a:r>
              <a:rPr lang="it-IT" dirty="0"/>
              <a:t> sono depositate in </a:t>
            </a:r>
            <a:r>
              <a:rPr lang="it-IT" dirty="0" err="1"/>
              <a:t>Protein</a:t>
            </a:r>
            <a:r>
              <a:rPr lang="it-IT" dirty="0"/>
              <a:t> </a:t>
            </a:r>
            <a:r>
              <a:rPr lang="it-IT" dirty="0" err="1"/>
              <a:t>DataBank</a:t>
            </a:r>
            <a:endParaRPr lang="it-IT" dirty="0"/>
          </a:p>
          <a:p>
            <a:pPr marL="285750" indent="-285750" algn="just">
              <a:buFont typeface="Arial" panose="020B0604020202020204" pitchFamily="34" charset="0"/>
              <a:buChar char="•"/>
            </a:pPr>
            <a:r>
              <a:rPr lang="it-IT" dirty="0"/>
              <a:t> Molte di queste sono </a:t>
            </a:r>
            <a:r>
              <a:rPr lang="it-IT" b="1" dirty="0"/>
              <a:t>ridondanti</a:t>
            </a:r>
            <a:r>
              <a:rPr lang="it-IT" dirty="0"/>
              <a:t> (ad esempio un recettore legato con </a:t>
            </a:r>
            <a:r>
              <a:rPr lang="it-IT" dirty="0" err="1"/>
              <a:t>ligandi</a:t>
            </a:r>
            <a:r>
              <a:rPr lang="it-IT" dirty="0"/>
              <a:t> diversi, oppure proteine </a:t>
            </a:r>
            <a:r>
              <a:rPr lang="it-IT" dirty="0" err="1"/>
              <a:t>ortologhe</a:t>
            </a:r>
            <a:r>
              <a:rPr lang="it-IT" dirty="0"/>
              <a:t> in diverse specie)</a:t>
            </a:r>
          </a:p>
          <a:p>
            <a:pPr marL="285750" indent="-285750" algn="just">
              <a:buFont typeface="Arial" panose="020B0604020202020204" pitchFamily="34" charset="0"/>
              <a:buChar char="•"/>
            </a:pPr>
            <a:r>
              <a:rPr lang="it-IT" dirty="0"/>
              <a:t>Limitazioni principali legate alla insolubilità di molte proteine, alla loro dimensione, alla difficoltà di isolamento da campioni biologici in quantità sufficienti per analisi</a:t>
            </a:r>
          </a:p>
          <a:p>
            <a:pPr marL="285750" indent="-285750" algn="just">
              <a:buFont typeface="Arial" panose="020B0604020202020204" pitchFamily="34" charset="0"/>
              <a:buChar char="•"/>
            </a:pPr>
            <a:r>
              <a:rPr lang="it-IT" dirty="0"/>
              <a:t>Strutture note ottenute tramite </a:t>
            </a:r>
            <a:r>
              <a:rPr lang="it-IT" b="1" dirty="0"/>
              <a:t>NMR o cristallografia a raggi X</a:t>
            </a:r>
            <a:endParaRPr lang="en-US" b="1" dirty="0"/>
          </a:p>
        </p:txBody>
      </p:sp>
      <p:sp>
        <p:nvSpPr>
          <p:cNvPr id="5" name="CasellaDiTesto 4"/>
          <p:cNvSpPr txBox="1"/>
          <p:nvPr/>
        </p:nvSpPr>
        <p:spPr>
          <a:xfrm>
            <a:off x="1145628" y="4372303"/>
            <a:ext cx="4046483" cy="923330"/>
          </a:xfrm>
          <a:prstGeom prst="rect">
            <a:avLst/>
          </a:prstGeom>
          <a:solidFill>
            <a:schemeClr val="bg1">
              <a:lumMod val="95000"/>
            </a:schemeClr>
          </a:solidFill>
          <a:ln>
            <a:solidFill>
              <a:srgbClr val="FF0000"/>
            </a:solidFill>
          </a:ln>
        </p:spPr>
        <p:txBody>
          <a:bodyPr wrap="square" rtlCol="0">
            <a:spAutoFit/>
          </a:bodyPr>
          <a:lstStyle/>
          <a:p>
            <a:pPr algn="ctr"/>
            <a:r>
              <a:rPr lang="it-IT" dirty="0"/>
              <a:t>Ma a che cosa può servire conoscere la struttura di una proteina?</a:t>
            </a:r>
            <a:endParaRPr lang="en-US" dirty="0"/>
          </a:p>
        </p:txBody>
      </p:sp>
      <p:sp>
        <p:nvSpPr>
          <p:cNvPr id="6" name="Freccia a destra 5"/>
          <p:cNvSpPr/>
          <p:nvPr/>
        </p:nvSpPr>
        <p:spPr>
          <a:xfrm>
            <a:off x="5412828" y="4687614"/>
            <a:ext cx="1513489" cy="32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7052442" y="3973361"/>
            <a:ext cx="4550979" cy="1754326"/>
          </a:xfrm>
          <a:prstGeom prst="rect">
            <a:avLst/>
          </a:prstGeom>
          <a:noFill/>
        </p:spPr>
        <p:txBody>
          <a:bodyPr wrap="square" rtlCol="0">
            <a:spAutoFit/>
          </a:bodyPr>
          <a:lstStyle/>
          <a:p>
            <a:pPr marL="285750" indent="-285750">
              <a:buFont typeface="Wingdings" panose="05000000000000000000" pitchFamily="2" charset="2"/>
              <a:buChar char="ü"/>
            </a:pPr>
            <a:r>
              <a:rPr lang="it-IT" b="1" dirty="0"/>
              <a:t>Link tra sequenza e funzione</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a:t>Modificazione di proteine (</a:t>
            </a:r>
            <a:r>
              <a:rPr lang="it-IT" b="1" dirty="0" err="1"/>
              <a:t>Protein</a:t>
            </a:r>
            <a:r>
              <a:rPr lang="it-IT" b="1" dirty="0"/>
              <a:t> </a:t>
            </a:r>
            <a:r>
              <a:rPr lang="it-IT" b="1" dirty="0" err="1"/>
              <a:t>engineering</a:t>
            </a:r>
            <a:r>
              <a:rPr lang="it-IT" b="1" dirty="0"/>
              <a:t>)</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err="1"/>
              <a:t>Rational</a:t>
            </a:r>
            <a:r>
              <a:rPr lang="it-IT" b="1" dirty="0"/>
              <a:t> </a:t>
            </a:r>
            <a:r>
              <a:rPr lang="it-IT" b="1" dirty="0" err="1"/>
              <a:t>drug</a:t>
            </a:r>
            <a:r>
              <a:rPr lang="it-IT" b="1" dirty="0"/>
              <a:t> design</a:t>
            </a:r>
            <a:endParaRPr lang="en-US" b="1" dirty="0"/>
          </a:p>
        </p:txBody>
      </p:sp>
    </p:spTree>
    <p:extLst>
      <p:ext uri="{BB962C8B-B14F-4D97-AF65-F5344CB8AC3E}">
        <p14:creationId xmlns:p14="http://schemas.microsoft.com/office/powerpoint/2010/main" val="23803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CHALLENGES NELLA DETERMINAZIONE DELLA STRUTTURA 3D DI PROTEINE</a:t>
            </a:r>
            <a:endParaRPr lang="en-US" dirty="0"/>
          </a:p>
        </p:txBody>
      </p:sp>
      <p:sp>
        <p:nvSpPr>
          <p:cNvPr id="3" name="Segnaposto contenuto 2"/>
          <p:cNvSpPr>
            <a:spLocks noGrp="1"/>
          </p:cNvSpPr>
          <p:nvPr>
            <p:ph idx="1"/>
          </p:nvPr>
        </p:nvSpPr>
        <p:spPr/>
        <p:txBody>
          <a:bodyPr/>
          <a:lstStyle/>
          <a:p>
            <a:pPr algn="just"/>
            <a:r>
              <a:rPr lang="it-IT" dirty="0"/>
              <a:t>Molto accurata, la cristallografia a raggi X arriva a 0.5Å di </a:t>
            </a:r>
            <a:r>
              <a:rPr lang="it-IT" dirty="0" err="1"/>
              <a:t>root-mean-square</a:t>
            </a:r>
            <a:r>
              <a:rPr lang="it-IT" dirty="0"/>
              <a:t> </a:t>
            </a:r>
            <a:r>
              <a:rPr lang="it-IT" dirty="0" err="1"/>
              <a:t>deviation</a:t>
            </a:r>
            <a:r>
              <a:rPr lang="it-IT" dirty="0"/>
              <a:t> per ogni atomo ed è quindi sempre la strategia preferibile…</a:t>
            </a:r>
            <a:endParaRPr lang="en-US" dirty="0"/>
          </a:p>
          <a:p>
            <a:pPr marL="45720" indent="0" algn="ctr">
              <a:buNone/>
            </a:pPr>
            <a:r>
              <a:rPr lang="it-IT" dirty="0"/>
              <a:t>MA…</a:t>
            </a:r>
          </a:p>
        </p:txBody>
      </p:sp>
      <p:pic>
        <p:nvPicPr>
          <p:cNvPr id="5" name="Immagine 4"/>
          <p:cNvPicPr>
            <a:picLocks noChangeAspect="1"/>
          </p:cNvPicPr>
          <p:nvPr/>
        </p:nvPicPr>
        <p:blipFill>
          <a:blip r:embed="rId2"/>
          <a:stretch>
            <a:fillRect/>
          </a:stretch>
        </p:blipFill>
        <p:spPr>
          <a:xfrm>
            <a:off x="1095753" y="3132058"/>
            <a:ext cx="3122392" cy="2033302"/>
          </a:xfrm>
          <a:prstGeom prst="rect">
            <a:avLst/>
          </a:prstGeom>
        </p:spPr>
      </p:pic>
      <p:sp>
        <p:nvSpPr>
          <p:cNvPr id="6" name="CasellaDiTesto 5"/>
          <p:cNvSpPr txBox="1"/>
          <p:nvPr/>
        </p:nvSpPr>
        <p:spPr>
          <a:xfrm>
            <a:off x="1341120" y="5406390"/>
            <a:ext cx="11008142" cy="646331"/>
          </a:xfrm>
          <a:prstGeom prst="rect">
            <a:avLst/>
          </a:prstGeom>
          <a:noFill/>
        </p:spPr>
        <p:txBody>
          <a:bodyPr wrap="none" rtlCol="0">
            <a:spAutoFit/>
          </a:bodyPr>
          <a:lstStyle/>
          <a:p>
            <a:r>
              <a:rPr lang="it-IT" dirty="0"/>
              <a:t>         È costoso                               richiede molto tempo                non è sempre applicabile</a:t>
            </a:r>
          </a:p>
          <a:p>
            <a:r>
              <a:rPr lang="it-IT" dirty="0"/>
              <a:t>                                                              (mesi o anni!!!)          proteine troppo grandi, non cristallizzabili</a:t>
            </a:r>
            <a:endParaRPr lang="en-US" dirty="0"/>
          </a:p>
        </p:txBody>
      </p:sp>
      <p:pic>
        <p:nvPicPr>
          <p:cNvPr id="7" name="Immagine 6"/>
          <p:cNvPicPr>
            <a:picLocks noChangeAspect="1"/>
          </p:cNvPicPr>
          <p:nvPr/>
        </p:nvPicPr>
        <p:blipFill>
          <a:blip r:embed="rId3"/>
          <a:stretch>
            <a:fillRect/>
          </a:stretch>
        </p:blipFill>
        <p:spPr>
          <a:xfrm>
            <a:off x="4937759" y="3132058"/>
            <a:ext cx="2714763" cy="2033302"/>
          </a:xfrm>
          <a:prstGeom prst="rect">
            <a:avLst/>
          </a:prstGeom>
        </p:spPr>
      </p:pic>
      <p:pic>
        <p:nvPicPr>
          <p:cNvPr id="10" name="Immagine 9"/>
          <p:cNvPicPr>
            <a:picLocks noChangeAspect="1"/>
          </p:cNvPicPr>
          <p:nvPr/>
        </p:nvPicPr>
        <p:blipFill>
          <a:blip r:embed="rId4"/>
          <a:stretch>
            <a:fillRect/>
          </a:stretch>
        </p:blipFill>
        <p:spPr>
          <a:xfrm>
            <a:off x="8698229" y="3336365"/>
            <a:ext cx="1977391" cy="1850190"/>
          </a:xfrm>
          <a:prstGeom prst="rect">
            <a:avLst/>
          </a:prstGeom>
        </p:spPr>
      </p:pic>
    </p:spTree>
    <p:extLst>
      <p:ext uri="{BB962C8B-B14F-4D97-AF65-F5344CB8AC3E}">
        <p14:creationId xmlns:p14="http://schemas.microsoft.com/office/powerpoint/2010/main" val="20928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lstStyle/>
          <a:p>
            <a:pPr algn="just"/>
            <a:r>
              <a:rPr lang="it-IT" dirty="0"/>
              <a:t>La struttura di una proteina può essere definita a più livelli</a:t>
            </a:r>
          </a:p>
          <a:p>
            <a:pPr algn="just"/>
            <a:r>
              <a:rPr lang="it-IT" dirty="0"/>
              <a:t>Solitamente l’unica informazione nota è quella della </a:t>
            </a:r>
            <a:r>
              <a:rPr lang="it-IT" b="1" dirty="0"/>
              <a:t>struttura primaria = sequenza di amino acidi</a:t>
            </a:r>
          </a:p>
          <a:p>
            <a:pPr algn="just"/>
            <a:r>
              <a:rPr lang="it-IT" dirty="0"/>
              <a:t>Posso prevedere, sulla base di questa soltanto, quale sarà la struttura secondaria, terziaria e come eventualmente unità biologiche potrebbero assemblarsi in complessi?</a:t>
            </a:r>
            <a:endParaRPr lang="en-US" dirty="0"/>
          </a:p>
        </p:txBody>
      </p:sp>
      <p:pic>
        <p:nvPicPr>
          <p:cNvPr id="4" name="Immagine 3"/>
          <p:cNvPicPr>
            <a:picLocks noChangeAspect="1"/>
          </p:cNvPicPr>
          <p:nvPr/>
        </p:nvPicPr>
        <p:blipFill>
          <a:blip r:embed="rId2"/>
          <a:stretch>
            <a:fillRect/>
          </a:stretch>
        </p:blipFill>
        <p:spPr>
          <a:xfrm>
            <a:off x="5190963" y="1587790"/>
            <a:ext cx="6414100" cy="4323858"/>
          </a:xfrm>
          <a:prstGeom prst="rect">
            <a:avLst/>
          </a:prstGeom>
        </p:spPr>
      </p:pic>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a:t>VERSO LA DETERMINAZIONE DELLA STRUTTURA</a:t>
            </a:r>
            <a:endParaRPr lang="it-IT" dirty="0"/>
          </a:p>
        </p:txBody>
      </p:sp>
    </p:spTree>
    <p:extLst>
      <p:ext uri="{BB962C8B-B14F-4D97-AF65-F5344CB8AC3E}">
        <p14:creationId xmlns:p14="http://schemas.microsoft.com/office/powerpoint/2010/main" val="37227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lnSpcReduction="10000"/>
          </a:bodyPr>
          <a:lstStyle/>
          <a:p>
            <a:pPr algn="just"/>
            <a:r>
              <a:rPr lang="it-IT" dirty="0"/>
              <a:t>La struttura secondaria è presente di solito in una </a:t>
            </a:r>
            <a:r>
              <a:rPr lang="it-IT" b="1" dirty="0"/>
              <a:t>regione locale</a:t>
            </a:r>
            <a:r>
              <a:rPr lang="it-IT" dirty="0"/>
              <a:t> di una proteina</a:t>
            </a:r>
          </a:p>
          <a:p>
            <a:pPr algn="just"/>
            <a:r>
              <a:rPr lang="it-IT" dirty="0"/>
              <a:t>Si può trattare di </a:t>
            </a:r>
            <a:r>
              <a:rPr lang="it-IT" b="1" dirty="0"/>
              <a:t>strutture ordinate</a:t>
            </a:r>
            <a:r>
              <a:rPr lang="it-IT" dirty="0"/>
              <a:t> (alfa eliche e beta foglietti)</a:t>
            </a:r>
          </a:p>
          <a:p>
            <a:pPr algn="just"/>
            <a:r>
              <a:rPr lang="it-IT" dirty="0"/>
              <a:t>Si può anche trattare di </a:t>
            </a:r>
            <a:r>
              <a:rPr lang="it-IT" b="1" dirty="0"/>
              <a:t>strutture disordinate</a:t>
            </a:r>
            <a:r>
              <a:rPr lang="it-IT" dirty="0"/>
              <a:t> (tight </a:t>
            </a:r>
            <a:r>
              <a:rPr lang="it-IT" dirty="0" err="1"/>
              <a:t>turns</a:t>
            </a:r>
            <a:r>
              <a:rPr lang="it-IT" dirty="0"/>
              <a:t>, random coils, </a:t>
            </a:r>
            <a:r>
              <a:rPr lang="it-IT" dirty="0" err="1"/>
              <a:t>bulges</a:t>
            </a:r>
            <a:r>
              <a:rPr lang="it-IT" dirty="0"/>
              <a:t>)</a:t>
            </a:r>
          </a:p>
          <a:p>
            <a:pPr algn="just"/>
            <a:r>
              <a:rPr lang="it-IT" dirty="0"/>
              <a:t>E’ il contesto amino </a:t>
            </a:r>
            <a:r>
              <a:rPr lang="it-IT" dirty="0" err="1"/>
              <a:t>acidico</a:t>
            </a:r>
            <a:r>
              <a:rPr lang="it-IT" dirty="0"/>
              <a:t> della sequenza primaria a determinare la propensione a formare una determinata struttura secondaria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STRUTTURA SECONDARIA</a:t>
            </a:r>
          </a:p>
        </p:txBody>
      </p:sp>
      <p:pic>
        <p:nvPicPr>
          <p:cNvPr id="2" name="Immagine 1"/>
          <p:cNvPicPr>
            <a:picLocks noChangeAspect="1"/>
          </p:cNvPicPr>
          <p:nvPr/>
        </p:nvPicPr>
        <p:blipFill>
          <a:blip r:embed="rId2"/>
          <a:stretch>
            <a:fillRect/>
          </a:stretch>
        </p:blipFill>
        <p:spPr>
          <a:xfrm>
            <a:off x="5454475" y="1459788"/>
            <a:ext cx="5396405" cy="3782389"/>
          </a:xfrm>
          <a:prstGeom prst="rect">
            <a:avLst/>
          </a:prstGeom>
        </p:spPr>
      </p:pic>
    </p:spTree>
    <p:extLst>
      <p:ext uri="{BB962C8B-B14F-4D97-AF65-F5344CB8AC3E}">
        <p14:creationId xmlns:p14="http://schemas.microsoft.com/office/powerpoint/2010/main" val="22888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2122"/>
          </a:xfrm>
        </p:spPr>
        <p:txBody>
          <a:bodyPr>
            <a:normAutofit fontScale="90000"/>
          </a:bodyPr>
          <a:lstStyle/>
          <a:p>
            <a:r>
              <a:rPr lang="it-IT" sz="2800" dirty="0"/>
              <a:t>PREDIZIONE DELLA TOPOLOGIA E DELLA LOCALIZZAZIONE SUBCELLULARE</a:t>
            </a:r>
          </a:p>
        </p:txBody>
      </p:sp>
      <p:sp>
        <p:nvSpPr>
          <p:cNvPr id="3" name="Content Placeholder 2"/>
          <p:cNvSpPr>
            <a:spLocks noGrp="1"/>
          </p:cNvSpPr>
          <p:nvPr>
            <p:ph idx="1"/>
          </p:nvPr>
        </p:nvSpPr>
        <p:spPr>
          <a:xfrm>
            <a:off x="414491" y="1215735"/>
            <a:ext cx="5080701" cy="4458116"/>
          </a:xfrm>
        </p:spPr>
        <p:txBody>
          <a:bodyPr>
            <a:normAutofit/>
          </a:bodyPr>
          <a:lstStyle/>
          <a:p>
            <a:pPr algn="just"/>
            <a:r>
              <a:rPr lang="it-IT" sz="1800" dirty="0"/>
              <a:t>Il «destino» di una proteina è determinato dalla presenza di alcuni </a:t>
            </a:r>
            <a:r>
              <a:rPr lang="it-IT" sz="1800" b="1" dirty="0"/>
              <a:t>segnali di indirizzamento</a:t>
            </a:r>
          </a:p>
          <a:p>
            <a:pPr algn="just"/>
            <a:r>
              <a:rPr lang="it-IT" sz="1800" dirty="0"/>
              <a:t>Il più comune è il </a:t>
            </a:r>
            <a:r>
              <a:rPr lang="it-IT" sz="1800" b="1" dirty="0"/>
              <a:t>peptide segnale </a:t>
            </a:r>
            <a:r>
              <a:rPr lang="it-IT" sz="1800" dirty="0"/>
              <a:t>(nella regione N-terminale), che determina la secrezione di una proteina nello spazio extracellulare</a:t>
            </a:r>
          </a:p>
          <a:p>
            <a:pPr algn="just"/>
            <a:r>
              <a:rPr lang="it-IT" sz="1800" dirty="0"/>
              <a:t>Importanti anche i segnali che determinano l’importazione di una proteina nel nucleo, nel mitocondrio, nei cloroplasti (nelle piante), ecc.</a:t>
            </a:r>
          </a:p>
          <a:p>
            <a:pPr algn="just"/>
            <a:r>
              <a:rPr lang="it-IT" sz="1800" u="sng" dirty="0"/>
              <a:t>Questi segnali sono definibili con HMM</a:t>
            </a:r>
            <a:r>
              <a:rPr lang="it-IT" sz="1800" dirty="0"/>
              <a:t> e ricercabili con programmi appositi</a:t>
            </a:r>
          </a:p>
        </p:txBody>
      </p:sp>
      <p:pic>
        <p:nvPicPr>
          <p:cNvPr id="4" name="Immagine 3"/>
          <p:cNvPicPr>
            <a:picLocks noChangeAspect="1"/>
          </p:cNvPicPr>
          <p:nvPr/>
        </p:nvPicPr>
        <p:blipFill>
          <a:blip r:embed="rId2"/>
          <a:stretch>
            <a:fillRect/>
          </a:stretch>
        </p:blipFill>
        <p:spPr>
          <a:xfrm>
            <a:off x="5717127" y="1215735"/>
            <a:ext cx="6027718" cy="3707047"/>
          </a:xfrm>
          <a:prstGeom prst="rect">
            <a:avLst/>
          </a:prstGeom>
        </p:spPr>
      </p:pic>
      <p:sp>
        <p:nvSpPr>
          <p:cNvPr id="5" name="CasellaDiTesto 4"/>
          <p:cNvSpPr txBox="1"/>
          <p:nvPr/>
        </p:nvSpPr>
        <p:spPr>
          <a:xfrm>
            <a:off x="606669" y="5376887"/>
            <a:ext cx="11138176" cy="923330"/>
          </a:xfrm>
          <a:prstGeom prst="rect">
            <a:avLst/>
          </a:prstGeom>
          <a:noFill/>
          <a:ln>
            <a:solidFill>
              <a:schemeClr val="tx2"/>
            </a:solidFill>
          </a:ln>
        </p:spPr>
        <p:txBody>
          <a:bodyPr wrap="square" rtlCol="0">
            <a:spAutoFit/>
          </a:bodyPr>
          <a:lstStyle/>
          <a:p>
            <a:r>
              <a:rPr lang="it-IT" dirty="0"/>
              <a:t>Un discorso simile vale per la predizione della  </a:t>
            </a:r>
            <a:r>
              <a:rPr lang="it-IT" b="1" u="sng" dirty="0"/>
              <a:t>TOPOLOGIA</a:t>
            </a:r>
            <a:r>
              <a:rPr lang="it-IT" dirty="0"/>
              <a:t>, ovvero la localizzazione di determinate porzioni di una proteina verso l’interno o l’esterno delle membrane biologiche. Dipende dalla presenza o meno di segnali di indirizzamento e di regioni </a:t>
            </a:r>
            <a:r>
              <a:rPr lang="it-IT" dirty="0" err="1"/>
              <a:t>transmembrana</a:t>
            </a:r>
            <a:r>
              <a:rPr lang="it-IT" dirty="0"/>
              <a:t>, descrivibili con HMM</a:t>
            </a:r>
            <a:endParaRPr lang="en-US" dirty="0"/>
          </a:p>
        </p:txBody>
      </p:sp>
    </p:spTree>
    <p:extLst>
      <p:ext uri="{BB962C8B-B14F-4D97-AF65-F5344CB8AC3E}">
        <p14:creationId xmlns:p14="http://schemas.microsoft.com/office/powerpoint/2010/main" val="28679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a:bodyPr>
          <a:lstStyle/>
          <a:p>
            <a:pPr algn="just"/>
            <a:r>
              <a:rPr lang="it-IT" dirty="0"/>
              <a:t>Alfa eliche e beta foglietti sono le due classi principali di strutture secondarie che regioni locali di proteine possono assumere e la loro descrizione nel dettaglio esula da questo corso</a:t>
            </a:r>
          </a:p>
          <a:p>
            <a:pPr algn="just"/>
            <a:r>
              <a:rPr lang="it-IT" dirty="0"/>
              <a:t>Dovreste però ricordare da altri corsi che sono caratterizzate dalla presenza di legami ad idrogeno che le stabilizzano, possibili soltanto in presenza di determinati amino acidi in una certa posizione reciproca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STRUTTURA SECONDARIA</a:t>
            </a:r>
          </a:p>
        </p:txBody>
      </p:sp>
      <p:sp>
        <p:nvSpPr>
          <p:cNvPr id="6" name="CasellaDiTesto 5"/>
          <p:cNvSpPr txBox="1"/>
          <p:nvPr/>
        </p:nvSpPr>
        <p:spPr>
          <a:xfrm>
            <a:off x="6014317" y="4445876"/>
            <a:ext cx="4708634" cy="1477328"/>
          </a:xfrm>
          <a:prstGeom prst="rect">
            <a:avLst/>
          </a:prstGeom>
          <a:noFill/>
          <a:ln>
            <a:solidFill>
              <a:schemeClr val="accent1"/>
            </a:solidFill>
          </a:ln>
        </p:spPr>
        <p:txBody>
          <a:bodyPr wrap="square" rtlCol="0">
            <a:spAutoFit/>
          </a:bodyPr>
          <a:lstStyle/>
          <a:p>
            <a:pPr algn="ctr"/>
            <a:r>
              <a:rPr lang="it-IT" dirty="0"/>
              <a:t>In realtà la struttura del beta foglietto non è propriamente «locale», in quanto spesso ci ritroviamo in presenza di beta foglietti antiparalleli, che interagiscono gli uni con gli altri </a:t>
            </a:r>
            <a:endParaRPr lang="en-US"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6359"/>
          <a:stretch/>
        </p:blipFill>
        <p:spPr>
          <a:xfrm>
            <a:off x="5862093" y="1612346"/>
            <a:ext cx="5013082" cy="2405747"/>
          </a:xfrm>
          <a:prstGeom prst="rect">
            <a:avLst/>
          </a:prstGeom>
        </p:spPr>
      </p:pic>
    </p:spTree>
    <p:extLst>
      <p:ext uri="{BB962C8B-B14F-4D97-AF65-F5344CB8AC3E}">
        <p14:creationId xmlns:p14="http://schemas.microsoft.com/office/powerpoint/2010/main" val="26634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899266" cy="4343400"/>
          </a:xfrm>
        </p:spPr>
        <p:txBody>
          <a:bodyPr>
            <a:normAutofit/>
          </a:bodyPr>
          <a:lstStyle/>
          <a:p>
            <a:pPr algn="just"/>
            <a:r>
              <a:rPr lang="it-IT" dirty="0"/>
              <a:t>L’insieme di alfa eliche, beta foglietti e coils nello spazio determina una struttura 3D</a:t>
            </a:r>
          </a:p>
          <a:p>
            <a:pPr algn="just"/>
            <a:r>
              <a:rPr lang="it-IT" dirty="0"/>
              <a:t>Di solito, visto che la forma di polipeptidi di una certa dimensione è piuttosto irregolare, la struttura delle proteine è detta </a:t>
            </a:r>
            <a:r>
              <a:rPr lang="it-IT" b="1" dirty="0"/>
              <a:t>globulare</a:t>
            </a:r>
          </a:p>
          <a:p>
            <a:pPr algn="just"/>
            <a:r>
              <a:rPr lang="it-IT" dirty="0"/>
              <a:t>La rappresentazione grafica che vedete a fianco è soltanto convenzionale: viene detta </a:t>
            </a:r>
            <a:r>
              <a:rPr lang="it-IT" b="1" dirty="0" err="1"/>
              <a:t>ribbon</a:t>
            </a:r>
            <a:r>
              <a:rPr lang="it-IT" b="1" dirty="0"/>
              <a:t> </a:t>
            </a:r>
            <a:r>
              <a:rPr lang="it-IT" b="1" dirty="0" err="1"/>
              <a:t>structure</a:t>
            </a:r>
            <a:r>
              <a:rPr lang="it-IT" dirty="0"/>
              <a:t>, con alfa eliche e beta foglietti in bella evidenza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STRUTTURA TERZIARIA</a:t>
            </a:r>
          </a:p>
        </p:txBody>
      </p:sp>
      <p:sp>
        <p:nvSpPr>
          <p:cNvPr id="6" name="CasellaDiTesto 5"/>
          <p:cNvSpPr txBox="1"/>
          <p:nvPr/>
        </p:nvSpPr>
        <p:spPr>
          <a:xfrm>
            <a:off x="7405204" y="5533198"/>
            <a:ext cx="2890346" cy="369332"/>
          </a:xfrm>
          <a:prstGeom prst="rect">
            <a:avLst/>
          </a:prstGeom>
          <a:noFill/>
        </p:spPr>
        <p:txBody>
          <a:bodyPr wrap="square" rtlCol="0">
            <a:spAutoFit/>
          </a:bodyPr>
          <a:lstStyle/>
          <a:p>
            <a:r>
              <a:rPr lang="it-IT" dirty="0"/>
              <a:t>Struttura dell’</a:t>
            </a:r>
            <a:r>
              <a:rPr lang="it-IT" dirty="0" err="1"/>
              <a:t>esochinasi</a:t>
            </a:r>
            <a:endParaRPr lang="en-US" dirty="0"/>
          </a:p>
        </p:txBody>
      </p:sp>
      <p:pic>
        <p:nvPicPr>
          <p:cNvPr id="1026" name="Picture 2" descr="Risultati immagini per hexokinase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731" y="562088"/>
            <a:ext cx="4845379" cy="48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6109" y="1313899"/>
            <a:ext cx="10058939" cy="4343400"/>
          </a:xfrm>
        </p:spPr>
        <p:txBody>
          <a:bodyPr>
            <a:normAutofit/>
          </a:bodyPr>
          <a:lstStyle/>
          <a:p>
            <a:pPr algn="just"/>
            <a:r>
              <a:rPr lang="it-IT" sz="1800" dirty="0"/>
              <a:t>Capiterà spesso di vedere la struttura di una proteina rappresentata in diversi modi</a:t>
            </a:r>
          </a:p>
          <a:p>
            <a:pPr algn="just"/>
            <a:r>
              <a:rPr lang="it-IT" sz="1800" b="1" dirty="0" err="1"/>
              <a:t>Backbone</a:t>
            </a:r>
            <a:r>
              <a:rPr lang="it-IT" sz="1800" dirty="0"/>
              <a:t> – solo la catena principale, in cui tutti gli amino acidi sono rappresentati allo stesso modo</a:t>
            </a:r>
          </a:p>
          <a:p>
            <a:pPr algn="just"/>
            <a:r>
              <a:rPr lang="it-IT" sz="1800" b="1" dirty="0" err="1"/>
              <a:t>Ribbon</a:t>
            </a:r>
            <a:r>
              <a:rPr lang="it-IT" sz="1800" dirty="0"/>
              <a:t>, di cui abbiamo già parlato</a:t>
            </a:r>
          </a:p>
          <a:p>
            <a:pPr algn="just"/>
            <a:r>
              <a:rPr lang="it-IT" sz="1800" b="1" dirty="0"/>
              <a:t>Ball &amp; </a:t>
            </a:r>
            <a:r>
              <a:rPr lang="it-IT" sz="1800" b="1" dirty="0" err="1"/>
              <a:t>stick</a:t>
            </a:r>
            <a:r>
              <a:rPr lang="it-IT" sz="1800" dirty="0"/>
              <a:t>, con la rappresentazione di tutti gli atomi, anche delle catene laterali</a:t>
            </a:r>
          </a:p>
          <a:p>
            <a:pPr algn="just"/>
            <a:r>
              <a:rPr lang="it-IT" sz="1800" b="1" dirty="0"/>
              <a:t>Space-</a:t>
            </a:r>
            <a:r>
              <a:rPr lang="it-IT" sz="1800" b="1" dirty="0" err="1"/>
              <a:t>filling</a:t>
            </a:r>
            <a:r>
              <a:rPr lang="it-IT" sz="1800" dirty="0"/>
              <a:t>: rappresentazione più compatta, con atomi in evidenza</a:t>
            </a:r>
          </a:p>
          <a:p>
            <a:pPr algn="just"/>
            <a:r>
              <a:rPr lang="it-IT" sz="1800" b="1" dirty="0"/>
              <a:t>Surface</a:t>
            </a:r>
            <a:r>
              <a:rPr lang="it-IT" sz="1800" dirty="0"/>
              <a:t>, in cui è mostrata la superficie molecolare di una proteina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STRUTTURA TERZIARIA</a:t>
            </a:r>
          </a:p>
        </p:txBody>
      </p:sp>
      <p:pic>
        <p:nvPicPr>
          <p:cNvPr id="2050" name="Picture 2" descr="Risultati immagini per ribbon ball stick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4362651"/>
            <a:ext cx="9146619" cy="231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STRUTTURA QUATERNARIA</a:t>
            </a:r>
          </a:p>
        </p:txBody>
      </p:sp>
      <p:pic>
        <p:nvPicPr>
          <p:cNvPr id="2" name="Immagine 1"/>
          <p:cNvPicPr>
            <a:picLocks noChangeAspect="1"/>
          </p:cNvPicPr>
          <p:nvPr/>
        </p:nvPicPr>
        <p:blipFill>
          <a:blip r:embed="rId2"/>
          <a:stretch>
            <a:fillRect/>
          </a:stretch>
        </p:blipFill>
        <p:spPr>
          <a:xfrm>
            <a:off x="6306207" y="1381125"/>
            <a:ext cx="4876800" cy="4095750"/>
          </a:xfrm>
          <a:prstGeom prst="rect">
            <a:avLst/>
          </a:prstGeom>
        </p:spPr>
      </p:pic>
      <p:sp>
        <p:nvSpPr>
          <p:cNvPr id="4" name="CasellaDiTesto 3"/>
          <p:cNvSpPr txBox="1"/>
          <p:nvPr/>
        </p:nvSpPr>
        <p:spPr>
          <a:xfrm>
            <a:off x="6867330" y="5673436"/>
            <a:ext cx="3754554" cy="369332"/>
          </a:xfrm>
          <a:prstGeom prst="rect">
            <a:avLst/>
          </a:prstGeom>
          <a:noFill/>
        </p:spPr>
        <p:txBody>
          <a:bodyPr wrap="none" rtlCol="0">
            <a:spAutoFit/>
          </a:bodyPr>
          <a:lstStyle/>
          <a:p>
            <a:r>
              <a:rPr lang="it-IT" dirty="0" err="1"/>
              <a:t>Omotetramero</a:t>
            </a:r>
            <a:r>
              <a:rPr lang="it-IT" dirty="0"/>
              <a:t> dell’</a:t>
            </a:r>
            <a:r>
              <a:rPr lang="it-IT" dirty="0" err="1"/>
              <a:t>aquaporina</a:t>
            </a:r>
            <a:endParaRPr lang="en-US" dirty="0"/>
          </a:p>
        </p:txBody>
      </p:sp>
      <p:pic>
        <p:nvPicPr>
          <p:cNvPr id="8" name="Immagine 7"/>
          <p:cNvPicPr>
            <a:picLocks noChangeAspect="1"/>
          </p:cNvPicPr>
          <p:nvPr/>
        </p:nvPicPr>
        <p:blipFill>
          <a:blip r:embed="rId3"/>
          <a:stretch>
            <a:fillRect/>
          </a:stretch>
        </p:blipFill>
        <p:spPr>
          <a:xfrm>
            <a:off x="1073041" y="2003863"/>
            <a:ext cx="4286250" cy="3905250"/>
          </a:xfrm>
          <a:prstGeom prst="rect">
            <a:avLst/>
          </a:prstGeom>
        </p:spPr>
      </p:pic>
      <p:sp>
        <p:nvSpPr>
          <p:cNvPr id="10" name="CasellaDiTesto 9"/>
          <p:cNvSpPr txBox="1"/>
          <p:nvPr/>
        </p:nvSpPr>
        <p:spPr>
          <a:xfrm>
            <a:off x="1338889" y="5934146"/>
            <a:ext cx="3639138" cy="369332"/>
          </a:xfrm>
          <a:prstGeom prst="rect">
            <a:avLst/>
          </a:prstGeom>
          <a:noFill/>
        </p:spPr>
        <p:txBody>
          <a:bodyPr wrap="none" rtlCol="0">
            <a:spAutoFit/>
          </a:bodyPr>
          <a:lstStyle/>
          <a:p>
            <a:r>
              <a:rPr lang="it-IT" dirty="0"/>
              <a:t>Esempio classico - emoglobina</a:t>
            </a:r>
            <a:endParaRPr lang="en-US" dirty="0"/>
          </a:p>
        </p:txBody>
      </p:sp>
      <p:sp>
        <p:nvSpPr>
          <p:cNvPr id="3" name="CasellaDiTesto 2"/>
          <p:cNvSpPr txBox="1"/>
          <p:nvPr/>
        </p:nvSpPr>
        <p:spPr>
          <a:xfrm>
            <a:off x="1050098" y="1409547"/>
            <a:ext cx="4309193" cy="369332"/>
          </a:xfrm>
          <a:prstGeom prst="rect">
            <a:avLst/>
          </a:prstGeom>
          <a:noFill/>
        </p:spPr>
        <p:txBody>
          <a:bodyPr wrap="none" rtlCol="0">
            <a:spAutoFit/>
          </a:bodyPr>
          <a:lstStyle/>
          <a:p>
            <a:r>
              <a:rPr lang="it-IT" dirty="0"/>
              <a:t>Associazione in complessi </a:t>
            </a:r>
            <a:r>
              <a:rPr lang="it-IT" dirty="0" err="1"/>
              <a:t>multimerici</a:t>
            </a:r>
            <a:endParaRPr lang="en-US" dirty="0"/>
          </a:p>
        </p:txBody>
      </p:sp>
    </p:spTree>
    <p:extLst>
      <p:ext uri="{BB962C8B-B14F-4D97-AF65-F5344CB8AC3E}">
        <p14:creationId xmlns:p14="http://schemas.microsoft.com/office/powerpoint/2010/main" val="17053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sp>
        <p:nvSpPr>
          <p:cNvPr id="3" name="Segnaposto contenuto 2"/>
          <p:cNvSpPr>
            <a:spLocks noGrp="1"/>
          </p:cNvSpPr>
          <p:nvPr>
            <p:ph idx="1"/>
          </p:nvPr>
        </p:nvSpPr>
        <p:spPr>
          <a:xfrm>
            <a:off x="842225" y="1098763"/>
            <a:ext cx="6199706" cy="4343400"/>
          </a:xfrm>
        </p:spPr>
        <p:txBody>
          <a:bodyPr/>
          <a:lstStyle/>
          <a:p>
            <a:pPr algn="just"/>
            <a:r>
              <a:rPr lang="it-IT" dirty="0"/>
              <a:t>Diversi amino acidi hanno diversa </a:t>
            </a:r>
            <a:r>
              <a:rPr lang="it-IT" b="1" dirty="0"/>
              <a:t>propensità </a:t>
            </a:r>
            <a:r>
              <a:rPr lang="it-IT" dirty="0"/>
              <a:t>ad essere localizzati in una regione di alfa elica, beta foglietto o turn</a:t>
            </a:r>
          </a:p>
          <a:p>
            <a:pPr algn="just"/>
            <a:r>
              <a:rPr lang="it-IT" dirty="0"/>
              <a:t>Tabelle basate su dati empirici -&gt; analisi diretta di proteine la cui struttura 3D è nota</a:t>
            </a:r>
          </a:p>
          <a:p>
            <a:pPr algn="just"/>
            <a:r>
              <a:rPr lang="it-IT" dirty="0"/>
              <a:t>Primo metodo -&gt; </a:t>
            </a:r>
            <a:r>
              <a:rPr lang="it-IT" b="1" dirty="0"/>
              <a:t>Chou e </a:t>
            </a:r>
            <a:r>
              <a:rPr lang="it-IT" b="1" dirty="0" err="1"/>
              <a:t>Fasman</a:t>
            </a:r>
            <a:r>
              <a:rPr lang="it-IT" dirty="0"/>
              <a:t>, 1974</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5349" y="968540"/>
            <a:ext cx="3211512" cy="4037012"/>
          </a:xfrm>
          <a:prstGeom prst="rect">
            <a:avLst/>
          </a:prstGeom>
          <a:no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61" y="3386076"/>
            <a:ext cx="5668166" cy="3238952"/>
          </a:xfrm>
          <a:prstGeom prst="rect">
            <a:avLst/>
          </a:prstGeom>
        </p:spPr>
      </p:pic>
      <p:sp>
        <p:nvSpPr>
          <p:cNvPr id="6" name="CasellaDiTesto 5"/>
          <p:cNvSpPr txBox="1"/>
          <p:nvPr/>
        </p:nvSpPr>
        <p:spPr>
          <a:xfrm>
            <a:off x="7041931" y="5297214"/>
            <a:ext cx="5002924" cy="923330"/>
          </a:xfrm>
          <a:prstGeom prst="rect">
            <a:avLst/>
          </a:prstGeom>
          <a:noFill/>
          <a:ln>
            <a:solidFill>
              <a:srgbClr val="00B050"/>
            </a:solidFill>
          </a:ln>
        </p:spPr>
        <p:txBody>
          <a:bodyPr wrap="square" rtlCol="0">
            <a:spAutoFit/>
          </a:bodyPr>
          <a:lstStyle/>
          <a:p>
            <a:pPr algn="ctr"/>
            <a:r>
              <a:rPr lang="it-IT" b="1" dirty="0"/>
              <a:t>Metodo non cooperativo </a:t>
            </a:r>
            <a:r>
              <a:rPr lang="it-IT" dirty="0"/>
              <a:t>-&gt; non considera le probabilità condizionali al contesto degli amino acidi vicini</a:t>
            </a:r>
            <a:endParaRPr lang="en-US" dirty="0"/>
          </a:p>
        </p:txBody>
      </p:sp>
    </p:spTree>
    <p:extLst>
      <p:ext uri="{BB962C8B-B14F-4D97-AF65-F5344CB8AC3E}">
        <p14:creationId xmlns:p14="http://schemas.microsoft.com/office/powerpoint/2010/main" val="29210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sp>
        <p:nvSpPr>
          <p:cNvPr id="3" name="Segnaposto contenuto 2"/>
          <p:cNvSpPr>
            <a:spLocks noGrp="1"/>
          </p:cNvSpPr>
          <p:nvPr>
            <p:ph idx="1"/>
          </p:nvPr>
        </p:nvSpPr>
        <p:spPr>
          <a:xfrm>
            <a:off x="842225" y="1412328"/>
            <a:ext cx="10099044" cy="4343400"/>
          </a:xfrm>
        </p:spPr>
        <p:txBody>
          <a:bodyPr>
            <a:normAutofit lnSpcReduction="10000"/>
          </a:bodyPr>
          <a:lstStyle/>
          <a:p>
            <a:pPr algn="just"/>
            <a:r>
              <a:rPr lang="it-IT" dirty="0"/>
              <a:t>Il metodo di Chou e </a:t>
            </a:r>
            <a:r>
              <a:rPr lang="it-IT" dirty="0" err="1"/>
              <a:t>Fasman</a:t>
            </a:r>
            <a:r>
              <a:rPr lang="it-IT" dirty="0"/>
              <a:t>, comparato ai metodi moderni, aveva una </a:t>
            </a:r>
            <a:r>
              <a:rPr lang="it-IT" b="1" dirty="0"/>
              <a:t>bassa accuratezza (50-60%)</a:t>
            </a:r>
            <a:r>
              <a:rPr lang="it-IT" dirty="0"/>
              <a:t>… anche perché il set di strutture su cui le tabelle sono state calcolate era molto piccolo nel 1974</a:t>
            </a:r>
          </a:p>
          <a:p>
            <a:pPr algn="just"/>
            <a:r>
              <a:rPr lang="it-IT" dirty="0"/>
              <a:t>L’accuratezza della predizione di una struttura secondaria può essere valutata come segue, tramite una misura nota come </a:t>
            </a:r>
            <a:r>
              <a:rPr lang="it-IT" b="1" u="sng" dirty="0"/>
              <a:t>Q3</a:t>
            </a:r>
            <a:r>
              <a:rPr lang="it-IT" dirty="0"/>
              <a:t>:</a:t>
            </a:r>
          </a:p>
          <a:p>
            <a:endParaRPr lang="it-IT" dirty="0"/>
          </a:p>
          <a:p>
            <a:pPr>
              <a:buFontTx/>
              <a:buNone/>
            </a:pPr>
            <a:r>
              <a:rPr lang="en-GB" altLang="en-US" dirty="0"/>
              <a:t>		                </a:t>
            </a:r>
            <a:r>
              <a:rPr lang="en-GB" altLang="en-US" b="1" dirty="0"/>
              <a:t>Q3 = </a:t>
            </a:r>
            <a:r>
              <a:rPr lang="en-GB" altLang="en-US" b="1" dirty="0" err="1"/>
              <a:t>q</a:t>
            </a:r>
            <a:r>
              <a:rPr lang="en-GB" altLang="en-US" b="1" baseline="-25000" dirty="0" err="1">
                <a:latin typeface="Symbol" panose="05050102010706020507" pitchFamily="18" charset="2"/>
              </a:rPr>
              <a:t>a</a:t>
            </a:r>
            <a:r>
              <a:rPr lang="en-GB" altLang="en-US" b="1" dirty="0" err="1"/>
              <a:t>+q</a:t>
            </a:r>
            <a:r>
              <a:rPr lang="en-GB" altLang="en-US" b="1" baseline="-25000" dirty="0" err="1">
                <a:latin typeface="Symbol" panose="05050102010706020507" pitchFamily="18" charset="2"/>
              </a:rPr>
              <a:t>b</a:t>
            </a:r>
            <a:r>
              <a:rPr lang="en-GB" altLang="en-US" b="1" dirty="0" err="1"/>
              <a:t>+q</a:t>
            </a:r>
            <a:r>
              <a:rPr lang="en-GB" altLang="en-US" b="1" baseline="-25000" dirty="0" err="1"/>
              <a:t>coil</a:t>
            </a:r>
            <a:r>
              <a:rPr lang="en-GB" altLang="en-US" b="1" baseline="-25000" dirty="0"/>
              <a:t>	           </a:t>
            </a:r>
            <a:r>
              <a:rPr lang="en-GB" altLang="en-US" b="1" dirty="0"/>
              <a:t>X 100%</a:t>
            </a:r>
            <a:endParaRPr lang="en-US" altLang="en-US" b="1" dirty="0"/>
          </a:p>
          <a:p>
            <a:pPr>
              <a:buFontTx/>
              <a:buNone/>
            </a:pPr>
            <a:r>
              <a:rPr lang="en-GB" altLang="en-US" b="1" dirty="0"/>
              <a:t>			        total no. of residues</a:t>
            </a:r>
          </a:p>
          <a:p>
            <a:pPr>
              <a:buFontTx/>
              <a:buNone/>
            </a:pPr>
            <a:endParaRPr lang="en-GB" altLang="en-US" dirty="0"/>
          </a:p>
          <a:p>
            <a:pPr algn="just">
              <a:buFontTx/>
              <a:buNone/>
            </a:pPr>
            <a:r>
              <a:rPr lang="en-GB" altLang="en-US" dirty="0"/>
              <a:t>Dove </a:t>
            </a:r>
            <a:r>
              <a:rPr lang="en-GB" altLang="en-US" dirty="0" err="1"/>
              <a:t>q</a:t>
            </a:r>
            <a:r>
              <a:rPr lang="en-GB" altLang="en-US" baseline="-25000" dirty="0" err="1">
                <a:latin typeface="Symbol" panose="05050102010706020507" pitchFamily="18" charset="2"/>
              </a:rPr>
              <a:t>a</a:t>
            </a:r>
            <a:r>
              <a:rPr lang="en-GB" altLang="en-US" dirty="0" err="1"/>
              <a:t>+q</a:t>
            </a:r>
            <a:r>
              <a:rPr lang="en-GB" altLang="en-US" baseline="-25000" dirty="0" err="1">
                <a:latin typeface="Symbol" panose="05050102010706020507" pitchFamily="18" charset="2"/>
              </a:rPr>
              <a:t>b</a:t>
            </a:r>
            <a:r>
              <a:rPr lang="en-GB" altLang="en-US" dirty="0" err="1"/>
              <a:t>+q</a:t>
            </a:r>
            <a:r>
              <a:rPr lang="en-GB" altLang="en-US" baseline="-25000" dirty="0" err="1"/>
              <a:t>coil</a:t>
            </a:r>
            <a:r>
              <a:rPr lang="en-GB" altLang="en-US" baseline="-25000" dirty="0"/>
              <a:t> </a:t>
            </a:r>
            <a:r>
              <a:rPr lang="en-GB" altLang="en-US" dirty="0" err="1"/>
              <a:t>sono</a:t>
            </a:r>
            <a:r>
              <a:rPr lang="en-GB" altLang="en-US" dirty="0"/>
              <a:t> </a:t>
            </a:r>
            <a:r>
              <a:rPr lang="en-GB" altLang="en-US" dirty="0" err="1"/>
              <a:t>il</a:t>
            </a:r>
            <a:r>
              <a:rPr lang="en-GB" altLang="en-US" dirty="0"/>
              <a:t> </a:t>
            </a:r>
            <a:r>
              <a:rPr lang="en-GB" altLang="en-US" dirty="0" err="1"/>
              <a:t>numero</a:t>
            </a:r>
            <a:r>
              <a:rPr lang="en-GB" altLang="en-US" dirty="0"/>
              <a:t> di amino </a:t>
            </a:r>
            <a:r>
              <a:rPr lang="en-GB" altLang="en-US" dirty="0" err="1"/>
              <a:t>acidi</a:t>
            </a:r>
            <a:r>
              <a:rPr lang="en-GB" altLang="en-US" dirty="0"/>
              <a:t> </a:t>
            </a:r>
            <a:r>
              <a:rPr lang="en-GB" altLang="en-US" dirty="0" err="1"/>
              <a:t>predetti</a:t>
            </a:r>
            <a:r>
              <a:rPr lang="en-GB" altLang="en-US" dirty="0"/>
              <a:t> </a:t>
            </a:r>
            <a:r>
              <a:rPr lang="en-GB" altLang="en-US" u="sng" dirty="0" err="1"/>
              <a:t>correttamente</a:t>
            </a:r>
            <a:r>
              <a:rPr lang="en-GB" altLang="en-US" dirty="0"/>
              <a:t> per </a:t>
            </a:r>
            <a:r>
              <a:rPr lang="en-GB" altLang="en-US" dirty="0" err="1"/>
              <a:t>ciascuna</a:t>
            </a:r>
            <a:r>
              <a:rPr lang="en-GB" altLang="en-US" dirty="0"/>
              <a:t> </a:t>
            </a:r>
            <a:r>
              <a:rPr lang="en-GB" altLang="en-US" dirty="0" err="1"/>
              <a:t>delle</a:t>
            </a:r>
            <a:r>
              <a:rPr lang="en-GB" altLang="en-US" dirty="0"/>
              <a:t> </a:t>
            </a:r>
            <a:r>
              <a:rPr lang="en-GB" altLang="en-US" dirty="0" err="1"/>
              <a:t>tre</a:t>
            </a:r>
            <a:r>
              <a:rPr lang="en-GB" altLang="en-US" dirty="0"/>
              <a:t> </a:t>
            </a:r>
            <a:r>
              <a:rPr lang="en-GB" altLang="en-US" dirty="0" err="1"/>
              <a:t>categorie</a:t>
            </a:r>
            <a:r>
              <a:rPr lang="en-GB" altLang="en-US" dirty="0"/>
              <a:t> (</a:t>
            </a:r>
            <a:r>
              <a:rPr lang="en-GB" altLang="en-US" dirty="0" err="1"/>
              <a:t>alfa</a:t>
            </a:r>
            <a:r>
              <a:rPr lang="en-GB" altLang="en-US" dirty="0"/>
              <a:t> </a:t>
            </a:r>
            <a:r>
              <a:rPr lang="en-GB" altLang="en-US" dirty="0" err="1"/>
              <a:t>elica</a:t>
            </a:r>
            <a:r>
              <a:rPr lang="en-GB" altLang="en-US" dirty="0"/>
              <a:t>, </a:t>
            </a:r>
            <a:r>
              <a:rPr lang="en-GB" altLang="en-US" dirty="0" err="1"/>
              <a:t>foglietto</a:t>
            </a:r>
            <a:r>
              <a:rPr lang="en-GB" altLang="en-US" dirty="0"/>
              <a:t> beta e coil)</a:t>
            </a:r>
            <a:endParaRPr lang="en-US" altLang="en-US" dirty="0"/>
          </a:p>
          <a:p>
            <a:endParaRPr lang="en-US" dirty="0"/>
          </a:p>
        </p:txBody>
      </p:sp>
      <p:cxnSp>
        <p:nvCxnSpPr>
          <p:cNvPr id="8" name="Connettore diritto 7"/>
          <p:cNvCxnSpPr/>
          <p:nvPr/>
        </p:nvCxnSpPr>
        <p:spPr>
          <a:xfrm>
            <a:off x="3626069" y="3920359"/>
            <a:ext cx="1723697" cy="210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sp>
        <p:nvSpPr>
          <p:cNvPr id="3" name="Segnaposto contenuto 2"/>
          <p:cNvSpPr>
            <a:spLocks noGrp="1"/>
          </p:cNvSpPr>
          <p:nvPr>
            <p:ph idx="1"/>
          </p:nvPr>
        </p:nvSpPr>
        <p:spPr>
          <a:xfrm>
            <a:off x="842225" y="1538907"/>
            <a:ext cx="6199706" cy="4343400"/>
          </a:xfrm>
        </p:spPr>
        <p:txBody>
          <a:bodyPr>
            <a:normAutofit fontScale="92500" lnSpcReduction="10000"/>
          </a:bodyPr>
          <a:lstStyle/>
          <a:p>
            <a:pPr algn="just"/>
            <a:r>
              <a:rPr lang="it-IT" dirty="0"/>
              <a:t>Pochi anni dopo al metodo Chou-</a:t>
            </a:r>
            <a:r>
              <a:rPr lang="it-IT" dirty="0" err="1"/>
              <a:t>Fasman</a:t>
            </a:r>
            <a:r>
              <a:rPr lang="it-IT" dirty="0"/>
              <a:t> viene sviluppato il metodo </a:t>
            </a:r>
            <a:r>
              <a:rPr lang="it-IT" b="1" dirty="0"/>
              <a:t>GOR</a:t>
            </a:r>
            <a:r>
              <a:rPr lang="it-IT" dirty="0"/>
              <a:t> (Garnier-</a:t>
            </a:r>
            <a:r>
              <a:rPr lang="it-IT" dirty="0" err="1"/>
              <a:t>Osguthorpe</a:t>
            </a:r>
            <a:r>
              <a:rPr lang="it-IT" dirty="0"/>
              <a:t>-</a:t>
            </a:r>
            <a:r>
              <a:rPr lang="it-IT" dirty="0" err="1"/>
              <a:t>Robson</a:t>
            </a:r>
            <a:r>
              <a:rPr lang="it-IT" dirty="0"/>
              <a:t>)</a:t>
            </a:r>
          </a:p>
          <a:p>
            <a:pPr algn="just"/>
            <a:r>
              <a:rPr lang="it-IT" dirty="0"/>
              <a:t>Pur considerando sempre la propensità dei singoli amino acidi a essere presenti in regione ad alfa elica, coil o beta foglietto, questo metodo implementa la predizione con le </a:t>
            </a:r>
            <a:r>
              <a:rPr lang="it-IT" b="1" dirty="0"/>
              <a:t>probabilità condizionali</a:t>
            </a:r>
          </a:p>
          <a:p>
            <a:pPr algn="just"/>
            <a:r>
              <a:rPr lang="it-IT" dirty="0"/>
              <a:t>Ovvero, quale è la probabilità che l’amino acido X sia incluso in una struttura secondaria se quelli adiacenti lo sono? Si tratta di </a:t>
            </a:r>
            <a:r>
              <a:rPr lang="it-IT" b="1" dirty="0"/>
              <a:t>inferenza </a:t>
            </a:r>
            <a:r>
              <a:rPr lang="it-IT" b="1" dirty="0" err="1"/>
              <a:t>Bayesiana</a:t>
            </a:r>
            <a:endParaRPr lang="it-IT" b="1" dirty="0"/>
          </a:p>
          <a:p>
            <a:pPr algn="just"/>
            <a:r>
              <a:rPr lang="it-IT" dirty="0"/>
              <a:t>Implementazioni successive note come GOR-II, GOR-III, etc., portano a miglioramenti nell’accuratezza</a:t>
            </a:r>
            <a:endParaRPr lang="en-US" dirty="0"/>
          </a:p>
        </p:txBody>
      </p:sp>
      <p:sp>
        <p:nvSpPr>
          <p:cNvPr id="7" name="CasellaDiTesto 6"/>
          <p:cNvSpPr txBox="1"/>
          <p:nvPr/>
        </p:nvSpPr>
        <p:spPr>
          <a:xfrm>
            <a:off x="7787190" y="3110443"/>
            <a:ext cx="3531870" cy="1200329"/>
          </a:xfrm>
          <a:prstGeom prst="rect">
            <a:avLst/>
          </a:prstGeom>
          <a:noFill/>
          <a:ln>
            <a:solidFill>
              <a:srgbClr val="FF0000"/>
            </a:solidFill>
          </a:ln>
        </p:spPr>
        <p:txBody>
          <a:bodyPr wrap="square" rtlCol="0">
            <a:spAutoFit/>
          </a:bodyPr>
          <a:lstStyle/>
          <a:p>
            <a:r>
              <a:rPr lang="it-IT" dirty="0"/>
              <a:t>Accuratezza dichiarata dagli autori per GOR, calcolata su set di 267 proteine a struttura secondaria nota: circa </a:t>
            </a:r>
            <a:r>
              <a:rPr lang="it-IT" b="1" dirty="0"/>
              <a:t>64%</a:t>
            </a:r>
            <a:endParaRPr lang="en-US" b="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31" y="1214272"/>
            <a:ext cx="5022388" cy="1563218"/>
          </a:xfrm>
          <a:prstGeom prst="rect">
            <a:avLst/>
          </a:prstGeom>
        </p:spPr>
      </p:pic>
      <p:sp>
        <p:nvSpPr>
          <p:cNvPr id="9" name="CasellaDiTesto 8"/>
          <p:cNvSpPr txBox="1"/>
          <p:nvPr/>
        </p:nvSpPr>
        <p:spPr>
          <a:xfrm>
            <a:off x="7787190" y="5127748"/>
            <a:ext cx="3531870" cy="1200329"/>
          </a:xfrm>
          <a:prstGeom prst="rect">
            <a:avLst/>
          </a:prstGeom>
          <a:noFill/>
          <a:ln>
            <a:solidFill>
              <a:srgbClr val="FF0000"/>
            </a:solidFill>
          </a:ln>
        </p:spPr>
        <p:txBody>
          <a:bodyPr wrap="square" rtlCol="0">
            <a:spAutoFit/>
          </a:bodyPr>
          <a:lstStyle/>
          <a:p>
            <a:r>
              <a:rPr lang="it-IT" i="1" dirty="0"/>
              <a:t>«</a:t>
            </a:r>
            <a:r>
              <a:rPr lang="en-US" i="1" dirty="0"/>
              <a:t>In its fifth version, the GOR method reached an accuracy of prediction Q3 of </a:t>
            </a:r>
            <a:r>
              <a:rPr lang="en-US" b="1" i="1" dirty="0"/>
              <a:t>73.5</a:t>
            </a:r>
            <a:r>
              <a:rPr lang="en-US" i="1" dirty="0"/>
              <a:t>%”</a:t>
            </a:r>
            <a:endParaRPr lang="en-US" b="1" i="1" dirty="0"/>
          </a:p>
        </p:txBody>
      </p:sp>
      <p:sp>
        <p:nvSpPr>
          <p:cNvPr id="11" name="Freccia in giù 10"/>
          <p:cNvSpPr/>
          <p:nvPr/>
        </p:nvSpPr>
        <p:spPr>
          <a:xfrm>
            <a:off x="9326880" y="4514850"/>
            <a:ext cx="617220" cy="468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9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sp>
        <p:nvSpPr>
          <p:cNvPr id="3" name="Segnaposto contenuto 2"/>
          <p:cNvSpPr>
            <a:spLocks noGrp="1"/>
          </p:cNvSpPr>
          <p:nvPr>
            <p:ph idx="1"/>
          </p:nvPr>
        </p:nvSpPr>
        <p:spPr>
          <a:xfrm>
            <a:off x="842225" y="1412328"/>
            <a:ext cx="8196672" cy="4343400"/>
          </a:xfrm>
        </p:spPr>
        <p:txBody>
          <a:bodyPr>
            <a:normAutofit/>
          </a:bodyPr>
          <a:lstStyle/>
          <a:p>
            <a:pPr algn="just"/>
            <a:r>
              <a:rPr lang="it-IT" dirty="0"/>
              <a:t>Le migliorie che sono state apportate nel corso degli anni hanno portato al raggiungimento di accuratezze nell’ordine del </a:t>
            </a:r>
            <a:r>
              <a:rPr lang="it-IT" u="sng" dirty="0"/>
              <a:t>75-80%</a:t>
            </a:r>
          </a:p>
          <a:p>
            <a:pPr algn="just"/>
            <a:r>
              <a:rPr lang="it-IT" dirty="0"/>
              <a:t>Questi miglioramenti sono stati in prima battuta dovuti all’inclusione negli algoritmi predittivi riguardo alla </a:t>
            </a:r>
            <a:r>
              <a:rPr lang="it-IT" b="1" dirty="0"/>
              <a:t>periodicità</a:t>
            </a:r>
            <a:r>
              <a:rPr lang="it-IT" dirty="0"/>
              <a:t> del ritrovamento di alcuni amino acidi in determinati contesti</a:t>
            </a:r>
          </a:p>
          <a:p>
            <a:pPr algn="just"/>
            <a:r>
              <a:rPr lang="it-IT" dirty="0"/>
              <a:t>Ad esempio in un’alfa elica (non </a:t>
            </a:r>
            <a:r>
              <a:rPr lang="it-IT" dirty="0" err="1"/>
              <a:t>transmembrana</a:t>
            </a:r>
            <a:r>
              <a:rPr lang="it-IT" dirty="0"/>
              <a:t>) spesso si osserva </a:t>
            </a:r>
            <a:r>
              <a:rPr lang="it-IT" b="1" dirty="0" err="1"/>
              <a:t>anfipaticità</a:t>
            </a:r>
            <a:r>
              <a:rPr lang="it-IT" dirty="0"/>
              <a:t>, cioè i residui localizzati su un lato dell’elica interagiscono con una membrana (catena laterale idrofobica) e quelli dall’altro lato con il solvente</a:t>
            </a:r>
          </a:p>
          <a:p>
            <a:pPr algn="just"/>
            <a:r>
              <a:rPr lang="it-IT" dirty="0"/>
              <a:t>L’</a:t>
            </a:r>
            <a:r>
              <a:rPr lang="it-IT" dirty="0" err="1"/>
              <a:t>idrofobicità</a:t>
            </a:r>
            <a:r>
              <a:rPr lang="it-IT" dirty="0"/>
              <a:t> dei residui </a:t>
            </a:r>
            <a:r>
              <a:rPr lang="it-IT" b="1" dirty="0"/>
              <a:t>i+1, i+4 ed i+7 </a:t>
            </a:r>
            <a:r>
              <a:rPr lang="it-IT" dirty="0"/>
              <a:t>è fortemente indicativa di un’alfa elica</a:t>
            </a:r>
            <a:endParaRPr lang="en-US" dirty="0"/>
          </a:p>
        </p:txBody>
      </p:sp>
      <p:pic>
        <p:nvPicPr>
          <p:cNvPr id="4" name="Immagine 3"/>
          <p:cNvPicPr>
            <a:picLocks noChangeAspect="1"/>
          </p:cNvPicPr>
          <p:nvPr/>
        </p:nvPicPr>
        <p:blipFill rotWithShape="1">
          <a:blip r:embed="rId2"/>
          <a:srcRect l="39381" r="36864" b="53352"/>
          <a:stretch/>
        </p:blipFill>
        <p:spPr>
          <a:xfrm>
            <a:off x="9249103" y="2169071"/>
            <a:ext cx="2364827" cy="2464781"/>
          </a:xfrm>
          <a:prstGeom prst="rect">
            <a:avLst/>
          </a:prstGeom>
        </p:spPr>
      </p:pic>
    </p:spTree>
    <p:extLst>
      <p:ext uri="{BB962C8B-B14F-4D97-AF65-F5344CB8AC3E}">
        <p14:creationId xmlns:p14="http://schemas.microsoft.com/office/powerpoint/2010/main" val="2610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sp>
        <p:nvSpPr>
          <p:cNvPr id="3" name="Segnaposto contenuto 2"/>
          <p:cNvSpPr>
            <a:spLocks noGrp="1"/>
          </p:cNvSpPr>
          <p:nvPr>
            <p:ph idx="1"/>
          </p:nvPr>
        </p:nvSpPr>
        <p:spPr>
          <a:xfrm>
            <a:off x="830795" y="1573289"/>
            <a:ext cx="6484405" cy="4343400"/>
          </a:xfrm>
        </p:spPr>
        <p:txBody>
          <a:bodyPr>
            <a:normAutofit lnSpcReduction="10000"/>
          </a:bodyPr>
          <a:lstStyle/>
          <a:p>
            <a:pPr algn="just"/>
            <a:r>
              <a:rPr lang="it-IT" u="sng" dirty="0"/>
              <a:t>La predizione dei beta foglietti è più complessa rispetto a quella delle alfa eliche </a:t>
            </a:r>
            <a:r>
              <a:rPr lang="it-IT" dirty="0"/>
              <a:t>(difatti i metodi GOR hanno molta più facilità a trovare regioni ad alfa elica, mentre molti beta foglietti vengono scambiati per random coils -&gt; falsi negativi)</a:t>
            </a:r>
          </a:p>
          <a:p>
            <a:pPr algn="just"/>
            <a:r>
              <a:rPr lang="it-IT" dirty="0"/>
              <a:t>Questo accade perché i beta foglietti sono spesso strutture antiparallele, la cui formazione è garantita dalla presenza di legami ad idrogeno con amino acidi lontani nella sequenza primaria</a:t>
            </a:r>
          </a:p>
          <a:p>
            <a:pPr algn="just"/>
            <a:r>
              <a:rPr lang="it-IT" dirty="0"/>
              <a:t>Sviluppo di metodi </a:t>
            </a:r>
            <a:r>
              <a:rPr lang="it-IT" b="1" dirty="0"/>
              <a:t>machine </a:t>
            </a:r>
            <a:r>
              <a:rPr lang="it-IT" b="1" dirty="0" err="1"/>
              <a:t>learning</a:t>
            </a:r>
            <a:r>
              <a:rPr lang="it-IT" dirty="0"/>
              <a:t>, basati su reti neurali artificiali. Esistono alcuni pattern che sono più frequentemente associati di altri a regioni con strutture secondarie</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08977" y="1573289"/>
            <a:ext cx="3297237" cy="2187575"/>
          </a:xfrm>
          <a:prstGeom prst="rect">
            <a:avLst/>
          </a:prstGeom>
          <a:noFill/>
          <a:ln/>
        </p:spPr>
      </p:pic>
      <p:sp>
        <p:nvSpPr>
          <p:cNvPr id="6" name="CasellaDiTesto 5"/>
          <p:cNvSpPr txBox="1"/>
          <p:nvPr/>
        </p:nvSpPr>
        <p:spPr>
          <a:xfrm>
            <a:off x="7623810" y="4069080"/>
            <a:ext cx="4126231" cy="2031325"/>
          </a:xfrm>
          <a:prstGeom prst="rect">
            <a:avLst/>
          </a:prstGeom>
          <a:noFill/>
          <a:ln w="19050">
            <a:solidFill>
              <a:schemeClr val="tx1"/>
            </a:solidFill>
          </a:ln>
        </p:spPr>
        <p:txBody>
          <a:bodyPr wrap="square" rtlCol="0">
            <a:spAutoFit/>
          </a:bodyPr>
          <a:lstStyle/>
          <a:p>
            <a:pPr algn="ctr"/>
            <a:r>
              <a:rPr lang="it-IT" b="1" dirty="0"/>
              <a:t>PSIPRED e JPRED sono due algoritmi predittivi basati su reti neurali da ricordare</a:t>
            </a:r>
          </a:p>
          <a:p>
            <a:pPr algn="ctr"/>
            <a:endParaRPr lang="it-IT" b="1" dirty="0"/>
          </a:p>
          <a:p>
            <a:pPr algn="ctr"/>
            <a:r>
              <a:rPr lang="it-IT" b="1" dirty="0"/>
              <a:t>I calcoli sono basati su «finestre» di dimensioni limitate -&gt; stringhe di circa 15 amino acidi</a:t>
            </a:r>
            <a:endParaRPr lang="en-US" b="1" dirty="0"/>
          </a:p>
        </p:txBody>
      </p:sp>
    </p:spTree>
    <p:extLst>
      <p:ext uri="{BB962C8B-B14F-4D97-AF65-F5344CB8AC3E}">
        <p14:creationId xmlns:p14="http://schemas.microsoft.com/office/powerpoint/2010/main" val="5913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34431" y="2124912"/>
            <a:ext cx="7323137" cy="3190875"/>
          </a:xfrm>
          <a:prstGeom prst="rect">
            <a:avLst/>
          </a:prstGeom>
          <a:noFill/>
          <a:ln/>
        </p:spPr>
      </p:pic>
      <p:sp>
        <p:nvSpPr>
          <p:cNvPr id="5" name="Rectangle 6"/>
          <p:cNvSpPr>
            <a:spLocks noChangeArrowheads="1"/>
          </p:cNvSpPr>
          <p:nvPr/>
        </p:nvSpPr>
        <p:spPr bwMode="auto">
          <a:xfrm>
            <a:off x="1042988" y="5229225"/>
            <a:ext cx="433387" cy="360363"/>
          </a:xfrm>
          <a:prstGeom prst="rect">
            <a:avLst/>
          </a:prstGeom>
          <a:solidFill>
            <a:srgbClr val="E8EE0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7"/>
          <p:cNvSpPr txBox="1">
            <a:spLocks noChangeArrowheads="1"/>
          </p:cNvSpPr>
          <p:nvPr/>
        </p:nvSpPr>
        <p:spPr bwMode="auto">
          <a:xfrm>
            <a:off x="1547812" y="5229225"/>
            <a:ext cx="1920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t>hydrophobic</a:t>
            </a:r>
            <a:endParaRPr lang="en-US" altLang="en-US" dirty="0"/>
          </a:p>
        </p:txBody>
      </p:sp>
      <p:sp>
        <p:nvSpPr>
          <p:cNvPr id="7" name="Rectangle 8"/>
          <p:cNvSpPr>
            <a:spLocks noChangeArrowheads="1"/>
          </p:cNvSpPr>
          <p:nvPr/>
        </p:nvSpPr>
        <p:spPr bwMode="auto">
          <a:xfrm>
            <a:off x="1042988" y="5734050"/>
            <a:ext cx="433387" cy="358775"/>
          </a:xfrm>
          <a:prstGeom prst="rect">
            <a:avLst/>
          </a:prstGeom>
          <a:solidFill>
            <a:srgbClr val="17E5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9"/>
          <p:cNvSpPr txBox="1">
            <a:spLocks noChangeArrowheads="1"/>
          </p:cNvSpPr>
          <p:nvPr/>
        </p:nvSpPr>
        <p:spPr bwMode="auto">
          <a:xfrm>
            <a:off x="1547813" y="5734050"/>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highly conserved</a:t>
            </a:r>
            <a:endParaRPr lang="en-US" altLang="en-US" dirty="0"/>
          </a:p>
        </p:txBody>
      </p:sp>
      <p:sp>
        <p:nvSpPr>
          <p:cNvPr id="9" name="Text Box 10"/>
          <p:cNvSpPr txBox="1">
            <a:spLocks noChangeArrowheads="1"/>
          </p:cNvSpPr>
          <p:nvPr/>
        </p:nvSpPr>
        <p:spPr bwMode="auto">
          <a:xfrm>
            <a:off x="3635375" y="5734050"/>
            <a:ext cx="3167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 buried, e = exposed</a:t>
            </a:r>
            <a:endParaRPr lang="en-US" altLang="en-US"/>
          </a:p>
        </p:txBody>
      </p:sp>
      <p:sp>
        <p:nvSpPr>
          <p:cNvPr id="10" name="CasellaDiTesto 9"/>
          <p:cNvSpPr txBox="1"/>
          <p:nvPr/>
        </p:nvSpPr>
        <p:spPr>
          <a:xfrm>
            <a:off x="412956" y="1201582"/>
            <a:ext cx="11316928" cy="923330"/>
          </a:xfrm>
          <a:prstGeom prst="rect">
            <a:avLst/>
          </a:prstGeom>
          <a:noFill/>
        </p:spPr>
        <p:txBody>
          <a:bodyPr wrap="square" rtlCol="0">
            <a:spAutoFit/>
          </a:bodyPr>
          <a:lstStyle/>
          <a:p>
            <a:pPr algn="just"/>
            <a:r>
              <a:rPr lang="it-IT" dirty="0"/>
              <a:t>Nei metodi machine-learning si parte da un allineamento multiplo di sequenze delle quali si conosce già la struttura secondaria e si ipotizza che altre sequenze omologhe a struttura ignota assumano la stessa conformazione -&gt; </a:t>
            </a:r>
            <a:r>
              <a:rPr lang="it-IT" b="1" dirty="0"/>
              <a:t>consensus-</a:t>
            </a:r>
            <a:r>
              <a:rPr lang="it-IT" b="1" dirty="0" err="1"/>
              <a:t>based</a:t>
            </a:r>
            <a:r>
              <a:rPr lang="it-IT" b="1" dirty="0"/>
              <a:t> </a:t>
            </a:r>
            <a:r>
              <a:rPr lang="it-IT" b="1" dirty="0" err="1"/>
              <a:t>method</a:t>
            </a:r>
            <a:endParaRPr lang="en-US" b="1" dirty="0"/>
          </a:p>
        </p:txBody>
      </p:sp>
      <p:sp>
        <p:nvSpPr>
          <p:cNvPr id="1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spTree>
    <p:extLst>
      <p:ext uri="{BB962C8B-B14F-4D97-AF65-F5344CB8AC3E}">
        <p14:creationId xmlns:p14="http://schemas.microsoft.com/office/powerpoint/2010/main" val="14328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a:t>INDIVIDUAZIONE DI UN PEPTIDE SEGNALE</a:t>
            </a:r>
          </a:p>
        </p:txBody>
      </p:sp>
      <p:sp>
        <p:nvSpPr>
          <p:cNvPr id="3" name="Content Placeholder 2"/>
          <p:cNvSpPr>
            <a:spLocks noGrp="1"/>
          </p:cNvSpPr>
          <p:nvPr>
            <p:ph idx="1"/>
          </p:nvPr>
        </p:nvSpPr>
        <p:spPr>
          <a:xfrm>
            <a:off x="1341120" y="1138223"/>
            <a:ext cx="9509760" cy="4458116"/>
          </a:xfrm>
        </p:spPr>
        <p:txBody>
          <a:bodyPr/>
          <a:lstStyle/>
          <a:p>
            <a:pPr algn="just"/>
            <a:r>
              <a:rPr lang="it-IT" dirty="0"/>
              <a:t>Un peptide segnale ha una </a:t>
            </a:r>
            <a:r>
              <a:rPr lang="it-IT" b="1" dirty="0"/>
              <a:t>lunghezza di solito piuttosto ridotta </a:t>
            </a:r>
            <a:r>
              <a:rPr lang="it-IT" dirty="0"/>
              <a:t>(circa 18-15 amino acidi), è localizzata sempre nella regione N-terminale e </a:t>
            </a:r>
            <a:r>
              <a:rPr lang="it-IT" b="1" dirty="0"/>
              <a:t>comprende solitamente diversi amino acidi con catena laterale idrofobica</a:t>
            </a:r>
          </a:p>
          <a:p>
            <a:pPr algn="just"/>
            <a:r>
              <a:rPr lang="it-IT" dirty="0"/>
              <a:t>Ricorda quindi per composizione amino </a:t>
            </a:r>
            <a:r>
              <a:rPr lang="it-IT" dirty="0" err="1"/>
              <a:t>acidica</a:t>
            </a:r>
            <a:r>
              <a:rPr lang="it-IT" dirty="0"/>
              <a:t> un’alfa elica e </a:t>
            </a:r>
            <a:r>
              <a:rPr lang="it-IT" b="1" dirty="0"/>
              <a:t>potrebbe in alcuni casi essere confusa con una regione </a:t>
            </a:r>
            <a:r>
              <a:rPr lang="it-IT" b="1" dirty="0" err="1"/>
              <a:t>transmembrana</a:t>
            </a:r>
            <a:r>
              <a:rPr lang="it-IT" b="1" dirty="0"/>
              <a:t> localizzata all’N-terminale</a:t>
            </a:r>
          </a:p>
        </p:txBody>
      </p:sp>
      <p:pic>
        <p:nvPicPr>
          <p:cNvPr id="6" name="Immagine 5"/>
          <p:cNvPicPr>
            <a:picLocks noChangeAspect="1"/>
          </p:cNvPicPr>
          <p:nvPr/>
        </p:nvPicPr>
        <p:blipFill>
          <a:blip r:embed="rId2"/>
          <a:stretch>
            <a:fillRect/>
          </a:stretch>
        </p:blipFill>
        <p:spPr>
          <a:xfrm>
            <a:off x="6405991" y="3398813"/>
            <a:ext cx="4676116" cy="3012498"/>
          </a:xfrm>
          <a:prstGeom prst="rect">
            <a:avLst/>
          </a:prstGeom>
        </p:spPr>
      </p:pic>
      <p:sp>
        <p:nvSpPr>
          <p:cNvPr id="7" name="CasellaDiTesto 6"/>
          <p:cNvSpPr txBox="1"/>
          <p:nvPr/>
        </p:nvSpPr>
        <p:spPr>
          <a:xfrm>
            <a:off x="1225507" y="3884577"/>
            <a:ext cx="4770847" cy="2308324"/>
          </a:xfrm>
          <a:prstGeom prst="rect">
            <a:avLst/>
          </a:prstGeom>
          <a:noFill/>
          <a:ln>
            <a:solidFill>
              <a:srgbClr val="FF0000"/>
            </a:solidFill>
          </a:ln>
        </p:spPr>
        <p:txBody>
          <a:bodyPr wrap="square" rtlCol="0">
            <a:spAutoFit/>
          </a:bodyPr>
          <a:lstStyle/>
          <a:p>
            <a:pPr algn="ctr"/>
            <a:r>
              <a:rPr lang="it-IT" dirty="0"/>
              <a:t>Divisibile in 3 regioni: </a:t>
            </a:r>
            <a:r>
              <a:rPr lang="it-IT" b="1" dirty="0"/>
              <a:t>N-</a:t>
            </a:r>
            <a:r>
              <a:rPr lang="it-IT" b="1" dirty="0" err="1"/>
              <a:t>region</a:t>
            </a:r>
            <a:r>
              <a:rPr lang="it-IT" b="1" dirty="0"/>
              <a:t>, H-</a:t>
            </a:r>
            <a:r>
              <a:rPr lang="it-IT" b="1" dirty="0" err="1"/>
              <a:t>region</a:t>
            </a:r>
            <a:r>
              <a:rPr lang="it-IT" b="1" dirty="0"/>
              <a:t> e c-</a:t>
            </a:r>
            <a:r>
              <a:rPr lang="it-IT" b="1" dirty="0" err="1"/>
              <a:t>region</a:t>
            </a:r>
            <a:endParaRPr lang="it-IT" b="1" dirty="0"/>
          </a:p>
          <a:p>
            <a:pPr algn="ctr"/>
            <a:endParaRPr lang="it-IT" dirty="0"/>
          </a:p>
          <a:p>
            <a:pPr algn="ctr"/>
            <a:r>
              <a:rPr lang="it-IT" dirty="0"/>
              <a:t>Non è universalmente conservato… batteri ed Archea ad esempio mostrano peptidi segnali particolari rispetto a quelli degli eucarioti e richiedono dunque l’utilizzo di HMM differenti</a:t>
            </a:r>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pic>
        <p:nvPicPr>
          <p:cNvPr id="10242" name="Picture 2" descr="Risultati immagini per psip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 y="1348740"/>
            <a:ext cx="3604895" cy="12289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92785" y="2577681"/>
            <a:ext cx="3990975" cy="3724275"/>
          </a:xfrm>
          <a:prstGeom prst="rect">
            <a:avLst/>
          </a:prstGeom>
        </p:spPr>
      </p:pic>
      <p:sp>
        <p:nvSpPr>
          <p:cNvPr id="3" name="CasellaDiTesto 2"/>
          <p:cNvSpPr txBox="1"/>
          <p:nvPr/>
        </p:nvSpPr>
        <p:spPr>
          <a:xfrm>
            <a:off x="5554980" y="1508760"/>
            <a:ext cx="5657850" cy="4524315"/>
          </a:xfrm>
          <a:prstGeom prst="rect">
            <a:avLst/>
          </a:prstGeom>
          <a:noFill/>
        </p:spPr>
        <p:txBody>
          <a:bodyPr wrap="square" rtlCol="0">
            <a:spAutoFit/>
          </a:bodyPr>
          <a:lstStyle/>
          <a:p>
            <a:r>
              <a:rPr lang="it-IT" dirty="0"/>
              <a:t>Q3 score (</a:t>
            </a:r>
            <a:r>
              <a:rPr lang="it-IT" dirty="0" err="1"/>
              <a:t>PSIpred</a:t>
            </a:r>
            <a:r>
              <a:rPr lang="it-IT" dirty="0"/>
              <a:t> 4) = 81,6%</a:t>
            </a:r>
          </a:p>
          <a:p>
            <a:endParaRPr lang="it-IT" dirty="0"/>
          </a:p>
          <a:p>
            <a:r>
              <a:rPr lang="en-US" dirty="0">
                <a:hlinkClick r:id="rId4"/>
              </a:rPr>
              <a:t>http://bioinf.cs.ucl.ac.uk/psipred/</a:t>
            </a:r>
            <a:endParaRPr lang="en-US" dirty="0"/>
          </a:p>
          <a:p>
            <a:endParaRPr lang="it-IT" dirty="0"/>
          </a:p>
          <a:p>
            <a:pPr algn="just"/>
            <a:r>
              <a:rPr lang="it-IT" dirty="0"/>
              <a:t>Come potete vedere l’output grafico è rappresentato accompagnato da degli score di confidenza</a:t>
            </a:r>
          </a:p>
          <a:p>
            <a:pPr algn="just"/>
            <a:endParaRPr lang="it-IT" dirty="0"/>
          </a:p>
          <a:p>
            <a:pPr algn="just"/>
            <a:r>
              <a:rPr lang="it-IT" dirty="0"/>
              <a:t>Usa una procedura a due </a:t>
            </a:r>
            <a:r>
              <a:rPr lang="it-IT" dirty="0" err="1"/>
              <a:t>step</a:t>
            </a:r>
            <a:r>
              <a:rPr lang="it-IT" dirty="0"/>
              <a:t> di reti neurali, partendo </a:t>
            </a:r>
            <a:r>
              <a:rPr lang="it-IT" b="1" dirty="0"/>
              <a:t>dall’allineamento della sequenza di input con sequenze a struttura secondaria nota ottenuto tramite matrici PSSM e PSI-BLAST</a:t>
            </a:r>
          </a:p>
          <a:p>
            <a:pPr algn="just"/>
            <a:endParaRPr lang="it-IT" dirty="0"/>
          </a:p>
          <a:p>
            <a:pPr algn="just"/>
            <a:r>
              <a:rPr lang="it-IT" dirty="0"/>
              <a:t>Il primo </a:t>
            </a:r>
            <a:r>
              <a:rPr lang="it-IT" dirty="0" err="1"/>
              <a:t>step</a:t>
            </a:r>
            <a:r>
              <a:rPr lang="it-IT" dirty="0"/>
              <a:t> genera una predizione grezza per stretch di 15 amino acidi, rifinita dal secondo </a:t>
            </a:r>
            <a:r>
              <a:rPr lang="it-IT" dirty="0" err="1"/>
              <a:t>step</a:t>
            </a:r>
            <a:r>
              <a:rPr lang="it-IT" dirty="0"/>
              <a:t> di analisi</a:t>
            </a:r>
            <a:endParaRPr lang="en-US" dirty="0"/>
          </a:p>
        </p:txBody>
      </p:sp>
    </p:spTree>
    <p:extLst>
      <p:ext uri="{BB962C8B-B14F-4D97-AF65-F5344CB8AC3E}">
        <p14:creationId xmlns:p14="http://schemas.microsoft.com/office/powerpoint/2010/main" val="6921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a:t>PREDIZIONE DELLA STRUTTURA SECONDARIA</a:t>
            </a:r>
            <a:endParaRPr lang="en-US" dirty="0"/>
          </a:p>
        </p:txBody>
      </p:sp>
      <p:sp>
        <p:nvSpPr>
          <p:cNvPr id="3" name="CasellaDiTesto 2"/>
          <p:cNvSpPr txBox="1"/>
          <p:nvPr/>
        </p:nvSpPr>
        <p:spPr>
          <a:xfrm>
            <a:off x="6812283" y="1144121"/>
            <a:ext cx="5120637" cy="3139321"/>
          </a:xfrm>
          <a:prstGeom prst="rect">
            <a:avLst/>
          </a:prstGeom>
          <a:noFill/>
        </p:spPr>
        <p:txBody>
          <a:bodyPr wrap="square" rtlCol="0">
            <a:spAutoFit/>
          </a:bodyPr>
          <a:lstStyle/>
          <a:p>
            <a:pPr algn="just"/>
            <a:r>
              <a:rPr lang="it-IT" dirty="0"/>
              <a:t>JPRED -&gt; Q3 score &gt; 82%</a:t>
            </a:r>
          </a:p>
          <a:p>
            <a:pPr algn="just"/>
            <a:endParaRPr lang="it-IT" dirty="0"/>
          </a:p>
          <a:p>
            <a:pPr algn="just"/>
            <a:r>
              <a:rPr lang="en-US" dirty="0">
                <a:hlinkClick r:id="rId2"/>
              </a:rPr>
              <a:t>http://www.compbio.dundee.ac.uk/jpred/</a:t>
            </a:r>
            <a:r>
              <a:rPr lang="en-US" dirty="0"/>
              <a:t> </a:t>
            </a:r>
          </a:p>
          <a:p>
            <a:pPr algn="just"/>
            <a:endParaRPr lang="it-IT" dirty="0"/>
          </a:p>
          <a:p>
            <a:pPr algn="just"/>
            <a:r>
              <a:rPr lang="it-IT" dirty="0"/>
              <a:t>Approccio simile a quello di PSIPRED</a:t>
            </a:r>
          </a:p>
          <a:p>
            <a:pPr algn="just"/>
            <a:endParaRPr lang="it-IT" dirty="0"/>
          </a:p>
          <a:p>
            <a:pPr algn="just"/>
            <a:r>
              <a:rPr lang="it-IT" dirty="0"/>
              <a:t>Anche in questo caso si utilizza una procedura a due </a:t>
            </a:r>
            <a:r>
              <a:rPr lang="it-IT" dirty="0" err="1"/>
              <a:t>step</a:t>
            </a:r>
            <a:r>
              <a:rPr lang="it-IT" dirty="0"/>
              <a:t>, con finestre di lunghezze diverse (19 e 17 aa)</a:t>
            </a:r>
            <a:endParaRPr lang="it-IT" b="1" dirty="0"/>
          </a:p>
          <a:p>
            <a:endParaRPr lang="it-IT" dirty="0"/>
          </a:p>
          <a:p>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5" y="1178037"/>
            <a:ext cx="6045658" cy="3229266"/>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01" y="4362331"/>
            <a:ext cx="6436530" cy="2265518"/>
          </a:xfrm>
          <a:prstGeom prst="rect">
            <a:avLst/>
          </a:prstGeom>
        </p:spPr>
      </p:pic>
    </p:spTree>
    <p:extLst>
      <p:ext uri="{BB962C8B-B14F-4D97-AF65-F5344CB8AC3E}">
        <p14:creationId xmlns:p14="http://schemas.microsoft.com/office/powerpoint/2010/main" val="30033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38247"/>
          </a:xfrm>
        </p:spPr>
        <p:txBody>
          <a:bodyPr>
            <a:normAutofit/>
          </a:bodyPr>
          <a:lstStyle/>
          <a:p>
            <a:r>
              <a:rPr lang="it-IT" sz="2800" dirty="0"/>
              <a:t>METODI PER LA PREDIZIONE DI STRUTTURE SECONDARIE</a:t>
            </a:r>
            <a:endParaRPr lang="en-US" sz="2800" dirty="0"/>
          </a:p>
        </p:txBody>
      </p:sp>
      <p:sp>
        <p:nvSpPr>
          <p:cNvPr id="7" name="TextBox 6">
            <a:extLst>
              <a:ext uri="{FF2B5EF4-FFF2-40B4-BE49-F238E27FC236}">
                <a16:creationId xmlns:a16="http://schemas.microsoft.com/office/drawing/2014/main" id="{B80D5774-0CDA-71D3-1A22-3C94924BE26B}"/>
              </a:ext>
            </a:extLst>
          </p:cNvPr>
          <p:cNvSpPr txBox="1"/>
          <p:nvPr/>
        </p:nvSpPr>
        <p:spPr>
          <a:xfrm>
            <a:off x="963561" y="1740310"/>
            <a:ext cx="10058400" cy="4247317"/>
          </a:xfrm>
          <a:prstGeom prst="rect">
            <a:avLst/>
          </a:prstGeom>
          <a:noFill/>
        </p:spPr>
        <p:txBody>
          <a:bodyPr wrap="square" rtlCol="0">
            <a:spAutoFit/>
          </a:bodyPr>
          <a:lstStyle/>
          <a:p>
            <a:pPr algn="ctr"/>
            <a:r>
              <a:rPr lang="it-IT" dirty="0"/>
              <a:t>Sono molti i metodi che sono stati sviluppati nel corso degli anni e quelli che, ad oggi, sono ritenuti </a:t>
            </a:r>
            <a:r>
              <a:rPr lang="it-IT" dirty="0">
                <a:solidFill>
                  <a:srgbClr val="FF0000"/>
                </a:solidFill>
              </a:rPr>
              <a:t>i più affidabili sono sicuramente i metodi machine learning, che sostanzialmente si basano sul consenso basato su allineamenti multipli di sequenza e raggiungono dei Q3 nell’ordine dell’80-85%</a:t>
            </a:r>
          </a:p>
          <a:p>
            <a:pPr algn="ctr"/>
            <a:endParaRPr lang="it-IT" dirty="0"/>
          </a:p>
          <a:p>
            <a:pPr algn="ctr"/>
            <a:r>
              <a:rPr lang="it-IT" dirty="0"/>
              <a:t>TUTTAVIA</a:t>
            </a:r>
          </a:p>
          <a:p>
            <a:pPr algn="ctr"/>
            <a:endParaRPr lang="it-IT" dirty="0"/>
          </a:p>
          <a:p>
            <a:pPr algn="ctr"/>
            <a:r>
              <a:rPr lang="it-IT" b="1" u="sng" dirty="0"/>
              <a:t>Le ultime novità nel campo della predizione delle strutture 3D rendono ormai quasi obsoleti questi approcci (visto che è possibile inferire la struttura 2D da quella 3D)</a:t>
            </a:r>
          </a:p>
          <a:p>
            <a:pPr algn="ctr"/>
            <a:endParaRPr lang="it-IT" u="sng" dirty="0"/>
          </a:p>
          <a:p>
            <a:pPr algn="ctr"/>
            <a:r>
              <a:rPr lang="it-IT" dirty="0"/>
              <a:t>Tuttavia questi approcci restano degli utili studi complementari, vista la natura dinamica del </a:t>
            </a:r>
            <a:r>
              <a:rPr lang="it-IT" dirty="0" err="1"/>
              <a:t>folding</a:t>
            </a:r>
            <a:r>
              <a:rPr lang="it-IT" dirty="0"/>
              <a:t> proteico, con alcune regioni che possono cambiare la propria conformazione a seconda dell’interazione con altre molecole, dell’ambiente in cui la proteina si trova, ecc.</a:t>
            </a:r>
          </a:p>
          <a:p>
            <a:endParaRPr lang="en-US" dirty="0"/>
          </a:p>
        </p:txBody>
      </p:sp>
    </p:spTree>
    <p:extLst>
      <p:ext uri="{BB962C8B-B14F-4D97-AF65-F5344CB8AC3E}">
        <p14:creationId xmlns:p14="http://schemas.microsoft.com/office/powerpoint/2010/main" val="21514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COSA DETERMINA IL FOLDING DI UNA PROTEINA?</a:t>
            </a:r>
            <a:endParaRPr lang="en-US" dirty="0"/>
          </a:p>
        </p:txBody>
      </p:sp>
      <p:pic>
        <p:nvPicPr>
          <p:cNvPr id="4" name="Immagine 3"/>
          <p:cNvPicPr>
            <a:picLocks noChangeAspect="1"/>
          </p:cNvPicPr>
          <p:nvPr/>
        </p:nvPicPr>
        <p:blipFill>
          <a:blip r:embed="rId2"/>
          <a:stretch>
            <a:fillRect/>
          </a:stretch>
        </p:blipFill>
        <p:spPr>
          <a:xfrm>
            <a:off x="1008993" y="1775920"/>
            <a:ext cx="5602013" cy="4633331"/>
          </a:xfrm>
          <a:prstGeom prst="rect">
            <a:avLst/>
          </a:prstGeom>
        </p:spPr>
      </p:pic>
      <p:sp>
        <p:nvSpPr>
          <p:cNvPr id="5" name="CasellaDiTesto 4"/>
          <p:cNvSpPr txBox="1"/>
          <p:nvPr/>
        </p:nvSpPr>
        <p:spPr>
          <a:xfrm>
            <a:off x="7068717" y="1527048"/>
            <a:ext cx="4916806" cy="4801314"/>
          </a:xfrm>
          <a:prstGeom prst="rect">
            <a:avLst/>
          </a:prstGeom>
          <a:noFill/>
        </p:spPr>
        <p:txBody>
          <a:bodyPr wrap="square" rtlCol="0">
            <a:spAutoFit/>
          </a:bodyPr>
          <a:lstStyle/>
          <a:p>
            <a:pPr algn="just"/>
            <a:r>
              <a:rPr lang="it-IT" dirty="0"/>
              <a:t>Esistono eccezioni alla regola…</a:t>
            </a:r>
          </a:p>
          <a:p>
            <a:pPr algn="just"/>
            <a:endParaRPr lang="it-IT" dirty="0"/>
          </a:p>
          <a:p>
            <a:pPr algn="just"/>
            <a:r>
              <a:rPr lang="it-IT" dirty="0"/>
              <a:t>Ad esempio proteine che richiedono l’intervento di </a:t>
            </a:r>
            <a:r>
              <a:rPr lang="it-IT" b="1" dirty="0"/>
              <a:t>chaperonine</a:t>
            </a:r>
            <a:r>
              <a:rPr lang="it-IT" dirty="0"/>
              <a:t> per ripiegarsi correttamente, oppure modificazioni post-traduzionali che alterano le proprietà di carica, solubilità e a volte introducono amino acidi non-standard</a:t>
            </a:r>
          </a:p>
          <a:p>
            <a:pPr algn="just"/>
            <a:endParaRPr lang="it-IT" dirty="0"/>
          </a:p>
          <a:p>
            <a:pPr algn="just"/>
            <a:r>
              <a:rPr lang="it-IT" dirty="0"/>
              <a:t>Ma, in sostanza, secondo il dogma di </a:t>
            </a:r>
            <a:r>
              <a:rPr lang="it-IT" dirty="0" err="1"/>
              <a:t>Anfinsen</a:t>
            </a:r>
            <a:r>
              <a:rPr lang="it-IT" dirty="0"/>
              <a:t>, la struttura primaria di una sequenza amino </a:t>
            </a:r>
            <a:r>
              <a:rPr lang="it-IT" dirty="0" err="1"/>
              <a:t>acidica</a:t>
            </a:r>
            <a:r>
              <a:rPr lang="it-IT" dirty="0"/>
              <a:t> determina direttamente il suo ripiegamento nello spazio in determinate condizioni</a:t>
            </a:r>
          </a:p>
          <a:p>
            <a:pPr algn="just"/>
            <a:endParaRPr lang="it-IT" dirty="0"/>
          </a:p>
          <a:p>
            <a:pPr algn="just"/>
            <a:r>
              <a:rPr lang="it-IT" dirty="0"/>
              <a:t>Posso usare questa informazione per scopi predittivi?</a:t>
            </a:r>
            <a:endParaRPr lang="en-US" dirty="0"/>
          </a:p>
        </p:txBody>
      </p:sp>
    </p:spTree>
    <p:extLst>
      <p:ext uri="{BB962C8B-B14F-4D97-AF65-F5344CB8AC3E}">
        <p14:creationId xmlns:p14="http://schemas.microsoft.com/office/powerpoint/2010/main" val="16429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a:t>APPROCCI ALLA PREDIZIONE STRUTTURALE</a:t>
            </a:r>
            <a:endParaRPr lang="en-US" dirty="0"/>
          </a:p>
        </p:txBody>
      </p:sp>
      <p:sp>
        <p:nvSpPr>
          <p:cNvPr id="5" name="CasellaDiTesto 4"/>
          <p:cNvSpPr txBox="1"/>
          <p:nvPr/>
        </p:nvSpPr>
        <p:spPr>
          <a:xfrm>
            <a:off x="681085" y="1169939"/>
            <a:ext cx="10829829" cy="3170099"/>
          </a:xfrm>
          <a:prstGeom prst="rect">
            <a:avLst/>
          </a:prstGeom>
          <a:noFill/>
        </p:spPr>
        <p:txBody>
          <a:bodyPr wrap="square" rtlCol="0">
            <a:spAutoFit/>
          </a:bodyPr>
          <a:lstStyle/>
          <a:p>
            <a:pPr algn="just"/>
            <a:r>
              <a:rPr lang="it-IT" sz="2000" dirty="0"/>
              <a:t>I primi approcci storicamente importanti sono stati basati su due strategie alternative:</a:t>
            </a:r>
          </a:p>
          <a:p>
            <a:pPr marL="342900" indent="-342900" algn="just">
              <a:buAutoNum type="arabicParenR"/>
            </a:pPr>
            <a:endParaRPr lang="it-IT" sz="2000" b="1" dirty="0"/>
          </a:p>
          <a:p>
            <a:pPr marL="342900" indent="-342900" algn="just">
              <a:buAutoNum type="arabicParenR"/>
            </a:pPr>
            <a:r>
              <a:rPr lang="it-IT" sz="2000" b="1" dirty="0"/>
              <a:t>Simulazioni computazionali </a:t>
            </a:r>
            <a:r>
              <a:rPr lang="it-IT" sz="2000" b="1" i="1" dirty="0"/>
              <a:t>ab </a:t>
            </a:r>
            <a:r>
              <a:rPr lang="it-IT" sz="2000" b="1" i="1" dirty="0" err="1"/>
              <a:t>initio</a:t>
            </a:r>
            <a:r>
              <a:rPr lang="it-IT" sz="2000" b="1" i="1" dirty="0"/>
              <a:t> </a:t>
            </a:r>
            <a:r>
              <a:rPr lang="it-IT" sz="2000" b="1" dirty="0" err="1"/>
              <a:t>basat</a:t>
            </a:r>
            <a:r>
              <a:rPr lang="it-IT" sz="2000" b="1" dirty="0"/>
              <a:t> su calcoli energetici</a:t>
            </a:r>
          </a:p>
          <a:p>
            <a:pPr marL="285750" indent="-285750" algn="just">
              <a:buFontTx/>
              <a:buChar char="-"/>
            </a:pPr>
            <a:r>
              <a:rPr lang="it-IT" sz="2000" dirty="0"/>
              <a:t>Grosso contributo della chimica fisica -&gt; termodinamica!</a:t>
            </a:r>
          </a:p>
          <a:p>
            <a:pPr marL="285750" indent="-285750" algn="just">
              <a:buFontTx/>
              <a:buChar char="-"/>
            </a:pPr>
            <a:r>
              <a:rPr lang="it-IT" sz="2000" dirty="0"/>
              <a:t>Equilibrio termodinamico con un minimo di energia libera</a:t>
            </a:r>
          </a:p>
          <a:p>
            <a:pPr marL="285750" indent="-285750" algn="just">
              <a:buFontTx/>
              <a:buChar char="-"/>
            </a:pPr>
            <a:r>
              <a:rPr lang="it-IT" sz="2000" dirty="0"/>
              <a:t>Minima energia libera associata alla superficie proteica</a:t>
            </a:r>
          </a:p>
          <a:p>
            <a:pPr marL="285750" indent="-285750" algn="just">
              <a:buFontTx/>
              <a:buChar char="-"/>
            </a:pPr>
            <a:endParaRPr lang="it-IT" sz="2000" dirty="0"/>
          </a:p>
          <a:p>
            <a:pPr algn="just"/>
            <a:r>
              <a:rPr lang="it-IT" sz="2000" b="1" dirty="0"/>
              <a:t>2) Approcci Knowledge-</a:t>
            </a:r>
            <a:r>
              <a:rPr lang="it-IT" sz="2000" b="1" dirty="0" err="1"/>
              <a:t>Based</a:t>
            </a:r>
            <a:endParaRPr lang="it-IT" sz="2000" b="1" dirty="0"/>
          </a:p>
          <a:p>
            <a:pPr marL="285750" indent="-285750" algn="just">
              <a:buFontTx/>
              <a:buChar char="-"/>
            </a:pPr>
            <a:r>
              <a:rPr lang="it-IT" sz="2000" b="1" dirty="0">
                <a:solidFill>
                  <a:srgbClr val="FF0000"/>
                </a:solidFill>
              </a:rPr>
              <a:t>Approcci basati sull’omologia</a:t>
            </a:r>
          </a:p>
          <a:p>
            <a:pPr marL="285750" indent="-285750" algn="just">
              <a:buFontTx/>
              <a:buChar char="-"/>
            </a:pPr>
            <a:r>
              <a:rPr lang="it-IT" sz="2000" b="1" dirty="0">
                <a:solidFill>
                  <a:srgbClr val="FF0000"/>
                </a:solidFill>
              </a:rPr>
              <a:t>Threading/</a:t>
            </a:r>
            <a:r>
              <a:rPr lang="it-IT" sz="2000" b="1" dirty="0" err="1">
                <a:solidFill>
                  <a:srgbClr val="FF0000"/>
                </a:solidFill>
              </a:rPr>
              <a:t>Fold</a:t>
            </a:r>
            <a:r>
              <a:rPr lang="it-IT" sz="2000" b="1" dirty="0">
                <a:solidFill>
                  <a:srgbClr val="FF0000"/>
                </a:solidFill>
              </a:rPr>
              <a:t> </a:t>
            </a:r>
            <a:r>
              <a:rPr lang="it-IT" sz="2000" b="1" dirty="0" err="1">
                <a:solidFill>
                  <a:srgbClr val="FF0000"/>
                </a:solidFill>
              </a:rPr>
              <a:t>recognition</a:t>
            </a:r>
            <a:endParaRPr lang="it-IT" sz="2000" b="1" dirty="0">
              <a:solidFill>
                <a:srgbClr val="FF0000"/>
              </a:solidFill>
            </a:endParaRPr>
          </a:p>
        </p:txBody>
      </p:sp>
      <p:pic>
        <p:nvPicPr>
          <p:cNvPr id="3" name="Immagine 2"/>
          <p:cNvPicPr>
            <a:picLocks noChangeAspect="1"/>
          </p:cNvPicPr>
          <p:nvPr/>
        </p:nvPicPr>
        <p:blipFill>
          <a:blip r:embed="rId2"/>
          <a:stretch>
            <a:fillRect/>
          </a:stretch>
        </p:blipFill>
        <p:spPr>
          <a:xfrm>
            <a:off x="2191759" y="4340038"/>
            <a:ext cx="4667250" cy="1943100"/>
          </a:xfrm>
          <a:prstGeom prst="rect">
            <a:avLst/>
          </a:prstGeom>
        </p:spPr>
      </p:pic>
      <p:sp>
        <p:nvSpPr>
          <p:cNvPr id="6" name="CasellaDiTesto 5"/>
          <p:cNvSpPr txBox="1"/>
          <p:nvPr/>
        </p:nvSpPr>
        <p:spPr>
          <a:xfrm>
            <a:off x="7616415" y="4926867"/>
            <a:ext cx="1763624" cy="769441"/>
          </a:xfrm>
          <a:prstGeom prst="rect">
            <a:avLst/>
          </a:prstGeom>
          <a:noFill/>
        </p:spPr>
        <p:txBody>
          <a:bodyPr wrap="none" rtlCol="0">
            <a:spAutoFit/>
          </a:bodyPr>
          <a:lstStyle/>
          <a:p>
            <a:r>
              <a:rPr lang="it-IT" sz="4400" b="1" dirty="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37630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a:t>APPROCCI ALLA PREDIZIONE STRUTTURALE</a:t>
            </a:r>
            <a:endParaRPr lang="en-US" dirty="0"/>
          </a:p>
        </p:txBody>
      </p:sp>
      <p:sp>
        <p:nvSpPr>
          <p:cNvPr id="5" name="CasellaDiTesto 4"/>
          <p:cNvSpPr txBox="1"/>
          <p:nvPr/>
        </p:nvSpPr>
        <p:spPr>
          <a:xfrm>
            <a:off x="868680" y="1304315"/>
            <a:ext cx="10728065" cy="2554545"/>
          </a:xfrm>
          <a:prstGeom prst="rect">
            <a:avLst/>
          </a:prstGeom>
          <a:noFill/>
        </p:spPr>
        <p:txBody>
          <a:bodyPr wrap="square" rtlCol="0">
            <a:spAutoFit/>
          </a:bodyPr>
          <a:lstStyle/>
          <a:p>
            <a:pPr algn="just"/>
            <a:r>
              <a:rPr lang="it-IT" sz="2000" dirty="0"/>
              <a:t>Per quanto sia ormai un argomento studiato da 50 anni, la predizione della struttura terziaria delle proteine è rimasto fino a pochissimo tempo fa un problema aperto, che potremmo definire il santo Graal della bioinformatica. Nonostante recenti incredibili novità, molti punti restano da essere chiariti</a:t>
            </a:r>
          </a:p>
          <a:p>
            <a:pPr algn="just"/>
            <a:endParaRPr lang="it-IT" sz="2000" dirty="0"/>
          </a:p>
          <a:p>
            <a:pPr algn="just"/>
            <a:r>
              <a:rPr lang="it-IT" sz="2000" dirty="0"/>
              <a:t>Ogni due anni si ripete un’open </a:t>
            </a:r>
            <a:r>
              <a:rPr lang="it-IT" sz="2000" dirty="0" err="1"/>
              <a:t>challenge</a:t>
            </a:r>
            <a:r>
              <a:rPr lang="it-IT" sz="2000" dirty="0"/>
              <a:t> detta CASP (</a:t>
            </a:r>
            <a:r>
              <a:rPr lang="en-US" sz="2000" b="1" dirty="0"/>
              <a:t>Critical Assessment of protein Structure Prediction</a:t>
            </a:r>
            <a:r>
              <a:rPr lang="en-US" sz="2000" dirty="0"/>
              <a:t>) </a:t>
            </a:r>
            <a:r>
              <a:rPr lang="en-US" sz="2000" dirty="0" err="1"/>
              <a:t>che</a:t>
            </a:r>
            <a:r>
              <a:rPr lang="en-US" sz="2000" dirty="0"/>
              <a:t> ha lo </a:t>
            </a:r>
            <a:r>
              <a:rPr lang="en-US" sz="2000" dirty="0" err="1"/>
              <a:t>scopo</a:t>
            </a:r>
            <a:r>
              <a:rPr lang="en-US" sz="2000" dirty="0"/>
              <a:t> di fare </a:t>
            </a:r>
            <a:r>
              <a:rPr lang="en-US" sz="2000" dirty="0" err="1"/>
              <a:t>il</a:t>
            </a:r>
            <a:r>
              <a:rPr lang="en-US" sz="2000" dirty="0"/>
              <a:t> </a:t>
            </a:r>
            <a:r>
              <a:rPr lang="en-US" sz="2000" dirty="0" err="1"/>
              <a:t>punto</a:t>
            </a:r>
            <a:r>
              <a:rPr lang="en-US" sz="2000" dirty="0"/>
              <a:t> </a:t>
            </a:r>
            <a:r>
              <a:rPr lang="en-US" sz="2000" dirty="0" err="1"/>
              <a:t>della</a:t>
            </a:r>
            <a:r>
              <a:rPr lang="en-US" sz="2000" dirty="0"/>
              <a:t> </a:t>
            </a:r>
            <a:r>
              <a:rPr lang="en-US" sz="2000" dirty="0" err="1"/>
              <a:t>situazione</a:t>
            </a:r>
            <a:r>
              <a:rPr lang="en-US" sz="2000" dirty="0"/>
              <a:t> e </a:t>
            </a:r>
            <a:r>
              <a:rPr lang="en-US" sz="2000" dirty="0" err="1"/>
              <a:t>stimolare</a:t>
            </a:r>
            <a:r>
              <a:rPr lang="en-US" sz="2000" dirty="0"/>
              <a:t> la </a:t>
            </a:r>
            <a:r>
              <a:rPr lang="en-US" sz="2000" dirty="0" err="1"/>
              <a:t>ricerca</a:t>
            </a:r>
            <a:r>
              <a:rPr lang="en-US" sz="2000" dirty="0"/>
              <a:t> in </a:t>
            </a:r>
            <a:r>
              <a:rPr lang="en-US" sz="2000" dirty="0" err="1"/>
              <a:t>questo</a:t>
            </a:r>
            <a:r>
              <a:rPr lang="en-US" sz="2000" dirty="0"/>
              <a:t> campo</a:t>
            </a:r>
            <a:endParaRPr lang="it-IT" sz="2000" dirty="0"/>
          </a:p>
        </p:txBody>
      </p:sp>
      <p:pic>
        <p:nvPicPr>
          <p:cNvPr id="4" name="Immagine 3"/>
          <p:cNvPicPr>
            <a:picLocks noChangeAspect="1"/>
          </p:cNvPicPr>
          <p:nvPr/>
        </p:nvPicPr>
        <p:blipFill>
          <a:blip r:embed="rId2"/>
          <a:stretch>
            <a:fillRect/>
          </a:stretch>
        </p:blipFill>
        <p:spPr>
          <a:xfrm>
            <a:off x="4704540" y="3989070"/>
            <a:ext cx="4468273" cy="2171700"/>
          </a:xfrm>
          <a:prstGeom prst="rect">
            <a:avLst/>
          </a:prstGeom>
        </p:spPr>
      </p:pic>
      <p:pic>
        <p:nvPicPr>
          <p:cNvPr id="7" name="Immagine 6"/>
          <p:cNvPicPr>
            <a:picLocks noChangeAspect="1"/>
          </p:cNvPicPr>
          <p:nvPr/>
        </p:nvPicPr>
        <p:blipFill>
          <a:blip r:embed="rId3"/>
          <a:stretch>
            <a:fillRect/>
          </a:stretch>
        </p:blipFill>
        <p:spPr>
          <a:xfrm>
            <a:off x="722417" y="3989070"/>
            <a:ext cx="3264076" cy="2171699"/>
          </a:xfrm>
          <a:prstGeom prst="rect">
            <a:avLst/>
          </a:prstGeom>
        </p:spPr>
      </p:pic>
      <p:pic>
        <p:nvPicPr>
          <p:cNvPr id="8" name="Immagine 7"/>
          <p:cNvPicPr>
            <a:picLocks noChangeAspect="1"/>
          </p:cNvPicPr>
          <p:nvPr/>
        </p:nvPicPr>
        <p:blipFill>
          <a:blip r:embed="rId4"/>
          <a:stretch>
            <a:fillRect/>
          </a:stretch>
        </p:blipFill>
        <p:spPr>
          <a:xfrm>
            <a:off x="9507854" y="3989070"/>
            <a:ext cx="2290155" cy="2171699"/>
          </a:xfrm>
          <a:prstGeom prst="rect">
            <a:avLst/>
          </a:prstGeom>
        </p:spPr>
      </p:pic>
    </p:spTree>
    <p:extLst>
      <p:ext uri="{BB962C8B-B14F-4D97-AF65-F5344CB8AC3E}">
        <p14:creationId xmlns:p14="http://schemas.microsoft.com/office/powerpoint/2010/main" val="22422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a:t>METODI «AB INITIO» - SIMULAZIONI COMPUTAZIONALI</a:t>
            </a:r>
            <a:endParaRPr lang="en-US" sz="2800" dirty="0"/>
          </a:p>
        </p:txBody>
      </p:sp>
      <p:sp>
        <p:nvSpPr>
          <p:cNvPr id="5" name="CasellaDiTesto 4"/>
          <p:cNvSpPr txBox="1"/>
          <p:nvPr/>
        </p:nvSpPr>
        <p:spPr>
          <a:xfrm>
            <a:off x="630621" y="1392806"/>
            <a:ext cx="8692056" cy="440120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a:t>SI basano su complessi calcoli di «</a:t>
            </a:r>
            <a:r>
              <a:rPr lang="it-IT" sz="2000" b="1" dirty="0"/>
              <a:t>minimizzazione energetica</a:t>
            </a:r>
            <a:r>
              <a:rPr lang="it-IT" sz="2000" dirty="0"/>
              <a:t>», partendo senza alcuna assunzione a priori e cercando di individuare la struttura energicamente più favorevole, che è ritenuta essere quelle più probabile</a:t>
            </a:r>
          </a:p>
          <a:p>
            <a:pPr marL="342900" indent="-342900" algn="just">
              <a:buFont typeface="Arial" panose="020B0604020202020204" pitchFamily="34" charset="0"/>
              <a:buChar char="•"/>
            </a:pPr>
            <a:r>
              <a:rPr lang="it-IT" sz="2000" dirty="0"/>
              <a:t>Possono essere utilizzati </a:t>
            </a:r>
            <a:r>
              <a:rPr lang="it-IT" sz="2000" b="1" dirty="0"/>
              <a:t>metodi di minimizzazione energetica statica o dinamica</a:t>
            </a:r>
            <a:r>
              <a:rPr lang="it-IT" sz="2000" dirty="0"/>
              <a:t>, a seconda che le strutture proteiche vengano considerate come elementi sostanzialmente statiche o che la mobilità degli atomi sia in qualche modo considerata</a:t>
            </a:r>
          </a:p>
          <a:p>
            <a:pPr marL="342900" indent="-342900" algn="just">
              <a:buFont typeface="Arial" panose="020B0604020202020204" pitchFamily="34" charset="0"/>
              <a:buChar char="•"/>
            </a:pPr>
            <a:r>
              <a:rPr lang="it-IT" sz="2000" dirty="0"/>
              <a:t>Metodi estremamente intensivi, </a:t>
            </a:r>
            <a:r>
              <a:rPr lang="it-IT" sz="2000" u="sng" dirty="0"/>
              <a:t>richiedono molta CPU</a:t>
            </a:r>
          </a:p>
          <a:p>
            <a:pPr marL="342900" indent="-342900" algn="just">
              <a:buFont typeface="Arial" panose="020B0604020202020204" pitchFamily="34" charset="0"/>
              <a:buChar char="•"/>
            </a:pPr>
            <a:r>
              <a:rPr lang="it-IT" sz="2000" b="1" dirty="0"/>
              <a:t>Le predizioni difficilmente possono essere considerate attendibili</a:t>
            </a:r>
            <a:r>
              <a:rPr lang="it-IT" sz="2000" dirty="0"/>
              <a:t>, in quanto gli scenari possibili diventano moltissimi anche per sequenze di dimensioni modeste</a:t>
            </a:r>
          </a:p>
          <a:p>
            <a:pPr marL="342900" indent="-342900" algn="just">
              <a:buFont typeface="Arial" panose="020B0604020202020204" pitchFamily="34" charset="0"/>
              <a:buChar char="•"/>
            </a:pPr>
            <a:r>
              <a:rPr lang="it-IT" sz="2000" u="sng" dirty="0"/>
              <a:t>Era l’unico modo di procedere quando non fosse nota alcuna struttura simile a quella di interesse</a:t>
            </a:r>
          </a:p>
        </p:txBody>
      </p:sp>
      <p:pic>
        <p:nvPicPr>
          <p:cNvPr id="4" name="Immagine 3"/>
          <p:cNvPicPr>
            <a:picLocks noChangeAspect="1"/>
          </p:cNvPicPr>
          <p:nvPr/>
        </p:nvPicPr>
        <p:blipFill rotWithShape="1">
          <a:blip r:embed="rId2"/>
          <a:srcRect l="50541"/>
          <a:stretch/>
        </p:blipFill>
        <p:spPr>
          <a:xfrm>
            <a:off x="9532724" y="2012915"/>
            <a:ext cx="2342651" cy="3273787"/>
          </a:xfrm>
          <a:prstGeom prst="rect">
            <a:avLst/>
          </a:prstGeom>
        </p:spPr>
      </p:pic>
    </p:spTree>
    <p:extLst>
      <p:ext uri="{BB962C8B-B14F-4D97-AF65-F5344CB8AC3E}">
        <p14:creationId xmlns:p14="http://schemas.microsoft.com/office/powerpoint/2010/main" val="38349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76497" y="590587"/>
            <a:ext cx="6400800" cy="5526433"/>
          </a:xfrm>
        </p:spPr>
        <p:txBody>
          <a:bodyPr>
            <a:normAutofit lnSpcReduction="10000"/>
          </a:bodyPr>
          <a:lstStyle/>
          <a:p>
            <a:pPr algn="just"/>
            <a:r>
              <a:rPr lang="it-IT" dirty="0"/>
              <a:t>Lo stato dell’arte 25 anni fa, da Baker &amp; Sali, 2001</a:t>
            </a:r>
          </a:p>
          <a:p>
            <a:pPr algn="just"/>
            <a:r>
              <a:rPr lang="en-US" dirty="0"/>
              <a:t>“Protein Structure Prediction and Structural Genomics”, </a:t>
            </a:r>
            <a:r>
              <a:rPr lang="en-US" dirty="0" err="1"/>
              <a:t>pubblicato</a:t>
            </a:r>
            <a:r>
              <a:rPr lang="en-US" dirty="0"/>
              <a:t> </a:t>
            </a:r>
            <a:r>
              <a:rPr lang="en-US" dirty="0" err="1"/>
              <a:t>su</a:t>
            </a:r>
            <a:r>
              <a:rPr lang="en-US" dirty="0"/>
              <a:t> Science</a:t>
            </a:r>
          </a:p>
          <a:p>
            <a:pPr algn="just"/>
            <a:r>
              <a:rPr lang="it-IT" i="1" dirty="0"/>
              <a:t>«I</a:t>
            </a:r>
            <a:r>
              <a:rPr lang="en-US" i="1" dirty="0" err="1"/>
              <a:t>mprovement</a:t>
            </a:r>
            <a:r>
              <a:rPr lang="en-US" i="1" dirty="0"/>
              <a:t> in the accuracy of models produced by both de novo and comparative modeling approaches will require methods that finely sample protein conformational space using a free energy or scoring function that has sufficient accuracy to distinguish the native structure from the nonnative conformations. </a:t>
            </a:r>
            <a:r>
              <a:rPr lang="en-US" i="1" u="sng" dirty="0"/>
              <a:t>Despite many years of development of molecular simulation methods, attempts to refine models that are already relatively close to the native structure have met with relatively little success.</a:t>
            </a:r>
            <a:r>
              <a:rPr lang="en-US" i="1" dirty="0"/>
              <a:t> This failure is likely to be due to inaccuracies in the potential functions used in the simulations, particularly in the treatment of electrostatics and solvation effects.“</a:t>
            </a:r>
          </a:p>
        </p:txBody>
      </p:sp>
      <p:pic>
        <p:nvPicPr>
          <p:cNvPr id="3074" name="Picture 2" descr="https://d2ufo47lrtsv5s.cloudfront.net/content/sci/294/5540/93/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6" y="128133"/>
            <a:ext cx="4311321" cy="67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6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noAutofit/>
          </a:bodyPr>
          <a:lstStyle/>
          <a:p>
            <a:r>
              <a:rPr lang="it-IT" sz="2400" dirty="0"/>
              <a:t>ROSETTA – INIZIALI APPROCCCI PER I METODI AB INITIO</a:t>
            </a:r>
            <a:endParaRPr lang="en-US"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38" y="1131570"/>
            <a:ext cx="8954142" cy="5358384"/>
          </a:xfrm>
          <a:prstGeom prst="rect">
            <a:avLst/>
          </a:prstGeom>
        </p:spPr>
      </p:pic>
    </p:spTree>
    <p:extLst>
      <p:ext uri="{BB962C8B-B14F-4D97-AF65-F5344CB8AC3E}">
        <p14:creationId xmlns:p14="http://schemas.microsoft.com/office/powerpoint/2010/main" val="414073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lstStyle/>
          <a:p>
            <a:r>
              <a:rPr lang="it-IT" dirty="0"/>
              <a:t>ROSETTA</a:t>
            </a:r>
            <a:endParaRPr lang="en-US" dirty="0"/>
          </a:p>
        </p:txBody>
      </p:sp>
      <p:sp>
        <p:nvSpPr>
          <p:cNvPr id="3" name="CasellaDiTesto 2"/>
          <p:cNvSpPr txBox="1"/>
          <p:nvPr/>
        </p:nvSpPr>
        <p:spPr>
          <a:xfrm>
            <a:off x="1341121" y="1543050"/>
            <a:ext cx="10100309" cy="1477328"/>
          </a:xfrm>
          <a:prstGeom prst="rect">
            <a:avLst/>
          </a:prstGeom>
          <a:noFill/>
        </p:spPr>
        <p:txBody>
          <a:bodyPr wrap="square" rtlCol="0">
            <a:spAutoFit/>
          </a:bodyPr>
          <a:lstStyle/>
          <a:p>
            <a:pPr marL="285750" indent="-285750" algn="just">
              <a:buFont typeface="Arial" panose="020B0604020202020204" pitchFamily="34" charset="0"/>
              <a:buChar char="•"/>
            </a:pPr>
            <a:r>
              <a:rPr lang="it-IT" dirty="0"/>
              <a:t>Inizialmente sviluppato come software per il </a:t>
            </a:r>
            <a:r>
              <a:rPr lang="it-IT" dirty="0" err="1"/>
              <a:t>modeling</a:t>
            </a:r>
            <a:r>
              <a:rPr lang="it-IT" dirty="0"/>
              <a:t> di proteine </a:t>
            </a:r>
            <a:r>
              <a:rPr lang="it-IT" i="1" dirty="0"/>
              <a:t>ab </a:t>
            </a:r>
            <a:r>
              <a:rPr lang="it-IT" i="1" dirty="0" err="1"/>
              <a:t>initio</a:t>
            </a:r>
            <a:r>
              <a:rPr lang="it-IT" dirty="0"/>
              <a:t> da parte dell’università di Washington, ROSETTA è oggi diventato un progetto ramificato</a:t>
            </a:r>
          </a:p>
          <a:p>
            <a:pPr marL="285750" indent="-285750" algn="just">
              <a:buFont typeface="Arial" panose="020B0604020202020204" pitchFamily="34" charset="0"/>
              <a:buChar char="•"/>
            </a:pPr>
            <a:r>
              <a:rPr lang="it-IT" dirty="0"/>
              <a:t>Il nome deriva dalla </a:t>
            </a:r>
            <a:r>
              <a:rPr lang="it-IT" u="sng" dirty="0"/>
              <a:t>stele di Rosetta</a:t>
            </a:r>
            <a:r>
              <a:rPr lang="it-IT" dirty="0"/>
              <a:t>, in quanto si proponeva di «decifrare» la sequenza primaria delle proteine per collegarla alla struttura e, conseguentemente, alla funzione</a:t>
            </a:r>
            <a:endParaRPr lang="en-US" dirty="0"/>
          </a:p>
        </p:txBody>
      </p:sp>
      <p:pic>
        <p:nvPicPr>
          <p:cNvPr id="5" name="Immagine 4"/>
          <p:cNvPicPr>
            <a:picLocks noChangeAspect="1"/>
          </p:cNvPicPr>
          <p:nvPr/>
        </p:nvPicPr>
        <p:blipFill>
          <a:blip r:embed="rId2"/>
          <a:stretch>
            <a:fillRect/>
          </a:stretch>
        </p:blipFill>
        <p:spPr>
          <a:xfrm>
            <a:off x="8964930" y="3020378"/>
            <a:ext cx="2476500" cy="3171825"/>
          </a:xfrm>
          <a:prstGeom prst="rect">
            <a:avLst/>
          </a:prstGeom>
        </p:spPr>
      </p:pic>
      <p:sp>
        <p:nvSpPr>
          <p:cNvPr id="6" name="CasellaDiTesto 5"/>
          <p:cNvSpPr txBox="1"/>
          <p:nvPr/>
        </p:nvSpPr>
        <p:spPr>
          <a:xfrm>
            <a:off x="1341120" y="3052882"/>
            <a:ext cx="7425690" cy="2585323"/>
          </a:xfrm>
          <a:prstGeom prst="rect">
            <a:avLst/>
          </a:prstGeom>
          <a:noFill/>
        </p:spPr>
        <p:txBody>
          <a:bodyPr wrap="square" rtlCol="0">
            <a:spAutoFit/>
          </a:bodyPr>
          <a:lstStyle/>
          <a:p>
            <a:pPr marL="285750" indent="-285750" algn="just">
              <a:buFont typeface="Arial" panose="020B0604020202020204" pitchFamily="34" charset="0"/>
              <a:buChar char="•"/>
            </a:pPr>
            <a:r>
              <a:rPr lang="it-IT" dirty="0"/>
              <a:t>Una divisione si occupa del disegno di nuove proteine (</a:t>
            </a:r>
            <a:r>
              <a:rPr lang="it-IT" b="1" dirty="0" err="1"/>
              <a:t>RosettaDesign</a:t>
            </a:r>
            <a:r>
              <a:rPr lang="it-IT" dirty="0"/>
              <a:t>)</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b="1" dirty="0" err="1"/>
              <a:t>RosettaDock</a:t>
            </a:r>
            <a:r>
              <a:rPr lang="it-IT" dirty="0"/>
              <a:t> ha lo scopo di prevedere le interazioni proteina/proteina, ovvero il docking</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b="1" dirty="0"/>
              <a:t>Robetta</a:t>
            </a:r>
            <a:r>
              <a:rPr lang="it-IT" dirty="0"/>
              <a:t> è il modulo del programma che si occupa di </a:t>
            </a:r>
            <a:r>
              <a:rPr lang="it-IT" dirty="0" err="1"/>
              <a:t>modeling</a:t>
            </a:r>
            <a:r>
              <a:rPr lang="it-IT" dirty="0"/>
              <a:t> </a:t>
            </a:r>
            <a:r>
              <a:rPr lang="it-IT" i="1" dirty="0"/>
              <a:t>ab </a:t>
            </a:r>
            <a:r>
              <a:rPr lang="it-IT" i="1" dirty="0" err="1"/>
              <a:t>initio</a:t>
            </a:r>
            <a:endParaRPr lang="it-IT" i="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2457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a:t>INDIVIDUAZIONE DI UN PEPTIDE SEGNALE</a:t>
            </a:r>
          </a:p>
        </p:txBody>
      </p:sp>
      <p:sp>
        <p:nvSpPr>
          <p:cNvPr id="3" name="Content Placeholder 2"/>
          <p:cNvSpPr>
            <a:spLocks noGrp="1"/>
          </p:cNvSpPr>
          <p:nvPr>
            <p:ph idx="1"/>
          </p:nvPr>
        </p:nvSpPr>
        <p:spPr>
          <a:xfrm>
            <a:off x="1341120" y="1138223"/>
            <a:ext cx="9509760" cy="4458116"/>
          </a:xfrm>
        </p:spPr>
        <p:txBody>
          <a:bodyPr/>
          <a:lstStyle/>
          <a:p>
            <a:r>
              <a:rPr lang="it-IT" b="1" dirty="0" err="1"/>
              <a:t>SignalP</a:t>
            </a:r>
            <a:r>
              <a:rPr lang="it-IT" dirty="0"/>
              <a:t> è uno strumento utile per determinare se un peptide segnale è presente o meno e per individuare il sito di taglio.</a:t>
            </a:r>
          </a:p>
          <a:p>
            <a:r>
              <a:rPr lang="it-IT" dirty="0">
                <a:hlinkClick r:id="rId2"/>
              </a:rPr>
              <a:t>https://services.healthtech.dtu.dk/services/SignalP-6.0/</a:t>
            </a:r>
            <a:r>
              <a:rPr lang="it-IT" dirty="0"/>
              <a:t> </a:t>
            </a:r>
          </a:p>
        </p:txBody>
      </p:sp>
      <p:pic>
        <p:nvPicPr>
          <p:cNvPr id="6" name="Picture 5" descr="A screenshot of a computer&#10;&#10;AI-generated content may be incorrect.">
            <a:extLst>
              <a:ext uri="{FF2B5EF4-FFF2-40B4-BE49-F238E27FC236}">
                <a16:creationId xmlns:a16="http://schemas.microsoft.com/office/drawing/2014/main" id="{DF1C3793-E196-7974-3E60-8548C12D4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885" y="2439742"/>
            <a:ext cx="5098583" cy="3720284"/>
          </a:xfrm>
          <a:prstGeom prst="rect">
            <a:avLst/>
          </a:prstGeom>
        </p:spPr>
      </p:pic>
    </p:spTree>
    <p:extLst>
      <p:ext uri="{BB962C8B-B14F-4D97-AF65-F5344CB8AC3E}">
        <p14:creationId xmlns:p14="http://schemas.microsoft.com/office/powerpoint/2010/main" val="3006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a:t>VERSO I METODI KNOWLEDGE-BASED</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310" y="1314276"/>
            <a:ext cx="8771380" cy="4000847"/>
          </a:xfrm>
          <a:prstGeom prst="rect">
            <a:avLst/>
          </a:prstGeom>
        </p:spPr>
      </p:pic>
      <p:sp>
        <p:nvSpPr>
          <p:cNvPr id="4" name="CasellaDiTesto 3"/>
          <p:cNvSpPr txBox="1"/>
          <p:nvPr/>
        </p:nvSpPr>
        <p:spPr>
          <a:xfrm>
            <a:off x="1934308" y="5530362"/>
            <a:ext cx="2268415" cy="646331"/>
          </a:xfrm>
          <a:prstGeom prst="rect">
            <a:avLst/>
          </a:prstGeom>
          <a:noFill/>
        </p:spPr>
        <p:txBody>
          <a:bodyPr wrap="square" rtlCol="0">
            <a:spAutoFit/>
          </a:bodyPr>
          <a:lstStyle/>
          <a:p>
            <a:pPr algn="ctr"/>
            <a:r>
              <a:rPr lang="it-IT" dirty="0"/>
              <a:t>HOMOLOGY MODELING</a:t>
            </a:r>
            <a:endParaRPr lang="en-US" dirty="0"/>
          </a:p>
        </p:txBody>
      </p:sp>
      <p:sp>
        <p:nvSpPr>
          <p:cNvPr id="6" name="CasellaDiTesto 5"/>
          <p:cNvSpPr txBox="1"/>
          <p:nvPr/>
        </p:nvSpPr>
        <p:spPr>
          <a:xfrm>
            <a:off x="4961792" y="5607423"/>
            <a:ext cx="2268415" cy="369332"/>
          </a:xfrm>
          <a:prstGeom prst="rect">
            <a:avLst/>
          </a:prstGeom>
          <a:noFill/>
        </p:spPr>
        <p:txBody>
          <a:bodyPr wrap="square" rtlCol="0">
            <a:spAutoFit/>
          </a:bodyPr>
          <a:lstStyle/>
          <a:p>
            <a:pPr algn="ctr"/>
            <a:r>
              <a:rPr lang="it-IT" dirty="0"/>
              <a:t>THREADING</a:t>
            </a:r>
            <a:endParaRPr lang="en-US" dirty="0"/>
          </a:p>
        </p:txBody>
      </p:sp>
      <p:sp>
        <p:nvSpPr>
          <p:cNvPr id="7" name="CasellaDiTesto 6"/>
          <p:cNvSpPr txBox="1"/>
          <p:nvPr/>
        </p:nvSpPr>
        <p:spPr>
          <a:xfrm>
            <a:off x="7874976" y="5554697"/>
            <a:ext cx="2268415" cy="646331"/>
          </a:xfrm>
          <a:prstGeom prst="rect">
            <a:avLst/>
          </a:prstGeom>
          <a:noFill/>
        </p:spPr>
        <p:txBody>
          <a:bodyPr wrap="square" rtlCol="0">
            <a:spAutoFit/>
          </a:bodyPr>
          <a:lstStyle/>
          <a:p>
            <a:pPr algn="ctr"/>
            <a:r>
              <a:rPr lang="it-IT" dirty="0"/>
              <a:t>PREDIZIONE AB INITIO</a:t>
            </a:r>
            <a:endParaRPr lang="en-US" dirty="0"/>
          </a:p>
        </p:txBody>
      </p:sp>
    </p:spTree>
    <p:extLst>
      <p:ext uri="{BB962C8B-B14F-4D97-AF65-F5344CB8AC3E}">
        <p14:creationId xmlns:p14="http://schemas.microsoft.com/office/powerpoint/2010/main" val="16406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a:t>METODI KNOWLEDGE-BASED</a:t>
            </a:r>
            <a:endParaRPr lang="en-US" sz="2800" dirty="0"/>
          </a:p>
        </p:txBody>
      </p:sp>
      <p:sp>
        <p:nvSpPr>
          <p:cNvPr id="5" name="CasellaDiTesto 4"/>
          <p:cNvSpPr txBox="1"/>
          <p:nvPr/>
        </p:nvSpPr>
        <p:spPr>
          <a:xfrm>
            <a:off x="1341120" y="1392806"/>
            <a:ext cx="10255625" cy="4708981"/>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a:t>Richiedono la disponibilità di almeno una struttura nota (determinata sperimentalmente tramite NMR o cristallografia a raggi X) sufficientemente simile a quella di interesse per permettere di «guidare» il </a:t>
            </a:r>
            <a:r>
              <a:rPr lang="it-IT" sz="2000" dirty="0" err="1"/>
              <a:t>modeling</a:t>
            </a:r>
            <a:endParaRPr lang="it-IT" sz="2000" dirty="0"/>
          </a:p>
          <a:p>
            <a:pPr marL="342900" indent="-342900" algn="just">
              <a:buFont typeface="Arial" panose="020B0604020202020204" pitchFamily="34" charset="0"/>
              <a:buChar char="•"/>
            </a:pPr>
            <a:r>
              <a:rPr lang="it-IT" sz="2000" dirty="0"/>
              <a:t>Sono metodi che sfruttano l’</a:t>
            </a:r>
            <a:r>
              <a:rPr lang="it-IT" sz="2000" b="1" dirty="0"/>
              <a:t>omologia</a:t>
            </a:r>
          </a:p>
          <a:p>
            <a:pPr marL="342900" indent="-342900" algn="just">
              <a:buFont typeface="Arial" panose="020B0604020202020204" pitchFamily="34" charset="0"/>
              <a:buChar char="•"/>
            </a:pPr>
            <a:r>
              <a:rPr lang="it-IT" sz="2000" b="1" dirty="0"/>
              <a:t>Il concetto di base è che proteine con sequenza primaria simile tendono a formare strutture 3D simili </a:t>
            </a:r>
            <a:r>
              <a:rPr lang="it-IT" sz="2000" dirty="0"/>
              <a:t>(ricordiamoci il discorso fatto riguardo ai domini conservati)</a:t>
            </a:r>
          </a:p>
          <a:p>
            <a:pPr marL="342900" indent="-342900" algn="just">
              <a:buFont typeface="Arial" panose="020B0604020202020204" pitchFamily="34" charset="0"/>
              <a:buChar char="•"/>
            </a:pPr>
            <a:r>
              <a:rPr lang="it-IT" sz="2000" dirty="0"/>
              <a:t>Empiricamente, sequenze che in un allineamento dimostrano similarità &gt; 25% hanno una probabilità molto elevata di </a:t>
            </a:r>
            <a:r>
              <a:rPr lang="it-IT" sz="2000" dirty="0" err="1"/>
              <a:t>foldarsi</a:t>
            </a:r>
            <a:r>
              <a:rPr lang="it-IT" sz="2000" dirty="0"/>
              <a:t> nello stesso modo</a:t>
            </a:r>
          </a:p>
          <a:p>
            <a:pPr marL="342900" indent="-342900" algn="just">
              <a:buFont typeface="Arial" panose="020B0604020202020204" pitchFamily="34" charset="0"/>
              <a:buChar char="•"/>
            </a:pPr>
            <a:r>
              <a:rPr lang="it-IT" sz="2000" u="sng" dirty="0"/>
              <a:t>Questi metodi falliscono nel momento in cui tale struttura omologa non sia disponibile/nota/individuabile</a:t>
            </a:r>
          </a:p>
          <a:p>
            <a:pPr marL="342900" indent="-342900" algn="just">
              <a:buFont typeface="Arial" panose="020B0604020202020204" pitchFamily="34" charset="0"/>
              <a:buChar char="•"/>
            </a:pPr>
            <a:endParaRPr lang="it-IT" sz="2000" u="sng" dirty="0"/>
          </a:p>
          <a:p>
            <a:pPr marL="342900" indent="-342900" algn="just">
              <a:buFont typeface="Arial" panose="020B0604020202020204" pitchFamily="34" charset="0"/>
              <a:buChar char="•"/>
            </a:pPr>
            <a:r>
              <a:rPr lang="it-IT" sz="2000" dirty="0"/>
              <a:t>Questi metodi hanno trovato largo successo perché possiamo dare per scontato che molte delle nuove proteine scoperte abbiano un qualche grado di omologia con almeno una proteina la cui struttura è già nota</a:t>
            </a:r>
          </a:p>
        </p:txBody>
      </p:sp>
    </p:spTree>
    <p:extLst>
      <p:ext uri="{BB962C8B-B14F-4D97-AF65-F5344CB8AC3E}">
        <p14:creationId xmlns:p14="http://schemas.microsoft.com/office/powerpoint/2010/main" val="245138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a:t>HOMOLOGY MODELING</a:t>
            </a:r>
            <a:endParaRPr lang="en-US" sz="2800" dirty="0"/>
          </a:p>
        </p:txBody>
      </p:sp>
      <p:sp>
        <p:nvSpPr>
          <p:cNvPr id="5" name="CasellaDiTesto 4"/>
          <p:cNvSpPr txBox="1"/>
          <p:nvPr/>
        </p:nvSpPr>
        <p:spPr>
          <a:xfrm>
            <a:off x="640080" y="1392806"/>
            <a:ext cx="6429314" cy="4708981"/>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a:t>Data una sequenza di cui non so la struttura ma conosco la sequenza (P) ed un database di strutture proteiche note (Q), l’algoritmo individua la sequenza Q (o le sequenze Q1, Q2, [...], </a:t>
            </a:r>
            <a:r>
              <a:rPr lang="it-IT" sz="2000" dirty="0" err="1"/>
              <a:t>Qx</a:t>
            </a:r>
            <a:r>
              <a:rPr lang="it-IT" sz="2000" dirty="0"/>
              <a:t>) che mostrano una similarità significativa a P</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a:t>La struttura di P viene modellata sulla base delle strutture note degli hit di Q, utilizzando l’allineamento tra le due come «canovaccio»</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a:t>Possibile quando la similarità tra P e Q è rilevabile con metodi come </a:t>
            </a:r>
            <a:r>
              <a:rPr lang="it-IT" sz="2000" dirty="0" err="1"/>
              <a:t>BLASTp</a:t>
            </a:r>
            <a:r>
              <a:rPr lang="it-IT" sz="2000" dirty="0"/>
              <a:t> o PSI-BLAST, oppure con l’identificazione di domini proteici conservati con </a:t>
            </a:r>
            <a:r>
              <a:rPr lang="it-IT" sz="2000" dirty="0" err="1"/>
              <a:t>Interproscan</a:t>
            </a:r>
            <a:r>
              <a:rPr lang="it-IT" sz="2000" dirty="0"/>
              <a:t>, </a:t>
            </a:r>
            <a:r>
              <a:rPr lang="it-IT" sz="2000" dirty="0" err="1"/>
              <a:t>Pfam</a:t>
            </a:r>
            <a:r>
              <a:rPr lang="it-IT" sz="2000" dirty="0"/>
              <a:t>, ecc.</a:t>
            </a:r>
          </a:p>
        </p:txBody>
      </p:sp>
      <p:pic>
        <p:nvPicPr>
          <p:cNvPr id="15362" name="Picture 2" descr="Risultati immagini per homology modeling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438912"/>
            <a:ext cx="4286250"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21494"/>
            <a:ext cx="9509760" cy="583064"/>
          </a:xfrm>
        </p:spPr>
        <p:txBody>
          <a:bodyPr>
            <a:normAutofit/>
          </a:bodyPr>
          <a:lstStyle/>
          <a:p>
            <a:r>
              <a:rPr lang="it-IT" sz="2800" dirty="0"/>
              <a:t>HOMOLOGY MODELING – STEP DI ANALISI</a:t>
            </a:r>
            <a:endParaRPr lang="en-US" sz="2800" dirty="0"/>
          </a:p>
        </p:txBody>
      </p:sp>
      <p:sp>
        <p:nvSpPr>
          <p:cNvPr id="5" name="CasellaDiTesto 4"/>
          <p:cNvSpPr txBox="1"/>
          <p:nvPr/>
        </p:nvSpPr>
        <p:spPr>
          <a:xfrm>
            <a:off x="728078" y="1111410"/>
            <a:ext cx="10735844" cy="4370427"/>
          </a:xfrm>
          <a:prstGeom prst="rect">
            <a:avLst/>
          </a:prstGeom>
          <a:noFill/>
        </p:spPr>
        <p:txBody>
          <a:bodyPr wrap="square" rtlCol="0">
            <a:spAutoFit/>
          </a:bodyPr>
          <a:lstStyle/>
          <a:p>
            <a:pPr marL="457200" indent="-457200" algn="just">
              <a:buAutoNum type="arabicParenR"/>
            </a:pPr>
            <a:r>
              <a:rPr lang="it-IT" sz="1600" b="1" dirty="0" err="1"/>
              <a:t>Template</a:t>
            </a:r>
            <a:r>
              <a:rPr lang="it-IT" sz="1600" b="1" dirty="0"/>
              <a:t> </a:t>
            </a:r>
            <a:r>
              <a:rPr lang="it-IT" sz="1600" b="1" dirty="0" err="1"/>
              <a:t>selection</a:t>
            </a:r>
            <a:r>
              <a:rPr lang="it-IT" sz="1600" dirty="0"/>
              <a:t>: bisogna rilevare all’interno del database di strutture (solitamente PDB), quelle che sono sufficientemente simili alla sequenza di input (la cui struttura è ignota). La selezione viene di solito fatta tramite BLAST (facendo attenzione all’impostazione delle soglie di e-</a:t>
            </a:r>
            <a:r>
              <a:rPr lang="it-IT" sz="1600" dirty="0" err="1"/>
              <a:t>value</a:t>
            </a:r>
            <a:r>
              <a:rPr lang="it-IT" sz="1600" dirty="0"/>
              <a:t>), ma l’utilizzo di PSI-BLAST o DLTA-BLAST può essere opportuno per incrementare la sensibilità del metodo</a:t>
            </a:r>
          </a:p>
          <a:p>
            <a:pPr marL="457200" indent="-457200" algn="just">
              <a:buAutoNum type="arabicParenR"/>
            </a:pPr>
            <a:endParaRPr lang="it-IT" sz="1600" dirty="0"/>
          </a:p>
          <a:p>
            <a:pPr marL="457200" indent="-457200" algn="just">
              <a:buAutoNum type="arabicParenR"/>
            </a:pPr>
            <a:r>
              <a:rPr lang="it-IT" sz="1600" b="1" dirty="0" err="1"/>
              <a:t>Sequence</a:t>
            </a:r>
            <a:r>
              <a:rPr lang="it-IT" sz="1600" b="1" dirty="0"/>
              <a:t> </a:t>
            </a:r>
            <a:r>
              <a:rPr lang="it-IT" sz="1600" b="1" dirty="0" err="1"/>
              <a:t>alignment</a:t>
            </a:r>
            <a:r>
              <a:rPr lang="it-IT" sz="1600" dirty="0"/>
              <a:t>: la sequenza amino </a:t>
            </a:r>
            <a:r>
              <a:rPr lang="it-IT" sz="1600" dirty="0" err="1"/>
              <a:t>acidica</a:t>
            </a:r>
            <a:r>
              <a:rPr lang="it-IT" sz="1600" dirty="0"/>
              <a:t> di input viene allineata con quella del template, spesso parzialmente (= allineamento locale), cioè scartando le regioni non omologhe (in questo caso naturalmente la sequenza primaria è associata a coordinate spaziali nelle tre dimensioni)</a:t>
            </a:r>
          </a:p>
          <a:p>
            <a:pPr marL="457200" indent="-457200" algn="just">
              <a:buAutoNum type="arabicParenR"/>
            </a:pPr>
            <a:endParaRPr lang="it-IT" sz="1600" dirty="0"/>
          </a:p>
          <a:p>
            <a:pPr marL="457200" indent="-457200" algn="just">
              <a:buAutoNum type="arabicParenR"/>
            </a:pPr>
            <a:r>
              <a:rPr lang="it-IT" sz="1600" b="1" dirty="0"/>
              <a:t>Model </a:t>
            </a:r>
            <a:r>
              <a:rPr lang="it-IT" sz="1600" b="1" dirty="0" err="1"/>
              <a:t>construction</a:t>
            </a:r>
            <a:r>
              <a:rPr lang="it-IT" sz="1600" dirty="0"/>
              <a:t>: basandosi sull’allineamento delle sequenze primarie di target e </a:t>
            </a:r>
            <a:r>
              <a:rPr lang="it-IT" sz="1600" dirty="0" err="1"/>
              <a:t>template</a:t>
            </a:r>
            <a:r>
              <a:rPr lang="it-IT" sz="1600" dirty="0"/>
              <a:t>, si procede alla generazione di una struttura 3D ipotetica del target, solitamente lavorando non da subito sull’intera sequenza, ma partendo da piccoli frammenti e verificando la soddisfazione di </a:t>
            </a:r>
            <a:r>
              <a:rPr lang="it-IT" sz="1600" u="sng" dirty="0" err="1"/>
              <a:t>constraints</a:t>
            </a:r>
            <a:r>
              <a:rPr lang="it-IT" sz="1600" u="sng" dirty="0"/>
              <a:t> strutturali</a:t>
            </a:r>
            <a:r>
              <a:rPr lang="it-IT" sz="1600" dirty="0"/>
              <a:t>. Le regioni del target che non si allineano con il </a:t>
            </a:r>
            <a:r>
              <a:rPr lang="it-IT" sz="1600" dirty="0" err="1"/>
              <a:t>template</a:t>
            </a:r>
            <a:r>
              <a:rPr lang="it-IT" sz="1600" dirty="0"/>
              <a:t> vengono sottoposte a </a:t>
            </a:r>
            <a:r>
              <a:rPr lang="it-IT" sz="1600" b="1" dirty="0" err="1"/>
              <a:t>loop</a:t>
            </a:r>
            <a:r>
              <a:rPr lang="it-IT" sz="1600" b="1" dirty="0"/>
              <a:t> </a:t>
            </a:r>
            <a:r>
              <a:rPr lang="it-IT" sz="1600" b="1" dirty="0" err="1"/>
              <a:t>modeling</a:t>
            </a:r>
            <a:r>
              <a:rPr lang="it-IT" sz="1600" b="1" dirty="0"/>
              <a:t> </a:t>
            </a:r>
            <a:r>
              <a:rPr lang="it-IT" sz="1600" dirty="0"/>
              <a:t>(predizione </a:t>
            </a:r>
            <a:r>
              <a:rPr lang="it-IT" sz="1600" i="1" dirty="0"/>
              <a:t>ab </a:t>
            </a:r>
            <a:r>
              <a:rPr lang="it-IT" sz="1600" i="1" dirty="0" err="1"/>
              <a:t>initio</a:t>
            </a:r>
            <a:r>
              <a:rPr lang="it-IT" sz="1600" dirty="0"/>
              <a:t>, utilizzata quindi solo per rifinire la struttura)</a:t>
            </a:r>
          </a:p>
          <a:p>
            <a:pPr marL="457200" indent="-457200" algn="just">
              <a:buAutoNum type="arabicParenR"/>
            </a:pPr>
            <a:endParaRPr lang="it-IT" sz="1600" dirty="0"/>
          </a:p>
          <a:p>
            <a:pPr marL="457200" indent="-457200" algn="just">
              <a:buAutoNum type="arabicParenR"/>
            </a:pPr>
            <a:r>
              <a:rPr lang="it-IT" sz="1600" b="1" dirty="0"/>
              <a:t>Model </a:t>
            </a:r>
            <a:r>
              <a:rPr lang="it-IT" sz="1600" b="1" dirty="0" err="1"/>
              <a:t>evaluation</a:t>
            </a:r>
            <a:r>
              <a:rPr lang="it-IT" sz="1600" dirty="0"/>
              <a:t>: esistono diversi metodi (ma non un consenso accettato) per valutare la qualità di una predizione, ma solitamente ciò si basa su calcoli dell’energia libera</a:t>
            </a:r>
          </a:p>
        </p:txBody>
      </p:sp>
    </p:spTree>
    <p:extLst>
      <p:ext uri="{BB962C8B-B14F-4D97-AF65-F5344CB8AC3E}">
        <p14:creationId xmlns:p14="http://schemas.microsoft.com/office/powerpoint/2010/main" val="392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fontScale="90000"/>
          </a:bodyPr>
          <a:lstStyle/>
          <a:p>
            <a:r>
              <a:rPr lang="it-IT" sz="2800" dirty="0"/>
              <a:t>HOMOLOGY MODELING – AFFIDABILITA’ E FATTORI LIMITANTI</a:t>
            </a:r>
            <a:endParaRPr lang="en-US" sz="2800" dirty="0"/>
          </a:p>
        </p:txBody>
      </p:sp>
      <p:pic>
        <p:nvPicPr>
          <p:cNvPr id="3" name="Immagine 2"/>
          <p:cNvPicPr>
            <a:picLocks noChangeAspect="1"/>
          </p:cNvPicPr>
          <p:nvPr/>
        </p:nvPicPr>
        <p:blipFill>
          <a:blip r:embed="rId2"/>
          <a:stretch>
            <a:fillRect/>
          </a:stretch>
        </p:blipFill>
        <p:spPr>
          <a:xfrm>
            <a:off x="5932170" y="1775126"/>
            <a:ext cx="5903078" cy="3939259"/>
          </a:xfrm>
          <a:prstGeom prst="rect">
            <a:avLst/>
          </a:prstGeom>
        </p:spPr>
      </p:pic>
      <p:sp>
        <p:nvSpPr>
          <p:cNvPr id="4" name="CasellaDiTesto 3"/>
          <p:cNvSpPr txBox="1"/>
          <p:nvPr/>
        </p:nvSpPr>
        <p:spPr>
          <a:xfrm>
            <a:off x="603069" y="1378925"/>
            <a:ext cx="5017770" cy="4524315"/>
          </a:xfrm>
          <a:prstGeom prst="rect">
            <a:avLst/>
          </a:prstGeom>
          <a:noFill/>
        </p:spPr>
        <p:txBody>
          <a:bodyPr wrap="square" rtlCol="0">
            <a:spAutoFit/>
          </a:bodyPr>
          <a:lstStyle/>
          <a:p>
            <a:pPr marL="285750" indent="-285750" algn="just">
              <a:buFont typeface="Arial" panose="020B0604020202020204" pitchFamily="34" charset="0"/>
              <a:buChar char="•"/>
            </a:pPr>
            <a:r>
              <a:rPr lang="it-IT" dirty="0"/>
              <a:t>La qualità del modello può essere considerata altamente affidabile quando la similarità tra target è </a:t>
            </a:r>
            <a:r>
              <a:rPr lang="it-IT" dirty="0" err="1"/>
              <a:t>template</a:t>
            </a:r>
            <a:r>
              <a:rPr lang="it-IT" dirty="0"/>
              <a:t> è &gt; 50% -&gt; solo piccoli errori relativi alle catene laterali degli aa</a:t>
            </a:r>
          </a:p>
          <a:p>
            <a:pPr marL="285750" indent="-285750" algn="just">
              <a:buFont typeface="Arial" panose="020B0604020202020204" pitchFamily="34" charset="0"/>
              <a:buChar char="•"/>
            </a:pPr>
            <a:r>
              <a:rPr lang="it-IT" dirty="0"/>
              <a:t>Similarità tra 25-50% -&gt; maggiori errori possono essere trovati, soprattutto nelle regioni di </a:t>
            </a:r>
            <a:r>
              <a:rPr lang="it-IT" dirty="0" err="1"/>
              <a:t>loop</a:t>
            </a:r>
            <a:r>
              <a:rPr lang="it-IT" dirty="0"/>
              <a:t>. Per questo </a:t>
            </a:r>
            <a:r>
              <a:rPr lang="it-IT" dirty="0" err="1"/>
              <a:t>range</a:t>
            </a:r>
            <a:r>
              <a:rPr lang="it-IT" dirty="0"/>
              <a:t> di similarità ci possono essere problematiche di allineamento </a:t>
            </a:r>
            <a:r>
              <a:rPr lang="it-IT" dirty="0" err="1"/>
              <a:t>template</a:t>
            </a:r>
            <a:r>
              <a:rPr lang="it-IT" dirty="0"/>
              <a:t>/target che si possono ripercuotere sulla predizione strutturale</a:t>
            </a:r>
          </a:p>
          <a:p>
            <a:pPr marL="285750" indent="-285750" algn="just">
              <a:buFont typeface="Arial" panose="020B0604020202020204" pitchFamily="34" charset="0"/>
              <a:buChar char="•"/>
            </a:pPr>
            <a:r>
              <a:rPr lang="it-IT" dirty="0"/>
              <a:t>Al di sotto di questo livello di similarità la predizione può essere del tutto errata ed è meglio usare un altro metodo -&gt; threading (</a:t>
            </a:r>
            <a:r>
              <a:rPr lang="it-IT" dirty="0" err="1"/>
              <a:t>fold</a:t>
            </a:r>
            <a:r>
              <a:rPr lang="it-IT" dirty="0"/>
              <a:t> </a:t>
            </a:r>
            <a:r>
              <a:rPr lang="it-IT" dirty="0" err="1"/>
              <a:t>recognition</a:t>
            </a:r>
            <a:r>
              <a:rPr lang="it-IT" dirty="0"/>
              <a:t>)</a:t>
            </a:r>
            <a:endParaRPr lang="en-US" dirty="0"/>
          </a:p>
        </p:txBody>
      </p:sp>
    </p:spTree>
    <p:extLst>
      <p:ext uri="{BB962C8B-B14F-4D97-AF65-F5344CB8AC3E}">
        <p14:creationId xmlns:p14="http://schemas.microsoft.com/office/powerpoint/2010/main" val="24534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a:t>THREADING</a:t>
            </a:r>
            <a:endParaRPr lang="en-US" sz="2800" dirty="0"/>
          </a:p>
        </p:txBody>
      </p:sp>
      <p:sp>
        <p:nvSpPr>
          <p:cNvPr id="5" name="CasellaDiTesto 4"/>
          <p:cNvSpPr txBox="1"/>
          <p:nvPr/>
        </p:nvSpPr>
        <p:spPr>
          <a:xfrm>
            <a:off x="968187" y="1279594"/>
            <a:ext cx="10255625" cy="5016758"/>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a:t>L’approccio del threading è leggermente diverso da quello dell’</a:t>
            </a:r>
            <a:r>
              <a:rPr lang="it-IT" sz="2000" dirty="0" err="1"/>
              <a:t>homology</a:t>
            </a:r>
            <a:r>
              <a:rPr lang="it-IT" sz="2000" dirty="0"/>
              <a:t> </a:t>
            </a:r>
            <a:r>
              <a:rPr lang="it-IT" sz="2000" dirty="0" err="1"/>
              <a:t>modeling</a:t>
            </a:r>
            <a:r>
              <a:rPr lang="it-IT" sz="2000" dirty="0"/>
              <a:t>, ed è noto anche come </a:t>
            </a:r>
            <a:r>
              <a:rPr lang="it-IT" sz="2000" b="1" dirty="0" err="1"/>
              <a:t>fold</a:t>
            </a:r>
            <a:r>
              <a:rPr lang="it-IT" sz="2000" b="1" dirty="0"/>
              <a:t> </a:t>
            </a:r>
            <a:r>
              <a:rPr lang="it-IT" sz="2000" b="1" dirty="0" err="1"/>
              <a:t>recognition</a:t>
            </a:r>
            <a:r>
              <a:rPr lang="it-IT" sz="2000" b="1" dirty="0"/>
              <a:t> </a:t>
            </a:r>
            <a:r>
              <a:rPr lang="it-IT" sz="2000" dirty="0"/>
              <a:t>or </a:t>
            </a:r>
            <a:r>
              <a:rPr lang="it-IT" sz="2000" b="1" dirty="0"/>
              <a:t>3d/1d </a:t>
            </a:r>
            <a:r>
              <a:rPr lang="it-IT" sz="2000" b="1" dirty="0" err="1"/>
              <a:t>alignment</a:t>
            </a:r>
            <a:endParaRPr lang="it-IT" sz="2000" b="1" dirty="0"/>
          </a:p>
          <a:p>
            <a:pPr marL="342900" indent="-342900" algn="just">
              <a:buFont typeface="Arial" panose="020B0604020202020204" pitchFamily="34" charset="0"/>
              <a:buChar char="•"/>
            </a:pPr>
            <a:r>
              <a:rPr lang="it-IT" sz="2000" dirty="0"/>
              <a:t>Data la sequenza P, viene dapprima identificato il «ripiegamento spaziale» (</a:t>
            </a:r>
            <a:r>
              <a:rPr lang="it-IT" sz="2000" b="1" dirty="0" err="1"/>
              <a:t>fold</a:t>
            </a:r>
            <a:r>
              <a:rPr lang="it-IT" sz="2000" dirty="0"/>
              <a:t>) F tra quelli presenti all’interno di un database apposito (ad esempio </a:t>
            </a:r>
            <a:r>
              <a:rPr lang="it-IT" sz="2000" b="1" u="sng" dirty="0"/>
              <a:t>SCOP</a:t>
            </a:r>
            <a:r>
              <a:rPr lang="it-IT" sz="2000" dirty="0"/>
              <a:t> e </a:t>
            </a:r>
            <a:r>
              <a:rPr lang="it-IT" sz="2000" b="1" u="sng" dirty="0"/>
              <a:t>CATH</a:t>
            </a:r>
            <a:r>
              <a:rPr lang="it-IT" sz="2000" dirty="0"/>
              <a:t>), che risulta essere il più plausibile</a:t>
            </a:r>
          </a:p>
          <a:p>
            <a:pPr marL="342900" indent="-342900" algn="just">
              <a:buFont typeface="Arial" panose="020B0604020202020204" pitchFamily="34" charset="0"/>
              <a:buChar char="•"/>
            </a:pPr>
            <a:r>
              <a:rPr lang="it-IT" sz="2000" dirty="0"/>
              <a:t>I residui di P vengono quindi piazzati lungo la catena principale (</a:t>
            </a:r>
            <a:r>
              <a:rPr lang="it-IT" sz="2000" dirty="0" err="1"/>
              <a:t>backbone</a:t>
            </a:r>
            <a:r>
              <a:rPr lang="it-IT" sz="2000" dirty="0"/>
              <a:t>) delle strutture con </a:t>
            </a:r>
            <a:r>
              <a:rPr lang="it-IT" sz="2000" dirty="0" err="1"/>
              <a:t>fold</a:t>
            </a:r>
            <a:r>
              <a:rPr lang="it-IT" sz="2000" dirty="0"/>
              <a:t> F e viene determinata la stabilità delle catene laterali dei singoli residui di P in questo arrangiamento spaziale</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a:t>Possibile quando una similarità remota è rilevabile ma non in modo semplice (ad esempio quando è rilevabile solo con PSI-BLAST ma non con </a:t>
            </a:r>
            <a:r>
              <a:rPr lang="it-IT" sz="2000" dirty="0" err="1"/>
              <a:t>BLASTp</a:t>
            </a:r>
            <a:r>
              <a:rPr lang="it-IT" sz="2000" dirty="0"/>
              <a:t>)</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a:t>Questo approccio si basa sull’osservazione che </a:t>
            </a:r>
            <a:r>
              <a:rPr lang="it-IT" sz="2000" u="sng" dirty="0"/>
              <a:t>il numero di </a:t>
            </a:r>
            <a:r>
              <a:rPr lang="it-IT" sz="2000" u="sng" dirty="0" err="1"/>
              <a:t>protein</a:t>
            </a:r>
            <a:r>
              <a:rPr lang="it-IT" sz="2000" u="sng" dirty="0"/>
              <a:t> </a:t>
            </a:r>
            <a:r>
              <a:rPr lang="it-IT" sz="2000" u="sng" dirty="0" err="1"/>
              <a:t>folds</a:t>
            </a:r>
            <a:r>
              <a:rPr lang="it-IT" sz="2000" u="sng" dirty="0"/>
              <a:t> in natura è limitato </a:t>
            </a:r>
            <a:r>
              <a:rPr lang="it-IT" sz="2000" dirty="0"/>
              <a:t>(circa 1300 come numero stimato) e che circa il 90% delle nuove strutture depositate in PDB negli ultimi anni ricadeva all’interno di famiglie strutturali già note</a:t>
            </a:r>
          </a:p>
        </p:txBody>
      </p:sp>
    </p:spTree>
    <p:extLst>
      <p:ext uri="{BB962C8B-B14F-4D97-AF65-F5344CB8AC3E}">
        <p14:creationId xmlns:p14="http://schemas.microsoft.com/office/powerpoint/2010/main" val="5167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a:t>THREADING</a:t>
            </a:r>
            <a:endParaRPr lang="en-US" sz="2800" dirty="0"/>
          </a:p>
        </p:txBody>
      </p:sp>
      <p:sp>
        <p:nvSpPr>
          <p:cNvPr id="4" name="CasellaDiTesto 3"/>
          <p:cNvSpPr txBox="1"/>
          <p:nvPr/>
        </p:nvSpPr>
        <p:spPr>
          <a:xfrm>
            <a:off x="782515" y="1207770"/>
            <a:ext cx="11139853"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a:t>Vengono interrogati database strutturali come SCOP (ora aggiornato e rinominato come </a:t>
            </a:r>
            <a:r>
              <a:rPr lang="it-IT" dirty="0" err="1"/>
              <a:t>SCOPe</a:t>
            </a:r>
            <a:r>
              <a:rPr lang="it-IT" dirty="0"/>
              <a:t> e CATH/Hene3D</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Riuniscono le proteine in famiglie, superfamiglie (di solito accumunate da un’origine evolutiva comune) e </a:t>
            </a:r>
            <a:r>
              <a:rPr lang="it-IT" dirty="0" err="1"/>
              <a:t>folds</a:t>
            </a:r>
            <a:r>
              <a:rPr lang="it-IT" dirty="0"/>
              <a:t> (che possono essere il risultato di evoluzione convergente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2"/>
              </a:rPr>
              <a:t>https://scop.berkeley.edu</a:t>
            </a:r>
            <a:r>
              <a:rPr lang="en-US" dirty="0"/>
              <a:t> e </a:t>
            </a:r>
            <a:r>
              <a:rPr lang="en-US" dirty="0">
                <a:hlinkClick r:id="rId3"/>
              </a:rPr>
              <a:t>http://cathdb.info/</a:t>
            </a:r>
            <a:r>
              <a:rPr lang="en-US" dirty="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CATH/Gene3D ha recentemente introdotto le </a:t>
            </a:r>
            <a:r>
              <a:rPr lang="it-IT" b="1" dirty="0" err="1"/>
              <a:t>FunFams</a:t>
            </a:r>
            <a:r>
              <a:rPr lang="it-IT" dirty="0"/>
              <a:t>, ovvero «famiglie funzionali», che hanno lo scopo di raggruppare tra loro solo i membri di una superfamiglia (definizione strutturale/evolutiva) che condividono anche la medesima funzione</a:t>
            </a:r>
            <a:endParaRPr lang="en-US"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60" y="4644341"/>
            <a:ext cx="3633402" cy="1644229"/>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12" y="4624090"/>
            <a:ext cx="5265684" cy="1560658"/>
          </a:xfrm>
          <a:prstGeom prst="rect">
            <a:avLst/>
          </a:prstGeom>
        </p:spPr>
      </p:pic>
    </p:spTree>
    <p:extLst>
      <p:ext uri="{BB962C8B-B14F-4D97-AF65-F5344CB8AC3E}">
        <p14:creationId xmlns:p14="http://schemas.microsoft.com/office/powerpoint/2010/main" val="148715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a:t>THREADING</a:t>
            </a:r>
            <a:endParaRPr lang="en-US" sz="2800" dirty="0"/>
          </a:p>
        </p:txBody>
      </p:sp>
      <p:sp>
        <p:nvSpPr>
          <p:cNvPr id="4" name="CasellaDiTesto 3"/>
          <p:cNvSpPr txBox="1"/>
          <p:nvPr/>
        </p:nvSpPr>
        <p:spPr>
          <a:xfrm>
            <a:off x="452301" y="1211580"/>
            <a:ext cx="6157504" cy="5355312"/>
          </a:xfrm>
          <a:prstGeom prst="rect">
            <a:avLst/>
          </a:prstGeom>
          <a:noFill/>
        </p:spPr>
        <p:txBody>
          <a:bodyPr wrap="square" rtlCol="0">
            <a:spAutoFit/>
          </a:bodyPr>
          <a:lstStyle/>
          <a:p>
            <a:pPr marL="285750" indent="-285750" algn="just">
              <a:buFont typeface="Arial" panose="020B0604020202020204" pitchFamily="34" charset="0"/>
              <a:buChar char="•"/>
            </a:pPr>
            <a:r>
              <a:rPr lang="it-IT" u="sng" dirty="0"/>
              <a:t>Come l’</a:t>
            </a:r>
            <a:r>
              <a:rPr lang="it-IT" u="sng" dirty="0" err="1"/>
              <a:t>homology</a:t>
            </a:r>
            <a:r>
              <a:rPr lang="it-IT" u="sng" dirty="0"/>
              <a:t> </a:t>
            </a:r>
            <a:r>
              <a:rPr lang="it-IT" u="sng" dirty="0" err="1"/>
              <a:t>modeling</a:t>
            </a:r>
            <a:r>
              <a:rPr lang="it-IT" u="sng" dirty="0"/>
              <a:t>, anche il threading è basato su un </a:t>
            </a:r>
            <a:r>
              <a:rPr lang="it-IT" u="sng" dirty="0" err="1"/>
              <a:t>template</a:t>
            </a:r>
            <a:endParaRPr lang="it-IT" u="sng" dirty="0"/>
          </a:p>
          <a:p>
            <a:pPr marL="285750" indent="-285750" algn="just">
              <a:buFont typeface="Arial" panose="020B0604020202020204" pitchFamily="34" charset="0"/>
              <a:buChar char="•"/>
            </a:pPr>
            <a:r>
              <a:rPr lang="it-IT" dirty="0"/>
              <a:t>Anche se non c’è un confine preciso tra i due approcci (alcuni algoritmi usano una combinazione di elementi tratti dai due metodi), possiamo dire che:</a:t>
            </a:r>
          </a:p>
          <a:p>
            <a:pPr marL="285750" indent="-285750" algn="just">
              <a:buFont typeface="Arial" panose="020B0604020202020204" pitchFamily="34" charset="0"/>
              <a:buChar char="•"/>
            </a:pPr>
            <a:endParaRPr lang="it-IT" dirty="0"/>
          </a:p>
          <a:p>
            <a:pPr marL="342900" indent="-342900" algn="just">
              <a:buAutoNum type="arabicParenR"/>
            </a:pPr>
            <a:r>
              <a:rPr lang="it-IT" dirty="0"/>
              <a:t>l’</a:t>
            </a:r>
            <a:r>
              <a:rPr lang="it-IT" dirty="0" err="1"/>
              <a:t>homology</a:t>
            </a:r>
            <a:r>
              <a:rPr lang="it-IT" dirty="0"/>
              <a:t> </a:t>
            </a:r>
            <a:r>
              <a:rPr lang="it-IT" dirty="0" err="1"/>
              <a:t>modeling</a:t>
            </a:r>
            <a:r>
              <a:rPr lang="it-IT" dirty="0"/>
              <a:t> è adatto per il </a:t>
            </a:r>
            <a:r>
              <a:rPr lang="it-IT" dirty="0" err="1"/>
              <a:t>modeling</a:t>
            </a:r>
            <a:r>
              <a:rPr lang="it-IT" dirty="0"/>
              <a:t> di proteine omologhe, il threading è più indicato quando è condiviso soltanto il </a:t>
            </a:r>
            <a:r>
              <a:rPr lang="it-IT" dirty="0" err="1"/>
              <a:t>folding</a:t>
            </a:r>
            <a:r>
              <a:rPr lang="it-IT" dirty="0"/>
              <a:t> -&gt; </a:t>
            </a:r>
            <a:r>
              <a:rPr lang="it-IT" b="1" dirty="0"/>
              <a:t>produce risultati migliori quando non c’è alta similarità di sequenza primaria tra </a:t>
            </a:r>
            <a:r>
              <a:rPr lang="it-IT" b="1" dirty="0" err="1"/>
              <a:t>template</a:t>
            </a:r>
            <a:r>
              <a:rPr lang="it-IT" b="1" dirty="0"/>
              <a:t> e target</a:t>
            </a:r>
          </a:p>
          <a:p>
            <a:pPr marL="342900" indent="-342900" algn="just">
              <a:buAutoNum type="arabicParenR"/>
            </a:pPr>
            <a:endParaRPr lang="it-IT" b="1" dirty="0"/>
          </a:p>
          <a:p>
            <a:pPr marL="342900" indent="-342900" algn="just">
              <a:buAutoNum type="arabicParenR"/>
            </a:pPr>
            <a:r>
              <a:rPr lang="it-IT" dirty="0"/>
              <a:t>Mentre nell’</a:t>
            </a:r>
            <a:r>
              <a:rPr lang="it-IT" dirty="0" err="1"/>
              <a:t>homology</a:t>
            </a:r>
            <a:r>
              <a:rPr lang="it-IT" dirty="0"/>
              <a:t> </a:t>
            </a:r>
            <a:r>
              <a:rPr lang="it-IT" dirty="0" err="1"/>
              <a:t>modeling</a:t>
            </a:r>
            <a:r>
              <a:rPr lang="it-IT" dirty="0"/>
              <a:t> il </a:t>
            </a:r>
            <a:r>
              <a:rPr lang="it-IT" dirty="0" err="1"/>
              <a:t>template</a:t>
            </a:r>
            <a:r>
              <a:rPr lang="it-IT" dirty="0"/>
              <a:t> viene trattato soltanto come una sequenza, nel threading è trattato come una struttura -&gt; migliore capacità di prevedere la struttura di regioni locali scarsamente allineabili</a:t>
            </a:r>
          </a:p>
          <a:p>
            <a:pPr marL="285750" indent="-285750">
              <a:buFont typeface="Arial" panose="020B0604020202020204" pitchFamily="34" charset="0"/>
              <a:buChar char="•"/>
            </a:pPr>
            <a:endParaRPr lang="it-IT" dirty="0"/>
          </a:p>
        </p:txBody>
      </p:sp>
      <p:pic>
        <p:nvPicPr>
          <p:cNvPr id="2" name="Immagine 1"/>
          <p:cNvPicPr>
            <a:picLocks noChangeAspect="1"/>
          </p:cNvPicPr>
          <p:nvPr/>
        </p:nvPicPr>
        <p:blipFill>
          <a:blip r:embed="rId2"/>
          <a:stretch>
            <a:fillRect/>
          </a:stretch>
        </p:blipFill>
        <p:spPr>
          <a:xfrm>
            <a:off x="6777050" y="1754505"/>
            <a:ext cx="5155869" cy="3789045"/>
          </a:xfrm>
          <a:prstGeom prst="rect">
            <a:avLst/>
          </a:prstGeom>
        </p:spPr>
      </p:pic>
    </p:spTree>
    <p:extLst>
      <p:ext uri="{BB962C8B-B14F-4D97-AF65-F5344CB8AC3E}">
        <p14:creationId xmlns:p14="http://schemas.microsoft.com/office/powerpoint/2010/main" val="42041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fontScale="90000"/>
          </a:bodyPr>
          <a:lstStyle/>
          <a:p>
            <a:r>
              <a:rPr lang="it-IT" dirty="0"/>
              <a:t>STEP PRATICI NELL’ANALISI PREDITTIVA DI STRUTTURE 3D</a:t>
            </a:r>
            <a:endParaRPr lang="en-US" dirty="0"/>
          </a:p>
        </p:txBody>
      </p:sp>
      <p:sp>
        <p:nvSpPr>
          <p:cNvPr id="3" name="Segnaposto contenuto 2"/>
          <p:cNvSpPr>
            <a:spLocks noGrp="1"/>
          </p:cNvSpPr>
          <p:nvPr>
            <p:ph idx="1"/>
          </p:nvPr>
        </p:nvSpPr>
        <p:spPr>
          <a:xfrm>
            <a:off x="1341120" y="1673352"/>
            <a:ext cx="9509760" cy="4727448"/>
          </a:xfrm>
        </p:spPr>
        <p:txBody>
          <a:bodyPr>
            <a:normAutofit/>
          </a:bodyPr>
          <a:lstStyle/>
          <a:p>
            <a:pPr marL="502920" indent="-457200">
              <a:buAutoNum type="arabicParenR"/>
            </a:pPr>
            <a:r>
              <a:rPr lang="it-IT" dirty="0"/>
              <a:t>incollare la sequenza di interesse nell’apposito campo in un’interfaccia web, selezionando eventualmente i parametri per il </a:t>
            </a:r>
            <a:r>
              <a:rPr lang="it-IT" dirty="0" err="1"/>
              <a:t>modeling</a:t>
            </a:r>
            <a:endParaRPr lang="en-US" dirty="0"/>
          </a:p>
          <a:p>
            <a:pPr marL="502920" indent="-457200">
              <a:buAutoNum type="arabicParenR"/>
            </a:pPr>
            <a:r>
              <a:rPr lang="it-IT" dirty="0"/>
              <a:t>Avere molta pazienza</a:t>
            </a:r>
          </a:p>
          <a:p>
            <a:pPr marL="502920" indent="-457200">
              <a:buAutoNum type="arabicParenR"/>
            </a:pPr>
            <a:endParaRPr lang="it-IT" dirty="0"/>
          </a:p>
          <a:p>
            <a:pPr marL="502920" indent="-457200">
              <a:buAutoNum type="arabicParenR"/>
            </a:pPr>
            <a:endParaRPr lang="it-IT" dirty="0"/>
          </a:p>
          <a:p>
            <a:pPr marL="502920" indent="-457200">
              <a:buAutoNum type="arabicParenR"/>
            </a:pPr>
            <a:endParaRPr lang="it-IT" dirty="0"/>
          </a:p>
          <a:p>
            <a:pPr marL="502920" indent="-457200">
              <a:buAutoNum type="arabicParenR"/>
            </a:pPr>
            <a:endParaRPr lang="it-IT" dirty="0"/>
          </a:p>
          <a:p>
            <a:pPr marL="502920" indent="-457200">
              <a:buAutoNum type="arabicParenR"/>
            </a:pPr>
            <a:endParaRPr lang="it-IT" dirty="0"/>
          </a:p>
          <a:p>
            <a:pPr marL="502920" indent="-457200">
              <a:buAutoNum type="arabicParenR"/>
            </a:pPr>
            <a:r>
              <a:rPr lang="it-IT" dirty="0"/>
              <a:t>Osservare i risultati e valutare le statistiche (confidenza nella predizione e percentuale di sequenza che è stato possibile modellare)</a:t>
            </a:r>
          </a:p>
        </p:txBody>
      </p:sp>
      <p:pic>
        <p:nvPicPr>
          <p:cNvPr id="4" name="Immagine 3"/>
          <p:cNvPicPr>
            <a:picLocks noChangeAspect="1"/>
          </p:cNvPicPr>
          <p:nvPr/>
        </p:nvPicPr>
        <p:blipFill>
          <a:blip r:embed="rId2"/>
          <a:stretch>
            <a:fillRect/>
          </a:stretch>
        </p:blipFill>
        <p:spPr>
          <a:xfrm>
            <a:off x="3564977" y="3064750"/>
            <a:ext cx="4338802" cy="2169401"/>
          </a:xfrm>
          <a:prstGeom prst="rect">
            <a:avLst/>
          </a:prstGeom>
        </p:spPr>
      </p:pic>
    </p:spTree>
    <p:extLst>
      <p:ext uri="{BB962C8B-B14F-4D97-AF65-F5344CB8AC3E}">
        <p14:creationId xmlns:p14="http://schemas.microsoft.com/office/powerpoint/2010/main" val="111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a:t>SWISS-MODEL</a:t>
            </a:r>
            <a:endParaRPr lang="en-US" dirty="0"/>
          </a:p>
        </p:txBody>
      </p:sp>
      <p:sp>
        <p:nvSpPr>
          <p:cNvPr id="3" name="Segnaposto contenuto 2"/>
          <p:cNvSpPr>
            <a:spLocks noGrp="1"/>
          </p:cNvSpPr>
          <p:nvPr>
            <p:ph idx="1"/>
          </p:nvPr>
        </p:nvSpPr>
        <p:spPr>
          <a:xfrm>
            <a:off x="1341120" y="1444752"/>
            <a:ext cx="9509760" cy="4727448"/>
          </a:xfrm>
        </p:spPr>
        <p:txBody>
          <a:bodyPr>
            <a:normAutofit/>
          </a:bodyPr>
          <a:lstStyle/>
          <a:p>
            <a:pPr marL="45720" indent="0" algn="just">
              <a:buNone/>
            </a:pPr>
            <a:r>
              <a:rPr lang="it-IT" dirty="0"/>
              <a:t>Un server dotato di interfaccia grafica per la </a:t>
            </a:r>
            <a:r>
              <a:rPr lang="it-IT" b="1" dirty="0"/>
              <a:t>predizione per omologia </a:t>
            </a:r>
            <a:r>
              <a:rPr lang="it-IT" dirty="0"/>
              <a:t>di strutture proteiche </a:t>
            </a:r>
            <a:r>
              <a:rPr lang="it-IT" u="sng" dirty="0"/>
              <a:t>tramite </a:t>
            </a:r>
            <a:r>
              <a:rPr lang="it-IT" u="sng" dirty="0" err="1"/>
              <a:t>homology</a:t>
            </a:r>
            <a:r>
              <a:rPr lang="it-IT" u="sng" dirty="0"/>
              <a:t> </a:t>
            </a:r>
            <a:r>
              <a:rPr lang="it-IT" u="sng" dirty="0" err="1"/>
              <a:t>modeling</a:t>
            </a:r>
            <a:r>
              <a:rPr lang="it-IT" u="sng" dirty="0"/>
              <a:t> </a:t>
            </a:r>
            <a:r>
              <a:rPr lang="it-IT" dirty="0"/>
              <a:t>– sviluppato dal SIB (centro </a:t>
            </a:r>
            <a:r>
              <a:rPr lang="it-IT" dirty="0" err="1"/>
              <a:t>bioinformatico</a:t>
            </a:r>
            <a:r>
              <a:rPr lang="it-IT" dirty="0"/>
              <a:t> svizzero)</a:t>
            </a:r>
          </a:p>
          <a:p>
            <a:pPr marL="45720" indent="0">
              <a:buNone/>
            </a:pPr>
            <a:r>
              <a:rPr lang="it-IT" dirty="0">
                <a:hlinkClick r:id="rId2"/>
              </a:rPr>
              <a:t>https://swissmodel.expasy.org/</a:t>
            </a:r>
            <a:r>
              <a:rPr lang="it-IT" dirty="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340" y="2959562"/>
            <a:ext cx="9297320" cy="3772708"/>
          </a:xfrm>
          <a:prstGeom prst="rect">
            <a:avLst/>
          </a:prstGeom>
        </p:spPr>
      </p:pic>
    </p:spTree>
    <p:extLst>
      <p:ext uri="{BB962C8B-B14F-4D97-AF65-F5344CB8AC3E}">
        <p14:creationId xmlns:p14="http://schemas.microsoft.com/office/powerpoint/2010/main" val="20450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a:t>INDIVIDUAZIONE DI UN PEPTIDE SEGNALE</a:t>
            </a:r>
          </a:p>
        </p:txBody>
      </p:sp>
      <p:sp>
        <p:nvSpPr>
          <p:cNvPr id="3" name="Content Placeholder 2"/>
          <p:cNvSpPr>
            <a:spLocks noGrp="1"/>
          </p:cNvSpPr>
          <p:nvPr>
            <p:ph idx="1"/>
          </p:nvPr>
        </p:nvSpPr>
        <p:spPr>
          <a:xfrm>
            <a:off x="1341120" y="1138223"/>
            <a:ext cx="9509760" cy="4458116"/>
          </a:xfrm>
        </p:spPr>
        <p:txBody>
          <a:bodyPr/>
          <a:lstStyle/>
          <a:p>
            <a:pPr algn="just"/>
            <a:r>
              <a:rPr lang="it-IT" dirty="0"/>
              <a:t>L’output grafico è molto intuitivo</a:t>
            </a:r>
          </a:p>
          <a:p>
            <a:pPr algn="just"/>
            <a:r>
              <a:rPr lang="it-IT" dirty="0"/>
              <a:t>Ovviamente prima di interpretare l’output devo assicurarmi di aver selezionato il modello corretto (eucarioti, nel caso di proteine umane)</a:t>
            </a:r>
          </a:p>
        </p:txBody>
      </p:sp>
      <p:sp>
        <p:nvSpPr>
          <p:cNvPr id="6" name="CasellaDiTesto 5"/>
          <p:cNvSpPr txBox="1"/>
          <p:nvPr/>
        </p:nvSpPr>
        <p:spPr>
          <a:xfrm>
            <a:off x="7554758" y="2596465"/>
            <a:ext cx="4428185" cy="3970318"/>
          </a:xfrm>
          <a:prstGeom prst="rect">
            <a:avLst/>
          </a:prstGeom>
          <a:noFill/>
        </p:spPr>
        <p:txBody>
          <a:bodyPr wrap="square" rtlCol="0">
            <a:spAutoFit/>
          </a:bodyPr>
          <a:lstStyle/>
          <a:p>
            <a:pPr algn="just"/>
            <a:r>
              <a:rPr lang="it-IT" dirty="0"/>
              <a:t>Devo osservare la posizione del «picco» dato dal «CS» (</a:t>
            </a:r>
            <a:r>
              <a:rPr lang="it-IT" dirty="0" err="1"/>
              <a:t>cleavage</a:t>
            </a:r>
            <a:r>
              <a:rPr lang="it-IT" dirty="0"/>
              <a:t> site) che segue le regioni del peptide segnale (linee continue colorate) e precede «</a:t>
            </a:r>
            <a:r>
              <a:rPr lang="it-IT" dirty="0" err="1"/>
              <a:t>other</a:t>
            </a:r>
            <a:r>
              <a:rPr lang="it-IT" dirty="0"/>
              <a:t>» (linea rossa tratteggiata)</a:t>
            </a:r>
            <a:endParaRPr lang="en-US" dirty="0"/>
          </a:p>
          <a:p>
            <a:pPr algn="just"/>
            <a:endParaRPr lang="it-IT" dirty="0"/>
          </a:p>
          <a:p>
            <a:pPr algn="just"/>
            <a:r>
              <a:rPr lang="it-IT" dirty="0"/>
              <a:t>Nell’esempio a lato la presenza del peptide segnale viene rilevata, in quanto il la sua probabilità supera la soglia impostata di default.</a:t>
            </a:r>
          </a:p>
          <a:p>
            <a:pPr algn="just"/>
            <a:endParaRPr lang="it-IT" dirty="0"/>
          </a:p>
          <a:p>
            <a:pPr algn="just"/>
            <a:r>
              <a:rPr lang="it-IT" dirty="0"/>
              <a:t>La posizione del sito di taglio è tra il 31° ed il 32°amino acido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66" y="2795954"/>
            <a:ext cx="6986955" cy="2620108"/>
          </a:xfrm>
          <a:prstGeom prst="rect">
            <a:avLst/>
          </a:prstGeom>
        </p:spPr>
      </p:pic>
      <p:sp>
        <p:nvSpPr>
          <p:cNvPr id="8" name="CasellaDiTesto 7"/>
          <p:cNvSpPr txBox="1"/>
          <p:nvPr/>
        </p:nvSpPr>
        <p:spPr>
          <a:xfrm>
            <a:off x="527539" y="5481397"/>
            <a:ext cx="6752492" cy="923330"/>
          </a:xfrm>
          <a:prstGeom prst="rect">
            <a:avLst/>
          </a:prstGeom>
          <a:noFill/>
        </p:spPr>
        <p:txBody>
          <a:bodyPr wrap="square" rtlCol="0">
            <a:spAutoFit/>
          </a:bodyPr>
          <a:lstStyle/>
          <a:p>
            <a:r>
              <a:rPr lang="it-IT" dirty="0"/>
              <a:t>La presenza del peptide segnale viene identificata da una </a:t>
            </a:r>
            <a:r>
              <a:rPr lang="it-IT" b="1" dirty="0"/>
              <a:t>probabilità</a:t>
            </a:r>
            <a:r>
              <a:rPr lang="it-IT" dirty="0"/>
              <a:t> (valori da 0 ad 1, attenzione a non confondere la sua interpretazione con quella di un p-</a:t>
            </a:r>
            <a:r>
              <a:rPr lang="it-IT" dirty="0" err="1"/>
              <a:t>value</a:t>
            </a:r>
            <a:r>
              <a:rPr lang="it-IT" dirty="0"/>
              <a:t>!)</a:t>
            </a:r>
            <a:endParaRPr lang="en-US" dirty="0"/>
          </a:p>
        </p:txBody>
      </p:sp>
    </p:spTree>
    <p:extLst>
      <p:ext uri="{BB962C8B-B14F-4D97-AF65-F5344CB8AC3E}">
        <p14:creationId xmlns:p14="http://schemas.microsoft.com/office/powerpoint/2010/main" val="1481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a:t>HHPRED</a:t>
            </a:r>
            <a:endParaRPr lang="en-US" dirty="0"/>
          </a:p>
        </p:txBody>
      </p:sp>
      <p:sp>
        <p:nvSpPr>
          <p:cNvPr id="3" name="Segnaposto contenuto 2"/>
          <p:cNvSpPr>
            <a:spLocks noGrp="1"/>
          </p:cNvSpPr>
          <p:nvPr>
            <p:ph idx="1"/>
          </p:nvPr>
        </p:nvSpPr>
        <p:spPr>
          <a:xfrm>
            <a:off x="1341120" y="1444752"/>
            <a:ext cx="9837420" cy="4727448"/>
          </a:xfrm>
        </p:spPr>
        <p:txBody>
          <a:bodyPr>
            <a:normAutofit lnSpcReduction="10000"/>
          </a:bodyPr>
          <a:lstStyle/>
          <a:p>
            <a:pPr algn="just"/>
            <a:r>
              <a:rPr lang="it-IT" dirty="0" err="1"/>
              <a:t>HHpred</a:t>
            </a:r>
            <a:r>
              <a:rPr lang="it-IT" dirty="0"/>
              <a:t> è un metodo di </a:t>
            </a:r>
            <a:r>
              <a:rPr lang="it-IT" u="sng" dirty="0" err="1"/>
              <a:t>fold</a:t>
            </a:r>
            <a:r>
              <a:rPr lang="it-IT" u="sng" dirty="0"/>
              <a:t> </a:t>
            </a:r>
            <a:r>
              <a:rPr lang="it-IT" u="sng" dirty="0" err="1"/>
              <a:t>recognition</a:t>
            </a:r>
            <a:r>
              <a:rPr lang="it-IT" dirty="0"/>
              <a:t> molto popolare</a:t>
            </a:r>
          </a:p>
          <a:p>
            <a:pPr algn="just"/>
            <a:r>
              <a:rPr lang="it-IT" dirty="0"/>
              <a:t>Effettua delle ricerche profilo/profilo</a:t>
            </a:r>
          </a:p>
          <a:p>
            <a:pPr algn="just"/>
            <a:r>
              <a:rPr lang="it-IT" dirty="0"/>
              <a:t>Prima di iniziare la ricerca nel database, </a:t>
            </a:r>
            <a:r>
              <a:rPr lang="it-IT" b="1" dirty="0"/>
              <a:t>genera una PSSM </a:t>
            </a:r>
            <a:r>
              <a:rPr lang="it-IT" dirty="0"/>
              <a:t>a partire dell’allineamento tra la sequenza </a:t>
            </a:r>
            <a:r>
              <a:rPr lang="it-IT" dirty="0" err="1"/>
              <a:t>query</a:t>
            </a:r>
            <a:r>
              <a:rPr lang="it-IT" dirty="0"/>
              <a:t> e le sequenze ad essa simili contenute nel database selezionato (di solito PDB)</a:t>
            </a:r>
          </a:p>
          <a:p>
            <a:pPr algn="just"/>
            <a:r>
              <a:rPr lang="it-IT" dirty="0"/>
              <a:t>Il database contiene una serie di PSSM </a:t>
            </a:r>
            <a:r>
              <a:rPr lang="it-IT" dirty="0" err="1"/>
              <a:t>pre</a:t>
            </a:r>
            <a:r>
              <a:rPr lang="it-IT" dirty="0"/>
              <a:t>-calcolate utilizzando lo stesso metodo (tramite PSI-BLAST)</a:t>
            </a:r>
          </a:p>
          <a:p>
            <a:pPr algn="just"/>
            <a:r>
              <a:rPr lang="it-IT" dirty="0"/>
              <a:t>Entrambi i profili (derivato dalla </a:t>
            </a:r>
            <a:r>
              <a:rPr lang="it-IT" dirty="0" err="1"/>
              <a:t>query</a:t>
            </a:r>
            <a:r>
              <a:rPr lang="it-IT" dirty="0"/>
              <a:t> e derivati dal database) sono trattati come </a:t>
            </a:r>
            <a:r>
              <a:rPr lang="it-IT" b="1" dirty="0" err="1"/>
              <a:t>Hidden</a:t>
            </a:r>
            <a:r>
              <a:rPr lang="it-IT" b="1" dirty="0"/>
              <a:t> </a:t>
            </a:r>
            <a:r>
              <a:rPr lang="it-IT" b="1" dirty="0" err="1"/>
              <a:t>Markov</a:t>
            </a:r>
            <a:r>
              <a:rPr lang="it-IT" b="1" dirty="0"/>
              <a:t> </a:t>
            </a:r>
            <a:r>
              <a:rPr lang="it-IT" b="1" dirty="0" err="1"/>
              <a:t>Models</a:t>
            </a:r>
            <a:endParaRPr lang="it-IT" b="1" dirty="0"/>
          </a:p>
          <a:p>
            <a:pPr algn="just"/>
            <a:r>
              <a:rPr lang="it-IT" b="1" dirty="0"/>
              <a:t>La ricerca individua tutte le strutture note che hanno un </a:t>
            </a:r>
            <a:r>
              <a:rPr lang="it-IT" b="1" dirty="0" err="1"/>
              <a:t>folding</a:t>
            </a:r>
            <a:r>
              <a:rPr lang="it-IT" b="1" dirty="0"/>
              <a:t> simile a quello predetto per la sequenza </a:t>
            </a:r>
            <a:r>
              <a:rPr lang="it-IT" b="1" dirty="0" err="1"/>
              <a:t>query</a:t>
            </a:r>
            <a:endParaRPr lang="it-IT" b="1" dirty="0"/>
          </a:p>
          <a:p>
            <a:r>
              <a:rPr lang="it-IT" dirty="0">
                <a:hlinkClick r:id="rId2"/>
              </a:rPr>
              <a:t>https://toolkit.tuebingen.mpg.de/#/tools/hhpred</a:t>
            </a:r>
            <a:r>
              <a:rPr lang="it-IT" dirty="0"/>
              <a:t> </a:t>
            </a:r>
          </a:p>
        </p:txBody>
      </p:sp>
    </p:spTree>
    <p:extLst>
      <p:ext uri="{BB962C8B-B14F-4D97-AF65-F5344CB8AC3E}">
        <p14:creationId xmlns:p14="http://schemas.microsoft.com/office/powerpoint/2010/main" val="1571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a:t>HHPRED</a:t>
            </a:r>
            <a:endParaRPr lang="en-US" dirty="0"/>
          </a:p>
        </p:txBody>
      </p:sp>
      <p:sp>
        <p:nvSpPr>
          <p:cNvPr id="3" name="Segnaposto contenuto 2"/>
          <p:cNvSpPr>
            <a:spLocks noGrp="1"/>
          </p:cNvSpPr>
          <p:nvPr>
            <p:ph idx="1"/>
          </p:nvPr>
        </p:nvSpPr>
        <p:spPr>
          <a:xfrm>
            <a:off x="6480810" y="1444752"/>
            <a:ext cx="4697730" cy="4727448"/>
          </a:xfrm>
        </p:spPr>
        <p:txBody>
          <a:bodyPr>
            <a:normAutofit fontScale="92500" lnSpcReduction="20000"/>
          </a:bodyPr>
          <a:lstStyle/>
          <a:p>
            <a:pPr algn="just"/>
            <a:r>
              <a:rPr lang="it-IT" dirty="0"/>
              <a:t>Output grafico molto simile a quello di un BLAST</a:t>
            </a:r>
          </a:p>
          <a:p>
            <a:pPr algn="just"/>
            <a:r>
              <a:rPr lang="it-IT" u="sng" dirty="0"/>
              <a:t>Non produce in prima battuta un modello 3D della sequenza di input</a:t>
            </a:r>
            <a:r>
              <a:rPr lang="it-IT" dirty="0"/>
              <a:t>! Genera soltanto una lista di risultati che sono predetti essere strutturalmente simili</a:t>
            </a:r>
          </a:p>
          <a:p>
            <a:pPr algn="just"/>
            <a:r>
              <a:rPr lang="it-IT" dirty="0"/>
              <a:t>Possibilità di passare alla predizione 3D basandosi sui </a:t>
            </a:r>
            <a:r>
              <a:rPr lang="it-IT" dirty="0" err="1"/>
              <a:t>template</a:t>
            </a:r>
            <a:r>
              <a:rPr lang="it-IT" dirty="0"/>
              <a:t> selezionati tramite il software </a:t>
            </a:r>
            <a:r>
              <a:rPr lang="it-IT" u="sng" dirty="0"/>
              <a:t>MODELLER</a:t>
            </a:r>
          </a:p>
          <a:p>
            <a:pPr algn="just"/>
            <a:r>
              <a:rPr lang="it-IT" dirty="0"/>
              <a:t>Metodo molto sensibile, ottime performance nelle competizioni CASP nella categoria </a:t>
            </a:r>
            <a:r>
              <a:rPr lang="it-IT" dirty="0" err="1"/>
              <a:t>knowledge-based</a:t>
            </a:r>
            <a:r>
              <a:rPr lang="it-IT" dirty="0"/>
              <a:t> </a:t>
            </a:r>
            <a:r>
              <a:rPr lang="it-IT" dirty="0" err="1"/>
              <a:t>predictions</a:t>
            </a:r>
            <a:endParaRPr lang="it-IT" dirty="0"/>
          </a:p>
          <a:p>
            <a:pPr algn="just"/>
            <a:r>
              <a:rPr lang="it-IT" dirty="0"/>
              <a:t>Velocità molto elevata comparata ad altri metodi</a:t>
            </a:r>
          </a:p>
        </p:txBody>
      </p:sp>
      <p:pic>
        <p:nvPicPr>
          <p:cNvPr id="4" name="Immagine 3"/>
          <p:cNvPicPr>
            <a:picLocks noChangeAspect="1"/>
          </p:cNvPicPr>
          <p:nvPr/>
        </p:nvPicPr>
        <p:blipFill rotWithShape="1">
          <a:blip r:embed="rId2"/>
          <a:srcRect t="7541"/>
          <a:stretch/>
        </p:blipFill>
        <p:spPr>
          <a:xfrm>
            <a:off x="754380" y="1400070"/>
            <a:ext cx="5246370" cy="4682272"/>
          </a:xfrm>
          <a:prstGeom prst="rect">
            <a:avLst/>
          </a:prstGeom>
        </p:spPr>
      </p:pic>
    </p:spTree>
    <p:extLst>
      <p:ext uri="{BB962C8B-B14F-4D97-AF65-F5344CB8AC3E}">
        <p14:creationId xmlns:p14="http://schemas.microsoft.com/office/powerpoint/2010/main" val="3010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a:t>PHYRE2</a:t>
            </a:r>
            <a:endParaRPr lang="en-US" dirty="0"/>
          </a:p>
        </p:txBody>
      </p:sp>
      <p:sp>
        <p:nvSpPr>
          <p:cNvPr id="3" name="Segnaposto contenuto 2"/>
          <p:cNvSpPr>
            <a:spLocks noGrp="1"/>
          </p:cNvSpPr>
          <p:nvPr>
            <p:ph idx="1"/>
          </p:nvPr>
        </p:nvSpPr>
        <p:spPr>
          <a:xfrm>
            <a:off x="4572000" y="322826"/>
            <a:ext cx="6947338" cy="4727448"/>
          </a:xfrm>
        </p:spPr>
        <p:txBody>
          <a:bodyPr>
            <a:normAutofit/>
          </a:bodyPr>
          <a:lstStyle/>
          <a:p>
            <a:pPr algn="just"/>
            <a:r>
              <a:rPr lang="it-IT" dirty="0"/>
              <a:t>Altra scelta molto popolare per il threading</a:t>
            </a:r>
          </a:p>
          <a:p>
            <a:pPr algn="just"/>
            <a:r>
              <a:rPr lang="it-IT" dirty="0"/>
              <a:t>Acronimo per «</a:t>
            </a:r>
            <a:r>
              <a:rPr lang="it-IT" u="sng" dirty="0" err="1"/>
              <a:t>P</a:t>
            </a:r>
            <a:r>
              <a:rPr lang="it-IT" dirty="0" err="1"/>
              <a:t>rotein</a:t>
            </a:r>
            <a:r>
              <a:rPr lang="it-IT" dirty="0"/>
              <a:t> </a:t>
            </a:r>
            <a:r>
              <a:rPr lang="it-IT" u="sng" dirty="0" err="1"/>
              <a:t>H</a:t>
            </a:r>
            <a:r>
              <a:rPr lang="it-IT" dirty="0" err="1"/>
              <a:t>omology</a:t>
            </a:r>
            <a:r>
              <a:rPr lang="it-IT" dirty="0"/>
              <a:t>/</a:t>
            </a:r>
            <a:r>
              <a:rPr lang="it-IT" dirty="0" err="1"/>
              <a:t>Analog</a:t>
            </a:r>
            <a:r>
              <a:rPr lang="it-IT" u="sng" dirty="0" err="1"/>
              <a:t>Y</a:t>
            </a:r>
            <a:r>
              <a:rPr lang="it-IT" dirty="0"/>
              <a:t> </a:t>
            </a:r>
            <a:r>
              <a:rPr lang="it-IT" u="sng" dirty="0" err="1"/>
              <a:t>R</a:t>
            </a:r>
            <a:r>
              <a:rPr lang="it-IT" dirty="0" err="1"/>
              <a:t>ecognition</a:t>
            </a:r>
            <a:r>
              <a:rPr lang="it-IT" dirty="0"/>
              <a:t> </a:t>
            </a:r>
            <a:r>
              <a:rPr lang="it-IT" u="sng" dirty="0"/>
              <a:t>E</a:t>
            </a:r>
            <a:r>
              <a:rPr lang="it-IT" dirty="0"/>
              <a:t>ngine»</a:t>
            </a:r>
          </a:p>
          <a:p>
            <a:pPr algn="just"/>
            <a:r>
              <a:rPr lang="it-IT" dirty="0"/>
              <a:t>Disegnato specificamente per essere </a:t>
            </a:r>
            <a:r>
              <a:rPr lang="it-IT" dirty="0" err="1"/>
              <a:t>user-friendly</a:t>
            </a:r>
            <a:r>
              <a:rPr lang="it-IT" dirty="0"/>
              <a:t> anche nei confronti di utenti senza esperienza nel campo</a:t>
            </a:r>
          </a:p>
        </p:txBody>
      </p:sp>
      <p:pic>
        <p:nvPicPr>
          <p:cNvPr id="5" name="Immagine 4"/>
          <p:cNvPicPr>
            <a:picLocks noChangeAspect="1"/>
          </p:cNvPicPr>
          <p:nvPr/>
        </p:nvPicPr>
        <p:blipFill>
          <a:blip r:embed="rId2"/>
          <a:stretch>
            <a:fillRect/>
          </a:stretch>
        </p:blipFill>
        <p:spPr>
          <a:xfrm>
            <a:off x="701040" y="1219672"/>
            <a:ext cx="3562350" cy="1543050"/>
          </a:xfrm>
          <a:prstGeom prst="rect">
            <a:avLst/>
          </a:prstGeom>
        </p:spPr>
      </p:pic>
      <p:sp>
        <p:nvSpPr>
          <p:cNvPr id="6" name="CasellaDiTesto 5"/>
          <p:cNvSpPr txBox="1"/>
          <p:nvPr/>
        </p:nvSpPr>
        <p:spPr>
          <a:xfrm>
            <a:off x="594097" y="3260975"/>
            <a:ext cx="3669293" cy="2862322"/>
          </a:xfrm>
          <a:prstGeom prst="rect">
            <a:avLst/>
          </a:prstGeom>
          <a:noFill/>
        </p:spPr>
        <p:txBody>
          <a:bodyPr wrap="square" rtlCol="0">
            <a:spAutoFit/>
          </a:bodyPr>
          <a:lstStyle/>
          <a:p>
            <a:r>
              <a:rPr lang="en-US" dirty="0">
                <a:hlinkClick r:id="rId3"/>
              </a:rPr>
              <a:t>http://www.sbg.bio.ic.ac.uk/~phyre2/html/page.cgi?id=index</a:t>
            </a:r>
            <a:r>
              <a:rPr lang="en-US" dirty="0"/>
              <a:t> </a:t>
            </a:r>
          </a:p>
          <a:p>
            <a:endParaRPr lang="it-IT" dirty="0"/>
          </a:p>
          <a:p>
            <a:pPr algn="just"/>
            <a:r>
              <a:rPr lang="it-IT" dirty="0"/>
              <a:t>Come </a:t>
            </a:r>
            <a:r>
              <a:rPr lang="it-IT" dirty="0" err="1"/>
              <a:t>HHpred</a:t>
            </a:r>
            <a:r>
              <a:rPr lang="it-IT" dirty="0"/>
              <a:t>, utilizza allineamenti HMM/HMM, garantendo una buona sensibilità anche quando la similarità di sequenza primaria è scarsa</a:t>
            </a:r>
            <a:endParaRPr lang="en-US" dirty="0"/>
          </a:p>
        </p:txBody>
      </p:sp>
      <p:pic>
        <p:nvPicPr>
          <p:cNvPr id="7" name="Immagine 6"/>
          <p:cNvPicPr>
            <a:picLocks noChangeAspect="1"/>
          </p:cNvPicPr>
          <p:nvPr/>
        </p:nvPicPr>
        <p:blipFill>
          <a:blip r:embed="rId4"/>
          <a:stretch>
            <a:fillRect/>
          </a:stretch>
        </p:blipFill>
        <p:spPr>
          <a:xfrm>
            <a:off x="4263390" y="2480215"/>
            <a:ext cx="7620000" cy="4133850"/>
          </a:xfrm>
          <a:prstGeom prst="rect">
            <a:avLst/>
          </a:prstGeom>
        </p:spPr>
      </p:pic>
    </p:spTree>
    <p:extLst>
      <p:ext uri="{BB962C8B-B14F-4D97-AF65-F5344CB8AC3E}">
        <p14:creationId xmlns:p14="http://schemas.microsoft.com/office/powerpoint/2010/main" val="27519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a:t>I-TASSER</a:t>
            </a:r>
            <a:endParaRPr lang="en-US" dirty="0"/>
          </a:p>
        </p:txBody>
      </p:sp>
      <p:sp>
        <p:nvSpPr>
          <p:cNvPr id="5" name="Segnaposto contenuto 4"/>
          <p:cNvSpPr>
            <a:spLocks noGrp="1"/>
          </p:cNvSpPr>
          <p:nvPr>
            <p:ph idx="1"/>
          </p:nvPr>
        </p:nvSpPr>
        <p:spPr>
          <a:xfrm>
            <a:off x="815340" y="1467612"/>
            <a:ext cx="4602480" cy="4201668"/>
          </a:xfrm>
        </p:spPr>
        <p:txBody>
          <a:bodyPr>
            <a:normAutofit/>
          </a:bodyPr>
          <a:lstStyle/>
          <a:p>
            <a:pPr algn="just"/>
            <a:r>
              <a:rPr lang="it-IT" dirty="0"/>
              <a:t>Strumento per il </a:t>
            </a:r>
            <a:r>
              <a:rPr lang="it-IT" u="sng" dirty="0"/>
              <a:t>threading</a:t>
            </a:r>
            <a:r>
              <a:rPr lang="it-IT" dirty="0"/>
              <a:t> molto avanzato e sensibile</a:t>
            </a:r>
          </a:p>
          <a:p>
            <a:pPr algn="just"/>
            <a:r>
              <a:rPr lang="it-IT" dirty="0"/>
              <a:t>Integra moduli simili a quelli visti per </a:t>
            </a:r>
            <a:r>
              <a:rPr lang="it-IT" dirty="0" err="1"/>
              <a:t>HHpred</a:t>
            </a:r>
            <a:r>
              <a:rPr lang="it-IT" dirty="0"/>
              <a:t> con altri che sono indirizzati alla predizione funzionale della struttura proteica predetta, al collegamento con ipotetiche attività enzimatiche e alla predizione delle superfici di interazione</a:t>
            </a:r>
          </a:p>
          <a:p>
            <a:pPr algn="just"/>
            <a:r>
              <a:rPr lang="it-IT" dirty="0"/>
              <a:t>Valutato come miglior metodo </a:t>
            </a:r>
            <a:r>
              <a:rPr lang="it-IT" dirty="0" err="1"/>
              <a:t>homology-based</a:t>
            </a:r>
            <a:r>
              <a:rPr lang="it-IT" dirty="0"/>
              <a:t>  nei CASP 2012-2014-2016</a:t>
            </a:r>
            <a:endParaRPr lang="en-US" dirty="0"/>
          </a:p>
        </p:txBody>
      </p:sp>
      <p:sp>
        <p:nvSpPr>
          <p:cNvPr id="6" name="CasellaDiTesto 5"/>
          <p:cNvSpPr txBox="1"/>
          <p:nvPr/>
        </p:nvSpPr>
        <p:spPr>
          <a:xfrm>
            <a:off x="5861489" y="530352"/>
            <a:ext cx="5520689" cy="3693319"/>
          </a:xfrm>
          <a:prstGeom prst="rect">
            <a:avLst/>
          </a:prstGeom>
          <a:noFill/>
          <a:ln w="28575">
            <a:solidFill>
              <a:srgbClr val="FF0000"/>
            </a:solidFill>
          </a:ln>
        </p:spPr>
        <p:txBody>
          <a:bodyPr wrap="square" rtlCol="0">
            <a:spAutoFit/>
          </a:bodyPr>
          <a:lstStyle/>
          <a:p>
            <a:r>
              <a:rPr lang="it-IT" b="1" u="sng" dirty="0"/>
              <a:t>STEP DI ANALISI</a:t>
            </a:r>
            <a:endParaRPr lang="en-US" b="1" u="sng" dirty="0"/>
          </a:p>
          <a:p>
            <a:endParaRPr lang="en-US" dirty="0"/>
          </a:p>
          <a:p>
            <a:r>
              <a:rPr lang="en-US" dirty="0"/>
              <a:t>1) Secondary structure prediction by </a:t>
            </a:r>
            <a:r>
              <a:rPr lang="en-US" b="1" dirty="0" err="1">
                <a:hlinkClick r:id="rId2"/>
              </a:rPr>
              <a:t>PSSpred</a:t>
            </a:r>
            <a:endParaRPr lang="en-US" b="1" dirty="0"/>
          </a:p>
          <a:p>
            <a:r>
              <a:rPr lang="en-US" dirty="0"/>
              <a:t>2) Template detection by LOMETS</a:t>
            </a:r>
          </a:p>
          <a:p>
            <a:r>
              <a:rPr lang="en-US" dirty="0"/>
              <a:t>3) Fragment structure assembly using replica-exchange Monte Carlo simulation</a:t>
            </a:r>
          </a:p>
          <a:p>
            <a:r>
              <a:rPr lang="en-US" dirty="0"/>
              <a:t>4) Model selection by clustering structure decoys using SPICKER</a:t>
            </a:r>
            <a:endParaRPr lang="en-US" baseline="30000" dirty="0"/>
          </a:p>
          <a:p>
            <a:r>
              <a:rPr lang="en-US" dirty="0"/>
              <a:t>5) Atomic-level structure refinement by fragment-guided molecular dynamics simulation (FG-MD)</a:t>
            </a:r>
            <a:r>
              <a:rPr lang="en-US" baseline="30000" dirty="0"/>
              <a:t> </a:t>
            </a:r>
            <a:r>
              <a:rPr lang="en-US" dirty="0"/>
              <a:t>or </a:t>
            </a:r>
            <a:r>
              <a:rPr lang="en-US" dirty="0" err="1"/>
              <a:t>ModRefiner</a:t>
            </a:r>
            <a:endParaRPr lang="en-US" dirty="0"/>
          </a:p>
          <a:p>
            <a:r>
              <a:rPr lang="en-US" dirty="0"/>
              <a:t>6) Structure-based biology function annotation by COACH</a:t>
            </a:r>
          </a:p>
        </p:txBody>
      </p:sp>
      <p:pic>
        <p:nvPicPr>
          <p:cNvPr id="7" name="Immagine 6"/>
          <p:cNvPicPr>
            <a:picLocks noChangeAspect="1"/>
          </p:cNvPicPr>
          <p:nvPr/>
        </p:nvPicPr>
        <p:blipFill>
          <a:blip r:embed="rId3"/>
          <a:stretch>
            <a:fillRect/>
          </a:stretch>
        </p:blipFill>
        <p:spPr>
          <a:xfrm>
            <a:off x="7227570" y="4497229"/>
            <a:ext cx="3036570" cy="1897856"/>
          </a:xfrm>
          <a:prstGeom prst="rect">
            <a:avLst/>
          </a:prstGeom>
        </p:spPr>
      </p:pic>
    </p:spTree>
    <p:extLst>
      <p:ext uri="{BB962C8B-B14F-4D97-AF65-F5344CB8AC3E}">
        <p14:creationId xmlns:p14="http://schemas.microsoft.com/office/powerpoint/2010/main" val="5993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a:t>I-TASSER</a:t>
            </a:r>
            <a:endParaRPr lang="en-US" dirty="0"/>
          </a:p>
        </p:txBody>
      </p:sp>
      <p:sp>
        <p:nvSpPr>
          <p:cNvPr id="3" name="Segnaposto contenuto 2"/>
          <p:cNvSpPr>
            <a:spLocks noGrp="1"/>
          </p:cNvSpPr>
          <p:nvPr>
            <p:ph idx="1"/>
          </p:nvPr>
        </p:nvSpPr>
        <p:spPr>
          <a:xfrm>
            <a:off x="4503420" y="547435"/>
            <a:ext cx="6387268" cy="683014"/>
          </a:xfrm>
        </p:spPr>
        <p:txBody>
          <a:bodyPr>
            <a:normAutofit/>
          </a:bodyPr>
          <a:lstStyle/>
          <a:p>
            <a:pPr marL="45720" indent="0">
              <a:buNone/>
            </a:pPr>
            <a:r>
              <a:rPr lang="it-IT" dirty="0">
                <a:hlinkClick r:id="rId2"/>
              </a:rPr>
              <a:t>https://zhanggroup.org/I-TASSER/</a:t>
            </a:r>
            <a:r>
              <a:rPr lang="it-IT" dirty="0"/>
              <a:t> </a:t>
            </a:r>
          </a:p>
        </p:txBody>
      </p:sp>
      <p:pic>
        <p:nvPicPr>
          <p:cNvPr id="4" name="Immagine 3"/>
          <p:cNvPicPr>
            <a:picLocks noChangeAspect="1"/>
          </p:cNvPicPr>
          <p:nvPr/>
        </p:nvPicPr>
        <p:blipFill>
          <a:blip r:embed="rId3"/>
          <a:stretch>
            <a:fillRect/>
          </a:stretch>
        </p:blipFill>
        <p:spPr>
          <a:xfrm>
            <a:off x="1294348" y="1357312"/>
            <a:ext cx="9747031" cy="5299948"/>
          </a:xfrm>
          <a:prstGeom prst="rect">
            <a:avLst/>
          </a:prstGeom>
        </p:spPr>
      </p:pic>
    </p:spTree>
    <p:extLst>
      <p:ext uri="{BB962C8B-B14F-4D97-AF65-F5344CB8AC3E}">
        <p14:creationId xmlns:p14="http://schemas.microsoft.com/office/powerpoint/2010/main" val="29666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a:t>Dal 1994, ogni due anni si tiene CASP, acronimo per «</a:t>
            </a:r>
            <a:r>
              <a:rPr lang="en-US" b="1" u="sng" dirty="0"/>
              <a:t>Critical Assessment of protein Structure Prediction</a:t>
            </a:r>
            <a:r>
              <a:rPr lang="en-US" dirty="0"/>
              <a:t>”</a:t>
            </a:r>
          </a:p>
          <a:p>
            <a:r>
              <a:rPr lang="it-IT" dirty="0"/>
              <a:t>La competizione mette diversi algoritmi predittivi davanti a sequenze la cui sequenza è stata da poco determinata sperimentalmente (ma non ancora depositata in PDB). La competizione si svolge in </a:t>
            </a:r>
            <a:r>
              <a:rPr lang="it-IT" b="1" dirty="0"/>
              <a:t>double </a:t>
            </a:r>
            <a:r>
              <a:rPr lang="it-IT" b="1" dirty="0" err="1"/>
              <a:t>blind</a:t>
            </a:r>
            <a:r>
              <a:rPr lang="it-IT" dirty="0"/>
              <a:t>, di modo da essere sicuri che nessuno dei partecipanti (ne di chi valuta i risultati) abbia conoscenza a priori della struttura delle proteine «ignote»</a:t>
            </a:r>
            <a:endParaRPr lang="en-US" dirty="0"/>
          </a:p>
        </p:txBody>
      </p:sp>
      <p:pic>
        <p:nvPicPr>
          <p:cNvPr id="4" name="Immagine 3"/>
          <p:cNvPicPr>
            <a:picLocks noChangeAspect="1"/>
          </p:cNvPicPr>
          <p:nvPr/>
        </p:nvPicPr>
        <p:blipFill>
          <a:blip r:embed="rId2"/>
          <a:stretch>
            <a:fillRect/>
          </a:stretch>
        </p:blipFill>
        <p:spPr>
          <a:xfrm>
            <a:off x="6725688" y="3589782"/>
            <a:ext cx="4563341" cy="2952750"/>
          </a:xfrm>
          <a:prstGeom prst="rect">
            <a:avLst/>
          </a:prstGeom>
        </p:spPr>
      </p:pic>
      <p:sp>
        <p:nvSpPr>
          <p:cNvPr id="5" name="CasellaDiTesto 4"/>
          <p:cNvSpPr txBox="1"/>
          <p:nvPr/>
        </p:nvSpPr>
        <p:spPr>
          <a:xfrm>
            <a:off x="1554480" y="3874770"/>
            <a:ext cx="4823460" cy="2308324"/>
          </a:xfrm>
          <a:prstGeom prst="rect">
            <a:avLst/>
          </a:prstGeom>
          <a:noFill/>
          <a:ln w="28575">
            <a:solidFill>
              <a:srgbClr val="FF0000"/>
            </a:solidFill>
          </a:ln>
        </p:spPr>
        <p:txBody>
          <a:bodyPr wrap="square" rtlCol="0">
            <a:spAutoFit/>
          </a:bodyPr>
          <a:lstStyle/>
          <a:p>
            <a:pPr algn="just"/>
            <a:r>
              <a:rPr lang="it-IT" dirty="0"/>
              <a:t>La performance di ogni software viene valutata con un plot cumulativo della distanza tra la posizione predetta di ogni atomo di carbonio del </a:t>
            </a:r>
            <a:r>
              <a:rPr lang="it-IT" dirty="0" err="1"/>
              <a:t>backbone</a:t>
            </a:r>
            <a:r>
              <a:rPr lang="it-IT" dirty="0"/>
              <a:t> della struttura predetta e quella determinata sperimentalmente… in sostanza più tardi sale la curva, più accurata è la predizione</a:t>
            </a:r>
            <a:endParaRPr lang="en-US" dirty="0"/>
          </a:p>
        </p:txBody>
      </p:sp>
    </p:spTree>
    <p:extLst>
      <p:ext uri="{BB962C8B-B14F-4D97-AF65-F5344CB8AC3E}">
        <p14:creationId xmlns:p14="http://schemas.microsoft.com/office/powerpoint/2010/main" val="26552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a:t>Sono molte le categorie in gara, in quanto la predizione </a:t>
            </a:r>
            <a:r>
              <a:rPr lang="it-IT" i="1" dirty="0"/>
              <a:t>ab </a:t>
            </a:r>
            <a:r>
              <a:rPr lang="it-IT" i="1" dirty="0" err="1"/>
              <a:t>initio</a:t>
            </a:r>
            <a:r>
              <a:rPr lang="it-IT" i="1" dirty="0"/>
              <a:t> </a:t>
            </a:r>
            <a:r>
              <a:rPr lang="it-IT" dirty="0"/>
              <a:t>non è l’unica qualità richiesta ad un algoritmo di </a:t>
            </a:r>
            <a:r>
              <a:rPr lang="it-IT" dirty="0" err="1"/>
              <a:t>modeling</a:t>
            </a:r>
            <a:r>
              <a:rPr lang="it-IT" dirty="0"/>
              <a:t> strutturale:</a:t>
            </a:r>
          </a:p>
          <a:p>
            <a:endParaRPr lang="it-IT" dirty="0"/>
          </a:p>
          <a:p>
            <a:r>
              <a:rPr lang="it-IT" b="1" dirty="0"/>
              <a:t>Predizione di regioni disordinate</a:t>
            </a:r>
          </a:p>
          <a:p>
            <a:r>
              <a:rPr lang="it-IT" b="1" dirty="0"/>
              <a:t>Predizione funzionale (legata naturalmente alla struttura)</a:t>
            </a:r>
          </a:p>
          <a:p>
            <a:r>
              <a:rPr lang="it-IT" b="1" dirty="0"/>
              <a:t>Valutazione della qualità di un modello strutturale</a:t>
            </a:r>
          </a:p>
          <a:p>
            <a:r>
              <a:rPr lang="it-IT" b="1" dirty="0"/>
              <a:t>Model </a:t>
            </a:r>
            <a:r>
              <a:rPr lang="it-IT" b="1" dirty="0" err="1"/>
              <a:t>refinement</a:t>
            </a:r>
            <a:endParaRPr lang="it-IT" b="1" dirty="0"/>
          </a:p>
          <a:p>
            <a:r>
              <a:rPr lang="it-IT" b="1" dirty="0"/>
              <a:t>Algoritmi per </a:t>
            </a:r>
            <a:r>
              <a:rPr lang="it-IT" b="1" dirty="0" err="1"/>
              <a:t>homology</a:t>
            </a:r>
            <a:r>
              <a:rPr lang="it-IT" b="1" dirty="0"/>
              <a:t> </a:t>
            </a:r>
            <a:r>
              <a:rPr lang="it-IT" b="1" dirty="0" err="1"/>
              <a:t>modeling</a:t>
            </a:r>
            <a:endParaRPr lang="it-IT" b="1" dirty="0"/>
          </a:p>
          <a:p>
            <a:r>
              <a:rPr lang="it-IT" b="1" dirty="0"/>
              <a:t>Algoritmi per threading</a:t>
            </a:r>
            <a:endParaRPr lang="en-US" b="1" dirty="0"/>
          </a:p>
        </p:txBody>
      </p:sp>
      <p:sp>
        <p:nvSpPr>
          <p:cNvPr id="6" name="CasellaDiTesto 5"/>
          <p:cNvSpPr txBox="1"/>
          <p:nvPr/>
        </p:nvSpPr>
        <p:spPr>
          <a:xfrm>
            <a:off x="7223760" y="4162234"/>
            <a:ext cx="3943350" cy="1200329"/>
          </a:xfrm>
          <a:prstGeom prst="rect">
            <a:avLst/>
          </a:prstGeom>
          <a:noFill/>
          <a:ln w="12700">
            <a:solidFill>
              <a:srgbClr val="FF0000"/>
            </a:solidFill>
          </a:ln>
        </p:spPr>
        <p:txBody>
          <a:bodyPr wrap="square" rtlCol="0">
            <a:spAutoFit/>
          </a:bodyPr>
          <a:lstStyle/>
          <a:p>
            <a:r>
              <a:rPr lang="it-IT" dirty="0"/>
              <a:t>2024 -&gt; CASP16</a:t>
            </a:r>
          </a:p>
          <a:p>
            <a:endParaRPr lang="it-IT" dirty="0"/>
          </a:p>
          <a:p>
            <a:r>
              <a:rPr lang="it-IT" dirty="0"/>
              <a:t>Ogni edizione è associata ad un numero (1994 = CASP1)</a:t>
            </a:r>
            <a:endParaRPr lang="en-US" dirty="0"/>
          </a:p>
        </p:txBody>
      </p:sp>
      <p:sp>
        <p:nvSpPr>
          <p:cNvPr id="7" name="CasellaDiTesto 6"/>
          <p:cNvSpPr txBox="1"/>
          <p:nvPr/>
        </p:nvSpPr>
        <p:spPr>
          <a:xfrm>
            <a:off x="7223760" y="5639562"/>
            <a:ext cx="4469130" cy="646331"/>
          </a:xfrm>
          <a:prstGeom prst="rect">
            <a:avLst/>
          </a:prstGeom>
          <a:noFill/>
        </p:spPr>
        <p:txBody>
          <a:bodyPr wrap="square" rtlCol="0">
            <a:spAutoFit/>
          </a:bodyPr>
          <a:lstStyle/>
          <a:p>
            <a:r>
              <a:rPr lang="en-US" b="1" dirty="0">
                <a:solidFill>
                  <a:srgbClr val="0070C0"/>
                </a:solidFill>
                <a:hlinkClick r:id="" action="ppaction://noaction"/>
              </a:rPr>
              <a:t>SITO UFFICIALE</a:t>
            </a:r>
          </a:p>
          <a:p>
            <a:r>
              <a:rPr lang="en-US" b="1" dirty="0">
                <a:solidFill>
                  <a:srgbClr val="0070C0"/>
                </a:solidFill>
                <a:hlinkClick r:id="" action="ppaction://noaction"/>
              </a:rPr>
              <a:t>http</a:t>
            </a:r>
            <a:r>
              <a:rPr lang="en-US" b="1" dirty="0">
                <a:solidFill>
                  <a:srgbClr val="0070C0"/>
                </a:solidFill>
                <a:hlinkClick r:id="rId2"/>
              </a:rPr>
              <a:t>://www.predictioncenter.org/</a:t>
            </a:r>
            <a:r>
              <a:rPr lang="en-US" b="1" dirty="0">
                <a:solidFill>
                  <a:srgbClr val="0070C0"/>
                </a:solidFill>
              </a:rPr>
              <a:t> </a:t>
            </a:r>
          </a:p>
        </p:txBody>
      </p:sp>
    </p:spTree>
    <p:extLst>
      <p:ext uri="{BB962C8B-B14F-4D97-AF65-F5344CB8AC3E}">
        <p14:creationId xmlns:p14="http://schemas.microsoft.com/office/powerpoint/2010/main" val="22019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58" y="1230716"/>
            <a:ext cx="11497484" cy="5432973"/>
          </a:xfrm>
        </p:spPr>
      </p:pic>
    </p:spTree>
    <p:extLst>
      <p:ext uri="{BB962C8B-B14F-4D97-AF65-F5344CB8AC3E}">
        <p14:creationId xmlns:p14="http://schemas.microsoft.com/office/powerpoint/2010/main" val="1705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03" y="1132332"/>
            <a:ext cx="7314871" cy="5467223"/>
          </a:xfrm>
        </p:spPr>
      </p:pic>
      <p:sp>
        <p:nvSpPr>
          <p:cNvPr id="6" name="CasellaDiTesto 5"/>
          <p:cNvSpPr txBox="1"/>
          <p:nvPr/>
        </p:nvSpPr>
        <p:spPr>
          <a:xfrm>
            <a:off x="7532370" y="1817370"/>
            <a:ext cx="3954780" cy="3970318"/>
          </a:xfrm>
          <a:prstGeom prst="rect">
            <a:avLst/>
          </a:prstGeom>
          <a:noFill/>
        </p:spPr>
        <p:txBody>
          <a:bodyPr wrap="square" rtlCol="0">
            <a:spAutoFit/>
          </a:bodyPr>
          <a:lstStyle/>
          <a:p>
            <a:pPr algn="just"/>
            <a:r>
              <a:rPr lang="it-IT" dirty="0"/>
              <a:t>La competizione si svolge su vari modelli (ogni proteina in fin dei conti ha le sue caratteristiche e le sue «difficoltà», quindi un algoritmo può funzionare «bene» in alcuni casi e «male» in altri</a:t>
            </a:r>
          </a:p>
          <a:p>
            <a:pPr algn="just"/>
            <a:endParaRPr lang="it-IT" dirty="0"/>
          </a:p>
          <a:p>
            <a:pPr algn="just"/>
            <a:r>
              <a:rPr lang="it-IT" dirty="0"/>
              <a:t>Oltre a delle tabelle riassuntive, può essere interessante valutare l’accuratezza locale della predizione (cioè in relazione alla posizione nella sequenza primaria). Ciò è facilmente visibile nel plot a colori</a:t>
            </a:r>
            <a:endParaRPr lang="en-US" dirty="0"/>
          </a:p>
        </p:txBody>
      </p:sp>
    </p:spTree>
    <p:extLst>
      <p:ext uri="{BB962C8B-B14F-4D97-AF65-F5344CB8AC3E}">
        <p14:creationId xmlns:p14="http://schemas.microsoft.com/office/powerpoint/2010/main" val="16685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sp>
        <p:nvSpPr>
          <p:cNvPr id="6" name="CasellaDiTesto 5"/>
          <p:cNvSpPr txBox="1"/>
          <p:nvPr/>
        </p:nvSpPr>
        <p:spPr>
          <a:xfrm>
            <a:off x="5177790" y="1428750"/>
            <a:ext cx="6206490" cy="1754326"/>
          </a:xfrm>
          <a:prstGeom prst="rect">
            <a:avLst/>
          </a:prstGeom>
          <a:noFill/>
        </p:spPr>
        <p:txBody>
          <a:bodyPr wrap="square" rtlCol="0">
            <a:spAutoFit/>
          </a:bodyPr>
          <a:lstStyle/>
          <a:p>
            <a:pPr algn="just"/>
            <a:r>
              <a:rPr lang="it-IT" dirty="0"/>
              <a:t>In sostanza va valutato quanto la struttura predetta da un algoritmo sia sovrapponibile a quella reale</a:t>
            </a:r>
          </a:p>
          <a:p>
            <a:pPr algn="just"/>
            <a:endParaRPr lang="it-IT" dirty="0"/>
          </a:p>
          <a:p>
            <a:pPr algn="just"/>
            <a:r>
              <a:rPr lang="it-IT" dirty="0"/>
              <a:t>Nell’esempio a fianco vedete la sovrapposizione tra una struttura nota (blu) ed il miglior modello (verde) in CASP6</a:t>
            </a:r>
            <a:endParaRPr 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357223"/>
            <a:ext cx="3550920" cy="302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406" y="3479494"/>
            <a:ext cx="3460073" cy="258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69621" y="4773427"/>
            <a:ext cx="6294120" cy="1477328"/>
          </a:xfrm>
          <a:prstGeom prst="rect">
            <a:avLst/>
          </a:prstGeom>
          <a:noFill/>
        </p:spPr>
        <p:txBody>
          <a:bodyPr wrap="square" rtlCol="0">
            <a:spAutoFit/>
          </a:bodyPr>
          <a:lstStyle/>
          <a:p>
            <a:pPr algn="just"/>
            <a:r>
              <a:rPr lang="it-IT" dirty="0"/>
              <a:t>Non sempre la predizione è semplice quando non c’è un modello di riferimento per il </a:t>
            </a:r>
            <a:r>
              <a:rPr lang="it-IT" dirty="0" err="1"/>
              <a:t>modeling</a:t>
            </a:r>
            <a:r>
              <a:rPr lang="it-IT" dirty="0"/>
              <a:t> per omologia. A fianco il miglior risultato (a destra) e la vera struttura del target (a sinistra) per uno dei target di CASP6. Notate le differenze, soprattutto per i beta foglietti</a:t>
            </a:r>
            <a:endParaRPr lang="en-US" dirty="0"/>
          </a:p>
        </p:txBody>
      </p:sp>
    </p:spTree>
    <p:extLst>
      <p:ext uri="{BB962C8B-B14F-4D97-AF65-F5344CB8AC3E}">
        <p14:creationId xmlns:p14="http://schemas.microsoft.com/office/powerpoint/2010/main" val="9854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a:t>INDIVIDUAZIONE DI UN PEPTIDE SEGNALE</a:t>
            </a:r>
          </a:p>
        </p:txBody>
      </p:sp>
      <p:sp>
        <p:nvSpPr>
          <p:cNvPr id="3" name="Content Placeholder 2"/>
          <p:cNvSpPr>
            <a:spLocks noGrp="1"/>
          </p:cNvSpPr>
          <p:nvPr>
            <p:ph idx="1"/>
          </p:nvPr>
        </p:nvSpPr>
        <p:spPr>
          <a:xfrm>
            <a:off x="1341120" y="1138223"/>
            <a:ext cx="9509760" cy="4458116"/>
          </a:xfrm>
        </p:spPr>
        <p:txBody>
          <a:bodyPr/>
          <a:lstStyle/>
          <a:p>
            <a:pPr algn="just"/>
            <a:r>
              <a:rPr lang="it-IT" dirty="0"/>
              <a:t>Ma come discriminare il caso di un peptide segnale da quello di una regione </a:t>
            </a:r>
            <a:r>
              <a:rPr lang="it-IT" dirty="0" err="1"/>
              <a:t>transmembrana</a:t>
            </a:r>
            <a:r>
              <a:rPr lang="it-IT" dirty="0"/>
              <a:t>? </a:t>
            </a:r>
            <a:r>
              <a:rPr lang="it-IT" dirty="0" err="1"/>
              <a:t>Phobius</a:t>
            </a:r>
            <a:r>
              <a:rPr lang="it-IT" dirty="0"/>
              <a:t> è stato disegnato proprio con questo scopo.</a:t>
            </a:r>
          </a:p>
          <a:p>
            <a:r>
              <a:rPr lang="it-IT" dirty="0">
                <a:hlinkClick r:id="rId2"/>
              </a:rPr>
              <a:t>http://phobius.sbc.su.se</a:t>
            </a:r>
            <a:r>
              <a:rPr lang="it-IT" dirty="0"/>
              <a:t> </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357" y="2322786"/>
            <a:ext cx="6579425" cy="3871691"/>
          </a:xfrm>
          <a:prstGeom prst="rect">
            <a:avLst/>
          </a:prstGeom>
        </p:spPr>
      </p:pic>
      <p:sp>
        <p:nvSpPr>
          <p:cNvPr id="8" name="CasellaDiTesto 7"/>
          <p:cNvSpPr txBox="1"/>
          <p:nvPr/>
        </p:nvSpPr>
        <p:spPr>
          <a:xfrm>
            <a:off x="847135" y="3367281"/>
            <a:ext cx="4340773" cy="2308324"/>
          </a:xfrm>
          <a:prstGeom prst="rect">
            <a:avLst/>
          </a:prstGeom>
          <a:noFill/>
          <a:ln>
            <a:solidFill>
              <a:srgbClr val="FF0000"/>
            </a:solidFill>
          </a:ln>
        </p:spPr>
        <p:txBody>
          <a:bodyPr wrap="square" rtlCol="0">
            <a:spAutoFit/>
          </a:bodyPr>
          <a:lstStyle/>
          <a:p>
            <a:pPr algn="ctr"/>
            <a:r>
              <a:rPr lang="it-IT" dirty="0" err="1"/>
              <a:t>Phobius</a:t>
            </a:r>
            <a:r>
              <a:rPr lang="it-IT" dirty="0"/>
              <a:t> può essere più in generale applicato non solo per questa discriminazione, ma anche per determinare la presenza di altre regioni </a:t>
            </a:r>
            <a:r>
              <a:rPr lang="it-IT" dirty="0" err="1"/>
              <a:t>transmembrana</a:t>
            </a:r>
            <a:r>
              <a:rPr lang="it-IT" dirty="0"/>
              <a:t> in una proteina. </a:t>
            </a:r>
            <a:r>
              <a:rPr lang="it-IT" dirty="0" err="1"/>
              <a:t>SignalP</a:t>
            </a:r>
            <a:r>
              <a:rPr lang="it-IT" dirty="0"/>
              <a:t>, come abbiamo visto, analizza soltanto la regione N-terminale</a:t>
            </a:r>
            <a:endParaRPr lang="en-US" dirty="0"/>
          </a:p>
        </p:txBody>
      </p:sp>
    </p:spTree>
    <p:extLst>
      <p:ext uri="{BB962C8B-B14F-4D97-AF65-F5344CB8AC3E}">
        <p14:creationId xmlns:p14="http://schemas.microsoft.com/office/powerpoint/2010/main" val="40250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sp>
        <p:nvSpPr>
          <p:cNvPr id="6" name="CasellaDiTesto 5"/>
          <p:cNvSpPr txBox="1"/>
          <p:nvPr/>
        </p:nvSpPr>
        <p:spPr>
          <a:xfrm>
            <a:off x="5646420" y="1428750"/>
            <a:ext cx="5737860" cy="4524315"/>
          </a:xfrm>
          <a:prstGeom prst="rect">
            <a:avLst/>
          </a:prstGeom>
          <a:noFill/>
        </p:spPr>
        <p:txBody>
          <a:bodyPr wrap="square" rtlCol="0">
            <a:spAutoFit/>
          </a:bodyPr>
          <a:lstStyle/>
          <a:p>
            <a:pPr algn="just"/>
            <a:r>
              <a:rPr lang="it-IT" dirty="0"/>
              <a:t>Il caso a fianco mostra i tre migliori modelli ottenuti per uno dei target di CASP6… come notate le predizioni non si avvicinano molto alla struttura reale</a:t>
            </a:r>
          </a:p>
          <a:p>
            <a:pPr algn="just"/>
            <a:endParaRPr lang="it-IT" dirty="0"/>
          </a:p>
          <a:p>
            <a:pPr algn="just"/>
            <a:r>
              <a:rPr lang="it-IT" dirty="0"/>
              <a:t>I risultati principali di CASP6 (era il 2004) hanno evidenziato che:</a:t>
            </a:r>
          </a:p>
          <a:p>
            <a:pPr algn="just"/>
            <a:endParaRPr lang="it-IT" dirty="0"/>
          </a:p>
          <a:p>
            <a:pPr algn="just"/>
            <a:r>
              <a:rPr lang="it-IT" dirty="0"/>
              <a:t>«</a:t>
            </a:r>
            <a:r>
              <a:rPr lang="en-US" i="1" dirty="0"/>
              <a:t>The disappointing results for [hard new fold] targets suggest that the prediction community as a whole has learned to copy well but has not really learned how proteins fold</a:t>
            </a:r>
            <a:r>
              <a:rPr lang="en-US" dirty="0"/>
              <a:t>”</a:t>
            </a:r>
          </a:p>
          <a:p>
            <a:pPr algn="just"/>
            <a:endParaRPr lang="it-IT" dirty="0"/>
          </a:p>
          <a:p>
            <a:pPr algn="just"/>
            <a:r>
              <a:rPr lang="it-IT" dirty="0"/>
              <a:t>Ma la situazione è cambiata nell’arco degli ultimi 20 anni?</a:t>
            </a:r>
          </a:p>
          <a:p>
            <a:endParaRPr lang="en-US" dirty="0"/>
          </a:p>
        </p:txBody>
      </p:sp>
      <p:pic>
        <p:nvPicPr>
          <p:cNvPr id="9" name="Immagine 8"/>
          <p:cNvPicPr>
            <a:picLocks noChangeAspect="1"/>
          </p:cNvPicPr>
          <p:nvPr/>
        </p:nvPicPr>
        <p:blipFill rotWithShape="1">
          <a:blip r:embed="rId2"/>
          <a:srcRect b="1189"/>
          <a:stretch/>
        </p:blipFill>
        <p:spPr>
          <a:xfrm>
            <a:off x="605394" y="1428750"/>
            <a:ext cx="4572396" cy="4512000"/>
          </a:xfrm>
          <a:prstGeom prst="rect">
            <a:avLst/>
          </a:prstGeom>
        </p:spPr>
      </p:pic>
    </p:spTree>
    <p:extLst>
      <p:ext uri="{BB962C8B-B14F-4D97-AF65-F5344CB8AC3E}">
        <p14:creationId xmlns:p14="http://schemas.microsoft.com/office/powerpoint/2010/main" val="143895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sp>
        <p:nvSpPr>
          <p:cNvPr id="6" name="CasellaDiTesto 5"/>
          <p:cNvSpPr txBox="1"/>
          <p:nvPr/>
        </p:nvSpPr>
        <p:spPr>
          <a:xfrm>
            <a:off x="6263640" y="1428750"/>
            <a:ext cx="5731136" cy="4308872"/>
          </a:xfrm>
          <a:prstGeom prst="rect">
            <a:avLst/>
          </a:prstGeom>
          <a:noFill/>
        </p:spPr>
        <p:txBody>
          <a:bodyPr wrap="square" rtlCol="0">
            <a:spAutoFit/>
          </a:bodyPr>
          <a:lstStyle/>
          <a:p>
            <a:r>
              <a:rPr lang="it-IT" sz="1600" dirty="0"/>
              <a:t>C’è stato effettivamente un lento ma continuo miglioramento</a:t>
            </a:r>
          </a:p>
          <a:p>
            <a:endParaRPr lang="it-IT" sz="1600" dirty="0"/>
          </a:p>
          <a:p>
            <a:pPr algn="just"/>
            <a:r>
              <a:rPr lang="it-IT" sz="1600" dirty="0"/>
              <a:t>«</a:t>
            </a:r>
            <a:r>
              <a:rPr lang="en-US" sz="1600" i="1" dirty="0"/>
              <a:t>The most recent experiment saw dramatic progress in structure modeling without use of structural templates (historically “ab initio” modeling). Progress was driven by the successful application of deep learning techniques to predict inter-residue distances. In turn, these results drove dramatic improvements in three-dimensional structure accuracy: With the provision that there are an adequate number of sequences known for the protein family, the new methods essentially solve the long-standing problem of predicting the fold topology of monomeric proteins.</a:t>
            </a:r>
          </a:p>
          <a:p>
            <a:endParaRPr lang="it-IT" sz="1600" dirty="0"/>
          </a:p>
          <a:p>
            <a:r>
              <a:rPr lang="it-IT" sz="1600" dirty="0"/>
              <a:t>Tratto dai risultati di CASP13, </a:t>
            </a:r>
            <a:r>
              <a:rPr lang="it-IT" sz="1600" dirty="0" err="1"/>
              <a:t>Kryshtafovychet</a:t>
            </a:r>
            <a:r>
              <a:rPr lang="it-IT" sz="1600" dirty="0"/>
              <a:t> al, 2019</a:t>
            </a:r>
          </a:p>
          <a:p>
            <a:endParaRPr lang="en-US" dirty="0"/>
          </a:p>
        </p:txBody>
      </p:sp>
      <p:pic>
        <p:nvPicPr>
          <p:cNvPr id="4" name="Immagine 3"/>
          <p:cNvPicPr>
            <a:picLocks noChangeAspect="1"/>
          </p:cNvPicPr>
          <p:nvPr/>
        </p:nvPicPr>
        <p:blipFill>
          <a:blip r:embed="rId2"/>
          <a:stretch>
            <a:fillRect/>
          </a:stretch>
        </p:blipFill>
        <p:spPr>
          <a:xfrm>
            <a:off x="251439" y="1667435"/>
            <a:ext cx="5764585" cy="3795894"/>
          </a:xfrm>
          <a:prstGeom prst="rect">
            <a:avLst/>
          </a:prstGeom>
        </p:spPr>
      </p:pic>
    </p:spTree>
    <p:extLst>
      <p:ext uri="{BB962C8B-B14F-4D97-AF65-F5344CB8AC3E}">
        <p14:creationId xmlns:p14="http://schemas.microsoft.com/office/powerpoint/2010/main" val="391269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 – UNA «COMPETIZIONE» PER SPINGERE LA RICERCA NEL CAMPO DEL MODELING STRUTTURALE</a:t>
            </a:r>
            <a:endParaRPr lang="en-US" sz="2800" dirty="0"/>
          </a:p>
        </p:txBody>
      </p:sp>
      <p:sp>
        <p:nvSpPr>
          <p:cNvPr id="6" name="CasellaDiTesto 5"/>
          <p:cNvSpPr txBox="1"/>
          <p:nvPr/>
        </p:nvSpPr>
        <p:spPr>
          <a:xfrm>
            <a:off x="5916798" y="2774074"/>
            <a:ext cx="5120640" cy="923330"/>
          </a:xfrm>
          <a:prstGeom prst="rect">
            <a:avLst/>
          </a:prstGeom>
          <a:noFill/>
        </p:spPr>
        <p:txBody>
          <a:bodyPr wrap="square" rtlCol="0">
            <a:spAutoFit/>
          </a:bodyPr>
          <a:lstStyle/>
          <a:p>
            <a:pPr algn="just"/>
            <a:r>
              <a:rPr lang="it-IT" dirty="0"/>
              <a:t>Su </a:t>
            </a:r>
            <a:r>
              <a:rPr lang="it-IT" dirty="0" err="1"/>
              <a:t>Moodle</a:t>
            </a:r>
            <a:r>
              <a:rPr lang="it-IT" dirty="0"/>
              <a:t> è disponibile un breve articolo di approfondimento sui principali risultati di CASP 16, conclusosi nel 2024</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920" y="1428750"/>
            <a:ext cx="3760711" cy="4924097"/>
          </a:xfrm>
          <a:prstGeom prst="rect">
            <a:avLst/>
          </a:prstGeom>
        </p:spPr>
      </p:pic>
    </p:spTree>
    <p:extLst>
      <p:ext uri="{BB962C8B-B14F-4D97-AF65-F5344CB8AC3E}">
        <p14:creationId xmlns:p14="http://schemas.microsoft.com/office/powerpoint/2010/main" val="229264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CASP14 – ALPHAFOLD 2 E LA SVOLTA EPOCALE</a:t>
            </a:r>
            <a:endParaRPr lang="en-US" sz="2800" dirty="0"/>
          </a:p>
        </p:txBody>
      </p:sp>
      <p:sp>
        <p:nvSpPr>
          <p:cNvPr id="6" name="CasellaDiTesto 5"/>
          <p:cNvSpPr txBox="1"/>
          <p:nvPr/>
        </p:nvSpPr>
        <p:spPr>
          <a:xfrm>
            <a:off x="6926178" y="1398120"/>
            <a:ext cx="4833259" cy="1200329"/>
          </a:xfrm>
          <a:prstGeom prst="rect">
            <a:avLst/>
          </a:prstGeom>
          <a:noFill/>
        </p:spPr>
        <p:txBody>
          <a:bodyPr wrap="square" rtlCol="0">
            <a:spAutoFit/>
          </a:bodyPr>
          <a:lstStyle/>
          <a:p>
            <a:pPr algn="just"/>
            <a:r>
              <a:rPr lang="it-IT" dirty="0"/>
              <a:t>L’algoritmo </a:t>
            </a:r>
            <a:r>
              <a:rPr lang="it-IT" b="1" dirty="0"/>
              <a:t>AlphaFold2</a:t>
            </a:r>
            <a:r>
              <a:rPr lang="it-IT" dirty="0"/>
              <a:t>, sviluppato da Google, ha stravinto CASP14, </a:t>
            </a:r>
            <a:r>
              <a:rPr lang="it-IT" u="sng" dirty="0"/>
              <a:t>producendo la miglior predizione strutturale per 88 target molecolari su 97!</a:t>
            </a:r>
            <a:endParaRPr lang="en-US" u="sng"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0" y="1306287"/>
            <a:ext cx="6571519" cy="369740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625" y="5003691"/>
            <a:ext cx="3912735" cy="172121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164" y="3154989"/>
            <a:ext cx="6020322" cy="3505504"/>
          </a:xfrm>
          <a:prstGeom prst="rect">
            <a:avLst/>
          </a:prstGeom>
        </p:spPr>
      </p:pic>
    </p:spTree>
    <p:extLst>
      <p:ext uri="{BB962C8B-B14F-4D97-AF65-F5344CB8AC3E}">
        <p14:creationId xmlns:p14="http://schemas.microsoft.com/office/powerpoint/2010/main" val="409616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CASP14 – ALPHAFOLD 2 E LA SVOLTA EPOCALE</a:t>
            </a:r>
            <a:endParaRPr lang="en-US" sz="2800" dirty="0"/>
          </a:p>
        </p:txBody>
      </p:sp>
      <p:sp>
        <p:nvSpPr>
          <p:cNvPr id="6" name="CasellaDiTesto 5"/>
          <p:cNvSpPr txBox="1"/>
          <p:nvPr/>
        </p:nvSpPr>
        <p:spPr>
          <a:xfrm>
            <a:off x="444137" y="1241365"/>
            <a:ext cx="7968343" cy="4801314"/>
          </a:xfrm>
          <a:prstGeom prst="rect">
            <a:avLst/>
          </a:prstGeom>
          <a:noFill/>
        </p:spPr>
        <p:txBody>
          <a:bodyPr wrap="square" rtlCol="0">
            <a:spAutoFit/>
          </a:bodyPr>
          <a:lstStyle/>
          <a:p>
            <a:pPr marL="285750" indent="-285750" algn="just">
              <a:buFont typeface="Arial" panose="020B0604020202020204" pitchFamily="34" charset="0"/>
              <a:buChar char="•"/>
            </a:pPr>
            <a:r>
              <a:rPr lang="it-IT" b="1" dirty="0"/>
              <a:t>AlphaFold2</a:t>
            </a:r>
            <a:r>
              <a:rPr lang="it-IT" dirty="0"/>
              <a:t> è un algoritmo di intelligenza artificiale sviluppato dalla </a:t>
            </a:r>
            <a:r>
              <a:rPr lang="it-IT" dirty="0" err="1"/>
              <a:t>Deepmind</a:t>
            </a:r>
            <a:r>
              <a:rPr lang="it-IT" dirty="0"/>
              <a:t>, poi acquista da Google. Già la prima versione (</a:t>
            </a:r>
            <a:r>
              <a:rPr lang="it-IT" dirty="0" err="1"/>
              <a:t>AlphaFold</a:t>
            </a:r>
            <a:r>
              <a:rPr lang="it-IT" dirty="0"/>
              <a:t> 1) aveva vinto CASP13, rivelandosi il miglior algoritmo in particolare nelle situazioni un cui non esisteva alcun </a:t>
            </a:r>
            <a:r>
              <a:rPr lang="it-IT" dirty="0" err="1"/>
              <a:t>template</a:t>
            </a:r>
            <a:r>
              <a:rPr lang="it-IT" dirty="0"/>
              <a:t> a struttura nota simile a quella da prevedere</a:t>
            </a:r>
          </a:p>
          <a:p>
            <a:pPr marL="285750" indent="-285750" algn="just">
              <a:buFont typeface="Arial" panose="020B0604020202020204" pitchFamily="34" charset="0"/>
              <a:buChar char="•"/>
            </a:pPr>
            <a:r>
              <a:rPr lang="it-IT" u="sng" dirty="0"/>
              <a:t>L’algoritmo si basa sul </a:t>
            </a:r>
            <a:r>
              <a:rPr lang="it-IT" b="1" u="sng" dirty="0" err="1"/>
              <a:t>deep</a:t>
            </a:r>
            <a:r>
              <a:rPr lang="it-IT" b="1" u="sng" dirty="0"/>
              <a:t> </a:t>
            </a:r>
            <a:r>
              <a:rPr lang="it-IT" b="1" u="sng" dirty="0" err="1"/>
              <a:t>learning</a:t>
            </a:r>
            <a:r>
              <a:rPr lang="it-IT" u="sng" dirty="0"/>
              <a:t>, che risulta da un training condotto su oltre 170mila strutture proteiche note</a:t>
            </a:r>
          </a:p>
          <a:p>
            <a:pPr marL="285750" indent="-285750" algn="just">
              <a:buFont typeface="Arial" panose="020B0604020202020204" pitchFamily="34" charset="0"/>
              <a:buChar char="•"/>
            </a:pPr>
            <a:r>
              <a:rPr lang="it-IT" dirty="0"/>
              <a:t>L’approccio procede per diverse iterazioni, seguendo lo stesso approccio che verrebbe seguito per la ricostruzione di un puzzle</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In CASP14, AlphaFold2 ha ottenuto un punteggio medio di 92,7 (su un massimo di 100) nel global </a:t>
            </a:r>
            <a:r>
              <a:rPr lang="it-IT" dirty="0" err="1"/>
              <a:t>distance</a:t>
            </a:r>
            <a:r>
              <a:rPr lang="it-IT" dirty="0"/>
              <a:t> test, che è una misura di accuratezza solitamente utilizzata per valutare la performance dei programmi di predizione strutturale (ovvero oltre il 92% degli atomi di una proteina si trovavano in posizione corretta). Per il gruppo di strutture target considerate più «difficili» il punteggio medio è stato 87</a:t>
            </a: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2663" y="1241365"/>
            <a:ext cx="3617241" cy="623802"/>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663" y="1974200"/>
            <a:ext cx="3544246" cy="857236"/>
          </a:xfrm>
          <a:prstGeom prst="rect">
            <a:avLst/>
          </a:prstGeom>
        </p:spPr>
      </p:pic>
      <p:sp>
        <p:nvSpPr>
          <p:cNvPr id="3" name="CasellaDiTesto 2"/>
          <p:cNvSpPr txBox="1"/>
          <p:nvPr/>
        </p:nvSpPr>
        <p:spPr>
          <a:xfrm>
            <a:off x="8765929" y="3472962"/>
            <a:ext cx="3059723" cy="2062103"/>
          </a:xfrm>
          <a:prstGeom prst="rect">
            <a:avLst/>
          </a:prstGeom>
          <a:noFill/>
          <a:ln>
            <a:solidFill>
              <a:srgbClr val="00B050"/>
            </a:solidFill>
          </a:ln>
        </p:spPr>
        <p:txBody>
          <a:bodyPr wrap="square" rtlCol="0">
            <a:spAutoFit/>
          </a:bodyPr>
          <a:lstStyle/>
          <a:p>
            <a:pPr algn="just"/>
            <a:r>
              <a:rPr lang="it-IT" sz="1600" dirty="0"/>
              <a:t>L’articolo di riferimento (</a:t>
            </a:r>
            <a:r>
              <a:rPr lang="it-IT" sz="1600" dirty="0" err="1"/>
              <a:t>Jumper</a:t>
            </a:r>
            <a:r>
              <a:rPr lang="it-IT" sz="1600" dirty="0"/>
              <a:t> et al. 2021, </a:t>
            </a:r>
            <a:r>
              <a:rPr lang="it-IT" sz="1600" dirty="0">
                <a:hlinkClick r:id="rId4"/>
              </a:rPr>
              <a:t>https://www.nature.com/articles/s41586-021-03819-2</a:t>
            </a:r>
            <a:r>
              <a:rPr lang="it-IT" sz="1600" dirty="0"/>
              <a:t>) è già stato citato quasi 50mila volte, ovvero più dell’articolo più citato del periodo in ambito COVID-19!</a:t>
            </a:r>
            <a:endParaRPr lang="en-US" sz="1600" dirty="0"/>
          </a:p>
        </p:txBody>
      </p:sp>
      <p:sp>
        <p:nvSpPr>
          <p:cNvPr id="5" name="CasellaDiTesto 4"/>
          <p:cNvSpPr txBox="1"/>
          <p:nvPr/>
        </p:nvSpPr>
        <p:spPr>
          <a:xfrm>
            <a:off x="1649353" y="6042679"/>
            <a:ext cx="8893294" cy="369332"/>
          </a:xfrm>
          <a:prstGeom prst="rect">
            <a:avLst/>
          </a:prstGeom>
          <a:noFill/>
          <a:ln>
            <a:solidFill>
              <a:srgbClr val="00B050"/>
            </a:solidFill>
          </a:ln>
        </p:spPr>
        <p:txBody>
          <a:bodyPr wrap="square" rtlCol="0">
            <a:spAutoFit/>
          </a:bodyPr>
          <a:lstStyle/>
          <a:p>
            <a:r>
              <a:rPr lang="it-IT" dirty="0" err="1"/>
              <a:t>Slides</a:t>
            </a:r>
            <a:r>
              <a:rPr lang="it-IT" dirty="0"/>
              <a:t> di approfondimento su AlphaFold2 disponibili per i più curiosi su </a:t>
            </a:r>
            <a:r>
              <a:rPr lang="it-IT" dirty="0" err="1"/>
              <a:t>Moodle</a:t>
            </a:r>
            <a:endParaRPr lang="en-US" dirty="0"/>
          </a:p>
        </p:txBody>
      </p:sp>
    </p:spTree>
    <p:extLst>
      <p:ext uri="{BB962C8B-B14F-4D97-AF65-F5344CB8AC3E}">
        <p14:creationId xmlns:p14="http://schemas.microsoft.com/office/powerpoint/2010/main" val="10127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CASP14 – ALPHAFOLD 2 E LA SVOLTA EPOCALE</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92" y="1415142"/>
            <a:ext cx="4232366" cy="45850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530" y="1415141"/>
            <a:ext cx="6267234" cy="4384767"/>
          </a:xfrm>
          <a:prstGeom prst="rect">
            <a:avLst/>
          </a:prstGeom>
        </p:spPr>
      </p:pic>
    </p:spTree>
    <p:extLst>
      <p:ext uri="{BB962C8B-B14F-4D97-AF65-F5344CB8AC3E}">
        <p14:creationId xmlns:p14="http://schemas.microsoft.com/office/powerpoint/2010/main" val="295665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42542"/>
          </a:xfrm>
        </p:spPr>
        <p:txBody>
          <a:bodyPr>
            <a:noAutofit/>
          </a:bodyPr>
          <a:lstStyle/>
          <a:p>
            <a:r>
              <a:rPr lang="it-IT" sz="2400" dirty="0"/>
              <a:t>In che cosa si differenzia </a:t>
            </a:r>
            <a:r>
              <a:rPr lang="it-IT" sz="2400" dirty="0" err="1"/>
              <a:t>AlphaFold</a:t>
            </a:r>
            <a:r>
              <a:rPr lang="it-IT" sz="2400" dirty="0"/>
              <a:t> da tutti gli altri approcci?</a:t>
            </a:r>
            <a:endParaRPr lang="en-US" sz="24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82" y="1604138"/>
            <a:ext cx="7315834" cy="3825572"/>
          </a:xfrm>
          <a:prstGeom prst="rect">
            <a:avLst/>
          </a:prstGeom>
        </p:spPr>
      </p:pic>
      <p:sp>
        <p:nvSpPr>
          <p:cNvPr id="7" name="CasellaDiTesto 6"/>
          <p:cNvSpPr txBox="1"/>
          <p:nvPr/>
        </p:nvSpPr>
        <p:spPr>
          <a:xfrm>
            <a:off x="7895492" y="1776046"/>
            <a:ext cx="3701562" cy="3970318"/>
          </a:xfrm>
          <a:prstGeom prst="rect">
            <a:avLst/>
          </a:prstGeom>
          <a:noFill/>
        </p:spPr>
        <p:txBody>
          <a:bodyPr wrap="square" rtlCol="0">
            <a:spAutoFit/>
          </a:bodyPr>
          <a:lstStyle/>
          <a:p>
            <a:pPr algn="just"/>
            <a:r>
              <a:rPr lang="it-IT" dirty="0"/>
              <a:t>NON si tratta di un metodo di </a:t>
            </a:r>
            <a:r>
              <a:rPr lang="it-IT" dirty="0" err="1"/>
              <a:t>homology</a:t>
            </a:r>
            <a:r>
              <a:rPr lang="it-IT" dirty="0"/>
              <a:t> </a:t>
            </a:r>
            <a:r>
              <a:rPr lang="it-IT" dirty="0" err="1"/>
              <a:t>modeling</a:t>
            </a:r>
            <a:r>
              <a:rPr lang="it-IT" dirty="0"/>
              <a:t>, anche se naturalmente sfrutta informazioni sulle strutture delle proteine nella sua fase di training</a:t>
            </a:r>
          </a:p>
          <a:p>
            <a:pPr algn="just"/>
            <a:endParaRPr lang="it-IT" dirty="0"/>
          </a:p>
          <a:p>
            <a:pPr algn="just"/>
            <a:r>
              <a:rPr lang="it-IT" dirty="0" err="1"/>
              <a:t>AlphaFold</a:t>
            </a:r>
            <a:r>
              <a:rPr lang="it-IT" dirty="0"/>
              <a:t> utilizza un algoritmo che non  è stato disegnato a  tavolino, ma che viene sviluppato analizzando in parallelo i dati di input (le sequenze amino </a:t>
            </a:r>
            <a:r>
              <a:rPr lang="it-IT" dirty="0" err="1"/>
              <a:t>acidiche</a:t>
            </a:r>
            <a:r>
              <a:rPr lang="it-IT" dirty="0"/>
              <a:t>) ed i risultati (le strutture 3D)</a:t>
            </a:r>
            <a:endParaRPr lang="en-US" dirty="0"/>
          </a:p>
        </p:txBody>
      </p:sp>
      <p:sp>
        <p:nvSpPr>
          <p:cNvPr id="8" name="CasellaDiTesto 7"/>
          <p:cNvSpPr txBox="1"/>
          <p:nvPr/>
        </p:nvSpPr>
        <p:spPr>
          <a:xfrm>
            <a:off x="496606" y="5939636"/>
            <a:ext cx="11198787" cy="369332"/>
          </a:xfrm>
          <a:prstGeom prst="rect">
            <a:avLst/>
          </a:prstGeom>
          <a:noFill/>
        </p:spPr>
        <p:txBody>
          <a:bodyPr wrap="square" rtlCol="0">
            <a:spAutoFit/>
          </a:bodyPr>
          <a:lstStyle/>
          <a:p>
            <a:r>
              <a:rPr lang="it-IT" dirty="0"/>
              <a:t>Questo consente di ottenere buone predizioni anche per strutture senza alcun </a:t>
            </a:r>
            <a:r>
              <a:rPr lang="it-IT" dirty="0" err="1"/>
              <a:t>template</a:t>
            </a:r>
            <a:r>
              <a:rPr lang="it-IT" dirty="0"/>
              <a:t> disponibile</a:t>
            </a:r>
            <a:endParaRPr lang="en-US" dirty="0"/>
          </a:p>
        </p:txBody>
      </p:sp>
    </p:spTree>
    <p:extLst>
      <p:ext uri="{BB962C8B-B14F-4D97-AF65-F5344CB8AC3E}">
        <p14:creationId xmlns:p14="http://schemas.microsoft.com/office/powerpoint/2010/main" val="5025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DBDA871-D91E-D090-9B75-41FC70FBA3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131" y="0"/>
            <a:ext cx="10073737" cy="6715824"/>
          </a:xfrm>
          <a:prstGeom prst="rect">
            <a:avLst/>
          </a:prstGeom>
        </p:spPr>
      </p:pic>
    </p:spTree>
    <p:extLst>
      <p:ext uri="{BB962C8B-B14F-4D97-AF65-F5344CB8AC3E}">
        <p14:creationId xmlns:p14="http://schemas.microsoft.com/office/powerpoint/2010/main" val="327190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42542"/>
          </a:xfrm>
        </p:spPr>
        <p:txBody>
          <a:bodyPr>
            <a:normAutofit/>
          </a:bodyPr>
          <a:lstStyle/>
          <a:p>
            <a:r>
              <a:rPr lang="it-IT" sz="3200" dirty="0"/>
              <a:t>Quali sono le prospettive del post-</a:t>
            </a:r>
            <a:r>
              <a:rPr lang="it-IT" sz="3200" dirty="0" err="1"/>
              <a:t>AlphaFold</a:t>
            </a:r>
            <a:r>
              <a:rPr lang="it-IT" sz="3200" dirty="0"/>
              <a:t>?</a:t>
            </a:r>
            <a:endParaRPr lang="en-US" sz="3200" dirty="0"/>
          </a:p>
        </p:txBody>
      </p:sp>
      <p:sp>
        <p:nvSpPr>
          <p:cNvPr id="3" name="Segnaposto contenuto 2"/>
          <p:cNvSpPr>
            <a:spLocks noGrp="1"/>
          </p:cNvSpPr>
          <p:nvPr>
            <p:ph idx="1"/>
          </p:nvPr>
        </p:nvSpPr>
        <p:spPr>
          <a:xfrm>
            <a:off x="681695" y="1673351"/>
            <a:ext cx="5323451" cy="4586772"/>
          </a:xfrm>
        </p:spPr>
        <p:txBody>
          <a:bodyPr>
            <a:normAutofit fontScale="85000" lnSpcReduction="20000"/>
          </a:bodyPr>
          <a:lstStyle/>
          <a:p>
            <a:pPr marL="45720" indent="0" algn="just">
              <a:buNone/>
            </a:pPr>
            <a:r>
              <a:rPr lang="it-IT" i="1" dirty="0"/>
              <a:t>«</a:t>
            </a:r>
            <a:r>
              <a:rPr lang="en-US" i="1" dirty="0"/>
              <a:t>Two years after the revolution provided by </a:t>
            </a:r>
            <a:r>
              <a:rPr lang="en-US" i="1" dirty="0" err="1"/>
              <a:t>AlphaFold</a:t>
            </a:r>
            <a:r>
              <a:rPr lang="en-US" i="1" dirty="0"/>
              <a:t> in CASP14, CASP15 was held. From reading the abstract, it can be seen that most groups used </a:t>
            </a:r>
            <a:r>
              <a:rPr lang="en-US" i="1" dirty="0" err="1"/>
              <a:t>AlphaFold</a:t>
            </a:r>
            <a:r>
              <a:rPr lang="en-US" i="1" dirty="0"/>
              <a:t> in one way or another (the term </a:t>
            </a:r>
            <a:r>
              <a:rPr lang="en-US" i="1" dirty="0" err="1"/>
              <a:t>AlphaFold</a:t>
            </a:r>
            <a:r>
              <a:rPr lang="en-US" i="1" dirty="0"/>
              <a:t> appears on average 1.4 times per page in the abstract book). Further, it was clear that the standard </a:t>
            </a:r>
            <a:r>
              <a:rPr lang="en-US" i="1" dirty="0" err="1"/>
              <a:t>AlphaFold</a:t>
            </a:r>
            <a:r>
              <a:rPr lang="en-US" i="1" dirty="0"/>
              <a:t> protocol performed better than more than half of the groups. Still, a few groups showed a substantial improvement over that method for individual proteins and protein assemblies. Five groups were selected to give presentations, and at CASP15, they described how they outperformed </a:t>
            </a:r>
            <a:r>
              <a:rPr lang="en-US" i="1" dirty="0" err="1"/>
              <a:t>AlphaFold</a:t>
            </a:r>
            <a:r>
              <a:rPr lang="en-US" i="1" dirty="0"/>
              <a:t>. In short, </a:t>
            </a:r>
            <a:r>
              <a:rPr lang="en-US" b="1" i="1" u="sng" dirty="0"/>
              <a:t>there are two ways to improve over standard </a:t>
            </a:r>
            <a:r>
              <a:rPr lang="en-US" b="1" i="1" u="sng" dirty="0" err="1"/>
              <a:t>AlphaFold</a:t>
            </a:r>
            <a:r>
              <a:rPr lang="en-US" b="1" i="1" u="sng" dirty="0"/>
              <a:t>: to use templates more efficiently, increase the sampling by using alternative methods to generate the MSAs, or modify </a:t>
            </a:r>
            <a:r>
              <a:rPr lang="en-US" b="1" i="1" u="sng" dirty="0" err="1"/>
              <a:t>AlphaFold</a:t>
            </a:r>
            <a:r>
              <a:rPr lang="en-US" b="1" i="1" u="sng" dirty="0"/>
              <a:t> to use dropouts</a:t>
            </a:r>
            <a:r>
              <a:rPr lang="en-US" i="1" dirty="0"/>
              <a:t>.”</a:t>
            </a:r>
          </a:p>
          <a:p>
            <a:pPr marL="45720" indent="0" algn="r">
              <a:buNone/>
            </a:pPr>
            <a:r>
              <a:rPr lang="it-IT" dirty="0" err="1"/>
              <a:t>Elofsson</a:t>
            </a:r>
            <a:r>
              <a:rPr lang="it-IT" dirty="0"/>
              <a:t>, </a:t>
            </a:r>
            <a:r>
              <a:rPr lang="en-US" dirty="0"/>
              <a:t>Current Opinion in Structural Biology 2023</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487" y="1734897"/>
            <a:ext cx="4661012" cy="2532807"/>
          </a:xfrm>
          <a:prstGeom prst="rect">
            <a:avLst/>
          </a:prstGeom>
        </p:spPr>
      </p:pic>
    </p:spTree>
    <p:extLst>
      <p:ext uri="{BB962C8B-B14F-4D97-AF65-F5344CB8AC3E}">
        <p14:creationId xmlns:p14="http://schemas.microsoft.com/office/powerpoint/2010/main" val="2717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42542"/>
          </a:xfrm>
        </p:spPr>
        <p:txBody>
          <a:bodyPr>
            <a:normAutofit/>
          </a:bodyPr>
          <a:lstStyle/>
          <a:p>
            <a:r>
              <a:rPr lang="it-IT" sz="3200" dirty="0"/>
              <a:t>Un piccolo focus sui risultati di CASP15</a:t>
            </a:r>
            <a:endParaRPr lang="en-US" sz="3200"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6600" y="1150417"/>
            <a:ext cx="3164961" cy="3481755"/>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17" y="3253154"/>
            <a:ext cx="4911469" cy="2961191"/>
          </a:xfrm>
          <a:prstGeom prst="rect">
            <a:avLst/>
          </a:prstGeom>
        </p:spPr>
      </p:pic>
      <p:sp>
        <p:nvSpPr>
          <p:cNvPr id="8" name="CasellaDiTesto 7"/>
          <p:cNvSpPr txBox="1"/>
          <p:nvPr/>
        </p:nvSpPr>
        <p:spPr>
          <a:xfrm>
            <a:off x="949569" y="1397977"/>
            <a:ext cx="7139354" cy="1754326"/>
          </a:xfrm>
          <a:prstGeom prst="rect">
            <a:avLst/>
          </a:prstGeom>
          <a:noFill/>
        </p:spPr>
        <p:txBody>
          <a:bodyPr wrap="square" rtlCol="0">
            <a:spAutoFit/>
          </a:bodyPr>
          <a:lstStyle/>
          <a:p>
            <a:pPr algn="just"/>
            <a:r>
              <a:rPr lang="it-IT" i="1" dirty="0"/>
              <a:t>«</a:t>
            </a:r>
            <a:r>
              <a:rPr lang="en-US" i="1" dirty="0"/>
              <a:t>For single protein structures, the most effective methods obtained only slightly higher levels of accuracy to those of CASP14. </a:t>
            </a:r>
            <a:r>
              <a:rPr lang="en-US" b="1" i="1" dirty="0"/>
              <a:t>It's not surprising that there is no major advance here, since for many targets agreement with experiment was likely already within experimental uncertainty, leaving little room for improvement</a:t>
            </a:r>
            <a:r>
              <a:rPr lang="en-US" i="1" dirty="0"/>
              <a:t>.”</a:t>
            </a:r>
          </a:p>
        </p:txBody>
      </p:sp>
      <p:sp>
        <p:nvSpPr>
          <p:cNvPr id="9" name="CasellaDiTesto 8"/>
          <p:cNvSpPr txBox="1"/>
          <p:nvPr/>
        </p:nvSpPr>
        <p:spPr>
          <a:xfrm>
            <a:off x="5618286" y="4870938"/>
            <a:ext cx="6418384" cy="1477328"/>
          </a:xfrm>
          <a:prstGeom prst="rect">
            <a:avLst/>
          </a:prstGeom>
          <a:noFill/>
        </p:spPr>
        <p:txBody>
          <a:bodyPr wrap="square" rtlCol="0">
            <a:spAutoFit/>
          </a:bodyPr>
          <a:lstStyle/>
          <a:p>
            <a:pPr algn="just"/>
            <a:r>
              <a:rPr lang="en-US" i="1" dirty="0"/>
              <a:t>“</a:t>
            </a:r>
            <a:r>
              <a:rPr lang="en-US" b="1" i="1" dirty="0"/>
              <a:t>All the most successful single protein methods used variations on AlphaFold2</a:t>
            </a:r>
            <a:r>
              <a:rPr lang="en-US" i="1" dirty="0"/>
              <a:t>, sometimes embedding all or part of that software into their existing pipelines. The next most successful method is </a:t>
            </a:r>
            <a:r>
              <a:rPr lang="en-US" i="1" dirty="0" err="1"/>
              <a:t>RosettaFold</a:t>
            </a:r>
            <a:r>
              <a:rPr lang="en-US" i="1" dirty="0"/>
              <a:t>, though the difference in performance is substantial.”</a:t>
            </a:r>
          </a:p>
        </p:txBody>
      </p:sp>
    </p:spTree>
    <p:extLst>
      <p:ext uri="{BB962C8B-B14F-4D97-AF65-F5344CB8AC3E}">
        <p14:creationId xmlns:p14="http://schemas.microsoft.com/office/powerpoint/2010/main" val="99776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a:t>INDIVIDUAZIONE DI UN PEPTIDE SEGNALE</a:t>
            </a:r>
          </a:p>
        </p:txBody>
      </p:sp>
      <p:sp>
        <p:nvSpPr>
          <p:cNvPr id="3" name="Content Placeholder 2"/>
          <p:cNvSpPr>
            <a:spLocks noGrp="1"/>
          </p:cNvSpPr>
          <p:nvPr>
            <p:ph idx="1"/>
          </p:nvPr>
        </p:nvSpPr>
        <p:spPr>
          <a:xfrm>
            <a:off x="746235" y="1138223"/>
            <a:ext cx="5318234" cy="5220536"/>
          </a:xfrm>
        </p:spPr>
        <p:txBody>
          <a:bodyPr>
            <a:normAutofit fontScale="92500" lnSpcReduction="20000"/>
          </a:bodyPr>
          <a:lstStyle/>
          <a:p>
            <a:pPr algn="just"/>
            <a:r>
              <a:rPr lang="it-IT" dirty="0"/>
              <a:t>L’output è simile a quello di </a:t>
            </a:r>
            <a:r>
              <a:rPr lang="it-IT" dirty="0" err="1"/>
              <a:t>signalP</a:t>
            </a:r>
            <a:endParaRPr lang="it-IT" dirty="0"/>
          </a:p>
          <a:p>
            <a:pPr algn="just"/>
            <a:r>
              <a:rPr lang="it-IT" dirty="0"/>
              <a:t>La linea rossa descrive la probabilità di avere un peptide segnale</a:t>
            </a:r>
          </a:p>
          <a:p>
            <a:pPr algn="just"/>
            <a:r>
              <a:rPr lang="it-IT" dirty="0"/>
              <a:t>Le barre grigie indicano la probabilità di avere una regione </a:t>
            </a:r>
            <a:r>
              <a:rPr lang="it-IT" dirty="0" err="1"/>
              <a:t>transmembrana</a:t>
            </a:r>
            <a:r>
              <a:rPr lang="it-IT" dirty="0"/>
              <a:t> (presenza di amino acidi a catena laterale idrofobica che potrebbero creare alfa eliche</a:t>
            </a:r>
          </a:p>
          <a:p>
            <a:pPr algn="just"/>
            <a:r>
              <a:rPr lang="it-IT" dirty="0"/>
              <a:t>Le linee blu e verdi indicano al probabilità di avere regioni esposte nella regione extracellulare o sulla faccia citoplasmatica della membrana, anche a seconda della presenza (o meno) del peptide segnale e di regioni </a:t>
            </a:r>
            <a:r>
              <a:rPr lang="it-IT" dirty="0" err="1"/>
              <a:t>transmembrana</a:t>
            </a:r>
            <a:endParaRPr lang="it-IT" dirty="0"/>
          </a:p>
          <a:p>
            <a:pPr algn="just"/>
            <a:r>
              <a:rPr lang="it-IT" dirty="0"/>
              <a:t>L’esempio a fianco mostra una proteina secreta (solo peptide segnale, nessuna regione </a:t>
            </a:r>
            <a:r>
              <a:rPr lang="it-IT" dirty="0" err="1"/>
              <a:t>transmembrana</a:t>
            </a:r>
            <a:r>
              <a:rPr lang="it-IT" dirty="0"/>
              <a:t> predetta – ci sono barre grigie ma non superano mai la soglia)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317" y="929075"/>
            <a:ext cx="5220395" cy="5766052"/>
          </a:xfrm>
          <a:prstGeom prst="rect">
            <a:avLst/>
          </a:prstGeom>
        </p:spPr>
      </p:pic>
    </p:spTree>
    <p:extLst>
      <p:ext uri="{BB962C8B-B14F-4D97-AF65-F5344CB8AC3E}">
        <p14:creationId xmlns:p14="http://schemas.microsoft.com/office/powerpoint/2010/main" val="2589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APPLICAZIONE A SARS-COV-2</a:t>
            </a:r>
            <a:endParaRPr lang="en-US" sz="2800" dirty="0"/>
          </a:p>
        </p:txBody>
      </p:sp>
      <p:sp>
        <p:nvSpPr>
          <p:cNvPr id="4" name="CasellaDiTesto 3"/>
          <p:cNvSpPr txBox="1"/>
          <p:nvPr/>
        </p:nvSpPr>
        <p:spPr>
          <a:xfrm>
            <a:off x="6923314" y="1802674"/>
            <a:ext cx="4354286" cy="4247317"/>
          </a:xfrm>
          <a:prstGeom prst="rect">
            <a:avLst/>
          </a:prstGeom>
          <a:noFill/>
        </p:spPr>
        <p:txBody>
          <a:bodyPr wrap="square" rtlCol="0">
            <a:spAutoFit/>
          </a:bodyPr>
          <a:lstStyle/>
          <a:p>
            <a:pPr algn="just"/>
            <a:r>
              <a:rPr lang="it-IT" dirty="0"/>
              <a:t>La maggior parte delle proteine di SARS-CoV-2 ha una struttura del tutto ignota e manca di omologia con altre proteine note</a:t>
            </a:r>
          </a:p>
          <a:p>
            <a:pPr algn="just"/>
            <a:endParaRPr lang="it-IT" dirty="0"/>
          </a:p>
          <a:p>
            <a:pPr algn="just"/>
            <a:r>
              <a:rPr lang="it-IT" dirty="0"/>
              <a:t>Questo vale in particolare per le proteine non strutturali, che possono giocare un ruolo molto importante nella patogenesi</a:t>
            </a:r>
          </a:p>
          <a:p>
            <a:pPr algn="just"/>
            <a:endParaRPr lang="it-IT" dirty="0"/>
          </a:p>
          <a:p>
            <a:pPr algn="just"/>
            <a:r>
              <a:rPr lang="it-IT" dirty="0"/>
              <a:t>AlphaFold2 ha aiutato a rilasciare in breve tempo, prima che venissero determinate sperimentalmente, le strutture predette per diverse proteine virali</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56" y="4084320"/>
            <a:ext cx="4213744" cy="213483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869" y="1571521"/>
            <a:ext cx="4472118" cy="2512799"/>
          </a:xfrm>
          <a:prstGeom prst="rect">
            <a:avLst/>
          </a:prstGeom>
        </p:spPr>
      </p:pic>
    </p:spTree>
    <p:extLst>
      <p:ext uri="{BB962C8B-B14F-4D97-AF65-F5344CB8AC3E}">
        <p14:creationId xmlns:p14="http://schemas.microsoft.com/office/powerpoint/2010/main" val="132218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6882" y="1210492"/>
            <a:ext cx="9973733" cy="5511527"/>
          </a:xfrm>
        </p:spPr>
      </p:pic>
      <p:sp>
        <p:nvSpPr>
          <p:cNvPr id="4" name="Titolo 1"/>
          <p:cNvSpPr txBox="1">
            <a:spLocks/>
          </p:cNvSpPr>
          <p:nvPr/>
        </p:nvSpPr>
        <p:spPr>
          <a:xfrm>
            <a:off x="1398869" y="439674"/>
            <a:ext cx="9509760" cy="69265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a:t>APPLICAZIONE A SARS-COV-2</a:t>
            </a:r>
            <a:endParaRPr lang="en-US" sz="2800" dirty="0"/>
          </a:p>
        </p:txBody>
      </p:sp>
    </p:spTree>
    <p:extLst>
      <p:ext uri="{BB962C8B-B14F-4D97-AF65-F5344CB8AC3E}">
        <p14:creationId xmlns:p14="http://schemas.microsoft.com/office/powerpoint/2010/main" val="191187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DOCKING MOLECOLARE – NUOVE FRONTIERE NEL MODELING</a:t>
            </a:r>
            <a:endParaRPr lang="en-US" sz="2800" dirty="0"/>
          </a:p>
        </p:txBody>
      </p:sp>
      <p:sp>
        <p:nvSpPr>
          <p:cNvPr id="6" name="CasellaDiTesto 5"/>
          <p:cNvSpPr txBox="1"/>
          <p:nvPr/>
        </p:nvSpPr>
        <p:spPr>
          <a:xfrm>
            <a:off x="6263640" y="1014345"/>
            <a:ext cx="5544902" cy="5632311"/>
          </a:xfrm>
          <a:prstGeom prst="rect">
            <a:avLst/>
          </a:prstGeom>
          <a:noFill/>
        </p:spPr>
        <p:txBody>
          <a:bodyPr wrap="square" rtlCol="0">
            <a:spAutoFit/>
          </a:bodyPr>
          <a:lstStyle/>
          <a:p>
            <a:pPr marL="285750" indent="-285750" algn="just">
              <a:buFont typeface="Arial" panose="020B0604020202020204" pitchFamily="34" charset="0"/>
              <a:buChar char="•"/>
            </a:pPr>
            <a:r>
              <a:rPr lang="it-IT" dirty="0"/>
              <a:t>Così come il </a:t>
            </a:r>
            <a:r>
              <a:rPr lang="it-IT" dirty="0" err="1"/>
              <a:t>modeling</a:t>
            </a:r>
            <a:r>
              <a:rPr lang="it-IT" dirty="0"/>
              <a:t> strutturale è fondamentale in alcuni campi di ricerca biologica, altrettanto lo è il </a:t>
            </a:r>
            <a:r>
              <a:rPr lang="it-IT" dirty="0" err="1"/>
              <a:t>modeling</a:t>
            </a:r>
            <a:r>
              <a:rPr lang="it-IT" dirty="0"/>
              <a:t> delle interazioni proteine/proteina</a:t>
            </a:r>
          </a:p>
          <a:p>
            <a:pPr marL="285750" indent="-285750" algn="just">
              <a:buFont typeface="Arial" panose="020B0604020202020204" pitchFamily="34" charset="0"/>
              <a:buChar char="•"/>
            </a:pPr>
            <a:r>
              <a:rPr lang="it-IT" dirty="0"/>
              <a:t>Queste predizioni sono, a loro volta, legate alla qualità delle predizioni strutturali delle proteine (o delle strutture determinate con NMR/cristallografia a raggi X)</a:t>
            </a:r>
          </a:p>
          <a:p>
            <a:pPr marL="285750" indent="-285750" algn="just">
              <a:buFont typeface="Arial" panose="020B0604020202020204" pitchFamily="34" charset="0"/>
              <a:buChar char="•"/>
            </a:pPr>
            <a:r>
              <a:rPr lang="it-IT" b="1" dirty="0"/>
              <a:t>CAPRI</a:t>
            </a:r>
            <a:r>
              <a:rPr lang="it-IT" dirty="0"/>
              <a:t> (</a:t>
            </a:r>
            <a:r>
              <a:rPr lang="en-US" b="1" dirty="0"/>
              <a:t>C</a:t>
            </a:r>
            <a:r>
              <a:rPr lang="en-US" dirty="0"/>
              <a:t>ritical </a:t>
            </a:r>
            <a:r>
              <a:rPr lang="en-US" b="1" dirty="0"/>
              <a:t>A</a:t>
            </a:r>
            <a:r>
              <a:rPr lang="en-US" dirty="0"/>
              <a:t>ssessment of </a:t>
            </a:r>
            <a:r>
              <a:rPr lang="en-US" b="1" dirty="0" err="1"/>
              <a:t>PR</a:t>
            </a:r>
            <a:r>
              <a:rPr lang="en-US" dirty="0" err="1"/>
              <a:t>edicted</a:t>
            </a:r>
            <a:r>
              <a:rPr lang="en-US" dirty="0"/>
              <a:t> </a:t>
            </a:r>
            <a:r>
              <a:rPr lang="en-US" b="1" dirty="0"/>
              <a:t>I</a:t>
            </a:r>
            <a:r>
              <a:rPr lang="en-US" dirty="0"/>
              <a:t>nteractions) è </a:t>
            </a:r>
            <a:r>
              <a:rPr lang="it-IT" dirty="0"/>
              <a:t>una comunità concettualmente molto simile a CASP, che permette di testare periodicamente le performance degli algoritmi predittivi per quanto riguarda il docking molecolare. Nelle sue ultime edizioni, CAPRI è stato integrato in una sezione dedicata di </a:t>
            </a:r>
            <a:r>
              <a:rPr lang="en-US" dirty="0"/>
              <a:t>CASP, </a:t>
            </a:r>
            <a:r>
              <a:rPr lang="en-US" dirty="0" err="1"/>
              <a:t>anche</a:t>
            </a:r>
            <a:r>
              <a:rPr lang="en-US" dirty="0"/>
              <a:t> </a:t>
            </a:r>
            <a:r>
              <a:rPr lang="en-US" dirty="0" err="1"/>
              <a:t>perché</a:t>
            </a:r>
            <a:r>
              <a:rPr lang="en-US" dirty="0"/>
              <a:t> </a:t>
            </a:r>
            <a:r>
              <a:rPr lang="en-US" dirty="0" err="1"/>
              <a:t>l’ultima</a:t>
            </a:r>
            <a:r>
              <a:rPr lang="en-US" dirty="0"/>
              <a:t> </a:t>
            </a:r>
            <a:r>
              <a:rPr lang="en-US" dirty="0" err="1"/>
              <a:t>versione</a:t>
            </a:r>
            <a:r>
              <a:rPr lang="en-US" dirty="0"/>
              <a:t> di AlphaFold (</a:t>
            </a:r>
            <a:r>
              <a:rPr lang="en-US" b="1" dirty="0"/>
              <a:t>AlphaFold3</a:t>
            </a:r>
            <a:r>
              <a:rPr lang="en-US" dirty="0"/>
              <a:t>) </a:t>
            </a:r>
            <a:r>
              <a:rPr lang="en-US" dirty="0" err="1"/>
              <a:t>permette</a:t>
            </a:r>
            <a:r>
              <a:rPr lang="en-US" dirty="0"/>
              <a:t> </a:t>
            </a:r>
            <a:r>
              <a:rPr lang="en-US" dirty="0" err="1"/>
              <a:t>anche</a:t>
            </a:r>
            <a:r>
              <a:rPr lang="en-US" dirty="0"/>
              <a:t> il modeling di </a:t>
            </a:r>
            <a:r>
              <a:rPr lang="en-US" dirty="0" err="1"/>
              <a:t>complessi</a:t>
            </a:r>
            <a:r>
              <a:rPr lang="en-US" dirty="0"/>
              <a:t> </a:t>
            </a:r>
            <a:r>
              <a:rPr lang="en-US" dirty="0" err="1"/>
              <a:t>multimolecolari</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1" y="1662409"/>
            <a:ext cx="6077539" cy="3823991"/>
          </a:xfrm>
          <a:prstGeom prst="rect">
            <a:avLst/>
          </a:prstGeom>
        </p:spPr>
      </p:pic>
      <p:sp>
        <p:nvSpPr>
          <p:cNvPr id="5" name="CasellaDiTesto 4"/>
          <p:cNvSpPr txBox="1"/>
          <p:nvPr/>
        </p:nvSpPr>
        <p:spPr>
          <a:xfrm>
            <a:off x="1198179" y="5860732"/>
            <a:ext cx="3623108" cy="369332"/>
          </a:xfrm>
          <a:prstGeom prst="rect">
            <a:avLst/>
          </a:prstGeom>
          <a:noFill/>
        </p:spPr>
        <p:txBody>
          <a:bodyPr wrap="none" rtlCol="0">
            <a:spAutoFit/>
          </a:bodyPr>
          <a:lstStyle/>
          <a:p>
            <a:r>
              <a:rPr lang="en-US" dirty="0">
                <a:hlinkClick r:id="rId3"/>
              </a:rPr>
              <a:t>http://www.capri-docking.org</a:t>
            </a:r>
            <a:r>
              <a:rPr lang="en-US" dirty="0"/>
              <a:t> </a:t>
            </a:r>
          </a:p>
        </p:txBody>
      </p:sp>
    </p:spTree>
    <p:extLst>
      <p:ext uri="{BB962C8B-B14F-4D97-AF65-F5344CB8AC3E}">
        <p14:creationId xmlns:p14="http://schemas.microsoft.com/office/powerpoint/2010/main" val="2321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DOCKING MOLECOLARE – NUOVE FRONTIERE NEL MODELING</a:t>
            </a:r>
            <a:endParaRPr lang="en-US" sz="2800" dirty="0"/>
          </a:p>
        </p:txBody>
      </p:sp>
      <p:sp>
        <p:nvSpPr>
          <p:cNvPr id="6" name="CasellaDiTesto 5"/>
          <p:cNvSpPr txBox="1"/>
          <p:nvPr/>
        </p:nvSpPr>
        <p:spPr>
          <a:xfrm>
            <a:off x="786032" y="1419958"/>
            <a:ext cx="10600006" cy="2862322"/>
          </a:xfrm>
          <a:prstGeom prst="rect">
            <a:avLst/>
          </a:prstGeom>
          <a:noFill/>
        </p:spPr>
        <p:txBody>
          <a:bodyPr wrap="square" rtlCol="0">
            <a:spAutoFit/>
          </a:bodyPr>
          <a:lstStyle/>
          <a:p>
            <a:pPr algn="just"/>
            <a:r>
              <a:rPr lang="it-IT" i="1" dirty="0"/>
              <a:t>«</a:t>
            </a:r>
            <a:r>
              <a:rPr lang="en-US" b="1" i="1" dirty="0"/>
              <a:t>The major advance this CASP (CASP15) was in the application of deep learning methods to protein assemblies</a:t>
            </a:r>
            <a:r>
              <a:rPr lang="en-US" i="1" dirty="0"/>
              <a:t>. For many targets, but not all, agreement with experiment may be approaching experimental uncertainty limits, but it should be emphasized that we do not yet have adequate calibration of what that is. There were few transient complexes included in the target set and most of those were for antibody or </a:t>
            </a:r>
            <a:r>
              <a:rPr lang="en-US" i="1" dirty="0" err="1"/>
              <a:t>nanobody</a:t>
            </a:r>
            <a:r>
              <a:rPr lang="en-US" i="1" dirty="0"/>
              <a:t>-antigen complexes. Three non-homology complexes of this type were accurately modeled, three were not, an encouraging result compared to earlier benchmarking but </a:t>
            </a:r>
            <a:r>
              <a:rPr lang="en-US" b="1" i="1" dirty="0"/>
              <a:t>the methods do still have a way to go</a:t>
            </a:r>
            <a:r>
              <a:rPr lang="en-US" i="1" dirty="0"/>
              <a:t>. Other apparent limitations are for some interfaces in large targets, although the role of experimental uncertainty in those results is unclear.”</a:t>
            </a:r>
            <a:endParaRPr lang="it-IT" i="1" dirty="0"/>
          </a:p>
          <a:p>
            <a:endParaRPr lang="en-US" dirty="0"/>
          </a:p>
        </p:txBody>
      </p:sp>
      <p:sp>
        <p:nvSpPr>
          <p:cNvPr id="3" name="CasellaDiTesto 2"/>
          <p:cNvSpPr txBox="1"/>
          <p:nvPr/>
        </p:nvSpPr>
        <p:spPr>
          <a:xfrm>
            <a:off x="896815" y="4352192"/>
            <a:ext cx="10568354" cy="1754326"/>
          </a:xfrm>
          <a:prstGeom prst="rect">
            <a:avLst/>
          </a:prstGeom>
          <a:noFill/>
        </p:spPr>
        <p:txBody>
          <a:bodyPr wrap="square" rtlCol="0">
            <a:spAutoFit/>
          </a:bodyPr>
          <a:lstStyle/>
          <a:p>
            <a:r>
              <a:rPr lang="it-IT" dirty="0"/>
              <a:t>Studi di docking molecolare possono essere applicati per lo studio di:</a:t>
            </a:r>
          </a:p>
          <a:p>
            <a:endParaRPr lang="it-IT" dirty="0"/>
          </a:p>
          <a:p>
            <a:pPr marL="285750" indent="-285750">
              <a:buFont typeface="Arial" panose="020B0604020202020204" pitchFamily="34" charset="0"/>
              <a:buChar char="•"/>
            </a:pPr>
            <a:r>
              <a:rPr lang="it-IT" dirty="0"/>
              <a:t>Complessi proteina-proteina (strutture quaternarie)</a:t>
            </a:r>
          </a:p>
          <a:p>
            <a:pPr marL="285750" indent="-285750">
              <a:buFont typeface="Arial" panose="020B0604020202020204" pitchFamily="34" charset="0"/>
              <a:buChar char="•"/>
            </a:pPr>
            <a:r>
              <a:rPr lang="it-IT" dirty="0"/>
              <a:t>Complessi proteina/DNA/RNA</a:t>
            </a:r>
          </a:p>
          <a:p>
            <a:pPr marL="285750" indent="-285750">
              <a:buFont typeface="Arial" panose="020B0604020202020204" pitchFamily="34" charset="0"/>
              <a:buChar char="•"/>
            </a:pPr>
            <a:r>
              <a:rPr lang="it-IT" dirty="0"/>
              <a:t>Complessi proteina/molecole di altra natura (importante per studi biochimici e farmacologici)</a:t>
            </a:r>
            <a:endParaRPr lang="en-US" dirty="0"/>
          </a:p>
        </p:txBody>
      </p:sp>
    </p:spTree>
    <p:extLst>
      <p:ext uri="{BB962C8B-B14F-4D97-AF65-F5344CB8AC3E}">
        <p14:creationId xmlns:p14="http://schemas.microsoft.com/office/powerpoint/2010/main" val="383870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«CATEGORIZZARE» PROTEINE IN BASE ALLA LORO FUNZIONE</a:t>
            </a:r>
            <a:endParaRPr lang="en-US" sz="2400" dirty="0"/>
          </a:p>
        </p:txBody>
      </p:sp>
      <p:sp>
        <p:nvSpPr>
          <p:cNvPr id="6" name="CasellaDiTesto 5"/>
          <p:cNvSpPr txBox="1"/>
          <p:nvPr/>
        </p:nvSpPr>
        <p:spPr>
          <a:xfrm>
            <a:off x="777766" y="1428750"/>
            <a:ext cx="10583917"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Le lezioni viste fino a questo momento ci hanno offerto una panoramica su diversi strumenti che possono darci delle utili indicazioni per prevedere l’ipotetica funzione di una proteina, su diversi livelli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rgbClr val="624D38"/>
                </a:solidFill>
                <a:effectLst/>
                <a:uLnTx/>
                <a:uFillTx/>
                <a:latin typeface="Century Gothic"/>
                <a:ea typeface="+mn-ea"/>
                <a:cs typeface="+mn-cs"/>
              </a:rPr>
              <a:t>BLAST</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-&gt; identifica similarità significativa con proteine la cui funzione è nota, in quanto già sperimentalmente validata da altri autori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rgbClr val="624D38"/>
                </a:solidFill>
                <a:effectLst/>
                <a:uLnTx/>
                <a:uFillTx/>
                <a:latin typeface="Century Gothic"/>
                <a:ea typeface="+mn-ea"/>
                <a:cs typeface="+mn-cs"/>
              </a:rPr>
              <a:t>Presenza di domini conservati </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-&gt; tramite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InterproScan</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SMART,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Pfam</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ecc. ci permette di identificare la presenza di regioni conservate che svolgono determinate funzioni molecolari, la cui combinazione determina il ruolo che una proteina assume in un determinato contesto cellulare o sub-cellulare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rgbClr val="624D38"/>
                </a:solidFill>
                <a:effectLst/>
                <a:uLnTx/>
                <a:uFillTx/>
                <a:latin typeface="Century Gothic"/>
                <a:ea typeface="+mn-ea"/>
                <a:cs typeface="+mn-cs"/>
              </a:rPr>
              <a:t>Predizione della topologia </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-&gt; altrettanto importante, ci permette di inserire una proteina (o una sua specifica regione) in un determinato contesto biologico. In che organello è indirizzata la proteina? Il dominio di interesse è intracellulare/extracellulare?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rgbClr val="624D38"/>
                </a:solidFill>
                <a:effectLst/>
                <a:uLnTx/>
                <a:uFillTx/>
                <a:latin typeface="Century Gothic"/>
                <a:ea typeface="+mn-ea"/>
                <a:cs typeface="+mn-cs"/>
              </a:rPr>
              <a:t>Predizione strutturale </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-&gt; determinate strutture sono tipicamente legate a determinate funzioni, e proteine strutturalmente simili, anche se con scarsa omologia di sequenza primaria, probabilmente coprono una funzione simile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13068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1F44-6026-E087-0EE2-5326E051CB17}"/>
              </a:ext>
            </a:extLst>
          </p:cNvPr>
          <p:cNvSpPr>
            <a:spLocks noGrp="1"/>
          </p:cNvSpPr>
          <p:nvPr>
            <p:ph type="title"/>
          </p:nvPr>
        </p:nvSpPr>
        <p:spPr>
          <a:xfrm>
            <a:off x="1341120" y="438912"/>
            <a:ext cx="9509760" cy="504985"/>
          </a:xfrm>
        </p:spPr>
        <p:txBody>
          <a:bodyPr>
            <a:normAutofit fontScale="90000"/>
          </a:bodyPr>
          <a:lstStyle/>
          <a:p>
            <a:r>
              <a:rPr lang="en-US" dirty="0"/>
              <a:t>AlphaFold3 – Quali </a:t>
            </a:r>
            <a:r>
              <a:rPr lang="en-US" dirty="0" err="1"/>
              <a:t>sono</a:t>
            </a:r>
            <a:r>
              <a:rPr lang="en-US" dirty="0"/>
              <a:t> le </a:t>
            </a:r>
            <a:r>
              <a:rPr lang="en-US" dirty="0" err="1"/>
              <a:t>novità</a:t>
            </a:r>
            <a:r>
              <a:rPr lang="en-US" dirty="0"/>
              <a:t>?</a:t>
            </a:r>
          </a:p>
        </p:txBody>
      </p:sp>
      <p:sp>
        <p:nvSpPr>
          <p:cNvPr id="3" name="Content Placeholder 2">
            <a:extLst>
              <a:ext uri="{FF2B5EF4-FFF2-40B4-BE49-F238E27FC236}">
                <a16:creationId xmlns:a16="http://schemas.microsoft.com/office/drawing/2014/main" id="{CF736A84-C1C2-E44F-B1FA-86F25AB4C051}"/>
              </a:ext>
            </a:extLst>
          </p:cNvPr>
          <p:cNvSpPr>
            <a:spLocks noGrp="1"/>
          </p:cNvSpPr>
          <p:nvPr>
            <p:ph idx="1"/>
          </p:nvPr>
        </p:nvSpPr>
        <p:spPr/>
        <p:txBody>
          <a:bodyPr>
            <a:normAutofit fontScale="92500" lnSpcReduction="10000"/>
          </a:bodyPr>
          <a:lstStyle/>
          <a:p>
            <a:pPr algn="just"/>
            <a:r>
              <a:rPr lang="it-IT" dirty="0"/>
              <a:t>AlphaFold3, rilasciato nel 2024, è ora in grado di modellare accuratamente anche complessi tra proteine ed altre biomolecole, come DNA, RNA e ioni</a:t>
            </a:r>
          </a:p>
          <a:p>
            <a:pPr algn="just"/>
            <a:r>
              <a:rPr lang="it-IT" i="1" dirty="0"/>
              <a:t>«</a:t>
            </a:r>
            <a:r>
              <a:rPr lang="en-US" b="0" i="1" dirty="0">
                <a:solidFill>
                  <a:srgbClr val="222222"/>
                </a:solidFill>
                <a:effectLst/>
                <a:latin typeface="Harding"/>
              </a:rPr>
              <a:t>The introduction of AlphaFold 2 has spurred a revolution in modelling the structure of proteins and their interactions, enabling a huge range of applications in protein modelling and design. Here we describe our AlphaFold 3 model with a substantially updated diffusion-based architecture that is </a:t>
            </a:r>
            <a:r>
              <a:rPr lang="en-US" b="1" i="1" dirty="0">
                <a:solidFill>
                  <a:srgbClr val="222222"/>
                </a:solidFill>
                <a:effectLst/>
                <a:latin typeface="Harding"/>
              </a:rPr>
              <a:t>capable of predicting the joint structure of complexes including proteins, nucleic acids, small molecules, ions and modified residues</a:t>
            </a:r>
            <a:r>
              <a:rPr lang="en-US" b="0" i="1" dirty="0">
                <a:solidFill>
                  <a:srgbClr val="222222"/>
                </a:solidFill>
                <a:effectLst/>
                <a:latin typeface="Harding"/>
              </a:rPr>
              <a:t>. The new AlphaFold model demonstrates substantially improved accuracy over many previous specialized tools: </a:t>
            </a:r>
            <a:r>
              <a:rPr lang="en-US" b="1" i="1" dirty="0">
                <a:solidFill>
                  <a:srgbClr val="222222"/>
                </a:solidFill>
                <a:effectLst/>
                <a:latin typeface="Harding"/>
              </a:rPr>
              <a:t>far greater accuracy for protein–ligand interactions compared with state-of-the-art docking tools, much higher accuracy for protein–nucleic acid interactions compared with nucleic-acid-specific predictors and substantially higher antibody–antigen prediction accuracy compared with AlphaFold-Multimer v.2.3</a:t>
            </a:r>
            <a:r>
              <a:rPr lang="en-US" b="0" i="1" dirty="0">
                <a:solidFill>
                  <a:srgbClr val="222222"/>
                </a:solidFill>
                <a:effectLst/>
                <a:latin typeface="Harding"/>
              </a:rPr>
              <a:t>. Together, these results show that high-accuracy modelling across biomolecular space is possible within a single unified deep-learning framework.”</a:t>
            </a:r>
            <a:endParaRPr lang="it-IT" i="1" dirty="0"/>
          </a:p>
          <a:p>
            <a:pPr algn="just"/>
            <a:r>
              <a:rPr lang="en-US" dirty="0"/>
              <a:t>Per I </a:t>
            </a:r>
            <a:r>
              <a:rPr lang="en-US" dirty="0" err="1"/>
              <a:t>più</a:t>
            </a:r>
            <a:r>
              <a:rPr lang="en-US" dirty="0"/>
              <a:t> </a:t>
            </a:r>
            <a:r>
              <a:rPr lang="en-US" dirty="0" err="1"/>
              <a:t>curiosi</a:t>
            </a:r>
            <a:r>
              <a:rPr lang="en-US" dirty="0"/>
              <a:t>: </a:t>
            </a:r>
            <a:r>
              <a:rPr lang="en-US" dirty="0">
                <a:hlinkClick r:id="rId2"/>
              </a:rPr>
              <a:t>https://www.nature.com/articles/s41586-024-07487-w</a:t>
            </a:r>
            <a:r>
              <a:rPr lang="en-US" dirty="0"/>
              <a:t> </a:t>
            </a:r>
          </a:p>
        </p:txBody>
      </p:sp>
    </p:spTree>
    <p:extLst>
      <p:ext uri="{BB962C8B-B14F-4D97-AF65-F5344CB8AC3E}">
        <p14:creationId xmlns:p14="http://schemas.microsoft.com/office/powerpoint/2010/main" val="289803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«CATEGORIZZARE» PROTEINE IN BASE ALLA LORO FUNZIONE</a:t>
            </a:r>
            <a:endParaRPr lang="en-US" sz="2400" dirty="0"/>
          </a:p>
        </p:txBody>
      </p:sp>
      <p:sp>
        <p:nvSpPr>
          <p:cNvPr id="6" name="CasellaDiTesto 5"/>
          <p:cNvSpPr txBox="1"/>
          <p:nvPr/>
        </p:nvSpPr>
        <p:spPr>
          <a:xfrm>
            <a:off x="714704" y="1355177"/>
            <a:ext cx="631321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OPPORTUNITA’ E LIMITI DEI METODI DI ANNOTAZIONE FUNZIONALE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Si tratta in tutti i casi di metodi di </a:t>
            </a:r>
            <a:r>
              <a:rPr kumimoji="0" lang="it-IT" sz="1800" b="1" i="0" u="none" strike="noStrike" kern="1200" cap="none" spc="0" normalizeH="0" baseline="0" noProof="0" dirty="0">
                <a:ln>
                  <a:noFill/>
                </a:ln>
                <a:solidFill>
                  <a:srgbClr val="624D38"/>
                </a:solidFill>
                <a:effectLst/>
                <a:uLnTx/>
                <a:uFillTx/>
                <a:latin typeface="Century Gothic"/>
                <a:ea typeface="+mn-ea"/>
                <a:cs typeface="+mn-cs"/>
              </a:rPr>
              <a:t>inferenza</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senza la possibilità diretta di valutare la bontà di una predizione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La procedura è molto semplice e si basa su </a:t>
            </a:r>
            <a:r>
              <a:rPr kumimoji="0" lang="it-IT" sz="1800" b="0" i="0" u="sng" strike="noStrike" kern="1200" cap="none" spc="0" normalizeH="0" baseline="0" noProof="0" dirty="0">
                <a:ln>
                  <a:noFill/>
                </a:ln>
                <a:solidFill>
                  <a:srgbClr val="624D38"/>
                </a:solidFill>
                <a:effectLst/>
                <a:uLnTx/>
                <a:uFillTx/>
                <a:latin typeface="Century Gothic"/>
                <a:ea typeface="+mn-ea"/>
                <a:cs typeface="+mn-cs"/>
              </a:rPr>
              <a:t>criteri soglia arbitrari</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di similarità/p-</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value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da stabilire per procedere con la predizione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Quando una sequenza proteica (o una sequenza nucleotidica codificante) viene assegnata ad una ipotetica funzione, si parla di </a:t>
            </a:r>
            <a:r>
              <a:rPr kumimoji="0" lang="it-IT" sz="1800" b="1" i="0" u="none" strike="noStrike" kern="1200" cap="none" spc="0" normalizeH="0" baseline="0" noProof="0" dirty="0">
                <a:ln>
                  <a:noFill/>
                </a:ln>
                <a:solidFill>
                  <a:srgbClr val="624D38"/>
                </a:solidFill>
                <a:effectLst/>
                <a:uLnTx/>
                <a:uFillTx/>
                <a:latin typeface="Century Gothic"/>
                <a:ea typeface="+mn-ea"/>
                <a:cs typeface="+mn-cs"/>
              </a:rPr>
              <a:t>annotazione funzionale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E’ diventato uno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step</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fondamentale nell’analisi di genomi, trascrittomi 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proteomi</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per permettere una migliore interpretazione dei risultati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7027920" y="1713187"/>
            <a:ext cx="4680605" cy="3510454"/>
          </a:xfrm>
          <a:prstGeom prst="rect">
            <a:avLst/>
          </a:prstGeom>
        </p:spPr>
      </p:pic>
      <p:sp>
        <p:nvSpPr>
          <p:cNvPr id="4" name="CasellaDiTesto 3"/>
          <p:cNvSpPr txBox="1"/>
          <p:nvPr/>
        </p:nvSpPr>
        <p:spPr>
          <a:xfrm>
            <a:off x="714703" y="5692282"/>
            <a:ext cx="10993822" cy="923330"/>
          </a:xfrm>
          <a:prstGeom prst="rect">
            <a:avLst/>
          </a:prstGeom>
          <a:noFill/>
          <a:ln>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624D38"/>
                </a:solidFill>
                <a:effectLst/>
                <a:uLnTx/>
                <a:uFillTx/>
                <a:latin typeface="Century Gothic"/>
                <a:ea typeface="+mn-ea"/>
                <a:cs typeface="+mn-cs"/>
              </a:rPr>
              <a:t>RICORDIAMO CHE LE PREDIZIONI COMPUTAZIONALI NON POTRANNO MAI SOSTITUIRE LE INFORMAZIONI DIRETTE RELATIVE ALLA VALIDAZIONE SPERIMENTALE (es. clonaggio e saggi funzionali, gene knockout in modelli </a:t>
            </a:r>
            <a:r>
              <a:rPr kumimoji="0" lang="it-IT" sz="1800" b="1" i="1" u="none" strike="noStrike" kern="1200" cap="none" spc="0" normalizeH="0" baseline="0" noProof="0" dirty="0">
                <a:ln>
                  <a:noFill/>
                </a:ln>
                <a:solidFill>
                  <a:srgbClr val="624D38"/>
                </a:solidFill>
                <a:effectLst/>
                <a:uLnTx/>
                <a:uFillTx/>
                <a:latin typeface="Century Gothic"/>
                <a:ea typeface="+mn-ea"/>
                <a:cs typeface="+mn-cs"/>
              </a:rPr>
              <a:t>in vivo</a:t>
            </a:r>
            <a:r>
              <a:rPr kumimoji="0" lang="it-IT" sz="1800" b="1" i="0" u="none" strike="noStrike" kern="1200" cap="none" spc="0" normalizeH="0" baseline="0" noProof="0" dirty="0">
                <a:ln>
                  <a:noFill/>
                </a:ln>
                <a:solidFill>
                  <a:srgbClr val="624D38"/>
                </a:solidFill>
                <a:effectLst/>
                <a:uLnTx/>
                <a:uFillTx/>
                <a:latin typeface="Century Gothic"/>
                <a:ea typeface="+mn-ea"/>
                <a:cs typeface="+mn-cs"/>
              </a:rPr>
              <a:t>, ecc.)</a:t>
            </a:r>
            <a:endParaRPr kumimoji="0" lang="en-US" sz="1800" b="1"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31781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RISORSE PER L’ANNOTAZIONE FUNZIONALE</a:t>
            </a:r>
            <a:endParaRPr lang="en-US" sz="2400" dirty="0"/>
          </a:p>
        </p:txBody>
      </p:sp>
      <p:sp>
        <p:nvSpPr>
          <p:cNvPr id="6" name="CasellaDiTesto 5"/>
          <p:cNvSpPr txBox="1"/>
          <p:nvPr/>
        </p:nvSpPr>
        <p:spPr>
          <a:xfrm>
            <a:off x="777766" y="1428750"/>
            <a:ext cx="10583917" cy="120032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Esistono svariati strumenti e database per l’annotazione funzionale di geni,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mRNA</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e proteine, e per gli scopi di questo corso ci soffermeremo brevemente soltanto sui database principali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a:blip r:embed="rId2"/>
          <a:stretch>
            <a:fillRect/>
          </a:stretch>
        </p:blipFill>
        <p:spPr>
          <a:xfrm>
            <a:off x="957426" y="2799036"/>
            <a:ext cx="4286250" cy="2857500"/>
          </a:xfrm>
          <a:prstGeom prst="rect">
            <a:avLst/>
          </a:prstGeom>
        </p:spPr>
      </p:pic>
      <p:sp>
        <p:nvSpPr>
          <p:cNvPr id="5" name="CasellaDiTesto 4"/>
          <p:cNvSpPr txBox="1"/>
          <p:nvPr/>
        </p:nvSpPr>
        <p:spPr>
          <a:xfrm>
            <a:off x="5486400" y="2337371"/>
            <a:ext cx="611702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624D38"/>
                </a:solidFill>
                <a:effectLst/>
                <a:uLnTx/>
                <a:uFillTx/>
                <a:latin typeface="Century Gothic"/>
                <a:ea typeface="+mn-ea"/>
                <a:cs typeface="+mn-cs"/>
              </a:rPr>
              <a:t>GENE ONTOLOGY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hlinkClick r:id="rId3"/>
              </a:rPr>
              <a:t>http://geneontology.org</a:t>
            </a: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Si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tratta</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del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maggiore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e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più</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utilizzato</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database per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annotazione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funzionale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Basato</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su</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evidenze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sperimentali</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curato</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manualmente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Categorizza</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geni</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e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proteine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secondo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tre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grosse</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a:ln>
                  <a:noFill/>
                </a:ln>
                <a:solidFill>
                  <a:srgbClr val="624D38"/>
                </a:solidFill>
                <a:effectLst/>
                <a:uLnTx/>
                <a:uFillTx/>
                <a:latin typeface="Century Gothic"/>
                <a:ea typeface="+mn-ea"/>
                <a:cs typeface="+mn-cs"/>
              </a:rPr>
              <a:t>sezioni</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err="1">
                <a:ln>
                  <a:noFill/>
                </a:ln>
                <a:solidFill>
                  <a:srgbClr val="624D38"/>
                </a:solidFill>
                <a:effectLst/>
                <a:uLnTx/>
                <a:uFillTx/>
                <a:latin typeface="Century Gothic"/>
                <a:ea typeface="+mn-ea"/>
                <a:cs typeface="+mn-cs"/>
              </a:rPr>
              <a:t>Biological</a:t>
            </a:r>
            <a:r>
              <a:rPr kumimoji="0" lang="it-IT" sz="1800" b="1"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a:ln>
                  <a:noFill/>
                </a:ln>
                <a:solidFill>
                  <a:srgbClr val="624D38"/>
                </a:solidFill>
                <a:effectLst/>
                <a:uLnTx/>
                <a:uFillTx/>
                <a:latin typeface="Century Gothic"/>
                <a:ea typeface="+mn-ea"/>
                <a:cs typeface="+mn-cs"/>
              </a:rPr>
              <a:t>process</a:t>
            </a: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err="1">
                <a:ln>
                  <a:noFill/>
                </a:ln>
                <a:solidFill>
                  <a:srgbClr val="624D38"/>
                </a:solidFill>
                <a:effectLst/>
                <a:uLnTx/>
                <a:uFillTx/>
                <a:latin typeface="Century Gothic"/>
                <a:ea typeface="+mn-ea"/>
                <a:cs typeface="+mn-cs"/>
              </a:rPr>
              <a:t>Molecular</a:t>
            </a:r>
            <a:r>
              <a:rPr kumimoji="0" lang="it-IT" sz="1800" b="1"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a:ln>
                  <a:noFill/>
                </a:ln>
                <a:solidFill>
                  <a:srgbClr val="624D38"/>
                </a:solidFill>
                <a:effectLst/>
                <a:uLnTx/>
                <a:uFillTx/>
                <a:latin typeface="Century Gothic"/>
                <a:ea typeface="+mn-ea"/>
                <a:cs typeface="+mn-cs"/>
              </a:rPr>
              <a:t>function</a:t>
            </a: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a:ln>
                  <a:noFill/>
                </a:ln>
                <a:solidFill>
                  <a:srgbClr val="624D38"/>
                </a:solidFill>
                <a:effectLst/>
                <a:uLnTx/>
                <a:uFillTx/>
                <a:latin typeface="Century Gothic"/>
                <a:ea typeface="+mn-ea"/>
                <a:cs typeface="+mn-cs"/>
              </a:rPr>
              <a:t>Cellular component</a:t>
            </a:r>
            <a:endParaRPr kumimoji="0" lang="en-US" sz="1800" b="1"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134026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GENE ONTOLOGY</a:t>
            </a:r>
            <a:endParaRPr lang="en-US" sz="2400" dirty="0"/>
          </a:p>
        </p:txBody>
      </p:sp>
      <p:sp>
        <p:nvSpPr>
          <p:cNvPr id="6" name="CasellaDiTesto 5"/>
          <p:cNvSpPr txBox="1"/>
          <p:nvPr/>
        </p:nvSpPr>
        <p:spPr>
          <a:xfrm>
            <a:off x="725215" y="1187012"/>
            <a:ext cx="5927833" cy="507831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Gene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è organizzato in modo gerarchico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Categorie molto ampie 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generalistiche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(definite </a:t>
            </a:r>
            <a:r>
              <a:rPr kumimoji="0" lang="it-IT" sz="1800" b="0" i="1" u="none" strike="noStrike" kern="1200" cap="none" spc="0" normalizeH="0" baseline="0" noProof="0" dirty="0">
                <a:ln>
                  <a:noFill/>
                </a:ln>
                <a:solidFill>
                  <a:srgbClr val="624D38"/>
                </a:solidFill>
                <a:effectLst/>
                <a:uLnTx/>
                <a:uFillTx/>
                <a:latin typeface="Century Gothic"/>
                <a:ea typeface="+mn-ea"/>
                <a:cs typeface="+mn-cs"/>
              </a:rPr>
              <a:t>GO </a:t>
            </a:r>
            <a:r>
              <a:rPr kumimoji="0" lang="it-IT" sz="1800" b="0" i="1" u="none" strike="noStrike" kern="1200" cap="none" spc="0" normalizeH="0" baseline="0" noProof="0" dirty="0" err="1">
                <a:ln>
                  <a:noFill/>
                </a:ln>
                <a:solidFill>
                  <a:srgbClr val="624D38"/>
                </a:solidFill>
                <a:effectLst/>
                <a:uLnTx/>
                <a:uFillTx/>
                <a:latin typeface="Century Gothic"/>
                <a:ea typeface="+mn-ea"/>
                <a:cs typeface="+mn-cs"/>
              </a:rPr>
              <a:t>terms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raggiungono livelli di dettaglio via via maggiori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Ciascuna proteina può quindi essere associata ad una o più  localizzazioni cellulari (es.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citosol</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nucleo, sinapsi, ecc.), funzioni molecolari (sugar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binding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DNA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polymerase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activity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ecc.) e processi biologici (fotosintesi,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cell</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leukocyte-mediated</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cytotoxicity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ecc.)</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sng" strike="noStrike" kern="1200" cap="none" spc="0" normalizeH="0" baseline="0" noProof="0" dirty="0">
                <a:ln>
                  <a:noFill/>
                </a:ln>
                <a:solidFill>
                  <a:srgbClr val="624D38"/>
                </a:solidFill>
                <a:effectLst/>
                <a:uLnTx/>
                <a:uFillTx/>
                <a:latin typeface="Century Gothic"/>
                <a:ea typeface="+mn-ea"/>
                <a:cs typeface="+mn-cs"/>
              </a:rPr>
              <a:t>Queste sono associate a proteine la cui funzione è nota</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Nel momento in cui una proteina ignota mostra similarità significativa con una proteina nota associata a determinati GO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terms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posso ipotizzare che anche la proteina ignota sia associata alle stesse annotazioni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6874751" y="606312"/>
            <a:ext cx="5054491" cy="5290958"/>
          </a:xfrm>
          <a:prstGeom prst="rect">
            <a:avLst/>
          </a:prstGeom>
        </p:spPr>
      </p:pic>
    </p:spTree>
    <p:extLst>
      <p:ext uri="{BB962C8B-B14F-4D97-AF65-F5344CB8AC3E}">
        <p14:creationId xmlns:p14="http://schemas.microsoft.com/office/powerpoint/2010/main" val="365989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GENE ONTOLOGY</a:t>
            </a:r>
            <a:endParaRPr lang="en-US" sz="2400" dirty="0"/>
          </a:p>
        </p:txBody>
      </p:sp>
      <p:sp>
        <p:nvSpPr>
          <p:cNvPr id="6" name="CasellaDiTesto 5"/>
          <p:cNvSpPr txBox="1"/>
          <p:nvPr/>
        </p:nvSpPr>
        <p:spPr>
          <a:xfrm>
            <a:off x="143198" y="1150273"/>
            <a:ext cx="6341685" cy="175432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sng" strike="noStrike" kern="1200" cap="none" spc="0" normalizeH="0" baseline="0" noProof="0" dirty="0" err="1">
                <a:ln>
                  <a:noFill/>
                </a:ln>
                <a:solidFill>
                  <a:srgbClr val="624D38"/>
                </a:solidFill>
                <a:effectLst/>
                <a:uLnTx/>
                <a:uFillTx/>
                <a:latin typeface="Century Gothic"/>
                <a:ea typeface="+mn-ea"/>
                <a:cs typeface="+mn-cs"/>
              </a:rPr>
              <a:t>AmiGO</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è un browser interno a Gene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che ci permette di sfogliare i termini GO, ma anche di recuperare tutte le proteine depositate in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UniprotKB</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di un organismo associate ad una particolare annotazione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1164"/>
          <a:stretch/>
        </p:blipFill>
        <p:spPr>
          <a:xfrm>
            <a:off x="6663558" y="1566041"/>
            <a:ext cx="5249549" cy="446689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8" y="2965954"/>
            <a:ext cx="6341685" cy="367384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429" y="352178"/>
            <a:ext cx="2462302" cy="907163"/>
          </a:xfrm>
          <a:prstGeom prst="rect">
            <a:avLst/>
          </a:prstGeom>
        </p:spPr>
      </p:pic>
    </p:spTree>
    <p:extLst>
      <p:ext uri="{BB962C8B-B14F-4D97-AF65-F5344CB8AC3E}">
        <p14:creationId xmlns:p14="http://schemas.microsoft.com/office/powerpoint/2010/main" val="235007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a:t>TOPOLOGIE COMPLESSE – QUALCHE ESEMPIO</a:t>
            </a:r>
          </a:p>
        </p:txBody>
      </p:sp>
      <p:sp>
        <p:nvSpPr>
          <p:cNvPr id="6" name="Rectangle 1"/>
          <p:cNvSpPr>
            <a:spLocks noGrp="1" noChangeArrowheads="1"/>
          </p:cNvSpPr>
          <p:nvPr>
            <p:ph idx="1"/>
          </p:nvPr>
        </p:nvSpPr>
        <p:spPr bwMode="auto">
          <a:xfrm>
            <a:off x="672552" y="1292005"/>
            <a:ext cx="50414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ourier New" panose="02070309020205020404" pitchFamily="49" charset="0"/>
              </a:rPr>
              <a:t>&gt;AAS07021.1 </a:t>
            </a:r>
            <a:r>
              <a:rPr kumimoji="0" lang="en-US" altLang="en-US" sz="900" b="0" i="0" u="none" strike="noStrike" cap="none" normalizeH="0" baseline="0" dirty="0" err="1">
                <a:ln>
                  <a:noFill/>
                </a:ln>
                <a:solidFill>
                  <a:srgbClr val="000000"/>
                </a:solidFill>
                <a:effectLst/>
                <a:latin typeface="Courier New" panose="02070309020205020404" pitchFamily="49" charset="0"/>
              </a:rPr>
              <a:t>corticotropin</a:t>
            </a:r>
            <a:r>
              <a:rPr kumimoji="0" lang="en-US" altLang="en-US" sz="900" b="0" i="0" u="none" strike="noStrike" cap="none" normalizeH="0" baseline="0" dirty="0">
                <a:ln>
                  <a:noFill/>
                </a:ln>
                <a:solidFill>
                  <a:srgbClr val="000000"/>
                </a:solidFill>
                <a:effectLst/>
                <a:latin typeface="Courier New" panose="02070309020205020404" pitchFamily="49" charset="0"/>
              </a:rPr>
              <a:t>-releasing factor receptor type 2 alpha [Mus </a:t>
            </a:r>
            <a:r>
              <a:rPr kumimoji="0" lang="en-US" altLang="en-US" sz="900" b="0" i="0" u="none" strike="noStrike" cap="none" normalizeH="0" baseline="0" dirty="0" err="1">
                <a:ln>
                  <a:noFill/>
                </a:ln>
                <a:solidFill>
                  <a:srgbClr val="000000"/>
                </a:solidFill>
                <a:effectLst/>
                <a:latin typeface="Courier New" panose="02070309020205020404" pitchFamily="49" charset="0"/>
              </a:rPr>
              <a:t>musculus</a:t>
            </a:r>
            <a:r>
              <a:rPr kumimoji="0" lang="en-US" altLang="en-US" sz="900" b="0" i="0" u="none" strike="noStrike" cap="none" normalizeH="0" baseline="0" dirty="0">
                <a:ln>
                  <a:noFill/>
                </a:ln>
                <a:solidFill>
                  <a:srgbClr val="000000"/>
                </a:solidFill>
                <a:effectLst/>
                <a:latin typeface="Courier New" panose="02070309020205020404" pitchFamily="49" charset="0"/>
              </a:rPr>
              <a:t>] MDAALLLSLLEANCSLALAEELLLDGWGVPPDPEGPYTYCNTTLDQIGTCWPQSAPGALVERPCPEYFNG IKYNTTRNAYRECLENGTWASRVNYSHCEPILDDKQRKYDLHYRIALIVNYLGHCVSVVALVAAFLLFLV LRSIRCLRNVIHWNLITTFILRNIAWFLLQLIDHEVHEGNEVWCRCITTIFNYFVVTNFFWMFVEGCYLH TAIVMTYSTEHLRKWLFLFIGWCIPCPIIIAWAVGKLYYENEQCWFGKEAGDLVDYIYQGPVMLVLLINF VFLFNIVRILMTKLRASTTSETIQYRKAVKATLVLLPLLGITYMLFFVNPGEDDLSQIVFIYFNSFLQSF QGFFVSVFYCFFNGEVRAALRKRWHRWQDHHALRVPVARAMSIPTSPTRISFHSIKQTAAV</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257" y="1626984"/>
            <a:ext cx="6011114" cy="4486901"/>
          </a:xfrm>
          <a:prstGeom prst="rect">
            <a:avLst/>
          </a:prstGeom>
        </p:spPr>
      </p:pic>
      <p:sp>
        <p:nvSpPr>
          <p:cNvPr id="8" name="CasellaDiTesto 7"/>
          <p:cNvSpPr txBox="1"/>
          <p:nvPr/>
        </p:nvSpPr>
        <p:spPr>
          <a:xfrm>
            <a:off x="672552" y="3016468"/>
            <a:ext cx="4876909" cy="1755228"/>
          </a:xfrm>
          <a:prstGeom prst="rect">
            <a:avLst/>
          </a:prstGeom>
          <a:noFill/>
        </p:spPr>
        <p:txBody>
          <a:bodyPr wrap="square" rtlCol="0">
            <a:spAutoFit/>
          </a:bodyPr>
          <a:lstStyle/>
          <a:p>
            <a:pPr algn="just"/>
            <a:r>
              <a:rPr lang="it-IT" dirty="0"/>
              <a:t>Quante eliche </a:t>
            </a:r>
            <a:r>
              <a:rPr lang="it-IT" dirty="0" err="1"/>
              <a:t>transmembrana</a:t>
            </a:r>
            <a:r>
              <a:rPr lang="it-IT" dirty="0"/>
              <a:t> riuscite a rilevare?</a:t>
            </a:r>
          </a:p>
          <a:p>
            <a:pPr algn="just"/>
            <a:endParaRPr lang="it-IT" dirty="0"/>
          </a:p>
          <a:p>
            <a:pPr algn="just"/>
            <a:r>
              <a:rPr lang="it-IT" dirty="0"/>
              <a:t>Proviamo ad interpretare nel dettaglio l’organizzazione predetta di questa proteina</a:t>
            </a:r>
            <a:endParaRPr lang="en-US" dirty="0"/>
          </a:p>
        </p:txBody>
      </p:sp>
    </p:spTree>
    <p:extLst>
      <p:ext uri="{BB962C8B-B14F-4D97-AF65-F5344CB8AC3E}">
        <p14:creationId xmlns:p14="http://schemas.microsoft.com/office/powerpoint/2010/main" val="40882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GENE ONTOLOGY</a:t>
            </a:r>
            <a:endParaRPr lang="en-US" sz="2400" dirty="0"/>
          </a:p>
        </p:txBody>
      </p:sp>
      <p:sp>
        <p:nvSpPr>
          <p:cNvPr id="6" name="CasellaDiTesto 5"/>
          <p:cNvSpPr txBox="1"/>
          <p:nvPr/>
        </p:nvSpPr>
        <p:spPr>
          <a:xfrm>
            <a:off x="143198" y="1150273"/>
            <a:ext cx="11186954"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I termini GO solitamente sono associati alle entry di proteine depositate in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UniprotKB</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Queste informazioni sono di solito facilmente recuperabili dalle schede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Uniprot</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nella sezione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function</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come si può vedere nell’esempio sotto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Non dimentichiamo che termini GO possono essere associati anche a determinati domini conservati (es. un dominio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Interpro</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può essere collegato ad una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molecular</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function</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o anche ad una struttura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10" y="3181598"/>
            <a:ext cx="5563376" cy="2629267"/>
          </a:xfrm>
          <a:prstGeom prst="rect">
            <a:avLst/>
          </a:prstGeom>
        </p:spPr>
      </p:pic>
      <p:sp>
        <p:nvSpPr>
          <p:cNvPr id="8" name="CasellaDiTesto 7"/>
          <p:cNvSpPr txBox="1"/>
          <p:nvPr/>
        </p:nvSpPr>
        <p:spPr>
          <a:xfrm>
            <a:off x="6234017" y="3129775"/>
            <a:ext cx="5641288" cy="3077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sng" strike="noStrike" kern="1200" cap="none" spc="0" normalizeH="0" baseline="0" noProof="0" dirty="0">
                <a:ln>
                  <a:noFill/>
                </a:ln>
                <a:solidFill>
                  <a:srgbClr val="624D38"/>
                </a:solidFill>
                <a:effectLst/>
                <a:uLnTx/>
                <a:uFillTx/>
                <a:latin typeface="Century Gothic"/>
                <a:ea typeface="+mn-ea"/>
                <a:cs typeface="+mn-cs"/>
              </a:rPr>
              <a:t>PROCEDURA DI ANNOTAZIONE FUNZIONALE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624D38"/>
                </a:solidFill>
                <a:effectLst/>
                <a:uLnTx/>
                <a:uFillTx/>
                <a:latin typeface="Century Gothic"/>
                <a:ea typeface="+mn-ea"/>
                <a:cs typeface="+mn-cs"/>
              </a:rPr>
              <a:t>SEQUENZA IGNOTA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624D38"/>
                </a:solidFill>
                <a:effectLst/>
                <a:uLnTx/>
                <a:uFillTx/>
                <a:latin typeface="Century Gothic"/>
                <a:ea typeface="+mn-ea"/>
                <a:cs typeface="+mn-cs"/>
              </a:rPr>
              <a:t>BLAST/IDENTIFICAZIONE DOMINI CONSERVATI (PREVIA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624D38"/>
                </a:solidFill>
                <a:effectLst/>
                <a:uLnTx/>
                <a:uFillTx/>
                <a:latin typeface="Century Gothic"/>
                <a:ea typeface="+mn-ea"/>
                <a:cs typeface="+mn-cs"/>
              </a:rPr>
              <a:t>DEFINIZIONE SOGLIA DI SIMILARITA’/e-</a:t>
            </a:r>
            <a:r>
              <a:rPr kumimoji="0" lang="it-IT" sz="1600" b="0" i="0" u="none" strike="noStrike" kern="1200" cap="none" spc="0" normalizeH="0" baseline="0" noProof="0" dirty="0" err="1">
                <a:ln>
                  <a:noFill/>
                </a:ln>
                <a:solidFill>
                  <a:srgbClr val="624D38"/>
                </a:solidFill>
                <a:effectLst/>
                <a:uLnTx/>
                <a:uFillTx/>
                <a:latin typeface="Century Gothic"/>
                <a:ea typeface="+mn-ea"/>
                <a:cs typeface="+mn-cs"/>
              </a:rPr>
              <a:t>value</a:t>
            </a:r>
            <a:r>
              <a:rPr kumimoji="0" lang="it-IT" sz="1600" b="0" i="0" u="none" strike="noStrike" kern="1200" cap="none" spc="0" normalizeH="0" baseline="0" noProof="0" dirty="0">
                <a:ln>
                  <a:noFill/>
                </a:ln>
                <a:solidFill>
                  <a:srgbClr val="624D38"/>
                </a:solidFill>
                <a:effectLst/>
                <a:uLnTx/>
                <a:uFillTx/>
                <a:latin typeface="Century Gothic"/>
                <a:ea typeface="+mn-ea"/>
                <a:cs typeface="+mn-cs"/>
              </a:rPr>
              <a:t>/p-</a:t>
            </a:r>
            <a:r>
              <a:rPr kumimoji="0" lang="it-IT" sz="1600" b="0" i="0" u="none" strike="noStrike" kern="1200" cap="none" spc="0" normalizeH="0" baseline="0" noProof="0" dirty="0" err="1">
                <a:ln>
                  <a:noFill/>
                </a:ln>
                <a:solidFill>
                  <a:srgbClr val="624D38"/>
                </a:solidFill>
                <a:effectLst/>
                <a:uLnTx/>
                <a:uFillTx/>
                <a:latin typeface="Century Gothic"/>
                <a:ea typeface="+mn-ea"/>
                <a:cs typeface="+mn-cs"/>
              </a:rPr>
              <a:t>value</a:t>
            </a:r>
            <a:r>
              <a:rPr kumimoji="0" lang="it-IT" sz="1600" b="0" i="0" u="none" strike="noStrike" kern="1200" cap="none" spc="0" normalizeH="0" baseline="0" noProof="0" dirty="0">
                <a:ln>
                  <a:noFill/>
                </a:ln>
                <a:solidFill>
                  <a:srgbClr val="624D38"/>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624D38"/>
                </a:solidFill>
                <a:effectLst/>
                <a:uLnTx/>
                <a:uFillTx/>
                <a:latin typeface="Century Gothic"/>
                <a:ea typeface="+mn-ea"/>
                <a:cs typeface="+mn-cs"/>
              </a:rPr>
              <a:t>INFERENZA GO TERMS ASSOCIATI AGLI HIT SIGNIFICATIVI</a:t>
            </a:r>
            <a:endParaRPr kumimoji="0" lang="en-US" sz="1600" b="0" i="0" u="none" strike="noStrike" kern="1200" cap="none" spc="0" normalizeH="0" baseline="0" noProof="0" dirty="0">
              <a:ln>
                <a:noFill/>
              </a:ln>
              <a:solidFill>
                <a:srgbClr val="624D38"/>
              </a:solidFill>
              <a:effectLst/>
              <a:uLnTx/>
              <a:uFillTx/>
              <a:latin typeface="Century Gothic"/>
              <a:ea typeface="+mn-ea"/>
              <a:cs typeface="+mn-cs"/>
            </a:endParaRPr>
          </a:p>
        </p:txBody>
      </p:sp>
      <p:sp>
        <p:nvSpPr>
          <p:cNvPr id="9" name="Freccia in giù 8"/>
          <p:cNvSpPr/>
          <p:nvPr/>
        </p:nvSpPr>
        <p:spPr>
          <a:xfrm>
            <a:off x="8797158" y="408007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Freccia in giù 9"/>
          <p:cNvSpPr/>
          <p:nvPr/>
        </p:nvSpPr>
        <p:spPr>
          <a:xfrm>
            <a:off x="8797158" y="527284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21936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ALTRE POSSIBILITA’ DI ANNOTAZIONE FUNZIONALE</a:t>
            </a:r>
            <a:endParaRPr lang="en-US" sz="2400" dirty="0"/>
          </a:p>
        </p:txBody>
      </p:sp>
      <p:sp>
        <p:nvSpPr>
          <p:cNvPr id="6" name="CasellaDiTesto 5"/>
          <p:cNvSpPr txBox="1"/>
          <p:nvPr/>
        </p:nvSpPr>
        <p:spPr>
          <a:xfrm>
            <a:off x="363915" y="1192314"/>
            <a:ext cx="5227588"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sng" strike="noStrike" kern="1200" cap="none" spc="0" normalizeH="0" baseline="0" noProof="0" dirty="0">
                <a:ln>
                  <a:noFill/>
                </a:ln>
                <a:solidFill>
                  <a:srgbClr val="624D38"/>
                </a:solidFill>
                <a:effectLst/>
                <a:uLnTx/>
                <a:uFillTx/>
                <a:latin typeface="Century Gothic"/>
                <a:ea typeface="+mn-ea"/>
                <a:cs typeface="+mn-cs"/>
              </a:rPr>
              <a:t>KEGG </a:t>
            </a:r>
            <a:r>
              <a:rPr kumimoji="0" lang="it-IT" sz="1800" b="1" i="0" u="sng" strike="noStrike" kern="1200" cap="none" spc="0" normalizeH="0" baseline="0" noProof="0" dirty="0" err="1">
                <a:ln>
                  <a:noFill/>
                </a:ln>
                <a:solidFill>
                  <a:srgbClr val="624D38"/>
                </a:solidFill>
                <a:effectLst/>
                <a:uLnTx/>
                <a:uFillTx/>
                <a:latin typeface="Century Gothic"/>
                <a:ea typeface="+mn-ea"/>
                <a:cs typeface="+mn-cs"/>
              </a:rPr>
              <a:t>Pathway</a:t>
            </a:r>
            <a:r>
              <a:rPr kumimoji="0" lang="it-IT" sz="1800" b="1" i="0" u="sng" strike="noStrike" kern="1200" cap="none" spc="0" normalizeH="0" baseline="0" noProof="0" dirty="0">
                <a:ln>
                  <a:noFill/>
                </a:ln>
                <a:solidFill>
                  <a:srgbClr val="624D38"/>
                </a:solidFill>
                <a:effectLst/>
                <a:uLnTx/>
                <a:uFillTx/>
                <a:latin typeface="Century Gothic"/>
                <a:ea typeface="+mn-ea"/>
                <a:cs typeface="+mn-cs"/>
              </a:rPr>
              <a:t> (</a:t>
            </a:r>
            <a:r>
              <a:rPr kumimoji="0" lang="en-US" sz="1800" b="1" i="0" u="sng" strike="noStrike" kern="1200" cap="none" spc="0" normalizeH="0" baseline="0" noProof="0" dirty="0">
                <a:ln>
                  <a:noFill/>
                </a:ln>
                <a:solidFill>
                  <a:srgbClr val="624D38"/>
                </a:solidFill>
                <a:effectLst/>
                <a:uLnTx/>
                <a:uFillTx/>
                <a:latin typeface="Century Gothic"/>
                <a:ea typeface="+mn-ea"/>
                <a:cs typeface="+mn-cs"/>
              </a:rPr>
              <a:t>Kyoto Encyclopedia of Genes and Genomes)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già brevemente definito nelle prime lezioni, si tratta di un database di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pathway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metabolici, che cura in modo molto dettagliato le relazioni di cui c’è evidenza diretta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Focus su uomo ed organismi modello (anche piante e batteri)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Collegato a </a:t>
            </a:r>
            <a:r>
              <a:rPr kumimoji="0" lang="it-IT" sz="1800" b="1" i="0" u="sng" strike="noStrike" kern="1200" cap="none" spc="0" normalizeH="0" baseline="0" noProof="0" dirty="0">
                <a:ln>
                  <a:noFill/>
                </a:ln>
                <a:solidFill>
                  <a:srgbClr val="624D38"/>
                </a:solidFill>
                <a:effectLst/>
                <a:uLnTx/>
                <a:uFillTx/>
                <a:latin typeface="Century Gothic"/>
                <a:ea typeface="+mn-ea"/>
                <a:cs typeface="+mn-cs"/>
              </a:rPr>
              <a:t>COG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(Cluster of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Orthologous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Genes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in quanto geni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ortologhi</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in organismi diversi sono attesi svolgere la medesima funzione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Essendo molto legato ad aspetti metabolici è strettamente collegato ad </a:t>
            </a:r>
            <a:r>
              <a:rPr kumimoji="0" lang="it-IT" sz="1800" b="1" i="0" u="none" strike="noStrike" kern="1200" cap="none" spc="0" normalizeH="0" baseline="0" noProof="0" dirty="0" err="1">
                <a:ln>
                  <a:noFill/>
                </a:ln>
                <a:solidFill>
                  <a:srgbClr val="624D38"/>
                </a:solidFill>
                <a:effectLst/>
                <a:uLnTx/>
                <a:uFillTx/>
                <a:latin typeface="Century Gothic"/>
                <a:ea typeface="+mn-ea"/>
                <a:cs typeface="+mn-cs"/>
              </a:rPr>
              <a:t>Enzyme</a:t>
            </a:r>
            <a:r>
              <a:rPr kumimoji="0" lang="it-IT" sz="1800" b="1"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a:ln>
                  <a:noFill/>
                </a:ln>
                <a:solidFill>
                  <a:srgbClr val="624D38"/>
                </a:solidFill>
                <a:effectLst/>
                <a:uLnTx/>
                <a:uFillTx/>
                <a:latin typeface="Century Gothic"/>
                <a:ea typeface="+mn-ea"/>
                <a:cs typeface="+mn-cs"/>
              </a:rPr>
              <a:t>Commission</a:t>
            </a: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5681662" y="952641"/>
            <a:ext cx="6195028" cy="5538248"/>
          </a:xfrm>
          <a:prstGeom prst="rect">
            <a:avLst/>
          </a:prstGeom>
        </p:spPr>
      </p:pic>
    </p:spTree>
    <p:extLst>
      <p:ext uri="{BB962C8B-B14F-4D97-AF65-F5344CB8AC3E}">
        <p14:creationId xmlns:p14="http://schemas.microsoft.com/office/powerpoint/2010/main" val="183037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ALTRE POSSIBILITA’ DI ANNOTAZIONE FUNZIONALE</a:t>
            </a:r>
            <a:endParaRPr lang="en-US" sz="2400" dirty="0"/>
          </a:p>
        </p:txBody>
      </p:sp>
      <p:sp>
        <p:nvSpPr>
          <p:cNvPr id="6" name="CasellaDiTesto 5"/>
          <p:cNvSpPr txBox="1"/>
          <p:nvPr/>
        </p:nvSpPr>
        <p:spPr>
          <a:xfrm>
            <a:off x="363914" y="1192314"/>
            <a:ext cx="6699037" cy="286232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I termini </a:t>
            </a:r>
            <a:r>
              <a:rPr kumimoji="0" lang="it-IT" sz="1800" b="1" i="0" u="sng" strike="noStrike" kern="1200" cap="none" spc="0" normalizeH="0" baseline="0" noProof="0" dirty="0" err="1">
                <a:ln>
                  <a:noFill/>
                </a:ln>
                <a:solidFill>
                  <a:srgbClr val="624D38"/>
                </a:solidFill>
                <a:effectLst/>
                <a:uLnTx/>
                <a:uFillTx/>
                <a:latin typeface="Century Gothic"/>
                <a:ea typeface="+mn-ea"/>
                <a:cs typeface="+mn-cs"/>
              </a:rPr>
              <a:t>Enzyme</a:t>
            </a:r>
            <a:r>
              <a:rPr kumimoji="0" lang="it-IT" sz="1800" b="1" i="0" u="sng" strike="noStrike" kern="1200" cap="none" spc="0" normalizeH="0" baseline="0" noProof="0" dirty="0">
                <a:ln>
                  <a:noFill/>
                </a:ln>
                <a:solidFill>
                  <a:srgbClr val="624D38"/>
                </a:solidFill>
                <a:effectLst/>
                <a:uLnTx/>
                <a:uFillTx/>
                <a:latin typeface="Century Gothic"/>
                <a:ea typeface="+mn-ea"/>
                <a:cs typeface="+mn-cs"/>
              </a:rPr>
              <a:t> </a:t>
            </a:r>
            <a:r>
              <a:rPr kumimoji="0" lang="it-IT" sz="1800" b="1" i="0" u="sng" strike="noStrike" kern="1200" cap="none" spc="0" normalizeH="0" baseline="0" noProof="0" dirty="0" err="1">
                <a:ln>
                  <a:noFill/>
                </a:ln>
                <a:solidFill>
                  <a:srgbClr val="624D38"/>
                </a:solidFill>
                <a:effectLst/>
                <a:uLnTx/>
                <a:uFillTx/>
                <a:latin typeface="Century Gothic"/>
                <a:ea typeface="+mn-ea"/>
                <a:cs typeface="+mn-cs"/>
              </a:rPr>
              <a:t>Commission</a:t>
            </a:r>
            <a:r>
              <a:rPr kumimoji="0" lang="it-IT" sz="1800" b="1" i="0" u="sng" strike="noStrike" kern="1200" cap="none" spc="0" normalizeH="0" baseline="0" noProof="0" dirty="0">
                <a:ln>
                  <a:noFill/>
                </a:ln>
                <a:solidFill>
                  <a:srgbClr val="624D38"/>
                </a:solidFill>
                <a:effectLst/>
                <a:uLnTx/>
                <a:uFillTx/>
                <a:latin typeface="Century Gothic"/>
                <a:ea typeface="+mn-ea"/>
                <a:cs typeface="+mn-cs"/>
              </a:rPr>
              <a:t> (EC</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sono gestiti in un sistema detto </a:t>
            </a:r>
            <a:r>
              <a:rPr kumimoji="0" lang="it-IT" sz="1800" b="1" i="0" u="sng" strike="noStrike" kern="1200" cap="none" spc="0" normalizeH="0" baseline="0" noProof="0" dirty="0">
                <a:ln>
                  <a:noFill/>
                </a:ln>
                <a:solidFill>
                  <a:srgbClr val="624D38"/>
                </a:solidFill>
                <a:effectLst/>
                <a:uLnTx/>
                <a:uFillTx/>
                <a:latin typeface="Century Gothic"/>
                <a:ea typeface="+mn-ea"/>
                <a:cs typeface="+mn-cs"/>
              </a:rPr>
              <a:t>BRENDA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Ogni termine è legato ad una specifica reazione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Naturalmente per assegnare termini EC è necessario avere una grande confidenza nella qualità dell’inferenza -&gt; bisogna utilizzare criteri di similarità molto stringenti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Non applicabile per annotazione di organismi non-modello molto distanti evolutivamente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07" y="3863708"/>
            <a:ext cx="5180542" cy="245456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550" y="1192314"/>
            <a:ext cx="3038899" cy="714475"/>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575" y="2212422"/>
            <a:ext cx="3924848" cy="4105848"/>
          </a:xfrm>
          <a:prstGeom prst="rect">
            <a:avLst/>
          </a:prstGeom>
        </p:spPr>
      </p:pic>
    </p:spTree>
    <p:extLst>
      <p:ext uri="{BB962C8B-B14F-4D97-AF65-F5344CB8AC3E}">
        <p14:creationId xmlns:p14="http://schemas.microsoft.com/office/powerpoint/2010/main" val="29344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a:t>ALTRE POSSIBILITA’ DI ANNOTAZIONE FUNZIONALE</a:t>
            </a:r>
            <a:endParaRPr lang="en-US" sz="2400" dirty="0"/>
          </a:p>
        </p:txBody>
      </p:sp>
      <p:sp>
        <p:nvSpPr>
          <p:cNvPr id="6" name="CasellaDiTesto 5"/>
          <p:cNvSpPr txBox="1"/>
          <p:nvPr/>
        </p:nvSpPr>
        <p:spPr>
          <a:xfrm>
            <a:off x="363914" y="1192314"/>
            <a:ext cx="10671948" cy="563231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Negli ultimi anni sono stati sviluppati ulteriori database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user-friendly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che possono aiutare i ricercatore nell’interpretare in modo più semplice i risultati dei loro esperimenti, necessità che deriva soprattutto dal fiorire di tecniche che permettono analisi su larga scala (ad esempio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whole-genome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Tuttavia, dobbiamo tenere presente che abusare di questi metodi di inferenza può portare a commettere madornali errori -&gt; ricordiamo sempre che questi dati vanno presi come indicazioni generali di possibili funzioni, non come dati certi, </a:t>
            </a:r>
            <a:r>
              <a:rPr kumimoji="0" lang="it-IT" sz="1800" b="0" i="0" u="sng" strike="noStrike" kern="1200" cap="none" spc="0" normalizeH="0" baseline="0" noProof="0" dirty="0">
                <a:ln>
                  <a:noFill/>
                </a:ln>
                <a:solidFill>
                  <a:srgbClr val="624D38"/>
                </a:solidFill>
                <a:effectLst/>
                <a:uLnTx/>
                <a:uFillTx/>
                <a:latin typeface="Century Gothic"/>
                <a:ea typeface="+mn-ea"/>
                <a:cs typeface="+mn-cs"/>
              </a:rPr>
              <a:t>soprattutto se le soglie di probabilità usate per l’inferenza non sono particolarmente stringenti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Un paio di esempi: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a:ln>
                  <a:noFill/>
                </a:ln>
                <a:solidFill>
                  <a:srgbClr val="624D38"/>
                </a:solidFill>
                <a:effectLst/>
                <a:uLnTx/>
                <a:uFillTx/>
                <a:latin typeface="Century Gothic"/>
                <a:ea typeface="+mn-ea"/>
                <a:cs typeface="+mn-cs"/>
              </a:rPr>
              <a:t>Reactome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2"/>
              </a:rPr>
              <a:t>https://reactome.org/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 Nasce come alternativa a Gene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focalizzato sui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pathway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biologici, graficamente molto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user-fiendly</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ed interattivo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a:ln>
                  <a:noFill/>
                </a:ln>
                <a:solidFill>
                  <a:srgbClr val="624D38"/>
                </a:solidFill>
                <a:effectLst/>
                <a:uLnTx/>
                <a:uFillTx/>
                <a:latin typeface="Century Gothic"/>
                <a:ea typeface="+mn-ea"/>
                <a:cs typeface="+mn-cs"/>
              </a:rPr>
              <a:t>WikiPathways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3"/>
              </a:rPr>
              <a:t>https://www.wikipathways.org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 Studiato per essere di semplice interpretazione, anche per non esperti del settore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a:ln>
                  <a:noFill/>
                </a:ln>
                <a:solidFill>
                  <a:srgbClr val="624D38"/>
                </a:solidFill>
                <a:effectLst/>
                <a:uLnTx/>
                <a:uFillTx/>
                <a:latin typeface="Century Gothic"/>
                <a:ea typeface="+mn-ea"/>
                <a:cs typeface="+mn-cs"/>
              </a:rPr>
              <a:t>eggNOG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4"/>
              </a:rPr>
              <a:t>http://eggnogdb.embl.de/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 Collega cluster di geni </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ortologhi</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(nasce da COG) a termini KEGG e GO. Utile per studiare funzioni biologiche in un contesto evolutivo.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34217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STRUTTURA SECONDARIA DELL’RNA</a:t>
            </a:r>
            <a:endParaRPr lang="en-US" sz="2800" dirty="0"/>
          </a:p>
        </p:txBody>
      </p:sp>
      <p:sp>
        <p:nvSpPr>
          <p:cNvPr id="6" name="CasellaDiTesto 5"/>
          <p:cNvSpPr txBox="1"/>
          <p:nvPr/>
        </p:nvSpPr>
        <p:spPr>
          <a:xfrm>
            <a:off x="5843751" y="1428750"/>
            <a:ext cx="6171149" cy="5355312"/>
          </a:xfrm>
          <a:prstGeom prst="rect">
            <a:avLst/>
          </a:prstGeom>
          <a:noFill/>
        </p:spPr>
        <p:txBody>
          <a:bodyPr wrap="square" rtlCol="0">
            <a:spAutoFit/>
          </a:bodyPr>
          <a:lstStyle/>
          <a:p>
            <a:pPr marL="285750" indent="-285750" algn="just">
              <a:buFont typeface="Arial" panose="020B0604020202020204" pitchFamily="34" charset="0"/>
              <a:buChar char="•"/>
            </a:pPr>
            <a:r>
              <a:rPr lang="it-IT" dirty="0"/>
              <a:t>Non sono soltanto le proteine ad assumere particolari strutture 3D… pensiamo all’organizzazione del DNA in cromosomi, con strutture </a:t>
            </a:r>
            <a:r>
              <a:rPr lang="it-IT" dirty="0" err="1"/>
              <a:t>telomeriche</a:t>
            </a:r>
            <a:r>
              <a:rPr lang="it-IT" dirty="0"/>
              <a:t> e </a:t>
            </a:r>
            <a:r>
              <a:rPr lang="it-IT" dirty="0" err="1"/>
              <a:t>centromeriche</a:t>
            </a:r>
            <a:r>
              <a:rPr lang="it-IT" dirty="0"/>
              <a:t> (aiutate però da proteine accessorie, istoni, intervento del citoscheletro ecc.)</a:t>
            </a:r>
          </a:p>
          <a:p>
            <a:pPr marL="285750" indent="-285750" algn="just">
              <a:buFont typeface="Arial" panose="020B0604020202020204" pitchFamily="34" charset="0"/>
              <a:buChar char="•"/>
            </a:pPr>
            <a:r>
              <a:rPr lang="it-IT" b="1" u="sng" dirty="0"/>
              <a:t>Le molecole di RNA, per la loro natura di molecole a singola elica, possono formare delle complesse strutture secondarie tramite l’appaiamento di regioni parzialmente omologhe</a:t>
            </a:r>
          </a:p>
          <a:p>
            <a:pPr marL="285750" indent="-285750" algn="just">
              <a:buFont typeface="Arial" panose="020B0604020202020204" pitchFamily="34" charset="0"/>
              <a:buChar char="•"/>
            </a:pPr>
            <a:r>
              <a:rPr lang="it-IT" dirty="0"/>
              <a:t>Gli </a:t>
            </a:r>
            <a:r>
              <a:rPr lang="it-IT" b="1" dirty="0"/>
              <a:t>RNA </a:t>
            </a:r>
            <a:r>
              <a:rPr lang="it-IT" b="1" dirty="0" err="1"/>
              <a:t>ribosomali</a:t>
            </a:r>
            <a:r>
              <a:rPr lang="it-IT" b="1" dirty="0"/>
              <a:t> </a:t>
            </a:r>
            <a:r>
              <a:rPr lang="it-IT" dirty="0"/>
              <a:t>sono un esempio molto importante, ma anche i </a:t>
            </a:r>
            <a:r>
              <a:rPr lang="it-IT" b="1" dirty="0" err="1"/>
              <a:t>tRNA</a:t>
            </a:r>
            <a:r>
              <a:rPr lang="it-IT" dirty="0"/>
              <a:t>, sebbene molto più piccoli, sono caratterizzati da strutture secondarie fondamentali</a:t>
            </a:r>
          </a:p>
          <a:p>
            <a:pPr marL="285750" indent="-285750" algn="just">
              <a:buFont typeface="Arial" panose="020B0604020202020204" pitchFamily="34" charset="0"/>
              <a:buChar char="•"/>
            </a:pPr>
            <a:r>
              <a:rPr lang="it-IT" dirty="0"/>
              <a:t>Gli </a:t>
            </a:r>
            <a:r>
              <a:rPr lang="it-IT" b="1" dirty="0" err="1"/>
              <a:t>snRNA</a:t>
            </a:r>
            <a:r>
              <a:rPr lang="it-IT" dirty="0"/>
              <a:t> hanno anch’essi strutture secondarie complesse</a:t>
            </a:r>
          </a:p>
          <a:p>
            <a:pPr marL="285750" indent="-285750" algn="just">
              <a:buFont typeface="Arial" panose="020B0604020202020204" pitchFamily="34" charset="0"/>
              <a:buChar char="•"/>
            </a:pPr>
            <a:r>
              <a:rPr lang="it-IT" dirty="0"/>
              <a:t>Nell’esempio a fianco (un </a:t>
            </a:r>
            <a:r>
              <a:rPr lang="it-IT" dirty="0" err="1"/>
              <a:t>tRNA</a:t>
            </a:r>
            <a:r>
              <a:rPr lang="it-IT" dirty="0"/>
              <a:t>) si nota l’organizzazione nello spazio 3D -&gt; </a:t>
            </a:r>
            <a:r>
              <a:rPr lang="it-IT" b="1" dirty="0"/>
              <a:t>struttura terziaria</a:t>
            </a:r>
          </a:p>
          <a:p>
            <a:endParaRPr lang="en-US" dirty="0"/>
          </a:p>
        </p:txBody>
      </p:sp>
      <p:pic>
        <p:nvPicPr>
          <p:cNvPr id="1026" name="Picture 2" descr="http://physwww.mcmaster.ca/~higgsp/HiggsImages/halhalsr2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2" y="1428750"/>
            <a:ext cx="5276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806998" y="3436383"/>
            <a:ext cx="2913450" cy="2864069"/>
          </a:xfrm>
          <a:prstGeom prst="rect">
            <a:avLst/>
          </a:prstGeom>
        </p:spPr>
      </p:pic>
    </p:spTree>
    <p:extLst>
      <p:ext uri="{BB962C8B-B14F-4D97-AF65-F5344CB8AC3E}">
        <p14:creationId xmlns:p14="http://schemas.microsoft.com/office/powerpoint/2010/main" val="62992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1279" y="81359"/>
            <a:ext cx="5146955" cy="6550670"/>
          </a:xfrm>
          <a:prstGeom prst="rect">
            <a:avLst/>
          </a:prstGeom>
        </p:spPr>
      </p:pic>
      <p:sp>
        <p:nvSpPr>
          <p:cNvPr id="7" name="CasellaDiTesto 6"/>
          <p:cNvSpPr txBox="1"/>
          <p:nvPr/>
        </p:nvSpPr>
        <p:spPr>
          <a:xfrm>
            <a:off x="6190594" y="1114097"/>
            <a:ext cx="5370786" cy="2031325"/>
          </a:xfrm>
          <a:prstGeom prst="rect">
            <a:avLst/>
          </a:prstGeom>
          <a:noFill/>
        </p:spPr>
        <p:txBody>
          <a:bodyPr wrap="square" rtlCol="0">
            <a:spAutoFit/>
          </a:bodyPr>
          <a:lstStyle/>
          <a:p>
            <a:r>
              <a:rPr lang="it-IT" dirty="0"/>
              <a:t>Quella riportata a fianco è la struttura secondaria della </a:t>
            </a:r>
            <a:r>
              <a:rPr lang="it-IT" dirty="0" err="1"/>
              <a:t>subunità</a:t>
            </a:r>
            <a:r>
              <a:rPr lang="it-IT" dirty="0"/>
              <a:t> minore del </a:t>
            </a:r>
            <a:r>
              <a:rPr lang="it-IT" dirty="0" err="1"/>
              <a:t>rRNA</a:t>
            </a:r>
            <a:r>
              <a:rPr lang="it-IT" dirty="0"/>
              <a:t> di </a:t>
            </a:r>
            <a:r>
              <a:rPr lang="it-IT" i="1" dirty="0"/>
              <a:t>Escherichia coli</a:t>
            </a:r>
          </a:p>
          <a:p>
            <a:endParaRPr lang="it-IT" i="1" dirty="0"/>
          </a:p>
          <a:p>
            <a:r>
              <a:rPr lang="it-IT" dirty="0"/>
              <a:t>Teniamo sempre presente che si tratta di rappresentazioni 2D semplificate! In realtà le molecole di RNA adottano una struttura 3D</a:t>
            </a:r>
            <a:endParaRPr lang="en-US" dirty="0"/>
          </a:p>
        </p:txBody>
      </p:sp>
      <p:pic>
        <p:nvPicPr>
          <p:cNvPr id="2" name="Immagine 1"/>
          <p:cNvPicPr>
            <a:picLocks noChangeAspect="1"/>
          </p:cNvPicPr>
          <p:nvPr/>
        </p:nvPicPr>
        <p:blipFill rotWithShape="1">
          <a:blip r:embed="rId3"/>
          <a:srcRect t="-71774" r="-71774"/>
          <a:stretch/>
        </p:blipFill>
        <p:spPr>
          <a:xfrm>
            <a:off x="6190594" y="1094390"/>
            <a:ext cx="9527121" cy="5537639"/>
          </a:xfrm>
          <a:prstGeom prst="rect">
            <a:avLst/>
          </a:prstGeom>
        </p:spPr>
      </p:pic>
    </p:spTree>
    <p:extLst>
      <p:ext uri="{BB962C8B-B14F-4D97-AF65-F5344CB8AC3E}">
        <p14:creationId xmlns:p14="http://schemas.microsoft.com/office/powerpoint/2010/main" val="299477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rrna second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889" y="139108"/>
            <a:ext cx="8353342" cy="640422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235440" y="1234440"/>
            <a:ext cx="2103120" cy="923330"/>
          </a:xfrm>
          <a:prstGeom prst="rect">
            <a:avLst/>
          </a:prstGeom>
          <a:noFill/>
        </p:spPr>
        <p:txBody>
          <a:bodyPr wrap="square" rtlCol="0">
            <a:spAutoFit/>
          </a:bodyPr>
          <a:lstStyle/>
          <a:p>
            <a:r>
              <a:rPr lang="it-IT" dirty="0"/>
              <a:t>Questa è invece la </a:t>
            </a:r>
            <a:r>
              <a:rPr lang="it-IT" dirty="0" err="1"/>
              <a:t>subunità</a:t>
            </a:r>
            <a:r>
              <a:rPr lang="it-IT" dirty="0"/>
              <a:t> maggiore</a:t>
            </a:r>
            <a:endParaRPr lang="en-US" dirty="0"/>
          </a:p>
        </p:txBody>
      </p:sp>
    </p:spTree>
    <p:extLst>
      <p:ext uri="{BB962C8B-B14F-4D97-AF65-F5344CB8AC3E}">
        <p14:creationId xmlns:p14="http://schemas.microsoft.com/office/powerpoint/2010/main" val="391391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STRUTTURA SECONDARIA DELL’RNA</a:t>
            </a:r>
            <a:endParaRPr lang="en-US" sz="2800" dirty="0"/>
          </a:p>
        </p:txBody>
      </p:sp>
      <p:sp>
        <p:nvSpPr>
          <p:cNvPr id="6" name="CasellaDiTesto 5"/>
          <p:cNvSpPr txBox="1"/>
          <p:nvPr/>
        </p:nvSpPr>
        <p:spPr>
          <a:xfrm>
            <a:off x="3954781" y="1428750"/>
            <a:ext cx="8060120" cy="2031325"/>
          </a:xfrm>
          <a:prstGeom prst="rect">
            <a:avLst/>
          </a:prstGeom>
          <a:noFill/>
        </p:spPr>
        <p:txBody>
          <a:bodyPr wrap="square" rtlCol="0">
            <a:spAutoFit/>
          </a:bodyPr>
          <a:lstStyle/>
          <a:p>
            <a:pPr marL="285750" indent="-285750">
              <a:buFont typeface="Arial" panose="020B0604020202020204" pitchFamily="34" charset="0"/>
              <a:buChar char="•"/>
            </a:pPr>
            <a:r>
              <a:rPr lang="it-IT" dirty="0"/>
              <a:t>Alcuni concetti fondamentali…</a:t>
            </a:r>
          </a:p>
          <a:p>
            <a:pPr marL="285750" indent="-285750">
              <a:buFont typeface="Arial" panose="020B0604020202020204" pitchFamily="34" charset="0"/>
              <a:buChar char="•"/>
            </a:pPr>
            <a:r>
              <a:rPr lang="it-IT" dirty="0"/>
              <a:t>Le strutture </a:t>
            </a:r>
            <a:r>
              <a:rPr lang="it-IT" b="1" dirty="0" err="1"/>
              <a:t>stem-loop</a:t>
            </a:r>
            <a:r>
              <a:rPr lang="it-IT" dirty="0"/>
              <a:t> (dette anche </a:t>
            </a:r>
            <a:r>
              <a:rPr lang="it-IT" dirty="0" err="1"/>
              <a:t>hairpins</a:t>
            </a:r>
            <a:r>
              <a:rPr lang="it-IT" dirty="0"/>
              <a:t> per la loro forma a «forcina») sono elementi strutturali fondamentali negli RNA</a:t>
            </a:r>
          </a:p>
          <a:p>
            <a:pPr marL="285750" indent="-285750">
              <a:buFont typeface="Arial" panose="020B0604020202020204" pitchFamily="34" charset="0"/>
              <a:buChar char="•"/>
            </a:pPr>
            <a:r>
              <a:rPr lang="it-IT" dirty="0"/>
              <a:t>Il terminatore procariotico (</a:t>
            </a:r>
            <a:r>
              <a:rPr lang="it-IT" dirty="0" err="1"/>
              <a:t>consensus</a:t>
            </a:r>
            <a:r>
              <a:rPr lang="it-IT" dirty="0"/>
              <a:t> della sequenza riportato a sinistra) ed il «trifoglio» dei </a:t>
            </a:r>
            <a:r>
              <a:rPr lang="it-IT" dirty="0" err="1"/>
              <a:t>tRNA</a:t>
            </a:r>
            <a:r>
              <a:rPr lang="it-IT" dirty="0"/>
              <a:t> sono classici esempi di strutture secondarie</a:t>
            </a:r>
          </a:p>
          <a:p>
            <a:endParaRPr lang="en-US" dirty="0"/>
          </a:p>
        </p:txBody>
      </p:sp>
      <p:pic>
        <p:nvPicPr>
          <p:cNvPr id="4" name="Immagine 3"/>
          <p:cNvPicPr>
            <a:picLocks noChangeAspect="1"/>
          </p:cNvPicPr>
          <p:nvPr/>
        </p:nvPicPr>
        <p:blipFill>
          <a:blip r:embed="rId2"/>
          <a:stretch>
            <a:fillRect/>
          </a:stretch>
        </p:blipFill>
        <p:spPr>
          <a:xfrm>
            <a:off x="1341120" y="1320165"/>
            <a:ext cx="1905000" cy="2228850"/>
          </a:xfrm>
          <a:prstGeom prst="rect">
            <a:avLst/>
          </a:prstGeom>
        </p:spPr>
      </p:pic>
      <p:pic>
        <p:nvPicPr>
          <p:cNvPr id="5" name="Immagine 4"/>
          <p:cNvPicPr>
            <a:picLocks noChangeAspect="1"/>
          </p:cNvPicPr>
          <p:nvPr/>
        </p:nvPicPr>
        <p:blipFill>
          <a:blip r:embed="rId3"/>
          <a:stretch>
            <a:fillRect/>
          </a:stretch>
        </p:blipFill>
        <p:spPr>
          <a:xfrm>
            <a:off x="5890262" y="3192781"/>
            <a:ext cx="5600698" cy="3333749"/>
          </a:xfrm>
          <a:prstGeom prst="rect">
            <a:avLst/>
          </a:prstGeom>
        </p:spPr>
      </p:pic>
      <p:sp>
        <p:nvSpPr>
          <p:cNvPr id="7" name="CasellaDiTesto 6"/>
          <p:cNvSpPr txBox="1"/>
          <p:nvPr/>
        </p:nvSpPr>
        <p:spPr>
          <a:xfrm>
            <a:off x="805751" y="4254638"/>
            <a:ext cx="4560570" cy="1477328"/>
          </a:xfrm>
          <a:prstGeom prst="rect">
            <a:avLst/>
          </a:prstGeom>
          <a:noFill/>
        </p:spPr>
        <p:txBody>
          <a:bodyPr wrap="square" rtlCol="0">
            <a:spAutoFit/>
          </a:bodyPr>
          <a:lstStyle/>
          <a:p>
            <a:r>
              <a:rPr lang="it-IT" dirty="0"/>
              <a:t>Gli «</a:t>
            </a:r>
            <a:r>
              <a:rPr lang="it-IT" b="1" dirty="0" err="1"/>
              <a:t>pseudoknots</a:t>
            </a:r>
            <a:r>
              <a:rPr lang="it-IT" dirty="0"/>
              <a:t>» sono altri elementi strutturali più complessi che si ritrovano molto frequentemente in </a:t>
            </a:r>
            <a:r>
              <a:rPr lang="it-IT" dirty="0" err="1"/>
              <a:t>ribonucleoproteine</a:t>
            </a:r>
            <a:r>
              <a:rPr lang="it-IT" dirty="0"/>
              <a:t> con attività catalitica, come la telomerasi umana</a:t>
            </a:r>
            <a:endParaRPr lang="en-US" dirty="0"/>
          </a:p>
        </p:txBody>
      </p:sp>
    </p:spTree>
    <p:extLst>
      <p:ext uri="{BB962C8B-B14F-4D97-AF65-F5344CB8AC3E}">
        <p14:creationId xmlns:p14="http://schemas.microsoft.com/office/powerpoint/2010/main" val="427665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PREDIZIONE DI STRUTTURE SECONDARIE DELL’RNA</a:t>
            </a:r>
            <a:endParaRPr lang="en-US" sz="2800" dirty="0"/>
          </a:p>
        </p:txBody>
      </p:sp>
      <p:sp>
        <p:nvSpPr>
          <p:cNvPr id="6" name="CasellaDiTesto 5"/>
          <p:cNvSpPr txBox="1"/>
          <p:nvPr/>
        </p:nvSpPr>
        <p:spPr>
          <a:xfrm>
            <a:off x="1131570" y="1428750"/>
            <a:ext cx="10883331" cy="1754326"/>
          </a:xfrm>
          <a:prstGeom prst="rect">
            <a:avLst/>
          </a:prstGeom>
          <a:noFill/>
        </p:spPr>
        <p:txBody>
          <a:bodyPr wrap="square" rtlCol="0">
            <a:spAutoFit/>
          </a:bodyPr>
          <a:lstStyle/>
          <a:p>
            <a:pPr marL="285750" indent="-285750">
              <a:buFont typeface="Arial" panose="020B0604020202020204" pitchFamily="34" charset="0"/>
              <a:buChar char="•"/>
            </a:pPr>
            <a:r>
              <a:rPr lang="it-IT" dirty="0"/>
              <a:t>Sono stati sviluppati moltissimi algoritmi per la predizione della struttura secondaria degli RNA</a:t>
            </a:r>
          </a:p>
          <a:p>
            <a:pPr marL="285750" indent="-285750">
              <a:buFont typeface="Arial" panose="020B0604020202020204" pitchFamily="34" charset="0"/>
              <a:buChar char="•"/>
            </a:pPr>
            <a:r>
              <a:rPr lang="it-IT" dirty="0"/>
              <a:t>Potete farvi un’idea da </a:t>
            </a:r>
            <a:r>
              <a:rPr lang="it-IT" dirty="0">
                <a:hlinkClick r:id="rId2"/>
              </a:rPr>
              <a:t>https://en.wikipedia.org/wiki/List_of_RNA_structure_prediction_software</a:t>
            </a:r>
            <a:endParaRPr lang="it-IT" dirty="0"/>
          </a:p>
          <a:p>
            <a:pPr marL="285750" indent="-285750">
              <a:buFont typeface="Arial" panose="020B0604020202020204" pitchFamily="34" charset="0"/>
              <a:buChar char="•"/>
            </a:pPr>
            <a:r>
              <a:rPr lang="it-IT" dirty="0"/>
              <a:t>Non solo sono stati sviluppati algoritmi per la predizione della struttura secondaria, ma anche di quella terziaria e per la predizione di interazione tra molecole di RNA</a:t>
            </a:r>
          </a:p>
          <a:p>
            <a:endParaRPr lang="en-US" dirty="0"/>
          </a:p>
        </p:txBody>
      </p:sp>
      <p:pic>
        <p:nvPicPr>
          <p:cNvPr id="3" name="Immagine 2"/>
          <p:cNvPicPr>
            <a:picLocks noChangeAspect="1"/>
          </p:cNvPicPr>
          <p:nvPr/>
        </p:nvPicPr>
        <p:blipFill>
          <a:blip r:embed="rId3"/>
          <a:stretch>
            <a:fillRect/>
          </a:stretch>
        </p:blipFill>
        <p:spPr>
          <a:xfrm>
            <a:off x="1131570" y="2974277"/>
            <a:ext cx="4969272" cy="3552253"/>
          </a:xfrm>
          <a:prstGeom prst="rect">
            <a:avLst/>
          </a:prstGeom>
        </p:spPr>
      </p:pic>
      <p:sp>
        <p:nvSpPr>
          <p:cNvPr id="8" name="CasellaDiTesto 7"/>
          <p:cNvSpPr txBox="1"/>
          <p:nvPr/>
        </p:nvSpPr>
        <p:spPr>
          <a:xfrm>
            <a:off x="6526530" y="2974277"/>
            <a:ext cx="5488371" cy="3693319"/>
          </a:xfrm>
          <a:prstGeom prst="rect">
            <a:avLst/>
          </a:prstGeom>
          <a:noFill/>
        </p:spPr>
        <p:txBody>
          <a:bodyPr wrap="square" rtlCol="0">
            <a:spAutoFit/>
          </a:bodyPr>
          <a:lstStyle/>
          <a:p>
            <a:r>
              <a:rPr lang="it-IT" dirty="0"/>
              <a:t>Si tratta di metodi complessi (potenzialmente anche di più rispetto a quelli utilizzati per le proteine (4 caratteri vs 20!))</a:t>
            </a:r>
          </a:p>
          <a:p>
            <a:endParaRPr lang="it-IT" dirty="0"/>
          </a:p>
          <a:p>
            <a:r>
              <a:rPr lang="it-IT" dirty="0"/>
              <a:t>Forte peso di </a:t>
            </a:r>
            <a:r>
              <a:rPr lang="it-IT" b="1" dirty="0"/>
              <a:t>predizioni termodinamiche</a:t>
            </a:r>
            <a:r>
              <a:rPr lang="it-IT" dirty="0"/>
              <a:t>, usando </a:t>
            </a:r>
            <a:r>
              <a:rPr lang="it-IT" dirty="0" err="1"/>
              <a:t>constraints</a:t>
            </a:r>
            <a:r>
              <a:rPr lang="it-IT" dirty="0"/>
              <a:t> relativi alle possibili regioni complementari di appaiamento</a:t>
            </a:r>
          </a:p>
          <a:p>
            <a:endParaRPr lang="it-IT" dirty="0"/>
          </a:p>
          <a:p>
            <a:r>
              <a:rPr lang="it-IT" dirty="0"/>
              <a:t>Ulteriore complicazione è la </a:t>
            </a:r>
            <a:r>
              <a:rPr lang="it-IT" b="1" dirty="0"/>
              <a:t>presenza di nucleotidi modificati</a:t>
            </a:r>
            <a:r>
              <a:rPr lang="it-IT" dirty="0"/>
              <a:t> (es. inosina) in alcuni RNA</a:t>
            </a:r>
          </a:p>
          <a:p>
            <a:endParaRPr lang="it-IT" dirty="0"/>
          </a:p>
          <a:p>
            <a:r>
              <a:rPr lang="it-IT" dirty="0"/>
              <a:t>Sezione apposita di CASP recentemente aggiunta dedicata a questo compito</a:t>
            </a:r>
            <a:endParaRPr lang="en-US" dirty="0"/>
          </a:p>
        </p:txBody>
      </p:sp>
    </p:spTree>
    <p:extLst>
      <p:ext uri="{BB962C8B-B14F-4D97-AF65-F5344CB8AC3E}">
        <p14:creationId xmlns:p14="http://schemas.microsoft.com/office/powerpoint/2010/main" val="64213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PREDIZIONE DI STRUTTURE SECONDARIE DELL’RNA</a:t>
            </a:r>
            <a:endParaRPr lang="en-US" sz="2800" dirty="0"/>
          </a:p>
        </p:txBody>
      </p:sp>
      <p:sp>
        <p:nvSpPr>
          <p:cNvPr id="8" name="CasellaDiTesto 7"/>
          <p:cNvSpPr txBox="1"/>
          <p:nvPr/>
        </p:nvSpPr>
        <p:spPr>
          <a:xfrm>
            <a:off x="6355080" y="1863090"/>
            <a:ext cx="5488371" cy="923330"/>
          </a:xfrm>
          <a:prstGeom prst="rect">
            <a:avLst/>
          </a:prstGeom>
          <a:noFill/>
        </p:spPr>
        <p:txBody>
          <a:bodyPr wrap="square" rtlCol="0">
            <a:spAutoFit/>
          </a:bodyPr>
          <a:lstStyle/>
          <a:p>
            <a:r>
              <a:rPr lang="it-IT" dirty="0"/>
              <a:t>Un esempio che riporteremo è quello di </a:t>
            </a:r>
            <a:r>
              <a:rPr lang="it-IT" b="1" dirty="0" err="1"/>
              <a:t>ViennaRNA</a:t>
            </a:r>
            <a:r>
              <a:rPr lang="it-IT" dirty="0"/>
              <a:t>, un pacchetto di </a:t>
            </a:r>
            <a:r>
              <a:rPr lang="it-IT" dirty="0" err="1"/>
              <a:t>tool</a:t>
            </a:r>
            <a:r>
              <a:rPr lang="it-IT" dirty="0"/>
              <a:t> predittivi che ha una storia di sviluppo di più di 20 anni</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5" y="1372157"/>
            <a:ext cx="5860653" cy="47314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774" y="3509011"/>
            <a:ext cx="5121633" cy="2366010"/>
          </a:xfrm>
          <a:prstGeom prst="rect">
            <a:avLst/>
          </a:prstGeom>
        </p:spPr>
      </p:pic>
    </p:spTree>
    <p:extLst>
      <p:ext uri="{BB962C8B-B14F-4D97-AF65-F5344CB8AC3E}">
        <p14:creationId xmlns:p14="http://schemas.microsoft.com/office/powerpoint/2010/main" val="23391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a:t>TOPOLOGIE COMPLESSE – QUALCHE ESEMPIO</a:t>
            </a:r>
          </a:p>
        </p:txBody>
      </p:sp>
      <p:sp>
        <p:nvSpPr>
          <p:cNvPr id="8" name="CasellaDiTesto 7"/>
          <p:cNvSpPr txBox="1"/>
          <p:nvPr/>
        </p:nvSpPr>
        <p:spPr>
          <a:xfrm>
            <a:off x="447036" y="3426120"/>
            <a:ext cx="4876909" cy="1200329"/>
          </a:xfrm>
          <a:prstGeom prst="rect">
            <a:avLst/>
          </a:prstGeom>
          <a:noFill/>
        </p:spPr>
        <p:txBody>
          <a:bodyPr wrap="square" rtlCol="0">
            <a:spAutoFit/>
          </a:bodyPr>
          <a:lstStyle/>
          <a:p>
            <a:pPr algn="just"/>
            <a:r>
              <a:rPr lang="it-IT" dirty="0"/>
              <a:t>Può essere utile combinare queste predizioni con la predizione di domini (l’esempio sotto fatto con SMART. Dove sono localizzati i domini di questo TLR?</a:t>
            </a:r>
            <a:endParaRPr lang="en-US" dirty="0"/>
          </a:p>
        </p:txBody>
      </p:sp>
      <p:sp>
        <p:nvSpPr>
          <p:cNvPr id="5" name="Rectangle 2"/>
          <p:cNvSpPr>
            <a:spLocks noChangeArrowheads="1"/>
          </p:cNvSpPr>
          <p:nvPr/>
        </p:nvSpPr>
        <p:spPr bwMode="auto">
          <a:xfrm>
            <a:off x="447036" y="1277351"/>
            <a:ext cx="5307724" cy="18004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&gt;NP_776622.1 toll-like receptor 2 precursor [</a:t>
            </a:r>
            <a:r>
              <a:rPr kumimoji="0" lang="en-US" altLang="en-US" sz="9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Bos</a:t>
            </a:r>
            <a:r>
              <a:rPr kumimoji="0" lang="en-US" altLang="en-US" sz="9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taurus</a:t>
            </a:r>
            <a:r>
              <a:rPr kumimoji="0" lang="en-US" altLang="en-US" sz="9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MPRALWTAWVWAVIILSTEGASDQASSLSCDPTGVCDGHSRSLNSIPSGLTAGVKSLDLSNNDITYVGNR DLQRCVNLKTLRLGANEIHTVEEDSFFHLRNLEYLDLSYNRLSNLSSSWFRSLYVLKFLNLLGNLYKTLG ETSLFSHLPNLRTLKVGNSNSFTEIHEKDFTGLTFLEELEISAQNLQIYVPKSLKSIQNISHLILHLKQP ILLVDILVDIVSSLDCFELRDTNLHTFHFSEASISEMSTSVKKLIFRNVQFTDESFVEVVKLFNYVSGIL EVEFDDCTHDGIGDFRALSLDRIRHLGNVETLTIRKLHIPQFFLFHDLSSIYPLTGRVKRVTIENSKVFL VPCLLSQHLKSLEYLDLSENLMSEETLKNSACKDAWPFLQTLVLRQNRLKSLEKTGELLLTLENLNNLDI SKNNFLSMPETCQWPGKMKQLNLSSTRIHSLTQCLPQTLEILDVSNNNLDSFSLILPQLKELYISRNKLK TLPDASFLPVLSVMRISRNIINTFSKEQLDSFQQLKTLEAGGNNFICSCDFLSFTQGQQALGRVLVDWPD DYRCDSPSHVRGQRVQDARLSLSECHRAAVVSAACCALFLLLLLTGVLCHRFHGLWYMKMMWAWLQAKRK PRKAPRRDICYDAFVSYSERDSYWVENLMVQELEHFNPPFKLCLHKRDFIPGKWIIDNIIDSIEKSHKTI FVLSENFVKSEWCKYELDFSHFRLFDENNDAAILILLEPIDKKAIPQRFCKLRKIMNTKTYLEWPVDETQ QEGFWLNLRAAIRS</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070" y="1277351"/>
            <a:ext cx="5868508" cy="4293132"/>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5" y="5150069"/>
            <a:ext cx="5086705" cy="754059"/>
          </a:xfrm>
          <a:prstGeom prst="rect">
            <a:avLst/>
          </a:prstGeom>
        </p:spPr>
      </p:pic>
    </p:spTree>
    <p:extLst>
      <p:ext uri="{BB962C8B-B14F-4D97-AF65-F5344CB8AC3E}">
        <p14:creationId xmlns:p14="http://schemas.microsoft.com/office/powerpoint/2010/main" val="7686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a:t>PROSPETTIVE NELLA RISOLUZIONE DELLA STRUTTURA DEGLI RNA</a:t>
            </a:r>
            <a:endParaRPr lang="en-US" sz="2800" dirty="0"/>
          </a:p>
        </p:txBody>
      </p:sp>
      <p:sp>
        <p:nvSpPr>
          <p:cNvPr id="8" name="CasellaDiTesto 7"/>
          <p:cNvSpPr txBox="1"/>
          <p:nvPr/>
        </p:nvSpPr>
        <p:spPr>
          <a:xfrm>
            <a:off x="949569" y="1334555"/>
            <a:ext cx="10427677" cy="3970318"/>
          </a:xfrm>
          <a:prstGeom prst="rect">
            <a:avLst/>
          </a:prstGeom>
          <a:noFill/>
        </p:spPr>
        <p:txBody>
          <a:bodyPr wrap="square" rtlCol="0">
            <a:spAutoFit/>
          </a:bodyPr>
          <a:lstStyle/>
          <a:p>
            <a:pPr algn="just"/>
            <a:r>
              <a:rPr lang="it-IT" i="1" dirty="0"/>
              <a:t>«</a:t>
            </a:r>
            <a:r>
              <a:rPr lang="en-US" i="1" dirty="0"/>
              <a:t>The protein structure prediction problem has been solved for many types of proteins by </a:t>
            </a:r>
            <a:r>
              <a:rPr lang="en-US" i="1" dirty="0" err="1"/>
              <a:t>AlphaFold</a:t>
            </a:r>
            <a:r>
              <a:rPr lang="en-US" i="1" dirty="0"/>
              <a:t>. Recently, there has been considerable excitement to build off the success of </a:t>
            </a:r>
            <a:r>
              <a:rPr lang="en-US" i="1" dirty="0" err="1"/>
              <a:t>AlphaFold</a:t>
            </a:r>
            <a:r>
              <a:rPr lang="en-US" i="1" dirty="0"/>
              <a:t> and predict the 3D structures of RNAs. RNA prediction methods use a variety of techniques, from physics-based to machine learning approaches. </a:t>
            </a:r>
            <a:r>
              <a:rPr lang="en-US" b="1" i="1" u="sng" dirty="0"/>
              <a:t>We believe that there are challenges preventing the successful development of deep learning-based methods like </a:t>
            </a:r>
            <a:r>
              <a:rPr lang="en-US" b="1" i="1" u="sng" dirty="0" err="1"/>
              <a:t>AlphaFold</a:t>
            </a:r>
            <a:r>
              <a:rPr lang="en-US" b="1" i="1" u="sng" dirty="0"/>
              <a:t> for RNA in the short term. Broadly speaking, the challenges are the limited number of structures and alignments making data-hungry deep learning methods unlikely to succeed</a:t>
            </a:r>
            <a:r>
              <a:rPr lang="en-US" i="1" dirty="0"/>
              <a:t>. Additionally, there are several issues with the existing structure and sequence data, as they are often of insufficient quality, highly biased and missing key information. Here, we discuss these challenges in detail and suggest some steps to remedy the situation. We believe that </a:t>
            </a:r>
            <a:r>
              <a:rPr lang="en-US" b="1" i="1" u="sng" dirty="0"/>
              <a:t>it is possible to create an accurate RNA structure prediction method, but it will require solving several data quality and volume issues, usage of data beyond simple sequence alignments, or the development of new less data-hungry machine learning methods</a:t>
            </a:r>
            <a:r>
              <a:rPr lang="en-US" i="1" dirty="0"/>
              <a:t>.”</a:t>
            </a:r>
          </a:p>
        </p:txBody>
      </p:sp>
      <p:sp>
        <p:nvSpPr>
          <p:cNvPr id="3" name="CasellaDiTesto 2"/>
          <p:cNvSpPr txBox="1"/>
          <p:nvPr/>
        </p:nvSpPr>
        <p:spPr>
          <a:xfrm>
            <a:off x="949569" y="5583115"/>
            <a:ext cx="5486400" cy="369332"/>
          </a:xfrm>
          <a:prstGeom prst="rect">
            <a:avLst/>
          </a:prstGeom>
          <a:noFill/>
        </p:spPr>
        <p:txBody>
          <a:bodyPr wrap="square" rtlCol="0">
            <a:spAutoFit/>
          </a:bodyPr>
          <a:lstStyle/>
          <a:p>
            <a:r>
              <a:rPr lang="it-IT" dirty="0"/>
              <a:t>Schneider et al. </a:t>
            </a:r>
            <a:r>
              <a:rPr lang="en-US" i="1" dirty="0"/>
              <a:t>Nucleic Acids Research 2023</a:t>
            </a:r>
            <a:endParaRPr lang="en-US" dirty="0"/>
          </a:p>
        </p:txBody>
      </p:sp>
    </p:spTree>
    <p:extLst>
      <p:ext uri="{BB962C8B-B14F-4D97-AF65-F5344CB8AC3E}">
        <p14:creationId xmlns:p14="http://schemas.microsoft.com/office/powerpoint/2010/main" val="2663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8149</Words>
  <Application>Microsoft Office PowerPoint</Application>
  <PresentationFormat>Widescreen</PresentationFormat>
  <Paragraphs>520</Paragraphs>
  <Slides>90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90</vt:i4>
      </vt:variant>
    </vt:vector>
  </HeadingPairs>
  <TitlesOfParts>
    <vt:vector size="97" baseType="lpstr">
      <vt:lpstr>Arial</vt:lpstr>
      <vt:lpstr>Century Gothic</vt:lpstr>
      <vt:lpstr>Courier New</vt:lpstr>
      <vt:lpstr>Harding</vt:lpstr>
      <vt:lpstr>Symbol</vt:lpstr>
      <vt:lpstr>Wingdings</vt:lpstr>
      <vt:lpstr>Sheer Green 16x9</vt:lpstr>
      <vt:lpstr>LEZIONE 9 Caratterizzazione della topologia, struttura secondaria e terziaria delle proteine</vt:lpstr>
      <vt:lpstr>PREDIZIONE DELLA TOPOLOGIA E DELLA LOCALIZZAZIONE SUBCELLULARE</vt:lpstr>
      <vt:lpstr>INDIVIDUAZIONE DI UN PEPTIDE SEGNALE</vt:lpstr>
      <vt:lpstr>INDIVIDUAZIONE DI UN PEPTIDE SEGNALE</vt:lpstr>
      <vt:lpstr>INDIVIDUAZIONE DI UN PEPTIDE SEGNALE</vt:lpstr>
      <vt:lpstr>INDIVIDUAZIONE DI UN PEPTIDE SEGNALE</vt:lpstr>
      <vt:lpstr>INDIVIDUAZIONE DI UN PEPTIDE SEGNALE</vt:lpstr>
      <vt:lpstr>TOPOLOGIE COMPLESSE – QUALCHE ESEMPIO</vt:lpstr>
      <vt:lpstr>TOPOLOGIE COMPLESSE – QUALCHE ESEMPIO</vt:lpstr>
      <vt:lpstr>TMHMM</vt:lpstr>
      <vt:lpstr>CASI PARTICOLARI – SECREZIONE NON CANONICA</vt:lpstr>
      <vt:lpstr>PRE-PROPROTEINE</vt:lpstr>
      <vt:lpstr>PRE-PROPROTEINE</vt:lpstr>
      <vt:lpstr>TARGETING AD ALTRI COMPARTI CELLULARI</vt:lpstr>
      <vt:lpstr>INTRINSIC PROTEIN DISORDER</vt:lpstr>
      <vt:lpstr>VERSO LA DETERMINAZIONE DELLA STRUTTURA</vt:lpstr>
      <vt:lpstr>CHALLENGES NELLA DETERMINAZIONE DELLA STRUTTURA 3D DI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METODI PER LA PREDIZIONE DI STRUTTURE SECONDARIE</vt:lpstr>
      <vt:lpstr>COSA DETERMINA IL FOLDING DI UNA PROTEINA?</vt:lpstr>
      <vt:lpstr>APPROCCI ALLA PREDIZIONE STRUTTURALE</vt:lpstr>
      <vt:lpstr>APPROCCI ALLA PREDIZIONE STRUTTURALE</vt:lpstr>
      <vt:lpstr>METODI «AB INITIO» - SIMULAZIONI COMPUTAZIONALI</vt:lpstr>
      <vt:lpstr>Presentazione standard di PowerPoint</vt:lpstr>
      <vt:lpstr>ROSETTA – INIZIALI APPROCCCI PER I METODI AB INITIO</vt:lpstr>
      <vt:lpstr>ROSETTA</vt:lpstr>
      <vt:lpstr>VERSO I METODI KNOWLEDGE-BASED</vt:lpstr>
      <vt:lpstr>METODI KNOWLEDGE-BASED</vt:lpstr>
      <vt:lpstr>HOMOLOGY MODELING</vt:lpstr>
      <vt:lpstr>HOMOLOGY MODELING – STEP DI ANALISI</vt:lpstr>
      <vt:lpstr>HOMOLOGY MODELING – AFFIDABILITA’ E FATTORI LIMITANTI</vt:lpstr>
      <vt:lpstr>THREADING</vt:lpstr>
      <vt:lpstr>Presentazione standard di PowerPoint</vt:lpstr>
      <vt:lpstr>Presentazione standard di PowerPoint</vt:lpstr>
      <vt:lpstr>STEP PRATICI NELL’ANALISI PREDITTIVA DI STRUTTURE 3D</vt:lpstr>
      <vt:lpstr>SWISS-MODEL</vt:lpstr>
      <vt:lpstr>HHPRED</vt:lpstr>
      <vt:lpstr>HHPRED</vt:lpstr>
      <vt:lpstr>PHYRE2</vt:lpstr>
      <vt:lpstr>I-TASSER</vt:lpstr>
      <vt:lpstr>I-TASSER</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CASP14 – ALPHAFOLD 2 E LA SVOLTA EPOCALE</vt:lpstr>
      <vt:lpstr>CASP14 – ALPHAFOLD 2 E LA SVOLTA EPOCALE</vt:lpstr>
      <vt:lpstr>CASP14 – ALPHAFOLD 2 E LA SVOLTA EPOCALE</vt:lpstr>
      <vt:lpstr>In che cosa si differenzia AlphaFold da tutti gli altri approcci?</vt:lpstr>
      <vt:lpstr>Presentazione standard di PowerPoint</vt:lpstr>
      <vt:lpstr>Quali sono le prospettive del post-AlphaFold?</vt:lpstr>
      <vt:lpstr>Un piccolo focus sui risultati di CASP15</vt:lpstr>
      <vt:lpstr>APPLICAZIONE A SARS-COV-2</vt:lpstr>
      <vt:lpstr>Presentazione standard di PowerPoint</vt:lpstr>
      <vt:lpstr>DOCKING MOLECOLARE – NUOVE FRONTIERE NEL MODELING</vt:lpstr>
      <vt:lpstr>DOCKING MOLECOLARE – NUOVE FRONTIERE NEL MODELING</vt:lpstr>
      <vt:lpstr>«CATEGORIZZARE» PROTEINE IN BASE ALLA LORO FUNZIONE</vt:lpstr>
      <vt:lpstr>AlphaFold3 – Quali sono le novità?</vt:lpstr>
      <vt:lpstr>«CATEGORIZZARE» PROTEINE IN BASE ALLA LORO FUNZIONE</vt:lpstr>
      <vt:lpstr>RISORSE PER L’ANNOTAZIONE FUNZIONALE</vt:lpstr>
      <vt:lpstr>GENE ONTOLOGY</vt:lpstr>
      <vt:lpstr>GENE ONTOLOGY</vt:lpstr>
      <vt:lpstr>GENE ONTOLOGY</vt:lpstr>
      <vt:lpstr>ALTRE POSSIBILITA’ DI ANNOTAZIONE FUNZIONALE</vt:lpstr>
      <vt:lpstr>ALTRE POSSIBILITA’ DI ANNOTAZIONE FUNZIONALE</vt:lpstr>
      <vt:lpstr>ALTRE POSSIBILITA’ DI ANNOTAZIONE FUNZIONALE</vt:lpstr>
      <vt:lpstr>STRUTTURA SECONDARIA DELL’RNA</vt:lpstr>
      <vt:lpstr>Presentazione standard di PowerPoint</vt:lpstr>
      <vt:lpstr>Presentazione standard di PowerPoint</vt:lpstr>
      <vt:lpstr>STRUTTURA SECONDARIA DELL’RNA</vt:lpstr>
      <vt:lpstr>PREDIZIONE DI STRUTTURE SECONDARIE DELL’RNA</vt:lpstr>
      <vt:lpstr>PREDIZIONE DI STRUTTURE SECONDARIE DELL’RNA</vt:lpstr>
      <vt:lpstr>PROSPETTIVE NELLA RISOLUZIONE DELLA STRUTTURA DEGLI RNA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2026-05-17T21:57:58Z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