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45" r:id="rId2"/>
    <p:sldId id="347" r:id="rId3"/>
    <p:sldId id="346" r:id="rId4"/>
  </p:sldIdLst>
  <p:sldSz cx="9144000" cy="6858000" type="screen4x3"/>
  <p:notesSz cx="7104063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BF0FF"/>
    <a:srgbClr val="E5F2FF"/>
    <a:srgbClr val="FFFFFF"/>
    <a:srgbClr val="F3F4FF"/>
    <a:srgbClr val="8DB3FF"/>
    <a:srgbClr val="7690FE"/>
    <a:srgbClr val="66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A0A7BC-F677-4F6B-9E33-B4093ECF3182}" v="5" dt="2026-02-23T11:26:18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24" autoAdjust="0"/>
    <p:restoredTop sz="96538" autoAdjust="0"/>
  </p:normalViewPr>
  <p:slideViewPr>
    <p:cSldViewPr>
      <p:cViewPr varScale="1">
        <p:scale>
          <a:sx n="114" d="100"/>
          <a:sy n="114" d="100"/>
        </p:scale>
        <p:origin x="83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TINI TIZIANO" userId="8a953226-e843-44c4-90e9-85dbe80cb75b" providerId="ADAL" clId="{3F746888-3507-4780-85AD-0188E8C0B968}"/>
    <pc:docChg chg="undo custSel modSld">
      <pc:chgData name="MONTINI TIZIANO" userId="8a953226-e843-44c4-90e9-85dbe80cb75b" providerId="ADAL" clId="{3F746888-3507-4780-85AD-0188E8C0B968}" dt="2026-02-23T11:26:32.925" v="65" actId="20577"/>
      <pc:docMkLst>
        <pc:docMk/>
      </pc:docMkLst>
      <pc:sldChg chg="modSp mod">
        <pc:chgData name="MONTINI TIZIANO" userId="8a953226-e843-44c4-90e9-85dbe80cb75b" providerId="ADAL" clId="{3F746888-3507-4780-85AD-0188E8C0B968}" dt="2026-02-23T11:26:32.925" v="65" actId="20577"/>
        <pc:sldMkLst>
          <pc:docMk/>
          <pc:sldMk cId="3319855152" sldId="345"/>
        </pc:sldMkLst>
        <pc:spChg chg="mod">
          <ac:chgData name="MONTINI TIZIANO" userId="8a953226-e843-44c4-90e9-85dbe80cb75b" providerId="ADAL" clId="{3F746888-3507-4780-85AD-0188E8C0B968}" dt="2026-02-23T11:26:32.925" v="65" actId="20577"/>
          <ac:spMkLst>
            <pc:docMk/>
            <pc:sldMk cId="3319855152" sldId="345"/>
            <ac:spMk id="5" creationId="{00000000-0000-0000-0000-000000000000}"/>
          </ac:spMkLst>
        </pc:spChg>
        <pc:spChg chg="mod">
          <ac:chgData name="MONTINI TIZIANO" userId="8a953226-e843-44c4-90e9-85dbe80cb75b" providerId="ADAL" clId="{3F746888-3507-4780-85AD-0188E8C0B968}" dt="2026-02-23T11:26:18.332" v="60"/>
          <ac:spMkLst>
            <pc:docMk/>
            <pc:sldMk cId="3319855152" sldId="345"/>
            <ac:spMk id="13" creationId="{00000000-0000-0000-0000-000000000000}"/>
          </ac:spMkLst>
        </pc:spChg>
      </pc:sldChg>
      <pc:sldChg chg="modSp mod">
        <pc:chgData name="MONTINI TIZIANO" userId="8a953226-e843-44c4-90e9-85dbe80cb75b" providerId="ADAL" clId="{3F746888-3507-4780-85AD-0188E8C0B968}" dt="2026-02-23T11:01:26.658" v="5" actId="20577"/>
        <pc:sldMkLst>
          <pc:docMk/>
          <pc:sldMk cId="464761847" sldId="346"/>
        </pc:sldMkLst>
        <pc:spChg chg="mod">
          <ac:chgData name="MONTINI TIZIANO" userId="8a953226-e843-44c4-90e9-85dbe80cb75b" providerId="ADAL" clId="{3F746888-3507-4780-85AD-0188E8C0B968}" dt="2026-02-23T11:01:26.658" v="5" actId="20577"/>
          <ac:spMkLst>
            <pc:docMk/>
            <pc:sldMk cId="464761847" sldId="346"/>
            <ac:spMk id="6" creationId="{2B00E140-2A3A-EB65-1C45-2A3C47032986}"/>
          </ac:spMkLst>
        </pc:spChg>
      </pc:sldChg>
      <pc:sldChg chg="modSp mod">
        <pc:chgData name="MONTINI TIZIANO" userId="8a953226-e843-44c4-90e9-85dbe80cb75b" providerId="ADAL" clId="{3F746888-3507-4780-85AD-0188E8C0B968}" dt="2026-02-23T11:26:24.374" v="62" actId="20577"/>
        <pc:sldMkLst>
          <pc:docMk/>
          <pc:sldMk cId="1115146275" sldId="347"/>
        </pc:sldMkLst>
        <pc:spChg chg="mod">
          <ac:chgData name="MONTINI TIZIANO" userId="8a953226-e843-44c4-90e9-85dbe80cb75b" providerId="ADAL" clId="{3F746888-3507-4780-85AD-0188E8C0B968}" dt="2026-02-23T11:26:24.374" v="62" actId="20577"/>
          <ac:spMkLst>
            <pc:docMk/>
            <pc:sldMk cId="1115146275" sldId="347"/>
            <ac:spMk id="1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5746" cy="54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61361" y="0"/>
            <a:ext cx="3026112" cy="54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41950"/>
            <a:ext cx="3105746" cy="47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61361" y="9741950"/>
            <a:ext cx="3026112" cy="47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defRPr>
            </a:lvl1pPr>
          </a:lstStyle>
          <a:p>
            <a:pPr>
              <a:defRPr/>
            </a:pPr>
            <a:fld id="{7726F9D0-89EB-48BE-A155-EDF72D95D6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385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202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861" y="0"/>
            <a:ext cx="3079202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0" y="4861155"/>
            <a:ext cx="5209425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309"/>
            <a:ext cx="3079202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omic Sans MS" pitchFamily="66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861" y="9722309"/>
            <a:ext cx="3079202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3" tIns="47392" rIns="94783" bIns="4739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omic Sans MS" pitchFamily="66" charset="0"/>
              </a:defRPr>
            </a:lvl1pPr>
          </a:lstStyle>
          <a:p>
            <a:pPr>
              <a:defRPr/>
            </a:pPr>
            <a:fld id="{47B15CED-E732-4DAE-B6D9-77313112D1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427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74895-26E2-4AD6-85F3-8471D255CB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796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0E4FB-104F-41B2-B8AA-9D6DA17D89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31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3B53C-6629-4D36-BCF9-7B7F0780BD3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5732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4AB7F-CF1C-4309-ACB5-12631BCFA3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38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79C9E-42F5-4573-A447-E384732050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670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FEB77-0B9D-4E16-86F3-17DB702BB7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16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48D49-EE16-49FA-BB10-3C0ED0F105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09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D684B-DDEF-4B92-8799-DEE5330AEA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87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CC5C9-771D-4C3C-A0B5-84D7580D27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48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DF31B-4774-4C65-A1F0-29E641C3A0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28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6283-0CE3-4994-96E7-FC28524E1B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37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E9EE-6915-41E5-AF9F-9377797251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60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5AE98-4457-4A2A-BCEC-92FCA3F9AB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33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6B895-CFE3-4ECC-A413-A1DED401BF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22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it-IT"/>
              <a:t>Preparazione polveri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6AEB5BDD-F975-44DC-93C1-7AD87DB6B1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991467" y="332656"/>
            <a:ext cx="51610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Corso di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NANOMATERIALS LABORATORY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2517864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</a:rPr>
              <a:t>Orario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124135" y="2517864"/>
            <a:ext cx="571823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Lunedì</a:t>
            </a:r>
            <a:r>
              <a:rPr lang="en-US" sz="2000" dirty="0"/>
              <a:t>		14</a:t>
            </a:r>
            <a:r>
              <a:rPr lang="en-US" sz="2000" baseline="30000" dirty="0"/>
              <a:t>30 </a:t>
            </a:r>
            <a:r>
              <a:rPr lang="en-US" sz="2000" dirty="0"/>
              <a:t>– 16</a:t>
            </a:r>
            <a:r>
              <a:rPr lang="en-US" sz="2000" baseline="30000" dirty="0"/>
              <a:t>00</a:t>
            </a:r>
            <a:r>
              <a:rPr lang="en-US" sz="2000" dirty="0"/>
              <a:t> , aula LIM (inorganic)</a:t>
            </a:r>
            <a:endParaRPr lang="en-US" sz="2000" baseline="30000" dirty="0"/>
          </a:p>
          <a:p>
            <a:r>
              <a:rPr lang="en-US" sz="2000" dirty="0" err="1"/>
              <a:t>Martedì</a:t>
            </a:r>
            <a:r>
              <a:rPr lang="en-US" sz="2000" dirty="0"/>
              <a:t>		  9</a:t>
            </a:r>
            <a:r>
              <a:rPr lang="en-US" sz="2000" baseline="30000" dirty="0"/>
              <a:t>00 </a:t>
            </a:r>
            <a:r>
              <a:rPr lang="en-US" sz="2000" dirty="0"/>
              <a:t>– 11</a:t>
            </a:r>
            <a:r>
              <a:rPr lang="en-US" sz="2000" baseline="30000" dirty="0"/>
              <a:t>00</a:t>
            </a:r>
            <a:r>
              <a:rPr lang="en-US" sz="2000" dirty="0"/>
              <a:t> , aula A9 (organic)</a:t>
            </a:r>
          </a:p>
          <a:p>
            <a:r>
              <a:rPr lang="en-US" sz="2000" dirty="0" err="1"/>
              <a:t>Venerdì</a:t>
            </a:r>
            <a:r>
              <a:rPr lang="en-US" sz="2000" dirty="0"/>
              <a:t>		14</a:t>
            </a:r>
            <a:r>
              <a:rPr lang="en-US" sz="2000" baseline="30000" dirty="0"/>
              <a:t>30 </a:t>
            </a:r>
            <a:r>
              <a:rPr lang="en-US" sz="2000" dirty="0"/>
              <a:t>– 16</a:t>
            </a:r>
            <a:r>
              <a:rPr lang="en-US" sz="2000" baseline="30000" dirty="0"/>
              <a:t>00</a:t>
            </a:r>
            <a:r>
              <a:rPr lang="en-US" sz="2000" dirty="0"/>
              <a:t> , aula LIM (inorganic)</a:t>
            </a:r>
            <a:endParaRPr lang="en-US" sz="2000" baseline="30000" dirty="0"/>
          </a:p>
          <a:p>
            <a:endParaRPr lang="en-US" sz="2000" dirty="0"/>
          </a:p>
          <a:p>
            <a:r>
              <a:rPr lang="en-US" sz="2000" dirty="0"/>
              <a:t>Laboratorio (</a:t>
            </a:r>
            <a:r>
              <a:rPr lang="en-US" sz="2000" dirty="0" err="1"/>
              <a:t>sintesi</a:t>
            </a:r>
            <a:r>
              <a:rPr lang="en-US" sz="2000" dirty="0"/>
              <a:t>): 18 – 24 Marzo 2026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39552" y="1432884"/>
            <a:ext cx="1236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</a:rPr>
              <a:t>Struttura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106673" y="1432883"/>
            <a:ext cx="5129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 CFU </a:t>
            </a:r>
            <a:r>
              <a:rPr lang="en-US" sz="2000" dirty="0" err="1"/>
              <a:t>Lezione</a:t>
            </a:r>
            <a:r>
              <a:rPr lang="en-US" sz="2000" dirty="0"/>
              <a:t> (16 ore) – Principi </a:t>
            </a:r>
            <a:r>
              <a:rPr lang="en-US" sz="2000" dirty="0" err="1"/>
              <a:t>teorici</a:t>
            </a:r>
            <a:r>
              <a:rPr lang="en-US" sz="2000" dirty="0"/>
              <a:t> </a:t>
            </a:r>
          </a:p>
          <a:p>
            <a:r>
              <a:rPr lang="en-US" sz="2000" dirty="0"/>
              <a:t>4 CFU Laboratorio (48 ore) – </a:t>
            </a:r>
            <a:r>
              <a:rPr lang="en-US" sz="2000" dirty="0" err="1"/>
              <a:t>Sintesi</a:t>
            </a:r>
            <a:r>
              <a:rPr lang="en-US" sz="2000" dirty="0"/>
              <a:t> e </a:t>
            </a:r>
            <a:r>
              <a:rPr lang="en-US" sz="2000" dirty="0" err="1"/>
              <a:t>tecniche</a:t>
            </a:r>
            <a:r>
              <a:rPr lang="en-US" sz="2000" dirty="0"/>
              <a:t> di </a:t>
            </a:r>
            <a:r>
              <a:rPr lang="en-US" sz="2000" dirty="0" err="1"/>
              <a:t>caratterizzazione</a:t>
            </a:r>
            <a:r>
              <a:rPr lang="en-US" sz="2000" dirty="0"/>
              <a:t> 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39552" y="4293096"/>
            <a:ext cx="2736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</a:rPr>
              <a:t>Materiale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didattico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  <a:p>
            <a:endParaRPr lang="en-US" sz="2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Teams: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3203848" y="4293096"/>
            <a:ext cx="56336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Tutto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Moodle 2</a:t>
            </a:r>
          </a:p>
          <a:p>
            <a:endParaRPr lang="it-IT" sz="2000" dirty="0"/>
          </a:p>
          <a:p>
            <a:r>
              <a:rPr lang="en-US" sz="2000" dirty="0"/>
              <a:t>CD2025 033CM NANOMATERIALS LABORATORY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985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991454" y="332656"/>
            <a:ext cx="51610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Corso di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NANOMATERIALS LABORATORY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39552" y="2132856"/>
            <a:ext cx="2265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</a:rPr>
              <a:t>Modalità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d’esame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546833" y="2132856"/>
            <a:ext cx="5129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Esame</a:t>
            </a:r>
            <a:r>
              <a:rPr lang="en-US" sz="2000" dirty="0"/>
              <a:t> </a:t>
            </a:r>
            <a:r>
              <a:rPr lang="en-US" sz="2000" dirty="0" err="1"/>
              <a:t>orale</a:t>
            </a:r>
            <a:r>
              <a:rPr lang="en-US" sz="2000" dirty="0"/>
              <a:t> con:</a:t>
            </a:r>
          </a:p>
          <a:p>
            <a:pPr marL="342900" indent="-342900">
              <a:buFontTx/>
              <a:buChar char="-"/>
            </a:pPr>
            <a:r>
              <a:rPr lang="en-US" sz="2000" dirty="0" err="1"/>
              <a:t>Presentazione</a:t>
            </a:r>
            <a:r>
              <a:rPr lang="en-US" sz="2000" dirty="0"/>
              <a:t> di un </a:t>
            </a:r>
            <a:r>
              <a:rPr lang="en-US" sz="2000" dirty="0" err="1"/>
              <a:t>articolo</a:t>
            </a:r>
            <a:r>
              <a:rPr lang="en-US" sz="2000" dirty="0"/>
              <a:t> </a:t>
            </a:r>
            <a:r>
              <a:rPr lang="en-US" sz="2000" dirty="0" err="1"/>
              <a:t>scientifico</a:t>
            </a:r>
            <a:endParaRPr lang="en-US" sz="2000" dirty="0"/>
          </a:p>
          <a:p>
            <a:pPr marL="342900" indent="-342900">
              <a:buFontTx/>
              <a:buChar char="-"/>
            </a:pPr>
            <a:r>
              <a:rPr lang="en-US" sz="2000" dirty="0" err="1"/>
              <a:t>Discussione</a:t>
            </a:r>
            <a:r>
              <a:rPr lang="en-US" sz="2000" dirty="0"/>
              <a:t> </a:t>
            </a:r>
            <a:r>
              <a:rPr lang="en-US" sz="2000" dirty="0" err="1"/>
              <a:t>degli</a:t>
            </a:r>
            <a:r>
              <a:rPr lang="en-US" sz="2000" dirty="0"/>
              <a:t> </a:t>
            </a:r>
            <a:r>
              <a:rPr lang="en-US" sz="2000" dirty="0" err="1"/>
              <a:t>risultati</a:t>
            </a:r>
            <a:r>
              <a:rPr lang="en-US" sz="2000" dirty="0"/>
              <a:t> di </a:t>
            </a:r>
            <a:r>
              <a:rPr lang="en-US" sz="2000" dirty="0" err="1"/>
              <a:t>laboratorio</a:t>
            </a:r>
            <a:r>
              <a:rPr lang="en-US" sz="2000" dirty="0"/>
              <a:t> con </a:t>
            </a:r>
            <a:r>
              <a:rPr lang="en-US" sz="2000" dirty="0" err="1"/>
              <a:t>approfondimento</a:t>
            </a:r>
            <a:r>
              <a:rPr lang="en-US" sz="2000" dirty="0"/>
              <a:t> </a:t>
            </a:r>
            <a:r>
              <a:rPr lang="en-US" sz="2000" dirty="0" err="1"/>
              <a:t>teorico</a:t>
            </a:r>
            <a:r>
              <a:rPr lang="en-US" sz="2000"/>
              <a:t>.</a:t>
            </a:r>
            <a:endParaRPr lang="en-US" sz="20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539552" y="4581128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Per </a:t>
            </a:r>
            <a:r>
              <a:rPr lang="en-US" sz="2000" dirty="0" err="1">
                <a:solidFill>
                  <a:srgbClr val="0000FF"/>
                </a:solidFill>
              </a:rPr>
              <a:t>appuntamento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546832" y="4533219"/>
            <a:ext cx="5129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Scrivere</a:t>
            </a:r>
            <a:r>
              <a:rPr lang="en-US" sz="2000" dirty="0"/>
              <a:t> mail a </a:t>
            </a:r>
            <a:r>
              <a:rPr lang="en-US" sz="2000" dirty="0">
                <a:solidFill>
                  <a:srgbClr val="FF0000"/>
                </a:solidFill>
              </a:rPr>
              <a:t>tmontini@units.it </a:t>
            </a:r>
            <a:r>
              <a:rPr lang="en-US" sz="2000" dirty="0"/>
              <a:t>o</a:t>
            </a:r>
            <a:r>
              <a:rPr lang="en-US" sz="2000" dirty="0">
                <a:solidFill>
                  <a:srgbClr val="FF0000"/>
                </a:solidFill>
              </a:rPr>
              <a:t>  ppengo@units.it</a:t>
            </a:r>
          </a:p>
          <a:p>
            <a:r>
              <a:rPr lang="en-US" sz="2000" dirty="0"/>
              <a:t>Subject: </a:t>
            </a:r>
            <a:r>
              <a:rPr lang="en-US" sz="2000" dirty="0">
                <a:solidFill>
                  <a:srgbClr val="FF0000"/>
                </a:solidFill>
              </a:rPr>
              <a:t>NANOMATERIALS 2025</a:t>
            </a:r>
          </a:p>
        </p:txBody>
      </p:sp>
    </p:spTree>
    <p:extLst>
      <p:ext uri="{BB962C8B-B14F-4D97-AF65-F5344CB8AC3E}">
        <p14:creationId xmlns:p14="http://schemas.microsoft.com/office/powerpoint/2010/main" val="1115146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66700" y="1155536"/>
            <a:ext cx="8610600" cy="990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it-IT" sz="36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</a:t>
            </a:r>
            <a:endParaRPr lang="it-IT" sz="3600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19093" y="1915303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Introduzione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Sintesi</a:t>
            </a:r>
            <a:r>
              <a:rPr lang="en-US" dirty="0"/>
              <a:t> di </a:t>
            </a:r>
            <a:r>
              <a:rPr lang="en-US" dirty="0" err="1"/>
              <a:t>nanomateriali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Caratterizzazione</a:t>
            </a:r>
            <a:r>
              <a:rPr lang="en-US" dirty="0"/>
              <a:t>: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/>
              <a:t>teorici</a:t>
            </a:r>
            <a:r>
              <a:rPr lang="en-US" dirty="0"/>
              <a:t>, </a:t>
            </a:r>
            <a:r>
              <a:rPr lang="en-US" dirty="0" err="1"/>
              <a:t>acquisizione</a:t>
            </a:r>
            <a:r>
              <a:rPr lang="en-US" dirty="0"/>
              <a:t> ed </a:t>
            </a:r>
            <a:r>
              <a:rPr lang="en-US" dirty="0" err="1"/>
              <a:t>elaborazione</a:t>
            </a:r>
            <a:r>
              <a:rPr lang="en-US" dirty="0"/>
              <a:t> </a:t>
            </a:r>
            <a:r>
              <a:rPr lang="en-US" dirty="0" err="1"/>
              <a:t>dati</a:t>
            </a:r>
            <a:endParaRPr lang="en-US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CF15BF3-480A-BC63-6F33-2A9E3A797EE4}"/>
              </a:ext>
            </a:extLst>
          </p:cNvPr>
          <p:cNvSpPr txBox="1"/>
          <p:nvPr/>
        </p:nvSpPr>
        <p:spPr>
          <a:xfrm>
            <a:off x="1991454" y="332656"/>
            <a:ext cx="51610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Corso di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NANOMATERIALS LABORATORY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EE2636F-E27C-84EF-0668-3AA3F8BEC85C}"/>
              </a:ext>
            </a:extLst>
          </p:cNvPr>
          <p:cNvSpPr txBox="1"/>
          <p:nvPr/>
        </p:nvSpPr>
        <p:spPr>
          <a:xfrm>
            <a:off x="3131840" y="2708920"/>
            <a:ext cx="5112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Mesoporous</a:t>
            </a:r>
            <a:r>
              <a:rPr lang="it-IT" sz="1600" dirty="0"/>
              <a:t> SiO</a:t>
            </a:r>
            <a:r>
              <a:rPr lang="it-IT" sz="1600" baseline="-25000" dirty="0"/>
              <a:t>2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/>
              <a:t>TiO</a:t>
            </a:r>
            <a:r>
              <a:rPr lang="it-IT" sz="1600" baseline="-25000" dirty="0"/>
              <a:t>2</a:t>
            </a:r>
            <a:r>
              <a:rPr lang="it-IT" sz="1600" dirty="0"/>
              <a:t> by sol-gel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CdS</a:t>
            </a:r>
            <a:r>
              <a:rPr lang="it-IT" sz="1600" dirty="0"/>
              <a:t> quantum dots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Monolayer-protected</a:t>
            </a:r>
            <a:r>
              <a:rPr lang="it-IT" sz="1600" dirty="0"/>
              <a:t> </a:t>
            </a:r>
            <a:r>
              <a:rPr lang="it-IT" sz="1600" dirty="0" err="1"/>
              <a:t>Au</a:t>
            </a:r>
            <a:r>
              <a:rPr lang="it-IT" sz="1600" dirty="0"/>
              <a:t> </a:t>
            </a:r>
            <a:r>
              <a:rPr lang="it-IT" sz="1600" dirty="0" err="1"/>
              <a:t>nanoparticles</a:t>
            </a:r>
            <a:endParaRPr lang="it-IT" sz="16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B00E140-2A3A-EB65-1C45-2A3C47032986}"/>
              </a:ext>
            </a:extLst>
          </p:cNvPr>
          <p:cNvSpPr txBox="1"/>
          <p:nvPr/>
        </p:nvSpPr>
        <p:spPr>
          <a:xfrm>
            <a:off x="1115616" y="4592959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Physisoprtion</a:t>
            </a:r>
            <a:endParaRPr lang="it-IT" sz="1600" baseline="-25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Powder</a:t>
            </a:r>
            <a:r>
              <a:rPr lang="it-IT" sz="1600" dirty="0"/>
              <a:t> XRD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/>
              <a:t>EXAFS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/>
              <a:t>NMR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1600" dirty="0" err="1"/>
              <a:t>Dinamic</a:t>
            </a:r>
            <a:r>
              <a:rPr lang="it-IT" sz="1600" dirty="0"/>
              <a:t> Light Scattering</a:t>
            </a:r>
          </a:p>
        </p:txBody>
      </p:sp>
    </p:spTree>
    <p:extLst>
      <p:ext uri="{BB962C8B-B14F-4D97-AF65-F5344CB8AC3E}">
        <p14:creationId xmlns:p14="http://schemas.microsoft.com/office/powerpoint/2010/main" val="464761847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4784</TotalTime>
  <Words>173</Words>
  <Application>Microsoft Office PowerPoint</Application>
  <PresentationFormat>Presentazione su schermo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Courier New</vt:lpstr>
      <vt:lpstr>Struttura predefinita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Materie prime ceramiche</dc:title>
  <dc:creator>pccisa01</dc:creator>
  <cp:lastModifiedBy>MONTINI TIZIANO</cp:lastModifiedBy>
  <cp:revision>181</cp:revision>
  <cp:lastPrinted>2004-03-23T11:30:25Z</cp:lastPrinted>
  <dcterms:created xsi:type="dcterms:W3CDTF">2001-07-16T10:18:06Z</dcterms:created>
  <dcterms:modified xsi:type="dcterms:W3CDTF">2026-02-23T11:26:37Z</dcterms:modified>
</cp:coreProperties>
</file>