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15" r:id="rId2"/>
    <p:sldId id="317" r:id="rId3"/>
    <p:sldId id="353" r:id="rId4"/>
    <p:sldId id="354" r:id="rId5"/>
    <p:sldId id="355" r:id="rId6"/>
    <p:sldId id="356" r:id="rId7"/>
    <p:sldId id="357" r:id="rId8"/>
    <p:sldId id="358" r:id="rId9"/>
    <p:sldId id="359" r:id="rId10"/>
    <p:sldId id="364" r:id="rId11"/>
    <p:sldId id="365" r:id="rId12"/>
    <p:sldId id="366" r:id="rId13"/>
    <p:sldId id="318" r:id="rId14"/>
    <p:sldId id="319" r:id="rId15"/>
    <p:sldId id="299" r:id="rId16"/>
    <p:sldId id="341" r:id="rId17"/>
    <p:sldId id="300" r:id="rId18"/>
    <p:sldId id="301" r:id="rId19"/>
    <p:sldId id="302" r:id="rId20"/>
    <p:sldId id="373" r:id="rId21"/>
    <p:sldId id="374" r:id="rId22"/>
    <p:sldId id="375" r:id="rId23"/>
    <p:sldId id="368" r:id="rId24"/>
    <p:sldId id="370" r:id="rId25"/>
    <p:sldId id="371" r:id="rId26"/>
    <p:sldId id="376" r:id="rId27"/>
    <p:sldId id="377" r:id="rId28"/>
    <p:sldId id="320" r:id="rId29"/>
    <p:sldId id="379" r:id="rId30"/>
    <p:sldId id="321" r:id="rId31"/>
    <p:sldId id="362" r:id="rId32"/>
    <p:sldId id="360" r:id="rId33"/>
    <p:sldId id="322" r:id="rId34"/>
    <p:sldId id="378" r:id="rId35"/>
    <p:sldId id="361" r:id="rId36"/>
    <p:sldId id="363" r:id="rId37"/>
    <p:sldId id="303" r:id="rId38"/>
    <p:sldId id="324" r:id="rId39"/>
    <p:sldId id="344" r:id="rId40"/>
    <p:sldId id="325" r:id="rId41"/>
    <p:sldId id="380" r:id="rId42"/>
    <p:sldId id="417" r:id="rId43"/>
    <p:sldId id="418" r:id="rId44"/>
    <p:sldId id="419" r:id="rId45"/>
    <p:sldId id="268" r:id="rId46"/>
    <p:sldId id="265" r:id="rId47"/>
    <p:sldId id="382" r:id="rId48"/>
    <p:sldId id="423" r:id="rId49"/>
    <p:sldId id="424" r:id="rId50"/>
    <p:sldId id="420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13C127-030E-464E-BF01-ECE503A8344D}" v="70" dt="2025-04-28T14:01:54.0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445" autoAdjust="0"/>
    <p:restoredTop sz="90975" autoAdjust="0"/>
  </p:normalViewPr>
  <p:slideViewPr>
    <p:cSldViewPr>
      <p:cViewPr varScale="1">
        <p:scale>
          <a:sx n="107" d="100"/>
          <a:sy n="107" d="100"/>
        </p:scale>
        <p:origin x="1169" y="6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6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36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TINI TIZIANO" userId="8a953226-e843-44c4-90e9-85dbe80cb75b" providerId="ADAL" clId="{E0E0A79B-E832-4078-83B0-71795F499894}"/>
    <pc:docChg chg="delSld">
      <pc:chgData name="MONTINI TIZIANO" userId="8a953226-e843-44c4-90e9-85dbe80cb75b" providerId="ADAL" clId="{E0E0A79B-E832-4078-83B0-71795F499894}" dt="2025-04-28T14:05:14.899" v="4" actId="47"/>
      <pc:docMkLst>
        <pc:docMk/>
      </pc:docMkLst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1691727842" sldId="260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2034070947" sldId="261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3833558123" sldId="262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4117419673" sldId="381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3269087256" sldId="383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1577495378" sldId="384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3051965786" sldId="385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2562805980" sldId="386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1499928284" sldId="387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2272527129" sldId="388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1593833889" sldId="389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2745998544" sldId="390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1838085894" sldId="391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2302923275" sldId="392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4020706281" sldId="393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146763235" sldId="394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2288816258" sldId="395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1421206714" sldId="396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1807379016" sldId="397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4152705055" sldId="398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261522226" sldId="399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2509701417" sldId="400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47607432" sldId="401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1026764610" sldId="402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2374254675" sldId="403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3008596396" sldId="404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2676752990" sldId="405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3410080057" sldId="406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2127689127" sldId="407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3598821670" sldId="408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112673946" sldId="409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1469795887" sldId="410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2773984417" sldId="411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1659237898" sldId="412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1923611058" sldId="413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3166192948" sldId="414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2913396309" sldId="415"/>
        </pc:sldMkLst>
      </pc:sldChg>
      <pc:sldChg chg="del">
        <pc:chgData name="MONTINI TIZIANO" userId="8a953226-e843-44c4-90e9-85dbe80cb75b" providerId="ADAL" clId="{E0E0A79B-E832-4078-83B0-71795F499894}" dt="2025-04-28T14:05:11.468" v="0" actId="47"/>
        <pc:sldMkLst>
          <pc:docMk/>
          <pc:sldMk cId="4290122299" sldId="416"/>
        </pc:sldMkLst>
      </pc:sldChg>
      <pc:sldChg chg="del">
        <pc:chgData name="MONTINI TIZIANO" userId="8a953226-e843-44c4-90e9-85dbe80cb75b" providerId="ADAL" clId="{E0E0A79B-E832-4078-83B0-71795F499894}" dt="2025-04-28T14:05:14.899" v="4" actId="47"/>
        <pc:sldMkLst>
          <pc:docMk/>
          <pc:sldMk cId="1284495428" sldId="421"/>
        </pc:sldMkLst>
      </pc:sldChg>
      <pc:sldChg chg="del">
        <pc:chgData name="MONTINI TIZIANO" userId="8a953226-e843-44c4-90e9-85dbe80cb75b" providerId="ADAL" clId="{E0E0A79B-E832-4078-83B0-71795F499894}" dt="2025-04-28T14:05:13.441" v="1" actId="47"/>
        <pc:sldMkLst>
          <pc:docMk/>
          <pc:sldMk cId="2296029568" sldId="422"/>
        </pc:sldMkLst>
      </pc:sldChg>
      <pc:sldChg chg="del">
        <pc:chgData name="MONTINI TIZIANO" userId="8a953226-e843-44c4-90e9-85dbe80cb75b" providerId="ADAL" clId="{E0E0A79B-E832-4078-83B0-71795F499894}" dt="2025-04-28T14:05:14.155" v="3" actId="47"/>
        <pc:sldMkLst>
          <pc:docMk/>
          <pc:sldMk cId="944474527" sldId="425"/>
        </pc:sldMkLst>
      </pc:sldChg>
      <pc:sldChg chg="del">
        <pc:chgData name="MONTINI TIZIANO" userId="8a953226-e843-44c4-90e9-85dbe80cb75b" providerId="ADAL" clId="{E0E0A79B-E832-4078-83B0-71795F499894}" dt="2025-04-28T14:05:13.824" v="2" actId="47"/>
        <pc:sldMkLst>
          <pc:docMk/>
          <pc:sldMk cId="260869194" sldId="426"/>
        </pc:sldMkLst>
      </pc:sldChg>
      <pc:sldMasterChg chg="delSldLayout">
        <pc:chgData name="MONTINI TIZIANO" userId="8a953226-e843-44c4-90e9-85dbe80cb75b" providerId="ADAL" clId="{E0E0A79B-E832-4078-83B0-71795F499894}" dt="2025-04-28T14:05:11.468" v="0" actId="47"/>
        <pc:sldMasterMkLst>
          <pc:docMk/>
          <pc:sldMasterMk cId="0" sldId="2147483648"/>
        </pc:sldMasterMkLst>
        <pc:sldLayoutChg chg="del">
          <pc:chgData name="MONTINI TIZIANO" userId="8a953226-e843-44c4-90e9-85dbe80cb75b" providerId="ADAL" clId="{E0E0A79B-E832-4078-83B0-71795F499894}" dt="2025-04-28T14:05:11.468" v="0" actId="47"/>
          <pc:sldLayoutMkLst>
            <pc:docMk/>
            <pc:sldMasterMk cId="0" sldId="2147483648"/>
            <pc:sldLayoutMk cId="1280001708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Fare clic per modificare gli stili del testo dello schema</a:t>
            </a:r>
          </a:p>
          <a:p>
            <a:pPr lvl="1"/>
            <a:r>
              <a:rPr lang="en-US" noProof="0"/>
              <a:t>Secondo livello</a:t>
            </a:r>
          </a:p>
          <a:p>
            <a:pPr lvl="2"/>
            <a:r>
              <a:rPr lang="en-US" noProof="0"/>
              <a:t>Terzo livello</a:t>
            </a:r>
          </a:p>
          <a:p>
            <a:pPr lvl="3"/>
            <a:r>
              <a:rPr lang="en-US" noProof="0"/>
              <a:t>Quarto livello</a:t>
            </a:r>
          </a:p>
          <a:p>
            <a:pPr lvl="4"/>
            <a:r>
              <a:rPr lang="en-US" noProof="0"/>
              <a:t>Quinto livello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7D28637-B55E-4D20-9D63-40FA8E6CCE9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639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419940A-0ED7-442D-8D96-BDE1BD6B6359}" type="slidenum">
              <a:rPr lang="en-US" altLang="it-IT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it-IT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it-IT"/>
              <a:t>Friday, September 11, 2009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3CA215-F1BC-4618-BF77-A53A6A76E3EB}" type="slidenum">
              <a:rPr lang="en-US" altLang="it-IT"/>
              <a:pPr/>
              <a:t>33</a:t>
            </a:fld>
            <a:endParaRPr lang="en-US" altLang="it-IT"/>
          </a:p>
        </p:txBody>
      </p:sp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8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200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BD58C5-5C3F-CB20-6A21-1DD81B103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84B6E244-DD1E-C1A6-1877-E78AD942A2AC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it-IT"/>
              <a:t>Friday, September 11, 2009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93541E79-7BD3-E73D-AF6E-183BA29E9E2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D3CA215-F1BC-4618-BF77-A53A6A76E3EB}" type="slidenum">
              <a:rPr lang="en-US" altLang="it-IT"/>
              <a:pPr/>
              <a:t>34</a:t>
            </a:fld>
            <a:endParaRPr lang="en-US" altLang="it-IT"/>
          </a:p>
        </p:txBody>
      </p:sp>
      <p:sp>
        <p:nvSpPr>
          <p:cNvPr id="29697" name="Text Box 1">
            <a:extLst>
              <a:ext uri="{FF2B5EF4-FFF2-40B4-BE49-F238E27FC236}">
                <a16:creationId xmlns:a16="http://schemas.microsoft.com/office/drawing/2014/main" id="{0619881B-DC19-3C2D-5A48-90279E7F3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C584A74C-43FE-636D-61CD-D6A06EA8E584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200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849327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D68986-A43A-43D5-B2FF-ADBA33250C11}" type="slidenum">
              <a:rPr lang="en-US" altLang="it-IT" smtClean="0"/>
              <a:pPr eaLnBrk="1" hangingPunct="1">
                <a:spcBef>
                  <a:spcPct val="0"/>
                </a:spcBef>
              </a:pPr>
              <a:t>37</a:t>
            </a:fld>
            <a:endParaRPr lang="en-US" altLang="it-IT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it-IT"/>
              <a:t>Friday, September 11, 2009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FD3AA1-BBAD-4F48-956A-E7B1647C33B2}" type="slidenum">
              <a:rPr lang="en-US" altLang="it-IT"/>
              <a:pPr/>
              <a:t>38</a:t>
            </a:fld>
            <a:endParaRPr lang="en-US" altLang="it-IT"/>
          </a:p>
        </p:txBody>
      </p:sp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200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it-IT"/>
              <a:t>Friday, September 11, 2009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AFD3AA1-BBAD-4F48-956A-E7B1647C33B2}" type="slidenum">
              <a:rPr lang="en-US" altLang="it-IT"/>
              <a:pPr/>
              <a:t>39</a:t>
            </a:fld>
            <a:endParaRPr lang="en-US" altLang="it-IT"/>
          </a:p>
        </p:txBody>
      </p:sp>
      <p:sp>
        <p:nvSpPr>
          <p:cNvPr id="3584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200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it-IT"/>
              <a:t>Friday, September 11, 2009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E3BAFCA-A2D7-404F-9D13-DF2DDBEAABC2}" type="slidenum">
              <a:rPr lang="en-US" altLang="it-IT"/>
              <a:pPr/>
              <a:t>40</a:t>
            </a:fld>
            <a:endParaRPr lang="en-US" altLang="it-IT"/>
          </a:p>
        </p:txBody>
      </p:sp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200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A15BC6-9642-4D22-BE69-05C0DFDEE6EE}" type="slidenum">
              <a:rPr lang="en-US" altLang="it-IT" smtClean="0"/>
              <a:pPr eaLnBrk="1" hangingPunct="1">
                <a:spcBef>
                  <a:spcPct val="0"/>
                </a:spcBef>
              </a:pPr>
              <a:t>17</a:t>
            </a:fld>
            <a:endParaRPr lang="en-US" altLang="it-IT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C37C756-5BD6-403C-B1FF-DFD6D37A90D4}" type="slidenum">
              <a:rPr lang="en-US" altLang="it-IT" smtClean="0"/>
              <a:pPr eaLnBrk="1" hangingPunct="1">
                <a:spcBef>
                  <a:spcPct val="0"/>
                </a:spcBef>
              </a:pPr>
              <a:t>18</a:t>
            </a:fld>
            <a:endParaRPr lang="en-US" altLang="it-IT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/>
        </p:spPr>
      </p:sp>
      <p:sp>
        <p:nvSpPr>
          <p:cNvPr id="35844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587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449263" eaLnBrk="1" hangingPunct="1">
              <a:lnSpc>
                <a:spcPct val="94000"/>
              </a:lnSpc>
              <a:spcBef>
                <a:spcPct val="0"/>
              </a:spcBef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it-IT" sz="2400">
                <a:latin typeface="Times" pitchFamily="18" charset="0"/>
                <a:ea typeface="HG Mincho Light J" charset="0"/>
                <a:cs typeface="HG Mincho Light J" charset="0"/>
              </a:rPr>
              <a:t>mettere colori secondo che si voglia conoscere o si conoscano i parametri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C5AEB50-B11C-4672-864F-4D4CF6FC028A}" type="slidenum">
              <a:rPr lang="en-US" altLang="it-IT" smtClean="0"/>
              <a:pPr eaLnBrk="1" hangingPunct="1">
                <a:spcBef>
                  <a:spcPct val="0"/>
                </a:spcBef>
              </a:pPr>
              <a:t>19</a:t>
            </a:fld>
            <a:endParaRPr lang="en-US" altLang="it-IT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it-IT"/>
              <a:t>Friday, September 11, 2009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4833D4-56BF-4761-BF29-10AFA4852D37}" type="slidenum">
              <a:rPr lang="en-US" altLang="it-IT"/>
              <a:pPr/>
              <a:t>28</a:t>
            </a:fld>
            <a:endParaRPr lang="en-US" altLang="it-IT"/>
          </a:p>
        </p:txBody>
      </p:sp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0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200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8BCD0C-814F-8349-BF45-45A423D28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F5E056B9-A921-5005-B344-7586EF76C80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it-IT"/>
              <a:t>Friday, September 11, 2009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206B6125-5A63-B1AA-D8C4-18F5A47C619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54833D4-56BF-4761-BF29-10AFA4852D37}" type="slidenum">
              <a:rPr lang="en-US" altLang="it-IT"/>
              <a:pPr/>
              <a:t>29</a:t>
            </a:fld>
            <a:endParaRPr lang="en-US" altLang="it-IT"/>
          </a:p>
        </p:txBody>
      </p:sp>
      <p:sp>
        <p:nvSpPr>
          <p:cNvPr id="27649" name="Text Box 1">
            <a:extLst>
              <a:ext uri="{FF2B5EF4-FFF2-40B4-BE49-F238E27FC236}">
                <a16:creationId xmlns:a16="http://schemas.microsoft.com/office/drawing/2014/main" id="{D65DB626-FC8F-5DAC-E89E-A2D4E77EE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6839F31A-5169-E478-36BD-A3580ABE03EC}"/>
              </a:ext>
            </a:extLst>
          </p:cNvPr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200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785106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it-IT"/>
              <a:t>Friday, September 11, 2009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6AC197-D332-40C0-8C42-9AEFB89F3861}" type="slidenum">
              <a:rPr lang="en-US" altLang="it-IT"/>
              <a:pPr/>
              <a:t>30</a:t>
            </a:fld>
            <a:endParaRPr lang="en-US" altLang="it-IT"/>
          </a:p>
        </p:txBody>
      </p:sp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200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it-IT"/>
              <a:t>Friday, September 11, 2009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6AC197-D332-40C0-8C42-9AEFB89F3861}" type="slidenum">
              <a:rPr lang="en-US" altLang="it-IT"/>
              <a:pPr/>
              <a:t>31</a:t>
            </a:fld>
            <a:endParaRPr lang="en-US" altLang="it-IT"/>
          </a:p>
        </p:txBody>
      </p:sp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200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603720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dt"/>
          </p:nvPr>
        </p:nvSpPr>
        <p:spPr>
          <a:ln/>
        </p:spPr>
        <p:txBody>
          <a:bodyPr/>
          <a:lstStyle/>
          <a:p>
            <a:r>
              <a:rPr lang="en-US" altLang="it-IT"/>
              <a:t>Friday, September 11, 2009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86AC197-D332-40C0-8C42-9AEFB89F3861}" type="slidenum">
              <a:rPr lang="en-US" altLang="it-IT"/>
              <a:pPr/>
              <a:t>32</a:t>
            </a:fld>
            <a:endParaRPr lang="en-US" altLang="it-IT"/>
          </a:p>
        </p:txBody>
      </p:sp>
      <p:sp>
        <p:nvSpPr>
          <p:cNvPr id="2867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4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2005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881332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BAFD7-9647-4DBB-8D48-8BB439FA91D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70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D9391-FBCA-4E5D-8D8A-77EE80351FC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58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62D81C-8327-47F5-9FE7-C9CA8C9520F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95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FCC1B-B27B-4540-8F2E-9B8F03250D5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99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E1241-E07D-4C2D-AF94-21287D4B691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939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426ED-917D-46CB-9F3B-65BA5526154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84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0F689-41D5-4B38-B4B6-53390AE553F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20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150C8-D843-4EFA-922E-2CBC08734B3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36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0668D-3E37-4F79-A1FE-2229680CDF2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4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E531B-184B-4DFA-A696-E465EEC3F0E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85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CECD1-6274-48E1-B6A0-2C3381BF245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91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Fare clic per modificare gli stili del testo dello schema</a:t>
            </a:r>
          </a:p>
          <a:p>
            <a:pPr lvl="1"/>
            <a:r>
              <a:rPr lang="en-US" altLang="it-IT"/>
              <a:t>Secondo livello</a:t>
            </a:r>
          </a:p>
          <a:p>
            <a:pPr lvl="2"/>
            <a:r>
              <a:rPr lang="en-US" altLang="it-IT"/>
              <a:t>Terzo livello</a:t>
            </a:r>
          </a:p>
          <a:p>
            <a:pPr lvl="3"/>
            <a:r>
              <a:rPr lang="en-US" altLang="it-IT"/>
              <a:t>Quarto livello</a:t>
            </a:r>
          </a:p>
          <a:p>
            <a:pPr lvl="4"/>
            <a:r>
              <a:rPr lang="en-US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D3EA132-0F9A-49BF-9705-1F8A8AAACED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8.wmf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image" Target="../media/image76.wmf"/><Relationship Id="rId7" Type="http://schemas.openxmlformats.org/officeDocument/2006/relationships/oleObject" Target="../embeddings/oleObject6.bin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wmf"/><Relationship Id="rId5" Type="http://schemas.openxmlformats.org/officeDocument/2006/relationships/image" Target="../media/image77.emf"/><Relationship Id="rId4" Type="http://schemas.openxmlformats.org/officeDocument/2006/relationships/oleObject" Target="../embeddings/oleObject5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36" name="Rectangle 104"/>
          <p:cNvSpPr>
            <a:spLocks noChangeArrowheads="1"/>
          </p:cNvSpPr>
          <p:nvPr/>
        </p:nvSpPr>
        <p:spPr bwMode="auto">
          <a:xfrm>
            <a:off x="1100138" y="4208463"/>
            <a:ext cx="6653212" cy="1906587"/>
          </a:xfrm>
          <a:prstGeom prst="rect">
            <a:avLst/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34" name="Rectangle 102"/>
          <p:cNvSpPr>
            <a:spLocks noChangeArrowheads="1"/>
          </p:cNvSpPr>
          <p:nvPr/>
        </p:nvSpPr>
        <p:spPr bwMode="auto">
          <a:xfrm>
            <a:off x="1119188" y="332656"/>
            <a:ext cx="6653212" cy="1944687"/>
          </a:xfrm>
          <a:prstGeom prst="rect">
            <a:avLst/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1090613" y="2474913"/>
            <a:ext cx="6653212" cy="1630362"/>
          </a:xfrm>
          <a:prstGeom prst="rect">
            <a:avLst/>
          </a:prstGeom>
          <a:solidFill>
            <a:schemeClr val="bg1"/>
          </a:solidFill>
          <a:ln w="95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95237" name="Line 5"/>
          <p:cNvSpPr>
            <a:spLocks noChangeShapeType="1"/>
          </p:cNvSpPr>
          <p:nvPr/>
        </p:nvSpPr>
        <p:spPr bwMode="auto">
          <a:xfrm>
            <a:off x="1219200" y="3313361"/>
            <a:ext cx="836613" cy="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38" name="Line 6"/>
          <p:cNvSpPr>
            <a:spLocks noChangeShapeType="1"/>
          </p:cNvSpPr>
          <p:nvPr/>
        </p:nvSpPr>
        <p:spPr bwMode="auto">
          <a:xfrm>
            <a:off x="1954213" y="3324473"/>
            <a:ext cx="808037" cy="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41" name="Text Box 9"/>
          <p:cNvSpPr txBox="1">
            <a:spLocks noChangeArrowheads="1"/>
          </p:cNvSpPr>
          <p:nvPr/>
        </p:nvSpPr>
        <p:spPr bwMode="auto">
          <a:xfrm>
            <a:off x="3600450" y="3524498"/>
            <a:ext cx="885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/>
              <a:t>Detector</a:t>
            </a:r>
          </a:p>
        </p:txBody>
      </p:sp>
      <p:sp>
        <p:nvSpPr>
          <p:cNvPr id="95242" name="Text Box 10"/>
          <p:cNvSpPr txBox="1">
            <a:spLocks noChangeArrowheads="1"/>
          </p:cNvSpPr>
          <p:nvPr/>
        </p:nvSpPr>
        <p:spPr bwMode="auto">
          <a:xfrm>
            <a:off x="2441575" y="3510211"/>
            <a:ext cx="795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/>
              <a:t>Sample</a:t>
            </a:r>
          </a:p>
        </p:txBody>
      </p:sp>
      <p:sp>
        <p:nvSpPr>
          <p:cNvPr id="95243" name="Text Box 11"/>
          <p:cNvSpPr txBox="1">
            <a:spLocks noChangeArrowheads="1"/>
          </p:cNvSpPr>
          <p:nvPr/>
        </p:nvSpPr>
        <p:spPr bwMode="auto">
          <a:xfrm>
            <a:off x="1204913" y="3392736"/>
            <a:ext cx="7381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/>
              <a:t>X-rays</a:t>
            </a:r>
          </a:p>
        </p:txBody>
      </p:sp>
      <p:sp>
        <p:nvSpPr>
          <p:cNvPr id="95245" name="Text Box 13"/>
          <p:cNvSpPr txBox="1">
            <a:spLocks noChangeArrowheads="1"/>
          </p:cNvSpPr>
          <p:nvPr/>
        </p:nvSpPr>
        <p:spPr bwMode="auto">
          <a:xfrm>
            <a:off x="1076325" y="2500313"/>
            <a:ext cx="1289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/>
              <a:t>Absorption</a:t>
            </a:r>
            <a:endParaRPr lang="en-GB"/>
          </a:p>
        </p:txBody>
      </p:sp>
      <p:grpSp>
        <p:nvGrpSpPr>
          <p:cNvPr id="2" name="Group 93"/>
          <p:cNvGrpSpPr>
            <a:grpSpLocks/>
          </p:cNvGrpSpPr>
          <p:nvPr/>
        </p:nvGrpSpPr>
        <p:grpSpPr bwMode="auto">
          <a:xfrm rot="473270">
            <a:off x="1500188" y="1552402"/>
            <a:ext cx="1500187" cy="4762"/>
            <a:chOff x="845" y="815"/>
            <a:chExt cx="945" cy="3"/>
          </a:xfrm>
        </p:grpSpPr>
        <p:sp>
          <p:nvSpPr>
            <p:cNvPr id="95267" name="Line 35"/>
            <p:cNvSpPr>
              <a:spLocks noChangeShapeType="1"/>
            </p:cNvSpPr>
            <p:nvPr/>
          </p:nvSpPr>
          <p:spPr bwMode="auto">
            <a:xfrm>
              <a:off x="845" y="818"/>
              <a:ext cx="527" cy="0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68" name="Line 36"/>
            <p:cNvSpPr>
              <a:spLocks noChangeShapeType="1"/>
            </p:cNvSpPr>
            <p:nvPr/>
          </p:nvSpPr>
          <p:spPr bwMode="auto">
            <a:xfrm>
              <a:off x="1308" y="815"/>
              <a:ext cx="482" cy="0"/>
            </a:xfrm>
            <a:prstGeom prst="line">
              <a:avLst/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5273" name="Text Box 41"/>
          <p:cNvSpPr txBox="1">
            <a:spLocks noChangeArrowheads="1"/>
          </p:cNvSpPr>
          <p:nvPr/>
        </p:nvSpPr>
        <p:spPr bwMode="auto">
          <a:xfrm>
            <a:off x="1298575" y="1507952"/>
            <a:ext cx="7381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/>
              <a:t>X-rays</a:t>
            </a:r>
          </a:p>
        </p:txBody>
      </p:sp>
      <p:sp>
        <p:nvSpPr>
          <p:cNvPr id="95275" name="Text Box 43"/>
          <p:cNvSpPr txBox="1">
            <a:spLocks noChangeArrowheads="1"/>
          </p:cNvSpPr>
          <p:nvPr/>
        </p:nvSpPr>
        <p:spPr bwMode="auto">
          <a:xfrm>
            <a:off x="2617788" y="1868314"/>
            <a:ext cx="7953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/>
              <a:t>Sample</a:t>
            </a:r>
          </a:p>
        </p:txBody>
      </p:sp>
      <p:sp>
        <p:nvSpPr>
          <p:cNvPr id="95276" name="Text Box 44"/>
          <p:cNvSpPr txBox="1">
            <a:spLocks noChangeArrowheads="1"/>
          </p:cNvSpPr>
          <p:nvPr/>
        </p:nvSpPr>
        <p:spPr bwMode="auto">
          <a:xfrm>
            <a:off x="5087938" y="757238"/>
            <a:ext cx="260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I</a:t>
            </a:r>
          </a:p>
        </p:txBody>
      </p:sp>
      <p:sp>
        <p:nvSpPr>
          <p:cNvPr id="95277" name="Text Box 45"/>
          <p:cNvSpPr txBox="1">
            <a:spLocks noChangeArrowheads="1"/>
          </p:cNvSpPr>
          <p:nvPr/>
        </p:nvSpPr>
        <p:spPr bwMode="auto">
          <a:xfrm>
            <a:off x="6205538" y="1943100"/>
            <a:ext cx="11223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/>
              <a:t>wavelength</a:t>
            </a:r>
          </a:p>
        </p:txBody>
      </p:sp>
      <p:sp>
        <p:nvSpPr>
          <p:cNvPr id="95278" name="Freeform 46"/>
          <p:cNvSpPr>
            <a:spLocks noChangeAspect="1"/>
          </p:cNvSpPr>
          <p:nvPr/>
        </p:nvSpPr>
        <p:spPr bwMode="auto">
          <a:xfrm>
            <a:off x="5475288" y="1138238"/>
            <a:ext cx="292100" cy="777875"/>
          </a:xfrm>
          <a:custGeom>
            <a:avLst/>
            <a:gdLst/>
            <a:ahLst/>
            <a:cxnLst>
              <a:cxn ang="0">
                <a:pos x="0" y="873"/>
              </a:cxn>
              <a:cxn ang="0">
                <a:pos x="39" y="870"/>
              </a:cxn>
              <a:cxn ang="0">
                <a:pos x="75" y="860"/>
              </a:cxn>
              <a:cxn ang="0">
                <a:pos x="105" y="839"/>
              </a:cxn>
              <a:cxn ang="0">
                <a:pos x="119" y="813"/>
              </a:cxn>
              <a:cxn ang="0">
                <a:pos x="123" y="783"/>
              </a:cxn>
              <a:cxn ang="0">
                <a:pos x="129" y="714"/>
              </a:cxn>
              <a:cxn ang="0">
                <a:pos x="139" y="560"/>
              </a:cxn>
              <a:cxn ang="0">
                <a:pos x="166" y="14"/>
              </a:cxn>
              <a:cxn ang="0">
                <a:pos x="174" y="0"/>
              </a:cxn>
              <a:cxn ang="0">
                <a:pos x="185" y="14"/>
              </a:cxn>
              <a:cxn ang="0">
                <a:pos x="211" y="687"/>
              </a:cxn>
              <a:cxn ang="0">
                <a:pos x="216" y="776"/>
              </a:cxn>
              <a:cxn ang="0">
                <a:pos x="230" y="824"/>
              </a:cxn>
              <a:cxn ang="0">
                <a:pos x="264" y="860"/>
              </a:cxn>
              <a:cxn ang="0">
                <a:pos x="300" y="865"/>
              </a:cxn>
              <a:cxn ang="0">
                <a:pos x="376" y="869"/>
              </a:cxn>
            </a:cxnLst>
            <a:rect l="0" t="0" r="r" b="b"/>
            <a:pathLst>
              <a:path w="376" h="873">
                <a:moveTo>
                  <a:pt x="0" y="873"/>
                </a:moveTo>
                <a:lnTo>
                  <a:pt x="39" y="870"/>
                </a:lnTo>
                <a:lnTo>
                  <a:pt x="75" y="860"/>
                </a:lnTo>
                <a:lnTo>
                  <a:pt x="105" y="839"/>
                </a:lnTo>
                <a:lnTo>
                  <a:pt x="119" y="813"/>
                </a:lnTo>
                <a:lnTo>
                  <a:pt x="123" y="783"/>
                </a:lnTo>
                <a:lnTo>
                  <a:pt x="129" y="714"/>
                </a:lnTo>
                <a:lnTo>
                  <a:pt x="139" y="560"/>
                </a:lnTo>
                <a:lnTo>
                  <a:pt x="166" y="14"/>
                </a:lnTo>
                <a:lnTo>
                  <a:pt x="174" y="0"/>
                </a:lnTo>
                <a:lnTo>
                  <a:pt x="185" y="14"/>
                </a:lnTo>
                <a:lnTo>
                  <a:pt x="211" y="687"/>
                </a:lnTo>
                <a:lnTo>
                  <a:pt x="216" y="776"/>
                </a:lnTo>
                <a:lnTo>
                  <a:pt x="230" y="824"/>
                </a:lnTo>
                <a:lnTo>
                  <a:pt x="264" y="860"/>
                </a:lnTo>
                <a:lnTo>
                  <a:pt x="300" y="865"/>
                </a:lnTo>
                <a:lnTo>
                  <a:pt x="376" y="869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80" name="Freeform 48"/>
          <p:cNvSpPr>
            <a:spLocks noChangeAspect="1"/>
          </p:cNvSpPr>
          <p:nvPr/>
        </p:nvSpPr>
        <p:spPr bwMode="auto">
          <a:xfrm>
            <a:off x="5845175" y="1389063"/>
            <a:ext cx="234950" cy="523875"/>
          </a:xfrm>
          <a:custGeom>
            <a:avLst/>
            <a:gdLst/>
            <a:ahLst/>
            <a:cxnLst>
              <a:cxn ang="0">
                <a:pos x="0" y="878"/>
              </a:cxn>
              <a:cxn ang="0">
                <a:pos x="46" y="870"/>
              </a:cxn>
              <a:cxn ang="0">
                <a:pos x="82" y="860"/>
              </a:cxn>
              <a:cxn ang="0">
                <a:pos x="112" y="839"/>
              </a:cxn>
              <a:cxn ang="0">
                <a:pos x="126" y="813"/>
              </a:cxn>
              <a:cxn ang="0">
                <a:pos x="130" y="783"/>
              </a:cxn>
              <a:cxn ang="0">
                <a:pos x="136" y="714"/>
              </a:cxn>
              <a:cxn ang="0">
                <a:pos x="146" y="560"/>
              </a:cxn>
              <a:cxn ang="0">
                <a:pos x="173" y="14"/>
              </a:cxn>
              <a:cxn ang="0">
                <a:pos x="181" y="0"/>
              </a:cxn>
              <a:cxn ang="0">
                <a:pos x="192" y="14"/>
              </a:cxn>
              <a:cxn ang="0">
                <a:pos x="218" y="687"/>
              </a:cxn>
              <a:cxn ang="0">
                <a:pos x="223" y="776"/>
              </a:cxn>
              <a:cxn ang="0">
                <a:pos x="237" y="824"/>
              </a:cxn>
              <a:cxn ang="0">
                <a:pos x="271" y="860"/>
              </a:cxn>
              <a:cxn ang="0">
                <a:pos x="321" y="872"/>
              </a:cxn>
              <a:cxn ang="0">
                <a:pos x="378" y="875"/>
              </a:cxn>
            </a:cxnLst>
            <a:rect l="0" t="0" r="r" b="b"/>
            <a:pathLst>
              <a:path w="378" h="878">
                <a:moveTo>
                  <a:pt x="0" y="878"/>
                </a:moveTo>
                <a:lnTo>
                  <a:pt x="46" y="870"/>
                </a:lnTo>
                <a:lnTo>
                  <a:pt x="82" y="860"/>
                </a:lnTo>
                <a:lnTo>
                  <a:pt x="112" y="839"/>
                </a:lnTo>
                <a:lnTo>
                  <a:pt x="126" y="813"/>
                </a:lnTo>
                <a:lnTo>
                  <a:pt x="130" y="783"/>
                </a:lnTo>
                <a:lnTo>
                  <a:pt x="136" y="714"/>
                </a:lnTo>
                <a:lnTo>
                  <a:pt x="146" y="560"/>
                </a:lnTo>
                <a:lnTo>
                  <a:pt x="173" y="14"/>
                </a:lnTo>
                <a:lnTo>
                  <a:pt x="181" y="0"/>
                </a:lnTo>
                <a:lnTo>
                  <a:pt x="192" y="14"/>
                </a:lnTo>
                <a:lnTo>
                  <a:pt x="218" y="687"/>
                </a:lnTo>
                <a:lnTo>
                  <a:pt x="223" y="776"/>
                </a:lnTo>
                <a:lnTo>
                  <a:pt x="237" y="824"/>
                </a:lnTo>
                <a:lnTo>
                  <a:pt x="271" y="860"/>
                </a:lnTo>
                <a:lnTo>
                  <a:pt x="321" y="872"/>
                </a:lnTo>
                <a:lnTo>
                  <a:pt x="378" y="875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81" name="Freeform 49"/>
          <p:cNvSpPr>
            <a:spLocks noChangeAspect="1"/>
          </p:cNvSpPr>
          <p:nvPr/>
        </p:nvSpPr>
        <p:spPr bwMode="auto">
          <a:xfrm>
            <a:off x="6130925" y="1809750"/>
            <a:ext cx="238125" cy="103188"/>
          </a:xfrm>
          <a:custGeom>
            <a:avLst/>
            <a:gdLst/>
            <a:ahLst/>
            <a:cxnLst>
              <a:cxn ang="0">
                <a:pos x="0" y="878"/>
              </a:cxn>
              <a:cxn ang="0">
                <a:pos x="46" y="870"/>
              </a:cxn>
              <a:cxn ang="0">
                <a:pos x="82" y="860"/>
              </a:cxn>
              <a:cxn ang="0">
                <a:pos x="112" y="839"/>
              </a:cxn>
              <a:cxn ang="0">
                <a:pos x="126" y="813"/>
              </a:cxn>
              <a:cxn ang="0">
                <a:pos x="130" y="783"/>
              </a:cxn>
              <a:cxn ang="0">
                <a:pos x="136" y="714"/>
              </a:cxn>
              <a:cxn ang="0">
                <a:pos x="146" y="560"/>
              </a:cxn>
              <a:cxn ang="0">
                <a:pos x="173" y="14"/>
              </a:cxn>
              <a:cxn ang="0">
                <a:pos x="181" y="0"/>
              </a:cxn>
              <a:cxn ang="0">
                <a:pos x="192" y="14"/>
              </a:cxn>
              <a:cxn ang="0">
                <a:pos x="218" y="687"/>
              </a:cxn>
              <a:cxn ang="0">
                <a:pos x="223" y="776"/>
              </a:cxn>
              <a:cxn ang="0">
                <a:pos x="237" y="824"/>
              </a:cxn>
              <a:cxn ang="0">
                <a:pos x="271" y="860"/>
              </a:cxn>
              <a:cxn ang="0">
                <a:pos x="324" y="870"/>
              </a:cxn>
              <a:cxn ang="0">
                <a:pos x="378" y="875"/>
              </a:cxn>
            </a:cxnLst>
            <a:rect l="0" t="0" r="r" b="b"/>
            <a:pathLst>
              <a:path w="378" h="878">
                <a:moveTo>
                  <a:pt x="0" y="878"/>
                </a:moveTo>
                <a:lnTo>
                  <a:pt x="46" y="870"/>
                </a:lnTo>
                <a:lnTo>
                  <a:pt x="82" y="860"/>
                </a:lnTo>
                <a:lnTo>
                  <a:pt x="112" y="839"/>
                </a:lnTo>
                <a:lnTo>
                  <a:pt x="126" y="813"/>
                </a:lnTo>
                <a:lnTo>
                  <a:pt x="130" y="783"/>
                </a:lnTo>
                <a:lnTo>
                  <a:pt x="136" y="714"/>
                </a:lnTo>
                <a:lnTo>
                  <a:pt x="146" y="560"/>
                </a:lnTo>
                <a:lnTo>
                  <a:pt x="173" y="14"/>
                </a:lnTo>
                <a:lnTo>
                  <a:pt x="181" y="0"/>
                </a:lnTo>
                <a:lnTo>
                  <a:pt x="192" y="14"/>
                </a:lnTo>
                <a:lnTo>
                  <a:pt x="218" y="687"/>
                </a:lnTo>
                <a:lnTo>
                  <a:pt x="223" y="776"/>
                </a:lnTo>
                <a:lnTo>
                  <a:pt x="237" y="824"/>
                </a:lnTo>
                <a:lnTo>
                  <a:pt x="271" y="860"/>
                </a:lnTo>
                <a:lnTo>
                  <a:pt x="324" y="870"/>
                </a:lnTo>
                <a:lnTo>
                  <a:pt x="378" y="875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82" name="Freeform 50"/>
          <p:cNvSpPr>
            <a:spLocks noChangeAspect="1"/>
          </p:cNvSpPr>
          <p:nvPr/>
        </p:nvSpPr>
        <p:spPr bwMode="auto">
          <a:xfrm>
            <a:off x="6299200" y="977900"/>
            <a:ext cx="257175" cy="928688"/>
          </a:xfrm>
          <a:custGeom>
            <a:avLst/>
            <a:gdLst/>
            <a:ahLst/>
            <a:cxnLst>
              <a:cxn ang="0">
                <a:pos x="0" y="878"/>
              </a:cxn>
              <a:cxn ang="0">
                <a:pos x="46" y="870"/>
              </a:cxn>
              <a:cxn ang="0">
                <a:pos x="82" y="860"/>
              </a:cxn>
              <a:cxn ang="0">
                <a:pos x="112" y="839"/>
              </a:cxn>
              <a:cxn ang="0">
                <a:pos x="126" y="813"/>
              </a:cxn>
              <a:cxn ang="0">
                <a:pos x="130" y="783"/>
              </a:cxn>
              <a:cxn ang="0">
                <a:pos x="136" y="714"/>
              </a:cxn>
              <a:cxn ang="0">
                <a:pos x="146" y="560"/>
              </a:cxn>
              <a:cxn ang="0">
                <a:pos x="173" y="14"/>
              </a:cxn>
              <a:cxn ang="0">
                <a:pos x="181" y="0"/>
              </a:cxn>
              <a:cxn ang="0">
                <a:pos x="192" y="14"/>
              </a:cxn>
              <a:cxn ang="0">
                <a:pos x="218" y="687"/>
              </a:cxn>
              <a:cxn ang="0">
                <a:pos x="223" y="776"/>
              </a:cxn>
              <a:cxn ang="0">
                <a:pos x="237" y="824"/>
              </a:cxn>
              <a:cxn ang="0">
                <a:pos x="271" y="860"/>
              </a:cxn>
              <a:cxn ang="0">
                <a:pos x="321" y="872"/>
              </a:cxn>
              <a:cxn ang="0">
                <a:pos x="378" y="875"/>
              </a:cxn>
            </a:cxnLst>
            <a:rect l="0" t="0" r="r" b="b"/>
            <a:pathLst>
              <a:path w="378" h="878">
                <a:moveTo>
                  <a:pt x="0" y="878"/>
                </a:moveTo>
                <a:lnTo>
                  <a:pt x="46" y="870"/>
                </a:lnTo>
                <a:lnTo>
                  <a:pt x="82" y="860"/>
                </a:lnTo>
                <a:lnTo>
                  <a:pt x="112" y="839"/>
                </a:lnTo>
                <a:lnTo>
                  <a:pt x="126" y="813"/>
                </a:lnTo>
                <a:lnTo>
                  <a:pt x="130" y="783"/>
                </a:lnTo>
                <a:lnTo>
                  <a:pt x="136" y="714"/>
                </a:lnTo>
                <a:lnTo>
                  <a:pt x="146" y="560"/>
                </a:lnTo>
                <a:lnTo>
                  <a:pt x="173" y="14"/>
                </a:lnTo>
                <a:lnTo>
                  <a:pt x="181" y="0"/>
                </a:lnTo>
                <a:lnTo>
                  <a:pt x="192" y="14"/>
                </a:lnTo>
                <a:lnTo>
                  <a:pt x="218" y="687"/>
                </a:lnTo>
                <a:lnTo>
                  <a:pt x="223" y="776"/>
                </a:lnTo>
                <a:lnTo>
                  <a:pt x="237" y="824"/>
                </a:lnTo>
                <a:lnTo>
                  <a:pt x="271" y="860"/>
                </a:lnTo>
                <a:lnTo>
                  <a:pt x="321" y="872"/>
                </a:lnTo>
                <a:lnTo>
                  <a:pt x="378" y="875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83" name="Freeform 51"/>
          <p:cNvSpPr>
            <a:spLocks noChangeAspect="1"/>
          </p:cNvSpPr>
          <p:nvPr/>
        </p:nvSpPr>
        <p:spPr bwMode="auto">
          <a:xfrm>
            <a:off x="6486525" y="1803400"/>
            <a:ext cx="238125" cy="103188"/>
          </a:xfrm>
          <a:custGeom>
            <a:avLst/>
            <a:gdLst/>
            <a:ahLst/>
            <a:cxnLst>
              <a:cxn ang="0">
                <a:pos x="0" y="878"/>
              </a:cxn>
              <a:cxn ang="0">
                <a:pos x="46" y="870"/>
              </a:cxn>
              <a:cxn ang="0">
                <a:pos x="82" y="860"/>
              </a:cxn>
              <a:cxn ang="0">
                <a:pos x="112" y="839"/>
              </a:cxn>
              <a:cxn ang="0">
                <a:pos x="126" y="813"/>
              </a:cxn>
              <a:cxn ang="0">
                <a:pos x="130" y="783"/>
              </a:cxn>
              <a:cxn ang="0">
                <a:pos x="136" y="714"/>
              </a:cxn>
              <a:cxn ang="0">
                <a:pos x="146" y="560"/>
              </a:cxn>
              <a:cxn ang="0">
                <a:pos x="173" y="14"/>
              </a:cxn>
              <a:cxn ang="0">
                <a:pos x="181" y="0"/>
              </a:cxn>
              <a:cxn ang="0">
                <a:pos x="192" y="14"/>
              </a:cxn>
              <a:cxn ang="0">
                <a:pos x="218" y="687"/>
              </a:cxn>
              <a:cxn ang="0">
                <a:pos x="223" y="776"/>
              </a:cxn>
              <a:cxn ang="0">
                <a:pos x="237" y="824"/>
              </a:cxn>
              <a:cxn ang="0">
                <a:pos x="271" y="860"/>
              </a:cxn>
              <a:cxn ang="0">
                <a:pos x="324" y="870"/>
              </a:cxn>
              <a:cxn ang="0">
                <a:pos x="378" y="875"/>
              </a:cxn>
            </a:cxnLst>
            <a:rect l="0" t="0" r="r" b="b"/>
            <a:pathLst>
              <a:path w="378" h="878">
                <a:moveTo>
                  <a:pt x="0" y="878"/>
                </a:moveTo>
                <a:lnTo>
                  <a:pt x="46" y="870"/>
                </a:lnTo>
                <a:lnTo>
                  <a:pt x="82" y="860"/>
                </a:lnTo>
                <a:lnTo>
                  <a:pt x="112" y="839"/>
                </a:lnTo>
                <a:lnTo>
                  <a:pt x="126" y="813"/>
                </a:lnTo>
                <a:lnTo>
                  <a:pt x="130" y="783"/>
                </a:lnTo>
                <a:lnTo>
                  <a:pt x="136" y="714"/>
                </a:lnTo>
                <a:lnTo>
                  <a:pt x="146" y="560"/>
                </a:lnTo>
                <a:lnTo>
                  <a:pt x="173" y="14"/>
                </a:lnTo>
                <a:lnTo>
                  <a:pt x="181" y="0"/>
                </a:lnTo>
                <a:lnTo>
                  <a:pt x="192" y="14"/>
                </a:lnTo>
                <a:lnTo>
                  <a:pt x="218" y="687"/>
                </a:lnTo>
                <a:lnTo>
                  <a:pt x="223" y="776"/>
                </a:lnTo>
                <a:lnTo>
                  <a:pt x="237" y="824"/>
                </a:lnTo>
                <a:lnTo>
                  <a:pt x="271" y="860"/>
                </a:lnTo>
                <a:lnTo>
                  <a:pt x="324" y="870"/>
                </a:lnTo>
                <a:lnTo>
                  <a:pt x="378" y="875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84" name="Freeform 52"/>
          <p:cNvSpPr>
            <a:spLocks noChangeAspect="1"/>
          </p:cNvSpPr>
          <p:nvPr/>
        </p:nvSpPr>
        <p:spPr bwMode="auto">
          <a:xfrm>
            <a:off x="6661150" y="1570038"/>
            <a:ext cx="150813" cy="336550"/>
          </a:xfrm>
          <a:custGeom>
            <a:avLst/>
            <a:gdLst/>
            <a:ahLst/>
            <a:cxnLst>
              <a:cxn ang="0">
                <a:pos x="0" y="878"/>
              </a:cxn>
              <a:cxn ang="0">
                <a:pos x="46" y="870"/>
              </a:cxn>
              <a:cxn ang="0">
                <a:pos x="82" y="860"/>
              </a:cxn>
              <a:cxn ang="0">
                <a:pos x="112" y="839"/>
              </a:cxn>
              <a:cxn ang="0">
                <a:pos x="126" y="813"/>
              </a:cxn>
              <a:cxn ang="0">
                <a:pos x="130" y="783"/>
              </a:cxn>
              <a:cxn ang="0">
                <a:pos x="136" y="714"/>
              </a:cxn>
              <a:cxn ang="0">
                <a:pos x="146" y="560"/>
              </a:cxn>
              <a:cxn ang="0">
                <a:pos x="173" y="14"/>
              </a:cxn>
              <a:cxn ang="0">
                <a:pos x="181" y="0"/>
              </a:cxn>
              <a:cxn ang="0">
                <a:pos x="192" y="14"/>
              </a:cxn>
              <a:cxn ang="0">
                <a:pos x="218" y="687"/>
              </a:cxn>
              <a:cxn ang="0">
                <a:pos x="223" y="776"/>
              </a:cxn>
              <a:cxn ang="0">
                <a:pos x="237" y="824"/>
              </a:cxn>
              <a:cxn ang="0">
                <a:pos x="271" y="860"/>
              </a:cxn>
              <a:cxn ang="0">
                <a:pos x="321" y="872"/>
              </a:cxn>
              <a:cxn ang="0">
                <a:pos x="378" y="875"/>
              </a:cxn>
            </a:cxnLst>
            <a:rect l="0" t="0" r="r" b="b"/>
            <a:pathLst>
              <a:path w="378" h="878">
                <a:moveTo>
                  <a:pt x="0" y="878"/>
                </a:moveTo>
                <a:lnTo>
                  <a:pt x="46" y="870"/>
                </a:lnTo>
                <a:lnTo>
                  <a:pt x="82" y="860"/>
                </a:lnTo>
                <a:lnTo>
                  <a:pt x="112" y="839"/>
                </a:lnTo>
                <a:lnTo>
                  <a:pt x="126" y="813"/>
                </a:lnTo>
                <a:lnTo>
                  <a:pt x="130" y="783"/>
                </a:lnTo>
                <a:lnTo>
                  <a:pt x="136" y="714"/>
                </a:lnTo>
                <a:lnTo>
                  <a:pt x="146" y="560"/>
                </a:lnTo>
                <a:lnTo>
                  <a:pt x="173" y="14"/>
                </a:lnTo>
                <a:lnTo>
                  <a:pt x="181" y="0"/>
                </a:lnTo>
                <a:lnTo>
                  <a:pt x="192" y="14"/>
                </a:lnTo>
                <a:lnTo>
                  <a:pt x="218" y="687"/>
                </a:lnTo>
                <a:lnTo>
                  <a:pt x="223" y="776"/>
                </a:lnTo>
                <a:lnTo>
                  <a:pt x="237" y="824"/>
                </a:lnTo>
                <a:lnTo>
                  <a:pt x="271" y="860"/>
                </a:lnTo>
                <a:lnTo>
                  <a:pt x="321" y="872"/>
                </a:lnTo>
                <a:lnTo>
                  <a:pt x="378" y="875"/>
                </a:lnTo>
              </a:path>
            </a:pathLst>
          </a:custGeom>
          <a:noFill/>
          <a:ln w="19050" cmpd="sng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85" name="Freeform 53"/>
          <p:cNvSpPr>
            <a:spLocks/>
          </p:cNvSpPr>
          <p:nvPr/>
        </p:nvSpPr>
        <p:spPr bwMode="auto">
          <a:xfrm>
            <a:off x="5424488" y="635000"/>
            <a:ext cx="1876425" cy="12842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864"/>
              </a:cxn>
              <a:cxn ang="0">
                <a:pos x="1182" y="864"/>
              </a:cxn>
            </a:cxnLst>
            <a:rect l="0" t="0" r="r" b="b"/>
            <a:pathLst>
              <a:path w="1182" h="864">
                <a:moveTo>
                  <a:pt x="0" y="0"/>
                </a:moveTo>
                <a:lnTo>
                  <a:pt x="0" y="864"/>
                </a:lnTo>
                <a:lnTo>
                  <a:pt x="1182" y="864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06" name="Line 74"/>
          <p:cNvSpPr>
            <a:spLocks noChangeShapeType="1"/>
          </p:cNvSpPr>
          <p:nvPr/>
        </p:nvSpPr>
        <p:spPr bwMode="auto">
          <a:xfrm>
            <a:off x="1277938" y="5172075"/>
            <a:ext cx="836612" cy="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07" name="Line 75"/>
          <p:cNvSpPr>
            <a:spLocks noChangeShapeType="1"/>
          </p:cNvSpPr>
          <p:nvPr/>
        </p:nvSpPr>
        <p:spPr bwMode="auto">
          <a:xfrm>
            <a:off x="2012950" y="5172075"/>
            <a:ext cx="831850" cy="0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09" name="Line 77"/>
          <p:cNvSpPr>
            <a:spLocks noChangeShapeType="1"/>
          </p:cNvSpPr>
          <p:nvPr/>
        </p:nvSpPr>
        <p:spPr bwMode="auto">
          <a:xfrm>
            <a:off x="2974975" y="5172075"/>
            <a:ext cx="1022350" cy="0"/>
          </a:xfrm>
          <a:prstGeom prst="line">
            <a:avLst/>
          </a:prstGeom>
          <a:noFill/>
          <a:ln w="762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10" name="Line 78"/>
          <p:cNvSpPr>
            <a:spLocks noChangeShapeType="1"/>
          </p:cNvSpPr>
          <p:nvPr/>
        </p:nvSpPr>
        <p:spPr bwMode="auto">
          <a:xfrm>
            <a:off x="3567113" y="5172075"/>
            <a:ext cx="836612" cy="0"/>
          </a:xfrm>
          <a:prstGeom prst="line">
            <a:avLst/>
          </a:prstGeom>
          <a:noFill/>
          <a:ln w="76200">
            <a:solidFill>
              <a:srgbClr val="CC99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11" name="Text Box 79"/>
          <p:cNvSpPr txBox="1">
            <a:spLocks noChangeArrowheads="1"/>
          </p:cNvSpPr>
          <p:nvPr/>
        </p:nvSpPr>
        <p:spPr bwMode="auto">
          <a:xfrm>
            <a:off x="1198563" y="4276725"/>
            <a:ext cx="996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/>
              <a:t>Imaging</a:t>
            </a:r>
            <a:endParaRPr lang="en-GB"/>
          </a:p>
        </p:txBody>
      </p:sp>
      <p:sp>
        <p:nvSpPr>
          <p:cNvPr id="95312" name="Rectangle 80"/>
          <p:cNvSpPr>
            <a:spLocks noChangeArrowheads="1"/>
          </p:cNvSpPr>
          <p:nvPr/>
        </p:nvSpPr>
        <p:spPr bwMode="auto">
          <a:xfrm rot="5435784">
            <a:off x="4279107" y="5056981"/>
            <a:ext cx="490538" cy="2317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15" name="Text Box 83"/>
          <p:cNvSpPr txBox="1">
            <a:spLocks noChangeArrowheads="1"/>
          </p:cNvSpPr>
          <p:nvPr/>
        </p:nvSpPr>
        <p:spPr bwMode="auto">
          <a:xfrm>
            <a:off x="4081463" y="5532438"/>
            <a:ext cx="885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/>
              <a:t>Detector</a:t>
            </a:r>
          </a:p>
        </p:txBody>
      </p:sp>
      <p:sp>
        <p:nvSpPr>
          <p:cNvPr id="95316" name="Text Box 84"/>
          <p:cNvSpPr txBox="1">
            <a:spLocks noChangeArrowheads="1"/>
          </p:cNvSpPr>
          <p:nvPr/>
        </p:nvSpPr>
        <p:spPr bwMode="auto">
          <a:xfrm>
            <a:off x="1284288" y="5232400"/>
            <a:ext cx="7381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/>
              <a:t>X-rays</a:t>
            </a:r>
          </a:p>
        </p:txBody>
      </p:sp>
      <p:sp>
        <p:nvSpPr>
          <p:cNvPr id="95321" name="Line 89"/>
          <p:cNvSpPr>
            <a:spLocks noChangeShapeType="1"/>
          </p:cNvSpPr>
          <p:nvPr/>
        </p:nvSpPr>
        <p:spPr bwMode="auto">
          <a:xfrm>
            <a:off x="2886075" y="3324473"/>
            <a:ext cx="836613" cy="0"/>
          </a:xfrm>
          <a:prstGeom prst="line">
            <a:avLst/>
          </a:prstGeom>
          <a:noFill/>
          <a:ln w="76200">
            <a:solidFill>
              <a:srgbClr val="CC99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22" name="Line 90"/>
          <p:cNvSpPr>
            <a:spLocks noChangeShapeType="1"/>
          </p:cNvSpPr>
          <p:nvPr/>
        </p:nvSpPr>
        <p:spPr bwMode="auto">
          <a:xfrm>
            <a:off x="3621088" y="3324473"/>
            <a:ext cx="808037" cy="0"/>
          </a:xfrm>
          <a:prstGeom prst="line">
            <a:avLst/>
          </a:prstGeom>
          <a:noFill/>
          <a:ln w="76200">
            <a:solidFill>
              <a:srgbClr val="CC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40" name="Rectangle 8"/>
          <p:cNvSpPr>
            <a:spLocks noChangeArrowheads="1"/>
          </p:cNvSpPr>
          <p:nvPr/>
        </p:nvSpPr>
        <p:spPr bwMode="auto">
          <a:xfrm>
            <a:off x="4198938" y="3079998"/>
            <a:ext cx="217487" cy="4905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44" name="Rectangle 12"/>
          <p:cNvSpPr>
            <a:spLocks noChangeArrowheads="1"/>
          </p:cNvSpPr>
          <p:nvPr/>
        </p:nvSpPr>
        <p:spPr bwMode="auto">
          <a:xfrm>
            <a:off x="2749550" y="3078411"/>
            <a:ext cx="217488" cy="4905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5323" name="Text Box 91"/>
          <p:cNvSpPr txBox="1">
            <a:spLocks noChangeArrowheads="1"/>
          </p:cNvSpPr>
          <p:nvPr/>
        </p:nvSpPr>
        <p:spPr bwMode="auto">
          <a:xfrm>
            <a:off x="5472113" y="527050"/>
            <a:ext cx="2066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600"/>
              <a:t>Elemental analysis</a:t>
            </a:r>
          </a:p>
        </p:txBody>
      </p:sp>
      <p:sp>
        <p:nvSpPr>
          <p:cNvPr id="95327" name="Line 95"/>
          <p:cNvSpPr>
            <a:spLocks noChangeShapeType="1"/>
          </p:cNvSpPr>
          <p:nvPr/>
        </p:nvSpPr>
        <p:spPr bwMode="auto">
          <a:xfrm rot="20876816" flipV="1">
            <a:off x="3727450" y="1453977"/>
            <a:ext cx="631825" cy="1587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28" name="Line 96"/>
          <p:cNvSpPr>
            <a:spLocks noChangeShapeType="1"/>
          </p:cNvSpPr>
          <p:nvPr/>
        </p:nvSpPr>
        <p:spPr bwMode="auto">
          <a:xfrm rot="21126730" flipH="1">
            <a:off x="2871788" y="1558752"/>
            <a:ext cx="1046162" cy="49212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 type="triangle" w="med" len="med"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24" name="Rectangle 92"/>
          <p:cNvSpPr>
            <a:spLocks noChangeArrowheads="1"/>
          </p:cNvSpPr>
          <p:nvPr/>
        </p:nvSpPr>
        <p:spPr bwMode="auto">
          <a:xfrm rot="5400000">
            <a:off x="2889250" y="1538114"/>
            <a:ext cx="217488" cy="4905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5331" name="Rectangle 99"/>
          <p:cNvSpPr>
            <a:spLocks noChangeArrowheads="1"/>
          </p:cNvSpPr>
          <p:nvPr/>
        </p:nvSpPr>
        <p:spPr bwMode="auto">
          <a:xfrm rot="-5400000">
            <a:off x="2878932" y="1156320"/>
            <a:ext cx="203200" cy="376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33" name="AutoShape 101"/>
          <p:cNvSpPr>
            <a:spLocks noChangeArrowheads="1"/>
          </p:cNvSpPr>
          <p:nvPr/>
        </p:nvSpPr>
        <p:spPr bwMode="auto">
          <a:xfrm>
            <a:off x="2789238" y="1465089"/>
            <a:ext cx="387350" cy="203200"/>
          </a:xfrm>
          <a:custGeom>
            <a:avLst/>
            <a:gdLst>
              <a:gd name="G0" fmla="+- 3275 0 0"/>
              <a:gd name="G1" fmla="+- 21600 0 3275"/>
              <a:gd name="G2" fmla="*/ 3275 1 2"/>
              <a:gd name="G3" fmla="+- 21600 0 G2"/>
              <a:gd name="G4" fmla="+/ 3275 21600 2"/>
              <a:gd name="G5" fmla="+/ G1 0 2"/>
              <a:gd name="G6" fmla="*/ 21600 21600 3275"/>
              <a:gd name="G7" fmla="*/ G6 1 2"/>
              <a:gd name="G8" fmla="+- 21600 0 G7"/>
              <a:gd name="G9" fmla="*/ 21600 1 2"/>
              <a:gd name="G10" fmla="+- 3275 0 G9"/>
              <a:gd name="G11" fmla="?: G10 G8 0"/>
              <a:gd name="G12" fmla="?: G10 G7 21600"/>
              <a:gd name="T0" fmla="*/ 19962 w 21600"/>
              <a:gd name="T1" fmla="*/ 10800 h 21600"/>
              <a:gd name="T2" fmla="*/ 10800 w 21600"/>
              <a:gd name="T3" fmla="*/ 21600 h 21600"/>
              <a:gd name="T4" fmla="*/ 1638 w 21600"/>
              <a:gd name="T5" fmla="*/ 10800 h 21600"/>
              <a:gd name="T6" fmla="*/ 10800 w 21600"/>
              <a:gd name="T7" fmla="*/ 0 h 21600"/>
              <a:gd name="T8" fmla="*/ 3438 w 21600"/>
              <a:gd name="T9" fmla="*/ 3438 h 21600"/>
              <a:gd name="T10" fmla="*/ 18162 w 21600"/>
              <a:gd name="T11" fmla="*/ 1816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3275" y="21600"/>
                </a:lnTo>
                <a:lnTo>
                  <a:pt x="1832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66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35" name="Rectangle 103"/>
          <p:cNvSpPr>
            <a:spLocks noChangeArrowheads="1"/>
          </p:cNvSpPr>
          <p:nvPr/>
        </p:nvSpPr>
        <p:spPr bwMode="auto">
          <a:xfrm>
            <a:off x="2816225" y="4926013"/>
            <a:ext cx="217488" cy="4905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95337" name="Picture 105" descr="bone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63" y="4616450"/>
            <a:ext cx="1301750" cy="1109663"/>
          </a:xfrm>
          <a:prstGeom prst="rect">
            <a:avLst/>
          </a:prstGeom>
          <a:noFill/>
        </p:spPr>
      </p:pic>
      <p:sp>
        <p:nvSpPr>
          <p:cNvPr id="95339" name="Rectangle 107"/>
          <p:cNvSpPr>
            <a:spLocks noChangeArrowheads="1"/>
          </p:cNvSpPr>
          <p:nvPr/>
        </p:nvSpPr>
        <p:spPr bwMode="auto">
          <a:xfrm>
            <a:off x="6716713" y="2663825"/>
            <a:ext cx="117475" cy="3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40" name="Rectangle 108"/>
          <p:cNvSpPr>
            <a:spLocks noChangeArrowheads="1"/>
          </p:cNvSpPr>
          <p:nvPr/>
        </p:nvSpPr>
        <p:spPr bwMode="auto">
          <a:xfrm>
            <a:off x="6716713" y="2665413"/>
            <a:ext cx="15875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41" name="Rectangle 109"/>
          <p:cNvSpPr>
            <a:spLocks noChangeArrowheads="1"/>
          </p:cNvSpPr>
          <p:nvPr/>
        </p:nvSpPr>
        <p:spPr bwMode="auto">
          <a:xfrm>
            <a:off x="5324475" y="3683000"/>
            <a:ext cx="122238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42" name="Rectangle 110"/>
          <p:cNvSpPr>
            <a:spLocks noChangeArrowheads="1"/>
          </p:cNvSpPr>
          <p:nvPr/>
        </p:nvSpPr>
        <p:spPr bwMode="auto">
          <a:xfrm>
            <a:off x="5324475" y="3687763"/>
            <a:ext cx="157163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43" name="Rectangle 111"/>
          <p:cNvSpPr>
            <a:spLocks noChangeArrowheads="1"/>
          </p:cNvSpPr>
          <p:nvPr/>
        </p:nvSpPr>
        <p:spPr bwMode="auto">
          <a:xfrm>
            <a:off x="5324475" y="3687763"/>
            <a:ext cx="174625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8800</a:t>
            </a:r>
            <a:endParaRPr lang="en-GB"/>
          </a:p>
        </p:txBody>
      </p:sp>
      <p:sp>
        <p:nvSpPr>
          <p:cNvPr id="95344" name="Rectangle 112"/>
          <p:cNvSpPr>
            <a:spLocks noChangeArrowheads="1"/>
          </p:cNvSpPr>
          <p:nvPr/>
        </p:nvSpPr>
        <p:spPr bwMode="auto">
          <a:xfrm>
            <a:off x="5246688" y="3617913"/>
            <a:ext cx="76200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45" name="Rectangle 113"/>
          <p:cNvSpPr>
            <a:spLocks noChangeArrowheads="1"/>
          </p:cNvSpPr>
          <p:nvPr/>
        </p:nvSpPr>
        <p:spPr bwMode="auto">
          <a:xfrm>
            <a:off x="5246688" y="3622675"/>
            <a:ext cx="106362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46" name="Rectangle 114"/>
          <p:cNvSpPr>
            <a:spLocks noChangeArrowheads="1"/>
          </p:cNvSpPr>
          <p:nvPr/>
        </p:nvSpPr>
        <p:spPr bwMode="auto">
          <a:xfrm>
            <a:off x="5246688" y="3621088"/>
            <a:ext cx="119062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0.0</a:t>
            </a:r>
            <a:endParaRPr lang="en-GB"/>
          </a:p>
        </p:txBody>
      </p:sp>
      <p:sp>
        <p:nvSpPr>
          <p:cNvPr id="95347" name="Rectangle 115"/>
          <p:cNvSpPr>
            <a:spLocks noChangeArrowheads="1"/>
          </p:cNvSpPr>
          <p:nvPr/>
        </p:nvSpPr>
        <p:spPr bwMode="auto">
          <a:xfrm>
            <a:off x="5386388" y="3643313"/>
            <a:ext cx="4762" cy="269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48" name="Freeform 116"/>
          <p:cNvSpPr>
            <a:spLocks/>
          </p:cNvSpPr>
          <p:nvPr/>
        </p:nvSpPr>
        <p:spPr bwMode="auto">
          <a:xfrm>
            <a:off x="5360988" y="3641725"/>
            <a:ext cx="28575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"/>
              </a:cxn>
              <a:cxn ang="0">
                <a:pos x="18" y="4"/>
              </a:cxn>
              <a:cxn ang="0">
                <a:pos x="18" y="1"/>
              </a:cxn>
              <a:cxn ang="0">
                <a:pos x="0" y="0"/>
              </a:cxn>
            </a:cxnLst>
            <a:rect l="0" t="0" r="r" b="b"/>
            <a:pathLst>
              <a:path w="18" h="4">
                <a:moveTo>
                  <a:pt x="0" y="0"/>
                </a:moveTo>
                <a:lnTo>
                  <a:pt x="0" y="4"/>
                </a:lnTo>
                <a:lnTo>
                  <a:pt x="18" y="4"/>
                </a:lnTo>
                <a:lnTo>
                  <a:pt x="18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49" name="Rectangle 117"/>
          <p:cNvSpPr>
            <a:spLocks noChangeArrowheads="1"/>
          </p:cNvSpPr>
          <p:nvPr/>
        </p:nvSpPr>
        <p:spPr bwMode="auto">
          <a:xfrm>
            <a:off x="5375275" y="3544888"/>
            <a:ext cx="14288" cy="47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50" name="Freeform 118"/>
          <p:cNvSpPr>
            <a:spLocks/>
          </p:cNvSpPr>
          <p:nvPr/>
        </p:nvSpPr>
        <p:spPr bwMode="auto">
          <a:xfrm>
            <a:off x="5519738" y="2927350"/>
            <a:ext cx="1460500" cy="714375"/>
          </a:xfrm>
          <a:custGeom>
            <a:avLst/>
            <a:gdLst/>
            <a:ahLst/>
            <a:cxnLst>
              <a:cxn ang="0">
                <a:pos x="26" y="447"/>
              </a:cxn>
              <a:cxn ang="0">
                <a:pos x="51" y="448"/>
              </a:cxn>
              <a:cxn ang="0">
                <a:pos x="55" y="448"/>
              </a:cxn>
              <a:cxn ang="0">
                <a:pos x="61" y="441"/>
              </a:cxn>
              <a:cxn ang="0">
                <a:pos x="65" y="268"/>
              </a:cxn>
              <a:cxn ang="0">
                <a:pos x="70" y="230"/>
              </a:cxn>
              <a:cxn ang="0">
                <a:pos x="74" y="61"/>
              </a:cxn>
              <a:cxn ang="0">
                <a:pos x="78" y="52"/>
              </a:cxn>
              <a:cxn ang="0">
                <a:pos x="83" y="3"/>
              </a:cxn>
              <a:cxn ang="0">
                <a:pos x="88" y="61"/>
              </a:cxn>
              <a:cxn ang="0">
                <a:pos x="93" y="81"/>
              </a:cxn>
              <a:cxn ang="0">
                <a:pos x="97" y="46"/>
              </a:cxn>
              <a:cxn ang="0">
                <a:pos x="102" y="6"/>
              </a:cxn>
              <a:cxn ang="0">
                <a:pos x="107" y="32"/>
              </a:cxn>
              <a:cxn ang="0">
                <a:pos x="112" y="70"/>
              </a:cxn>
              <a:cxn ang="0">
                <a:pos x="116" y="62"/>
              </a:cxn>
              <a:cxn ang="0">
                <a:pos x="120" y="64"/>
              </a:cxn>
              <a:cxn ang="0">
                <a:pos x="125" y="51"/>
              </a:cxn>
              <a:cxn ang="0">
                <a:pos x="129" y="48"/>
              </a:cxn>
              <a:cxn ang="0">
                <a:pos x="133" y="32"/>
              </a:cxn>
              <a:cxn ang="0">
                <a:pos x="139" y="18"/>
              </a:cxn>
              <a:cxn ang="0">
                <a:pos x="143" y="6"/>
              </a:cxn>
              <a:cxn ang="0">
                <a:pos x="148" y="36"/>
              </a:cxn>
              <a:cxn ang="0">
                <a:pos x="152" y="64"/>
              </a:cxn>
              <a:cxn ang="0">
                <a:pos x="158" y="74"/>
              </a:cxn>
              <a:cxn ang="0">
                <a:pos x="162" y="100"/>
              </a:cxn>
              <a:cxn ang="0">
                <a:pos x="167" y="98"/>
              </a:cxn>
              <a:cxn ang="0">
                <a:pos x="171" y="77"/>
              </a:cxn>
              <a:cxn ang="0">
                <a:pos x="175" y="58"/>
              </a:cxn>
              <a:cxn ang="0">
                <a:pos x="181" y="64"/>
              </a:cxn>
              <a:cxn ang="0">
                <a:pos x="185" y="57"/>
              </a:cxn>
              <a:cxn ang="0">
                <a:pos x="190" y="9"/>
              </a:cxn>
              <a:cxn ang="0">
                <a:pos x="200" y="29"/>
              </a:cxn>
              <a:cxn ang="0">
                <a:pos x="229" y="62"/>
              </a:cxn>
              <a:cxn ang="0">
                <a:pos x="256" y="52"/>
              </a:cxn>
              <a:cxn ang="0">
                <a:pos x="284" y="130"/>
              </a:cxn>
              <a:cxn ang="0">
                <a:pos x="310" y="101"/>
              </a:cxn>
              <a:cxn ang="0">
                <a:pos x="339" y="104"/>
              </a:cxn>
              <a:cxn ang="0">
                <a:pos x="366" y="140"/>
              </a:cxn>
              <a:cxn ang="0">
                <a:pos x="394" y="135"/>
              </a:cxn>
              <a:cxn ang="0">
                <a:pos x="421" y="135"/>
              </a:cxn>
              <a:cxn ang="0">
                <a:pos x="449" y="155"/>
              </a:cxn>
              <a:cxn ang="0">
                <a:pos x="476" y="172"/>
              </a:cxn>
              <a:cxn ang="0">
                <a:pos x="504" y="162"/>
              </a:cxn>
              <a:cxn ang="0">
                <a:pos x="531" y="188"/>
              </a:cxn>
              <a:cxn ang="0">
                <a:pos x="559" y="191"/>
              </a:cxn>
              <a:cxn ang="0">
                <a:pos x="586" y="201"/>
              </a:cxn>
              <a:cxn ang="0">
                <a:pos x="614" y="201"/>
              </a:cxn>
              <a:cxn ang="0">
                <a:pos x="641" y="216"/>
              </a:cxn>
              <a:cxn ang="0">
                <a:pos x="670" y="224"/>
              </a:cxn>
              <a:cxn ang="0">
                <a:pos x="696" y="233"/>
              </a:cxn>
              <a:cxn ang="0">
                <a:pos x="725" y="234"/>
              </a:cxn>
              <a:cxn ang="0">
                <a:pos x="751" y="243"/>
              </a:cxn>
              <a:cxn ang="0">
                <a:pos x="780" y="253"/>
              </a:cxn>
              <a:cxn ang="0">
                <a:pos x="807" y="260"/>
              </a:cxn>
              <a:cxn ang="0">
                <a:pos x="835" y="266"/>
              </a:cxn>
              <a:cxn ang="0">
                <a:pos x="862" y="272"/>
              </a:cxn>
              <a:cxn ang="0">
                <a:pos x="890" y="281"/>
              </a:cxn>
              <a:cxn ang="0">
                <a:pos x="917" y="286"/>
              </a:cxn>
            </a:cxnLst>
            <a:rect l="0" t="0" r="r" b="b"/>
            <a:pathLst>
              <a:path w="920" h="450">
                <a:moveTo>
                  <a:pt x="0" y="441"/>
                </a:moveTo>
                <a:lnTo>
                  <a:pt x="3" y="442"/>
                </a:lnTo>
                <a:lnTo>
                  <a:pt x="6" y="442"/>
                </a:lnTo>
                <a:lnTo>
                  <a:pt x="7" y="442"/>
                </a:lnTo>
                <a:lnTo>
                  <a:pt x="10" y="444"/>
                </a:lnTo>
                <a:lnTo>
                  <a:pt x="13" y="444"/>
                </a:lnTo>
                <a:lnTo>
                  <a:pt x="16" y="444"/>
                </a:lnTo>
                <a:lnTo>
                  <a:pt x="18" y="445"/>
                </a:lnTo>
                <a:lnTo>
                  <a:pt x="21" y="445"/>
                </a:lnTo>
                <a:lnTo>
                  <a:pt x="23" y="447"/>
                </a:lnTo>
                <a:lnTo>
                  <a:pt x="26" y="447"/>
                </a:lnTo>
                <a:lnTo>
                  <a:pt x="28" y="447"/>
                </a:lnTo>
                <a:lnTo>
                  <a:pt x="31" y="447"/>
                </a:lnTo>
                <a:lnTo>
                  <a:pt x="34" y="447"/>
                </a:lnTo>
                <a:lnTo>
                  <a:pt x="36" y="448"/>
                </a:lnTo>
                <a:lnTo>
                  <a:pt x="39" y="448"/>
                </a:lnTo>
                <a:lnTo>
                  <a:pt x="41" y="448"/>
                </a:lnTo>
                <a:lnTo>
                  <a:pt x="44" y="448"/>
                </a:lnTo>
                <a:lnTo>
                  <a:pt x="47" y="448"/>
                </a:lnTo>
                <a:lnTo>
                  <a:pt x="48" y="450"/>
                </a:lnTo>
                <a:lnTo>
                  <a:pt x="51" y="448"/>
                </a:lnTo>
                <a:lnTo>
                  <a:pt x="51" y="448"/>
                </a:lnTo>
                <a:lnTo>
                  <a:pt x="52" y="448"/>
                </a:lnTo>
                <a:lnTo>
                  <a:pt x="52" y="448"/>
                </a:lnTo>
                <a:lnTo>
                  <a:pt x="52" y="448"/>
                </a:lnTo>
                <a:lnTo>
                  <a:pt x="54" y="448"/>
                </a:lnTo>
                <a:lnTo>
                  <a:pt x="54" y="448"/>
                </a:lnTo>
                <a:lnTo>
                  <a:pt x="54" y="448"/>
                </a:lnTo>
                <a:lnTo>
                  <a:pt x="54" y="448"/>
                </a:lnTo>
                <a:lnTo>
                  <a:pt x="55" y="448"/>
                </a:lnTo>
                <a:lnTo>
                  <a:pt x="55" y="448"/>
                </a:lnTo>
                <a:lnTo>
                  <a:pt x="55" y="448"/>
                </a:lnTo>
                <a:lnTo>
                  <a:pt x="55" y="448"/>
                </a:lnTo>
                <a:lnTo>
                  <a:pt x="57" y="447"/>
                </a:lnTo>
                <a:lnTo>
                  <a:pt x="57" y="447"/>
                </a:lnTo>
                <a:lnTo>
                  <a:pt x="57" y="447"/>
                </a:lnTo>
                <a:lnTo>
                  <a:pt x="58" y="447"/>
                </a:lnTo>
                <a:lnTo>
                  <a:pt x="58" y="447"/>
                </a:lnTo>
                <a:lnTo>
                  <a:pt x="58" y="445"/>
                </a:lnTo>
                <a:lnTo>
                  <a:pt x="58" y="445"/>
                </a:lnTo>
                <a:lnTo>
                  <a:pt x="60" y="444"/>
                </a:lnTo>
                <a:lnTo>
                  <a:pt x="60" y="442"/>
                </a:lnTo>
                <a:lnTo>
                  <a:pt x="60" y="442"/>
                </a:lnTo>
                <a:lnTo>
                  <a:pt x="61" y="441"/>
                </a:lnTo>
                <a:lnTo>
                  <a:pt x="61" y="440"/>
                </a:lnTo>
                <a:lnTo>
                  <a:pt x="61" y="437"/>
                </a:lnTo>
                <a:lnTo>
                  <a:pt x="62" y="432"/>
                </a:lnTo>
                <a:lnTo>
                  <a:pt x="62" y="429"/>
                </a:lnTo>
                <a:lnTo>
                  <a:pt x="62" y="421"/>
                </a:lnTo>
                <a:lnTo>
                  <a:pt x="62" y="408"/>
                </a:lnTo>
                <a:lnTo>
                  <a:pt x="64" y="383"/>
                </a:lnTo>
                <a:lnTo>
                  <a:pt x="64" y="360"/>
                </a:lnTo>
                <a:lnTo>
                  <a:pt x="64" y="324"/>
                </a:lnTo>
                <a:lnTo>
                  <a:pt x="65" y="299"/>
                </a:lnTo>
                <a:lnTo>
                  <a:pt x="65" y="268"/>
                </a:lnTo>
                <a:lnTo>
                  <a:pt x="65" y="259"/>
                </a:lnTo>
                <a:lnTo>
                  <a:pt x="65" y="256"/>
                </a:lnTo>
                <a:lnTo>
                  <a:pt x="67" y="259"/>
                </a:lnTo>
                <a:lnTo>
                  <a:pt x="67" y="265"/>
                </a:lnTo>
                <a:lnTo>
                  <a:pt x="67" y="268"/>
                </a:lnTo>
                <a:lnTo>
                  <a:pt x="68" y="266"/>
                </a:lnTo>
                <a:lnTo>
                  <a:pt x="68" y="262"/>
                </a:lnTo>
                <a:lnTo>
                  <a:pt x="68" y="255"/>
                </a:lnTo>
                <a:lnTo>
                  <a:pt x="70" y="244"/>
                </a:lnTo>
                <a:lnTo>
                  <a:pt x="70" y="236"/>
                </a:lnTo>
                <a:lnTo>
                  <a:pt x="70" y="230"/>
                </a:lnTo>
                <a:lnTo>
                  <a:pt x="70" y="220"/>
                </a:lnTo>
                <a:lnTo>
                  <a:pt x="71" y="211"/>
                </a:lnTo>
                <a:lnTo>
                  <a:pt x="71" y="201"/>
                </a:lnTo>
                <a:lnTo>
                  <a:pt x="71" y="188"/>
                </a:lnTo>
                <a:lnTo>
                  <a:pt x="71" y="175"/>
                </a:lnTo>
                <a:lnTo>
                  <a:pt x="73" y="153"/>
                </a:lnTo>
                <a:lnTo>
                  <a:pt x="73" y="133"/>
                </a:lnTo>
                <a:lnTo>
                  <a:pt x="73" y="117"/>
                </a:lnTo>
                <a:lnTo>
                  <a:pt x="74" y="90"/>
                </a:lnTo>
                <a:lnTo>
                  <a:pt x="74" y="75"/>
                </a:lnTo>
                <a:lnTo>
                  <a:pt x="74" y="61"/>
                </a:lnTo>
                <a:lnTo>
                  <a:pt x="75" y="39"/>
                </a:lnTo>
                <a:lnTo>
                  <a:pt x="75" y="23"/>
                </a:lnTo>
                <a:lnTo>
                  <a:pt x="75" y="15"/>
                </a:lnTo>
                <a:lnTo>
                  <a:pt x="75" y="12"/>
                </a:lnTo>
                <a:lnTo>
                  <a:pt x="77" y="12"/>
                </a:lnTo>
                <a:lnTo>
                  <a:pt x="77" y="16"/>
                </a:lnTo>
                <a:lnTo>
                  <a:pt x="77" y="23"/>
                </a:lnTo>
                <a:lnTo>
                  <a:pt x="77" y="31"/>
                </a:lnTo>
                <a:lnTo>
                  <a:pt x="78" y="38"/>
                </a:lnTo>
                <a:lnTo>
                  <a:pt x="78" y="46"/>
                </a:lnTo>
                <a:lnTo>
                  <a:pt x="78" y="52"/>
                </a:lnTo>
                <a:lnTo>
                  <a:pt x="80" y="58"/>
                </a:lnTo>
                <a:lnTo>
                  <a:pt x="80" y="61"/>
                </a:lnTo>
                <a:lnTo>
                  <a:pt x="80" y="62"/>
                </a:lnTo>
                <a:lnTo>
                  <a:pt x="80" y="61"/>
                </a:lnTo>
                <a:lnTo>
                  <a:pt x="81" y="57"/>
                </a:lnTo>
                <a:lnTo>
                  <a:pt x="81" y="51"/>
                </a:lnTo>
                <a:lnTo>
                  <a:pt x="81" y="42"/>
                </a:lnTo>
                <a:lnTo>
                  <a:pt x="83" y="29"/>
                </a:lnTo>
                <a:lnTo>
                  <a:pt x="83" y="18"/>
                </a:lnTo>
                <a:lnTo>
                  <a:pt x="83" y="10"/>
                </a:lnTo>
                <a:lnTo>
                  <a:pt x="83" y="3"/>
                </a:lnTo>
                <a:lnTo>
                  <a:pt x="84" y="2"/>
                </a:lnTo>
                <a:lnTo>
                  <a:pt x="84" y="3"/>
                </a:lnTo>
                <a:lnTo>
                  <a:pt x="86" y="9"/>
                </a:lnTo>
                <a:lnTo>
                  <a:pt x="86" y="16"/>
                </a:lnTo>
                <a:lnTo>
                  <a:pt x="86" y="23"/>
                </a:lnTo>
                <a:lnTo>
                  <a:pt x="86" y="32"/>
                </a:lnTo>
                <a:lnTo>
                  <a:pt x="87" y="39"/>
                </a:lnTo>
                <a:lnTo>
                  <a:pt x="87" y="45"/>
                </a:lnTo>
                <a:lnTo>
                  <a:pt x="87" y="51"/>
                </a:lnTo>
                <a:lnTo>
                  <a:pt x="87" y="55"/>
                </a:lnTo>
                <a:lnTo>
                  <a:pt x="88" y="61"/>
                </a:lnTo>
                <a:lnTo>
                  <a:pt x="88" y="65"/>
                </a:lnTo>
                <a:lnTo>
                  <a:pt x="88" y="71"/>
                </a:lnTo>
                <a:lnTo>
                  <a:pt x="90" y="75"/>
                </a:lnTo>
                <a:lnTo>
                  <a:pt x="90" y="80"/>
                </a:lnTo>
                <a:lnTo>
                  <a:pt x="90" y="83"/>
                </a:lnTo>
                <a:lnTo>
                  <a:pt x="91" y="84"/>
                </a:lnTo>
                <a:lnTo>
                  <a:pt x="91" y="85"/>
                </a:lnTo>
                <a:lnTo>
                  <a:pt x="91" y="84"/>
                </a:lnTo>
                <a:lnTo>
                  <a:pt x="91" y="84"/>
                </a:lnTo>
                <a:lnTo>
                  <a:pt x="93" y="83"/>
                </a:lnTo>
                <a:lnTo>
                  <a:pt x="93" y="81"/>
                </a:lnTo>
                <a:lnTo>
                  <a:pt x="93" y="80"/>
                </a:lnTo>
                <a:lnTo>
                  <a:pt x="93" y="78"/>
                </a:lnTo>
                <a:lnTo>
                  <a:pt x="94" y="77"/>
                </a:lnTo>
                <a:lnTo>
                  <a:pt x="94" y="74"/>
                </a:lnTo>
                <a:lnTo>
                  <a:pt x="94" y="71"/>
                </a:lnTo>
                <a:lnTo>
                  <a:pt x="96" y="68"/>
                </a:lnTo>
                <a:lnTo>
                  <a:pt x="96" y="65"/>
                </a:lnTo>
                <a:lnTo>
                  <a:pt x="96" y="61"/>
                </a:lnTo>
                <a:lnTo>
                  <a:pt x="97" y="57"/>
                </a:lnTo>
                <a:lnTo>
                  <a:pt x="97" y="51"/>
                </a:lnTo>
                <a:lnTo>
                  <a:pt x="97" y="46"/>
                </a:lnTo>
                <a:lnTo>
                  <a:pt x="97" y="45"/>
                </a:lnTo>
                <a:lnTo>
                  <a:pt x="99" y="39"/>
                </a:lnTo>
                <a:lnTo>
                  <a:pt x="99" y="35"/>
                </a:lnTo>
                <a:lnTo>
                  <a:pt x="99" y="31"/>
                </a:lnTo>
                <a:lnTo>
                  <a:pt x="100" y="28"/>
                </a:lnTo>
                <a:lnTo>
                  <a:pt x="100" y="23"/>
                </a:lnTo>
                <a:lnTo>
                  <a:pt x="100" y="19"/>
                </a:lnTo>
                <a:lnTo>
                  <a:pt x="100" y="16"/>
                </a:lnTo>
                <a:lnTo>
                  <a:pt x="102" y="12"/>
                </a:lnTo>
                <a:lnTo>
                  <a:pt x="102" y="9"/>
                </a:lnTo>
                <a:lnTo>
                  <a:pt x="102" y="6"/>
                </a:lnTo>
                <a:lnTo>
                  <a:pt x="102" y="5"/>
                </a:lnTo>
                <a:lnTo>
                  <a:pt x="103" y="3"/>
                </a:lnTo>
                <a:lnTo>
                  <a:pt x="103" y="5"/>
                </a:lnTo>
                <a:lnTo>
                  <a:pt x="103" y="6"/>
                </a:lnTo>
                <a:lnTo>
                  <a:pt x="104" y="9"/>
                </a:lnTo>
                <a:lnTo>
                  <a:pt x="104" y="10"/>
                </a:lnTo>
                <a:lnTo>
                  <a:pt x="104" y="15"/>
                </a:lnTo>
                <a:lnTo>
                  <a:pt x="106" y="20"/>
                </a:lnTo>
                <a:lnTo>
                  <a:pt x="106" y="25"/>
                </a:lnTo>
                <a:lnTo>
                  <a:pt x="106" y="28"/>
                </a:lnTo>
                <a:lnTo>
                  <a:pt x="107" y="32"/>
                </a:lnTo>
                <a:lnTo>
                  <a:pt x="107" y="36"/>
                </a:lnTo>
                <a:lnTo>
                  <a:pt x="107" y="42"/>
                </a:lnTo>
                <a:lnTo>
                  <a:pt x="107" y="48"/>
                </a:lnTo>
                <a:lnTo>
                  <a:pt x="109" y="52"/>
                </a:lnTo>
                <a:lnTo>
                  <a:pt x="109" y="57"/>
                </a:lnTo>
                <a:lnTo>
                  <a:pt x="109" y="59"/>
                </a:lnTo>
                <a:lnTo>
                  <a:pt x="109" y="62"/>
                </a:lnTo>
                <a:lnTo>
                  <a:pt x="110" y="65"/>
                </a:lnTo>
                <a:lnTo>
                  <a:pt x="110" y="67"/>
                </a:lnTo>
                <a:lnTo>
                  <a:pt x="110" y="68"/>
                </a:lnTo>
                <a:lnTo>
                  <a:pt x="112" y="70"/>
                </a:lnTo>
                <a:lnTo>
                  <a:pt x="112" y="70"/>
                </a:lnTo>
                <a:lnTo>
                  <a:pt x="112" y="71"/>
                </a:lnTo>
                <a:lnTo>
                  <a:pt x="113" y="71"/>
                </a:lnTo>
                <a:lnTo>
                  <a:pt x="113" y="71"/>
                </a:lnTo>
                <a:lnTo>
                  <a:pt x="113" y="70"/>
                </a:lnTo>
                <a:lnTo>
                  <a:pt x="113" y="70"/>
                </a:lnTo>
                <a:lnTo>
                  <a:pt x="115" y="68"/>
                </a:lnTo>
                <a:lnTo>
                  <a:pt x="115" y="67"/>
                </a:lnTo>
                <a:lnTo>
                  <a:pt x="115" y="65"/>
                </a:lnTo>
                <a:lnTo>
                  <a:pt x="116" y="64"/>
                </a:lnTo>
                <a:lnTo>
                  <a:pt x="116" y="62"/>
                </a:lnTo>
                <a:lnTo>
                  <a:pt x="116" y="61"/>
                </a:lnTo>
                <a:lnTo>
                  <a:pt x="116" y="61"/>
                </a:lnTo>
                <a:lnTo>
                  <a:pt x="116" y="59"/>
                </a:lnTo>
                <a:lnTo>
                  <a:pt x="117" y="59"/>
                </a:lnTo>
                <a:lnTo>
                  <a:pt x="117" y="61"/>
                </a:lnTo>
                <a:lnTo>
                  <a:pt x="119" y="61"/>
                </a:lnTo>
                <a:lnTo>
                  <a:pt x="119" y="61"/>
                </a:lnTo>
                <a:lnTo>
                  <a:pt x="119" y="62"/>
                </a:lnTo>
                <a:lnTo>
                  <a:pt x="119" y="64"/>
                </a:lnTo>
                <a:lnTo>
                  <a:pt x="120" y="64"/>
                </a:lnTo>
                <a:lnTo>
                  <a:pt x="120" y="64"/>
                </a:lnTo>
                <a:lnTo>
                  <a:pt x="120" y="64"/>
                </a:lnTo>
                <a:lnTo>
                  <a:pt x="122" y="62"/>
                </a:lnTo>
                <a:lnTo>
                  <a:pt x="122" y="61"/>
                </a:lnTo>
                <a:lnTo>
                  <a:pt x="122" y="61"/>
                </a:lnTo>
                <a:lnTo>
                  <a:pt x="122" y="59"/>
                </a:lnTo>
                <a:lnTo>
                  <a:pt x="123" y="57"/>
                </a:lnTo>
                <a:lnTo>
                  <a:pt x="123" y="55"/>
                </a:lnTo>
                <a:lnTo>
                  <a:pt x="123" y="54"/>
                </a:lnTo>
                <a:lnTo>
                  <a:pt x="125" y="52"/>
                </a:lnTo>
                <a:lnTo>
                  <a:pt x="125" y="51"/>
                </a:lnTo>
                <a:lnTo>
                  <a:pt x="125" y="51"/>
                </a:lnTo>
                <a:lnTo>
                  <a:pt x="126" y="51"/>
                </a:lnTo>
                <a:lnTo>
                  <a:pt x="126" y="51"/>
                </a:lnTo>
                <a:lnTo>
                  <a:pt x="126" y="51"/>
                </a:lnTo>
                <a:lnTo>
                  <a:pt x="126" y="52"/>
                </a:lnTo>
                <a:lnTo>
                  <a:pt x="128" y="52"/>
                </a:lnTo>
                <a:lnTo>
                  <a:pt x="128" y="52"/>
                </a:lnTo>
                <a:lnTo>
                  <a:pt x="128" y="52"/>
                </a:lnTo>
                <a:lnTo>
                  <a:pt x="128" y="52"/>
                </a:lnTo>
                <a:lnTo>
                  <a:pt x="129" y="51"/>
                </a:lnTo>
                <a:lnTo>
                  <a:pt x="129" y="49"/>
                </a:lnTo>
                <a:lnTo>
                  <a:pt x="129" y="48"/>
                </a:lnTo>
                <a:lnTo>
                  <a:pt x="130" y="46"/>
                </a:lnTo>
                <a:lnTo>
                  <a:pt x="130" y="45"/>
                </a:lnTo>
                <a:lnTo>
                  <a:pt x="130" y="42"/>
                </a:lnTo>
                <a:lnTo>
                  <a:pt x="130" y="41"/>
                </a:lnTo>
                <a:lnTo>
                  <a:pt x="132" y="39"/>
                </a:lnTo>
                <a:lnTo>
                  <a:pt x="132" y="38"/>
                </a:lnTo>
                <a:lnTo>
                  <a:pt x="132" y="36"/>
                </a:lnTo>
                <a:lnTo>
                  <a:pt x="133" y="35"/>
                </a:lnTo>
                <a:lnTo>
                  <a:pt x="133" y="35"/>
                </a:lnTo>
                <a:lnTo>
                  <a:pt x="133" y="33"/>
                </a:lnTo>
                <a:lnTo>
                  <a:pt x="133" y="32"/>
                </a:lnTo>
                <a:lnTo>
                  <a:pt x="135" y="32"/>
                </a:lnTo>
                <a:lnTo>
                  <a:pt x="135" y="31"/>
                </a:lnTo>
                <a:lnTo>
                  <a:pt x="135" y="29"/>
                </a:lnTo>
                <a:lnTo>
                  <a:pt x="136" y="28"/>
                </a:lnTo>
                <a:lnTo>
                  <a:pt x="136" y="28"/>
                </a:lnTo>
                <a:lnTo>
                  <a:pt x="136" y="26"/>
                </a:lnTo>
                <a:lnTo>
                  <a:pt x="136" y="25"/>
                </a:lnTo>
                <a:lnTo>
                  <a:pt x="138" y="22"/>
                </a:lnTo>
                <a:lnTo>
                  <a:pt x="138" y="20"/>
                </a:lnTo>
                <a:lnTo>
                  <a:pt x="138" y="20"/>
                </a:lnTo>
                <a:lnTo>
                  <a:pt x="139" y="18"/>
                </a:lnTo>
                <a:lnTo>
                  <a:pt x="139" y="15"/>
                </a:lnTo>
                <a:lnTo>
                  <a:pt x="139" y="13"/>
                </a:lnTo>
                <a:lnTo>
                  <a:pt x="141" y="12"/>
                </a:lnTo>
                <a:lnTo>
                  <a:pt x="141" y="10"/>
                </a:lnTo>
                <a:lnTo>
                  <a:pt x="141" y="9"/>
                </a:lnTo>
                <a:lnTo>
                  <a:pt x="141" y="7"/>
                </a:lnTo>
                <a:lnTo>
                  <a:pt x="142" y="6"/>
                </a:lnTo>
                <a:lnTo>
                  <a:pt x="142" y="6"/>
                </a:lnTo>
                <a:lnTo>
                  <a:pt x="142" y="6"/>
                </a:lnTo>
                <a:lnTo>
                  <a:pt x="143" y="6"/>
                </a:lnTo>
                <a:lnTo>
                  <a:pt x="143" y="6"/>
                </a:lnTo>
                <a:lnTo>
                  <a:pt x="143" y="7"/>
                </a:lnTo>
                <a:lnTo>
                  <a:pt x="143" y="9"/>
                </a:lnTo>
                <a:lnTo>
                  <a:pt x="145" y="10"/>
                </a:lnTo>
                <a:lnTo>
                  <a:pt x="145" y="13"/>
                </a:lnTo>
                <a:lnTo>
                  <a:pt x="145" y="16"/>
                </a:lnTo>
                <a:lnTo>
                  <a:pt x="146" y="19"/>
                </a:lnTo>
                <a:lnTo>
                  <a:pt x="146" y="22"/>
                </a:lnTo>
                <a:lnTo>
                  <a:pt x="146" y="25"/>
                </a:lnTo>
                <a:lnTo>
                  <a:pt x="148" y="29"/>
                </a:lnTo>
                <a:lnTo>
                  <a:pt x="148" y="32"/>
                </a:lnTo>
                <a:lnTo>
                  <a:pt x="148" y="36"/>
                </a:lnTo>
                <a:lnTo>
                  <a:pt x="148" y="39"/>
                </a:lnTo>
                <a:lnTo>
                  <a:pt x="149" y="42"/>
                </a:lnTo>
                <a:lnTo>
                  <a:pt x="149" y="45"/>
                </a:lnTo>
                <a:lnTo>
                  <a:pt x="149" y="48"/>
                </a:lnTo>
                <a:lnTo>
                  <a:pt x="151" y="51"/>
                </a:lnTo>
                <a:lnTo>
                  <a:pt x="151" y="52"/>
                </a:lnTo>
                <a:lnTo>
                  <a:pt x="151" y="55"/>
                </a:lnTo>
                <a:lnTo>
                  <a:pt x="151" y="58"/>
                </a:lnTo>
                <a:lnTo>
                  <a:pt x="152" y="59"/>
                </a:lnTo>
                <a:lnTo>
                  <a:pt x="152" y="61"/>
                </a:lnTo>
                <a:lnTo>
                  <a:pt x="152" y="64"/>
                </a:lnTo>
                <a:lnTo>
                  <a:pt x="152" y="65"/>
                </a:lnTo>
                <a:lnTo>
                  <a:pt x="154" y="67"/>
                </a:lnTo>
                <a:lnTo>
                  <a:pt x="154" y="68"/>
                </a:lnTo>
                <a:lnTo>
                  <a:pt x="155" y="68"/>
                </a:lnTo>
                <a:lnTo>
                  <a:pt x="155" y="70"/>
                </a:lnTo>
                <a:lnTo>
                  <a:pt x="155" y="70"/>
                </a:lnTo>
                <a:lnTo>
                  <a:pt x="156" y="71"/>
                </a:lnTo>
                <a:lnTo>
                  <a:pt x="156" y="71"/>
                </a:lnTo>
                <a:lnTo>
                  <a:pt x="156" y="72"/>
                </a:lnTo>
                <a:lnTo>
                  <a:pt x="156" y="72"/>
                </a:lnTo>
                <a:lnTo>
                  <a:pt x="158" y="74"/>
                </a:lnTo>
                <a:lnTo>
                  <a:pt x="158" y="75"/>
                </a:lnTo>
                <a:lnTo>
                  <a:pt x="158" y="78"/>
                </a:lnTo>
                <a:lnTo>
                  <a:pt x="158" y="81"/>
                </a:lnTo>
                <a:lnTo>
                  <a:pt x="159" y="84"/>
                </a:lnTo>
                <a:lnTo>
                  <a:pt x="159" y="85"/>
                </a:lnTo>
                <a:lnTo>
                  <a:pt x="159" y="88"/>
                </a:lnTo>
                <a:lnTo>
                  <a:pt x="159" y="91"/>
                </a:lnTo>
                <a:lnTo>
                  <a:pt x="161" y="94"/>
                </a:lnTo>
                <a:lnTo>
                  <a:pt x="161" y="96"/>
                </a:lnTo>
                <a:lnTo>
                  <a:pt x="162" y="98"/>
                </a:lnTo>
                <a:lnTo>
                  <a:pt x="162" y="100"/>
                </a:lnTo>
                <a:lnTo>
                  <a:pt x="162" y="100"/>
                </a:lnTo>
                <a:lnTo>
                  <a:pt x="162" y="103"/>
                </a:lnTo>
                <a:lnTo>
                  <a:pt x="164" y="103"/>
                </a:lnTo>
                <a:lnTo>
                  <a:pt x="164" y="104"/>
                </a:lnTo>
                <a:lnTo>
                  <a:pt x="164" y="104"/>
                </a:lnTo>
                <a:lnTo>
                  <a:pt x="165" y="104"/>
                </a:lnTo>
                <a:lnTo>
                  <a:pt x="165" y="103"/>
                </a:lnTo>
                <a:lnTo>
                  <a:pt x="165" y="103"/>
                </a:lnTo>
                <a:lnTo>
                  <a:pt x="165" y="101"/>
                </a:lnTo>
                <a:lnTo>
                  <a:pt x="167" y="100"/>
                </a:lnTo>
                <a:lnTo>
                  <a:pt x="167" y="98"/>
                </a:lnTo>
                <a:lnTo>
                  <a:pt x="167" y="97"/>
                </a:lnTo>
                <a:lnTo>
                  <a:pt x="168" y="96"/>
                </a:lnTo>
                <a:lnTo>
                  <a:pt x="168" y="94"/>
                </a:lnTo>
                <a:lnTo>
                  <a:pt x="168" y="91"/>
                </a:lnTo>
                <a:lnTo>
                  <a:pt x="169" y="90"/>
                </a:lnTo>
                <a:lnTo>
                  <a:pt x="169" y="88"/>
                </a:lnTo>
                <a:lnTo>
                  <a:pt x="169" y="85"/>
                </a:lnTo>
                <a:lnTo>
                  <a:pt x="169" y="83"/>
                </a:lnTo>
                <a:lnTo>
                  <a:pt x="171" y="81"/>
                </a:lnTo>
                <a:lnTo>
                  <a:pt x="171" y="78"/>
                </a:lnTo>
                <a:lnTo>
                  <a:pt x="171" y="77"/>
                </a:lnTo>
                <a:lnTo>
                  <a:pt x="171" y="74"/>
                </a:lnTo>
                <a:lnTo>
                  <a:pt x="172" y="72"/>
                </a:lnTo>
                <a:lnTo>
                  <a:pt x="172" y="70"/>
                </a:lnTo>
                <a:lnTo>
                  <a:pt x="172" y="68"/>
                </a:lnTo>
                <a:lnTo>
                  <a:pt x="174" y="67"/>
                </a:lnTo>
                <a:lnTo>
                  <a:pt x="174" y="64"/>
                </a:lnTo>
                <a:lnTo>
                  <a:pt x="174" y="62"/>
                </a:lnTo>
                <a:lnTo>
                  <a:pt x="174" y="61"/>
                </a:lnTo>
                <a:lnTo>
                  <a:pt x="175" y="59"/>
                </a:lnTo>
                <a:lnTo>
                  <a:pt x="175" y="59"/>
                </a:lnTo>
                <a:lnTo>
                  <a:pt x="175" y="58"/>
                </a:lnTo>
                <a:lnTo>
                  <a:pt x="177" y="58"/>
                </a:lnTo>
                <a:lnTo>
                  <a:pt x="177" y="57"/>
                </a:lnTo>
                <a:lnTo>
                  <a:pt x="177" y="57"/>
                </a:lnTo>
                <a:lnTo>
                  <a:pt x="178" y="57"/>
                </a:lnTo>
                <a:lnTo>
                  <a:pt x="178" y="58"/>
                </a:lnTo>
                <a:lnTo>
                  <a:pt x="178" y="58"/>
                </a:lnTo>
                <a:lnTo>
                  <a:pt x="178" y="59"/>
                </a:lnTo>
                <a:lnTo>
                  <a:pt x="180" y="59"/>
                </a:lnTo>
                <a:lnTo>
                  <a:pt x="180" y="61"/>
                </a:lnTo>
                <a:lnTo>
                  <a:pt x="180" y="62"/>
                </a:lnTo>
                <a:lnTo>
                  <a:pt x="181" y="64"/>
                </a:lnTo>
                <a:lnTo>
                  <a:pt x="181" y="64"/>
                </a:lnTo>
                <a:lnTo>
                  <a:pt x="181" y="65"/>
                </a:lnTo>
                <a:lnTo>
                  <a:pt x="181" y="65"/>
                </a:lnTo>
                <a:lnTo>
                  <a:pt x="183" y="65"/>
                </a:lnTo>
                <a:lnTo>
                  <a:pt x="183" y="65"/>
                </a:lnTo>
                <a:lnTo>
                  <a:pt x="183" y="65"/>
                </a:lnTo>
                <a:lnTo>
                  <a:pt x="184" y="64"/>
                </a:lnTo>
                <a:lnTo>
                  <a:pt x="184" y="64"/>
                </a:lnTo>
                <a:lnTo>
                  <a:pt x="184" y="61"/>
                </a:lnTo>
                <a:lnTo>
                  <a:pt x="185" y="59"/>
                </a:lnTo>
                <a:lnTo>
                  <a:pt x="185" y="57"/>
                </a:lnTo>
                <a:lnTo>
                  <a:pt x="185" y="54"/>
                </a:lnTo>
                <a:lnTo>
                  <a:pt x="185" y="49"/>
                </a:lnTo>
                <a:lnTo>
                  <a:pt x="187" y="46"/>
                </a:lnTo>
                <a:lnTo>
                  <a:pt x="187" y="42"/>
                </a:lnTo>
                <a:lnTo>
                  <a:pt x="187" y="35"/>
                </a:lnTo>
                <a:lnTo>
                  <a:pt x="188" y="31"/>
                </a:lnTo>
                <a:lnTo>
                  <a:pt x="188" y="25"/>
                </a:lnTo>
                <a:lnTo>
                  <a:pt x="188" y="20"/>
                </a:lnTo>
                <a:lnTo>
                  <a:pt x="188" y="15"/>
                </a:lnTo>
                <a:lnTo>
                  <a:pt x="188" y="13"/>
                </a:lnTo>
                <a:lnTo>
                  <a:pt x="190" y="9"/>
                </a:lnTo>
                <a:lnTo>
                  <a:pt x="190" y="6"/>
                </a:lnTo>
                <a:lnTo>
                  <a:pt x="191" y="3"/>
                </a:lnTo>
                <a:lnTo>
                  <a:pt x="191" y="2"/>
                </a:lnTo>
                <a:lnTo>
                  <a:pt x="191" y="0"/>
                </a:lnTo>
                <a:lnTo>
                  <a:pt x="191" y="0"/>
                </a:lnTo>
                <a:lnTo>
                  <a:pt x="193" y="0"/>
                </a:lnTo>
                <a:lnTo>
                  <a:pt x="193" y="2"/>
                </a:lnTo>
                <a:lnTo>
                  <a:pt x="193" y="2"/>
                </a:lnTo>
                <a:lnTo>
                  <a:pt x="196" y="9"/>
                </a:lnTo>
                <a:lnTo>
                  <a:pt x="198" y="16"/>
                </a:lnTo>
                <a:lnTo>
                  <a:pt x="200" y="29"/>
                </a:lnTo>
                <a:lnTo>
                  <a:pt x="203" y="48"/>
                </a:lnTo>
                <a:lnTo>
                  <a:pt x="206" y="72"/>
                </a:lnTo>
                <a:lnTo>
                  <a:pt x="209" y="96"/>
                </a:lnTo>
                <a:lnTo>
                  <a:pt x="210" y="117"/>
                </a:lnTo>
                <a:lnTo>
                  <a:pt x="213" y="136"/>
                </a:lnTo>
                <a:lnTo>
                  <a:pt x="216" y="140"/>
                </a:lnTo>
                <a:lnTo>
                  <a:pt x="217" y="132"/>
                </a:lnTo>
                <a:lnTo>
                  <a:pt x="220" y="114"/>
                </a:lnTo>
                <a:lnTo>
                  <a:pt x="223" y="94"/>
                </a:lnTo>
                <a:lnTo>
                  <a:pt x="226" y="74"/>
                </a:lnTo>
                <a:lnTo>
                  <a:pt x="229" y="62"/>
                </a:lnTo>
                <a:lnTo>
                  <a:pt x="230" y="59"/>
                </a:lnTo>
                <a:lnTo>
                  <a:pt x="233" y="65"/>
                </a:lnTo>
                <a:lnTo>
                  <a:pt x="236" y="72"/>
                </a:lnTo>
                <a:lnTo>
                  <a:pt x="237" y="78"/>
                </a:lnTo>
                <a:lnTo>
                  <a:pt x="240" y="80"/>
                </a:lnTo>
                <a:lnTo>
                  <a:pt x="243" y="85"/>
                </a:lnTo>
                <a:lnTo>
                  <a:pt x="246" y="93"/>
                </a:lnTo>
                <a:lnTo>
                  <a:pt x="249" y="96"/>
                </a:lnTo>
                <a:lnTo>
                  <a:pt x="250" y="88"/>
                </a:lnTo>
                <a:lnTo>
                  <a:pt x="253" y="70"/>
                </a:lnTo>
                <a:lnTo>
                  <a:pt x="256" y="52"/>
                </a:lnTo>
                <a:lnTo>
                  <a:pt x="258" y="45"/>
                </a:lnTo>
                <a:lnTo>
                  <a:pt x="261" y="44"/>
                </a:lnTo>
                <a:lnTo>
                  <a:pt x="264" y="46"/>
                </a:lnTo>
                <a:lnTo>
                  <a:pt x="266" y="55"/>
                </a:lnTo>
                <a:lnTo>
                  <a:pt x="268" y="68"/>
                </a:lnTo>
                <a:lnTo>
                  <a:pt x="271" y="85"/>
                </a:lnTo>
                <a:lnTo>
                  <a:pt x="274" y="101"/>
                </a:lnTo>
                <a:lnTo>
                  <a:pt x="275" y="116"/>
                </a:lnTo>
                <a:lnTo>
                  <a:pt x="278" y="125"/>
                </a:lnTo>
                <a:lnTo>
                  <a:pt x="281" y="130"/>
                </a:lnTo>
                <a:lnTo>
                  <a:pt x="284" y="130"/>
                </a:lnTo>
                <a:lnTo>
                  <a:pt x="287" y="127"/>
                </a:lnTo>
                <a:lnTo>
                  <a:pt x="288" y="122"/>
                </a:lnTo>
                <a:lnTo>
                  <a:pt x="291" y="120"/>
                </a:lnTo>
                <a:lnTo>
                  <a:pt x="294" y="120"/>
                </a:lnTo>
                <a:lnTo>
                  <a:pt x="295" y="119"/>
                </a:lnTo>
                <a:lnTo>
                  <a:pt x="298" y="119"/>
                </a:lnTo>
                <a:lnTo>
                  <a:pt x="301" y="117"/>
                </a:lnTo>
                <a:lnTo>
                  <a:pt x="304" y="114"/>
                </a:lnTo>
                <a:lnTo>
                  <a:pt x="305" y="110"/>
                </a:lnTo>
                <a:lnTo>
                  <a:pt x="308" y="104"/>
                </a:lnTo>
                <a:lnTo>
                  <a:pt x="310" y="101"/>
                </a:lnTo>
                <a:lnTo>
                  <a:pt x="314" y="100"/>
                </a:lnTo>
                <a:lnTo>
                  <a:pt x="316" y="98"/>
                </a:lnTo>
                <a:lnTo>
                  <a:pt x="318" y="98"/>
                </a:lnTo>
                <a:lnTo>
                  <a:pt x="320" y="98"/>
                </a:lnTo>
                <a:lnTo>
                  <a:pt x="323" y="97"/>
                </a:lnTo>
                <a:lnTo>
                  <a:pt x="326" y="94"/>
                </a:lnTo>
                <a:lnTo>
                  <a:pt x="329" y="91"/>
                </a:lnTo>
                <a:lnTo>
                  <a:pt x="330" y="88"/>
                </a:lnTo>
                <a:lnTo>
                  <a:pt x="333" y="91"/>
                </a:lnTo>
                <a:lnTo>
                  <a:pt x="336" y="97"/>
                </a:lnTo>
                <a:lnTo>
                  <a:pt x="339" y="104"/>
                </a:lnTo>
                <a:lnTo>
                  <a:pt x="340" y="111"/>
                </a:lnTo>
                <a:lnTo>
                  <a:pt x="343" y="120"/>
                </a:lnTo>
                <a:lnTo>
                  <a:pt x="346" y="126"/>
                </a:lnTo>
                <a:lnTo>
                  <a:pt x="349" y="132"/>
                </a:lnTo>
                <a:lnTo>
                  <a:pt x="350" y="133"/>
                </a:lnTo>
                <a:lnTo>
                  <a:pt x="353" y="132"/>
                </a:lnTo>
                <a:lnTo>
                  <a:pt x="356" y="129"/>
                </a:lnTo>
                <a:lnTo>
                  <a:pt x="359" y="126"/>
                </a:lnTo>
                <a:lnTo>
                  <a:pt x="360" y="129"/>
                </a:lnTo>
                <a:lnTo>
                  <a:pt x="363" y="133"/>
                </a:lnTo>
                <a:lnTo>
                  <a:pt x="366" y="140"/>
                </a:lnTo>
                <a:lnTo>
                  <a:pt x="368" y="148"/>
                </a:lnTo>
                <a:lnTo>
                  <a:pt x="371" y="151"/>
                </a:lnTo>
                <a:lnTo>
                  <a:pt x="373" y="148"/>
                </a:lnTo>
                <a:lnTo>
                  <a:pt x="376" y="143"/>
                </a:lnTo>
                <a:lnTo>
                  <a:pt x="378" y="142"/>
                </a:lnTo>
                <a:lnTo>
                  <a:pt x="381" y="142"/>
                </a:lnTo>
                <a:lnTo>
                  <a:pt x="384" y="140"/>
                </a:lnTo>
                <a:lnTo>
                  <a:pt x="386" y="139"/>
                </a:lnTo>
                <a:lnTo>
                  <a:pt x="388" y="138"/>
                </a:lnTo>
                <a:lnTo>
                  <a:pt x="391" y="136"/>
                </a:lnTo>
                <a:lnTo>
                  <a:pt x="394" y="135"/>
                </a:lnTo>
                <a:lnTo>
                  <a:pt x="397" y="135"/>
                </a:lnTo>
                <a:lnTo>
                  <a:pt x="398" y="133"/>
                </a:lnTo>
                <a:lnTo>
                  <a:pt x="401" y="132"/>
                </a:lnTo>
                <a:lnTo>
                  <a:pt x="404" y="132"/>
                </a:lnTo>
                <a:lnTo>
                  <a:pt x="405" y="130"/>
                </a:lnTo>
                <a:lnTo>
                  <a:pt x="408" y="130"/>
                </a:lnTo>
                <a:lnTo>
                  <a:pt x="411" y="130"/>
                </a:lnTo>
                <a:lnTo>
                  <a:pt x="414" y="130"/>
                </a:lnTo>
                <a:lnTo>
                  <a:pt x="415" y="130"/>
                </a:lnTo>
                <a:lnTo>
                  <a:pt x="418" y="132"/>
                </a:lnTo>
                <a:lnTo>
                  <a:pt x="421" y="135"/>
                </a:lnTo>
                <a:lnTo>
                  <a:pt x="424" y="138"/>
                </a:lnTo>
                <a:lnTo>
                  <a:pt x="426" y="143"/>
                </a:lnTo>
                <a:lnTo>
                  <a:pt x="428" y="149"/>
                </a:lnTo>
                <a:lnTo>
                  <a:pt x="431" y="155"/>
                </a:lnTo>
                <a:lnTo>
                  <a:pt x="434" y="158"/>
                </a:lnTo>
                <a:lnTo>
                  <a:pt x="436" y="159"/>
                </a:lnTo>
                <a:lnTo>
                  <a:pt x="439" y="159"/>
                </a:lnTo>
                <a:lnTo>
                  <a:pt x="441" y="159"/>
                </a:lnTo>
                <a:lnTo>
                  <a:pt x="444" y="158"/>
                </a:lnTo>
                <a:lnTo>
                  <a:pt x="446" y="155"/>
                </a:lnTo>
                <a:lnTo>
                  <a:pt x="449" y="155"/>
                </a:lnTo>
                <a:lnTo>
                  <a:pt x="452" y="155"/>
                </a:lnTo>
                <a:lnTo>
                  <a:pt x="453" y="156"/>
                </a:lnTo>
                <a:lnTo>
                  <a:pt x="456" y="158"/>
                </a:lnTo>
                <a:lnTo>
                  <a:pt x="459" y="162"/>
                </a:lnTo>
                <a:lnTo>
                  <a:pt x="462" y="166"/>
                </a:lnTo>
                <a:lnTo>
                  <a:pt x="463" y="169"/>
                </a:lnTo>
                <a:lnTo>
                  <a:pt x="466" y="171"/>
                </a:lnTo>
                <a:lnTo>
                  <a:pt x="469" y="169"/>
                </a:lnTo>
                <a:lnTo>
                  <a:pt x="470" y="169"/>
                </a:lnTo>
                <a:lnTo>
                  <a:pt x="473" y="171"/>
                </a:lnTo>
                <a:lnTo>
                  <a:pt x="476" y="172"/>
                </a:lnTo>
                <a:lnTo>
                  <a:pt x="479" y="174"/>
                </a:lnTo>
                <a:lnTo>
                  <a:pt x="482" y="174"/>
                </a:lnTo>
                <a:lnTo>
                  <a:pt x="483" y="175"/>
                </a:lnTo>
                <a:lnTo>
                  <a:pt x="486" y="174"/>
                </a:lnTo>
                <a:lnTo>
                  <a:pt x="489" y="174"/>
                </a:lnTo>
                <a:lnTo>
                  <a:pt x="491" y="172"/>
                </a:lnTo>
                <a:lnTo>
                  <a:pt x="494" y="169"/>
                </a:lnTo>
                <a:lnTo>
                  <a:pt x="496" y="168"/>
                </a:lnTo>
                <a:lnTo>
                  <a:pt x="499" y="166"/>
                </a:lnTo>
                <a:lnTo>
                  <a:pt x="502" y="165"/>
                </a:lnTo>
                <a:lnTo>
                  <a:pt x="504" y="162"/>
                </a:lnTo>
                <a:lnTo>
                  <a:pt x="507" y="161"/>
                </a:lnTo>
                <a:lnTo>
                  <a:pt x="509" y="159"/>
                </a:lnTo>
                <a:lnTo>
                  <a:pt x="511" y="159"/>
                </a:lnTo>
                <a:lnTo>
                  <a:pt x="514" y="161"/>
                </a:lnTo>
                <a:lnTo>
                  <a:pt x="517" y="164"/>
                </a:lnTo>
                <a:lnTo>
                  <a:pt x="518" y="166"/>
                </a:lnTo>
                <a:lnTo>
                  <a:pt x="521" y="172"/>
                </a:lnTo>
                <a:lnTo>
                  <a:pt x="524" y="178"/>
                </a:lnTo>
                <a:lnTo>
                  <a:pt x="527" y="184"/>
                </a:lnTo>
                <a:lnTo>
                  <a:pt x="528" y="185"/>
                </a:lnTo>
                <a:lnTo>
                  <a:pt x="531" y="188"/>
                </a:lnTo>
                <a:lnTo>
                  <a:pt x="534" y="188"/>
                </a:lnTo>
                <a:lnTo>
                  <a:pt x="535" y="188"/>
                </a:lnTo>
                <a:lnTo>
                  <a:pt x="538" y="190"/>
                </a:lnTo>
                <a:lnTo>
                  <a:pt x="541" y="190"/>
                </a:lnTo>
                <a:lnTo>
                  <a:pt x="544" y="190"/>
                </a:lnTo>
                <a:lnTo>
                  <a:pt x="547" y="190"/>
                </a:lnTo>
                <a:lnTo>
                  <a:pt x="548" y="190"/>
                </a:lnTo>
                <a:lnTo>
                  <a:pt x="551" y="190"/>
                </a:lnTo>
                <a:lnTo>
                  <a:pt x="554" y="190"/>
                </a:lnTo>
                <a:lnTo>
                  <a:pt x="556" y="191"/>
                </a:lnTo>
                <a:lnTo>
                  <a:pt x="559" y="191"/>
                </a:lnTo>
                <a:lnTo>
                  <a:pt x="561" y="192"/>
                </a:lnTo>
                <a:lnTo>
                  <a:pt x="564" y="192"/>
                </a:lnTo>
                <a:lnTo>
                  <a:pt x="567" y="194"/>
                </a:lnTo>
                <a:lnTo>
                  <a:pt x="569" y="195"/>
                </a:lnTo>
                <a:lnTo>
                  <a:pt x="572" y="197"/>
                </a:lnTo>
                <a:lnTo>
                  <a:pt x="575" y="198"/>
                </a:lnTo>
                <a:lnTo>
                  <a:pt x="576" y="200"/>
                </a:lnTo>
                <a:lnTo>
                  <a:pt x="579" y="200"/>
                </a:lnTo>
                <a:lnTo>
                  <a:pt x="582" y="201"/>
                </a:lnTo>
                <a:lnTo>
                  <a:pt x="585" y="201"/>
                </a:lnTo>
                <a:lnTo>
                  <a:pt x="586" y="201"/>
                </a:lnTo>
                <a:lnTo>
                  <a:pt x="589" y="201"/>
                </a:lnTo>
                <a:lnTo>
                  <a:pt x="592" y="200"/>
                </a:lnTo>
                <a:lnTo>
                  <a:pt x="593" y="201"/>
                </a:lnTo>
                <a:lnTo>
                  <a:pt x="596" y="201"/>
                </a:lnTo>
                <a:lnTo>
                  <a:pt x="599" y="201"/>
                </a:lnTo>
                <a:lnTo>
                  <a:pt x="602" y="201"/>
                </a:lnTo>
                <a:lnTo>
                  <a:pt x="603" y="201"/>
                </a:lnTo>
                <a:lnTo>
                  <a:pt x="606" y="201"/>
                </a:lnTo>
                <a:lnTo>
                  <a:pt x="609" y="200"/>
                </a:lnTo>
                <a:lnTo>
                  <a:pt x="612" y="200"/>
                </a:lnTo>
                <a:lnTo>
                  <a:pt x="614" y="201"/>
                </a:lnTo>
                <a:lnTo>
                  <a:pt x="616" y="203"/>
                </a:lnTo>
                <a:lnTo>
                  <a:pt x="619" y="203"/>
                </a:lnTo>
                <a:lnTo>
                  <a:pt x="622" y="204"/>
                </a:lnTo>
                <a:lnTo>
                  <a:pt x="624" y="205"/>
                </a:lnTo>
                <a:lnTo>
                  <a:pt x="627" y="207"/>
                </a:lnTo>
                <a:lnTo>
                  <a:pt x="629" y="208"/>
                </a:lnTo>
                <a:lnTo>
                  <a:pt x="631" y="208"/>
                </a:lnTo>
                <a:lnTo>
                  <a:pt x="634" y="210"/>
                </a:lnTo>
                <a:lnTo>
                  <a:pt x="637" y="213"/>
                </a:lnTo>
                <a:lnTo>
                  <a:pt x="640" y="213"/>
                </a:lnTo>
                <a:lnTo>
                  <a:pt x="641" y="216"/>
                </a:lnTo>
                <a:lnTo>
                  <a:pt x="644" y="216"/>
                </a:lnTo>
                <a:lnTo>
                  <a:pt x="647" y="217"/>
                </a:lnTo>
                <a:lnTo>
                  <a:pt x="650" y="217"/>
                </a:lnTo>
                <a:lnTo>
                  <a:pt x="651" y="218"/>
                </a:lnTo>
                <a:lnTo>
                  <a:pt x="654" y="218"/>
                </a:lnTo>
                <a:lnTo>
                  <a:pt x="657" y="218"/>
                </a:lnTo>
                <a:lnTo>
                  <a:pt x="658" y="220"/>
                </a:lnTo>
                <a:lnTo>
                  <a:pt x="661" y="221"/>
                </a:lnTo>
                <a:lnTo>
                  <a:pt x="664" y="223"/>
                </a:lnTo>
                <a:lnTo>
                  <a:pt x="667" y="223"/>
                </a:lnTo>
                <a:lnTo>
                  <a:pt x="670" y="224"/>
                </a:lnTo>
                <a:lnTo>
                  <a:pt x="671" y="224"/>
                </a:lnTo>
                <a:lnTo>
                  <a:pt x="674" y="224"/>
                </a:lnTo>
                <a:lnTo>
                  <a:pt x="677" y="226"/>
                </a:lnTo>
                <a:lnTo>
                  <a:pt x="679" y="226"/>
                </a:lnTo>
                <a:lnTo>
                  <a:pt x="682" y="227"/>
                </a:lnTo>
                <a:lnTo>
                  <a:pt x="684" y="229"/>
                </a:lnTo>
                <a:lnTo>
                  <a:pt x="687" y="229"/>
                </a:lnTo>
                <a:lnTo>
                  <a:pt x="689" y="230"/>
                </a:lnTo>
                <a:lnTo>
                  <a:pt x="692" y="230"/>
                </a:lnTo>
                <a:lnTo>
                  <a:pt x="695" y="231"/>
                </a:lnTo>
                <a:lnTo>
                  <a:pt x="696" y="233"/>
                </a:lnTo>
                <a:lnTo>
                  <a:pt x="699" y="233"/>
                </a:lnTo>
                <a:lnTo>
                  <a:pt x="702" y="233"/>
                </a:lnTo>
                <a:lnTo>
                  <a:pt x="705" y="233"/>
                </a:lnTo>
                <a:lnTo>
                  <a:pt x="708" y="233"/>
                </a:lnTo>
                <a:lnTo>
                  <a:pt x="709" y="233"/>
                </a:lnTo>
                <a:lnTo>
                  <a:pt x="712" y="233"/>
                </a:lnTo>
                <a:lnTo>
                  <a:pt x="715" y="233"/>
                </a:lnTo>
                <a:lnTo>
                  <a:pt x="716" y="233"/>
                </a:lnTo>
                <a:lnTo>
                  <a:pt x="719" y="233"/>
                </a:lnTo>
                <a:lnTo>
                  <a:pt x="722" y="234"/>
                </a:lnTo>
                <a:lnTo>
                  <a:pt x="725" y="234"/>
                </a:lnTo>
                <a:lnTo>
                  <a:pt x="726" y="234"/>
                </a:lnTo>
                <a:lnTo>
                  <a:pt x="729" y="236"/>
                </a:lnTo>
                <a:lnTo>
                  <a:pt x="732" y="237"/>
                </a:lnTo>
                <a:lnTo>
                  <a:pt x="735" y="239"/>
                </a:lnTo>
                <a:lnTo>
                  <a:pt x="737" y="240"/>
                </a:lnTo>
                <a:lnTo>
                  <a:pt x="739" y="240"/>
                </a:lnTo>
                <a:lnTo>
                  <a:pt x="742" y="242"/>
                </a:lnTo>
                <a:lnTo>
                  <a:pt x="744" y="242"/>
                </a:lnTo>
                <a:lnTo>
                  <a:pt x="747" y="243"/>
                </a:lnTo>
                <a:lnTo>
                  <a:pt x="750" y="243"/>
                </a:lnTo>
                <a:lnTo>
                  <a:pt x="751" y="243"/>
                </a:lnTo>
                <a:lnTo>
                  <a:pt x="754" y="243"/>
                </a:lnTo>
                <a:lnTo>
                  <a:pt x="757" y="244"/>
                </a:lnTo>
                <a:lnTo>
                  <a:pt x="760" y="244"/>
                </a:lnTo>
                <a:lnTo>
                  <a:pt x="763" y="244"/>
                </a:lnTo>
                <a:lnTo>
                  <a:pt x="764" y="246"/>
                </a:lnTo>
                <a:lnTo>
                  <a:pt x="767" y="247"/>
                </a:lnTo>
                <a:lnTo>
                  <a:pt x="770" y="249"/>
                </a:lnTo>
                <a:lnTo>
                  <a:pt x="773" y="249"/>
                </a:lnTo>
                <a:lnTo>
                  <a:pt x="774" y="252"/>
                </a:lnTo>
                <a:lnTo>
                  <a:pt x="777" y="252"/>
                </a:lnTo>
                <a:lnTo>
                  <a:pt x="780" y="253"/>
                </a:lnTo>
                <a:lnTo>
                  <a:pt x="781" y="253"/>
                </a:lnTo>
                <a:lnTo>
                  <a:pt x="784" y="255"/>
                </a:lnTo>
                <a:lnTo>
                  <a:pt x="787" y="255"/>
                </a:lnTo>
                <a:lnTo>
                  <a:pt x="789" y="256"/>
                </a:lnTo>
                <a:lnTo>
                  <a:pt x="791" y="256"/>
                </a:lnTo>
                <a:lnTo>
                  <a:pt x="794" y="257"/>
                </a:lnTo>
                <a:lnTo>
                  <a:pt x="797" y="257"/>
                </a:lnTo>
                <a:lnTo>
                  <a:pt x="800" y="259"/>
                </a:lnTo>
                <a:lnTo>
                  <a:pt x="802" y="259"/>
                </a:lnTo>
                <a:lnTo>
                  <a:pt x="804" y="260"/>
                </a:lnTo>
                <a:lnTo>
                  <a:pt x="807" y="260"/>
                </a:lnTo>
                <a:lnTo>
                  <a:pt x="809" y="262"/>
                </a:lnTo>
                <a:lnTo>
                  <a:pt x="812" y="262"/>
                </a:lnTo>
                <a:lnTo>
                  <a:pt x="815" y="263"/>
                </a:lnTo>
                <a:lnTo>
                  <a:pt x="818" y="263"/>
                </a:lnTo>
                <a:lnTo>
                  <a:pt x="820" y="263"/>
                </a:lnTo>
                <a:lnTo>
                  <a:pt x="822" y="265"/>
                </a:lnTo>
                <a:lnTo>
                  <a:pt x="825" y="265"/>
                </a:lnTo>
                <a:lnTo>
                  <a:pt x="828" y="265"/>
                </a:lnTo>
                <a:lnTo>
                  <a:pt x="829" y="266"/>
                </a:lnTo>
                <a:lnTo>
                  <a:pt x="832" y="266"/>
                </a:lnTo>
                <a:lnTo>
                  <a:pt x="835" y="266"/>
                </a:lnTo>
                <a:lnTo>
                  <a:pt x="836" y="266"/>
                </a:lnTo>
                <a:lnTo>
                  <a:pt x="839" y="266"/>
                </a:lnTo>
                <a:lnTo>
                  <a:pt x="842" y="266"/>
                </a:lnTo>
                <a:lnTo>
                  <a:pt x="845" y="268"/>
                </a:lnTo>
                <a:lnTo>
                  <a:pt x="846" y="268"/>
                </a:lnTo>
                <a:lnTo>
                  <a:pt x="849" y="269"/>
                </a:lnTo>
                <a:lnTo>
                  <a:pt x="852" y="269"/>
                </a:lnTo>
                <a:lnTo>
                  <a:pt x="855" y="270"/>
                </a:lnTo>
                <a:lnTo>
                  <a:pt x="857" y="270"/>
                </a:lnTo>
                <a:lnTo>
                  <a:pt x="859" y="272"/>
                </a:lnTo>
                <a:lnTo>
                  <a:pt x="862" y="272"/>
                </a:lnTo>
                <a:lnTo>
                  <a:pt x="865" y="273"/>
                </a:lnTo>
                <a:lnTo>
                  <a:pt x="867" y="273"/>
                </a:lnTo>
                <a:lnTo>
                  <a:pt x="870" y="275"/>
                </a:lnTo>
                <a:lnTo>
                  <a:pt x="872" y="275"/>
                </a:lnTo>
                <a:lnTo>
                  <a:pt x="874" y="276"/>
                </a:lnTo>
                <a:lnTo>
                  <a:pt x="877" y="276"/>
                </a:lnTo>
                <a:lnTo>
                  <a:pt x="880" y="278"/>
                </a:lnTo>
                <a:lnTo>
                  <a:pt x="883" y="279"/>
                </a:lnTo>
                <a:lnTo>
                  <a:pt x="885" y="279"/>
                </a:lnTo>
                <a:lnTo>
                  <a:pt x="887" y="281"/>
                </a:lnTo>
                <a:lnTo>
                  <a:pt x="890" y="281"/>
                </a:lnTo>
                <a:lnTo>
                  <a:pt x="893" y="281"/>
                </a:lnTo>
                <a:lnTo>
                  <a:pt x="894" y="281"/>
                </a:lnTo>
                <a:lnTo>
                  <a:pt x="897" y="282"/>
                </a:lnTo>
                <a:lnTo>
                  <a:pt x="900" y="282"/>
                </a:lnTo>
                <a:lnTo>
                  <a:pt x="903" y="282"/>
                </a:lnTo>
                <a:lnTo>
                  <a:pt x="904" y="283"/>
                </a:lnTo>
                <a:lnTo>
                  <a:pt x="907" y="283"/>
                </a:lnTo>
                <a:lnTo>
                  <a:pt x="910" y="285"/>
                </a:lnTo>
                <a:lnTo>
                  <a:pt x="912" y="286"/>
                </a:lnTo>
                <a:lnTo>
                  <a:pt x="914" y="286"/>
                </a:lnTo>
                <a:lnTo>
                  <a:pt x="917" y="286"/>
                </a:lnTo>
                <a:lnTo>
                  <a:pt x="920" y="288"/>
                </a:lnTo>
              </a:path>
            </a:pathLst>
          </a:custGeom>
          <a:noFill/>
          <a:ln w="19050" cmpd="sng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51" name="Rectangle 119"/>
          <p:cNvSpPr>
            <a:spLocks noChangeArrowheads="1"/>
          </p:cNvSpPr>
          <p:nvPr/>
        </p:nvSpPr>
        <p:spPr bwMode="auto">
          <a:xfrm>
            <a:off x="6716713" y="2663825"/>
            <a:ext cx="117475" cy="3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52" name="Rectangle 120"/>
          <p:cNvSpPr>
            <a:spLocks noChangeArrowheads="1"/>
          </p:cNvSpPr>
          <p:nvPr/>
        </p:nvSpPr>
        <p:spPr bwMode="auto">
          <a:xfrm>
            <a:off x="6716713" y="2665413"/>
            <a:ext cx="158750" cy="5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53" name="Rectangle 121"/>
          <p:cNvSpPr>
            <a:spLocks noChangeArrowheads="1"/>
          </p:cNvSpPr>
          <p:nvPr/>
        </p:nvSpPr>
        <p:spPr bwMode="auto">
          <a:xfrm>
            <a:off x="5324475" y="3683000"/>
            <a:ext cx="122238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54" name="Rectangle 122"/>
          <p:cNvSpPr>
            <a:spLocks noChangeArrowheads="1"/>
          </p:cNvSpPr>
          <p:nvPr/>
        </p:nvSpPr>
        <p:spPr bwMode="auto">
          <a:xfrm>
            <a:off x="5324475" y="3687763"/>
            <a:ext cx="157163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55" name="Rectangle 123"/>
          <p:cNvSpPr>
            <a:spLocks noChangeArrowheads="1"/>
          </p:cNvSpPr>
          <p:nvPr/>
        </p:nvSpPr>
        <p:spPr bwMode="auto">
          <a:xfrm>
            <a:off x="5324475" y="3687763"/>
            <a:ext cx="174625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8800</a:t>
            </a:r>
            <a:endParaRPr lang="en-GB"/>
          </a:p>
        </p:txBody>
      </p:sp>
      <p:sp>
        <p:nvSpPr>
          <p:cNvPr id="95356" name="Rectangle 124"/>
          <p:cNvSpPr>
            <a:spLocks noChangeArrowheads="1"/>
          </p:cNvSpPr>
          <p:nvPr/>
        </p:nvSpPr>
        <p:spPr bwMode="auto">
          <a:xfrm>
            <a:off x="5386388" y="3643313"/>
            <a:ext cx="4762" cy="269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57" name="Freeform 125"/>
          <p:cNvSpPr>
            <a:spLocks/>
          </p:cNvSpPr>
          <p:nvPr/>
        </p:nvSpPr>
        <p:spPr bwMode="auto">
          <a:xfrm>
            <a:off x="5360988" y="3641725"/>
            <a:ext cx="28575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"/>
              </a:cxn>
              <a:cxn ang="0">
                <a:pos x="18" y="4"/>
              </a:cxn>
              <a:cxn ang="0">
                <a:pos x="18" y="1"/>
              </a:cxn>
              <a:cxn ang="0">
                <a:pos x="0" y="0"/>
              </a:cxn>
            </a:cxnLst>
            <a:rect l="0" t="0" r="r" b="b"/>
            <a:pathLst>
              <a:path w="18" h="4">
                <a:moveTo>
                  <a:pt x="0" y="0"/>
                </a:moveTo>
                <a:lnTo>
                  <a:pt x="0" y="4"/>
                </a:lnTo>
                <a:lnTo>
                  <a:pt x="18" y="4"/>
                </a:lnTo>
                <a:lnTo>
                  <a:pt x="18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58" name="Rectangle 126"/>
          <p:cNvSpPr>
            <a:spLocks noChangeArrowheads="1"/>
          </p:cNvSpPr>
          <p:nvPr/>
        </p:nvSpPr>
        <p:spPr bwMode="auto">
          <a:xfrm>
            <a:off x="5375275" y="3544888"/>
            <a:ext cx="14288" cy="47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59" name="Rectangle 127"/>
          <p:cNvSpPr>
            <a:spLocks noChangeArrowheads="1"/>
          </p:cNvSpPr>
          <p:nvPr/>
        </p:nvSpPr>
        <p:spPr bwMode="auto">
          <a:xfrm>
            <a:off x="5589588" y="3683000"/>
            <a:ext cx="123825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60" name="Rectangle 128"/>
          <p:cNvSpPr>
            <a:spLocks noChangeArrowheads="1"/>
          </p:cNvSpPr>
          <p:nvPr/>
        </p:nvSpPr>
        <p:spPr bwMode="auto">
          <a:xfrm>
            <a:off x="5589588" y="3687763"/>
            <a:ext cx="15557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61" name="Rectangle 129"/>
          <p:cNvSpPr>
            <a:spLocks noChangeArrowheads="1"/>
          </p:cNvSpPr>
          <p:nvPr/>
        </p:nvSpPr>
        <p:spPr bwMode="auto">
          <a:xfrm>
            <a:off x="5589588" y="3687763"/>
            <a:ext cx="174625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9000</a:t>
            </a:r>
            <a:endParaRPr lang="en-GB"/>
          </a:p>
        </p:txBody>
      </p:sp>
      <p:sp>
        <p:nvSpPr>
          <p:cNvPr id="95362" name="Rectangle 130"/>
          <p:cNvSpPr>
            <a:spLocks noChangeArrowheads="1"/>
          </p:cNvSpPr>
          <p:nvPr/>
        </p:nvSpPr>
        <p:spPr bwMode="auto">
          <a:xfrm>
            <a:off x="5854700" y="3683000"/>
            <a:ext cx="125413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63" name="Rectangle 131"/>
          <p:cNvSpPr>
            <a:spLocks noChangeArrowheads="1"/>
          </p:cNvSpPr>
          <p:nvPr/>
        </p:nvSpPr>
        <p:spPr bwMode="auto">
          <a:xfrm>
            <a:off x="5854700" y="3687763"/>
            <a:ext cx="157163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64" name="Rectangle 132"/>
          <p:cNvSpPr>
            <a:spLocks noChangeArrowheads="1"/>
          </p:cNvSpPr>
          <p:nvPr/>
        </p:nvSpPr>
        <p:spPr bwMode="auto">
          <a:xfrm>
            <a:off x="5854700" y="3687763"/>
            <a:ext cx="174625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9200</a:t>
            </a:r>
            <a:endParaRPr lang="en-GB"/>
          </a:p>
        </p:txBody>
      </p:sp>
      <p:sp>
        <p:nvSpPr>
          <p:cNvPr id="95365" name="Rectangle 133"/>
          <p:cNvSpPr>
            <a:spLocks noChangeArrowheads="1"/>
          </p:cNvSpPr>
          <p:nvPr/>
        </p:nvSpPr>
        <p:spPr bwMode="auto">
          <a:xfrm>
            <a:off x="6119813" y="3683000"/>
            <a:ext cx="123825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66" name="Rectangle 134"/>
          <p:cNvSpPr>
            <a:spLocks noChangeArrowheads="1"/>
          </p:cNvSpPr>
          <p:nvPr/>
        </p:nvSpPr>
        <p:spPr bwMode="auto">
          <a:xfrm>
            <a:off x="6119813" y="3687763"/>
            <a:ext cx="15557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67" name="Rectangle 135"/>
          <p:cNvSpPr>
            <a:spLocks noChangeArrowheads="1"/>
          </p:cNvSpPr>
          <p:nvPr/>
        </p:nvSpPr>
        <p:spPr bwMode="auto">
          <a:xfrm>
            <a:off x="6119813" y="3687763"/>
            <a:ext cx="174625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9400</a:t>
            </a:r>
            <a:endParaRPr lang="en-GB"/>
          </a:p>
        </p:txBody>
      </p:sp>
      <p:sp>
        <p:nvSpPr>
          <p:cNvPr id="95368" name="Rectangle 136"/>
          <p:cNvSpPr>
            <a:spLocks noChangeArrowheads="1"/>
          </p:cNvSpPr>
          <p:nvPr/>
        </p:nvSpPr>
        <p:spPr bwMode="auto">
          <a:xfrm>
            <a:off x="6386513" y="3683000"/>
            <a:ext cx="120650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69" name="Rectangle 137"/>
          <p:cNvSpPr>
            <a:spLocks noChangeArrowheads="1"/>
          </p:cNvSpPr>
          <p:nvPr/>
        </p:nvSpPr>
        <p:spPr bwMode="auto">
          <a:xfrm>
            <a:off x="6386513" y="3687763"/>
            <a:ext cx="15557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70" name="Rectangle 138"/>
          <p:cNvSpPr>
            <a:spLocks noChangeArrowheads="1"/>
          </p:cNvSpPr>
          <p:nvPr/>
        </p:nvSpPr>
        <p:spPr bwMode="auto">
          <a:xfrm>
            <a:off x="6386513" y="3687763"/>
            <a:ext cx="174625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9600</a:t>
            </a:r>
            <a:endParaRPr lang="en-GB"/>
          </a:p>
        </p:txBody>
      </p:sp>
      <p:sp>
        <p:nvSpPr>
          <p:cNvPr id="95371" name="Rectangle 139"/>
          <p:cNvSpPr>
            <a:spLocks noChangeArrowheads="1"/>
          </p:cNvSpPr>
          <p:nvPr/>
        </p:nvSpPr>
        <p:spPr bwMode="auto">
          <a:xfrm>
            <a:off x="6650038" y="3683000"/>
            <a:ext cx="123825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72" name="Rectangle 140"/>
          <p:cNvSpPr>
            <a:spLocks noChangeArrowheads="1"/>
          </p:cNvSpPr>
          <p:nvPr/>
        </p:nvSpPr>
        <p:spPr bwMode="auto">
          <a:xfrm>
            <a:off x="6650038" y="3687763"/>
            <a:ext cx="15557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73" name="Rectangle 141"/>
          <p:cNvSpPr>
            <a:spLocks noChangeArrowheads="1"/>
          </p:cNvSpPr>
          <p:nvPr/>
        </p:nvSpPr>
        <p:spPr bwMode="auto">
          <a:xfrm>
            <a:off x="6650038" y="3687763"/>
            <a:ext cx="174625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9800</a:t>
            </a:r>
            <a:endParaRPr lang="en-GB"/>
          </a:p>
        </p:txBody>
      </p:sp>
      <p:sp>
        <p:nvSpPr>
          <p:cNvPr id="95374" name="Rectangle 142"/>
          <p:cNvSpPr>
            <a:spLocks noChangeArrowheads="1"/>
          </p:cNvSpPr>
          <p:nvPr/>
        </p:nvSpPr>
        <p:spPr bwMode="auto">
          <a:xfrm>
            <a:off x="6900863" y="3683000"/>
            <a:ext cx="152400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75" name="Rectangle 143"/>
          <p:cNvSpPr>
            <a:spLocks noChangeArrowheads="1"/>
          </p:cNvSpPr>
          <p:nvPr/>
        </p:nvSpPr>
        <p:spPr bwMode="auto">
          <a:xfrm>
            <a:off x="6900863" y="3687763"/>
            <a:ext cx="18732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76" name="Rectangle 144"/>
          <p:cNvSpPr>
            <a:spLocks noChangeArrowheads="1"/>
          </p:cNvSpPr>
          <p:nvPr/>
        </p:nvSpPr>
        <p:spPr bwMode="auto">
          <a:xfrm>
            <a:off x="6900863" y="3687763"/>
            <a:ext cx="211137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10000</a:t>
            </a:r>
            <a:endParaRPr lang="en-GB"/>
          </a:p>
        </p:txBody>
      </p:sp>
      <p:sp>
        <p:nvSpPr>
          <p:cNvPr id="95377" name="Rectangle 145"/>
          <p:cNvSpPr>
            <a:spLocks noChangeArrowheads="1"/>
          </p:cNvSpPr>
          <p:nvPr/>
        </p:nvSpPr>
        <p:spPr bwMode="auto">
          <a:xfrm>
            <a:off x="5246688" y="3422650"/>
            <a:ext cx="762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78" name="Rectangle 146"/>
          <p:cNvSpPr>
            <a:spLocks noChangeArrowheads="1"/>
          </p:cNvSpPr>
          <p:nvPr/>
        </p:nvSpPr>
        <p:spPr bwMode="auto">
          <a:xfrm>
            <a:off x="5246688" y="3427413"/>
            <a:ext cx="106362" cy="7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80" name="Rectangle 148"/>
          <p:cNvSpPr>
            <a:spLocks noChangeArrowheads="1"/>
          </p:cNvSpPr>
          <p:nvPr/>
        </p:nvSpPr>
        <p:spPr bwMode="auto">
          <a:xfrm>
            <a:off x="5246688" y="3228975"/>
            <a:ext cx="76200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81" name="Rectangle 149"/>
          <p:cNvSpPr>
            <a:spLocks noChangeArrowheads="1"/>
          </p:cNvSpPr>
          <p:nvPr/>
        </p:nvSpPr>
        <p:spPr bwMode="auto">
          <a:xfrm>
            <a:off x="5246688" y="3232150"/>
            <a:ext cx="106362" cy="8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82" name="Rectangle 150"/>
          <p:cNvSpPr>
            <a:spLocks noChangeArrowheads="1"/>
          </p:cNvSpPr>
          <p:nvPr/>
        </p:nvSpPr>
        <p:spPr bwMode="auto">
          <a:xfrm>
            <a:off x="5246688" y="3232150"/>
            <a:ext cx="119062" cy="8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1.0</a:t>
            </a:r>
            <a:endParaRPr lang="en-GB"/>
          </a:p>
        </p:txBody>
      </p:sp>
      <p:sp>
        <p:nvSpPr>
          <p:cNvPr id="95383" name="Rectangle 151"/>
          <p:cNvSpPr>
            <a:spLocks noChangeArrowheads="1"/>
          </p:cNvSpPr>
          <p:nvPr/>
        </p:nvSpPr>
        <p:spPr bwMode="auto">
          <a:xfrm>
            <a:off x="5246688" y="3035300"/>
            <a:ext cx="76200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84" name="Rectangle 152"/>
          <p:cNvSpPr>
            <a:spLocks noChangeArrowheads="1"/>
          </p:cNvSpPr>
          <p:nvPr/>
        </p:nvSpPr>
        <p:spPr bwMode="auto">
          <a:xfrm>
            <a:off x="5246688" y="3040063"/>
            <a:ext cx="106362" cy="7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86" name="Rectangle 154"/>
          <p:cNvSpPr>
            <a:spLocks noChangeArrowheads="1"/>
          </p:cNvSpPr>
          <p:nvPr/>
        </p:nvSpPr>
        <p:spPr bwMode="auto">
          <a:xfrm>
            <a:off x="5265738" y="2840038"/>
            <a:ext cx="77787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87" name="Rectangle 155"/>
          <p:cNvSpPr>
            <a:spLocks noChangeArrowheads="1"/>
          </p:cNvSpPr>
          <p:nvPr/>
        </p:nvSpPr>
        <p:spPr bwMode="auto">
          <a:xfrm>
            <a:off x="5265738" y="2844800"/>
            <a:ext cx="104775" cy="7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88" name="Rectangle 156"/>
          <p:cNvSpPr>
            <a:spLocks noChangeArrowheads="1"/>
          </p:cNvSpPr>
          <p:nvPr/>
        </p:nvSpPr>
        <p:spPr bwMode="auto">
          <a:xfrm>
            <a:off x="5265738" y="2844800"/>
            <a:ext cx="119062" cy="8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2.0</a:t>
            </a:r>
            <a:endParaRPr lang="en-GB"/>
          </a:p>
        </p:txBody>
      </p:sp>
      <p:sp>
        <p:nvSpPr>
          <p:cNvPr id="95389" name="Freeform 157"/>
          <p:cNvSpPr>
            <a:spLocks/>
          </p:cNvSpPr>
          <p:nvPr/>
        </p:nvSpPr>
        <p:spPr bwMode="auto">
          <a:xfrm>
            <a:off x="5518150" y="3643313"/>
            <a:ext cx="6350" cy="14287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3" y="9"/>
              </a:cxn>
              <a:cxn ang="0">
                <a:pos x="4" y="0"/>
              </a:cxn>
              <a:cxn ang="0">
                <a:pos x="0" y="0"/>
              </a:cxn>
              <a:cxn ang="0">
                <a:pos x="0" y="9"/>
              </a:cxn>
            </a:cxnLst>
            <a:rect l="0" t="0" r="r" b="b"/>
            <a:pathLst>
              <a:path w="4" h="9">
                <a:moveTo>
                  <a:pt x="0" y="9"/>
                </a:moveTo>
                <a:lnTo>
                  <a:pt x="3" y="9"/>
                </a:lnTo>
                <a:lnTo>
                  <a:pt x="4" y="0"/>
                </a:lnTo>
                <a:lnTo>
                  <a:pt x="0" y="0"/>
                </a:lnTo>
                <a:lnTo>
                  <a:pt x="0" y="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90" name="Freeform 158"/>
          <p:cNvSpPr>
            <a:spLocks/>
          </p:cNvSpPr>
          <p:nvPr/>
        </p:nvSpPr>
        <p:spPr bwMode="auto">
          <a:xfrm>
            <a:off x="5651500" y="3643313"/>
            <a:ext cx="6350" cy="26987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3" y="17"/>
              </a:cxn>
              <a:cxn ang="0">
                <a:pos x="4" y="0"/>
              </a:cxn>
              <a:cxn ang="0">
                <a:pos x="0" y="0"/>
              </a:cxn>
              <a:cxn ang="0">
                <a:pos x="0" y="17"/>
              </a:cxn>
            </a:cxnLst>
            <a:rect l="0" t="0" r="r" b="b"/>
            <a:pathLst>
              <a:path w="4" h="17">
                <a:moveTo>
                  <a:pt x="0" y="17"/>
                </a:moveTo>
                <a:lnTo>
                  <a:pt x="3" y="17"/>
                </a:lnTo>
                <a:lnTo>
                  <a:pt x="4" y="0"/>
                </a:lnTo>
                <a:lnTo>
                  <a:pt x="0" y="0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91" name="Rectangle 159"/>
          <p:cNvSpPr>
            <a:spLocks noChangeArrowheads="1"/>
          </p:cNvSpPr>
          <p:nvPr/>
        </p:nvSpPr>
        <p:spPr bwMode="auto">
          <a:xfrm>
            <a:off x="5784850" y="3643313"/>
            <a:ext cx="3175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92" name="Rectangle 160"/>
          <p:cNvSpPr>
            <a:spLocks noChangeArrowheads="1"/>
          </p:cNvSpPr>
          <p:nvPr/>
        </p:nvSpPr>
        <p:spPr bwMode="auto">
          <a:xfrm>
            <a:off x="5916613" y="3643313"/>
            <a:ext cx="4762" cy="269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93" name="Freeform 161"/>
          <p:cNvSpPr>
            <a:spLocks/>
          </p:cNvSpPr>
          <p:nvPr/>
        </p:nvSpPr>
        <p:spPr bwMode="auto">
          <a:xfrm>
            <a:off x="6048375" y="3643313"/>
            <a:ext cx="6350" cy="14287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4" y="9"/>
              </a:cxn>
              <a:cxn ang="0">
                <a:pos x="4" y="0"/>
              </a:cxn>
              <a:cxn ang="0">
                <a:pos x="1" y="0"/>
              </a:cxn>
              <a:cxn ang="0">
                <a:pos x="0" y="9"/>
              </a:cxn>
            </a:cxnLst>
            <a:rect l="0" t="0" r="r" b="b"/>
            <a:pathLst>
              <a:path w="4" h="9">
                <a:moveTo>
                  <a:pt x="0" y="9"/>
                </a:moveTo>
                <a:lnTo>
                  <a:pt x="4" y="9"/>
                </a:lnTo>
                <a:lnTo>
                  <a:pt x="4" y="0"/>
                </a:lnTo>
                <a:lnTo>
                  <a:pt x="1" y="0"/>
                </a:lnTo>
                <a:lnTo>
                  <a:pt x="0" y="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94" name="Rectangle 162"/>
          <p:cNvSpPr>
            <a:spLocks noChangeArrowheads="1"/>
          </p:cNvSpPr>
          <p:nvPr/>
        </p:nvSpPr>
        <p:spPr bwMode="auto">
          <a:xfrm>
            <a:off x="6181725" y="3643313"/>
            <a:ext cx="4763" cy="269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95" name="Rectangle 163"/>
          <p:cNvSpPr>
            <a:spLocks noChangeArrowheads="1"/>
          </p:cNvSpPr>
          <p:nvPr/>
        </p:nvSpPr>
        <p:spPr bwMode="auto">
          <a:xfrm>
            <a:off x="6315075" y="3643313"/>
            <a:ext cx="4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96" name="Rectangle 164"/>
          <p:cNvSpPr>
            <a:spLocks noChangeArrowheads="1"/>
          </p:cNvSpPr>
          <p:nvPr/>
        </p:nvSpPr>
        <p:spPr bwMode="auto">
          <a:xfrm>
            <a:off x="6448425" y="3643313"/>
            <a:ext cx="4763" cy="269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97" name="Freeform 165"/>
          <p:cNvSpPr>
            <a:spLocks/>
          </p:cNvSpPr>
          <p:nvPr/>
        </p:nvSpPr>
        <p:spPr bwMode="auto">
          <a:xfrm>
            <a:off x="6578600" y="3643313"/>
            <a:ext cx="6350" cy="14287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3" y="9"/>
              </a:cxn>
              <a:cxn ang="0">
                <a:pos x="4" y="0"/>
              </a:cxn>
              <a:cxn ang="0">
                <a:pos x="2" y="0"/>
              </a:cxn>
              <a:cxn ang="0">
                <a:pos x="0" y="9"/>
              </a:cxn>
            </a:cxnLst>
            <a:rect l="0" t="0" r="r" b="b"/>
            <a:pathLst>
              <a:path w="4" h="9">
                <a:moveTo>
                  <a:pt x="0" y="9"/>
                </a:moveTo>
                <a:lnTo>
                  <a:pt x="3" y="9"/>
                </a:lnTo>
                <a:lnTo>
                  <a:pt x="4" y="0"/>
                </a:lnTo>
                <a:lnTo>
                  <a:pt x="2" y="0"/>
                </a:lnTo>
                <a:lnTo>
                  <a:pt x="0" y="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98" name="Freeform 166"/>
          <p:cNvSpPr>
            <a:spLocks/>
          </p:cNvSpPr>
          <p:nvPr/>
        </p:nvSpPr>
        <p:spPr bwMode="auto">
          <a:xfrm>
            <a:off x="6711950" y="3643313"/>
            <a:ext cx="6350" cy="26987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3" y="17"/>
              </a:cxn>
              <a:cxn ang="0">
                <a:pos x="4" y="0"/>
              </a:cxn>
              <a:cxn ang="0">
                <a:pos x="0" y="0"/>
              </a:cxn>
              <a:cxn ang="0">
                <a:pos x="0" y="17"/>
              </a:cxn>
            </a:cxnLst>
            <a:rect l="0" t="0" r="r" b="b"/>
            <a:pathLst>
              <a:path w="4" h="17">
                <a:moveTo>
                  <a:pt x="0" y="17"/>
                </a:moveTo>
                <a:lnTo>
                  <a:pt x="3" y="17"/>
                </a:lnTo>
                <a:lnTo>
                  <a:pt x="4" y="0"/>
                </a:lnTo>
                <a:lnTo>
                  <a:pt x="0" y="0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399" name="Rectangle 167"/>
          <p:cNvSpPr>
            <a:spLocks noChangeArrowheads="1"/>
          </p:cNvSpPr>
          <p:nvPr/>
        </p:nvSpPr>
        <p:spPr bwMode="auto">
          <a:xfrm>
            <a:off x="6845300" y="3643313"/>
            <a:ext cx="4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00" name="Rectangle 168"/>
          <p:cNvSpPr>
            <a:spLocks noChangeArrowheads="1"/>
          </p:cNvSpPr>
          <p:nvPr/>
        </p:nvSpPr>
        <p:spPr bwMode="auto">
          <a:xfrm>
            <a:off x="6978650" y="3643313"/>
            <a:ext cx="4763" cy="269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01" name="Rectangle 169"/>
          <p:cNvSpPr>
            <a:spLocks noChangeArrowheads="1"/>
          </p:cNvSpPr>
          <p:nvPr/>
        </p:nvSpPr>
        <p:spPr bwMode="auto">
          <a:xfrm>
            <a:off x="7112000" y="3643313"/>
            <a:ext cx="4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02" name="Freeform 170"/>
          <p:cNvSpPr>
            <a:spLocks/>
          </p:cNvSpPr>
          <p:nvPr/>
        </p:nvSpPr>
        <p:spPr bwMode="auto">
          <a:xfrm>
            <a:off x="5389563" y="3641725"/>
            <a:ext cx="1724025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"/>
              </a:cxn>
              <a:cxn ang="0">
                <a:pos x="1086" y="4"/>
              </a:cxn>
              <a:cxn ang="0">
                <a:pos x="1086" y="1"/>
              </a:cxn>
              <a:cxn ang="0">
                <a:pos x="0" y="0"/>
              </a:cxn>
            </a:cxnLst>
            <a:rect l="0" t="0" r="r" b="b"/>
            <a:pathLst>
              <a:path w="1086" h="4">
                <a:moveTo>
                  <a:pt x="0" y="0"/>
                </a:moveTo>
                <a:lnTo>
                  <a:pt x="0" y="4"/>
                </a:lnTo>
                <a:lnTo>
                  <a:pt x="1086" y="4"/>
                </a:lnTo>
                <a:lnTo>
                  <a:pt x="1086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6350" cmpd="sng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03" name="Rectangle 171"/>
          <p:cNvSpPr>
            <a:spLocks noChangeArrowheads="1"/>
          </p:cNvSpPr>
          <p:nvPr/>
        </p:nvSpPr>
        <p:spPr bwMode="auto">
          <a:xfrm>
            <a:off x="5360988" y="3448050"/>
            <a:ext cx="28575" cy="47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04" name="Freeform 172"/>
          <p:cNvSpPr>
            <a:spLocks/>
          </p:cNvSpPr>
          <p:nvPr/>
        </p:nvSpPr>
        <p:spPr bwMode="auto">
          <a:xfrm>
            <a:off x="5375275" y="3349625"/>
            <a:ext cx="14288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"/>
              </a:cxn>
              <a:cxn ang="0">
                <a:pos x="9" y="4"/>
              </a:cxn>
              <a:cxn ang="0">
                <a:pos x="9" y="2"/>
              </a:cxn>
              <a:cxn ang="0">
                <a:pos x="0" y="0"/>
              </a:cxn>
            </a:cxnLst>
            <a:rect l="0" t="0" r="r" b="b"/>
            <a:pathLst>
              <a:path w="9" h="4">
                <a:moveTo>
                  <a:pt x="0" y="0"/>
                </a:moveTo>
                <a:lnTo>
                  <a:pt x="0" y="3"/>
                </a:lnTo>
                <a:lnTo>
                  <a:pt x="9" y="4"/>
                </a:lnTo>
                <a:lnTo>
                  <a:pt x="9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05" name="Rectangle 173"/>
          <p:cNvSpPr>
            <a:spLocks noChangeArrowheads="1"/>
          </p:cNvSpPr>
          <p:nvPr/>
        </p:nvSpPr>
        <p:spPr bwMode="auto">
          <a:xfrm>
            <a:off x="5360988" y="3252788"/>
            <a:ext cx="28575" cy="47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06" name="Rectangle 174"/>
          <p:cNvSpPr>
            <a:spLocks noChangeArrowheads="1"/>
          </p:cNvSpPr>
          <p:nvPr/>
        </p:nvSpPr>
        <p:spPr bwMode="auto">
          <a:xfrm>
            <a:off x="5375275" y="3157538"/>
            <a:ext cx="14288" cy="47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07" name="Freeform 175"/>
          <p:cNvSpPr>
            <a:spLocks/>
          </p:cNvSpPr>
          <p:nvPr/>
        </p:nvSpPr>
        <p:spPr bwMode="auto">
          <a:xfrm>
            <a:off x="5360988" y="3059113"/>
            <a:ext cx="28575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"/>
              </a:cxn>
              <a:cxn ang="0">
                <a:pos x="18" y="4"/>
              </a:cxn>
              <a:cxn ang="0">
                <a:pos x="18" y="1"/>
              </a:cxn>
              <a:cxn ang="0">
                <a:pos x="0" y="0"/>
              </a:cxn>
            </a:cxnLst>
            <a:rect l="0" t="0" r="r" b="b"/>
            <a:pathLst>
              <a:path w="18" h="4">
                <a:moveTo>
                  <a:pt x="0" y="0"/>
                </a:moveTo>
                <a:lnTo>
                  <a:pt x="0" y="4"/>
                </a:lnTo>
                <a:lnTo>
                  <a:pt x="18" y="4"/>
                </a:lnTo>
                <a:lnTo>
                  <a:pt x="18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08" name="Rectangle 176"/>
          <p:cNvSpPr>
            <a:spLocks noChangeArrowheads="1"/>
          </p:cNvSpPr>
          <p:nvPr/>
        </p:nvSpPr>
        <p:spPr bwMode="auto">
          <a:xfrm>
            <a:off x="5375275" y="2962275"/>
            <a:ext cx="14288" cy="47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09" name="Rectangle 177"/>
          <p:cNvSpPr>
            <a:spLocks noChangeArrowheads="1"/>
          </p:cNvSpPr>
          <p:nvPr/>
        </p:nvSpPr>
        <p:spPr bwMode="auto">
          <a:xfrm>
            <a:off x="5360988" y="2865438"/>
            <a:ext cx="28575" cy="47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11" name="Rectangle 179"/>
          <p:cNvSpPr>
            <a:spLocks noChangeArrowheads="1"/>
          </p:cNvSpPr>
          <p:nvPr/>
        </p:nvSpPr>
        <p:spPr bwMode="auto">
          <a:xfrm>
            <a:off x="6172200" y="3771900"/>
            <a:ext cx="209550" cy="8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12" name="Rectangle 180"/>
          <p:cNvSpPr>
            <a:spLocks noChangeArrowheads="1"/>
          </p:cNvSpPr>
          <p:nvPr/>
        </p:nvSpPr>
        <p:spPr bwMode="auto">
          <a:xfrm>
            <a:off x="6172200" y="3776663"/>
            <a:ext cx="257175" cy="10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13" name="Rectangle 181"/>
          <p:cNvSpPr>
            <a:spLocks noChangeArrowheads="1"/>
          </p:cNvSpPr>
          <p:nvPr/>
        </p:nvSpPr>
        <p:spPr bwMode="auto">
          <a:xfrm>
            <a:off x="6172200" y="3776663"/>
            <a:ext cx="247650" cy="10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</a:rPr>
              <a:t>E  (eV)</a:t>
            </a:r>
            <a:endParaRPr lang="en-GB"/>
          </a:p>
        </p:txBody>
      </p:sp>
      <p:sp>
        <p:nvSpPr>
          <p:cNvPr id="95414" name="Rectangle 182"/>
          <p:cNvSpPr>
            <a:spLocks noChangeArrowheads="1"/>
          </p:cNvSpPr>
          <p:nvPr/>
        </p:nvSpPr>
        <p:spPr bwMode="auto">
          <a:xfrm>
            <a:off x="5589588" y="3683000"/>
            <a:ext cx="123825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15" name="Rectangle 183"/>
          <p:cNvSpPr>
            <a:spLocks noChangeArrowheads="1"/>
          </p:cNvSpPr>
          <p:nvPr/>
        </p:nvSpPr>
        <p:spPr bwMode="auto">
          <a:xfrm>
            <a:off x="5589588" y="3687763"/>
            <a:ext cx="15557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16" name="Rectangle 184"/>
          <p:cNvSpPr>
            <a:spLocks noChangeArrowheads="1"/>
          </p:cNvSpPr>
          <p:nvPr/>
        </p:nvSpPr>
        <p:spPr bwMode="auto">
          <a:xfrm>
            <a:off x="5589588" y="3687763"/>
            <a:ext cx="174625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9000</a:t>
            </a:r>
            <a:endParaRPr lang="en-GB"/>
          </a:p>
        </p:txBody>
      </p:sp>
      <p:sp>
        <p:nvSpPr>
          <p:cNvPr id="95417" name="Rectangle 185"/>
          <p:cNvSpPr>
            <a:spLocks noChangeArrowheads="1"/>
          </p:cNvSpPr>
          <p:nvPr/>
        </p:nvSpPr>
        <p:spPr bwMode="auto">
          <a:xfrm>
            <a:off x="5854700" y="3683000"/>
            <a:ext cx="125413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18" name="Rectangle 186"/>
          <p:cNvSpPr>
            <a:spLocks noChangeArrowheads="1"/>
          </p:cNvSpPr>
          <p:nvPr/>
        </p:nvSpPr>
        <p:spPr bwMode="auto">
          <a:xfrm>
            <a:off x="5854700" y="3687763"/>
            <a:ext cx="157163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19" name="Rectangle 187"/>
          <p:cNvSpPr>
            <a:spLocks noChangeArrowheads="1"/>
          </p:cNvSpPr>
          <p:nvPr/>
        </p:nvSpPr>
        <p:spPr bwMode="auto">
          <a:xfrm>
            <a:off x="5854700" y="3687763"/>
            <a:ext cx="174625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9200</a:t>
            </a:r>
            <a:endParaRPr lang="en-GB"/>
          </a:p>
        </p:txBody>
      </p:sp>
      <p:sp>
        <p:nvSpPr>
          <p:cNvPr id="95420" name="Rectangle 188"/>
          <p:cNvSpPr>
            <a:spLocks noChangeArrowheads="1"/>
          </p:cNvSpPr>
          <p:nvPr/>
        </p:nvSpPr>
        <p:spPr bwMode="auto">
          <a:xfrm>
            <a:off x="6119813" y="3683000"/>
            <a:ext cx="123825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21" name="Rectangle 189"/>
          <p:cNvSpPr>
            <a:spLocks noChangeArrowheads="1"/>
          </p:cNvSpPr>
          <p:nvPr/>
        </p:nvSpPr>
        <p:spPr bwMode="auto">
          <a:xfrm>
            <a:off x="6119813" y="3687763"/>
            <a:ext cx="15557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22" name="Rectangle 190"/>
          <p:cNvSpPr>
            <a:spLocks noChangeArrowheads="1"/>
          </p:cNvSpPr>
          <p:nvPr/>
        </p:nvSpPr>
        <p:spPr bwMode="auto">
          <a:xfrm>
            <a:off x="6119813" y="3687763"/>
            <a:ext cx="174625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9400</a:t>
            </a:r>
            <a:endParaRPr lang="en-GB"/>
          </a:p>
        </p:txBody>
      </p:sp>
      <p:sp>
        <p:nvSpPr>
          <p:cNvPr id="95423" name="Rectangle 191"/>
          <p:cNvSpPr>
            <a:spLocks noChangeArrowheads="1"/>
          </p:cNvSpPr>
          <p:nvPr/>
        </p:nvSpPr>
        <p:spPr bwMode="auto">
          <a:xfrm>
            <a:off x="6386513" y="3683000"/>
            <a:ext cx="120650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24" name="Rectangle 192"/>
          <p:cNvSpPr>
            <a:spLocks noChangeArrowheads="1"/>
          </p:cNvSpPr>
          <p:nvPr/>
        </p:nvSpPr>
        <p:spPr bwMode="auto">
          <a:xfrm>
            <a:off x="6386513" y="3687763"/>
            <a:ext cx="15557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25" name="Rectangle 193"/>
          <p:cNvSpPr>
            <a:spLocks noChangeArrowheads="1"/>
          </p:cNvSpPr>
          <p:nvPr/>
        </p:nvSpPr>
        <p:spPr bwMode="auto">
          <a:xfrm>
            <a:off x="6386513" y="3687763"/>
            <a:ext cx="174625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9600</a:t>
            </a:r>
            <a:endParaRPr lang="en-GB"/>
          </a:p>
        </p:txBody>
      </p:sp>
      <p:sp>
        <p:nvSpPr>
          <p:cNvPr id="95426" name="Rectangle 194"/>
          <p:cNvSpPr>
            <a:spLocks noChangeArrowheads="1"/>
          </p:cNvSpPr>
          <p:nvPr/>
        </p:nvSpPr>
        <p:spPr bwMode="auto">
          <a:xfrm>
            <a:off x="6650038" y="3683000"/>
            <a:ext cx="123825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27" name="Rectangle 195"/>
          <p:cNvSpPr>
            <a:spLocks noChangeArrowheads="1"/>
          </p:cNvSpPr>
          <p:nvPr/>
        </p:nvSpPr>
        <p:spPr bwMode="auto">
          <a:xfrm>
            <a:off x="6650038" y="3687763"/>
            <a:ext cx="15557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28" name="Rectangle 196"/>
          <p:cNvSpPr>
            <a:spLocks noChangeArrowheads="1"/>
          </p:cNvSpPr>
          <p:nvPr/>
        </p:nvSpPr>
        <p:spPr bwMode="auto">
          <a:xfrm>
            <a:off x="6650038" y="3687763"/>
            <a:ext cx="174625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9800</a:t>
            </a:r>
            <a:endParaRPr lang="en-GB"/>
          </a:p>
        </p:txBody>
      </p:sp>
      <p:sp>
        <p:nvSpPr>
          <p:cNvPr id="95429" name="Rectangle 197"/>
          <p:cNvSpPr>
            <a:spLocks noChangeArrowheads="1"/>
          </p:cNvSpPr>
          <p:nvPr/>
        </p:nvSpPr>
        <p:spPr bwMode="auto">
          <a:xfrm>
            <a:off x="6900863" y="3683000"/>
            <a:ext cx="152400" cy="6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30" name="Rectangle 198"/>
          <p:cNvSpPr>
            <a:spLocks noChangeArrowheads="1"/>
          </p:cNvSpPr>
          <p:nvPr/>
        </p:nvSpPr>
        <p:spPr bwMode="auto">
          <a:xfrm>
            <a:off x="6900863" y="3687763"/>
            <a:ext cx="187325" cy="7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31" name="Rectangle 199"/>
          <p:cNvSpPr>
            <a:spLocks noChangeArrowheads="1"/>
          </p:cNvSpPr>
          <p:nvPr/>
        </p:nvSpPr>
        <p:spPr bwMode="auto">
          <a:xfrm>
            <a:off x="6900863" y="3687763"/>
            <a:ext cx="211137" cy="8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500">
                <a:solidFill>
                  <a:srgbClr val="000000"/>
                </a:solidFill>
                <a:latin typeface="Arial" charset="0"/>
              </a:rPr>
              <a:t>10000</a:t>
            </a:r>
            <a:endParaRPr lang="en-GB"/>
          </a:p>
        </p:txBody>
      </p:sp>
      <p:sp>
        <p:nvSpPr>
          <p:cNvPr id="95432" name="Freeform 200"/>
          <p:cNvSpPr>
            <a:spLocks/>
          </p:cNvSpPr>
          <p:nvPr/>
        </p:nvSpPr>
        <p:spPr bwMode="auto">
          <a:xfrm>
            <a:off x="5518150" y="3643313"/>
            <a:ext cx="6350" cy="14287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3" y="9"/>
              </a:cxn>
              <a:cxn ang="0">
                <a:pos x="4" y="0"/>
              </a:cxn>
              <a:cxn ang="0">
                <a:pos x="0" y="0"/>
              </a:cxn>
              <a:cxn ang="0">
                <a:pos x="0" y="9"/>
              </a:cxn>
            </a:cxnLst>
            <a:rect l="0" t="0" r="r" b="b"/>
            <a:pathLst>
              <a:path w="4" h="9">
                <a:moveTo>
                  <a:pt x="0" y="9"/>
                </a:moveTo>
                <a:lnTo>
                  <a:pt x="3" y="9"/>
                </a:lnTo>
                <a:lnTo>
                  <a:pt x="4" y="0"/>
                </a:lnTo>
                <a:lnTo>
                  <a:pt x="0" y="0"/>
                </a:lnTo>
                <a:lnTo>
                  <a:pt x="0" y="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33" name="Freeform 201"/>
          <p:cNvSpPr>
            <a:spLocks/>
          </p:cNvSpPr>
          <p:nvPr/>
        </p:nvSpPr>
        <p:spPr bwMode="auto">
          <a:xfrm>
            <a:off x="5651500" y="3643313"/>
            <a:ext cx="6350" cy="26987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3" y="17"/>
              </a:cxn>
              <a:cxn ang="0">
                <a:pos x="4" y="0"/>
              </a:cxn>
              <a:cxn ang="0">
                <a:pos x="0" y="0"/>
              </a:cxn>
              <a:cxn ang="0">
                <a:pos x="0" y="17"/>
              </a:cxn>
            </a:cxnLst>
            <a:rect l="0" t="0" r="r" b="b"/>
            <a:pathLst>
              <a:path w="4" h="17">
                <a:moveTo>
                  <a:pt x="0" y="17"/>
                </a:moveTo>
                <a:lnTo>
                  <a:pt x="3" y="17"/>
                </a:lnTo>
                <a:lnTo>
                  <a:pt x="4" y="0"/>
                </a:lnTo>
                <a:lnTo>
                  <a:pt x="0" y="0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34" name="Rectangle 202"/>
          <p:cNvSpPr>
            <a:spLocks noChangeArrowheads="1"/>
          </p:cNvSpPr>
          <p:nvPr/>
        </p:nvSpPr>
        <p:spPr bwMode="auto">
          <a:xfrm>
            <a:off x="5784850" y="3643313"/>
            <a:ext cx="3175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35" name="Rectangle 203"/>
          <p:cNvSpPr>
            <a:spLocks noChangeArrowheads="1"/>
          </p:cNvSpPr>
          <p:nvPr/>
        </p:nvSpPr>
        <p:spPr bwMode="auto">
          <a:xfrm>
            <a:off x="5916613" y="3643313"/>
            <a:ext cx="4762" cy="269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36" name="Freeform 204"/>
          <p:cNvSpPr>
            <a:spLocks/>
          </p:cNvSpPr>
          <p:nvPr/>
        </p:nvSpPr>
        <p:spPr bwMode="auto">
          <a:xfrm>
            <a:off x="6048375" y="3643313"/>
            <a:ext cx="6350" cy="14287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4" y="9"/>
              </a:cxn>
              <a:cxn ang="0">
                <a:pos x="4" y="0"/>
              </a:cxn>
              <a:cxn ang="0">
                <a:pos x="1" y="0"/>
              </a:cxn>
              <a:cxn ang="0">
                <a:pos x="0" y="9"/>
              </a:cxn>
            </a:cxnLst>
            <a:rect l="0" t="0" r="r" b="b"/>
            <a:pathLst>
              <a:path w="4" h="9">
                <a:moveTo>
                  <a:pt x="0" y="9"/>
                </a:moveTo>
                <a:lnTo>
                  <a:pt x="4" y="9"/>
                </a:lnTo>
                <a:lnTo>
                  <a:pt x="4" y="0"/>
                </a:lnTo>
                <a:lnTo>
                  <a:pt x="1" y="0"/>
                </a:lnTo>
                <a:lnTo>
                  <a:pt x="0" y="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37" name="Rectangle 205"/>
          <p:cNvSpPr>
            <a:spLocks noChangeArrowheads="1"/>
          </p:cNvSpPr>
          <p:nvPr/>
        </p:nvSpPr>
        <p:spPr bwMode="auto">
          <a:xfrm>
            <a:off x="6181725" y="3643313"/>
            <a:ext cx="4763" cy="269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38" name="Rectangle 206"/>
          <p:cNvSpPr>
            <a:spLocks noChangeArrowheads="1"/>
          </p:cNvSpPr>
          <p:nvPr/>
        </p:nvSpPr>
        <p:spPr bwMode="auto">
          <a:xfrm>
            <a:off x="6315075" y="3643313"/>
            <a:ext cx="4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39" name="Rectangle 207"/>
          <p:cNvSpPr>
            <a:spLocks noChangeArrowheads="1"/>
          </p:cNvSpPr>
          <p:nvPr/>
        </p:nvSpPr>
        <p:spPr bwMode="auto">
          <a:xfrm>
            <a:off x="6448425" y="3643313"/>
            <a:ext cx="4763" cy="269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40" name="Freeform 208"/>
          <p:cNvSpPr>
            <a:spLocks/>
          </p:cNvSpPr>
          <p:nvPr/>
        </p:nvSpPr>
        <p:spPr bwMode="auto">
          <a:xfrm>
            <a:off x="6578600" y="3643313"/>
            <a:ext cx="6350" cy="14287"/>
          </a:xfrm>
          <a:custGeom>
            <a:avLst/>
            <a:gdLst/>
            <a:ahLst/>
            <a:cxnLst>
              <a:cxn ang="0">
                <a:pos x="0" y="9"/>
              </a:cxn>
              <a:cxn ang="0">
                <a:pos x="3" y="9"/>
              </a:cxn>
              <a:cxn ang="0">
                <a:pos x="4" y="0"/>
              </a:cxn>
              <a:cxn ang="0">
                <a:pos x="2" y="0"/>
              </a:cxn>
              <a:cxn ang="0">
                <a:pos x="0" y="9"/>
              </a:cxn>
            </a:cxnLst>
            <a:rect l="0" t="0" r="r" b="b"/>
            <a:pathLst>
              <a:path w="4" h="9">
                <a:moveTo>
                  <a:pt x="0" y="9"/>
                </a:moveTo>
                <a:lnTo>
                  <a:pt x="3" y="9"/>
                </a:lnTo>
                <a:lnTo>
                  <a:pt x="4" y="0"/>
                </a:lnTo>
                <a:lnTo>
                  <a:pt x="2" y="0"/>
                </a:lnTo>
                <a:lnTo>
                  <a:pt x="0" y="9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41" name="Freeform 209"/>
          <p:cNvSpPr>
            <a:spLocks/>
          </p:cNvSpPr>
          <p:nvPr/>
        </p:nvSpPr>
        <p:spPr bwMode="auto">
          <a:xfrm>
            <a:off x="6711950" y="3643313"/>
            <a:ext cx="6350" cy="26987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3" y="17"/>
              </a:cxn>
              <a:cxn ang="0">
                <a:pos x="4" y="0"/>
              </a:cxn>
              <a:cxn ang="0">
                <a:pos x="0" y="0"/>
              </a:cxn>
              <a:cxn ang="0">
                <a:pos x="0" y="17"/>
              </a:cxn>
            </a:cxnLst>
            <a:rect l="0" t="0" r="r" b="b"/>
            <a:pathLst>
              <a:path w="4" h="17">
                <a:moveTo>
                  <a:pt x="0" y="17"/>
                </a:moveTo>
                <a:lnTo>
                  <a:pt x="3" y="17"/>
                </a:lnTo>
                <a:lnTo>
                  <a:pt x="4" y="0"/>
                </a:lnTo>
                <a:lnTo>
                  <a:pt x="0" y="0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42" name="Rectangle 210"/>
          <p:cNvSpPr>
            <a:spLocks noChangeArrowheads="1"/>
          </p:cNvSpPr>
          <p:nvPr/>
        </p:nvSpPr>
        <p:spPr bwMode="auto">
          <a:xfrm>
            <a:off x="6845300" y="3643313"/>
            <a:ext cx="4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43" name="Rectangle 211"/>
          <p:cNvSpPr>
            <a:spLocks noChangeArrowheads="1"/>
          </p:cNvSpPr>
          <p:nvPr/>
        </p:nvSpPr>
        <p:spPr bwMode="auto">
          <a:xfrm>
            <a:off x="6978650" y="3643313"/>
            <a:ext cx="4763" cy="269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44" name="Rectangle 212"/>
          <p:cNvSpPr>
            <a:spLocks noChangeArrowheads="1"/>
          </p:cNvSpPr>
          <p:nvPr/>
        </p:nvSpPr>
        <p:spPr bwMode="auto">
          <a:xfrm>
            <a:off x="7112000" y="3643313"/>
            <a:ext cx="4763" cy="14287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45" name="Rectangle 213"/>
          <p:cNvSpPr>
            <a:spLocks noChangeArrowheads="1"/>
          </p:cNvSpPr>
          <p:nvPr/>
        </p:nvSpPr>
        <p:spPr bwMode="auto">
          <a:xfrm>
            <a:off x="5360988" y="3448050"/>
            <a:ext cx="28575" cy="47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46" name="Freeform 214"/>
          <p:cNvSpPr>
            <a:spLocks/>
          </p:cNvSpPr>
          <p:nvPr/>
        </p:nvSpPr>
        <p:spPr bwMode="auto">
          <a:xfrm>
            <a:off x="5375275" y="3349625"/>
            <a:ext cx="14288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"/>
              </a:cxn>
              <a:cxn ang="0">
                <a:pos x="9" y="4"/>
              </a:cxn>
              <a:cxn ang="0">
                <a:pos x="9" y="2"/>
              </a:cxn>
              <a:cxn ang="0">
                <a:pos x="0" y="0"/>
              </a:cxn>
            </a:cxnLst>
            <a:rect l="0" t="0" r="r" b="b"/>
            <a:pathLst>
              <a:path w="9" h="4">
                <a:moveTo>
                  <a:pt x="0" y="0"/>
                </a:moveTo>
                <a:lnTo>
                  <a:pt x="0" y="3"/>
                </a:lnTo>
                <a:lnTo>
                  <a:pt x="9" y="4"/>
                </a:lnTo>
                <a:lnTo>
                  <a:pt x="9" y="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47" name="Rectangle 215"/>
          <p:cNvSpPr>
            <a:spLocks noChangeArrowheads="1"/>
          </p:cNvSpPr>
          <p:nvPr/>
        </p:nvSpPr>
        <p:spPr bwMode="auto">
          <a:xfrm>
            <a:off x="5360988" y="3252788"/>
            <a:ext cx="28575" cy="47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48" name="Rectangle 216"/>
          <p:cNvSpPr>
            <a:spLocks noChangeArrowheads="1"/>
          </p:cNvSpPr>
          <p:nvPr/>
        </p:nvSpPr>
        <p:spPr bwMode="auto">
          <a:xfrm>
            <a:off x="5375275" y="3157538"/>
            <a:ext cx="14288" cy="47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49" name="Freeform 217"/>
          <p:cNvSpPr>
            <a:spLocks/>
          </p:cNvSpPr>
          <p:nvPr/>
        </p:nvSpPr>
        <p:spPr bwMode="auto">
          <a:xfrm>
            <a:off x="5360988" y="3059113"/>
            <a:ext cx="28575" cy="63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4"/>
              </a:cxn>
              <a:cxn ang="0">
                <a:pos x="18" y="4"/>
              </a:cxn>
              <a:cxn ang="0">
                <a:pos x="18" y="1"/>
              </a:cxn>
              <a:cxn ang="0">
                <a:pos x="0" y="0"/>
              </a:cxn>
            </a:cxnLst>
            <a:rect l="0" t="0" r="r" b="b"/>
            <a:pathLst>
              <a:path w="18" h="4">
                <a:moveTo>
                  <a:pt x="0" y="0"/>
                </a:moveTo>
                <a:lnTo>
                  <a:pt x="0" y="4"/>
                </a:lnTo>
                <a:lnTo>
                  <a:pt x="18" y="4"/>
                </a:lnTo>
                <a:lnTo>
                  <a:pt x="18" y="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50" name="Rectangle 218"/>
          <p:cNvSpPr>
            <a:spLocks noChangeArrowheads="1"/>
          </p:cNvSpPr>
          <p:nvPr/>
        </p:nvSpPr>
        <p:spPr bwMode="auto">
          <a:xfrm>
            <a:off x="5375275" y="2962275"/>
            <a:ext cx="14288" cy="47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51" name="Rectangle 219"/>
          <p:cNvSpPr>
            <a:spLocks noChangeArrowheads="1"/>
          </p:cNvSpPr>
          <p:nvPr/>
        </p:nvSpPr>
        <p:spPr bwMode="auto">
          <a:xfrm>
            <a:off x="5360988" y="2865438"/>
            <a:ext cx="28575" cy="4762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53" name="Rectangle 221"/>
          <p:cNvSpPr>
            <a:spLocks noChangeArrowheads="1"/>
          </p:cNvSpPr>
          <p:nvPr/>
        </p:nvSpPr>
        <p:spPr bwMode="auto">
          <a:xfrm>
            <a:off x="5386388" y="2790825"/>
            <a:ext cx="4762" cy="863600"/>
          </a:xfrm>
          <a:prstGeom prst="rect">
            <a:avLst/>
          </a:prstGeom>
          <a:solidFill>
            <a:srgbClr val="000000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59" name="Rectangle 227"/>
          <p:cNvSpPr>
            <a:spLocks noChangeArrowheads="1"/>
          </p:cNvSpPr>
          <p:nvPr/>
        </p:nvSpPr>
        <p:spPr bwMode="auto">
          <a:xfrm>
            <a:off x="5764213" y="2719388"/>
            <a:ext cx="1071562" cy="7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60" name="Rectangle 228"/>
          <p:cNvSpPr>
            <a:spLocks noChangeArrowheads="1"/>
          </p:cNvSpPr>
          <p:nvPr/>
        </p:nvSpPr>
        <p:spPr bwMode="auto">
          <a:xfrm>
            <a:off x="5764213" y="2736850"/>
            <a:ext cx="33337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61" name="Rectangle 229"/>
          <p:cNvSpPr>
            <a:spLocks noChangeArrowheads="1"/>
          </p:cNvSpPr>
          <p:nvPr/>
        </p:nvSpPr>
        <p:spPr bwMode="auto">
          <a:xfrm>
            <a:off x="5775325" y="2724150"/>
            <a:ext cx="930275" cy="9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63" name="Rectangle 231"/>
          <p:cNvSpPr>
            <a:spLocks noChangeArrowheads="1"/>
          </p:cNvSpPr>
          <p:nvPr/>
        </p:nvSpPr>
        <p:spPr bwMode="auto">
          <a:xfrm>
            <a:off x="6615113" y="2736850"/>
            <a:ext cx="3175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64" name="Rectangle 232"/>
          <p:cNvSpPr>
            <a:spLocks noChangeArrowheads="1"/>
          </p:cNvSpPr>
          <p:nvPr/>
        </p:nvSpPr>
        <p:spPr bwMode="auto">
          <a:xfrm>
            <a:off x="6626225" y="2724150"/>
            <a:ext cx="250825" cy="9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66" name="Rectangle 234"/>
          <p:cNvSpPr>
            <a:spLocks noChangeArrowheads="1"/>
          </p:cNvSpPr>
          <p:nvPr/>
        </p:nvSpPr>
        <p:spPr bwMode="auto">
          <a:xfrm>
            <a:off x="5510213" y="3595688"/>
            <a:ext cx="79375" cy="428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5467" name="Rectangle 235"/>
          <p:cNvSpPr>
            <a:spLocks noChangeArrowheads="1"/>
          </p:cNvSpPr>
          <p:nvPr/>
        </p:nvSpPr>
        <p:spPr bwMode="auto">
          <a:xfrm>
            <a:off x="6134100" y="3771900"/>
            <a:ext cx="242888" cy="952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47" name="Text Box 15"/>
          <p:cNvSpPr txBox="1">
            <a:spLocks noChangeArrowheads="1"/>
          </p:cNvSpPr>
          <p:nvPr/>
        </p:nvSpPr>
        <p:spPr bwMode="auto">
          <a:xfrm>
            <a:off x="5921375" y="3692525"/>
            <a:ext cx="809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600"/>
              <a:t>Energy</a:t>
            </a:r>
          </a:p>
        </p:txBody>
      </p:sp>
      <p:sp>
        <p:nvSpPr>
          <p:cNvPr id="95469" name="Text Box 237"/>
          <p:cNvSpPr txBox="1">
            <a:spLocks noChangeArrowheads="1"/>
          </p:cNvSpPr>
          <p:nvPr/>
        </p:nvSpPr>
        <p:spPr bwMode="auto">
          <a:xfrm>
            <a:off x="4984750" y="2705100"/>
            <a:ext cx="301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600">
                <a:latin typeface="Symbol" pitchFamily="18" charset="2"/>
              </a:rPr>
              <a:t>m</a:t>
            </a:r>
            <a:endParaRPr lang="en-GB"/>
          </a:p>
        </p:txBody>
      </p:sp>
      <p:sp>
        <p:nvSpPr>
          <p:cNvPr id="95330" name="Oval 98"/>
          <p:cNvSpPr>
            <a:spLocks noChangeArrowheads="1"/>
          </p:cNvSpPr>
          <p:nvPr/>
        </p:nvSpPr>
        <p:spPr bwMode="auto">
          <a:xfrm>
            <a:off x="2670175" y="734839"/>
            <a:ext cx="620713" cy="649288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332" name="Line 100"/>
          <p:cNvSpPr>
            <a:spLocks noChangeShapeType="1"/>
          </p:cNvSpPr>
          <p:nvPr/>
        </p:nvSpPr>
        <p:spPr bwMode="auto">
          <a:xfrm>
            <a:off x="2784475" y="1052339"/>
            <a:ext cx="395288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5274" name="Text Box 42"/>
          <p:cNvSpPr txBox="1">
            <a:spLocks noChangeArrowheads="1"/>
          </p:cNvSpPr>
          <p:nvPr/>
        </p:nvSpPr>
        <p:spPr bwMode="auto">
          <a:xfrm>
            <a:off x="2633663" y="914227"/>
            <a:ext cx="711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/>
              <a:t>Detector</a:t>
            </a:r>
          </a:p>
        </p:txBody>
      </p:sp>
      <p:sp>
        <p:nvSpPr>
          <p:cNvPr id="95286" name="Text Box 54"/>
          <p:cNvSpPr txBox="1">
            <a:spLocks noChangeArrowheads="1"/>
          </p:cNvSpPr>
          <p:nvPr/>
        </p:nvSpPr>
        <p:spPr bwMode="auto">
          <a:xfrm>
            <a:off x="1249363" y="323850"/>
            <a:ext cx="145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 dirty="0"/>
              <a:t>Fluorescence</a:t>
            </a:r>
          </a:p>
        </p:txBody>
      </p:sp>
    </p:spTree>
    <p:extLst>
      <p:ext uri="{BB962C8B-B14F-4D97-AF65-F5344CB8AC3E}">
        <p14:creationId xmlns:p14="http://schemas.microsoft.com/office/powerpoint/2010/main" val="2896476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68760"/>
            <a:ext cx="5040599" cy="232371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789040"/>
            <a:ext cx="5040000" cy="232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43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6" t="15496"/>
          <a:stretch/>
        </p:blipFill>
        <p:spPr>
          <a:xfrm>
            <a:off x="395536" y="1124744"/>
            <a:ext cx="5040000" cy="232950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645024"/>
            <a:ext cx="5040000" cy="283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72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89880" y="1935360"/>
            <a:ext cx="6480000" cy="298728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3880" y="1935360"/>
            <a:ext cx="6480000" cy="298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88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3105150" y="3771900"/>
            <a:ext cx="577850" cy="2338388"/>
            <a:chOff x="1956" y="2376"/>
            <a:chExt cx="364" cy="1473"/>
          </a:xfrm>
        </p:grpSpPr>
        <p:sp>
          <p:nvSpPr>
            <p:cNvPr id="3" name="Line 2"/>
            <p:cNvSpPr>
              <a:spLocks noChangeShapeType="1"/>
            </p:cNvSpPr>
            <p:nvPr/>
          </p:nvSpPr>
          <p:spPr bwMode="auto">
            <a:xfrm flipV="1">
              <a:off x="1987" y="2375"/>
              <a:ext cx="1" cy="1476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 rot="16200000" flipH="1">
              <a:off x="1854" y="3036"/>
              <a:ext cx="574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GB" altLang="it-IT" sz="2800" i="1"/>
                <a:t>E</a:t>
              </a:r>
              <a:r>
                <a:rPr lang="en-GB" altLang="it-IT" sz="2800" baseline="-25000"/>
                <a:t>x-ray</a:t>
              </a:r>
            </a:p>
          </p:txBody>
        </p:sp>
      </p:grp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9863" y="0"/>
            <a:ext cx="86868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>
                <a:solidFill>
                  <a:srgbClr val="FF0000"/>
                </a:solidFill>
                <a:latin typeface="Arial" charset="0"/>
              </a:rPr>
              <a:t>Qualitative Picture of XAFS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876300" y="1219200"/>
            <a:ext cx="1522413" cy="1522413"/>
            <a:chOff x="552" y="768"/>
            <a:chExt cx="959" cy="959"/>
          </a:xfrm>
        </p:grpSpPr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1032" y="816"/>
              <a:ext cx="1" cy="816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7"/>
            <p:cNvSpPr>
              <a:spLocks noChangeShapeType="1"/>
            </p:cNvSpPr>
            <p:nvPr/>
          </p:nvSpPr>
          <p:spPr bwMode="auto">
            <a:xfrm>
              <a:off x="647" y="1248"/>
              <a:ext cx="816" cy="1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 flipH="1">
              <a:off x="552" y="1152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993300"/>
                </a:gs>
                <a:gs pos="100000">
                  <a:srgbClr val="5C0000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 flipH="1">
              <a:off x="1320" y="1152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993300"/>
                </a:gs>
                <a:gs pos="100000">
                  <a:srgbClr val="5C0000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1" name="Group 10"/>
            <p:cNvGrpSpPr>
              <a:grpSpLocks/>
            </p:cNvGrpSpPr>
            <p:nvPr/>
          </p:nvGrpSpPr>
          <p:grpSpPr bwMode="auto">
            <a:xfrm>
              <a:off x="744" y="960"/>
              <a:ext cx="575" cy="575"/>
              <a:chOff x="744" y="960"/>
              <a:chExt cx="575" cy="575"/>
            </a:xfrm>
          </p:grpSpPr>
          <p:sp>
            <p:nvSpPr>
              <p:cNvPr id="15" name="Line 11"/>
              <p:cNvSpPr>
                <a:spLocks noChangeShapeType="1"/>
              </p:cNvSpPr>
              <p:nvPr/>
            </p:nvSpPr>
            <p:spPr bwMode="auto">
              <a:xfrm flipH="1">
                <a:off x="857" y="1078"/>
                <a:ext cx="351" cy="339"/>
              </a:xfrm>
              <a:prstGeom prst="line">
                <a:avLst/>
              </a:prstGeom>
              <a:noFill/>
              <a:ln w="255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Oval 12"/>
              <p:cNvSpPr>
                <a:spLocks noChangeArrowheads="1"/>
              </p:cNvSpPr>
              <p:nvPr/>
            </p:nvSpPr>
            <p:spPr bwMode="auto">
              <a:xfrm rot="5400000" flipH="1">
                <a:off x="744" y="1344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993300"/>
                  </a:gs>
                  <a:gs pos="100000">
                    <a:srgbClr val="5C0000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13"/>
              <p:cNvSpPr>
                <a:spLocks noChangeArrowheads="1"/>
              </p:cNvSpPr>
              <p:nvPr/>
            </p:nvSpPr>
            <p:spPr bwMode="auto">
              <a:xfrm rot="5400000" flipH="1">
                <a:off x="1128" y="960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993300"/>
                  </a:gs>
                  <a:gs pos="100000">
                    <a:srgbClr val="5C0000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" name="Oval 14"/>
            <p:cNvSpPr>
              <a:spLocks noChangeArrowheads="1"/>
            </p:cNvSpPr>
            <p:nvPr/>
          </p:nvSpPr>
          <p:spPr bwMode="auto">
            <a:xfrm flipH="1">
              <a:off x="888" y="1104"/>
              <a:ext cx="288" cy="288"/>
            </a:xfrm>
            <a:prstGeom prst="ellipse">
              <a:avLst/>
            </a:prstGeom>
            <a:gradFill rotWithShape="0">
              <a:gsLst>
                <a:gs pos="0">
                  <a:srgbClr val="000066"/>
                </a:gs>
                <a:gs pos="100000">
                  <a:srgbClr val="00002A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15"/>
            <p:cNvSpPr>
              <a:spLocks noChangeArrowheads="1"/>
            </p:cNvSpPr>
            <p:nvPr/>
          </p:nvSpPr>
          <p:spPr bwMode="auto">
            <a:xfrm flipH="1">
              <a:off x="935" y="1536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993300"/>
                </a:gs>
                <a:gs pos="100000">
                  <a:srgbClr val="5C0000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16"/>
            <p:cNvSpPr>
              <a:spLocks noChangeArrowheads="1"/>
            </p:cNvSpPr>
            <p:nvPr/>
          </p:nvSpPr>
          <p:spPr bwMode="auto">
            <a:xfrm flipH="1">
              <a:off x="935" y="768"/>
              <a:ext cx="192" cy="192"/>
            </a:xfrm>
            <a:prstGeom prst="ellipse">
              <a:avLst/>
            </a:prstGeom>
            <a:gradFill rotWithShape="0">
              <a:gsLst>
                <a:gs pos="0">
                  <a:srgbClr val="993300"/>
                </a:gs>
                <a:gs pos="100000">
                  <a:srgbClr val="5C0000"/>
                </a:gs>
              </a:gsLst>
              <a:lin ang="135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95"/>
          <p:cNvGrpSpPr>
            <a:grpSpLocks/>
          </p:cNvGrpSpPr>
          <p:nvPr/>
        </p:nvGrpSpPr>
        <p:grpSpPr bwMode="auto">
          <a:xfrm>
            <a:off x="1692275" y="762000"/>
            <a:ext cx="1023938" cy="1042988"/>
            <a:chOff x="1066" y="480"/>
            <a:chExt cx="645" cy="657"/>
          </a:xfrm>
        </p:grpSpPr>
        <p:sp>
          <p:nvSpPr>
            <p:cNvPr id="19" name="Freeform 18"/>
            <p:cNvSpPr>
              <a:spLocks/>
            </p:cNvSpPr>
            <p:nvPr/>
          </p:nvSpPr>
          <p:spPr bwMode="auto">
            <a:xfrm flipH="1">
              <a:off x="1066" y="480"/>
              <a:ext cx="564" cy="657"/>
            </a:xfrm>
            <a:custGeom>
              <a:avLst/>
              <a:gdLst>
                <a:gd name="T0" fmla="*/ 0 w 564"/>
                <a:gd name="T1" fmla="*/ 0 h 657"/>
                <a:gd name="T2" fmla="*/ 52 w 564"/>
                <a:gd name="T3" fmla="*/ 181 h 657"/>
                <a:gd name="T4" fmla="*/ 233 w 564"/>
                <a:gd name="T5" fmla="*/ 217 h 657"/>
                <a:gd name="T6" fmla="*/ 300 w 564"/>
                <a:gd name="T7" fmla="*/ 435 h 657"/>
                <a:gd name="T8" fmla="*/ 471 w 564"/>
                <a:gd name="T9" fmla="*/ 476 h 657"/>
                <a:gd name="T10" fmla="*/ 564 w 564"/>
                <a:gd name="T11" fmla="*/ 657 h 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4" h="657">
                  <a:moveTo>
                    <a:pt x="0" y="0"/>
                  </a:moveTo>
                  <a:cubicBezTo>
                    <a:pt x="9" y="30"/>
                    <a:pt x="13" y="145"/>
                    <a:pt x="52" y="181"/>
                  </a:cubicBezTo>
                  <a:cubicBezTo>
                    <a:pt x="92" y="223"/>
                    <a:pt x="181" y="180"/>
                    <a:pt x="233" y="217"/>
                  </a:cubicBezTo>
                  <a:cubicBezTo>
                    <a:pt x="285" y="254"/>
                    <a:pt x="263" y="383"/>
                    <a:pt x="300" y="435"/>
                  </a:cubicBezTo>
                  <a:cubicBezTo>
                    <a:pt x="337" y="487"/>
                    <a:pt x="412" y="440"/>
                    <a:pt x="471" y="476"/>
                  </a:cubicBezTo>
                  <a:cubicBezTo>
                    <a:pt x="530" y="512"/>
                    <a:pt x="552" y="617"/>
                    <a:pt x="564" y="657"/>
                  </a:cubicBezTo>
                </a:path>
              </a:pathLst>
            </a:custGeom>
            <a:noFill/>
            <a:ln w="50800">
              <a:solidFill>
                <a:srgbClr val="FF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 rot="18900000" flipH="1">
              <a:off x="1240" y="647"/>
              <a:ext cx="613" cy="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GB" altLang="it-IT" sz="2800">
                  <a:solidFill>
                    <a:srgbClr val="FF00FF"/>
                  </a:solidFill>
                  <a:latin typeface="Arial" charset="0"/>
                </a:rPr>
                <a:t>x-ray</a:t>
              </a:r>
            </a:p>
          </p:txBody>
        </p:sp>
      </p:grpSp>
      <p:grpSp>
        <p:nvGrpSpPr>
          <p:cNvPr id="21" name="Group 94"/>
          <p:cNvGrpSpPr>
            <a:grpSpLocks/>
          </p:cNvGrpSpPr>
          <p:nvPr/>
        </p:nvGrpSpPr>
        <p:grpSpPr bwMode="auto">
          <a:xfrm>
            <a:off x="3098800" y="3067050"/>
            <a:ext cx="519113" cy="3052763"/>
            <a:chOff x="1952" y="1932"/>
            <a:chExt cx="327" cy="1923"/>
          </a:xfrm>
        </p:grpSpPr>
        <p:sp>
          <p:nvSpPr>
            <p:cNvPr id="22" name="Line 21"/>
            <p:cNvSpPr>
              <a:spLocks noChangeShapeType="1"/>
            </p:cNvSpPr>
            <p:nvPr/>
          </p:nvSpPr>
          <p:spPr bwMode="auto">
            <a:xfrm flipV="1">
              <a:off x="1986" y="1932"/>
              <a:ext cx="1" cy="1923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22"/>
            <p:cNvSpPr txBox="1">
              <a:spLocks noChangeArrowheads="1"/>
            </p:cNvSpPr>
            <p:nvPr/>
          </p:nvSpPr>
          <p:spPr bwMode="auto">
            <a:xfrm rot="16200000" flipH="1">
              <a:off x="1829" y="3054"/>
              <a:ext cx="57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GB" altLang="it-IT" sz="2800" i="1"/>
                <a:t>E</a:t>
              </a:r>
              <a:r>
                <a:rPr lang="en-GB" altLang="it-IT" sz="2800" baseline="-25000"/>
                <a:t>x-ray</a:t>
              </a:r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3441700" y="2030413"/>
            <a:ext cx="609600" cy="1898650"/>
            <a:chOff x="2168" y="1279"/>
            <a:chExt cx="384" cy="1196"/>
          </a:xfrm>
        </p:grpSpPr>
        <p:sp>
          <p:nvSpPr>
            <p:cNvPr id="25" name="AutoShape 24"/>
            <p:cNvSpPr>
              <a:spLocks/>
            </p:cNvSpPr>
            <p:nvPr/>
          </p:nvSpPr>
          <p:spPr bwMode="auto">
            <a:xfrm>
              <a:off x="2168" y="1944"/>
              <a:ext cx="106" cy="391"/>
            </a:xfrm>
            <a:prstGeom prst="rightBrace">
              <a:avLst>
                <a:gd name="adj1" fmla="val 30739"/>
                <a:gd name="adj2" fmla="val 50000"/>
              </a:avLst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Text Box 25"/>
            <p:cNvSpPr txBox="1">
              <a:spLocks noChangeArrowheads="1"/>
            </p:cNvSpPr>
            <p:nvPr/>
          </p:nvSpPr>
          <p:spPr bwMode="auto">
            <a:xfrm rot="16200000" flipH="1">
              <a:off x="1774" y="1695"/>
              <a:ext cx="1197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GB" altLang="it-IT" sz="2800" i="1" dirty="0"/>
                <a:t>E </a:t>
              </a:r>
              <a:r>
                <a:rPr lang="en-GB" altLang="it-IT" sz="2800" baseline="-25000" dirty="0"/>
                <a:t>photoelectron</a:t>
              </a:r>
            </a:p>
          </p:txBody>
        </p:sp>
      </p:grpSp>
      <p:grpSp>
        <p:nvGrpSpPr>
          <p:cNvPr id="27" name="Group 64"/>
          <p:cNvGrpSpPr>
            <a:grpSpLocks/>
          </p:cNvGrpSpPr>
          <p:nvPr/>
        </p:nvGrpSpPr>
        <p:grpSpPr bwMode="auto">
          <a:xfrm>
            <a:off x="722313" y="2944813"/>
            <a:ext cx="2663825" cy="3397250"/>
            <a:chOff x="455" y="1855"/>
            <a:chExt cx="1678" cy="2140"/>
          </a:xfrm>
        </p:grpSpPr>
        <p:sp>
          <p:nvSpPr>
            <p:cNvPr id="28" name="Line 65"/>
            <p:cNvSpPr>
              <a:spLocks noChangeShapeType="1"/>
            </p:cNvSpPr>
            <p:nvPr/>
          </p:nvSpPr>
          <p:spPr bwMode="auto">
            <a:xfrm>
              <a:off x="1410" y="3849"/>
              <a:ext cx="48" cy="1"/>
            </a:xfrm>
            <a:prstGeom prst="line">
              <a:avLst/>
            </a:prstGeom>
            <a:noFill/>
            <a:ln w="25560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66"/>
            <p:cNvSpPr>
              <a:spLocks noChangeShapeType="1"/>
            </p:cNvSpPr>
            <p:nvPr/>
          </p:nvSpPr>
          <p:spPr bwMode="auto">
            <a:xfrm>
              <a:off x="1336" y="2601"/>
              <a:ext cx="209" cy="1"/>
            </a:xfrm>
            <a:prstGeom prst="line">
              <a:avLst/>
            </a:prstGeom>
            <a:noFill/>
            <a:ln w="25560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67"/>
            <p:cNvSpPr>
              <a:spLocks noChangeShapeType="1"/>
            </p:cNvSpPr>
            <p:nvPr/>
          </p:nvSpPr>
          <p:spPr bwMode="auto">
            <a:xfrm>
              <a:off x="1320" y="2575"/>
              <a:ext cx="231" cy="1"/>
            </a:xfrm>
            <a:prstGeom prst="line">
              <a:avLst/>
            </a:prstGeom>
            <a:noFill/>
            <a:ln w="25560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68"/>
            <p:cNvSpPr>
              <a:spLocks noChangeShapeType="1"/>
            </p:cNvSpPr>
            <p:nvPr/>
          </p:nvSpPr>
          <p:spPr bwMode="auto">
            <a:xfrm>
              <a:off x="1314" y="2550"/>
              <a:ext cx="240" cy="1"/>
            </a:xfrm>
            <a:prstGeom prst="line">
              <a:avLst/>
            </a:prstGeom>
            <a:noFill/>
            <a:ln w="25560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69"/>
            <p:cNvSpPr>
              <a:spLocks noChangeShapeType="1"/>
            </p:cNvSpPr>
            <p:nvPr/>
          </p:nvSpPr>
          <p:spPr bwMode="auto">
            <a:xfrm>
              <a:off x="1243" y="2387"/>
              <a:ext cx="404" cy="1"/>
            </a:xfrm>
            <a:prstGeom prst="line">
              <a:avLst/>
            </a:prstGeom>
            <a:noFill/>
            <a:ln w="25560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70"/>
            <p:cNvSpPr>
              <a:spLocks noChangeShapeType="1"/>
            </p:cNvSpPr>
            <p:nvPr/>
          </p:nvSpPr>
          <p:spPr bwMode="auto">
            <a:xfrm>
              <a:off x="1266" y="2427"/>
              <a:ext cx="336" cy="1"/>
            </a:xfrm>
            <a:prstGeom prst="line">
              <a:avLst/>
            </a:prstGeom>
            <a:noFill/>
            <a:ln w="25560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71"/>
            <p:cNvSpPr>
              <a:spLocks noChangeShapeType="1"/>
            </p:cNvSpPr>
            <p:nvPr/>
          </p:nvSpPr>
          <p:spPr bwMode="auto">
            <a:xfrm>
              <a:off x="1289" y="2450"/>
              <a:ext cx="302" cy="1"/>
            </a:xfrm>
            <a:prstGeom prst="line">
              <a:avLst/>
            </a:prstGeom>
            <a:noFill/>
            <a:ln w="25560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72"/>
            <p:cNvSpPr>
              <a:spLocks noChangeShapeType="1"/>
            </p:cNvSpPr>
            <p:nvPr/>
          </p:nvSpPr>
          <p:spPr bwMode="auto">
            <a:xfrm>
              <a:off x="1218" y="2366"/>
              <a:ext cx="435" cy="1"/>
            </a:xfrm>
            <a:prstGeom prst="line">
              <a:avLst/>
            </a:prstGeom>
            <a:noFill/>
            <a:ln w="25560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73"/>
            <p:cNvSpPr>
              <a:spLocks noChangeShapeType="1"/>
            </p:cNvSpPr>
            <p:nvPr/>
          </p:nvSpPr>
          <p:spPr bwMode="auto">
            <a:xfrm>
              <a:off x="1255" y="2409"/>
              <a:ext cx="358" cy="1"/>
            </a:xfrm>
            <a:prstGeom prst="line">
              <a:avLst/>
            </a:prstGeom>
            <a:noFill/>
            <a:ln w="25560">
              <a:solidFill>
                <a:srgbClr val="339966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 Box 74"/>
            <p:cNvSpPr txBox="1">
              <a:spLocks noChangeArrowheads="1"/>
            </p:cNvSpPr>
            <p:nvPr/>
          </p:nvSpPr>
          <p:spPr bwMode="auto">
            <a:xfrm>
              <a:off x="931" y="3705"/>
              <a:ext cx="460" cy="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it-IT" i="1"/>
                <a:t>K</a:t>
              </a:r>
              <a:r>
                <a:rPr lang="en-US" altLang="it-IT"/>
                <a:t> 1</a:t>
              </a:r>
              <a:r>
                <a:rPr lang="en-US" altLang="it-IT" i="1"/>
                <a:t>s</a:t>
              </a:r>
            </a:p>
          </p:txBody>
        </p:sp>
        <p:sp>
          <p:nvSpPr>
            <p:cNvPr id="38" name="Text Box 75"/>
            <p:cNvSpPr txBox="1">
              <a:spLocks noChangeArrowheads="1"/>
            </p:cNvSpPr>
            <p:nvPr/>
          </p:nvSpPr>
          <p:spPr bwMode="auto">
            <a:xfrm>
              <a:off x="466" y="2721"/>
              <a:ext cx="658" cy="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it-IT" i="1"/>
                <a:t>L</a:t>
              </a:r>
              <a:r>
                <a:rPr lang="en-US" altLang="it-IT" baseline="-25000"/>
                <a:t>2</a:t>
              </a:r>
              <a:r>
                <a:rPr lang="en-US" altLang="it-IT"/>
                <a:t> 2</a:t>
              </a:r>
              <a:r>
                <a:rPr lang="en-US" altLang="it-IT" i="1"/>
                <a:t>p</a:t>
              </a:r>
              <a:r>
                <a:rPr lang="en-US" altLang="it-IT" baseline="-25000"/>
                <a:t>1/2</a:t>
              </a:r>
            </a:p>
          </p:txBody>
        </p:sp>
        <p:sp>
          <p:nvSpPr>
            <p:cNvPr id="39" name="Text Box 76"/>
            <p:cNvSpPr txBox="1">
              <a:spLocks noChangeArrowheads="1"/>
            </p:cNvSpPr>
            <p:nvPr/>
          </p:nvSpPr>
          <p:spPr bwMode="auto">
            <a:xfrm>
              <a:off x="466" y="2553"/>
              <a:ext cx="658" cy="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it-IT" i="1"/>
                <a:t>L</a:t>
              </a:r>
              <a:r>
                <a:rPr lang="en-US" altLang="it-IT" baseline="-25000"/>
                <a:t>3</a:t>
              </a:r>
              <a:r>
                <a:rPr lang="en-US" altLang="it-IT"/>
                <a:t> 2</a:t>
              </a:r>
              <a:r>
                <a:rPr lang="en-US" altLang="it-IT" i="1"/>
                <a:t>p</a:t>
              </a:r>
              <a:r>
                <a:rPr lang="en-US" altLang="it-IT" baseline="-25000"/>
                <a:t>3/2</a:t>
              </a:r>
            </a:p>
          </p:txBody>
        </p:sp>
        <p:sp>
          <p:nvSpPr>
            <p:cNvPr id="40" name="Text Box 77"/>
            <p:cNvSpPr txBox="1">
              <a:spLocks noChangeArrowheads="1"/>
            </p:cNvSpPr>
            <p:nvPr/>
          </p:nvSpPr>
          <p:spPr bwMode="auto">
            <a:xfrm>
              <a:off x="455" y="2889"/>
              <a:ext cx="495" cy="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it-IT" i="1"/>
                <a:t>L</a:t>
              </a:r>
              <a:r>
                <a:rPr lang="en-US" altLang="it-IT" baseline="-25000"/>
                <a:t>1</a:t>
              </a:r>
              <a:r>
                <a:rPr lang="en-US" altLang="it-IT"/>
                <a:t> 2</a:t>
              </a:r>
              <a:r>
                <a:rPr lang="en-US" altLang="it-IT" i="1"/>
                <a:t>s</a:t>
              </a:r>
            </a:p>
          </p:txBody>
        </p:sp>
        <p:sp>
          <p:nvSpPr>
            <p:cNvPr id="41" name="AutoShape 78"/>
            <p:cNvSpPr>
              <a:spLocks/>
            </p:cNvSpPr>
            <p:nvPr/>
          </p:nvSpPr>
          <p:spPr bwMode="auto">
            <a:xfrm>
              <a:off x="1083" y="2649"/>
              <a:ext cx="96" cy="480"/>
            </a:xfrm>
            <a:prstGeom prst="rightBrace">
              <a:avLst>
                <a:gd name="adj1" fmla="val 48958"/>
                <a:gd name="adj2" fmla="val 51042"/>
              </a:avLst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79"/>
            <p:cNvSpPr>
              <a:spLocks noChangeShapeType="1"/>
            </p:cNvSpPr>
            <p:nvPr/>
          </p:nvSpPr>
          <p:spPr bwMode="auto">
            <a:xfrm flipV="1">
              <a:off x="1185" y="2595"/>
              <a:ext cx="129" cy="269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 Box 80"/>
            <p:cNvSpPr txBox="1">
              <a:spLocks noChangeArrowheads="1"/>
            </p:cNvSpPr>
            <p:nvPr/>
          </p:nvSpPr>
          <p:spPr bwMode="auto">
            <a:xfrm>
              <a:off x="468" y="2265"/>
              <a:ext cx="65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it-IT" i="1"/>
                <a:t>M</a:t>
              </a:r>
              <a:r>
                <a:rPr lang="en-US" altLang="it-IT" baseline="-25000"/>
                <a:t>1</a:t>
              </a:r>
              <a:r>
                <a:rPr lang="en-US" altLang="it-IT"/>
                <a:t>–</a:t>
              </a:r>
              <a:r>
                <a:rPr lang="en-US" altLang="it-IT" i="1"/>
                <a:t>M</a:t>
              </a:r>
              <a:r>
                <a:rPr lang="en-US" altLang="it-IT" baseline="-25000"/>
                <a:t>5</a:t>
              </a:r>
            </a:p>
          </p:txBody>
        </p:sp>
        <p:sp>
          <p:nvSpPr>
            <p:cNvPr id="44" name="Line 81"/>
            <p:cNvSpPr>
              <a:spLocks noChangeShapeType="1"/>
            </p:cNvSpPr>
            <p:nvPr/>
          </p:nvSpPr>
          <p:spPr bwMode="auto">
            <a:xfrm>
              <a:off x="1074" y="2409"/>
              <a:ext cx="144" cy="1"/>
            </a:xfrm>
            <a:prstGeom prst="lin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82"/>
            <p:cNvSpPr>
              <a:spLocks noChangeShapeType="1"/>
            </p:cNvSpPr>
            <p:nvPr/>
          </p:nvSpPr>
          <p:spPr bwMode="auto">
            <a:xfrm>
              <a:off x="1458" y="3849"/>
              <a:ext cx="624" cy="1"/>
            </a:xfrm>
            <a:prstGeom prst="line">
              <a:avLst/>
            </a:prstGeom>
            <a:noFill/>
            <a:ln w="648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83"/>
            <p:cNvSpPr>
              <a:spLocks noChangeShapeType="1"/>
            </p:cNvSpPr>
            <p:nvPr/>
          </p:nvSpPr>
          <p:spPr bwMode="auto">
            <a:xfrm>
              <a:off x="1509" y="2334"/>
              <a:ext cx="624" cy="1"/>
            </a:xfrm>
            <a:prstGeom prst="line">
              <a:avLst/>
            </a:prstGeom>
            <a:noFill/>
            <a:ln w="648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84"/>
            <p:cNvSpPr>
              <a:spLocks noChangeArrowheads="1"/>
            </p:cNvSpPr>
            <p:nvPr/>
          </p:nvSpPr>
          <p:spPr bwMode="auto">
            <a:xfrm flipH="1">
              <a:off x="1457" y="2265"/>
              <a:ext cx="345" cy="1632"/>
            </a:xfrm>
            <a:custGeom>
              <a:avLst/>
              <a:gdLst>
                <a:gd name="T0" fmla="*/ 0 w 345"/>
                <a:gd name="T1" fmla="*/ 62 h 1394"/>
                <a:gd name="T2" fmla="*/ 253 w 345"/>
                <a:gd name="T3" fmla="*/ 248 h 1394"/>
                <a:gd name="T4" fmla="*/ 345 w 345"/>
                <a:gd name="T5" fmla="*/ 1394 h 1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5" h="1394">
                  <a:moveTo>
                    <a:pt x="0" y="62"/>
                  </a:moveTo>
                  <a:cubicBezTo>
                    <a:pt x="42" y="93"/>
                    <a:pt x="165" y="0"/>
                    <a:pt x="253" y="248"/>
                  </a:cubicBezTo>
                  <a:cubicBezTo>
                    <a:pt x="341" y="496"/>
                    <a:pt x="336" y="1122"/>
                    <a:pt x="345" y="1394"/>
                  </a:cubicBezTo>
                </a:path>
              </a:pathLst>
            </a:custGeom>
            <a:noFill/>
            <a:ln w="2556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Freeform 85"/>
            <p:cNvSpPr>
              <a:spLocks noChangeArrowheads="1"/>
            </p:cNvSpPr>
            <p:nvPr/>
          </p:nvSpPr>
          <p:spPr bwMode="auto">
            <a:xfrm>
              <a:off x="1065" y="2263"/>
              <a:ext cx="345" cy="1632"/>
            </a:xfrm>
            <a:custGeom>
              <a:avLst/>
              <a:gdLst>
                <a:gd name="T0" fmla="*/ 0 w 345"/>
                <a:gd name="T1" fmla="*/ 62 h 1394"/>
                <a:gd name="T2" fmla="*/ 253 w 345"/>
                <a:gd name="T3" fmla="*/ 248 h 1394"/>
                <a:gd name="T4" fmla="*/ 345 w 345"/>
                <a:gd name="T5" fmla="*/ 1394 h 1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5" h="1394">
                  <a:moveTo>
                    <a:pt x="0" y="62"/>
                  </a:moveTo>
                  <a:cubicBezTo>
                    <a:pt x="42" y="93"/>
                    <a:pt x="165" y="0"/>
                    <a:pt x="253" y="248"/>
                  </a:cubicBezTo>
                  <a:cubicBezTo>
                    <a:pt x="341" y="496"/>
                    <a:pt x="336" y="1122"/>
                    <a:pt x="345" y="1394"/>
                  </a:cubicBezTo>
                </a:path>
              </a:pathLst>
            </a:custGeom>
            <a:noFill/>
            <a:ln w="2556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Text Box 86"/>
            <p:cNvSpPr txBox="1">
              <a:spLocks noChangeArrowheads="1"/>
            </p:cNvSpPr>
            <p:nvPr/>
          </p:nvSpPr>
          <p:spPr bwMode="auto">
            <a:xfrm>
              <a:off x="955" y="1855"/>
              <a:ext cx="936" cy="481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70000"/>
                </a:lnSpc>
              </a:pPr>
              <a:endParaRPr lang="en-US" altLang="it-IT" sz="2000">
                <a:solidFill>
                  <a:srgbClr val="00002A"/>
                </a:solidFill>
              </a:endParaRPr>
            </a:p>
            <a:p>
              <a:pPr algn="ctr">
                <a:lnSpc>
                  <a:spcPct val="70000"/>
                </a:lnSpc>
              </a:pPr>
              <a:r>
                <a:rPr lang="en-US" altLang="it-IT" sz="2000">
                  <a:solidFill>
                    <a:srgbClr val="00002A"/>
                  </a:solidFill>
                  <a:latin typeface="Arial" charset="0"/>
                </a:rPr>
                <a:t>continuum</a:t>
              </a:r>
            </a:p>
          </p:txBody>
        </p:sp>
        <p:sp>
          <p:nvSpPr>
            <p:cNvPr id="50" name="Text Box 87"/>
            <p:cNvSpPr txBox="1">
              <a:spLocks noChangeArrowheads="1"/>
            </p:cNvSpPr>
            <p:nvPr/>
          </p:nvSpPr>
          <p:spPr bwMode="auto">
            <a:xfrm>
              <a:off x="1761" y="2226"/>
              <a:ext cx="268" cy="2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altLang="it-IT" sz="2000" i="1"/>
                <a:t>E</a:t>
              </a:r>
              <a:r>
                <a:rPr lang="en-US" altLang="it-IT" sz="2000" i="1" baseline="-25000"/>
                <a:t>F</a:t>
              </a:r>
            </a:p>
          </p:txBody>
        </p:sp>
      </p:grpSp>
      <p:grpSp>
        <p:nvGrpSpPr>
          <p:cNvPr id="94" name="Group 4"/>
          <p:cNvGrpSpPr>
            <a:grpSpLocks/>
          </p:cNvGrpSpPr>
          <p:nvPr/>
        </p:nvGrpSpPr>
        <p:grpSpPr bwMode="auto">
          <a:xfrm>
            <a:off x="5517689" y="972831"/>
            <a:ext cx="2295525" cy="2645015"/>
            <a:chOff x="672" y="1079"/>
            <a:chExt cx="1595" cy="1837"/>
          </a:xfrm>
        </p:grpSpPr>
        <p:sp>
          <p:nvSpPr>
            <p:cNvPr id="95" name="Line 5"/>
            <p:cNvSpPr>
              <a:spLocks noChangeShapeType="1"/>
            </p:cNvSpPr>
            <p:nvPr/>
          </p:nvSpPr>
          <p:spPr bwMode="auto">
            <a:xfrm flipV="1">
              <a:off x="1805" y="1959"/>
              <a:ext cx="300" cy="188"/>
            </a:xfrm>
            <a:prstGeom prst="line">
              <a:avLst/>
            </a:prstGeom>
            <a:noFill/>
            <a:ln w="35941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6" name="Group 6"/>
            <p:cNvGrpSpPr>
              <a:grpSpLocks/>
            </p:cNvGrpSpPr>
            <p:nvPr/>
          </p:nvGrpSpPr>
          <p:grpSpPr bwMode="auto">
            <a:xfrm>
              <a:off x="672" y="1079"/>
              <a:ext cx="1595" cy="1837"/>
              <a:chOff x="672" y="1079"/>
              <a:chExt cx="1595" cy="1837"/>
            </a:xfrm>
          </p:grpSpPr>
          <p:grpSp>
            <p:nvGrpSpPr>
              <p:cNvPr id="97" name="Group 7"/>
              <p:cNvGrpSpPr>
                <a:grpSpLocks/>
              </p:cNvGrpSpPr>
              <p:nvPr/>
            </p:nvGrpSpPr>
            <p:grpSpPr bwMode="auto">
              <a:xfrm>
                <a:off x="672" y="1286"/>
                <a:ext cx="1595" cy="1630"/>
                <a:chOff x="672" y="1286"/>
                <a:chExt cx="1595" cy="1630"/>
              </a:xfrm>
            </p:grpSpPr>
            <p:grpSp>
              <p:nvGrpSpPr>
                <p:cNvPr id="99" name="Group 8"/>
                <p:cNvGrpSpPr>
                  <a:grpSpLocks/>
                </p:cNvGrpSpPr>
                <p:nvPr/>
              </p:nvGrpSpPr>
              <p:grpSpPr bwMode="auto">
                <a:xfrm>
                  <a:off x="952" y="1601"/>
                  <a:ext cx="1315" cy="1315"/>
                  <a:chOff x="952" y="1601"/>
                  <a:chExt cx="1315" cy="1315"/>
                </a:xfrm>
              </p:grpSpPr>
              <p:pic>
                <p:nvPicPr>
                  <p:cNvPr id="118" name="Picture 9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458" y="2110"/>
                    <a:ext cx="308" cy="3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19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1428" y="2077"/>
                    <a:ext cx="363" cy="363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sp>
                <p:nvSpPr>
                  <p:cNvPr id="120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1360" y="2009"/>
                    <a:ext cx="499" cy="499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sp>
                <p:nvSpPr>
                  <p:cNvPr id="121" name="Oval 12"/>
                  <p:cNvSpPr>
                    <a:spLocks noChangeArrowheads="1"/>
                  </p:cNvSpPr>
                  <p:nvPr/>
                </p:nvSpPr>
                <p:spPr bwMode="auto">
                  <a:xfrm>
                    <a:off x="1292" y="1941"/>
                    <a:ext cx="635" cy="635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sp>
                <p:nvSpPr>
                  <p:cNvPr id="122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1224" y="1873"/>
                    <a:ext cx="771" cy="772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sp>
                <p:nvSpPr>
                  <p:cNvPr id="123" name="Oval 14"/>
                  <p:cNvSpPr>
                    <a:spLocks noChangeArrowheads="1"/>
                  </p:cNvSpPr>
                  <p:nvPr/>
                </p:nvSpPr>
                <p:spPr bwMode="auto">
                  <a:xfrm>
                    <a:off x="1156" y="1805"/>
                    <a:ext cx="907" cy="908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sp>
                <p:nvSpPr>
                  <p:cNvPr id="124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1088" y="1737"/>
                    <a:ext cx="1043" cy="1044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sp>
                <p:nvSpPr>
                  <p:cNvPr id="125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1020" y="1669"/>
                    <a:ext cx="1179" cy="1180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sp>
                <p:nvSpPr>
                  <p:cNvPr id="126" name="Oval 17"/>
                  <p:cNvSpPr>
                    <a:spLocks noChangeArrowheads="1"/>
                  </p:cNvSpPr>
                  <p:nvPr/>
                </p:nvSpPr>
                <p:spPr bwMode="auto">
                  <a:xfrm>
                    <a:off x="952" y="1601"/>
                    <a:ext cx="1316" cy="1316"/>
                  </a:xfrm>
                  <a:prstGeom prst="ellips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</p:grpSp>
            <p:grpSp>
              <p:nvGrpSpPr>
                <p:cNvPr id="100" name="Group 18"/>
                <p:cNvGrpSpPr>
                  <a:grpSpLocks/>
                </p:cNvGrpSpPr>
                <p:nvPr/>
              </p:nvGrpSpPr>
              <p:grpSpPr bwMode="auto">
                <a:xfrm>
                  <a:off x="672" y="1392"/>
                  <a:ext cx="832" cy="756"/>
                  <a:chOff x="672" y="1392"/>
                  <a:chExt cx="832" cy="756"/>
                </a:xfrm>
              </p:grpSpPr>
              <p:sp>
                <p:nvSpPr>
                  <p:cNvPr id="102" name="Freeform 19"/>
                  <p:cNvSpPr>
                    <a:spLocks noChangeArrowheads="1"/>
                  </p:cNvSpPr>
                  <p:nvPr/>
                </p:nvSpPr>
                <p:spPr bwMode="auto">
                  <a:xfrm rot="-8100000">
                    <a:off x="656" y="1408"/>
                    <a:ext cx="66" cy="34"/>
                  </a:xfrm>
                  <a:custGeom>
                    <a:avLst/>
                    <a:gdLst>
                      <a:gd name="T0" fmla="*/ 0 w 293"/>
                      <a:gd name="T1" fmla="*/ 4 h 151"/>
                      <a:gd name="T2" fmla="*/ 0 w 293"/>
                      <a:gd name="T3" fmla="*/ 7 h 151"/>
                      <a:gd name="T4" fmla="*/ 1 w 293"/>
                      <a:gd name="T5" fmla="*/ 10 h 151"/>
                      <a:gd name="T6" fmla="*/ 2 w 293"/>
                      <a:gd name="T7" fmla="*/ 13 h 151"/>
                      <a:gd name="T8" fmla="*/ 3 w 293"/>
                      <a:gd name="T9" fmla="*/ 16 h 151"/>
                      <a:gd name="T10" fmla="*/ 5 w 293"/>
                      <a:gd name="T11" fmla="*/ 19 h 151"/>
                      <a:gd name="T12" fmla="*/ 7 w 293"/>
                      <a:gd name="T13" fmla="*/ 21 h 151"/>
                      <a:gd name="T14" fmla="*/ 9 w 293"/>
                      <a:gd name="T15" fmla="*/ 24 h 151"/>
                      <a:gd name="T16" fmla="*/ 12 w 293"/>
                      <a:gd name="T17" fmla="*/ 26 h 151"/>
                      <a:gd name="T18" fmla="*/ 14 w 293"/>
                      <a:gd name="T19" fmla="*/ 28 h 151"/>
                      <a:gd name="T20" fmla="*/ 17 w 293"/>
                      <a:gd name="T21" fmla="*/ 30 h 151"/>
                      <a:gd name="T22" fmla="*/ 20 w 293"/>
                      <a:gd name="T23" fmla="*/ 31 h 151"/>
                      <a:gd name="T24" fmla="*/ 23 w 293"/>
                      <a:gd name="T25" fmla="*/ 32 h 151"/>
                      <a:gd name="T26" fmla="*/ 26 w 293"/>
                      <a:gd name="T27" fmla="*/ 33 h 151"/>
                      <a:gd name="T28" fmla="*/ 30 w 293"/>
                      <a:gd name="T29" fmla="*/ 34 h 151"/>
                      <a:gd name="T30" fmla="*/ 33 w 293"/>
                      <a:gd name="T31" fmla="*/ 34 h 151"/>
                      <a:gd name="T32" fmla="*/ 36 w 293"/>
                      <a:gd name="T33" fmla="*/ 34 h 151"/>
                      <a:gd name="T34" fmla="*/ 40 w 293"/>
                      <a:gd name="T35" fmla="*/ 33 h 151"/>
                      <a:gd name="T36" fmla="*/ 43 w 293"/>
                      <a:gd name="T37" fmla="*/ 32 h 151"/>
                      <a:gd name="T38" fmla="*/ 46 w 293"/>
                      <a:gd name="T39" fmla="*/ 31 h 151"/>
                      <a:gd name="T40" fmla="*/ 49 w 293"/>
                      <a:gd name="T41" fmla="*/ 30 h 151"/>
                      <a:gd name="T42" fmla="*/ 52 w 293"/>
                      <a:gd name="T43" fmla="*/ 28 h 151"/>
                      <a:gd name="T44" fmla="*/ 54 w 293"/>
                      <a:gd name="T45" fmla="*/ 26 h 151"/>
                      <a:gd name="T46" fmla="*/ 57 w 293"/>
                      <a:gd name="T47" fmla="*/ 24 h 151"/>
                      <a:gd name="T48" fmla="*/ 59 w 293"/>
                      <a:gd name="T49" fmla="*/ 21 h 151"/>
                      <a:gd name="T50" fmla="*/ 61 w 293"/>
                      <a:gd name="T51" fmla="*/ 18 h 151"/>
                      <a:gd name="T52" fmla="*/ 62 w 293"/>
                      <a:gd name="T53" fmla="*/ 16 h 151"/>
                      <a:gd name="T54" fmla="*/ 64 w 293"/>
                      <a:gd name="T55" fmla="*/ 13 h 151"/>
                      <a:gd name="T56" fmla="*/ 65 w 293"/>
                      <a:gd name="T57" fmla="*/ 10 h 151"/>
                      <a:gd name="T58" fmla="*/ 65 w 293"/>
                      <a:gd name="T59" fmla="*/ 7 h 151"/>
                      <a:gd name="T60" fmla="*/ 66 w 293"/>
                      <a:gd name="T61" fmla="*/ 3 h 151"/>
                      <a:gd name="T62" fmla="*/ 66 w 293"/>
                      <a:gd name="T63" fmla="*/ 0 h 15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3"/>
                      <a:gd name="T97" fmla="*/ 0 h 151"/>
                      <a:gd name="T98" fmla="*/ 293 w 293"/>
                      <a:gd name="T99" fmla="*/ 151 h 15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3" h="151">
                        <a:moveTo>
                          <a:pt x="0" y="8"/>
                        </a:moveTo>
                        <a:lnTo>
                          <a:pt x="0" y="16"/>
                        </a:lnTo>
                        <a:lnTo>
                          <a:pt x="1" y="23"/>
                        </a:lnTo>
                        <a:lnTo>
                          <a:pt x="2" y="30"/>
                        </a:lnTo>
                        <a:lnTo>
                          <a:pt x="3" y="37"/>
                        </a:lnTo>
                        <a:lnTo>
                          <a:pt x="5" y="44"/>
                        </a:lnTo>
                        <a:lnTo>
                          <a:pt x="7" y="51"/>
                        </a:lnTo>
                        <a:lnTo>
                          <a:pt x="10" y="58"/>
                        </a:lnTo>
                        <a:lnTo>
                          <a:pt x="12" y="65"/>
                        </a:lnTo>
                        <a:lnTo>
                          <a:pt x="15" y="71"/>
                        </a:lnTo>
                        <a:lnTo>
                          <a:pt x="19" y="77"/>
                        </a:lnTo>
                        <a:lnTo>
                          <a:pt x="23" y="84"/>
                        </a:lnTo>
                        <a:lnTo>
                          <a:pt x="27" y="90"/>
                        </a:lnTo>
                        <a:lnTo>
                          <a:pt x="31" y="95"/>
                        </a:lnTo>
                        <a:lnTo>
                          <a:pt x="36" y="101"/>
                        </a:lnTo>
                        <a:lnTo>
                          <a:pt x="41" y="106"/>
                        </a:lnTo>
                        <a:lnTo>
                          <a:pt x="46" y="111"/>
                        </a:lnTo>
                        <a:lnTo>
                          <a:pt x="52" y="116"/>
                        </a:lnTo>
                        <a:lnTo>
                          <a:pt x="57" y="121"/>
                        </a:lnTo>
                        <a:lnTo>
                          <a:pt x="63" y="125"/>
                        </a:lnTo>
                        <a:lnTo>
                          <a:pt x="70" y="129"/>
                        </a:lnTo>
                        <a:lnTo>
                          <a:pt x="76" y="132"/>
                        </a:lnTo>
                        <a:lnTo>
                          <a:pt x="83" y="136"/>
                        </a:lnTo>
                        <a:lnTo>
                          <a:pt x="89" y="139"/>
                        </a:lnTo>
                        <a:lnTo>
                          <a:pt x="96" y="141"/>
                        </a:lnTo>
                        <a:lnTo>
                          <a:pt x="103" y="144"/>
                        </a:lnTo>
                        <a:lnTo>
                          <a:pt x="110" y="146"/>
                        </a:lnTo>
                        <a:lnTo>
                          <a:pt x="117" y="147"/>
                        </a:lnTo>
                        <a:lnTo>
                          <a:pt x="125" y="148"/>
                        </a:lnTo>
                        <a:lnTo>
                          <a:pt x="132" y="149"/>
                        </a:lnTo>
                        <a:lnTo>
                          <a:pt x="139" y="150"/>
                        </a:lnTo>
                        <a:lnTo>
                          <a:pt x="147" y="150"/>
                        </a:lnTo>
                        <a:lnTo>
                          <a:pt x="154" y="150"/>
                        </a:lnTo>
                        <a:lnTo>
                          <a:pt x="161" y="149"/>
                        </a:lnTo>
                        <a:lnTo>
                          <a:pt x="169" y="148"/>
                        </a:lnTo>
                        <a:lnTo>
                          <a:pt x="176" y="147"/>
                        </a:lnTo>
                        <a:lnTo>
                          <a:pt x="183" y="145"/>
                        </a:lnTo>
                        <a:lnTo>
                          <a:pt x="190" y="143"/>
                        </a:lnTo>
                        <a:lnTo>
                          <a:pt x="197" y="141"/>
                        </a:lnTo>
                        <a:lnTo>
                          <a:pt x="204" y="138"/>
                        </a:lnTo>
                        <a:lnTo>
                          <a:pt x="211" y="135"/>
                        </a:lnTo>
                        <a:lnTo>
                          <a:pt x="217" y="132"/>
                        </a:lnTo>
                        <a:lnTo>
                          <a:pt x="224" y="128"/>
                        </a:lnTo>
                        <a:lnTo>
                          <a:pt x="230" y="124"/>
                        </a:lnTo>
                        <a:lnTo>
                          <a:pt x="236" y="120"/>
                        </a:lnTo>
                        <a:lnTo>
                          <a:pt x="241" y="115"/>
                        </a:lnTo>
                        <a:lnTo>
                          <a:pt x="247" y="110"/>
                        </a:lnTo>
                        <a:lnTo>
                          <a:pt x="252" y="105"/>
                        </a:lnTo>
                        <a:lnTo>
                          <a:pt x="257" y="100"/>
                        </a:lnTo>
                        <a:lnTo>
                          <a:pt x="262" y="94"/>
                        </a:lnTo>
                        <a:lnTo>
                          <a:pt x="266" y="88"/>
                        </a:lnTo>
                        <a:lnTo>
                          <a:pt x="270" y="82"/>
                        </a:lnTo>
                        <a:lnTo>
                          <a:pt x="274" y="76"/>
                        </a:lnTo>
                        <a:lnTo>
                          <a:pt x="277" y="70"/>
                        </a:lnTo>
                        <a:lnTo>
                          <a:pt x="280" y="63"/>
                        </a:lnTo>
                        <a:lnTo>
                          <a:pt x="283" y="57"/>
                        </a:lnTo>
                        <a:lnTo>
                          <a:pt x="285" y="50"/>
                        </a:lnTo>
                        <a:lnTo>
                          <a:pt x="287" y="43"/>
                        </a:lnTo>
                        <a:lnTo>
                          <a:pt x="289" y="36"/>
                        </a:lnTo>
                        <a:lnTo>
                          <a:pt x="290" y="29"/>
                        </a:lnTo>
                        <a:lnTo>
                          <a:pt x="291" y="21"/>
                        </a:lnTo>
                        <a:lnTo>
                          <a:pt x="292" y="14"/>
                        </a:lnTo>
                        <a:lnTo>
                          <a:pt x="292" y="7"/>
                        </a:lnTo>
                        <a:lnTo>
                          <a:pt x="292" y="0"/>
                        </a:lnTo>
                      </a:path>
                    </a:pathLst>
                  </a:custGeom>
                  <a:noFill/>
                  <a:ln w="35941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3" name="Freeform 20"/>
                  <p:cNvSpPr>
                    <a:spLocks noChangeArrowheads="1"/>
                  </p:cNvSpPr>
                  <p:nvPr/>
                </p:nvSpPr>
                <p:spPr bwMode="auto">
                  <a:xfrm rot="2580000">
                    <a:off x="687" y="1475"/>
                    <a:ext cx="66" cy="35"/>
                  </a:xfrm>
                  <a:custGeom>
                    <a:avLst/>
                    <a:gdLst>
                      <a:gd name="T0" fmla="*/ 0 w 291"/>
                      <a:gd name="T1" fmla="*/ 2 h 153"/>
                      <a:gd name="T2" fmla="*/ 0 w 291"/>
                      <a:gd name="T3" fmla="*/ 5 h 153"/>
                      <a:gd name="T4" fmla="*/ 1 w 291"/>
                      <a:gd name="T5" fmla="*/ 8 h 153"/>
                      <a:gd name="T6" fmla="*/ 1 w 291"/>
                      <a:gd name="T7" fmla="*/ 11 h 153"/>
                      <a:gd name="T8" fmla="*/ 2 w 291"/>
                      <a:gd name="T9" fmla="*/ 14 h 153"/>
                      <a:gd name="T10" fmla="*/ 4 w 291"/>
                      <a:gd name="T11" fmla="*/ 17 h 153"/>
                      <a:gd name="T12" fmla="*/ 5 w 291"/>
                      <a:gd name="T13" fmla="*/ 20 h 153"/>
                      <a:gd name="T14" fmla="*/ 7 w 291"/>
                      <a:gd name="T15" fmla="*/ 23 h 153"/>
                      <a:gd name="T16" fmla="*/ 10 w 291"/>
                      <a:gd name="T17" fmla="*/ 25 h 153"/>
                      <a:gd name="T18" fmla="*/ 12 w 291"/>
                      <a:gd name="T19" fmla="*/ 27 h 153"/>
                      <a:gd name="T20" fmla="*/ 15 w 291"/>
                      <a:gd name="T21" fmla="*/ 30 h 153"/>
                      <a:gd name="T22" fmla="*/ 18 w 291"/>
                      <a:gd name="T23" fmla="*/ 31 h 153"/>
                      <a:gd name="T24" fmla="*/ 21 w 291"/>
                      <a:gd name="T25" fmla="*/ 32 h 153"/>
                      <a:gd name="T26" fmla="*/ 24 w 291"/>
                      <a:gd name="T27" fmla="*/ 33 h 153"/>
                      <a:gd name="T28" fmla="*/ 27 w 291"/>
                      <a:gd name="T29" fmla="*/ 34 h 153"/>
                      <a:gd name="T30" fmla="*/ 30 w 291"/>
                      <a:gd name="T31" fmla="*/ 35 h 153"/>
                      <a:gd name="T32" fmla="*/ 34 w 291"/>
                      <a:gd name="T33" fmla="*/ 35 h 153"/>
                      <a:gd name="T34" fmla="*/ 37 w 291"/>
                      <a:gd name="T35" fmla="*/ 35 h 153"/>
                      <a:gd name="T36" fmla="*/ 40 w 291"/>
                      <a:gd name="T37" fmla="*/ 34 h 153"/>
                      <a:gd name="T38" fmla="*/ 43 w 291"/>
                      <a:gd name="T39" fmla="*/ 33 h 153"/>
                      <a:gd name="T40" fmla="*/ 46 w 291"/>
                      <a:gd name="T41" fmla="*/ 32 h 153"/>
                      <a:gd name="T42" fmla="*/ 49 w 291"/>
                      <a:gd name="T43" fmla="*/ 30 h 153"/>
                      <a:gd name="T44" fmla="*/ 52 w 291"/>
                      <a:gd name="T45" fmla="*/ 29 h 153"/>
                      <a:gd name="T46" fmla="*/ 55 w 291"/>
                      <a:gd name="T47" fmla="*/ 27 h 153"/>
                      <a:gd name="T48" fmla="*/ 57 w 291"/>
                      <a:gd name="T49" fmla="*/ 24 h 153"/>
                      <a:gd name="T50" fmla="*/ 59 w 291"/>
                      <a:gd name="T51" fmla="*/ 22 h 153"/>
                      <a:gd name="T52" fmla="*/ 61 w 291"/>
                      <a:gd name="T53" fmla="*/ 19 h 153"/>
                      <a:gd name="T54" fmla="*/ 63 w 291"/>
                      <a:gd name="T55" fmla="*/ 16 h 153"/>
                      <a:gd name="T56" fmla="*/ 64 w 291"/>
                      <a:gd name="T57" fmla="*/ 13 h 153"/>
                      <a:gd name="T58" fmla="*/ 65 w 291"/>
                      <a:gd name="T59" fmla="*/ 10 h 153"/>
                      <a:gd name="T60" fmla="*/ 65 w 291"/>
                      <a:gd name="T61" fmla="*/ 7 h 153"/>
                      <a:gd name="T62" fmla="*/ 66 w 291"/>
                      <a:gd name="T63" fmla="*/ 4 h 15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1"/>
                      <a:gd name="T97" fmla="*/ 0 h 153"/>
                      <a:gd name="T98" fmla="*/ 291 w 291"/>
                      <a:gd name="T99" fmla="*/ 153 h 15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1" h="153">
                        <a:moveTo>
                          <a:pt x="0" y="0"/>
                        </a:moveTo>
                        <a:lnTo>
                          <a:pt x="0" y="7"/>
                        </a:lnTo>
                        <a:lnTo>
                          <a:pt x="0" y="15"/>
                        </a:lnTo>
                        <a:lnTo>
                          <a:pt x="1" y="22"/>
                        </a:lnTo>
                        <a:lnTo>
                          <a:pt x="1" y="29"/>
                        </a:lnTo>
                        <a:lnTo>
                          <a:pt x="3" y="36"/>
                        </a:lnTo>
                        <a:lnTo>
                          <a:pt x="4" y="43"/>
                        </a:lnTo>
                        <a:lnTo>
                          <a:pt x="6" y="50"/>
                        </a:lnTo>
                        <a:lnTo>
                          <a:pt x="8" y="57"/>
                        </a:lnTo>
                        <a:lnTo>
                          <a:pt x="11" y="63"/>
                        </a:lnTo>
                        <a:lnTo>
                          <a:pt x="14" y="70"/>
                        </a:lnTo>
                        <a:lnTo>
                          <a:pt x="17" y="76"/>
                        </a:lnTo>
                        <a:lnTo>
                          <a:pt x="21" y="82"/>
                        </a:lnTo>
                        <a:lnTo>
                          <a:pt x="24" y="88"/>
                        </a:lnTo>
                        <a:lnTo>
                          <a:pt x="29" y="94"/>
                        </a:lnTo>
                        <a:lnTo>
                          <a:pt x="33" y="100"/>
                        </a:lnTo>
                        <a:lnTo>
                          <a:pt x="38" y="105"/>
                        </a:lnTo>
                        <a:lnTo>
                          <a:pt x="43" y="111"/>
                        </a:lnTo>
                        <a:lnTo>
                          <a:pt x="48" y="115"/>
                        </a:lnTo>
                        <a:lnTo>
                          <a:pt x="54" y="120"/>
                        </a:lnTo>
                        <a:lnTo>
                          <a:pt x="59" y="124"/>
                        </a:lnTo>
                        <a:lnTo>
                          <a:pt x="65" y="129"/>
                        </a:lnTo>
                        <a:lnTo>
                          <a:pt x="72" y="132"/>
                        </a:lnTo>
                        <a:lnTo>
                          <a:pt x="78" y="136"/>
                        </a:lnTo>
                        <a:lnTo>
                          <a:pt x="84" y="139"/>
                        </a:lnTo>
                        <a:lnTo>
                          <a:pt x="91" y="142"/>
                        </a:lnTo>
                        <a:lnTo>
                          <a:pt x="98" y="144"/>
                        </a:lnTo>
                        <a:lnTo>
                          <a:pt x="105" y="146"/>
                        </a:lnTo>
                        <a:lnTo>
                          <a:pt x="112" y="148"/>
                        </a:lnTo>
                        <a:lnTo>
                          <a:pt x="119" y="150"/>
                        </a:lnTo>
                        <a:lnTo>
                          <a:pt x="126" y="151"/>
                        </a:lnTo>
                        <a:lnTo>
                          <a:pt x="133" y="152"/>
                        </a:lnTo>
                        <a:lnTo>
                          <a:pt x="141" y="152"/>
                        </a:lnTo>
                        <a:lnTo>
                          <a:pt x="148" y="152"/>
                        </a:lnTo>
                        <a:lnTo>
                          <a:pt x="155" y="152"/>
                        </a:lnTo>
                        <a:lnTo>
                          <a:pt x="162" y="151"/>
                        </a:lnTo>
                        <a:lnTo>
                          <a:pt x="169" y="150"/>
                        </a:lnTo>
                        <a:lnTo>
                          <a:pt x="177" y="149"/>
                        </a:lnTo>
                        <a:lnTo>
                          <a:pt x="184" y="147"/>
                        </a:lnTo>
                        <a:lnTo>
                          <a:pt x="191" y="145"/>
                        </a:lnTo>
                        <a:lnTo>
                          <a:pt x="197" y="142"/>
                        </a:lnTo>
                        <a:lnTo>
                          <a:pt x="204" y="140"/>
                        </a:lnTo>
                        <a:lnTo>
                          <a:pt x="211" y="137"/>
                        </a:lnTo>
                        <a:lnTo>
                          <a:pt x="217" y="133"/>
                        </a:lnTo>
                        <a:lnTo>
                          <a:pt x="223" y="129"/>
                        </a:lnTo>
                        <a:lnTo>
                          <a:pt x="229" y="125"/>
                        </a:lnTo>
                        <a:lnTo>
                          <a:pt x="235" y="121"/>
                        </a:lnTo>
                        <a:lnTo>
                          <a:pt x="241" y="117"/>
                        </a:lnTo>
                        <a:lnTo>
                          <a:pt x="246" y="112"/>
                        </a:lnTo>
                        <a:lnTo>
                          <a:pt x="251" y="107"/>
                        </a:lnTo>
                        <a:lnTo>
                          <a:pt x="256" y="101"/>
                        </a:lnTo>
                        <a:lnTo>
                          <a:pt x="260" y="96"/>
                        </a:lnTo>
                        <a:lnTo>
                          <a:pt x="265" y="90"/>
                        </a:lnTo>
                        <a:lnTo>
                          <a:pt x="269" y="84"/>
                        </a:lnTo>
                        <a:lnTo>
                          <a:pt x="272" y="78"/>
                        </a:lnTo>
                        <a:lnTo>
                          <a:pt x="276" y="71"/>
                        </a:lnTo>
                        <a:lnTo>
                          <a:pt x="279" y="65"/>
                        </a:lnTo>
                        <a:lnTo>
                          <a:pt x="281" y="58"/>
                        </a:lnTo>
                        <a:lnTo>
                          <a:pt x="284" y="51"/>
                        </a:lnTo>
                        <a:lnTo>
                          <a:pt x="285" y="44"/>
                        </a:lnTo>
                        <a:lnTo>
                          <a:pt x="287" y="37"/>
                        </a:lnTo>
                        <a:lnTo>
                          <a:pt x="288" y="30"/>
                        </a:lnTo>
                        <a:lnTo>
                          <a:pt x="289" y="23"/>
                        </a:lnTo>
                        <a:lnTo>
                          <a:pt x="290" y="16"/>
                        </a:lnTo>
                        <a:lnTo>
                          <a:pt x="290" y="9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4" name="Freeform 21"/>
                  <p:cNvSpPr>
                    <a:spLocks noChangeArrowheads="1"/>
                  </p:cNvSpPr>
                  <p:nvPr/>
                </p:nvSpPr>
                <p:spPr bwMode="auto">
                  <a:xfrm rot="-8220000">
                    <a:off x="754" y="1499"/>
                    <a:ext cx="66" cy="34"/>
                  </a:xfrm>
                  <a:custGeom>
                    <a:avLst/>
                    <a:gdLst>
                      <a:gd name="T0" fmla="*/ 0 w 293"/>
                      <a:gd name="T1" fmla="*/ 4 h 151"/>
                      <a:gd name="T2" fmla="*/ 0 w 293"/>
                      <a:gd name="T3" fmla="*/ 7 h 151"/>
                      <a:gd name="T4" fmla="*/ 1 w 293"/>
                      <a:gd name="T5" fmla="*/ 10 h 151"/>
                      <a:gd name="T6" fmla="*/ 2 w 293"/>
                      <a:gd name="T7" fmla="*/ 13 h 151"/>
                      <a:gd name="T8" fmla="*/ 3 w 293"/>
                      <a:gd name="T9" fmla="*/ 16 h 151"/>
                      <a:gd name="T10" fmla="*/ 5 w 293"/>
                      <a:gd name="T11" fmla="*/ 19 h 151"/>
                      <a:gd name="T12" fmla="*/ 7 w 293"/>
                      <a:gd name="T13" fmla="*/ 21 h 151"/>
                      <a:gd name="T14" fmla="*/ 9 w 293"/>
                      <a:gd name="T15" fmla="*/ 24 h 151"/>
                      <a:gd name="T16" fmla="*/ 12 w 293"/>
                      <a:gd name="T17" fmla="*/ 26 h 151"/>
                      <a:gd name="T18" fmla="*/ 14 w 293"/>
                      <a:gd name="T19" fmla="*/ 28 h 151"/>
                      <a:gd name="T20" fmla="*/ 17 w 293"/>
                      <a:gd name="T21" fmla="*/ 30 h 151"/>
                      <a:gd name="T22" fmla="*/ 20 w 293"/>
                      <a:gd name="T23" fmla="*/ 31 h 151"/>
                      <a:gd name="T24" fmla="*/ 23 w 293"/>
                      <a:gd name="T25" fmla="*/ 32 h 151"/>
                      <a:gd name="T26" fmla="*/ 26 w 293"/>
                      <a:gd name="T27" fmla="*/ 33 h 151"/>
                      <a:gd name="T28" fmla="*/ 30 w 293"/>
                      <a:gd name="T29" fmla="*/ 34 h 151"/>
                      <a:gd name="T30" fmla="*/ 33 w 293"/>
                      <a:gd name="T31" fmla="*/ 34 h 151"/>
                      <a:gd name="T32" fmla="*/ 36 w 293"/>
                      <a:gd name="T33" fmla="*/ 34 h 151"/>
                      <a:gd name="T34" fmla="*/ 40 w 293"/>
                      <a:gd name="T35" fmla="*/ 33 h 151"/>
                      <a:gd name="T36" fmla="*/ 43 w 293"/>
                      <a:gd name="T37" fmla="*/ 32 h 151"/>
                      <a:gd name="T38" fmla="*/ 46 w 293"/>
                      <a:gd name="T39" fmla="*/ 31 h 151"/>
                      <a:gd name="T40" fmla="*/ 49 w 293"/>
                      <a:gd name="T41" fmla="*/ 30 h 151"/>
                      <a:gd name="T42" fmla="*/ 52 w 293"/>
                      <a:gd name="T43" fmla="*/ 28 h 151"/>
                      <a:gd name="T44" fmla="*/ 54 w 293"/>
                      <a:gd name="T45" fmla="*/ 26 h 151"/>
                      <a:gd name="T46" fmla="*/ 57 w 293"/>
                      <a:gd name="T47" fmla="*/ 24 h 151"/>
                      <a:gd name="T48" fmla="*/ 59 w 293"/>
                      <a:gd name="T49" fmla="*/ 21 h 151"/>
                      <a:gd name="T50" fmla="*/ 61 w 293"/>
                      <a:gd name="T51" fmla="*/ 18 h 151"/>
                      <a:gd name="T52" fmla="*/ 62 w 293"/>
                      <a:gd name="T53" fmla="*/ 16 h 151"/>
                      <a:gd name="T54" fmla="*/ 64 w 293"/>
                      <a:gd name="T55" fmla="*/ 13 h 151"/>
                      <a:gd name="T56" fmla="*/ 65 w 293"/>
                      <a:gd name="T57" fmla="*/ 10 h 151"/>
                      <a:gd name="T58" fmla="*/ 65 w 293"/>
                      <a:gd name="T59" fmla="*/ 7 h 151"/>
                      <a:gd name="T60" fmla="*/ 66 w 293"/>
                      <a:gd name="T61" fmla="*/ 3 h 151"/>
                      <a:gd name="T62" fmla="*/ 66 w 293"/>
                      <a:gd name="T63" fmla="*/ 0 h 15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3"/>
                      <a:gd name="T97" fmla="*/ 0 h 151"/>
                      <a:gd name="T98" fmla="*/ 293 w 293"/>
                      <a:gd name="T99" fmla="*/ 151 h 15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3" h="151">
                        <a:moveTo>
                          <a:pt x="0" y="8"/>
                        </a:moveTo>
                        <a:lnTo>
                          <a:pt x="0" y="16"/>
                        </a:lnTo>
                        <a:lnTo>
                          <a:pt x="1" y="23"/>
                        </a:lnTo>
                        <a:lnTo>
                          <a:pt x="2" y="30"/>
                        </a:lnTo>
                        <a:lnTo>
                          <a:pt x="3" y="37"/>
                        </a:lnTo>
                        <a:lnTo>
                          <a:pt x="5" y="44"/>
                        </a:lnTo>
                        <a:lnTo>
                          <a:pt x="7" y="51"/>
                        </a:lnTo>
                        <a:lnTo>
                          <a:pt x="10" y="58"/>
                        </a:lnTo>
                        <a:lnTo>
                          <a:pt x="12" y="65"/>
                        </a:lnTo>
                        <a:lnTo>
                          <a:pt x="15" y="71"/>
                        </a:lnTo>
                        <a:lnTo>
                          <a:pt x="19" y="77"/>
                        </a:lnTo>
                        <a:lnTo>
                          <a:pt x="23" y="84"/>
                        </a:lnTo>
                        <a:lnTo>
                          <a:pt x="27" y="90"/>
                        </a:lnTo>
                        <a:lnTo>
                          <a:pt x="31" y="95"/>
                        </a:lnTo>
                        <a:lnTo>
                          <a:pt x="36" y="101"/>
                        </a:lnTo>
                        <a:lnTo>
                          <a:pt x="41" y="106"/>
                        </a:lnTo>
                        <a:lnTo>
                          <a:pt x="46" y="111"/>
                        </a:lnTo>
                        <a:lnTo>
                          <a:pt x="52" y="116"/>
                        </a:lnTo>
                        <a:lnTo>
                          <a:pt x="57" y="121"/>
                        </a:lnTo>
                        <a:lnTo>
                          <a:pt x="63" y="125"/>
                        </a:lnTo>
                        <a:lnTo>
                          <a:pt x="70" y="129"/>
                        </a:lnTo>
                        <a:lnTo>
                          <a:pt x="76" y="132"/>
                        </a:lnTo>
                        <a:lnTo>
                          <a:pt x="83" y="136"/>
                        </a:lnTo>
                        <a:lnTo>
                          <a:pt x="89" y="139"/>
                        </a:lnTo>
                        <a:lnTo>
                          <a:pt x="96" y="141"/>
                        </a:lnTo>
                        <a:lnTo>
                          <a:pt x="103" y="144"/>
                        </a:lnTo>
                        <a:lnTo>
                          <a:pt x="110" y="146"/>
                        </a:lnTo>
                        <a:lnTo>
                          <a:pt x="117" y="147"/>
                        </a:lnTo>
                        <a:lnTo>
                          <a:pt x="125" y="148"/>
                        </a:lnTo>
                        <a:lnTo>
                          <a:pt x="132" y="149"/>
                        </a:lnTo>
                        <a:lnTo>
                          <a:pt x="139" y="150"/>
                        </a:lnTo>
                        <a:lnTo>
                          <a:pt x="147" y="150"/>
                        </a:lnTo>
                        <a:lnTo>
                          <a:pt x="154" y="150"/>
                        </a:lnTo>
                        <a:lnTo>
                          <a:pt x="161" y="149"/>
                        </a:lnTo>
                        <a:lnTo>
                          <a:pt x="169" y="148"/>
                        </a:lnTo>
                        <a:lnTo>
                          <a:pt x="176" y="147"/>
                        </a:lnTo>
                        <a:lnTo>
                          <a:pt x="183" y="145"/>
                        </a:lnTo>
                        <a:lnTo>
                          <a:pt x="190" y="143"/>
                        </a:lnTo>
                        <a:lnTo>
                          <a:pt x="197" y="141"/>
                        </a:lnTo>
                        <a:lnTo>
                          <a:pt x="204" y="138"/>
                        </a:lnTo>
                        <a:lnTo>
                          <a:pt x="211" y="135"/>
                        </a:lnTo>
                        <a:lnTo>
                          <a:pt x="217" y="132"/>
                        </a:lnTo>
                        <a:lnTo>
                          <a:pt x="224" y="128"/>
                        </a:lnTo>
                        <a:lnTo>
                          <a:pt x="230" y="124"/>
                        </a:lnTo>
                        <a:lnTo>
                          <a:pt x="236" y="120"/>
                        </a:lnTo>
                        <a:lnTo>
                          <a:pt x="241" y="115"/>
                        </a:lnTo>
                        <a:lnTo>
                          <a:pt x="247" y="110"/>
                        </a:lnTo>
                        <a:lnTo>
                          <a:pt x="252" y="105"/>
                        </a:lnTo>
                        <a:lnTo>
                          <a:pt x="257" y="100"/>
                        </a:lnTo>
                        <a:lnTo>
                          <a:pt x="262" y="94"/>
                        </a:lnTo>
                        <a:lnTo>
                          <a:pt x="266" y="88"/>
                        </a:lnTo>
                        <a:lnTo>
                          <a:pt x="270" y="82"/>
                        </a:lnTo>
                        <a:lnTo>
                          <a:pt x="274" y="76"/>
                        </a:lnTo>
                        <a:lnTo>
                          <a:pt x="277" y="70"/>
                        </a:lnTo>
                        <a:lnTo>
                          <a:pt x="280" y="63"/>
                        </a:lnTo>
                        <a:lnTo>
                          <a:pt x="283" y="57"/>
                        </a:lnTo>
                        <a:lnTo>
                          <a:pt x="285" y="50"/>
                        </a:lnTo>
                        <a:lnTo>
                          <a:pt x="287" y="43"/>
                        </a:lnTo>
                        <a:lnTo>
                          <a:pt x="289" y="36"/>
                        </a:lnTo>
                        <a:lnTo>
                          <a:pt x="290" y="29"/>
                        </a:lnTo>
                        <a:lnTo>
                          <a:pt x="291" y="21"/>
                        </a:lnTo>
                        <a:lnTo>
                          <a:pt x="292" y="14"/>
                        </a:lnTo>
                        <a:lnTo>
                          <a:pt x="292" y="7"/>
                        </a:lnTo>
                        <a:lnTo>
                          <a:pt x="292" y="0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5" name="Freeform 22"/>
                  <p:cNvSpPr>
                    <a:spLocks noChangeArrowheads="1"/>
                  </p:cNvSpPr>
                  <p:nvPr/>
                </p:nvSpPr>
                <p:spPr bwMode="auto">
                  <a:xfrm rot="2580000">
                    <a:off x="785" y="1567"/>
                    <a:ext cx="66" cy="34"/>
                  </a:xfrm>
                  <a:custGeom>
                    <a:avLst/>
                    <a:gdLst>
                      <a:gd name="T0" fmla="*/ 0 w 291"/>
                      <a:gd name="T1" fmla="*/ 2 h 151"/>
                      <a:gd name="T2" fmla="*/ 0 w 291"/>
                      <a:gd name="T3" fmla="*/ 5 h 151"/>
                      <a:gd name="T4" fmla="*/ 1 w 291"/>
                      <a:gd name="T5" fmla="*/ 8 h 151"/>
                      <a:gd name="T6" fmla="*/ 2 w 291"/>
                      <a:gd name="T7" fmla="*/ 11 h 151"/>
                      <a:gd name="T8" fmla="*/ 3 w 291"/>
                      <a:gd name="T9" fmla="*/ 14 h 151"/>
                      <a:gd name="T10" fmla="*/ 4 w 291"/>
                      <a:gd name="T11" fmla="*/ 17 h 151"/>
                      <a:gd name="T12" fmla="*/ 6 w 291"/>
                      <a:gd name="T13" fmla="*/ 20 h 151"/>
                      <a:gd name="T14" fmla="*/ 8 w 291"/>
                      <a:gd name="T15" fmla="*/ 23 h 151"/>
                      <a:gd name="T16" fmla="*/ 10 w 291"/>
                      <a:gd name="T17" fmla="*/ 25 h 151"/>
                      <a:gd name="T18" fmla="*/ 13 w 291"/>
                      <a:gd name="T19" fmla="*/ 27 h 151"/>
                      <a:gd name="T20" fmla="*/ 15 w 291"/>
                      <a:gd name="T21" fmla="*/ 29 h 151"/>
                      <a:gd name="T22" fmla="*/ 18 w 291"/>
                      <a:gd name="T23" fmla="*/ 30 h 151"/>
                      <a:gd name="T24" fmla="*/ 21 w 291"/>
                      <a:gd name="T25" fmla="*/ 32 h 151"/>
                      <a:gd name="T26" fmla="*/ 24 w 291"/>
                      <a:gd name="T27" fmla="*/ 33 h 151"/>
                      <a:gd name="T28" fmla="*/ 28 w 291"/>
                      <a:gd name="T29" fmla="*/ 33 h 151"/>
                      <a:gd name="T30" fmla="*/ 31 w 291"/>
                      <a:gd name="T31" fmla="*/ 34 h 151"/>
                      <a:gd name="T32" fmla="*/ 34 w 291"/>
                      <a:gd name="T33" fmla="*/ 34 h 151"/>
                      <a:gd name="T34" fmla="*/ 38 w 291"/>
                      <a:gd name="T35" fmla="*/ 33 h 151"/>
                      <a:gd name="T36" fmla="*/ 41 w 291"/>
                      <a:gd name="T37" fmla="*/ 33 h 151"/>
                      <a:gd name="T38" fmla="*/ 44 w 291"/>
                      <a:gd name="T39" fmla="*/ 32 h 151"/>
                      <a:gd name="T40" fmla="*/ 47 w 291"/>
                      <a:gd name="T41" fmla="*/ 31 h 151"/>
                      <a:gd name="T42" fmla="*/ 50 w 291"/>
                      <a:gd name="T43" fmla="*/ 29 h 151"/>
                      <a:gd name="T44" fmla="*/ 53 w 291"/>
                      <a:gd name="T45" fmla="*/ 27 h 151"/>
                      <a:gd name="T46" fmla="*/ 55 w 291"/>
                      <a:gd name="T47" fmla="*/ 25 h 151"/>
                      <a:gd name="T48" fmla="*/ 58 w 291"/>
                      <a:gd name="T49" fmla="*/ 23 h 151"/>
                      <a:gd name="T50" fmla="*/ 60 w 291"/>
                      <a:gd name="T51" fmla="*/ 20 h 151"/>
                      <a:gd name="T52" fmla="*/ 61 w 291"/>
                      <a:gd name="T53" fmla="*/ 17 h 151"/>
                      <a:gd name="T54" fmla="*/ 63 w 291"/>
                      <a:gd name="T55" fmla="*/ 15 h 151"/>
                      <a:gd name="T56" fmla="*/ 64 w 291"/>
                      <a:gd name="T57" fmla="*/ 11 h 151"/>
                      <a:gd name="T58" fmla="*/ 65 w 291"/>
                      <a:gd name="T59" fmla="*/ 8 h 151"/>
                      <a:gd name="T60" fmla="*/ 66 w 291"/>
                      <a:gd name="T61" fmla="*/ 5 h 151"/>
                      <a:gd name="T62" fmla="*/ 66 w 291"/>
                      <a:gd name="T63" fmla="*/ 2 h 15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1"/>
                      <a:gd name="T97" fmla="*/ 0 h 151"/>
                      <a:gd name="T98" fmla="*/ 291 w 291"/>
                      <a:gd name="T99" fmla="*/ 151 h 15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1" h="151">
                        <a:moveTo>
                          <a:pt x="0" y="0"/>
                        </a:moveTo>
                        <a:lnTo>
                          <a:pt x="0" y="7"/>
                        </a:lnTo>
                        <a:lnTo>
                          <a:pt x="0" y="14"/>
                        </a:lnTo>
                        <a:lnTo>
                          <a:pt x="1" y="21"/>
                        </a:lnTo>
                        <a:lnTo>
                          <a:pt x="2" y="29"/>
                        </a:lnTo>
                        <a:lnTo>
                          <a:pt x="3" y="36"/>
                        </a:lnTo>
                        <a:lnTo>
                          <a:pt x="5" y="43"/>
                        </a:lnTo>
                        <a:lnTo>
                          <a:pt x="7" y="50"/>
                        </a:lnTo>
                        <a:lnTo>
                          <a:pt x="9" y="56"/>
                        </a:lnTo>
                        <a:lnTo>
                          <a:pt x="12" y="63"/>
                        </a:lnTo>
                        <a:lnTo>
                          <a:pt x="15" y="70"/>
                        </a:lnTo>
                        <a:lnTo>
                          <a:pt x="18" y="76"/>
                        </a:lnTo>
                        <a:lnTo>
                          <a:pt x="22" y="82"/>
                        </a:lnTo>
                        <a:lnTo>
                          <a:pt x="26" y="88"/>
                        </a:lnTo>
                        <a:lnTo>
                          <a:pt x="30" y="94"/>
                        </a:lnTo>
                        <a:lnTo>
                          <a:pt x="35" y="100"/>
                        </a:lnTo>
                        <a:lnTo>
                          <a:pt x="40" y="105"/>
                        </a:lnTo>
                        <a:lnTo>
                          <a:pt x="45" y="110"/>
                        </a:lnTo>
                        <a:lnTo>
                          <a:pt x="50" y="115"/>
                        </a:lnTo>
                        <a:lnTo>
                          <a:pt x="56" y="120"/>
                        </a:lnTo>
                        <a:lnTo>
                          <a:pt x="62" y="124"/>
                        </a:lnTo>
                        <a:lnTo>
                          <a:pt x="68" y="128"/>
                        </a:lnTo>
                        <a:lnTo>
                          <a:pt x="74" y="132"/>
                        </a:lnTo>
                        <a:lnTo>
                          <a:pt x="81" y="135"/>
                        </a:lnTo>
                        <a:lnTo>
                          <a:pt x="87" y="138"/>
                        </a:lnTo>
                        <a:lnTo>
                          <a:pt x="94" y="141"/>
                        </a:lnTo>
                        <a:lnTo>
                          <a:pt x="101" y="143"/>
                        </a:lnTo>
                        <a:lnTo>
                          <a:pt x="108" y="145"/>
                        </a:lnTo>
                        <a:lnTo>
                          <a:pt x="115" y="147"/>
                        </a:lnTo>
                        <a:lnTo>
                          <a:pt x="122" y="148"/>
                        </a:lnTo>
                        <a:lnTo>
                          <a:pt x="130" y="149"/>
                        </a:lnTo>
                        <a:lnTo>
                          <a:pt x="137" y="150"/>
                        </a:lnTo>
                        <a:lnTo>
                          <a:pt x="144" y="150"/>
                        </a:lnTo>
                        <a:lnTo>
                          <a:pt x="152" y="150"/>
                        </a:lnTo>
                        <a:lnTo>
                          <a:pt x="159" y="149"/>
                        </a:lnTo>
                        <a:lnTo>
                          <a:pt x="166" y="148"/>
                        </a:lnTo>
                        <a:lnTo>
                          <a:pt x="173" y="147"/>
                        </a:lnTo>
                        <a:lnTo>
                          <a:pt x="181" y="146"/>
                        </a:lnTo>
                        <a:lnTo>
                          <a:pt x="188" y="144"/>
                        </a:lnTo>
                        <a:lnTo>
                          <a:pt x="195" y="141"/>
                        </a:lnTo>
                        <a:lnTo>
                          <a:pt x="201" y="139"/>
                        </a:lnTo>
                        <a:lnTo>
                          <a:pt x="208" y="136"/>
                        </a:lnTo>
                        <a:lnTo>
                          <a:pt x="215" y="132"/>
                        </a:lnTo>
                        <a:lnTo>
                          <a:pt x="221" y="129"/>
                        </a:lnTo>
                        <a:lnTo>
                          <a:pt x="227" y="125"/>
                        </a:lnTo>
                        <a:lnTo>
                          <a:pt x="233" y="121"/>
                        </a:lnTo>
                        <a:lnTo>
                          <a:pt x="239" y="116"/>
                        </a:lnTo>
                        <a:lnTo>
                          <a:pt x="244" y="111"/>
                        </a:lnTo>
                        <a:lnTo>
                          <a:pt x="249" y="106"/>
                        </a:lnTo>
                        <a:lnTo>
                          <a:pt x="254" y="101"/>
                        </a:lnTo>
                        <a:lnTo>
                          <a:pt x="259" y="95"/>
                        </a:lnTo>
                        <a:lnTo>
                          <a:pt x="263" y="90"/>
                        </a:lnTo>
                        <a:lnTo>
                          <a:pt x="267" y="84"/>
                        </a:lnTo>
                        <a:lnTo>
                          <a:pt x="271" y="77"/>
                        </a:lnTo>
                        <a:lnTo>
                          <a:pt x="275" y="71"/>
                        </a:lnTo>
                        <a:lnTo>
                          <a:pt x="278" y="65"/>
                        </a:lnTo>
                        <a:lnTo>
                          <a:pt x="281" y="58"/>
                        </a:lnTo>
                        <a:lnTo>
                          <a:pt x="283" y="51"/>
                        </a:lnTo>
                        <a:lnTo>
                          <a:pt x="285" y="44"/>
                        </a:lnTo>
                        <a:lnTo>
                          <a:pt x="287" y="37"/>
                        </a:lnTo>
                        <a:lnTo>
                          <a:pt x="288" y="30"/>
                        </a:lnTo>
                        <a:lnTo>
                          <a:pt x="289" y="23"/>
                        </a:lnTo>
                        <a:lnTo>
                          <a:pt x="290" y="16"/>
                        </a:lnTo>
                        <a:lnTo>
                          <a:pt x="290" y="8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6" name="Freeform 23"/>
                  <p:cNvSpPr>
                    <a:spLocks noChangeArrowheads="1"/>
                  </p:cNvSpPr>
                  <p:nvPr/>
                </p:nvSpPr>
                <p:spPr bwMode="auto">
                  <a:xfrm rot="-8220000">
                    <a:off x="852" y="1590"/>
                    <a:ext cx="66" cy="34"/>
                  </a:xfrm>
                  <a:custGeom>
                    <a:avLst/>
                    <a:gdLst>
                      <a:gd name="T0" fmla="*/ 0 w 291"/>
                      <a:gd name="T1" fmla="*/ 4 h 151"/>
                      <a:gd name="T2" fmla="*/ 0 w 291"/>
                      <a:gd name="T3" fmla="*/ 7 h 151"/>
                      <a:gd name="T4" fmla="*/ 1 w 291"/>
                      <a:gd name="T5" fmla="*/ 10 h 151"/>
                      <a:gd name="T6" fmla="*/ 2 w 291"/>
                      <a:gd name="T7" fmla="*/ 13 h 151"/>
                      <a:gd name="T8" fmla="*/ 3 w 291"/>
                      <a:gd name="T9" fmla="*/ 16 h 151"/>
                      <a:gd name="T10" fmla="*/ 5 w 291"/>
                      <a:gd name="T11" fmla="*/ 19 h 151"/>
                      <a:gd name="T12" fmla="*/ 7 w 291"/>
                      <a:gd name="T13" fmla="*/ 21 h 151"/>
                      <a:gd name="T14" fmla="*/ 9 w 291"/>
                      <a:gd name="T15" fmla="*/ 24 h 151"/>
                      <a:gd name="T16" fmla="*/ 12 w 291"/>
                      <a:gd name="T17" fmla="*/ 26 h 151"/>
                      <a:gd name="T18" fmla="*/ 14 w 291"/>
                      <a:gd name="T19" fmla="*/ 28 h 151"/>
                      <a:gd name="T20" fmla="*/ 17 w 291"/>
                      <a:gd name="T21" fmla="*/ 30 h 151"/>
                      <a:gd name="T22" fmla="*/ 20 w 291"/>
                      <a:gd name="T23" fmla="*/ 31 h 151"/>
                      <a:gd name="T24" fmla="*/ 23 w 291"/>
                      <a:gd name="T25" fmla="*/ 32 h 151"/>
                      <a:gd name="T26" fmla="*/ 27 w 291"/>
                      <a:gd name="T27" fmla="*/ 33 h 151"/>
                      <a:gd name="T28" fmla="*/ 30 w 291"/>
                      <a:gd name="T29" fmla="*/ 34 h 151"/>
                      <a:gd name="T30" fmla="*/ 33 w 291"/>
                      <a:gd name="T31" fmla="*/ 34 h 151"/>
                      <a:gd name="T32" fmla="*/ 36 w 291"/>
                      <a:gd name="T33" fmla="*/ 34 h 151"/>
                      <a:gd name="T34" fmla="*/ 40 w 291"/>
                      <a:gd name="T35" fmla="*/ 33 h 151"/>
                      <a:gd name="T36" fmla="*/ 43 w 291"/>
                      <a:gd name="T37" fmla="*/ 32 h 151"/>
                      <a:gd name="T38" fmla="*/ 46 w 291"/>
                      <a:gd name="T39" fmla="*/ 31 h 151"/>
                      <a:gd name="T40" fmla="*/ 49 w 291"/>
                      <a:gd name="T41" fmla="*/ 30 h 151"/>
                      <a:gd name="T42" fmla="*/ 52 w 291"/>
                      <a:gd name="T43" fmla="*/ 28 h 151"/>
                      <a:gd name="T44" fmla="*/ 54 w 291"/>
                      <a:gd name="T45" fmla="*/ 26 h 151"/>
                      <a:gd name="T46" fmla="*/ 57 w 291"/>
                      <a:gd name="T47" fmla="*/ 24 h 151"/>
                      <a:gd name="T48" fmla="*/ 59 w 291"/>
                      <a:gd name="T49" fmla="*/ 21 h 151"/>
                      <a:gd name="T50" fmla="*/ 61 w 291"/>
                      <a:gd name="T51" fmla="*/ 18 h 151"/>
                      <a:gd name="T52" fmla="*/ 62 w 291"/>
                      <a:gd name="T53" fmla="*/ 16 h 151"/>
                      <a:gd name="T54" fmla="*/ 64 w 291"/>
                      <a:gd name="T55" fmla="*/ 13 h 151"/>
                      <a:gd name="T56" fmla="*/ 65 w 291"/>
                      <a:gd name="T57" fmla="*/ 10 h 151"/>
                      <a:gd name="T58" fmla="*/ 65 w 291"/>
                      <a:gd name="T59" fmla="*/ 7 h 151"/>
                      <a:gd name="T60" fmla="*/ 66 w 291"/>
                      <a:gd name="T61" fmla="*/ 3 h 151"/>
                      <a:gd name="T62" fmla="*/ 66 w 291"/>
                      <a:gd name="T63" fmla="*/ 0 h 15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1"/>
                      <a:gd name="T97" fmla="*/ 0 h 151"/>
                      <a:gd name="T98" fmla="*/ 291 w 291"/>
                      <a:gd name="T99" fmla="*/ 151 h 15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1" h="151">
                        <a:moveTo>
                          <a:pt x="0" y="8"/>
                        </a:moveTo>
                        <a:lnTo>
                          <a:pt x="0" y="16"/>
                        </a:lnTo>
                        <a:lnTo>
                          <a:pt x="1" y="23"/>
                        </a:lnTo>
                        <a:lnTo>
                          <a:pt x="2" y="30"/>
                        </a:lnTo>
                        <a:lnTo>
                          <a:pt x="3" y="37"/>
                        </a:lnTo>
                        <a:lnTo>
                          <a:pt x="5" y="44"/>
                        </a:lnTo>
                        <a:lnTo>
                          <a:pt x="7" y="51"/>
                        </a:lnTo>
                        <a:lnTo>
                          <a:pt x="9" y="58"/>
                        </a:lnTo>
                        <a:lnTo>
                          <a:pt x="12" y="65"/>
                        </a:lnTo>
                        <a:lnTo>
                          <a:pt x="15" y="71"/>
                        </a:lnTo>
                        <a:lnTo>
                          <a:pt x="19" y="77"/>
                        </a:lnTo>
                        <a:lnTo>
                          <a:pt x="23" y="84"/>
                        </a:lnTo>
                        <a:lnTo>
                          <a:pt x="27" y="90"/>
                        </a:lnTo>
                        <a:lnTo>
                          <a:pt x="31" y="95"/>
                        </a:lnTo>
                        <a:lnTo>
                          <a:pt x="36" y="101"/>
                        </a:lnTo>
                        <a:lnTo>
                          <a:pt x="41" y="106"/>
                        </a:lnTo>
                        <a:lnTo>
                          <a:pt x="46" y="111"/>
                        </a:lnTo>
                        <a:lnTo>
                          <a:pt x="51" y="116"/>
                        </a:lnTo>
                        <a:lnTo>
                          <a:pt x="57" y="121"/>
                        </a:lnTo>
                        <a:lnTo>
                          <a:pt x="63" y="125"/>
                        </a:lnTo>
                        <a:lnTo>
                          <a:pt x="69" y="129"/>
                        </a:lnTo>
                        <a:lnTo>
                          <a:pt x="75" y="132"/>
                        </a:lnTo>
                        <a:lnTo>
                          <a:pt x="82" y="136"/>
                        </a:lnTo>
                        <a:lnTo>
                          <a:pt x="89" y="139"/>
                        </a:lnTo>
                        <a:lnTo>
                          <a:pt x="95" y="141"/>
                        </a:lnTo>
                        <a:lnTo>
                          <a:pt x="102" y="144"/>
                        </a:lnTo>
                        <a:lnTo>
                          <a:pt x="109" y="146"/>
                        </a:lnTo>
                        <a:lnTo>
                          <a:pt x="117" y="147"/>
                        </a:lnTo>
                        <a:lnTo>
                          <a:pt x="124" y="148"/>
                        </a:lnTo>
                        <a:lnTo>
                          <a:pt x="131" y="149"/>
                        </a:lnTo>
                        <a:lnTo>
                          <a:pt x="138" y="150"/>
                        </a:lnTo>
                        <a:lnTo>
                          <a:pt x="146" y="150"/>
                        </a:lnTo>
                        <a:lnTo>
                          <a:pt x="153" y="150"/>
                        </a:lnTo>
                        <a:lnTo>
                          <a:pt x="160" y="149"/>
                        </a:lnTo>
                        <a:lnTo>
                          <a:pt x="168" y="148"/>
                        </a:lnTo>
                        <a:lnTo>
                          <a:pt x="175" y="147"/>
                        </a:lnTo>
                        <a:lnTo>
                          <a:pt x="182" y="145"/>
                        </a:lnTo>
                        <a:lnTo>
                          <a:pt x="189" y="143"/>
                        </a:lnTo>
                        <a:lnTo>
                          <a:pt x="196" y="141"/>
                        </a:lnTo>
                        <a:lnTo>
                          <a:pt x="203" y="138"/>
                        </a:lnTo>
                        <a:lnTo>
                          <a:pt x="209" y="135"/>
                        </a:lnTo>
                        <a:lnTo>
                          <a:pt x="216" y="132"/>
                        </a:lnTo>
                        <a:lnTo>
                          <a:pt x="222" y="128"/>
                        </a:lnTo>
                        <a:lnTo>
                          <a:pt x="228" y="124"/>
                        </a:lnTo>
                        <a:lnTo>
                          <a:pt x="234" y="120"/>
                        </a:lnTo>
                        <a:lnTo>
                          <a:pt x="240" y="115"/>
                        </a:lnTo>
                        <a:lnTo>
                          <a:pt x="245" y="110"/>
                        </a:lnTo>
                        <a:lnTo>
                          <a:pt x="250" y="105"/>
                        </a:lnTo>
                        <a:lnTo>
                          <a:pt x="255" y="100"/>
                        </a:lnTo>
                        <a:lnTo>
                          <a:pt x="260" y="94"/>
                        </a:lnTo>
                        <a:lnTo>
                          <a:pt x="264" y="89"/>
                        </a:lnTo>
                        <a:lnTo>
                          <a:pt x="268" y="82"/>
                        </a:lnTo>
                        <a:lnTo>
                          <a:pt x="272" y="76"/>
                        </a:lnTo>
                        <a:lnTo>
                          <a:pt x="275" y="70"/>
                        </a:lnTo>
                        <a:lnTo>
                          <a:pt x="278" y="63"/>
                        </a:lnTo>
                        <a:lnTo>
                          <a:pt x="281" y="57"/>
                        </a:lnTo>
                        <a:lnTo>
                          <a:pt x="283" y="50"/>
                        </a:lnTo>
                        <a:lnTo>
                          <a:pt x="285" y="43"/>
                        </a:lnTo>
                        <a:lnTo>
                          <a:pt x="287" y="36"/>
                        </a:lnTo>
                        <a:lnTo>
                          <a:pt x="288" y="29"/>
                        </a:lnTo>
                        <a:lnTo>
                          <a:pt x="289" y="21"/>
                        </a:lnTo>
                        <a:lnTo>
                          <a:pt x="290" y="14"/>
                        </a:lnTo>
                        <a:lnTo>
                          <a:pt x="290" y="7"/>
                        </a:lnTo>
                        <a:lnTo>
                          <a:pt x="290" y="0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7" name="Freeform 24"/>
                  <p:cNvSpPr>
                    <a:spLocks noChangeArrowheads="1"/>
                  </p:cNvSpPr>
                  <p:nvPr/>
                </p:nvSpPr>
                <p:spPr bwMode="auto">
                  <a:xfrm rot="2580000">
                    <a:off x="882" y="1658"/>
                    <a:ext cx="66" cy="34"/>
                  </a:xfrm>
                  <a:custGeom>
                    <a:avLst/>
                    <a:gdLst>
                      <a:gd name="T0" fmla="*/ 0 w 293"/>
                      <a:gd name="T1" fmla="*/ 2 h 151"/>
                      <a:gd name="T2" fmla="*/ 0 w 293"/>
                      <a:gd name="T3" fmla="*/ 5 h 151"/>
                      <a:gd name="T4" fmla="*/ 1 w 293"/>
                      <a:gd name="T5" fmla="*/ 8 h 151"/>
                      <a:gd name="T6" fmla="*/ 2 w 293"/>
                      <a:gd name="T7" fmla="*/ 11 h 151"/>
                      <a:gd name="T8" fmla="*/ 3 w 293"/>
                      <a:gd name="T9" fmla="*/ 14 h 151"/>
                      <a:gd name="T10" fmla="*/ 4 w 293"/>
                      <a:gd name="T11" fmla="*/ 17 h 151"/>
                      <a:gd name="T12" fmla="*/ 6 w 293"/>
                      <a:gd name="T13" fmla="*/ 20 h 151"/>
                      <a:gd name="T14" fmla="*/ 8 w 293"/>
                      <a:gd name="T15" fmla="*/ 23 h 151"/>
                      <a:gd name="T16" fmla="*/ 10 w 293"/>
                      <a:gd name="T17" fmla="*/ 25 h 151"/>
                      <a:gd name="T18" fmla="*/ 13 w 293"/>
                      <a:gd name="T19" fmla="*/ 27 h 151"/>
                      <a:gd name="T20" fmla="*/ 15 w 293"/>
                      <a:gd name="T21" fmla="*/ 29 h 151"/>
                      <a:gd name="T22" fmla="*/ 18 w 293"/>
                      <a:gd name="T23" fmla="*/ 30 h 151"/>
                      <a:gd name="T24" fmla="*/ 21 w 293"/>
                      <a:gd name="T25" fmla="*/ 32 h 151"/>
                      <a:gd name="T26" fmla="*/ 25 w 293"/>
                      <a:gd name="T27" fmla="*/ 33 h 151"/>
                      <a:gd name="T28" fmla="*/ 28 w 293"/>
                      <a:gd name="T29" fmla="*/ 33 h 151"/>
                      <a:gd name="T30" fmla="*/ 31 w 293"/>
                      <a:gd name="T31" fmla="*/ 34 h 151"/>
                      <a:gd name="T32" fmla="*/ 34 w 293"/>
                      <a:gd name="T33" fmla="*/ 34 h 151"/>
                      <a:gd name="T34" fmla="*/ 38 w 293"/>
                      <a:gd name="T35" fmla="*/ 33 h 151"/>
                      <a:gd name="T36" fmla="*/ 41 w 293"/>
                      <a:gd name="T37" fmla="*/ 33 h 151"/>
                      <a:gd name="T38" fmla="*/ 44 w 293"/>
                      <a:gd name="T39" fmla="*/ 32 h 151"/>
                      <a:gd name="T40" fmla="*/ 47 w 293"/>
                      <a:gd name="T41" fmla="*/ 31 h 151"/>
                      <a:gd name="T42" fmla="*/ 50 w 293"/>
                      <a:gd name="T43" fmla="*/ 29 h 151"/>
                      <a:gd name="T44" fmla="*/ 53 w 293"/>
                      <a:gd name="T45" fmla="*/ 27 h 151"/>
                      <a:gd name="T46" fmla="*/ 55 w 293"/>
                      <a:gd name="T47" fmla="*/ 25 h 151"/>
                      <a:gd name="T48" fmla="*/ 58 w 293"/>
                      <a:gd name="T49" fmla="*/ 23 h 151"/>
                      <a:gd name="T50" fmla="*/ 60 w 293"/>
                      <a:gd name="T51" fmla="*/ 20 h 151"/>
                      <a:gd name="T52" fmla="*/ 61 w 293"/>
                      <a:gd name="T53" fmla="*/ 17 h 151"/>
                      <a:gd name="T54" fmla="*/ 63 w 293"/>
                      <a:gd name="T55" fmla="*/ 15 h 151"/>
                      <a:gd name="T56" fmla="*/ 64 w 293"/>
                      <a:gd name="T57" fmla="*/ 11 h 151"/>
                      <a:gd name="T58" fmla="*/ 65 w 293"/>
                      <a:gd name="T59" fmla="*/ 8 h 151"/>
                      <a:gd name="T60" fmla="*/ 66 w 293"/>
                      <a:gd name="T61" fmla="*/ 5 h 151"/>
                      <a:gd name="T62" fmla="*/ 66 w 293"/>
                      <a:gd name="T63" fmla="*/ 2 h 15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3"/>
                      <a:gd name="T97" fmla="*/ 0 h 151"/>
                      <a:gd name="T98" fmla="*/ 293 w 293"/>
                      <a:gd name="T99" fmla="*/ 151 h 15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3" h="151">
                        <a:moveTo>
                          <a:pt x="0" y="0"/>
                        </a:moveTo>
                        <a:lnTo>
                          <a:pt x="0" y="7"/>
                        </a:lnTo>
                        <a:lnTo>
                          <a:pt x="0" y="14"/>
                        </a:lnTo>
                        <a:lnTo>
                          <a:pt x="1" y="21"/>
                        </a:lnTo>
                        <a:lnTo>
                          <a:pt x="2" y="29"/>
                        </a:lnTo>
                        <a:lnTo>
                          <a:pt x="3" y="36"/>
                        </a:lnTo>
                        <a:lnTo>
                          <a:pt x="5" y="43"/>
                        </a:lnTo>
                        <a:lnTo>
                          <a:pt x="7" y="50"/>
                        </a:lnTo>
                        <a:lnTo>
                          <a:pt x="9" y="57"/>
                        </a:lnTo>
                        <a:lnTo>
                          <a:pt x="12" y="63"/>
                        </a:lnTo>
                        <a:lnTo>
                          <a:pt x="15" y="70"/>
                        </a:lnTo>
                        <a:lnTo>
                          <a:pt x="18" y="76"/>
                        </a:lnTo>
                        <a:lnTo>
                          <a:pt x="22" y="82"/>
                        </a:lnTo>
                        <a:lnTo>
                          <a:pt x="26" y="88"/>
                        </a:lnTo>
                        <a:lnTo>
                          <a:pt x="30" y="94"/>
                        </a:lnTo>
                        <a:lnTo>
                          <a:pt x="35" y="100"/>
                        </a:lnTo>
                        <a:lnTo>
                          <a:pt x="40" y="105"/>
                        </a:lnTo>
                        <a:lnTo>
                          <a:pt x="45" y="110"/>
                        </a:lnTo>
                        <a:lnTo>
                          <a:pt x="51" y="115"/>
                        </a:lnTo>
                        <a:lnTo>
                          <a:pt x="56" y="120"/>
                        </a:lnTo>
                        <a:lnTo>
                          <a:pt x="62" y="124"/>
                        </a:lnTo>
                        <a:lnTo>
                          <a:pt x="68" y="128"/>
                        </a:lnTo>
                        <a:lnTo>
                          <a:pt x="75" y="132"/>
                        </a:lnTo>
                        <a:lnTo>
                          <a:pt x="81" y="135"/>
                        </a:lnTo>
                        <a:lnTo>
                          <a:pt x="88" y="138"/>
                        </a:lnTo>
                        <a:lnTo>
                          <a:pt x="95" y="141"/>
                        </a:lnTo>
                        <a:lnTo>
                          <a:pt x="102" y="143"/>
                        </a:lnTo>
                        <a:lnTo>
                          <a:pt x="109" y="145"/>
                        </a:lnTo>
                        <a:lnTo>
                          <a:pt x="116" y="147"/>
                        </a:lnTo>
                        <a:lnTo>
                          <a:pt x="123" y="148"/>
                        </a:lnTo>
                        <a:lnTo>
                          <a:pt x="131" y="149"/>
                        </a:lnTo>
                        <a:lnTo>
                          <a:pt x="138" y="150"/>
                        </a:lnTo>
                        <a:lnTo>
                          <a:pt x="145" y="150"/>
                        </a:lnTo>
                        <a:lnTo>
                          <a:pt x="153" y="150"/>
                        </a:lnTo>
                        <a:lnTo>
                          <a:pt x="160" y="149"/>
                        </a:lnTo>
                        <a:lnTo>
                          <a:pt x="167" y="148"/>
                        </a:lnTo>
                        <a:lnTo>
                          <a:pt x="175" y="147"/>
                        </a:lnTo>
                        <a:lnTo>
                          <a:pt x="182" y="146"/>
                        </a:lnTo>
                        <a:lnTo>
                          <a:pt x="189" y="144"/>
                        </a:lnTo>
                        <a:lnTo>
                          <a:pt x="196" y="141"/>
                        </a:lnTo>
                        <a:lnTo>
                          <a:pt x="203" y="139"/>
                        </a:lnTo>
                        <a:lnTo>
                          <a:pt x="209" y="136"/>
                        </a:lnTo>
                        <a:lnTo>
                          <a:pt x="216" y="132"/>
                        </a:lnTo>
                        <a:lnTo>
                          <a:pt x="222" y="129"/>
                        </a:lnTo>
                        <a:lnTo>
                          <a:pt x="229" y="125"/>
                        </a:lnTo>
                        <a:lnTo>
                          <a:pt x="235" y="121"/>
                        </a:lnTo>
                        <a:lnTo>
                          <a:pt x="240" y="116"/>
                        </a:lnTo>
                        <a:lnTo>
                          <a:pt x="246" y="111"/>
                        </a:lnTo>
                        <a:lnTo>
                          <a:pt x="251" y="106"/>
                        </a:lnTo>
                        <a:lnTo>
                          <a:pt x="256" y="101"/>
                        </a:lnTo>
                        <a:lnTo>
                          <a:pt x="261" y="95"/>
                        </a:lnTo>
                        <a:lnTo>
                          <a:pt x="265" y="90"/>
                        </a:lnTo>
                        <a:lnTo>
                          <a:pt x="269" y="84"/>
                        </a:lnTo>
                        <a:lnTo>
                          <a:pt x="273" y="77"/>
                        </a:lnTo>
                        <a:lnTo>
                          <a:pt x="277" y="71"/>
                        </a:lnTo>
                        <a:lnTo>
                          <a:pt x="280" y="65"/>
                        </a:lnTo>
                        <a:lnTo>
                          <a:pt x="282" y="58"/>
                        </a:lnTo>
                        <a:lnTo>
                          <a:pt x="285" y="51"/>
                        </a:lnTo>
                        <a:lnTo>
                          <a:pt x="287" y="44"/>
                        </a:lnTo>
                        <a:lnTo>
                          <a:pt x="289" y="37"/>
                        </a:lnTo>
                        <a:lnTo>
                          <a:pt x="290" y="30"/>
                        </a:lnTo>
                        <a:lnTo>
                          <a:pt x="291" y="23"/>
                        </a:lnTo>
                        <a:lnTo>
                          <a:pt x="292" y="16"/>
                        </a:lnTo>
                        <a:lnTo>
                          <a:pt x="292" y="8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8" name="Freeform 25"/>
                  <p:cNvSpPr>
                    <a:spLocks noChangeArrowheads="1"/>
                  </p:cNvSpPr>
                  <p:nvPr/>
                </p:nvSpPr>
                <p:spPr bwMode="auto">
                  <a:xfrm rot="-8220000">
                    <a:off x="950" y="1681"/>
                    <a:ext cx="66" cy="35"/>
                  </a:xfrm>
                  <a:custGeom>
                    <a:avLst/>
                    <a:gdLst>
                      <a:gd name="T0" fmla="*/ 0 w 291"/>
                      <a:gd name="T1" fmla="*/ 4 h 153"/>
                      <a:gd name="T2" fmla="*/ 0 w 291"/>
                      <a:gd name="T3" fmla="*/ 7 h 153"/>
                      <a:gd name="T4" fmla="*/ 1 w 291"/>
                      <a:gd name="T5" fmla="*/ 10 h 153"/>
                      <a:gd name="T6" fmla="*/ 2 w 291"/>
                      <a:gd name="T7" fmla="*/ 13 h 153"/>
                      <a:gd name="T8" fmla="*/ 3 w 291"/>
                      <a:gd name="T9" fmla="*/ 16 h 153"/>
                      <a:gd name="T10" fmla="*/ 5 w 291"/>
                      <a:gd name="T11" fmla="*/ 19 h 153"/>
                      <a:gd name="T12" fmla="*/ 7 w 291"/>
                      <a:gd name="T13" fmla="*/ 22 h 153"/>
                      <a:gd name="T14" fmla="*/ 9 w 291"/>
                      <a:gd name="T15" fmla="*/ 24 h 153"/>
                      <a:gd name="T16" fmla="*/ 11 w 291"/>
                      <a:gd name="T17" fmla="*/ 27 h 153"/>
                      <a:gd name="T18" fmla="*/ 14 w 291"/>
                      <a:gd name="T19" fmla="*/ 29 h 153"/>
                      <a:gd name="T20" fmla="*/ 17 w 291"/>
                      <a:gd name="T21" fmla="*/ 30 h 153"/>
                      <a:gd name="T22" fmla="*/ 20 w 291"/>
                      <a:gd name="T23" fmla="*/ 32 h 153"/>
                      <a:gd name="T24" fmla="*/ 22 w 291"/>
                      <a:gd name="T25" fmla="*/ 33 h 153"/>
                      <a:gd name="T26" fmla="*/ 26 w 291"/>
                      <a:gd name="T27" fmla="*/ 34 h 153"/>
                      <a:gd name="T28" fmla="*/ 29 w 291"/>
                      <a:gd name="T29" fmla="*/ 35 h 153"/>
                      <a:gd name="T30" fmla="*/ 32 w 291"/>
                      <a:gd name="T31" fmla="*/ 35 h 153"/>
                      <a:gd name="T32" fmla="*/ 36 w 291"/>
                      <a:gd name="T33" fmla="*/ 35 h 153"/>
                      <a:gd name="T34" fmla="*/ 39 w 291"/>
                      <a:gd name="T35" fmla="*/ 34 h 153"/>
                      <a:gd name="T36" fmla="*/ 42 w 291"/>
                      <a:gd name="T37" fmla="*/ 33 h 153"/>
                      <a:gd name="T38" fmla="*/ 45 w 291"/>
                      <a:gd name="T39" fmla="*/ 32 h 153"/>
                      <a:gd name="T40" fmla="*/ 48 w 291"/>
                      <a:gd name="T41" fmla="*/ 31 h 153"/>
                      <a:gd name="T42" fmla="*/ 51 w 291"/>
                      <a:gd name="T43" fmla="*/ 30 h 153"/>
                      <a:gd name="T44" fmla="*/ 54 w 291"/>
                      <a:gd name="T45" fmla="*/ 27 h 153"/>
                      <a:gd name="T46" fmla="*/ 56 w 291"/>
                      <a:gd name="T47" fmla="*/ 25 h 153"/>
                      <a:gd name="T48" fmla="*/ 58 w 291"/>
                      <a:gd name="T49" fmla="*/ 23 h 153"/>
                      <a:gd name="T50" fmla="*/ 60 w 291"/>
                      <a:gd name="T51" fmla="*/ 20 h 153"/>
                      <a:gd name="T52" fmla="*/ 62 w 291"/>
                      <a:gd name="T53" fmla="*/ 17 h 153"/>
                      <a:gd name="T54" fmla="*/ 63 w 291"/>
                      <a:gd name="T55" fmla="*/ 14 h 153"/>
                      <a:gd name="T56" fmla="*/ 64 w 291"/>
                      <a:gd name="T57" fmla="*/ 11 h 153"/>
                      <a:gd name="T58" fmla="*/ 65 w 291"/>
                      <a:gd name="T59" fmla="*/ 8 h 153"/>
                      <a:gd name="T60" fmla="*/ 66 w 291"/>
                      <a:gd name="T61" fmla="*/ 5 h 153"/>
                      <a:gd name="T62" fmla="*/ 66 w 291"/>
                      <a:gd name="T63" fmla="*/ 2 h 15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1"/>
                      <a:gd name="T97" fmla="*/ 0 h 153"/>
                      <a:gd name="T98" fmla="*/ 291 w 291"/>
                      <a:gd name="T99" fmla="*/ 153 h 15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1" h="153">
                        <a:moveTo>
                          <a:pt x="0" y="9"/>
                        </a:moveTo>
                        <a:lnTo>
                          <a:pt x="0" y="16"/>
                        </a:lnTo>
                        <a:lnTo>
                          <a:pt x="1" y="23"/>
                        </a:lnTo>
                        <a:lnTo>
                          <a:pt x="2" y="30"/>
                        </a:lnTo>
                        <a:lnTo>
                          <a:pt x="3" y="37"/>
                        </a:lnTo>
                        <a:lnTo>
                          <a:pt x="5" y="44"/>
                        </a:lnTo>
                        <a:lnTo>
                          <a:pt x="6" y="51"/>
                        </a:lnTo>
                        <a:lnTo>
                          <a:pt x="9" y="58"/>
                        </a:lnTo>
                        <a:lnTo>
                          <a:pt x="11" y="65"/>
                        </a:lnTo>
                        <a:lnTo>
                          <a:pt x="14" y="71"/>
                        </a:lnTo>
                        <a:lnTo>
                          <a:pt x="18" y="78"/>
                        </a:lnTo>
                        <a:lnTo>
                          <a:pt x="21" y="84"/>
                        </a:lnTo>
                        <a:lnTo>
                          <a:pt x="25" y="90"/>
                        </a:lnTo>
                        <a:lnTo>
                          <a:pt x="30" y="96"/>
                        </a:lnTo>
                        <a:lnTo>
                          <a:pt x="34" y="101"/>
                        </a:lnTo>
                        <a:lnTo>
                          <a:pt x="39" y="107"/>
                        </a:lnTo>
                        <a:lnTo>
                          <a:pt x="44" y="112"/>
                        </a:lnTo>
                        <a:lnTo>
                          <a:pt x="49" y="116"/>
                        </a:lnTo>
                        <a:lnTo>
                          <a:pt x="55" y="121"/>
                        </a:lnTo>
                        <a:lnTo>
                          <a:pt x="61" y="125"/>
                        </a:lnTo>
                        <a:lnTo>
                          <a:pt x="67" y="129"/>
                        </a:lnTo>
                        <a:lnTo>
                          <a:pt x="73" y="133"/>
                        </a:lnTo>
                        <a:lnTo>
                          <a:pt x="79" y="136"/>
                        </a:lnTo>
                        <a:lnTo>
                          <a:pt x="86" y="140"/>
                        </a:lnTo>
                        <a:lnTo>
                          <a:pt x="93" y="142"/>
                        </a:lnTo>
                        <a:lnTo>
                          <a:pt x="99" y="145"/>
                        </a:lnTo>
                        <a:lnTo>
                          <a:pt x="106" y="147"/>
                        </a:lnTo>
                        <a:lnTo>
                          <a:pt x="113" y="149"/>
                        </a:lnTo>
                        <a:lnTo>
                          <a:pt x="120" y="150"/>
                        </a:lnTo>
                        <a:lnTo>
                          <a:pt x="128" y="151"/>
                        </a:lnTo>
                        <a:lnTo>
                          <a:pt x="135" y="152"/>
                        </a:lnTo>
                        <a:lnTo>
                          <a:pt x="142" y="152"/>
                        </a:lnTo>
                        <a:lnTo>
                          <a:pt x="149" y="152"/>
                        </a:lnTo>
                        <a:lnTo>
                          <a:pt x="157" y="152"/>
                        </a:lnTo>
                        <a:lnTo>
                          <a:pt x="164" y="151"/>
                        </a:lnTo>
                        <a:lnTo>
                          <a:pt x="171" y="150"/>
                        </a:lnTo>
                        <a:lnTo>
                          <a:pt x="178" y="148"/>
                        </a:lnTo>
                        <a:lnTo>
                          <a:pt x="185" y="146"/>
                        </a:lnTo>
                        <a:lnTo>
                          <a:pt x="192" y="144"/>
                        </a:lnTo>
                        <a:lnTo>
                          <a:pt x="199" y="142"/>
                        </a:lnTo>
                        <a:lnTo>
                          <a:pt x="205" y="139"/>
                        </a:lnTo>
                        <a:lnTo>
                          <a:pt x="212" y="136"/>
                        </a:lnTo>
                        <a:lnTo>
                          <a:pt x="218" y="132"/>
                        </a:lnTo>
                        <a:lnTo>
                          <a:pt x="224" y="129"/>
                        </a:lnTo>
                        <a:lnTo>
                          <a:pt x="230" y="125"/>
                        </a:lnTo>
                        <a:lnTo>
                          <a:pt x="236" y="120"/>
                        </a:lnTo>
                        <a:lnTo>
                          <a:pt x="242" y="116"/>
                        </a:lnTo>
                        <a:lnTo>
                          <a:pt x="247" y="111"/>
                        </a:lnTo>
                        <a:lnTo>
                          <a:pt x="252" y="105"/>
                        </a:lnTo>
                        <a:lnTo>
                          <a:pt x="257" y="100"/>
                        </a:lnTo>
                        <a:lnTo>
                          <a:pt x="261" y="94"/>
                        </a:lnTo>
                        <a:lnTo>
                          <a:pt x="265" y="89"/>
                        </a:lnTo>
                        <a:lnTo>
                          <a:pt x="269" y="83"/>
                        </a:lnTo>
                        <a:lnTo>
                          <a:pt x="273" y="76"/>
                        </a:lnTo>
                        <a:lnTo>
                          <a:pt x="276" y="70"/>
                        </a:lnTo>
                        <a:lnTo>
                          <a:pt x="279" y="63"/>
                        </a:lnTo>
                        <a:lnTo>
                          <a:pt x="282" y="57"/>
                        </a:lnTo>
                        <a:lnTo>
                          <a:pt x="284" y="50"/>
                        </a:lnTo>
                        <a:lnTo>
                          <a:pt x="286" y="43"/>
                        </a:lnTo>
                        <a:lnTo>
                          <a:pt x="287" y="36"/>
                        </a:lnTo>
                        <a:lnTo>
                          <a:pt x="289" y="29"/>
                        </a:lnTo>
                        <a:lnTo>
                          <a:pt x="289" y="22"/>
                        </a:lnTo>
                        <a:lnTo>
                          <a:pt x="290" y="15"/>
                        </a:lnTo>
                        <a:lnTo>
                          <a:pt x="290" y="8"/>
                        </a:lnTo>
                        <a:lnTo>
                          <a:pt x="290" y="0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09" name="Freeform 26"/>
                  <p:cNvSpPr>
                    <a:spLocks noChangeArrowheads="1"/>
                  </p:cNvSpPr>
                  <p:nvPr/>
                </p:nvSpPr>
                <p:spPr bwMode="auto">
                  <a:xfrm rot="2580000">
                    <a:off x="980" y="1749"/>
                    <a:ext cx="66" cy="35"/>
                  </a:xfrm>
                  <a:custGeom>
                    <a:avLst/>
                    <a:gdLst>
                      <a:gd name="T0" fmla="*/ 0 w 291"/>
                      <a:gd name="T1" fmla="*/ 2 h 153"/>
                      <a:gd name="T2" fmla="*/ 0 w 291"/>
                      <a:gd name="T3" fmla="*/ 5 h 153"/>
                      <a:gd name="T4" fmla="*/ 1 w 291"/>
                      <a:gd name="T5" fmla="*/ 8 h 153"/>
                      <a:gd name="T6" fmla="*/ 1 w 291"/>
                      <a:gd name="T7" fmla="*/ 11 h 153"/>
                      <a:gd name="T8" fmla="*/ 2 w 291"/>
                      <a:gd name="T9" fmla="*/ 14 h 153"/>
                      <a:gd name="T10" fmla="*/ 4 w 291"/>
                      <a:gd name="T11" fmla="*/ 17 h 153"/>
                      <a:gd name="T12" fmla="*/ 5 w 291"/>
                      <a:gd name="T13" fmla="*/ 20 h 153"/>
                      <a:gd name="T14" fmla="*/ 7 w 291"/>
                      <a:gd name="T15" fmla="*/ 23 h 153"/>
                      <a:gd name="T16" fmla="*/ 10 w 291"/>
                      <a:gd name="T17" fmla="*/ 25 h 153"/>
                      <a:gd name="T18" fmla="*/ 12 w 291"/>
                      <a:gd name="T19" fmla="*/ 27 h 153"/>
                      <a:gd name="T20" fmla="*/ 15 w 291"/>
                      <a:gd name="T21" fmla="*/ 30 h 153"/>
                      <a:gd name="T22" fmla="*/ 18 w 291"/>
                      <a:gd name="T23" fmla="*/ 31 h 153"/>
                      <a:gd name="T24" fmla="*/ 21 w 291"/>
                      <a:gd name="T25" fmla="*/ 32 h 153"/>
                      <a:gd name="T26" fmla="*/ 24 w 291"/>
                      <a:gd name="T27" fmla="*/ 33 h 153"/>
                      <a:gd name="T28" fmla="*/ 27 w 291"/>
                      <a:gd name="T29" fmla="*/ 34 h 153"/>
                      <a:gd name="T30" fmla="*/ 30 w 291"/>
                      <a:gd name="T31" fmla="*/ 35 h 153"/>
                      <a:gd name="T32" fmla="*/ 34 w 291"/>
                      <a:gd name="T33" fmla="*/ 35 h 153"/>
                      <a:gd name="T34" fmla="*/ 37 w 291"/>
                      <a:gd name="T35" fmla="*/ 35 h 153"/>
                      <a:gd name="T36" fmla="*/ 40 w 291"/>
                      <a:gd name="T37" fmla="*/ 34 h 153"/>
                      <a:gd name="T38" fmla="*/ 43 w 291"/>
                      <a:gd name="T39" fmla="*/ 33 h 153"/>
                      <a:gd name="T40" fmla="*/ 46 w 291"/>
                      <a:gd name="T41" fmla="*/ 32 h 153"/>
                      <a:gd name="T42" fmla="*/ 49 w 291"/>
                      <a:gd name="T43" fmla="*/ 30 h 153"/>
                      <a:gd name="T44" fmla="*/ 52 w 291"/>
                      <a:gd name="T45" fmla="*/ 29 h 153"/>
                      <a:gd name="T46" fmla="*/ 55 w 291"/>
                      <a:gd name="T47" fmla="*/ 27 h 153"/>
                      <a:gd name="T48" fmla="*/ 57 w 291"/>
                      <a:gd name="T49" fmla="*/ 24 h 153"/>
                      <a:gd name="T50" fmla="*/ 59 w 291"/>
                      <a:gd name="T51" fmla="*/ 22 h 153"/>
                      <a:gd name="T52" fmla="*/ 61 w 291"/>
                      <a:gd name="T53" fmla="*/ 19 h 153"/>
                      <a:gd name="T54" fmla="*/ 63 w 291"/>
                      <a:gd name="T55" fmla="*/ 16 h 153"/>
                      <a:gd name="T56" fmla="*/ 64 w 291"/>
                      <a:gd name="T57" fmla="*/ 13 h 153"/>
                      <a:gd name="T58" fmla="*/ 65 w 291"/>
                      <a:gd name="T59" fmla="*/ 10 h 153"/>
                      <a:gd name="T60" fmla="*/ 65 w 291"/>
                      <a:gd name="T61" fmla="*/ 7 h 153"/>
                      <a:gd name="T62" fmla="*/ 66 w 291"/>
                      <a:gd name="T63" fmla="*/ 4 h 15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1"/>
                      <a:gd name="T97" fmla="*/ 0 h 153"/>
                      <a:gd name="T98" fmla="*/ 291 w 291"/>
                      <a:gd name="T99" fmla="*/ 153 h 15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1" h="153">
                        <a:moveTo>
                          <a:pt x="0" y="0"/>
                        </a:moveTo>
                        <a:lnTo>
                          <a:pt x="0" y="7"/>
                        </a:lnTo>
                        <a:lnTo>
                          <a:pt x="0" y="15"/>
                        </a:lnTo>
                        <a:lnTo>
                          <a:pt x="1" y="22"/>
                        </a:lnTo>
                        <a:lnTo>
                          <a:pt x="1" y="29"/>
                        </a:lnTo>
                        <a:lnTo>
                          <a:pt x="3" y="36"/>
                        </a:lnTo>
                        <a:lnTo>
                          <a:pt x="4" y="43"/>
                        </a:lnTo>
                        <a:lnTo>
                          <a:pt x="6" y="50"/>
                        </a:lnTo>
                        <a:lnTo>
                          <a:pt x="8" y="57"/>
                        </a:lnTo>
                        <a:lnTo>
                          <a:pt x="11" y="63"/>
                        </a:lnTo>
                        <a:lnTo>
                          <a:pt x="14" y="70"/>
                        </a:lnTo>
                        <a:lnTo>
                          <a:pt x="17" y="76"/>
                        </a:lnTo>
                        <a:lnTo>
                          <a:pt x="21" y="82"/>
                        </a:lnTo>
                        <a:lnTo>
                          <a:pt x="24" y="88"/>
                        </a:lnTo>
                        <a:lnTo>
                          <a:pt x="29" y="94"/>
                        </a:lnTo>
                        <a:lnTo>
                          <a:pt x="33" y="100"/>
                        </a:lnTo>
                        <a:lnTo>
                          <a:pt x="38" y="105"/>
                        </a:lnTo>
                        <a:lnTo>
                          <a:pt x="43" y="111"/>
                        </a:lnTo>
                        <a:lnTo>
                          <a:pt x="48" y="115"/>
                        </a:lnTo>
                        <a:lnTo>
                          <a:pt x="54" y="120"/>
                        </a:lnTo>
                        <a:lnTo>
                          <a:pt x="59" y="124"/>
                        </a:lnTo>
                        <a:lnTo>
                          <a:pt x="65" y="129"/>
                        </a:lnTo>
                        <a:lnTo>
                          <a:pt x="72" y="132"/>
                        </a:lnTo>
                        <a:lnTo>
                          <a:pt x="78" y="136"/>
                        </a:lnTo>
                        <a:lnTo>
                          <a:pt x="84" y="139"/>
                        </a:lnTo>
                        <a:lnTo>
                          <a:pt x="91" y="142"/>
                        </a:lnTo>
                        <a:lnTo>
                          <a:pt x="98" y="144"/>
                        </a:lnTo>
                        <a:lnTo>
                          <a:pt x="105" y="146"/>
                        </a:lnTo>
                        <a:lnTo>
                          <a:pt x="112" y="148"/>
                        </a:lnTo>
                        <a:lnTo>
                          <a:pt x="119" y="150"/>
                        </a:lnTo>
                        <a:lnTo>
                          <a:pt x="126" y="151"/>
                        </a:lnTo>
                        <a:lnTo>
                          <a:pt x="133" y="152"/>
                        </a:lnTo>
                        <a:lnTo>
                          <a:pt x="141" y="152"/>
                        </a:lnTo>
                        <a:lnTo>
                          <a:pt x="148" y="152"/>
                        </a:lnTo>
                        <a:lnTo>
                          <a:pt x="155" y="152"/>
                        </a:lnTo>
                        <a:lnTo>
                          <a:pt x="162" y="151"/>
                        </a:lnTo>
                        <a:lnTo>
                          <a:pt x="169" y="150"/>
                        </a:lnTo>
                        <a:lnTo>
                          <a:pt x="177" y="149"/>
                        </a:lnTo>
                        <a:lnTo>
                          <a:pt x="184" y="147"/>
                        </a:lnTo>
                        <a:lnTo>
                          <a:pt x="191" y="145"/>
                        </a:lnTo>
                        <a:lnTo>
                          <a:pt x="197" y="142"/>
                        </a:lnTo>
                        <a:lnTo>
                          <a:pt x="204" y="140"/>
                        </a:lnTo>
                        <a:lnTo>
                          <a:pt x="211" y="137"/>
                        </a:lnTo>
                        <a:lnTo>
                          <a:pt x="217" y="133"/>
                        </a:lnTo>
                        <a:lnTo>
                          <a:pt x="223" y="129"/>
                        </a:lnTo>
                        <a:lnTo>
                          <a:pt x="229" y="125"/>
                        </a:lnTo>
                        <a:lnTo>
                          <a:pt x="235" y="121"/>
                        </a:lnTo>
                        <a:lnTo>
                          <a:pt x="241" y="117"/>
                        </a:lnTo>
                        <a:lnTo>
                          <a:pt x="246" y="112"/>
                        </a:lnTo>
                        <a:lnTo>
                          <a:pt x="251" y="107"/>
                        </a:lnTo>
                        <a:lnTo>
                          <a:pt x="256" y="101"/>
                        </a:lnTo>
                        <a:lnTo>
                          <a:pt x="260" y="96"/>
                        </a:lnTo>
                        <a:lnTo>
                          <a:pt x="265" y="90"/>
                        </a:lnTo>
                        <a:lnTo>
                          <a:pt x="269" y="84"/>
                        </a:lnTo>
                        <a:lnTo>
                          <a:pt x="272" y="78"/>
                        </a:lnTo>
                        <a:lnTo>
                          <a:pt x="276" y="71"/>
                        </a:lnTo>
                        <a:lnTo>
                          <a:pt x="279" y="65"/>
                        </a:lnTo>
                        <a:lnTo>
                          <a:pt x="281" y="58"/>
                        </a:lnTo>
                        <a:lnTo>
                          <a:pt x="284" y="51"/>
                        </a:lnTo>
                        <a:lnTo>
                          <a:pt x="285" y="44"/>
                        </a:lnTo>
                        <a:lnTo>
                          <a:pt x="287" y="37"/>
                        </a:lnTo>
                        <a:lnTo>
                          <a:pt x="288" y="30"/>
                        </a:lnTo>
                        <a:lnTo>
                          <a:pt x="289" y="23"/>
                        </a:lnTo>
                        <a:lnTo>
                          <a:pt x="290" y="16"/>
                        </a:lnTo>
                        <a:lnTo>
                          <a:pt x="290" y="9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0" name="Freeform 27"/>
                  <p:cNvSpPr>
                    <a:spLocks noChangeArrowheads="1"/>
                  </p:cNvSpPr>
                  <p:nvPr/>
                </p:nvSpPr>
                <p:spPr bwMode="auto">
                  <a:xfrm rot="-8220000">
                    <a:off x="1046" y="1770"/>
                    <a:ext cx="67" cy="34"/>
                  </a:xfrm>
                  <a:custGeom>
                    <a:avLst/>
                    <a:gdLst>
                      <a:gd name="T0" fmla="*/ 0 w 297"/>
                      <a:gd name="T1" fmla="*/ 4 h 151"/>
                      <a:gd name="T2" fmla="*/ 0 w 297"/>
                      <a:gd name="T3" fmla="*/ 7 h 151"/>
                      <a:gd name="T4" fmla="*/ 1 w 297"/>
                      <a:gd name="T5" fmla="*/ 10 h 151"/>
                      <a:gd name="T6" fmla="*/ 2 w 297"/>
                      <a:gd name="T7" fmla="*/ 13 h 151"/>
                      <a:gd name="T8" fmla="*/ 4 w 297"/>
                      <a:gd name="T9" fmla="*/ 16 h 151"/>
                      <a:gd name="T10" fmla="*/ 5 w 297"/>
                      <a:gd name="T11" fmla="*/ 19 h 151"/>
                      <a:gd name="T12" fmla="*/ 7 w 297"/>
                      <a:gd name="T13" fmla="*/ 21 h 151"/>
                      <a:gd name="T14" fmla="*/ 9 w 297"/>
                      <a:gd name="T15" fmla="*/ 24 h 151"/>
                      <a:gd name="T16" fmla="*/ 12 w 297"/>
                      <a:gd name="T17" fmla="*/ 26 h 151"/>
                      <a:gd name="T18" fmla="*/ 14 w 297"/>
                      <a:gd name="T19" fmla="*/ 28 h 151"/>
                      <a:gd name="T20" fmla="*/ 17 w 297"/>
                      <a:gd name="T21" fmla="*/ 30 h 151"/>
                      <a:gd name="T22" fmla="*/ 20 w 297"/>
                      <a:gd name="T23" fmla="*/ 31 h 151"/>
                      <a:gd name="T24" fmla="*/ 24 w 297"/>
                      <a:gd name="T25" fmla="*/ 32 h 151"/>
                      <a:gd name="T26" fmla="*/ 27 w 297"/>
                      <a:gd name="T27" fmla="*/ 33 h 151"/>
                      <a:gd name="T28" fmla="*/ 30 w 297"/>
                      <a:gd name="T29" fmla="*/ 34 h 151"/>
                      <a:gd name="T30" fmla="*/ 34 w 297"/>
                      <a:gd name="T31" fmla="*/ 34 h 151"/>
                      <a:gd name="T32" fmla="*/ 37 w 297"/>
                      <a:gd name="T33" fmla="*/ 34 h 151"/>
                      <a:gd name="T34" fmla="*/ 40 w 297"/>
                      <a:gd name="T35" fmla="*/ 33 h 151"/>
                      <a:gd name="T36" fmla="*/ 44 w 297"/>
                      <a:gd name="T37" fmla="*/ 32 h 151"/>
                      <a:gd name="T38" fmla="*/ 47 w 297"/>
                      <a:gd name="T39" fmla="*/ 31 h 151"/>
                      <a:gd name="T40" fmla="*/ 50 w 297"/>
                      <a:gd name="T41" fmla="*/ 30 h 151"/>
                      <a:gd name="T42" fmla="*/ 53 w 297"/>
                      <a:gd name="T43" fmla="*/ 28 h 151"/>
                      <a:gd name="T44" fmla="*/ 55 w 297"/>
                      <a:gd name="T45" fmla="*/ 26 h 151"/>
                      <a:gd name="T46" fmla="*/ 58 w 297"/>
                      <a:gd name="T47" fmla="*/ 24 h 151"/>
                      <a:gd name="T48" fmla="*/ 60 w 297"/>
                      <a:gd name="T49" fmla="*/ 21 h 151"/>
                      <a:gd name="T50" fmla="*/ 62 w 297"/>
                      <a:gd name="T51" fmla="*/ 18 h 151"/>
                      <a:gd name="T52" fmla="*/ 63 w 297"/>
                      <a:gd name="T53" fmla="*/ 16 h 151"/>
                      <a:gd name="T54" fmla="*/ 65 w 297"/>
                      <a:gd name="T55" fmla="*/ 13 h 151"/>
                      <a:gd name="T56" fmla="*/ 66 w 297"/>
                      <a:gd name="T57" fmla="*/ 10 h 151"/>
                      <a:gd name="T58" fmla="*/ 66 w 297"/>
                      <a:gd name="T59" fmla="*/ 7 h 151"/>
                      <a:gd name="T60" fmla="*/ 67 w 297"/>
                      <a:gd name="T61" fmla="*/ 3 h 151"/>
                      <a:gd name="T62" fmla="*/ 67 w 297"/>
                      <a:gd name="T63" fmla="*/ 0 h 15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7"/>
                      <a:gd name="T97" fmla="*/ 0 h 151"/>
                      <a:gd name="T98" fmla="*/ 297 w 297"/>
                      <a:gd name="T99" fmla="*/ 151 h 15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7" h="151">
                        <a:moveTo>
                          <a:pt x="0" y="8"/>
                        </a:moveTo>
                        <a:lnTo>
                          <a:pt x="0" y="16"/>
                        </a:lnTo>
                        <a:lnTo>
                          <a:pt x="1" y="23"/>
                        </a:lnTo>
                        <a:lnTo>
                          <a:pt x="2" y="30"/>
                        </a:lnTo>
                        <a:lnTo>
                          <a:pt x="3" y="37"/>
                        </a:lnTo>
                        <a:lnTo>
                          <a:pt x="5" y="44"/>
                        </a:lnTo>
                        <a:lnTo>
                          <a:pt x="7" y="51"/>
                        </a:lnTo>
                        <a:lnTo>
                          <a:pt x="10" y="58"/>
                        </a:lnTo>
                        <a:lnTo>
                          <a:pt x="13" y="65"/>
                        </a:lnTo>
                        <a:lnTo>
                          <a:pt x="16" y="71"/>
                        </a:lnTo>
                        <a:lnTo>
                          <a:pt x="19" y="77"/>
                        </a:lnTo>
                        <a:lnTo>
                          <a:pt x="23" y="84"/>
                        </a:lnTo>
                        <a:lnTo>
                          <a:pt x="27" y="90"/>
                        </a:lnTo>
                        <a:lnTo>
                          <a:pt x="32" y="95"/>
                        </a:lnTo>
                        <a:lnTo>
                          <a:pt x="36" y="101"/>
                        </a:lnTo>
                        <a:lnTo>
                          <a:pt x="42" y="106"/>
                        </a:lnTo>
                        <a:lnTo>
                          <a:pt x="47" y="111"/>
                        </a:lnTo>
                        <a:lnTo>
                          <a:pt x="52" y="116"/>
                        </a:lnTo>
                        <a:lnTo>
                          <a:pt x="58" y="121"/>
                        </a:lnTo>
                        <a:lnTo>
                          <a:pt x="64" y="125"/>
                        </a:lnTo>
                        <a:lnTo>
                          <a:pt x="71" y="129"/>
                        </a:lnTo>
                        <a:lnTo>
                          <a:pt x="77" y="132"/>
                        </a:lnTo>
                        <a:lnTo>
                          <a:pt x="84" y="136"/>
                        </a:lnTo>
                        <a:lnTo>
                          <a:pt x="90" y="139"/>
                        </a:lnTo>
                        <a:lnTo>
                          <a:pt x="97" y="141"/>
                        </a:lnTo>
                        <a:lnTo>
                          <a:pt x="105" y="144"/>
                        </a:lnTo>
                        <a:lnTo>
                          <a:pt x="112" y="146"/>
                        </a:lnTo>
                        <a:lnTo>
                          <a:pt x="119" y="147"/>
                        </a:lnTo>
                        <a:lnTo>
                          <a:pt x="126" y="148"/>
                        </a:lnTo>
                        <a:lnTo>
                          <a:pt x="134" y="149"/>
                        </a:lnTo>
                        <a:lnTo>
                          <a:pt x="141" y="150"/>
                        </a:lnTo>
                        <a:lnTo>
                          <a:pt x="149" y="150"/>
                        </a:lnTo>
                        <a:lnTo>
                          <a:pt x="156" y="150"/>
                        </a:lnTo>
                        <a:lnTo>
                          <a:pt x="164" y="149"/>
                        </a:lnTo>
                        <a:lnTo>
                          <a:pt x="171" y="148"/>
                        </a:lnTo>
                        <a:lnTo>
                          <a:pt x="178" y="147"/>
                        </a:lnTo>
                        <a:lnTo>
                          <a:pt x="186" y="145"/>
                        </a:lnTo>
                        <a:lnTo>
                          <a:pt x="193" y="143"/>
                        </a:lnTo>
                        <a:lnTo>
                          <a:pt x="200" y="141"/>
                        </a:lnTo>
                        <a:lnTo>
                          <a:pt x="207" y="138"/>
                        </a:lnTo>
                        <a:lnTo>
                          <a:pt x="214" y="135"/>
                        </a:lnTo>
                        <a:lnTo>
                          <a:pt x="220" y="132"/>
                        </a:lnTo>
                        <a:lnTo>
                          <a:pt x="227" y="128"/>
                        </a:lnTo>
                        <a:lnTo>
                          <a:pt x="233" y="124"/>
                        </a:lnTo>
                        <a:lnTo>
                          <a:pt x="239" y="120"/>
                        </a:lnTo>
                        <a:lnTo>
                          <a:pt x="245" y="115"/>
                        </a:lnTo>
                        <a:lnTo>
                          <a:pt x="250" y="110"/>
                        </a:lnTo>
                        <a:lnTo>
                          <a:pt x="256" y="105"/>
                        </a:lnTo>
                        <a:lnTo>
                          <a:pt x="261" y="100"/>
                        </a:lnTo>
                        <a:lnTo>
                          <a:pt x="265" y="94"/>
                        </a:lnTo>
                        <a:lnTo>
                          <a:pt x="270" y="88"/>
                        </a:lnTo>
                        <a:lnTo>
                          <a:pt x="274" y="82"/>
                        </a:lnTo>
                        <a:lnTo>
                          <a:pt x="278" y="76"/>
                        </a:lnTo>
                        <a:lnTo>
                          <a:pt x="281" y="70"/>
                        </a:lnTo>
                        <a:lnTo>
                          <a:pt x="284" y="63"/>
                        </a:lnTo>
                        <a:lnTo>
                          <a:pt x="287" y="57"/>
                        </a:lnTo>
                        <a:lnTo>
                          <a:pt x="289" y="50"/>
                        </a:lnTo>
                        <a:lnTo>
                          <a:pt x="291" y="43"/>
                        </a:lnTo>
                        <a:lnTo>
                          <a:pt x="293" y="36"/>
                        </a:lnTo>
                        <a:lnTo>
                          <a:pt x="294" y="29"/>
                        </a:lnTo>
                        <a:lnTo>
                          <a:pt x="295" y="21"/>
                        </a:lnTo>
                        <a:lnTo>
                          <a:pt x="296" y="14"/>
                        </a:lnTo>
                        <a:lnTo>
                          <a:pt x="296" y="7"/>
                        </a:lnTo>
                        <a:lnTo>
                          <a:pt x="296" y="0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1" name="Freeform 28"/>
                  <p:cNvSpPr>
                    <a:spLocks noChangeArrowheads="1"/>
                  </p:cNvSpPr>
                  <p:nvPr/>
                </p:nvSpPr>
                <p:spPr bwMode="auto">
                  <a:xfrm rot="2580000">
                    <a:off x="1078" y="1840"/>
                    <a:ext cx="67" cy="34"/>
                  </a:xfrm>
                  <a:custGeom>
                    <a:avLst/>
                    <a:gdLst>
                      <a:gd name="T0" fmla="*/ 0 w 295"/>
                      <a:gd name="T1" fmla="*/ 2 h 151"/>
                      <a:gd name="T2" fmla="*/ 0 w 295"/>
                      <a:gd name="T3" fmla="*/ 5 h 151"/>
                      <a:gd name="T4" fmla="*/ 1 w 295"/>
                      <a:gd name="T5" fmla="*/ 8 h 151"/>
                      <a:gd name="T6" fmla="*/ 2 w 295"/>
                      <a:gd name="T7" fmla="*/ 11 h 151"/>
                      <a:gd name="T8" fmla="*/ 3 w 295"/>
                      <a:gd name="T9" fmla="*/ 14 h 151"/>
                      <a:gd name="T10" fmla="*/ 4 w 295"/>
                      <a:gd name="T11" fmla="*/ 17 h 151"/>
                      <a:gd name="T12" fmla="*/ 6 w 295"/>
                      <a:gd name="T13" fmla="*/ 20 h 151"/>
                      <a:gd name="T14" fmla="*/ 8 w 295"/>
                      <a:gd name="T15" fmla="*/ 23 h 151"/>
                      <a:gd name="T16" fmla="*/ 10 w 295"/>
                      <a:gd name="T17" fmla="*/ 25 h 151"/>
                      <a:gd name="T18" fmla="*/ 13 w 295"/>
                      <a:gd name="T19" fmla="*/ 27 h 151"/>
                      <a:gd name="T20" fmla="*/ 16 w 295"/>
                      <a:gd name="T21" fmla="*/ 29 h 151"/>
                      <a:gd name="T22" fmla="*/ 19 w 295"/>
                      <a:gd name="T23" fmla="*/ 30 h 151"/>
                      <a:gd name="T24" fmla="*/ 22 w 295"/>
                      <a:gd name="T25" fmla="*/ 32 h 151"/>
                      <a:gd name="T26" fmla="*/ 25 w 295"/>
                      <a:gd name="T27" fmla="*/ 33 h 151"/>
                      <a:gd name="T28" fmla="*/ 28 w 295"/>
                      <a:gd name="T29" fmla="*/ 33 h 151"/>
                      <a:gd name="T30" fmla="*/ 32 w 295"/>
                      <a:gd name="T31" fmla="*/ 34 h 151"/>
                      <a:gd name="T32" fmla="*/ 35 w 295"/>
                      <a:gd name="T33" fmla="*/ 34 h 151"/>
                      <a:gd name="T34" fmla="*/ 38 w 295"/>
                      <a:gd name="T35" fmla="*/ 33 h 151"/>
                      <a:gd name="T36" fmla="*/ 42 w 295"/>
                      <a:gd name="T37" fmla="*/ 33 h 151"/>
                      <a:gd name="T38" fmla="*/ 45 w 295"/>
                      <a:gd name="T39" fmla="*/ 32 h 151"/>
                      <a:gd name="T40" fmla="*/ 48 w 295"/>
                      <a:gd name="T41" fmla="*/ 31 h 151"/>
                      <a:gd name="T42" fmla="*/ 51 w 295"/>
                      <a:gd name="T43" fmla="*/ 29 h 151"/>
                      <a:gd name="T44" fmla="*/ 54 w 295"/>
                      <a:gd name="T45" fmla="*/ 27 h 151"/>
                      <a:gd name="T46" fmla="*/ 56 w 295"/>
                      <a:gd name="T47" fmla="*/ 25 h 151"/>
                      <a:gd name="T48" fmla="*/ 59 w 295"/>
                      <a:gd name="T49" fmla="*/ 23 h 151"/>
                      <a:gd name="T50" fmla="*/ 61 w 295"/>
                      <a:gd name="T51" fmla="*/ 20 h 151"/>
                      <a:gd name="T52" fmla="*/ 62 w 295"/>
                      <a:gd name="T53" fmla="*/ 17 h 151"/>
                      <a:gd name="T54" fmla="*/ 64 w 295"/>
                      <a:gd name="T55" fmla="*/ 15 h 151"/>
                      <a:gd name="T56" fmla="*/ 65 w 295"/>
                      <a:gd name="T57" fmla="*/ 11 h 151"/>
                      <a:gd name="T58" fmla="*/ 66 w 295"/>
                      <a:gd name="T59" fmla="*/ 8 h 151"/>
                      <a:gd name="T60" fmla="*/ 67 w 295"/>
                      <a:gd name="T61" fmla="*/ 5 h 151"/>
                      <a:gd name="T62" fmla="*/ 67 w 295"/>
                      <a:gd name="T63" fmla="*/ 2 h 15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5"/>
                      <a:gd name="T97" fmla="*/ 0 h 151"/>
                      <a:gd name="T98" fmla="*/ 295 w 295"/>
                      <a:gd name="T99" fmla="*/ 151 h 15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5" h="151">
                        <a:moveTo>
                          <a:pt x="0" y="0"/>
                        </a:moveTo>
                        <a:lnTo>
                          <a:pt x="0" y="7"/>
                        </a:lnTo>
                        <a:lnTo>
                          <a:pt x="0" y="14"/>
                        </a:lnTo>
                        <a:lnTo>
                          <a:pt x="1" y="21"/>
                        </a:lnTo>
                        <a:lnTo>
                          <a:pt x="2" y="29"/>
                        </a:lnTo>
                        <a:lnTo>
                          <a:pt x="3" y="36"/>
                        </a:lnTo>
                        <a:lnTo>
                          <a:pt x="5" y="43"/>
                        </a:lnTo>
                        <a:lnTo>
                          <a:pt x="7" y="50"/>
                        </a:lnTo>
                        <a:lnTo>
                          <a:pt x="9" y="57"/>
                        </a:lnTo>
                        <a:lnTo>
                          <a:pt x="12" y="63"/>
                        </a:lnTo>
                        <a:lnTo>
                          <a:pt x="15" y="70"/>
                        </a:lnTo>
                        <a:lnTo>
                          <a:pt x="18" y="76"/>
                        </a:lnTo>
                        <a:lnTo>
                          <a:pt x="22" y="82"/>
                        </a:lnTo>
                        <a:lnTo>
                          <a:pt x="26" y="88"/>
                        </a:lnTo>
                        <a:lnTo>
                          <a:pt x="31" y="94"/>
                        </a:lnTo>
                        <a:lnTo>
                          <a:pt x="35" y="100"/>
                        </a:lnTo>
                        <a:lnTo>
                          <a:pt x="40" y="105"/>
                        </a:lnTo>
                        <a:lnTo>
                          <a:pt x="45" y="110"/>
                        </a:lnTo>
                        <a:lnTo>
                          <a:pt x="51" y="115"/>
                        </a:lnTo>
                        <a:lnTo>
                          <a:pt x="57" y="120"/>
                        </a:lnTo>
                        <a:lnTo>
                          <a:pt x="63" y="124"/>
                        </a:lnTo>
                        <a:lnTo>
                          <a:pt x="69" y="128"/>
                        </a:lnTo>
                        <a:lnTo>
                          <a:pt x="75" y="132"/>
                        </a:lnTo>
                        <a:lnTo>
                          <a:pt x="82" y="135"/>
                        </a:lnTo>
                        <a:lnTo>
                          <a:pt x="89" y="138"/>
                        </a:lnTo>
                        <a:lnTo>
                          <a:pt x="95" y="141"/>
                        </a:lnTo>
                        <a:lnTo>
                          <a:pt x="102" y="143"/>
                        </a:lnTo>
                        <a:lnTo>
                          <a:pt x="110" y="145"/>
                        </a:lnTo>
                        <a:lnTo>
                          <a:pt x="117" y="147"/>
                        </a:lnTo>
                        <a:lnTo>
                          <a:pt x="124" y="148"/>
                        </a:lnTo>
                        <a:lnTo>
                          <a:pt x="131" y="149"/>
                        </a:lnTo>
                        <a:lnTo>
                          <a:pt x="139" y="150"/>
                        </a:lnTo>
                        <a:lnTo>
                          <a:pt x="146" y="150"/>
                        </a:lnTo>
                        <a:lnTo>
                          <a:pt x="154" y="150"/>
                        </a:lnTo>
                        <a:lnTo>
                          <a:pt x="161" y="149"/>
                        </a:lnTo>
                        <a:lnTo>
                          <a:pt x="168" y="148"/>
                        </a:lnTo>
                        <a:lnTo>
                          <a:pt x="176" y="147"/>
                        </a:lnTo>
                        <a:lnTo>
                          <a:pt x="183" y="146"/>
                        </a:lnTo>
                        <a:lnTo>
                          <a:pt x="190" y="144"/>
                        </a:lnTo>
                        <a:lnTo>
                          <a:pt x="197" y="141"/>
                        </a:lnTo>
                        <a:lnTo>
                          <a:pt x="204" y="139"/>
                        </a:lnTo>
                        <a:lnTo>
                          <a:pt x="211" y="136"/>
                        </a:lnTo>
                        <a:lnTo>
                          <a:pt x="217" y="132"/>
                        </a:lnTo>
                        <a:lnTo>
                          <a:pt x="224" y="129"/>
                        </a:lnTo>
                        <a:lnTo>
                          <a:pt x="230" y="125"/>
                        </a:lnTo>
                        <a:lnTo>
                          <a:pt x="236" y="121"/>
                        </a:lnTo>
                        <a:lnTo>
                          <a:pt x="242" y="116"/>
                        </a:lnTo>
                        <a:lnTo>
                          <a:pt x="247" y="111"/>
                        </a:lnTo>
                        <a:lnTo>
                          <a:pt x="253" y="106"/>
                        </a:lnTo>
                        <a:lnTo>
                          <a:pt x="258" y="101"/>
                        </a:lnTo>
                        <a:lnTo>
                          <a:pt x="263" y="95"/>
                        </a:lnTo>
                        <a:lnTo>
                          <a:pt x="267" y="90"/>
                        </a:lnTo>
                        <a:lnTo>
                          <a:pt x="271" y="84"/>
                        </a:lnTo>
                        <a:lnTo>
                          <a:pt x="275" y="77"/>
                        </a:lnTo>
                        <a:lnTo>
                          <a:pt x="278" y="71"/>
                        </a:lnTo>
                        <a:lnTo>
                          <a:pt x="282" y="65"/>
                        </a:lnTo>
                        <a:lnTo>
                          <a:pt x="284" y="58"/>
                        </a:lnTo>
                        <a:lnTo>
                          <a:pt x="287" y="51"/>
                        </a:lnTo>
                        <a:lnTo>
                          <a:pt x="289" y="44"/>
                        </a:lnTo>
                        <a:lnTo>
                          <a:pt x="291" y="37"/>
                        </a:lnTo>
                        <a:lnTo>
                          <a:pt x="292" y="30"/>
                        </a:lnTo>
                        <a:lnTo>
                          <a:pt x="293" y="23"/>
                        </a:lnTo>
                        <a:lnTo>
                          <a:pt x="294" y="16"/>
                        </a:lnTo>
                        <a:lnTo>
                          <a:pt x="294" y="8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2" name="Freeform 29"/>
                  <p:cNvSpPr>
                    <a:spLocks noChangeArrowheads="1"/>
                  </p:cNvSpPr>
                  <p:nvPr/>
                </p:nvSpPr>
                <p:spPr bwMode="auto">
                  <a:xfrm rot="-8220000">
                    <a:off x="1145" y="1863"/>
                    <a:ext cx="67" cy="34"/>
                  </a:xfrm>
                  <a:custGeom>
                    <a:avLst/>
                    <a:gdLst>
                      <a:gd name="T0" fmla="*/ 0 w 295"/>
                      <a:gd name="T1" fmla="*/ 4 h 152"/>
                      <a:gd name="T2" fmla="*/ 0 w 295"/>
                      <a:gd name="T3" fmla="*/ 7 h 152"/>
                      <a:gd name="T4" fmla="*/ 1 w 295"/>
                      <a:gd name="T5" fmla="*/ 10 h 152"/>
                      <a:gd name="T6" fmla="*/ 2 w 295"/>
                      <a:gd name="T7" fmla="*/ 13 h 152"/>
                      <a:gd name="T8" fmla="*/ 3 w 295"/>
                      <a:gd name="T9" fmla="*/ 16 h 152"/>
                      <a:gd name="T10" fmla="*/ 5 w 295"/>
                      <a:gd name="T11" fmla="*/ 19 h 152"/>
                      <a:gd name="T12" fmla="*/ 7 w 295"/>
                      <a:gd name="T13" fmla="*/ 21 h 152"/>
                      <a:gd name="T14" fmla="*/ 9 w 295"/>
                      <a:gd name="T15" fmla="*/ 24 h 152"/>
                      <a:gd name="T16" fmla="*/ 11 w 295"/>
                      <a:gd name="T17" fmla="*/ 26 h 152"/>
                      <a:gd name="T18" fmla="*/ 14 w 295"/>
                      <a:gd name="T19" fmla="*/ 28 h 152"/>
                      <a:gd name="T20" fmla="*/ 17 w 295"/>
                      <a:gd name="T21" fmla="*/ 30 h 152"/>
                      <a:gd name="T22" fmla="*/ 20 w 295"/>
                      <a:gd name="T23" fmla="*/ 31 h 152"/>
                      <a:gd name="T24" fmla="*/ 23 w 295"/>
                      <a:gd name="T25" fmla="*/ 32 h 152"/>
                      <a:gd name="T26" fmla="*/ 26 w 295"/>
                      <a:gd name="T27" fmla="*/ 33 h 152"/>
                      <a:gd name="T28" fmla="*/ 29 w 295"/>
                      <a:gd name="T29" fmla="*/ 34 h 152"/>
                      <a:gd name="T30" fmla="*/ 33 w 295"/>
                      <a:gd name="T31" fmla="*/ 34 h 152"/>
                      <a:gd name="T32" fmla="*/ 36 w 295"/>
                      <a:gd name="T33" fmla="*/ 34 h 152"/>
                      <a:gd name="T34" fmla="*/ 39 w 295"/>
                      <a:gd name="T35" fmla="*/ 33 h 152"/>
                      <a:gd name="T36" fmla="*/ 43 w 295"/>
                      <a:gd name="T37" fmla="*/ 32 h 152"/>
                      <a:gd name="T38" fmla="*/ 46 w 295"/>
                      <a:gd name="T39" fmla="*/ 32 h 152"/>
                      <a:gd name="T40" fmla="*/ 49 w 295"/>
                      <a:gd name="T41" fmla="*/ 30 h 152"/>
                      <a:gd name="T42" fmla="*/ 52 w 295"/>
                      <a:gd name="T43" fmla="*/ 29 h 152"/>
                      <a:gd name="T44" fmla="*/ 54 w 295"/>
                      <a:gd name="T45" fmla="*/ 27 h 152"/>
                      <a:gd name="T46" fmla="*/ 57 w 295"/>
                      <a:gd name="T47" fmla="*/ 25 h 152"/>
                      <a:gd name="T48" fmla="*/ 59 w 295"/>
                      <a:gd name="T49" fmla="*/ 22 h 152"/>
                      <a:gd name="T50" fmla="*/ 61 w 295"/>
                      <a:gd name="T51" fmla="*/ 20 h 152"/>
                      <a:gd name="T52" fmla="*/ 63 w 295"/>
                      <a:gd name="T53" fmla="*/ 17 h 152"/>
                      <a:gd name="T54" fmla="*/ 64 w 295"/>
                      <a:gd name="T55" fmla="*/ 14 h 152"/>
                      <a:gd name="T56" fmla="*/ 65 w 295"/>
                      <a:gd name="T57" fmla="*/ 11 h 152"/>
                      <a:gd name="T58" fmla="*/ 66 w 295"/>
                      <a:gd name="T59" fmla="*/ 8 h 152"/>
                      <a:gd name="T60" fmla="*/ 67 w 295"/>
                      <a:gd name="T61" fmla="*/ 5 h 152"/>
                      <a:gd name="T62" fmla="*/ 67 w 295"/>
                      <a:gd name="T63" fmla="*/ 2 h 152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5"/>
                      <a:gd name="T97" fmla="*/ 0 h 152"/>
                      <a:gd name="T98" fmla="*/ 295 w 295"/>
                      <a:gd name="T99" fmla="*/ 152 h 152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5" h="152">
                        <a:moveTo>
                          <a:pt x="0" y="9"/>
                        </a:moveTo>
                        <a:lnTo>
                          <a:pt x="0" y="16"/>
                        </a:lnTo>
                        <a:lnTo>
                          <a:pt x="1" y="23"/>
                        </a:lnTo>
                        <a:lnTo>
                          <a:pt x="2" y="30"/>
                        </a:lnTo>
                        <a:lnTo>
                          <a:pt x="3" y="37"/>
                        </a:lnTo>
                        <a:lnTo>
                          <a:pt x="5" y="44"/>
                        </a:lnTo>
                        <a:lnTo>
                          <a:pt x="7" y="51"/>
                        </a:lnTo>
                        <a:lnTo>
                          <a:pt x="9" y="58"/>
                        </a:lnTo>
                        <a:lnTo>
                          <a:pt x="12" y="64"/>
                        </a:lnTo>
                        <a:lnTo>
                          <a:pt x="15" y="71"/>
                        </a:lnTo>
                        <a:lnTo>
                          <a:pt x="18" y="77"/>
                        </a:lnTo>
                        <a:lnTo>
                          <a:pt x="22" y="83"/>
                        </a:lnTo>
                        <a:lnTo>
                          <a:pt x="26" y="89"/>
                        </a:lnTo>
                        <a:lnTo>
                          <a:pt x="30" y="95"/>
                        </a:lnTo>
                        <a:lnTo>
                          <a:pt x="35" y="101"/>
                        </a:lnTo>
                        <a:lnTo>
                          <a:pt x="39" y="106"/>
                        </a:lnTo>
                        <a:lnTo>
                          <a:pt x="45" y="111"/>
                        </a:lnTo>
                        <a:lnTo>
                          <a:pt x="50" y="116"/>
                        </a:lnTo>
                        <a:lnTo>
                          <a:pt x="56" y="120"/>
                        </a:lnTo>
                        <a:lnTo>
                          <a:pt x="62" y="125"/>
                        </a:lnTo>
                        <a:lnTo>
                          <a:pt x="68" y="129"/>
                        </a:lnTo>
                        <a:lnTo>
                          <a:pt x="74" y="132"/>
                        </a:lnTo>
                        <a:lnTo>
                          <a:pt x="80" y="136"/>
                        </a:lnTo>
                        <a:lnTo>
                          <a:pt x="87" y="139"/>
                        </a:lnTo>
                        <a:lnTo>
                          <a:pt x="94" y="141"/>
                        </a:lnTo>
                        <a:lnTo>
                          <a:pt x="101" y="144"/>
                        </a:lnTo>
                        <a:lnTo>
                          <a:pt x="108" y="146"/>
                        </a:lnTo>
                        <a:lnTo>
                          <a:pt x="115" y="148"/>
                        </a:lnTo>
                        <a:lnTo>
                          <a:pt x="122" y="149"/>
                        </a:lnTo>
                        <a:lnTo>
                          <a:pt x="129" y="150"/>
                        </a:lnTo>
                        <a:lnTo>
                          <a:pt x="137" y="151"/>
                        </a:lnTo>
                        <a:lnTo>
                          <a:pt x="144" y="151"/>
                        </a:lnTo>
                        <a:lnTo>
                          <a:pt x="151" y="151"/>
                        </a:lnTo>
                        <a:lnTo>
                          <a:pt x="159" y="151"/>
                        </a:lnTo>
                        <a:lnTo>
                          <a:pt x="166" y="150"/>
                        </a:lnTo>
                        <a:lnTo>
                          <a:pt x="173" y="149"/>
                        </a:lnTo>
                        <a:lnTo>
                          <a:pt x="181" y="147"/>
                        </a:lnTo>
                        <a:lnTo>
                          <a:pt x="188" y="145"/>
                        </a:lnTo>
                        <a:lnTo>
                          <a:pt x="195" y="143"/>
                        </a:lnTo>
                        <a:lnTo>
                          <a:pt x="202" y="141"/>
                        </a:lnTo>
                        <a:lnTo>
                          <a:pt x="208" y="138"/>
                        </a:lnTo>
                        <a:lnTo>
                          <a:pt x="215" y="135"/>
                        </a:lnTo>
                        <a:lnTo>
                          <a:pt x="221" y="132"/>
                        </a:lnTo>
                        <a:lnTo>
                          <a:pt x="228" y="128"/>
                        </a:lnTo>
                        <a:lnTo>
                          <a:pt x="234" y="124"/>
                        </a:lnTo>
                        <a:lnTo>
                          <a:pt x="239" y="119"/>
                        </a:lnTo>
                        <a:lnTo>
                          <a:pt x="245" y="115"/>
                        </a:lnTo>
                        <a:lnTo>
                          <a:pt x="250" y="110"/>
                        </a:lnTo>
                        <a:lnTo>
                          <a:pt x="256" y="105"/>
                        </a:lnTo>
                        <a:lnTo>
                          <a:pt x="260" y="99"/>
                        </a:lnTo>
                        <a:lnTo>
                          <a:pt x="265" y="94"/>
                        </a:lnTo>
                        <a:lnTo>
                          <a:pt x="269" y="88"/>
                        </a:lnTo>
                        <a:lnTo>
                          <a:pt x="273" y="82"/>
                        </a:lnTo>
                        <a:lnTo>
                          <a:pt x="277" y="76"/>
                        </a:lnTo>
                        <a:lnTo>
                          <a:pt x="280" y="70"/>
                        </a:lnTo>
                        <a:lnTo>
                          <a:pt x="283" y="63"/>
                        </a:lnTo>
                        <a:lnTo>
                          <a:pt x="286" y="56"/>
                        </a:lnTo>
                        <a:lnTo>
                          <a:pt x="288" y="50"/>
                        </a:lnTo>
                        <a:lnTo>
                          <a:pt x="290" y="43"/>
                        </a:lnTo>
                        <a:lnTo>
                          <a:pt x="291" y="36"/>
                        </a:lnTo>
                        <a:lnTo>
                          <a:pt x="293" y="29"/>
                        </a:lnTo>
                        <a:lnTo>
                          <a:pt x="293" y="22"/>
                        </a:lnTo>
                        <a:lnTo>
                          <a:pt x="294" y="15"/>
                        </a:lnTo>
                        <a:lnTo>
                          <a:pt x="294" y="8"/>
                        </a:lnTo>
                        <a:lnTo>
                          <a:pt x="294" y="0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3" name="Freeform 30"/>
                  <p:cNvSpPr>
                    <a:spLocks noChangeArrowheads="1"/>
                  </p:cNvSpPr>
                  <p:nvPr/>
                </p:nvSpPr>
                <p:spPr bwMode="auto">
                  <a:xfrm rot="2580000">
                    <a:off x="1177" y="1933"/>
                    <a:ext cx="67" cy="34"/>
                  </a:xfrm>
                  <a:custGeom>
                    <a:avLst/>
                    <a:gdLst>
                      <a:gd name="T0" fmla="*/ 0 w 295"/>
                      <a:gd name="T1" fmla="*/ 2 h 151"/>
                      <a:gd name="T2" fmla="*/ 0 w 295"/>
                      <a:gd name="T3" fmla="*/ 5 h 151"/>
                      <a:gd name="T4" fmla="*/ 1 w 295"/>
                      <a:gd name="T5" fmla="*/ 8 h 151"/>
                      <a:gd name="T6" fmla="*/ 2 w 295"/>
                      <a:gd name="T7" fmla="*/ 11 h 151"/>
                      <a:gd name="T8" fmla="*/ 3 w 295"/>
                      <a:gd name="T9" fmla="*/ 14 h 151"/>
                      <a:gd name="T10" fmla="*/ 4 w 295"/>
                      <a:gd name="T11" fmla="*/ 17 h 151"/>
                      <a:gd name="T12" fmla="*/ 6 w 295"/>
                      <a:gd name="T13" fmla="*/ 20 h 151"/>
                      <a:gd name="T14" fmla="*/ 8 w 295"/>
                      <a:gd name="T15" fmla="*/ 23 h 151"/>
                      <a:gd name="T16" fmla="*/ 10 w 295"/>
                      <a:gd name="T17" fmla="*/ 25 h 151"/>
                      <a:gd name="T18" fmla="*/ 13 w 295"/>
                      <a:gd name="T19" fmla="*/ 27 h 151"/>
                      <a:gd name="T20" fmla="*/ 16 w 295"/>
                      <a:gd name="T21" fmla="*/ 29 h 151"/>
                      <a:gd name="T22" fmla="*/ 19 w 295"/>
                      <a:gd name="T23" fmla="*/ 30 h 151"/>
                      <a:gd name="T24" fmla="*/ 22 w 295"/>
                      <a:gd name="T25" fmla="*/ 32 h 151"/>
                      <a:gd name="T26" fmla="*/ 25 w 295"/>
                      <a:gd name="T27" fmla="*/ 33 h 151"/>
                      <a:gd name="T28" fmla="*/ 28 w 295"/>
                      <a:gd name="T29" fmla="*/ 33 h 151"/>
                      <a:gd name="T30" fmla="*/ 32 w 295"/>
                      <a:gd name="T31" fmla="*/ 34 h 151"/>
                      <a:gd name="T32" fmla="*/ 35 w 295"/>
                      <a:gd name="T33" fmla="*/ 34 h 151"/>
                      <a:gd name="T34" fmla="*/ 38 w 295"/>
                      <a:gd name="T35" fmla="*/ 33 h 151"/>
                      <a:gd name="T36" fmla="*/ 42 w 295"/>
                      <a:gd name="T37" fmla="*/ 33 h 151"/>
                      <a:gd name="T38" fmla="*/ 45 w 295"/>
                      <a:gd name="T39" fmla="*/ 32 h 151"/>
                      <a:gd name="T40" fmla="*/ 48 w 295"/>
                      <a:gd name="T41" fmla="*/ 31 h 151"/>
                      <a:gd name="T42" fmla="*/ 51 w 295"/>
                      <a:gd name="T43" fmla="*/ 29 h 151"/>
                      <a:gd name="T44" fmla="*/ 54 w 295"/>
                      <a:gd name="T45" fmla="*/ 27 h 151"/>
                      <a:gd name="T46" fmla="*/ 56 w 295"/>
                      <a:gd name="T47" fmla="*/ 25 h 151"/>
                      <a:gd name="T48" fmla="*/ 59 w 295"/>
                      <a:gd name="T49" fmla="*/ 23 h 151"/>
                      <a:gd name="T50" fmla="*/ 61 w 295"/>
                      <a:gd name="T51" fmla="*/ 20 h 151"/>
                      <a:gd name="T52" fmla="*/ 62 w 295"/>
                      <a:gd name="T53" fmla="*/ 17 h 151"/>
                      <a:gd name="T54" fmla="*/ 64 w 295"/>
                      <a:gd name="T55" fmla="*/ 15 h 151"/>
                      <a:gd name="T56" fmla="*/ 65 w 295"/>
                      <a:gd name="T57" fmla="*/ 11 h 151"/>
                      <a:gd name="T58" fmla="*/ 66 w 295"/>
                      <a:gd name="T59" fmla="*/ 8 h 151"/>
                      <a:gd name="T60" fmla="*/ 67 w 295"/>
                      <a:gd name="T61" fmla="*/ 5 h 151"/>
                      <a:gd name="T62" fmla="*/ 67 w 295"/>
                      <a:gd name="T63" fmla="*/ 2 h 15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5"/>
                      <a:gd name="T97" fmla="*/ 0 h 151"/>
                      <a:gd name="T98" fmla="*/ 295 w 295"/>
                      <a:gd name="T99" fmla="*/ 151 h 15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5" h="151">
                        <a:moveTo>
                          <a:pt x="0" y="0"/>
                        </a:moveTo>
                        <a:lnTo>
                          <a:pt x="0" y="7"/>
                        </a:lnTo>
                        <a:lnTo>
                          <a:pt x="0" y="14"/>
                        </a:lnTo>
                        <a:lnTo>
                          <a:pt x="1" y="21"/>
                        </a:lnTo>
                        <a:lnTo>
                          <a:pt x="2" y="29"/>
                        </a:lnTo>
                        <a:lnTo>
                          <a:pt x="3" y="36"/>
                        </a:lnTo>
                        <a:lnTo>
                          <a:pt x="5" y="43"/>
                        </a:lnTo>
                        <a:lnTo>
                          <a:pt x="7" y="50"/>
                        </a:lnTo>
                        <a:lnTo>
                          <a:pt x="9" y="57"/>
                        </a:lnTo>
                        <a:lnTo>
                          <a:pt x="12" y="63"/>
                        </a:lnTo>
                        <a:lnTo>
                          <a:pt x="15" y="70"/>
                        </a:lnTo>
                        <a:lnTo>
                          <a:pt x="18" y="76"/>
                        </a:lnTo>
                        <a:lnTo>
                          <a:pt x="22" y="82"/>
                        </a:lnTo>
                        <a:lnTo>
                          <a:pt x="26" y="88"/>
                        </a:lnTo>
                        <a:lnTo>
                          <a:pt x="31" y="94"/>
                        </a:lnTo>
                        <a:lnTo>
                          <a:pt x="35" y="100"/>
                        </a:lnTo>
                        <a:lnTo>
                          <a:pt x="40" y="105"/>
                        </a:lnTo>
                        <a:lnTo>
                          <a:pt x="45" y="110"/>
                        </a:lnTo>
                        <a:lnTo>
                          <a:pt x="51" y="115"/>
                        </a:lnTo>
                        <a:lnTo>
                          <a:pt x="57" y="120"/>
                        </a:lnTo>
                        <a:lnTo>
                          <a:pt x="63" y="124"/>
                        </a:lnTo>
                        <a:lnTo>
                          <a:pt x="69" y="128"/>
                        </a:lnTo>
                        <a:lnTo>
                          <a:pt x="75" y="132"/>
                        </a:lnTo>
                        <a:lnTo>
                          <a:pt x="82" y="135"/>
                        </a:lnTo>
                        <a:lnTo>
                          <a:pt x="89" y="138"/>
                        </a:lnTo>
                        <a:lnTo>
                          <a:pt x="95" y="141"/>
                        </a:lnTo>
                        <a:lnTo>
                          <a:pt x="102" y="143"/>
                        </a:lnTo>
                        <a:lnTo>
                          <a:pt x="110" y="145"/>
                        </a:lnTo>
                        <a:lnTo>
                          <a:pt x="117" y="147"/>
                        </a:lnTo>
                        <a:lnTo>
                          <a:pt x="124" y="148"/>
                        </a:lnTo>
                        <a:lnTo>
                          <a:pt x="131" y="149"/>
                        </a:lnTo>
                        <a:lnTo>
                          <a:pt x="139" y="150"/>
                        </a:lnTo>
                        <a:lnTo>
                          <a:pt x="146" y="150"/>
                        </a:lnTo>
                        <a:lnTo>
                          <a:pt x="154" y="150"/>
                        </a:lnTo>
                        <a:lnTo>
                          <a:pt x="161" y="149"/>
                        </a:lnTo>
                        <a:lnTo>
                          <a:pt x="168" y="148"/>
                        </a:lnTo>
                        <a:lnTo>
                          <a:pt x="176" y="147"/>
                        </a:lnTo>
                        <a:lnTo>
                          <a:pt x="183" y="146"/>
                        </a:lnTo>
                        <a:lnTo>
                          <a:pt x="190" y="144"/>
                        </a:lnTo>
                        <a:lnTo>
                          <a:pt x="197" y="141"/>
                        </a:lnTo>
                        <a:lnTo>
                          <a:pt x="204" y="139"/>
                        </a:lnTo>
                        <a:lnTo>
                          <a:pt x="211" y="136"/>
                        </a:lnTo>
                        <a:lnTo>
                          <a:pt x="217" y="132"/>
                        </a:lnTo>
                        <a:lnTo>
                          <a:pt x="224" y="129"/>
                        </a:lnTo>
                        <a:lnTo>
                          <a:pt x="230" y="125"/>
                        </a:lnTo>
                        <a:lnTo>
                          <a:pt x="236" y="121"/>
                        </a:lnTo>
                        <a:lnTo>
                          <a:pt x="242" y="116"/>
                        </a:lnTo>
                        <a:lnTo>
                          <a:pt x="247" y="111"/>
                        </a:lnTo>
                        <a:lnTo>
                          <a:pt x="253" y="106"/>
                        </a:lnTo>
                        <a:lnTo>
                          <a:pt x="258" y="101"/>
                        </a:lnTo>
                        <a:lnTo>
                          <a:pt x="263" y="95"/>
                        </a:lnTo>
                        <a:lnTo>
                          <a:pt x="267" y="90"/>
                        </a:lnTo>
                        <a:lnTo>
                          <a:pt x="271" y="84"/>
                        </a:lnTo>
                        <a:lnTo>
                          <a:pt x="275" y="77"/>
                        </a:lnTo>
                        <a:lnTo>
                          <a:pt x="278" y="71"/>
                        </a:lnTo>
                        <a:lnTo>
                          <a:pt x="282" y="65"/>
                        </a:lnTo>
                        <a:lnTo>
                          <a:pt x="284" y="58"/>
                        </a:lnTo>
                        <a:lnTo>
                          <a:pt x="287" y="51"/>
                        </a:lnTo>
                        <a:lnTo>
                          <a:pt x="289" y="44"/>
                        </a:lnTo>
                        <a:lnTo>
                          <a:pt x="291" y="37"/>
                        </a:lnTo>
                        <a:lnTo>
                          <a:pt x="292" y="30"/>
                        </a:lnTo>
                        <a:lnTo>
                          <a:pt x="293" y="23"/>
                        </a:lnTo>
                        <a:lnTo>
                          <a:pt x="294" y="16"/>
                        </a:lnTo>
                        <a:lnTo>
                          <a:pt x="294" y="8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4" name="Freeform 31"/>
                  <p:cNvSpPr>
                    <a:spLocks noChangeArrowheads="1"/>
                  </p:cNvSpPr>
                  <p:nvPr/>
                </p:nvSpPr>
                <p:spPr bwMode="auto">
                  <a:xfrm rot="-8220000">
                    <a:off x="1244" y="1955"/>
                    <a:ext cx="67" cy="34"/>
                  </a:xfrm>
                  <a:custGeom>
                    <a:avLst/>
                    <a:gdLst>
                      <a:gd name="T0" fmla="*/ 0 w 295"/>
                      <a:gd name="T1" fmla="*/ 4 h 151"/>
                      <a:gd name="T2" fmla="*/ 0 w 295"/>
                      <a:gd name="T3" fmla="*/ 7 h 151"/>
                      <a:gd name="T4" fmla="*/ 1 w 295"/>
                      <a:gd name="T5" fmla="*/ 10 h 151"/>
                      <a:gd name="T6" fmla="*/ 2 w 295"/>
                      <a:gd name="T7" fmla="*/ 13 h 151"/>
                      <a:gd name="T8" fmla="*/ 4 w 295"/>
                      <a:gd name="T9" fmla="*/ 16 h 151"/>
                      <a:gd name="T10" fmla="*/ 5 w 295"/>
                      <a:gd name="T11" fmla="*/ 19 h 151"/>
                      <a:gd name="T12" fmla="*/ 7 w 295"/>
                      <a:gd name="T13" fmla="*/ 21 h 151"/>
                      <a:gd name="T14" fmla="*/ 9 w 295"/>
                      <a:gd name="T15" fmla="*/ 24 h 151"/>
                      <a:gd name="T16" fmla="*/ 12 w 295"/>
                      <a:gd name="T17" fmla="*/ 26 h 151"/>
                      <a:gd name="T18" fmla="*/ 15 w 295"/>
                      <a:gd name="T19" fmla="*/ 28 h 151"/>
                      <a:gd name="T20" fmla="*/ 17 w 295"/>
                      <a:gd name="T21" fmla="*/ 30 h 151"/>
                      <a:gd name="T22" fmla="*/ 20 w 295"/>
                      <a:gd name="T23" fmla="*/ 31 h 151"/>
                      <a:gd name="T24" fmla="*/ 24 w 295"/>
                      <a:gd name="T25" fmla="*/ 32 h 151"/>
                      <a:gd name="T26" fmla="*/ 27 w 295"/>
                      <a:gd name="T27" fmla="*/ 33 h 151"/>
                      <a:gd name="T28" fmla="*/ 30 w 295"/>
                      <a:gd name="T29" fmla="*/ 34 h 151"/>
                      <a:gd name="T30" fmla="*/ 34 w 295"/>
                      <a:gd name="T31" fmla="*/ 34 h 151"/>
                      <a:gd name="T32" fmla="*/ 37 w 295"/>
                      <a:gd name="T33" fmla="*/ 34 h 151"/>
                      <a:gd name="T34" fmla="*/ 40 w 295"/>
                      <a:gd name="T35" fmla="*/ 33 h 151"/>
                      <a:gd name="T36" fmla="*/ 44 w 295"/>
                      <a:gd name="T37" fmla="*/ 32 h 151"/>
                      <a:gd name="T38" fmla="*/ 47 w 295"/>
                      <a:gd name="T39" fmla="*/ 31 h 151"/>
                      <a:gd name="T40" fmla="*/ 50 w 295"/>
                      <a:gd name="T41" fmla="*/ 30 h 151"/>
                      <a:gd name="T42" fmla="*/ 52 w 295"/>
                      <a:gd name="T43" fmla="*/ 28 h 151"/>
                      <a:gd name="T44" fmla="*/ 55 w 295"/>
                      <a:gd name="T45" fmla="*/ 26 h 151"/>
                      <a:gd name="T46" fmla="*/ 58 w 295"/>
                      <a:gd name="T47" fmla="*/ 24 h 151"/>
                      <a:gd name="T48" fmla="*/ 60 w 295"/>
                      <a:gd name="T49" fmla="*/ 21 h 151"/>
                      <a:gd name="T50" fmla="*/ 62 w 295"/>
                      <a:gd name="T51" fmla="*/ 18 h 151"/>
                      <a:gd name="T52" fmla="*/ 63 w 295"/>
                      <a:gd name="T53" fmla="*/ 16 h 151"/>
                      <a:gd name="T54" fmla="*/ 65 w 295"/>
                      <a:gd name="T55" fmla="*/ 13 h 151"/>
                      <a:gd name="T56" fmla="*/ 66 w 295"/>
                      <a:gd name="T57" fmla="*/ 10 h 151"/>
                      <a:gd name="T58" fmla="*/ 66 w 295"/>
                      <a:gd name="T59" fmla="*/ 7 h 151"/>
                      <a:gd name="T60" fmla="*/ 67 w 295"/>
                      <a:gd name="T61" fmla="*/ 3 h 151"/>
                      <a:gd name="T62" fmla="*/ 67 w 295"/>
                      <a:gd name="T63" fmla="*/ 0 h 15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5"/>
                      <a:gd name="T97" fmla="*/ 0 h 151"/>
                      <a:gd name="T98" fmla="*/ 295 w 295"/>
                      <a:gd name="T99" fmla="*/ 151 h 15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5" h="151">
                        <a:moveTo>
                          <a:pt x="0" y="8"/>
                        </a:moveTo>
                        <a:lnTo>
                          <a:pt x="0" y="16"/>
                        </a:lnTo>
                        <a:lnTo>
                          <a:pt x="1" y="23"/>
                        </a:lnTo>
                        <a:lnTo>
                          <a:pt x="2" y="30"/>
                        </a:lnTo>
                        <a:lnTo>
                          <a:pt x="3" y="37"/>
                        </a:lnTo>
                        <a:lnTo>
                          <a:pt x="5" y="44"/>
                        </a:lnTo>
                        <a:lnTo>
                          <a:pt x="7" y="51"/>
                        </a:lnTo>
                        <a:lnTo>
                          <a:pt x="10" y="58"/>
                        </a:lnTo>
                        <a:lnTo>
                          <a:pt x="12" y="65"/>
                        </a:lnTo>
                        <a:lnTo>
                          <a:pt x="16" y="71"/>
                        </a:lnTo>
                        <a:lnTo>
                          <a:pt x="19" y="77"/>
                        </a:lnTo>
                        <a:lnTo>
                          <a:pt x="23" y="84"/>
                        </a:lnTo>
                        <a:lnTo>
                          <a:pt x="27" y="90"/>
                        </a:lnTo>
                        <a:lnTo>
                          <a:pt x="31" y="95"/>
                        </a:lnTo>
                        <a:lnTo>
                          <a:pt x="36" y="101"/>
                        </a:lnTo>
                        <a:lnTo>
                          <a:pt x="41" y="106"/>
                        </a:lnTo>
                        <a:lnTo>
                          <a:pt x="47" y="111"/>
                        </a:lnTo>
                        <a:lnTo>
                          <a:pt x="52" y="116"/>
                        </a:lnTo>
                        <a:lnTo>
                          <a:pt x="58" y="121"/>
                        </a:lnTo>
                        <a:lnTo>
                          <a:pt x="64" y="125"/>
                        </a:lnTo>
                        <a:lnTo>
                          <a:pt x="70" y="129"/>
                        </a:lnTo>
                        <a:lnTo>
                          <a:pt x="77" y="132"/>
                        </a:lnTo>
                        <a:lnTo>
                          <a:pt x="83" y="136"/>
                        </a:lnTo>
                        <a:lnTo>
                          <a:pt x="90" y="139"/>
                        </a:lnTo>
                        <a:lnTo>
                          <a:pt x="97" y="141"/>
                        </a:lnTo>
                        <a:lnTo>
                          <a:pt x="104" y="144"/>
                        </a:lnTo>
                        <a:lnTo>
                          <a:pt x="111" y="146"/>
                        </a:lnTo>
                        <a:lnTo>
                          <a:pt x="118" y="147"/>
                        </a:lnTo>
                        <a:lnTo>
                          <a:pt x="126" y="148"/>
                        </a:lnTo>
                        <a:lnTo>
                          <a:pt x="133" y="149"/>
                        </a:lnTo>
                        <a:lnTo>
                          <a:pt x="140" y="150"/>
                        </a:lnTo>
                        <a:lnTo>
                          <a:pt x="148" y="150"/>
                        </a:lnTo>
                        <a:lnTo>
                          <a:pt x="155" y="150"/>
                        </a:lnTo>
                        <a:lnTo>
                          <a:pt x="163" y="149"/>
                        </a:lnTo>
                        <a:lnTo>
                          <a:pt x="170" y="148"/>
                        </a:lnTo>
                        <a:lnTo>
                          <a:pt x="177" y="147"/>
                        </a:lnTo>
                        <a:lnTo>
                          <a:pt x="184" y="145"/>
                        </a:lnTo>
                        <a:lnTo>
                          <a:pt x="192" y="143"/>
                        </a:lnTo>
                        <a:lnTo>
                          <a:pt x="199" y="141"/>
                        </a:lnTo>
                        <a:lnTo>
                          <a:pt x="205" y="138"/>
                        </a:lnTo>
                        <a:lnTo>
                          <a:pt x="212" y="135"/>
                        </a:lnTo>
                        <a:lnTo>
                          <a:pt x="219" y="132"/>
                        </a:lnTo>
                        <a:lnTo>
                          <a:pt x="225" y="128"/>
                        </a:lnTo>
                        <a:lnTo>
                          <a:pt x="231" y="124"/>
                        </a:lnTo>
                        <a:lnTo>
                          <a:pt x="237" y="120"/>
                        </a:lnTo>
                        <a:lnTo>
                          <a:pt x="243" y="115"/>
                        </a:lnTo>
                        <a:lnTo>
                          <a:pt x="249" y="110"/>
                        </a:lnTo>
                        <a:lnTo>
                          <a:pt x="254" y="105"/>
                        </a:lnTo>
                        <a:lnTo>
                          <a:pt x="259" y="100"/>
                        </a:lnTo>
                        <a:lnTo>
                          <a:pt x="263" y="94"/>
                        </a:lnTo>
                        <a:lnTo>
                          <a:pt x="268" y="88"/>
                        </a:lnTo>
                        <a:lnTo>
                          <a:pt x="272" y="82"/>
                        </a:lnTo>
                        <a:lnTo>
                          <a:pt x="276" y="76"/>
                        </a:lnTo>
                        <a:lnTo>
                          <a:pt x="279" y="70"/>
                        </a:lnTo>
                        <a:lnTo>
                          <a:pt x="282" y="63"/>
                        </a:lnTo>
                        <a:lnTo>
                          <a:pt x="285" y="57"/>
                        </a:lnTo>
                        <a:lnTo>
                          <a:pt x="287" y="50"/>
                        </a:lnTo>
                        <a:lnTo>
                          <a:pt x="289" y="43"/>
                        </a:lnTo>
                        <a:lnTo>
                          <a:pt x="291" y="36"/>
                        </a:lnTo>
                        <a:lnTo>
                          <a:pt x="292" y="29"/>
                        </a:lnTo>
                        <a:lnTo>
                          <a:pt x="293" y="21"/>
                        </a:lnTo>
                        <a:lnTo>
                          <a:pt x="294" y="14"/>
                        </a:lnTo>
                        <a:lnTo>
                          <a:pt x="294" y="7"/>
                        </a:lnTo>
                        <a:lnTo>
                          <a:pt x="294" y="0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5" name="Freeform 32"/>
                  <p:cNvSpPr>
                    <a:spLocks noChangeArrowheads="1"/>
                  </p:cNvSpPr>
                  <p:nvPr/>
                </p:nvSpPr>
                <p:spPr bwMode="auto">
                  <a:xfrm rot="2580000">
                    <a:off x="1276" y="2024"/>
                    <a:ext cx="67" cy="35"/>
                  </a:xfrm>
                  <a:custGeom>
                    <a:avLst/>
                    <a:gdLst>
                      <a:gd name="T0" fmla="*/ 0 w 295"/>
                      <a:gd name="T1" fmla="*/ 2 h 153"/>
                      <a:gd name="T2" fmla="*/ 0 w 295"/>
                      <a:gd name="T3" fmla="*/ 5 h 153"/>
                      <a:gd name="T4" fmla="*/ 1 w 295"/>
                      <a:gd name="T5" fmla="*/ 8 h 153"/>
                      <a:gd name="T6" fmla="*/ 1 w 295"/>
                      <a:gd name="T7" fmla="*/ 11 h 153"/>
                      <a:gd name="T8" fmla="*/ 2 w 295"/>
                      <a:gd name="T9" fmla="*/ 14 h 153"/>
                      <a:gd name="T10" fmla="*/ 4 w 295"/>
                      <a:gd name="T11" fmla="*/ 17 h 153"/>
                      <a:gd name="T12" fmla="*/ 6 w 295"/>
                      <a:gd name="T13" fmla="*/ 20 h 153"/>
                      <a:gd name="T14" fmla="*/ 8 w 295"/>
                      <a:gd name="T15" fmla="*/ 23 h 153"/>
                      <a:gd name="T16" fmla="*/ 10 w 295"/>
                      <a:gd name="T17" fmla="*/ 25 h 153"/>
                      <a:gd name="T18" fmla="*/ 12 w 295"/>
                      <a:gd name="T19" fmla="*/ 27 h 153"/>
                      <a:gd name="T20" fmla="*/ 15 w 295"/>
                      <a:gd name="T21" fmla="*/ 30 h 153"/>
                      <a:gd name="T22" fmla="*/ 18 w 295"/>
                      <a:gd name="T23" fmla="*/ 31 h 153"/>
                      <a:gd name="T24" fmla="*/ 21 w 295"/>
                      <a:gd name="T25" fmla="*/ 32 h 153"/>
                      <a:gd name="T26" fmla="*/ 24 w 295"/>
                      <a:gd name="T27" fmla="*/ 33 h 153"/>
                      <a:gd name="T28" fmla="*/ 27 w 295"/>
                      <a:gd name="T29" fmla="*/ 34 h 153"/>
                      <a:gd name="T30" fmla="*/ 31 w 295"/>
                      <a:gd name="T31" fmla="*/ 35 h 153"/>
                      <a:gd name="T32" fmla="*/ 34 w 295"/>
                      <a:gd name="T33" fmla="*/ 35 h 153"/>
                      <a:gd name="T34" fmla="*/ 37 w 295"/>
                      <a:gd name="T35" fmla="*/ 35 h 153"/>
                      <a:gd name="T36" fmla="*/ 41 w 295"/>
                      <a:gd name="T37" fmla="*/ 34 h 153"/>
                      <a:gd name="T38" fmla="*/ 44 w 295"/>
                      <a:gd name="T39" fmla="*/ 33 h 153"/>
                      <a:gd name="T40" fmla="*/ 47 w 295"/>
                      <a:gd name="T41" fmla="*/ 32 h 153"/>
                      <a:gd name="T42" fmla="*/ 50 w 295"/>
                      <a:gd name="T43" fmla="*/ 30 h 153"/>
                      <a:gd name="T44" fmla="*/ 53 w 295"/>
                      <a:gd name="T45" fmla="*/ 29 h 153"/>
                      <a:gd name="T46" fmla="*/ 55 w 295"/>
                      <a:gd name="T47" fmla="*/ 27 h 153"/>
                      <a:gd name="T48" fmla="*/ 58 w 295"/>
                      <a:gd name="T49" fmla="*/ 24 h 153"/>
                      <a:gd name="T50" fmla="*/ 60 w 295"/>
                      <a:gd name="T51" fmla="*/ 22 h 153"/>
                      <a:gd name="T52" fmla="*/ 62 w 295"/>
                      <a:gd name="T53" fmla="*/ 19 h 153"/>
                      <a:gd name="T54" fmla="*/ 63 w 295"/>
                      <a:gd name="T55" fmla="*/ 16 h 153"/>
                      <a:gd name="T56" fmla="*/ 65 w 295"/>
                      <a:gd name="T57" fmla="*/ 13 h 153"/>
                      <a:gd name="T58" fmla="*/ 66 w 295"/>
                      <a:gd name="T59" fmla="*/ 10 h 153"/>
                      <a:gd name="T60" fmla="*/ 66 w 295"/>
                      <a:gd name="T61" fmla="*/ 7 h 153"/>
                      <a:gd name="T62" fmla="*/ 67 w 295"/>
                      <a:gd name="T63" fmla="*/ 4 h 153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5"/>
                      <a:gd name="T97" fmla="*/ 0 h 153"/>
                      <a:gd name="T98" fmla="*/ 295 w 295"/>
                      <a:gd name="T99" fmla="*/ 153 h 153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5" h="153">
                        <a:moveTo>
                          <a:pt x="0" y="0"/>
                        </a:moveTo>
                        <a:lnTo>
                          <a:pt x="0" y="7"/>
                        </a:lnTo>
                        <a:lnTo>
                          <a:pt x="0" y="15"/>
                        </a:lnTo>
                        <a:lnTo>
                          <a:pt x="1" y="22"/>
                        </a:lnTo>
                        <a:lnTo>
                          <a:pt x="1" y="29"/>
                        </a:lnTo>
                        <a:lnTo>
                          <a:pt x="3" y="36"/>
                        </a:lnTo>
                        <a:lnTo>
                          <a:pt x="4" y="43"/>
                        </a:lnTo>
                        <a:lnTo>
                          <a:pt x="6" y="50"/>
                        </a:lnTo>
                        <a:lnTo>
                          <a:pt x="8" y="57"/>
                        </a:lnTo>
                        <a:lnTo>
                          <a:pt x="11" y="63"/>
                        </a:lnTo>
                        <a:lnTo>
                          <a:pt x="14" y="70"/>
                        </a:lnTo>
                        <a:lnTo>
                          <a:pt x="17" y="76"/>
                        </a:lnTo>
                        <a:lnTo>
                          <a:pt x="21" y="82"/>
                        </a:lnTo>
                        <a:lnTo>
                          <a:pt x="25" y="88"/>
                        </a:lnTo>
                        <a:lnTo>
                          <a:pt x="29" y="94"/>
                        </a:lnTo>
                        <a:lnTo>
                          <a:pt x="34" y="100"/>
                        </a:lnTo>
                        <a:lnTo>
                          <a:pt x="38" y="105"/>
                        </a:lnTo>
                        <a:lnTo>
                          <a:pt x="43" y="111"/>
                        </a:lnTo>
                        <a:lnTo>
                          <a:pt x="49" y="115"/>
                        </a:lnTo>
                        <a:lnTo>
                          <a:pt x="54" y="120"/>
                        </a:lnTo>
                        <a:lnTo>
                          <a:pt x="60" y="124"/>
                        </a:lnTo>
                        <a:lnTo>
                          <a:pt x="66" y="129"/>
                        </a:lnTo>
                        <a:lnTo>
                          <a:pt x="73" y="132"/>
                        </a:lnTo>
                        <a:lnTo>
                          <a:pt x="79" y="136"/>
                        </a:lnTo>
                        <a:lnTo>
                          <a:pt x="86" y="139"/>
                        </a:lnTo>
                        <a:lnTo>
                          <a:pt x="92" y="142"/>
                        </a:lnTo>
                        <a:lnTo>
                          <a:pt x="99" y="144"/>
                        </a:lnTo>
                        <a:lnTo>
                          <a:pt x="106" y="146"/>
                        </a:lnTo>
                        <a:lnTo>
                          <a:pt x="113" y="148"/>
                        </a:lnTo>
                        <a:lnTo>
                          <a:pt x="121" y="150"/>
                        </a:lnTo>
                        <a:lnTo>
                          <a:pt x="128" y="151"/>
                        </a:lnTo>
                        <a:lnTo>
                          <a:pt x="135" y="152"/>
                        </a:lnTo>
                        <a:lnTo>
                          <a:pt x="143" y="152"/>
                        </a:lnTo>
                        <a:lnTo>
                          <a:pt x="150" y="152"/>
                        </a:lnTo>
                        <a:lnTo>
                          <a:pt x="157" y="152"/>
                        </a:lnTo>
                        <a:lnTo>
                          <a:pt x="165" y="151"/>
                        </a:lnTo>
                        <a:lnTo>
                          <a:pt x="172" y="150"/>
                        </a:lnTo>
                        <a:lnTo>
                          <a:pt x="179" y="149"/>
                        </a:lnTo>
                        <a:lnTo>
                          <a:pt x="186" y="147"/>
                        </a:lnTo>
                        <a:lnTo>
                          <a:pt x="193" y="145"/>
                        </a:lnTo>
                        <a:lnTo>
                          <a:pt x="200" y="142"/>
                        </a:lnTo>
                        <a:lnTo>
                          <a:pt x="207" y="140"/>
                        </a:lnTo>
                        <a:lnTo>
                          <a:pt x="214" y="137"/>
                        </a:lnTo>
                        <a:lnTo>
                          <a:pt x="220" y="133"/>
                        </a:lnTo>
                        <a:lnTo>
                          <a:pt x="226" y="129"/>
                        </a:lnTo>
                        <a:lnTo>
                          <a:pt x="232" y="125"/>
                        </a:lnTo>
                        <a:lnTo>
                          <a:pt x="238" y="121"/>
                        </a:lnTo>
                        <a:lnTo>
                          <a:pt x="244" y="117"/>
                        </a:lnTo>
                        <a:lnTo>
                          <a:pt x="249" y="112"/>
                        </a:lnTo>
                        <a:lnTo>
                          <a:pt x="254" y="107"/>
                        </a:lnTo>
                        <a:lnTo>
                          <a:pt x="259" y="101"/>
                        </a:lnTo>
                        <a:lnTo>
                          <a:pt x="264" y="96"/>
                        </a:lnTo>
                        <a:lnTo>
                          <a:pt x="268" y="90"/>
                        </a:lnTo>
                        <a:lnTo>
                          <a:pt x="272" y="84"/>
                        </a:lnTo>
                        <a:lnTo>
                          <a:pt x="276" y="78"/>
                        </a:lnTo>
                        <a:lnTo>
                          <a:pt x="279" y="71"/>
                        </a:lnTo>
                        <a:lnTo>
                          <a:pt x="282" y="65"/>
                        </a:lnTo>
                        <a:lnTo>
                          <a:pt x="285" y="58"/>
                        </a:lnTo>
                        <a:lnTo>
                          <a:pt x="287" y="51"/>
                        </a:lnTo>
                        <a:lnTo>
                          <a:pt x="289" y="44"/>
                        </a:lnTo>
                        <a:lnTo>
                          <a:pt x="291" y="37"/>
                        </a:lnTo>
                        <a:lnTo>
                          <a:pt x="292" y="30"/>
                        </a:lnTo>
                        <a:lnTo>
                          <a:pt x="293" y="23"/>
                        </a:lnTo>
                        <a:lnTo>
                          <a:pt x="294" y="16"/>
                        </a:lnTo>
                        <a:lnTo>
                          <a:pt x="294" y="9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6" name="Freeform 33"/>
                  <p:cNvSpPr>
                    <a:spLocks noChangeArrowheads="1"/>
                  </p:cNvSpPr>
                  <p:nvPr/>
                </p:nvSpPr>
                <p:spPr bwMode="auto">
                  <a:xfrm rot="-8220000">
                    <a:off x="1344" y="2048"/>
                    <a:ext cx="67" cy="34"/>
                  </a:xfrm>
                  <a:custGeom>
                    <a:avLst/>
                    <a:gdLst>
                      <a:gd name="T0" fmla="*/ 0 w 295"/>
                      <a:gd name="T1" fmla="*/ 4 h 151"/>
                      <a:gd name="T2" fmla="*/ 0 w 295"/>
                      <a:gd name="T3" fmla="*/ 7 h 151"/>
                      <a:gd name="T4" fmla="*/ 1 w 295"/>
                      <a:gd name="T5" fmla="*/ 10 h 151"/>
                      <a:gd name="T6" fmla="*/ 2 w 295"/>
                      <a:gd name="T7" fmla="*/ 13 h 151"/>
                      <a:gd name="T8" fmla="*/ 4 w 295"/>
                      <a:gd name="T9" fmla="*/ 16 h 151"/>
                      <a:gd name="T10" fmla="*/ 5 w 295"/>
                      <a:gd name="T11" fmla="*/ 19 h 151"/>
                      <a:gd name="T12" fmla="*/ 7 w 295"/>
                      <a:gd name="T13" fmla="*/ 21 h 151"/>
                      <a:gd name="T14" fmla="*/ 9 w 295"/>
                      <a:gd name="T15" fmla="*/ 24 h 151"/>
                      <a:gd name="T16" fmla="*/ 12 w 295"/>
                      <a:gd name="T17" fmla="*/ 26 h 151"/>
                      <a:gd name="T18" fmla="*/ 15 w 295"/>
                      <a:gd name="T19" fmla="*/ 28 h 151"/>
                      <a:gd name="T20" fmla="*/ 17 w 295"/>
                      <a:gd name="T21" fmla="*/ 30 h 151"/>
                      <a:gd name="T22" fmla="*/ 20 w 295"/>
                      <a:gd name="T23" fmla="*/ 31 h 151"/>
                      <a:gd name="T24" fmla="*/ 24 w 295"/>
                      <a:gd name="T25" fmla="*/ 32 h 151"/>
                      <a:gd name="T26" fmla="*/ 27 w 295"/>
                      <a:gd name="T27" fmla="*/ 33 h 151"/>
                      <a:gd name="T28" fmla="*/ 30 w 295"/>
                      <a:gd name="T29" fmla="*/ 34 h 151"/>
                      <a:gd name="T30" fmla="*/ 34 w 295"/>
                      <a:gd name="T31" fmla="*/ 34 h 151"/>
                      <a:gd name="T32" fmla="*/ 37 w 295"/>
                      <a:gd name="T33" fmla="*/ 34 h 151"/>
                      <a:gd name="T34" fmla="*/ 40 w 295"/>
                      <a:gd name="T35" fmla="*/ 33 h 151"/>
                      <a:gd name="T36" fmla="*/ 44 w 295"/>
                      <a:gd name="T37" fmla="*/ 32 h 151"/>
                      <a:gd name="T38" fmla="*/ 47 w 295"/>
                      <a:gd name="T39" fmla="*/ 31 h 151"/>
                      <a:gd name="T40" fmla="*/ 50 w 295"/>
                      <a:gd name="T41" fmla="*/ 30 h 151"/>
                      <a:gd name="T42" fmla="*/ 52 w 295"/>
                      <a:gd name="T43" fmla="*/ 28 h 151"/>
                      <a:gd name="T44" fmla="*/ 55 w 295"/>
                      <a:gd name="T45" fmla="*/ 26 h 151"/>
                      <a:gd name="T46" fmla="*/ 58 w 295"/>
                      <a:gd name="T47" fmla="*/ 24 h 151"/>
                      <a:gd name="T48" fmla="*/ 60 w 295"/>
                      <a:gd name="T49" fmla="*/ 21 h 151"/>
                      <a:gd name="T50" fmla="*/ 62 w 295"/>
                      <a:gd name="T51" fmla="*/ 18 h 151"/>
                      <a:gd name="T52" fmla="*/ 63 w 295"/>
                      <a:gd name="T53" fmla="*/ 16 h 151"/>
                      <a:gd name="T54" fmla="*/ 65 w 295"/>
                      <a:gd name="T55" fmla="*/ 13 h 151"/>
                      <a:gd name="T56" fmla="*/ 66 w 295"/>
                      <a:gd name="T57" fmla="*/ 10 h 151"/>
                      <a:gd name="T58" fmla="*/ 66 w 295"/>
                      <a:gd name="T59" fmla="*/ 7 h 151"/>
                      <a:gd name="T60" fmla="*/ 67 w 295"/>
                      <a:gd name="T61" fmla="*/ 3 h 151"/>
                      <a:gd name="T62" fmla="*/ 67 w 295"/>
                      <a:gd name="T63" fmla="*/ 0 h 15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w 295"/>
                      <a:gd name="T97" fmla="*/ 0 h 151"/>
                      <a:gd name="T98" fmla="*/ 295 w 295"/>
                      <a:gd name="T99" fmla="*/ 151 h 151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T96" t="T97" r="T98" b="T99"/>
                    <a:pathLst>
                      <a:path w="295" h="151">
                        <a:moveTo>
                          <a:pt x="0" y="8"/>
                        </a:moveTo>
                        <a:lnTo>
                          <a:pt x="0" y="16"/>
                        </a:lnTo>
                        <a:lnTo>
                          <a:pt x="1" y="23"/>
                        </a:lnTo>
                        <a:lnTo>
                          <a:pt x="2" y="30"/>
                        </a:lnTo>
                        <a:lnTo>
                          <a:pt x="3" y="37"/>
                        </a:lnTo>
                        <a:lnTo>
                          <a:pt x="5" y="44"/>
                        </a:lnTo>
                        <a:lnTo>
                          <a:pt x="7" y="51"/>
                        </a:lnTo>
                        <a:lnTo>
                          <a:pt x="10" y="58"/>
                        </a:lnTo>
                        <a:lnTo>
                          <a:pt x="12" y="65"/>
                        </a:lnTo>
                        <a:lnTo>
                          <a:pt x="16" y="71"/>
                        </a:lnTo>
                        <a:lnTo>
                          <a:pt x="19" y="77"/>
                        </a:lnTo>
                        <a:lnTo>
                          <a:pt x="23" y="84"/>
                        </a:lnTo>
                        <a:lnTo>
                          <a:pt x="27" y="90"/>
                        </a:lnTo>
                        <a:lnTo>
                          <a:pt x="31" y="95"/>
                        </a:lnTo>
                        <a:lnTo>
                          <a:pt x="36" y="101"/>
                        </a:lnTo>
                        <a:lnTo>
                          <a:pt x="41" y="106"/>
                        </a:lnTo>
                        <a:lnTo>
                          <a:pt x="47" y="111"/>
                        </a:lnTo>
                        <a:lnTo>
                          <a:pt x="52" y="116"/>
                        </a:lnTo>
                        <a:lnTo>
                          <a:pt x="58" y="121"/>
                        </a:lnTo>
                        <a:lnTo>
                          <a:pt x="64" y="125"/>
                        </a:lnTo>
                        <a:lnTo>
                          <a:pt x="70" y="129"/>
                        </a:lnTo>
                        <a:lnTo>
                          <a:pt x="77" y="132"/>
                        </a:lnTo>
                        <a:lnTo>
                          <a:pt x="83" y="136"/>
                        </a:lnTo>
                        <a:lnTo>
                          <a:pt x="90" y="139"/>
                        </a:lnTo>
                        <a:lnTo>
                          <a:pt x="97" y="141"/>
                        </a:lnTo>
                        <a:lnTo>
                          <a:pt x="104" y="144"/>
                        </a:lnTo>
                        <a:lnTo>
                          <a:pt x="111" y="146"/>
                        </a:lnTo>
                        <a:lnTo>
                          <a:pt x="118" y="147"/>
                        </a:lnTo>
                        <a:lnTo>
                          <a:pt x="126" y="148"/>
                        </a:lnTo>
                        <a:lnTo>
                          <a:pt x="133" y="149"/>
                        </a:lnTo>
                        <a:lnTo>
                          <a:pt x="140" y="150"/>
                        </a:lnTo>
                        <a:lnTo>
                          <a:pt x="148" y="150"/>
                        </a:lnTo>
                        <a:lnTo>
                          <a:pt x="155" y="150"/>
                        </a:lnTo>
                        <a:lnTo>
                          <a:pt x="163" y="149"/>
                        </a:lnTo>
                        <a:lnTo>
                          <a:pt x="170" y="148"/>
                        </a:lnTo>
                        <a:lnTo>
                          <a:pt x="177" y="147"/>
                        </a:lnTo>
                        <a:lnTo>
                          <a:pt x="184" y="145"/>
                        </a:lnTo>
                        <a:lnTo>
                          <a:pt x="192" y="143"/>
                        </a:lnTo>
                        <a:lnTo>
                          <a:pt x="199" y="141"/>
                        </a:lnTo>
                        <a:lnTo>
                          <a:pt x="205" y="138"/>
                        </a:lnTo>
                        <a:lnTo>
                          <a:pt x="212" y="135"/>
                        </a:lnTo>
                        <a:lnTo>
                          <a:pt x="219" y="132"/>
                        </a:lnTo>
                        <a:lnTo>
                          <a:pt x="225" y="128"/>
                        </a:lnTo>
                        <a:lnTo>
                          <a:pt x="231" y="124"/>
                        </a:lnTo>
                        <a:lnTo>
                          <a:pt x="237" y="120"/>
                        </a:lnTo>
                        <a:lnTo>
                          <a:pt x="243" y="115"/>
                        </a:lnTo>
                        <a:lnTo>
                          <a:pt x="249" y="110"/>
                        </a:lnTo>
                        <a:lnTo>
                          <a:pt x="254" y="105"/>
                        </a:lnTo>
                        <a:lnTo>
                          <a:pt x="259" y="100"/>
                        </a:lnTo>
                        <a:lnTo>
                          <a:pt x="263" y="94"/>
                        </a:lnTo>
                        <a:lnTo>
                          <a:pt x="268" y="88"/>
                        </a:lnTo>
                        <a:lnTo>
                          <a:pt x="272" y="82"/>
                        </a:lnTo>
                        <a:lnTo>
                          <a:pt x="276" y="76"/>
                        </a:lnTo>
                        <a:lnTo>
                          <a:pt x="279" y="70"/>
                        </a:lnTo>
                        <a:lnTo>
                          <a:pt x="282" y="63"/>
                        </a:lnTo>
                        <a:lnTo>
                          <a:pt x="285" y="57"/>
                        </a:lnTo>
                        <a:lnTo>
                          <a:pt x="287" y="50"/>
                        </a:lnTo>
                        <a:lnTo>
                          <a:pt x="289" y="43"/>
                        </a:lnTo>
                        <a:lnTo>
                          <a:pt x="291" y="36"/>
                        </a:lnTo>
                        <a:lnTo>
                          <a:pt x="292" y="29"/>
                        </a:lnTo>
                        <a:lnTo>
                          <a:pt x="293" y="21"/>
                        </a:lnTo>
                        <a:lnTo>
                          <a:pt x="294" y="14"/>
                        </a:lnTo>
                        <a:lnTo>
                          <a:pt x="294" y="7"/>
                        </a:lnTo>
                        <a:lnTo>
                          <a:pt x="294" y="0"/>
                        </a:lnTo>
                      </a:path>
                    </a:pathLst>
                  </a:custGeom>
                  <a:noFill/>
                  <a:ln w="36000">
                    <a:solidFill>
                      <a:srgbClr val="00FF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17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1380" y="2048"/>
                    <a:ext cx="124" cy="100"/>
                  </a:xfrm>
                  <a:prstGeom prst="line">
                    <a:avLst/>
                  </a:prstGeom>
                  <a:noFill/>
                  <a:ln w="35941">
                    <a:solidFill>
                      <a:srgbClr val="00FF00"/>
                    </a:solidFill>
                    <a:round/>
                    <a:headEnd/>
                    <a:tailEnd type="stealth" w="lg" len="lg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1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817" y="1286"/>
                  <a:ext cx="260" cy="1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defTabSz="828675"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defTabSz="828675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defTabSz="828675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defTabSz="828675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defTabSz="828675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defTabSz="8286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defTabSz="8286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defTabSz="8286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defTabSz="8286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>
                    <a:lnSpc>
                      <a:spcPct val="94000"/>
                    </a:lnSpc>
                    <a:spcBef>
                      <a:spcPct val="0"/>
                    </a:spcBef>
                    <a:buClr>
                      <a:srgbClr val="000000"/>
                    </a:buClr>
                    <a:buSzPct val="45000"/>
                    <a:buFont typeface="StarSymbol" charset="0"/>
                    <a:buNone/>
                  </a:pPr>
                  <a:r>
                    <a:rPr lang="en-GB" altLang="it-IT" sz="1800">
                      <a:ea typeface="HG Mincho Light J" charset="0"/>
                      <a:cs typeface="HG Mincho Light J" charset="0"/>
                    </a:rPr>
                    <a:t>X</a:t>
                  </a:r>
                </a:p>
              </p:txBody>
            </p:sp>
          </p:grpSp>
          <p:sp>
            <p:nvSpPr>
              <p:cNvPr id="98" name="Text Box 36"/>
              <p:cNvSpPr txBox="1">
                <a:spLocks noChangeArrowheads="1"/>
              </p:cNvSpPr>
              <p:nvPr/>
            </p:nvSpPr>
            <p:spPr bwMode="auto">
              <a:xfrm>
                <a:off x="1036" y="1079"/>
                <a:ext cx="864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828675" eaLnBrk="0" hangingPunct="0">
                  <a:spcBef>
                    <a:spcPct val="20000"/>
                  </a:spcBef>
                  <a:buChar char="•"/>
                  <a:tabLst>
                    <a:tab pos="657225" algn="l"/>
                  </a:tabLst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828675" eaLnBrk="0" hangingPunct="0">
                  <a:spcBef>
                    <a:spcPct val="20000"/>
                  </a:spcBef>
                  <a:buChar char="–"/>
                  <a:tabLst>
                    <a:tab pos="657225" algn="l"/>
                  </a:tabLst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828675" eaLnBrk="0" hangingPunct="0">
                  <a:spcBef>
                    <a:spcPct val="20000"/>
                  </a:spcBef>
                  <a:buChar char="•"/>
                  <a:tabLst>
                    <a:tab pos="657225" algn="l"/>
                  </a:tabLs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828675" eaLnBrk="0" hangingPunct="0">
                  <a:spcBef>
                    <a:spcPct val="20000"/>
                  </a:spcBef>
                  <a:buChar char="–"/>
                  <a:tabLst>
                    <a:tab pos="657225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828675" eaLnBrk="0" hangingPunct="0">
                  <a:spcBef>
                    <a:spcPct val="20000"/>
                  </a:spcBef>
                  <a:buChar char="»"/>
                  <a:tabLst>
                    <a:tab pos="657225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657225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657225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657225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tabLst>
                    <a:tab pos="657225" algn="l"/>
                  </a:tabLst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>
                  <a:lnSpc>
                    <a:spcPct val="94000"/>
                  </a:lnSpc>
                  <a:spcBef>
                    <a:spcPct val="0"/>
                  </a:spcBef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n-GB" altLang="it-IT" sz="1800" dirty="0">
                    <a:ea typeface="HG Mincho Light J" charset="0"/>
                    <a:cs typeface="HG Mincho Light J" charset="0"/>
                  </a:rPr>
                  <a:t>Isolated atom</a:t>
                </a:r>
              </a:p>
            </p:txBody>
          </p:sp>
        </p:grpSp>
      </p:grpSp>
      <p:grpSp>
        <p:nvGrpSpPr>
          <p:cNvPr id="170" name="Gruppo 169"/>
          <p:cNvGrpSpPr/>
          <p:nvPr/>
        </p:nvGrpSpPr>
        <p:grpSpPr>
          <a:xfrm>
            <a:off x="4489450" y="4107997"/>
            <a:ext cx="4668838" cy="2485315"/>
            <a:chOff x="4489450" y="658813"/>
            <a:chExt cx="4668838" cy="2485315"/>
          </a:xfrm>
        </p:grpSpPr>
        <p:sp>
          <p:nvSpPr>
            <p:cNvPr id="127" name="Text Box 37"/>
            <p:cNvSpPr txBox="1">
              <a:spLocks noChangeArrowheads="1"/>
            </p:cNvSpPr>
            <p:nvPr/>
          </p:nvSpPr>
          <p:spPr bwMode="auto">
            <a:xfrm>
              <a:off x="4764088" y="658813"/>
              <a:ext cx="4089400" cy="258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defTabSz="828675" eaLnBrk="0" hangingPunct="0">
                <a:spcBef>
                  <a:spcPct val="20000"/>
                </a:spcBef>
                <a:buChar char="•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28675" eaLnBrk="0" hangingPunct="0">
                <a:spcBef>
                  <a:spcPct val="20000"/>
                </a:spcBef>
                <a:buChar char="–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28675" eaLnBrk="0" hangingPunct="0">
                <a:spcBef>
                  <a:spcPct val="20000"/>
                </a:spcBef>
                <a:buChar char="•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28675" eaLnBrk="0" hangingPunct="0">
                <a:spcBef>
                  <a:spcPct val="20000"/>
                </a:spcBef>
                <a:buChar char="–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28675" eaLnBrk="0" hangingPunct="0">
                <a:spcBef>
                  <a:spcPct val="20000"/>
                </a:spcBef>
                <a:buChar char="»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  <a:tab pos="1312863" algn="l"/>
                  <a:tab pos="1970088" algn="l"/>
                  <a:tab pos="2627313" algn="l"/>
                  <a:tab pos="3282950" algn="l"/>
                  <a:tab pos="3940175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lnSpc>
                  <a:spcPct val="94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1800">
                  <a:ea typeface="HG Mincho Light J" charset="0"/>
                  <a:cs typeface="HG Mincho Light J" charset="0"/>
                </a:rPr>
                <a:t>The outgoing wave is scattered by neighbors</a:t>
              </a:r>
            </a:p>
          </p:txBody>
        </p:sp>
        <p:grpSp>
          <p:nvGrpSpPr>
            <p:cNvPr id="128" name="Group 38"/>
            <p:cNvGrpSpPr>
              <a:grpSpLocks/>
            </p:cNvGrpSpPr>
            <p:nvPr/>
          </p:nvGrpSpPr>
          <p:grpSpPr bwMode="auto">
            <a:xfrm>
              <a:off x="4489450" y="1124828"/>
              <a:ext cx="4668838" cy="2019300"/>
              <a:chOff x="3108" y="1019"/>
              <a:chExt cx="3242" cy="1402"/>
            </a:xfrm>
          </p:grpSpPr>
          <p:grpSp>
            <p:nvGrpSpPr>
              <p:cNvPr id="129" name="Group 39"/>
              <p:cNvGrpSpPr>
                <a:grpSpLocks/>
              </p:cNvGrpSpPr>
              <p:nvPr/>
            </p:nvGrpSpPr>
            <p:grpSpPr bwMode="auto">
              <a:xfrm>
                <a:off x="3471" y="1289"/>
                <a:ext cx="1132" cy="1132"/>
                <a:chOff x="3471" y="1289"/>
                <a:chExt cx="1132" cy="1132"/>
              </a:xfrm>
            </p:grpSpPr>
            <p:pic>
              <p:nvPicPr>
                <p:cNvPr id="161" name="Picture 40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6" y="1728"/>
                  <a:ext cx="266" cy="2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62" name="Oval 41"/>
                <p:cNvSpPr>
                  <a:spLocks noChangeArrowheads="1"/>
                </p:cNvSpPr>
                <p:nvPr/>
              </p:nvSpPr>
              <p:spPr bwMode="auto">
                <a:xfrm>
                  <a:off x="3880" y="1699"/>
                  <a:ext cx="312" cy="312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63" name="Oval 42"/>
                <p:cNvSpPr>
                  <a:spLocks noChangeArrowheads="1"/>
                </p:cNvSpPr>
                <p:nvPr/>
              </p:nvSpPr>
              <p:spPr bwMode="auto">
                <a:xfrm>
                  <a:off x="3822" y="1641"/>
                  <a:ext cx="430" cy="429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64" name="Oval 43"/>
                <p:cNvSpPr>
                  <a:spLocks noChangeArrowheads="1"/>
                </p:cNvSpPr>
                <p:nvPr/>
              </p:nvSpPr>
              <p:spPr bwMode="auto">
                <a:xfrm>
                  <a:off x="3763" y="1582"/>
                  <a:ext cx="547" cy="547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65" name="Oval 44"/>
                <p:cNvSpPr>
                  <a:spLocks noChangeArrowheads="1"/>
                </p:cNvSpPr>
                <p:nvPr/>
              </p:nvSpPr>
              <p:spPr bwMode="auto">
                <a:xfrm>
                  <a:off x="3705" y="1523"/>
                  <a:ext cx="664" cy="664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66" name="Oval 45"/>
                <p:cNvSpPr>
                  <a:spLocks noChangeArrowheads="1"/>
                </p:cNvSpPr>
                <p:nvPr/>
              </p:nvSpPr>
              <p:spPr bwMode="auto">
                <a:xfrm>
                  <a:off x="3646" y="1465"/>
                  <a:ext cx="781" cy="781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67" name="Oval 46"/>
                <p:cNvSpPr>
                  <a:spLocks noChangeArrowheads="1"/>
                </p:cNvSpPr>
                <p:nvPr/>
              </p:nvSpPr>
              <p:spPr bwMode="auto">
                <a:xfrm>
                  <a:off x="3588" y="1406"/>
                  <a:ext cx="898" cy="898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68" name="Oval 47"/>
                <p:cNvSpPr>
                  <a:spLocks noChangeArrowheads="1"/>
                </p:cNvSpPr>
                <p:nvPr/>
              </p:nvSpPr>
              <p:spPr bwMode="auto">
                <a:xfrm>
                  <a:off x="3529" y="1348"/>
                  <a:ext cx="1015" cy="1015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69" name="Oval 48"/>
                <p:cNvSpPr>
                  <a:spLocks noChangeArrowheads="1"/>
                </p:cNvSpPr>
                <p:nvPr/>
              </p:nvSpPr>
              <p:spPr bwMode="auto">
                <a:xfrm>
                  <a:off x="3471" y="1289"/>
                  <a:ext cx="1132" cy="1132"/>
                </a:xfrm>
                <a:prstGeom prst="ellips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</p:grpSp>
          <p:sp>
            <p:nvSpPr>
              <p:cNvPr id="130" name="Text Box 49"/>
              <p:cNvSpPr txBox="1">
                <a:spLocks noChangeArrowheads="1"/>
              </p:cNvSpPr>
              <p:nvPr/>
            </p:nvSpPr>
            <p:spPr bwMode="auto">
              <a:xfrm>
                <a:off x="3354" y="1019"/>
                <a:ext cx="224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828675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828675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828675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828675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828675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>
                  <a:lnSpc>
                    <a:spcPct val="94000"/>
                  </a:lnSpc>
                  <a:spcBef>
                    <a:spcPct val="0"/>
                  </a:spcBef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n-GB" altLang="it-IT" sz="1800">
                    <a:ea typeface="HG Mincho Light J" charset="0"/>
                    <a:cs typeface="HG Mincho Light J" charset="0"/>
                  </a:rPr>
                  <a:t>X</a:t>
                </a:r>
              </a:p>
            </p:txBody>
          </p:sp>
          <p:grpSp>
            <p:nvGrpSpPr>
              <p:cNvPr id="131" name="Group 50"/>
              <p:cNvGrpSpPr>
                <a:grpSpLocks/>
              </p:cNvGrpSpPr>
              <p:nvPr/>
            </p:nvGrpSpPr>
            <p:grpSpPr bwMode="auto">
              <a:xfrm>
                <a:off x="4118" y="1061"/>
                <a:ext cx="1131" cy="1131"/>
                <a:chOff x="4118" y="1061"/>
                <a:chExt cx="1131" cy="1131"/>
              </a:xfrm>
            </p:grpSpPr>
            <p:pic>
              <p:nvPicPr>
                <p:cNvPr id="152" name="Picture 51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553" y="1499"/>
                  <a:ext cx="266" cy="2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3" name="Oval 52"/>
                <p:cNvSpPr>
                  <a:spLocks noChangeArrowheads="1"/>
                </p:cNvSpPr>
                <p:nvPr/>
              </p:nvSpPr>
              <p:spPr bwMode="auto">
                <a:xfrm>
                  <a:off x="4528" y="1470"/>
                  <a:ext cx="312" cy="312"/>
                </a:xfrm>
                <a:prstGeom prst="ellipse">
                  <a:avLst/>
                </a:prstGeom>
                <a:noFill/>
                <a:ln w="180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54" name="Oval 53"/>
                <p:cNvSpPr>
                  <a:spLocks noChangeArrowheads="1"/>
                </p:cNvSpPr>
                <p:nvPr/>
              </p:nvSpPr>
              <p:spPr bwMode="auto">
                <a:xfrm>
                  <a:off x="4469" y="1412"/>
                  <a:ext cx="430" cy="430"/>
                </a:xfrm>
                <a:prstGeom prst="ellipse">
                  <a:avLst/>
                </a:prstGeom>
                <a:noFill/>
                <a:ln w="180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55" name="Oval 54"/>
                <p:cNvSpPr>
                  <a:spLocks noChangeArrowheads="1"/>
                </p:cNvSpPr>
                <p:nvPr/>
              </p:nvSpPr>
              <p:spPr bwMode="auto">
                <a:xfrm>
                  <a:off x="4411" y="1353"/>
                  <a:ext cx="547" cy="547"/>
                </a:xfrm>
                <a:prstGeom prst="ellipse">
                  <a:avLst/>
                </a:prstGeom>
                <a:noFill/>
                <a:ln w="180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56" name="Oval 55"/>
                <p:cNvSpPr>
                  <a:spLocks noChangeArrowheads="1"/>
                </p:cNvSpPr>
                <p:nvPr/>
              </p:nvSpPr>
              <p:spPr bwMode="auto">
                <a:xfrm>
                  <a:off x="4352" y="1295"/>
                  <a:ext cx="664" cy="664"/>
                </a:xfrm>
                <a:prstGeom prst="ellipse">
                  <a:avLst/>
                </a:prstGeom>
                <a:noFill/>
                <a:ln w="180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57" name="Oval 56"/>
                <p:cNvSpPr>
                  <a:spLocks noChangeArrowheads="1"/>
                </p:cNvSpPr>
                <p:nvPr/>
              </p:nvSpPr>
              <p:spPr bwMode="auto">
                <a:xfrm>
                  <a:off x="4294" y="1236"/>
                  <a:ext cx="781" cy="781"/>
                </a:xfrm>
                <a:prstGeom prst="ellipse">
                  <a:avLst/>
                </a:prstGeom>
                <a:noFill/>
                <a:ln w="180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58" name="Oval 57"/>
                <p:cNvSpPr>
                  <a:spLocks noChangeArrowheads="1"/>
                </p:cNvSpPr>
                <p:nvPr/>
              </p:nvSpPr>
              <p:spPr bwMode="auto">
                <a:xfrm>
                  <a:off x="4235" y="1178"/>
                  <a:ext cx="898" cy="898"/>
                </a:xfrm>
                <a:prstGeom prst="ellipse">
                  <a:avLst/>
                </a:prstGeom>
                <a:noFill/>
                <a:ln w="180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59" name="Oval 58"/>
                <p:cNvSpPr>
                  <a:spLocks noChangeArrowheads="1"/>
                </p:cNvSpPr>
                <p:nvPr/>
              </p:nvSpPr>
              <p:spPr bwMode="auto">
                <a:xfrm>
                  <a:off x="4177" y="1119"/>
                  <a:ext cx="1015" cy="1015"/>
                </a:xfrm>
                <a:prstGeom prst="ellipse">
                  <a:avLst/>
                </a:prstGeom>
                <a:noFill/>
                <a:ln w="180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160" name="Oval 59"/>
                <p:cNvSpPr>
                  <a:spLocks noChangeArrowheads="1"/>
                </p:cNvSpPr>
                <p:nvPr/>
              </p:nvSpPr>
              <p:spPr bwMode="auto">
                <a:xfrm>
                  <a:off x="4118" y="1061"/>
                  <a:ext cx="1132" cy="1132"/>
                </a:xfrm>
                <a:prstGeom prst="ellipse">
                  <a:avLst/>
                </a:prstGeom>
                <a:noFill/>
                <a:ln w="180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</p:grpSp>
          <p:sp>
            <p:nvSpPr>
              <p:cNvPr id="132" name="Line 60"/>
              <p:cNvSpPr>
                <a:spLocks noChangeShapeType="1"/>
              </p:cNvSpPr>
              <p:nvPr/>
            </p:nvSpPr>
            <p:spPr bwMode="auto">
              <a:xfrm flipV="1">
                <a:off x="4164" y="1785"/>
                <a:ext cx="279" cy="92"/>
              </a:xfrm>
              <a:prstGeom prst="line">
                <a:avLst/>
              </a:prstGeom>
              <a:noFill/>
              <a:ln w="35941">
                <a:solidFill>
                  <a:srgbClr val="000000"/>
                </a:solidFill>
                <a:round/>
                <a:headEnd/>
                <a:tailEnd type="stealth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" name="Line 61"/>
              <p:cNvSpPr>
                <a:spLocks noChangeShapeType="1"/>
              </p:cNvSpPr>
              <p:nvPr/>
            </p:nvSpPr>
            <p:spPr bwMode="auto">
              <a:xfrm flipV="1">
                <a:off x="4173" y="1636"/>
                <a:ext cx="286" cy="93"/>
              </a:xfrm>
              <a:prstGeom prst="line">
                <a:avLst/>
              </a:prstGeom>
              <a:noFill/>
              <a:ln w="35941">
                <a:solidFill>
                  <a:srgbClr val="FF0000"/>
                </a:solidFill>
                <a:round/>
                <a:headEnd type="stealth" w="med" len="lg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4" name="Text Box 62"/>
              <p:cNvSpPr txBox="1">
                <a:spLocks noChangeArrowheads="1"/>
              </p:cNvSpPr>
              <p:nvPr/>
            </p:nvSpPr>
            <p:spPr bwMode="auto">
              <a:xfrm>
                <a:off x="5399" y="1617"/>
                <a:ext cx="951" cy="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828675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828675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828675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828675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828675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>
                  <a:lnSpc>
                    <a:spcPct val="94000"/>
                  </a:lnSpc>
                  <a:spcBef>
                    <a:spcPct val="0"/>
                  </a:spcBef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n-GB" altLang="it-IT" sz="2200">
                    <a:ea typeface="HG Mincho Light J" charset="0"/>
                    <a:cs typeface="HG Mincho Light J" charset="0"/>
                  </a:rPr>
                  <a:t>Single</a:t>
                </a:r>
              </a:p>
              <a:p>
                <a:pPr eaLnBrk="1">
                  <a:lnSpc>
                    <a:spcPct val="94000"/>
                  </a:lnSpc>
                  <a:spcBef>
                    <a:spcPct val="0"/>
                  </a:spcBef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n-GB" altLang="it-IT" sz="2200">
                    <a:ea typeface="HG Mincho Light J" charset="0"/>
                    <a:cs typeface="HG Mincho Light J" charset="0"/>
                  </a:rPr>
                  <a:t>Scattering</a:t>
                </a:r>
              </a:p>
            </p:txBody>
          </p:sp>
          <p:grpSp>
            <p:nvGrpSpPr>
              <p:cNvPr id="135" name="Group 63"/>
              <p:cNvGrpSpPr>
                <a:grpSpLocks/>
              </p:cNvGrpSpPr>
              <p:nvPr/>
            </p:nvGrpSpPr>
            <p:grpSpPr bwMode="auto">
              <a:xfrm>
                <a:off x="3108" y="1032"/>
                <a:ext cx="832" cy="756"/>
                <a:chOff x="672" y="1392"/>
                <a:chExt cx="832" cy="756"/>
              </a:xfrm>
            </p:grpSpPr>
            <p:sp>
              <p:nvSpPr>
                <p:cNvPr id="136" name="Freeform 64"/>
                <p:cNvSpPr>
                  <a:spLocks noChangeArrowheads="1"/>
                </p:cNvSpPr>
                <p:nvPr/>
              </p:nvSpPr>
              <p:spPr bwMode="auto">
                <a:xfrm rot="-8100000">
                  <a:off x="656" y="1408"/>
                  <a:ext cx="66" cy="34"/>
                </a:xfrm>
                <a:custGeom>
                  <a:avLst/>
                  <a:gdLst>
                    <a:gd name="T0" fmla="*/ 0 w 293"/>
                    <a:gd name="T1" fmla="*/ 4 h 151"/>
                    <a:gd name="T2" fmla="*/ 0 w 293"/>
                    <a:gd name="T3" fmla="*/ 7 h 151"/>
                    <a:gd name="T4" fmla="*/ 1 w 293"/>
                    <a:gd name="T5" fmla="*/ 10 h 151"/>
                    <a:gd name="T6" fmla="*/ 2 w 293"/>
                    <a:gd name="T7" fmla="*/ 13 h 151"/>
                    <a:gd name="T8" fmla="*/ 3 w 293"/>
                    <a:gd name="T9" fmla="*/ 16 h 151"/>
                    <a:gd name="T10" fmla="*/ 5 w 293"/>
                    <a:gd name="T11" fmla="*/ 19 h 151"/>
                    <a:gd name="T12" fmla="*/ 7 w 293"/>
                    <a:gd name="T13" fmla="*/ 21 h 151"/>
                    <a:gd name="T14" fmla="*/ 9 w 293"/>
                    <a:gd name="T15" fmla="*/ 24 h 151"/>
                    <a:gd name="T16" fmla="*/ 12 w 293"/>
                    <a:gd name="T17" fmla="*/ 26 h 151"/>
                    <a:gd name="T18" fmla="*/ 14 w 293"/>
                    <a:gd name="T19" fmla="*/ 28 h 151"/>
                    <a:gd name="T20" fmla="*/ 17 w 293"/>
                    <a:gd name="T21" fmla="*/ 30 h 151"/>
                    <a:gd name="T22" fmla="*/ 20 w 293"/>
                    <a:gd name="T23" fmla="*/ 31 h 151"/>
                    <a:gd name="T24" fmla="*/ 23 w 293"/>
                    <a:gd name="T25" fmla="*/ 32 h 151"/>
                    <a:gd name="T26" fmla="*/ 26 w 293"/>
                    <a:gd name="T27" fmla="*/ 33 h 151"/>
                    <a:gd name="T28" fmla="*/ 30 w 293"/>
                    <a:gd name="T29" fmla="*/ 34 h 151"/>
                    <a:gd name="T30" fmla="*/ 33 w 293"/>
                    <a:gd name="T31" fmla="*/ 34 h 151"/>
                    <a:gd name="T32" fmla="*/ 36 w 293"/>
                    <a:gd name="T33" fmla="*/ 34 h 151"/>
                    <a:gd name="T34" fmla="*/ 40 w 293"/>
                    <a:gd name="T35" fmla="*/ 33 h 151"/>
                    <a:gd name="T36" fmla="*/ 43 w 293"/>
                    <a:gd name="T37" fmla="*/ 32 h 151"/>
                    <a:gd name="T38" fmla="*/ 46 w 293"/>
                    <a:gd name="T39" fmla="*/ 31 h 151"/>
                    <a:gd name="T40" fmla="*/ 49 w 293"/>
                    <a:gd name="T41" fmla="*/ 30 h 151"/>
                    <a:gd name="T42" fmla="*/ 52 w 293"/>
                    <a:gd name="T43" fmla="*/ 28 h 151"/>
                    <a:gd name="T44" fmla="*/ 54 w 293"/>
                    <a:gd name="T45" fmla="*/ 26 h 151"/>
                    <a:gd name="T46" fmla="*/ 57 w 293"/>
                    <a:gd name="T47" fmla="*/ 24 h 151"/>
                    <a:gd name="T48" fmla="*/ 59 w 293"/>
                    <a:gd name="T49" fmla="*/ 21 h 151"/>
                    <a:gd name="T50" fmla="*/ 61 w 293"/>
                    <a:gd name="T51" fmla="*/ 18 h 151"/>
                    <a:gd name="T52" fmla="*/ 62 w 293"/>
                    <a:gd name="T53" fmla="*/ 16 h 151"/>
                    <a:gd name="T54" fmla="*/ 64 w 293"/>
                    <a:gd name="T55" fmla="*/ 13 h 151"/>
                    <a:gd name="T56" fmla="*/ 65 w 293"/>
                    <a:gd name="T57" fmla="*/ 10 h 151"/>
                    <a:gd name="T58" fmla="*/ 65 w 293"/>
                    <a:gd name="T59" fmla="*/ 7 h 151"/>
                    <a:gd name="T60" fmla="*/ 66 w 293"/>
                    <a:gd name="T61" fmla="*/ 3 h 151"/>
                    <a:gd name="T62" fmla="*/ 66 w 293"/>
                    <a:gd name="T63" fmla="*/ 0 h 15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3"/>
                    <a:gd name="T97" fmla="*/ 0 h 151"/>
                    <a:gd name="T98" fmla="*/ 293 w 293"/>
                    <a:gd name="T99" fmla="*/ 151 h 15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3" h="151">
                      <a:moveTo>
                        <a:pt x="0" y="8"/>
                      </a:moveTo>
                      <a:lnTo>
                        <a:pt x="0" y="16"/>
                      </a:lnTo>
                      <a:lnTo>
                        <a:pt x="1" y="23"/>
                      </a:lnTo>
                      <a:lnTo>
                        <a:pt x="2" y="30"/>
                      </a:lnTo>
                      <a:lnTo>
                        <a:pt x="3" y="37"/>
                      </a:lnTo>
                      <a:lnTo>
                        <a:pt x="5" y="44"/>
                      </a:lnTo>
                      <a:lnTo>
                        <a:pt x="7" y="51"/>
                      </a:lnTo>
                      <a:lnTo>
                        <a:pt x="10" y="58"/>
                      </a:lnTo>
                      <a:lnTo>
                        <a:pt x="12" y="65"/>
                      </a:lnTo>
                      <a:lnTo>
                        <a:pt x="15" y="71"/>
                      </a:lnTo>
                      <a:lnTo>
                        <a:pt x="19" y="77"/>
                      </a:lnTo>
                      <a:lnTo>
                        <a:pt x="23" y="84"/>
                      </a:lnTo>
                      <a:lnTo>
                        <a:pt x="27" y="90"/>
                      </a:lnTo>
                      <a:lnTo>
                        <a:pt x="31" y="95"/>
                      </a:lnTo>
                      <a:lnTo>
                        <a:pt x="36" y="101"/>
                      </a:lnTo>
                      <a:lnTo>
                        <a:pt x="41" y="106"/>
                      </a:lnTo>
                      <a:lnTo>
                        <a:pt x="46" y="111"/>
                      </a:lnTo>
                      <a:lnTo>
                        <a:pt x="52" y="116"/>
                      </a:lnTo>
                      <a:lnTo>
                        <a:pt x="57" y="121"/>
                      </a:lnTo>
                      <a:lnTo>
                        <a:pt x="63" y="125"/>
                      </a:lnTo>
                      <a:lnTo>
                        <a:pt x="70" y="129"/>
                      </a:lnTo>
                      <a:lnTo>
                        <a:pt x="76" y="132"/>
                      </a:lnTo>
                      <a:lnTo>
                        <a:pt x="83" y="136"/>
                      </a:lnTo>
                      <a:lnTo>
                        <a:pt x="89" y="139"/>
                      </a:lnTo>
                      <a:lnTo>
                        <a:pt x="96" y="141"/>
                      </a:lnTo>
                      <a:lnTo>
                        <a:pt x="103" y="144"/>
                      </a:lnTo>
                      <a:lnTo>
                        <a:pt x="110" y="146"/>
                      </a:lnTo>
                      <a:lnTo>
                        <a:pt x="117" y="147"/>
                      </a:lnTo>
                      <a:lnTo>
                        <a:pt x="125" y="148"/>
                      </a:lnTo>
                      <a:lnTo>
                        <a:pt x="132" y="149"/>
                      </a:lnTo>
                      <a:lnTo>
                        <a:pt x="139" y="150"/>
                      </a:lnTo>
                      <a:lnTo>
                        <a:pt x="147" y="150"/>
                      </a:lnTo>
                      <a:lnTo>
                        <a:pt x="154" y="150"/>
                      </a:lnTo>
                      <a:lnTo>
                        <a:pt x="161" y="149"/>
                      </a:lnTo>
                      <a:lnTo>
                        <a:pt x="169" y="148"/>
                      </a:lnTo>
                      <a:lnTo>
                        <a:pt x="176" y="147"/>
                      </a:lnTo>
                      <a:lnTo>
                        <a:pt x="183" y="145"/>
                      </a:lnTo>
                      <a:lnTo>
                        <a:pt x="190" y="143"/>
                      </a:lnTo>
                      <a:lnTo>
                        <a:pt x="197" y="141"/>
                      </a:lnTo>
                      <a:lnTo>
                        <a:pt x="204" y="138"/>
                      </a:lnTo>
                      <a:lnTo>
                        <a:pt x="211" y="135"/>
                      </a:lnTo>
                      <a:lnTo>
                        <a:pt x="217" y="132"/>
                      </a:lnTo>
                      <a:lnTo>
                        <a:pt x="224" y="128"/>
                      </a:lnTo>
                      <a:lnTo>
                        <a:pt x="230" y="124"/>
                      </a:lnTo>
                      <a:lnTo>
                        <a:pt x="236" y="120"/>
                      </a:lnTo>
                      <a:lnTo>
                        <a:pt x="241" y="115"/>
                      </a:lnTo>
                      <a:lnTo>
                        <a:pt x="247" y="110"/>
                      </a:lnTo>
                      <a:lnTo>
                        <a:pt x="252" y="105"/>
                      </a:lnTo>
                      <a:lnTo>
                        <a:pt x="257" y="100"/>
                      </a:lnTo>
                      <a:lnTo>
                        <a:pt x="262" y="94"/>
                      </a:lnTo>
                      <a:lnTo>
                        <a:pt x="266" y="88"/>
                      </a:lnTo>
                      <a:lnTo>
                        <a:pt x="270" y="82"/>
                      </a:lnTo>
                      <a:lnTo>
                        <a:pt x="274" y="76"/>
                      </a:lnTo>
                      <a:lnTo>
                        <a:pt x="277" y="70"/>
                      </a:lnTo>
                      <a:lnTo>
                        <a:pt x="280" y="63"/>
                      </a:lnTo>
                      <a:lnTo>
                        <a:pt x="283" y="57"/>
                      </a:lnTo>
                      <a:lnTo>
                        <a:pt x="285" y="50"/>
                      </a:lnTo>
                      <a:lnTo>
                        <a:pt x="287" y="43"/>
                      </a:lnTo>
                      <a:lnTo>
                        <a:pt x="289" y="36"/>
                      </a:lnTo>
                      <a:lnTo>
                        <a:pt x="290" y="29"/>
                      </a:lnTo>
                      <a:lnTo>
                        <a:pt x="291" y="21"/>
                      </a:lnTo>
                      <a:lnTo>
                        <a:pt x="292" y="14"/>
                      </a:lnTo>
                      <a:lnTo>
                        <a:pt x="292" y="7"/>
                      </a:lnTo>
                      <a:lnTo>
                        <a:pt x="292" y="0"/>
                      </a:lnTo>
                    </a:path>
                  </a:pathLst>
                </a:custGeom>
                <a:noFill/>
                <a:ln w="35941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" name="Freeform 65"/>
                <p:cNvSpPr>
                  <a:spLocks noChangeArrowheads="1"/>
                </p:cNvSpPr>
                <p:nvPr/>
              </p:nvSpPr>
              <p:spPr bwMode="auto">
                <a:xfrm rot="2580000">
                  <a:off x="687" y="1475"/>
                  <a:ext cx="66" cy="35"/>
                </a:xfrm>
                <a:custGeom>
                  <a:avLst/>
                  <a:gdLst>
                    <a:gd name="T0" fmla="*/ 0 w 291"/>
                    <a:gd name="T1" fmla="*/ 2 h 153"/>
                    <a:gd name="T2" fmla="*/ 0 w 291"/>
                    <a:gd name="T3" fmla="*/ 5 h 153"/>
                    <a:gd name="T4" fmla="*/ 1 w 291"/>
                    <a:gd name="T5" fmla="*/ 8 h 153"/>
                    <a:gd name="T6" fmla="*/ 1 w 291"/>
                    <a:gd name="T7" fmla="*/ 11 h 153"/>
                    <a:gd name="T8" fmla="*/ 2 w 291"/>
                    <a:gd name="T9" fmla="*/ 14 h 153"/>
                    <a:gd name="T10" fmla="*/ 4 w 291"/>
                    <a:gd name="T11" fmla="*/ 17 h 153"/>
                    <a:gd name="T12" fmla="*/ 5 w 291"/>
                    <a:gd name="T13" fmla="*/ 20 h 153"/>
                    <a:gd name="T14" fmla="*/ 7 w 291"/>
                    <a:gd name="T15" fmla="*/ 23 h 153"/>
                    <a:gd name="T16" fmla="*/ 10 w 291"/>
                    <a:gd name="T17" fmla="*/ 25 h 153"/>
                    <a:gd name="T18" fmla="*/ 12 w 291"/>
                    <a:gd name="T19" fmla="*/ 27 h 153"/>
                    <a:gd name="T20" fmla="*/ 15 w 291"/>
                    <a:gd name="T21" fmla="*/ 30 h 153"/>
                    <a:gd name="T22" fmla="*/ 18 w 291"/>
                    <a:gd name="T23" fmla="*/ 31 h 153"/>
                    <a:gd name="T24" fmla="*/ 21 w 291"/>
                    <a:gd name="T25" fmla="*/ 32 h 153"/>
                    <a:gd name="T26" fmla="*/ 24 w 291"/>
                    <a:gd name="T27" fmla="*/ 33 h 153"/>
                    <a:gd name="T28" fmla="*/ 27 w 291"/>
                    <a:gd name="T29" fmla="*/ 34 h 153"/>
                    <a:gd name="T30" fmla="*/ 30 w 291"/>
                    <a:gd name="T31" fmla="*/ 35 h 153"/>
                    <a:gd name="T32" fmla="*/ 34 w 291"/>
                    <a:gd name="T33" fmla="*/ 35 h 153"/>
                    <a:gd name="T34" fmla="*/ 37 w 291"/>
                    <a:gd name="T35" fmla="*/ 35 h 153"/>
                    <a:gd name="T36" fmla="*/ 40 w 291"/>
                    <a:gd name="T37" fmla="*/ 34 h 153"/>
                    <a:gd name="T38" fmla="*/ 43 w 291"/>
                    <a:gd name="T39" fmla="*/ 33 h 153"/>
                    <a:gd name="T40" fmla="*/ 46 w 291"/>
                    <a:gd name="T41" fmla="*/ 32 h 153"/>
                    <a:gd name="T42" fmla="*/ 49 w 291"/>
                    <a:gd name="T43" fmla="*/ 30 h 153"/>
                    <a:gd name="T44" fmla="*/ 52 w 291"/>
                    <a:gd name="T45" fmla="*/ 29 h 153"/>
                    <a:gd name="T46" fmla="*/ 55 w 291"/>
                    <a:gd name="T47" fmla="*/ 27 h 153"/>
                    <a:gd name="T48" fmla="*/ 57 w 291"/>
                    <a:gd name="T49" fmla="*/ 24 h 153"/>
                    <a:gd name="T50" fmla="*/ 59 w 291"/>
                    <a:gd name="T51" fmla="*/ 22 h 153"/>
                    <a:gd name="T52" fmla="*/ 61 w 291"/>
                    <a:gd name="T53" fmla="*/ 19 h 153"/>
                    <a:gd name="T54" fmla="*/ 63 w 291"/>
                    <a:gd name="T55" fmla="*/ 16 h 153"/>
                    <a:gd name="T56" fmla="*/ 64 w 291"/>
                    <a:gd name="T57" fmla="*/ 13 h 153"/>
                    <a:gd name="T58" fmla="*/ 65 w 291"/>
                    <a:gd name="T59" fmla="*/ 10 h 153"/>
                    <a:gd name="T60" fmla="*/ 65 w 291"/>
                    <a:gd name="T61" fmla="*/ 7 h 153"/>
                    <a:gd name="T62" fmla="*/ 66 w 291"/>
                    <a:gd name="T63" fmla="*/ 4 h 153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1"/>
                    <a:gd name="T97" fmla="*/ 0 h 153"/>
                    <a:gd name="T98" fmla="*/ 291 w 291"/>
                    <a:gd name="T99" fmla="*/ 153 h 153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1" h="153">
                      <a:moveTo>
                        <a:pt x="0" y="0"/>
                      </a:moveTo>
                      <a:lnTo>
                        <a:pt x="0" y="7"/>
                      </a:lnTo>
                      <a:lnTo>
                        <a:pt x="0" y="15"/>
                      </a:lnTo>
                      <a:lnTo>
                        <a:pt x="1" y="22"/>
                      </a:lnTo>
                      <a:lnTo>
                        <a:pt x="1" y="29"/>
                      </a:lnTo>
                      <a:lnTo>
                        <a:pt x="3" y="36"/>
                      </a:lnTo>
                      <a:lnTo>
                        <a:pt x="4" y="43"/>
                      </a:lnTo>
                      <a:lnTo>
                        <a:pt x="6" y="50"/>
                      </a:lnTo>
                      <a:lnTo>
                        <a:pt x="8" y="57"/>
                      </a:lnTo>
                      <a:lnTo>
                        <a:pt x="11" y="63"/>
                      </a:lnTo>
                      <a:lnTo>
                        <a:pt x="14" y="70"/>
                      </a:lnTo>
                      <a:lnTo>
                        <a:pt x="17" y="76"/>
                      </a:lnTo>
                      <a:lnTo>
                        <a:pt x="21" y="82"/>
                      </a:lnTo>
                      <a:lnTo>
                        <a:pt x="24" y="88"/>
                      </a:lnTo>
                      <a:lnTo>
                        <a:pt x="29" y="94"/>
                      </a:lnTo>
                      <a:lnTo>
                        <a:pt x="33" y="100"/>
                      </a:lnTo>
                      <a:lnTo>
                        <a:pt x="38" y="105"/>
                      </a:lnTo>
                      <a:lnTo>
                        <a:pt x="43" y="111"/>
                      </a:lnTo>
                      <a:lnTo>
                        <a:pt x="48" y="115"/>
                      </a:lnTo>
                      <a:lnTo>
                        <a:pt x="54" y="120"/>
                      </a:lnTo>
                      <a:lnTo>
                        <a:pt x="59" y="124"/>
                      </a:lnTo>
                      <a:lnTo>
                        <a:pt x="65" y="129"/>
                      </a:lnTo>
                      <a:lnTo>
                        <a:pt x="72" y="132"/>
                      </a:lnTo>
                      <a:lnTo>
                        <a:pt x="78" y="136"/>
                      </a:lnTo>
                      <a:lnTo>
                        <a:pt x="84" y="139"/>
                      </a:lnTo>
                      <a:lnTo>
                        <a:pt x="91" y="142"/>
                      </a:lnTo>
                      <a:lnTo>
                        <a:pt x="98" y="144"/>
                      </a:lnTo>
                      <a:lnTo>
                        <a:pt x="105" y="146"/>
                      </a:lnTo>
                      <a:lnTo>
                        <a:pt x="112" y="148"/>
                      </a:lnTo>
                      <a:lnTo>
                        <a:pt x="119" y="150"/>
                      </a:lnTo>
                      <a:lnTo>
                        <a:pt x="126" y="151"/>
                      </a:lnTo>
                      <a:lnTo>
                        <a:pt x="133" y="152"/>
                      </a:lnTo>
                      <a:lnTo>
                        <a:pt x="141" y="152"/>
                      </a:lnTo>
                      <a:lnTo>
                        <a:pt x="148" y="152"/>
                      </a:lnTo>
                      <a:lnTo>
                        <a:pt x="155" y="152"/>
                      </a:lnTo>
                      <a:lnTo>
                        <a:pt x="162" y="151"/>
                      </a:lnTo>
                      <a:lnTo>
                        <a:pt x="169" y="150"/>
                      </a:lnTo>
                      <a:lnTo>
                        <a:pt x="177" y="149"/>
                      </a:lnTo>
                      <a:lnTo>
                        <a:pt x="184" y="147"/>
                      </a:lnTo>
                      <a:lnTo>
                        <a:pt x="191" y="145"/>
                      </a:lnTo>
                      <a:lnTo>
                        <a:pt x="197" y="142"/>
                      </a:lnTo>
                      <a:lnTo>
                        <a:pt x="204" y="140"/>
                      </a:lnTo>
                      <a:lnTo>
                        <a:pt x="211" y="137"/>
                      </a:lnTo>
                      <a:lnTo>
                        <a:pt x="217" y="133"/>
                      </a:lnTo>
                      <a:lnTo>
                        <a:pt x="223" y="129"/>
                      </a:lnTo>
                      <a:lnTo>
                        <a:pt x="229" y="125"/>
                      </a:lnTo>
                      <a:lnTo>
                        <a:pt x="235" y="121"/>
                      </a:lnTo>
                      <a:lnTo>
                        <a:pt x="241" y="117"/>
                      </a:lnTo>
                      <a:lnTo>
                        <a:pt x="246" y="112"/>
                      </a:lnTo>
                      <a:lnTo>
                        <a:pt x="251" y="107"/>
                      </a:lnTo>
                      <a:lnTo>
                        <a:pt x="256" y="101"/>
                      </a:lnTo>
                      <a:lnTo>
                        <a:pt x="260" y="96"/>
                      </a:lnTo>
                      <a:lnTo>
                        <a:pt x="265" y="90"/>
                      </a:lnTo>
                      <a:lnTo>
                        <a:pt x="269" y="84"/>
                      </a:lnTo>
                      <a:lnTo>
                        <a:pt x="272" y="78"/>
                      </a:lnTo>
                      <a:lnTo>
                        <a:pt x="276" y="71"/>
                      </a:lnTo>
                      <a:lnTo>
                        <a:pt x="279" y="65"/>
                      </a:lnTo>
                      <a:lnTo>
                        <a:pt x="281" y="58"/>
                      </a:lnTo>
                      <a:lnTo>
                        <a:pt x="284" y="51"/>
                      </a:lnTo>
                      <a:lnTo>
                        <a:pt x="285" y="44"/>
                      </a:lnTo>
                      <a:lnTo>
                        <a:pt x="287" y="37"/>
                      </a:lnTo>
                      <a:lnTo>
                        <a:pt x="288" y="30"/>
                      </a:lnTo>
                      <a:lnTo>
                        <a:pt x="289" y="23"/>
                      </a:lnTo>
                      <a:lnTo>
                        <a:pt x="290" y="16"/>
                      </a:lnTo>
                      <a:lnTo>
                        <a:pt x="290" y="9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8" name="Freeform 66"/>
                <p:cNvSpPr>
                  <a:spLocks noChangeArrowheads="1"/>
                </p:cNvSpPr>
                <p:nvPr/>
              </p:nvSpPr>
              <p:spPr bwMode="auto">
                <a:xfrm rot="-8220000">
                  <a:off x="754" y="1499"/>
                  <a:ext cx="66" cy="34"/>
                </a:xfrm>
                <a:custGeom>
                  <a:avLst/>
                  <a:gdLst>
                    <a:gd name="T0" fmla="*/ 0 w 293"/>
                    <a:gd name="T1" fmla="*/ 4 h 151"/>
                    <a:gd name="T2" fmla="*/ 0 w 293"/>
                    <a:gd name="T3" fmla="*/ 7 h 151"/>
                    <a:gd name="T4" fmla="*/ 1 w 293"/>
                    <a:gd name="T5" fmla="*/ 10 h 151"/>
                    <a:gd name="T6" fmla="*/ 2 w 293"/>
                    <a:gd name="T7" fmla="*/ 13 h 151"/>
                    <a:gd name="T8" fmla="*/ 3 w 293"/>
                    <a:gd name="T9" fmla="*/ 16 h 151"/>
                    <a:gd name="T10" fmla="*/ 5 w 293"/>
                    <a:gd name="T11" fmla="*/ 19 h 151"/>
                    <a:gd name="T12" fmla="*/ 7 w 293"/>
                    <a:gd name="T13" fmla="*/ 21 h 151"/>
                    <a:gd name="T14" fmla="*/ 9 w 293"/>
                    <a:gd name="T15" fmla="*/ 24 h 151"/>
                    <a:gd name="T16" fmla="*/ 12 w 293"/>
                    <a:gd name="T17" fmla="*/ 26 h 151"/>
                    <a:gd name="T18" fmla="*/ 14 w 293"/>
                    <a:gd name="T19" fmla="*/ 28 h 151"/>
                    <a:gd name="T20" fmla="*/ 17 w 293"/>
                    <a:gd name="T21" fmla="*/ 30 h 151"/>
                    <a:gd name="T22" fmla="*/ 20 w 293"/>
                    <a:gd name="T23" fmla="*/ 31 h 151"/>
                    <a:gd name="T24" fmla="*/ 23 w 293"/>
                    <a:gd name="T25" fmla="*/ 32 h 151"/>
                    <a:gd name="T26" fmla="*/ 26 w 293"/>
                    <a:gd name="T27" fmla="*/ 33 h 151"/>
                    <a:gd name="T28" fmla="*/ 30 w 293"/>
                    <a:gd name="T29" fmla="*/ 34 h 151"/>
                    <a:gd name="T30" fmla="*/ 33 w 293"/>
                    <a:gd name="T31" fmla="*/ 34 h 151"/>
                    <a:gd name="T32" fmla="*/ 36 w 293"/>
                    <a:gd name="T33" fmla="*/ 34 h 151"/>
                    <a:gd name="T34" fmla="*/ 40 w 293"/>
                    <a:gd name="T35" fmla="*/ 33 h 151"/>
                    <a:gd name="T36" fmla="*/ 43 w 293"/>
                    <a:gd name="T37" fmla="*/ 32 h 151"/>
                    <a:gd name="T38" fmla="*/ 46 w 293"/>
                    <a:gd name="T39" fmla="*/ 31 h 151"/>
                    <a:gd name="T40" fmla="*/ 49 w 293"/>
                    <a:gd name="T41" fmla="*/ 30 h 151"/>
                    <a:gd name="T42" fmla="*/ 52 w 293"/>
                    <a:gd name="T43" fmla="*/ 28 h 151"/>
                    <a:gd name="T44" fmla="*/ 54 w 293"/>
                    <a:gd name="T45" fmla="*/ 26 h 151"/>
                    <a:gd name="T46" fmla="*/ 57 w 293"/>
                    <a:gd name="T47" fmla="*/ 24 h 151"/>
                    <a:gd name="T48" fmla="*/ 59 w 293"/>
                    <a:gd name="T49" fmla="*/ 21 h 151"/>
                    <a:gd name="T50" fmla="*/ 61 w 293"/>
                    <a:gd name="T51" fmla="*/ 18 h 151"/>
                    <a:gd name="T52" fmla="*/ 62 w 293"/>
                    <a:gd name="T53" fmla="*/ 16 h 151"/>
                    <a:gd name="T54" fmla="*/ 64 w 293"/>
                    <a:gd name="T55" fmla="*/ 13 h 151"/>
                    <a:gd name="T56" fmla="*/ 65 w 293"/>
                    <a:gd name="T57" fmla="*/ 10 h 151"/>
                    <a:gd name="T58" fmla="*/ 65 w 293"/>
                    <a:gd name="T59" fmla="*/ 7 h 151"/>
                    <a:gd name="T60" fmla="*/ 66 w 293"/>
                    <a:gd name="T61" fmla="*/ 3 h 151"/>
                    <a:gd name="T62" fmla="*/ 66 w 293"/>
                    <a:gd name="T63" fmla="*/ 0 h 15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3"/>
                    <a:gd name="T97" fmla="*/ 0 h 151"/>
                    <a:gd name="T98" fmla="*/ 293 w 293"/>
                    <a:gd name="T99" fmla="*/ 151 h 15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3" h="151">
                      <a:moveTo>
                        <a:pt x="0" y="8"/>
                      </a:moveTo>
                      <a:lnTo>
                        <a:pt x="0" y="16"/>
                      </a:lnTo>
                      <a:lnTo>
                        <a:pt x="1" y="23"/>
                      </a:lnTo>
                      <a:lnTo>
                        <a:pt x="2" y="30"/>
                      </a:lnTo>
                      <a:lnTo>
                        <a:pt x="3" y="37"/>
                      </a:lnTo>
                      <a:lnTo>
                        <a:pt x="5" y="44"/>
                      </a:lnTo>
                      <a:lnTo>
                        <a:pt x="7" y="51"/>
                      </a:lnTo>
                      <a:lnTo>
                        <a:pt x="10" y="58"/>
                      </a:lnTo>
                      <a:lnTo>
                        <a:pt x="12" y="65"/>
                      </a:lnTo>
                      <a:lnTo>
                        <a:pt x="15" y="71"/>
                      </a:lnTo>
                      <a:lnTo>
                        <a:pt x="19" y="77"/>
                      </a:lnTo>
                      <a:lnTo>
                        <a:pt x="23" y="84"/>
                      </a:lnTo>
                      <a:lnTo>
                        <a:pt x="27" y="90"/>
                      </a:lnTo>
                      <a:lnTo>
                        <a:pt x="31" y="95"/>
                      </a:lnTo>
                      <a:lnTo>
                        <a:pt x="36" y="101"/>
                      </a:lnTo>
                      <a:lnTo>
                        <a:pt x="41" y="106"/>
                      </a:lnTo>
                      <a:lnTo>
                        <a:pt x="46" y="111"/>
                      </a:lnTo>
                      <a:lnTo>
                        <a:pt x="52" y="116"/>
                      </a:lnTo>
                      <a:lnTo>
                        <a:pt x="57" y="121"/>
                      </a:lnTo>
                      <a:lnTo>
                        <a:pt x="63" y="125"/>
                      </a:lnTo>
                      <a:lnTo>
                        <a:pt x="70" y="129"/>
                      </a:lnTo>
                      <a:lnTo>
                        <a:pt x="76" y="132"/>
                      </a:lnTo>
                      <a:lnTo>
                        <a:pt x="83" y="136"/>
                      </a:lnTo>
                      <a:lnTo>
                        <a:pt x="89" y="139"/>
                      </a:lnTo>
                      <a:lnTo>
                        <a:pt x="96" y="141"/>
                      </a:lnTo>
                      <a:lnTo>
                        <a:pt x="103" y="144"/>
                      </a:lnTo>
                      <a:lnTo>
                        <a:pt x="110" y="146"/>
                      </a:lnTo>
                      <a:lnTo>
                        <a:pt x="117" y="147"/>
                      </a:lnTo>
                      <a:lnTo>
                        <a:pt x="125" y="148"/>
                      </a:lnTo>
                      <a:lnTo>
                        <a:pt x="132" y="149"/>
                      </a:lnTo>
                      <a:lnTo>
                        <a:pt x="139" y="150"/>
                      </a:lnTo>
                      <a:lnTo>
                        <a:pt x="147" y="150"/>
                      </a:lnTo>
                      <a:lnTo>
                        <a:pt x="154" y="150"/>
                      </a:lnTo>
                      <a:lnTo>
                        <a:pt x="161" y="149"/>
                      </a:lnTo>
                      <a:lnTo>
                        <a:pt x="169" y="148"/>
                      </a:lnTo>
                      <a:lnTo>
                        <a:pt x="176" y="147"/>
                      </a:lnTo>
                      <a:lnTo>
                        <a:pt x="183" y="145"/>
                      </a:lnTo>
                      <a:lnTo>
                        <a:pt x="190" y="143"/>
                      </a:lnTo>
                      <a:lnTo>
                        <a:pt x="197" y="141"/>
                      </a:lnTo>
                      <a:lnTo>
                        <a:pt x="204" y="138"/>
                      </a:lnTo>
                      <a:lnTo>
                        <a:pt x="211" y="135"/>
                      </a:lnTo>
                      <a:lnTo>
                        <a:pt x="217" y="132"/>
                      </a:lnTo>
                      <a:lnTo>
                        <a:pt x="224" y="128"/>
                      </a:lnTo>
                      <a:lnTo>
                        <a:pt x="230" y="124"/>
                      </a:lnTo>
                      <a:lnTo>
                        <a:pt x="236" y="120"/>
                      </a:lnTo>
                      <a:lnTo>
                        <a:pt x="241" y="115"/>
                      </a:lnTo>
                      <a:lnTo>
                        <a:pt x="247" y="110"/>
                      </a:lnTo>
                      <a:lnTo>
                        <a:pt x="252" y="105"/>
                      </a:lnTo>
                      <a:lnTo>
                        <a:pt x="257" y="100"/>
                      </a:lnTo>
                      <a:lnTo>
                        <a:pt x="262" y="94"/>
                      </a:lnTo>
                      <a:lnTo>
                        <a:pt x="266" y="88"/>
                      </a:lnTo>
                      <a:lnTo>
                        <a:pt x="270" y="82"/>
                      </a:lnTo>
                      <a:lnTo>
                        <a:pt x="274" y="76"/>
                      </a:lnTo>
                      <a:lnTo>
                        <a:pt x="277" y="70"/>
                      </a:lnTo>
                      <a:lnTo>
                        <a:pt x="280" y="63"/>
                      </a:lnTo>
                      <a:lnTo>
                        <a:pt x="283" y="57"/>
                      </a:lnTo>
                      <a:lnTo>
                        <a:pt x="285" y="50"/>
                      </a:lnTo>
                      <a:lnTo>
                        <a:pt x="287" y="43"/>
                      </a:lnTo>
                      <a:lnTo>
                        <a:pt x="289" y="36"/>
                      </a:lnTo>
                      <a:lnTo>
                        <a:pt x="290" y="29"/>
                      </a:lnTo>
                      <a:lnTo>
                        <a:pt x="291" y="21"/>
                      </a:lnTo>
                      <a:lnTo>
                        <a:pt x="292" y="14"/>
                      </a:lnTo>
                      <a:lnTo>
                        <a:pt x="292" y="7"/>
                      </a:lnTo>
                      <a:lnTo>
                        <a:pt x="292" y="0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9" name="Freeform 67"/>
                <p:cNvSpPr>
                  <a:spLocks noChangeArrowheads="1"/>
                </p:cNvSpPr>
                <p:nvPr/>
              </p:nvSpPr>
              <p:spPr bwMode="auto">
                <a:xfrm rot="2580000">
                  <a:off x="785" y="1567"/>
                  <a:ext cx="66" cy="34"/>
                </a:xfrm>
                <a:custGeom>
                  <a:avLst/>
                  <a:gdLst>
                    <a:gd name="T0" fmla="*/ 0 w 291"/>
                    <a:gd name="T1" fmla="*/ 2 h 151"/>
                    <a:gd name="T2" fmla="*/ 0 w 291"/>
                    <a:gd name="T3" fmla="*/ 5 h 151"/>
                    <a:gd name="T4" fmla="*/ 1 w 291"/>
                    <a:gd name="T5" fmla="*/ 8 h 151"/>
                    <a:gd name="T6" fmla="*/ 2 w 291"/>
                    <a:gd name="T7" fmla="*/ 11 h 151"/>
                    <a:gd name="T8" fmla="*/ 3 w 291"/>
                    <a:gd name="T9" fmla="*/ 14 h 151"/>
                    <a:gd name="T10" fmla="*/ 4 w 291"/>
                    <a:gd name="T11" fmla="*/ 17 h 151"/>
                    <a:gd name="T12" fmla="*/ 6 w 291"/>
                    <a:gd name="T13" fmla="*/ 20 h 151"/>
                    <a:gd name="T14" fmla="*/ 8 w 291"/>
                    <a:gd name="T15" fmla="*/ 23 h 151"/>
                    <a:gd name="T16" fmla="*/ 10 w 291"/>
                    <a:gd name="T17" fmla="*/ 25 h 151"/>
                    <a:gd name="T18" fmla="*/ 13 w 291"/>
                    <a:gd name="T19" fmla="*/ 27 h 151"/>
                    <a:gd name="T20" fmla="*/ 15 w 291"/>
                    <a:gd name="T21" fmla="*/ 29 h 151"/>
                    <a:gd name="T22" fmla="*/ 18 w 291"/>
                    <a:gd name="T23" fmla="*/ 30 h 151"/>
                    <a:gd name="T24" fmla="*/ 21 w 291"/>
                    <a:gd name="T25" fmla="*/ 32 h 151"/>
                    <a:gd name="T26" fmla="*/ 24 w 291"/>
                    <a:gd name="T27" fmla="*/ 33 h 151"/>
                    <a:gd name="T28" fmla="*/ 28 w 291"/>
                    <a:gd name="T29" fmla="*/ 33 h 151"/>
                    <a:gd name="T30" fmla="*/ 31 w 291"/>
                    <a:gd name="T31" fmla="*/ 34 h 151"/>
                    <a:gd name="T32" fmla="*/ 34 w 291"/>
                    <a:gd name="T33" fmla="*/ 34 h 151"/>
                    <a:gd name="T34" fmla="*/ 38 w 291"/>
                    <a:gd name="T35" fmla="*/ 33 h 151"/>
                    <a:gd name="T36" fmla="*/ 41 w 291"/>
                    <a:gd name="T37" fmla="*/ 33 h 151"/>
                    <a:gd name="T38" fmla="*/ 44 w 291"/>
                    <a:gd name="T39" fmla="*/ 32 h 151"/>
                    <a:gd name="T40" fmla="*/ 47 w 291"/>
                    <a:gd name="T41" fmla="*/ 31 h 151"/>
                    <a:gd name="T42" fmla="*/ 50 w 291"/>
                    <a:gd name="T43" fmla="*/ 29 h 151"/>
                    <a:gd name="T44" fmla="*/ 53 w 291"/>
                    <a:gd name="T45" fmla="*/ 27 h 151"/>
                    <a:gd name="T46" fmla="*/ 55 w 291"/>
                    <a:gd name="T47" fmla="*/ 25 h 151"/>
                    <a:gd name="T48" fmla="*/ 58 w 291"/>
                    <a:gd name="T49" fmla="*/ 23 h 151"/>
                    <a:gd name="T50" fmla="*/ 60 w 291"/>
                    <a:gd name="T51" fmla="*/ 20 h 151"/>
                    <a:gd name="T52" fmla="*/ 61 w 291"/>
                    <a:gd name="T53" fmla="*/ 17 h 151"/>
                    <a:gd name="T54" fmla="*/ 63 w 291"/>
                    <a:gd name="T55" fmla="*/ 15 h 151"/>
                    <a:gd name="T56" fmla="*/ 64 w 291"/>
                    <a:gd name="T57" fmla="*/ 11 h 151"/>
                    <a:gd name="T58" fmla="*/ 65 w 291"/>
                    <a:gd name="T59" fmla="*/ 8 h 151"/>
                    <a:gd name="T60" fmla="*/ 66 w 291"/>
                    <a:gd name="T61" fmla="*/ 5 h 151"/>
                    <a:gd name="T62" fmla="*/ 66 w 291"/>
                    <a:gd name="T63" fmla="*/ 2 h 15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1"/>
                    <a:gd name="T97" fmla="*/ 0 h 151"/>
                    <a:gd name="T98" fmla="*/ 291 w 291"/>
                    <a:gd name="T99" fmla="*/ 151 h 15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1" h="151">
                      <a:moveTo>
                        <a:pt x="0" y="0"/>
                      </a:moveTo>
                      <a:lnTo>
                        <a:pt x="0" y="7"/>
                      </a:lnTo>
                      <a:lnTo>
                        <a:pt x="0" y="14"/>
                      </a:lnTo>
                      <a:lnTo>
                        <a:pt x="1" y="21"/>
                      </a:lnTo>
                      <a:lnTo>
                        <a:pt x="2" y="29"/>
                      </a:lnTo>
                      <a:lnTo>
                        <a:pt x="3" y="36"/>
                      </a:lnTo>
                      <a:lnTo>
                        <a:pt x="5" y="43"/>
                      </a:lnTo>
                      <a:lnTo>
                        <a:pt x="7" y="50"/>
                      </a:lnTo>
                      <a:lnTo>
                        <a:pt x="9" y="56"/>
                      </a:lnTo>
                      <a:lnTo>
                        <a:pt x="12" y="63"/>
                      </a:lnTo>
                      <a:lnTo>
                        <a:pt x="15" y="70"/>
                      </a:lnTo>
                      <a:lnTo>
                        <a:pt x="18" y="76"/>
                      </a:lnTo>
                      <a:lnTo>
                        <a:pt x="22" y="82"/>
                      </a:lnTo>
                      <a:lnTo>
                        <a:pt x="26" y="88"/>
                      </a:lnTo>
                      <a:lnTo>
                        <a:pt x="30" y="94"/>
                      </a:lnTo>
                      <a:lnTo>
                        <a:pt x="35" y="100"/>
                      </a:lnTo>
                      <a:lnTo>
                        <a:pt x="40" y="105"/>
                      </a:lnTo>
                      <a:lnTo>
                        <a:pt x="45" y="110"/>
                      </a:lnTo>
                      <a:lnTo>
                        <a:pt x="50" y="115"/>
                      </a:lnTo>
                      <a:lnTo>
                        <a:pt x="56" y="120"/>
                      </a:lnTo>
                      <a:lnTo>
                        <a:pt x="62" y="124"/>
                      </a:lnTo>
                      <a:lnTo>
                        <a:pt x="68" y="128"/>
                      </a:lnTo>
                      <a:lnTo>
                        <a:pt x="74" y="132"/>
                      </a:lnTo>
                      <a:lnTo>
                        <a:pt x="81" y="135"/>
                      </a:lnTo>
                      <a:lnTo>
                        <a:pt x="87" y="138"/>
                      </a:lnTo>
                      <a:lnTo>
                        <a:pt x="94" y="141"/>
                      </a:lnTo>
                      <a:lnTo>
                        <a:pt x="101" y="143"/>
                      </a:lnTo>
                      <a:lnTo>
                        <a:pt x="108" y="145"/>
                      </a:lnTo>
                      <a:lnTo>
                        <a:pt x="115" y="147"/>
                      </a:lnTo>
                      <a:lnTo>
                        <a:pt x="122" y="148"/>
                      </a:lnTo>
                      <a:lnTo>
                        <a:pt x="130" y="149"/>
                      </a:lnTo>
                      <a:lnTo>
                        <a:pt x="137" y="150"/>
                      </a:lnTo>
                      <a:lnTo>
                        <a:pt x="144" y="150"/>
                      </a:lnTo>
                      <a:lnTo>
                        <a:pt x="152" y="150"/>
                      </a:lnTo>
                      <a:lnTo>
                        <a:pt x="159" y="149"/>
                      </a:lnTo>
                      <a:lnTo>
                        <a:pt x="166" y="148"/>
                      </a:lnTo>
                      <a:lnTo>
                        <a:pt x="173" y="147"/>
                      </a:lnTo>
                      <a:lnTo>
                        <a:pt x="181" y="146"/>
                      </a:lnTo>
                      <a:lnTo>
                        <a:pt x="188" y="144"/>
                      </a:lnTo>
                      <a:lnTo>
                        <a:pt x="195" y="141"/>
                      </a:lnTo>
                      <a:lnTo>
                        <a:pt x="201" y="139"/>
                      </a:lnTo>
                      <a:lnTo>
                        <a:pt x="208" y="136"/>
                      </a:lnTo>
                      <a:lnTo>
                        <a:pt x="215" y="132"/>
                      </a:lnTo>
                      <a:lnTo>
                        <a:pt x="221" y="129"/>
                      </a:lnTo>
                      <a:lnTo>
                        <a:pt x="227" y="125"/>
                      </a:lnTo>
                      <a:lnTo>
                        <a:pt x="233" y="121"/>
                      </a:lnTo>
                      <a:lnTo>
                        <a:pt x="239" y="116"/>
                      </a:lnTo>
                      <a:lnTo>
                        <a:pt x="244" y="111"/>
                      </a:lnTo>
                      <a:lnTo>
                        <a:pt x="249" y="106"/>
                      </a:lnTo>
                      <a:lnTo>
                        <a:pt x="254" y="101"/>
                      </a:lnTo>
                      <a:lnTo>
                        <a:pt x="259" y="95"/>
                      </a:lnTo>
                      <a:lnTo>
                        <a:pt x="263" y="90"/>
                      </a:lnTo>
                      <a:lnTo>
                        <a:pt x="267" y="84"/>
                      </a:lnTo>
                      <a:lnTo>
                        <a:pt x="271" y="77"/>
                      </a:lnTo>
                      <a:lnTo>
                        <a:pt x="275" y="71"/>
                      </a:lnTo>
                      <a:lnTo>
                        <a:pt x="278" y="65"/>
                      </a:lnTo>
                      <a:lnTo>
                        <a:pt x="281" y="58"/>
                      </a:lnTo>
                      <a:lnTo>
                        <a:pt x="283" y="51"/>
                      </a:lnTo>
                      <a:lnTo>
                        <a:pt x="285" y="44"/>
                      </a:lnTo>
                      <a:lnTo>
                        <a:pt x="287" y="37"/>
                      </a:lnTo>
                      <a:lnTo>
                        <a:pt x="288" y="30"/>
                      </a:lnTo>
                      <a:lnTo>
                        <a:pt x="289" y="23"/>
                      </a:lnTo>
                      <a:lnTo>
                        <a:pt x="290" y="16"/>
                      </a:lnTo>
                      <a:lnTo>
                        <a:pt x="290" y="8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0" name="Freeform 68"/>
                <p:cNvSpPr>
                  <a:spLocks noChangeArrowheads="1"/>
                </p:cNvSpPr>
                <p:nvPr/>
              </p:nvSpPr>
              <p:spPr bwMode="auto">
                <a:xfrm rot="-8220000">
                  <a:off x="852" y="1590"/>
                  <a:ext cx="66" cy="34"/>
                </a:xfrm>
                <a:custGeom>
                  <a:avLst/>
                  <a:gdLst>
                    <a:gd name="T0" fmla="*/ 0 w 291"/>
                    <a:gd name="T1" fmla="*/ 4 h 151"/>
                    <a:gd name="T2" fmla="*/ 0 w 291"/>
                    <a:gd name="T3" fmla="*/ 7 h 151"/>
                    <a:gd name="T4" fmla="*/ 1 w 291"/>
                    <a:gd name="T5" fmla="*/ 10 h 151"/>
                    <a:gd name="T6" fmla="*/ 2 w 291"/>
                    <a:gd name="T7" fmla="*/ 13 h 151"/>
                    <a:gd name="T8" fmla="*/ 3 w 291"/>
                    <a:gd name="T9" fmla="*/ 16 h 151"/>
                    <a:gd name="T10" fmla="*/ 5 w 291"/>
                    <a:gd name="T11" fmla="*/ 19 h 151"/>
                    <a:gd name="T12" fmla="*/ 7 w 291"/>
                    <a:gd name="T13" fmla="*/ 21 h 151"/>
                    <a:gd name="T14" fmla="*/ 9 w 291"/>
                    <a:gd name="T15" fmla="*/ 24 h 151"/>
                    <a:gd name="T16" fmla="*/ 12 w 291"/>
                    <a:gd name="T17" fmla="*/ 26 h 151"/>
                    <a:gd name="T18" fmla="*/ 14 w 291"/>
                    <a:gd name="T19" fmla="*/ 28 h 151"/>
                    <a:gd name="T20" fmla="*/ 17 w 291"/>
                    <a:gd name="T21" fmla="*/ 30 h 151"/>
                    <a:gd name="T22" fmla="*/ 20 w 291"/>
                    <a:gd name="T23" fmla="*/ 31 h 151"/>
                    <a:gd name="T24" fmla="*/ 23 w 291"/>
                    <a:gd name="T25" fmla="*/ 32 h 151"/>
                    <a:gd name="T26" fmla="*/ 27 w 291"/>
                    <a:gd name="T27" fmla="*/ 33 h 151"/>
                    <a:gd name="T28" fmla="*/ 30 w 291"/>
                    <a:gd name="T29" fmla="*/ 34 h 151"/>
                    <a:gd name="T30" fmla="*/ 33 w 291"/>
                    <a:gd name="T31" fmla="*/ 34 h 151"/>
                    <a:gd name="T32" fmla="*/ 36 w 291"/>
                    <a:gd name="T33" fmla="*/ 34 h 151"/>
                    <a:gd name="T34" fmla="*/ 40 w 291"/>
                    <a:gd name="T35" fmla="*/ 33 h 151"/>
                    <a:gd name="T36" fmla="*/ 43 w 291"/>
                    <a:gd name="T37" fmla="*/ 32 h 151"/>
                    <a:gd name="T38" fmla="*/ 46 w 291"/>
                    <a:gd name="T39" fmla="*/ 31 h 151"/>
                    <a:gd name="T40" fmla="*/ 49 w 291"/>
                    <a:gd name="T41" fmla="*/ 30 h 151"/>
                    <a:gd name="T42" fmla="*/ 52 w 291"/>
                    <a:gd name="T43" fmla="*/ 28 h 151"/>
                    <a:gd name="T44" fmla="*/ 54 w 291"/>
                    <a:gd name="T45" fmla="*/ 26 h 151"/>
                    <a:gd name="T46" fmla="*/ 57 w 291"/>
                    <a:gd name="T47" fmla="*/ 24 h 151"/>
                    <a:gd name="T48" fmla="*/ 59 w 291"/>
                    <a:gd name="T49" fmla="*/ 21 h 151"/>
                    <a:gd name="T50" fmla="*/ 61 w 291"/>
                    <a:gd name="T51" fmla="*/ 18 h 151"/>
                    <a:gd name="T52" fmla="*/ 62 w 291"/>
                    <a:gd name="T53" fmla="*/ 16 h 151"/>
                    <a:gd name="T54" fmla="*/ 64 w 291"/>
                    <a:gd name="T55" fmla="*/ 13 h 151"/>
                    <a:gd name="T56" fmla="*/ 65 w 291"/>
                    <a:gd name="T57" fmla="*/ 10 h 151"/>
                    <a:gd name="T58" fmla="*/ 65 w 291"/>
                    <a:gd name="T59" fmla="*/ 7 h 151"/>
                    <a:gd name="T60" fmla="*/ 66 w 291"/>
                    <a:gd name="T61" fmla="*/ 3 h 151"/>
                    <a:gd name="T62" fmla="*/ 66 w 291"/>
                    <a:gd name="T63" fmla="*/ 0 h 15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1"/>
                    <a:gd name="T97" fmla="*/ 0 h 151"/>
                    <a:gd name="T98" fmla="*/ 291 w 291"/>
                    <a:gd name="T99" fmla="*/ 151 h 15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1" h="151">
                      <a:moveTo>
                        <a:pt x="0" y="8"/>
                      </a:moveTo>
                      <a:lnTo>
                        <a:pt x="0" y="16"/>
                      </a:lnTo>
                      <a:lnTo>
                        <a:pt x="1" y="23"/>
                      </a:lnTo>
                      <a:lnTo>
                        <a:pt x="2" y="30"/>
                      </a:lnTo>
                      <a:lnTo>
                        <a:pt x="3" y="37"/>
                      </a:lnTo>
                      <a:lnTo>
                        <a:pt x="5" y="44"/>
                      </a:lnTo>
                      <a:lnTo>
                        <a:pt x="7" y="51"/>
                      </a:lnTo>
                      <a:lnTo>
                        <a:pt x="9" y="58"/>
                      </a:lnTo>
                      <a:lnTo>
                        <a:pt x="12" y="65"/>
                      </a:lnTo>
                      <a:lnTo>
                        <a:pt x="15" y="71"/>
                      </a:lnTo>
                      <a:lnTo>
                        <a:pt x="19" y="77"/>
                      </a:lnTo>
                      <a:lnTo>
                        <a:pt x="23" y="84"/>
                      </a:lnTo>
                      <a:lnTo>
                        <a:pt x="27" y="90"/>
                      </a:lnTo>
                      <a:lnTo>
                        <a:pt x="31" y="95"/>
                      </a:lnTo>
                      <a:lnTo>
                        <a:pt x="36" y="101"/>
                      </a:lnTo>
                      <a:lnTo>
                        <a:pt x="41" y="106"/>
                      </a:lnTo>
                      <a:lnTo>
                        <a:pt x="46" y="111"/>
                      </a:lnTo>
                      <a:lnTo>
                        <a:pt x="51" y="116"/>
                      </a:lnTo>
                      <a:lnTo>
                        <a:pt x="57" y="121"/>
                      </a:lnTo>
                      <a:lnTo>
                        <a:pt x="63" y="125"/>
                      </a:lnTo>
                      <a:lnTo>
                        <a:pt x="69" y="129"/>
                      </a:lnTo>
                      <a:lnTo>
                        <a:pt x="75" y="132"/>
                      </a:lnTo>
                      <a:lnTo>
                        <a:pt x="82" y="136"/>
                      </a:lnTo>
                      <a:lnTo>
                        <a:pt x="89" y="139"/>
                      </a:lnTo>
                      <a:lnTo>
                        <a:pt x="95" y="141"/>
                      </a:lnTo>
                      <a:lnTo>
                        <a:pt x="102" y="144"/>
                      </a:lnTo>
                      <a:lnTo>
                        <a:pt x="109" y="146"/>
                      </a:lnTo>
                      <a:lnTo>
                        <a:pt x="117" y="147"/>
                      </a:lnTo>
                      <a:lnTo>
                        <a:pt x="124" y="148"/>
                      </a:lnTo>
                      <a:lnTo>
                        <a:pt x="131" y="149"/>
                      </a:lnTo>
                      <a:lnTo>
                        <a:pt x="138" y="150"/>
                      </a:lnTo>
                      <a:lnTo>
                        <a:pt x="146" y="150"/>
                      </a:lnTo>
                      <a:lnTo>
                        <a:pt x="153" y="150"/>
                      </a:lnTo>
                      <a:lnTo>
                        <a:pt x="160" y="149"/>
                      </a:lnTo>
                      <a:lnTo>
                        <a:pt x="168" y="148"/>
                      </a:lnTo>
                      <a:lnTo>
                        <a:pt x="175" y="147"/>
                      </a:lnTo>
                      <a:lnTo>
                        <a:pt x="182" y="145"/>
                      </a:lnTo>
                      <a:lnTo>
                        <a:pt x="189" y="143"/>
                      </a:lnTo>
                      <a:lnTo>
                        <a:pt x="196" y="141"/>
                      </a:lnTo>
                      <a:lnTo>
                        <a:pt x="203" y="138"/>
                      </a:lnTo>
                      <a:lnTo>
                        <a:pt x="209" y="135"/>
                      </a:lnTo>
                      <a:lnTo>
                        <a:pt x="216" y="132"/>
                      </a:lnTo>
                      <a:lnTo>
                        <a:pt x="222" y="128"/>
                      </a:lnTo>
                      <a:lnTo>
                        <a:pt x="228" y="124"/>
                      </a:lnTo>
                      <a:lnTo>
                        <a:pt x="234" y="120"/>
                      </a:lnTo>
                      <a:lnTo>
                        <a:pt x="240" y="115"/>
                      </a:lnTo>
                      <a:lnTo>
                        <a:pt x="245" y="110"/>
                      </a:lnTo>
                      <a:lnTo>
                        <a:pt x="250" y="105"/>
                      </a:lnTo>
                      <a:lnTo>
                        <a:pt x="255" y="100"/>
                      </a:lnTo>
                      <a:lnTo>
                        <a:pt x="260" y="94"/>
                      </a:lnTo>
                      <a:lnTo>
                        <a:pt x="264" y="89"/>
                      </a:lnTo>
                      <a:lnTo>
                        <a:pt x="268" y="82"/>
                      </a:lnTo>
                      <a:lnTo>
                        <a:pt x="272" y="76"/>
                      </a:lnTo>
                      <a:lnTo>
                        <a:pt x="275" y="70"/>
                      </a:lnTo>
                      <a:lnTo>
                        <a:pt x="278" y="63"/>
                      </a:lnTo>
                      <a:lnTo>
                        <a:pt x="281" y="57"/>
                      </a:lnTo>
                      <a:lnTo>
                        <a:pt x="283" y="50"/>
                      </a:lnTo>
                      <a:lnTo>
                        <a:pt x="285" y="43"/>
                      </a:lnTo>
                      <a:lnTo>
                        <a:pt x="287" y="36"/>
                      </a:lnTo>
                      <a:lnTo>
                        <a:pt x="288" y="29"/>
                      </a:lnTo>
                      <a:lnTo>
                        <a:pt x="289" y="21"/>
                      </a:lnTo>
                      <a:lnTo>
                        <a:pt x="290" y="14"/>
                      </a:lnTo>
                      <a:lnTo>
                        <a:pt x="290" y="7"/>
                      </a:lnTo>
                      <a:lnTo>
                        <a:pt x="290" y="0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" name="Freeform 69"/>
                <p:cNvSpPr>
                  <a:spLocks noChangeArrowheads="1"/>
                </p:cNvSpPr>
                <p:nvPr/>
              </p:nvSpPr>
              <p:spPr bwMode="auto">
                <a:xfrm rot="2580000">
                  <a:off x="882" y="1658"/>
                  <a:ext cx="66" cy="34"/>
                </a:xfrm>
                <a:custGeom>
                  <a:avLst/>
                  <a:gdLst>
                    <a:gd name="T0" fmla="*/ 0 w 293"/>
                    <a:gd name="T1" fmla="*/ 2 h 151"/>
                    <a:gd name="T2" fmla="*/ 0 w 293"/>
                    <a:gd name="T3" fmla="*/ 5 h 151"/>
                    <a:gd name="T4" fmla="*/ 1 w 293"/>
                    <a:gd name="T5" fmla="*/ 8 h 151"/>
                    <a:gd name="T6" fmla="*/ 2 w 293"/>
                    <a:gd name="T7" fmla="*/ 11 h 151"/>
                    <a:gd name="T8" fmla="*/ 3 w 293"/>
                    <a:gd name="T9" fmla="*/ 14 h 151"/>
                    <a:gd name="T10" fmla="*/ 4 w 293"/>
                    <a:gd name="T11" fmla="*/ 17 h 151"/>
                    <a:gd name="T12" fmla="*/ 6 w 293"/>
                    <a:gd name="T13" fmla="*/ 20 h 151"/>
                    <a:gd name="T14" fmla="*/ 8 w 293"/>
                    <a:gd name="T15" fmla="*/ 23 h 151"/>
                    <a:gd name="T16" fmla="*/ 10 w 293"/>
                    <a:gd name="T17" fmla="*/ 25 h 151"/>
                    <a:gd name="T18" fmla="*/ 13 w 293"/>
                    <a:gd name="T19" fmla="*/ 27 h 151"/>
                    <a:gd name="T20" fmla="*/ 15 w 293"/>
                    <a:gd name="T21" fmla="*/ 29 h 151"/>
                    <a:gd name="T22" fmla="*/ 18 w 293"/>
                    <a:gd name="T23" fmla="*/ 30 h 151"/>
                    <a:gd name="T24" fmla="*/ 21 w 293"/>
                    <a:gd name="T25" fmla="*/ 32 h 151"/>
                    <a:gd name="T26" fmla="*/ 25 w 293"/>
                    <a:gd name="T27" fmla="*/ 33 h 151"/>
                    <a:gd name="T28" fmla="*/ 28 w 293"/>
                    <a:gd name="T29" fmla="*/ 33 h 151"/>
                    <a:gd name="T30" fmla="*/ 31 w 293"/>
                    <a:gd name="T31" fmla="*/ 34 h 151"/>
                    <a:gd name="T32" fmla="*/ 34 w 293"/>
                    <a:gd name="T33" fmla="*/ 34 h 151"/>
                    <a:gd name="T34" fmla="*/ 38 w 293"/>
                    <a:gd name="T35" fmla="*/ 33 h 151"/>
                    <a:gd name="T36" fmla="*/ 41 w 293"/>
                    <a:gd name="T37" fmla="*/ 33 h 151"/>
                    <a:gd name="T38" fmla="*/ 44 w 293"/>
                    <a:gd name="T39" fmla="*/ 32 h 151"/>
                    <a:gd name="T40" fmla="*/ 47 w 293"/>
                    <a:gd name="T41" fmla="*/ 31 h 151"/>
                    <a:gd name="T42" fmla="*/ 50 w 293"/>
                    <a:gd name="T43" fmla="*/ 29 h 151"/>
                    <a:gd name="T44" fmla="*/ 53 w 293"/>
                    <a:gd name="T45" fmla="*/ 27 h 151"/>
                    <a:gd name="T46" fmla="*/ 55 w 293"/>
                    <a:gd name="T47" fmla="*/ 25 h 151"/>
                    <a:gd name="T48" fmla="*/ 58 w 293"/>
                    <a:gd name="T49" fmla="*/ 23 h 151"/>
                    <a:gd name="T50" fmla="*/ 60 w 293"/>
                    <a:gd name="T51" fmla="*/ 20 h 151"/>
                    <a:gd name="T52" fmla="*/ 61 w 293"/>
                    <a:gd name="T53" fmla="*/ 17 h 151"/>
                    <a:gd name="T54" fmla="*/ 63 w 293"/>
                    <a:gd name="T55" fmla="*/ 15 h 151"/>
                    <a:gd name="T56" fmla="*/ 64 w 293"/>
                    <a:gd name="T57" fmla="*/ 11 h 151"/>
                    <a:gd name="T58" fmla="*/ 65 w 293"/>
                    <a:gd name="T59" fmla="*/ 8 h 151"/>
                    <a:gd name="T60" fmla="*/ 66 w 293"/>
                    <a:gd name="T61" fmla="*/ 5 h 151"/>
                    <a:gd name="T62" fmla="*/ 66 w 293"/>
                    <a:gd name="T63" fmla="*/ 2 h 15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3"/>
                    <a:gd name="T97" fmla="*/ 0 h 151"/>
                    <a:gd name="T98" fmla="*/ 293 w 293"/>
                    <a:gd name="T99" fmla="*/ 151 h 15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3" h="151">
                      <a:moveTo>
                        <a:pt x="0" y="0"/>
                      </a:moveTo>
                      <a:lnTo>
                        <a:pt x="0" y="7"/>
                      </a:lnTo>
                      <a:lnTo>
                        <a:pt x="0" y="14"/>
                      </a:lnTo>
                      <a:lnTo>
                        <a:pt x="1" y="21"/>
                      </a:lnTo>
                      <a:lnTo>
                        <a:pt x="2" y="29"/>
                      </a:lnTo>
                      <a:lnTo>
                        <a:pt x="3" y="36"/>
                      </a:lnTo>
                      <a:lnTo>
                        <a:pt x="5" y="43"/>
                      </a:lnTo>
                      <a:lnTo>
                        <a:pt x="7" y="50"/>
                      </a:lnTo>
                      <a:lnTo>
                        <a:pt x="9" y="57"/>
                      </a:lnTo>
                      <a:lnTo>
                        <a:pt x="12" y="63"/>
                      </a:lnTo>
                      <a:lnTo>
                        <a:pt x="15" y="70"/>
                      </a:lnTo>
                      <a:lnTo>
                        <a:pt x="18" y="76"/>
                      </a:lnTo>
                      <a:lnTo>
                        <a:pt x="22" y="82"/>
                      </a:lnTo>
                      <a:lnTo>
                        <a:pt x="26" y="88"/>
                      </a:lnTo>
                      <a:lnTo>
                        <a:pt x="30" y="94"/>
                      </a:lnTo>
                      <a:lnTo>
                        <a:pt x="35" y="100"/>
                      </a:lnTo>
                      <a:lnTo>
                        <a:pt x="40" y="105"/>
                      </a:lnTo>
                      <a:lnTo>
                        <a:pt x="45" y="110"/>
                      </a:lnTo>
                      <a:lnTo>
                        <a:pt x="51" y="115"/>
                      </a:lnTo>
                      <a:lnTo>
                        <a:pt x="56" y="120"/>
                      </a:lnTo>
                      <a:lnTo>
                        <a:pt x="62" y="124"/>
                      </a:lnTo>
                      <a:lnTo>
                        <a:pt x="68" y="128"/>
                      </a:lnTo>
                      <a:lnTo>
                        <a:pt x="75" y="132"/>
                      </a:lnTo>
                      <a:lnTo>
                        <a:pt x="81" y="135"/>
                      </a:lnTo>
                      <a:lnTo>
                        <a:pt x="88" y="138"/>
                      </a:lnTo>
                      <a:lnTo>
                        <a:pt x="95" y="141"/>
                      </a:lnTo>
                      <a:lnTo>
                        <a:pt x="102" y="143"/>
                      </a:lnTo>
                      <a:lnTo>
                        <a:pt x="109" y="145"/>
                      </a:lnTo>
                      <a:lnTo>
                        <a:pt x="116" y="147"/>
                      </a:lnTo>
                      <a:lnTo>
                        <a:pt x="123" y="148"/>
                      </a:lnTo>
                      <a:lnTo>
                        <a:pt x="131" y="149"/>
                      </a:lnTo>
                      <a:lnTo>
                        <a:pt x="138" y="150"/>
                      </a:lnTo>
                      <a:lnTo>
                        <a:pt x="145" y="150"/>
                      </a:lnTo>
                      <a:lnTo>
                        <a:pt x="153" y="150"/>
                      </a:lnTo>
                      <a:lnTo>
                        <a:pt x="160" y="149"/>
                      </a:lnTo>
                      <a:lnTo>
                        <a:pt x="167" y="148"/>
                      </a:lnTo>
                      <a:lnTo>
                        <a:pt x="175" y="147"/>
                      </a:lnTo>
                      <a:lnTo>
                        <a:pt x="182" y="146"/>
                      </a:lnTo>
                      <a:lnTo>
                        <a:pt x="189" y="144"/>
                      </a:lnTo>
                      <a:lnTo>
                        <a:pt x="196" y="141"/>
                      </a:lnTo>
                      <a:lnTo>
                        <a:pt x="203" y="139"/>
                      </a:lnTo>
                      <a:lnTo>
                        <a:pt x="209" y="136"/>
                      </a:lnTo>
                      <a:lnTo>
                        <a:pt x="216" y="132"/>
                      </a:lnTo>
                      <a:lnTo>
                        <a:pt x="222" y="129"/>
                      </a:lnTo>
                      <a:lnTo>
                        <a:pt x="229" y="125"/>
                      </a:lnTo>
                      <a:lnTo>
                        <a:pt x="235" y="121"/>
                      </a:lnTo>
                      <a:lnTo>
                        <a:pt x="240" y="116"/>
                      </a:lnTo>
                      <a:lnTo>
                        <a:pt x="246" y="111"/>
                      </a:lnTo>
                      <a:lnTo>
                        <a:pt x="251" y="106"/>
                      </a:lnTo>
                      <a:lnTo>
                        <a:pt x="256" y="101"/>
                      </a:lnTo>
                      <a:lnTo>
                        <a:pt x="261" y="95"/>
                      </a:lnTo>
                      <a:lnTo>
                        <a:pt x="265" y="90"/>
                      </a:lnTo>
                      <a:lnTo>
                        <a:pt x="269" y="84"/>
                      </a:lnTo>
                      <a:lnTo>
                        <a:pt x="273" y="77"/>
                      </a:lnTo>
                      <a:lnTo>
                        <a:pt x="277" y="71"/>
                      </a:lnTo>
                      <a:lnTo>
                        <a:pt x="280" y="65"/>
                      </a:lnTo>
                      <a:lnTo>
                        <a:pt x="282" y="58"/>
                      </a:lnTo>
                      <a:lnTo>
                        <a:pt x="285" y="51"/>
                      </a:lnTo>
                      <a:lnTo>
                        <a:pt x="287" y="44"/>
                      </a:lnTo>
                      <a:lnTo>
                        <a:pt x="289" y="37"/>
                      </a:lnTo>
                      <a:lnTo>
                        <a:pt x="290" y="30"/>
                      </a:lnTo>
                      <a:lnTo>
                        <a:pt x="291" y="23"/>
                      </a:lnTo>
                      <a:lnTo>
                        <a:pt x="292" y="16"/>
                      </a:lnTo>
                      <a:lnTo>
                        <a:pt x="292" y="8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" name="Freeform 70"/>
                <p:cNvSpPr>
                  <a:spLocks noChangeArrowheads="1"/>
                </p:cNvSpPr>
                <p:nvPr/>
              </p:nvSpPr>
              <p:spPr bwMode="auto">
                <a:xfrm rot="-8220000">
                  <a:off x="950" y="1681"/>
                  <a:ext cx="66" cy="35"/>
                </a:xfrm>
                <a:custGeom>
                  <a:avLst/>
                  <a:gdLst>
                    <a:gd name="T0" fmla="*/ 0 w 291"/>
                    <a:gd name="T1" fmla="*/ 4 h 153"/>
                    <a:gd name="T2" fmla="*/ 0 w 291"/>
                    <a:gd name="T3" fmla="*/ 7 h 153"/>
                    <a:gd name="T4" fmla="*/ 1 w 291"/>
                    <a:gd name="T5" fmla="*/ 10 h 153"/>
                    <a:gd name="T6" fmla="*/ 2 w 291"/>
                    <a:gd name="T7" fmla="*/ 13 h 153"/>
                    <a:gd name="T8" fmla="*/ 3 w 291"/>
                    <a:gd name="T9" fmla="*/ 16 h 153"/>
                    <a:gd name="T10" fmla="*/ 5 w 291"/>
                    <a:gd name="T11" fmla="*/ 19 h 153"/>
                    <a:gd name="T12" fmla="*/ 7 w 291"/>
                    <a:gd name="T13" fmla="*/ 22 h 153"/>
                    <a:gd name="T14" fmla="*/ 9 w 291"/>
                    <a:gd name="T15" fmla="*/ 24 h 153"/>
                    <a:gd name="T16" fmla="*/ 11 w 291"/>
                    <a:gd name="T17" fmla="*/ 27 h 153"/>
                    <a:gd name="T18" fmla="*/ 14 w 291"/>
                    <a:gd name="T19" fmla="*/ 29 h 153"/>
                    <a:gd name="T20" fmla="*/ 17 w 291"/>
                    <a:gd name="T21" fmla="*/ 30 h 153"/>
                    <a:gd name="T22" fmla="*/ 20 w 291"/>
                    <a:gd name="T23" fmla="*/ 32 h 153"/>
                    <a:gd name="T24" fmla="*/ 22 w 291"/>
                    <a:gd name="T25" fmla="*/ 33 h 153"/>
                    <a:gd name="T26" fmla="*/ 26 w 291"/>
                    <a:gd name="T27" fmla="*/ 34 h 153"/>
                    <a:gd name="T28" fmla="*/ 29 w 291"/>
                    <a:gd name="T29" fmla="*/ 35 h 153"/>
                    <a:gd name="T30" fmla="*/ 32 w 291"/>
                    <a:gd name="T31" fmla="*/ 35 h 153"/>
                    <a:gd name="T32" fmla="*/ 36 w 291"/>
                    <a:gd name="T33" fmla="*/ 35 h 153"/>
                    <a:gd name="T34" fmla="*/ 39 w 291"/>
                    <a:gd name="T35" fmla="*/ 34 h 153"/>
                    <a:gd name="T36" fmla="*/ 42 w 291"/>
                    <a:gd name="T37" fmla="*/ 33 h 153"/>
                    <a:gd name="T38" fmla="*/ 45 w 291"/>
                    <a:gd name="T39" fmla="*/ 32 h 153"/>
                    <a:gd name="T40" fmla="*/ 48 w 291"/>
                    <a:gd name="T41" fmla="*/ 31 h 153"/>
                    <a:gd name="T42" fmla="*/ 51 w 291"/>
                    <a:gd name="T43" fmla="*/ 30 h 153"/>
                    <a:gd name="T44" fmla="*/ 54 w 291"/>
                    <a:gd name="T45" fmla="*/ 27 h 153"/>
                    <a:gd name="T46" fmla="*/ 56 w 291"/>
                    <a:gd name="T47" fmla="*/ 25 h 153"/>
                    <a:gd name="T48" fmla="*/ 58 w 291"/>
                    <a:gd name="T49" fmla="*/ 23 h 153"/>
                    <a:gd name="T50" fmla="*/ 60 w 291"/>
                    <a:gd name="T51" fmla="*/ 20 h 153"/>
                    <a:gd name="T52" fmla="*/ 62 w 291"/>
                    <a:gd name="T53" fmla="*/ 17 h 153"/>
                    <a:gd name="T54" fmla="*/ 63 w 291"/>
                    <a:gd name="T55" fmla="*/ 14 h 153"/>
                    <a:gd name="T56" fmla="*/ 64 w 291"/>
                    <a:gd name="T57" fmla="*/ 11 h 153"/>
                    <a:gd name="T58" fmla="*/ 65 w 291"/>
                    <a:gd name="T59" fmla="*/ 8 h 153"/>
                    <a:gd name="T60" fmla="*/ 66 w 291"/>
                    <a:gd name="T61" fmla="*/ 5 h 153"/>
                    <a:gd name="T62" fmla="*/ 66 w 291"/>
                    <a:gd name="T63" fmla="*/ 2 h 153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1"/>
                    <a:gd name="T97" fmla="*/ 0 h 153"/>
                    <a:gd name="T98" fmla="*/ 291 w 291"/>
                    <a:gd name="T99" fmla="*/ 153 h 153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1" h="153">
                      <a:moveTo>
                        <a:pt x="0" y="9"/>
                      </a:moveTo>
                      <a:lnTo>
                        <a:pt x="0" y="16"/>
                      </a:lnTo>
                      <a:lnTo>
                        <a:pt x="1" y="23"/>
                      </a:lnTo>
                      <a:lnTo>
                        <a:pt x="2" y="30"/>
                      </a:lnTo>
                      <a:lnTo>
                        <a:pt x="3" y="37"/>
                      </a:lnTo>
                      <a:lnTo>
                        <a:pt x="5" y="44"/>
                      </a:lnTo>
                      <a:lnTo>
                        <a:pt x="6" y="51"/>
                      </a:lnTo>
                      <a:lnTo>
                        <a:pt x="9" y="58"/>
                      </a:lnTo>
                      <a:lnTo>
                        <a:pt x="11" y="65"/>
                      </a:lnTo>
                      <a:lnTo>
                        <a:pt x="14" y="71"/>
                      </a:lnTo>
                      <a:lnTo>
                        <a:pt x="18" y="78"/>
                      </a:lnTo>
                      <a:lnTo>
                        <a:pt x="21" y="84"/>
                      </a:lnTo>
                      <a:lnTo>
                        <a:pt x="25" y="90"/>
                      </a:lnTo>
                      <a:lnTo>
                        <a:pt x="30" y="96"/>
                      </a:lnTo>
                      <a:lnTo>
                        <a:pt x="34" y="101"/>
                      </a:lnTo>
                      <a:lnTo>
                        <a:pt x="39" y="107"/>
                      </a:lnTo>
                      <a:lnTo>
                        <a:pt x="44" y="112"/>
                      </a:lnTo>
                      <a:lnTo>
                        <a:pt x="49" y="116"/>
                      </a:lnTo>
                      <a:lnTo>
                        <a:pt x="55" y="121"/>
                      </a:lnTo>
                      <a:lnTo>
                        <a:pt x="61" y="125"/>
                      </a:lnTo>
                      <a:lnTo>
                        <a:pt x="67" y="129"/>
                      </a:lnTo>
                      <a:lnTo>
                        <a:pt x="73" y="133"/>
                      </a:lnTo>
                      <a:lnTo>
                        <a:pt x="79" y="136"/>
                      </a:lnTo>
                      <a:lnTo>
                        <a:pt x="86" y="140"/>
                      </a:lnTo>
                      <a:lnTo>
                        <a:pt x="93" y="142"/>
                      </a:lnTo>
                      <a:lnTo>
                        <a:pt x="99" y="145"/>
                      </a:lnTo>
                      <a:lnTo>
                        <a:pt x="106" y="147"/>
                      </a:lnTo>
                      <a:lnTo>
                        <a:pt x="113" y="149"/>
                      </a:lnTo>
                      <a:lnTo>
                        <a:pt x="120" y="150"/>
                      </a:lnTo>
                      <a:lnTo>
                        <a:pt x="128" y="151"/>
                      </a:lnTo>
                      <a:lnTo>
                        <a:pt x="135" y="152"/>
                      </a:lnTo>
                      <a:lnTo>
                        <a:pt x="142" y="152"/>
                      </a:lnTo>
                      <a:lnTo>
                        <a:pt x="149" y="152"/>
                      </a:lnTo>
                      <a:lnTo>
                        <a:pt x="157" y="152"/>
                      </a:lnTo>
                      <a:lnTo>
                        <a:pt x="164" y="151"/>
                      </a:lnTo>
                      <a:lnTo>
                        <a:pt x="171" y="150"/>
                      </a:lnTo>
                      <a:lnTo>
                        <a:pt x="178" y="148"/>
                      </a:lnTo>
                      <a:lnTo>
                        <a:pt x="185" y="146"/>
                      </a:lnTo>
                      <a:lnTo>
                        <a:pt x="192" y="144"/>
                      </a:lnTo>
                      <a:lnTo>
                        <a:pt x="199" y="142"/>
                      </a:lnTo>
                      <a:lnTo>
                        <a:pt x="205" y="139"/>
                      </a:lnTo>
                      <a:lnTo>
                        <a:pt x="212" y="136"/>
                      </a:lnTo>
                      <a:lnTo>
                        <a:pt x="218" y="132"/>
                      </a:lnTo>
                      <a:lnTo>
                        <a:pt x="224" y="129"/>
                      </a:lnTo>
                      <a:lnTo>
                        <a:pt x="230" y="125"/>
                      </a:lnTo>
                      <a:lnTo>
                        <a:pt x="236" y="120"/>
                      </a:lnTo>
                      <a:lnTo>
                        <a:pt x="242" y="116"/>
                      </a:lnTo>
                      <a:lnTo>
                        <a:pt x="247" y="111"/>
                      </a:lnTo>
                      <a:lnTo>
                        <a:pt x="252" y="105"/>
                      </a:lnTo>
                      <a:lnTo>
                        <a:pt x="257" y="100"/>
                      </a:lnTo>
                      <a:lnTo>
                        <a:pt x="261" y="94"/>
                      </a:lnTo>
                      <a:lnTo>
                        <a:pt x="265" y="89"/>
                      </a:lnTo>
                      <a:lnTo>
                        <a:pt x="269" y="83"/>
                      </a:lnTo>
                      <a:lnTo>
                        <a:pt x="273" y="76"/>
                      </a:lnTo>
                      <a:lnTo>
                        <a:pt x="276" y="70"/>
                      </a:lnTo>
                      <a:lnTo>
                        <a:pt x="279" y="63"/>
                      </a:lnTo>
                      <a:lnTo>
                        <a:pt x="282" y="57"/>
                      </a:lnTo>
                      <a:lnTo>
                        <a:pt x="284" y="50"/>
                      </a:lnTo>
                      <a:lnTo>
                        <a:pt x="286" y="43"/>
                      </a:lnTo>
                      <a:lnTo>
                        <a:pt x="287" y="36"/>
                      </a:lnTo>
                      <a:lnTo>
                        <a:pt x="289" y="29"/>
                      </a:lnTo>
                      <a:lnTo>
                        <a:pt x="289" y="22"/>
                      </a:lnTo>
                      <a:lnTo>
                        <a:pt x="290" y="15"/>
                      </a:lnTo>
                      <a:lnTo>
                        <a:pt x="290" y="8"/>
                      </a:lnTo>
                      <a:lnTo>
                        <a:pt x="290" y="0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3" name="Freeform 71"/>
                <p:cNvSpPr>
                  <a:spLocks noChangeArrowheads="1"/>
                </p:cNvSpPr>
                <p:nvPr/>
              </p:nvSpPr>
              <p:spPr bwMode="auto">
                <a:xfrm rot="2580000">
                  <a:off x="980" y="1749"/>
                  <a:ext cx="66" cy="35"/>
                </a:xfrm>
                <a:custGeom>
                  <a:avLst/>
                  <a:gdLst>
                    <a:gd name="T0" fmla="*/ 0 w 291"/>
                    <a:gd name="T1" fmla="*/ 2 h 153"/>
                    <a:gd name="T2" fmla="*/ 0 w 291"/>
                    <a:gd name="T3" fmla="*/ 5 h 153"/>
                    <a:gd name="T4" fmla="*/ 1 w 291"/>
                    <a:gd name="T5" fmla="*/ 8 h 153"/>
                    <a:gd name="T6" fmla="*/ 1 w 291"/>
                    <a:gd name="T7" fmla="*/ 11 h 153"/>
                    <a:gd name="T8" fmla="*/ 2 w 291"/>
                    <a:gd name="T9" fmla="*/ 14 h 153"/>
                    <a:gd name="T10" fmla="*/ 4 w 291"/>
                    <a:gd name="T11" fmla="*/ 17 h 153"/>
                    <a:gd name="T12" fmla="*/ 5 w 291"/>
                    <a:gd name="T13" fmla="*/ 20 h 153"/>
                    <a:gd name="T14" fmla="*/ 7 w 291"/>
                    <a:gd name="T15" fmla="*/ 23 h 153"/>
                    <a:gd name="T16" fmla="*/ 10 w 291"/>
                    <a:gd name="T17" fmla="*/ 25 h 153"/>
                    <a:gd name="T18" fmla="*/ 12 w 291"/>
                    <a:gd name="T19" fmla="*/ 27 h 153"/>
                    <a:gd name="T20" fmla="*/ 15 w 291"/>
                    <a:gd name="T21" fmla="*/ 30 h 153"/>
                    <a:gd name="T22" fmla="*/ 18 w 291"/>
                    <a:gd name="T23" fmla="*/ 31 h 153"/>
                    <a:gd name="T24" fmla="*/ 21 w 291"/>
                    <a:gd name="T25" fmla="*/ 32 h 153"/>
                    <a:gd name="T26" fmla="*/ 24 w 291"/>
                    <a:gd name="T27" fmla="*/ 33 h 153"/>
                    <a:gd name="T28" fmla="*/ 27 w 291"/>
                    <a:gd name="T29" fmla="*/ 34 h 153"/>
                    <a:gd name="T30" fmla="*/ 30 w 291"/>
                    <a:gd name="T31" fmla="*/ 35 h 153"/>
                    <a:gd name="T32" fmla="*/ 34 w 291"/>
                    <a:gd name="T33" fmla="*/ 35 h 153"/>
                    <a:gd name="T34" fmla="*/ 37 w 291"/>
                    <a:gd name="T35" fmla="*/ 35 h 153"/>
                    <a:gd name="T36" fmla="*/ 40 w 291"/>
                    <a:gd name="T37" fmla="*/ 34 h 153"/>
                    <a:gd name="T38" fmla="*/ 43 w 291"/>
                    <a:gd name="T39" fmla="*/ 33 h 153"/>
                    <a:gd name="T40" fmla="*/ 46 w 291"/>
                    <a:gd name="T41" fmla="*/ 32 h 153"/>
                    <a:gd name="T42" fmla="*/ 49 w 291"/>
                    <a:gd name="T43" fmla="*/ 30 h 153"/>
                    <a:gd name="T44" fmla="*/ 52 w 291"/>
                    <a:gd name="T45" fmla="*/ 29 h 153"/>
                    <a:gd name="T46" fmla="*/ 55 w 291"/>
                    <a:gd name="T47" fmla="*/ 27 h 153"/>
                    <a:gd name="T48" fmla="*/ 57 w 291"/>
                    <a:gd name="T49" fmla="*/ 24 h 153"/>
                    <a:gd name="T50" fmla="*/ 59 w 291"/>
                    <a:gd name="T51" fmla="*/ 22 h 153"/>
                    <a:gd name="T52" fmla="*/ 61 w 291"/>
                    <a:gd name="T53" fmla="*/ 19 h 153"/>
                    <a:gd name="T54" fmla="*/ 63 w 291"/>
                    <a:gd name="T55" fmla="*/ 16 h 153"/>
                    <a:gd name="T56" fmla="*/ 64 w 291"/>
                    <a:gd name="T57" fmla="*/ 13 h 153"/>
                    <a:gd name="T58" fmla="*/ 65 w 291"/>
                    <a:gd name="T59" fmla="*/ 10 h 153"/>
                    <a:gd name="T60" fmla="*/ 65 w 291"/>
                    <a:gd name="T61" fmla="*/ 7 h 153"/>
                    <a:gd name="T62" fmla="*/ 66 w 291"/>
                    <a:gd name="T63" fmla="*/ 4 h 153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1"/>
                    <a:gd name="T97" fmla="*/ 0 h 153"/>
                    <a:gd name="T98" fmla="*/ 291 w 291"/>
                    <a:gd name="T99" fmla="*/ 153 h 153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1" h="153">
                      <a:moveTo>
                        <a:pt x="0" y="0"/>
                      </a:moveTo>
                      <a:lnTo>
                        <a:pt x="0" y="7"/>
                      </a:lnTo>
                      <a:lnTo>
                        <a:pt x="0" y="15"/>
                      </a:lnTo>
                      <a:lnTo>
                        <a:pt x="1" y="22"/>
                      </a:lnTo>
                      <a:lnTo>
                        <a:pt x="1" y="29"/>
                      </a:lnTo>
                      <a:lnTo>
                        <a:pt x="3" y="36"/>
                      </a:lnTo>
                      <a:lnTo>
                        <a:pt x="4" y="43"/>
                      </a:lnTo>
                      <a:lnTo>
                        <a:pt x="6" y="50"/>
                      </a:lnTo>
                      <a:lnTo>
                        <a:pt x="8" y="57"/>
                      </a:lnTo>
                      <a:lnTo>
                        <a:pt x="11" y="63"/>
                      </a:lnTo>
                      <a:lnTo>
                        <a:pt x="14" y="70"/>
                      </a:lnTo>
                      <a:lnTo>
                        <a:pt x="17" y="76"/>
                      </a:lnTo>
                      <a:lnTo>
                        <a:pt x="21" y="82"/>
                      </a:lnTo>
                      <a:lnTo>
                        <a:pt x="24" y="88"/>
                      </a:lnTo>
                      <a:lnTo>
                        <a:pt x="29" y="94"/>
                      </a:lnTo>
                      <a:lnTo>
                        <a:pt x="33" y="100"/>
                      </a:lnTo>
                      <a:lnTo>
                        <a:pt x="38" y="105"/>
                      </a:lnTo>
                      <a:lnTo>
                        <a:pt x="43" y="111"/>
                      </a:lnTo>
                      <a:lnTo>
                        <a:pt x="48" y="115"/>
                      </a:lnTo>
                      <a:lnTo>
                        <a:pt x="54" y="120"/>
                      </a:lnTo>
                      <a:lnTo>
                        <a:pt x="59" y="124"/>
                      </a:lnTo>
                      <a:lnTo>
                        <a:pt x="65" y="129"/>
                      </a:lnTo>
                      <a:lnTo>
                        <a:pt x="72" y="132"/>
                      </a:lnTo>
                      <a:lnTo>
                        <a:pt x="78" y="136"/>
                      </a:lnTo>
                      <a:lnTo>
                        <a:pt x="84" y="139"/>
                      </a:lnTo>
                      <a:lnTo>
                        <a:pt x="91" y="142"/>
                      </a:lnTo>
                      <a:lnTo>
                        <a:pt x="98" y="144"/>
                      </a:lnTo>
                      <a:lnTo>
                        <a:pt x="105" y="146"/>
                      </a:lnTo>
                      <a:lnTo>
                        <a:pt x="112" y="148"/>
                      </a:lnTo>
                      <a:lnTo>
                        <a:pt x="119" y="150"/>
                      </a:lnTo>
                      <a:lnTo>
                        <a:pt x="126" y="151"/>
                      </a:lnTo>
                      <a:lnTo>
                        <a:pt x="133" y="152"/>
                      </a:lnTo>
                      <a:lnTo>
                        <a:pt x="141" y="152"/>
                      </a:lnTo>
                      <a:lnTo>
                        <a:pt x="148" y="152"/>
                      </a:lnTo>
                      <a:lnTo>
                        <a:pt x="155" y="152"/>
                      </a:lnTo>
                      <a:lnTo>
                        <a:pt x="162" y="151"/>
                      </a:lnTo>
                      <a:lnTo>
                        <a:pt x="169" y="150"/>
                      </a:lnTo>
                      <a:lnTo>
                        <a:pt x="177" y="149"/>
                      </a:lnTo>
                      <a:lnTo>
                        <a:pt x="184" y="147"/>
                      </a:lnTo>
                      <a:lnTo>
                        <a:pt x="191" y="145"/>
                      </a:lnTo>
                      <a:lnTo>
                        <a:pt x="197" y="142"/>
                      </a:lnTo>
                      <a:lnTo>
                        <a:pt x="204" y="140"/>
                      </a:lnTo>
                      <a:lnTo>
                        <a:pt x="211" y="137"/>
                      </a:lnTo>
                      <a:lnTo>
                        <a:pt x="217" y="133"/>
                      </a:lnTo>
                      <a:lnTo>
                        <a:pt x="223" y="129"/>
                      </a:lnTo>
                      <a:lnTo>
                        <a:pt x="229" y="125"/>
                      </a:lnTo>
                      <a:lnTo>
                        <a:pt x="235" y="121"/>
                      </a:lnTo>
                      <a:lnTo>
                        <a:pt x="241" y="117"/>
                      </a:lnTo>
                      <a:lnTo>
                        <a:pt x="246" y="112"/>
                      </a:lnTo>
                      <a:lnTo>
                        <a:pt x="251" y="107"/>
                      </a:lnTo>
                      <a:lnTo>
                        <a:pt x="256" y="101"/>
                      </a:lnTo>
                      <a:lnTo>
                        <a:pt x="260" y="96"/>
                      </a:lnTo>
                      <a:lnTo>
                        <a:pt x="265" y="90"/>
                      </a:lnTo>
                      <a:lnTo>
                        <a:pt x="269" y="84"/>
                      </a:lnTo>
                      <a:lnTo>
                        <a:pt x="272" y="78"/>
                      </a:lnTo>
                      <a:lnTo>
                        <a:pt x="276" y="71"/>
                      </a:lnTo>
                      <a:lnTo>
                        <a:pt x="279" y="65"/>
                      </a:lnTo>
                      <a:lnTo>
                        <a:pt x="281" y="58"/>
                      </a:lnTo>
                      <a:lnTo>
                        <a:pt x="284" y="51"/>
                      </a:lnTo>
                      <a:lnTo>
                        <a:pt x="285" y="44"/>
                      </a:lnTo>
                      <a:lnTo>
                        <a:pt x="287" y="37"/>
                      </a:lnTo>
                      <a:lnTo>
                        <a:pt x="288" y="30"/>
                      </a:lnTo>
                      <a:lnTo>
                        <a:pt x="289" y="23"/>
                      </a:lnTo>
                      <a:lnTo>
                        <a:pt x="290" y="16"/>
                      </a:lnTo>
                      <a:lnTo>
                        <a:pt x="290" y="9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4" name="Freeform 72"/>
                <p:cNvSpPr>
                  <a:spLocks noChangeArrowheads="1"/>
                </p:cNvSpPr>
                <p:nvPr/>
              </p:nvSpPr>
              <p:spPr bwMode="auto">
                <a:xfrm rot="-8220000">
                  <a:off x="1046" y="1770"/>
                  <a:ext cx="67" cy="34"/>
                </a:xfrm>
                <a:custGeom>
                  <a:avLst/>
                  <a:gdLst>
                    <a:gd name="T0" fmla="*/ 0 w 297"/>
                    <a:gd name="T1" fmla="*/ 4 h 151"/>
                    <a:gd name="T2" fmla="*/ 0 w 297"/>
                    <a:gd name="T3" fmla="*/ 7 h 151"/>
                    <a:gd name="T4" fmla="*/ 1 w 297"/>
                    <a:gd name="T5" fmla="*/ 10 h 151"/>
                    <a:gd name="T6" fmla="*/ 2 w 297"/>
                    <a:gd name="T7" fmla="*/ 13 h 151"/>
                    <a:gd name="T8" fmla="*/ 4 w 297"/>
                    <a:gd name="T9" fmla="*/ 16 h 151"/>
                    <a:gd name="T10" fmla="*/ 5 w 297"/>
                    <a:gd name="T11" fmla="*/ 19 h 151"/>
                    <a:gd name="T12" fmla="*/ 7 w 297"/>
                    <a:gd name="T13" fmla="*/ 21 h 151"/>
                    <a:gd name="T14" fmla="*/ 9 w 297"/>
                    <a:gd name="T15" fmla="*/ 24 h 151"/>
                    <a:gd name="T16" fmla="*/ 12 w 297"/>
                    <a:gd name="T17" fmla="*/ 26 h 151"/>
                    <a:gd name="T18" fmla="*/ 14 w 297"/>
                    <a:gd name="T19" fmla="*/ 28 h 151"/>
                    <a:gd name="T20" fmla="*/ 17 w 297"/>
                    <a:gd name="T21" fmla="*/ 30 h 151"/>
                    <a:gd name="T22" fmla="*/ 20 w 297"/>
                    <a:gd name="T23" fmla="*/ 31 h 151"/>
                    <a:gd name="T24" fmla="*/ 24 w 297"/>
                    <a:gd name="T25" fmla="*/ 32 h 151"/>
                    <a:gd name="T26" fmla="*/ 27 w 297"/>
                    <a:gd name="T27" fmla="*/ 33 h 151"/>
                    <a:gd name="T28" fmla="*/ 30 w 297"/>
                    <a:gd name="T29" fmla="*/ 34 h 151"/>
                    <a:gd name="T30" fmla="*/ 34 w 297"/>
                    <a:gd name="T31" fmla="*/ 34 h 151"/>
                    <a:gd name="T32" fmla="*/ 37 w 297"/>
                    <a:gd name="T33" fmla="*/ 34 h 151"/>
                    <a:gd name="T34" fmla="*/ 40 w 297"/>
                    <a:gd name="T35" fmla="*/ 33 h 151"/>
                    <a:gd name="T36" fmla="*/ 44 w 297"/>
                    <a:gd name="T37" fmla="*/ 32 h 151"/>
                    <a:gd name="T38" fmla="*/ 47 w 297"/>
                    <a:gd name="T39" fmla="*/ 31 h 151"/>
                    <a:gd name="T40" fmla="*/ 50 w 297"/>
                    <a:gd name="T41" fmla="*/ 30 h 151"/>
                    <a:gd name="T42" fmla="*/ 53 w 297"/>
                    <a:gd name="T43" fmla="*/ 28 h 151"/>
                    <a:gd name="T44" fmla="*/ 55 w 297"/>
                    <a:gd name="T45" fmla="*/ 26 h 151"/>
                    <a:gd name="T46" fmla="*/ 58 w 297"/>
                    <a:gd name="T47" fmla="*/ 24 h 151"/>
                    <a:gd name="T48" fmla="*/ 60 w 297"/>
                    <a:gd name="T49" fmla="*/ 21 h 151"/>
                    <a:gd name="T50" fmla="*/ 62 w 297"/>
                    <a:gd name="T51" fmla="*/ 18 h 151"/>
                    <a:gd name="T52" fmla="*/ 63 w 297"/>
                    <a:gd name="T53" fmla="*/ 16 h 151"/>
                    <a:gd name="T54" fmla="*/ 65 w 297"/>
                    <a:gd name="T55" fmla="*/ 13 h 151"/>
                    <a:gd name="T56" fmla="*/ 66 w 297"/>
                    <a:gd name="T57" fmla="*/ 10 h 151"/>
                    <a:gd name="T58" fmla="*/ 66 w 297"/>
                    <a:gd name="T59" fmla="*/ 7 h 151"/>
                    <a:gd name="T60" fmla="*/ 67 w 297"/>
                    <a:gd name="T61" fmla="*/ 3 h 151"/>
                    <a:gd name="T62" fmla="*/ 67 w 297"/>
                    <a:gd name="T63" fmla="*/ 0 h 15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7"/>
                    <a:gd name="T97" fmla="*/ 0 h 151"/>
                    <a:gd name="T98" fmla="*/ 297 w 297"/>
                    <a:gd name="T99" fmla="*/ 151 h 15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7" h="151">
                      <a:moveTo>
                        <a:pt x="0" y="8"/>
                      </a:moveTo>
                      <a:lnTo>
                        <a:pt x="0" y="16"/>
                      </a:lnTo>
                      <a:lnTo>
                        <a:pt x="1" y="23"/>
                      </a:lnTo>
                      <a:lnTo>
                        <a:pt x="2" y="30"/>
                      </a:lnTo>
                      <a:lnTo>
                        <a:pt x="3" y="37"/>
                      </a:lnTo>
                      <a:lnTo>
                        <a:pt x="5" y="44"/>
                      </a:lnTo>
                      <a:lnTo>
                        <a:pt x="7" y="51"/>
                      </a:lnTo>
                      <a:lnTo>
                        <a:pt x="10" y="58"/>
                      </a:lnTo>
                      <a:lnTo>
                        <a:pt x="13" y="65"/>
                      </a:lnTo>
                      <a:lnTo>
                        <a:pt x="16" y="71"/>
                      </a:lnTo>
                      <a:lnTo>
                        <a:pt x="19" y="77"/>
                      </a:lnTo>
                      <a:lnTo>
                        <a:pt x="23" y="84"/>
                      </a:lnTo>
                      <a:lnTo>
                        <a:pt x="27" y="90"/>
                      </a:lnTo>
                      <a:lnTo>
                        <a:pt x="32" y="95"/>
                      </a:lnTo>
                      <a:lnTo>
                        <a:pt x="36" y="101"/>
                      </a:lnTo>
                      <a:lnTo>
                        <a:pt x="42" y="106"/>
                      </a:lnTo>
                      <a:lnTo>
                        <a:pt x="47" y="111"/>
                      </a:lnTo>
                      <a:lnTo>
                        <a:pt x="52" y="116"/>
                      </a:lnTo>
                      <a:lnTo>
                        <a:pt x="58" y="121"/>
                      </a:lnTo>
                      <a:lnTo>
                        <a:pt x="64" y="125"/>
                      </a:lnTo>
                      <a:lnTo>
                        <a:pt x="71" y="129"/>
                      </a:lnTo>
                      <a:lnTo>
                        <a:pt x="77" y="132"/>
                      </a:lnTo>
                      <a:lnTo>
                        <a:pt x="84" y="136"/>
                      </a:lnTo>
                      <a:lnTo>
                        <a:pt x="90" y="139"/>
                      </a:lnTo>
                      <a:lnTo>
                        <a:pt x="97" y="141"/>
                      </a:lnTo>
                      <a:lnTo>
                        <a:pt x="105" y="144"/>
                      </a:lnTo>
                      <a:lnTo>
                        <a:pt x="112" y="146"/>
                      </a:lnTo>
                      <a:lnTo>
                        <a:pt x="119" y="147"/>
                      </a:lnTo>
                      <a:lnTo>
                        <a:pt x="126" y="148"/>
                      </a:lnTo>
                      <a:lnTo>
                        <a:pt x="134" y="149"/>
                      </a:lnTo>
                      <a:lnTo>
                        <a:pt x="141" y="150"/>
                      </a:lnTo>
                      <a:lnTo>
                        <a:pt x="149" y="150"/>
                      </a:lnTo>
                      <a:lnTo>
                        <a:pt x="156" y="150"/>
                      </a:lnTo>
                      <a:lnTo>
                        <a:pt x="164" y="149"/>
                      </a:lnTo>
                      <a:lnTo>
                        <a:pt x="171" y="148"/>
                      </a:lnTo>
                      <a:lnTo>
                        <a:pt x="178" y="147"/>
                      </a:lnTo>
                      <a:lnTo>
                        <a:pt x="186" y="145"/>
                      </a:lnTo>
                      <a:lnTo>
                        <a:pt x="193" y="143"/>
                      </a:lnTo>
                      <a:lnTo>
                        <a:pt x="200" y="141"/>
                      </a:lnTo>
                      <a:lnTo>
                        <a:pt x="207" y="138"/>
                      </a:lnTo>
                      <a:lnTo>
                        <a:pt x="214" y="135"/>
                      </a:lnTo>
                      <a:lnTo>
                        <a:pt x="220" y="132"/>
                      </a:lnTo>
                      <a:lnTo>
                        <a:pt x="227" y="128"/>
                      </a:lnTo>
                      <a:lnTo>
                        <a:pt x="233" y="124"/>
                      </a:lnTo>
                      <a:lnTo>
                        <a:pt x="239" y="120"/>
                      </a:lnTo>
                      <a:lnTo>
                        <a:pt x="245" y="115"/>
                      </a:lnTo>
                      <a:lnTo>
                        <a:pt x="250" y="110"/>
                      </a:lnTo>
                      <a:lnTo>
                        <a:pt x="256" y="105"/>
                      </a:lnTo>
                      <a:lnTo>
                        <a:pt x="261" y="100"/>
                      </a:lnTo>
                      <a:lnTo>
                        <a:pt x="265" y="94"/>
                      </a:lnTo>
                      <a:lnTo>
                        <a:pt x="270" y="88"/>
                      </a:lnTo>
                      <a:lnTo>
                        <a:pt x="274" y="82"/>
                      </a:lnTo>
                      <a:lnTo>
                        <a:pt x="278" y="76"/>
                      </a:lnTo>
                      <a:lnTo>
                        <a:pt x="281" y="70"/>
                      </a:lnTo>
                      <a:lnTo>
                        <a:pt x="284" y="63"/>
                      </a:lnTo>
                      <a:lnTo>
                        <a:pt x="287" y="57"/>
                      </a:lnTo>
                      <a:lnTo>
                        <a:pt x="289" y="50"/>
                      </a:lnTo>
                      <a:lnTo>
                        <a:pt x="291" y="43"/>
                      </a:lnTo>
                      <a:lnTo>
                        <a:pt x="293" y="36"/>
                      </a:lnTo>
                      <a:lnTo>
                        <a:pt x="294" y="29"/>
                      </a:lnTo>
                      <a:lnTo>
                        <a:pt x="295" y="21"/>
                      </a:lnTo>
                      <a:lnTo>
                        <a:pt x="296" y="14"/>
                      </a:lnTo>
                      <a:lnTo>
                        <a:pt x="296" y="7"/>
                      </a:lnTo>
                      <a:lnTo>
                        <a:pt x="296" y="0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5" name="Freeform 73"/>
                <p:cNvSpPr>
                  <a:spLocks noChangeArrowheads="1"/>
                </p:cNvSpPr>
                <p:nvPr/>
              </p:nvSpPr>
              <p:spPr bwMode="auto">
                <a:xfrm rot="2580000">
                  <a:off x="1078" y="1840"/>
                  <a:ext cx="67" cy="34"/>
                </a:xfrm>
                <a:custGeom>
                  <a:avLst/>
                  <a:gdLst>
                    <a:gd name="T0" fmla="*/ 0 w 295"/>
                    <a:gd name="T1" fmla="*/ 2 h 151"/>
                    <a:gd name="T2" fmla="*/ 0 w 295"/>
                    <a:gd name="T3" fmla="*/ 5 h 151"/>
                    <a:gd name="T4" fmla="*/ 1 w 295"/>
                    <a:gd name="T5" fmla="*/ 8 h 151"/>
                    <a:gd name="T6" fmla="*/ 2 w 295"/>
                    <a:gd name="T7" fmla="*/ 11 h 151"/>
                    <a:gd name="T8" fmla="*/ 3 w 295"/>
                    <a:gd name="T9" fmla="*/ 14 h 151"/>
                    <a:gd name="T10" fmla="*/ 4 w 295"/>
                    <a:gd name="T11" fmla="*/ 17 h 151"/>
                    <a:gd name="T12" fmla="*/ 6 w 295"/>
                    <a:gd name="T13" fmla="*/ 20 h 151"/>
                    <a:gd name="T14" fmla="*/ 8 w 295"/>
                    <a:gd name="T15" fmla="*/ 23 h 151"/>
                    <a:gd name="T16" fmla="*/ 10 w 295"/>
                    <a:gd name="T17" fmla="*/ 25 h 151"/>
                    <a:gd name="T18" fmla="*/ 13 w 295"/>
                    <a:gd name="T19" fmla="*/ 27 h 151"/>
                    <a:gd name="T20" fmla="*/ 16 w 295"/>
                    <a:gd name="T21" fmla="*/ 29 h 151"/>
                    <a:gd name="T22" fmla="*/ 19 w 295"/>
                    <a:gd name="T23" fmla="*/ 30 h 151"/>
                    <a:gd name="T24" fmla="*/ 22 w 295"/>
                    <a:gd name="T25" fmla="*/ 32 h 151"/>
                    <a:gd name="T26" fmla="*/ 25 w 295"/>
                    <a:gd name="T27" fmla="*/ 33 h 151"/>
                    <a:gd name="T28" fmla="*/ 28 w 295"/>
                    <a:gd name="T29" fmla="*/ 33 h 151"/>
                    <a:gd name="T30" fmla="*/ 32 w 295"/>
                    <a:gd name="T31" fmla="*/ 34 h 151"/>
                    <a:gd name="T32" fmla="*/ 35 w 295"/>
                    <a:gd name="T33" fmla="*/ 34 h 151"/>
                    <a:gd name="T34" fmla="*/ 38 w 295"/>
                    <a:gd name="T35" fmla="*/ 33 h 151"/>
                    <a:gd name="T36" fmla="*/ 42 w 295"/>
                    <a:gd name="T37" fmla="*/ 33 h 151"/>
                    <a:gd name="T38" fmla="*/ 45 w 295"/>
                    <a:gd name="T39" fmla="*/ 32 h 151"/>
                    <a:gd name="T40" fmla="*/ 48 w 295"/>
                    <a:gd name="T41" fmla="*/ 31 h 151"/>
                    <a:gd name="T42" fmla="*/ 51 w 295"/>
                    <a:gd name="T43" fmla="*/ 29 h 151"/>
                    <a:gd name="T44" fmla="*/ 54 w 295"/>
                    <a:gd name="T45" fmla="*/ 27 h 151"/>
                    <a:gd name="T46" fmla="*/ 56 w 295"/>
                    <a:gd name="T47" fmla="*/ 25 h 151"/>
                    <a:gd name="T48" fmla="*/ 59 w 295"/>
                    <a:gd name="T49" fmla="*/ 23 h 151"/>
                    <a:gd name="T50" fmla="*/ 61 w 295"/>
                    <a:gd name="T51" fmla="*/ 20 h 151"/>
                    <a:gd name="T52" fmla="*/ 62 w 295"/>
                    <a:gd name="T53" fmla="*/ 17 h 151"/>
                    <a:gd name="T54" fmla="*/ 64 w 295"/>
                    <a:gd name="T55" fmla="*/ 15 h 151"/>
                    <a:gd name="T56" fmla="*/ 65 w 295"/>
                    <a:gd name="T57" fmla="*/ 11 h 151"/>
                    <a:gd name="T58" fmla="*/ 66 w 295"/>
                    <a:gd name="T59" fmla="*/ 8 h 151"/>
                    <a:gd name="T60" fmla="*/ 67 w 295"/>
                    <a:gd name="T61" fmla="*/ 5 h 151"/>
                    <a:gd name="T62" fmla="*/ 67 w 295"/>
                    <a:gd name="T63" fmla="*/ 2 h 15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5"/>
                    <a:gd name="T97" fmla="*/ 0 h 151"/>
                    <a:gd name="T98" fmla="*/ 295 w 295"/>
                    <a:gd name="T99" fmla="*/ 151 h 15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5" h="151">
                      <a:moveTo>
                        <a:pt x="0" y="0"/>
                      </a:moveTo>
                      <a:lnTo>
                        <a:pt x="0" y="7"/>
                      </a:lnTo>
                      <a:lnTo>
                        <a:pt x="0" y="14"/>
                      </a:lnTo>
                      <a:lnTo>
                        <a:pt x="1" y="21"/>
                      </a:lnTo>
                      <a:lnTo>
                        <a:pt x="2" y="29"/>
                      </a:lnTo>
                      <a:lnTo>
                        <a:pt x="3" y="36"/>
                      </a:lnTo>
                      <a:lnTo>
                        <a:pt x="5" y="43"/>
                      </a:lnTo>
                      <a:lnTo>
                        <a:pt x="7" y="50"/>
                      </a:lnTo>
                      <a:lnTo>
                        <a:pt x="9" y="57"/>
                      </a:lnTo>
                      <a:lnTo>
                        <a:pt x="12" y="63"/>
                      </a:lnTo>
                      <a:lnTo>
                        <a:pt x="15" y="70"/>
                      </a:lnTo>
                      <a:lnTo>
                        <a:pt x="18" y="76"/>
                      </a:lnTo>
                      <a:lnTo>
                        <a:pt x="22" y="82"/>
                      </a:lnTo>
                      <a:lnTo>
                        <a:pt x="26" y="88"/>
                      </a:lnTo>
                      <a:lnTo>
                        <a:pt x="31" y="94"/>
                      </a:lnTo>
                      <a:lnTo>
                        <a:pt x="35" y="100"/>
                      </a:lnTo>
                      <a:lnTo>
                        <a:pt x="40" y="105"/>
                      </a:lnTo>
                      <a:lnTo>
                        <a:pt x="45" y="110"/>
                      </a:lnTo>
                      <a:lnTo>
                        <a:pt x="51" y="115"/>
                      </a:lnTo>
                      <a:lnTo>
                        <a:pt x="57" y="120"/>
                      </a:lnTo>
                      <a:lnTo>
                        <a:pt x="63" y="124"/>
                      </a:lnTo>
                      <a:lnTo>
                        <a:pt x="69" y="128"/>
                      </a:lnTo>
                      <a:lnTo>
                        <a:pt x="75" y="132"/>
                      </a:lnTo>
                      <a:lnTo>
                        <a:pt x="82" y="135"/>
                      </a:lnTo>
                      <a:lnTo>
                        <a:pt x="89" y="138"/>
                      </a:lnTo>
                      <a:lnTo>
                        <a:pt x="95" y="141"/>
                      </a:lnTo>
                      <a:lnTo>
                        <a:pt x="102" y="143"/>
                      </a:lnTo>
                      <a:lnTo>
                        <a:pt x="110" y="145"/>
                      </a:lnTo>
                      <a:lnTo>
                        <a:pt x="117" y="147"/>
                      </a:lnTo>
                      <a:lnTo>
                        <a:pt x="124" y="148"/>
                      </a:lnTo>
                      <a:lnTo>
                        <a:pt x="131" y="149"/>
                      </a:lnTo>
                      <a:lnTo>
                        <a:pt x="139" y="150"/>
                      </a:lnTo>
                      <a:lnTo>
                        <a:pt x="146" y="150"/>
                      </a:lnTo>
                      <a:lnTo>
                        <a:pt x="154" y="150"/>
                      </a:lnTo>
                      <a:lnTo>
                        <a:pt x="161" y="149"/>
                      </a:lnTo>
                      <a:lnTo>
                        <a:pt x="168" y="148"/>
                      </a:lnTo>
                      <a:lnTo>
                        <a:pt x="176" y="147"/>
                      </a:lnTo>
                      <a:lnTo>
                        <a:pt x="183" y="146"/>
                      </a:lnTo>
                      <a:lnTo>
                        <a:pt x="190" y="144"/>
                      </a:lnTo>
                      <a:lnTo>
                        <a:pt x="197" y="141"/>
                      </a:lnTo>
                      <a:lnTo>
                        <a:pt x="204" y="139"/>
                      </a:lnTo>
                      <a:lnTo>
                        <a:pt x="211" y="136"/>
                      </a:lnTo>
                      <a:lnTo>
                        <a:pt x="217" y="132"/>
                      </a:lnTo>
                      <a:lnTo>
                        <a:pt x="224" y="129"/>
                      </a:lnTo>
                      <a:lnTo>
                        <a:pt x="230" y="125"/>
                      </a:lnTo>
                      <a:lnTo>
                        <a:pt x="236" y="121"/>
                      </a:lnTo>
                      <a:lnTo>
                        <a:pt x="242" y="116"/>
                      </a:lnTo>
                      <a:lnTo>
                        <a:pt x="247" y="111"/>
                      </a:lnTo>
                      <a:lnTo>
                        <a:pt x="253" y="106"/>
                      </a:lnTo>
                      <a:lnTo>
                        <a:pt x="258" y="101"/>
                      </a:lnTo>
                      <a:lnTo>
                        <a:pt x="263" y="95"/>
                      </a:lnTo>
                      <a:lnTo>
                        <a:pt x="267" y="90"/>
                      </a:lnTo>
                      <a:lnTo>
                        <a:pt x="271" y="84"/>
                      </a:lnTo>
                      <a:lnTo>
                        <a:pt x="275" y="77"/>
                      </a:lnTo>
                      <a:lnTo>
                        <a:pt x="278" y="71"/>
                      </a:lnTo>
                      <a:lnTo>
                        <a:pt x="282" y="65"/>
                      </a:lnTo>
                      <a:lnTo>
                        <a:pt x="284" y="58"/>
                      </a:lnTo>
                      <a:lnTo>
                        <a:pt x="287" y="51"/>
                      </a:lnTo>
                      <a:lnTo>
                        <a:pt x="289" y="44"/>
                      </a:lnTo>
                      <a:lnTo>
                        <a:pt x="291" y="37"/>
                      </a:lnTo>
                      <a:lnTo>
                        <a:pt x="292" y="30"/>
                      </a:lnTo>
                      <a:lnTo>
                        <a:pt x="293" y="23"/>
                      </a:lnTo>
                      <a:lnTo>
                        <a:pt x="294" y="16"/>
                      </a:lnTo>
                      <a:lnTo>
                        <a:pt x="294" y="8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6" name="Freeform 74"/>
                <p:cNvSpPr>
                  <a:spLocks noChangeArrowheads="1"/>
                </p:cNvSpPr>
                <p:nvPr/>
              </p:nvSpPr>
              <p:spPr bwMode="auto">
                <a:xfrm rot="-8220000">
                  <a:off x="1145" y="1863"/>
                  <a:ext cx="67" cy="34"/>
                </a:xfrm>
                <a:custGeom>
                  <a:avLst/>
                  <a:gdLst>
                    <a:gd name="T0" fmla="*/ 0 w 295"/>
                    <a:gd name="T1" fmla="*/ 4 h 152"/>
                    <a:gd name="T2" fmla="*/ 0 w 295"/>
                    <a:gd name="T3" fmla="*/ 7 h 152"/>
                    <a:gd name="T4" fmla="*/ 1 w 295"/>
                    <a:gd name="T5" fmla="*/ 10 h 152"/>
                    <a:gd name="T6" fmla="*/ 2 w 295"/>
                    <a:gd name="T7" fmla="*/ 13 h 152"/>
                    <a:gd name="T8" fmla="*/ 3 w 295"/>
                    <a:gd name="T9" fmla="*/ 16 h 152"/>
                    <a:gd name="T10" fmla="*/ 5 w 295"/>
                    <a:gd name="T11" fmla="*/ 19 h 152"/>
                    <a:gd name="T12" fmla="*/ 7 w 295"/>
                    <a:gd name="T13" fmla="*/ 21 h 152"/>
                    <a:gd name="T14" fmla="*/ 9 w 295"/>
                    <a:gd name="T15" fmla="*/ 24 h 152"/>
                    <a:gd name="T16" fmla="*/ 11 w 295"/>
                    <a:gd name="T17" fmla="*/ 26 h 152"/>
                    <a:gd name="T18" fmla="*/ 14 w 295"/>
                    <a:gd name="T19" fmla="*/ 28 h 152"/>
                    <a:gd name="T20" fmla="*/ 17 w 295"/>
                    <a:gd name="T21" fmla="*/ 30 h 152"/>
                    <a:gd name="T22" fmla="*/ 20 w 295"/>
                    <a:gd name="T23" fmla="*/ 31 h 152"/>
                    <a:gd name="T24" fmla="*/ 23 w 295"/>
                    <a:gd name="T25" fmla="*/ 32 h 152"/>
                    <a:gd name="T26" fmla="*/ 26 w 295"/>
                    <a:gd name="T27" fmla="*/ 33 h 152"/>
                    <a:gd name="T28" fmla="*/ 29 w 295"/>
                    <a:gd name="T29" fmla="*/ 34 h 152"/>
                    <a:gd name="T30" fmla="*/ 33 w 295"/>
                    <a:gd name="T31" fmla="*/ 34 h 152"/>
                    <a:gd name="T32" fmla="*/ 36 w 295"/>
                    <a:gd name="T33" fmla="*/ 34 h 152"/>
                    <a:gd name="T34" fmla="*/ 39 w 295"/>
                    <a:gd name="T35" fmla="*/ 33 h 152"/>
                    <a:gd name="T36" fmla="*/ 43 w 295"/>
                    <a:gd name="T37" fmla="*/ 32 h 152"/>
                    <a:gd name="T38" fmla="*/ 46 w 295"/>
                    <a:gd name="T39" fmla="*/ 32 h 152"/>
                    <a:gd name="T40" fmla="*/ 49 w 295"/>
                    <a:gd name="T41" fmla="*/ 30 h 152"/>
                    <a:gd name="T42" fmla="*/ 52 w 295"/>
                    <a:gd name="T43" fmla="*/ 29 h 152"/>
                    <a:gd name="T44" fmla="*/ 54 w 295"/>
                    <a:gd name="T45" fmla="*/ 27 h 152"/>
                    <a:gd name="T46" fmla="*/ 57 w 295"/>
                    <a:gd name="T47" fmla="*/ 25 h 152"/>
                    <a:gd name="T48" fmla="*/ 59 w 295"/>
                    <a:gd name="T49" fmla="*/ 22 h 152"/>
                    <a:gd name="T50" fmla="*/ 61 w 295"/>
                    <a:gd name="T51" fmla="*/ 20 h 152"/>
                    <a:gd name="T52" fmla="*/ 63 w 295"/>
                    <a:gd name="T53" fmla="*/ 17 h 152"/>
                    <a:gd name="T54" fmla="*/ 64 w 295"/>
                    <a:gd name="T55" fmla="*/ 14 h 152"/>
                    <a:gd name="T56" fmla="*/ 65 w 295"/>
                    <a:gd name="T57" fmla="*/ 11 h 152"/>
                    <a:gd name="T58" fmla="*/ 66 w 295"/>
                    <a:gd name="T59" fmla="*/ 8 h 152"/>
                    <a:gd name="T60" fmla="*/ 67 w 295"/>
                    <a:gd name="T61" fmla="*/ 5 h 152"/>
                    <a:gd name="T62" fmla="*/ 67 w 295"/>
                    <a:gd name="T63" fmla="*/ 2 h 152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5"/>
                    <a:gd name="T97" fmla="*/ 0 h 152"/>
                    <a:gd name="T98" fmla="*/ 295 w 295"/>
                    <a:gd name="T99" fmla="*/ 152 h 152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5" h="152">
                      <a:moveTo>
                        <a:pt x="0" y="9"/>
                      </a:moveTo>
                      <a:lnTo>
                        <a:pt x="0" y="16"/>
                      </a:lnTo>
                      <a:lnTo>
                        <a:pt x="1" y="23"/>
                      </a:lnTo>
                      <a:lnTo>
                        <a:pt x="2" y="30"/>
                      </a:lnTo>
                      <a:lnTo>
                        <a:pt x="3" y="37"/>
                      </a:lnTo>
                      <a:lnTo>
                        <a:pt x="5" y="44"/>
                      </a:lnTo>
                      <a:lnTo>
                        <a:pt x="7" y="51"/>
                      </a:lnTo>
                      <a:lnTo>
                        <a:pt x="9" y="58"/>
                      </a:lnTo>
                      <a:lnTo>
                        <a:pt x="12" y="64"/>
                      </a:lnTo>
                      <a:lnTo>
                        <a:pt x="15" y="71"/>
                      </a:lnTo>
                      <a:lnTo>
                        <a:pt x="18" y="77"/>
                      </a:lnTo>
                      <a:lnTo>
                        <a:pt x="22" y="83"/>
                      </a:lnTo>
                      <a:lnTo>
                        <a:pt x="26" y="89"/>
                      </a:lnTo>
                      <a:lnTo>
                        <a:pt x="30" y="95"/>
                      </a:lnTo>
                      <a:lnTo>
                        <a:pt x="35" y="101"/>
                      </a:lnTo>
                      <a:lnTo>
                        <a:pt x="39" y="106"/>
                      </a:lnTo>
                      <a:lnTo>
                        <a:pt x="45" y="111"/>
                      </a:lnTo>
                      <a:lnTo>
                        <a:pt x="50" y="116"/>
                      </a:lnTo>
                      <a:lnTo>
                        <a:pt x="56" y="120"/>
                      </a:lnTo>
                      <a:lnTo>
                        <a:pt x="62" y="125"/>
                      </a:lnTo>
                      <a:lnTo>
                        <a:pt x="68" y="129"/>
                      </a:lnTo>
                      <a:lnTo>
                        <a:pt x="74" y="132"/>
                      </a:lnTo>
                      <a:lnTo>
                        <a:pt x="80" y="136"/>
                      </a:lnTo>
                      <a:lnTo>
                        <a:pt x="87" y="139"/>
                      </a:lnTo>
                      <a:lnTo>
                        <a:pt x="94" y="141"/>
                      </a:lnTo>
                      <a:lnTo>
                        <a:pt x="101" y="144"/>
                      </a:lnTo>
                      <a:lnTo>
                        <a:pt x="108" y="146"/>
                      </a:lnTo>
                      <a:lnTo>
                        <a:pt x="115" y="148"/>
                      </a:lnTo>
                      <a:lnTo>
                        <a:pt x="122" y="149"/>
                      </a:lnTo>
                      <a:lnTo>
                        <a:pt x="129" y="150"/>
                      </a:lnTo>
                      <a:lnTo>
                        <a:pt x="137" y="151"/>
                      </a:lnTo>
                      <a:lnTo>
                        <a:pt x="144" y="151"/>
                      </a:lnTo>
                      <a:lnTo>
                        <a:pt x="151" y="151"/>
                      </a:lnTo>
                      <a:lnTo>
                        <a:pt x="159" y="151"/>
                      </a:lnTo>
                      <a:lnTo>
                        <a:pt x="166" y="150"/>
                      </a:lnTo>
                      <a:lnTo>
                        <a:pt x="173" y="149"/>
                      </a:lnTo>
                      <a:lnTo>
                        <a:pt x="181" y="147"/>
                      </a:lnTo>
                      <a:lnTo>
                        <a:pt x="188" y="145"/>
                      </a:lnTo>
                      <a:lnTo>
                        <a:pt x="195" y="143"/>
                      </a:lnTo>
                      <a:lnTo>
                        <a:pt x="202" y="141"/>
                      </a:lnTo>
                      <a:lnTo>
                        <a:pt x="208" y="138"/>
                      </a:lnTo>
                      <a:lnTo>
                        <a:pt x="215" y="135"/>
                      </a:lnTo>
                      <a:lnTo>
                        <a:pt x="221" y="132"/>
                      </a:lnTo>
                      <a:lnTo>
                        <a:pt x="228" y="128"/>
                      </a:lnTo>
                      <a:lnTo>
                        <a:pt x="234" y="124"/>
                      </a:lnTo>
                      <a:lnTo>
                        <a:pt x="239" y="119"/>
                      </a:lnTo>
                      <a:lnTo>
                        <a:pt x="245" y="115"/>
                      </a:lnTo>
                      <a:lnTo>
                        <a:pt x="250" y="110"/>
                      </a:lnTo>
                      <a:lnTo>
                        <a:pt x="256" y="105"/>
                      </a:lnTo>
                      <a:lnTo>
                        <a:pt x="260" y="99"/>
                      </a:lnTo>
                      <a:lnTo>
                        <a:pt x="265" y="94"/>
                      </a:lnTo>
                      <a:lnTo>
                        <a:pt x="269" y="88"/>
                      </a:lnTo>
                      <a:lnTo>
                        <a:pt x="273" y="82"/>
                      </a:lnTo>
                      <a:lnTo>
                        <a:pt x="277" y="76"/>
                      </a:lnTo>
                      <a:lnTo>
                        <a:pt x="280" y="70"/>
                      </a:lnTo>
                      <a:lnTo>
                        <a:pt x="283" y="63"/>
                      </a:lnTo>
                      <a:lnTo>
                        <a:pt x="286" y="56"/>
                      </a:lnTo>
                      <a:lnTo>
                        <a:pt x="288" y="50"/>
                      </a:lnTo>
                      <a:lnTo>
                        <a:pt x="290" y="43"/>
                      </a:lnTo>
                      <a:lnTo>
                        <a:pt x="291" y="36"/>
                      </a:lnTo>
                      <a:lnTo>
                        <a:pt x="293" y="29"/>
                      </a:lnTo>
                      <a:lnTo>
                        <a:pt x="293" y="22"/>
                      </a:lnTo>
                      <a:lnTo>
                        <a:pt x="294" y="15"/>
                      </a:lnTo>
                      <a:lnTo>
                        <a:pt x="294" y="8"/>
                      </a:lnTo>
                      <a:lnTo>
                        <a:pt x="294" y="0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7" name="Freeform 75"/>
                <p:cNvSpPr>
                  <a:spLocks noChangeArrowheads="1"/>
                </p:cNvSpPr>
                <p:nvPr/>
              </p:nvSpPr>
              <p:spPr bwMode="auto">
                <a:xfrm rot="2580000">
                  <a:off x="1177" y="1933"/>
                  <a:ext cx="67" cy="34"/>
                </a:xfrm>
                <a:custGeom>
                  <a:avLst/>
                  <a:gdLst>
                    <a:gd name="T0" fmla="*/ 0 w 295"/>
                    <a:gd name="T1" fmla="*/ 2 h 151"/>
                    <a:gd name="T2" fmla="*/ 0 w 295"/>
                    <a:gd name="T3" fmla="*/ 5 h 151"/>
                    <a:gd name="T4" fmla="*/ 1 w 295"/>
                    <a:gd name="T5" fmla="*/ 8 h 151"/>
                    <a:gd name="T6" fmla="*/ 2 w 295"/>
                    <a:gd name="T7" fmla="*/ 11 h 151"/>
                    <a:gd name="T8" fmla="*/ 3 w 295"/>
                    <a:gd name="T9" fmla="*/ 14 h 151"/>
                    <a:gd name="T10" fmla="*/ 4 w 295"/>
                    <a:gd name="T11" fmla="*/ 17 h 151"/>
                    <a:gd name="T12" fmla="*/ 6 w 295"/>
                    <a:gd name="T13" fmla="*/ 20 h 151"/>
                    <a:gd name="T14" fmla="*/ 8 w 295"/>
                    <a:gd name="T15" fmla="*/ 23 h 151"/>
                    <a:gd name="T16" fmla="*/ 10 w 295"/>
                    <a:gd name="T17" fmla="*/ 25 h 151"/>
                    <a:gd name="T18" fmla="*/ 13 w 295"/>
                    <a:gd name="T19" fmla="*/ 27 h 151"/>
                    <a:gd name="T20" fmla="*/ 16 w 295"/>
                    <a:gd name="T21" fmla="*/ 29 h 151"/>
                    <a:gd name="T22" fmla="*/ 19 w 295"/>
                    <a:gd name="T23" fmla="*/ 30 h 151"/>
                    <a:gd name="T24" fmla="*/ 22 w 295"/>
                    <a:gd name="T25" fmla="*/ 32 h 151"/>
                    <a:gd name="T26" fmla="*/ 25 w 295"/>
                    <a:gd name="T27" fmla="*/ 33 h 151"/>
                    <a:gd name="T28" fmla="*/ 28 w 295"/>
                    <a:gd name="T29" fmla="*/ 33 h 151"/>
                    <a:gd name="T30" fmla="*/ 32 w 295"/>
                    <a:gd name="T31" fmla="*/ 34 h 151"/>
                    <a:gd name="T32" fmla="*/ 35 w 295"/>
                    <a:gd name="T33" fmla="*/ 34 h 151"/>
                    <a:gd name="T34" fmla="*/ 38 w 295"/>
                    <a:gd name="T35" fmla="*/ 33 h 151"/>
                    <a:gd name="T36" fmla="*/ 42 w 295"/>
                    <a:gd name="T37" fmla="*/ 33 h 151"/>
                    <a:gd name="T38" fmla="*/ 45 w 295"/>
                    <a:gd name="T39" fmla="*/ 32 h 151"/>
                    <a:gd name="T40" fmla="*/ 48 w 295"/>
                    <a:gd name="T41" fmla="*/ 31 h 151"/>
                    <a:gd name="T42" fmla="*/ 51 w 295"/>
                    <a:gd name="T43" fmla="*/ 29 h 151"/>
                    <a:gd name="T44" fmla="*/ 54 w 295"/>
                    <a:gd name="T45" fmla="*/ 27 h 151"/>
                    <a:gd name="T46" fmla="*/ 56 w 295"/>
                    <a:gd name="T47" fmla="*/ 25 h 151"/>
                    <a:gd name="T48" fmla="*/ 59 w 295"/>
                    <a:gd name="T49" fmla="*/ 23 h 151"/>
                    <a:gd name="T50" fmla="*/ 61 w 295"/>
                    <a:gd name="T51" fmla="*/ 20 h 151"/>
                    <a:gd name="T52" fmla="*/ 62 w 295"/>
                    <a:gd name="T53" fmla="*/ 17 h 151"/>
                    <a:gd name="T54" fmla="*/ 64 w 295"/>
                    <a:gd name="T55" fmla="*/ 15 h 151"/>
                    <a:gd name="T56" fmla="*/ 65 w 295"/>
                    <a:gd name="T57" fmla="*/ 11 h 151"/>
                    <a:gd name="T58" fmla="*/ 66 w 295"/>
                    <a:gd name="T59" fmla="*/ 8 h 151"/>
                    <a:gd name="T60" fmla="*/ 67 w 295"/>
                    <a:gd name="T61" fmla="*/ 5 h 151"/>
                    <a:gd name="T62" fmla="*/ 67 w 295"/>
                    <a:gd name="T63" fmla="*/ 2 h 15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5"/>
                    <a:gd name="T97" fmla="*/ 0 h 151"/>
                    <a:gd name="T98" fmla="*/ 295 w 295"/>
                    <a:gd name="T99" fmla="*/ 151 h 15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5" h="151">
                      <a:moveTo>
                        <a:pt x="0" y="0"/>
                      </a:moveTo>
                      <a:lnTo>
                        <a:pt x="0" y="7"/>
                      </a:lnTo>
                      <a:lnTo>
                        <a:pt x="0" y="14"/>
                      </a:lnTo>
                      <a:lnTo>
                        <a:pt x="1" y="21"/>
                      </a:lnTo>
                      <a:lnTo>
                        <a:pt x="2" y="29"/>
                      </a:lnTo>
                      <a:lnTo>
                        <a:pt x="3" y="36"/>
                      </a:lnTo>
                      <a:lnTo>
                        <a:pt x="5" y="43"/>
                      </a:lnTo>
                      <a:lnTo>
                        <a:pt x="7" y="50"/>
                      </a:lnTo>
                      <a:lnTo>
                        <a:pt x="9" y="57"/>
                      </a:lnTo>
                      <a:lnTo>
                        <a:pt x="12" y="63"/>
                      </a:lnTo>
                      <a:lnTo>
                        <a:pt x="15" y="70"/>
                      </a:lnTo>
                      <a:lnTo>
                        <a:pt x="18" y="76"/>
                      </a:lnTo>
                      <a:lnTo>
                        <a:pt x="22" y="82"/>
                      </a:lnTo>
                      <a:lnTo>
                        <a:pt x="26" y="88"/>
                      </a:lnTo>
                      <a:lnTo>
                        <a:pt x="31" y="94"/>
                      </a:lnTo>
                      <a:lnTo>
                        <a:pt x="35" y="100"/>
                      </a:lnTo>
                      <a:lnTo>
                        <a:pt x="40" y="105"/>
                      </a:lnTo>
                      <a:lnTo>
                        <a:pt x="45" y="110"/>
                      </a:lnTo>
                      <a:lnTo>
                        <a:pt x="51" y="115"/>
                      </a:lnTo>
                      <a:lnTo>
                        <a:pt x="57" y="120"/>
                      </a:lnTo>
                      <a:lnTo>
                        <a:pt x="63" y="124"/>
                      </a:lnTo>
                      <a:lnTo>
                        <a:pt x="69" y="128"/>
                      </a:lnTo>
                      <a:lnTo>
                        <a:pt x="75" y="132"/>
                      </a:lnTo>
                      <a:lnTo>
                        <a:pt x="82" y="135"/>
                      </a:lnTo>
                      <a:lnTo>
                        <a:pt x="89" y="138"/>
                      </a:lnTo>
                      <a:lnTo>
                        <a:pt x="95" y="141"/>
                      </a:lnTo>
                      <a:lnTo>
                        <a:pt x="102" y="143"/>
                      </a:lnTo>
                      <a:lnTo>
                        <a:pt x="110" y="145"/>
                      </a:lnTo>
                      <a:lnTo>
                        <a:pt x="117" y="147"/>
                      </a:lnTo>
                      <a:lnTo>
                        <a:pt x="124" y="148"/>
                      </a:lnTo>
                      <a:lnTo>
                        <a:pt x="131" y="149"/>
                      </a:lnTo>
                      <a:lnTo>
                        <a:pt x="139" y="150"/>
                      </a:lnTo>
                      <a:lnTo>
                        <a:pt x="146" y="150"/>
                      </a:lnTo>
                      <a:lnTo>
                        <a:pt x="154" y="150"/>
                      </a:lnTo>
                      <a:lnTo>
                        <a:pt x="161" y="149"/>
                      </a:lnTo>
                      <a:lnTo>
                        <a:pt x="168" y="148"/>
                      </a:lnTo>
                      <a:lnTo>
                        <a:pt x="176" y="147"/>
                      </a:lnTo>
                      <a:lnTo>
                        <a:pt x="183" y="146"/>
                      </a:lnTo>
                      <a:lnTo>
                        <a:pt x="190" y="144"/>
                      </a:lnTo>
                      <a:lnTo>
                        <a:pt x="197" y="141"/>
                      </a:lnTo>
                      <a:lnTo>
                        <a:pt x="204" y="139"/>
                      </a:lnTo>
                      <a:lnTo>
                        <a:pt x="211" y="136"/>
                      </a:lnTo>
                      <a:lnTo>
                        <a:pt x="217" y="132"/>
                      </a:lnTo>
                      <a:lnTo>
                        <a:pt x="224" y="129"/>
                      </a:lnTo>
                      <a:lnTo>
                        <a:pt x="230" y="125"/>
                      </a:lnTo>
                      <a:lnTo>
                        <a:pt x="236" y="121"/>
                      </a:lnTo>
                      <a:lnTo>
                        <a:pt x="242" y="116"/>
                      </a:lnTo>
                      <a:lnTo>
                        <a:pt x="247" y="111"/>
                      </a:lnTo>
                      <a:lnTo>
                        <a:pt x="253" y="106"/>
                      </a:lnTo>
                      <a:lnTo>
                        <a:pt x="258" y="101"/>
                      </a:lnTo>
                      <a:lnTo>
                        <a:pt x="263" y="95"/>
                      </a:lnTo>
                      <a:lnTo>
                        <a:pt x="267" y="90"/>
                      </a:lnTo>
                      <a:lnTo>
                        <a:pt x="271" y="84"/>
                      </a:lnTo>
                      <a:lnTo>
                        <a:pt x="275" y="77"/>
                      </a:lnTo>
                      <a:lnTo>
                        <a:pt x="278" y="71"/>
                      </a:lnTo>
                      <a:lnTo>
                        <a:pt x="282" y="65"/>
                      </a:lnTo>
                      <a:lnTo>
                        <a:pt x="284" y="58"/>
                      </a:lnTo>
                      <a:lnTo>
                        <a:pt x="287" y="51"/>
                      </a:lnTo>
                      <a:lnTo>
                        <a:pt x="289" y="44"/>
                      </a:lnTo>
                      <a:lnTo>
                        <a:pt x="291" y="37"/>
                      </a:lnTo>
                      <a:lnTo>
                        <a:pt x="292" y="30"/>
                      </a:lnTo>
                      <a:lnTo>
                        <a:pt x="293" y="23"/>
                      </a:lnTo>
                      <a:lnTo>
                        <a:pt x="294" y="16"/>
                      </a:lnTo>
                      <a:lnTo>
                        <a:pt x="294" y="8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8" name="Freeform 76"/>
                <p:cNvSpPr>
                  <a:spLocks noChangeArrowheads="1"/>
                </p:cNvSpPr>
                <p:nvPr/>
              </p:nvSpPr>
              <p:spPr bwMode="auto">
                <a:xfrm rot="-8220000">
                  <a:off x="1244" y="1955"/>
                  <a:ext cx="67" cy="34"/>
                </a:xfrm>
                <a:custGeom>
                  <a:avLst/>
                  <a:gdLst>
                    <a:gd name="T0" fmla="*/ 0 w 295"/>
                    <a:gd name="T1" fmla="*/ 4 h 151"/>
                    <a:gd name="T2" fmla="*/ 0 w 295"/>
                    <a:gd name="T3" fmla="*/ 7 h 151"/>
                    <a:gd name="T4" fmla="*/ 1 w 295"/>
                    <a:gd name="T5" fmla="*/ 10 h 151"/>
                    <a:gd name="T6" fmla="*/ 2 w 295"/>
                    <a:gd name="T7" fmla="*/ 13 h 151"/>
                    <a:gd name="T8" fmla="*/ 4 w 295"/>
                    <a:gd name="T9" fmla="*/ 16 h 151"/>
                    <a:gd name="T10" fmla="*/ 5 w 295"/>
                    <a:gd name="T11" fmla="*/ 19 h 151"/>
                    <a:gd name="T12" fmla="*/ 7 w 295"/>
                    <a:gd name="T13" fmla="*/ 21 h 151"/>
                    <a:gd name="T14" fmla="*/ 9 w 295"/>
                    <a:gd name="T15" fmla="*/ 24 h 151"/>
                    <a:gd name="T16" fmla="*/ 12 w 295"/>
                    <a:gd name="T17" fmla="*/ 26 h 151"/>
                    <a:gd name="T18" fmla="*/ 15 w 295"/>
                    <a:gd name="T19" fmla="*/ 28 h 151"/>
                    <a:gd name="T20" fmla="*/ 17 w 295"/>
                    <a:gd name="T21" fmla="*/ 30 h 151"/>
                    <a:gd name="T22" fmla="*/ 20 w 295"/>
                    <a:gd name="T23" fmla="*/ 31 h 151"/>
                    <a:gd name="T24" fmla="*/ 24 w 295"/>
                    <a:gd name="T25" fmla="*/ 32 h 151"/>
                    <a:gd name="T26" fmla="*/ 27 w 295"/>
                    <a:gd name="T27" fmla="*/ 33 h 151"/>
                    <a:gd name="T28" fmla="*/ 30 w 295"/>
                    <a:gd name="T29" fmla="*/ 34 h 151"/>
                    <a:gd name="T30" fmla="*/ 34 w 295"/>
                    <a:gd name="T31" fmla="*/ 34 h 151"/>
                    <a:gd name="T32" fmla="*/ 37 w 295"/>
                    <a:gd name="T33" fmla="*/ 34 h 151"/>
                    <a:gd name="T34" fmla="*/ 40 w 295"/>
                    <a:gd name="T35" fmla="*/ 33 h 151"/>
                    <a:gd name="T36" fmla="*/ 44 w 295"/>
                    <a:gd name="T37" fmla="*/ 32 h 151"/>
                    <a:gd name="T38" fmla="*/ 47 w 295"/>
                    <a:gd name="T39" fmla="*/ 31 h 151"/>
                    <a:gd name="T40" fmla="*/ 50 w 295"/>
                    <a:gd name="T41" fmla="*/ 30 h 151"/>
                    <a:gd name="T42" fmla="*/ 52 w 295"/>
                    <a:gd name="T43" fmla="*/ 28 h 151"/>
                    <a:gd name="T44" fmla="*/ 55 w 295"/>
                    <a:gd name="T45" fmla="*/ 26 h 151"/>
                    <a:gd name="T46" fmla="*/ 58 w 295"/>
                    <a:gd name="T47" fmla="*/ 24 h 151"/>
                    <a:gd name="T48" fmla="*/ 60 w 295"/>
                    <a:gd name="T49" fmla="*/ 21 h 151"/>
                    <a:gd name="T50" fmla="*/ 62 w 295"/>
                    <a:gd name="T51" fmla="*/ 18 h 151"/>
                    <a:gd name="T52" fmla="*/ 63 w 295"/>
                    <a:gd name="T53" fmla="*/ 16 h 151"/>
                    <a:gd name="T54" fmla="*/ 65 w 295"/>
                    <a:gd name="T55" fmla="*/ 13 h 151"/>
                    <a:gd name="T56" fmla="*/ 66 w 295"/>
                    <a:gd name="T57" fmla="*/ 10 h 151"/>
                    <a:gd name="T58" fmla="*/ 66 w 295"/>
                    <a:gd name="T59" fmla="*/ 7 h 151"/>
                    <a:gd name="T60" fmla="*/ 67 w 295"/>
                    <a:gd name="T61" fmla="*/ 3 h 151"/>
                    <a:gd name="T62" fmla="*/ 67 w 295"/>
                    <a:gd name="T63" fmla="*/ 0 h 15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5"/>
                    <a:gd name="T97" fmla="*/ 0 h 151"/>
                    <a:gd name="T98" fmla="*/ 295 w 295"/>
                    <a:gd name="T99" fmla="*/ 151 h 15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5" h="151">
                      <a:moveTo>
                        <a:pt x="0" y="8"/>
                      </a:moveTo>
                      <a:lnTo>
                        <a:pt x="0" y="16"/>
                      </a:lnTo>
                      <a:lnTo>
                        <a:pt x="1" y="23"/>
                      </a:lnTo>
                      <a:lnTo>
                        <a:pt x="2" y="30"/>
                      </a:lnTo>
                      <a:lnTo>
                        <a:pt x="3" y="37"/>
                      </a:lnTo>
                      <a:lnTo>
                        <a:pt x="5" y="44"/>
                      </a:lnTo>
                      <a:lnTo>
                        <a:pt x="7" y="51"/>
                      </a:lnTo>
                      <a:lnTo>
                        <a:pt x="10" y="58"/>
                      </a:lnTo>
                      <a:lnTo>
                        <a:pt x="12" y="65"/>
                      </a:lnTo>
                      <a:lnTo>
                        <a:pt x="16" y="71"/>
                      </a:lnTo>
                      <a:lnTo>
                        <a:pt x="19" y="77"/>
                      </a:lnTo>
                      <a:lnTo>
                        <a:pt x="23" y="84"/>
                      </a:lnTo>
                      <a:lnTo>
                        <a:pt x="27" y="90"/>
                      </a:lnTo>
                      <a:lnTo>
                        <a:pt x="31" y="95"/>
                      </a:lnTo>
                      <a:lnTo>
                        <a:pt x="36" y="101"/>
                      </a:lnTo>
                      <a:lnTo>
                        <a:pt x="41" y="106"/>
                      </a:lnTo>
                      <a:lnTo>
                        <a:pt x="47" y="111"/>
                      </a:lnTo>
                      <a:lnTo>
                        <a:pt x="52" y="116"/>
                      </a:lnTo>
                      <a:lnTo>
                        <a:pt x="58" y="121"/>
                      </a:lnTo>
                      <a:lnTo>
                        <a:pt x="64" y="125"/>
                      </a:lnTo>
                      <a:lnTo>
                        <a:pt x="70" y="129"/>
                      </a:lnTo>
                      <a:lnTo>
                        <a:pt x="77" y="132"/>
                      </a:lnTo>
                      <a:lnTo>
                        <a:pt x="83" y="136"/>
                      </a:lnTo>
                      <a:lnTo>
                        <a:pt x="90" y="139"/>
                      </a:lnTo>
                      <a:lnTo>
                        <a:pt x="97" y="141"/>
                      </a:lnTo>
                      <a:lnTo>
                        <a:pt x="104" y="144"/>
                      </a:lnTo>
                      <a:lnTo>
                        <a:pt x="111" y="146"/>
                      </a:lnTo>
                      <a:lnTo>
                        <a:pt x="118" y="147"/>
                      </a:lnTo>
                      <a:lnTo>
                        <a:pt x="126" y="148"/>
                      </a:lnTo>
                      <a:lnTo>
                        <a:pt x="133" y="149"/>
                      </a:lnTo>
                      <a:lnTo>
                        <a:pt x="140" y="150"/>
                      </a:lnTo>
                      <a:lnTo>
                        <a:pt x="148" y="150"/>
                      </a:lnTo>
                      <a:lnTo>
                        <a:pt x="155" y="150"/>
                      </a:lnTo>
                      <a:lnTo>
                        <a:pt x="163" y="149"/>
                      </a:lnTo>
                      <a:lnTo>
                        <a:pt x="170" y="148"/>
                      </a:lnTo>
                      <a:lnTo>
                        <a:pt x="177" y="147"/>
                      </a:lnTo>
                      <a:lnTo>
                        <a:pt x="184" y="145"/>
                      </a:lnTo>
                      <a:lnTo>
                        <a:pt x="192" y="143"/>
                      </a:lnTo>
                      <a:lnTo>
                        <a:pt x="199" y="141"/>
                      </a:lnTo>
                      <a:lnTo>
                        <a:pt x="205" y="138"/>
                      </a:lnTo>
                      <a:lnTo>
                        <a:pt x="212" y="135"/>
                      </a:lnTo>
                      <a:lnTo>
                        <a:pt x="219" y="132"/>
                      </a:lnTo>
                      <a:lnTo>
                        <a:pt x="225" y="128"/>
                      </a:lnTo>
                      <a:lnTo>
                        <a:pt x="231" y="124"/>
                      </a:lnTo>
                      <a:lnTo>
                        <a:pt x="237" y="120"/>
                      </a:lnTo>
                      <a:lnTo>
                        <a:pt x="243" y="115"/>
                      </a:lnTo>
                      <a:lnTo>
                        <a:pt x="249" y="110"/>
                      </a:lnTo>
                      <a:lnTo>
                        <a:pt x="254" y="105"/>
                      </a:lnTo>
                      <a:lnTo>
                        <a:pt x="259" y="100"/>
                      </a:lnTo>
                      <a:lnTo>
                        <a:pt x="263" y="94"/>
                      </a:lnTo>
                      <a:lnTo>
                        <a:pt x="268" y="88"/>
                      </a:lnTo>
                      <a:lnTo>
                        <a:pt x="272" y="82"/>
                      </a:lnTo>
                      <a:lnTo>
                        <a:pt x="276" y="76"/>
                      </a:lnTo>
                      <a:lnTo>
                        <a:pt x="279" y="70"/>
                      </a:lnTo>
                      <a:lnTo>
                        <a:pt x="282" y="63"/>
                      </a:lnTo>
                      <a:lnTo>
                        <a:pt x="285" y="57"/>
                      </a:lnTo>
                      <a:lnTo>
                        <a:pt x="287" y="50"/>
                      </a:lnTo>
                      <a:lnTo>
                        <a:pt x="289" y="43"/>
                      </a:lnTo>
                      <a:lnTo>
                        <a:pt x="291" y="36"/>
                      </a:lnTo>
                      <a:lnTo>
                        <a:pt x="292" y="29"/>
                      </a:lnTo>
                      <a:lnTo>
                        <a:pt x="293" y="21"/>
                      </a:lnTo>
                      <a:lnTo>
                        <a:pt x="294" y="14"/>
                      </a:lnTo>
                      <a:lnTo>
                        <a:pt x="294" y="7"/>
                      </a:lnTo>
                      <a:lnTo>
                        <a:pt x="294" y="0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9" name="Freeform 77"/>
                <p:cNvSpPr>
                  <a:spLocks noChangeArrowheads="1"/>
                </p:cNvSpPr>
                <p:nvPr/>
              </p:nvSpPr>
              <p:spPr bwMode="auto">
                <a:xfrm rot="2580000">
                  <a:off x="1276" y="2024"/>
                  <a:ext cx="67" cy="35"/>
                </a:xfrm>
                <a:custGeom>
                  <a:avLst/>
                  <a:gdLst>
                    <a:gd name="T0" fmla="*/ 0 w 295"/>
                    <a:gd name="T1" fmla="*/ 2 h 153"/>
                    <a:gd name="T2" fmla="*/ 0 w 295"/>
                    <a:gd name="T3" fmla="*/ 5 h 153"/>
                    <a:gd name="T4" fmla="*/ 1 w 295"/>
                    <a:gd name="T5" fmla="*/ 8 h 153"/>
                    <a:gd name="T6" fmla="*/ 1 w 295"/>
                    <a:gd name="T7" fmla="*/ 11 h 153"/>
                    <a:gd name="T8" fmla="*/ 2 w 295"/>
                    <a:gd name="T9" fmla="*/ 14 h 153"/>
                    <a:gd name="T10" fmla="*/ 4 w 295"/>
                    <a:gd name="T11" fmla="*/ 17 h 153"/>
                    <a:gd name="T12" fmla="*/ 6 w 295"/>
                    <a:gd name="T13" fmla="*/ 20 h 153"/>
                    <a:gd name="T14" fmla="*/ 8 w 295"/>
                    <a:gd name="T15" fmla="*/ 23 h 153"/>
                    <a:gd name="T16" fmla="*/ 10 w 295"/>
                    <a:gd name="T17" fmla="*/ 25 h 153"/>
                    <a:gd name="T18" fmla="*/ 12 w 295"/>
                    <a:gd name="T19" fmla="*/ 27 h 153"/>
                    <a:gd name="T20" fmla="*/ 15 w 295"/>
                    <a:gd name="T21" fmla="*/ 30 h 153"/>
                    <a:gd name="T22" fmla="*/ 18 w 295"/>
                    <a:gd name="T23" fmla="*/ 31 h 153"/>
                    <a:gd name="T24" fmla="*/ 21 w 295"/>
                    <a:gd name="T25" fmla="*/ 32 h 153"/>
                    <a:gd name="T26" fmla="*/ 24 w 295"/>
                    <a:gd name="T27" fmla="*/ 33 h 153"/>
                    <a:gd name="T28" fmla="*/ 27 w 295"/>
                    <a:gd name="T29" fmla="*/ 34 h 153"/>
                    <a:gd name="T30" fmla="*/ 31 w 295"/>
                    <a:gd name="T31" fmla="*/ 35 h 153"/>
                    <a:gd name="T32" fmla="*/ 34 w 295"/>
                    <a:gd name="T33" fmla="*/ 35 h 153"/>
                    <a:gd name="T34" fmla="*/ 37 w 295"/>
                    <a:gd name="T35" fmla="*/ 35 h 153"/>
                    <a:gd name="T36" fmla="*/ 41 w 295"/>
                    <a:gd name="T37" fmla="*/ 34 h 153"/>
                    <a:gd name="T38" fmla="*/ 44 w 295"/>
                    <a:gd name="T39" fmla="*/ 33 h 153"/>
                    <a:gd name="T40" fmla="*/ 47 w 295"/>
                    <a:gd name="T41" fmla="*/ 32 h 153"/>
                    <a:gd name="T42" fmla="*/ 50 w 295"/>
                    <a:gd name="T43" fmla="*/ 30 h 153"/>
                    <a:gd name="T44" fmla="*/ 53 w 295"/>
                    <a:gd name="T45" fmla="*/ 29 h 153"/>
                    <a:gd name="T46" fmla="*/ 55 w 295"/>
                    <a:gd name="T47" fmla="*/ 27 h 153"/>
                    <a:gd name="T48" fmla="*/ 58 w 295"/>
                    <a:gd name="T49" fmla="*/ 24 h 153"/>
                    <a:gd name="T50" fmla="*/ 60 w 295"/>
                    <a:gd name="T51" fmla="*/ 22 h 153"/>
                    <a:gd name="T52" fmla="*/ 62 w 295"/>
                    <a:gd name="T53" fmla="*/ 19 h 153"/>
                    <a:gd name="T54" fmla="*/ 63 w 295"/>
                    <a:gd name="T55" fmla="*/ 16 h 153"/>
                    <a:gd name="T56" fmla="*/ 65 w 295"/>
                    <a:gd name="T57" fmla="*/ 13 h 153"/>
                    <a:gd name="T58" fmla="*/ 66 w 295"/>
                    <a:gd name="T59" fmla="*/ 10 h 153"/>
                    <a:gd name="T60" fmla="*/ 66 w 295"/>
                    <a:gd name="T61" fmla="*/ 7 h 153"/>
                    <a:gd name="T62" fmla="*/ 67 w 295"/>
                    <a:gd name="T63" fmla="*/ 4 h 153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5"/>
                    <a:gd name="T97" fmla="*/ 0 h 153"/>
                    <a:gd name="T98" fmla="*/ 295 w 295"/>
                    <a:gd name="T99" fmla="*/ 153 h 153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5" h="153">
                      <a:moveTo>
                        <a:pt x="0" y="0"/>
                      </a:moveTo>
                      <a:lnTo>
                        <a:pt x="0" y="7"/>
                      </a:lnTo>
                      <a:lnTo>
                        <a:pt x="0" y="15"/>
                      </a:lnTo>
                      <a:lnTo>
                        <a:pt x="1" y="22"/>
                      </a:lnTo>
                      <a:lnTo>
                        <a:pt x="1" y="29"/>
                      </a:lnTo>
                      <a:lnTo>
                        <a:pt x="3" y="36"/>
                      </a:lnTo>
                      <a:lnTo>
                        <a:pt x="4" y="43"/>
                      </a:lnTo>
                      <a:lnTo>
                        <a:pt x="6" y="50"/>
                      </a:lnTo>
                      <a:lnTo>
                        <a:pt x="8" y="57"/>
                      </a:lnTo>
                      <a:lnTo>
                        <a:pt x="11" y="63"/>
                      </a:lnTo>
                      <a:lnTo>
                        <a:pt x="14" y="70"/>
                      </a:lnTo>
                      <a:lnTo>
                        <a:pt x="17" y="76"/>
                      </a:lnTo>
                      <a:lnTo>
                        <a:pt x="21" y="82"/>
                      </a:lnTo>
                      <a:lnTo>
                        <a:pt x="25" y="88"/>
                      </a:lnTo>
                      <a:lnTo>
                        <a:pt x="29" y="94"/>
                      </a:lnTo>
                      <a:lnTo>
                        <a:pt x="34" y="100"/>
                      </a:lnTo>
                      <a:lnTo>
                        <a:pt x="38" y="105"/>
                      </a:lnTo>
                      <a:lnTo>
                        <a:pt x="43" y="111"/>
                      </a:lnTo>
                      <a:lnTo>
                        <a:pt x="49" y="115"/>
                      </a:lnTo>
                      <a:lnTo>
                        <a:pt x="54" y="120"/>
                      </a:lnTo>
                      <a:lnTo>
                        <a:pt x="60" y="124"/>
                      </a:lnTo>
                      <a:lnTo>
                        <a:pt x="66" y="129"/>
                      </a:lnTo>
                      <a:lnTo>
                        <a:pt x="73" y="132"/>
                      </a:lnTo>
                      <a:lnTo>
                        <a:pt x="79" y="136"/>
                      </a:lnTo>
                      <a:lnTo>
                        <a:pt x="86" y="139"/>
                      </a:lnTo>
                      <a:lnTo>
                        <a:pt x="92" y="142"/>
                      </a:lnTo>
                      <a:lnTo>
                        <a:pt x="99" y="144"/>
                      </a:lnTo>
                      <a:lnTo>
                        <a:pt x="106" y="146"/>
                      </a:lnTo>
                      <a:lnTo>
                        <a:pt x="113" y="148"/>
                      </a:lnTo>
                      <a:lnTo>
                        <a:pt x="121" y="150"/>
                      </a:lnTo>
                      <a:lnTo>
                        <a:pt x="128" y="151"/>
                      </a:lnTo>
                      <a:lnTo>
                        <a:pt x="135" y="152"/>
                      </a:lnTo>
                      <a:lnTo>
                        <a:pt x="143" y="152"/>
                      </a:lnTo>
                      <a:lnTo>
                        <a:pt x="150" y="152"/>
                      </a:lnTo>
                      <a:lnTo>
                        <a:pt x="157" y="152"/>
                      </a:lnTo>
                      <a:lnTo>
                        <a:pt x="165" y="151"/>
                      </a:lnTo>
                      <a:lnTo>
                        <a:pt x="172" y="150"/>
                      </a:lnTo>
                      <a:lnTo>
                        <a:pt x="179" y="149"/>
                      </a:lnTo>
                      <a:lnTo>
                        <a:pt x="186" y="147"/>
                      </a:lnTo>
                      <a:lnTo>
                        <a:pt x="193" y="145"/>
                      </a:lnTo>
                      <a:lnTo>
                        <a:pt x="200" y="142"/>
                      </a:lnTo>
                      <a:lnTo>
                        <a:pt x="207" y="140"/>
                      </a:lnTo>
                      <a:lnTo>
                        <a:pt x="214" y="137"/>
                      </a:lnTo>
                      <a:lnTo>
                        <a:pt x="220" y="133"/>
                      </a:lnTo>
                      <a:lnTo>
                        <a:pt x="226" y="129"/>
                      </a:lnTo>
                      <a:lnTo>
                        <a:pt x="232" y="125"/>
                      </a:lnTo>
                      <a:lnTo>
                        <a:pt x="238" y="121"/>
                      </a:lnTo>
                      <a:lnTo>
                        <a:pt x="244" y="117"/>
                      </a:lnTo>
                      <a:lnTo>
                        <a:pt x="249" y="112"/>
                      </a:lnTo>
                      <a:lnTo>
                        <a:pt x="254" y="107"/>
                      </a:lnTo>
                      <a:lnTo>
                        <a:pt x="259" y="101"/>
                      </a:lnTo>
                      <a:lnTo>
                        <a:pt x="264" y="96"/>
                      </a:lnTo>
                      <a:lnTo>
                        <a:pt x="268" y="90"/>
                      </a:lnTo>
                      <a:lnTo>
                        <a:pt x="272" y="84"/>
                      </a:lnTo>
                      <a:lnTo>
                        <a:pt x="276" y="78"/>
                      </a:lnTo>
                      <a:lnTo>
                        <a:pt x="279" y="71"/>
                      </a:lnTo>
                      <a:lnTo>
                        <a:pt x="282" y="65"/>
                      </a:lnTo>
                      <a:lnTo>
                        <a:pt x="285" y="58"/>
                      </a:lnTo>
                      <a:lnTo>
                        <a:pt x="287" y="51"/>
                      </a:lnTo>
                      <a:lnTo>
                        <a:pt x="289" y="44"/>
                      </a:lnTo>
                      <a:lnTo>
                        <a:pt x="291" y="37"/>
                      </a:lnTo>
                      <a:lnTo>
                        <a:pt x="292" y="30"/>
                      </a:lnTo>
                      <a:lnTo>
                        <a:pt x="293" y="23"/>
                      </a:lnTo>
                      <a:lnTo>
                        <a:pt x="294" y="16"/>
                      </a:lnTo>
                      <a:lnTo>
                        <a:pt x="294" y="9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0" name="Freeform 78"/>
                <p:cNvSpPr>
                  <a:spLocks noChangeArrowheads="1"/>
                </p:cNvSpPr>
                <p:nvPr/>
              </p:nvSpPr>
              <p:spPr bwMode="auto">
                <a:xfrm rot="-8220000">
                  <a:off x="1344" y="2048"/>
                  <a:ext cx="67" cy="34"/>
                </a:xfrm>
                <a:custGeom>
                  <a:avLst/>
                  <a:gdLst>
                    <a:gd name="T0" fmla="*/ 0 w 295"/>
                    <a:gd name="T1" fmla="*/ 4 h 151"/>
                    <a:gd name="T2" fmla="*/ 0 w 295"/>
                    <a:gd name="T3" fmla="*/ 7 h 151"/>
                    <a:gd name="T4" fmla="*/ 1 w 295"/>
                    <a:gd name="T5" fmla="*/ 10 h 151"/>
                    <a:gd name="T6" fmla="*/ 2 w 295"/>
                    <a:gd name="T7" fmla="*/ 13 h 151"/>
                    <a:gd name="T8" fmla="*/ 4 w 295"/>
                    <a:gd name="T9" fmla="*/ 16 h 151"/>
                    <a:gd name="T10" fmla="*/ 5 w 295"/>
                    <a:gd name="T11" fmla="*/ 19 h 151"/>
                    <a:gd name="T12" fmla="*/ 7 w 295"/>
                    <a:gd name="T13" fmla="*/ 21 h 151"/>
                    <a:gd name="T14" fmla="*/ 9 w 295"/>
                    <a:gd name="T15" fmla="*/ 24 h 151"/>
                    <a:gd name="T16" fmla="*/ 12 w 295"/>
                    <a:gd name="T17" fmla="*/ 26 h 151"/>
                    <a:gd name="T18" fmla="*/ 15 w 295"/>
                    <a:gd name="T19" fmla="*/ 28 h 151"/>
                    <a:gd name="T20" fmla="*/ 17 w 295"/>
                    <a:gd name="T21" fmla="*/ 30 h 151"/>
                    <a:gd name="T22" fmla="*/ 20 w 295"/>
                    <a:gd name="T23" fmla="*/ 31 h 151"/>
                    <a:gd name="T24" fmla="*/ 24 w 295"/>
                    <a:gd name="T25" fmla="*/ 32 h 151"/>
                    <a:gd name="T26" fmla="*/ 27 w 295"/>
                    <a:gd name="T27" fmla="*/ 33 h 151"/>
                    <a:gd name="T28" fmla="*/ 30 w 295"/>
                    <a:gd name="T29" fmla="*/ 34 h 151"/>
                    <a:gd name="T30" fmla="*/ 34 w 295"/>
                    <a:gd name="T31" fmla="*/ 34 h 151"/>
                    <a:gd name="T32" fmla="*/ 37 w 295"/>
                    <a:gd name="T33" fmla="*/ 34 h 151"/>
                    <a:gd name="T34" fmla="*/ 40 w 295"/>
                    <a:gd name="T35" fmla="*/ 33 h 151"/>
                    <a:gd name="T36" fmla="*/ 44 w 295"/>
                    <a:gd name="T37" fmla="*/ 32 h 151"/>
                    <a:gd name="T38" fmla="*/ 47 w 295"/>
                    <a:gd name="T39" fmla="*/ 31 h 151"/>
                    <a:gd name="T40" fmla="*/ 50 w 295"/>
                    <a:gd name="T41" fmla="*/ 30 h 151"/>
                    <a:gd name="T42" fmla="*/ 52 w 295"/>
                    <a:gd name="T43" fmla="*/ 28 h 151"/>
                    <a:gd name="T44" fmla="*/ 55 w 295"/>
                    <a:gd name="T45" fmla="*/ 26 h 151"/>
                    <a:gd name="T46" fmla="*/ 58 w 295"/>
                    <a:gd name="T47" fmla="*/ 24 h 151"/>
                    <a:gd name="T48" fmla="*/ 60 w 295"/>
                    <a:gd name="T49" fmla="*/ 21 h 151"/>
                    <a:gd name="T50" fmla="*/ 62 w 295"/>
                    <a:gd name="T51" fmla="*/ 18 h 151"/>
                    <a:gd name="T52" fmla="*/ 63 w 295"/>
                    <a:gd name="T53" fmla="*/ 16 h 151"/>
                    <a:gd name="T54" fmla="*/ 65 w 295"/>
                    <a:gd name="T55" fmla="*/ 13 h 151"/>
                    <a:gd name="T56" fmla="*/ 66 w 295"/>
                    <a:gd name="T57" fmla="*/ 10 h 151"/>
                    <a:gd name="T58" fmla="*/ 66 w 295"/>
                    <a:gd name="T59" fmla="*/ 7 h 151"/>
                    <a:gd name="T60" fmla="*/ 67 w 295"/>
                    <a:gd name="T61" fmla="*/ 3 h 151"/>
                    <a:gd name="T62" fmla="*/ 67 w 295"/>
                    <a:gd name="T63" fmla="*/ 0 h 151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95"/>
                    <a:gd name="T97" fmla="*/ 0 h 151"/>
                    <a:gd name="T98" fmla="*/ 295 w 295"/>
                    <a:gd name="T99" fmla="*/ 151 h 151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95" h="151">
                      <a:moveTo>
                        <a:pt x="0" y="8"/>
                      </a:moveTo>
                      <a:lnTo>
                        <a:pt x="0" y="16"/>
                      </a:lnTo>
                      <a:lnTo>
                        <a:pt x="1" y="23"/>
                      </a:lnTo>
                      <a:lnTo>
                        <a:pt x="2" y="30"/>
                      </a:lnTo>
                      <a:lnTo>
                        <a:pt x="3" y="37"/>
                      </a:lnTo>
                      <a:lnTo>
                        <a:pt x="5" y="44"/>
                      </a:lnTo>
                      <a:lnTo>
                        <a:pt x="7" y="51"/>
                      </a:lnTo>
                      <a:lnTo>
                        <a:pt x="10" y="58"/>
                      </a:lnTo>
                      <a:lnTo>
                        <a:pt x="12" y="65"/>
                      </a:lnTo>
                      <a:lnTo>
                        <a:pt x="16" y="71"/>
                      </a:lnTo>
                      <a:lnTo>
                        <a:pt x="19" y="77"/>
                      </a:lnTo>
                      <a:lnTo>
                        <a:pt x="23" y="84"/>
                      </a:lnTo>
                      <a:lnTo>
                        <a:pt x="27" y="90"/>
                      </a:lnTo>
                      <a:lnTo>
                        <a:pt x="31" y="95"/>
                      </a:lnTo>
                      <a:lnTo>
                        <a:pt x="36" y="101"/>
                      </a:lnTo>
                      <a:lnTo>
                        <a:pt x="41" y="106"/>
                      </a:lnTo>
                      <a:lnTo>
                        <a:pt x="47" y="111"/>
                      </a:lnTo>
                      <a:lnTo>
                        <a:pt x="52" y="116"/>
                      </a:lnTo>
                      <a:lnTo>
                        <a:pt x="58" y="121"/>
                      </a:lnTo>
                      <a:lnTo>
                        <a:pt x="64" y="125"/>
                      </a:lnTo>
                      <a:lnTo>
                        <a:pt x="70" y="129"/>
                      </a:lnTo>
                      <a:lnTo>
                        <a:pt x="77" y="132"/>
                      </a:lnTo>
                      <a:lnTo>
                        <a:pt x="83" y="136"/>
                      </a:lnTo>
                      <a:lnTo>
                        <a:pt x="90" y="139"/>
                      </a:lnTo>
                      <a:lnTo>
                        <a:pt x="97" y="141"/>
                      </a:lnTo>
                      <a:lnTo>
                        <a:pt x="104" y="144"/>
                      </a:lnTo>
                      <a:lnTo>
                        <a:pt x="111" y="146"/>
                      </a:lnTo>
                      <a:lnTo>
                        <a:pt x="118" y="147"/>
                      </a:lnTo>
                      <a:lnTo>
                        <a:pt x="126" y="148"/>
                      </a:lnTo>
                      <a:lnTo>
                        <a:pt x="133" y="149"/>
                      </a:lnTo>
                      <a:lnTo>
                        <a:pt x="140" y="150"/>
                      </a:lnTo>
                      <a:lnTo>
                        <a:pt x="148" y="150"/>
                      </a:lnTo>
                      <a:lnTo>
                        <a:pt x="155" y="150"/>
                      </a:lnTo>
                      <a:lnTo>
                        <a:pt x="163" y="149"/>
                      </a:lnTo>
                      <a:lnTo>
                        <a:pt x="170" y="148"/>
                      </a:lnTo>
                      <a:lnTo>
                        <a:pt x="177" y="147"/>
                      </a:lnTo>
                      <a:lnTo>
                        <a:pt x="184" y="145"/>
                      </a:lnTo>
                      <a:lnTo>
                        <a:pt x="192" y="143"/>
                      </a:lnTo>
                      <a:lnTo>
                        <a:pt x="199" y="141"/>
                      </a:lnTo>
                      <a:lnTo>
                        <a:pt x="205" y="138"/>
                      </a:lnTo>
                      <a:lnTo>
                        <a:pt x="212" y="135"/>
                      </a:lnTo>
                      <a:lnTo>
                        <a:pt x="219" y="132"/>
                      </a:lnTo>
                      <a:lnTo>
                        <a:pt x="225" y="128"/>
                      </a:lnTo>
                      <a:lnTo>
                        <a:pt x="231" y="124"/>
                      </a:lnTo>
                      <a:lnTo>
                        <a:pt x="237" y="120"/>
                      </a:lnTo>
                      <a:lnTo>
                        <a:pt x="243" y="115"/>
                      </a:lnTo>
                      <a:lnTo>
                        <a:pt x="249" y="110"/>
                      </a:lnTo>
                      <a:lnTo>
                        <a:pt x="254" y="105"/>
                      </a:lnTo>
                      <a:lnTo>
                        <a:pt x="259" y="100"/>
                      </a:lnTo>
                      <a:lnTo>
                        <a:pt x="263" y="94"/>
                      </a:lnTo>
                      <a:lnTo>
                        <a:pt x="268" y="88"/>
                      </a:lnTo>
                      <a:lnTo>
                        <a:pt x="272" y="82"/>
                      </a:lnTo>
                      <a:lnTo>
                        <a:pt x="276" y="76"/>
                      </a:lnTo>
                      <a:lnTo>
                        <a:pt x="279" y="70"/>
                      </a:lnTo>
                      <a:lnTo>
                        <a:pt x="282" y="63"/>
                      </a:lnTo>
                      <a:lnTo>
                        <a:pt x="285" y="57"/>
                      </a:lnTo>
                      <a:lnTo>
                        <a:pt x="287" y="50"/>
                      </a:lnTo>
                      <a:lnTo>
                        <a:pt x="289" y="43"/>
                      </a:lnTo>
                      <a:lnTo>
                        <a:pt x="291" y="36"/>
                      </a:lnTo>
                      <a:lnTo>
                        <a:pt x="292" y="29"/>
                      </a:lnTo>
                      <a:lnTo>
                        <a:pt x="293" y="21"/>
                      </a:lnTo>
                      <a:lnTo>
                        <a:pt x="294" y="14"/>
                      </a:lnTo>
                      <a:lnTo>
                        <a:pt x="294" y="7"/>
                      </a:lnTo>
                      <a:lnTo>
                        <a:pt x="294" y="0"/>
                      </a:lnTo>
                    </a:path>
                  </a:pathLst>
                </a:custGeom>
                <a:noFill/>
                <a:ln w="36000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1" name="Line 79"/>
                <p:cNvSpPr>
                  <a:spLocks noChangeShapeType="1"/>
                </p:cNvSpPr>
                <p:nvPr/>
              </p:nvSpPr>
              <p:spPr bwMode="auto">
                <a:xfrm>
                  <a:off x="1380" y="2048"/>
                  <a:ext cx="124" cy="100"/>
                </a:xfrm>
                <a:prstGeom prst="line">
                  <a:avLst/>
                </a:prstGeom>
                <a:noFill/>
                <a:ln w="35941">
                  <a:solidFill>
                    <a:srgbClr val="00FF00"/>
                  </a:solidFill>
                  <a:round/>
                  <a:headEnd/>
                  <a:tailEnd type="stealth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12987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69863" y="0"/>
            <a:ext cx="86868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dirty="0">
                <a:solidFill>
                  <a:srgbClr val="FF0000"/>
                </a:solidFill>
                <a:latin typeface="Arial" charset="0"/>
              </a:rPr>
              <a:t>Qualitative Picture of XAFS</a:t>
            </a:r>
          </a:p>
        </p:txBody>
      </p:sp>
      <p:grpSp>
        <p:nvGrpSpPr>
          <p:cNvPr id="3" name="Group 96"/>
          <p:cNvGrpSpPr>
            <a:grpSpLocks/>
          </p:cNvGrpSpPr>
          <p:nvPr/>
        </p:nvGrpSpPr>
        <p:grpSpPr bwMode="auto">
          <a:xfrm>
            <a:off x="395536" y="908050"/>
            <a:ext cx="3155950" cy="5353050"/>
            <a:chOff x="2880" y="572"/>
            <a:chExt cx="1988" cy="3372"/>
          </a:xfrm>
        </p:grpSpPr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2880" y="572"/>
              <a:ext cx="1988" cy="1654"/>
              <a:chOff x="3062" y="564"/>
              <a:chExt cx="1988" cy="1654"/>
            </a:xfrm>
          </p:grpSpPr>
          <p:sp>
            <p:nvSpPr>
              <p:cNvPr id="23" name="Oval 27"/>
              <p:cNvSpPr>
                <a:spLocks noChangeArrowheads="1"/>
              </p:cNvSpPr>
              <p:nvPr/>
            </p:nvSpPr>
            <p:spPr bwMode="auto">
              <a:xfrm rot="2700000" flipH="1">
                <a:off x="4003" y="1432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2A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Oval 28"/>
              <p:cNvSpPr>
                <a:spLocks noChangeArrowheads="1"/>
              </p:cNvSpPr>
              <p:nvPr/>
            </p:nvSpPr>
            <p:spPr bwMode="auto">
              <a:xfrm rot="2700000">
                <a:off x="3960" y="1375"/>
                <a:ext cx="390" cy="390"/>
              </a:xfrm>
              <a:prstGeom prst="ellipse">
                <a:avLst/>
              </a:prstGeom>
              <a:noFill/>
              <a:ln w="255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Oval 29"/>
              <p:cNvSpPr>
                <a:spLocks noChangeArrowheads="1"/>
              </p:cNvSpPr>
              <p:nvPr/>
            </p:nvSpPr>
            <p:spPr bwMode="auto">
              <a:xfrm rot="2700000">
                <a:off x="3829" y="1250"/>
                <a:ext cx="652" cy="652"/>
              </a:xfrm>
              <a:prstGeom prst="ellipse">
                <a:avLst/>
              </a:prstGeom>
              <a:noFill/>
              <a:ln w="25560">
                <a:solidFill>
                  <a:srgbClr val="DDDDD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Oval 30"/>
              <p:cNvSpPr>
                <a:spLocks noChangeArrowheads="1"/>
              </p:cNvSpPr>
              <p:nvPr/>
            </p:nvSpPr>
            <p:spPr bwMode="auto">
              <a:xfrm rot="2700000" flipH="1">
                <a:off x="4322" y="1751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993300"/>
                  </a:gs>
                  <a:gs pos="100000">
                    <a:srgbClr val="5C0000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Oval 31"/>
              <p:cNvSpPr>
                <a:spLocks noChangeArrowheads="1"/>
              </p:cNvSpPr>
              <p:nvPr/>
            </p:nvSpPr>
            <p:spPr bwMode="auto">
              <a:xfrm rot="2700000">
                <a:off x="4055" y="1470"/>
                <a:ext cx="748" cy="748"/>
              </a:xfrm>
              <a:prstGeom prst="ellipse">
                <a:avLst/>
              </a:prstGeom>
              <a:noFill/>
              <a:ln w="25560">
                <a:solidFill>
                  <a:srgbClr val="96969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28" name="Oval 32"/>
              <p:cNvSpPr>
                <a:spLocks noChangeArrowheads="1"/>
              </p:cNvSpPr>
              <p:nvPr/>
            </p:nvSpPr>
            <p:spPr bwMode="auto">
              <a:xfrm rot="2700000">
                <a:off x="4184" y="1604"/>
                <a:ext cx="490" cy="490"/>
              </a:xfrm>
              <a:prstGeom prst="ellipse">
                <a:avLst/>
              </a:prstGeom>
              <a:noFill/>
              <a:ln w="2556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29" name="Oval 33"/>
              <p:cNvSpPr>
                <a:spLocks noChangeArrowheads="1"/>
              </p:cNvSpPr>
              <p:nvPr/>
            </p:nvSpPr>
            <p:spPr bwMode="auto">
              <a:xfrm rot="2700000" flipH="1">
                <a:off x="4308" y="1208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993300"/>
                  </a:gs>
                  <a:gs pos="100000">
                    <a:srgbClr val="5C0000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Oval 34"/>
              <p:cNvSpPr>
                <a:spLocks noChangeArrowheads="1"/>
              </p:cNvSpPr>
              <p:nvPr/>
            </p:nvSpPr>
            <p:spPr bwMode="auto">
              <a:xfrm rot="2700000">
                <a:off x="4041" y="927"/>
                <a:ext cx="748" cy="748"/>
              </a:xfrm>
              <a:prstGeom prst="ellipse">
                <a:avLst/>
              </a:prstGeom>
              <a:noFill/>
              <a:ln w="25560">
                <a:solidFill>
                  <a:srgbClr val="96969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31" name="Oval 35"/>
              <p:cNvSpPr>
                <a:spLocks noChangeArrowheads="1"/>
              </p:cNvSpPr>
              <p:nvPr/>
            </p:nvSpPr>
            <p:spPr bwMode="auto">
              <a:xfrm rot="2700000">
                <a:off x="4170" y="1062"/>
                <a:ext cx="490" cy="490"/>
              </a:xfrm>
              <a:prstGeom prst="ellipse">
                <a:avLst/>
              </a:prstGeom>
              <a:noFill/>
              <a:ln w="25560">
                <a:solidFill>
                  <a:srgbClr val="96969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32" name="Oval 36"/>
              <p:cNvSpPr>
                <a:spLocks noChangeArrowheads="1"/>
              </p:cNvSpPr>
              <p:nvPr/>
            </p:nvSpPr>
            <p:spPr bwMode="auto">
              <a:xfrm rot="2700000" flipH="1">
                <a:off x="3772" y="1214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993300"/>
                  </a:gs>
                  <a:gs pos="100000">
                    <a:srgbClr val="5C0000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37"/>
              <p:cNvSpPr>
                <a:spLocks noChangeArrowheads="1"/>
              </p:cNvSpPr>
              <p:nvPr/>
            </p:nvSpPr>
            <p:spPr bwMode="auto">
              <a:xfrm rot="2700000">
                <a:off x="3505" y="933"/>
                <a:ext cx="748" cy="748"/>
              </a:xfrm>
              <a:prstGeom prst="ellipse">
                <a:avLst/>
              </a:prstGeom>
              <a:noFill/>
              <a:ln w="25560">
                <a:solidFill>
                  <a:srgbClr val="96969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34" name="Oval 38"/>
              <p:cNvSpPr>
                <a:spLocks noChangeArrowheads="1"/>
              </p:cNvSpPr>
              <p:nvPr/>
            </p:nvSpPr>
            <p:spPr bwMode="auto">
              <a:xfrm rot="2700000">
                <a:off x="3634" y="1068"/>
                <a:ext cx="490" cy="490"/>
              </a:xfrm>
              <a:prstGeom prst="ellipse">
                <a:avLst/>
              </a:prstGeom>
              <a:noFill/>
              <a:ln w="2556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35" name="Oval 39"/>
              <p:cNvSpPr>
                <a:spLocks noChangeArrowheads="1"/>
              </p:cNvSpPr>
              <p:nvPr/>
            </p:nvSpPr>
            <p:spPr bwMode="auto">
              <a:xfrm rot="2700000" flipH="1">
                <a:off x="4308" y="1208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993300"/>
                  </a:gs>
                  <a:gs pos="100000">
                    <a:srgbClr val="5C0000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Oval 40"/>
              <p:cNvSpPr>
                <a:spLocks noChangeArrowheads="1"/>
              </p:cNvSpPr>
              <p:nvPr/>
            </p:nvSpPr>
            <p:spPr bwMode="auto">
              <a:xfrm rot="2700000">
                <a:off x="4041" y="927"/>
                <a:ext cx="748" cy="748"/>
              </a:xfrm>
              <a:prstGeom prst="ellipse">
                <a:avLst/>
              </a:prstGeom>
              <a:noFill/>
              <a:ln w="25560">
                <a:solidFill>
                  <a:srgbClr val="96969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37" name="Oval 41"/>
              <p:cNvSpPr>
                <a:spLocks noChangeArrowheads="1"/>
              </p:cNvSpPr>
              <p:nvPr/>
            </p:nvSpPr>
            <p:spPr bwMode="auto">
              <a:xfrm rot="2700000">
                <a:off x="4170" y="1062"/>
                <a:ext cx="490" cy="490"/>
              </a:xfrm>
              <a:prstGeom prst="ellipse">
                <a:avLst/>
              </a:prstGeom>
              <a:noFill/>
              <a:ln w="2556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38" name="Oval 42"/>
              <p:cNvSpPr>
                <a:spLocks noChangeArrowheads="1"/>
              </p:cNvSpPr>
              <p:nvPr/>
            </p:nvSpPr>
            <p:spPr bwMode="auto">
              <a:xfrm rot="2700000" flipH="1">
                <a:off x="3790" y="1748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993300"/>
                  </a:gs>
                  <a:gs pos="100000">
                    <a:srgbClr val="5C0000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Oval 43"/>
              <p:cNvSpPr>
                <a:spLocks noChangeArrowheads="1"/>
              </p:cNvSpPr>
              <p:nvPr/>
            </p:nvSpPr>
            <p:spPr bwMode="auto">
              <a:xfrm rot="2700000">
                <a:off x="3523" y="1467"/>
                <a:ext cx="748" cy="748"/>
              </a:xfrm>
              <a:prstGeom prst="ellipse">
                <a:avLst/>
              </a:prstGeom>
              <a:noFill/>
              <a:ln w="25560">
                <a:solidFill>
                  <a:srgbClr val="96969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40" name="Oval 44"/>
              <p:cNvSpPr>
                <a:spLocks noChangeArrowheads="1"/>
              </p:cNvSpPr>
              <p:nvPr/>
            </p:nvSpPr>
            <p:spPr bwMode="auto">
              <a:xfrm rot="2700000">
                <a:off x="3652" y="1602"/>
                <a:ext cx="490" cy="490"/>
              </a:xfrm>
              <a:prstGeom prst="ellipse">
                <a:avLst/>
              </a:prstGeom>
              <a:noFill/>
              <a:ln w="2556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41" name="Text Box 45"/>
              <p:cNvSpPr txBox="1">
                <a:spLocks noChangeArrowheads="1"/>
              </p:cNvSpPr>
              <p:nvPr/>
            </p:nvSpPr>
            <p:spPr bwMode="auto">
              <a:xfrm>
                <a:off x="3062" y="564"/>
                <a:ext cx="1988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5pPr>
                <a:lvl6pPr marL="2514600" indent="-228600" defTabSz="3587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6pPr>
                <a:lvl7pPr marL="2971800" indent="-228600" defTabSz="3587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7pPr>
                <a:lvl8pPr marL="3429000" indent="-228600" defTabSz="3587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8pPr>
                <a:lvl9pPr marL="3886200" indent="-228600" defTabSz="3587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lang="en-US" altLang="it-IT" sz="2000">
                    <a:latin typeface="Arial" charset="0"/>
                  </a:rPr>
                  <a:t>constructive interference –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it-IT" sz="2000">
                    <a:latin typeface="Arial" charset="0"/>
                  </a:rPr>
                  <a:t>absorption maximum</a:t>
                </a:r>
              </a:p>
            </p:txBody>
          </p:sp>
        </p:grpSp>
        <p:grpSp>
          <p:nvGrpSpPr>
            <p:cNvPr id="5" name="Group 46"/>
            <p:cNvGrpSpPr>
              <a:grpSpLocks/>
            </p:cNvGrpSpPr>
            <p:nvPr/>
          </p:nvGrpSpPr>
          <p:grpSpPr bwMode="auto">
            <a:xfrm>
              <a:off x="2921" y="2416"/>
              <a:ext cx="1908" cy="1528"/>
              <a:chOff x="3103" y="2408"/>
              <a:chExt cx="1908" cy="1528"/>
            </a:xfrm>
          </p:grpSpPr>
          <p:sp>
            <p:nvSpPr>
              <p:cNvPr id="6" name="Oval 47"/>
              <p:cNvSpPr>
                <a:spLocks noChangeArrowheads="1"/>
              </p:cNvSpPr>
              <p:nvPr/>
            </p:nvSpPr>
            <p:spPr bwMode="auto">
              <a:xfrm rot="2700000" flipH="1">
                <a:off x="3989" y="3196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000066"/>
                  </a:gs>
                  <a:gs pos="100000">
                    <a:srgbClr val="00002A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" name="Oval 48"/>
              <p:cNvSpPr>
                <a:spLocks noChangeArrowheads="1"/>
              </p:cNvSpPr>
              <p:nvPr/>
            </p:nvSpPr>
            <p:spPr bwMode="auto">
              <a:xfrm rot="2700000">
                <a:off x="3967" y="3166"/>
                <a:ext cx="348" cy="348"/>
              </a:xfrm>
              <a:prstGeom prst="ellipse">
                <a:avLst/>
              </a:prstGeom>
              <a:noFill/>
              <a:ln w="2556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Oval 49"/>
              <p:cNvSpPr>
                <a:spLocks noChangeArrowheads="1"/>
              </p:cNvSpPr>
              <p:nvPr/>
            </p:nvSpPr>
            <p:spPr bwMode="auto">
              <a:xfrm rot="2700000">
                <a:off x="3856" y="3055"/>
                <a:ext cx="570" cy="570"/>
              </a:xfrm>
              <a:prstGeom prst="ellipse">
                <a:avLst/>
              </a:prstGeom>
              <a:noFill/>
              <a:ln w="25560">
                <a:solidFill>
                  <a:srgbClr val="DDDDDD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Oval 50"/>
              <p:cNvSpPr>
                <a:spLocks noChangeArrowheads="1"/>
              </p:cNvSpPr>
              <p:nvPr/>
            </p:nvSpPr>
            <p:spPr bwMode="auto">
              <a:xfrm rot="2700000" flipH="1">
                <a:off x="4309" y="3515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993300"/>
                  </a:gs>
                  <a:gs pos="100000">
                    <a:srgbClr val="5C0000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Oval 51"/>
              <p:cNvSpPr>
                <a:spLocks noChangeArrowheads="1"/>
              </p:cNvSpPr>
              <p:nvPr/>
            </p:nvSpPr>
            <p:spPr bwMode="auto">
              <a:xfrm rot="2700000">
                <a:off x="4093" y="3292"/>
                <a:ext cx="644" cy="644"/>
              </a:xfrm>
              <a:prstGeom prst="ellipse">
                <a:avLst/>
              </a:prstGeom>
              <a:noFill/>
              <a:ln w="25560">
                <a:solidFill>
                  <a:srgbClr val="96969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11" name="Oval 52"/>
              <p:cNvSpPr>
                <a:spLocks noChangeArrowheads="1"/>
              </p:cNvSpPr>
              <p:nvPr/>
            </p:nvSpPr>
            <p:spPr bwMode="auto">
              <a:xfrm rot="2700000">
                <a:off x="4201" y="3396"/>
                <a:ext cx="428" cy="428"/>
              </a:xfrm>
              <a:prstGeom prst="ellipse">
                <a:avLst/>
              </a:prstGeom>
              <a:noFill/>
              <a:ln w="2556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12" name="Oval 53"/>
              <p:cNvSpPr>
                <a:spLocks noChangeArrowheads="1"/>
              </p:cNvSpPr>
              <p:nvPr/>
            </p:nvSpPr>
            <p:spPr bwMode="auto">
              <a:xfrm rot="2700000" flipH="1">
                <a:off x="4295" y="2972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993300"/>
                  </a:gs>
                  <a:gs pos="100000">
                    <a:srgbClr val="5C0000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Oval 54"/>
              <p:cNvSpPr>
                <a:spLocks noChangeArrowheads="1"/>
              </p:cNvSpPr>
              <p:nvPr/>
            </p:nvSpPr>
            <p:spPr bwMode="auto">
              <a:xfrm rot="2700000" flipH="1">
                <a:off x="3759" y="2978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993300"/>
                  </a:gs>
                  <a:gs pos="100000">
                    <a:srgbClr val="5C0000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Oval 55"/>
              <p:cNvSpPr>
                <a:spLocks noChangeArrowheads="1"/>
              </p:cNvSpPr>
              <p:nvPr/>
            </p:nvSpPr>
            <p:spPr bwMode="auto">
              <a:xfrm rot="2700000">
                <a:off x="3538" y="2750"/>
                <a:ext cx="654" cy="654"/>
              </a:xfrm>
              <a:prstGeom prst="ellipse">
                <a:avLst/>
              </a:prstGeom>
              <a:noFill/>
              <a:ln w="25560">
                <a:solidFill>
                  <a:srgbClr val="96969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15" name="Oval 56"/>
              <p:cNvSpPr>
                <a:spLocks noChangeArrowheads="1"/>
              </p:cNvSpPr>
              <p:nvPr/>
            </p:nvSpPr>
            <p:spPr bwMode="auto">
              <a:xfrm rot="2700000">
                <a:off x="3656" y="2867"/>
                <a:ext cx="418" cy="418"/>
              </a:xfrm>
              <a:prstGeom prst="ellipse">
                <a:avLst/>
              </a:prstGeom>
              <a:noFill/>
              <a:ln w="2556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16" name="Oval 57"/>
              <p:cNvSpPr>
                <a:spLocks noChangeArrowheads="1"/>
              </p:cNvSpPr>
              <p:nvPr/>
            </p:nvSpPr>
            <p:spPr bwMode="auto">
              <a:xfrm rot="2700000" flipH="1">
                <a:off x="4295" y="2972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993300"/>
                  </a:gs>
                  <a:gs pos="100000">
                    <a:srgbClr val="5C0000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Oval 58"/>
              <p:cNvSpPr>
                <a:spLocks noChangeArrowheads="1"/>
              </p:cNvSpPr>
              <p:nvPr/>
            </p:nvSpPr>
            <p:spPr bwMode="auto">
              <a:xfrm rot="2700000">
                <a:off x="4075" y="2745"/>
                <a:ext cx="652" cy="652"/>
              </a:xfrm>
              <a:prstGeom prst="ellipse">
                <a:avLst/>
              </a:prstGeom>
              <a:noFill/>
              <a:ln w="25560">
                <a:solidFill>
                  <a:srgbClr val="96969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18" name="Oval 59"/>
              <p:cNvSpPr>
                <a:spLocks noChangeArrowheads="1"/>
              </p:cNvSpPr>
              <p:nvPr/>
            </p:nvSpPr>
            <p:spPr bwMode="auto">
              <a:xfrm rot="2700000">
                <a:off x="4188" y="2858"/>
                <a:ext cx="426" cy="426"/>
              </a:xfrm>
              <a:prstGeom prst="ellipse">
                <a:avLst/>
              </a:prstGeom>
              <a:noFill/>
              <a:ln w="2556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19" name="Oval 60"/>
              <p:cNvSpPr>
                <a:spLocks noChangeArrowheads="1"/>
              </p:cNvSpPr>
              <p:nvPr/>
            </p:nvSpPr>
            <p:spPr bwMode="auto">
              <a:xfrm rot="2700000" flipH="1">
                <a:off x="3777" y="3512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993300"/>
                  </a:gs>
                  <a:gs pos="100000">
                    <a:srgbClr val="5C0000"/>
                  </a:gs>
                </a:gsLst>
                <a:lin ang="135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Oval 61"/>
              <p:cNvSpPr>
                <a:spLocks noChangeArrowheads="1"/>
              </p:cNvSpPr>
              <p:nvPr/>
            </p:nvSpPr>
            <p:spPr bwMode="auto">
              <a:xfrm rot="2700000">
                <a:off x="3556" y="3277"/>
                <a:ext cx="656" cy="656"/>
              </a:xfrm>
              <a:prstGeom prst="ellipse">
                <a:avLst/>
              </a:prstGeom>
              <a:noFill/>
              <a:ln w="25560">
                <a:solidFill>
                  <a:srgbClr val="969696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21" name="Oval 62"/>
              <p:cNvSpPr>
                <a:spLocks noChangeArrowheads="1"/>
              </p:cNvSpPr>
              <p:nvPr/>
            </p:nvSpPr>
            <p:spPr bwMode="auto">
              <a:xfrm rot="2700000">
                <a:off x="3665" y="3386"/>
                <a:ext cx="438" cy="438"/>
              </a:xfrm>
              <a:prstGeom prst="ellipse">
                <a:avLst/>
              </a:prstGeom>
              <a:noFill/>
              <a:ln w="25560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rot="10800000" wrap="none" anchor="ctr"/>
              <a:lstStyle/>
              <a:p>
                <a:endParaRPr lang="en-US"/>
              </a:p>
            </p:txBody>
          </p:sp>
          <p:sp>
            <p:nvSpPr>
              <p:cNvPr id="22" name="Text Box 63"/>
              <p:cNvSpPr txBox="1">
                <a:spLocks noChangeArrowheads="1"/>
              </p:cNvSpPr>
              <p:nvPr/>
            </p:nvSpPr>
            <p:spPr bwMode="auto">
              <a:xfrm>
                <a:off x="3103" y="2408"/>
                <a:ext cx="1908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1pPr>
                <a:lvl2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2pPr>
                <a:lvl3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3pPr>
                <a:lvl4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4pPr>
                <a:lvl5pPr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5pPr>
                <a:lvl6pPr marL="2514600" indent="-228600" defTabSz="3587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6pPr>
                <a:lvl7pPr marL="2971800" indent="-228600" defTabSz="3587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7pPr>
                <a:lvl8pPr marL="3429000" indent="-228600" defTabSz="3587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8pPr>
                <a:lvl9pPr marL="3886200" indent="-228600" defTabSz="358775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tabLst>
                    <a:tab pos="0" algn="l"/>
                    <a:tab pos="447675" algn="l"/>
                    <a:tab pos="896938" algn="l"/>
                    <a:tab pos="1346200" algn="l"/>
                    <a:tab pos="1795463" algn="l"/>
                    <a:tab pos="2244725" algn="l"/>
                    <a:tab pos="2693988" algn="l"/>
                    <a:tab pos="3143250" algn="l"/>
                    <a:tab pos="3592513" algn="l"/>
                    <a:tab pos="4041775" algn="l"/>
                    <a:tab pos="4491038" algn="l"/>
                    <a:tab pos="4940300" algn="l"/>
                    <a:tab pos="5389563" algn="l"/>
                    <a:tab pos="5838825" algn="l"/>
                    <a:tab pos="6288088" algn="l"/>
                    <a:tab pos="6737350" algn="l"/>
                    <a:tab pos="7186613" algn="l"/>
                    <a:tab pos="7635875" algn="l"/>
                    <a:tab pos="8085138" algn="l"/>
                    <a:tab pos="8534400" algn="l"/>
                    <a:tab pos="8983663" algn="l"/>
                  </a:tabLst>
                  <a:defRPr sz="2400">
                    <a:solidFill>
                      <a:srgbClr val="000000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lnSpc>
                    <a:spcPct val="90000"/>
                  </a:lnSpc>
                </a:pPr>
                <a:r>
                  <a:rPr lang="en-US" altLang="it-IT" sz="2000">
                    <a:latin typeface="Arial" charset="0"/>
                  </a:rPr>
                  <a:t>destructive interference –</a:t>
                </a:r>
              </a:p>
              <a:p>
                <a:pPr algn="ctr">
                  <a:lnSpc>
                    <a:spcPct val="60000"/>
                  </a:lnSpc>
                </a:pPr>
                <a:r>
                  <a:rPr lang="en-US" altLang="it-IT" sz="2000">
                    <a:latin typeface="Arial" charset="0"/>
                  </a:rPr>
                  <a:t>absorption minimum</a:t>
                </a:r>
              </a:p>
            </p:txBody>
          </p:sp>
        </p:grpSp>
      </p:grpSp>
      <p:grpSp>
        <p:nvGrpSpPr>
          <p:cNvPr id="42" name="Group 97"/>
          <p:cNvGrpSpPr>
            <a:grpSpLocks/>
          </p:cNvGrpSpPr>
          <p:nvPr/>
        </p:nvGrpSpPr>
        <p:grpSpPr bwMode="auto">
          <a:xfrm>
            <a:off x="2114799" y="2489200"/>
            <a:ext cx="2744787" cy="2816225"/>
            <a:chOff x="3963" y="1568"/>
            <a:chExt cx="1729" cy="1774"/>
          </a:xfrm>
        </p:grpSpPr>
        <p:sp>
          <p:nvSpPr>
            <p:cNvPr id="43" name="Line 88"/>
            <p:cNvSpPr>
              <a:spLocks noChangeShapeType="1"/>
            </p:cNvSpPr>
            <p:nvPr/>
          </p:nvSpPr>
          <p:spPr bwMode="auto">
            <a:xfrm flipH="1" flipV="1">
              <a:off x="3963" y="1568"/>
              <a:ext cx="913" cy="592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89"/>
            <p:cNvSpPr>
              <a:spLocks noChangeShapeType="1"/>
            </p:cNvSpPr>
            <p:nvPr/>
          </p:nvSpPr>
          <p:spPr bwMode="auto">
            <a:xfrm flipH="1">
              <a:off x="3963" y="2478"/>
              <a:ext cx="1049" cy="864"/>
            </a:xfrm>
            <a:prstGeom prst="line">
              <a:avLst/>
            </a:prstGeom>
            <a:noFill/>
            <a:ln w="360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 Box 90"/>
            <p:cNvSpPr txBox="1">
              <a:spLocks noChangeArrowheads="1"/>
            </p:cNvSpPr>
            <p:nvPr/>
          </p:nvSpPr>
          <p:spPr bwMode="auto">
            <a:xfrm rot="16200000">
              <a:off x="4745" y="2104"/>
              <a:ext cx="1054" cy="8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lIns="90000" tIns="45000" rIns="90000" bIns="45000"/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it-IT" sz="1400">
                  <a:solidFill>
                    <a:srgbClr val="FF0000"/>
                  </a:solidFill>
                  <a:latin typeface="Arial" charset="0"/>
                </a:rPr>
                <a:t>Here is where </a:t>
              </a:r>
              <a:br>
                <a:rPr lang="en-US" altLang="it-IT" sz="1400">
                  <a:solidFill>
                    <a:srgbClr val="FF0000"/>
                  </a:solidFill>
                  <a:latin typeface="Arial" charset="0"/>
                </a:rPr>
              </a:br>
              <a:r>
                <a:rPr lang="en-US" altLang="it-IT" sz="1400">
                  <a:solidFill>
                    <a:srgbClr val="FF0000"/>
                  </a:solidFill>
                  <a:latin typeface="Arial" charset="0"/>
                </a:rPr>
                <a:t>the interference </a:t>
              </a:r>
              <a:br>
                <a:rPr lang="en-US" altLang="it-IT" sz="1400">
                  <a:solidFill>
                    <a:srgbClr val="FF0000"/>
                  </a:solidFill>
                  <a:latin typeface="Arial" charset="0"/>
                </a:rPr>
              </a:br>
              <a:r>
                <a:rPr lang="en-US" altLang="it-IT" sz="1400">
                  <a:solidFill>
                    <a:srgbClr val="FF0000"/>
                  </a:solidFill>
                  <a:latin typeface="Arial" charset="0"/>
                </a:rPr>
                <a:t>is important!</a:t>
              </a:r>
            </a:p>
          </p:txBody>
        </p:sp>
      </p:grpSp>
      <p:grpSp>
        <p:nvGrpSpPr>
          <p:cNvPr id="46" name="Group 80"/>
          <p:cNvGrpSpPr>
            <a:grpSpLocks/>
          </p:cNvGrpSpPr>
          <p:nvPr/>
        </p:nvGrpSpPr>
        <p:grpSpPr bwMode="auto">
          <a:xfrm>
            <a:off x="4459734" y="4233504"/>
            <a:ext cx="4862513" cy="2419350"/>
            <a:chOff x="3152" y="2472"/>
            <a:chExt cx="3376" cy="1680"/>
          </a:xfrm>
        </p:grpSpPr>
        <p:sp>
          <p:nvSpPr>
            <p:cNvPr id="47" name="Text Box 81"/>
            <p:cNvSpPr txBox="1">
              <a:spLocks noChangeArrowheads="1"/>
            </p:cNvSpPr>
            <p:nvPr/>
          </p:nvSpPr>
          <p:spPr bwMode="auto">
            <a:xfrm>
              <a:off x="3483" y="2574"/>
              <a:ext cx="191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2867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286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286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28675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lnSpc>
                  <a:spcPct val="94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1800">
                  <a:ea typeface="HG Mincho Light J" charset="0"/>
                  <a:cs typeface="HG Mincho Light J" charset="0"/>
                </a:rPr>
                <a:t>X</a:t>
              </a:r>
            </a:p>
          </p:txBody>
        </p:sp>
        <p:grpSp>
          <p:nvGrpSpPr>
            <p:cNvPr id="48" name="Group 82"/>
            <p:cNvGrpSpPr>
              <a:grpSpLocks/>
            </p:cNvGrpSpPr>
            <p:nvPr/>
          </p:nvGrpSpPr>
          <p:grpSpPr bwMode="auto">
            <a:xfrm>
              <a:off x="4137" y="2610"/>
              <a:ext cx="969" cy="968"/>
              <a:chOff x="4137" y="2610"/>
              <a:chExt cx="969" cy="968"/>
            </a:xfrm>
          </p:grpSpPr>
          <p:pic>
            <p:nvPicPr>
              <p:cNvPr id="89" name="Picture 8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0" y="2985"/>
                <a:ext cx="228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0" name="Oval 84"/>
              <p:cNvSpPr>
                <a:spLocks noChangeArrowheads="1"/>
              </p:cNvSpPr>
              <p:nvPr/>
            </p:nvSpPr>
            <p:spPr bwMode="auto">
              <a:xfrm>
                <a:off x="4488" y="2961"/>
                <a:ext cx="268" cy="268"/>
              </a:xfrm>
              <a:prstGeom prst="ellipse">
                <a:avLst/>
              </a:prstGeom>
              <a:noFill/>
              <a:ln w="180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91" name="Oval 85"/>
              <p:cNvSpPr>
                <a:spLocks noChangeArrowheads="1"/>
              </p:cNvSpPr>
              <p:nvPr/>
            </p:nvSpPr>
            <p:spPr bwMode="auto">
              <a:xfrm>
                <a:off x="4438" y="2911"/>
                <a:ext cx="368" cy="368"/>
              </a:xfrm>
              <a:prstGeom prst="ellipse">
                <a:avLst/>
              </a:prstGeom>
              <a:noFill/>
              <a:ln w="180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92" name="Oval 86"/>
              <p:cNvSpPr>
                <a:spLocks noChangeArrowheads="1"/>
              </p:cNvSpPr>
              <p:nvPr/>
            </p:nvSpPr>
            <p:spPr bwMode="auto">
              <a:xfrm>
                <a:off x="4388" y="2861"/>
                <a:ext cx="468" cy="468"/>
              </a:xfrm>
              <a:prstGeom prst="ellipse">
                <a:avLst/>
              </a:prstGeom>
              <a:noFill/>
              <a:ln w="180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93" name="Oval 87"/>
              <p:cNvSpPr>
                <a:spLocks noChangeArrowheads="1"/>
              </p:cNvSpPr>
              <p:nvPr/>
            </p:nvSpPr>
            <p:spPr bwMode="auto">
              <a:xfrm>
                <a:off x="4338" y="2811"/>
                <a:ext cx="569" cy="568"/>
              </a:xfrm>
              <a:prstGeom prst="ellipse">
                <a:avLst/>
              </a:prstGeom>
              <a:noFill/>
              <a:ln w="180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94" name="Oval 88"/>
              <p:cNvSpPr>
                <a:spLocks noChangeArrowheads="1"/>
              </p:cNvSpPr>
              <p:nvPr/>
            </p:nvSpPr>
            <p:spPr bwMode="auto">
              <a:xfrm>
                <a:off x="4288" y="2760"/>
                <a:ext cx="669" cy="668"/>
              </a:xfrm>
              <a:prstGeom prst="ellipse">
                <a:avLst/>
              </a:prstGeom>
              <a:noFill/>
              <a:ln w="180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95" name="Oval 89"/>
              <p:cNvSpPr>
                <a:spLocks noChangeArrowheads="1"/>
              </p:cNvSpPr>
              <p:nvPr/>
            </p:nvSpPr>
            <p:spPr bwMode="auto">
              <a:xfrm>
                <a:off x="4238" y="2710"/>
                <a:ext cx="769" cy="768"/>
              </a:xfrm>
              <a:prstGeom prst="ellipse">
                <a:avLst/>
              </a:prstGeom>
              <a:noFill/>
              <a:ln w="180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96" name="Oval 90"/>
              <p:cNvSpPr>
                <a:spLocks noChangeArrowheads="1"/>
              </p:cNvSpPr>
              <p:nvPr/>
            </p:nvSpPr>
            <p:spPr bwMode="auto">
              <a:xfrm>
                <a:off x="4188" y="2660"/>
                <a:ext cx="869" cy="869"/>
              </a:xfrm>
              <a:prstGeom prst="ellipse">
                <a:avLst/>
              </a:prstGeom>
              <a:noFill/>
              <a:ln w="180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97" name="Oval 91"/>
              <p:cNvSpPr>
                <a:spLocks noChangeArrowheads="1"/>
              </p:cNvSpPr>
              <p:nvPr/>
            </p:nvSpPr>
            <p:spPr bwMode="auto">
              <a:xfrm>
                <a:off x="4137" y="2610"/>
                <a:ext cx="970" cy="969"/>
              </a:xfrm>
              <a:prstGeom prst="ellipse">
                <a:avLst/>
              </a:prstGeom>
              <a:noFill/>
              <a:ln w="180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</p:grpSp>
        <p:sp>
          <p:nvSpPr>
            <p:cNvPr id="49" name="Line 92"/>
            <p:cNvSpPr>
              <a:spLocks noChangeShapeType="1"/>
            </p:cNvSpPr>
            <p:nvPr/>
          </p:nvSpPr>
          <p:spPr bwMode="auto">
            <a:xfrm flipV="1">
              <a:off x="4176" y="3178"/>
              <a:ext cx="286" cy="131"/>
            </a:xfrm>
            <a:prstGeom prst="line">
              <a:avLst/>
            </a:prstGeom>
            <a:noFill/>
            <a:ln w="35941">
              <a:solidFill>
                <a:srgbClr val="00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50" name="Picture 9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" y="3558"/>
              <a:ext cx="227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Oval 94"/>
            <p:cNvSpPr>
              <a:spLocks noChangeArrowheads="1"/>
            </p:cNvSpPr>
            <p:nvPr/>
          </p:nvSpPr>
          <p:spPr bwMode="auto">
            <a:xfrm>
              <a:off x="4604" y="3533"/>
              <a:ext cx="268" cy="267"/>
            </a:xfrm>
            <a:prstGeom prst="ellipse">
              <a:avLst/>
            </a:prstGeom>
            <a:noFill/>
            <a:ln w="180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52" name="Oval 95"/>
            <p:cNvSpPr>
              <a:spLocks noChangeArrowheads="1"/>
            </p:cNvSpPr>
            <p:nvPr/>
          </p:nvSpPr>
          <p:spPr bwMode="auto">
            <a:xfrm>
              <a:off x="4554" y="3483"/>
              <a:ext cx="368" cy="368"/>
            </a:xfrm>
            <a:prstGeom prst="ellipse">
              <a:avLst/>
            </a:prstGeom>
            <a:noFill/>
            <a:ln w="180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53" name="Oval 96"/>
            <p:cNvSpPr>
              <a:spLocks noChangeArrowheads="1"/>
            </p:cNvSpPr>
            <p:nvPr/>
          </p:nvSpPr>
          <p:spPr bwMode="auto">
            <a:xfrm>
              <a:off x="4504" y="3433"/>
              <a:ext cx="469" cy="467"/>
            </a:xfrm>
            <a:prstGeom prst="ellipse">
              <a:avLst/>
            </a:prstGeom>
            <a:noFill/>
            <a:ln w="180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54" name="Oval 97"/>
            <p:cNvSpPr>
              <a:spLocks noChangeArrowheads="1"/>
            </p:cNvSpPr>
            <p:nvPr/>
          </p:nvSpPr>
          <p:spPr bwMode="auto">
            <a:xfrm>
              <a:off x="4454" y="3383"/>
              <a:ext cx="569" cy="568"/>
            </a:xfrm>
            <a:prstGeom prst="ellipse">
              <a:avLst/>
            </a:prstGeom>
            <a:noFill/>
            <a:ln w="180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55" name="Oval 98"/>
            <p:cNvSpPr>
              <a:spLocks noChangeArrowheads="1"/>
            </p:cNvSpPr>
            <p:nvPr/>
          </p:nvSpPr>
          <p:spPr bwMode="auto">
            <a:xfrm>
              <a:off x="4403" y="3333"/>
              <a:ext cx="669" cy="669"/>
            </a:xfrm>
            <a:prstGeom prst="ellipse">
              <a:avLst/>
            </a:prstGeom>
            <a:noFill/>
            <a:ln w="180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56" name="Oval 99"/>
            <p:cNvSpPr>
              <a:spLocks noChangeArrowheads="1"/>
            </p:cNvSpPr>
            <p:nvPr/>
          </p:nvSpPr>
          <p:spPr bwMode="auto">
            <a:xfrm>
              <a:off x="4353" y="3283"/>
              <a:ext cx="769" cy="769"/>
            </a:xfrm>
            <a:prstGeom prst="ellipse">
              <a:avLst/>
            </a:prstGeom>
            <a:noFill/>
            <a:ln w="180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57" name="Oval 100"/>
            <p:cNvSpPr>
              <a:spLocks noChangeArrowheads="1"/>
            </p:cNvSpPr>
            <p:nvPr/>
          </p:nvSpPr>
          <p:spPr bwMode="auto">
            <a:xfrm>
              <a:off x="4303" y="3233"/>
              <a:ext cx="870" cy="869"/>
            </a:xfrm>
            <a:prstGeom prst="ellipse">
              <a:avLst/>
            </a:prstGeom>
            <a:noFill/>
            <a:ln w="180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58" name="Oval 101"/>
            <p:cNvSpPr>
              <a:spLocks noChangeArrowheads="1"/>
            </p:cNvSpPr>
            <p:nvPr/>
          </p:nvSpPr>
          <p:spPr bwMode="auto">
            <a:xfrm>
              <a:off x="4253" y="3183"/>
              <a:ext cx="970" cy="969"/>
            </a:xfrm>
            <a:prstGeom prst="ellipse">
              <a:avLst/>
            </a:prstGeom>
            <a:noFill/>
            <a:ln w="180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grpSp>
          <p:nvGrpSpPr>
            <p:cNvPr id="59" name="Group 102"/>
            <p:cNvGrpSpPr>
              <a:grpSpLocks/>
            </p:cNvGrpSpPr>
            <p:nvPr/>
          </p:nvGrpSpPr>
          <p:grpSpPr bwMode="auto">
            <a:xfrm>
              <a:off x="3583" y="2806"/>
              <a:ext cx="969" cy="968"/>
              <a:chOff x="3583" y="2806"/>
              <a:chExt cx="969" cy="968"/>
            </a:xfrm>
          </p:grpSpPr>
          <p:pic>
            <p:nvPicPr>
              <p:cNvPr id="80" name="Picture 10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5" y="3181"/>
                <a:ext cx="227" cy="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" name="Oval 104"/>
              <p:cNvSpPr>
                <a:spLocks noChangeArrowheads="1"/>
              </p:cNvSpPr>
              <p:nvPr/>
            </p:nvSpPr>
            <p:spPr bwMode="auto">
              <a:xfrm>
                <a:off x="3934" y="3156"/>
                <a:ext cx="268" cy="268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82" name="Oval 105"/>
              <p:cNvSpPr>
                <a:spLocks noChangeArrowheads="1"/>
              </p:cNvSpPr>
              <p:nvPr/>
            </p:nvSpPr>
            <p:spPr bwMode="auto">
              <a:xfrm>
                <a:off x="3883" y="3106"/>
                <a:ext cx="368" cy="368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83" name="Oval 106"/>
              <p:cNvSpPr>
                <a:spLocks noChangeArrowheads="1"/>
              </p:cNvSpPr>
              <p:nvPr/>
            </p:nvSpPr>
            <p:spPr bwMode="auto">
              <a:xfrm>
                <a:off x="3833" y="3056"/>
                <a:ext cx="469" cy="468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84" name="Oval 107"/>
              <p:cNvSpPr>
                <a:spLocks noChangeArrowheads="1"/>
              </p:cNvSpPr>
              <p:nvPr/>
            </p:nvSpPr>
            <p:spPr bwMode="auto">
              <a:xfrm>
                <a:off x="3783" y="3006"/>
                <a:ext cx="569" cy="568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85" name="Oval 108"/>
              <p:cNvSpPr>
                <a:spLocks noChangeArrowheads="1"/>
              </p:cNvSpPr>
              <p:nvPr/>
            </p:nvSpPr>
            <p:spPr bwMode="auto">
              <a:xfrm>
                <a:off x="3733" y="2956"/>
                <a:ext cx="669" cy="668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86" name="Oval 109"/>
              <p:cNvSpPr>
                <a:spLocks noChangeArrowheads="1"/>
              </p:cNvSpPr>
              <p:nvPr/>
            </p:nvSpPr>
            <p:spPr bwMode="auto">
              <a:xfrm>
                <a:off x="3683" y="2906"/>
                <a:ext cx="770" cy="768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87" name="Oval 110"/>
              <p:cNvSpPr>
                <a:spLocks noChangeArrowheads="1"/>
              </p:cNvSpPr>
              <p:nvPr/>
            </p:nvSpPr>
            <p:spPr bwMode="auto">
              <a:xfrm>
                <a:off x="3633" y="2856"/>
                <a:ext cx="870" cy="869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88" name="Oval 111"/>
              <p:cNvSpPr>
                <a:spLocks noChangeArrowheads="1"/>
              </p:cNvSpPr>
              <p:nvPr/>
            </p:nvSpPr>
            <p:spPr bwMode="auto">
              <a:xfrm>
                <a:off x="3583" y="2806"/>
                <a:ext cx="970" cy="969"/>
              </a:xfrm>
              <a:prstGeom prst="ellips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</p:grpSp>
        <p:sp>
          <p:nvSpPr>
            <p:cNvPr id="60" name="Line 112"/>
            <p:cNvSpPr>
              <a:spLocks noChangeShapeType="1"/>
            </p:cNvSpPr>
            <p:nvPr/>
          </p:nvSpPr>
          <p:spPr bwMode="auto">
            <a:xfrm>
              <a:off x="4194" y="3407"/>
              <a:ext cx="418" cy="221"/>
            </a:xfrm>
            <a:prstGeom prst="line">
              <a:avLst/>
            </a:prstGeom>
            <a:noFill/>
            <a:ln w="35941">
              <a:solidFill>
                <a:schemeClr val="accent2"/>
              </a:solidFill>
              <a:round/>
              <a:headEnd type="stealth" w="med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113"/>
            <p:cNvSpPr>
              <a:spLocks noChangeShapeType="1"/>
            </p:cNvSpPr>
            <p:nvPr/>
          </p:nvSpPr>
          <p:spPr bwMode="auto">
            <a:xfrm flipH="1" flipV="1">
              <a:off x="4623" y="3239"/>
              <a:ext cx="68" cy="294"/>
            </a:xfrm>
            <a:prstGeom prst="line">
              <a:avLst/>
            </a:prstGeom>
            <a:noFill/>
            <a:ln w="35941">
              <a:solidFill>
                <a:srgbClr val="FF0000"/>
              </a:solidFill>
              <a:round/>
              <a:headEnd type="stealth" w="med" len="lg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 Box 114"/>
            <p:cNvSpPr txBox="1">
              <a:spLocks noChangeArrowheads="1"/>
            </p:cNvSpPr>
            <p:nvPr/>
          </p:nvSpPr>
          <p:spPr bwMode="auto">
            <a:xfrm>
              <a:off x="5440" y="3665"/>
              <a:ext cx="1088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2867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286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286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28675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lnSpc>
                  <a:spcPct val="94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2200">
                  <a:ea typeface="HG Mincho Light J" charset="0"/>
                  <a:cs typeface="HG Mincho Light J" charset="0"/>
                </a:rPr>
                <a:t>Multiple</a:t>
              </a:r>
            </a:p>
            <a:p>
              <a:pPr eaLnBrk="1">
                <a:lnSpc>
                  <a:spcPct val="94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2200">
                  <a:ea typeface="HG Mincho Light J" charset="0"/>
                  <a:cs typeface="HG Mincho Light J" charset="0"/>
                </a:rPr>
                <a:t>Scattering</a:t>
              </a:r>
            </a:p>
          </p:txBody>
        </p:sp>
        <p:grpSp>
          <p:nvGrpSpPr>
            <p:cNvPr id="63" name="Group 115"/>
            <p:cNvGrpSpPr>
              <a:grpSpLocks/>
            </p:cNvGrpSpPr>
            <p:nvPr/>
          </p:nvGrpSpPr>
          <p:grpSpPr bwMode="auto">
            <a:xfrm>
              <a:off x="3152" y="2472"/>
              <a:ext cx="832" cy="756"/>
              <a:chOff x="672" y="1392"/>
              <a:chExt cx="832" cy="756"/>
            </a:xfrm>
          </p:grpSpPr>
          <p:sp>
            <p:nvSpPr>
              <p:cNvPr id="64" name="Freeform 116"/>
              <p:cNvSpPr>
                <a:spLocks noChangeArrowheads="1"/>
              </p:cNvSpPr>
              <p:nvPr/>
            </p:nvSpPr>
            <p:spPr bwMode="auto">
              <a:xfrm rot="-8100000">
                <a:off x="656" y="1408"/>
                <a:ext cx="66" cy="34"/>
              </a:xfrm>
              <a:custGeom>
                <a:avLst/>
                <a:gdLst>
                  <a:gd name="T0" fmla="*/ 0 w 293"/>
                  <a:gd name="T1" fmla="*/ 4 h 151"/>
                  <a:gd name="T2" fmla="*/ 0 w 293"/>
                  <a:gd name="T3" fmla="*/ 7 h 151"/>
                  <a:gd name="T4" fmla="*/ 1 w 293"/>
                  <a:gd name="T5" fmla="*/ 10 h 151"/>
                  <a:gd name="T6" fmla="*/ 2 w 293"/>
                  <a:gd name="T7" fmla="*/ 13 h 151"/>
                  <a:gd name="T8" fmla="*/ 3 w 293"/>
                  <a:gd name="T9" fmla="*/ 16 h 151"/>
                  <a:gd name="T10" fmla="*/ 5 w 293"/>
                  <a:gd name="T11" fmla="*/ 19 h 151"/>
                  <a:gd name="T12" fmla="*/ 7 w 293"/>
                  <a:gd name="T13" fmla="*/ 21 h 151"/>
                  <a:gd name="T14" fmla="*/ 9 w 293"/>
                  <a:gd name="T15" fmla="*/ 24 h 151"/>
                  <a:gd name="T16" fmla="*/ 12 w 293"/>
                  <a:gd name="T17" fmla="*/ 26 h 151"/>
                  <a:gd name="T18" fmla="*/ 14 w 293"/>
                  <a:gd name="T19" fmla="*/ 28 h 151"/>
                  <a:gd name="T20" fmla="*/ 17 w 293"/>
                  <a:gd name="T21" fmla="*/ 30 h 151"/>
                  <a:gd name="T22" fmla="*/ 20 w 293"/>
                  <a:gd name="T23" fmla="*/ 31 h 151"/>
                  <a:gd name="T24" fmla="*/ 23 w 293"/>
                  <a:gd name="T25" fmla="*/ 32 h 151"/>
                  <a:gd name="T26" fmla="*/ 26 w 293"/>
                  <a:gd name="T27" fmla="*/ 33 h 151"/>
                  <a:gd name="T28" fmla="*/ 30 w 293"/>
                  <a:gd name="T29" fmla="*/ 34 h 151"/>
                  <a:gd name="T30" fmla="*/ 33 w 293"/>
                  <a:gd name="T31" fmla="*/ 34 h 151"/>
                  <a:gd name="T32" fmla="*/ 36 w 293"/>
                  <a:gd name="T33" fmla="*/ 34 h 151"/>
                  <a:gd name="T34" fmla="*/ 40 w 293"/>
                  <a:gd name="T35" fmla="*/ 33 h 151"/>
                  <a:gd name="T36" fmla="*/ 43 w 293"/>
                  <a:gd name="T37" fmla="*/ 32 h 151"/>
                  <a:gd name="T38" fmla="*/ 46 w 293"/>
                  <a:gd name="T39" fmla="*/ 31 h 151"/>
                  <a:gd name="T40" fmla="*/ 49 w 293"/>
                  <a:gd name="T41" fmla="*/ 30 h 151"/>
                  <a:gd name="T42" fmla="*/ 52 w 293"/>
                  <a:gd name="T43" fmla="*/ 28 h 151"/>
                  <a:gd name="T44" fmla="*/ 54 w 293"/>
                  <a:gd name="T45" fmla="*/ 26 h 151"/>
                  <a:gd name="T46" fmla="*/ 57 w 293"/>
                  <a:gd name="T47" fmla="*/ 24 h 151"/>
                  <a:gd name="T48" fmla="*/ 59 w 293"/>
                  <a:gd name="T49" fmla="*/ 21 h 151"/>
                  <a:gd name="T50" fmla="*/ 61 w 293"/>
                  <a:gd name="T51" fmla="*/ 18 h 151"/>
                  <a:gd name="T52" fmla="*/ 62 w 293"/>
                  <a:gd name="T53" fmla="*/ 16 h 151"/>
                  <a:gd name="T54" fmla="*/ 64 w 293"/>
                  <a:gd name="T55" fmla="*/ 13 h 151"/>
                  <a:gd name="T56" fmla="*/ 65 w 293"/>
                  <a:gd name="T57" fmla="*/ 10 h 151"/>
                  <a:gd name="T58" fmla="*/ 65 w 293"/>
                  <a:gd name="T59" fmla="*/ 7 h 151"/>
                  <a:gd name="T60" fmla="*/ 66 w 293"/>
                  <a:gd name="T61" fmla="*/ 3 h 151"/>
                  <a:gd name="T62" fmla="*/ 66 w 293"/>
                  <a:gd name="T63" fmla="*/ 0 h 1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3"/>
                  <a:gd name="T97" fmla="*/ 0 h 151"/>
                  <a:gd name="T98" fmla="*/ 293 w 293"/>
                  <a:gd name="T99" fmla="*/ 151 h 1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3" h="151">
                    <a:moveTo>
                      <a:pt x="0" y="8"/>
                    </a:moveTo>
                    <a:lnTo>
                      <a:pt x="0" y="16"/>
                    </a:lnTo>
                    <a:lnTo>
                      <a:pt x="1" y="23"/>
                    </a:lnTo>
                    <a:lnTo>
                      <a:pt x="2" y="30"/>
                    </a:lnTo>
                    <a:lnTo>
                      <a:pt x="3" y="37"/>
                    </a:lnTo>
                    <a:lnTo>
                      <a:pt x="5" y="44"/>
                    </a:lnTo>
                    <a:lnTo>
                      <a:pt x="7" y="51"/>
                    </a:lnTo>
                    <a:lnTo>
                      <a:pt x="10" y="58"/>
                    </a:lnTo>
                    <a:lnTo>
                      <a:pt x="12" y="65"/>
                    </a:lnTo>
                    <a:lnTo>
                      <a:pt x="15" y="71"/>
                    </a:lnTo>
                    <a:lnTo>
                      <a:pt x="19" y="77"/>
                    </a:lnTo>
                    <a:lnTo>
                      <a:pt x="23" y="84"/>
                    </a:lnTo>
                    <a:lnTo>
                      <a:pt x="27" y="90"/>
                    </a:lnTo>
                    <a:lnTo>
                      <a:pt x="31" y="95"/>
                    </a:lnTo>
                    <a:lnTo>
                      <a:pt x="36" y="101"/>
                    </a:lnTo>
                    <a:lnTo>
                      <a:pt x="41" y="106"/>
                    </a:lnTo>
                    <a:lnTo>
                      <a:pt x="46" y="111"/>
                    </a:lnTo>
                    <a:lnTo>
                      <a:pt x="52" y="116"/>
                    </a:lnTo>
                    <a:lnTo>
                      <a:pt x="57" y="121"/>
                    </a:lnTo>
                    <a:lnTo>
                      <a:pt x="63" y="125"/>
                    </a:lnTo>
                    <a:lnTo>
                      <a:pt x="70" y="129"/>
                    </a:lnTo>
                    <a:lnTo>
                      <a:pt x="76" y="132"/>
                    </a:lnTo>
                    <a:lnTo>
                      <a:pt x="83" y="136"/>
                    </a:lnTo>
                    <a:lnTo>
                      <a:pt x="89" y="139"/>
                    </a:lnTo>
                    <a:lnTo>
                      <a:pt x="96" y="141"/>
                    </a:lnTo>
                    <a:lnTo>
                      <a:pt x="103" y="144"/>
                    </a:lnTo>
                    <a:lnTo>
                      <a:pt x="110" y="146"/>
                    </a:lnTo>
                    <a:lnTo>
                      <a:pt x="117" y="147"/>
                    </a:lnTo>
                    <a:lnTo>
                      <a:pt x="125" y="148"/>
                    </a:lnTo>
                    <a:lnTo>
                      <a:pt x="132" y="149"/>
                    </a:lnTo>
                    <a:lnTo>
                      <a:pt x="139" y="150"/>
                    </a:lnTo>
                    <a:lnTo>
                      <a:pt x="147" y="150"/>
                    </a:lnTo>
                    <a:lnTo>
                      <a:pt x="154" y="150"/>
                    </a:lnTo>
                    <a:lnTo>
                      <a:pt x="161" y="149"/>
                    </a:lnTo>
                    <a:lnTo>
                      <a:pt x="169" y="148"/>
                    </a:lnTo>
                    <a:lnTo>
                      <a:pt x="176" y="147"/>
                    </a:lnTo>
                    <a:lnTo>
                      <a:pt x="183" y="145"/>
                    </a:lnTo>
                    <a:lnTo>
                      <a:pt x="190" y="143"/>
                    </a:lnTo>
                    <a:lnTo>
                      <a:pt x="197" y="141"/>
                    </a:lnTo>
                    <a:lnTo>
                      <a:pt x="204" y="138"/>
                    </a:lnTo>
                    <a:lnTo>
                      <a:pt x="211" y="135"/>
                    </a:lnTo>
                    <a:lnTo>
                      <a:pt x="217" y="132"/>
                    </a:lnTo>
                    <a:lnTo>
                      <a:pt x="224" y="128"/>
                    </a:lnTo>
                    <a:lnTo>
                      <a:pt x="230" y="124"/>
                    </a:lnTo>
                    <a:lnTo>
                      <a:pt x="236" y="120"/>
                    </a:lnTo>
                    <a:lnTo>
                      <a:pt x="241" y="115"/>
                    </a:lnTo>
                    <a:lnTo>
                      <a:pt x="247" y="110"/>
                    </a:lnTo>
                    <a:lnTo>
                      <a:pt x="252" y="105"/>
                    </a:lnTo>
                    <a:lnTo>
                      <a:pt x="257" y="100"/>
                    </a:lnTo>
                    <a:lnTo>
                      <a:pt x="262" y="94"/>
                    </a:lnTo>
                    <a:lnTo>
                      <a:pt x="266" y="88"/>
                    </a:lnTo>
                    <a:lnTo>
                      <a:pt x="270" y="82"/>
                    </a:lnTo>
                    <a:lnTo>
                      <a:pt x="274" y="76"/>
                    </a:lnTo>
                    <a:lnTo>
                      <a:pt x="277" y="70"/>
                    </a:lnTo>
                    <a:lnTo>
                      <a:pt x="280" y="63"/>
                    </a:lnTo>
                    <a:lnTo>
                      <a:pt x="283" y="57"/>
                    </a:lnTo>
                    <a:lnTo>
                      <a:pt x="285" y="50"/>
                    </a:lnTo>
                    <a:lnTo>
                      <a:pt x="287" y="43"/>
                    </a:lnTo>
                    <a:lnTo>
                      <a:pt x="289" y="36"/>
                    </a:lnTo>
                    <a:lnTo>
                      <a:pt x="290" y="29"/>
                    </a:lnTo>
                    <a:lnTo>
                      <a:pt x="291" y="21"/>
                    </a:lnTo>
                    <a:lnTo>
                      <a:pt x="292" y="14"/>
                    </a:lnTo>
                    <a:lnTo>
                      <a:pt x="292" y="7"/>
                    </a:lnTo>
                    <a:lnTo>
                      <a:pt x="292" y="0"/>
                    </a:lnTo>
                  </a:path>
                </a:pathLst>
              </a:custGeom>
              <a:noFill/>
              <a:ln w="35941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17"/>
              <p:cNvSpPr>
                <a:spLocks noChangeArrowheads="1"/>
              </p:cNvSpPr>
              <p:nvPr/>
            </p:nvSpPr>
            <p:spPr bwMode="auto">
              <a:xfrm rot="2580000">
                <a:off x="687" y="1475"/>
                <a:ext cx="66" cy="35"/>
              </a:xfrm>
              <a:custGeom>
                <a:avLst/>
                <a:gdLst>
                  <a:gd name="T0" fmla="*/ 0 w 291"/>
                  <a:gd name="T1" fmla="*/ 2 h 153"/>
                  <a:gd name="T2" fmla="*/ 0 w 291"/>
                  <a:gd name="T3" fmla="*/ 5 h 153"/>
                  <a:gd name="T4" fmla="*/ 1 w 291"/>
                  <a:gd name="T5" fmla="*/ 8 h 153"/>
                  <a:gd name="T6" fmla="*/ 1 w 291"/>
                  <a:gd name="T7" fmla="*/ 11 h 153"/>
                  <a:gd name="T8" fmla="*/ 2 w 291"/>
                  <a:gd name="T9" fmla="*/ 14 h 153"/>
                  <a:gd name="T10" fmla="*/ 4 w 291"/>
                  <a:gd name="T11" fmla="*/ 17 h 153"/>
                  <a:gd name="T12" fmla="*/ 5 w 291"/>
                  <a:gd name="T13" fmla="*/ 20 h 153"/>
                  <a:gd name="T14" fmla="*/ 7 w 291"/>
                  <a:gd name="T15" fmla="*/ 23 h 153"/>
                  <a:gd name="T16" fmla="*/ 10 w 291"/>
                  <a:gd name="T17" fmla="*/ 25 h 153"/>
                  <a:gd name="T18" fmla="*/ 12 w 291"/>
                  <a:gd name="T19" fmla="*/ 27 h 153"/>
                  <a:gd name="T20" fmla="*/ 15 w 291"/>
                  <a:gd name="T21" fmla="*/ 30 h 153"/>
                  <a:gd name="T22" fmla="*/ 18 w 291"/>
                  <a:gd name="T23" fmla="*/ 31 h 153"/>
                  <a:gd name="T24" fmla="*/ 21 w 291"/>
                  <a:gd name="T25" fmla="*/ 32 h 153"/>
                  <a:gd name="T26" fmla="*/ 24 w 291"/>
                  <a:gd name="T27" fmla="*/ 33 h 153"/>
                  <a:gd name="T28" fmla="*/ 27 w 291"/>
                  <a:gd name="T29" fmla="*/ 34 h 153"/>
                  <a:gd name="T30" fmla="*/ 30 w 291"/>
                  <a:gd name="T31" fmla="*/ 35 h 153"/>
                  <a:gd name="T32" fmla="*/ 34 w 291"/>
                  <a:gd name="T33" fmla="*/ 35 h 153"/>
                  <a:gd name="T34" fmla="*/ 37 w 291"/>
                  <a:gd name="T35" fmla="*/ 35 h 153"/>
                  <a:gd name="T36" fmla="*/ 40 w 291"/>
                  <a:gd name="T37" fmla="*/ 34 h 153"/>
                  <a:gd name="T38" fmla="*/ 43 w 291"/>
                  <a:gd name="T39" fmla="*/ 33 h 153"/>
                  <a:gd name="T40" fmla="*/ 46 w 291"/>
                  <a:gd name="T41" fmla="*/ 32 h 153"/>
                  <a:gd name="T42" fmla="*/ 49 w 291"/>
                  <a:gd name="T43" fmla="*/ 30 h 153"/>
                  <a:gd name="T44" fmla="*/ 52 w 291"/>
                  <a:gd name="T45" fmla="*/ 29 h 153"/>
                  <a:gd name="T46" fmla="*/ 55 w 291"/>
                  <a:gd name="T47" fmla="*/ 27 h 153"/>
                  <a:gd name="T48" fmla="*/ 57 w 291"/>
                  <a:gd name="T49" fmla="*/ 24 h 153"/>
                  <a:gd name="T50" fmla="*/ 59 w 291"/>
                  <a:gd name="T51" fmla="*/ 22 h 153"/>
                  <a:gd name="T52" fmla="*/ 61 w 291"/>
                  <a:gd name="T53" fmla="*/ 19 h 153"/>
                  <a:gd name="T54" fmla="*/ 63 w 291"/>
                  <a:gd name="T55" fmla="*/ 16 h 153"/>
                  <a:gd name="T56" fmla="*/ 64 w 291"/>
                  <a:gd name="T57" fmla="*/ 13 h 153"/>
                  <a:gd name="T58" fmla="*/ 65 w 291"/>
                  <a:gd name="T59" fmla="*/ 10 h 153"/>
                  <a:gd name="T60" fmla="*/ 65 w 291"/>
                  <a:gd name="T61" fmla="*/ 7 h 153"/>
                  <a:gd name="T62" fmla="*/ 66 w 291"/>
                  <a:gd name="T63" fmla="*/ 4 h 15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1"/>
                  <a:gd name="T97" fmla="*/ 0 h 153"/>
                  <a:gd name="T98" fmla="*/ 291 w 291"/>
                  <a:gd name="T99" fmla="*/ 153 h 15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1" h="153">
                    <a:moveTo>
                      <a:pt x="0" y="0"/>
                    </a:moveTo>
                    <a:lnTo>
                      <a:pt x="0" y="7"/>
                    </a:lnTo>
                    <a:lnTo>
                      <a:pt x="0" y="15"/>
                    </a:lnTo>
                    <a:lnTo>
                      <a:pt x="1" y="22"/>
                    </a:lnTo>
                    <a:lnTo>
                      <a:pt x="1" y="29"/>
                    </a:lnTo>
                    <a:lnTo>
                      <a:pt x="3" y="36"/>
                    </a:lnTo>
                    <a:lnTo>
                      <a:pt x="4" y="43"/>
                    </a:lnTo>
                    <a:lnTo>
                      <a:pt x="6" y="50"/>
                    </a:lnTo>
                    <a:lnTo>
                      <a:pt x="8" y="57"/>
                    </a:lnTo>
                    <a:lnTo>
                      <a:pt x="11" y="63"/>
                    </a:lnTo>
                    <a:lnTo>
                      <a:pt x="14" y="70"/>
                    </a:lnTo>
                    <a:lnTo>
                      <a:pt x="17" y="76"/>
                    </a:lnTo>
                    <a:lnTo>
                      <a:pt x="21" y="82"/>
                    </a:lnTo>
                    <a:lnTo>
                      <a:pt x="24" y="88"/>
                    </a:lnTo>
                    <a:lnTo>
                      <a:pt x="29" y="94"/>
                    </a:lnTo>
                    <a:lnTo>
                      <a:pt x="33" y="100"/>
                    </a:lnTo>
                    <a:lnTo>
                      <a:pt x="38" y="105"/>
                    </a:lnTo>
                    <a:lnTo>
                      <a:pt x="43" y="111"/>
                    </a:lnTo>
                    <a:lnTo>
                      <a:pt x="48" y="115"/>
                    </a:lnTo>
                    <a:lnTo>
                      <a:pt x="54" y="120"/>
                    </a:lnTo>
                    <a:lnTo>
                      <a:pt x="59" y="124"/>
                    </a:lnTo>
                    <a:lnTo>
                      <a:pt x="65" y="129"/>
                    </a:lnTo>
                    <a:lnTo>
                      <a:pt x="72" y="132"/>
                    </a:lnTo>
                    <a:lnTo>
                      <a:pt x="78" y="136"/>
                    </a:lnTo>
                    <a:lnTo>
                      <a:pt x="84" y="139"/>
                    </a:lnTo>
                    <a:lnTo>
                      <a:pt x="91" y="142"/>
                    </a:lnTo>
                    <a:lnTo>
                      <a:pt x="98" y="144"/>
                    </a:lnTo>
                    <a:lnTo>
                      <a:pt x="105" y="146"/>
                    </a:lnTo>
                    <a:lnTo>
                      <a:pt x="112" y="148"/>
                    </a:lnTo>
                    <a:lnTo>
                      <a:pt x="119" y="150"/>
                    </a:lnTo>
                    <a:lnTo>
                      <a:pt x="126" y="151"/>
                    </a:lnTo>
                    <a:lnTo>
                      <a:pt x="133" y="152"/>
                    </a:lnTo>
                    <a:lnTo>
                      <a:pt x="141" y="152"/>
                    </a:lnTo>
                    <a:lnTo>
                      <a:pt x="148" y="152"/>
                    </a:lnTo>
                    <a:lnTo>
                      <a:pt x="155" y="152"/>
                    </a:lnTo>
                    <a:lnTo>
                      <a:pt x="162" y="151"/>
                    </a:lnTo>
                    <a:lnTo>
                      <a:pt x="169" y="150"/>
                    </a:lnTo>
                    <a:lnTo>
                      <a:pt x="177" y="149"/>
                    </a:lnTo>
                    <a:lnTo>
                      <a:pt x="184" y="147"/>
                    </a:lnTo>
                    <a:lnTo>
                      <a:pt x="191" y="145"/>
                    </a:lnTo>
                    <a:lnTo>
                      <a:pt x="197" y="142"/>
                    </a:lnTo>
                    <a:lnTo>
                      <a:pt x="204" y="140"/>
                    </a:lnTo>
                    <a:lnTo>
                      <a:pt x="211" y="137"/>
                    </a:lnTo>
                    <a:lnTo>
                      <a:pt x="217" y="133"/>
                    </a:lnTo>
                    <a:lnTo>
                      <a:pt x="223" y="129"/>
                    </a:lnTo>
                    <a:lnTo>
                      <a:pt x="229" y="125"/>
                    </a:lnTo>
                    <a:lnTo>
                      <a:pt x="235" y="121"/>
                    </a:lnTo>
                    <a:lnTo>
                      <a:pt x="241" y="117"/>
                    </a:lnTo>
                    <a:lnTo>
                      <a:pt x="246" y="112"/>
                    </a:lnTo>
                    <a:lnTo>
                      <a:pt x="251" y="107"/>
                    </a:lnTo>
                    <a:lnTo>
                      <a:pt x="256" y="101"/>
                    </a:lnTo>
                    <a:lnTo>
                      <a:pt x="260" y="96"/>
                    </a:lnTo>
                    <a:lnTo>
                      <a:pt x="265" y="90"/>
                    </a:lnTo>
                    <a:lnTo>
                      <a:pt x="269" y="84"/>
                    </a:lnTo>
                    <a:lnTo>
                      <a:pt x="272" y="78"/>
                    </a:lnTo>
                    <a:lnTo>
                      <a:pt x="276" y="71"/>
                    </a:lnTo>
                    <a:lnTo>
                      <a:pt x="279" y="65"/>
                    </a:lnTo>
                    <a:lnTo>
                      <a:pt x="281" y="58"/>
                    </a:lnTo>
                    <a:lnTo>
                      <a:pt x="284" y="51"/>
                    </a:lnTo>
                    <a:lnTo>
                      <a:pt x="285" y="44"/>
                    </a:lnTo>
                    <a:lnTo>
                      <a:pt x="287" y="37"/>
                    </a:lnTo>
                    <a:lnTo>
                      <a:pt x="288" y="30"/>
                    </a:lnTo>
                    <a:lnTo>
                      <a:pt x="289" y="23"/>
                    </a:lnTo>
                    <a:lnTo>
                      <a:pt x="290" y="16"/>
                    </a:lnTo>
                    <a:lnTo>
                      <a:pt x="290" y="9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118"/>
              <p:cNvSpPr>
                <a:spLocks noChangeArrowheads="1"/>
              </p:cNvSpPr>
              <p:nvPr/>
            </p:nvSpPr>
            <p:spPr bwMode="auto">
              <a:xfrm rot="-8220000">
                <a:off x="754" y="1499"/>
                <a:ext cx="66" cy="34"/>
              </a:xfrm>
              <a:custGeom>
                <a:avLst/>
                <a:gdLst>
                  <a:gd name="T0" fmla="*/ 0 w 293"/>
                  <a:gd name="T1" fmla="*/ 4 h 151"/>
                  <a:gd name="T2" fmla="*/ 0 w 293"/>
                  <a:gd name="T3" fmla="*/ 7 h 151"/>
                  <a:gd name="T4" fmla="*/ 1 w 293"/>
                  <a:gd name="T5" fmla="*/ 10 h 151"/>
                  <a:gd name="T6" fmla="*/ 2 w 293"/>
                  <a:gd name="T7" fmla="*/ 13 h 151"/>
                  <a:gd name="T8" fmla="*/ 3 w 293"/>
                  <a:gd name="T9" fmla="*/ 16 h 151"/>
                  <a:gd name="T10" fmla="*/ 5 w 293"/>
                  <a:gd name="T11" fmla="*/ 19 h 151"/>
                  <a:gd name="T12" fmla="*/ 7 w 293"/>
                  <a:gd name="T13" fmla="*/ 21 h 151"/>
                  <a:gd name="T14" fmla="*/ 9 w 293"/>
                  <a:gd name="T15" fmla="*/ 24 h 151"/>
                  <a:gd name="T16" fmla="*/ 12 w 293"/>
                  <a:gd name="T17" fmla="*/ 26 h 151"/>
                  <a:gd name="T18" fmla="*/ 14 w 293"/>
                  <a:gd name="T19" fmla="*/ 28 h 151"/>
                  <a:gd name="T20" fmla="*/ 17 w 293"/>
                  <a:gd name="T21" fmla="*/ 30 h 151"/>
                  <a:gd name="T22" fmla="*/ 20 w 293"/>
                  <a:gd name="T23" fmla="*/ 31 h 151"/>
                  <a:gd name="T24" fmla="*/ 23 w 293"/>
                  <a:gd name="T25" fmla="*/ 32 h 151"/>
                  <a:gd name="T26" fmla="*/ 26 w 293"/>
                  <a:gd name="T27" fmla="*/ 33 h 151"/>
                  <a:gd name="T28" fmla="*/ 30 w 293"/>
                  <a:gd name="T29" fmla="*/ 34 h 151"/>
                  <a:gd name="T30" fmla="*/ 33 w 293"/>
                  <a:gd name="T31" fmla="*/ 34 h 151"/>
                  <a:gd name="T32" fmla="*/ 36 w 293"/>
                  <a:gd name="T33" fmla="*/ 34 h 151"/>
                  <a:gd name="T34" fmla="*/ 40 w 293"/>
                  <a:gd name="T35" fmla="*/ 33 h 151"/>
                  <a:gd name="T36" fmla="*/ 43 w 293"/>
                  <a:gd name="T37" fmla="*/ 32 h 151"/>
                  <a:gd name="T38" fmla="*/ 46 w 293"/>
                  <a:gd name="T39" fmla="*/ 31 h 151"/>
                  <a:gd name="T40" fmla="*/ 49 w 293"/>
                  <a:gd name="T41" fmla="*/ 30 h 151"/>
                  <a:gd name="T42" fmla="*/ 52 w 293"/>
                  <a:gd name="T43" fmla="*/ 28 h 151"/>
                  <a:gd name="T44" fmla="*/ 54 w 293"/>
                  <a:gd name="T45" fmla="*/ 26 h 151"/>
                  <a:gd name="T46" fmla="*/ 57 w 293"/>
                  <a:gd name="T47" fmla="*/ 24 h 151"/>
                  <a:gd name="T48" fmla="*/ 59 w 293"/>
                  <a:gd name="T49" fmla="*/ 21 h 151"/>
                  <a:gd name="T50" fmla="*/ 61 w 293"/>
                  <a:gd name="T51" fmla="*/ 18 h 151"/>
                  <a:gd name="T52" fmla="*/ 62 w 293"/>
                  <a:gd name="T53" fmla="*/ 16 h 151"/>
                  <a:gd name="T54" fmla="*/ 64 w 293"/>
                  <a:gd name="T55" fmla="*/ 13 h 151"/>
                  <a:gd name="T56" fmla="*/ 65 w 293"/>
                  <a:gd name="T57" fmla="*/ 10 h 151"/>
                  <a:gd name="T58" fmla="*/ 65 w 293"/>
                  <a:gd name="T59" fmla="*/ 7 h 151"/>
                  <a:gd name="T60" fmla="*/ 66 w 293"/>
                  <a:gd name="T61" fmla="*/ 3 h 151"/>
                  <a:gd name="T62" fmla="*/ 66 w 293"/>
                  <a:gd name="T63" fmla="*/ 0 h 1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3"/>
                  <a:gd name="T97" fmla="*/ 0 h 151"/>
                  <a:gd name="T98" fmla="*/ 293 w 293"/>
                  <a:gd name="T99" fmla="*/ 151 h 1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3" h="151">
                    <a:moveTo>
                      <a:pt x="0" y="8"/>
                    </a:moveTo>
                    <a:lnTo>
                      <a:pt x="0" y="16"/>
                    </a:lnTo>
                    <a:lnTo>
                      <a:pt x="1" y="23"/>
                    </a:lnTo>
                    <a:lnTo>
                      <a:pt x="2" y="30"/>
                    </a:lnTo>
                    <a:lnTo>
                      <a:pt x="3" y="37"/>
                    </a:lnTo>
                    <a:lnTo>
                      <a:pt x="5" y="44"/>
                    </a:lnTo>
                    <a:lnTo>
                      <a:pt x="7" y="51"/>
                    </a:lnTo>
                    <a:lnTo>
                      <a:pt x="10" y="58"/>
                    </a:lnTo>
                    <a:lnTo>
                      <a:pt x="12" y="65"/>
                    </a:lnTo>
                    <a:lnTo>
                      <a:pt x="15" y="71"/>
                    </a:lnTo>
                    <a:lnTo>
                      <a:pt x="19" y="77"/>
                    </a:lnTo>
                    <a:lnTo>
                      <a:pt x="23" y="84"/>
                    </a:lnTo>
                    <a:lnTo>
                      <a:pt x="27" y="90"/>
                    </a:lnTo>
                    <a:lnTo>
                      <a:pt x="31" y="95"/>
                    </a:lnTo>
                    <a:lnTo>
                      <a:pt x="36" y="101"/>
                    </a:lnTo>
                    <a:lnTo>
                      <a:pt x="41" y="106"/>
                    </a:lnTo>
                    <a:lnTo>
                      <a:pt x="46" y="111"/>
                    </a:lnTo>
                    <a:lnTo>
                      <a:pt x="52" y="116"/>
                    </a:lnTo>
                    <a:lnTo>
                      <a:pt x="57" y="121"/>
                    </a:lnTo>
                    <a:lnTo>
                      <a:pt x="63" y="125"/>
                    </a:lnTo>
                    <a:lnTo>
                      <a:pt x="70" y="129"/>
                    </a:lnTo>
                    <a:lnTo>
                      <a:pt x="76" y="132"/>
                    </a:lnTo>
                    <a:lnTo>
                      <a:pt x="83" y="136"/>
                    </a:lnTo>
                    <a:lnTo>
                      <a:pt x="89" y="139"/>
                    </a:lnTo>
                    <a:lnTo>
                      <a:pt x="96" y="141"/>
                    </a:lnTo>
                    <a:lnTo>
                      <a:pt x="103" y="144"/>
                    </a:lnTo>
                    <a:lnTo>
                      <a:pt x="110" y="146"/>
                    </a:lnTo>
                    <a:lnTo>
                      <a:pt x="117" y="147"/>
                    </a:lnTo>
                    <a:lnTo>
                      <a:pt x="125" y="148"/>
                    </a:lnTo>
                    <a:lnTo>
                      <a:pt x="132" y="149"/>
                    </a:lnTo>
                    <a:lnTo>
                      <a:pt x="139" y="150"/>
                    </a:lnTo>
                    <a:lnTo>
                      <a:pt x="147" y="150"/>
                    </a:lnTo>
                    <a:lnTo>
                      <a:pt x="154" y="150"/>
                    </a:lnTo>
                    <a:lnTo>
                      <a:pt x="161" y="149"/>
                    </a:lnTo>
                    <a:lnTo>
                      <a:pt x="169" y="148"/>
                    </a:lnTo>
                    <a:lnTo>
                      <a:pt x="176" y="147"/>
                    </a:lnTo>
                    <a:lnTo>
                      <a:pt x="183" y="145"/>
                    </a:lnTo>
                    <a:lnTo>
                      <a:pt x="190" y="143"/>
                    </a:lnTo>
                    <a:lnTo>
                      <a:pt x="197" y="141"/>
                    </a:lnTo>
                    <a:lnTo>
                      <a:pt x="204" y="138"/>
                    </a:lnTo>
                    <a:lnTo>
                      <a:pt x="211" y="135"/>
                    </a:lnTo>
                    <a:lnTo>
                      <a:pt x="217" y="132"/>
                    </a:lnTo>
                    <a:lnTo>
                      <a:pt x="224" y="128"/>
                    </a:lnTo>
                    <a:lnTo>
                      <a:pt x="230" y="124"/>
                    </a:lnTo>
                    <a:lnTo>
                      <a:pt x="236" y="120"/>
                    </a:lnTo>
                    <a:lnTo>
                      <a:pt x="241" y="115"/>
                    </a:lnTo>
                    <a:lnTo>
                      <a:pt x="247" y="110"/>
                    </a:lnTo>
                    <a:lnTo>
                      <a:pt x="252" y="105"/>
                    </a:lnTo>
                    <a:lnTo>
                      <a:pt x="257" y="100"/>
                    </a:lnTo>
                    <a:lnTo>
                      <a:pt x="262" y="94"/>
                    </a:lnTo>
                    <a:lnTo>
                      <a:pt x="266" y="88"/>
                    </a:lnTo>
                    <a:lnTo>
                      <a:pt x="270" y="82"/>
                    </a:lnTo>
                    <a:lnTo>
                      <a:pt x="274" y="76"/>
                    </a:lnTo>
                    <a:lnTo>
                      <a:pt x="277" y="70"/>
                    </a:lnTo>
                    <a:lnTo>
                      <a:pt x="280" y="63"/>
                    </a:lnTo>
                    <a:lnTo>
                      <a:pt x="283" y="57"/>
                    </a:lnTo>
                    <a:lnTo>
                      <a:pt x="285" y="50"/>
                    </a:lnTo>
                    <a:lnTo>
                      <a:pt x="287" y="43"/>
                    </a:lnTo>
                    <a:lnTo>
                      <a:pt x="289" y="36"/>
                    </a:lnTo>
                    <a:lnTo>
                      <a:pt x="290" y="29"/>
                    </a:lnTo>
                    <a:lnTo>
                      <a:pt x="291" y="21"/>
                    </a:lnTo>
                    <a:lnTo>
                      <a:pt x="292" y="14"/>
                    </a:lnTo>
                    <a:lnTo>
                      <a:pt x="292" y="7"/>
                    </a:lnTo>
                    <a:lnTo>
                      <a:pt x="292" y="0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119"/>
              <p:cNvSpPr>
                <a:spLocks noChangeArrowheads="1"/>
              </p:cNvSpPr>
              <p:nvPr/>
            </p:nvSpPr>
            <p:spPr bwMode="auto">
              <a:xfrm rot="2580000">
                <a:off x="785" y="1567"/>
                <a:ext cx="66" cy="34"/>
              </a:xfrm>
              <a:custGeom>
                <a:avLst/>
                <a:gdLst>
                  <a:gd name="T0" fmla="*/ 0 w 291"/>
                  <a:gd name="T1" fmla="*/ 2 h 151"/>
                  <a:gd name="T2" fmla="*/ 0 w 291"/>
                  <a:gd name="T3" fmla="*/ 5 h 151"/>
                  <a:gd name="T4" fmla="*/ 1 w 291"/>
                  <a:gd name="T5" fmla="*/ 8 h 151"/>
                  <a:gd name="T6" fmla="*/ 2 w 291"/>
                  <a:gd name="T7" fmla="*/ 11 h 151"/>
                  <a:gd name="T8" fmla="*/ 3 w 291"/>
                  <a:gd name="T9" fmla="*/ 14 h 151"/>
                  <a:gd name="T10" fmla="*/ 4 w 291"/>
                  <a:gd name="T11" fmla="*/ 17 h 151"/>
                  <a:gd name="T12" fmla="*/ 6 w 291"/>
                  <a:gd name="T13" fmla="*/ 20 h 151"/>
                  <a:gd name="T14" fmla="*/ 8 w 291"/>
                  <a:gd name="T15" fmla="*/ 23 h 151"/>
                  <a:gd name="T16" fmla="*/ 10 w 291"/>
                  <a:gd name="T17" fmla="*/ 25 h 151"/>
                  <a:gd name="T18" fmla="*/ 13 w 291"/>
                  <a:gd name="T19" fmla="*/ 27 h 151"/>
                  <a:gd name="T20" fmla="*/ 15 w 291"/>
                  <a:gd name="T21" fmla="*/ 29 h 151"/>
                  <a:gd name="T22" fmla="*/ 18 w 291"/>
                  <a:gd name="T23" fmla="*/ 30 h 151"/>
                  <a:gd name="T24" fmla="*/ 21 w 291"/>
                  <a:gd name="T25" fmla="*/ 32 h 151"/>
                  <a:gd name="T26" fmla="*/ 24 w 291"/>
                  <a:gd name="T27" fmla="*/ 33 h 151"/>
                  <a:gd name="T28" fmla="*/ 28 w 291"/>
                  <a:gd name="T29" fmla="*/ 33 h 151"/>
                  <a:gd name="T30" fmla="*/ 31 w 291"/>
                  <a:gd name="T31" fmla="*/ 34 h 151"/>
                  <a:gd name="T32" fmla="*/ 34 w 291"/>
                  <a:gd name="T33" fmla="*/ 34 h 151"/>
                  <a:gd name="T34" fmla="*/ 38 w 291"/>
                  <a:gd name="T35" fmla="*/ 33 h 151"/>
                  <a:gd name="T36" fmla="*/ 41 w 291"/>
                  <a:gd name="T37" fmla="*/ 33 h 151"/>
                  <a:gd name="T38" fmla="*/ 44 w 291"/>
                  <a:gd name="T39" fmla="*/ 32 h 151"/>
                  <a:gd name="T40" fmla="*/ 47 w 291"/>
                  <a:gd name="T41" fmla="*/ 31 h 151"/>
                  <a:gd name="T42" fmla="*/ 50 w 291"/>
                  <a:gd name="T43" fmla="*/ 29 h 151"/>
                  <a:gd name="T44" fmla="*/ 53 w 291"/>
                  <a:gd name="T45" fmla="*/ 27 h 151"/>
                  <a:gd name="T46" fmla="*/ 55 w 291"/>
                  <a:gd name="T47" fmla="*/ 25 h 151"/>
                  <a:gd name="T48" fmla="*/ 58 w 291"/>
                  <a:gd name="T49" fmla="*/ 23 h 151"/>
                  <a:gd name="T50" fmla="*/ 60 w 291"/>
                  <a:gd name="T51" fmla="*/ 20 h 151"/>
                  <a:gd name="T52" fmla="*/ 61 w 291"/>
                  <a:gd name="T53" fmla="*/ 17 h 151"/>
                  <a:gd name="T54" fmla="*/ 63 w 291"/>
                  <a:gd name="T55" fmla="*/ 15 h 151"/>
                  <a:gd name="T56" fmla="*/ 64 w 291"/>
                  <a:gd name="T57" fmla="*/ 11 h 151"/>
                  <a:gd name="T58" fmla="*/ 65 w 291"/>
                  <a:gd name="T59" fmla="*/ 8 h 151"/>
                  <a:gd name="T60" fmla="*/ 66 w 291"/>
                  <a:gd name="T61" fmla="*/ 5 h 151"/>
                  <a:gd name="T62" fmla="*/ 66 w 291"/>
                  <a:gd name="T63" fmla="*/ 2 h 1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1"/>
                  <a:gd name="T97" fmla="*/ 0 h 151"/>
                  <a:gd name="T98" fmla="*/ 291 w 291"/>
                  <a:gd name="T99" fmla="*/ 151 h 1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1" h="151">
                    <a:moveTo>
                      <a:pt x="0" y="0"/>
                    </a:moveTo>
                    <a:lnTo>
                      <a:pt x="0" y="7"/>
                    </a:lnTo>
                    <a:lnTo>
                      <a:pt x="0" y="14"/>
                    </a:lnTo>
                    <a:lnTo>
                      <a:pt x="1" y="21"/>
                    </a:lnTo>
                    <a:lnTo>
                      <a:pt x="2" y="29"/>
                    </a:lnTo>
                    <a:lnTo>
                      <a:pt x="3" y="36"/>
                    </a:lnTo>
                    <a:lnTo>
                      <a:pt x="5" y="43"/>
                    </a:lnTo>
                    <a:lnTo>
                      <a:pt x="7" y="50"/>
                    </a:lnTo>
                    <a:lnTo>
                      <a:pt x="9" y="56"/>
                    </a:lnTo>
                    <a:lnTo>
                      <a:pt x="12" y="63"/>
                    </a:lnTo>
                    <a:lnTo>
                      <a:pt x="15" y="70"/>
                    </a:lnTo>
                    <a:lnTo>
                      <a:pt x="18" y="76"/>
                    </a:lnTo>
                    <a:lnTo>
                      <a:pt x="22" y="82"/>
                    </a:lnTo>
                    <a:lnTo>
                      <a:pt x="26" y="88"/>
                    </a:lnTo>
                    <a:lnTo>
                      <a:pt x="30" y="94"/>
                    </a:lnTo>
                    <a:lnTo>
                      <a:pt x="35" y="100"/>
                    </a:lnTo>
                    <a:lnTo>
                      <a:pt x="40" y="105"/>
                    </a:lnTo>
                    <a:lnTo>
                      <a:pt x="45" y="110"/>
                    </a:lnTo>
                    <a:lnTo>
                      <a:pt x="50" y="115"/>
                    </a:lnTo>
                    <a:lnTo>
                      <a:pt x="56" y="120"/>
                    </a:lnTo>
                    <a:lnTo>
                      <a:pt x="62" y="124"/>
                    </a:lnTo>
                    <a:lnTo>
                      <a:pt x="68" y="128"/>
                    </a:lnTo>
                    <a:lnTo>
                      <a:pt x="74" y="132"/>
                    </a:lnTo>
                    <a:lnTo>
                      <a:pt x="81" y="135"/>
                    </a:lnTo>
                    <a:lnTo>
                      <a:pt x="87" y="138"/>
                    </a:lnTo>
                    <a:lnTo>
                      <a:pt x="94" y="141"/>
                    </a:lnTo>
                    <a:lnTo>
                      <a:pt x="101" y="143"/>
                    </a:lnTo>
                    <a:lnTo>
                      <a:pt x="108" y="145"/>
                    </a:lnTo>
                    <a:lnTo>
                      <a:pt x="115" y="147"/>
                    </a:lnTo>
                    <a:lnTo>
                      <a:pt x="122" y="148"/>
                    </a:lnTo>
                    <a:lnTo>
                      <a:pt x="130" y="149"/>
                    </a:lnTo>
                    <a:lnTo>
                      <a:pt x="137" y="150"/>
                    </a:lnTo>
                    <a:lnTo>
                      <a:pt x="144" y="150"/>
                    </a:lnTo>
                    <a:lnTo>
                      <a:pt x="152" y="150"/>
                    </a:lnTo>
                    <a:lnTo>
                      <a:pt x="159" y="149"/>
                    </a:lnTo>
                    <a:lnTo>
                      <a:pt x="166" y="148"/>
                    </a:lnTo>
                    <a:lnTo>
                      <a:pt x="173" y="147"/>
                    </a:lnTo>
                    <a:lnTo>
                      <a:pt x="181" y="146"/>
                    </a:lnTo>
                    <a:lnTo>
                      <a:pt x="188" y="144"/>
                    </a:lnTo>
                    <a:lnTo>
                      <a:pt x="195" y="141"/>
                    </a:lnTo>
                    <a:lnTo>
                      <a:pt x="201" y="139"/>
                    </a:lnTo>
                    <a:lnTo>
                      <a:pt x="208" y="136"/>
                    </a:lnTo>
                    <a:lnTo>
                      <a:pt x="215" y="132"/>
                    </a:lnTo>
                    <a:lnTo>
                      <a:pt x="221" y="129"/>
                    </a:lnTo>
                    <a:lnTo>
                      <a:pt x="227" y="125"/>
                    </a:lnTo>
                    <a:lnTo>
                      <a:pt x="233" y="121"/>
                    </a:lnTo>
                    <a:lnTo>
                      <a:pt x="239" y="116"/>
                    </a:lnTo>
                    <a:lnTo>
                      <a:pt x="244" y="111"/>
                    </a:lnTo>
                    <a:lnTo>
                      <a:pt x="249" y="106"/>
                    </a:lnTo>
                    <a:lnTo>
                      <a:pt x="254" y="101"/>
                    </a:lnTo>
                    <a:lnTo>
                      <a:pt x="259" y="95"/>
                    </a:lnTo>
                    <a:lnTo>
                      <a:pt x="263" y="90"/>
                    </a:lnTo>
                    <a:lnTo>
                      <a:pt x="267" y="84"/>
                    </a:lnTo>
                    <a:lnTo>
                      <a:pt x="271" y="77"/>
                    </a:lnTo>
                    <a:lnTo>
                      <a:pt x="275" y="71"/>
                    </a:lnTo>
                    <a:lnTo>
                      <a:pt x="278" y="65"/>
                    </a:lnTo>
                    <a:lnTo>
                      <a:pt x="281" y="58"/>
                    </a:lnTo>
                    <a:lnTo>
                      <a:pt x="283" y="51"/>
                    </a:lnTo>
                    <a:lnTo>
                      <a:pt x="285" y="44"/>
                    </a:lnTo>
                    <a:lnTo>
                      <a:pt x="287" y="37"/>
                    </a:lnTo>
                    <a:lnTo>
                      <a:pt x="288" y="30"/>
                    </a:lnTo>
                    <a:lnTo>
                      <a:pt x="289" y="23"/>
                    </a:lnTo>
                    <a:lnTo>
                      <a:pt x="290" y="16"/>
                    </a:lnTo>
                    <a:lnTo>
                      <a:pt x="290" y="8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8" name="Freeform 120"/>
              <p:cNvSpPr>
                <a:spLocks noChangeArrowheads="1"/>
              </p:cNvSpPr>
              <p:nvPr/>
            </p:nvSpPr>
            <p:spPr bwMode="auto">
              <a:xfrm rot="-8220000">
                <a:off x="852" y="1590"/>
                <a:ext cx="66" cy="34"/>
              </a:xfrm>
              <a:custGeom>
                <a:avLst/>
                <a:gdLst>
                  <a:gd name="T0" fmla="*/ 0 w 291"/>
                  <a:gd name="T1" fmla="*/ 4 h 151"/>
                  <a:gd name="T2" fmla="*/ 0 w 291"/>
                  <a:gd name="T3" fmla="*/ 7 h 151"/>
                  <a:gd name="T4" fmla="*/ 1 w 291"/>
                  <a:gd name="T5" fmla="*/ 10 h 151"/>
                  <a:gd name="T6" fmla="*/ 2 w 291"/>
                  <a:gd name="T7" fmla="*/ 13 h 151"/>
                  <a:gd name="T8" fmla="*/ 3 w 291"/>
                  <a:gd name="T9" fmla="*/ 16 h 151"/>
                  <a:gd name="T10" fmla="*/ 5 w 291"/>
                  <a:gd name="T11" fmla="*/ 19 h 151"/>
                  <a:gd name="T12" fmla="*/ 7 w 291"/>
                  <a:gd name="T13" fmla="*/ 21 h 151"/>
                  <a:gd name="T14" fmla="*/ 9 w 291"/>
                  <a:gd name="T15" fmla="*/ 24 h 151"/>
                  <a:gd name="T16" fmla="*/ 12 w 291"/>
                  <a:gd name="T17" fmla="*/ 26 h 151"/>
                  <a:gd name="T18" fmla="*/ 14 w 291"/>
                  <a:gd name="T19" fmla="*/ 28 h 151"/>
                  <a:gd name="T20" fmla="*/ 17 w 291"/>
                  <a:gd name="T21" fmla="*/ 30 h 151"/>
                  <a:gd name="T22" fmla="*/ 20 w 291"/>
                  <a:gd name="T23" fmla="*/ 31 h 151"/>
                  <a:gd name="T24" fmla="*/ 23 w 291"/>
                  <a:gd name="T25" fmla="*/ 32 h 151"/>
                  <a:gd name="T26" fmla="*/ 27 w 291"/>
                  <a:gd name="T27" fmla="*/ 33 h 151"/>
                  <a:gd name="T28" fmla="*/ 30 w 291"/>
                  <a:gd name="T29" fmla="*/ 34 h 151"/>
                  <a:gd name="T30" fmla="*/ 33 w 291"/>
                  <a:gd name="T31" fmla="*/ 34 h 151"/>
                  <a:gd name="T32" fmla="*/ 36 w 291"/>
                  <a:gd name="T33" fmla="*/ 34 h 151"/>
                  <a:gd name="T34" fmla="*/ 40 w 291"/>
                  <a:gd name="T35" fmla="*/ 33 h 151"/>
                  <a:gd name="T36" fmla="*/ 43 w 291"/>
                  <a:gd name="T37" fmla="*/ 32 h 151"/>
                  <a:gd name="T38" fmla="*/ 46 w 291"/>
                  <a:gd name="T39" fmla="*/ 31 h 151"/>
                  <a:gd name="T40" fmla="*/ 49 w 291"/>
                  <a:gd name="T41" fmla="*/ 30 h 151"/>
                  <a:gd name="T42" fmla="*/ 52 w 291"/>
                  <a:gd name="T43" fmla="*/ 28 h 151"/>
                  <a:gd name="T44" fmla="*/ 54 w 291"/>
                  <a:gd name="T45" fmla="*/ 26 h 151"/>
                  <a:gd name="T46" fmla="*/ 57 w 291"/>
                  <a:gd name="T47" fmla="*/ 24 h 151"/>
                  <a:gd name="T48" fmla="*/ 59 w 291"/>
                  <a:gd name="T49" fmla="*/ 21 h 151"/>
                  <a:gd name="T50" fmla="*/ 61 w 291"/>
                  <a:gd name="T51" fmla="*/ 18 h 151"/>
                  <a:gd name="T52" fmla="*/ 62 w 291"/>
                  <a:gd name="T53" fmla="*/ 16 h 151"/>
                  <a:gd name="T54" fmla="*/ 64 w 291"/>
                  <a:gd name="T55" fmla="*/ 13 h 151"/>
                  <a:gd name="T56" fmla="*/ 65 w 291"/>
                  <a:gd name="T57" fmla="*/ 10 h 151"/>
                  <a:gd name="T58" fmla="*/ 65 w 291"/>
                  <a:gd name="T59" fmla="*/ 7 h 151"/>
                  <a:gd name="T60" fmla="*/ 66 w 291"/>
                  <a:gd name="T61" fmla="*/ 3 h 151"/>
                  <a:gd name="T62" fmla="*/ 66 w 291"/>
                  <a:gd name="T63" fmla="*/ 0 h 1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1"/>
                  <a:gd name="T97" fmla="*/ 0 h 151"/>
                  <a:gd name="T98" fmla="*/ 291 w 291"/>
                  <a:gd name="T99" fmla="*/ 151 h 1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1" h="151">
                    <a:moveTo>
                      <a:pt x="0" y="8"/>
                    </a:moveTo>
                    <a:lnTo>
                      <a:pt x="0" y="16"/>
                    </a:lnTo>
                    <a:lnTo>
                      <a:pt x="1" y="23"/>
                    </a:lnTo>
                    <a:lnTo>
                      <a:pt x="2" y="30"/>
                    </a:lnTo>
                    <a:lnTo>
                      <a:pt x="3" y="37"/>
                    </a:lnTo>
                    <a:lnTo>
                      <a:pt x="5" y="44"/>
                    </a:lnTo>
                    <a:lnTo>
                      <a:pt x="7" y="51"/>
                    </a:lnTo>
                    <a:lnTo>
                      <a:pt x="9" y="58"/>
                    </a:lnTo>
                    <a:lnTo>
                      <a:pt x="12" y="65"/>
                    </a:lnTo>
                    <a:lnTo>
                      <a:pt x="15" y="71"/>
                    </a:lnTo>
                    <a:lnTo>
                      <a:pt x="19" y="77"/>
                    </a:lnTo>
                    <a:lnTo>
                      <a:pt x="23" y="84"/>
                    </a:lnTo>
                    <a:lnTo>
                      <a:pt x="27" y="90"/>
                    </a:lnTo>
                    <a:lnTo>
                      <a:pt x="31" y="95"/>
                    </a:lnTo>
                    <a:lnTo>
                      <a:pt x="36" y="101"/>
                    </a:lnTo>
                    <a:lnTo>
                      <a:pt x="41" y="106"/>
                    </a:lnTo>
                    <a:lnTo>
                      <a:pt x="46" y="111"/>
                    </a:lnTo>
                    <a:lnTo>
                      <a:pt x="51" y="116"/>
                    </a:lnTo>
                    <a:lnTo>
                      <a:pt x="57" y="121"/>
                    </a:lnTo>
                    <a:lnTo>
                      <a:pt x="63" y="125"/>
                    </a:lnTo>
                    <a:lnTo>
                      <a:pt x="69" y="129"/>
                    </a:lnTo>
                    <a:lnTo>
                      <a:pt x="75" y="132"/>
                    </a:lnTo>
                    <a:lnTo>
                      <a:pt x="82" y="136"/>
                    </a:lnTo>
                    <a:lnTo>
                      <a:pt x="89" y="139"/>
                    </a:lnTo>
                    <a:lnTo>
                      <a:pt x="95" y="141"/>
                    </a:lnTo>
                    <a:lnTo>
                      <a:pt x="102" y="144"/>
                    </a:lnTo>
                    <a:lnTo>
                      <a:pt x="109" y="146"/>
                    </a:lnTo>
                    <a:lnTo>
                      <a:pt x="117" y="147"/>
                    </a:lnTo>
                    <a:lnTo>
                      <a:pt x="124" y="148"/>
                    </a:lnTo>
                    <a:lnTo>
                      <a:pt x="131" y="149"/>
                    </a:lnTo>
                    <a:lnTo>
                      <a:pt x="138" y="150"/>
                    </a:lnTo>
                    <a:lnTo>
                      <a:pt x="146" y="150"/>
                    </a:lnTo>
                    <a:lnTo>
                      <a:pt x="153" y="150"/>
                    </a:lnTo>
                    <a:lnTo>
                      <a:pt x="160" y="149"/>
                    </a:lnTo>
                    <a:lnTo>
                      <a:pt x="168" y="148"/>
                    </a:lnTo>
                    <a:lnTo>
                      <a:pt x="175" y="147"/>
                    </a:lnTo>
                    <a:lnTo>
                      <a:pt x="182" y="145"/>
                    </a:lnTo>
                    <a:lnTo>
                      <a:pt x="189" y="143"/>
                    </a:lnTo>
                    <a:lnTo>
                      <a:pt x="196" y="141"/>
                    </a:lnTo>
                    <a:lnTo>
                      <a:pt x="203" y="138"/>
                    </a:lnTo>
                    <a:lnTo>
                      <a:pt x="209" y="135"/>
                    </a:lnTo>
                    <a:lnTo>
                      <a:pt x="216" y="132"/>
                    </a:lnTo>
                    <a:lnTo>
                      <a:pt x="222" y="128"/>
                    </a:lnTo>
                    <a:lnTo>
                      <a:pt x="228" y="124"/>
                    </a:lnTo>
                    <a:lnTo>
                      <a:pt x="234" y="120"/>
                    </a:lnTo>
                    <a:lnTo>
                      <a:pt x="240" y="115"/>
                    </a:lnTo>
                    <a:lnTo>
                      <a:pt x="245" y="110"/>
                    </a:lnTo>
                    <a:lnTo>
                      <a:pt x="250" y="105"/>
                    </a:lnTo>
                    <a:lnTo>
                      <a:pt x="255" y="100"/>
                    </a:lnTo>
                    <a:lnTo>
                      <a:pt x="260" y="94"/>
                    </a:lnTo>
                    <a:lnTo>
                      <a:pt x="264" y="89"/>
                    </a:lnTo>
                    <a:lnTo>
                      <a:pt x="268" y="82"/>
                    </a:lnTo>
                    <a:lnTo>
                      <a:pt x="272" y="76"/>
                    </a:lnTo>
                    <a:lnTo>
                      <a:pt x="275" y="70"/>
                    </a:lnTo>
                    <a:lnTo>
                      <a:pt x="278" y="63"/>
                    </a:lnTo>
                    <a:lnTo>
                      <a:pt x="281" y="57"/>
                    </a:lnTo>
                    <a:lnTo>
                      <a:pt x="283" y="50"/>
                    </a:lnTo>
                    <a:lnTo>
                      <a:pt x="285" y="43"/>
                    </a:lnTo>
                    <a:lnTo>
                      <a:pt x="287" y="36"/>
                    </a:lnTo>
                    <a:lnTo>
                      <a:pt x="288" y="29"/>
                    </a:lnTo>
                    <a:lnTo>
                      <a:pt x="289" y="21"/>
                    </a:lnTo>
                    <a:lnTo>
                      <a:pt x="290" y="14"/>
                    </a:lnTo>
                    <a:lnTo>
                      <a:pt x="290" y="7"/>
                    </a:lnTo>
                    <a:lnTo>
                      <a:pt x="290" y="0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9" name="Freeform 121"/>
              <p:cNvSpPr>
                <a:spLocks noChangeArrowheads="1"/>
              </p:cNvSpPr>
              <p:nvPr/>
            </p:nvSpPr>
            <p:spPr bwMode="auto">
              <a:xfrm rot="2580000">
                <a:off x="882" y="1658"/>
                <a:ext cx="66" cy="34"/>
              </a:xfrm>
              <a:custGeom>
                <a:avLst/>
                <a:gdLst>
                  <a:gd name="T0" fmla="*/ 0 w 293"/>
                  <a:gd name="T1" fmla="*/ 2 h 151"/>
                  <a:gd name="T2" fmla="*/ 0 w 293"/>
                  <a:gd name="T3" fmla="*/ 5 h 151"/>
                  <a:gd name="T4" fmla="*/ 1 w 293"/>
                  <a:gd name="T5" fmla="*/ 8 h 151"/>
                  <a:gd name="T6" fmla="*/ 2 w 293"/>
                  <a:gd name="T7" fmla="*/ 11 h 151"/>
                  <a:gd name="T8" fmla="*/ 3 w 293"/>
                  <a:gd name="T9" fmla="*/ 14 h 151"/>
                  <a:gd name="T10" fmla="*/ 4 w 293"/>
                  <a:gd name="T11" fmla="*/ 17 h 151"/>
                  <a:gd name="T12" fmla="*/ 6 w 293"/>
                  <a:gd name="T13" fmla="*/ 20 h 151"/>
                  <a:gd name="T14" fmla="*/ 8 w 293"/>
                  <a:gd name="T15" fmla="*/ 23 h 151"/>
                  <a:gd name="T16" fmla="*/ 10 w 293"/>
                  <a:gd name="T17" fmla="*/ 25 h 151"/>
                  <a:gd name="T18" fmla="*/ 13 w 293"/>
                  <a:gd name="T19" fmla="*/ 27 h 151"/>
                  <a:gd name="T20" fmla="*/ 15 w 293"/>
                  <a:gd name="T21" fmla="*/ 29 h 151"/>
                  <a:gd name="T22" fmla="*/ 18 w 293"/>
                  <a:gd name="T23" fmla="*/ 30 h 151"/>
                  <a:gd name="T24" fmla="*/ 21 w 293"/>
                  <a:gd name="T25" fmla="*/ 32 h 151"/>
                  <a:gd name="T26" fmla="*/ 25 w 293"/>
                  <a:gd name="T27" fmla="*/ 33 h 151"/>
                  <a:gd name="T28" fmla="*/ 28 w 293"/>
                  <a:gd name="T29" fmla="*/ 33 h 151"/>
                  <a:gd name="T30" fmla="*/ 31 w 293"/>
                  <a:gd name="T31" fmla="*/ 34 h 151"/>
                  <a:gd name="T32" fmla="*/ 34 w 293"/>
                  <a:gd name="T33" fmla="*/ 34 h 151"/>
                  <a:gd name="T34" fmla="*/ 38 w 293"/>
                  <a:gd name="T35" fmla="*/ 33 h 151"/>
                  <a:gd name="T36" fmla="*/ 41 w 293"/>
                  <a:gd name="T37" fmla="*/ 33 h 151"/>
                  <a:gd name="T38" fmla="*/ 44 w 293"/>
                  <a:gd name="T39" fmla="*/ 32 h 151"/>
                  <a:gd name="T40" fmla="*/ 47 w 293"/>
                  <a:gd name="T41" fmla="*/ 31 h 151"/>
                  <a:gd name="T42" fmla="*/ 50 w 293"/>
                  <a:gd name="T43" fmla="*/ 29 h 151"/>
                  <a:gd name="T44" fmla="*/ 53 w 293"/>
                  <a:gd name="T45" fmla="*/ 27 h 151"/>
                  <a:gd name="T46" fmla="*/ 55 w 293"/>
                  <a:gd name="T47" fmla="*/ 25 h 151"/>
                  <a:gd name="T48" fmla="*/ 58 w 293"/>
                  <a:gd name="T49" fmla="*/ 23 h 151"/>
                  <a:gd name="T50" fmla="*/ 60 w 293"/>
                  <a:gd name="T51" fmla="*/ 20 h 151"/>
                  <a:gd name="T52" fmla="*/ 61 w 293"/>
                  <a:gd name="T53" fmla="*/ 17 h 151"/>
                  <a:gd name="T54" fmla="*/ 63 w 293"/>
                  <a:gd name="T55" fmla="*/ 15 h 151"/>
                  <a:gd name="T56" fmla="*/ 64 w 293"/>
                  <a:gd name="T57" fmla="*/ 11 h 151"/>
                  <a:gd name="T58" fmla="*/ 65 w 293"/>
                  <a:gd name="T59" fmla="*/ 8 h 151"/>
                  <a:gd name="T60" fmla="*/ 66 w 293"/>
                  <a:gd name="T61" fmla="*/ 5 h 151"/>
                  <a:gd name="T62" fmla="*/ 66 w 293"/>
                  <a:gd name="T63" fmla="*/ 2 h 1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3"/>
                  <a:gd name="T97" fmla="*/ 0 h 151"/>
                  <a:gd name="T98" fmla="*/ 293 w 293"/>
                  <a:gd name="T99" fmla="*/ 151 h 1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3" h="151">
                    <a:moveTo>
                      <a:pt x="0" y="0"/>
                    </a:moveTo>
                    <a:lnTo>
                      <a:pt x="0" y="7"/>
                    </a:lnTo>
                    <a:lnTo>
                      <a:pt x="0" y="14"/>
                    </a:lnTo>
                    <a:lnTo>
                      <a:pt x="1" y="21"/>
                    </a:lnTo>
                    <a:lnTo>
                      <a:pt x="2" y="29"/>
                    </a:lnTo>
                    <a:lnTo>
                      <a:pt x="3" y="36"/>
                    </a:lnTo>
                    <a:lnTo>
                      <a:pt x="5" y="43"/>
                    </a:lnTo>
                    <a:lnTo>
                      <a:pt x="7" y="50"/>
                    </a:lnTo>
                    <a:lnTo>
                      <a:pt x="9" y="57"/>
                    </a:lnTo>
                    <a:lnTo>
                      <a:pt x="12" y="63"/>
                    </a:lnTo>
                    <a:lnTo>
                      <a:pt x="15" y="70"/>
                    </a:lnTo>
                    <a:lnTo>
                      <a:pt x="18" y="76"/>
                    </a:lnTo>
                    <a:lnTo>
                      <a:pt x="22" y="82"/>
                    </a:lnTo>
                    <a:lnTo>
                      <a:pt x="26" y="88"/>
                    </a:lnTo>
                    <a:lnTo>
                      <a:pt x="30" y="94"/>
                    </a:lnTo>
                    <a:lnTo>
                      <a:pt x="35" y="100"/>
                    </a:lnTo>
                    <a:lnTo>
                      <a:pt x="40" y="105"/>
                    </a:lnTo>
                    <a:lnTo>
                      <a:pt x="45" y="110"/>
                    </a:lnTo>
                    <a:lnTo>
                      <a:pt x="51" y="115"/>
                    </a:lnTo>
                    <a:lnTo>
                      <a:pt x="56" y="120"/>
                    </a:lnTo>
                    <a:lnTo>
                      <a:pt x="62" y="124"/>
                    </a:lnTo>
                    <a:lnTo>
                      <a:pt x="68" y="128"/>
                    </a:lnTo>
                    <a:lnTo>
                      <a:pt x="75" y="132"/>
                    </a:lnTo>
                    <a:lnTo>
                      <a:pt x="81" y="135"/>
                    </a:lnTo>
                    <a:lnTo>
                      <a:pt x="88" y="138"/>
                    </a:lnTo>
                    <a:lnTo>
                      <a:pt x="95" y="141"/>
                    </a:lnTo>
                    <a:lnTo>
                      <a:pt x="102" y="143"/>
                    </a:lnTo>
                    <a:lnTo>
                      <a:pt x="109" y="145"/>
                    </a:lnTo>
                    <a:lnTo>
                      <a:pt x="116" y="147"/>
                    </a:lnTo>
                    <a:lnTo>
                      <a:pt x="123" y="148"/>
                    </a:lnTo>
                    <a:lnTo>
                      <a:pt x="131" y="149"/>
                    </a:lnTo>
                    <a:lnTo>
                      <a:pt x="138" y="150"/>
                    </a:lnTo>
                    <a:lnTo>
                      <a:pt x="145" y="150"/>
                    </a:lnTo>
                    <a:lnTo>
                      <a:pt x="153" y="150"/>
                    </a:lnTo>
                    <a:lnTo>
                      <a:pt x="160" y="149"/>
                    </a:lnTo>
                    <a:lnTo>
                      <a:pt x="167" y="148"/>
                    </a:lnTo>
                    <a:lnTo>
                      <a:pt x="175" y="147"/>
                    </a:lnTo>
                    <a:lnTo>
                      <a:pt x="182" y="146"/>
                    </a:lnTo>
                    <a:lnTo>
                      <a:pt x="189" y="144"/>
                    </a:lnTo>
                    <a:lnTo>
                      <a:pt x="196" y="141"/>
                    </a:lnTo>
                    <a:lnTo>
                      <a:pt x="203" y="139"/>
                    </a:lnTo>
                    <a:lnTo>
                      <a:pt x="209" y="136"/>
                    </a:lnTo>
                    <a:lnTo>
                      <a:pt x="216" y="132"/>
                    </a:lnTo>
                    <a:lnTo>
                      <a:pt x="222" y="129"/>
                    </a:lnTo>
                    <a:lnTo>
                      <a:pt x="229" y="125"/>
                    </a:lnTo>
                    <a:lnTo>
                      <a:pt x="235" y="121"/>
                    </a:lnTo>
                    <a:lnTo>
                      <a:pt x="240" y="116"/>
                    </a:lnTo>
                    <a:lnTo>
                      <a:pt x="246" y="111"/>
                    </a:lnTo>
                    <a:lnTo>
                      <a:pt x="251" y="106"/>
                    </a:lnTo>
                    <a:lnTo>
                      <a:pt x="256" y="101"/>
                    </a:lnTo>
                    <a:lnTo>
                      <a:pt x="261" y="95"/>
                    </a:lnTo>
                    <a:lnTo>
                      <a:pt x="265" y="90"/>
                    </a:lnTo>
                    <a:lnTo>
                      <a:pt x="269" y="84"/>
                    </a:lnTo>
                    <a:lnTo>
                      <a:pt x="273" y="77"/>
                    </a:lnTo>
                    <a:lnTo>
                      <a:pt x="277" y="71"/>
                    </a:lnTo>
                    <a:lnTo>
                      <a:pt x="280" y="65"/>
                    </a:lnTo>
                    <a:lnTo>
                      <a:pt x="282" y="58"/>
                    </a:lnTo>
                    <a:lnTo>
                      <a:pt x="285" y="51"/>
                    </a:lnTo>
                    <a:lnTo>
                      <a:pt x="287" y="44"/>
                    </a:lnTo>
                    <a:lnTo>
                      <a:pt x="289" y="37"/>
                    </a:lnTo>
                    <a:lnTo>
                      <a:pt x="290" y="30"/>
                    </a:lnTo>
                    <a:lnTo>
                      <a:pt x="291" y="23"/>
                    </a:lnTo>
                    <a:lnTo>
                      <a:pt x="292" y="16"/>
                    </a:lnTo>
                    <a:lnTo>
                      <a:pt x="292" y="8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Freeform 122"/>
              <p:cNvSpPr>
                <a:spLocks noChangeArrowheads="1"/>
              </p:cNvSpPr>
              <p:nvPr/>
            </p:nvSpPr>
            <p:spPr bwMode="auto">
              <a:xfrm rot="-8220000">
                <a:off x="950" y="1681"/>
                <a:ext cx="66" cy="35"/>
              </a:xfrm>
              <a:custGeom>
                <a:avLst/>
                <a:gdLst>
                  <a:gd name="T0" fmla="*/ 0 w 291"/>
                  <a:gd name="T1" fmla="*/ 4 h 153"/>
                  <a:gd name="T2" fmla="*/ 0 w 291"/>
                  <a:gd name="T3" fmla="*/ 7 h 153"/>
                  <a:gd name="T4" fmla="*/ 1 w 291"/>
                  <a:gd name="T5" fmla="*/ 10 h 153"/>
                  <a:gd name="T6" fmla="*/ 2 w 291"/>
                  <a:gd name="T7" fmla="*/ 13 h 153"/>
                  <a:gd name="T8" fmla="*/ 3 w 291"/>
                  <a:gd name="T9" fmla="*/ 16 h 153"/>
                  <a:gd name="T10" fmla="*/ 5 w 291"/>
                  <a:gd name="T11" fmla="*/ 19 h 153"/>
                  <a:gd name="T12" fmla="*/ 7 w 291"/>
                  <a:gd name="T13" fmla="*/ 22 h 153"/>
                  <a:gd name="T14" fmla="*/ 9 w 291"/>
                  <a:gd name="T15" fmla="*/ 24 h 153"/>
                  <a:gd name="T16" fmla="*/ 11 w 291"/>
                  <a:gd name="T17" fmla="*/ 27 h 153"/>
                  <a:gd name="T18" fmla="*/ 14 w 291"/>
                  <a:gd name="T19" fmla="*/ 29 h 153"/>
                  <a:gd name="T20" fmla="*/ 17 w 291"/>
                  <a:gd name="T21" fmla="*/ 30 h 153"/>
                  <a:gd name="T22" fmla="*/ 20 w 291"/>
                  <a:gd name="T23" fmla="*/ 32 h 153"/>
                  <a:gd name="T24" fmla="*/ 22 w 291"/>
                  <a:gd name="T25" fmla="*/ 33 h 153"/>
                  <a:gd name="T26" fmla="*/ 26 w 291"/>
                  <a:gd name="T27" fmla="*/ 34 h 153"/>
                  <a:gd name="T28" fmla="*/ 29 w 291"/>
                  <a:gd name="T29" fmla="*/ 35 h 153"/>
                  <a:gd name="T30" fmla="*/ 32 w 291"/>
                  <a:gd name="T31" fmla="*/ 35 h 153"/>
                  <a:gd name="T32" fmla="*/ 36 w 291"/>
                  <a:gd name="T33" fmla="*/ 35 h 153"/>
                  <a:gd name="T34" fmla="*/ 39 w 291"/>
                  <a:gd name="T35" fmla="*/ 34 h 153"/>
                  <a:gd name="T36" fmla="*/ 42 w 291"/>
                  <a:gd name="T37" fmla="*/ 33 h 153"/>
                  <a:gd name="T38" fmla="*/ 45 w 291"/>
                  <a:gd name="T39" fmla="*/ 32 h 153"/>
                  <a:gd name="T40" fmla="*/ 48 w 291"/>
                  <a:gd name="T41" fmla="*/ 31 h 153"/>
                  <a:gd name="T42" fmla="*/ 51 w 291"/>
                  <a:gd name="T43" fmla="*/ 30 h 153"/>
                  <a:gd name="T44" fmla="*/ 54 w 291"/>
                  <a:gd name="T45" fmla="*/ 27 h 153"/>
                  <a:gd name="T46" fmla="*/ 56 w 291"/>
                  <a:gd name="T47" fmla="*/ 25 h 153"/>
                  <a:gd name="T48" fmla="*/ 58 w 291"/>
                  <a:gd name="T49" fmla="*/ 23 h 153"/>
                  <a:gd name="T50" fmla="*/ 60 w 291"/>
                  <a:gd name="T51" fmla="*/ 20 h 153"/>
                  <a:gd name="T52" fmla="*/ 62 w 291"/>
                  <a:gd name="T53" fmla="*/ 17 h 153"/>
                  <a:gd name="T54" fmla="*/ 63 w 291"/>
                  <a:gd name="T55" fmla="*/ 14 h 153"/>
                  <a:gd name="T56" fmla="*/ 64 w 291"/>
                  <a:gd name="T57" fmla="*/ 11 h 153"/>
                  <a:gd name="T58" fmla="*/ 65 w 291"/>
                  <a:gd name="T59" fmla="*/ 8 h 153"/>
                  <a:gd name="T60" fmla="*/ 66 w 291"/>
                  <a:gd name="T61" fmla="*/ 5 h 153"/>
                  <a:gd name="T62" fmla="*/ 66 w 291"/>
                  <a:gd name="T63" fmla="*/ 2 h 15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1"/>
                  <a:gd name="T97" fmla="*/ 0 h 153"/>
                  <a:gd name="T98" fmla="*/ 291 w 291"/>
                  <a:gd name="T99" fmla="*/ 153 h 15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1" h="153">
                    <a:moveTo>
                      <a:pt x="0" y="9"/>
                    </a:moveTo>
                    <a:lnTo>
                      <a:pt x="0" y="16"/>
                    </a:lnTo>
                    <a:lnTo>
                      <a:pt x="1" y="23"/>
                    </a:lnTo>
                    <a:lnTo>
                      <a:pt x="2" y="30"/>
                    </a:lnTo>
                    <a:lnTo>
                      <a:pt x="3" y="37"/>
                    </a:lnTo>
                    <a:lnTo>
                      <a:pt x="5" y="44"/>
                    </a:lnTo>
                    <a:lnTo>
                      <a:pt x="6" y="51"/>
                    </a:lnTo>
                    <a:lnTo>
                      <a:pt x="9" y="58"/>
                    </a:lnTo>
                    <a:lnTo>
                      <a:pt x="11" y="65"/>
                    </a:lnTo>
                    <a:lnTo>
                      <a:pt x="14" y="71"/>
                    </a:lnTo>
                    <a:lnTo>
                      <a:pt x="18" y="78"/>
                    </a:lnTo>
                    <a:lnTo>
                      <a:pt x="21" y="84"/>
                    </a:lnTo>
                    <a:lnTo>
                      <a:pt x="25" y="90"/>
                    </a:lnTo>
                    <a:lnTo>
                      <a:pt x="30" y="96"/>
                    </a:lnTo>
                    <a:lnTo>
                      <a:pt x="34" y="101"/>
                    </a:lnTo>
                    <a:lnTo>
                      <a:pt x="39" y="107"/>
                    </a:lnTo>
                    <a:lnTo>
                      <a:pt x="44" y="112"/>
                    </a:lnTo>
                    <a:lnTo>
                      <a:pt x="49" y="116"/>
                    </a:lnTo>
                    <a:lnTo>
                      <a:pt x="55" y="121"/>
                    </a:lnTo>
                    <a:lnTo>
                      <a:pt x="61" y="125"/>
                    </a:lnTo>
                    <a:lnTo>
                      <a:pt x="67" y="129"/>
                    </a:lnTo>
                    <a:lnTo>
                      <a:pt x="73" y="133"/>
                    </a:lnTo>
                    <a:lnTo>
                      <a:pt x="79" y="136"/>
                    </a:lnTo>
                    <a:lnTo>
                      <a:pt x="86" y="140"/>
                    </a:lnTo>
                    <a:lnTo>
                      <a:pt x="93" y="142"/>
                    </a:lnTo>
                    <a:lnTo>
                      <a:pt x="99" y="145"/>
                    </a:lnTo>
                    <a:lnTo>
                      <a:pt x="106" y="147"/>
                    </a:lnTo>
                    <a:lnTo>
                      <a:pt x="113" y="149"/>
                    </a:lnTo>
                    <a:lnTo>
                      <a:pt x="120" y="150"/>
                    </a:lnTo>
                    <a:lnTo>
                      <a:pt x="128" y="151"/>
                    </a:lnTo>
                    <a:lnTo>
                      <a:pt x="135" y="152"/>
                    </a:lnTo>
                    <a:lnTo>
                      <a:pt x="142" y="152"/>
                    </a:lnTo>
                    <a:lnTo>
                      <a:pt x="149" y="152"/>
                    </a:lnTo>
                    <a:lnTo>
                      <a:pt x="157" y="152"/>
                    </a:lnTo>
                    <a:lnTo>
                      <a:pt x="164" y="151"/>
                    </a:lnTo>
                    <a:lnTo>
                      <a:pt x="171" y="150"/>
                    </a:lnTo>
                    <a:lnTo>
                      <a:pt x="178" y="148"/>
                    </a:lnTo>
                    <a:lnTo>
                      <a:pt x="185" y="146"/>
                    </a:lnTo>
                    <a:lnTo>
                      <a:pt x="192" y="144"/>
                    </a:lnTo>
                    <a:lnTo>
                      <a:pt x="199" y="142"/>
                    </a:lnTo>
                    <a:lnTo>
                      <a:pt x="205" y="139"/>
                    </a:lnTo>
                    <a:lnTo>
                      <a:pt x="212" y="136"/>
                    </a:lnTo>
                    <a:lnTo>
                      <a:pt x="218" y="132"/>
                    </a:lnTo>
                    <a:lnTo>
                      <a:pt x="224" y="129"/>
                    </a:lnTo>
                    <a:lnTo>
                      <a:pt x="230" y="125"/>
                    </a:lnTo>
                    <a:lnTo>
                      <a:pt x="236" y="120"/>
                    </a:lnTo>
                    <a:lnTo>
                      <a:pt x="242" y="116"/>
                    </a:lnTo>
                    <a:lnTo>
                      <a:pt x="247" y="111"/>
                    </a:lnTo>
                    <a:lnTo>
                      <a:pt x="252" y="105"/>
                    </a:lnTo>
                    <a:lnTo>
                      <a:pt x="257" y="100"/>
                    </a:lnTo>
                    <a:lnTo>
                      <a:pt x="261" y="94"/>
                    </a:lnTo>
                    <a:lnTo>
                      <a:pt x="265" y="89"/>
                    </a:lnTo>
                    <a:lnTo>
                      <a:pt x="269" y="83"/>
                    </a:lnTo>
                    <a:lnTo>
                      <a:pt x="273" y="76"/>
                    </a:lnTo>
                    <a:lnTo>
                      <a:pt x="276" y="70"/>
                    </a:lnTo>
                    <a:lnTo>
                      <a:pt x="279" y="63"/>
                    </a:lnTo>
                    <a:lnTo>
                      <a:pt x="282" y="57"/>
                    </a:lnTo>
                    <a:lnTo>
                      <a:pt x="284" y="50"/>
                    </a:lnTo>
                    <a:lnTo>
                      <a:pt x="286" y="43"/>
                    </a:lnTo>
                    <a:lnTo>
                      <a:pt x="287" y="36"/>
                    </a:lnTo>
                    <a:lnTo>
                      <a:pt x="289" y="29"/>
                    </a:lnTo>
                    <a:lnTo>
                      <a:pt x="289" y="22"/>
                    </a:lnTo>
                    <a:lnTo>
                      <a:pt x="290" y="15"/>
                    </a:lnTo>
                    <a:lnTo>
                      <a:pt x="290" y="8"/>
                    </a:lnTo>
                    <a:lnTo>
                      <a:pt x="290" y="0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Freeform 123"/>
              <p:cNvSpPr>
                <a:spLocks noChangeArrowheads="1"/>
              </p:cNvSpPr>
              <p:nvPr/>
            </p:nvSpPr>
            <p:spPr bwMode="auto">
              <a:xfrm rot="2580000">
                <a:off x="980" y="1749"/>
                <a:ext cx="66" cy="35"/>
              </a:xfrm>
              <a:custGeom>
                <a:avLst/>
                <a:gdLst>
                  <a:gd name="T0" fmla="*/ 0 w 291"/>
                  <a:gd name="T1" fmla="*/ 2 h 153"/>
                  <a:gd name="T2" fmla="*/ 0 w 291"/>
                  <a:gd name="T3" fmla="*/ 5 h 153"/>
                  <a:gd name="T4" fmla="*/ 1 w 291"/>
                  <a:gd name="T5" fmla="*/ 8 h 153"/>
                  <a:gd name="T6" fmla="*/ 1 w 291"/>
                  <a:gd name="T7" fmla="*/ 11 h 153"/>
                  <a:gd name="T8" fmla="*/ 2 w 291"/>
                  <a:gd name="T9" fmla="*/ 14 h 153"/>
                  <a:gd name="T10" fmla="*/ 4 w 291"/>
                  <a:gd name="T11" fmla="*/ 17 h 153"/>
                  <a:gd name="T12" fmla="*/ 5 w 291"/>
                  <a:gd name="T13" fmla="*/ 20 h 153"/>
                  <a:gd name="T14" fmla="*/ 7 w 291"/>
                  <a:gd name="T15" fmla="*/ 23 h 153"/>
                  <a:gd name="T16" fmla="*/ 10 w 291"/>
                  <a:gd name="T17" fmla="*/ 25 h 153"/>
                  <a:gd name="T18" fmla="*/ 12 w 291"/>
                  <a:gd name="T19" fmla="*/ 27 h 153"/>
                  <a:gd name="T20" fmla="*/ 15 w 291"/>
                  <a:gd name="T21" fmla="*/ 30 h 153"/>
                  <a:gd name="T22" fmla="*/ 18 w 291"/>
                  <a:gd name="T23" fmla="*/ 31 h 153"/>
                  <a:gd name="T24" fmla="*/ 21 w 291"/>
                  <a:gd name="T25" fmla="*/ 32 h 153"/>
                  <a:gd name="T26" fmla="*/ 24 w 291"/>
                  <a:gd name="T27" fmla="*/ 33 h 153"/>
                  <a:gd name="T28" fmla="*/ 27 w 291"/>
                  <a:gd name="T29" fmla="*/ 34 h 153"/>
                  <a:gd name="T30" fmla="*/ 30 w 291"/>
                  <a:gd name="T31" fmla="*/ 35 h 153"/>
                  <a:gd name="T32" fmla="*/ 34 w 291"/>
                  <a:gd name="T33" fmla="*/ 35 h 153"/>
                  <a:gd name="T34" fmla="*/ 37 w 291"/>
                  <a:gd name="T35" fmla="*/ 35 h 153"/>
                  <a:gd name="T36" fmla="*/ 40 w 291"/>
                  <a:gd name="T37" fmla="*/ 34 h 153"/>
                  <a:gd name="T38" fmla="*/ 43 w 291"/>
                  <a:gd name="T39" fmla="*/ 33 h 153"/>
                  <a:gd name="T40" fmla="*/ 46 w 291"/>
                  <a:gd name="T41" fmla="*/ 32 h 153"/>
                  <a:gd name="T42" fmla="*/ 49 w 291"/>
                  <a:gd name="T43" fmla="*/ 30 h 153"/>
                  <a:gd name="T44" fmla="*/ 52 w 291"/>
                  <a:gd name="T45" fmla="*/ 29 h 153"/>
                  <a:gd name="T46" fmla="*/ 55 w 291"/>
                  <a:gd name="T47" fmla="*/ 27 h 153"/>
                  <a:gd name="T48" fmla="*/ 57 w 291"/>
                  <a:gd name="T49" fmla="*/ 24 h 153"/>
                  <a:gd name="T50" fmla="*/ 59 w 291"/>
                  <a:gd name="T51" fmla="*/ 22 h 153"/>
                  <a:gd name="T52" fmla="*/ 61 w 291"/>
                  <a:gd name="T53" fmla="*/ 19 h 153"/>
                  <a:gd name="T54" fmla="*/ 63 w 291"/>
                  <a:gd name="T55" fmla="*/ 16 h 153"/>
                  <a:gd name="T56" fmla="*/ 64 w 291"/>
                  <a:gd name="T57" fmla="*/ 13 h 153"/>
                  <a:gd name="T58" fmla="*/ 65 w 291"/>
                  <a:gd name="T59" fmla="*/ 10 h 153"/>
                  <a:gd name="T60" fmla="*/ 65 w 291"/>
                  <a:gd name="T61" fmla="*/ 7 h 153"/>
                  <a:gd name="T62" fmla="*/ 66 w 291"/>
                  <a:gd name="T63" fmla="*/ 4 h 15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1"/>
                  <a:gd name="T97" fmla="*/ 0 h 153"/>
                  <a:gd name="T98" fmla="*/ 291 w 291"/>
                  <a:gd name="T99" fmla="*/ 153 h 15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1" h="153">
                    <a:moveTo>
                      <a:pt x="0" y="0"/>
                    </a:moveTo>
                    <a:lnTo>
                      <a:pt x="0" y="7"/>
                    </a:lnTo>
                    <a:lnTo>
                      <a:pt x="0" y="15"/>
                    </a:lnTo>
                    <a:lnTo>
                      <a:pt x="1" y="22"/>
                    </a:lnTo>
                    <a:lnTo>
                      <a:pt x="1" y="29"/>
                    </a:lnTo>
                    <a:lnTo>
                      <a:pt x="3" y="36"/>
                    </a:lnTo>
                    <a:lnTo>
                      <a:pt x="4" y="43"/>
                    </a:lnTo>
                    <a:lnTo>
                      <a:pt x="6" y="50"/>
                    </a:lnTo>
                    <a:lnTo>
                      <a:pt x="8" y="57"/>
                    </a:lnTo>
                    <a:lnTo>
                      <a:pt x="11" y="63"/>
                    </a:lnTo>
                    <a:lnTo>
                      <a:pt x="14" y="70"/>
                    </a:lnTo>
                    <a:lnTo>
                      <a:pt x="17" y="76"/>
                    </a:lnTo>
                    <a:lnTo>
                      <a:pt x="21" y="82"/>
                    </a:lnTo>
                    <a:lnTo>
                      <a:pt x="24" y="88"/>
                    </a:lnTo>
                    <a:lnTo>
                      <a:pt x="29" y="94"/>
                    </a:lnTo>
                    <a:lnTo>
                      <a:pt x="33" y="100"/>
                    </a:lnTo>
                    <a:lnTo>
                      <a:pt x="38" y="105"/>
                    </a:lnTo>
                    <a:lnTo>
                      <a:pt x="43" y="111"/>
                    </a:lnTo>
                    <a:lnTo>
                      <a:pt x="48" y="115"/>
                    </a:lnTo>
                    <a:lnTo>
                      <a:pt x="54" y="120"/>
                    </a:lnTo>
                    <a:lnTo>
                      <a:pt x="59" y="124"/>
                    </a:lnTo>
                    <a:lnTo>
                      <a:pt x="65" y="129"/>
                    </a:lnTo>
                    <a:lnTo>
                      <a:pt x="72" y="132"/>
                    </a:lnTo>
                    <a:lnTo>
                      <a:pt x="78" y="136"/>
                    </a:lnTo>
                    <a:lnTo>
                      <a:pt x="84" y="139"/>
                    </a:lnTo>
                    <a:lnTo>
                      <a:pt x="91" y="142"/>
                    </a:lnTo>
                    <a:lnTo>
                      <a:pt x="98" y="144"/>
                    </a:lnTo>
                    <a:lnTo>
                      <a:pt x="105" y="146"/>
                    </a:lnTo>
                    <a:lnTo>
                      <a:pt x="112" y="148"/>
                    </a:lnTo>
                    <a:lnTo>
                      <a:pt x="119" y="150"/>
                    </a:lnTo>
                    <a:lnTo>
                      <a:pt x="126" y="151"/>
                    </a:lnTo>
                    <a:lnTo>
                      <a:pt x="133" y="152"/>
                    </a:lnTo>
                    <a:lnTo>
                      <a:pt x="141" y="152"/>
                    </a:lnTo>
                    <a:lnTo>
                      <a:pt x="148" y="152"/>
                    </a:lnTo>
                    <a:lnTo>
                      <a:pt x="155" y="152"/>
                    </a:lnTo>
                    <a:lnTo>
                      <a:pt x="162" y="151"/>
                    </a:lnTo>
                    <a:lnTo>
                      <a:pt x="169" y="150"/>
                    </a:lnTo>
                    <a:lnTo>
                      <a:pt x="177" y="149"/>
                    </a:lnTo>
                    <a:lnTo>
                      <a:pt x="184" y="147"/>
                    </a:lnTo>
                    <a:lnTo>
                      <a:pt x="191" y="145"/>
                    </a:lnTo>
                    <a:lnTo>
                      <a:pt x="197" y="142"/>
                    </a:lnTo>
                    <a:lnTo>
                      <a:pt x="204" y="140"/>
                    </a:lnTo>
                    <a:lnTo>
                      <a:pt x="211" y="137"/>
                    </a:lnTo>
                    <a:lnTo>
                      <a:pt x="217" y="133"/>
                    </a:lnTo>
                    <a:lnTo>
                      <a:pt x="223" y="129"/>
                    </a:lnTo>
                    <a:lnTo>
                      <a:pt x="229" y="125"/>
                    </a:lnTo>
                    <a:lnTo>
                      <a:pt x="235" y="121"/>
                    </a:lnTo>
                    <a:lnTo>
                      <a:pt x="241" y="117"/>
                    </a:lnTo>
                    <a:lnTo>
                      <a:pt x="246" y="112"/>
                    </a:lnTo>
                    <a:lnTo>
                      <a:pt x="251" y="107"/>
                    </a:lnTo>
                    <a:lnTo>
                      <a:pt x="256" y="101"/>
                    </a:lnTo>
                    <a:lnTo>
                      <a:pt x="260" y="96"/>
                    </a:lnTo>
                    <a:lnTo>
                      <a:pt x="265" y="90"/>
                    </a:lnTo>
                    <a:lnTo>
                      <a:pt x="269" y="84"/>
                    </a:lnTo>
                    <a:lnTo>
                      <a:pt x="272" y="78"/>
                    </a:lnTo>
                    <a:lnTo>
                      <a:pt x="276" y="71"/>
                    </a:lnTo>
                    <a:lnTo>
                      <a:pt x="279" y="65"/>
                    </a:lnTo>
                    <a:lnTo>
                      <a:pt x="281" y="58"/>
                    </a:lnTo>
                    <a:lnTo>
                      <a:pt x="284" y="51"/>
                    </a:lnTo>
                    <a:lnTo>
                      <a:pt x="285" y="44"/>
                    </a:lnTo>
                    <a:lnTo>
                      <a:pt x="287" y="37"/>
                    </a:lnTo>
                    <a:lnTo>
                      <a:pt x="288" y="30"/>
                    </a:lnTo>
                    <a:lnTo>
                      <a:pt x="289" y="23"/>
                    </a:lnTo>
                    <a:lnTo>
                      <a:pt x="290" y="16"/>
                    </a:lnTo>
                    <a:lnTo>
                      <a:pt x="290" y="9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Freeform 124"/>
              <p:cNvSpPr>
                <a:spLocks noChangeArrowheads="1"/>
              </p:cNvSpPr>
              <p:nvPr/>
            </p:nvSpPr>
            <p:spPr bwMode="auto">
              <a:xfrm rot="-8220000">
                <a:off x="1046" y="1770"/>
                <a:ext cx="67" cy="34"/>
              </a:xfrm>
              <a:custGeom>
                <a:avLst/>
                <a:gdLst>
                  <a:gd name="T0" fmla="*/ 0 w 297"/>
                  <a:gd name="T1" fmla="*/ 4 h 151"/>
                  <a:gd name="T2" fmla="*/ 0 w 297"/>
                  <a:gd name="T3" fmla="*/ 7 h 151"/>
                  <a:gd name="T4" fmla="*/ 1 w 297"/>
                  <a:gd name="T5" fmla="*/ 10 h 151"/>
                  <a:gd name="T6" fmla="*/ 2 w 297"/>
                  <a:gd name="T7" fmla="*/ 13 h 151"/>
                  <a:gd name="T8" fmla="*/ 4 w 297"/>
                  <a:gd name="T9" fmla="*/ 16 h 151"/>
                  <a:gd name="T10" fmla="*/ 5 w 297"/>
                  <a:gd name="T11" fmla="*/ 19 h 151"/>
                  <a:gd name="T12" fmla="*/ 7 w 297"/>
                  <a:gd name="T13" fmla="*/ 21 h 151"/>
                  <a:gd name="T14" fmla="*/ 9 w 297"/>
                  <a:gd name="T15" fmla="*/ 24 h 151"/>
                  <a:gd name="T16" fmla="*/ 12 w 297"/>
                  <a:gd name="T17" fmla="*/ 26 h 151"/>
                  <a:gd name="T18" fmla="*/ 14 w 297"/>
                  <a:gd name="T19" fmla="*/ 28 h 151"/>
                  <a:gd name="T20" fmla="*/ 17 w 297"/>
                  <a:gd name="T21" fmla="*/ 30 h 151"/>
                  <a:gd name="T22" fmla="*/ 20 w 297"/>
                  <a:gd name="T23" fmla="*/ 31 h 151"/>
                  <a:gd name="T24" fmla="*/ 24 w 297"/>
                  <a:gd name="T25" fmla="*/ 32 h 151"/>
                  <a:gd name="T26" fmla="*/ 27 w 297"/>
                  <a:gd name="T27" fmla="*/ 33 h 151"/>
                  <a:gd name="T28" fmla="*/ 30 w 297"/>
                  <a:gd name="T29" fmla="*/ 34 h 151"/>
                  <a:gd name="T30" fmla="*/ 34 w 297"/>
                  <a:gd name="T31" fmla="*/ 34 h 151"/>
                  <a:gd name="T32" fmla="*/ 37 w 297"/>
                  <a:gd name="T33" fmla="*/ 34 h 151"/>
                  <a:gd name="T34" fmla="*/ 40 w 297"/>
                  <a:gd name="T35" fmla="*/ 33 h 151"/>
                  <a:gd name="T36" fmla="*/ 44 w 297"/>
                  <a:gd name="T37" fmla="*/ 32 h 151"/>
                  <a:gd name="T38" fmla="*/ 47 w 297"/>
                  <a:gd name="T39" fmla="*/ 31 h 151"/>
                  <a:gd name="T40" fmla="*/ 50 w 297"/>
                  <a:gd name="T41" fmla="*/ 30 h 151"/>
                  <a:gd name="T42" fmla="*/ 53 w 297"/>
                  <a:gd name="T43" fmla="*/ 28 h 151"/>
                  <a:gd name="T44" fmla="*/ 55 w 297"/>
                  <a:gd name="T45" fmla="*/ 26 h 151"/>
                  <a:gd name="T46" fmla="*/ 58 w 297"/>
                  <a:gd name="T47" fmla="*/ 24 h 151"/>
                  <a:gd name="T48" fmla="*/ 60 w 297"/>
                  <a:gd name="T49" fmla="*/ 21 h 151"/>
                  <a:gd name="T50" fmla="*/ 62 w 297"/>
                  <a:gd name="T51" fmla="*/ 18 h 151"/>
                  <a:gd name="T52" fmla="*/ 63 w 297"/>
                  <a:gd name="T53" fmla="*/ 16 h 151"/>
                  <a:gd name="T54" fmla="*/ 65 w 297"/>
                  <a:gd name="T55" fmla="*/ 13 h 151"/>
                  <a:gd name="T56" fmla="*/ 66 w 297"/>
                  <a:gd name="T57" fmla="*/ 10 h 151"/>
                  <a:gd name="T58" fmla="*/ 66 w 297"/>
                  <a:gd name="T59" fmla="*/ 7 h 151"/>
                  <a:gd name="T60" fmla="*/ 67 w 297"/>
                  <a:gd name="T61" fmla="*/ 3 h 151"/>
                  <a:gd name="T62" fmla="*/ 67 w 297"/>
                  <a:gd name="T63" fmla="*/ 0 h 1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7"/>
                  <a:gd name="T97" fmla="*/ 0 h 151"/>
                  <a:gd name="T98" fmla="*/ 297 w 297"/>
                  <a:gd name="T99" fmla="*/ 151 h 1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7" h="151">
                    <a:moveTo>
                      <a:pt x="0" y="8"/>
                    </a:moveTo>
                    <a:lnTo>
                      <a:pt x="0" y="16"/>
                    </a:lnTo>
                    <a:lnTo>
                      <a:pt x="1" y="23"/>
                    </a:lnTo>
                    <a:lnTo>
                      <a:pt x="2" y="30"/>
                    </a:lnTo>
                    <a:lnTo>
                      <a:pt x="3" y="37"/>
                    </a:lnTo>
                    <a:lnTo>
                      <a:pt x="5" y="44"/>
                    </a:lnTo>
                    <a:lnTo>
                      <a:pt x="7" y="51"/>
                    </a:lnTo>
                    <a:lnTo>
                      <a:pt x="10" y="58"/>
                    </a:lnTo>
                    <a:lnTo>
                      <a:pt x="13" y="65"/>
                    </a:lnTo>
                    <a:lnTo>
                      <a:pt x="16" y="71"/>
                    </a:lnTo>
                    <a:lnTo>
                      <a:pt x="19" y="77"/>
                    </a:lnTo>
                    <a:lnTo>
                      <a:pt x="23" y="84"/>
                    </a:lnTo>
                    <a:lnTo>
                      <a:pt x="27" y="90"/>
                    </a:lnTo>
                    <a:lnTo>
                      <a:pt x="32" y="95"/>
                    </a:lnTo>
                    <a:lnTo>
                      <a:pt x="36" y="101"/>
                    </a:lnTo>
                    <a:lnTo>
                      <a:pt x="42" y="106"/>
                    </a:lnTo>
                    <a:lnTo>
                      <a:pt x="47" y="111"/>
                    </a:lnTo>
                    <a:lnTo>
                      <a:pt x="52" y="116"/>
                    </a:lnTo>
                    <a:lnTo>
                      <a:pt x="58" y="121"/>
                    </a:lnTo>
                    <a:lnTo>
                      <a:pt x="64" y="125"/>
                    </a:lnTo>
                    <a:lnTo>
                      <a:pt x="71" y="129"/>
                    </a:lnTo>
                    <a:lnTo>
                      <a:pt x="77" y="132"/>
                    </a:lnTo>
                    <a:lnTo>
                      <a:pt x="84" y="136"/>
                    </a:lnTo>
                    <a:lnTo>
                      <a:pt x="90" y="139"/>
                    </a:lnTo>
                    <a:lnTo>
                      <a:pt x="97" y="141"/>
                    </a:lnTo>
                    <a:lnTo>
                      <a:pt x="105" y="144"/>
                    </a:lnTo>
                    <a:lnTo>
                      <a:pt x="112" y="146"/>
                    </a:lnTo>
                    <a:lnTo>
                      <a:pt x="119" y="147"/>
                    </a:lnTo>
                    <a:lnTo>
                      <a:pt x="126" y="148"/>
                    </a:lnTo>
                    <a:lnTo>
                      <a:pt x="134" y="149"/>
                    </a:lnTo>
                    <a:lnTo>
                      <a:pt x="141" y="150"/>
                    </a:lnTo>
                    <a:lnTo>
                      <a:pt x="149" y="150"/>
                    </a:lnTo>
                    <a:lnTo>
                      <a:pt x="156" y="150"/>
                    </a:lnTo>
                    <a:lnTo>
                      <a:pt x="164" y="149"/>
                    </a:lnTo>
                    <a:lnTo>
                      <a:pt x="171" y="148"/>
                    </a:lnTo>
                    <a:lnTo>
                      <a:pt x="178" y="147"/>
                    </a:lnTo>
                    <a:lnTo>
                      <a:pt x="186" y="145"/>
                    </a:lnTo>
                    <a:lnTo>
                      <a:pt x="193" y="143"/>
                    </a:lnTo>
                    <a:lnTo>
                      <a:pt x="200" y="141"/>
                    </a:lnTo>
                    <a:lnTo>
                      <a:pt x="207" y="138"/>
                    </a:lnTo>
                    <a:lnTo>
                      <a:pt x="214" y="135"/>
                    </a:lnTo>
                    <a:lnTo>
                      <a:pt x="220" y="132"/>
                    </a:lnTo>
                    <a:lnTo>
                      <a:pt x="227" y="128"/>
                    </a:lnTo>
                    <a:lnTo>
                      <a:pt x="233" y="124"/>
                    </a:lnTo>
                    <a:lnTo>
                      <a:pt x="239" y="120"/>
                    </a:lnTo>
                    <a:lnTo>
                      <a:pt x="245" y="115"/>
                    </a:lnTo>
                    <a:lnTo>
                      <a:pt x="250" y="110"/>
                    </a:lnTo>
                    <a:lnTo>
                      <a:pt x="256" y="105"/>
                    </a:lnTo>
                    <a:lnTo>
                      <a:pt x="261" y="100"/>
                    </a:lnTo>
                    <a:lnTo>
                      <a:pt x="265" y="94"/>
                    </a:lnTo>
                    <a:lnTo>
                      <a:pt x="270" y="88"/>
                    </a:lnTo>
                    <a:lnTo>
                      <a:pt x="274" y="82"/>
                    </a:lnTo>
                    <a:lnTo>
                      <a:pt x="278" y="76"/>
                    </a:lnTo>
                    <a:lnTo>
                      <a:pt x="281" y="70"/>
                    </a:lnTo>
                    <a:lnTo>
                      <a:pt x="284" y="63"/>
                    </a:lnTo>
                    <a:lnTo>
                      <a:pt x="287" y="57"/>
                    </a:lnTo>
                    <a:lnTo>
                      <a:pt x="289" y="50"/>
                    </a:lnTo>
                    <a:lnTo>
                      <a:pt x="291" y="43"/>
                    </a:lnTo>
                    <a:lnTo>
                      <a:pt x="293" y="36"/>
                    </a:lnTo>
                    <a:lnTo>
                      <a:pt x="294" y="29"/>
                    </a:lnTo>
                    <a:lnTo>
                      <a:pt x="295" y="21"/>
                    </a:lnTo>
                    <a:lnTo>
                      <a:pt x="296" y="14"/>
                    </a:lnTo>
                    <a:lnTo>
                      <a:pt x="296" y="7"/>
                    </a:lnTo>
                    <a:lnTo>
                      <a:pt x="296" y="0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Freeform 125"/>
              <p:cNvSpPr>
                <a:spLocks noChangeArrowheads="1"/>
              </p:cNvSpPr>
              <p:nvPr/>
            </p:nvSpPr>
            <p:spPr bwMode="auto">
              <a:xfrm rot="2580000">
                <a:off x="1078" y="1840"/>
                <a:ext cx="67" cy="34"/>
              </a:xfrm>
              <a:custGeom>
                <a:avLst/>
                <a:gdLst>
                  <a:gd name="T0" fmla="*/ 0 w 295"/>
                  <a:gd name="T1" fmla="*/ 2 h 151"/>
                  <a:gd name="T2" fmla="*/ 0 w 295"/>
                  <a:gd name="T3" fmla="*/ 5 h 151"/>
                  <a:gd name="T4" fmla="*/ 1 w 295"/>
                  <a:gd name="T5" fmla="*/ 8 h 151"/>
                  <a:gd name="T6" fmla="*/ 2 w 295"/>
                  <a:gd name="T7" fmla="*/ 11 h 151"/>
                  <a:gd name="T8" fmla="*/ 3 w 295"/>
                  <a:gd name="T9" fmla="*/ 14 h 151"/>
                  <a:gd name="T10" fmla="*/ 4 w 295"/>
                  <a:gd name="T11" fmla="*/ 17 h 151"/>
                  <a:gd name="T12" fmla="*/ 6 w 295"/>
                  <a:gd name="T13" fmla="*/ 20 h 151"/>
                  <a:gd name="T14" fmla="*/ 8 w 295"/>
                  <a:gd name="T15" fmla="*/ 23 h 151"/>
                  <a:gd name="T16" fmla="*/ 10 w 295"/>
                  <a:gd name="T17" fmla="*/ 25 h 151"/>
                  <a:gd name="T18" fmla="*/ 13 w 295"/>
                  <a:gd name="T19" fmla="*/ 27 h 151"/>
                  <a:gd name="T20" fmla="*/ 16 w 295"/>
                  <a:gd name="T21" fmla="*/ 29 h 151"/>
                  <a:gd name="T22" fmla="*/ 19 w 295"/>
                  <a:gd name="T23" fmla="*/ 30 h 151"/>
                  <a:gd name="T24" fmla="*/ 22 w 295"/>
                  <a:gd name="T25" fmla="*/ 32 h 151"/>
                  <a:gd name="T26" fmla="*/ 25 w 295"/>
                  <a:gd name="T27" fmla="*/ 33 h 151"/>
                  <a:gd name="T28" fmla="*/ 28 w 295"/>
                  <a:gd name="T29" fmla="*/ 33 h 151"/>
                  <a:gd name="T30" fmla="*/ 32 w 295"/>
                  <a:gd name="T31" fmla="*/ 34 h 151"/>
                  <a:gd name="T32" fmla="*/ 35 w 295"/>
                  <a:gd name="T33" fmla="*/ 34 h 151"/>
                  <a:gd name="T34" fmla="*/ 38 w 295"/>
                  <a:gd name="T35" fmla="*/ 33 h 151"/>
                  <a:gd name="T36" fmla="*/ 42 w 295"/>
                  <a:gd name="T37" fmla="*/ 33 h 151"/>
                  <a:gd name="T38" fmla="*/ 45 w 295"/>
                  <a:gd name="T39" fmla="*/ 32 h 151"/>
                  <a:gd name="T40" fmla="*/ 48 w 295"/>
                  <a:gd name="T41" fmla="*/ 31 h 151"/>
                  <a:gd name="T42" fmla="*/ 51 w 295"/>
                  <a:gd name="T43" fmla="*/ 29 h 151"/>
                  <a:gd name="T44" fmla="*/ 54 w 295"/>
                  <a:gd name="T45" fmla="*/ 27 h 151"/>
                  <a:gd name="T46" fmla="*/ 56 w 295"/>
                  <a:gd name="T47" fmla="*/ 25 h 151"/>
                  <a:gd name="T48" fmla="*/ 59 w 295"/>
                  <a:gd name="T49" fmla="*/ 23 h 151"/>
                  <a:gd name="T50" fmla="*/ 61 w 295"/>
                  <a:gd name="T51" fmla="*/ 20 h 151"/>
                  <a:gd name="T52" fmla="*/ 62 w 295"/>
                  <a:gd name="T53" fmla="*/ 17 h 151"/>
                  <a:gd name="T54" fmla="*/ 64 w 295"/>
                  <a:gd name="T55" fmla="*/ 15 h 151"/>
                  <a:gd name="T56" fmla="*/ 65 w 295"/>
                  <a:gd name="T57" fmla="*/ 11 h 151"/>
                  <a:gd name="T58" fmla="*/ 66 w 295"/>
                  <a:gd name="T59" fmla="*/ 8 h 151"/>
                  <a:gd name="T60" fmla="*/ 67 w 295"/>
                  <a:gd name="T61" fmla="*/ 5 h 151"/>
                  <a:gd name="T62" fmla="*/ 67 w 295"/>
                  <a:gd name="T63" fmla="*/ 2 h 1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5"/>
                  <a:gd name="T97" fmla="*/ 0 h 151"/>
                  <a:gd name="T98" fmla="*/ 295 w 295"/>
                  <a:gd name="T99" fmla="*/ 151 h 1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5" h="151">
                    <a:moveTo>
                      <a:pt x="0" y="0"/>
                    </a:moveTo>
                    <a:lnTo>
                      <a:pt x="0" y="7"/>
                    </a:lnTo>
                    <a:lnTo>
                      <a:pt x="0" y="14"/>
                    </a:lnTo>
                    <a:lnTo>
                      <a:pt x="1" y="21"/>
                    </a:lnTo>
                    <a:lnTo>
                      <a:pt x="2" y="29"/>
                    </a:lnTo>
                    <a:lnTo>
                      <a:pt x="3" y="36"/>
                    </a:lnTo>
                    <a:lnTo>
                      <a:pt x="5" y="43"/>
                    </a:lnTo>
                    <a:lnTo>
                      <a:pt x="7" y="50"/>
                    </a:lnTo>
                    <a:lnTo>
                      <a:pt x="9" y="57"/>
                    </a:lnTo>
                    <a:lnTo>
                      <a:pt x="12" y="63"/>
                    </a:lnTo>
                    <a:lnTo>
                      <a:pt x="15" y="70"/>
                    </a:lnTo>
                    <a:lnTo>
                      <a:pt x="18" y="76"/>
                    </a:lnTo>
                    <a:lnTo>
                      <a:pt x="22" y="82"/>
                    </a:lnTo>
                    <a:lnTo>
                      <a:pt x="26" y="88"/>
                    </a:lnTo>
                    <a:lnTo>
                      <a:pt x="31" y="94"/>
                    </a:lnTo>
                    <a:lnTo>
                      <a:pt x="35" y="100"/>
                    </a:lnTo>
                    <a:lnTo>
                      <a:pt x="40" y="105"/>
                    </a:lnTo>
                    <a:lnTo>
                      <a:pt x="45" y="110"/>
                    </a:lnTo>
                    <a:lnTo>
                      <a:pt x="51" y="115"/>
                    </a:lnTo>
                    <a:lnTo>
                      <a:pt x="57" y="120"/>
                    </a:lnTo>
                    <a:lnTo>
                      <a:pt x="63" y="124"/>
                    </a:lnTo>
                    <a:lnTo>
                      <a:pt x="69" y="128"/>
                    </a:lnTo>
                    <a:lnTo>
                      <a:pt x="75" y="132"/>
                    </a:lnTo>
                    <a:lnTo>
                      <a:pt x="82" y="135"/>
                    </a:lnTo>
                    <a:lnTo>
                      <a:pt x="89" y="138"/>
                    </a:lnTo>
                    <a:lnTo>
                      <a:pt x="95" y="141"/>
                    </a:lnTo>
                    <a:lnTo>
                      <a:pt x="102" y="143"/>
                    </a:lnTo>
                    <a:lnTo>
                      <a:pt x="110" y="145"/>
                    </a:lnTo>
                    <a:lnTo>
                      <a:pt x="117" y="147"/>
                    </a:lnTo>
                    <a:lnTo>
                      <a:pt x="124" y="148"/>
                    </a:lnTo>
                    <a:lnTo>
                      <a:pt x="131" y="149"/>
                    </a:lnTo>
                    <a:lnTo>
                      <a:pt x="139" y="150"/>
                    </a:lnTo>
                    <a:lnTo>
                      <a:pt x="146" y="150"/>
                    </a:lnTo>
                    <a:lnTo>
                      <a:pt x="154" y="150"/>
                    </a:lnTo>
                    <a:lnTo>
                      <a:pt x="161" y="149"/>
                    </a:lnTo>
                    <a:lnTo>
                      <a:pt x="168" y="148"/>
                    </a:lnTo>
                    <a:lnTo>
                      <a:pt x="176" y="147"/>
                    </a:lnTo>
                    <a:lnTo>
                      <a:pt x="183" y="146"/>
                    </a:lnTo>
                    <a:lnTo>
                      <a:pt x="190" y="144"/>
                    </a:lnTo>
                    <a:lnTo>
                      <a:pt x="197" y="141"/>
                    </a:lnTo>
                    <a:lnTo>
                      <a:pt x="204" y="139"/>
                    </a:lnTo>
                    <a:lnTo>
                      <a:pt x="211" y="136"/>
                    </a:lnTo>
                    <a:lnTo>
                      <a:pt x="217" y="132"/>
                    </a:lnTo>
                    <a:lnTo>
                      <a:pt x="224" y="129"/>
                    </a:lnTo>
                    <a:lnTo>
                      <a:pt x="230" y="125"/>
                    </a:lnTo>
                    <a:lnTo>
                      <a:pt x="236" y="121"/>
                    </a:lnTo>
                    <a:lnTo>
                      <a:pt x="242" y="116"/>
                    </a:lnTo>
                    <a:lnTo>
                      <a:pt x="247" y="111"/>
                    </a:lnTo>
                    <a:lnTo>
                      <a:pt x="253" y="106"/>
                    </a:lnTo>
                    <a:lnTo>
                      <a:pt x="258" y="101"/>
                    </a:lnTo>
                    <a:lnTo>
                      <a:pt x="263" y="95"/>
                    </a:lnTo>
                    <a:lnTo>
                      <a:pt x="267" y="90"/>
                    </a:lnTo>
                    <a:lnTo>
                      <a:pt x="271" y="84"/>
                    </a:lnTo>
                    <a:lnTo>
                      <a:pt x="275" y="77"/>
                    </a:lnTo>
                    <a:lnTo>
                      <a:pt x="278" y="71"/>
                    </a:lnTo>
                    <a:lnTo>
                      <a:pt x="282" y="65"/>
                    </a:lnTo>
                    <a:lnTo>
                      <a:pt x="284" y="58"/>
                    </a:lnTo>
                    <a:lnTo>
                      <a:pt x="287" y="51"/>
                    </a:lnTo>
                    <a:lnTo>
                      <a:pt x="289" y="44"/>
                    </a:lnTo>
                    <a:lnTo>
                      <a:pt x="291" y="37"/>
                    </a:lnTo>
                    <a:lnTo>
                      <a:pt x="292" y="30"/>
                    </a:lnTo>
                    <a:lnTo>
                      <a:pt x="293" y="23"/>
                    </a:lnTo>
                    <a:lnTo>
                      <a:pt x="294" y="16"/>
                    </a:lnTo>
                    <a:lnTo>
                      <a:pt x="294" y="8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Freeform 126"/>
              <p:cNvSpPr>
                <a:spLocks noChangeArrowheads="1"/>
              </p:cNvSpPr>
              <p:nvPr/>
            </p:nvSpPr>
            <p:spPr bwMode="auto">
              <a:xfrm rot="-8220000">
                <a:off x="1145" y="1863"/>
                <a:ext cx="67" cy="34"/>
              </a:xfrm>
              <a:custGeom>
                <a:avLst/>
                <a:gdLst>
                  <a:gd name="T0" fmla="*/ 0 w 295"/>
                  <a:gd name="T1" fmla="*/ 4 h 152"/>
                  <a:gd name="T2" fmla="*/ 0 w 295"/>
                  <a:gd name="T3" fmla="*/ 7 h 152"/>
                  <a:gd name="T4" fmla="*/ 1 w 295"/>
                  <a:gd name="T5" fmla="*/ 10 h 152"/>
                  <a:gd name="T6" fmla="*/ 2 w 295"/>
                  <a:gd name="T7" fmla="*/ 13 h 152"/>
                  <a:gd name="T8" fmla="*/ 3 w 295"/>
                  <a:gd name="T9" fmla="*/ 16 h 152"/>
                  <a:gd name="T10" fmla="*/ 5 w 295"/>
                  <a:gd name="T11" fmla="*/ 19 h 152"/>
                  <a:gd name="T12" fmla="*/ 7 w 295"/>
                  <a:gd name="T13" fmla="*/ 21 h 152"/>
                  <a:gd name="T14" fmla="*/ 9 w 295"/>
                  <a:gd name="T15" fmla="*/ 24 h 152"/>
                  <a:gd name="T16" fmla="*/ 11 w 295"/>
                  <a:gd name="T17" fmla="*/ 26 h 152"/>
                  <a:gd name="T18" fmla="*/ 14 w 295"/>
                  <a:gd name="T19" fmla="*/ 28 h 152"/>
                  <a:gd name="T20" fmla="*/ 17 w 295"/>
                  <a:gd name="T21" fmla="*/ 30 h 152"/>
                  <a:gd name="T22" fmla="*/ 20 w 295"/>
                  <a:gd name="T23" fmla="*/ 31 h 152"/>
                  <a:gd name="T24" fmla="*/ 23 w 295"/>
                  <a:gd name="T25" fmla="*/ 32 h 152"/>
                  <a:gd name="T26" fmla="*/ 26 w 295"/>
                  <a:gd name="T27" fmla="*/ 33 h 152"/>
                  <a:gd name="T28" fmla="*/ 29 w 295"/>
                  <a:gd name="T29" fmla="*/ 34 h 152"/>
                  <a:gd name="T30" fmla="*/ 33 w 295"/>
                  <a:gd name="T31" fmla="*/ 34 h 152"/>
                  <a:gd name="T32" fmla="*/ 36 w 295"/>
                  <a:gd name="T33" fmla="*/ 34 h 152"/>
                  <a:gd name="T34" fmla="*/ 39 w 295"/>
                  <a:gd name="T35" fmla="*/ 33 h 152"/>
                  <a:gd name="T36" fmla="*/ 43 w 295"/>
                  <a:gd name="T37" fmla="*/ 32 h 152"/>
                  <a:gd name="T38" fmla="*/ 46 w 295"/>
                  <a:gd name="T39" fmla="*/ 32 h 152"/>
                  <a:gd name="T40" fmla="*/ 49 w 295"/>
                  <a:gd name="T41" fmla="*/ 30 h 152"/>
                  <a:gd name="T42" fmla="*/ 52 w 295"/>
                  <a:gd name="T43" fmla="*/ 29 h 152"/>
                  <a:gd name="T44" fmla="*/ 54 w 295"/>
                  <a:gd name="T45" fmla="*/ 27 h 152"/>
                  <a:gd name="T46" fmla="*/ 57 w 295"/>
                  <a:gd name="T47" fmla="*/ 25 h 152"/>
                  <a:gd name="T48" fmla="*/ 59 w 295"/>
                  <a:gd name="T49" fmla="*/ 22 h 152"/>
                  <a:gd name="T50" fmla="*/ 61 w 295"/>
                  <a:gd name="T51" fmla="*/ 20 h 152"/>
                  <a:gd name="T52" fmla="*/ 63 w 295"/>
                  <a:gd name="T53" fmla="*/ 17 h 152"/>
                  <a:gd name="T54" fmla="*/ 64 w 295"/>
                  <a:gd name="T55" fmla="*/ 14 h 152"/>
                  <a:gd name="T56" fmla="*/ 65 w 295"/>
                  <a:gd name="T57" fmla="*/ 11 h 152"/>
                  <a:gd name="T58" fmla="*/ 66 w 295"/>
                  <a:gd name="T59" fmla="*/ 8 h 152"/>
                  <a:gd name="T60" fmla="*/ 67 w 295"/>
                  <a:gd name="T61" fmla="*/ 5 h 152"/>
                  <a:gd name="T62" fmla="*/ 67 w 295"/>
                  <a:gd name="T63" fmla="*/ 2 h 15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5"/>
                  <a:gd name="T97" fmla="*/ 0 h 152"/>
                  <a:gd name="T98" fmla="*/ 295 w 295"/>
                  <a:gd name="T99" fmla="*/ 152 h 15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5" h="152">
                    <a:moveTo>
                      <a:pt x="0" y="9"/>
                    </a:moveTo>
                    <a:lnTo>
                      <a:pt x="0" y="16"/>
                    </a:lnTo>
                    <a:lnTo>
                      <a:pt x="1" y="23"/>
                    </a:lnTo>
                    <a:lnTo>
                      <a:pt x="2" y="30"/>
                    </a:lnTo>
                    <a:lnTo>
                      <a:pt x="3" y="37"/>
                    </a:lnTo>
                    <a:lnTo>
                      <a:pt x="5" y="44"/>
                    </a:lnTo>
                    <a:lnTo>
                      <a:pt x="7" y="51"/>
                    </a:lnTo>
                    <a:lnTo>
                      <a:pt x="9" y="58"/>
                    </a:lnTo>
                    <a:lnTo>
                      <a:pt x="12" y="64"/>
                    </a:lnTo>
                    <a:lnTo>
                      <a:pt x="15" y="71"/>
                    </a:lnTo>
                    <a:lnTo>
                      <a:pt x="18" y="77"/>
                    </a:lnTo>
                    <a:lnTo>
                      <a:pt x="22" y="83"/>
                    </a:lnTo>
                    <a:lnTo>
                      <a:pt x="26" y="89"/>
                    </a:lnTo>
                    <a:lnTo>
                      <a:pt x="30" y="95"/>
                    </a:lnTo>
                    <a:lnTo>
                      <a:pt x="35" y="101"/>
                    </a:lnTo>
                    <a:lnTo>
                      <a:pt x="39" y="106"/>
                    </a:lnTo>
                    <a:lnTo>
                      <a:pt x="45" y="111"/>
                    </a:lnTo>
                    <a:lnTo>
                      <a:pt x="50" y="116"/>
                    </a:lnTo>
                    <a:lnTo>
                      <a:pt x="56" y="120"/>
                    </a:lnTo>
                    <a:lnTo>
                      <a:pt x="62" y="125"/>
                    </a:lnTo>
                    <a:lnTo>
                      <a:pt x="68" y="129"/>
                    </a:lnTo>
                    <a:lnTo>
                      <a:pt x="74" y="132"/>
                    </a:lnTo>
                    <a:lnTo>
                      <a:pt x="80" y="136"/>
                    </a:lnTo>
                    <a:lnTo>
                      <a:pt x="87" y="139"/>
                    </a:lnTo>
                    <a:lnTo>
                      <a:pt x="94" y="141"/>
                    </a:lnTo>
                    <a:lnTo>
                      <a:pt x="101" y="144"/>
                    </a:lnTo>
                    <a:lnTo>
                      <a:pt x="108" y="146"/>
                    </a:lnTo>
                    <a:lnTo>
                      <a:pt x="115" y="148"/>
                    </a:lnTo>
                    <a:lnTo>
                      <a:pt x="122" y="149"/>
                    </a:lnTo>
                    <a:lnTo>
                      <a:pt x="129" y="150"/>
                    </a:lnTo>
                    <a:lnTo>
                      <a:pt x="137" y="151"/>
                    </a:lnTo>
                    <a:lnTo>
                      <a:pt x="144" y="151"/>
                    </a:lnTo>
                    <a:lnTo>
                      <a:pt x="151" y="151"/>
                    </a:lnTo>
                    <a:lnTo>
                      <a:pt x="159" y="151"/>
                    </a:lnTo>
                    <a:lnTo>
                      <a:pt x="166" y="150"/>
                    </a:lnTo>
                    <a:lnTo>
                      <a:pt x="173" y="149"/>
                    </a:lnTo>
                    <a:lnTo>
                      <a:pt x="181" y="147"/>
                    </a:lnTo>
                    <a:lnTo>
                      <a:pt x="188" y="145"/>
                    </a:lnTo>
                    <a:lnTo>
                      <a:pt x="195" y="143"/>
                    </a:lnTo>
                    <a:lnTo>
                      <a:pt x="202" y="141"/>
                    </a:lnTo>
                    <a:lnTo>
                      <a:pt x="208" y="138"/>
                    </a:lnTo>
                    <a:lnTo>
                      <a:pt x="215" y="135"/>
                    </a:lnTo>
                    <a:lnTo>
                      <a:pt x="221" y="132"/>
                    </a:lnTo>
                    <a:lnTo>
                      <a:pt x="228" y="128"/>
                    </a:lnTo>
                    <a:lnTo>
                      <a:pt x="234" y="124"/>
                    </a:lnTo>
                    <a:lnTo>
                      <a:pt x="239" y="119"/>
                    </a:lnTo>
                    <a:lnTo>
                      <a:pt x="245" y="115"/>
                    </a:lnTo>
                    <a:lnTo>
                      <a:pt x="250" y="110"/>
                    </a:lnTo>
                    <a:lnTo>
                      <a:pt x="256" y="105"/>
                    </a:lnTo>
                    <a:lnTo>
                      <a:pt x="260" y="99"/>
                    </a:lnTo>
                    <a:lnTo>
                      <a:pt x="265" y="94"/>
                    </a:lnTo>
                    <a:lnTo>
                      <a:pt x="269" y="88"/>
                    </a:lnTo>
                    <a:lnTo>
                      <a:pt x="273" y="82"/>
                    </a:lnTo>
                    <a:lnTo>
                      <a:pt x="277" y="76"/>
                    </a:lnTo>
                    <a:lnTo>
                      <a:pt x="280" y="70"/>
                    </a:lnTo>
                    <a:lnTo>
                      <a:pt x="283" y="63"/>
                    </a:lnTo>
                    <a:lnTo>
                      <a:pt x="286" y="56"/>
                    </a:lnTo>
                    <a:lnTo>
                      <a:pt x="288" y="50"/>
                    </a:lnTo>
                    <a:lnTo>
                      <a:pt x="290" y="43"/>
                    </a:lnTo>
                    <a:lnTo>
                      <a:pt x="291" y="36"/>
                    </a:lnTo>
                    <a:lnTo>
                      <a:pt x="293" y="29"/>
                    </a:lnTo>
                    <a:lnTo>
                      <a:pt x="293" y="22"/>
                    </a:lnTo>
                    <a:lnTo>
                      <a:pt x="294" y="15"/>
                    </a:lnTo>
                    <a:lnTo>
                      <a:pt x="294" y="8"/>
                    </a:lnTo>
                    <a:lnTo>
                      <a:pt x="294" y="0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5" name="Freeform 127"/>
              <p:cNvSpPr>
                <a:spLocks noChangeArrowheads="1"/>
              </p:cNvSpPr>
              <p:nvPr/>
            </p:nvSpPr>
            <p:spPr bwMode="auto">
              <a:xfrm rot="2580000">
                <a:off x="1177" y="1933"/>
                <a:ext cx="67" cy="34"/>
              </a:xfrm>
              <a:custGeom>
                <a:avLst/>
                <a:gdLst>
                  <a:gd name="T0" fmla="*/ 0 w 295"/>
                  <a:gd name="T1" fmla="*/ 2 h 151"/>
                  <a:gd name="T2" fmla="*/ 0 w 295"/>
                  <a:gd name="T3" fmla="*/ 5 h 151"/>
                  <a:gd name="T4" fmla="*/ 1 w 295"/>
                  <a:gd name="T5" fmla="*/ 8 h 151"/>
                  <a:gd name="T6" fmla="*/ 2 w 295"/>
                  <a:gd name="T7" fmla="*/ 11 h 151"/>
                  <a:gd name="T8" fmla="*/ 3 w 295"/>
                  <a:gd name="T9" fmla="*/ 14 h 151"/>
                  <a:gd name="T10" fmla="*/ 4 w 295"/>
                  <a:gd name="T11" fmla="*/ 17 h 151"/>
                  <a:gd name="T12" fmla="*/ 6 w 295"/>
                  <a:gd name="T13" fmla="*/ 20 h 151"/>
                  <a:gd name="T14" fmla="*/ 8 w 295"/>
                  <a:gd name="T15" fmla="*/ 23 h 151"/>
                  <a:gd name="T16" fmla="*/ 10 w 295"/>
                  <a:gd name="T17" fmla="*/ 25 h 151"/>
                  <a:gd name="T18" fmla="*/ 13 w 295"/>
                  <a:gd name="T19" fmla="*/ 27 h 151"/>
                  <a:gd name="T20" fmla="*/ 16 w 295"/>
                  <a:gd name="T21" fmla="*/ 29 h 151"/>
                  <a:gd name="T22" fmla="*/ 19 w 295"/>
                  <a:gd name="T23" fmla="*/ 30 h 151"/>
                  <a:gd name="T24" fmla="*/ 22 w 295"/>
                  <a:gd name="T25" fmla="*/ 32 h 151"/>
                  <a:gd name="T26" fmla="*/ 25 w 295"/>
                  <a:gd name="T27" fmla="*/ 33 h 151"/>
                  <a:gd name="T28" fmla="*/ 28 w 295"/>
                  <a:gd name="T29" fmla="*/ 33 h 151"/>
                  <a:gd name="T30" fmla="*/ 32 w 295"/>
                  <a:gd name="T31" fmla="*/ 34 h 151"/>
                  <a:gd name="T32" fmla="*/ 35 w 295"/>
                  <a:gd name="T33" fmla="*/ 34 h 151"/>
                  <a:gd name="T34" fmla="*/ 38 w 295"/>
                  <a:gd name="T35" fmla="*/ 33 h 151"/>
                  <a:gd name="T36" fmla="*/ 42 w 295"/>
                  <a:gd name="T37" fmla="*/ 33 h 151"/>
                  <a:gd name="T38" fmla="*/ 45 w 295"/>
                  <a:gd name="T39" fmla="*/ 32 h 151"/>
                  <a:gd name="T40" fmla="*/ 48 w 295"/>
                  <a:gd name="T41" fmla="*/ 31 h 151"/>
                  <a:gd name="T42" fmla="*/ 51 w 295"/>
                  <a:gd name="T43" fmla="*/ 29 h 151"/>
                  <a:gd name="T44" fmla="*/ 54 w 295"/>
                  <a:gd name="T45" fmla="*/ 27 h 151"/>
                  <a:gd name="T46" fmla="*/ 56 w 295"/>
                  <a:gd name="T47" fmla="*/ 25 h 151"/>
                  <a:gd name="T48" fmla="*/ 59 w 295"/>
                  <a:gd name="T49" fmla="*/ 23 h 151"/>
                  <a:gd name="T50" fmla="*/ 61 w 295"/>
                  <a:gd name="T51" fmla="*/ 20 h 151"/>
                  <a:gd name="T52" fmla="*/ 62 w 295"/>
                  <a:gd name="T53" fmla="*/ 17 h 151"/>
                  <a:gd name="T54" fmla="*/ 64 w 295"/>
                  <a:gd name="T55" fmla="*/ 15 h 151"/>
                  <a:gd name="T56" fmla="*/ 65 w 295"/>
                  <a:gd name="T57" fmla="*/ 11 h 151"/>
                  <a:gd name="T58" fmla="*/ 66 w 295"/>
                  <a:gd name="T59" fmla="*/ 8 h 151"/>
                  <a:gd name="T60" fmla="*/ 67 w 295"/>
                  <a:gd name="T61" fmla="*/ 5 h 151"/>
                  <a:gd name="T62" fmla="*/ 67 w 295"/>
                  <a:gd name="T63" fmla="*/ 2 h 1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5"/>
                  <a:gd name="T97" fmla="*/ 0 h 151"/>
                  <a:gd name="T98" fmla="*/ 295 w 295"/>
                  <a:gd name="T99" fmla="*/ 151 h 1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5" h="151">
                    <a:moveTo>
                      <a:pt x="0" y="0"/>
                    </a:moveTo>
                    <a:lnTo>
                      <a:pt x="0" y="7"/>
                    </a:lnTo>
                    <a:lnTo>
                      <a:pt x="0" y="14"/>
                    </a:lnTo>
                    <a:lnTo>
                      <a:pt x="1" y="21"/>
                    </a:lnTo>
                    <a:lnTo>
                      <a:pt x="2" y="29"/>
                    </a:lnTo>
                    <a:lnTo>
                      <a:pt x="3" y="36"/>
                    </a:lnTo>
                    <a:lnTo>
                      <a:pt x="5" y="43"/>
                    </a:lnTo>
                    <a:lnTo>
                      <a:pt x="7" y="50"/>
                    </a:lnTo>
                    <a:lnTo>
                      <a:pt x="9" y="57"/>
                    </a:lnTo>
                    <a:lnTo>
                      <a:pt x="12" y="63"/>
                    </a:lnTo>
                    <a:lnTo>
                      <a:pt x="15" y="70"/>
                    </a:lnTo>
                    <a:lnTo>
                      <a:pt x="18" y="76"/>
                    </a:lnTo>
                    <a:lnTo>
                      <a:pt x="22" y="82"/>
                    </a:lnTo>
                    <a:lnTo>
                      <a:pt x="26" y="88"/>
                    </a:lnTo>
                    <a:lnTo>
                      <a:pt x="31" y="94"/>
                    </a:lnTo>
                    <a:lnTo>
                      <a:pt x="35" y="100"/>
                    </a:lnTo>
                    <a:lnTo>
                      <a:pt x="40" y="105"/>
                    </a:lnTo>
                    <a:lnTo>
                      <a:pt x="45" y="110"/>
                    </a:lnTo>
                    <a:lnTo>
                      <a:pt x="51" y="115"/>
                    </a:lnTo>
                    <a:lnTo>
                      <a:pt x="57" y="120"/>
                    </a:lnTo>
                    <a:lnTo>
                      <a:pt x="63" y="124"/>
                    </a:lnTo>
                    <a:lnTo>
                      <a:pt x="69" y="128"/>
                    </a:lnTo>
                    <a:lnTo>
                      <a:pt x="75" y="132"/>
                    </a:lnTo>
                    <a:lnTo>
                      <a:pt x="82" y="135"/>
                    </a:lnTo>
                    <a:lnTo>
                      <a:pt x="89" y="138"/>
                    </a:lnTo>
                    <a:lnTo>
                      <a:pt x="95" y="141"/>
                    </a:lnTo>
                    <a:lnTo>
                      <a:pt x="102" y="143"/>
                    </a:lnTo>
                    <a:lnTo>
                      <a:pt x="110" y="145"/>
                    </a:lnTo>
                    <a:lnTo>
                      <a:pt x="117" y="147"/>
                    </a:lnTo>
                    <a:lnTo>
                      <a:pt x="124" y="148"/>
                    </a:lnTo>
                    <a:lnTo>
                      <a:pt x="131" y="149"/>
                    </a:lnTo>
                    <a:lnTo>
                      <a:pt x="139" y="150"/>
                    </a:lnTo>
                    <a:lnTo>
                      <a:pt x="146" y="150"/>
                    </a:lnTo>
                    <a:lnTo>
                      <a:pt x="154" y="150"/>
                    </a:lnTo>
                    <a:lnTo>
                      <a:pt x="161" y="149"/>
                    </a:lnTo>
                    <a:lnTo>
                      <a:pt x="168" y="148"/>
                    </a:lnTo>
                    <a:lnTo>
                      <a:pt x="176" y="147"/>
                    </a:lnTo>
                    <a:lnTo>
                      <a:pt x="183" y="146"/>
                    </a:lnTo>
                    <a:lnTo>
                      <a:pt x="190" y="144"/>
                    </a:lnTo>
                    <a:lnTo>
                      <a:pt x="197" y="141"/>
                    </a:lnTo>
                    <a:lnTo>
                      <a:pt x="204" y="139"/>
                    </a:lnTo>
                    <a:lnTo>
                      <a:pt x="211" y="136"/>
                    </a:lnTo>
                    <a:lnTo>
                      <a:pt x="217" y="132"/>
                    </a:lnTo>
                    <a:lnTo>
                      <a:pt x="224" y="129"/>
                    </a:lnTo>
                    <a:lnTo>
                      <a:pt x="230" y="125"/>
                    </a:lnTo>
                    <a:lnTo>
                      <a:pt x="236" y="121"/>
                    </a:lnTo>
                    <a:lnTo>
                      <a:pt x="242" y="116"/>
                    </a:lnTo>
                    <a:lnTo>
                      <a:pt x="247" y="111"/>
                    </a:lnTo>
                    <a:lnTo>
                      <a:pt x="253" y="106"/>
                    </a:lnTo>
                    <a:lnTo>
                      <a:pt x="258" y="101"/>
                    </a:lnTo>
                    <a:lnTo>
                      <a:pt x="263" y="95"/>
                    </a:lnTo>
                    <a:lnTo>
                      <a:pt x="267" y="90"/>
                    </a:lnTo>
                    <a:lnTo>
                      <a:pt x="271" y="84"/>
                    </a:lnTo>
                    <a:lnTo>
                      <a:pt x="275" y="77"/>
                    </a:lnTo>
                    <a:lnTo>
                      <a:pt x="278" y="71"/>
                    </a:lnTo>
                    <a:lnTo>
                      <a:pt x="282" y="65"/>
                    </a:lnTo>
                    <a:lnTo>
                      <a:pt x="284" y="58"/>
                    </a:lnTo>
                    <a:lnTo>
                      <a:pt x="287" y="51"/>
                    </a:lnTo>
                    <a:lnTo>
                      <a:pt x="289" y="44"/>
                    </a:lnTo>
                    <a:lnTo>
                      <a:pt x="291" y="37"/>
                    </a:lnTo>
                    <a:lnTo>
                      <a:pt x="292" y="30"/>
                    </a:lnTo>
                    <a:lnTo>
                      <a:pt x="293" y="23"/>
                    </a:lnTo>
                    <a:lnTo>
                      <a:pt x="294" y="16"/>
                    </a:lnTo>
                    <a:lnTo>
                      <a:pt x="294" y="8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Freeform 128"/>
              <p:cNvSpPr>
                <a:spLocks noChangeArrowheads="1"/>
              </p:cNvSpPr>
              <p:nvPr/>
            </p:nvSpPr>
            <p:spPr bwMode="auto">
              <a:xfrm rot="-8220000">
                <a:off x="1244" y="1955"/>
                <a:ext cx="67" cy="34"/>
              </a:xfrm>
              <a:custGeom>
                <a:avLst/>
                <a:gdLst>
                  <a:gd name="T0" fmla="*/ 0 w 295"/>
                  <a:gd name="T1" fmla="*/ 4 h 151"/>
                  <a:gd name="T2" fmla="*/ 0 w 295"/>
                  <a:gd name="T3" fmla="*/ 7 h 151"/>
                  <a:gd name="T4" fmla="*/ 1 w 295"/>
                  <a:gd name="T5" fmla="*/ 10 h 151"/>
                  <a:gd name="T6" fmla="*/ 2 w 295"/>
                  <a:gd name="T7" fmla="*/ 13 h 151"/>
                  <a:gd name="T8" fmla="*/ 4 w 295"/>
                  <a:gd name="T9" fmla="*/ 16 h 151"/>
                  <a:gd name="T10" fmla="*/ 5 w 295"/>
                  <a:gd name="T11" fmla="*/ 19 h 151"/>
                  <a:gd name="T12" fmla="*/ 7 w 295"/>
                  <a:gd name="T13" fmla="*/ 21 h 151"/>
                  <a:gd name="T14" fmla="*/ 9 w 295"/>
                  <a:gd name="T15" fmla="*/ 24 h 151"/>
                  <a:gd name="T16" fmla="*/ 12 w 295"/>
                  <a:gd name="T17" fmla="*/ 26 h 151"/>
                  <a:gd name="T18" fmla="*/ 15 w 295"/>
                  <a:gd name="T19" fmla="*/ 28 h 151"/>
                  <a:gd name="T20" fmla="*/ 17 w 295"/>
                  <a:gd name="T21" fmla="*/ 30 h 151"/>
                  <a:gd name="T22" fmla="*/ 20 w 295"/>
                  <a:gd name="T23" fmla="*/ 31 h 151"/>
                  <a:gd name="T24" fmla="*/ 24 w 295"/>
                  <a:gd name="T25" fmla="*/ 32 h 151"/>
                  <a:gd name="T26" fmla="*/ 27 w 295"/>
                  <a:gd name="T27" fmla="*/ 33 h 151"/>
                  <a:gd name="T28" fmla="*/ 30 w 295"/>
                  <a:gd name="T29" fmla="*/ 34 h 151"/>
                  <a:gd name="T30" fmla="*/ 34 w 295"/>
                  <a:gd name="T31" fmla="*/ 34 h 151"/>
                  <a:gd name="T32" fmla="*/ 37 w 295"/>
                  <a:gd name="T33" fmla="*/ 34 h 151"/>
                  <a:gd name="T34" fmla="*/ 40 w 295"/>
                  <a:gd name="T35" fmla="*/ 33 h 151"/>
                  <a:gd name="T36" fmla="*/ 44 w 295"/>
                  <a:gd name="T37" fmla="*/ 32 h 151"/>
                  <a:gd name="T38" fmla="*/ 47 w 295"/>
                  <a:gd name="T39" fmla="*/ 31 h 151"/>
                  <a:gd name="T40" fmla="*/ 50 w 295"/>
                  <a:gd name="T41" fmla="*/ 30 h 151"/>
                  <a:gd name="T42" fmla="*/ 52 w 295"/>
                  <a:gd name="T43" fmla="*/ 28 h 151"/>
                  <a:gd name="T44" fmla="*/ 55 w 295"/>
                  <a:gd name="T45" fmla="*/ 26 h 151"/>
                  <a:gd name="T46" fmla="*/ 58 w 295"/>
                  <a:gd name="T47" fmla="*/ 24 h 151"/>
                  <a:gd name="T48" fmla="*/ 60 w 295"/>
                  <a:gd name="T49" fmla="*/ 21 h 151"/>
                  <a:gd name="T50" fmla="*/ 62 w 295"/>
                  <a:gd name="T51" fmla="*/ 18 h 151"/>
                  <a:gd name="T52" fmla="*/ 63 w 295"/>
                  <a:gd name="T53" fmla="*/ 16 h 151"/>
                  <a:gd name="T54" fmla="*/ 65 w 295"/>
                  <a:gd name="T55" fmla="*/ 13 h 151"/>
                  <a:gd name="T56" fmla="*/ 66 w 295"/>
                  <a:gd name="T57" fmla="*/ 10 h 151"/>
                  <a:gd name="T58" fmla="*/ 66 w 295"/>
                  <a:gd name="T59" fmla="*/ 7 h 151"/>
                  <a:gd name="T60" fmla="*/ 67 w 295"/>
                  <a:gd name="T61" fmla="*/ 3 h 151"/>
                  <a:gd name="T62" fmla="*/ 67 w 295"/>
                  <a:gd name="T63" fmla="*/ 0 h 1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5"/>
                  <a:gd name="T97" fmla="*/ 0 h 151"/>
                  <a:gd name="T98" fmla="*/ 295 w 295"/>
                  <a:gd name="T99" fmla="*/ 151 h 1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5" h="151">
                    <a:moveTo>
                      <a:pt x="0" y="8"/>
                    </a:moveTo>
                    <a:lnTo>
                      <a:pt x="0" y="16"/>
                    </a:lnTo>
                    <a:lnTo>
                      <a:pt x="1" y="23"/>
                    </a:lnTo>
                    <a:lnTo>
                      <a:pt x="2" y="30"/>
                    </a:lnTo>
                    <a:lnTo>
                      <a:pt x="3" y="37"/>
                    </a:lnTo>
                    <a:lnTo>
                      <a:pt x="5" y="44"/>
                    </a:lnTo>
                    <a:lnTo>
                      <a:pt x="7" y="51"/>
                    </a:lnTo>
                    <a:lnTo>
                      <a:pt x="10" y="58"/>
                    </a:lnTo>
                    <a:lnTo>
                      <a:pt x="12" y="65"/>
                    </a:lnTo>
                    <a:lnTo>
                      <a:pt x="16" y="71"/>
                    </a:lnTo>
                    <a:lnTo>
                      <a:pt x="19" y="77"/>
                    </a:lnTo>
                    <a:lnTo>
                      <a:pt x="23" y="84"/>
                    </a:lnTo>
                    <a:lnTo>
                      <a:pt x="27" y="90"/>
                    </a:lnTo>
                    <a:lnTo>
                      <a:pt x="31" y="95"/>
                    </a:lnTo>
                    <a:lnTo>
                      <a:pt x="36" y="101"/>
                    </a:lnTo>
                    <a:lnTo>
                      <a:pt x="41" y="106"/>
                    </a:lnTo>
                    <a:lnTo>
                      <a:pt x="47" y="111"/>
                    </a:lnTo>
                    <a:lnTo>
                      <a:pt x="52" y="116"/>
                    </a:lnTo>
                    <a:lnTo>
                      <a:pt x="58" y="121"/>
                    </a:lnTo>
                    <a:lnTo>
                      <a:pt x="64" y="125"/>
                    </a:lnTo>
                    <a:lnTo>
                      <a:pt x="70" y="129"/>
                    </a:lnTo>
                    <a:lnTo>
                      <a:pt x="77" y="132"/>
                    </a:lnTo>
                    <a:lnTo>
                      <a:pt x="83" y="136"/>
                    </a:lnTo>
                    <a:lnTo>
                      <a:pt x="90" y="139"/>
                    </a:lnTo>
                    <a:lnTo>
                      <a:pt x="97" y="141"/>
                    </a:lnTo>
                    <a:lnTo>
                      <a:pt x="104" y="144"/>
                    </a:lnTo>
                    <a:lnTo>
                      <a:pt x="111" y="146"/>
                    </a:lnTo>
                    <a:lnTo>
                      <a:pt x="118" y="147"/>
                    </a:lnTo>
                    <a:lnTo>
                      <a:pt x="126" y="148"/>
                    </a:lnTo>
                    <a:lnTo>
                      <a:pt x="133" y="149"/>
                    </a:lnTo>
                    <a:lnTo>
                      <a:pt x="140" y="150"/>
                    </a:lnTo>
                    <a:lnTo>
                      <a:pt x="148" y="150"/>
                    </a:lnTo>
                    <a:lnTo>
                      <a:pt x="155" y="150"/>
                    </a:lnTo>
                    <a:lnTo>
                      <a:pt x="163" y="149"/>
                    </a:lnTo>
                    <a:lnTo>
                      <a:pt x="170" y="148"/>
                    </a:lnTo>
                    <a:lnTo>
                      <a:pt x="177" y="147"/>
                    </a:lnTo>
                    <a:lnTo>
                      <a:pt x="184" y="145"/>
                    </a:lnTo>
                    <a:lnTo>
                      <a:pt x="192" y="143"/>
                    </a:lnTo>
                    <a:lnTo>
                      <a:pt x="199" y="141"/>
                    </a:lnTo>
                    <a:lnTo>
                      <a:pt x="205" y="138"/>
                    </a:lnTo>
                    <a:lnTo>
                      <a:pt x="212" y="135"/>
                    </a:lnTo>
                    <a:lnTo>
                      <a:pt x="219" y="132"/>
                    </a:lnTo>
                    <a:lnTo>
                      <a:pt x="225" y="128"/>
                    </a:lnTo>
                    <a:lnTo>
                      <a:pt x="231" y="124"/>
                    </a:lnTo>
                    <a:lnTo>
                      <a:pt x="237" y="120"/>
                    </a:lnTo>
                    <a:lnTo>
                      <a:pt x="243" y="115"/>
                    </a:lnTo>
                    <a:lnTo>
                      <a:pt x="249" y="110"/>
                    </a:lnTo>
                    <a:lnTo>
                      <a:pt x="254" y="105"/>
                    </a:lnTo>
                    <a:lnTo>
                      <a:pt x="259" y="100"/>
                    </a:lnTo>
                    <a:lnTo>
                      <a:pt x="263" y="94"/>
                    </a:lnTo>
                    <a:lnTo>
                      <a:pt x="268" y="88"/>
                    </a:lnTo>
                    <a:lnTo>
                      <a:pt x="272" y="82"/>
                    </a:lnTo>
                    <a:lnTo>
                      <a:pt x="276" y="76"/>
                    </a:lnTo>
                    <a:lnTo>
                      <a:pt x="279" y="70"/>
                    </a:lnTo>
                    <a:lnTo>
                      <a:pt x="282" y="63"/>
                    </a:lnTo>
                    <a:lnTo>
                      <a:pt x="285" y="57"/>
                    </a:lnTo>
                    <a:lnTo>
                      <a:pt x="287" y="50"/>
                    </a:lnTo>
                    <a:lnTo>
                      <a:pt x="289" y="43"/>
                    </a:lnTo>
                    <a:lnTo>
                      <a:pt x="291" y="36"/>
                    </a:lnTo>
                    <a:lnTo>
                      <a:pt x="292" y="29"/>
                    </a:lnTo>
                    <a:lnTo>
                      <a:pt x="293" y="21"/>
                    </a:lnTo>
                    <a:lnTo>
                      <a:pt x="294" y="14"/>
                    </a:lnTo>
                    <a:lnTo>
                      <a:pt x="294" y="7"/>
                    </a:lnTo>
                    <a:lnTo>
                      <a:pt x="294" y="0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129"/>
              <p:cNvSpPr>
                <a:spLocks noChangeArrowheads="1"/>
              </p:cNvSpPr>
              <p:nvPr/>
            </p:nvSpPr>
            <p:spPr bwMode="auto">
              <a:xfrm rot="2580000">
                <a:off x="1276" y="2024"/>
                <a:ext cx="67" cy="35"/>
              </a:xfrm>
              <a:custGeom>
                <a:avLst/>
                <a:gdLst>
                  <a:gd name="T0" fmla="*/ 0 w 295"/>
                  <a:gd name="T1" fmla="*/ 2 h 153"/>
                  <a:gd name="T2" fmla="*/ 0 w 295"/>
                  <a:gd name="T3" fmla="*/ 5 h 153"/>
                  <a:gd name="T4" fmla="*/ 1 w 295"/>
                  <a:gd name="T5" fmla="*/ 8 h 153"/>
                  <a:gd name="T6" fmla="*/ 1 w 295"/>
                  <a:gd name="T7" fmla="*/ 11 h 153"/>
                  <a:gd name="T8" fmla="*/ 2 w 295"/>
                  <a:gd name="T9" fmla="*/ 14 h 153"/>
                  <a:gd name="T10" fmla="*/ 4 w 295"/>
                  <a:gd name="T11" fmla="*/ 17 h 153"/>
                  <a:gd name="T12" fmla="*/ 6 w 295"/>
                  <a:gd name="T13" fmla="*/ 20 h 153"/>
                  <a:gd name="T14" fmla="*/ 8 w 295"/>
                  <a:gd name="T15" fmla="*/ 23 h 153"/>
                  <a:gd name="T16" fmla="*/ 10 w 295"/>
                  <a:gd name="T17" fmla="*/ 25 h 153"/>
                  <a:gd name="T18" fmla="*/ 12 w 295"/>
                  <a:gd name="T19" fmla="*/ 27 h 153"/>
                  <a:gd name="T20" fmla="*/ 15 w 295"/>
                  <a:gd name="T21" fmla="*/ 30 h 153"/>
                  <a:gd name="T22" fmla="*/ 18 w 295"/>
                  <a:gd name="T23" fmla="*/ 31 h 153"/>
                  <a:gd name="T24" fmla="*/ 21 w 295"/>
                  <a:gd name="T25" fmla="*/ 32 h 153"/>
                  <a:gd name="T26" fmla="*/ 24 w 295"/>
                  <a:gd name="T27" fmla="*/ 33 h 153"/>
                  <a:gd name="T28" fmla="*/ 27 w 295"/>
                  <a:gd name="T29" fmla="*/ 34 h 153"/>
                  <a:gd name="T30" fmla="*/ 31 w 295"/>
                  <a:gd name="T31" fmla="*/ 35 h 153"/>
                  <a:gd name="T32" fmla="*/ 34 w 295"/>
                  <a:gd name="T33" fmla="*/ 35 h 153"/>
                  <a:gd name="T34" fmla="*/ 37 w 295"/>
                  <a:gd name="T35" fmla="*/ 35 h 153"/>
                  <a:gd name="T36" fmla="*/ 41 w 295"/>
                  <a:gd name="T37" fmla="*/ 34 h 153"/>
                  <a:gd name="T38" fmla="*/ 44 w 295"/>
                  <a:gd name="T39" fmla="*/ 33 h 153"/>
                  <a:gd name="T40" fmla="*/ 47 w 295"/>
                  <a:gd name="T41" fmla="*/ 32 h 153"/>
                  <a:gd name="T42" fmla="*/ 50 w 295"/>
                  <a:gd name="T43" fmla="*/ 30 h 153"/>
                  <a:gd name="T44" fmla="*/ 53 w 295"/>
                  <a:gd name="T45" fmla="*/ 29 h 153"/>
                  <a:gd name="T46" fmla="*/ 55 w 295"/>
                  <a:gd name="T47" fmla="*/ 27 h 153"/>
                  <a:gd name="T48" fmla="*/ 58 w 295"/>
                  <a:gd name="T49" fmla="*/ 24 h 153"/>
                  <a:gd name="T50" fmla="*/ 60 w 295"/>
                  <a:gd name="T51" fmla="*/ 22 h 153"/>
                  <a:gd name="T52" fmla="*/ 62 w 295"/>
                  <a:gd name="T53" fmla="*/ 19 h 153"/>
                  <a:gd name="T54" fmla="*/ 63 w 295"/>
                  <a:gd name="T55" fmla="*/ 16 h 153"/>
                  <a:gd name="T56" fmla="*/ 65 w 295"/>
                  <a:gd name="T57" fmla="*/ 13 h 153"/>
                  <a:gd name="T58" fmla="*/ 66 w 295"/>
                  <a:gd name="T59" fmla="*/ 10 h 153"/>
                  <a:gd name="T60" fmla="*/ 66 w 295"/>
                  <a:gd name="T61" fmla="*/ 7 h 153"/>
                  <a:gd name="T62" fmla="*/ 67 w 295"/>
                  <a:gd name="T63" fmla="*/ 4 h 15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5"/>
                  <a:gd name="T97" fmla="*/ 0 h 153"/>
                  <a:gd name="T98" fmla="*/ 295 w 295"/>
                  <a:gd name="T99" fmla="*/ 153 h 15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5" h="153">
                    <a:moveTo>
                      <a:pt x="0" y="0"/>
                    </a:moveTo>
                    <a:lnTo>
                      <a:pt x="0" y="7"/>
                    </a:lnTo>
                    <a:lnTo>
                      <a:pt x="0" y="15"/>
                    </a:lnTo>
                    <a:lnTo>
                      <a:pt x="1" y="22"/>
                    </a:lnTo>
                    <a:lnTo>
                      <a:pt x="1" y="29"/>
                    </a:lnTo>
                    <a:lnTo>
                      <a:pt x="3" y="36"/>
                    </a:lnTo>
                    <a:lnTo>
                      <a:pt x="4" y="43"/>
                    </a:lnTo>
                    <a:lnTo>
                      <a:pt x="6" y="50"/>
                    </a:lnTo>
                    <a:lnTo>
                      <a:pt x="8" y="57"/>
                    </a:lnTo>
                    <a:lnTo>
                      <a:pt x="11" y="63"/>
                    </a:lnTo>
                    <a:lnTo>
                      <a:pt x="14" y="70"/>
                    </a:lnTo>
                    <a:lnTo>
                      <a:pt x="17" y="76"/>
                    </a:lnTo>
                    <a:lnTo>
                      <a:pt x="21" y="82"/>
                    </a:lnTo>
                    <a:lnTo>
                      <a:pt x="25" y="88"/>
                    </a:lnTo>
                    <a:lnTo>
                      <a:pt x="29" y="94"/>
                    </a:lnTo>
                    <a:lnTo>
                      <a:pt x="34" y="100"/>
                    </a:lnTo>
                    <a:lnTo>
                      <a:pt x="38" y="105"/>
                    </a:lnTo>
                    <a:lnTo>
                      <a:pt x="43" y="111"/>
                    </a:lnTo>
                    <a:lnTo>
                      <a:pt x="49" y="115"/>
                    </a:lnTo>
                    <a:lnTo>
                      <a:pt x="54" y="120"/>
                    </a:lnTo>
                    <a:lnTo>
                      <a:pt x="60" y="124"/>
                    </a:lnTo>
                    <a:lnTo>
                      <a:pt x="66" y="129"/>
                    </a:lnTo>
                    <a:lnTo>
                      <a:pt x="73" y="132"/>
                    </a:lnTo>
                    <a:lnTo>
                      <a:pt x="79" y="136"/>
                    </a:lnTo>
                    <a:lnTo>
                      <a:pt x="86" y="139"/>
                    </a:lnTo>
                    <a:lnTo>
                      <a:pt x="92" y="142"/>
                    </a:lnTo>
                    <a:lnTo>
                      <a:pt x="99" y="144"/>
                    </a:lnTo>
                    <a:lnTo>
                      <a:pt x="106" y="146"/>
                    </a:lnTo>
                    <a:lnTo>
                      <a:pt x="113" y="148"/>
                    </a:lnTo>
                    <a:lnTo>
                      <a:pt x="121" y="150"/>
                    </a:lnTo>
                    <a:lnTo>
                      <a:pt x="128" y="151"/>
                    </a:lnTo>
                    <a:lnTo>
                      <a:pt x="135" y="152"/>
                    </a:lnTo>
                    <a:lnTo>
                      <a:pt x="143" y="152"/>
                    </a:lnTo>
                    <a:lnTo>
                      <a:pt x="150" y="152"/>
                    </a:lnTo>
                    <a:lnTo>
                      <a:pt x="157" y="152"/>
                    </a:lnTo>
                    <a:lnTo>
                      <a:pt x="165" y="151"/>
                    </a:lnTo>
                    <a:lnTo>
                      <a:pt x="172" y="150"/>
                    </a:lnTo>
                    <a:lnTo>
                      <a:pt x="179" y="149"/>
                    </a:lnTo>
                    <a:lnTo>
                      <a:pt x="186" y="147"/>
                    </a:lnTo>
                    <a:lnTo>
                      <a:pt x="193" y="145"/>
                    </a:lnTo>
                    <a:lnTo>
                      <a:pt x="200" y="142"/>
                    </a:lnTo>
                    <a:lnTo>
                      <a:pt x="207" y="140"/>
                    </a:lnTo>
                    <a:lnTo>
                      <a:pt x="214" y="137"/>
                    </a:lnTo>
                    <a:lnTo>
                      <a:pt x="220" y="133"/>
                    </a:lnTo>
                    <a:lnTo>
                      <a:pt x="226" y="129"/>
                    </a:lnTo>
                    <a:lnTo>
                      <a:pt x="232" y="125"/>
                    </a:lnTo>
                    <a:lnTo>
                      <a:pt x="238" y="121"/>
                    </a:lnTo>
                    <a:lnTo>
                      <a:pt x="244" y="117"/>
                    </a:lnTo>
                    <a:lnTo>
                      <a:pt x="249" y="112"/>
                    </a:lnTo>
                    <a:lnTo>
                      <a:pt x="254" y="107"/>
                    </a:lnTo>
                    <a:lnTo>
                      <a:pt x="259" y="101"/>
                    </a:lnTo>
                    <a:lnTo>
                      <a:pt x="264" y="96"/>
                    </a:lnTo>
                    <a:lnTo>
                      <a:pt x="268" y="90"/>
                    </a:lnTo>
                    <a:lnTo>
                      <a:pt x="272" y="84"/>
                    </a:lnTo>
                    <a:lnTo>
                      <a:pt x="276" y="78"/>
                    </a:lnTo>
                    <a:lnTo>
                      <a:pt x="279" y="71"/>
                    </a:lnTo>
                    <a:lnTo>
                      <a:pt x="282" y="65"/>
                    </a:lnTo>
                    <a:lnTo>
                      <a:pt x="285" y="58"/>
                    </a:lnTo>
                    <a:lnTo>
                      <a:pt x="287" y="51"/>
                    </a:lnTo>
                    <a:lnTo>
                      <a:pt x="289" y="44"/>
                    </a:lnTo>
                    <a:lnTo>
                      <a:pt x="291" y="37"/>
                    </a:lnTo>
                    <a:lnTo>
                      <a:pt x="292" y="30"/>
                    </a:lnTo>
                    <a:lnTo>
                      <a:pt x="293" y="23"/>
                    </a:lnTo>
                    <a:lnTo>
                      <a:pt x="294" y="16"/>
                    </a:lnTo>
                    <a:lnTo>
                      <a:pt x="294" y="9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Freeform 130"/>
              <p:cNvSpPr>
                <a:spLocks noChangeArrowheads="1"/>
              </p:cNvSpPr>
              <p:nvPr/>
            </p:nvSpPr>
            <p:spPr bwMode="auto">
              <a:xfrm rot="-8220000">
                <a:off x="1344" y="2048"/>
                <a:ext cx="67" cy="34"/>
              </a:xfrm>
              <a:custGeom>
                <a:avLst/>
                <a:gdLst>
                  <a:gd name="T0" fmla="*/ 0 w 295"/>
                  <a:gd name="T1" fmla="*/ 4 h 151"/>
                  <a:gd name="T2" fmla="*/ 0 w 295"/>
                  <a:gd name="T3" fmla="*/ 7 h 151"/>
                  <a:gd name="T4" fmla="*/ 1 w 295"/>
                  <a:gd name="T5" fmla="*/ 10 h 151"/>
                  <a:gd name="T6" fmla="*/ 2 w 295"/>
                  <a:gd name="T7" fmla="*/ 13 h 151"/>
                  <a:gd name="T8" fmla="*/ 4 w 295"/>
                  <a:gd name="T9" fmla="*/ 16 h 151"/>
                  <a:gd name="T10" fmla="*/ 5 w 295"/>
                  <a:gd name="T11" fmla="*/ 19 h 151"/>
                  <a:gd name="T12" fmla="*/ 7 w 295"/>
                  <a:gd name="T13" fmla="*/ 21 h 151"/>
                  <a:gd name="T14" fmla="*/ 9 w 295"/>
                  <a:gd name="T15" fmla="*/ 24 h 151"/>
                  <a:gd name="T16" fmla="*/ 12 w 295"/>
                  <a:gd name="T17" fmla="*/ 26 h 151"/>
                  <a:gd name="T18" fmla="*/ 15 w 295"/>
                  <a:gd name="T19" fmla="*/ 28 h 151"/>
                  <a:gd name="T20" fmla="*/ 17 w 295"/>
                  <a:gd name="T21" fmla="*/ 30 h 151"/>
                  <a:gd name="T22" fmla="*/ 20 w 295"/>
                  <a:gd name="T23" fmla="*/ 31 h 151"/>
                  <a:gd name="T24" fmla="*/ 24 w 295"/>
                  <a:gd name="T25" fmla="*/ 32 h 151"/>
                  <a:gd name="T26" fmla="*/ 27 w 295"/>
                  <a:gd name="T27" fmla="*/ 33 h 151"/>
                  <a:gd name="T28" fmla="*/ 30 w 295"/>
                  <a:gd name="T29" fmla="*/ 34 h 151"/>
                  <a:gd name="T30" fmla="*/ 34 w 295"/>
                  <a:gd name="T31" fmla="*/ 34 h 151"/>
                  <a:gd name="T32" fmla="*/ 37 w 295"/>
                  <a:gd name="T33" fmla="*/ 34 h 151"/>
                  <a:gd name="T34" fmla="*/ 40 w 295"/>
                  <a:gd name="T35" fmla="*/ 33 h 151"/>
                  <a:gd name="T36" fmla="*/ 44 w 295"/>
                  <a:gd name="T37" fmla="*/ 32 h 151"/>
                  <a:gd name="T38" fmla="*/ 47 w 295"/>
                  <a:gd name="T39" fmla="*/ 31 h 151"/>
                  <a:gd name="T40" fmla="*/ 50 w 295"/>
                  <a:gd name="T41" fmla="*/ 30 h 151"/>
                  <a:gd name="T42" fmla="*/ 52 w 295"/>
                  <a:gd name="T43" fmla="*/ 28 h 151"/>
                  <a:gd name="T44" fmla="*/ 55 w 295"/>
                  <a:gd name="T45" fmla="*/ 26 h 151"/>
                  <a:gd name="T46" fmla="*/ 58 w 295"/>
                  <a:gd name="T47" fmla="*/ 24 h 151"/>
                  <a:gd name="T48" fmla="*/ 60 w 295"/>
                  <a:gd name="T49" fmla="*/ 21 h 151"/>
                  <a:gd name="T50" fmla="*/ 62 w 295"/>
                  <a:gd name="T51" fmla="*/ 18 h 151"/>
                  <a:gd name="T52" fmla="*/ 63 w 295"/>
                  <a:gd name="T53" fmla="*/ 16 h 151"/>
                  <a:gd name="T54" fmla="*/ 65 w 295"/>
                  <a:gd name="T55" fmla="*/ 13 h 151"/>
                  <a:gd name="T56" fmla="*/ 66 w 295"/>
                  <a:gd name="T57" fmla="*/ 10 h 151"/>
                  <a:gd name="T58" fmla="*/ 66 w 295"/>
                  <a:gd name="T59" fmla="*/ 7 h 151"/>
                  <a:gd name="T60" fmla="*/ 67 w 295"/>
                  <a:gd name="T61" fmla="*/ 3 h 151"/>
                  <a:gd name="T62" fmla="*/ 67 w 295"/>
                  <a:gd name="T63" fmla="*/ 0 h 15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95"/>
                  <a:gd name="T97" fmla="*/ 0 h 151"/>
                  <a:gd name="T98" fmla="*/ 295 w 295"/>
                  <a:gd name="T99" fmla="*/ 151 h 15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95" h="151">
                    <a:moveTo>
                      <a:pt x="0" y="8"/>
                    </a:moveTo>
                    <a:lnTo>
                      <a:pt x="0" y="16"/>
                    </a:lnTo>
                    <a:lnTo>
                      <a:pt x="1" y="23"/>
                    </a:lnTo>
                    <a:lnTo>
                      <a:pt x="2" y="30"/>
                    </a:lnTo>
                    <a:lnTo>
                      <a:pt x="3" y="37"/>
                    </a:lnTo>
                    <a:lnTo>
                      <a:pt x="5" y="44"/>
                    </a:lnTo>
                    <a:lnTo>
                      <a:pt x="7" y="51"/>
                    </a:lnTo>
                    <a:lnTo>
                      <a:pt x="10" y="58"/>
                    </a:lnTo>
                    <a:lnTo>
                      <a:pt x="12" y="65"/>
                    </a:lnTo>
                    <a:lnTo>
                      <a:pt x="16" y="71"/>
                    </a:lnTo>
                    <a:lnTo>
                      <a:pt x="19" y="77"/>
                    </a:lnTo>
                    <a:lnTo>
                      <a:pt x="23" y="84"/>
                    </a:lnTo>
                    <a:lnTo>
                      <a:pt x="27" y="90"/>
                    </a:lnTo>
                    <a:lnTo>
                      <a:pt x="31" y="95"/>
                    </a:lnTo>
                    <a:lnTo>
                      <a:pt x="36" y="101"/>
                    </a:lnTo>
                    <a:lnTo>
                      <a:pt x="41" y="106"/>
                    </a:lnTo>
                    <a:lnTo>
                      <a:pt x="47" y="111"/>
                    </a:lnTo>
                    <a:lnTo>
                      <a:pt x="52" y="116"/>
                    </a:lnTo>
                    <a:lnTo>
                      <a:pt x="58" y="121"/>
                    </a:lnTo>
                    <a:lnTo>
                      <a:pt x="64" y="125"/>
                    </a:lnTo>
                    <a:lnTo>
                      <a:pt x="70" y="129"/>
                    </a:lnTo>
                    <a:lnTo>
                      <a:pt x="77" y="132"/>
                    </a:lnTo>
                    <a:lnTo>
                      <a:pt x="83" y="136"/>
                    </a:lnTo>
                    <a:lnTo>
                      <a:pt x="90" y="139"/>
                    </a:lnTo>
                    <a:lnTo>
                      <a:pt x="97" y="141"/>
                    </a:lnTo>
                    <a:lnTo>
                      <a:pt x="104" y="144"/>
                    </a:lnTo>
                    <a:lnTo>
                      <a:pt x="111" y="146"/>
                    </a:lnTo>
                    <a:lnTo>
                      <a:pt x="118" y="147"/>
                    </a:lnTo>
                    <a:lnTo>
                      <a:pt x="126" y="148"/>
                    </a:lnTo>
                    <a:lnTo>
                      <a:pt x="133" y="149"/>
                    </a:lnTo>
                    <a:lnTo>
                      <a:pt x="140" y="150"/>
                    </a:lnTo>
                    <a:lnTo>
                      <a:pt x="148" y="150"/>
                    </a:lnTo>
                    <a:lnTo>
                      <a:pt x="155" y="150"/>
                    </a:lnTo>
                    <a:lnTo>
                      <a:pt x="163" y="149"/>
                    </a:lnTo>
                    <a:lnTo>
                      <a:pt x="170" y="148"/>
                    </a:lnTo>
                    <a:lnTo>
                      <a:pt x="177" y="147"/>
                    </a:lnTo>
                    <a:lnTo>
                      <a:pt x="184" y="145"/>
                    </a:lnTo>
                    <a:lnTo>
                      <a:pt x="192" y="143"/>
                    </a:lnTo>
                    <a:lnTo>
                      <a:pt x="199" y="141"/>
                    </a:lnTo>
                    <a:lnTo>
                      <a:pt x="205" y="138"/>
                    </a:lnTo>
                    <a:lnTo>
                      <a:pt x="212" y="135"/>
                    </a:lnTo>
                    <a:lnTo>
                      <a:pt x="219" y="132"/>
                    </a:lnTo>
                    <a:lnTo>
                      <a:pt x="225" y="128"/>
                    </a:lnTo>
                    <a:lnTo>
                      <a:pt x="231" y="124"/>
                    </a:lnTo>
                    <a:lnTo>
                      <a:pt x="237" y="120"/>
                    </a:lnTo>
                    <a:lnTo>
                      <a:pt x="243" y="115"/>
                    </a:lnTo>
                    <a:lnTo>
                      <a:pt x="249" y="110"/>
                    </a:lnTo>
                    <a:lnTo>
                      <a:pt x="254" y="105"/>
                    </a:lnTo>
                    <a:lnTo>
                      <a:pt x="259" y="100"/>
                    </a:lnTo>
                    <a:lnTo>
                      <a:pt x="263" y="94"/>
                    </a:lnTo>
                    <a:lnTo>
                      <a:pt x="268" y="88"/>
                    </a:lnTo>
                    <a:lnTo>
                      <a:pt x="272" y="82"/>
                    </a:lnTo>
                    <a:lnTo>
                      <a:pt x="276" y="76"/>
                    </a:lnTo>
                    <a:lnTo>
                      <a:pt x="279" y="70"/>
                    </a:lnTo>
                    <a:lnTo>
                      <a:pt x="282" y="63"/>
                    </a:lnTo>
                    <a:lnTo>
                      <a:pt x="285" y="57"/>
                    </a:lnTo>
                    <a:lnTo>
                      <a:pt x="287" y="50"/>
                    </a:lnTo>
                    <a:lnTo>
                      <a:pt x="289" y="43"/>
                    </a:lnTo>
                    <a:lnTo>
                      <a:pt x="291" y="36"/>
                    </a:lnTo>
                    <a:lnTo>
                      <a:pt x="292" y="29"/>
                    </a:lnTo>
                    <a:lnTo>
                      <a:pt x="293" y="21"/>
                    </a:lnTo>
                    <a:lnTo>
                      <a:pt x="294" y="14"/>
                    </a:lnTo>
                    <a:lnTo>
                      <a:pt x="294" y="7"/>
                    </a:lnTo>
                    <a:lnTo>
                      <a:pt x="294" y="0"/>
                    </a:lnTo>
                  </a:path>
                </a:pathLst>
              </a:custGeom>
              <a:noFill/>
              <a:ln w="360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131"/>
              <p:cNvSpPr>
                <a:spLocks noChangeShapeType="1"/>
              </p:cNvSpPr>
              <p:nvPr/>
            </p:nvSpPr>
            <p:spPr bwMode="auto">
              <a:xfrm>
                <a:off x="1380" y="2048"/>
                <a:ext cx="124" cy="100"/>
              </a:xfrm>
              <a:prstGeom prst="line">
                <a:avLst/>
              </a:prstGeom>
              <a:noFill/>
              <a:ln w="35941">
                <a:solidFill>
                  <a:srgbClr val="00FF00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280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3" y="519113"/>
            <a:ext cx="594360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352550" y="6161088"/>
            <a:ext cx="72263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500" b="1" i="1">
                <a:latin typeface="Helvetica" pitchFamily="34" charset="0"/>
                <a:ea typeface="HG Mincho Light J" charset="0"/>
                <a:cs typeface="HG Mincho Light J" charset="0"/>
              </a:rPr>
              <a:t>A. Di Cicco, A. Filipponi, J. P. Iti</a:t>
            </a:r>
            <a:r>
              <a:rPr lang="en-GB" altLang="it-IT" sz="1500" b="1" i="1">
                <a:latin typeface="Helvetica" pitchFamily="34" charset="0"/>
                <a:cs typeface="Times" pitchFamily="18" charset="0"/>
              </a:rPr>
              <a:t>é</a:t>
            </a:r>
            <a:r>
              <a:rPr lang="en-GB" altLang="it-IT" sz="1500" b="1" i="1">
                <a:latin typeface="Helvetica" pitchFamily="34" charset="0"/>
                <a:ea typeface="HG Mincho Light J" charset="0"/>
                <a:cs typeface="HG Mincho Light J" charset="0"/>
              </a:rPr>
              <a:t> and A. Polian, Phys. Rev. B 54 (1996) 9086-9098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260600" y="450850"/>
            <a:ext cx="51466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800">
                <a:latin typeface="Helvetica" pitchFamily="34" charset="0"/>
                <a:ea typeface="HG Mincho Light J" charset="0"/>
                <a:cs typeface="HG Mincho Light J" charset="0"/>
              </a:rPr>
              <a:t>High-pressure EXAFS of solid and liquid Kr </a:t>
            </a:r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6186488" y="2717800"/>
            <a:ext cx="989012" cy="989013"/>
          </a:xfrm>
          <a:prstGeom prst="roundRect">
            <a:avLst>
              <a:gd name="adj" fmla="val 144"/>
            </a:avLst>
          </a:prstGeom>
          <a:noFill/>
          <a:ln w="360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6197600" y="1701800"/>
            <a:ext cx="965200" cy="990600"/>
          </a:xfrm>
          <a:prstGeom prst="roundRect">
            <a:avLst>
              <a:gd name="adj" fmla="val 148"/>
            </a:avLst>
          </a:prstGeom>
          <a:noFill/>
          <a:ln w="36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7762875" y="2917825"/>
            <a:ext cx="765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800">
                <a:solidFill>
                  <a:srgbClr val="0000FF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Liquid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7688263" y="1930400"/>
            <a:ext cx="765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80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Solid</a:t>
            </a:r>
          </a:p>
        </p:txBody>
      </p:sp>
      <p:cxnSp>
        <p:nvCxnSpPr>
          <p:cNvPr id="3081" name="AutoShape 9"/>
          <p:cNvCxnSpPr>
            <a:cxnSpLocks noChangeShapeType="1"/>
            <a:stCxn id="3080" idx="1"/>
            <a:endCxn id="3078" idx="3"/>
          </p:cNvCxnSpPr>
          <p:nvPr/>
        </p:nvCxnSpPr>
        <p:spPr bwMode="auto">
          <a:xfrm flipH="1">
            <a:off x="7896225" y="2279650"/>
            <a:ext cx="579438" cy="142875"/>
          </a:xfrm>
          <a:prstGeom prst="curvedConnector3">
            <a:avLst>
              <a:gd name="adj1" fmla="val 50000"/>
            </a:avLst>
          </a:prstGeom>
          <a:noFill/>
          <a:ln w="360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2" name="AutoShape 10"/>
          <p:cNvCxnSpPr>
            <a:cxnSpLocks noChangeShapeType="1"/>
            <a:stCxn id="3079" idx="1"/>
            <a:endCxn id="3077" idx="3"/>
          </p:cNvCxnSpPr>
          <p:nvPr/>
        </p:nvCxnSpPr>
        <p:spPr bwMode="auto">
          <a:xfrm flipH="1">
            <a:off x="7908925" y="3367088"/>
            <a:ext cx="649288" cy="173037"/>
          </a:xfrm>
          <a:prstGeom prst="curvedConnector3">
            <a:avLst>
              <a:gd name="adj1" fmla="val 50000"/>
            </a:avLst>
          </a:prstGeom>
          <a:noFill/>
          <a:ln w="36000">
            <a:solidFill>
              <a:srgbClr val="0000FF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7462838" y="3932238"/>
            <a:ext cx="4206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800">
                <a:latin typeface="Helvetica" pitchFamily="34" charset="0"/>
                <a:ea typeface="HG Mincho Light J" charset="0"/>
                <a:cs typeface="HG Mincho Light J" charset="0"/>
              </a:rPr>
              <a:t>Gas</a:t>
            </a:r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6186488" y="3781425"/>
            <a:ext cx="450850" cy="176213"/>
          </a:xfrm>
          <a:prstGeom prst="roundRect">
            <a:avLst>
              <a:gd name="adj" fmla="val 819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3085" name="Oval 13"/>
          <p:cNvSpPr>
            <a:spLocks noChangeArrowheads="1"/>
          </p:cNvSpPr>
          <p:nvPr/>
        </p:nvSpPr>
        <p:spPr bwMode="auto">
          <a:xfrm>
            <a:off x="6240463" y="3798888"/>
            <a:ext cx="63500" cy="63500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cxnSp>
        <p:nvCxnSpPr>
          <p:cNvPr id="3086" name="AutoShape 14"/>
          <p:cNvCxnSpPr>
            <a:cxnSpLocks noChangeShapeType="1"/>
            <a:stCxn id="3083" idx="1"/>
            <a:endCxn id="3085" idx="3"/>
          </p:cNvCxnSpPr>
          <p:nvPr/>
        </p:nvCxnSpPr>
        <p:spPr bwMode="auto">
          <a:xfrm flipH="1" flipV="1">
            <a:off x="6948488" y="4222750"/>
            <a:ext cx="1277937" cy="258763"/>
          </a:xfrm>
          <a:prstGeom prst="curvedConnector3">
            <a:avLst>
              <a:gd name="adj1" fmla="val 50000"/>
            </a:avLst>
          </a:prstGeom>
          <a:noFill/>
          <a:ln w="36000">
            <a:solidFill>
              <a:srgbClr val="00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832749" y="188640"/>
            <a:ext cx="3478516" cy="47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3300" dirty="0">
                <a:solidFill>
                  <a:srgbClr val="FF0000"/>
                </a:solidFill>
                <a:latin typeface="Arial" panose="020B0604020202020204" pitchFamily="34" charset="0"/>
                <a:ea typeface="HG Mincho Light J" charset="0"/>
                <a:cs typeface="Arial" panose="020B0604020202020204" pitchFamily="34" charset="0"/>
              </a:rPr>
              <a:t>XANES vs EXAFS</a:t>
            </a:r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6747254"/>
              </p:ext>
            </p:extLst>
          </p:nvPr>
        </p:nvGraphicFramePr>
        <p:xfrm>
          <a:off x="388938" y="1304255"/>
          <a:ext cx="8050212" cy="464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362956" imgH="3095244" progId="Word.Document.8">
                  <p:embed/>
                </p:oleObj>
              </mc:Choice>
              <mc:Fallback>
                <p:oleObj name="Document" r:id="rId2" imgW="5362956" imgH="3095244" progId="Word.Document.8">
                  <p:embed/>
                  <p:pic>
                    <p:nvPicPr>
                      <p:cNvPr id="3" name="Ogget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938" y="1304255"/>
                        <a:ext cx="8050212" cy="464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3008117" y="1001618"/>
            <a:ext cx="347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Inelastic mean free path</a:t>
            </a:r>
          </a:p>
        </p:txBody>
      </p:sp>
    </p:spTree>
    <p:extLst>
      <p:ext uri="{BB962C8B-B14F-4D97-AF65-F5344CB8AC3E}">
        <p14:creationId xmlns:p14="http://schemas.microsoft.com/office/powerpoint/2010/main" val="2772086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7" name="Picture 14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" b="1454"/>
          <a:stretch/>
        </p:blipFill>
        <p:spPr bwMode="auto">
          <a:xfrm>
            <a:off x="1475656" y="1164288"/>
            <a:ext cx="6304036" cy="528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" name="Text Box 3"/>
          <p:cNvSpPr txBox="1">
            <a:spLocks noChangeArrowheads="1"/>
          </p:cNvSpPr>
          <p:nvPr/>
        </p:nvSpPr>
        <p:spPr bwMode="auto">
          <a:xfrm>
            <a:off x="2487613" y="138113"/>
            <a:ext cx="407828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2900" b="1" dirty="0">
                <a:solidFill>
                  <a:srgbClr val="FF0000"/>
                </a:solidFill>
                <a:ea typeface="HG Mincho Light J" charset="0"/>
                <a:cs typeface="HG Mincho Light J" charset="0"/>
              </a:rPr>
              <a:t>EXAFS standard formula</a:t>
            </a:r>
          </a:p>
        </p:txBody>
      </p:sp>
      <p:sp>
        <p:nvSpPr>
          <p:cNvPr id="4" name="Rettangolo 3"/>
          <p:cNvSpPr/>
          <p:nvPr/>
        </p:nvSpPr>
        <p:spPr>
          <a:xfrm>
            <a:off x="1691680" y="4509120"/>
            <a:ext cx="487422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988339"/>
              </p:ext>
            </p:extLst>
          </p:nvPr>
        </p:nvGraphicFramePr>
        <p:xfrm>
          <a:off x="1662267" y="4437112"/>
          <a:ext cx="4810943" cy="576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4" imgW="4800600" imgH="622300" progId="Equation.3">
                  <p:embed/>
                </p:oleObj>
              </mc:Choice>
              <mc:Fallback>
                <p:oleObj name="Equazione" r:id="rId4" imgW="4800600" imgH="622300" progId="Equation.3">
                  <p:embed/>
                  <p:pic>
                    <p:nvPicPr>
                      <p:cNvPr id="3" name="Ogget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2267" y="4437112"/>
                        <a:ext cx="4810943" cy="5760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27" y="2085121"/>
            <a:ext cx="4279873" cy="242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487613" y="138113"/>
            <a:ext cx="4078287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2900" b="1" dirty="0">
                <a:solidFill>
                  <a:srgbClr val="FF0000"/>
                </a:solidFill>
                <a:ea typeface="HG Mincho Light J" charset="0"/>
                <a:cs typeface="HG Mincho Light J" charset="0"/>
              </a:rPr>
              <a:t>EXAFS standard formula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704850" y="4198938"/>
            <a:ext cx="5280613" cy="167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100013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100013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eaLnBrk="1">
              <a:lnSpc>
                <a:spcPct val="97000"/>
              </a:lnSpc>
              <a:spcBef>
                <a:spcPct val="0"/>
              </a:spcBef>
              <a:buClr>
                <a:srgbClr val="FF0000"/>
              </a:buClr>
              <a:buFontTx/>
              <a:buChar char="•"/>
            </a:pPr>
            <a:r>
              <a:rPr lang="en-GB" altLang="it-IT" sz="1600" b="1" dirty="0">
                <a:solidFill>
                  <a:srgbClr val="00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absorber-</a:t>
            </a:r>
            <a:r>
              <a:rPr lang="en-GB" altLang="it-IT" sz="1600" b="1" dirty="0" err="1">
                <a:solidFill>
                  <a:srgbClr val="00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scatterer</a:t>
            </a:r>
            <a:r>
              <a:rPr lang="en-GB" altLang="it-IT" sz="1600" b="1" dirty="0">
                <a:solidFill>
                  <a:srgbClr val="00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distance:</a:t>
            </a:r>
            <a:r>
              <a:rPr lang="en-GB" altLang="it-IT" sz="1600" b="1" dirty="0">
                <a:solidFill>
                  <a:srgbClr val="00FF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</a:t>
            </a:r>
            <a:r>
              <a:rPr lang="en-GB" altLang="it-IT" sz="1600" b="1" dirty="0" err="1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R</a:t>
            </a:r>
            <a:r>
              <a:rPr lang="en-GB" altLang="it-IT" sz="1600" b="1" baseline="-33000" dirty="0" err="1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i</a:t>
            </a:r>
            <a:endParaRPr lang="en-GB" altLang="it-IT" sz="1600" b="1" baseline="-33000" dirty="0">
              <a:solidFill>
                <a:srgbClr val="FF0000"/>
              </a:solidFill>
              <a:latin typeface="Helvetica" pitchFamily="34" charset="0"/>
              <a:ea typeface="HG Mincho Light J" charset="0"/>
              <a:cs typeface="HG Mincho Light J" charset="0"/>
            </a:endParaRPr>
          </a:p>
          <a:p>
            <a:pPr lvl="1" eaLnBrk="1">
              <a:lnSpc>
                <a:spcPct val="97000"/>
              </a:lnSpc>
              <a:spcBef>
                <a:spcPct val="0"/>
              </a:spcBef>
              <a:buClr>
                <a:srgbClr val="FF0000"/>
              </a:buClr>
              <a:buFontTx/>
              <a:buChar char="•"/>
            </a:pPr>
            <a:r>
              <a:rPr lang="en-GB" altLang="it-IT" sz="1600" b="1" baseline="-33000" dirty="0">
                <a:solidFill>
                  <a:schemeClr val="accent2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</a:t>
            </a:r>
            <a:r>
              <a:rPr lang="en-GB" altLang="it-IT" sz="1600" b="1" dirty="0">
                <a:solidFill>
                  <a:srgbClr val="00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coordination numbers:</a:t>
            </a:r>
            <a:r>
              <a:rPr lang="en-GB" altLang="it-IT" sz="1600" b="1" dirty="0">
                <a:solidFill>
                  <a:srgbClr val="00FF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</a:t>
            </a:r>
            <a:r>
              <a:rPr lang="en-GB" altLang="it-IT" sz="1600" b="1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N</a:t>
            </a:r>
            <a:r>
              <a:rPr lang="en-GB" altLang="it-IT" sz="1600" b="1" baseline="-33000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i</a:t>
            </a:r>
          </a:p>
          <a:p>
            <a:pPr eaLnBrk="1">
              <a:lnSpc>
                <a:spcPct val="97000"/>
              </a:lnSpc>
              <a:spcBef>
                <a:spcPct val="0"/>
              </a:spcBef>
              <a:buClr>
                <a:srgbClr val="FF0000"/>
              </a:buClr>
            </a:pPr>
            <a:r>
              <a:rPr lang="en-GB" altLang="it-IT" sz="1600" b="1" dirty="0">
                <a:solidFill>
                  <a:srgbClr val="00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disorder along the absorber – </a:t>
            </a:r>
            <a:r>
              <a:rPr lang="en-GB" altLang="it-IT" sz="1600" b="1" dirty="0" err="1">
                <a:solidFill>
                  <a:srgbClr val="00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scatterer</a:t>
            </a:r>
            <a:r>
              <a:rPr lang="en-GB" altLang="it-IT" sz="1600" b="1" dirty="0">
                <a:solidFill>
                  <a:srgbClr val="00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distance:</a:t>
            </a:r>
            <a:r>
              <a:rPr lang="en-GB" altLang="it-IT" sz="1600" b="1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</a:t>
            </a:r>
            <a:r>
              <a:rPr lang="en-GB" altLang="it-IT" sz="1600" b="1" dirty="0">
                <a:solidFill>
                  <a:srgbClr val="FF0000"/>
                </a:solidFill>
                <a:latin typeface="Symbol" pitchFamily="18" charset="2"/>
                <a:ea typeface="HG Mincho Light J" charset="0"/>
                <a:cs typeface="HG Mincho Light J" charset="0"/>
              </a:rPr>
              <a:t>s</a:t>
            </a:r>
            <a:r>
              <a:rPr lang="en-GB" altLang="it-IT" sz="1600" b="1" baseline="33000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2</a:t>
            </a:r>
          </a:p>
          <a:p>
            <a:pPr eaLnBrk="1">
              <a:lnSpc>
                <a:spcPct val="97000"/>
              </a:lnSpc>
              <a:spcBef>
                <a:spcPct val="0"/>
              </a:spcBef>
              <a:buClr>
                <a:srgbClr val="FF0000"/>
              </a:buClr>
            </a:pPr>
            <a:r>
              <a:rPr lang="en-GB" altLang="it-IT" sz="1600" b="1" dirty="0">
                <a:solidFill>
                  <a:srgbClr val="00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passive electron relaxation:</a:t>
            </a:r>
            <a:r>
              <a:rPr lang="en-GB" altLang="it-IT" sz="1600" b="1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S</a:t>
            </a:r>
            <a:r>
              <a:rPr lang="en-GB" altLang="it-IT" sz="1600" b="1" baseline="-33000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0</a:t>
            </a:r>
            <a:r>
              <a:rPr lang="en-GB" altLang="it-IT" sz="1600" b="1" baseline="33000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2</a:t>
            </a:r>
          </a:p>
          <a:p>
            <a:pPr eaLnBrk="1">
              <a:lnSpc>
                <a:spcPct val="97000"/>
              </a:lnSpc>
              <a:spcBef>
                <a:spcPct val="0"/>
              </a:spcBef>
              <a:buClr>
                <a:srgbClr val="FF0000"/>
              </a:buClr>
            </a:pPr>
            <a:r>
              <a:rPr lang="en-GB" altLang="it-IT" sz="1600" b="1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</a:t>
            </a:r>
            <a:r>
              <a:rPr lang="en-GB" altLang="it-IT" sz="1600" b="1" dirty="0">
                <a:solidFill>
                  <a:srgbClr val="00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finite photo-electron mean free path:</a:t>
            </a:r>
            <a:r>
              <a:rPr lang="en-GB" altLang="it-IT" sz="1600" b="1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</a:t>
            </a:r>
            <a:r>
              <a:rPr lang="en-GB" altLang="it-IT" sz="1600" b="1" dirty="0">
                <a:solidFill>
                  <a:srgbClr val="FF0000"/>
                </a:solidFill>
                <a:latin typeface="Symbol" pitchFamily="18" charset="2"/>
                <a:ea typeface="HG Mincho Light J" charset="0"/>
                <a:cs typeface="HG Mincho Light J" charset="0"/>
              </a:rPr>
              <a:t>l</a:t>
            </a:r>
            <a:r>
              <a:rPr lang="en-GB" altLang="it-IT" sz="1600" b="1" baseline="-25000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(k)</a:t>
            </a:r>
            <a:endParaRPr lang="en-GB" altLang="it-IT" sz="1600" b="1" baseline="33000" dirty="0">
              <a:solidFill>
                <a:schemeClr val="accent2"/>
              </a:solidFill>
              <a:latin typeface="Helvetica" pitchFamily="34" charset="0"/>
              <a:ea typeface="HG Mincho Light J" charset="0"/>
              <a:cs typeface="HG Mincho Light J" charset="0"/>
            </a:endParaRPr>
          </a:p>
          <a:p>
            <a:pPr eaLnBrk="1">
              <a:lnSpc>
                <a:spcPct val="97000"/>
              </a:lnSpc>
              <a:spcBef>
                <a:spcPct val="0"/>
              </a:spcBef>
              <a:buClr>
                <a:srgbClr val="FF0000"/>
              </a:buClr>
            </a:pPr>
            <a:r>
              <a:rPr lang="en-GB" altLang="it-IT" sz="1600" b="1" dirty="0">
                <a:solidFill>
                  <a:schemeClr val="tx2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</a:t>
            </a:r>
            <a:r>
              <a:rPr lang="en-GB" altLang="it-IT" sz="1600" b="1" dirty="0">
                <a:latin typeface="Helvetica" pitchFamily="34" charset="0"/>
                <a:ea typeface="HG Mincho Light J" charset="0"/>
                <a:cs typeface="HG Mincho Light J" charset="0"/>
              </a:rPr>
              <a:t>function of scattering amplitude: </a:t>
            </a:r>
            <a:r>
              <a:rPr lang="en-GB" altLang="it-IT" sz="1600" b="1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f</a:t>
            </a:r>
            <a:r>
              <a:rPr lang="en-GB" altLang="it-IT" sz="1600" b="1" baseline="-25000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i(k)</a:t>
            </a:r>
            <a:endParaRPr lang="en-GB" altLang="it-IT" sz="1600" b="1" dirty="0">
              <a:solidFill>
                <a:srgbClr val="FF0000"/>
              </a:solidFill>
              <a:latin typeface="Helvetica" pitchFamily="34" charset="0"/>
              <a:ea typeface="HG Mincho Light J" charset="0"/>
              <a:cs typeface="HG Mincho Light J" charset="0"/>
            </a:endParaRPr>
          </a:p>
          <a:p>
            <a:pPr lvl="1" eaLnBrk="1">
              <a:lnSpc>
                <a:spcPct val="97000"/>
              </a:lnSpc>
              <a:spcBef>
                <a:spcPct val="0"/>
              </a:spcBef>
              <a:buClr>
                <a:srgbClr val="FF0000"/>
              </a:buClr>
              <a:buFontTx/>
              <a:buChar char="•"/>
            </a:pPr>
            <a:r>
              <a:rPr lang="en-GB" altLang="it-IT" sz="1600" b="1" dirty="0">
                <a:solidFill>
                  <a:srgbClr val="00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 phase function: </a:t>
            </a:r>
            <a:r>
              <a:rPr lang="en-GB" altLang="it-IT" sz="1600" b="1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  <a:sym typeface="Symbol" pitchFamily="18" charset="2"/>
              </a:rPr>
              <a:t></a:t>
            </a:r>
            <a:r>
              <a:rPr lang="en-GB" altLang="it-IT" sz="1600" b="1" baseline="-25000" dirty="0" err="1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i</a:t>
            </a:r>
            <a:r>
              <a:rPr lang="en-GB" altLang="it-IT" sz="1600" b="1" baseline="-25000" dirty="0">
                <a:solidFill>
                  <a:srgbClr val="FF0000"/>
                </a:solidFill>
                <a:latin typeface="Helvetica" pitchFamily="34" charset="0"/>
                <a:ea typeface="HG Mincho Light J" charset="0"/>
                <a:cs typeface="HG Mincho Light J" charset="0"/>
              </a:rPr>
              <a:t>(k)</a:t>
            </a:r>
          </a:p>
        </p:txBody>
      </p:sp>
      <p:grpSp>
        <p:nvGrpSpPr>
          <p:cNvPr id="5125" name="Group 5"/>
          <p:cNvGrpSpPr>
            <a:grpSpLocks/>
          </p:cNvGrpSpPr>
          <p:nvPr/>
        </p:nvGrpSpPr>
        <p:grpSpPr bwMode="auto">
          <a:xfrm>
            <a:off x="1382713" y="2073275"/>
            <a:ext cx="3378200" cy="1370013"/>
            <a:chOff x="960" y="1440"/>
            <a:chExt cx="2346" cy="951"/>
          </a:xfrm>
        </p:grpSpPr>
        <p:grpSp>
          <p:nvGrpSpPr>
            <p:cNvPr id="5129" name="Group 6"/>
            <p:cNvGrpSpPr>
              <a:grpSpLocks/>
            </p:cNvGrpSpPr>
            <p:nvPr/>
          </p:nvGrpSpPr>
          <p:grpSpPr bwMode="auto">
            <a:xfrm>
              <a:off x="2403" y="1471"/>
              <a:ext cx="903" cy="900"/>
              <a:chOff x="5170" y="1636"/>
              <a:chExt cx="903" cy="900"/>
            </a:xfrm>
          </p:grpSpPr>
          <p:sp>
            <p:nvSpPr>
              <p:cNvPr id="5146" name="Oval 7"/>
              <p:cNvSpPr>
                <a:spLocks noChangeArrowheads="1"/>
              </p:cNvSpPr>
              <p:nvPr/>
            </p:nvSpPr>
            <p:spPr bwMode="auto">
              <a:xfrm>
                <a:off x="5497" y="1962"/>
                <a:ext cx="250" cy="24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47" name="Oval 8"/>
              <p:cNvSpPr>
                <a:spLocks noChangeArrowheads="1"/>
              </p:cNvSpPr>
              <p:nvPr/>
            </p:nvSpPr>
            <p:spPr bwMode="auto">
              <a:xfrm>
                <a:off x="5451" y="1916"/>
                <a:ext cx="343" cy="342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48" name="Oval 9"/>
              <p:cNvSpPr>
                <a:spLocks noChangeArrowheads="1"/>
              </p:cNvSpPr>
              <p:nvPr/>
            </p:nvSpPr>
            <p:spPr bwMode="auto">
              <a:xfrm>
                <a:off x="5404" y="1869"/>
                <a:ext cx="437" cy="43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49" name="Oval 10"/>
              <p:cNvSpPr>
                <a:spLocks noChangeArrowheads="1"/>
              </p:cNvSpPr>
              <p:nvPr/>
            </p:nvSpPr>
            <p:spPr bwMode="auto">
              <a:xfrm>
                <a:off x="5357" y="1822"/>
                <a:ext cx="530" cy="529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50" name="Oval 11"/>
              <p:cNvSpPr>
                <a:spLocks noChangeArrowheads="1"/>
              </p:cNvSpPr>
              <p:nvPr/>
            </p:nvSpPr>
            <p:spPr bwMode="auto">
              <a:xfrm>
                <a:off x="5311" y="1776"/>
                <a:ext cx="624" cy="622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51" name="Oval 12"/>
              <p:cNvSpPr>
                <a:spLocks noChangeArrowheads="1"/>
              </p:cNvSpPr>
              <p:nvPr/>
            </p:nvSpPr>
            <p:spPr bwMode="auto">
              <a:xfrm>
                <a:off x="5264" y="1729"/>
                <a:ext cx="717" cy="715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52" name="Oval 13"/>
              <p:cNvSpPr>
                <a:spLocks noChangeArrowheads="1"/>
              </p:cNvSpPr>
              <p:nvPr/>
            </p:nvSpPr>
            <p:spPr bwMode="auto">
              <a:xfrm>
                <a:off x="5217" y="1683"/>
                <a:ext cx="810" cy="808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53" name="Oval 14"/>
              <p:cNvSpPr>
                <a:spLocks noChangeArrowheads="1"/>
              </p:cNvSpPr>
              <p:nvPr/>
            </p:nvSpPr>
            <p:spPr bwMode="auto">
              <a:xfrm>
                <a:off x="5170" y="1636"/>
                <a:ext cx="904" cy="901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</p:grpSp>
        <p:grpSp>
          <p:nvGrpSpPr>
            <p:cNvPr id="5130" name="Group 15"/>
            <p:cNvGrpSpPr>
              <a:grpSpLocks/>
            </p:cNvGrpSpPr>
            <p:nvPr/>
          </p:nvGrpSpPr>
          <p:grpSpPr bwMode="auto">
            <a:xfrm>
              <a:off x="960" y="1491"/>
              <a:ext cx="903" cy="900"/>
              <a:chOff x="3727" y="1656"/>
              <a:chExt cx="903" cy="900"/>
            </a:xfrm>
          </p:grpSpPr>
          <p:sp>
            <p:nvSpPr>
              <p:cNvPr id="5138" name="Oval 16"/>
              <p:cNvSpPr>
                <a:spLocks noChangeArrowheads="1"/>
              </p:cNvSpPr>
              <p:nvPr/>
            </p:nvSpPr>
            <p:spPr bwMode="auto">
              <a:xfrm>
                <a:off x="4054" y="1983"/>
                <a:ext cx="249" cy="249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39" name="Oval 17"/>
              <p:cNvSpPr>
                <a:spLocks noChangeArrowheads="1"/>
              </p:cNvSpPr>
              <p:nvPr/>
            </p:nvSpPr>
            <p:spPr bwMode="auto">
              <a:xfrm>
                <a:off x="4008" y="1936"/>
                <a:ext cx="343" cy="342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40" name="Oval 18"/>
              <p:cNvSpPr>
                <a:spLocks noChangeArrowheads="1"/>
              </p:cNvSpPr>
              <p:nvPr/>
            </p:nvSpPr>
            <p:spPr bwMode="auto">
              <a:xfrm>
                <a:off x="3961" y="1890"/>
                <a:ext cx="437" cy="435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41" name="Oval 19"/>
              <p:cNvSpPr>
                <a:spLocks noChangeArrowheads="1"/>
              </p:cNvSpPr>
              <p:nvPr/>
            </p:nvSpPr>
            <p:spPr bwMode="auto">
              <a:xfrm>
                <a:off x="3914" y="1843"/>
                <a:ext cx="530" cy="528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42" name="Oval 20"/>
              <p:cNvSpPr>
                <a:spLocks noChangeArrowheads="1"/>
              </p:cNvSpPr>
              <p:nvPr/>
            </p:nvSpPr>
            <p:spPr bwMode="auto">
              <a:xfrm>
                <a:off x="3867" y="1796"/>
                <a:ext cx="624" cy="621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43" name="Oval 21"/>
              <p:cNvSpPr>
                <a:spLocks noChangeArrowheads="1"/>
              </p:cNvSpPr>
              <p:nvPr/>
            </p:nvSpPr>
            <p:spPr bwMode="auto">
              <a:xfrm>
                <a:off x="3821" y="1750"/>
                <a:ext cx="717" cy="715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44" name="Oval 22"/>
              <p:cNvSpPr>
                <a:spLocks noChangeArrowheads="1"/>
              </p:cNvSpPr>
              <p:nvPr/>
            </p:nvSpPr>
            <p:spPr bwMode="auto">
              <a:xfrm>
                <a:off x="3774" y="1703"/>
                <a:ext cx="811" cy="808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5145" name="Oval 23"/>
              <p:cNvSpPr>
                <a:spLocks noChangeArrowheads="1"/>
              </p:cNvSpPr>
              <p:nvPr/>
            </p:nvSpPr>
            <p:spPr bwMode="auto">
              <a:xfrm>
                <a:off x="3727" y="1656"/>
                <a:ext cx="904" cy="901"/>
              </a:xfrm>
              <a:prstGeom prst="ellipse">
                <a:avLst/>
              </a:prstGeom>
              <a:noFill/>
              <a:ln w="9525">
                <a:solidFill>
                  <a:srgbClr val="00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</p:grpSp>
        <p:sp>
          <p:nvSpPr>
            <p:cNvPr id="5131" name="Line 24"/>
            <p:cNvSpPr>
              <a:spLocks noChangeShapeType="1"/>
            </p:cNvSpPr>
            <p:nvPr/>
          </p:nvSpPr>
          <p:spPr bwMode="auto">
            <a:xfrm flipV="1">
              <a:off x="1903" y="1967"/>
              <a:ext cx="483" cy="6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2" name="Line 25"/>
            <p:cNvSpPr>
              <a:spLocks noChangeShapeType="1"/>
            </p:cNvSpPr>
            <p:nvPr/>
          </p:nvSpPr>
          <p:spPr bwMode="auto">
            <a:xfrm flipV="1">
              <a:off x="1880" y="1840"/>
              <a:ext cx="483" cy="6"/>
            </a:xfrm>
            <a:prstGeom prst="line">
              <a:avLst/>
            </a:prstGeom>
            <a:noFill/>
            <a:ln w="36000">
              <a:solidFill>
                <a:srgbClr val="000000"/>
              </a:solidFill>
              <a:round/>
              <a:headEnd type="triangle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3" name="Text Box 26"/>
            <p:cNvSpPr txBox="1">
              <a:spLocks noChangeArrowheads="1"/>
            </p:cNvSpPr>
            <p:nvPr/>
          </p:nvSpPr>
          <p:spPr bwMode="auto">
            <a:xfrm>
              <a:off x="1341" y="1856"/>
              <a:ext cx="127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2867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286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286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28675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lnSpc>
                  <a:spcPct val="94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1800">
                  <a:ea typeface="HG Mincho Light J" charset="0"/>
                  <a:cs typeface="HG Mincho Light J" charset="0"/>
                </a:rPr>
                <a:t>A</a:t>
              </a:r>
            </a:p>
          </p:txBody>
        </p:sp>
        <p:sp>
          <p:nvSpPr>
            <p:cNvPr id="5134" name="Text Box 27"/>
            <p:cNvSpPr txBox="1">
              <a:spLocks noChangeArrowheads="1"/>
            </p:cNvSpPr>
            <p:nvPr/>
          </p:nvSpPr>
          <p:spPr bwMode="auto">
            <a:xfrm>
              <a:off x="2804" y="1797"/>
              <a:ext cx="127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2867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286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286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28675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lnSpc>
                  <a:spcPct val="94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1800">
                  <a:ea typeface="HG Mincho Light J" charset="0"/>
                  <a:cs typeface="HG Mincho Light J" charset="0"/>
                </a:rPr>
                <a:t>S</a:t>
              </a:r>
              <a:r>
                <a:rPr lang="en-GB" altLang="it-IT" sz="1800" baseline="-33000">
                  <a:ea typeface="HG Mincho Light J" charset="0"/>
                  <a:cs typeface="HG Mincho Light J" charset="0"/>
                </a:rPr>
                <a:t>j</a:t>
              </a:r>
            </a:p>
          </p:txBody>
        </p:sp>
        <p:grpSp>
          <p:nvGrpSpPr>
            <p:cNvPr id="5135" name="Group 28"/>
            <p:cNvGrpSpPr>
              <a:grpSpLocks/>
            </p:cNvGrpSpPr>
            <p:nvPr/>
          </p:nvGrpSpPr>
          <p:grpSpPr bwMode="auto">
            <a:xfrm>
              <a:off x="1392" y="1440"/>
              <a:ext cx="1461" cy="207"/>
              <a:chOff x="4200" y="1605"/>
              <a:chExt cx="1461" cy="207"/>
            </a:xfrm>
          </p:grpSpPr>
          <p:sp>
            <p:nvSpPr>
              <p:cNvPr id="5136" name="Line 29"/>
              <p:cNvSpPr>
                <a:spLocks noChangeShapeType="1"/>
              </p:cNvSpPr>
              <p:nvPr/>
            </p:nvSpPr>
            <p:spPr bwMode="auto">
              <a:xfrm flipH="1">
                <a:off x="4200" y="1811"/>
                <a:ext cx="1461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lg" len="lg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" name="Text Box 30"/>
              <p:cNvSpPr txBox="1">
                <a:spLocks noChangeArrowheads="1"/>
              </p:cNvSpPr>
              <p:nvPr/>
            </p:nvSpPr>
            <p:spPr bwMode="auto">
              <a:xfrm>
                <a:off x="4771" y="1605"/>
                <a:ext cx="215" cy="1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defTabSz="828675"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defTabSz="828675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defTabSz="828675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defTabSz="828675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defTabSz="828675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defTabSz="8286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>
                  <a:lnSpc>
                    <a:spcPct val="94000"/>
                  </a:lnSpc>
                  <a:spcBef>
                    <a:spcPct val="0"/>
                  </a:spcBef>
                  <a:buClr>
                    <a:srgbClr val="000000"/>
                  </a:buClr>
                  <a:buSzPct val="45000"/>
                  <a:buFont typeface="StarSymbol" charset="0"/>
                  <a:buNone/>
                </a:pPr>
                <a:r>
                  <a:rPr lang="en-GB" altLang="it-IT" sz="1800">
                    <a:ea typeface="HG Mincho Light J" charset="0"/>
                    <a:cs typeface="HG Mincho Light J" charset="0"/>
                  </a:rPr>
                  <a:t>R</a:t>
                </a:r>
                <a:r>
                  <a:rPr lang="en-GB" altLang="it-IT" sz="1800" baseline="-33000">
                    <a:ea typeface="HG Mincho Light J" charset="0"/>
                    <a:cs typeface="HG Mincho Light J" charset="0"/>
                  </a:rPr>
                  <a:t>i</a:t>
                </a:r>
              </a:p>
            </p:txBody>
          </p:sp>
        </p:grpSp>
      </p:grpSp>
      <p:graphicFrame>
        <p:nvGraphicFramePr>
          <p:cNvPr id="5126" name="Object 2"/>
          <p:cNvGraphicFramePr>
            <a:graphicFrameLocks noChangeAspect="1"/>
          </p:cNvGraphicFramePr>
          <p:nvPr/>
        </p:nvGraphicFramePr>
        <p:xfrm>
          <a:off x="4525963" y="3343275"/>
          <a:ext cx="92075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4" imgW="101556" imgH="190417" progId="Equation.3">
                  <p:embed/>
                </p:oleObj>
              </mc:Choice>
              <mc:Fallback>
                <p:oleObj name="Equazione" r:id="rId4" imgW="101556" imgH="190417" progId="Equation.3">
                  <p:embed/>
                  <p:pic>
                    <p:nvPicPr>
                      <p:cNvPr id="51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5963" y="3343275"/>
                        <a:ext cx="92075" cy="17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7" name="Object 3"/>
          <p:cNvGraphicFramePr>
            <a:graphicFrameLocks noChangeAspect="1"/>
          </p:cNvGraphicFramePr>
          <p:nvPr/>
        </p:nvGraphicFramePr>
        <p:xfrm>
          <a:off x="1106488" y="717550"/>
          <a:ext cx="7583487" cy="90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zione" r:id="rId6" imgW="4800600" imgH="622300" progId="Equation.3">
                  <p:embed/>
                </p:oleObj>
              </mc:Choice>
              <mc:Fallback>
                <p:oleObj name="Equazione" r:id="rId6" imgW="4800600" imgH="622300" progId="Equation.3">
                  <p:embed/>
                  <p:pic>
                    <p:nvPicPr>
                      <p:cNvPr id="51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6488" y="717550"/>
                        <a:ext cx="7583487" cy="90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Line 33"/>
          <p:cNvSpPr>
            <a:spLocks noChangeShapeType="1"/>
          </p:cNvSpPr>
          <p:nvPr/>
        </p:nvSpPr>
        <p:spPr bwMode="auto">
          <a:xfrm flipH="1">
            <a:off x="8018463" y="1357313"/>
            <a:ext cx="165100" cy="7159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898525" y="379413"/>
            <a:ext cx="4816475" cy="3025775"/>
            <a:chOff x="641" y="263"/>
            <a:chExt cx="3345" cy="2101"/>
          </a:xfrm>
        </p:grpSpPr>
        <p:pic>
          <p:nvPicPr>
            <p:cNvPr id="617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" y="263"/>
              <a:ext cx="3334" cy="2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" y="908"/>
              <a:ext cx="189" cy="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349" name="Line 5"/>
          <p:cNvSpPr>
            <a:spLocks noChangeShapeType="1"/>
          </p:cNvSpPr>
          <p:nvPr/>
        </p:nvSpPr>
        <p:spPr bwMode="auto">
          <a:xfrm>
            <a:off x="1697038" y="2587625"/>
            <a:ext cx="1316037" cy="209550"/>
          </a:xfrm>
          <a:prstGeom prst="line">
            <a:avLst/>
          </a:prstGeom>
          <a:noFill/>
          <a:ln w="18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0" name="Line 6"/>
          <p:cNvSpPr>
            <a:spLocks noChangeShapeType="1"/>
          </p:cNvSpPr>
          <p:nvPr/>
        </p:nvSpPr>
        <p:spPr bwMode="auto">
          <a:xfrm>
            <a:off x="2212975" y="1058863"/>
            <a:ext cx="3001963" cy="396875"/>
          </a:xfrm>
          <a:prstGeom prst="line">
            <a:avLst/>
          </a:prstGeom>
          <a:noFill/>
          <a:ln w="18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1" name="Line 7"/>
          <p:cNvSpPr>
            <a:spLocks noChangeShapeType="1"/>
          </p:cNvSpPr>
          <p:nvPr/>
        </p:nvSpPr>
        <p:spPr bwMode="auto">
          <a:xfrm flipV="1">
            <a:off x="2432050" y="736600"/>
            <a:ext cx="1588" cy="2073275"/>
          </a:xfrm>
          <a:prstGeom prst="line">
            <a:avLst/>
          </a:prstGeom>
          <a:noFill/>
          <a:ln w="180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2187575" y="1636713"/>
            <a:ext cx="260350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500">
                <a:ea typeface="HG Mincho Light J" charset="0"/>
                <a:cs typeface="HG Mincho Light J" charset="0"/>
              </a:rPr>
              <a:t>E</a:t>
            </a:r>
            <a:r>
              <a:rPr lang="en-GB" altLang="it-IT" sz="1500" baseline="-33000">
                <a:ea typeface="HG Mincho Light J" charset="0"/>
                <a:cs typeface="HG Mincho Light J" charset="0"/>
              </a:rPr>
              <a:t>0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2005013" y="898525"/>
            <a:ext cx="26035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10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500">
                <a:latin typeface="Symbol" pitchFamily="18" charset="2"/>
                <a:ea typeface="HG Mincho Light J" charset="0"/>
                <a:cs typeface="HG Mincho Light J" charset="0"/>
              </a:rPr>
              <a:t>m</a:t>
            </a:r>
            <a:r>
              <a:rPr lang="en-GB" altLang="it-IT" sz="1500" baseline="-33000">
                <a:latin typeface="Symbol" pitchFamily="18" charset="2"/>
                <a:ea typeface="HG Mincho Light J" charset="0"/>
                <a:cs typeface="HG Mincho Light J" charset="0"/>
              </a:rPr>
              <a:t>0</a:t>
            </a:r>
          </a:p>
        </p:txBody>
      </p:sp>
      <p:sp>
        <p:nvSpPr>
          <p:cNvPr id="57354" name="Line 10"/>
          <p:cNvSpPr>
            <a:spLocks noChangeShapeType="1"/>
          </p:cNvSpPr>
          <p:nvPr/>
        </p:nvSpPr>
        <p:spPr bwMode="auto">
          <a:xfrm flipV="1">
            <a:off x="2678113" y="1128713"/>
            <a:ext cx="1587" cy="161766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2736850" y="1730375"/>
            <a:ext cx="274638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108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500">
                <a:solidFill>
                  <a:schemeClr val="accent2"/>
                </a:solidFill>
                <a:latin typeface="Symbol" pitchFamily="18" charset="2"/>
                <a:ea typeface="HG Mincho Light J" charset="0"/>
                <a:cs typeface="HG Mincho Light J" charset="0"/>
              </a:rPr>
              <a:t>Dm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911725" y="3379788"/>
            <a:ext cx="4183063" cy="3049587"/>
            <a:chOff x="3411" y="2291"/>
            <a:chExt cx="2905" cy="2117"/>
          </a:xfrm>
        </p:grpSpPr>
        <p:pic>
          <p:nvPicPr>
            <p:cNvPr id="6168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1" y="2291"/>
              <a:ext cx="2905" cy="2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9" name="Text Box 14"/>
            <p:cNvSpPr txBox="1">
              <a:spLocks noChangeArrowheads="1"/>
            </p:cNvSpPr>
            <p:nvPr/>
          </p:nvSpPr>
          <p:spPr bwMode="auto">
            <a:xfrm rot="-5460000">
              <a:off x="3480" y="3304"/>
              <a:ext cx="173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2867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286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286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28675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lnSpc>
                  <a:spcPct val="97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900">
                  <a:latin typeface="Helvetica" pitchFamily="34" charset="0"/>
                  <a:ea typeface="HG Mincho Light J" charset="0"/>
                  <a:cs typeface="HG Mincho Light J" charset="0"/>
                </a:rPr>
                <a:t>FT[</a:t>
              </a:r>
            </a:p>
          </p:txBody>
        </p:sp>
        <p:sp>
          <p:nvSpPr>
            <p:cNvPr id="6170" name="Text Box 15"/>
            <p:cNvSpPr txBox="1">
              <a:spLocks noChangeArrowheads="1"/>
            </p:cNvSpPr>
            <p:nvPr/>
          </p:nvSpPr>
          <p:spPr bwMode="auto">
            <a:xfrm rot="-5460000">
              <a:off x="3481" y="2917"/>
              <a:ext cx="172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2867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286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286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28675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lnSpc>
                  <a:spcPct val="97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900">
                  <a:latin typeface="Helvetica" pitchFamily="34" charset="0"/>
                  <a:ea typeface="HG Mincho Light J" charset="0"/>
                  <a:cs typeface="HG Mincho Light J" charset="0"/>
                </a:rPr>
                <a:t>]</a:t>
              </a:r>
            </a:p>
          </p:txBody>
        </p:sp>
      </p:grpSp>
      <p:pic>
        <p:nvPicPr>
          <p:cNvPr id="5736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" y="3267075"/>
            <a:ext cx="4097338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61" name="Text Box 17"/>
          <p:cNvSpPr txBox="1">
            <a:spLocks noChangeArrowheads="1"/>
          </p:cNvSpPr>
          <p:nvPr/>
        </p:nvSpPr>
        <p:spPr bwMode="auto">
          <a:xfrm>
            <a:off x="5886450" y="1060450"/>
            <a:ext cx="30638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2200">
                <a:ea typeface="HG Mincho Light J" charset="0"/>
                <a:cs typeface="HG Mincho Light J" charset="0"/>
              </a:rPr>
              <a:t>Outline of EXAFS analysis</a:t>
            </a:r>
          </a:p>
        </p:txBody>
      </p:sp>
      <p:sp>
        <p:nvSpPr>
          <p:cNvPr id="57362" name="Line 18"/>
          <p:cNvSpPr>
            <a:spLocks noChangeShapeType="1"/>
          </p:cNvSpPr>
          <p:nvPr/>
        </p:nvSpPr>
        <p:spPr bwMode="auto">
          <a:xfrm>
            <a:off x="4814888" y="5253038"/>
            <a:ext cx="427037" cy="1587"/>
          </a:xfrm>
          <a:prstGeom prst="line">
            <a:avLst/>
          </a:prstGeom>
          <a:noFill/>
          <a:ln w="35941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63" name="Oval 19"/>
          <p:cNvSpPr>
            <a:spLocks noChangeAspect="1" noChangeArrowheads="1"/>
          </p:cNvSpPr>
          <p:nvPr/>
        </p:nvSpPr>
        <p:spPr bwMode="auto">
          <a:xfrm>
            <a:off x="4768850" y="5459413"/>
            <a:ext cx="407988" cy="407987"/>
          </a:xfrm>
          <a:prstGeom prst="ellipse">
            <a:avLst/>
          </a:prstGeom>
          <a:noFill/>
          <a:ln w="3594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800">
                <a:ea typeface="HG Mincho Light J" charset="0"/>
                <a:cs typeface="HG Mincho Light J" charset="0"/>
              </a:rPr>
              <a:t>2</a:t>
            </a:r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5981700" y="1651000"/>
            <a:ext cx="2692400" cy="327025"/>
            <a:chOff x="4154" y="1146"/>
            <a:chExt cx="1870" cy="227"/>
          </a:xfrm>
        </p:grpSpPr>
        <p:sp>
          <p:nvSpPr>
            <p:cNvPr id="6166" name="Oval 21"/>
            <p:cNvSpPr>
              <a:spLocks noChangeArrowheads="1"/>
            </p:cNvSpPr>
            <p:nvPr/>
          </p:nvSpPr>
          <p:spPr bwMode="auto">
            <a:xfrm>
              <a:off x="4154" y="1146"/>
              <a:ext cx="227" cy="227"/>
            </a:xfrm>
            <a:prstGeom prst="ellips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>
              <a:spAutoFit/>
            </a:bodyPr>
            <a:lstStyle>
              <a:lvl1pPr defTabSz="828675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2867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286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286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28675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lnSpc>
                  <a:spcPct val="94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1800">
                  <a:ea typeface="HG Mincho Light J" charset="0"/>
                  <a:cs typeface="HG Mincho Light J" charset="0"/>
                </a:rPr>
                <a:t>1</a:t>
              </a:r>
            </a:p>
          </p:txBody>
        </p:sp>
        <p:sp>
          <p:nvSpPr>
            <p:cNvPr id="6167" name="Text Box 22"/>
            <p:cNvSpPr txBox="1">
              <a:spLocks noChangeArrowheads="1"/>
            </p:cNvSpPr>
            <p:nvPr/>
          </p:nvSpPr>
          <p:spPr bwMode="auto">
            <a:xfrm>
              <a:off x="4528" y="1168"/>
              <a:ext cx="1496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 eaLnBrk="0" hangingPunct="0">
                <a:spcBef>
                  <a:spcPct val="20000"/>
                </a:spcBef>
                <a:buChar char="•"/>
                <a:tabLst>
                  <a:tab pos="657225" algn="l"/>
                  <a:tab pos="1312863" algn="l"/>
                  <a:tab pos="19700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28675" eaLnBrk="0" hangingPunct="0">
                <a:spcBef>
                  <a:spcPct val="20000"/>
                </a:spcBef>
                <a:buChar char="–"/>
                <a:tabLst>
                  <a:tab pos="657225" algn="l"/>
                  <a:tab pos="1312863" algn="l"/>
                  <a:tab pos="19700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28675" eaLnBrk="0" hangingPunct="0">
                <a:spcBef>
                  <a:spcPct val="20000"/>
                </a:spcBef>
                <a:buChar char="•"/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28675" eaLnBrk="0" hangingPunct="0">
                <a:spcBef>
                  <a:spcPct val="20000"/>
                </a:spcBef>
                <a:buChar char="–"/>
                <a:tabLst>
                  <a:tab pos="657225" algn="l"/>
                  <a:tab pos="1312863" algn="l"/>
                  <a:tab pos="1970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28675" eaLnBrk="0" hangingPunct="0">
                <a:spcBef>
                  <a:spcPct val="20000"/>
                </a:spcBef>
                <a:buChar char="»"/>
                <a:tabLst>
                  <a:tab pos="657225" algn="l"/>
                  <a:tab pos="1312863" algn="l"/>
                  <a:tab pos="1970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  <a:tab pos="1312863" algn="l"/>
                  <a:tab pos="1970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  <a:tab pos="1312863" algn="l"/>
                  <a:tab pos="1970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  <a:tab pos="1312863" algn="l"/>
                  <a:tab pos="1970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  <a:tab pos="1312863" algn="l"/>
                  <a:tab pos="1970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lnSpc>
                  <a:spcPct val="94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1600">
                  <a:ea typeface="HG Mincho Light J" charset="0"/>
                  <a:cs typeface="HG Mincho Light J" charset="0"/>
                </a:rPr>
                <a:t>Background subtraction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5976938" y="2371725"/>
            <a:ext cx="2697162" cy="327025"/>
            <a:chOff x="4151" y="1647"/>
            <a:chExt cx="1873" cy="227"/>
          </a:xfrm>
        </p:grpSpPr>
        <p:sp>
          <p:nvSpPr>
            <p:cNvPr id="6164" name="Oval 24"/>
            <p:cNvSpPr>
              <a:spLocks noChangeArrowheads="1"/>
            </p:cNvSpPr>
            <p:nvPr/>
          </p:nvSpPr>
          <p:spPr bwMode="auto">
            <a:xfrm>
              <a:off x="4151" y="1647"/>
              <a:ext cx="227" cy="227"/>
            </a:xfrm>
            <a:prstGeom prst="ellipse">
              <a:avLst/>
            </a:prstGeom>
            <a:noFill/>
            <a:ln w="360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 anchor="ctr" anchorCtr="1">
              <a:spAutoFit/>
            </a:bodyPr>
            <a:lstStyle>
              <a:lvl1pPr defTabSz="828675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28675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28675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28675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28675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lnSpc>
                  <a:spcPct val="94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1800">
                  <a:ea typeface="HG Mincho Light J" charset="0"/>
                  <a:cs typeface="HG Mincho Light J" charset="0"/>
                </a:rPr>
                <a:t>2</a:t>
              </a:r>
            </a:p>
          </p:txBody>
        </p:sp>
        <p:sp>
          <p:nvSpPr>
            <p:cNvPr id="6165" name="Text Box 25"/>
            <p:cNvSpPr txBox="1">
              <a:spLocks noChangeArrowheads="1"/>
            </p:cNvSpPr>
            <p:nvPr/>
          </p:nvSpPr>
          <p:spPr bwMode="auto">
            <a:xfrm>
              <a:off x="4528" y="1690"/>
              <a:ext cx="1496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28675" eaLnBrk="0" hangingPunct="0">
                <a:spcBef>
                  <a:spcPct val="20000"/>
                </a:spcBef>
                <a:buChar char="•"/>
                <a:tabLst>
                  <a:tab pos="657225" algn="l"/>
                  <a:tab pos="1312863" algn="l"/>
                  <a:tab pos="1970088" algn="l"/>
                </a:tabLst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828675" eaLnBrk="0" hangingPunct="0">
                <a:spcBef>
                  <a:spcPct val="20000"/>
                </a:spcBef>
                <a:buChar char="–"/>
                <a:tabLst>
                  <a:tab pos="657225" algn="l"/>
                  <a:tab pos="1312863" algn="l"/>
                  <a:tab pos="1970088" algn="l"/>
                </a:tabLst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828675" eaLnBrk="0" hangingPunct="0">
                <a:spcBef>
                  <a:spcPct val="20000"/>
                </a:spcBef>
                <a:buChar char="•"/>
                <a:tabLst>
                  <a:tab pos="657225" algn="l"/>
                  <a:tab pos="1312863" algn="l"/>
                  <a:tab pos="197008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828675" eaLnBrk="0" hangingPunct="0">
                <a:spcBef>
                  <a:spcPct val="20000"/>
                </a:spcBef>
                <a:buChar char="–"/>
                <a:tabLst>
                  <a:tab pos="657225" algn="l"/>
                  <a:tab pos="1312863" algn="l"/>
                  <a:tab pos="1970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828675" eaLnBrk="0" hangingPunct="0">
                <a:spcBef>
                  <a:spcPct val="20000"/>
                </a:spcBef>
                <a:buChar char="»"/>
                <a:tabLst>
                  <a:tab pos="657225" algn="l"/>
                  <a:tab pos="1312863" algn="l"/>
                  <a:tab pos="1970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  <a:tab pos="1312863" algn="l"/>
                  <a:tab pos="1970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  <a:tab pos="1312863" algn="l"/>
                  <a:tab pos="1970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  <a:tab pos="1312863" algn="l"/>
                  <a:tab pos="1970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8286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657225" algn="l"/>
                  <a:tab pos="1312863" algn="l"/>
                  <a:tab pos="1970088" algn="l"/>
                </a:tabLs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>
                <a:lnSpc>
                  <a:spcPct val="94000"/>
                </a:lnSpc>
                <a:spcBef>
                  <a:spcPct val="0"/>
                </a:spcBef>
                <a:buClr>
                  <a:srgbClr val="000000"/>
                </a:buClr>
                <a:buSzPct val="45000"/>
                <a:buFont typeface="StarSymbol" charset="0"/>
                <a:buNone/>
              </a:pPr>
              <a:r>
                <a:rPr lang="en-GB" altLang="it-IT" sz="1600">
                  <a:ea typeface="HG Mincho Light J" charset="0"/>
                  <a:cs typeface="HG Mincho Light J" charset="0"/>
                </a:rPr>
                <a:t>Fourier Transform</a:t>
              </a:r>
            </a:p>
          </p:txBody>
        </p:sp>
      </p:grpSp>
      <p:sp>
        <p:nvSpPr>
          <p:cNvPr id="6161" name="Text Box 26"/>
          <p:cNvSpPr txBox="1">
            <a:spLocks noChangeArrowheads="1"/>
          </p:cNvSpPr>
          <p:nvPr/>
        </p:nvSpPr>
        <p:spPr bwMode="auto">
          <a:xfrm>
            <a:off x="4146550" y="69850"/>
            <a:ext cx="1821011" cy="49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7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3300" b="1" dirty="0">
                <a:solidFill>
                  <a:srgbClr val="0000FF"/>
                </a:solidFill>
                <a:ea typeface="HG Mincho Light J" charset="0"/>
                <a:cs typeface="HG Mincho Light J" charset="0"/>
              </a:rPr>
              <a:t>Ni K-edge</a:t>
            </a:r>
          </a:p>
        </p:txBody>
      </p:sp>
      <p:sp>
        <p:nvSpPr>
          <p:cNvPr id="57371" name="Oval 27"/>
          <p:cNvSpPr>
            <a:spLocks noChangeArrowheads="1"/>
          </p:cNvSpPr>
          <p:nvPr/>
        </p:nvSpPr>
        <p:spPr bwMode="auto">
          <a:xfrm>
            <a:off x="420688" y="2857500"/>
            <a:ext cx="407987" cy="401638"/>
          </a:xfrm>
          <a:prstGeom prst="ellipse">
            <a:avLst/>
          </a:prstGeom>
          <a:noFill/>
          <a:ln w="35941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 anchorCtr="1"/>
          <a:lstStyle>
            <a:lvl1pPr defTabSz="82867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800">
                <a:ea typeface="HG Mincho Light J" charset="0"/>
                <a:cs typeface="HG Mincho Light J" charset="0"/>
              </a:rPr>
              <a:t>1</a:t>
            </a:r>
          </a:p>
        </p:txBody>
      </p:sp>
      <p:sp>
        <p:nvSpPr>
          <p:cNvPr id="57372" name="Arc 28"/>
          <p:cNvSpPr>
            <a:spLocks/>
          </p:cNvSpPr>
          <p:nvPr/>
        </p:nvSpPr>
        <p:spPr bwMode="auto">
          <a:xfrm rot="-5400000">
            <a:off x="-241300" y="2384425"/>
            <a:ext cx="2695575" cy="1520825"/>
          </a:xfrm>
          <a:custGeom>
            <a:avLst/>
            <a:gdLst>
              <a:gd name="T0" fmla="*/ 0 w 34065"/>
              <a:gd name="T1" fmla="*/ 49048155 h 21600"/>
              <a:gd name="T2" fmla="*/ 213301764 w 34065"/>
              <a:gd name="T3" fmla="*/ 34666854 h 21600"/>
              <a:gd name="T4" fmla="*/ 113667013 w 34065"/>
              <a:gd name="T5" fmla="*/ 107079106 h 21600"/>
              <a:gd name="T6" fmla="*/ 0 60000 65536"/>
              <a:gd name="T7" fmla="*/ 0 60000 65536"/>
              <a:gd name="T8" fmla="*/ 0 60000 65536"/>
              <a:gd name="T9" fmla="*/ 0 w 34065"/>
              <a:gd name="T10" fmla="*/ 0 h 21600"/>
              <a:gd name="T11" fmla="*/ 34065 w 3406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065" h="21600" fill="none" extrusionOk="0">
                <a:moveTo>
                  <a:pt x="0" y="9894"/>
                </a:moveTo>
                <a:cubicBezTo>
                  <a:pt x="3977" y="3726"/>
                  <a:pt x="10814" y="-1"/>
                  <a:pt x="18153" y="0"/>
                </a:cubicBezTo>
                <a:cubicBezTo>
                  <a:pt x="24202" y="0"/>
                  <a:pt x="29974" y="2536"/>
                  <a:pt x="34065" y="6992"/>
                </a:cubicBezTo>
              </a:path>
              <a:path w="34065" h="21600" stroke="0" extrusionOk="0">
                <a:moveTo>
                  <a:pt x="0" y="9894"/>
                </a:moveTo>
                <a:cubicBezTo>
                  <a:pt x="3977" y="3726"/>
                  <a:pt x="10814" y="-1"/>
                  <a:pt x="18153" y="0"/>
                </a:cubicBezTo>
                <a:cubicBezTo>
                  <a:pt x="24202" y="0"/>
                  <a:pt x="29974" y="2536"/>
                  <a:pt x="34065" y="6992"/>
                </a:cubicBezTo>
                <a:lnTo>
                  <a:pt x="18153" y="21600"/>
                </a:lnTo>
                <a:lnTo>
                  <a:pt x="0" y="9894"/>
                </a:lnTo>
                <a:close/>
              </a:path>
            </a:pathLst>
          </a:custGeom>
          <a:noFill/>
          <a:ln w="35941">
            <a:solidFill>
              <a:srgbClr val="FF0000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7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7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7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7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7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7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7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57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9" grpId="0" animBg="1"/>
      <p:bldP spid="57350" grpId="0" animBg="1"/>
      <p:bldP spid="57351" grpId="0" animBg="1"/>
      <p:bldP spid="57352" grpId="0" autoUpdateAnimBg="0"/>
      <p:bldP spid="57353" grpId="0" autoUpdateAnimBg="0"/>
      <p:bldP spid="57354" grpId="0" animBg="1"/>
      <p:bldP spid="57355" grpId="0" autoUpdateAnimBg="0"/>
      <p:bldP spid="57361" grpId="0" autoUpdateAnimBg="0"/>
      <p:bldP spid="57362" grpId="0" animBg="1"/>
      <p:bldP spid="57363" grpId="0" animBg="1" autoUpdateAnimBg="0"/>
      <p:bldP spid="57371" grpId="0" animBg="1" autoUpdateAnimBg="0"/>
      <p:bldP spid="5737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 descr="CuFoil-1-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505075"/>
            <a:ext cx="4391025" cy="366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3124200" y="1484313"/>
          <a:ext cx="16764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72840" imgH="241200" progId="">
                  <p:embed/>
                </p:oleObj>
              </mc:Choice>
              <mc:Fallback>
                <p:oleObj r:id="rId3" imgW="672840" imgH="241200" progId="">
                  <p:embed/>
                  <p:pic>
                    <p:nvPicPr>
                      <p:cNvPr id="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1484313"/>
                        <a:ext cx="1676400" cy="6032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 rot="16200000">
            <a:off x="1428750" y="1646238"/>
            <a:ext cx="1130300" cy="3175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80000"/>
              </a:lnSpc>
              <a:spcBef>
                <a:spcPts val="500"/>
              </a:spcBef>
            </a:pPr>
            <a:r>
              <a:rPr lang="en-US" altLang="it-IT" sz="2000">
                <a:solidFill>
                  <a:srgbClr val="C0C0C0"/>
                </a:solidFill>
              </a:rPr>
              <a:t>sample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1143000" y="1789113"/>
            <a:ext cx="685800" cy="1587"/>
          </a:xfrm>
          <a:prstGeom prst="line">
            <a:avLst/>
          </a:prstGeom>
          <a:noFill/>
          <a:ln w="50800">
            <a:solidFill>
              <a:srgbClr val="FF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2168525" y="1789113"/>
            <a:ext cx="685800" cy="1587"/>
          </a:xfrm>
          <a:prstGeom prst="line">
            <a:avLst/>
          </a:prstGeom>
          <a:noFill/>
          <a:ln w="12573">
            <a:solidFill>
              <a:srgbClr val="FF00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79388" y="1560513"/>
            <a:ext cx="952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it-IT" sz="1800" b="1">
                <a:solidFill>
                  <a:srgbClr val="FF00FF"/>
                </a:solidFill>
                <a:latin typeface="Arial" charset="0"/>
              </a:rPr>
              <a:t>x-rays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103313" y="1106488"/>
            <a:ext cx="465137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it-IT" sz="3600" i="1"/>
              <a:t>I</a:t>
            </a:r>
            <a:r>
              <a:rPr lang="en-US" altLang="it-IT" sz="3600" baseline="-25000"/>
              <a:t>0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295525" y="1120775"/>
            <a:ext cx="465138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it-IT" sz="3600" i="1"/>
              <a:t>I</a:t>
            </a:r>
            <a:r>
              <a:rPr lang="en-US" altLang="it-IT" sz="3600" baseline="-25000"/>
              <a:t>1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922338" y="874713"/>
            <a:ext cx="265112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it-IT" sz="1800">
                <a:latin typeface="Arial" charset="0"/>
              </a:rPr>
              <a:t>transmission experiment</a:t>
            </a:r>
          </a:p>
        </p:txBody>
      </p:sp>
      <p:grpSp>
        <p:nvGrpSpPr>
          <p:cNvPr id="11" name="Group 35"/>
          <p:cNvGrpSpPr>
            <a:grpSpLocks/>
          </p:cNvGrpSpPr>
          <p:nvPr/>
        </p:nvGrpSpPr>
        <p:grpSpPr bwMode="auto">
          <a:xfrm>
            <a:off x="1058863" y="908050"/>
            <a:ext cx="8085137" cy="4826000"/>
            <a:chOff x="667" y="572"/>
            <a:chExt cx="5093" cy="3040"/>
          </a:xfrm>
        </p:grpSpPr>
        <p:pic>
          <p:nvPicPr>
            <p:cNvPr id="12" name="Picture 25" descr="CuFoil-2-XAN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4" y="572"/>
              <a:ext cx="2766" cy="1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4195" y="1480"/>
              <a:ext cx="1270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46800" rIns="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it-IT">
                  <a:solidFill>
                    <a:srgbClr val="CC0000"/>
                  </a:solidFill>
                  <a:latin typeface="Arial" charset="0"/>
                </a:rPr>
                <a:t>XANES</a:t>
              </a:r>
            </a:p>
            <a:p>
              <a:pPr algn="ctr"/>
              <a:r>
                <a:rPr lang="en-US" altLang="it-IT" sz="1600">
                  <a:solidFill>
                    <a:srgbClr val="CC0000"/>
                  </a:solidFill>
                  <a:latin typeface="Arial" charset="0"/>
                </a:rPr>
                <a:t>X</a:t>
              </a:r>
              <a:r>
                <a:rPr lang="en-US" altLang="it-IT" sz="1600">
                  <a:latin typeface="Arial" charset="0"/>
                </a:rPr>
                <a:t>-ray </a:t>
              </a:r>
              <a:r>
                <a:rPr lang="en-US" altLang="it-IT" sz="1600">
                  <a:solidFill>
                    <a:srgbClr val="CC0000"/>
                  </a:solidFill>
                  <a:latin typeface="Arial" charset="0"/>
                </a:rPr>
                <a:t>A</a:t>
              </a:r>
              <a:r>
                <a:rPr lang="en-US" altLang="it-IT" sz="1600">
                  <a:latin typeface="Arial" charset="0"/>
                </a:rPr>
                <a:t>bsorption </a:t>
              </a:r>
              <a:br>
                <a:rPr lang="en-US" altLang="it-IT" sz="1600">
                  <a:latin typeface="Arial" charset="0"/>
                </a:rPr>
              </a:br>
              <a:r>
                <a:rPr lang="en-US" altLang="it-IT" sz="1600">
                  <a:solidFill>
                    <a:srgbClr val="CC0000"/>
                  </a:solidFill>
                  <a:latin typeface="Arial" charset="0"/>
                </a:rPr>
                <a:t>N</a:t>
              </a:r>
              <a:r>
                <a:rPr lang="en-US" altLang="it-IT" sz="1600">
                  <a:latin typeface="Arial" charset="0"/>
                </a:rPr>
                <a:t>ear </a:t>
              </a:r>
              <a:r>
                <a:rPr lang="en-US" altLang="it-IT" sz="1600">
                  <a:solidFill>
                    <a:srgbClr val="CC0000"/>
                  </a:solidFill>
                  <a:latin typeface="Arial" charset="0"/>
                </a:rPr>
                <a:t>E</a:t>
              </a:r>
              <a:r>
                <a:rPr lang="en-US" altLang="it-IT" sz="1600">
                  <a:latin typeface="Arial" charset="0"/>
                </a:rPr>
                <a:t>dge </a:t>
              </a:r>
              <a:r>
                <a:rPr lang="en-US" altLang="it-IT" sz="1600">
                  <a:solidFill>
                    <a:srgbClr val="CC0000"/>
                  </a:solidFill>
                  <a:latin typeface="Arial" charset="0"/>
                </a:rPr>
                <a:t>S</a:t>
              </a:r>
              <a:r>
                <a:rPr lang="en-US" altLang="it-IT" sz="1600">
                  <a:latin typeface="Arial" charset="0"/>
                </a:rPr>
                <a:t>tructure</a:t>
              </a:r>
            </a:p>
          </p:txBody>
        </p:sp>
        <p:sp>
          <p:nvSpPr>
            <p:cNvPr id="14" name="Oval 15"/>
            <p:cNvSpPr>
              <a:spLocks noChangeArrowheads="1"/>
            </p:cNvSpPr>
            <p:nvPr/>
          </p:nvSpPr>
          <p:spPr bwMode="auto">
            <a:xfrm>
              <a:off x="667" y="1797"/>
              <a:ext cx="308" cy="1815"/>
            </a:xfrm>
            <a:prstGeom prst="ellipse">
              <a:avLst/>
            </a:prstGeom>
            <a:noFill/>
            <a:ln w="25527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28"/>
            <p:cNvSpPr>
              <a:spLocks noChangeShapeType="1"/>
            </p:cNvSpPr>
            <p:nvPr/>
          </p:nvSpPr>
          <p:spPr bwMode="auto">
            <a:xfrm flipV="1">
              <a:off x="907" y="1888"/>
              <a:ext cx="2132" cy="0"/>
            </a:xfrm>
            <a:prstGeom prst="lin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 type="arrow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</p:grpSp>
      <p:grpSp>
        <p:nvGrpSpPr>
          <p:cNvPr id="16" name="Group 36"/>
          <p:cNvGrpSpPr>
            <a:grpSpLocks/>
          </p:cNvGrpSpPr>
          <p:nvPr/>
        </p:nvGrpSpPr>
        <p:grpSpPr bwMode="auto">
          <a:xfrm>
            <a:off x="1042988" y="3644900"/>
            <a:ext cx="8064500" cy="2925763"/>
            <a:chOff x="657" y="2296"/>
            <a:chExt cx="5080" cy="1843"/>
          </a:xfrm>
        </p:grpSpPr>
        <p:pic>
          <p:nvPicPr>
            <p:cNvPr id="17" name="Picture 26" descr="CuFoil-3-EXAF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2387"/>
              <a:ext cx="2766" cy="1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4332" y="3158"/>
              <a:ext cx="1133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46800" rIns="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altLang="it-IT">
                  <a:solidFill>
                    <a:srgbClr val="008000"/>
                  </a:solidFill>
                  <a:latin typeface="Arial" charset="0"/>
                </a:rPr>
                <a:t>EXAFS</a:t>
              </a:r>
              <a:br>
                <a:rPr lang="en-US" altLang="it-IT" sz="2800">
                  <a:solidFill>
                    <a:srgbClr val="CC0000"/>
                  </a:solidFill>
                  <a:latin typeface="Arial" charset="0"/>
                </a:rPr>
              </a:br>
              <a:r>
                <a:rPr lang="en-US" altLang="it-IT" sz="1600">
                  <a:solidFill>
                    <a:srgbClr val="008000"/>
                  </a:solidFill>
                  <a:latin typeface="Arial" charset="0"/>
                </a:rPr>
                <a:t>E</a:t>
              </a:r>
              <a:r>
                <a:rPr lang="en-US" altLang="it-IT" sz="1600">
                  <a:latin typeface="Arial" charset="0"/>
                </a:rPr>
                <a:t>xtended </a:t>
              </a:r>
              <a:r>
                <a:rPr lang="en-US" altLang="it-IT" sz="1600">
                  <a:solidFill>
                    <a:srgbClr val="008000"/>
                  </a:solidFill>
                  <a:latin typeface="Arial" charset="0"/>
                </a:rPr>
                <a:t>X</a:t>
              </a:r>
              <a:r>
                <a:rPr lang="en-US" altLang="it-IT" sz="1600">
                  <a:latin typeface="Arial" charset="0"/>
                </a:rPr>
                <a:t>-ray </a:t>
              </a:r>
              <a:r>
                <a:rPr lang="en-US" altLang="it-IT" sz="1600">
                  <a:solidFill>
                    <a:srgbClr val="008000"/>
                  </a:solidFill>
                  <a:latin typeface="Arial" charset="0"/>
                </a:rPr>
                <a:t>A</a:t>
              </a:r>
              <a:r>
                <a:rPr lang="en-US" altLang="it-IT" sz="1600">
                  <a:latin typeface="Arial" charset="0"/>
                </a:rPr>
                <a:t>bsorption </a:t>
              </a:r>
              <a:br>
                <a:rPr lang="en-US" altLang="it-IT" sz="1600">
                  <a:latin typeface="Arial" charset="0"/>
                </a:rPr>
              </a:br>
              <a:r>
                <a:rPr lang="en-US" altLang="it-IT" sz="1600">
                  <a:solidFill>
                    <a:srgbClr val="008000"/>
                  </a:solidFill>
                  <a:latin typeface="Arial" charset="0"/>
                </a:rPr>
                <a:t>F</a:t>
              </a:r>
              <a:r>
                <a:rPr lang="en-US" altLang="it-IT" sz="1600">
                  <a:latin typeface="Arial" charset="0"/>
                </a:rPr>
                <a:t>ine </a:t>
              </a:r>
              <a:r>
                <a:rPr lang="en-US" altLang="it-IT" sz="1600">
                  <a:solidFill>
                    <a:srgbClr val="008000"/>
                  </a:solidFill>
                  <a:latin typeface="Arial" charset="0"/>
                </a:rPr>
                <a:t>S</a:t>
              </a:r>
              <a:r>
                <a:rPr lang="en-US" altLang="it-IT" sz="1600">
                  <a:latin typeface="Arial" charset="0"/>
                </a:rPr>
                <a:t>tructure</a:t>
              </a:r>
            </a:p>
          </p:txBody>
        </p:sp>
        <p:sp>
          <p:nvSpPr>
            <p:cNvPr id="19" name="Oval 20"/>
            <p:cNvSpPr>
              <a:spLocks noChangeArrowheads="1"/>
            </p:cNvSpPr>
            <p:nvPr/>
          </p:nvSpPr>
          <p:spPr bwMode="auto">
            <a:xfrm rot="1765591">
              <a:off x="657" y="2296"/>
              <a:ext cx="2266" cy="443"/>
            </a:xfrm>
            <a:prstGeom prst="ellipse">
              <a:avLst/>
            </a:prstGeom>
            <a:noFill/>
            <a:ln w="25527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30"/>
            <p:cNvSpPr>
              <a:spLocks noChangeShapeType="1"/>
            </p:cNvSpPr>
            <p:nvPr/>
          </p:nvSpPr>
          <p:spPr bwMode="auto">
            <a:xfrm flipV="1">
              <a:off x="2562" y="2750"/>
              <a:ext cx="590" cy="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arrow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endParaRPr lang="en-US"/>
            </a:p>
          </p:txBody>
        </p:sp>
      </p:grpSp>
      <p:sp>
        <p:nvSpPr>
          <p:cNvPr id="21" name="Text Box 37"/>
          <p:cNvSpPr txBox="1">
            <a:spLocks noChangeArrowheads="1"/>
          </p:cNvSpPr>
          <p:nvPr/>
        </p:nvSpPr>
        <p:spPr bwMode="auto">
          <a:xfrm>
            <a:off x="2022475" y="5500688"/>
            <a:ext cx="2262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it-IT" sz="1400" dirty="0">
                <a:latin typeface="Arial" charset="0"/>
              </a:rPr>
              <a:t>measured at Alba/CLÆSS</a:t>
            </a:r>
          </a:p>
        </p:txBody>
      </p: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950464" y="188640"/>
            <a:ext cx="7243073" cy="47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3300" dirty="0">
                <a:solidFill>
                  <a:srgbClr val="FF0000"/>
                </a:solidFill>
                <a:latin typeface="Arial" panose="020B0604020202020204" pitchFamily="34" charset="0"/>
                <a:ea typeface="HG Mincho Light J" charset="0"/>
                <a:cs typeface="Arial" panose="020B0604020202020204" pitchFamily="34" charset="0"/>
              </a:rPr>
              <a:t>XAFS: X-ray Absorption Fine Structure</a:t>
            </a:r>
          </a:p>
        </p:txBody>
      </p:sp>
    </p:spTree>
    <p:extLst>
      <p:ext uri="{BB962C8B-B14F-4D97-AF65-F5344CB8AC3E}">
        <p14:creationId xmlns:p14="http://schemas.microsoft.com/office/powerpoint/2010/main" val="262656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FC83F-0118-777B-6450-AD9531E17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6F24D2DD-AFA5-44CE-6502-853DC7E90D70}"/>
              </a:ext>
            </a:extLst>
          </p:cNvPr>
          <p:cNvSpPr txBox="1"/>
          <p:nvPr/>
        </p:nvSpPr>
        <p:spPr>
          <a:xfrm>
            <a:off x="1300912" y="260648"/>
            <a:ext cx="6680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Subtraction</a:t>
            </a:r>
            <a:r>
              <a:rPr lang="it-IT" dirty="0">
                <a:solidFill>
                  <a:srgbClr val="FF0000"/>
                </a:solidFill>
              </a:rPr>
              <a:t> of </a:t>
            </a:r>
            <a:r>
              <a:rPr lang="it-IT" dirty="0" err="1">
                <a:solidFill>
                  <a:srgbClr val="FF0000"/>
                </a:solidFill>
              </a:rPr>
              <a:t>atomic</a:t>
            </a:r>
            <a:r>
              <a:rPr lang="it-IT" dirty="0">
                <a:solidFill>
                  <a:srgbClr val="FF0000"/>
                </a:solidFill>
              </a:rPr>
              <a:t> background and </a:t>
            </a:r>
            <a:r>
              <a:rPr lang="it-IT" dirty="0" err="1">
                <a:solidFill>
                  <a:srgbClr val="FF0000"/>
                </a:solidFill>
              </a:rPr>
              <a:t>normalization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1837081-231F-CB9A-343E-1BD7BF29B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9195"/>
            <a:ext cx="5400000" cy="310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10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EDB68-54CC-DE03-4429-0A3EA03E3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12E8D67F-9057-7481-92EA-B34D7CFCF95E}"/>
              </a:ext>
            </a:extLst>
          </p:cNvPr>
          <p:cNvSpPr txBox="1"/>
          <p:nvPr/>
        </p:nvSpPr>
        <p:spPr>
          <a:xfrm>
            <a:off x="1300912" y="260648"/>
            <a:ext cx="6680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Subtraction</a:t>
            </a:r>
            <a:r>
              <a:rPr lang="it-IT" dirty="0">
                <a:solidFill>
                  <a:srgbClr val="FF0000"/>
                </a:solidFill>
              </a:rPr>
              <a:t> of </a:t>
            </a:r>
            <a:r>
              <a:rPr lang="it-IT" dirty="0" err="1">
                <a:solidFill>
                  <a:srgbClr val="FF0000"/>
                </a:solidFill>
              </a:rPr>
              <a:t>atomic</a:t>
            </a:r>
            <a:r>
              <a:rPr lang="it-IT" dirty="0">
                <a:solidFill>
                  <a:srgbClr val="FF0000"/>
                </a:solidFill>
              </a:rPr>
              <a:t> background and </a:t>
            </a:r>
            <a:r>
              <a:rPr lang="it-IT" dirty="0" err="1">
                <a:solidFill>
                  <a:srgbClr val="FF0000"/>
                </a:solidFill>
              </a:rPr>
              <a:t>normalization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042978F-19EC-8075-A226-43A69A054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9195"/>
            <a:ext cx="5400000" cy="310606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B4352F1-44C2-2477-BA00-028F82B92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2636912"/>
            <a:ext cx="5400000" cy="310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2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E4914-3037-85D5-2E39-6AB9472E8D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DF77218-DC64-0FDD-7E98-857962EA1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9195"/>
            <a:ext cx="5400000" cy="310606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AECDED9-6BFF-BB59-4DB3-DCAD6B8A6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2665631"/>
            <a:ext cx="5400000" cy="310606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536762D-EA6B-9957-B9AC-90466A2B1788}"/>
              </a:ext>
            </a:extLst>
          </p:cNvPr>
          <p:cNvSpPr txBox="1"/>
          <p:nvPr/>
        </p:nvSpPr>
        <p:spPr>
          <a:xfrm>
            <a:off x="2810142" y="260648"/>
            <a:ext cx="3661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err="1">
                <a:solidFill>
                  <a:srgbClr val="FF0000"/>
                </a:solidFill>
              </a:rPr>
              <a:t>Extraction</a:t>
            </a:r>
            <a:r>
              <a:rPr lang="it-IT" dirty="0">
                <a:solidFill>
                  <a:srgbClr val="FF0000"/>
                </a:solidFill>
              </a:rPr>
              <a:t> of EXAFS </a:t>
            </a:r>
            <a:r>
              <a:rPr lang="it-IT" dirty="0" err="1">
                <a:solidFill>
                  <a:srgbClr val="FF0000"/>
                </a:solidFill>
              </a:rPr>
              <a:t>signal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04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E7627C5-1816-518D-B3B7-A0D9A9BD4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308253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088C1C-1462-4655-51BB-D6D5B2B20D76}"/>
              </a:ext>
            </a:extLst>
          </p:cNvPr>
          <p:cNvSpPr txBox="1"/>
          <p:nvPr/>
        </p:nvSpPr>
        <p:spPr>
          <a:xfrm>
            <a:off x="3469390" y="253039"/>
            <a:ext cx="2205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</a:rPr>
              <a:t>The FT-</a:t>
            </a:r>
            <a:r>
              <a:rPr lang="it-IT" sz="3200" dirty="0">
                <a:solidFill>
                  <a:srgbClr val="FF0000"/>
                </a:solidFill>
                <a:latin typeface="Symbol" panose="05050102010706020507" pitchFamily="18" charset="2"/>
              </a:rPr>
              <a:t>c</a:t>
            </a:r>
            <a:r>
              <a:rPr lang="it-IT" sz="3200" dirty="0">
                <a:solidFill>
                  <a:srgbClr val="FF0000"/>
                </a:solidFill>
              </a:rPr>
              <a:t>(k)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E3C9062-D414-9D1B-D3C9-C199E8A7A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632" y="4797152"/>
            <a:ext cx="4388735" cy="58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09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C58B2-A3E4-2F33-2B05-DBF12E884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C748D63-2300-82C3-D9C7-7A22D55BF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29" y="980728"/>
            <a:ext cx="5400000" cy="310606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F10063B-853A-00DB-CF1F-F0700C56B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105" y="3068960"/>
            <a:ext cx="5400000" cy="310606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361C5AF-CFBF-F9E8-C3FD-66EC2E87270C}"/>
              </a:ext>
            </a:extLst>
          </p:cNvPr>
          <p:cNvSpPr txBox="1"/>
          <p:nvPr/>
        </p:nvSpPr>
        <p:spPr>
          <a:xfrm>
            <a:off x="3469390" y="253039"/>
            <a:ext cx="2205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</a:rPr>
              <a:t>The FT-</a:t>
            </a:r>
            <a:r>
              <a:rPr lang="it-IT" sz="3200" dirty="0">
                <a:solidFill>
                  <a:srgbClr val="FF0000"/>
                </a:solidFill>
                <a:latin typeface="Symbol" panose="05050102010706020507" pitchFamily="18" charset="2"/>
              </a:rPr>
              <a:t>c</a:t>
            </a:r>
            <a:r>
              <a:rPr lang="it-IT" sz="3200" dirty="0">
                <a:solidFill>
                  <a:srgbClr val="FF0000"/>
                </a:solidFill>
              </a:rPr>
              <a:t>(k)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90B6753D-9540-CC9E-0C32-EE032BC99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895" y="5183684"/>
            <a:ext cx="4451089" cy="1387176"/>
          </a:xfrm>
          <a:prstGeom prst="rect">
            <a:avLst/>
          </a:prstGeom>
          <a:solidFill>
            <a:schemeClr val="bg1"/>
          </a:solidFill>
          <a:ln w="2556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it-IT" sz="1400" dirty="0">
                <a:latin typeface="Arial" charset="0"/>
              </a:rPr>
              <a:t>Unpleasant thing about EXAFS: </a:t>
            </a:r>
            <a:br>
              <a:rPr lang="en-US" altLang="it-IT" sz="1400" dirty="0">
                <a:latin typeface="Arial" charset="0"/>
              </a:rPr>
            </a:br>
            <a:r>
              <a:rPr lang="en-US" altLang="it-IT" sz="1400" dirty="0">
                <a:latin typeface="Arial" charset="0"/>
              </a:rPr>
              <a:t>FT positions are shifted towards small distances. </a:t>
            </a:r>
            <a:br>
              <a:rPr lang="en-US" altLang="it-IT" sz="1400" dirty="0">
                <a:latin typeface="Arial" charset="0"/>
              </a:rPr>
            </a:br>
            <a:r>
              <a:rPr lang="en-US" altLang="it-IT" sz="1400" dirty="0">
                <a:latin typeface="Arial" charset="0"/>
              </a:rPr>
              <a:t>More unpleasant: Each FT peak has its own shift.</a:t>
            </a:r>
          </a:p>
          <a:p>
            <a:pPr algn="ctr"/>
            <a:r>
              <a:rPr lang="en-US" altLang="it-IT" sz="1400" dirty="0">
                <a:latin typeface="Arial" charset="0"/>
              </a:rPr>
              <a:t>Because of the phase shifts, extracting the</a:t>
            </a:r>
          </a:p>
          <a:p>
            <a:pPr algn="ctr"/>
            <a:r>
              <a:rPr lang="en-US" altLang="it-IT" sz="1400" dirty="0">
                <a:latin typeface="Arial" charset="0"/>
              </a:rPr>
              <a:t>structural information from EXAFS requires </a:t>
            </a:r>
            <a:br>
              <a:rPr lang="en-US" altLang="it-IT" sz="1400" dirty="0">
                <a:latin typeface="Arial" charset="0"/>
              </a:rPr>
            </a:br>
            <a:r>
              <a:rPr lang="en-US" altLang="it-IT" sz="1400" dirty="0">
                <a:latin typeface="Arial" charset="0"/>
              </a:rPr>
              <a:t>curve fitting with assumed (calculated) phase shifts.</a:t>
            </a:r>
          </a:p>
        </p:txBody>
      </p:sp>
    </p:spTree>
    <p:extLst>
      <p:ext uri="{BB962C8B-B14F-4D97-AF65-F5344CB8AC3E}">
        <p14:creationId xmlns:p14="http://schemas.microsoft.com/office/powerpoint/2010/main" val="20558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55B51-3047-BDAD-7435-B8ECCF5F3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48E51B3-B339-2823-0DAA-D2FA3EDCF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53990"/>
            <a:ext cx="5400000" cy="310606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94DF479-C986-309E-0DDC-91C83E6F7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457485"/>
            <a:ext cx="5040560" cy="106605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9662087-5F9E-0FBD-BD63-4441FD24F056}"/>
              </a:ext>
            </a:extLst>
          </p:cNvPr>
          <p:cNvSpPr txBox="1"/>
          <p:nvPr/>
        </p:nvSpPr>
        <p:spPr>
          <a:xfrm>
            <a:off x="2344470" y="-36095"/>
            <a:ext cx="4455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</a:rPr>
              <a:t>The back-</a:t>
            </a:r>
            <a:r>
              <a:rPr lang="it-IT" sz="3200" dirty="0" err="1">
                <a:solidFill>
                  <a:srgbClr val="FF0000"/>
                </a:solidFill>
              </a:rPr>
              <a:t>trasformed</a:t>
            </a:r>
            <a:r>
              <a:rPr lang="it-IT" sz="3200" dirty="0">
                <a:solidFill>
                  <a:srgbClr val="FF0000"/>
                </a:solidFill>
              </a:rPr>
              <a:t> </a:t>
            </a:r>
            <a:r>
              <a:rPr lang="it-IT" sz="3200" dirty="0">
                <a:solidFill>
                  <a:srgbClr val="FF0000"/>
                </a:solidFill>
                <a:latin typeface="Symbol" panose="05050102010706020507" pitchFamily="18" charset="2"/>
              </a:rPr>
              <a:t>c</a:t>
            </a:r>
            <a:r>
              <a:rPr lang="it-IT" sz="3200" dirty="0">
                <a:solidFill>
                  <a:srgbClr val="FF0000"/>
                </a:solidFill>
              </a:rPr>
              <a:t>(k)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75C9BA4-DDED-50A9-7824-0CD86F0FC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3573016"/>
            <a:ext cx="5400000" cy="310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299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89DBA-1F5D-FB7D-ED06-1DCA5E81E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6626321B-DB13-4C08-B41C-459A357E3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74" y="509567"/>
            <a:ext cx="4320000" cy="248485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1A7337E-12CA-DF3C-4873-128C7F8CA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4077072"/>
            <a:ext cx="4320000" cy="248485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37C25B0-8D2C-275F-77E4-35A516BF4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4077072"/>
            <a:ext cx="4320000" cy="248485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CF5E23E-76C9-4138-C160-1598A615BF0B}"/>
              </a:ext>
            </a:extLst>
          </p:cNvPr>
          <p:cNvSpPr txBox="1"/>
          <p:nvPr/>
        </p:nvSpPr>
        <p:spPr>
          <a:xfrm>
            <a:off x="1204552" y="3687415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1.25 – 3.0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54064FF-0C42-0C43-FB21-D145BBABD144}"/>
              </a:ext>
            </a:extLst>
          </p:cNvPr>
          <p:cNvSpPr txBox="1"/>
          <p:nvPr/>
        </p:nvSpPr>
        <p:spPr>
          <a:xfrm>
            <a:off x="5597040" y="3687415"/>
            <a:ext cx="1954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3.0 – 5.5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37CA0C0-E2DC-ED8F-44FF-37A71B0DD587}"/>
              </a:ext>
            </a:extLst>
          </p:cNvPr>
          <p:cNvSpPr txBox="1"/>
          <p:nvPr/>
        </p:nvSpPr>
        <p:spPr>
          <a:xfrm>
            <a:off x="2344470" y="-36095"/>
            <a:ext cx="4455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</a:rPr>
              <a:t>The back-</a:t>
            </a:r>
            <a:r>
              <a:rPr lang="it-IT" sz="3200" dirty="0" err="1">
                <a:solidFill>
                  <a:srgbClr val="FF0000"/>
                </a:solidFill>
              </a:rPr>
              <a:t>trasformed</a:t>
            </a:r>
            <a:r>
              <a:rPr lang="it-IT" sz="3200" dirty="0">
                <a:solidFill>
                  <a:srgbClr val="FF0000"/>
                </a:solidFill>
              </a:rPr>
              <a:t> </a:t>
            </a:r>
            <a:r>
              <a:rPr lang="it-IT" sz="3200" dirty="0">
                <a:solidFill>
                  <a:srgbClr val="FF0000"/>
                </a:solidFill>
                <a:latin typeface="Symbol" panose="05050102010706020507" pitchFamily="18" charset="2"/>
              </a:rPr>
              <a:t>c</a:t>
            </a:r>
            <a:r>
              <a:rPr lang="it-IT" sz="3200" dirty="0">
                <a:solidFill>
                  <a:srgbClr val="FF0000"/>
                </a:solidFill>
              </a:rPr>
              <a:t>(k)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F9341E4-902E-10C7-052B-663907BC4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2073817"/>
            <a:ext cx="5361355" cy="160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675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D6CD7-17CB-1CFB-9508-AA8AAB99A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07B6989-3F80-13BD-EE16-F82067679C6D}"/>
              </a:ext>
            </a:extLst>
          </p:cNvPr>
          <p:cNvSpPr txBox="1"/>
          <p:nvPr/>
        </p:nvSpPr>
        <p:spPr>
          <a:xfrm>
            <a:off x="2344470" y="-36095"/>
            <a:ext cx="4455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</a:rPr>
              <a:t>The back-</a:t>
            </a:r>
            <a:r>
              <a:rPr lang="it-IT" sz="3200" dirty="0" err="1">
                <a:solidFill>
                  <a:srgbClr val="FF0000"/>
                </a:solidFill>
              </a:rPr>
              <a:t>trasformed</a:t>
            </a:r>
            <a:r>
              <a:rPr lang="it-IT" sz="3200" dirty="0">
                <a:solidFill>
                  <a:srgbClr val="FF0000"/>
                </a:solidFill>
              </a:rPr>
              <a:t> </a:t>
            </a:r>
            <a:r>
              <a:rPr lang="it-IT" sz="3200" dirty="0">
                <a:solidFill>
                  <a:srgbClr val="FF0000"/>
                </a:solidFill>
                <a:latin typeface="Symbol" panose="05050102010706020507" pitchFamily="18" charset="2"/>
              </a:rPr>
              <a:t>c</a:t>
            </a:r>
            <a:r>
              <a:rPr lang="it-IT" sz="3200" dirty="0">
                <a:solidFill>
                  <a:srgbClr val="FF0000"/>
                </a:solidFill>
              </a:rPr>
              <a:t>(k)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155E681-9828-C61B-4DAB-0DA1F82A6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3645024"/>
            <a:ext cx="5400000" cy="310606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8643D560-B209-95D2-7296-AA9944030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514866"/>
            <a:ext cx="5400000" cy="310606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945922B-A1FD-1E5B-318B-923403258C9C}"/>
              </a:ext>
            </a:extLst>
          </p:cNvPr>
          <p:cNvSpPr txBox="1"/>
          <p:nvPr/>
        </p:nvSpPr>
        <p:spPr>
          <a:xfrm>
            <a:off x="5435496" y="1700808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1.25 – 3.0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5B6B68D-A002-6559-EFCE-35C49126268C}"/>
              </a:ext>
            </a:extLst>
          </p:cNvPr>
          <p:cNvSpPr txBox="1"/>
          <p:nvPr/>
        </p:nvSpPr>
        <p:spPr>
          <a:xfrm>
            <a:off x="1764143" y="4941168"/>
            <a:ext cx="19543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 = 3.0 – 5.5</a:t>
            </a:r>
          </a:p>
        </p:txBody>
      </p:sp>
    </p:spTree>
    <p:extLst>
      <p:ext uri="{BB962C8B-B14F-4D97-AF65-F5344CB8AC3E}">
        <p14:creationId xmlns:p14="http://schemas.microsoft.com/office/powerpoint/2010/main" val="3899844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5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481388"/>
            <a:ext cx="521970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800100" y="0"/>
            <a:ext cx="78867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dirty="0">
                <a:solidFill>
                  <a:srgbClr val="FF0000"/>
                </a:solidFill>
                <a:latin typeface="Arial" charset="0"/>
              </a:rPr>
              <a:t>What we can learn from XANES: a) Pre-edge Peak</a:t>
            </a: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690563" y="631825"/>
            <a:ext cx="7419975" cy="163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5100" algn="l"/>
                <a:tab pos="10779125" algn="l"/>
                <a:tab pos="10779125" algn="l"/>
                <a:tab pos="1078071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500"/>
              </a:spcBef>
            </a:pPr>
            <a:r>
              <a:rPr lang="en-US" altLang="it-IT" sz="2000">
                <a:latin typeface="Arial" charset="0"/>
              </a:rPr>
              <a:t>Dipole selection rule (only in central-symmetric case!):	</a:t>
            </a:r>
            <a:r>
              <a:rPr lang="en-GB" altLang="it-IT" sz="2200">
                <a:latin typeface="Symbol" pitchFamily="18" charset="2"/>
              </a:rPr>
              <a:t></a:t>
            </a:r>
            <a:r>
              <a:rPr lang="en-GB" altLang="it-IT" sz="2200" i="1"/>
              <a:t>l </a:t>
            </a:r>
            <a:r>
              <a:rPr lang="en-GB" altLang="it-IT" sz="2200"/>
              <a:t>= ±1</a:t>
            </a:r>
          </a:p>
          <a:p>
            <a:pPr>
              <a:spcBef>
                <a:spcPts val="500"/>
              </a:spcBef>
            </a:pPr>
            <a:r>
              <a:rPr lang="en-US" altLang="it-IT" sz="2000">
                <a:latin typeface="Arial" charset="0"/>
              </a:rPr>
              <a:t>Consider </a:t>
            </a:r>
            <a:r>
              <a:rPr lang="en-US" altLang="it-IT" sz="2000" i="1">
                <a:latin typeface="Arial" charset="0"/>
              </a:rPr>
              <a:t>K</a:t>
            </a:r>
            <a:r>
              <a:rPr lang="en-US" altLang="it-IT" sz="2000">
                <a:latin typeface="Arial" charset="0"/>
              </a:rPr>
              <a:t>-absorption for transition metals:</a:t>
            </a:r>
          </a:p>
          <a:p>
            <a:pPr>
              <a:spcBef>
                <a:spcPts val="500"/>
              </a:spcBef>
              <a:buFont typeface="Times New Roman" pitchFamily="18" charset="0"/>
              <a:buChar char="•"/>
            </a:pPr>
            <a:r>
              <a:rPr lang="en-US" altLang="it-IT" sz="2000">
                <a:latin typeface="Arial" charset="0"/>
              </a:rPr>
              <a:t> initial state </a:t>
            </a:r>
            <a:r>
              <a:rPr lang="en-US" altLang="it-IT" sz="2200"/>
              <a:t>= 1</a:t>
            </a:r>
            <a:r>
              <a:rPr lang="en-US" altLang="it-IT" sz="2200" i="1"/>
              <a:t>s</a:t>
            </a:r>
            <a:r>
              <a:rPr lang="en-US" altLang="it-IT" sz="2200"/>
              <a:t> (</a:t>
            </a:r>
            <a:r>
              <a:rPr lang="en-US" altLang="it-IT" sz="2200" i="1"/>
              <a:t>l</a:t>
            </a:r>
            <a:r>
              <a:rPr lang="en-US" altLang="it-IT" sz="2200"/>
              <a:t>=0)</a:t>
            </a:r>
          </a:p>
          <a:p>
            <a:pPr>
              <a:spcBef>
                <a:spcPts val="500"/>
              </a:spcBef>
              <a:buFont typeface="Times New Roman" pitchFamily="18" charset="0"/>
              <a:buChar char="•"/>
            </a:pPr>
            <a:r>
              <a:rPr lang="en-US" altLang="it-IT" sz="2000"/>
              <a:t> </a:t>
            </a:r>
            <a:r>
              <a:rPr lang="en-US" altLang="it-IT" sz="2000">
                <a:latin typeface="Arial" charset="0"/>
              </a:rPr>
              <a:t>states near </a:t>
            </a:r>
            <a:r>
              <a:rPr lang="en-US" altLang="it-IT" sz="2200" i="1"/>
              <a:t>E</a:t>
            </a:r>
            <a:r>
              <a:rPr lang="en-US" altLang="it-IT" sz="2200" i="1" baseline="-25000"/>
              <a:t>F</a:t>
            </a:r>
            <a:r>
              <a:rPr lang="en-US" altLang="it-IT" sz="2200">
                <a:latin typeface="Arial" charset="0"/>
              </a:rPr>
              <a:t> </a:t>
            </a:r>
            <a:r>
              <a:rPr lang="en-US" altLang="it-IT" sz="2000">
                <a:latin typeface="Arial" charset="0"/>
              </a:rPr>
              <a:t>are formed by </a:t>
            </a:r>
            <a:r>
              <a:rPr lang="en-US" altLang="it-IT" sz="2200"/>
              <a:t>n</a:t>
            </a:r>
            <a:r>
              <a:rPr lang="en-US" altLang="it-IT" sz="2200" i="1"/>
              <a:t>d</a:t>
            </a:r>
            <a:r>
              <a:rPr lang="en-US" altLang="it-IT" sz="2200"/>
              <a:t> </a:t>
            </a:r>
            <a:r>
              <a:rPr lang="en-US" altLang="it-IT" sz="2000">
                <a:latin typeface="Arial" charset="0"/>
              </a:rPr>
              <a:t>electrons </a:t>
            </a:r>
            <a:r>
              <a:rPr lang="en-US" altLang="it-IT" sz="2200"/>
              <a:t>(</a:t>
            </a:r>
            <a:r>
              <a:rPr lang="en-US" altLang="it-IT" sz="2200" i="1"/>
              <a:t>l</a:t>
            </a:r>
            <a:r>
              <a:rPr lang="en-US" altLang="it-IT" sz="2200"/>
              <a:t>=2)</a:t>
            </a:r>
          </a:p>
        </p:txBody>
      </p:sp>
      <p:graphicFrame>
        <p:nvGraphicFramePr>
          <p:cNvPr id="8237" name="Group 45"/>
          <p:cNvGraphicFramePr>
            <a:graphicFrameLocks noGrp="1"/>
          </p:cNvGraphicFramePr>
          <p:nvPr/>
        </p:nvGraphicFramePr>
        <p:xfrm>
          <a:off x="1658938" y="2365375"/>
          <a:ext cx="5827712" cy="631680"/>
        </p:xfrm>
        <a:graphic>
          <a:graphicData uri="http://schemas.openxmlformats.org/drawingml/2006/table">
            <a:tbl>
              <a:tblPr/>
              <a:tblGrid>
                <a:gridCol w="2354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9388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333399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ts val="4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ts val="4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ts val="4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358775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central-symmetry</a:t>
                      </a:r>
                    </a:p>
                  </a:txBody>
                  <a:tcPr marL="72000" marR="72000" marT="36000" marB="36000" anchor="ctr" horzOverflow="overflow">
                    <a:lnL w="2844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333399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ts val="4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ts val="4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ts val="4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358775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non-central symmetry</a:t>
                      </a:r>
                    </a:p>
                  </a:txBody>
                  <a:tcPr marL="72000" marR="72000" marT="36000" marB="36000" anchor="ctr" horzOverflow="overflow">
                    <a:lnL w="2844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44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333399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ts val="4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ts val="4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ts val="4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358775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no resonance</a:t>
                      </a:r>
                    </a:p>
                  </a:txBody>
                  <a:tcPr marL="72000" marR="72000" marT="36000" marB="36000" anchor="ctr" horzOverflow="overflow">
                    <a:lnL w="2844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333399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ts val="45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ts val="4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ts val="4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5146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9718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4290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886200" indent="-228600" defTabSz="358775" fontAlgn="base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14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358775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US" altLang="it-IT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charset="0"/>
                        </a:rPr>
                        <a:t>resonance (pre-edge peak)</a:t>
                      </a:r>
                    </a:p>
                  </a:txBody>
                  <a:tcPr marL="72000" marR="72000" marT="36000" marB="36000" anchor="ctr" horzOverflow="overflow">
                    <a:lnL w="2844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44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44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8212" name="Group 20"/>
          <p:cNvGrpSpPr>
            <a:grpSpLocks/>
          </p:cNvGrpSpPr>
          <p:nvPr/>
        </p:nvGrpSpPr>
        <p:grpSpPr bwMode="auto">
          <a:xfrm>
            <a:off x="5360988" y="3375025"/>
            <a:ext cx="3532187" cy="3160713"/>
            <a:chOff x="3228" y="2126"/>
            <a:chExt cx="2225" cy="1991"/>
          </a:xfrm>
        </p:grpSpPr>
        <p:pic>
          <p:nvPicPr>
            <p:cNvPr id="8213" name="Picture 2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8" y="2163"/>
              <a:ext cx="2011" cy="19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214" name="Text Box 22"/>
            <p:cNvSpPr txBox="1">
              <a:spLocks noChangeArrowheads="1"/>
            </p:cNvSpPr>
            <p:nvPr/>
          </p:nvSpPr>
          <p:spPr bwMode="auto">
            <a:xfrm rot="16200000">
              <a:off x="4447" y="2820"/>
              <a:ext cx="1700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ts val="300"/>
                </a:spcBef>
              </a:pPr>
              <a:r>
                <a:rPr lang="en-GB" altLang="it-IT" sz="1200"/>
                <a:t>from [F. Farges, G. E. Brown, J. J. Rehr, </a:t>
              </a:r>
            </a:p>
            <a:p>
              <a:pPr>
                <a:spcBef>
                  <a:spcPts val="300"/>
                </a:spcBef>
              </a:pPr>
              <a:r>
                <a:rPr lang="en-GB" altLang="it-IT" sz="1200" i="1"/>
                <a:t>Phys. Rev</a:t>
              </a:r>
              <a:r>
                <a:rPr lang="en-GB" altLang="it-IT" sz="1200"/>
                <a:t>. </a:t>
              </a:r>
              <a:r>
                <a:rPr lang="en-GB" altLang="it-IT" sz="1200" i="1"/>
                <a:t>B</a:t>
              </a:r>
              <a:r>
                <a:rPr lang="en-GB" altLang="it-IT" sz="1200"/>
                <a:t> </a:t>
              </a:r>
              <a:r>
                <a:rPr lang="en-GB" altLang="it-IT" sz="1200" b="1"/>
                <a:t>56</a:t>
              </a:r>
              <a:r>
                <a:rPr lang="en-GB" altLang="it-IT" sz="1200"/>
                <a:t> (1997) 1809]</a:t>
              </a:r>
            </a:p>
          </p:txBody>
        </p:sp>
      </p:grpSp>
      <p:sp>
        <p:nvSpPr>
          <p:cNvPr id="8238" name="Text Box 46"/>
          <p:cNvSpPr txBox="1">
            <a:spLocks noChangeArrowheads="1"/>
          </p:cNvSpPr>
          <p:nvPr/>
        </p:nvSpPr>
        <p:spPr bwMode="auto">
          <a:xfrm>
            <a:off x="252413" y="3255963"/>
            <a:ext cx="4679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altLang="it-IT" sz="1000" i="1">
                <a:latin typeface="Arial" charset="0"/>
              </a:rPr>
              <a:t>T. Ressler et al. </a:t>
            </a:r>
            <a:r>
              <a:rPr lang="en-US" altLang="it-IT" sz="1000">
                <a:latin typeface="Arial" charset="0"/>
              </a:rPr>
              <a:t>J. Phys. Chem. B </a:t>
            </a:r>
            <a:r>
              <a:rPr lang="en-US" altLang="it-IT" sz="1000" b="1">
                <a:latin typeface="Arial" charset="0"/>
              </a:rPr>
              <a:t>104, 27 </a:t>
            </a:r>
            <a:r>
              <a:rPr lang="en-US" altLang="it-IT" sz="1000">
                <a:latin typeface="Arial" charset="0"/>
              </a:rPr>
              <a:t>(2000) 6360-6370 </a:t>
            </a:r>
          </a:p>
        </p:txBody>
      </p:sp>
    </p:spTree>
    <p:extLst>
      <p:ext uri="{BB962C8B-B14F-4D97-AF65-F5344CB8AC3E}">
        <p14:creationId xmlns:p14="http://schemas.microsoft.com/office/powerpoint/2010/main" val="325767533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2B975-DB5C-3A3A-365D-3EB6B27B2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30368597-3A69-AA07-4A00-DF033D962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" y="0"/>
            <a:ext cx="78867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dirty="0">
                <a:solidFill>
                  <a:srgbClr val="FF0000"/>
                </a:solidFill>
                <a:latin typeface="Arial" charset="0"/>
              </a:rPr>
              <a:t>What we can learn from XANES: a) Pre-edge Peak</a:t>
            </a:r>
          </a:p>
        </p:txBody>
      </p:sp>
      <p:pic>
        <p:nvPicPr>
          <p:cNvPr id="2050" name="Picture 2" descr="Measured Ti K -edge XANES (black curves) of (a) rutile-TiO 2 , (b)... |  Download Scientific Diagram">
            <a:extLst>
              <a:ext uri="{FF2B5EF4-FFF2-40B4-BE49-F238E27FC236}">
                <a16:creationId xmlns:a16="http://schemas.microsoft.com/office/drawing/2014/main" id="{328607FC-C749-2091-9EEB-2135293F1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13" y="1276202"/>
            <a:ext cx="2963267" cy="3952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pplsci 10 05547 g001 550">
            <a:extLst>
              <a:ext uri="{FF2B5EF4-FFF2-40B4-BE49-F238E27FC236}">
                <a16:creationId xmlns:a16="http://schemas.microsoft.com/office/drawing/2014/main" id="{57AE23F6-221E-927D-161B-493D5CD30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315542"/>
            <a:ext cx="52387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73050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EXAFS beamline scheme ionization chamb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437112"/>
            <a:ext cx="857280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124946" y="171386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 structure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763688" y="6093296"/>
            <a:ext cx="214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hutch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624559" y="6093296"/>
            <a:ext cx="3039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hutch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09" y="1732012"/>
            <a:ext cx="74390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65548" y="1251100"/>
            <a:ext cx="1619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Front-end</a:t>
            </a:r>
          </a:p>
        </p:txBody>
      </p:sp>
    </p:spTree>
    <p:extLst>
      <p:ext uri="{BB962C8B-B14F-4D97-AF65-F5344CB8AC3E}">
        <p14:creationId xmlns:p14="http://schemas.microsoft.com/office/powerpoint/2010/main" val="40182091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800100" y="0"/>
            <a:ext cx="7886700" cy="576263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can learn from XANES: b) Edge Shift</a:t>
            </a: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79388" y="860425"/>
            <a:ext cx="46799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altLang="it-IT" sz="1200" i="1">
                <a:latin typeface="Arial" charset="0"/>
              </a:rPr>
              <a:t>T. Ressler, R. E. Jentoft, J. Wienold, M. M. Günter and O. Timpe</a:t>
            </a:r>
            <a:r>
              <a:rPr lang="en-US" altLang="it-IT" sz="1200">
                <a:latin typeface="Arial" charset="0"/>
              </a:rPr>
              <a:t>: </a:t>
            </a:r>
          </a:p>
          <a:p>
            <a:pPr>
              <a:spcBef>
                <a:spcPts val="300"/>
              </a:spcBef>
            </a:pPr>
            <a:r>
              <a:rPr lang="en-US" altLang="it-IT" sz="1200">
                <a:latin typeface="Arial" charset="0"/>
              </a:rPr>
              <a:t>J. Phys. Chem. B </a:t>
            </a:r>
            <a:r>
              <a:rPr lang="en-US" altLang="it-IT" sz="1200" b="1">
                <a:latin typeface="Arial" charset="0"/>
              </a:rPr>
              <a:t>104, 27 </a:t>
            </a:r>
            <a:r>
              <a:rPr lang="en-US" altLang="it-IT" sz="1200">
                <a:latin typeface="Arial" charset="0"/>
              </a:rPr>
              <a:t>(2000) 6360-6370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514475"/>
            <a:ext cx="3879850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1450975"/>
            <a:ext cx="4106862" cy="320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319713" y="896938"/>
            <a:ext cx="28273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altLang="it-IT" sz="1200" i="1">
                <a:latin typeface="Arial" charset="0"/>
              </a:rPr>
              <a:t>I. Arčon, B. Mirtič, A. Kodre, </a:t>
            </a:r>
            <a:br>
              <a:rPr lang="en-US" altLang="it-IT" sz="1200" i="1">
                <a:latin typeface="Arial" charset="0"/>
              </a:rPr>
            </a:br>
            <a:r>
              <a:rPr lang="en-US" altLang="it-IT" sz="1200">
                <a:latin typeface="Arial" charset="0"/>
              </a:rPr>
              <a:t>J. Am. Ceram. Soc. </a:t>
            </a:r>
            <a:r>
              <a:rPr lang="en-US" altLang="it-IT" sz="1200" b="1">
                <a:latin typeface="Arial" charset="0"/>
              </a:rPr>
              <a:t>81</a:t>
            </a:r>
            <a:r>
              <a:rPr lang="en-US" altLang="it-IT" sz="1200">
                <a:latin typeface="Arial" charset="0"/>
              </a:rPr>
              <a:t> (1998) 222–224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17500" y="5157788"/>
            <a:ext cx="856297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500"/>
              </a:spcBef>
            </a:pPr>
            <a:r>
              <a:rPr lang="en-GB" altLang="it-IT" sz="1800">
                <a:latin typeface="Arial" charset="0"/>
              </a:rPr>
              <a:t>Why does it shift?</a:t>
            </a:r>
          </a:p>
          <a:p>
            <a:pPr>
              <a:spcBef>
                <a:spcPts val="500"/>
              </a:spcBef>
            </a:pPr>
            <a:r>
              <a:rPr lang="en-GB" altLang="it-IT" sz="1800">
                <a:latin typeface="Arial" charset="0"/>
              </a:rPr>
              <a:t>1) Electrostatic: it is harder for the photoelectron to leave a positive (oxidized) atom</a:t>
            </a:r>
          </a:p>
          <a:p>
            <a:pPr>
              <a:spcBef>
                <a:spcPts val="500"/>
              </a:spcBef>
            </a:pPr>
            <a:r>
              <a:rPr lang="en-GB" altLang="it-IT" sz="1800">
                <a:latin typeface="Arial" charset="0"/>
              </a:rPr>
              <a:t>2) Shorter bonds at higher oxidation states</a:t>
            </a:r>
            <a:r>
              <a:rPr lang="en-GB" altLang="it-IT" sz="1800"/>
              <a:t> </a:t>
            </a:r>
            <a:r>
              <a:rPr lang="en-GB" altLang="it-IT" sz="1800">
                <a:latin typeface="Symbol" pitchFamily="18" charset="2"/>
              </a:rPr>
              <a:t></a:t>
            </a:r>
            <a:r>
              <a:rPr lang="en-GB" altLang="it-IT" sz="1800"/>
              <a:t> </a:t>
            </a:r>
            <a:r>
              <a:rPr lang="en-GB" altLang="it-IT" sz="1800">
                <a:latin typeface="Arial" charset="0"/>
              </a:rPr>
              <a:t>Fermi energy is higher</a:t>
            </a:r>
          </a:p>
        </p:txBody>
      </p:sp>
    </p:spTree>
    <p:extLst>
      <p:ext uri="{BB962C8B-B14F-4D97-AF65-F5344CB8AC3E}">
        <p14:creationId xmlns:p14="http://schemas.microsoft.com/office/powerpoint/2010/main" val="426537274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800100" y="0"/>
            <a:ext cx="7886700" cy="576263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can learn from XANES: b) Edge Shift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17500" y="5157788"/>
            <a:ext cx="856297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500"/>
              </a:spcBef>
            </a:pPr>
            <a:r>
              <a:rPr lang="en-GB" altLang="it-IT" sz="1800">
                <a:latin typeface="Arial" charset="0"/>
              </a:rPr>
              <a:t>Why does it shift?</a:t>
            </a:r>
          </a:p>
          <a:p>
            <a:pPr>
              <a:spcBef>
                <a:spcPts val="500"/>
              </a:spcBef>
            </a:pPr>
            <a:r>
              <a:rPr lang="en-GB" altLang="it-IT" sz="1800">
                <a:latin typeface="Arial" charset="0"/>
              </a:rPr>
              <a:t>1) Electrostatic: it is harder for the photoelectron to leave a positive (oxidized) atom</a:t>
            </a:r>
          </a:p>
          <a:p>
            <a:pPr>
              <a:spcBef>
                <a:spcPts val="500"/>
              </a:spcBef>
            </a:pPr>
            <a:r>
              <a:rPr lang="en-GB" altLang="it-IT" sz="1800">
                <a:latin typeface="Arial" charset="0"/>
              </a:rPr>
              <a:t>2) Shorter bonds at higher oxidation states</a:t>
            </a:r>
            <a:r>
              <a:rPr lang="en-GB" altLang="it-IT" sz="1800"/>
              <a:t> </a:t>
            </a:r>
            <a:r>
              <a:rPr lang="en-GB" altLang="it-IT" sz="1800">
                <a:latin typeface="Symbol" pitchFamily="18" charset="2"/>
              </a:rPr>
              <a:t></a:t>
            </a:r>
            <a:r>
              <a:rPr lang="en-GB" altLang="it-IT" sz="1800"/>
              <a:t> </a:t>
            </a:r>
            <a:r>
              <a:rPr lang="en-GB" altLang="it-IT" sz="1800">
                <a:latin typeface="Arial" charset="0"/>
              </a:rPr>
              <a:t>Fermi energy is higher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t="8598"/>
          <a:stretch/>
        </p:blipFill>
        <p:spPr>
          <a:xfrm>
            <a:off x="1055687" y="692695"/>
            <a:ext cx="7086600" cy="430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0669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800100" y="0"/>
            <a:ext cx="7886700" cy="576263"/>
          </a:xfrm>
          <a:ln/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 can learn from XANES: b) Edge Shift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317500" y="5157788"/>
            <a:ext cx="856297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500"/>
              </a:spcBef>
            </a:pPr>
            <a:r>
              <a:rPr lang="en-GB" altLang="it-IT" sz="1800">
                <a:latin typeface="Arial" charset="0"/>
              </a:rPr>
              <a:t>Why does it shift?</a:t>
            </a:r>
          </a:p>
          <a:p>
            <a:pPr>
              <a:spcBef>
                <a:spcPts val="500"/>
              </a:spcBef>
            </a:pPr>
            <a:r>
              <a:rPr lang="en-GB" altLang="it-IT" sz="1800">
                <a:latin typeface="Arial" charset="0"/>
              </a:rPr>
              <a:t>1) Electrostatic: it is harder for the photoelectron to leave a positive (oxidized) atom</a:t>
            </a:r>
          </a:p>
          <a:p>
            <a:pPr>
              <a:spcBef>
                <a:spcPts val="500"/>
              </a:spcBef>
            </a:pPr>
            <a:r>
              <a:rPr lang="en-GB" altLang="it-IT" sz="1800">
                <a:latin typeface="Arial" charset="0"/>
              </a:rPr>
              <a:t>2) Shorter bonds at higher oxidation states</a:t>
            </a:r>
            <a:r>
              <a:rPr lang="en-GB" altLang="it-IT" sz="1800"/>
              <a:t> </a:t>
            </a:r>
            <a:r>
              <a:rPr lang="en-GB" altLang="it-IT" sz="1800">
                <a:latin typeface="Symbol" pitchFamily="18" charset="2"/>
              </a:rPr>
              <a:t></a:t>
            </a:r>
            <a:r>
              <a:rPr lang="en-GB" altLang="it-IT" sz="1800"/>
              <a:t> </a:t>
            </a:r>
            <a:r>
              <a:rPr lang="en-GB" altLang="it-IT" sz="1800">
                <a:latin typeface="Arial" charset="0"/>
              </a:rPr>
              <a:t>Fermi energy is higher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670" y="3789040"/>
            <a:ext cx="2761727" cy="1487553"/>
          </a:xfrm>
          <a:prstGeom prst="rect">
            <a:avLst/>
          </a:prstGeom>
        </p:spPr>
      </p:pic>
      <p:graphicFrame>
        <p:nvGraphicFramePr>
          <p:cNvPr id="6" name="Tabel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15736"/>
              </p:ext>
            </p:extLst>
          </p:nvPr>
        </p:nvGraphicFramePr>
        <p:xfrm>
          <a:off x="7165484" y="3364751"/>
          <a:ext cx="1978516" cy="320739"/>
        </p:xfrm>
        <a:graphic>
          <a:graphicData uri="http://schemas.openxmlformats.org/drawingml/2006/table">
            <a:tbl>
              <a:tblPr firstRow="1" firstCol="1" bandRow="1"/>
              <a:tblGrid>
                <a:gridCol w="1978516">
                  <a:extLst>
                    <a:ext uri="{9D8B030D-6E8A-4147-A177-3AD203B41FA5}">
                      <a16:colId xmlns:a16="http://schemas.microsoft.com/office/drawing/2014/main" val="20647613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Au(iPr</a:t>
                      </a:r>
                      <a:r>
                        <a:rPr lang="en-GB" sz="2000" baseline="-25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GB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Im)ACN</a:t>
                      </a:r>
                      <a:endParaRPr lang="it-IT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0917391"/>
                  </a:ext>
                </a:extLst>
              </a:tr>
            </a:tbl>
          </a:graphicData>
        </a:graphic>
      </p:graphicFrame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t="9695"/>
          <a:stretch/>
        </p:blipFill>
        <p:spPr>
          <a:xfrm>
            <a:off x="183834" y="620688"/>
            <a:ext cx="5832928" cy="432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5816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 rot="16200000">
            <a:off x="5143501" y="3294062"/>
            <a:ext cx="5897562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200"/>
              </a:spcBef>
            </a:pPr>
            <a:r>
              <a:rPr lang="en-GB" altLang="it-IT" sz="800" dirty="0">
                <a:latin typeface="Arial" charset="0"/>
              </a:rPr>
              <a:t>a) Pt</a:t>
            </a:r>
            <a:r>
              <a:rPr lang="en-GB" altLang="it-IT" sz="800" baseline="-25000" dirty="0">
                <a:latin typeface="Arial" charset="0"/>
              </a:rPr>
              <a:t>3</a:t>
            </a:r>
            <a:r>
              <a:rPr lang="en-GB" altLang="it-IT" sz="800" dirty="0">
                <a:latin typeface="Arial" charset="0"/>
              </a:rPr>
              <a:t> triangle (dashes), Pt</a:t>
            </a:r>
            <a:r>
              <a:rPr lang="en-GB" altLang="it-IT" sz="800" baseline="-25000" dirty="0">
                <a:latin typeface="Arial" charset="0"/>
              </a:rPr>
              <a:t>4</a:t>
            </a:r>
            <a:r>
              <a:rPr lang="en-GB" altLang="it-IT" sz="800" dirty="0">
                <a:latin typeface="Arial" charset="0"/>
              </a:rPr>
              <a:t> tetrahedron (solid), Pt</a:t>
            </a:r>
            <a:r>
              <a:rPr lang="en-GB" altLang="it-IT" sz="800" baseline="-25000" dirty="0">
                <a:latin typeface="Arial" charset="0"/>
              </a:rPr>
              <a:t>5</a:t>
            </a:r>
            <a:r>
              <a:rPr lang="en-GB" altLang="it-IT" sz="800" dirty="0">
                <a:latin typeface="Arial" charset="0"/>
              </a:rPr>
              <a:t> triangular bipyramid (dash-dot), and Pt</a:t>
            </a:r>
            <a:r>
              <a:rPr lang="en-GB" altLang="it-IT" sz="800" baseline="-25000" dirty="0">
                <a:latin typeface="Arial" charset="0"/>
              </a:rPr>
              <a:t>6</a:t>
            </a:r>
            <a:r>
              <a:rPr lang="en-GB" altLang="it-IT" sz="800" dirty="0">
                <a:latin typeface="Arial" charset="0"/>
              </a:rPr>
              <a:t> octahedron (dash-dot-dot);  </a:t>
            </a:r>
          </a:p>
          <a:p>
            <a:pPr>
              <a:spcBef>
                <a:spcPts val="200"/>
              </a:spcBef>
            </a:pPr>
            <a:r>
              <a:rPr lang="en-GB" altLang="it-IT" sz="800" dirty="0">
                <a:latin typeface="Arial" charset="0"/>
              </a:rPr>
              <a:t>(b) Pt</a:t>
            </a:r>
            <a:r>
              <a:rPr lang="en-GB" altLang="it-IT" sz="800" baseline="-25000" dirty="0">
                <a:latin typeface="Arial" charset="0"/>
              </a:rPr>
              <a:t>7</a:t>
            </a:r>
            <a:r>
              <a:rPr lang="en-GB" altLang="it-IT" sz="800" dirty="0">
                <a:latin typeface="Arial" charset="0"/>
              </a:rPr>
              <a:t> and Pt</a:t>
            </a:r>
            <a:r>
              <a:rPr lang="en-GB" altLang="it-IT" sz="800" baseline="-25000" dirty="0">
                <a:latin typeface="Arial" charset="0"/>
              </a:rPr>
              <a:t>4</a:t>
            </a:r>
            <a:r>
              <a:rPr lang="en-GB" altLang="it-IT" sz="800" dirty="0">
                <a:latin typeface="Arial" charset="0"/>
              </a:rPr>
              <a:t> clusters of different shape: planar ‘‘honeycomb,(dashes), </a:t>
            </a:r>
            <a:r>
              <a:rPr lang="en-GB" altLang="it-IT" sz="800" i="1" dirty="0">
                <a:latin typeface="Arial" charset="0"/>
              </a:rPr>
              <a:t>D</a:t>
            </a:r>
            <a:r>
              <a:rPr lang="en-GB" altLang="it-IT" sz="800" dirty="0">
                <a:latin typeface="Arial" charset="0"/>
              </a:rPr>
              <a:t>5</a:t>
            </a:r>
            <a:r>
              <a:rPr lang="en-GB" altLang="it-IT" sz="800" i="1" dirty="0">
                <a:latin typeface="Arial" charset="0"/>
              </a:rPr>
              <a:t>h </a:t>
            </a:r>
            <a:r>
              <a:rPr lang="en-GB" altLang="it-IT" sz="800" dirty="0">
                <a:latin typeface="Arial" charset="0"/>
              </a:rPr>
              <a:t>bipyramid (solid) , single-capped </a:t>
            </a:r>
          </a:p>
          <a:p>
            <a:pPr>
              <a:spcBef>
                <a:spcPts val="200"/>
              </a:spcBef>
            </a:pPr>
            <a:r>
              <a:rPr lang="en-GB" altLang="it-IT" sz="800" dirty="0">
                <a:latin typeface="Arial" charset="0"/>
              </a:rPr>
              <a:t>octahedron (long </a:t>
            </a:r>
            <a:r>
              <a:rPr lang="en-GB" altLang="it-IT" sz="800" dirty="0" err="1">
                <a:latin typeface="Arial" charset="0"/>
              </a:rPr>
              <a:t>dashdot</a:t>
            </a:r>
            <a:r>
              <a:rPr lang="en-GB" altLang="it-IT" sz="800" dirty="0">
                <a:latin typeface="Arial" charset="0"/>
              </a:rPr>
              <a:t>), Pt</a:t>
            </a:r>
            <a:r>
              <a:rPr lang="en-GB" altLang="it-IT" sz="800" baseline="-25000" dirty="0">
                <a:latin typeface="Arial" charset="0"/>
              </a:rPr>
              <a:t>4</a:t>
            </a:r>
            <a:r>
              <a:rPr lang="en-GB" altLang="it-IT" sz="800" dirty="0">
                <a:latin typeface="Arial" charset="0"/>
              </a:rPr>
              <a:t> tetrahedron (dots), and Pt</a:t>
            </a:r>
            <a:r>
              <a:rPr lang="en-GB" altLang="it-IT" sz="800" baseline="-25000" dirty="0">
                <a:latin typeface="Arial" charset="0"/>
              </a:rPr>
              <a:t>4</a:t>
            </a:r>
            <a:r>
              <a:rPr lang="en-GB" altLang="it-IT" sz="800" dirty="0">
                <a:latin typeface="Arial" charset="0"/>
              </a:rPr>
              <a:t> planar rhombus (dash-dot). </a:t>
            </a:r>
          </a:p>
          <a:p>
            <a:pPr>
              <a:spcBef>
                <a:spcPts val="300"/>
              </a:spcBef>
            </a:pPr>
            <a:r>
              <a:rPr lang="en-GB" altLang="it-IT" sz="1100" dirty="0">
                <a:latin typeface="Arial" charset="0"/>
              </a:rPr>
              <a:t>from A. L. </a:t>
            </a:r>
            <a:r>
              <a:rPr lang="en-GB" altLang="it-IT" sz="1100" dirty="0" err="1">
                <a:latin typeface="Arial" charset="0"/>
              </a:rPr>
              <a:t>Ankudinov</a:t>
            </a:r>
            <a:r>
              <a:rPr lang="en-GB" altLang="it-IT" sz="1100" dirty="0">
                <a:latin typeface="Arial" charset="0"/>
              </a:rPr>
              <a:t>, J. J. </a:t>
            </a:r>
            <a:r>
              <a:rPr lang="en-GB" altLang="it-IT" sz="1100" dirty="0" err="1">
                <a:latin typeface="Arial" charset="0"/>
              </a:rPr>
              <a:t>Rehr</a:t>
            </a:r>
            <a:r>
              <a:rPr lang="en-GB" altLang="it-IT" sz="1100" dirty="0">
                <a:latin typeface="Arial" charset="0"/>
              </a:rPr>
              <a:t>, J. J. Low, and S. R. Bare, J. Chem. Phys. </a:t>
            </a:r>
            <a:r>
              <a:rPr lang="en-GB" altLang="it-IT" sz="1100" b="1" dirty="0">
                <a:latin typeface="Arial" charset="0"/>
              </a:rPr>
              <a:t>116</a:t>
            </a:r>
            <a:r>
              <a:rPr lang="en-GB" altLang="it-IT" sz="1100" dirty="0">
                <a:latin typeface="Arial" charset="0"/>
              </a:rPr>
              <a:t> (2002) 1911</a:t>
            </a: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800100" y="0"/>
            <a:ext cx="78867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dirty="0">
                <a:solidFill>
                  <a:srgbClr val="FF0000"/>
                </a:solidFill>
                <a:latin typeface="Arial" charset="0"/>
              </a:rPr>
              <a:t>What we can learn from XANES: c) White Line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79388" y="1895475"/>
            <a:ext cx="3914775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en-US" altLang="it-IT" sz="1200">
                <a:latin typeface="Arial" charset="0"/>
              </a:rPr>
              <a:t>G. Meitzner, G. H. Via, F. W. Lytle, and J. H. Sinfelt,</a:t>
            </a:r>
            <a:br>
              <a:rPr lang="en-US" altLang="it-IT" sz="1200">
                <a:latin typeface="Arial" charset="0"/>
              </a:rPr>
            </a:br>
            <a:r>
              <a:rPr lang="en-US" altLang="it-IT" sz="1200">
                <a:latin typeface="Arial" charset="0"/>
              </a:rPr>
              <a:t> J. Phys. Chem. </a:t>
            </a:r>
            <a:r>
              <a:rPr lang="en-US" altLang="it-IT" sz="1200" b="1">
                <a:latin typeface="Arial" charset="0"/>
              </a:rPr>
              <a:t>96</a:t>
            </a:r>
            <a:r>
              <a:rPr lang="en-US" altLang="it-IT" sz="1200">
                <a:latin typeface="Arial" charset="0"/>
              </a:rPr>
              <a:t> (1992) 4960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2359025"/>
            <a:ext cx="3836988" cy="305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342900" y="814388"/>
            <a:ext cx="4041775" cy="85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500"/>
              </a:spcBef>
            </a:pPr>
            <a:r>
              <a:rPr lang="en-GB" altLang="it-IT" sz="2000" i="1">
                <a:latin typeface="Arial" charset="0"/>
              </a:rPr>
              <a:t>L</a:t>
            </a:r>
            <a:r>
              <a:rPr lang="en-GB" altLang="it-IT" sz="2000" baseline="-25000">
                <a:latin typeface="Arial" charset="0"/>
              </a:rPr>
              <a:t>3</a:t>
            </a:r>
            <a:r>
              <a:rPr lang="en-GB" altLang="it-IT" sz="2000">
                <a:latin typeface="Arial" charset="0"/>
              </a:rPr>
              <a:t> absorption edges for 5</a:t>
            </a:r>
            <a:r>
              <a:rPr lang="en-GB" altLang="it-IT" sz="2000" i="1">
                <a:latin typeface="Arial" charset="0"/>
              </a:rPr>
              <a:t>d</a:t>
            </a:r>
            <a:r>
              <a:rPr lang="en-GB" altLang="it-IT" sz="2000">
                <a:latin typeface="Arial" charset="0"/>
              </a:rPr>
              <a:t> metals:</a:t>
            </a:r>
          </a:p>
          <a:p>
            <a:pPr>
              <a:spcBef>
                <a:spcPts val="500"/>
              </a:spcBef>
            </a:pPr>
            <a:r>
              <a:rPr lang="en-GB" altLang="it-IT" sz="2000">
                <a:latin typeface="Arial" charset="0"/>
              </a:rPr>
              <a:t>(transition 2</a:t>
            </a:r>
            <a:r>
              <a:rPr lang="en-GB" altLang="it-IT" sz="2000" i="1">
                <a:latin typeface="Arial" charset="0"/>
              </a:rPr>
              <a:t>p</a:t>
            </a:r>
            <a:r>
              <a:rPr lang="en-GB" altLang="it-IT" sz="2000" baseline="-25000">
                <a:latin typeface="Arial" charset="0"/>
              </a:rPr>
              <a:t>3/2</a:t>
            </a:r>
            <a:r>
              <a:rPr lang="en-GB" altLang="it-IT" sz="2000">
                <a:latin typeface="Arial" charset="0"/>
              </a:rPr>
              <a:t> </a:t>
            </a:r>
            <a:r>
              <a:rPr lang="en-GB" altLang="it-IT" sz="2000">
                <a:latin typeface="Symbol" pitchFamily="18" charset="2"/>
              </a:rPr>
              <a:t></a:t>
            </a:r>
            <a:r>
              <a:rPr lang="en-GB" altLang="it-IT" sz="2000">
                <a:latin typeface="Arial" charset="0"/>
              </a:rPr>
              <a:t> 5</a:t>
            </a:r>
            <a:r>
              <a:rPr lang="en-GB" altLang="it-IT" sz="2000" i="1">
                <a:latin typeface="Arial" charset="0"/>
              </a:rPr>
              <a:t>d</a:t>
            </a:r>
            <a:r>
              <a:rPr lang="en-GB" altLang="it-IT" sz="2000">
                <a:latin typeface="Arial" charset="0"/>
              </a:rPr>
              <a:t>)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22238" y="5634038"/>
            <a:ext cx="45958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en-GB" altLang="it-IT" sz="1600">
                <a:latin typeface="Arial" charset="0"/>
              </a:rPr>
              <a:t>Intensity is proportional to the number of free 5</a:t>
            </a:r>
            <a:r>
              <a:rPr lang="en-GB" altLang="it-IT" sz="1600" i="1">
                <a:latin typeface="Arial" charset="0"/>
              </a:rPr>
              <a:t>d </a:t>
            </a:r>
            <a:br>
              <a:rPr lang="en-GB" altLang="it-IT" sz="1600" i="1">
                <a:latin typeface="Arial" charset="0"/>
              </a:rPr>
            </a:br>
            <a:r>
              <a:rPr lang="en-GB" altLang="it-IT" sz="1600">
                <a:latin typeface="Arial" charset="0"/>
              </a:rPr>
              <a:t>states and also depends on valence state.  But…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4748213" y="881063"/>
            <a:ext cx="35448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00"/>
              </a:spcBef>
            </a:pPr>
            <a:r>
              <a:rPr lang="en-US" altLang="it-IT" sz="1600">
                <a:latin typeface="Arial" charset="0"/>
              </a:rPr>
              <a:t>…white line also depends on particle </a:t>
            </a:r>
            <a:br>
              <a:rPr lang="en-US" altLang="it-IT" sz="1600">
                <a:latin typeface="Arial" charset="0"/>
              </a:rPr>
            </a:br>
            <a:r>
              <a:rPr lang="en-US" altLang="it-IT" sz="1600">
                <a:latin typeface="Arial" charset="0"/>
              </a:rPr>
              <a:t>size and morphology:</a:t>
            </a: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50" y="1657350"/>
            <a:ext cx="2857500" cy="456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7402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961CB-AB9A-2110-E002-7944EC8D6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652CBBED-87F1-2F24-19B5-8D48D7639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" y="0"/>
            <a:ext cx="78867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dirty="0">
                <a:solidFill>
                  <a:srgbClr val="FF0000"/>
                </a:solidFill>
                <a:latin typeface="Arial" charset="0"/>
              </a:rPr>
              <a:t>What we can learn from XANES: c) White Line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5B3284F-048F-E554-160E-6F5BA3DCB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75" y="1133475"/>
            <a:ext cx="489585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432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00100" y="0"/>
            <a:ext cx="78867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dirty="0">
                <a:solidFill>
                  <a:srgbClr val="FF0000"/>
                </a:solidFill>
                <a:latin typeface="Arial" charset="0"/>
              </a:rPr>
              <a:t>What we can learn from XANES: d) Speciation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00100" y="576263"/>
            <a:ext cx="78867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dirty="0">
                <a:solidFill>
                  <a:srgbClr val="0000FF"/>
                </a:solidFill>
                <a:latin typeface="Arial" charset="0"/>
              </a:rPr>
              <a:t>By Linear Combination Analysis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l="50000" t="72498"/>
          <a:stretch/>
        </p:blipFill>
        <p:spPr>
          <a:xfrm>
            <a:off x="214762" y="1141093"/>
            <a:ext cx="3638845" cy="228790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0" y="836712"/>
            <a:ext cx="89959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t="7742"/>
          <a:stretch/>
        </p:blipFill>
        <p:spPr>
          <a:xfrm>
            <a:off x="2768710" y="2852936"/>
            <a:ext cx="623016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914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00100" y="0"/>
            <a:ext cx="78867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dirty="0">
                <a:solidFill>
                  <a:srgbClr val="FF0000"/>
                </a:solidFill>
                <a:latin typeface="Arial" charset="0"/>
              </a:rPr>
              <a:t>What we can learn from XANES: d) Speciation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00100" y="576263"/>
            <a:ext cx="78867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dirty="0">
                <a:solidFill>
                  <a:srgbClr val="0000FF"/>
                </a:solidFill>
                <a:latin typeface="Arial" charset="0"/>
              </a:rPr>
              <a:t>By Linear Combination Analysis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469145"/>
            <a:ext cx="5940152" cy="416743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79512" y="4941168"/>
            <a:ext cx="2339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G(CN)-Au sample is composed by 48.6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% of Au(0) and 51.4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% of Au(I). 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50000" t="72498"/>
          <a:stretch/>
        </p:blipFill>
        <p:spPr>
          <a:xfrm>
            <a:off x="214762" y="1141093"/>
            <a:ext cx="3638845" cy="228790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0" y="836712"/>
            <a:ext cx="899592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546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55763" y="401638"/>
            <a:ext cx="5935662" cy="520700"/>
          </a:xfrm>
        </p:spPr>
        <p:txBody>
          <a:bodyPr lIns="0" tIns="0" rIns="0" bIns="0"/>
          <a:lstStyle/>
          <a:p>
            <a:pPr defTabSz="449263" eaLnBrk="1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altLang="it-IT" sz="2400" dirty="0">
                <a:solidFill>
                  <a:srgbClr val="000000"/>
                </a:solidFill>
                <a:latin typeface="Times" pitchFamily="18" charset="0"/>
                <a:ea typeface="HG Mincho Light J" charset="0"/>
                <a:cs typeface="HG Mincho Light J" charset="0"/>
              </a:rPr>
              <a:t>XAS and small objects: coordination numbers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643063" y="2335213"/>
            <a:ext cx="17843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2200">
                <a:ea typeface="HG Mincho Light J" charset="0"/>
                <a:cs typeface="HG Mincho Light J" charset="0"/>
              </a:rPr>
              <a:t>Infinite lattice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160463" y="920750"/>
            <a:ext cx="75215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600">
                <a:ea typeface="HG Mincho Light J" charset="0"/>
                <a:cs typeface="HG Mincho Light J" charset="0"/>
              </a:rPr>
              <a:t>A common subject: bulk metal versus metal clusters. </a:t>
            </a:r>
          </a:p>
          <a:p>
            <a:pPr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600">
                <a:ea typeface="HG Mincho Light J" charset="0"/>
                <a:cs typeface="HG Mincho Light J" charset="0"/>
              </a:rPr>
              <a:t>All atoms are both absorber and scattering centers.</a:t>
            </a:r>
          </a:p>
          <a:p>
            <a:pPr eaLnBrk="1">
              <a:lnSpc>
                <a:spcPct val="94000"/>
              </a:lnSpc>
              <a:spcBef>
                <a:spcPct val="0"/>
              </a:spcBef>
              <a:buClr>
                <a:srgbClr val="FF0000"/>
              </a:buClr>
            </a:pPr>
            <a:r>
              <a:rPr lang="en-GB" altLang="it-IT" sz="1600" b="1">
                <a:ea typeface="HG Mincho Light J" charset="0"/>
                <a:cs typeface="HG Mincho Light J" charset="0"/>
              </a:rPr>
              <a:t> Bulk: any atom is equivalent to the others;</a:t>
            </a:r>
          </a:p>
          <a:p>
            <a:pPr eaLnBrk="1">
              <a:lnSpc>
                <a:spcPct val="94000"/>
              </a:lnSpc>
              <a:spcBef>
                <a:spcPct val="0"/>
              </a:spcBef>
              <a:buClr>
                <a:srgbClr val="FF0000"/>
              </a:buClr>
            </a:pPr>
            <a:r>
              <a:rPr lang="en-GB" altLang="it-IT" sz="1600" b="1">
                <a:ea typeface="HG Mincho Light J" charset="0"/>
                <a:cs typeface="HG Mincho Light J" charset="0"/>
              </a:rPr>
              <a:t> Cluster: surface atoms have a diminished coordination number.</a:t>
            </a:r>
            <a:r>
              <a:rPr lang="en-GB" altLang="it-IT" sz="1600">
                <a:ea typeface="HG Mincho Light J" charset="0"/>
                <a:cs typeface="HG Mincho Light J" charset="0"/>
              </a:rPr>
              <a:t> </a:t>
            </a:r>
          </a:p>
          <a:p>
            <a:pPr algn="just"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65000"/>
              <a:buFont typeface="StarSymbol" charset="0"/>
              <a:buNone/>
            </a:pPr>
            <a:r>
              <a:rPr lang="en-GB" altLang="it-IT" sz="1600">
                <a:solidFill>
                  <a:srgbClr val="FF0000"/>
                </a:solidFill>
                <a:ea typeface="HG Mincho Light J" charset="0"/>
                <a:cs typeface="HG Mincho Light J" charset="0"/>
              </a:rPr>
              <a:t>The average first coordination number depends on the </a:t>
            </a:r>
            <a:r>
              <a:rPr lang="en-GB" altLang="it-IT" sz="1600" b="1">
                <a:solidFill>
                  <a:srgbClr val="FF0000"/>
                </a:solidFill>
                <a:ea typeface="HG Mincho Light J" charset="0"/>
                <a:cs typeface="HG Mincho Light J" charset="0"/>
              </a:rPr>
              <a:t>size, i.e. surface to bulk ratio</a:t>
            </a:r>
            <a:r>
              <a:rPr lang="en-GB" altLang="it-IT" sz="1600">
                <a:ea typeface="HG Mincho Light J" charset="0"/>
                <a:cs typeface="HG Mincho Light J" charset="0"/>
              </a:rPr>
              <a:t>.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707063" y="2366963"/>
            <a:ext cx="17843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2200">
                <a:ea typeface="HG Mincho Light J" charset="0"/>
                <a:cs typeface="HG Mincho Light J" charset="0"/>
              </a:rPr>
              <a:t>Small cluster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217988" y="5019675"/>
            <a:ext cx="4760912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00038" indent="-300038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8675" eaLnBrk="0" hangingPunct="0">
              <a:spcBef>
                <a:spcPct val="20000"/>
              </a:spcBef>
              <a:buChar char="•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8675" eaLnBrk="0" hangingPunct="0">
              <a:spcBef>
                <a:spcPct val="20000"/>
              </a:spcBef>
              <a:buChar char="–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8675" eaLnBrk="0" hangingPunct="0">
              <a:spcBef>
                <a:spcPct val="20000"/>
              </a:spcBef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86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</a:tabLs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800">
                <a:ea typeface="HG Mincho Light J" charset="0"/>
                <a:cs typeface="HG Mincho Light J" charset="0"/>
              </a:rPr>
              <a:t>The EXAFS coordination number</a:t>
            </a:r>
          </a:p>
          <a:p>
            <a:pPr algn="ctr"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800">
                <a:ea typeface="HG Mincho Light J" charset="0"/>
                <a:cs typeface="HG Mincho Light J" charset="0"/>
              </a:rPr>
              <a:t> is the weighted average </a:t>
            </a:r>
          </a:p>
          <a:p>
            <a:pPr algn="ctr" eaLnBrk="1">
              <a:lnSpc>
                <a:spcPct val="94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it-IT" sz="1800">
                <a:ea typeface="HG Mincho Light J" charset="0"/>
                <a:cs typeface="HG Mincho Light J" charset="0"/>
              </a:rPr>
              <a:t>of the coordination numbers of all absorbers.</a:t>
            </a:r>
          </a:p>
        </p:txBody>
      </p:sp>
      <p:pic>
        <p:nvPicPr>
          <p:cNvPr id="7175" name="Picture 7" descr="F:\Tiziano\Paolo\balsac2.19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8" t="12599" r="18898"/>
          <a:stretch>
            <a:fillRect/>
          </a:stretch>
        </p:blipFill>
        <p:spPr bwMode="auto">
          <a:xfrm>
            <a:off x="346075" y="2695575"/>
            <a:ext cx="381952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D:\Temp\Tesina\Cubott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2765425"/>
            <a:ext cx="2395538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71488" y="0"/>
            <a:ext cx="81692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sz="2200" dirty="0">
                <a:solidFill>
                  <a:srgbClr val="FF0000"/>
                </a:solidFill>
                <a:latin typeface="Arial" charset="0"/>
              </a:rPr>
              <a:t>Example: Ag/CeO</a:t>
            </a:r>
            <a:r>
              <a:rPr lang="en-US" altLang="it-IT" sz="2200" baseline="-25000" dirty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it-IT" sz="2200" dirty="0">
                <a:solidFill>
                  <a:srgbClr val="FF0000"/>
                </a:solidFill>
                <a:latin typeface="Arial" charset="0"/>
              </a:rPr>
              <a:t> </a:t>
            </a:r>
          </a:p>
        </p:txBody>
      </p:sp>
      <p:pic>
        <p:nvPicPr>
          <p:cNvPr id="66562" name="Picture 2" descr="D:\Lavori in corso\SOLEIL 2017\Ag\AgK_EXAF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5" y="620688"/>
            <a:ext cx="4288037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3" name="Picture 3" descr="D:\Lavori in corso\SOLEIL 2017\Ag\AgK_sign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620688"/>
            <a:ext cx="4113155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D:\Lavori in corso\SOLEIL 2017\Ag\AgK_modul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271" y="3717032"/>
            <a:ext cx="4181708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20010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1484313"/>
            <a:ext cx="7578725" cy="50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06363" y="579438"/>
            <a:ext cx="8305777" cy="863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altLang="it-IT" sz="2000" dirty="0">
                <a:solidFill>
                  <a:srgbClr val="0000FF"/>
                </a:solidFill>
                <a:latin typeface="Arial" charset="0"/>
              </a:rPr>
              <a:t>Reduction treatment</a:t>
            </a:r>
            <a:r>
              <a:rPr lang="en-US" altLang="it-IT" sz="2000" dirty="0">
                <a:latin typeface="Arial" charset="0"/>
              </a:rPr>
              <a:t>:  in 5%H</a:t>
            </a:r>
            <a:r>
              <a:rPr lang="en-US" altLang="it-IT" sz="2000" baseline="-25000" dirty="0">
                <a:latin typeface="Arial" charset="0"/>
              </a:rPr>
              <a:t>2</a:t>
            </a:r>
            <a:r>
              <a:rPr lang="en-US" altLang="it-IT" sz="2000" dirty="0">
                <a:latin typeface="Arial" charset="0"/>
              </a:rPr>
              <a:t>/He atmosphere, stepwise with </a:t>
            </a:r>
            <a:r>
              <a:rPr lang="en-US" altLang="it-IT" sz="2200" dirty="0">
                <a:latin typeface="Symbol" pitchFamily="18" charset="2"/>
              </a:rPr>
              <a:t></a:t>
            </a:r>
            <a:r>
              <a:rPr lang="en-US" altLang="it-IT" sz="2000" i="1" dirty="0">
                <a:latin typeface="Arial" charset="0"/>
              </a:rPr>
              <a:t>T</a:t>
            </a:r>
            <a:r>
              <a:rPr lang="en-US" altLang="it-IT" sz="2000" dirty="0">
                <a:latin typeface="Arial" charset="0"/>
              </a:rPr>
              <a:t>=50°C.</a:t>
            </a:r>
          </a:p>
          <a:p>
            <a:r>
              <a:rPr lang="en-US" altLang="it-IT" sz="1400" dirty="0">
                <a:latin typeface="Arial" charset="0"/>
              </a:rPr>
              <a:t>Measurements at LN</a:t>
            </a:r>
            <a:r>
              <a:rPr lang="en-US" altLang="it-IT" sz="1400" baseline="-25000" dirty="0">
                <a:latin typeface="Arial" charset="0"/>
              </a:rPr>
              <a:t>2</a:t>
            </a:r>
            <a:r>
              <a:rPr lang="en-US" altLang="it-IT" sz="1400" dirty="0">
                <a:latin typeface="Arial" charset="0"/>
              </a:rPr>
              <a:t> temperature in order not to have interference of two effects: (</a:t>
            </a:r>
            <a:r>
              <a:rPr lang="en-US" altLang="it-IT" sz="1400" dirty="0" err="1">
                <a:latin typeface="Arial" charset="0"/>
              </a:rPr>
              <a:t>i</a:t>
            </a:r>
            <a:r>
              <a:rPr lang="en-US" altLang="it-IT" sz="1400" dirty="0">
                <a:latin typeface="Arial" charset="0"/>
              </a:rPr>
              <a:t>) due to different </a:t>
            </a:r>
            <a:br>
              <a:rPr lang="en-US" altLang="it-IT" sz="1400" dirty="0">
                <a:latin typeface="Arial" charset="0"/>
              </a:rPr>
            </a:br>
            <a:r>
              <a:rPr lang="en-US" altLang="it-IT" sz="1400" dirty="0">
                <a:latin typeface="Arial" charset="0"/>
              </a:rPr>
              <a:t>temperature vibrations and (ii) due to different particle sizes.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471488" y="0"/>
            <a:ext cx="81692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sz="2200">
                <a:solidFill>
                  <a:srgbClr val="FF0000"/>
                </a:solidFill>
                <a:latin typeface="Arial" charset="0"/>
              </a:rPr>
              <a:t>Example: Application of EXAFS to Pd,Pt/C Catalysts (b)</a:t>
            </a:r>
          </a:p>
        </p:txBody>
      </p:sp>
    </p:spTree>
    <p:extLst>
      <p:ext uri="{BB962C8B-B14F-4D97-AF65-F5344CB8AC3E}">
        <p14:creationId xmlns:p14="http://schemas.microsoft.com/office/powerpoint/2010/main" val="35179742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EXAFS beamline scheme ionization chamb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asellaDiTesto 8"/>
          <p:cNvSpPr txBox="1"/>
          <p:nvPr/>
        </p:nvSpPr>
        <p:spPr>
          <a:xfrm>
            <a:off x="124946" y="171386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 structure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58" y="476672"/>
            <a:ext cx="6156816" cy="331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246273" y="1124744"/>
            <a:ext cx="1981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hutch</a:t>
            </a:r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3" y="3987397"/>
            <a:ext cx="3328045" cy="244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067944" y="4795444"/>
            <a:ext cx="45865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Metal thin film on substrate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Bended by piezoelectric devices</a:t>
            </a:r>
          </a:p>
        </p:txBody>
      </p:sp>
    </p:spTree>
    <p:extLst>
      <p:ext uri="{BB962C8B-B14F-4D97-AF65-F5344CB8AC3E}">
        <p14:creationId xmlns:p14="http://schemas.microsoft.com/office/powerpoint/2010/main" val="39692927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Group 1"/>
          <p:cNvGrpSpPr>
            <a:grpSpLocks/>
          </p:cNvGrpSpPr>
          <p:nvPr/>
        </p:nvGrpSpPr>
        <p:grpSpPr bwMode="auto">
          <a:xfrm>
            <a:off x="344488" y="703263"/>
            <a:ext cx="5667375" cy="2703512"/>
            <a:chOff x="217" y="443"/>
            <a:chExt cx="3570" cy="1703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" y="623"/>
              <a:ext cx="2841" cy="1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7411" name="Text Box 3"/>
            <p:cNvSpPr txBox="1">
              <a:spLocks noChangeArrowheads="1"/>
            </p:cNvSpPr>
            <p:nvPr/>
          </p:nvSpPr>
          <p:spPr bwMode="auto">
            <a:xfrm>
              <a:off x="1294" y="443"/>
              <a:ext cx="2494" cy="2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r>
                <a:rPr lang="en-US" altLang="it-IT" sz="1800">
                  <a:latin typeface="Arial" charset="0"/>
                </a:rPr>
                <a:t>Reference compound: metallic Pd foil</a:t>
              </a:r>
            </a:p>
          </p:txBody>
        </p:sp>
      </p:grpSp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4716463" y="1196975"/>
          <a:ext cx="4238625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3372706" imgH="617954" progId="Word.Document.8">
                  <p:embed/>
                </p:oleObj>
              </mc:Choice>
              <mc:Fallback>
                <p:oleObj name="Document" r:id="rId4" imgW="3372706" imgH="617954" progId="Word.Document.8">
                  <p:embed/>
                  <p:pic>
                    <p:nvPicPr>
                      <p:cNvPr id="174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1196975"/>
                        <a:ext cx="4238625" cy="77311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413" name="Group 5"/>
          <p:cNvGrpSpPr>
            <a:grpSpLocks/>
          </p:cNvGrpSpPr>
          <p:nvPr/>
        </p:nvGrpSpPr>
        <p:grpSpPr bwMode="auto">
          <a:xfrm>
            <a:off x="344488" y="3519488"/>
            <a:ext cx="7015162" cy="2881312"/>
            <a:chOff x="217" y="2217"/>
            <a:chExt cx="4419" cy="1815"/>
          </a:xfrm>
        </p:grpSpPr>
        <p:pic>
          <p:nvPicPr>
            <p:cNvPr id="17414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" y="2519"/>
              <a:ext cx="2845" cy="15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7415" name="Text Box 7"/>
            <p:cNvSpPr txBox="1">
              <a:spLocks noChangeArrowheads="1"/>
            </p:cNvSpPr>
            <p:nvPr/>
          </p:nvSpPr>
          <p:spPr bwMode="auto">
            <a:xfrm>
              <a:off x="312" y="2217"/>
              <a:ext cx="4325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5pPr>
              <a:lvl6pPr marL="25146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6pPr>
              <a:lvl7pPr marL="29718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7pPr>
              <a:lvl8pPr marL="34290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8pPr>
              <a:lvl9pPr marL="3886200" indent="-228600" defTabSz="3587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AU" altLang="it-IT" sz="1800">
                  <a:latin typeface="Arial" charset="0"/>
                </a:rPr>
                <a:t>The difference between a simply reduced Pd/C sample (hydrided) </a:t>
              </a:r>
              <a:br>
                <a:rPr lang="en-AU" altLang="it-IT" sz="1800">
                  <a:latin typeface="Arial" charset="0"/>
                </a:rPr>
              </a:br>
              <a:r>
                <a:rPr lang="en-AU" altLang="it-IT" sz="1800">
                  <a:latin typeface="Arial" charset="0"/>
                </a:rPr>
                <a:t>and one subsequently blown out by He flow (dehydrided)</a:t>
              </a:r>
            </a:p>
          </p:txBody>
        </p:sp>
      </p:grpSp>
      <p:graphicFrame>
        <p:nvGraphicFramePr>
          <p:cNvPr id="17416" name="Object 8"/>
          <p:cNvGraphicFramePr>
            <a:graphicFrameLocks noChangeAspect="1"/>
          </p:cNvGraphicFramePr>
          <p:nvPr/>
        </p:nvGraphicFramePr>
        <p:xfrm>
          <a:off x="4940300" y="4037013"/>
          <a:ext cx="4029075" cy="225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255120" imgH="1820880" progId="">
                  <p:embed/>
                </p:oleObj>
              </mc:Choice>
              <mc:Fallback>
                <p:oleObj r:id="rId7" imgW="3255120" imgH="1820880" progId="">
                  <p:embed/>
                  <p:pic>
                    <p:nvPicPr>
                      <p:cNvPr id="1741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0300" y="4037013"/>
                        <a:ext cx="4029075" cy="225107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471488" y="0"/>
            <a:ext cx="81692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sz="2200" dirty="0">
                <a:solidFill>
                  <a:srgbClr val="FF0000"/>
                </a:solidFill>
                <a:latin typeface="Arial" charset="0"/>
              </a:rPr>
              <a:t>Example: Application of EXAFS to </a:t>
            </a:r>
            <a:r>
              <a:rPr lang="en-US" altLang="it-IT" sz="2200" dirty="0" err="1">
                <a:solidFill>
                  <a:srgbClr val="FF0000"/>
                </a:solidFill>
                <a:latin typeface="Arial" charset="0"/>
              </a:rPr>
              <a:t>Pd,Pt</a:t>
            </a:r>
            <a:r>
              <a:rPr lang="en-US" altLang="it-IT" sz="2200" dirty="0">
                <a:solidFill>
                  <a:srgbClr val="FF0000"/>
                </a:solidFill>
                <a:latin typeface="Arial" charset="0"/>
              </a:rPr>
              <a:t>/C Catalysts (c)</a:t>
            </a:r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 flipH="1" flipV="1">
            <a:off x="4643438" y="2349500"/>
            <a:ext cx="649287" cy="2159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5364163" y="2278063"/>
            <a:ext cx="3600450" cy="8255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it-IT" sz="1600">
                <a:solidFill>
                  <a:schemeClr val="tx1"/>
                </a:solidFill>
                <a:latin typeface="Arial" charset="0"/>
              </a:rPr>
              <a:t>Checking your amplitudes and phases with reference spectra must be always the first step in every EXAFS study!</a:t>
            </a:r>
          </a:p>
        </p:txBody>
      </p:sp>
    </p:spTree>
    <p:extLst>
      <p:ext uri="{BB962C8B-B14F-4D97-AF65-F5344CB8AC3E}">
        <p14:creationId xmlns:p14="http://schemas.microsoft.com/office/powerpoint/2010/main" val="40550619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7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19D05B3-F60E-AEFD-9577-D4044694A2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535899"/>
            <a:ext cx="6336704" cy="2202004"/>
          </a:xfrm>
          <a:prstGeom prst="rect">
            <a:avLst/>
          </a:prstGeom>
          <a:noFill/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5859DF5-0A68-6837-C4F7-AB6803A27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228"/>
          <a:stretch/>
        </p:blipFill>
        <p:spPr>
          <a:xfrm>
            <a:off x="1261935" y="2780928"/>
            <a:ext cx="6620131" cy="2880320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AC588A29-6134-DF83-2EB2-5CE3F122F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0"/>
            <a:ext cx="81692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sz="2200" dirty="0">
                <a:solidFill>
                  <a:srgbClr val="FF0000"/>
                </a:solidFill>
                <a:latin typeface="Arial" charset="0"/>
              </a:rPr>
              <a:t>Metallic nanoparticle size determination by EXAFS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A0511B5-7F66-3B87-A9B8-60B2B5BA2B82}"/>
              </a:ext>
            </a:extLst>
          </p:cNvPr>
          <p:cNvSpPr txBox="1"/>
          <p:nvPr/>
        </p:nvSpPr>
        <p:spPr>
          <a:xfrm>
            <a:off x="4355976" y="6165304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i-FI" sz="1400" dirty="0">
                <a:latin typeface="Arial" panose="020B0604020202020204" pitchFamily="34" charset="0"/>
                <a:cs typeface="Arial" panose="020B0604020202020204" pitchFamily="34" charset="0"/>
              </a:rPr>
              <a:t>Zastita Materijala 57 (2016), 101 – 109</a:t>
            </a:r>
          </a:p>
          <a:p>
            <a:pPr algn="r"/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doi:10.5937/ZasMat1601101M</a:t>
            </a:r>
          </a:p>
        </p:txBody>
      </p:sp>
    </p:spTree>
    <p:extLst>
      <p:ext uri="{BB962C8B-B14F-4D97-AF65-F5344CB8AC3E}">
        <p14:creationId xmlns:p14="http://schemas.microsoft.com/office/powerpoint/2010/main" val="16227831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3A6917B-D5ED-5D11-BEC5-6E06615AD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60" y="620688"/>
            <a:ext cx="3872140" cy="5400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88CA100-CD5A-8C33-56DA-061DE1588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550" y="658916"/>
            <a:ext cx="4155914" cy="586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988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C74A6-109F-8089-507A-EE1F7B5CF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369840B-0B2B-FF11-F711-E9CAF8BA9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052736"/>
            <a:ext cx="4113262" cy="149515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D806876-CA79-0319-1C9C-59D0693C6167}"/>
              </a:ext>
            </a:extLst>
          </p:cNvPr>
          <p:cNvSpPr txBox="1"/>
          <p:nvPr/>
        </p:nvSpPr>
        <p:spPr>
          <a:xfrm>
            <a:off x="251520" y="260648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2400" dirty="0">
                <a:solidFill>
                  <a:srgbClr val="FF0000"/>
                </a:solidFill>
              </a:rPr>
              <a:t>Mean coordination number for concentric shells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12E1E38-5E12-1CEA-A939-71809757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836712"/>
            <a:ext cx="4011837" cy="544522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F5709D1-E888-313A-8368-5BA876E89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345621"/>
            <a:ext cx="4218062" cy="962296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737544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624D4-6E67-F0EE-B220-00892F689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14CFBB9-B221-C59A-33C6-AA975DD61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8904"/>
            <a:ext cx="9144000" cy="4920191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590E6FB0-F06C-3BF1-7494-A70237D35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0"/>
            <a:ext cx="81692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sz="2200" dirty="0">
                <a:solidFill>
                  <a:srgbClr val="FF0000"/>
                </a:solidFill>
                <a:latin typeface="Arial" charset="0"/>
              </a:rPr>
              <a:t>Size determination by EXAFS</a:t>
            </a:r>
          </a:p>
        </p:txBody>
      </p:sp>
    </p:spTree>
    <p:extLst>
      <p:ext uri="{BB962C8B-B14F-4D97-AF65-F5344CB8AC3E}">
        <p14:creationId xmlns:p14="http://schemas.microsoft.com/office/powerpoint/2010/main" val="1529680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id="{2813BAAF-E3EB-616A-CF0F-ABEBF228B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7975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Determination</a:t>
            </a:r>
            <a:r>
              <a:rPr lang="it-IT" alt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altLang="it-IT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it-IT" alt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EXAFS</a:t>
            </a:r>
          </a:p>
        </p:txBody>
      </p:sp>
      <p:grpSp>
        <p:nvGrpSpPr>
          <p:cNvPr id="18439" name="Group 7">
            <a:extLst>
              <a:ext uri="{FF2B5EF4-FFF2-40B4-BE49-F238E27FC236}">
                <a16:creationId xmlns:a16="http://schemas.microsoft.com/office/drawing/2014/main" id="{4C9EF93E-18CE-A641-80C1-43E685BC7B2A}"/>
              </a:ext>
            </a:extLst>
          </p:cNvPr>
          <p:cNvGrpSpPr>
            <a:grpSpLocks/>
          </p:cNvGrpSpPr>
          <p:nvPr/>
        </p:nvGrpSpPr>
        <p:grpSpPr bwMode="auto">
          <a:xfrm>
            <a:off x="0" y="1122363"/>
            <a:ext cx="9124950" cy="5554662"/>
            <a:chOff x="0" y="707"/>
            <a:chExt cx="5748" cy="3499"/>
          </a:xfrm>
        </p:grpSpPr>
        <p:pic>
          <p:nvPicPr>
            <p:cNvPr id="18436" name="Picture 4">
              <a:extLst>
                <a:ext uri="{FF2B5EF4-FFF2-40B4-BE49-F238E27FC236}">
                  <a16:creationId xmlns:a16="http://schemas.microsoft.com/office/drawing/2014/main" id="{2735F8A1-F611-F713-2F55-4C9416A0AC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5" y="707"/>
              <a:ext cx="2947" cy="18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37" name="Picture 5">
              <a:extLst>
                <a:ext uri="{FF2B5EF4-FFF2-40B4-BE49-F238E27FC236}">
                  <a16:creationId xmlns:a16="http://schemas.microsoft.com/office/drawing/2014/main" id="{1F267CE3-4CA5-D708-2BF3-E11BFDECC2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95"/>
              <a:ext cx="2947" cy="18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38" name="Picture 6">
              <a:extLst>
                <a:ext uri="{FF2B5EF4-FFF2-40B4-BE49-F238E27FC236}">
                  <a16:creationId xmlns:a16="http://schemas.microsoft.com/office/drawing/2014/main" id="{2F0D6BC5-2B95-577B-0666-860368B9A0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1" y="2394"/>
              <a:ext cx="2947" cy="18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909561B-9E36-D027-5B08-0368FAD0A273}"/>
              </a:ext>
            </a:extLst>
          </p:cNvPr>
          <p:cNvSpPr txBox="1"/>
          <p:nvPr/>
        </p:nvSpPr>
        <p:spPr>
          <a:xfrm>
            <a:off x="4283968" y="76964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Catal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190 (2000), 182–190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03" name="Group 39">
            <a:extLst>
              <a:ext uri="{FF2B5EF4-FFF2-40B4-BE49-F238E27FC236}">
                <a16:creationId xmlns:a16="http://schemas.microsoft.com/office/drawing/2014/main" id="{E9F21F2D-63D2-6018-74B2-E08F674E9E6A}"/>
              </a:ext>
            </a:extLst>
          </p:cNvPr>
          <p:cNvGrpSpPr>
            <a:grpSpLocks/>
          </p:cNvGrpSpPr>
          <p:nvPr/>
        </p:nvGrpSpPr>
        <p:grpSpPr bwMode="auto">
          <a:xfrm>
            <a:off x="2238375" y="1143000"/>
            <a:ext cx="4668838" cy="2868613"/>
            <a:chOff x="1413" y="720"/>
            <a:chExt cx="2941" cy="1807"/>
          </a:xfrm>
        </p:grpSpPr>
        <p:pic>
          <p:nvPicPr>
            <p:cNvPr id="11302" name="Picture 38">
              <a:extLst>
                <a:ext uri="{FF2B5EF4-FFF2-40B4-BE49-F238E27FC236}">
                  <a16:creationId xmlns:a16="http://schemas.microsoft.com/office/drawing/2014/main" id="{86369A44-0F78-27B6-2FAA-CADE92F961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3" y="720"/>
              <a:ext cx="2941" cy="18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269" name="Text Box 5">
              <a:extLst>
                <a:ext uri="{FF2B5EF4-FFF2-40B4-BE49-F238E27FC236}">
                  <a16:creationId xmlns:a16="http://schemas.microsoft.com/office/drawing/2014/main" id="{32215166-985E-5B48-B1BA-5AFEEB9984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1167" y="1405"/>
              <a:ext cx="6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altLang="it-IT" sz="1200" b="0">
                  <a:latin typeface="Arial" panose="020B0604020202020204" pitchFamily="34" charset="0"/>
                  <a:cs typeface="Arial" panose="020B0604020202020204" pitchFamily="34" charset="0"/>
                </a:rPr>
                <a:t>FFT (k</a:t>
              </a:r>
              <a:r>
                <a:rPr lang="it-IT" altLang="it-IT" sz="1200" b="0" baseline="3000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it-IT" altLang="it-IT" sz="1200" b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altLang="it-IT" sz="1200" b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)</a:t>
              </a:r>
              <a:endParaRPr lang="it-IT" altLang="it-IT" sz="1200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70" name="Text Box 6">
              <a:extLst>
                <a:ext uri="{FF2B5EF4-FFF2-40B4-BE49-F238E27FC236}">
                  <a16:creationId xmlns:a16="http://schemas.microsoft.com/office/drawing/2014/main" id="{91A19E75-94E6-1B36-7BF0-8670062EFA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8" y="2313"/>
              <a:ext cx="5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altLang="it-IT" sz="1200" b="0">
                  <a:latin typeface="Arial" panose="020B0604020202020204" pitchFamily="34" charset="0"/>
                  <a:cs typeface="Arial" panose="020B0604020202020204" pitchFamily="34" charset="0"/>
                </a:rPr>
                <a:t>R (Å)</a:t>
              </a:r>
            </a:p>
          </p:txBody>
        </p:sp>
        <p:grpSp>
          <p:nvGrpSpPr>
            <p:cNvPr id="11271" name="Group 7">
              <a:extLst>
                <a:ext uri="{FF2B5EF4-FFF2-40B4-BE49-F238E27FC236}">
                  <a16:creationId xmlns:a16="http://schemas.microsoft.com/office/drawing/2014/main" id="{D8A511B3-67B2-2A42-3409-789E1F5CC4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94" y="923"/>
              <a:ext cx="1152" cy="317"/>
              <a:chOff x="1200" y="96"/>
              <a:chExt cx="1152" cy="317"/>
            </a:xfrm>
          </p:grpSpPr>
          <p:sp>
            <p:nvSpPr>
              <p:cNvPr id="11272" name="Line 8">
                <a:extLst>
                  <a:ext uri="{FF2B5EF4-FFF2-40B4-BE49-F238E27FC236}">
                    <a16:creationId xmlns:a16="http://schemas.microsoft.com/office/drawing/2014/main" id="{931D9D28-9594-1B7B-3AD1-2B6D8338B6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183"/>
                <a:ext cx="159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73" name="Text Box 9">
                <a:extLst>
                  <a:ext uri="{FF2B5EF4-FFF2-40B4-BE49-F238E27FC236}">
                    <a16:creationId xmlns:a16="http://schemas.microsoft.com/office/drawing/2014/main" id="{02280CFD-B2EE-C0B2-5820-5221FC0FEB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8" y="96"/>
                <a:ext cx="86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altLang="it-IT" sz="1200" b="0">
                    <a:latin typeface="Arial" panose="020B0604020202020204" pitchFamily="34" charset="0"/>
                    <a:cs typeface="Arial" panose="020B0604020202020204" pitchFamily="34" charset="0"/>
                  </a:rPr>
                  <a:t>Ridotto a 773 K</a:t>
                </a:r>
              </a:p>
            </p:txBody>
          </p:sp>
          <p:sp>
            <p:nvSpPr>
              <p:cNvPr id="11274" name="Text Box 10">
                <a:extLst>
                  <a:ext uri="{FF2B5EF4-FFF2-40B4-BE49-F238E27FC236}">
                    <a16:creationId xmlns:a16="http://schemas.microsoft.com/office/drawing/2014/main" id="{3A065F2C-1164-BC51-0FF3-91DBB91AE8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8" y="240"/>
                <a:ext cx="86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altLang="it-IT" sz="1200" b="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Cubottaedro</a:t>
                </a:r>
                <a:endParaRPr lang="it-IT" altLang="it-IT" sz="12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75" name="Line 11">
                <a:extLst>
                  <a:ext uri="{FF2B5EF4-FFF2-40B4-BE49-F238E27FC236}">
                    <a16:creationId xmlns:a16="http://schemas.microsoft.com/office/drawing/2014/main" id="{5F59DB66-CE2E-8419-2FC8-902A8031BF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326"/>
                <a:ext cx="159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1297" name="Group 33">
            <a:extLst>
              <a:ext uri="{FF2B5EF4-FFF2-40B4-BE49-F238E27FC236}">
                <a16:creationId xmlns:a16="http://schemas.microsoft.com/office/drawing/2014/main" id="{1AB50268-8FDB-788A-BAA4-C9BFA29B1E0D}"/>
              </a:ext>
            </a:extLst>
          </p:cNvPr>
          <p:cNvGrpSpPr>
            <a:grpSpLocks/>
          </p:cNvGrpSpPr>
          <p:nvPr/>
        </p:nvGrpSpPr>
        <p:grpSpPr bwMode="auto">
          <a:xfrm>
            <a:off x="0" y="3792538"/>
            <a:ext cx="4668838" cy="2903537"/>
            <a:chOff x="0" y="2256"/>
            <a:chExt cx="2941" cy="1829"/>
          </a:xfrm>
        </p:grpSpPr>
        <p:pic>
          <p:nvPicPr>
            <p:cNvPr id="11267" name="Picture 3">
              <a:extLst>
                <a:ext uri="{FF2B5EF4-FFF2-40B4-BE49-F238E27FC236}">
                  <a16:creationId xmlns:a16="http://schemas.microsoft.com/office/drawing/2014/main" id="{3E322AED-4F09-C5C6-B7F3-5398FF2B7C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56"/>
              <a:ext cx="2941" cy="18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278" name="Text Box 14">
              <a:extLst>
                <a:ext uri="{FF2B5EF4-FFF2-40B4-BE49-F238E27FC236}">
                  <a16:creationId xmlns:a16="http://schemas.microsoft.com/office/drawing/2014/main" id="{218D1FBE-DACE-BDE4-4654-CFEB8B13CD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145" y="2996"/>
              <a:ext cx="6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altLang="it-IT" sz="1200" b="0">
                  <a:latin typeface="Arial" panose="020B0604020202020204" pitchFamily="34" charset="0"/>
                  <a:cs typeface="Arial" panose="020B0604020202020204" pitchFamily="34" charset="0"/>
                </a:rPr>
                <a:t>FFT (k</a:t>
              </a:r>
              <a:r>
                <a:rPr lang="it-IT" altLang="it-IT" sz="1200" b="0" baseline="3000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it-IT" altLang="it-IT" sz="1200" b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altLang="it-IT" sz="1200" b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)</a:t>
              </a:r>
              <a:endParaRPr lang="it-IT" altLang="it-IT" sz="1200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79" name="Text Box 15">
              <a:extLst>
                <a:ext uri="{FF2B5EF4-FFF2-40B4-BE49-F238E27FC236}">
                  <a16:creationId xmlns:a16="http://schemas.microsoft.com/office/drawing/2014/main" id="{A03FFC69-15F0-64B4-015F-52203C6E71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8" y="3912"/>
              <a:ext cx="5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altLang="it-IT" sz="1200" b="0">
                  <a:latin typeface="Arial" panose="020B0604020202020204" pitchFamily="34" charset="0"/>
                  <a:cs typeface="Arial" panose="020B0604020202020204" pitchFamily="34" charset="0"/>
                </a:rPr>
                <a:t>R (Å)</a:t>
              </a:r>
            </a:p>
          </p:txBody>
        </p:sp>
        <p:grpSp>
          <p:nvGrpSpPr>
            <p:cNvPr id="11280" name="Group 16">
              <a:extLst>
                <a:ext uri="{FF2B5EF4-FFF2-40B4-BE49-F238E27FC236}">
                  <a16:creationId xmlns:a16="http://schemas.microsoft.com/office/drawing/2014/main" id="{4FFCAE21-D2D8-A7DC-B947-6B6632AB4E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" y="2496"/>
              <a:ext cx="1152" cy="317"/>
              <a:chOff x="1200" y="96"/>
              <a:chExt cx="1152" cy="317"/>
            </a:xfrm>
          </p:grpSpPr>
          <p:sp>
            <p:nvSpPr>
              <p:cNvPr id="11281" name="Line 17">
                <a:extLst>
                  <a:ext uri="{FF2B5EF4-FFF2-40B4-BE49-F238E27FC236}">
                    <a16:creationId xmlns:a16="http://schemas.microsoft.com/office/drawing/2014/main" id="{E7F61339-EC10-D452-8B3E-BF2BA9F083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183"/>
                <a:ext cx="159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82" name="Text Box 18">
                <a:extLst>
                  <a:ext uri="{FF2B5EF4-FFF2-40B4-BE49-F238E27FC236}">
                    <a16:creationId xmlns:a16="http://schemas.microsoft.com/office/drawing/2014/main" id="{21E41751-C9C3-F9E1-E937-7D482F658F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8" y="96"/>
                <a:ext cx="86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altLang="it-IT" sz="1200" b="0">
                    <a:latin typeface="Arial" panose="020B0604020202020204" pitchFamily="34" charset="0"/>
                    <a:cs typeface="Arial" panose="020B0604020202020204" pitchFamily="34" charset="0"/>
                  </a:rPr>
                  <a:t>Ridotto a 773 K</a:t>
                </a:r>
              </a:p>
            </p:txBody>
          </p:sp>
          <p:sp>
            <p:nvSpPr>
              <p:cNvPr id="11283" name="Text Box 19">
                <a:extLst>
                  <a:ext uri="{FF2B5EF4-FFF2-40B4-BE49-F238E27FC236}">
                    <a16:creationId xmlns:a16="http://schemas.microsoft.com/office/drawing/2014/main" id="{35BF49A7-50B4-8FFA-0815-76FBE39FEA8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8" y="240"/>
                <a:ext cx="86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altLang="it-IT" sz="1200" b="0">
                    <a:latin typeface="Arial" panose="020B0604020202020204" pitchFamily="34" charset="0"/>
                    <a:cs typeface="Arial" panose="020B0604020202020204" pitchFamily="34" charset="0"/>
                  </a:rPr>
                  <a:t>Icosaedro</a:t>
                </a:r>
              </a:p>
            </p:txBody>
          </p:sp>
          <p:sp>
            <p:nvSpPr>
              <p:cNvPr id="11284" name="Line 20">
                <a:extLst>
                  <a:ext uri="{FF2B5EF4-FFF2-40B4-BE49-F238E27FC236}">
                    <a16:creationId xmlns:a16="http://schemas.microsoft.com/office/drawing/2014/main" id="{C7FFB059-6A3C-85EE-5EC2-D77C2031C7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326"/>
                <a:ext cx="159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1305" name="Group 41">
            <a:extLst>
              <a:ext uri="{FF2B5EF4-FFF2-40B4-BE49-F238E27FC236}">
                <a16:creationId xmlns:a16="http://schemas.microsoft.com/office/drawing/2014/main" id="{F503FFD3-82A0-2DC7-E461-0C189E712E3B}"/>
              </a:ext>
            </a:extLst>
          </p:cNvPr>
          <p:cNvGrpSpPr>
            <a:grpSpLocks/>
          </p:cNvGrpSpPr>
          <p:nvPr/>
        </p:nvGrpSpPr>
        <p:grpSpPr bwMode="auto">
          <a:xfrm>
            <a:off x="4478338" y="3784600"/>
            <a:ext cx="4668837" cy="2917825"/>
            <a:chOff x="2821" y="2384"/>
            <a:chExt cx="2941" cy="1838"/>
          </a:xfrm>
        </p:grpSpPr>
        <p:pic>
          <p:nvPicPr>
            <p:cNvPr id="11304" name="Picture 40">
              <a:extLst>
                <a:ext uri="{FF2B5EF4-FFF2-40B4-BE49-F238E27FC236}">
                  <a16:creationId xmlns:a16="http://schemas.microsoft.com/office/drawing/2014/main" id="{E44602EC-278D-1818-0BB7-C345CF262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1" y="2384"/>
              <a:ext cx="2941" cy="18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287" name="Text Box 23">
              <a:extLst>
                <a:ext uri="{FF2B5EF4-FFF2-40B4-BE49-F238E27FC236}">
                  <a16:creationId xmlns:a16="http://schemas.microsoft.com/office/drawing/2014/main" id="{872D6F71-3B9A-EAF9-9B4E-C68332D64A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614" y="3141"/>
              <a:ext cx="67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altLang="it-IT" sz="1200" b="0">
                  <a:latin typeface="Arial" panose="020B0604020202020204" pitchFamily="34" charset="0"/>
                  <a:cs typeface="Arial" panose="020B0604020202020204" pitchFamily="34" charset="0"/>
                </a:rPr>
                <a:t>FFT (k</a:t>
              </a:r>
              <a:r>
                <a:rPr lang="it-IT" altLang="it-IT" sz="1200" b="0" baseline="3000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it-IT" altLang="it-IT" sz="1200" b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altLang="it-IT" sz="1200" b="0">
                  <a:latin typeface="Arial" panose="020B0604020202020204" pitchFamily="34" charset="0"/>
                  <a:cs typeface="Arial" panose="020B0604020202020204" pitchFamily="34" charset="0"/>
                  <a:sym typeface="Symbol" panose="05050102010706020507" pitchFamily="18" charset="2"/>
                </a:rPr>
                <a:t>)</a:t>
              </a:r>
              <a:endParaRPr lang="it-IT" altLang="it-IT" sz="1200" b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88" name="Text Box 24">
              <a:extLst>
                <a:ext uri="{FF2B5EF4-FFF2-40B4-BE49-F238E27FC236}">
                  <a16:creationId xmlns:a16="http://schemas.microsoft.com/office/drawing/2014/main" id="{02FD3E04-8310-468D-A0C5-2C0449E070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5" y="4049"/>
              <a:ext cx="52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altLang="it-IT" sz="1200" b="0">
                  <a:latin typeface="Arial" panose="020B0604020202020204" pitchFamily="34" charset="0"/>
                  <a:cs typeface="Arial" panose="020B0604020202020204" pitchFamily="34" charset="0"/>
                </a:rPr>
                <a:t>R (Å)</a:t>
              </a:r>
            </a:p>
          </p:txBody>
        </p:sp>
        <p:grpSp>
          <p:nvGrpSpPr>
            <p:cNvPr id="11289" name="Group 25">
              <a:extLst>
                <a:ext uri="{FF2B5EF4-FFF2-40B4-BE49-F238E27FC236}">
                  <a16:creationId xmlns:a16="http://schemas.microsoft.com/office/drawing/2014/main" id="{FA30EF28-6E66-DD99-D16A-DF32613E30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51" y="2585"/>
              <a:ext cx="1152" cy="317"/>
              <a:chOff x="1200" y="96"/>
              <a:chExt cx="1152" cy="317"/>
            </a:xfrm>
          </p:grpSpPr>
          <p:sp>
            <p:nvSpPr>
              <p:cNvPr id="11290" name="Line 26">
                <a:extLst>
                  <a:ext uri="{FF2B5EF4-FFF2-40B4-BE49-F238E27FC236}">
                    <a16:creationId xmlns:a16="http://schemas.microsoft.com/office/drawing/2014/main" id="{1EACEFC1-CA5F-FDD8-28A2-A17E8CE92D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183"/>
                <a:ext cx="159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91" name="Text Box 27">
                <a:extLst>
                  <a:ext uri="{FF2B5EF4-FFF2-40B4-BE49-F238E27FC236}">
                    <a16:creationId xmlns:a16="http://schemas.microsoft.com/office/drawing/2014/main" id="{E27B5F64-7543-B6F7-CCBE-37A695FF5CA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8" y="96"/>
                <a:ext cx="86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altLang="it-IT" sz="1200" b="0">
                    <a:latin typeface="Arial" panose="020B0604020202020204" pitchFamily="34" charset="0"/>
                    <a:cs typeface="Arial" panose="020B0604020202020204" pitchFamily="34" charset="0"/>
                  </a:rPr>
                  <a:t>Ridotto a 773 K</a:t>
                </a:r>
              </a:p>
            </p:txBody>
          </p:sp>
          <p:sp>
            <p:nvSpPr>
              <p:cNvPr id="11292" name="Text Box 28">
                <a:extLst>
                  <a:ext uri="{FF2B5EF4-FFF2-40B4-BE49-F238E27FC236}">
                    <a16:creationId xmlns:a16="http://schemas.microsoft.com/office/drawing/2014/main" id="{C4BC4950-2B39-8914-2213-7E32B345145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8" y="240"/>
                <a:ext cx="864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altLang="it-IT" sz="1200" b="0">
                    <a:latin typeface="Arial" panose="020B0604020202020204" pitchFamily="34" charset="0"/>
                    <a:cs typeface="Arial" panose="020B0604020202020204" pitchFamily="34" charset="0"/>
                  </a:rPr>
                  <a:t>Decaedro</a:t>
                </a:r>
              </a:p>
            </p:txBody>
          </p:sp>
          <p:sp>
            <p:nvSpPr>
              <p:cNvPr id="11293" name="Line 29">
                <a:extLst>
                  <a:ext uri="{FF2B5EF4-FFF2-40B4-BE49-F238E27FC236}">
                    <a16:creationId xmlns:a16="http://schemas.microsoft.com/office/drawing/2014/main" id="{52D05B43-F677-0A01-66D3-452D8A2D36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326"/>
                <a:ext cx="159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1301" name="Text Box 37">
            <a:extLst>
              <a:ext uri="{FF2B5EF4-FFF2-40B4-BE49-F238E27FC236}">
                <a16:creationId xmlns:a16="http://schemas.microsoft.com/office/drawing/2014/main" id="{9903D81F-B3A9-5928-6674-01EF20E63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7975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it-IT" altLang="it-IT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Determination</a:t>
            </a:r>
            <a:r>
              <a:rPr lang="it-IT" alt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altLang="it-IT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it-IT" altLang="it-IT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EXAFS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6AC0EAE-047A-81E8-7081-B1F58DF20BC2}"/>
              </a:ext>
            </a:extLst>
          </p:cNvPr>
          <p:cNvSpPr txBox="1"/>
          <p:nvPr/>
        </p:nvSpPr>
        <p:spPr>
          <a:xfrm>
            <a:off x="4283968" y="76964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Catal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190 (2000), 182–190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1E145-DBAF-8C7F-93CE-7CA055925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835F74E5-9167-F949-538F-A33CCF817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0"/>
            <a:ext cx="81692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sz="2200" dirty="0">
                <a:solidFill>
                  <a:srgbClr val="FF0000"/>
                </a:solidFill>
                <a:latin typeface="Arial" charset="0"/>
              </a:rPr>
              <a:t>Oxide nanoparticle size determination by EXAFS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2DEF330-DF00-4383-CC49-39F20C00A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801" y="1772816"/>
            <a:ext cx="4272334" cy="400506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5BA327A-7CED-E8F6-2F97-6A661EC9E478}"/>
              </a:ext>
            </a:extLst>
          </p:cNvPr>
          <p:cNvSpPr txBox="1"/>
          <p:nvPr/>
        </p:nvSpPr>
        <p:spPr>
          <a:xfrm>
            <a:off x="179512" y="77007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Nanosized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NiO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A458213-3515-6C55-4E45-EA656B95349D}"/>
              </a:ext>
            </a:extLst>
          </p:cNvPr>
          <p:cNvSpPr txBox="1"/>
          <p:nvPr/>
        </p:nvSpPr>
        <p:spPr>
          <a:xfrm>
            <a:off x="4283968" y="76964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IUCrJ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1 (2014), 571–589</a:t>
            </a:r>
          </a:p>
          <a:p>
            <a:pPr algn="r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doi:10.1107/S2052252514021101</a:t>
            </a:r>
          </a:p>
        </p:txBody>
      </p:sp>
    </p:spTree>
    <p:extLst>
      <p:ext uri="{BB962C8B-B14F-4D97-AF65-F5344CB8AC3E}">
        <p14:creationId xmlns:p14="http://schemas.microsoft.com/office/powerpoint/2010/main" val="5414073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577B4-F24D-2FF9-3BF5-7E56F1D25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652C03A6-1AE0-109C-0F92-1A74057D8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0"/>
            <a:ext cx="81692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sz="2200" dirty="0">
                <a:solidFill>
                  <a:srgbClr val="FF0000"/>
                </a:solidFill>
                <a:latin typeface="Arial" charset="0"/>
              </a:rPr>
              <a:t>Oxide nanoparticle size determination by EXAFS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FFA7712-F456-F2E3-F431-04693CF0C20B}"/>
              </a:ext>
            </a:extLst>
          </p:cNvPr>
          <p:cNvSpPr txBox="1"/>
          <p:nvPr/>
        </p:nvSpPr>
        <p:spPr>
          <a:xfrm>
            <a:off x="179512" y="77007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Nanosized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NiO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17E7094-9594-2117-8BD3-8AA65A096F77}"/>
              </a:ext>
            </a:extLst>
          </p:cNvPr>
          <p:cNvSpPr txBox="1"/>
          <p:nvPr/>
        </p:nvSpPr>
        <p:spPr>
          <a:xfrm>
            <a:off x="4283968" y="76964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IUCrJ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1 (2014), 571–589</a:t>
            </a:r>
          </a:p>
          <a:p>
            <a:pPr algn="r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doi:10.1107/S2052252514021101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CC8E2A-B863-A187-7993-B17F5AB53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1" y="1443537"/>
            <a:ext cx="5904658" cy="50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182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A8631-E006-BCE9-B03F-A929A35A0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>
            <a:extLst>
              <a:ext uri="{FF2B5EF4-FFF2-40B4-BE49-F238E27FC236}">
                <a16:creationId xmlns:a16="http://schemas.microsoft.com/office/drawing/2014/main" id="{3B883D70-5171-590C-3846-7C7425FEB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0"/>
            <a:ext cx="816927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it-IT" sz="2200" dirty="0">
                <a:solidFill>
                  <a:srgbClr val="FF0000"/>
                </a:solidFill>
                <a:latin typeface="Arial" charset="0"/>
              </a:rPr>
              <a:t>Oxide nanoparticle size determination by EXAFS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A3268DE-8F74-391C-3A4C-6CEE38F25AA7}"/>
              </a:ext>
            </a:extLst>
          </p:cNvPr>
          <p:cNvSpPr txBox="1"/>
          <p:nvPr/>
        </p:nvSpPr>
        <p:spPr>
          <a:xfrm>
            <a:off x="179512" y="77007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Nanosized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NiO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B7CF6BE-ED50-3309-7087-D116D58903B5}"/>
              </a:ext>
            </a:extLst>
          </p:cNvPr>
          <p:cNvSpPr txBox="1"/>
          <p:nvPr/>
        </p:nvSpPr>
        <p:spPr>
          <a:xfrm>
            <a:off x="4283968" y="76964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IUCrJ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1 (2014), 571–589</a:t>
            </a:r>
          </a:p>
          <a:p>
            <a:pPr algn="r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doi:10.1107/S2052252514021101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3C20E20-DFA3-A53D-AAD3-D641A15A3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264" y="1032255"/>
            <a:ext cx="3721408" cy="570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19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EXAFS beamline scheme ionization chamb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asellaDiTesto 2"/>
          <p:cNvSpPr txBox="1"/>
          <p:nvPr/>
        </p:nvSpPr>
        <p:spPr>
          <a:xfrm>
            <a:off x="4777943" y="985667"/>
            <a:ext cx="2342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Monochromator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24946" y="171386"/>
            <a:ext cx="2752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Beamline structure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48681"/>
            <a:ext cx="4416846" cy="23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246618"/>
            <a:ext cx="4235107" cy="226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7120251" y="548680"/>
            <a:ext cx="176843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Monochromator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 single crystals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(111)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(220)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(311)</a:t>
            </a:r>
          </a:p>
        </p:txBody>
      </p:sp>
      <p:sp>
        <p:nvSpPr>
          <p:cNvPr id="5" name="Ovale 4"/>
          <p:cNvSpPr/>
          <p:nvPr/>
        </p:nvSpPr>
        <p:spPr>
          <a:xfrm>
            <a:off x="2546372" y="873321"/>
            <a:ext cx="887612" cy="8876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058" y="2276872"/>
            <a:ext cx="432048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sellaDiTesto 13"/>
          <p:cNvSpPr txBox="1"/>
          <p:nvPr/>
        </p:nvSpPr>
        <p:spPr>
          <a:xfrm>
            <a:off x="647870" y="4961892"/>
            <a:ext cx="23423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Double-crystal</a:t>
            </a:r>
          </a:p>
          <a:p>
            <a:pPr algn="ctr"/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monochromator</a:t>
            </a:r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7032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8C6F5-5E3E-1E88-404C-AE0967134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16370D7-BD7B-F4AC-8C44-CE184E5E5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97274"/>
            <a:ext cx="4968552" cy="422738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F6ECEB7-4380-3495-DAEA-6849BDC36BEA}"/>
              </a:ext>
            </a:extLst>
          </p:cNvPr>
          <p:cNvSpPr txBox="1"/>
          <p:nvPr/>
        </p:nvSpPr>
        <p:spPr>
          <a:xfrm>
            <a:off x="4499992" y="548680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J. </a:t>
            </a:r>
            <a:r>
              <a:rPr lang="en-US" dirty="0" err="1"/>
              <a:t>Electrochem</a:t>
            </a:r>
            <a:r>
              <a:rPr lang="en-US" dirty="0"/>
              <a:t>. Soc., 165 (2018) J3222-J3230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A64DF8E-A7A1-5A62-5DED-B670C5B4338B}"/>
              </a:ext>
            </a:extLst>
          </p:cNvPr>
          <p:cNvSpPr txBox="1"/>
          <p:nvPr/>
        </p:nvSpPr>
        <p:spPr>
          <a:xfrm>
            <a:off x="35496" y="19371"/>
            <a:ext cx="5144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(ML)/Pd/C </a:t>
            </a:r>
            <a:r>
              <a:rPr lang="it-IT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electrocatalyst</a:t>
            </a:r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ORR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E8F4D81-F1A9-C1C2-F70C-3688B1B41042}"/>
              </a:ext>
            </a:extLst>
          </p:cNvPr>
          <p:cNvSpPr txBox="1"/>
          <p:nvPr/>
        </p:nvSpPr>
        <p:spPr>
          <a:xfrm>
            <a:off x="215647" y="1412776"/>
            <a:ext cx="24963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N(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PtPt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) = 5.8 ± 0.8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F73D1E8-0B06-3B5B-3091-D9511134245B}"/>
              </a:ext>
            </a:extLst>
          </p:cNvPr>
          <p:cNvSpPr txBox="1"/>
          <p:nvPr/>
        </p:nvSpPr>
        <p:spPr>
          <a:xfrm>
            <a:off x="215647" y="1755977"/>
            <a:ext cx="24670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N(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PtPd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) = 2.7 ± 0.7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BD3C2E7-984E-EFA2-04DE-21BC54C348D5}"/>
              </a:ext>
            </a:extLst>
          </p:cNvPr>
          <p:cNvSpPr txBox="1"/>
          <p:nvPr/>
        </p:nvSpPr>
        <p:spPr>
          <a:xfrm>
            <a:off x="5652120" y="1437633"/>
            <a:ext cx="24670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 total coordination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number for Pd atom,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PdM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 = 11 ± 0.7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Particle size: 5.0 nm</a:t>
            </a:r>
            <a:endParaRPr lang="it-IT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09D72E5-0D9E-4317-8409-23B7824654CA}"/>
              </a:ext>
            </a:extLst>
          </p:cNvPr>
          <p:cNvSpPr txBox="1"/>
          <p:nvPr/>
        </p:nvSpPr>
        <p:spPr>
          <a:xfrm>
            <a:off x="215647" y="1069575"/>
            <a:ext cx="24963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it-IT" sz="1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</a:t>
            </a:r>
            <a:r>
              <a:rPr lang="it-IT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it-IT" sz="18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  <a:endParaRPr lang="it-IT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ED34270-4B34-75ED-6DF3-52F2B4CB60BC}"/>
              </a:ext>
            </a:extLst>
          </p:cNvPr>
          <p:cNvSpPr txBox="1"/>
          <p:nvPr/>
        </p:nvSpPr>
        <p:spPr>
          <a:xfrm>
            <a:off x="5652120" y="1094432"/>
            <a:ext cx="24963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Pd K </a:t>
            </a:r>
            <a:r>
              <a:rPr lang="it-IT" sz="18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edge</a:t>
            </a:r>
            <a:endParaRPr lang="it-IT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48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188640"/>
            <a:ext cx="6880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Monochromator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harmonic rejection by detuning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72" y="908720"/>
            <a:ext cx="3052969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162449" y="1124744"/>
            <a:ext cx="2137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Rocking curve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3168352" cy="206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903829" y="5809803"/>
            <a:ext cx="17796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Depends on </a:t>
            </a:r>
            <a:r>
              <a:rPr lang="en-US" sz="2000" dirty="0"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</a:p>
        </p:txBody>
      </p: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86712"/>
            <a:ext cx="2613073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5352276" y="5085184"/>
            <a:ext cx="3668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is diffracted by both the crystals and exits the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monochromator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800" dirty="0"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/2 is eliminated from the beam.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580112" y="1598799"/>
            <a:ext cx="14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Detuning</a:t>
            </a:r>
          </a:p>
        </p:txBody>
      </p:sp>
    </p:spTree>
    <p:extLst>
      <p:ext uri="{BB962C8B-B14F-4D97-AF65-F5344CB8AC3E}">
        <p14:creationId xmlns:p14="http://schemas.microsoft.com/office/powerpoint/2010/main" val="1354119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188640"/>
            <a:ext cx="6655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Monochromator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harmonic rejection by mirrors</a:t>
            </a: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828" y="2276872"/>
            <a:ext cx="5400000" cy="1400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83528" y="908720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Mirrors work under gracing incidence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571848" y="2348880"/>
            <a:ext cx="34894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Transmitted (higher frequency)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373828" y="3140968"/>
            <a:ext cx="35825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Reflected (lower frequency) </a:t>
            </a:r>
          </a:p>
        </p:txBody>
      </p:sp>
    </p:spTree>
    <p:extLst>
      <p:ext uri="{BB962C8B-B14F-4D97-AF65-F5344CB8AC3E}">
        <p14:creationId xmlns:p14="http://schemas.microsoft.com/office/powerpoint/2010/main" val="508500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EXAFS beamline scheme ionization chamb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1" y="1052736"/>
            <a:ext cx="5470491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79513" y="260648"/>
            <a:ext cx="282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hutch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356992"/>
            <a:ext cx="2844149" cy="325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3923928" y="4628962"/>
            <a:ext cx="15039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</a:t>
            </a:r>
          </a:p>
          <a:p>
            <a:pPr algn="ctr"/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</a:t>
            </a:r>
          </a:p>
        </p:txBody>
      </p:sp>
    </p:spTree>
    <p:extLst>
      <p:ext uri="{BB962C8B-B14F-4D97-AF65-F5344CB8AC3E}">
        <p14:creationId xmlns:p14="http://schemas.microsoft.com/office/powerpoint/2010/main" val="1879298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EXAFS beamline scheme ionization chamb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379513" y="260648"/>
            <a:ext cx="282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hutch</a:t>
            </a: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66" y="1392834"/>
            <a:ext cx="3575546" cy="252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155575" y="908720"/>
            <a:ext cx="2787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chamber</a:t>
            </a: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404" y="3917552"/>
            <a:ext cx="3600053" cy="270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6533339" y="3356992"/>
            <a:ext cx="1981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</a:t>
            </a:r>
            <a:r>
              <a:rPr 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detector</a:t>
            </a:r>
          </a:p>
        </p:txBody>
      </p:sp>
    </p:spTree>
    <p:extLst>
      <p:ext uri="{BB962C8B-B14F-4D97-AF65-F5344CB8AC3E}">
        <p14:creationId xmlns:p14="http://schemas.microsoft.com/office/powerpoint/2010/main" val="2645319786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1613</Words>
  <Application>Microsoft Office PowerPoint</Application>
  <PresentationFormat>Presentazione su schermo (4:3)</PresentationFormat>
  <Paragraphs>287</Paragraphs>
  <Slides>50</Slides>
  <Notes>15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50</vt:i4>
      </vt:variant>
    </vt:vector>
  </HeadingPairs>
  <TitlesOfParts>
    <vt:vector size="60" baseType="lpstr">
      <vt:lpstr>Arial</vt:lpstr>
      <vt:lpstr>Helvetica</vt:lpstr>
      <vt:lpstr>HG Mincho Light J</vt:lpstr>
      <vt:lpstr>StarSymbol</vt:lpstr>
      <vt:lpstr>Symbol</vt:lpstr>
      <vt:lpstr>Times</vt:lpstr>
      <vt:lpstr>Times New Roman</vt:lpstr>
      <vt:lpstr>Struttura predefinita</vt:lpstr>
      <vt:lpstr>Document</vt:lpstr>
      <vt:lpstr>Equazione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What we can learn from XANES: b) Edge Shift</vt:lpstr>
      <vt:lpstr>What we can learn from XANES: b) Edge Shift</vt:lpstr>
      <vt:lpstr>What we can learn from XANES: b) Edge Shift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XAS and small objects: coordination numbers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Dip. Scienze Chimiche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Photoelectron Spectroscopy</dc:title>
  <dc:creator>Utente Chimica</dc:creator>
  <cp:lastModifiedBy>MONTINI TIZIANO</cp:lastModifiedBy>
  <cp:revision>67</cp:revision>
  <dcterms:created xsi:type="dcterms:W3CDTF">2003-09-09T06:35:56Z</dcterms:created>
  <dcterms:modified xsi:type="dcterms:W3CDTF">2025-04-28T14:05:16Z</dcterms:modified>
</cp:coreProperties>
</file>