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5" r:id="rId5"/>
    <p:sldId id="261" r:id="rId6"/>
    <p:sldId id="262" r:id="rId7"/>
    <p:sldId id="263" r:id="rId8"/>
    <p:sldId id="264" r:id="rId9"/>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ADBFF-533E-47D7-B18F-03E445CA094C}" v="75" dt="2026-03-16T23:47:37.36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79" autoAdjust="0"/>
  </p:normalViewPr>
  <p:slideViewPr>
    <p:cSldViewPr snapToGrid="0">
      <p:cViewPr varScale="1">
        <p:scale>
          <a:sx n="111" d="100"/>
          <a:sy n="111" d="100"/>
        </p:scale>
        <p:origin x="175" y="7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INI TIZIANO" userId="8a953226-e843-44c4-90e9-85dbe80cb75b" providerId="ADAL" clId="{3F746888-3507-4780-85AD-0188E8C0B968}"/>
    <pc:docChg chg="undo custSel addSld delSld modSld modNotesMaster">
      <pc:chgData name="MONTINI TIZIANO" userId="8a953226-e843-44c4-90e9-85dbe80cb75b" providerId="ADAL" clId="{3F746888-3507-4780-85AD-0188E8C0B968}" dt="2026-03-17T00:11:25.112" v="938" actId="20577"/>
      <pc:docMkLst>
        <pc:docMk/>
      </pc:docMkLst>
      <pc:sldChg chg="modSp mod">
        <pc:chgData name="MONTINI TIZIANO" userId="8a953226-e843-44c4-90e9-85dbe80cb75b" providerId="ADAL" clId="{3F746888-3507-4780-85AD-0188E8C0B968}" dt="2026-03-16T15:22:32.887" v="4" actId="20577"/>
        <pc:sldMkLst>
          <pc:docMk/>
          <pc:sldMk cId="2472400550" sldId="257"/>
        </pc:sldMkLst>
        <pc:spChg chg="mod">
          <ac:chgData name="MONTINI TIZIANO" userId="8a953226-e843-44c4-90e9-85dbe80cb75b" providerId="ADAL" clId="{3F746888-3507-4780-85AD-0188E8C0B968}" dt="2026-03-16T15:22:32.887" v="4" actId="20577"/>
          <ac:spMkLst>
            <pc:docMk/>
            <pc:sldMk cId="2472400550" sldId="257"/>
            <ac:spMk id="2" creationId="{0B947278-62DB-73E0-DEC7-6D48FADD6781}"/>
          </ac:spMkLst>
        </pc:spChg>
      </pc:sldChg>
      <pc:sldChg chg="addSp modSp mod">
        <pc:chgData name="MONTINI TIZIANO" userId="8a953226-e843-44c4-90e9-85dbe80cb75b" providerId="ADAL" clId="{3F746888-3507-4780-85AD-0188E8C0B968}" dt="2026-03-16T16:44:49.368" v="418"/>
        <pc:sldMkLst>
          <pc:docMk/>
          <pc:sldMk cId="1612964805" sldId="258"/>
        </pc:sldMkLst>
        <pc:spChg chg="add mod">
          <ac:chgData name="MONTINI TIZIANO" userId="8a953226-e843-44c4-90e9-85dbe80cb75b" providerId="ADAL" clId="{3F746888-3507-4780-85AD-0188E8C0B968}" dt="2026-03-16T15:32:41.991" v="263" actId="20577"/>
          <ac:spMkLst>
            <pc:docMk/>
            <pc:sldMk cId="1612964805" sldId="258"/>
            <ac:spMk id="3" creationId="{6308ED82-35B9-30B9-CEEB-909464CA7F1E}"/>
          </ac:spMkLst>
        </pc:spChg>
        <pc:spChg chg="mod">
          <ac:chgData name="MONTINI TIZIANO" userId="8a953226-e843-44c4-90e9-85dbe80cb75b" providerId="ADAL" clId="{3F746888-3507-4780-85AD-0188E8C0B968}" dt="2026-03-16T16:44:49.368" v="418"/>
          <ac:spMkLst>
            <pc:docMk/>
            <pc:sldMk cId="1612964805" sldId="258"/>
            <ac:spMk id="6" creationId="{8FF86461-412D-9897-C9D6-5AEF3FFF9D48}"/>
          </ac:spMkLst>
        </pc:spChg>
        <pc:spChg chg="mod">
          <ac:chgData name="MONTINI TIZIANO" userId="8a953226-e843-44c4-90e9-85dbe80cb75b" providerId="ADAL" clId="{3F746888-3507-4780-85AD-0188E8C0B968}" dt="2026-03-16T15:37:14.260" v="306" actId="20577"/>
          <ac:spMkLst>
            <pc:docMk/>
            <pc:sldMk cId="1612964805" sldId="258"/>
            <ac:spMk id="8" creationId="{4486C49E-0823-DBB9-4275-ECB045164903}"/>
          </ac:spMkLst>
        </pc:spChg>
        <pc:picChg chg="mod">
          <ac:chgData name="MONTINI TIZIANO" userId="8a953226-e843-44c4-90e9-85dbe80cb75b" providerId="ADAL" clId="{3F746888-3507-4780-85AD-0188E8C0B968}" dt="2026-03-16T15:22:36.632" v="5" actId="1076"/>
          <ac:picMkLst>
            <pc:docMk/>
            <pc:sldMk cId="1612964805" sldId="258"/>
            <ac:picMk id="4" creationId="{2EC53EFD-1048-354B-1AAF-65D249AB5E86}"/>
          </ac:picMkLst>
        </pc:picChg>
      </pc:sldChg>
      <pc:sldChg chg="modSp mod">
        <pc:chgData name="MONTINI TIZIANO" userId="8a953226-e843-44c4-90e9-85dbe80cb75b" providerId="ADAL" clId="{3F746888-3507-4780-85AD-0188E8C0B968}" dt="2026-03-16T16:44:46.308" v="417"/>
        <pc:sldMkLst>
          <pc:docMk/>
          <pc:sldMk cId="1151363859" sldId="259"/>
        </pc:sldMkLst>
        <pc:spChg chg="mod">
          <ac:chgData name="MONTINI TIZIANO" userId="8a953226-e843-44c4-90e9-85dbe80cb75b" providerId="ADAL" clId="{3F746888-3507-4780-85AD-0188E8C0B968}" dt="2026-03-16T16:44:46.308" v="417"/>
          <ac:spMkLst>
            <pc:docMk/>
            <pc:sldMk cId="1151363859" sldId="259"/>
            <ac:spMk id="2" creationId="{6D3FF37E-5B28-FF59-713D-91FC7F279A02}"/>
          </ac:spMkLst>
        </pc:spChg>
        <pc:spChg chg="mod">
          <ac:chgData name="MONTINI TIZIANO" userId="8a953226-e843-44c4-90e9-85dbe80cb75b" providerId="ADAL" clId="{3F746888-3507-4780-85AD-0188E8C0B968}" dt="2026-03-16T16:01:13.955" v="372" actId="1076"/>
          <ac:spMkLst>
            <pc:docMk/>
            <pc:sldMk cId="1151363859" sldId="259"/>
            <ac:spMk id="5" creationId="{2A246CBE-CF2B-E484-D9D3-CB8998349837}"/>
          </ac:spMkLst>
        </pc:spChg>
        <pc:spChg chg="mod">
          <ac:chgData name="MONTINI TIZIANO" userId="8a953226-e843-44c4-90e9-85dbe80cb75b" providerId="ADAL" clId="{3F746888-3507-4780-85AD-0188E8C0B968}" dt="2026-03-16T15:46:53.665" v="354" actId="1076"/>
          <ac:spMkLst>
            <pc:docMk/>
            <pc:sldMk cId="1151363859" sldId="259"/>
            <ac:spMk id="6" creationId="{43F48C0E-1B38-B9F2-10FF-DCC6D074B7E8}"/>
          </ac:spMkLst>
        </pc:spChg>
        <pc:graphicFrameChg chg="mod modGraphic">
          <ac:chgData name="MONTINI TIZIANO" userId="8a953226-e843-44c4-90e9-85dbe80cb75b" providerId="ADAL" clId="{3F746888-3507-4780-85AD-0188E8C0B968}" dt="2026-03-16T15:47:22.859" v="371" actId="20577"/>
          <ac:graphicFrameMkLst>
            <pc:docMk/>
            <pc:sldMk cId="1151363859" sldId="259"/>
            <ac:graphicFrameMk id="3" creationId="{D4E1C0AA-D448-7200-DA2D-A04FBE04B125}"/>
          </ac:graphicFrameMkLst>
        </pc:graphicFrameChg>
      </pc:sldChg>
      <pc:sldChg chg="del">
        <pc:chgData name="MONTINI TIZIANO" userId="8a953226-e843-44c4-90e9-85dbe80cb75b" providerId="ADAL" clId="{3F746888-3507-4780-85AD-0188E8C0B968}" dt="2026-03-16T16:09:21.439" v="373" actId="47"/>
        <pc:sldMkLst>
          <pc:docMk/>
          <pc:sldMk cId="3356163851" sldId="260"/>
        </pc:sldMkLst>
      </pc:sldChg>
      <pc:sldChg chg="modSp mod">
        <pc:chgData name="MONTINI TIZIANO" userId="8a953226-e843-44c4-90e9-85dbe80cb75b" providerId="ADAL" clId="{3F746888-3507-4780-85AD-0188E8C0B968}" dt="2026-03-16T17:00:13.590" v="611" actId="14100"/>
        <pc:sldMkLst>
          <pc:docMk/>
          <pc:sldMk cId="3078435833" sldId="262"/>
        </pc:sldMkLst>
        <pc:spChg chg="mod">
          <ac:chgData name="MONTINI TIZIANO" userId="8a953226-e843-44c4-90e9-85dbe80cb75b" providerId="ADAL" clId="{3F746888-3507-4780-85AD-0188E8C0B968}" dt="2026-03-16T17:00:13.590" v="611" actId="14100"/>
          <ac:spMkLst>
            <pc:docMk/>
            <pc:sldMk cId="3078435833" sldId="262"/>
            <ac:spMk id="3" creationId="{A8C4211A-04DF-DD33-C841-B76F5D68A8AD}"/>
          </ac:spMkLst>
        </pc:spChg>
        <pc:spChg chg="mod">
          <ac:chgData name="MONTINI TIZIANO" userId="8a953226-e843-44c4-90e9-85dbe80cb75b" providerId="ADAL" clId="{3F746888-3507-4780-85AD-0188E8C0B968}" dt="2026-03-16T17:00:08.686" v="610" actId="1076"/>
          <ac:spMkLst>
            <pc:docMk/>
            <pc:sldMk cId="3078435833" sldId="262"/>
            <ac:spMk id="5" creationId="{C8BE08F1-F642-BD89-0361-8C261B255DFB}"/>
          </ac:spMkLst>
        </pc:spChg>
        <pc:graphicFrameChg chg="modGraphic">
          <ac:chgData name="MONTINI TIZIANO" userId="8a953226-e843-44c4-90e9-85dbe80cb75b" providerId="ADAL" clId="{3F746888-3507-4780-85AD-0188E8C0B968}" dt="2026-03-16T16:10:27.669" v="398" actId="20577"/>
          <ac:graphicFrameMkLst>
            <pc:docMk/>
            <pc:sldMk cId="3078435833" sldId="262"/>
            <ac:graphicFrameMk id="6" creationId="{501BEBE6-0064-8284-F5F9-72902C640F97}"/>
          </ac:graphicFrameMkLst>
        </pc:graphicFrameChg>
      </pc:sldChg>
      <pc:sldChg chg="modSp mod">
        <pc:chgData name="MONTINI TIZIANO" userId="8a953226-e843-44c4-90e9-85dbe80cb75b" providerId="ADAL" clId="{3F746888-3507-4780-85AD-0188E8C0B968}" dt="2026-03-16T17:03:01.626" v="700" actId="1076"/>
        <pc:sldMkLst>
          <pc:docMk/>
          <pc:sldMk cId="587529255" sldId="264"/>
        </pc:sldMkLst>
        <pc:spChg chg="mod">
          <ac:chgData name="MONTINI TIZIANO" userId="8a953226-e843-44c4-90e9-85dbe80cb75b" providerId="ADAL" clId="{3F746888-3507-4780-85AD-0188E8C0B968}" dt="2026-03-16T17:01:21.149" v="697" actId="1036"/>
          <ac:spMkLst>
            <pc:docMk/>
            <pc:sldMk cId="587529255" sldId="264"/>
            <ac:spMk id="4" creationId="{F28B7B6A-7FCF-3DD8-B691-F844D9EFB96B}"/>
          </ac:spMkLst>
        </pc:spChg>
        <pc:spChg chg="mod">
          <ac:chgData name="MONTINI TIZIANO" userId="8a953226-e843-44c4-90e9-85dbe80cb75b" providerId="ADAL" clId="{3F746888-3507-4780-85AD-0188E8C0B968}" dt="2026-03-16T17:03:01.626" v="700" actId="1076"/>
          <ac:spMkLst>
            <pc:docMk/>
            <pc:sldMk cId="587529255" sldId="264"/>
            <ac:spMk id="5" creationId="{8A96DFA4-D4A9-E8FD-BD82-9D4E63447B8A}"/>
          </ac:spMkLst>
        </pc:spChg>
        <pc:graphicFrameChg chg="mod modGraphic">
          <ac:chgData name="MONTINI TIZIANO" userId="8a953226-e843-44c4-90e9-85dbe80cb75b" providerId="ADAL" clId="{3F746888-3507-4780-85AD-0188E8C0B968}" dt="2026-03-16T17:01:25.428" v="699" actId="20577"/>
          <ac:graphicFrameMkLst>
            <pc:docMk/>
            <pc:sldMk cId="587529255" sldId="264"/>
            <ac:graphicFrameMk id="3" creationId="{090C0C28-5F87-C215-DE41-AC576E738E75}"/>
          </ac:graphicFrameMkLst>
        </pc:graphicFrameChg>
      </pc:sldChg>
      <pc:sldChg chg="addSp delSp modSp add mod">
        <pc:chgData name="MONTINI TIZIANO" userId="8a953226-e843-44c4-90e9-85dbe80cb75b" providerId="ADAL" clId="{3F746888-3507-4780-85AD-0188E8C0B968}" dt="2026-03-17T00:11:25.112" v="938" actId="20577"/>
        <pc:sldMkLst>
          <pc:docMk/>
          <pc:sldMk cId="3382718317" sldId="265"/>
        </pc:sldMkLst>
        <pc:spChg chg="mod">
          <ac:chgData name="MONTINI TIZIANO" userId="8a953226-e843-44c4-90e9-85dbe80cb75b" providerId="ADAL" clId="{3F746888-3507-4780-85AD-0188E8C0B968}" dt="2026-03-16T16:44:39.873" v="416" actId="20577"/>
          <ac:spMkLst>
            <pc:docMk/>
            <pc:sldMk cId="3382718317" sldId="265"/>
            <ac:spMk id="2" creationId="{17C72D89-D9FB-DFA4-D72F-DA5711AFA211}"/>
          </ac:spMkLst>
        </pc:spChg>
        <pc:spChg chg="del">
          <ac:chgData name="MONTINI TIZIANO" userId="8a953226-e843-44c4-90e9-85dbe80cb75b" providerId="ADAL" clId="{3F746888-3507-4780-85AD-0188E8C0B968}" dt="2026-03-16T16:44:32.591" v="400" actId="478"/>
          <ac:spMkLst>
            <pc:docMk/>
            <pc:sldMk cId="3382718317" sldId="265"/>
            <ac:spMk id="5" creationId="{F35A4C32-997A-3026-CF26-35F572B3F4F6}"/>
          </ac:spMkLst>
        </pc:spChg>
        <pc:spChg chg="mod">
          <ac:chgData name="MONTINI TIZIANO" userId="8a953226-e843-44c4-90e9-85dbe80cb75b" providerId="ADAL" clId="{3F746888-3507-4780-85AD-0188E8C0B968}" dt="2026-03-16T17:03:49.527" v="757" actId="1036"/>
          <ac:spMkLst>
            <pc:docMk/>
            <pc:sldMk cId="3382718317" sldId="265"/>
            <ac:spMk id="6" creationId="{41BF8D88-533C-B3C9-98BE-5FF99E35BA13}"/>
          </ac:spMkLst>
        </pc:spChg>
        <pc:spChg chg="add mod">
          <ac:chgData name="MONTINI TIZIANO" userId="8a953226-e843-44c4-90e9-85dbe80cb75b" providerId="ADAL" clId="{3F746888-3507-4780-85AD-0188E8C0B968}" dt="2026-03-16T17:03:49.527" v="757" actId="1036"/>
          <ac:spMkLst>
            <pc:docMk/>
            <pc:sldMk cId="3382718317" sldId="265"/>
            <ac:spMk id="9" creationId="{B7397847-BB3A-7DE8-030E-07177CA6B70E}"/>
          </ac:spMkLst>
        </pc:spChg>
        <pc:spChg chg="add mod">
          <ac:chgData name="MONTINI TIZIANO" userId="8a953226-e843-44c4-90e9-85dbe80cb75b" providerId="ADAL" clId="{3F746888-3507-4780-85AD-0188E8C0B968}" dt="2026-03-16T17:03:49.527" v="757" actId="1036"/>
          <ac:spMkLst>
            <pc:docMk/>
            <pc:sldMk cId="3382718317" sldId="265"/>
            <ac:spMk id="10" creationId="{0F2ED0DE-C1CF-FCDA-E58C-424E56DB75B3}"/>
          </ac:spMkLst>
        </pc:spChg>
        <pc:spChg chg="add del">
          <ac:chgData name="MONTINI TIZIANO" userId="8a953226-e843-44c4-90e9-85dbe80cb75b" providerId="ADAL" clId="{3F746888-3507-4780-85AD-0188E8C0B968}" dt="2026-03-16T16:54:01.062" v="526" actId="478"/>
          <ac:spMkLst>
            <pc:docMk/>
            <pc:sldMk cId="3382718317" sldId="265"/>
            <ac:spMk id="12" creationId="{05ABACA4-8500-0E47-A834-4A7080E7D367}"/>
          </ac:spMkLst>
        </pc:spChg>
        <pc:spChg chg="add mod">
          <ac:chgData name="MONTINI TIZIANO" userId="8a953226-e843-44c4-90e9-85dbe80cb75b" providerId="ADAL" clId="{3F746888-3507-4780-85AD-0188E8C0B968}" dt="2026-03-16T17:03:49.527" v="757" actId="1036"/>
          <ac:spMkLst>
            <pc:docMk/>
            <pc:sldMk cId="3382718317" sldId="265"/>
            <ac:spMk id="14" creationId="{2EC65EEC-5826-C50F-38E2-F797DA91DC9F}"/>
          </ac:spMkLst>
        </pc:spChg>
        <pc:spChg chg="add mod">
          <ac:chgData name="MONTINI TIZIANO" userId="8a953226-e843-44c4-90e9-85dbe80cb75b" providerId="ADAL" clId="{3F746888-3507-4780-85AD-0188E8C0B968}" dt="2026-03-16T17:03:49.527" v="757" actId="1036"/>
          <ac:spMkLst>
            <pc:docMk/>
            <pc:sldMk cId="3382718317" sldId="265"/>
            <ac:spMk id="16" creationId="{B8E0D67B-F4E1-335C-37B7-EDCC7F77916D}"/>
          </ac:spMkLst>
        </pc:spChg>
        <pc:spChg chg="add mod">
          <ac:chgData name="MONTINI TIZIANO" userId="8a953226-e843-44c4-90e9-85dbe80cb75b" providerId="ADAL" clId="{3F746888-3507-4780-85AD-0188E8C0B968}" dt="2026-03-17T00:11:25.112" v="938" actId="20577"/>
          <ac:spMkLst>
            <pc:docMk/>
            <pc:sldMk cId="3382718317" sldId="265"/>
            <ac:spMk id="17" creationId="{369EAFD1-8D39-0332-2A63-AC556EF61823}"/>
          </ac:spMkLst>
        </pc:spChg>
        <pc:graphicFrameChg chg="del">
          <ac:chgData name="MONTINI TIZIANO" userId="8a953226-e843-44c4-90e9-85dbe80cb75b" providerId="ADAL" clId="{3F746888-3507-4780-85AD-0188E8C0B968}" dt="2026-03-16T16:44:32.591" v="400" actId="478"/>
          <ac:graphicFrameMkLst>
            <pc:docMk/>
            <pc:sldMk cId="3382718317" sldId="265"/>
            <ac:graphicFrameMk id="3" creationId="{C5F36C70-055A-67A1-3899-12C0D9DFCA01}"/>
          </ac:graphicFrameMkLst>
        </pc:graphicFrameChg>
        <pc:picChg chg="add mod">
          <ac:chgData name="MONTINI TIZIANO" userId="8a953226-e843-44c4-90e9-85dbe80cb75b" providerId="ADAL" clId="{3F746888-3507-4780-85AD-0188E8C0B968}" dt="2026-03-16T17:03:49.527" v="757" actId="1036"/>
          <ac:picMkLst>
            <pc:docMk/>
            <pc:sldMk cId="3382718317" sldId="265"/>
            <ac:picMk id="4" creationId="{D07F81ED-2E6D-F919-51B9-758FA47202DD}"/>
          </ac:picMkLst>
        </pc:picChg>
        <pc:picChg chg="add mod">
          <ac:chgData name="MONTINI TIZIANO" userId="8a953226-e843-44c4-90e9-85dbe80cb75b" providerId="ADAL" clId="{3F746888-3507-4780-85AD-0188E8C0B968}" dt="2026-03-16T17:03:49.527" v="757" actId="1036"/>
          <ac:picMkLst>
            <pc:docMk/>
            <pc:sldMk cId="3382718317" sldId="265"/>
            <ac:picMk id="7" creationId="{CBA7CF4F-2184-229F-E930-BE0E1872E2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C457744-27CB-4A95-BA6C-E71B2A2AF6BA}" type="datetimeFigureOut">
              <a:rPr lang="it-IT" smtClean="0"/>
              <a:t>17/03/2026</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4C30E03-1632-44A4-B0B3-E0A2CC1B3292}" type="slidenum">
              <a:rPr lang="it-IT" smtClean="0"/>
              <a:t>‹N›</a:t>
            </a:fld>
            <a:endParaRPr lang="it-IT"/>
          </a:p>
        </p:txBody>
      </p:sp>
    </p:spTree>
    <p:extLst>
      <p:ext uri="{BB962C8B-B14F-4D97-AF65-F5344CB8AC3E}">
        <p14:creationId xmlns:p14="http://schemas.microsoft.com/office/powerpoint/2010/main" val="268847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4C30E03-1632-44A4-B0B3-E0A2CC1B3292}" type="slidenum">
              <a:rPr lang="it-IT" smtClean="0"/>
              <a:t>2</a:t>
            </a:fld>
            <a:endParaRPr lang="it-IT"/>
          </a:p>
        </p:txBody>
      </p:sp>
    </p:spTree>
    <p:extLst>
      <p:ext uri="{BB962C8B-B14F-4D97-AF65-F5344CB8AC3E}">
        <p14:creationId xmlns:p14="http://schemas.microsoft.com/office/powerpoint/2010/main" val="63513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0BD62-0B05-523B-B9AB-8D982615BFA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67E5F1D-E53E-38CF-C399-FAE82CD58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5204969-13FB-CAA3-D6E9-AE4ACD6A8EF1}"/>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5" name="Segnaposto piè di pagina 4">
            <a:extLst>
              <a:ext uri="{FF2B5EF4-FFF2-40B4-BE49-F238E27FC236}">
                <a16:creationId xmlns:a16="http://schemas.microsoft.com/office/drawing/2014/main" id="{00C3D14E-9774-E51E-38FD-0DD79AAFD8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B2FB71-315B-5D07-FBD9-DECA97B24489}"/>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38793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2C9A0-06F9-AFC4-1FB6-66A5920DFD4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B2B9B9-2416-A457-5123-D831F14D030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A5AFE4-E323-3CC9-364A-F9107ADDE34C}"/>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5" name="Segnaposto piè di pagina 4">
            <a:extLst>
              <a:ext uri="{FF2B5EF4-FFF2-40B4-BE49-F238E27FC236}">
                <a16:creationId xmlns:a16="http://schemas.microsoft.com/office/drawing/2014/main" id="{C38A6CA9-BEC7-AC19-51AF-E78C691A31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6F71B2-2A8F-F7B2-3376-51A05CAD82FA}"/>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89448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303A0CB-5A52-2F32-4188-B1F07A160B4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8F764F6-E84B-5D74-5F33-E59C826B39D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D52B08-C685-FD59-B85E-6929BCB8E946}"/>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5" name="Segnaposto piè di pagina 4">
            <a:extLst>
              <a:ext uri="{FF2B5EF4-FFF2-40B4-BE49-F238E27FC236}">
                <a16:creationId xmlns:a16="http://schemas.microsoft.com/office/drawing/2014/main" id="{5B04D47E-B470-CE99-309A-19A60B9C12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0F9C7C-1D0D-45A7-DCD1-6F13B5E723FE}"/>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116527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E4E91-0696-431E-7E1E-DDCF19676B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BD3380-5E27-6F42-C8F1-997ABC4068E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DA98B8-8687-644D-BEA8-88099F9F9514}"/>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5" name="Segnaposto piè di pagina 4">
            <a:extLst>
              <a:ext uri="{FF2B5EF4-FFF2-40B4-BE49-F238E27FC236}">
                <a16:creationId xmlns:a16="http://schemas.microsoft.com/office/drawing/2014/main" id="{16E0632A-3A26-3CDE-EA64-3C3576D160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13AD7B-DDFA-7F70-1E14-27B6716D0BDB}"/>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370154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1C960-73A6-7450-8C39-8F5235DB4AB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108793-CEC9-38C0-C861-791E63B543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E0E4D88-DB79-280E-9F77-2E2162DCAC25}"/>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5" name="Segnaposto piè di pagina 4">
            <a:extLst>
              <a:ext uri="{FF2B5EF4-FFF2-40B4-BE49-F238E27FC236}">
                <a16:creationId xmlns:a16="http://schemas.microsoft.com/office/drawing/2014/main" id="{072DF96E-6A81-12FB-1C46-6707E33046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A459FA-5815-0222-22C4-3026291CCC62}"/>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15325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EEA701-0C8F-837E-DDA7-3715B710BB3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910275-ED49-21DA-64FC-72652B3F4E4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79D62CE-CBA2-9B93-3440-2BD97E27ADB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D3BEF76-0256-817C-CDA9-36E05280469B}"/>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6" name="Segnaposto piè di pagina 5">
            <a:extLst>
              <a:ext uri="{FF2B5EF4-FFF2-40B4-BE49-F238E27FC236}">
                <a16:creationId xmlns:a16="http://schemas.microsoft.com/office/drawing/2014/main" id="{4CB5C1A6-7DB6-DB76-6553-43BB3CA7EC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7362FC5-CEBD-4298-5221-C308443088A6}"/>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162179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39B145-14CD-F2BF-7365-618039A7B74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2E5EDA-1E0C-6AD7-908D-8E24FD34B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5F1FD3-0DB8-7477-3207-1345FAE6733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5F64D7D-E2B6-B932-FCF4-DAADB0D57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56BB1B8-D5A6-4768-0F30-D7833A5446D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06DC39B-C7AE-E1CB-5893-96EC1299A755}"/>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8" name="Segnaposto piè di pagina 7">
            <a:extLst>
              <a:ext uri="{FF2B5EF4-FFF2-40B4-BE49-F238E27FC236}">
                <a16:creationId xmlns:a16="http://schemas.microsoft.com/office/drawing/2014/main" id="{6257B5B2-4442-8E2D-8A24-BFAC7E908B7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D46C234-9059-C280-BD4C-CE06474C876B}"/>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318160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13F83-F816-DE36-EE14-A1C1AC30A59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F431015-D97E-C601-CD13-B9587F5B5452}"/>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4" name="Segnaposto piè di pagina 3">
            <a:extLst>
              <a:ext uri="{FF2B5EF4-FFF2-40B4-BE49-F238E27FC236}">
                <a16:creationId xmlns:a16="http://schemas.microsoft.com/office/drawing/2014/main" id="{EB956DB2-0FBC-C8A3-50D1-173247A1D67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4CFE1AC-9B4D-70FB-C11D-C61110D19DEB}"/>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300674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DF52DB-A5CA-6D2C-F65F-A625607352D2}"/>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3" name="Segnaposto piè di pagina 2">
            <a:extLst>
              <a:ext uri="{FF2B5EF4-FFF2-40B4-BE49-F238E27FC236}">
                <a16:creationId xmlns:a16="http://schemas.microsoft.com/office/drawing/2014/main" id="{3A6C1D4E-4E44-BFCB-ED0E-60B938E01E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94E4AF7-1146-FDC5-7090-EC942207BB3D}"/>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20865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2A143-3598-6971-C4CE-9492087BD7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54100D-1AF7-EDCA-2594-6A72DDFC4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3DF133C-3C5B-71E8-1976-D580CBD4C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D5BC24-4936-9F98-BCB7-25DA9E104C9E}"/>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6" name="Segnaposto piè di pagina 5">
            <a:extLst>
              <a:ext uri="{FF2B5EF4-FFF2-40B4-BE49-F238E27FC236}">
                <a16:creationId xmlns:a16="http://schemas.microsoft.com/office/drawing/2014/main" id="{1B21AD4D-1EF9-5E45-D661-1ABCE93B41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8AF278-BE1B-773D-9529-191EF16414F6}"/>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371239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2F2AB-0D96-B656-624C-58E9AACBEC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E8E7E75-449E-E8CF-CEDB-080D17B43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269075A-15F0-0441-CC80-C08525989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EA05F78-CBA6-DE5E-BCA6-0CEB3C09BFA3}"/>
              </a:ext>
            </a:extLst>
          </p:cNvPr>
          <p:cNvSpPr>
            <a:spLocks noGrp="1"/>
          </p:cNvSpPr>
          <p:nvPr>
            <p:ph type="dt" sz="half" idx="10"/>
          </p:nvPr>
        </p:nvSpPr>
        <p:spPr/>
        <p:txBody>
          <a:bodyPr/>
          <a:lstStyle/>
          <a:p>
            <a:fld id="{DEA5A005-0BC6-4BD0-911A-2A7C9287BA62}" type="datetimeFigureOut">
              <a:rPr lang="it-IT" smtClean="0"/>
              <a:t>17/03/2026</a:t>
            </a:fld>
            <a:endParaRPr lang="it-IT"/>
          </a:p>
        </p:txBody>
      </p:sp>
      <p:sp>
        <p:nvSpPr>
          <p:cNvPr id="6" name="Segnaposto piè di pagina 5">
            <a:extLst>
              <a:ext uri="{FF2B5EF4-FFF2-40B4-BE49-F238E27FC236}">
                <a16:creationId xmlns:a16="http://schemas.microsoft.com/office/drawing/2014/main" id="{F83337C6-35B8-05FB-B766-CA2AD7E30D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684EE13-D8C5-A75A-55E4-1AB53C038AA5}"/>
              </a:ext>
            </a:extLst>
          </p:cNvPr>
          <p:cNvSpPr>
            <a:spLocks noGrp="1"/>
          </p:cNvSpPr>
          <p:nvPr>
            <p:ph type="sldNum" sz="quarter" idx="12"/>
          </p:nvPr>
        </p:nvSpPr>
        <p:spPr/>
        <p:txBody>
          <a:bodyPr/>
          <a:lstStyle/>
          <a:p>
            <a:fld id="{78A36630-6E05-4C29-8A10-7D99FEBB2BA9}" type="slidenum">
              <a:rPr lang="it-IT" smtClean="0"/>
              <a:t>‹N›</a:t>
            </a:fld>
            <a:endParaRPr lang="it-IT"/>
          </a:p>
        </p:txBody>
      </p:sp>
    </p:spTree>
    <p:extLst>
      <p:ext uri="{BB962C8B-B14F-4D97-AF65-F5344CB8AC3E}">
        <p14:creationId xmlns:p14="http://schemas.microsoft.com/office/powerpoint/2010/main" val="73695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3F46503-AB4C-E0A8-ECE6-BAE006B95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AFA5C74-BDD9-0D1C-1900-E86727389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BEB1CE-3EA3-8C71-2A7D-E65B06E18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A5A005-0BC6-4BD0-911A-2A7C9287BA62}" type="datetimeFigureOut">
              <a:rPr lang="it-IT" smtClean="0"/>
              <a:t>17/03/2026</a:t>
            </a:fld>
            <a:endParaRPr lang="it-IT"/>
          </a:p>
        </p:txBody>
      </p:sp>
      <p:sp>
        <p:nvSpPr>
          <p:cNvPr id="5" name="Segnaposto piè di pagina 4">
            <a:extLst>
              <a:ext uri="{FF2B5EF4-FFF2-40B4-BE49-F238E27FC236}">
                <a16:creationId xmlns:a16="http://schemas.microsoft.com/office/drawing/2014/main" id="{3CB5AB68-A2F9-345A-0AB0-A695CE1BC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86D03DA7-A17E-A773-C869-C7AC512EF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A36630-6E05-4C29-8A10-7D99FEBB2BA9}" type="slidenum">
              <a:rPr lang="it-IT" smtClean="0"/>
              <a:t>‹N›</a:t>
            </a:fld>
            <a:endParaRPr lang="it-IT"/>
          </a:p>
        </p:txBody>
      </p:sp>
    </p:spTree>
    <p:extLst>
      <p:ext uri="{BB962C8B-B14F-4D97-AF65-F5344CB8AC3E}">
        <p14:creationId xmlns:p14="http://schemas.microsoft.com/office/powerpoint/2010/main" val="59839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B947278-62DB-73E0-DEC7-6D48FADD6781}"/>
              </a:ext>
            </a:extLst>
          </p:cNvPr>
          <p:cNvSpPr txBox="1"/>
          <p:nvPr/>
        </p:nvSpPr>
        <p:spPr>
          <a:xfrm>
            <a:off x="496529" y="481781"/>
            <a:ext cx="6136936" cy="3416320"/>
          </a:xfrm>
          <a:prstGeom prst="rect">
            <a:avLst/>
          </a:prstGeom>
          <a:noFill/>
        </p:spPr>
        <p:txBody>
          <a:bodyPr wrap="none" rtlCol="0">
            <a:spAutoFit/>
          </a:bodyPr>
          <a:lstStyle/>
          <a:p>
            <a:r>
              <a:rPr lang="it-IT" sz="2400" b="1" dirty="0" err="1">
                <a:solidFill>
                  <a:srgbClr val="FF0000"/>
                </a:solidFill>
              </a:rPr>
              <a:t>Synthesis</a:t>
            </a:r>
            <a:endParaRPr lang="it-IT" sz="2400" b="1" dirty="0">
              <a:solidFill>
                <a:srgbClr val="FF0000"/>
              </a:solidFill>
            </a:endParaRPr>
          </a:p>
          <a:p>
            <a:endParaRPr lang="it-IT" sz="2400" dirty="0"/>
          </a:p>
          <a:p>
            <a:pPr marL="457200" indent="-457200">
              <a:buFont typeface="+mj-lt"/>
              <a:buAutoNum type="arabicPeriod"/>
            </a:pPr>
            <a:r>
              <a:rPr lang="it-IT" sz="2400" dirty="0" err="1"/>
              <a:t>Nanosized</a:t>
            </a:r>
            <a:r>
              <a:rPr lang="it-IT" sz="2400" dirty="0"/>
              <a:t> </a:t>
            </a:r>
            <a:r>
              <a:rPr lang="it-IT" sz="2400" dirty="0" err="1"/>
              <a:t>material</a:t>
            </a:r>
            <a:r>
              <a:rPr lang="it-IT" sz="2400" dirty="0"/>
              <a:t>: </a:t>
            </a:r>
            <a:r>
              <a:rPr lang="it-IT" sz="2400" dirty="0" err="1"/>
              <a:t>CdS</a:t>
            </a:r>
            <a:r>
              <a:rPr lang="it-IT" sz="2400" dirty="0"/>
              <a:t> quantum dots</a:t>
            </a:r>
          </a:p>
          <a:p>
            <a:pPr marL="457200" indent="-457200">
              <a:buFont typeface="+mj-lt"/>
              <a:buAutoNum type="arabicPeriod"/>
            </a:pPr>
            <a:endParaRPr lang="it-IT" sz="2400" dirty="0"/>
          </a:p>
          <a:p>
            <a:pPr marL="457200" indent="-457200">
              <a:buFont typeface="+mj-lt"/>
              <a:buAutoNum type="arabicPeriod"/>
            </a:pPr>
            <a:r>
              <a:rPr lang="it-IT" sz="2400" dirty="0" err="1"/>
              <a:t>Nanocomposite</a:t>
            </a:r>
            <a:r>
              <a:rPr lang="it-IT" sz="2400" dirty="0"/>
              <a:t> </a:t>
            </a:r>
            <a:r>
              <a:rPr lang="it-IT" sz="2400" dirty="0" err="1"/>
              <a:t>materials</a:t>
            </a:r>
            <a:r>
              <a:rPr lang="it-IT" sz="2400" dirty="0"/>
              <a:t>: TiO</a:t>
            </a:r>
            <a:r>
              <a:rPr lang="it-IT" sz="2400" baseline="-25000" dirty="0"/>
              <a:t>2</a:t>
            </a:r>
            <a:r>
              <a:rPr lang="it-IT" sz="2400" dirty="0"/>
              <a:t> by sol-gel</a:t>
            </a:r>
          </a:p>
          <a:p>
            <a:pPr marL="457200" indent="-457200">
              <a:buFont typeface="+mj-lt"/>
              <a:buAutoNum type="arabicPeriod"/>
            </a:pPr>
            <a:endParaRPr lang="it-IT" sz="2400" dirty="0"/>
          </a:p>
          <a:p>
            <a:pPr marL="457200" indent="-457200">
              <a:buFont typeface="+mj-lt"/>
              <a:buAutoNum type="arabicPeriod"/>
            </a:pPr>
            <a:r>
              <a:rPr lang="it-IT" sz="2400" dirty="0" err="1"/>
              <a:t>Nanostructured</a:t>
            </a:r>
            <a:r>
              <a:rPr lang="it-IT" sz="2400" dirty="0"/>
              <a:t> </a:t>
            </a:r>
            <a:r>
              <a:rPr lang="it-IT" sz="2400" dirty="0" err="1"/>
              <a:t>materials</a:t>
            </a:r>
            <a:r>
              <a:rPr lang="it-IT" sz="2400" dirty="0"/>
              <a:t>: Ti-MCM-41</a:t>
            </a:r>
          </a:p>
          <a:p>
            <a:pPr marL="457200" indent="-457200">
              <a:buFont typeface="+mj-lt"/>
              <a:buAutoNum type="arabicPeriod"/>
            </a:pPr>
            <a:endParaRPr lang="it-IT" sz="2400" dirty="0"/>
          </a:p>
          <a:p>
            <a:pPr marL="457200" indent="-457200">
              <a:buFont typeface="+mj-lt"/>
              <a:buAutoNum type="arabicPeriod"/>
            </a:pPr>
            <a:endParaRPr lang="it-IT" sz="2400" dirty="0"/>
          </a:p>
        </p:txBody>
      </p:sp>
    </p:spTree>
    <p:extLst>
      <p:ext uri="{BB962C8B-B14F-4D97-AF65-F5344CB8AC3E}">
        <p14:creationId xmlns:p14="http://schemas.microsoft.com/office/powerpoint/2010/main" val="247240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C53EFD-1048-354B-1AAF-65D249AB5E86}"/>
              </a:ext>
            </a:extLst>
          </p:cNvPr>
          <p:cNvPicPr>
            <a:picLocks noChangeAspect="1"/>
          </p:cNvPicPr>
          <p:nvPr/>
        </p:nvPicPr>
        <p:blipFill>
          <a:blip r:embed="rId3"/>
          <a:stretch>
            <a:fillRect/>
          </a:stretch>
        </p:blipFill>
        <p:spPr>
          <a:xfrm>
            <a:off x="2142408" y="1050496"/>
            <a:ext cx="8258175" cy="2857500"/>
          </a:xfrm>
          <a:prstGeom prst="rect">
            <a:avLst/>
          </a:prstGeom>
        </p:spPr>
      </p:pic>
      <p:sp>
        <p:nvSpPr>
          <p:cNvPr id="6" name="CasellaDiTesto 5">
            <a:extLst>
              <a:ext uri="{FF2B5EF4-FFF2-40B4-BE49-F238E27FC236}">
                <a16:creationId xmlns:a16="http://schemas.microsoft.com/office/drawing/2014/main" id="{8FF86461-412D-9897-C9D6-5AEF3FFF9D48}"/>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a:pPr>
            <a:r>
              <a:rPr lang="it-IT" b="1" dirty="0" err="1">
                <a:solidFill>
                  <a:srgbClr val="0070C0"/>
                </a:solidFill>
              </a:rPr>
              <a:t>Nanosized</a:t>
            </a:r>
            <a:r>
              <a:rPr lang="it-IT" b="1" dirty="0">
                <a:solidFill>
                  <a:srgbClr val="0070C0"/>
                </a:solidFill>
              </a:rPr>
              <a:t> </a:t>
            </a:r>
            <a:r>
              <a:rPr lang="it-IT" b="1" dirty="0" err="1">
                <a:solidFill>
                  <a:srgbClr val="0070C0"/>
                </a:solidFill>
              </a:rPr>
              <a:t>material</a:t>
            </a:r>
            <a:r>
              <a:rPr lang="it-IT" b="1" dirty="0">
                <a:solidFill>
                  <a:srgbClr val="0070C0"/>
                </a:solidFill>
              </a:rPr>
              <a:t>: </a:t>
            </a:r>
            <a:r>
              <a:rPr lang="it-IT" b="1" dirty="0" err="1">
                <a:solidFill>
                  <a:srgbClr val="0070C0"/>
                </a:solidFill>
              </a:rPr>
              <a:t>CdS</a:t>
            </a:r>
            <a:r>
              <a:rPr lang="it-IT" b="1" dirty="0">
                <a:solidFill>
                  <a:srgbClr val="0070C0"/>
                </a:solidFill>
              </a:rPr>
              <a:t> quantum dots</a:t>
            </a:r>
          </a:p>
        </p:txBody>
      </p:sp>
      <p:sp>
        <p:nvSpPr>
          <p:cNvPr id="8" name="CasellaDiTesto 7">
            <a:extLst>
              <a:ext uri="{FF2B5EF4-FFF2-40B4-BE49-F238E27FC236}">
                <a16:creationId xmlns:a16="http://schemas.microsoft.com/office/drawing/2014/main" id="{4486C49E-0823-DBB9-4275-ECB045164903}"/>
              </a:ext>
            </a:extLst>
          </p:cNvPr>
          <p:cNvSpPr txBox="1"/>
          <p:nvPr/>
        </p:nvSpPr>
        <p:spPr>
          <a:xfrm>
            <a:off x="432619" y="4255175"/>
            <a:ext cx="11326762" cy="1754326"/>
          </a:xfrm>
          <a:prstGeom prst="rect">
            <a:avLst/>
          </a:prstGeom>
          <a:noFill/>
        </p:spPr>
        <p:txBody>
          <a:bodyPr wrap="square">
            <a:spAutoFit/>
          </a:bodyPr>
          <a:lstStyle/>
          <a:p>
            <a:pPr algn="just"/>
            <a:r>
              <a:rPr lang="en-US" i="1" dirty="0"/>
              <a:t>The NAC capped </a:t>
            </a:r>
            <a:r>
              <a:rPr lang="en-US" i="1" dirty="0" err="1"/>
              <a:t>CdS</a:t>
            </a:r>
            <a:r>
              <a:rPr lang="en-US" i="1" dirty="0"/>
              <a:t> QDs were synthesized directly in aqueous solution. Briefly, 51.3 mg NAC were dissolved in 55 mL of </a:t>
            </a:r>
            <a:r>
              <a:rPr lang="en-US" i="1" dirty="0" err="1"/>
              <a:t>bidistilled</a:t>
            </a:r>
            <a:r>
              <a:rPr lang="en-US" i="1" dirty="0"/>
              <a:t> water and 5.00 mL of solution of CdCl</a:t>
            </a:r>
            <a:r>
              <a:rPr lang="en-US" i="1" baseline="-25000" dirty="0"/>
              <a:t>2</a:t>
            </a:r>
            <a:r>
              <a:rPr lang="en-US" i="1" dirty="0"/>
              <a:t> · 2 H</a:t>
            </a:r>
            <a:r>
              <a:rPr lang="en-US" i="1" baseline="-25000" dirty="0"/>
              <a:t>2</a:t>
            </a:r>
            <a:r>
              <a:rPr lang="en-US" i="1" dirty="0"/>
              <a:t>O 57.4 </a:t>
            </a:r>
            <a:r>
              <a:rPr lang="en-US" i="1" dirty="0" err="1"/>
              <a:t>mM.</a:t>
            </a:r>
            <a:r>
              <a:rPr lang="en-US" i="1" dirty="0"/>
              <a:t> The pH value was adjusted to 8.0–9.0 by titrating NaOH solution (2.0 M) under constant stirring. When the reaction went through 0.5 h, 5.00 mL 57.4 mM of Na</a:t>
            </a:r>
            <a:r>
              <a:rPr lang="en-US" i="1" baseline="-25000" dirty="0"/>
              <a:t>2</a:t>
            </a:r>
            <a:r>
              <a:rPr lang="en-US" i="1" dirty="0"/>
              <a:t>S · 9 H</a:t>
            </a:r>
            <a:r>
              <a:rPr lang="en-US" i="1" baseline="-25000" dirty="0"/>
              <a:t>2</a:t>
            </a:r>
            <a:r>
              <a:rPr lang="en-US" i="1" dirty="0"/>
              <a:t>O solution was added drop by drop into it under the same conditions. After 0.5 h, the NAC capped </a:t>
            </a:r>
            <a:r>
              <a:rPr lang="en-US" i="1" dirty="0" err="1"/>
              <a:t>CdS</a:t>
            </a:r>
            <a:r>
              <a:rPr lang="en-US" i="1" dirty="0"/>
              <a:t> QDs were obtained. The procedure was carried out at different temperatures in order to investigate the influence of temperature on the size of the quantum dots. </a:t>
            </a:r>
            <a:endParaRPr lang="it-IT" i="1" dirty="0"/>
          </a:p>
        </p:txBody>
      </p:sp>
      <p:sp>
        <p:nvSpPr>
          <p:cNvPr id="2" name="CasellaDiTesto 1">
            <a:extLst>
              <a:ext uri="{FF2B5EF4-FFF2-40B4-BE49-F238E27FC236}">
                <a16:creationId xmlns:a16="http://schemas.microsoft.com/office/drawing/2014/main" id="{B54B8290-B933-5495-A51B-20F868CEA90B}"/>
              </a:ext>
            </a:extLst>
          </p:cNvPr>
          <p:cNvSpPr txBox="1"/>
          <p:nvPr/>
        </p:nvSpPr>
        <p:spPr>
          <a:xfrm>
            <a:off x="475345" y="1493342"/>
            <a:ext cx="2195666" cy="369332"/>
          </a:xfrm>
          <a:prstGeom prst="rect">
            <a:avLst/>
          </a:prstGeom>
          <a:noFill/>
        </p:spPr>
        <p:txBody>
          <a:bodyPr wrap="none" rtlCol="0">
            <a:spAutoFit/>
          </a:bodyPr>
          <a:lstStyle/>
          <a:p>
            <a:r>
              <a:rPr lang="it-IT" b="1" dirty="0" err="1">
                <a:solidFill>
                  <a:srgbClr val="FF0000"/>
                </a:solidFill>
              </a:rPr>
              <a:t>Colloidal</a:t>
            </a:r>
            <a:r>
              <a:rPr lang="it-IT" b="1" dirty="0">
                <a:solidFill>
                  <a:srgbClr val="FF0000"/>
                </a:solidFill>
              </a:rPr>
              <a:t> </a:t>
            </a:r>
            <a:r>
              <a:rPr lang="it-IT" b="1" dirty="0" err="1">
                <a:solidFill>
                  <a:srgbClr val="FF0000"/>
                </a:solidFill>
              </a:rPr>
              <a:t>synthesis</a:t>
            </a:r>
            <a:endParaRPr lang="it-IT" b="1" dirty="0">
              <a:solidFill>
                <a:srgbClr val="FF0000"/>
              </a:solidFill>
            </a:endParaRPr>
          </a:p>
        </p:txBody>
      </p:sp>
      <p:sp>
        <p:nvSpPr>
          <p:cNvPr id="3" name="CasellaDiTesto 2">
            <a:extLst>
              <a:ext uri="{FF2B5EF4-FFF2-40B4-BE49-F238E27FC236}">
                <a16:creationId xmlns:a16="http://schemas.microsoft.com/office/drawing/2014/main" id="{6308ED82-35B9-30B9-CEEB-909464CA7F1E}"/>
              </a:ext>
            </a:extLst>
          </p:cNvPr>
          <p:cNvSpPr txBox="1"/>
          <p:nvPr/>
        </p:nvSpPr>
        <p:spPr>
          <a:xfrm>
            <a:off x="1730478" y="2418159"/>
            <a:ext cx="2661402" cy="369332"/>
          </a:xfrm>
          <a:prstGeom prst="rect">
            <a:avLst/>
          </a:prstGeom>
          <a:solidFill>
            <a:schemeClr val="bg1"/>
          </a:solidFill>
        </p:spPr>
        <p:txBody>
          <a:bodyPr wrap="square" rtlCol="0">
            <a:spAutoFit/>
          </a:bodyPr>
          <a:lstStyle/>
          <a:p>
            <a:pPr algn="r"/>
            <a:r>
              <a:rPr lang="it-IT" b="1" dirty="0"/>
              <a:t>CdCl</a:t>
            </a:r>
            <a:r>
              <a:rPr lang="it-IT" b="1" baseline="-25000" dirty="0"/>
              <a:t>2</a:t>
            </a:r>
            <a:r>
              <a:rPr lang="it-IT" b="1" dirty="0"/>
              <a:t> + Na</a:t>
            </a:r>
            <a:r>
              <a:rPr lang="it-IT" b="1" baseline="-25000" dirty="0"/>
              <a:t>2</a:t>
            </a:r>
            <a:r>
              <a:rPr lang="it-IT" b="1" dirty="0"/>
              <a:t>S + </a:t>
            </a:r>
          </a:p>
        </p:txBody>
      </p:sp>
    </p:spTree>
    <p:extLst>
      <p:ext uri="{BB962C8B-B14F-4D97-AF65-F5344CB8AC3E}">
        <p14:creationId xmlns:p14="http://schemas.microsoft.com/office/powerpoint/2010/main" val="161296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3FF37E-5B28-FF59-713D-91FC7F279A02}"/>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a:pPr>
            <a:r>
              <a:rPr lang="it-IT" b="1" dirty="0" err="1">
                <a:solidFill>
                  <a:srgbClr val="0070C0"/>
                </a:solidFill>
              </a:rPr>
              <a:t>Nanosized</a:t>
            </a:r>
            <a:r>
              <a:rPr lang="it-IT" b="1" dirty="0">
                <a:solidFill>
                  <a:srgbClr val="0070C0"/>
                </a:solidFill>
              </a:rPr>
              <a:t> </a:t>
            </a:r>
            <a:r>
              <a:rPr lang="it-IT" b="1" dirty="0" err="1">
                <a:solidFill>
                  <a:srgbClr val="0070C0"/>
                </a:solidFill>
              </a:rPr>
              <a:t>material</a:t>
            </a:r>
            <a:r>
              <a:rPr lang="it-IT" b="1" dirty="0">
                <a:solidFill>
                  <a:srgbClr val="0070C0"/>
                </a:solidFill>
              </a:rPr>
              <a:t>: </a:t>
            </a:r>
            <a:r>
              <a:rPr lang="it-IT" b="1" dirty="0" err="1">
                <a:solidFill>
                  <a:srgbClr val="0070C0"/>
                </a:solidFill>
              </a:rPr>
              <a:t>CdS</a:t>
            </a:r>
            <a:r>
              <a:rPr lang="it-IT" b="1" dirty="0">
                <a:solidFill>
                  <a:srgbClr val="0070C0"/>
                </a:solidFill>
              </a:rPr>
              <a:t> quantum dots</a:t>
            </a:r>
          </a:p>
        </p:txBody>
      </p:sp>
      <p:graphicFrame>
        <p:nvGraphicFramePr>
          <p:cNvPr id="3" name="Tabella 2">
            <a:extLst>
              <a:ext uri="{FF2B5EF4-FFF2-40B4-BE49-F238E27FC236}">
                <a16:creationId xmlns:a16="http://schemas.microsoft.com/office/drawing/2014/main" id="{D4E1C0AA-D448-7200-DA2D-A04FBE04B125}"/>
              </a:ext>
            </a:extLst>
          </p:cNvPr>
          <p:cNvGraphicFramePr>
            <a:graphicFrameLocks noGrp="1"/>
          </p:cNvGraphicFramePr>
          <p:nvPr>
            <p:extLst>
              <p:ext uri="{D42A27DB-BD31-4B8C-83A1-F6EECF244321}">
                <p14:modId xmlns:p14="http://schemas.microsoft.com/office/powerpoint/2010/main" val="384276217"/>
              </p:ext>
            </p:extLst>
          </p:nvPr>
        </p:nvGraphicFramePr>
        <p:xfrm>
          <a:off x="2389743" y="796686"/>
          <a:ext cx="7763505" cy="2479040"/>
        </p:xfrm>
        <a:graphic>
          <a:graphicData uri="http://schemas.openxmlformats.org/drawingml/2006/table">
            <a:tbl>
              <a:tblPr firstRow="1" bandRow="1">
                <a:tableStyleId>{5C22544A-7EE6-4342-B048-85BDC9FD1C3A}</a:tableStyleId>
              </a:tblPr>
              <a:tblGrid>
                <a:gridCol w="1552701">
                  <a:extLst>
                    <a:ext uri="{9D8B030D-6E8A-4147-A177-3AD203B41FA5}">
                      <a16:colId xmlns:a16="http://schemas.microsoft.com/office/drawing/2014/main" val="3950616786"/>
                    </a:ext>
                  </a:extLst>
                </a:gridCol>
                <a:gridCol w="1552701">
                  <a:extLst>
                    <a:ext uri="{9D8B030D-6E8A-4147-A177-3AD203B41FA5}">
                      <a16:colId xmlns:a16="http://schemas.microsoft.com/office/drawing/2014/main" val="1311619970"/>
                    </a:ext>
                  </a:extLst>
                </a:gridCol>
                <a:gridCol w="1552701">
                  <a:extLst>
                    <a:ext uri="{9D8B030D-6E8A-4147-A177-3AD203B41FA5}">
                      <a16:colId xmlns:a16="http://schemas.microsoft.com/office/drawing/2014/main" val="2681227218"/>
                    </a:ext>
                  </a:extLst>
                </a:gridCol>
                <a:gridCol w="1552701">
                  <a:extLst>
                    <a:ext uri="{9D8B030D-6E8A-4147-A177-3AD203B41FA5}">
                      <a16:colId xmlns:a16="http://schemas.microsoft.com/office/drawing/2014/main" val="4081101398"/>
                    </a:ext>
                  </a:extLst>
                </a:gridCol>
                <a:gridCol w="1552701">
                  <a:extLst>
                    <a:ext uri="{9D8B030D-6E8A-4147-A177-3AD203B41FA5}">
                      <a16:colId xmlns:a16="http://schemas.microsoft.com/office/drawing/2014/main" val="131816722"/>
                    </a:ext>
                  </a:extLst>
                </a:gridCol>
              </a:tblGrid>
              <a:tr h="0">
                <a:tc>
                  <a:txBody>
                    <a:bodyPr/>
                    <a:lstStyle/>
                    <a:p>
                      <a:pPr algn="ctr"/>
                      <a:r>
                        <a:rPr lang="it-IT" dirty="0" err="1"/>
                        <a:t>Student</a:t>
                      </a:r>
                      <a:endParaRPr lang="it-IT" dirty="0"/>
                    </a:p>
                  </a:txBody>
                  <a:tcPr/>
                </a:tc>
                <a:tc>
                  <a:txBody>
                    <a:bodyPr/>
                    <a:lstStyle/>
                    <a:p>
                      <a:pPr algn="ctr"/>
                      <a:r>
                        <a:rPr lang="it-IT" dirty="0"/>
                        <a:t>V NAC</a:t>
                      </a:r>
                    </a:p>
                  </a:txBody>
                  <a:tcPr/>
                </a:tc>
                <a:tc>
                  <a:txBody>
                    <a:bodyPr/>
                    <a:lstStyle/>
                    <a:p>
                      <a:pPr algn="ctr"/>
                      <a:r>
                        <a:rPr lang="it-IT" dirty="0"/>
                        <a:t>V Cd</a:t>
                      </a:r>
                      <a:r>
                        <a:rPr lang="it-IT" baseline="30000" dirty="0"/>
                        <a:t>2+</a:t>
                      </a:r>
                    </a:p>
                  </a:txBody>
                  <a:tcPr/>
                </a:tc>
                <a:tc>
                  <a:txBody>
                    <a:bodyPr/>
                    <a:lstStyle/>
                    <a:p>
                      <a:pPr algn="ctr"/>
                      <a:r>
                        <a:rPr lang="it-IT" dirty="0"/>
                        <a:t>V S</a:t>
                      </a:r>
                      <a:r>
                        <a:rPr lang="it-IT" baseline="30000" dirty="0"/>
                        <a:t>2-</a:t>
                      </a:r>
                    </a:p>
                  </a:txBody>
                  <a:tcPr/>
                </a:tc>
                <a:tc>
                  <a:txBody>
                    <a:bodyPr/>
                    <a:lstStyle/>
                    <a:p>
                      <a:pPr marL="0" algn="ctr" defTabSz="914400" rtl="0" eaLnBrk="1" latinLnBrk="0" hangingPunct="1"/>
                      <a:r>
                        <a:rPr lang="it-IT" sz="1800" b="1" kern="1200" dirty="0">
                          <a:solidFill>
                            <a:schemeClr val="lt1"/>
                          </a:solidFill>
                          <a:latin typeface="+mn-lt"/>
                          <a:ea typeface="+mn-ea"/>
                          <a:cs typeface="+mn-cs"/>
                        </a:rPr>
                        <a:t>Temperature (°C)</a:t>
                      </a:r>
                    </a:p>
                  </a:txBody>
                  <a:tcPr/>
                </a:tc>
                <a:extLst>
                  <a:ext uri="{0D108BD9-81ED-4DB2-BD59-A6C34878D82A}">
                    <a16:rowId xmlns:a16="http://schemas.microsoft.com/office/drawing/2014/main" val="2091150331"/>
                  </a:ext>
                </a:extLst>
              </a:tr>
              <a:tr h="370840">
                <a:tc>
                  <a:txBody>
                    <a:bodyPr/>
                    <a:lstStyle/>
                    <a:p>
                      <a:pPr algn="ctr"/>
                      <a:r>
                        <a:rPr lang="it-IT" dirty="0"/>
                        <a:t>1</a:t>
                      </a:r>
                    </a:p>
                  </a:txBody>
                  <a:tcPr/>
                </a:tc>
                <a:tc>
                  <a:txBody>
                    <a:bodyPr/>
                    <a:lstStyle/>
                    <a:p>
                      <a:pPr algn="ctr"/>
                      <a:r>
                        <a:rPr lang="it-IT" dirty="0"/>
                        <a:t>55</a:t>
                      </a:r>
                    </a:p>
                  </a:txBody>
                  <a:tcPr/>
                </a:tc>
                <a:tc>
                  <a:txBody>
                    <a:bodyPr/>
                    <a:lstStyle/>
                    <a:p>
                      <a:pPr algn="ctr"/>
                      <a:r>
                        <a:rPr lang="it-IT" dirty="0"/>
                        <a:t>5.00</a:t>
                      </a:r>
                    </a:p>
                  </a:txBody>
                  <a:tcPr/>
                </a:tc>
                <a:tc>
                  <a:txBody>
                    <a:bodyPr/>
                    <a:lstStyle/>
                    <a:p>
                      <a:pPr algn="ctr"/>
                      <a:r>
                        <a:rPr lang="it-IT" dirty="0"/>
                        <a:t>5.00</a:t>
                      </a:r>
                    </a:p>
                  </a:txBody>
                  <a:tcPr/>
                </a:tc>
                <a:tc>
                  <a:txBody>
                    <a:bodyPr/>
                    <a:lstStyle/>
                    <a:p>
                      <a:pPr marL="0" algn="ctr" defTabSz="914400" rtl="0" eaLnBrk="1" latinLnBrk="0" hangingPunct="1"/>
                      <a:r>
                        <a:rPr lang="it-IT" sz="1800" kern="1200" dirty="0">
                          <a:solidFill>
                            <a:schemeClr val="dk1"/>
                          </a:solidFill>
                          <a:latin typeface="+mn-lt"/>
                          <a:ea typeface="+mn-ea"/>
                          <a:cs typeface="+mn-cs"/>
                        </a:rPr>
                        <a:t>0</a:t>
                      </a:r>
                    </a:p>
                  </a:txBody>
                  <a:tcPr/>
                </a:tc>
                <a:extLst>
                  <a:ext uri="{0D108BD9-81ED-4DB2-BD59-A6C34878D82A}">
                    <a16:rowId xmlns:a16="http://schemas.microsoft.com/office/drawing/2014/main" val="2246805479"/>
                  </a:ext>
                </a:extLst>
              </a:tr>
              <a:tr h="370840">
                <a:tc>
                  <a:txBody>
                    <a:bodyPr/>
                    <a:lstStyle/>
                    <a:p>
                      <a:pPr algn="ctr"/>
                      <a:r>
                        <a:rPr lang="it-IT" dirty="0"/>
                        <a:t>2</a:t>
                      </a:r>
                    </a:p>
                  </a:txBody>
                  <a:tcPr/>
                </a:tc>
                <a:tc>
                  <a:txBody>
                    <a:bodyPr/>
                    <a:lstStyle/>
                    <a:p>
                      <a:pPr algn="ctr"/>
                      <a:r>
                        <a:rPr lang="it-IT" dirty="0"/>
                        <a:t>55</a:t>
                      </a:r>
                    </a:p>
                  </a:txBody>
                  <a:tcPr/>
                </a:tc>
                <a:tc>
                  <a:txBody>
                    <a:bodyPr/>
                    <a:lstStyle/>
                    <a:p>
                      <a:pPr algn="ctr"/>
                      <a:r>
                        <a:rPr lang="it-IT" dirty="0"/>
                        <a:t>5.00</a:t>
                      </a:r>
                    </a:p>
                  </a:txBody>
                  <a:tcPr/>
                </a:tc>
                <a:tc>
                  <a:txBody>
                    <a:bodyPr/>
                    <a:lstStyle/>
                    <a:p>
                      <a:pPr algn="ctr"/>
                      <a:r>
                        <a:rPr lang="it-IT" dirty="0"/>
                        <a:t>5.00</a:t>
                      </a:r>
                    </a:p>
                  </a:txBody>
                  <a:tcPr/>
                </a:tc>
                <a:tc>
                  <a:txBody>
                    <a:bodyPr/>
                    <a:lstStyle/>
                    <a:p>
                      <a:pPr algn="ctr"/>
                      <a:r>
                        <a:rPr lang="it-IT" sz="1800" kern="1200" dirty="0">
                          <a:solidFill>
                            <a:schemeClr val="dk1"/>
                          </a:solidFill>
                          <a:latin typeface="+mn-lt"/>
                          <a:ea typeface="+mn-ea"/>
                          <a:cs typeface="+mn-cs"/>
                        </a:rPr>
                        <a:t>10</a:t>
                      </a:r>
                    </a:p>
                  </a:txBody>
                  <a:tcPr/>
                </a:tc>
                <a:extLst>
                  <a:ext uri="{0D108BD9-81ED-4DB2-BD59-A6C34878D82A}">
                    <a16:rowId xmlns:a16="http://schemas.microsoft.com/office/drawing/2014/main" val="230878168"/>
                  </a:ext>
                </a:extLst>
              </a:tr>
              <a:tr h="306329">
                <a:tc>
                  <a:txBody>
                    <a:bodyPr/>
                    <a:lstStyle/>
                    <a:p>
                      <a:pPr algn="ctr"/>
                      <a:r>
                        <a:rPr lang="it-IT" dirty="0"/>
                        <a:t>3</a:t>
                      </a:r>
                    </a:p>
                  </a:txBody>
                  <a:tcPr/>
                </a:tc>
                <a:tc>
                  <a:txBody>
                    <a:bodyPr/>
                    <a:lstStyle/>
                    <a:p>
                      <a:pPr algn="ctr"/>
                      <a:r>
                        <a:rPr lang="it-IT" dirty="0"/>
                        <a:t>55</a:t>
                      </a:r>
                    </a:p>
                  </a:txBody>
                  <a:tcPr/>
                </a:tc>
                <a:tc>
                  <a:txBody>
                    <a:bodyPr/>
                    <a:lstStyle/>
                    <a:p>
                      <a:pPr algn="ctr"/>
                      <a:r>
                        <a:rPr lang="it-IT" dirty="0"/>
                        <a:t>5.00</a:t>
                      </a:r>
                    </a:p>
                  </a:txBody>
                  <a:tcPr/>
                </a:tc>
                <a:tc>
                  <a:txBody>
                    <a:bodyPr/>
                    <a:lstStyle/>
                    <a:p>
                      <a:pPr algn="ctr"/>
                      <a:r>
                        <a:rPr lang="it-IT" dirty="0"/>
                        <a:t>5.00</a:t>
                      </a:r>
                    </a:p>
                  </a:txBody>
                  <a:tcPr/>
                </a:tc>
                <a:tc>
                  <a:txBody>
                    <a:bodyPr/>
                    <a:lstStyle/>
                    <a:p>
                      <a:pPr algn="ctr"/>
                      <a:r>
                        <a:rPr lang="it-IT" sz="1800" kern="1200" dirty="0">
                          <a:solidFill>
                            <a:schemeClr val="dk1"/>
                          </a:solidFill>
                          <a:latin typeface="+mn-lt"/>
                          <a:ea typeface="+mn-ea"/>
                          <a:cs typeface="+mn-cs"/>
                        </a:rPr>
                        <a:t>20</a:t>
                      </a:r>
                    </a:p>
                  </a:txBody>
                  <a:tcPr/>
                </a:tc>
                <a:extLst>
                  <a:ext uri="{0D108BD9-81ED-4DB2-BD59-A6C34878D82A}">
                    <a16:rowId xmlns:a16="http://schemas.microsoft.com/office/drawing/2014/main" val="3046849495"/>
                  </a:ext>
                </a:extLst>
              </a:tr>
              <a:tr h="306329">
                <a:tc>
                  <a:txBody>
                    <a:bodyPr/>
                    <a:lstStyle/>
                    <a:p>
                      <a:pPr algn="ctr"/>
                      <a:r>
                        <a:rPr lang="it-IT" dirty="0"/>
                        <a:t>4</a:t>
                      </a:r>
                    </a:p>
                  </a:txBody>
                  <a:tcPr/>
                </a:tc>
                <a:tc>
                  <a:txBody>
                    <a:bodyPr/>
                    <a:lstStyle/>
                    <a:p>
                      <a:pPr algn="ctr"/>
                      <a:r>
                        <a:rPr lang="it-IT" dirty="0"/>
                        <a:t>55</a:t>
                      </a:r>
                    </a:p>
                  </a:txBody>
                  <a:tcPr/>
                </a:tc>
                <a:tc>
                  <a:txBody>
                    <a:bodyPr/>
                    <a:lstStyle/>
                    <a:p>
                      <a:pPr algn="ctr"/>
                      <a:r>
                        <a:rPr lang="it-IT" dirty="0"/>
                        <a:t>5.00</a:t>
                      </a:r>
                    </a:p>
                  </a:txBody>
                  <a:tcPr/>
                </a:tc>
                <a:tc>
                  <a:txBody>
                    <a:bodyPr/>
                    <a:lstStyle/>
                    <a:p>
                      <a:pPr algn="ctr"/>
                      <a:r>
                        <a:rPr lang="it-IT" dirty="0"/>
                        <a:t>5.00</a:t>
                      </a:r>
                    </a:p>
                  </a:txBody>
                  <a:tcPr/>
                </a:tc>
                <a:tc>
                  <a:txBody>
                    <a:bodyPr/>
                    <a:lstStyle/>
                    <a:p>
                      <a:pPr algn="ctr"/>
                      <a:r>
                        <a:rPr lang="it-IT" sz="1800" kern="1200" dirty="0">
                          <a:solidFill>
                            <a:schemeClr val="dk1"/>
                          </a:solidFill>
                          <a:latin typeface="+mn-lt"/>
                          <a:ea typeface="+mn-ea"/>
                          <a:cs typeface="+mn-cs"/>
                        </a:rPr>
                        <a:t>30</a:t>
                      </a:r>
                    </a:p>
                  </a:txBody>
                  <a:tcPr/>
                </a:tc>
                <a:extLst>
                  <a:ext uri="{0D108BD9-81ED-4DB2-BD59-A6C34878D82A}">
                    <a16:rowId xmlns:a16="http://schemas.microsoft.com/office/drawing/2014/main" val="2739439551"/>
                  </a:ext>
                </a:extLst>
              </a:tr>
              <a:tr h="306329">
                <a:tc>
                  <a:txBody>
                    <a:bodyPr/>
                    <a:lstStyle/>
                    <a:p>
                      <a:pPr algn="ctr"/>
                      <a:r>
                        <a:rPr lang="it-IT" dirty="0"/>
                        <a:t>5</a:t>
                      </a:r>
                    </a:p>
                  </a:txBody>
                  <a:tcPr/>
                </a:tc>
                <a:tc>
                  <a:txBody>
                    <a:bodyPr/>
                    <a:lstStyle/>
                    <a:p>
                      <a:pPr algn="ctr"/>
                      <a:r>
                        <a:rPr lang="it-IT" dirty="0"/>
                        <a:t>55</a:t>
                      </a:r>
                    </a:p>
                  </a:txBody>
                  <a:tcPr/>
                </a:tc>
                <a:tc>
                  <a:txBody>
                    <a:bodyPr/>
                    <a:lstStyle/>
                    <a:p>
                      <a:pPr algn="ctr"/>
                      <a:r>
                        <a:rPr lang="it-IT" dirty="0"/>
                        <a:t>5.00</a:t>
                      </a:r>
                    </a:p>
                  </a:txBody>
                  <a:tcPr/>
                </a:tc>
                <a:tc>
                  <a:txBody>
                    <a:bodyPr/>
                    <a:lstStyle/>
                    <a:p>
                      <a:pPr algn="ctr"/>
                      <a:r>
                        <a:rPr lang="it-IT" dirty="0"/>
                        <a:t>5.00</a:t>
                      </a:r>
                    </a:p>
                  </a:txBody>
                  <a:tcPr/>
                </a:tc>
                <a:tc>
                  <a:txBody>
                    <a:bodyPr/>
                    <a:lstStyle/>
                    <a:p>
                      <a:pPr algn="ctr"/>
                      <a:r>
                        <a:rPr lang="it-IT" sz="1800" kern="1200" dirty="0">
                          <a:solidFill>
                            <a:schemeClr val="dk1"/>
                          </a:solidFill>
                          <a:latin typeface="+mn-lt"/>
                          <a:ea typeface="+mn-ea"/>
                          <a:cs typeface="+mn-cs"/>
                        </a:rPr>
                        <a:t>50</a:t>
                      </a:r>
                    </a:p>
                  </a:txBody>
                  <a:tcPr/>
                </a:tc>
                <a:extLst>
                  <a:ext uri="{0D108BD9-81ED-4DB2-BD59-A6C34878D82A}">
                    <a16:rowId xmlns:a16="http://schemas.microsoft.com/office/drawing/2014/main" val="145281324"/>
                  </a:ext>
                </a:extLst>
              </a:tr>
            </a:tbl>
          </a:graphicData>
        </a:graphic>
      </p:graphicFrame>
      <p:sp>
        <p:nvSpPr>
          <p:cNvPr id="5" name="CasellaDiTesto 4">
            <a:extLst>
              <a:ext uri="{FF2B5EF4-FFF2-40B4-BE49-F238E27FC236}">
                <a16:creationId xmlns:a16="http://schemas.microsoft.com/office/drawing/2014/main" id="{2A246CBE-CF2B-E484-D9D3-CB8998349837}"/>
              </a:ext>
            </a:extLst>
          </p:cNvPr>
          <p:cNvSpPr txBox="1"/>
          <p:nvPr/>
        </p:nvSpPr>
        <p:spPr>
          <a:xfrm>
            <a:off x="245312" y="3718646"/>
            <a:ext cx="7966587" cy="2862322"/>
          </a:xfrm>
          <a:prstGeom prst="rect">
            <a:avLst/>
          </a:prstGeom>
          <a:noFill/>
        </p:spPr>
        <p:txBody>
          <a:bodyPr wrap="square">
            <a:spAutoFit/>
          </a:bodyPr>
          <a:lstStyle/>
          <a:p>
            <a:pPr marL="457200" indent="-457200">
              <a:buFont typeface="Arial" panose="020B0604020202020204" pitchFamily="34" charset="0"/>
              <a:buChar char="•"/>
            </a:pPr>
            <a:r>
              <a:rPr lang="it-IT" sz="1800" dirty="0" err="1"/>
              <a:t>Prepare</a:t>
            </a:r>
            <a:r>
              <a:rPr lang="it-IT" sz="1800" dirty="0"/>
              <a:t> the NAC </a:t>
            </a:r>
            <a:r>
              <a:rPr lang="it-IT" sz="1800" dirty="0" err="1"/>
              <a:t>solution</a:t>
            </a:r>
            <a:endParaRPr lang="it-IT" sz="1800" dirty="0"/>
          </a:p>
          <a:p>
            <a:pPr marL="457200" indent="-457200">
              <a:buFont typeface="Arial" panose="020B0604020202020204" pitchFamily="34" charset="0"/>
              <a:buChar char="•"/>
            </a:pPr>
            <a:r>
              <a:rPr lang="it-IT" dirty="0" err="1"/>
              <a:t>Correct</a:t>
            </a:r>
            <a:r>
              <a:rPr lang="it-IT" dirty="0"/>
              <a:t> pH to 8.0-9.0 </a:t>
            </a:r>
            <a:r>
              <a:rPr lang="it-IT" dirty="0" err="1"/>
              <a:t>using</a:t>
            </a:r>
            <a:r>
              <a:rPr lang="it-IT" dirty="0"/>
              <a:t> </a:t>
            </a:r>
            <a:r>
              <a:rPr lang="it-IT" dirty="0" err="1"/>
              <a:t>NaOH</a:t>
            </a:r>
            <a:r>
              <a:rPr lang="it-IT" dirty="0"/>
              <a:t> 2.0 M (use </a:t>
            </a:r>
            <a:r>
              <a:rPr lang="it-IT" dirty="0" err="1"/>
              <a:t>indicator</a:t>
            </a:r>
            <a:r>
              <a:rPr lang="it-IT" dirty="0"/>
              <a:t> paper)</a:t>
            </a:r>
          </a:p>
          <a:p>
            <a:pPr marL="457200" indent="-457200">
              <a:buFont typeface="Arial" panose="020B0604020202020204" pitchFamily="34" charset="0"/>
              <a:buChar char="•"/>
            </a:pPr>
            <a:r>
              <a:rPr lang="it-IT" sz="1800" dirty="0"/>
              <a:t>Stir for 30 min</a:t>
            </a:r>
          </a:p>
          <a:p>
            <a:pPr marL="457200" indent="-457200">
              <a:buFont typeface="Arial" panose="020B0604020202020204" pitchFamily="34" charset="0"/>
              <a:buChar char="•"/>
            </a:pPr>
            <a:r>
              <a:rPr lang="it-IT" dirty="0" err="1"/>
              <a:t>Add</a:t>
            </a:r>
            <a:r>
              <a:rPr lang="it-IT" dirty="0"/>
              <a:t> </a:t>
            </a:r>
            <a:r>
              <a:rPr lang="it-IT" dirty="0" err="1"/>
              <a:t>solution</a:t>
            </a:r>
            <a:r>
              <a:rPr lang="it-IT" dirty="0"/>
              <a:t> with S</a:t>
            </a:r>
            <a:r>
              <a:rPr lang="it-IT" baseline="30000" dirty="0"/>
              <a:t>2-</a:t>
            </a:r>
            <a:r>
              <a:rPr lang="it-IT" dirty="0"/>
              <a:t> and </a:t>
            </a:r>
            <a:r>
              <a:rPr lang="it-IT" dirty="0" err="1"/>
              <a:t>stir</a:t>
            </a:r>
            <a:r>
              <a:rPr lang="it-IT" dirty="0"/>
              <a:t> 30 min</a:t>
            </a:r>
          </a:p>
          <a:p>
            <a:pPr marL="457200" indent="-457200">
              <a:buFont typeface="Arial" panose="020B0604020202020204" pitchFamily="34" charset="0"/>
              <a:buChar char="•"/>
            </a:pPr>
            <a:r>
              <a:rPr lang="it-IT" dirty="0"/>
              <a:t>Separate the </a:t>
            </a:r>
            <a:r>
              <a:rPr lang="it-IT" dirty="0" err="1"/>
              <a:t>suspension</a:t>
            </a:r>
            <a:r>
              <a:rPr lang="it-IT" dirty="0"/>
              <a:t> in 3 </a:t>
            </a:r>
            <a:r>
              <a:rPr lang="it-IT" dirty="0" err="1"/>
              <a:t>vials</a:t>
            </a:r>
            <a:endParaRPr lang="it-IT" dirty="0"/>
          </a:p>
          <a:p>
            <a:pPr marL="457200" indent="-457200">
              <a:buFont typeface="Arial" panose="020B0604020202020204" pitchFamily="34" charset="0"/>
              <a:buChar char="•"/>
            </a:pPr>
            <a:r>
              <a:rPr lang="it-IT" sz="1800" dirty="0"/>
              <a:t>Precipitate </a:t>
            </a:r>
            <a:r>
              <a:rPr lang="it-IT" dirty="0" err="1"/>
              <a:t>CdS</a:t>
            </a:r>
            <a:r>
              <a:rPr lang="it-IT" dirty="0"/>
              <a:t>-NAC </a:t>
            </a:r>
            <a:r>
              <a:rPr lang="it-IT" dirty="0" err="1"/>
              <a:t>QDs</a:t>
            </a:r>
            <a:r>
              <a:rPr lang="it-IT" dirty="0"/>
              <a:t> </a:t>
            </a:r>
            <a:r>
              <a:rPr lang="it-IT" dirty="0" err="1"/>
              <a:t>adding</a:t>
            </a:r>
            <a:r>
              <a:rPr lang="it-IT" dirty="0"/>
              <a:t> 25 </a:t>
            </a:r>
            <a:r>
              <a:rPr lang="it-IT" dirty="0" err="1"/>
              <a:t>mL</a:t>
            </a:r>
            <a:r>
              <a:rPr lang="it-IT" dirty="0"/>
              <a:t> of acetone in 2 </a:t>
            </a:r>
            <a:r>
              <a:rPr lang="it-IT" dirty="0" err="1"/>
              <a:t>vials</a:t>
            </a:r>
            <a:r>
              <a:rPr lang="it-IT" dirty="0"/>
              <a:t>; </a:t>
            </a:r>
            <a:r>
              <a:rPr lang="it-IT" dirty="0" err="1"/>
              <a:t>save</a:t>
            </a:r>
            <a:r>
              <a:rPr lang="it-IT" dirty="0"/>
              <a:t> </a:t>
            </a:r>
            <a:r>
              <a:rPr lang="it-IT" dirty="0" err="1"/>
              <a:t>third</a:t>
            </a:r>
            <a:r>
              <a:rPr lang="it-IT" dirty="0"/>
              <a:t> </a:t>
            </a:r>
            <a:r>
              <a:rPr lang="it-IT" dirty="0" err="1"/>
              <a:t>vails</a:t>
            </a:r>
            <a:r>
              <a:rPr lang="it-IT" dirty="0"/>
              <a:t> for </a:t>
            </a:r>
            <a:r>
              <a:rPr lang="it-IT" dirty="0" err="1"/>
              <a:t>characterization</a:t>
            </a:r>
            <a:r>
              <a:rPr lang="it-IT" dirty="0"/>
              <a:t> in </a:t>
            </a:r>
            <a:r>
              <a:rPr lang="it-IT" dirty="0" err="1"/>
              <a:t>solution</a:t>
            </a:r>
            <a:r>
              <a:rPr lang="it-IT" dirty="0"/>
              <a:t>.</a:t>
            </a:r>
          </a:p>
          <a:p>
            <a:pPr marL="457200" indent="-457200">
              <a:buFont typeface="Arial" panose="020B0604020202020204" pitchFamily="34" charset="0"/>
              <a:buChar char="•"/>
            </a:pPr>
            <a:r>
              <a:rPr lang="it-IT" dirty="0" err="1"/>
              <a:t>Centrifuge</a:t>
            </a:r>
            <a:r>
              <a:rPr lang="it-IT" dirty="0"/>
              <a:t> 5000 rpm, 10 min</a:t>
            </a:r>
          </a:p>
          <a:p>
            <a:pPr marL="457200" indent="-457200">
              <a:buFont typeface="Arial" panose="020B0604020202020204" pitchFamily="34" charset="0"/>
              <a:buChar char="•"/>
            </a:pPr>
            <a:r>
              <a:rPr lang="it-IT" sz="1800" dirty="0"/>
              <a:t>Wash the precipitate with 10 </a:t>
            </a:r>
            <a:r>
              <a:rPr lang="it-IT" sz="1800" dirty="0" err="1"/>
              <a:t>mL</a:t>
            </a:r>
            <a:r>
              <a:rPr lang="it-IT" sz="1800" dirty="0"/>
              <a:t> of acetone </a:t>
            </a:r>
          </a:p>
          <a:p>
            <a:pPr marL="457200" indent="-457200">
              <a:buFont typeface="Arial" panose="020B0604020202020204" pitchFamily="34" charset="0"/>
              <a:buChar char="•"/>
            </a:pPr>
            <a:r>
              <a:rPr lang="it-IT" dirty="0" err="1"/>
              <a:t>Centrifuge</a:t>
            </a:r>
            <a:r>
              <a:rPr lang="it-IT" dirty="0"/>
              <a:t> and dry the product in air overnight</a:t>
            </a:r>
            <a:endParaRPr lang="it-IT" sz="1800" dirty="0"/>
          </a:p>
        </p:txBody>
      </p:sp>
      <p:sp>
        <p:nvSpPr>
          <p:cNvPr id="6" name="CasellaDiTesto 5">
            <a:extLst>
              <a:ext uri="{FF2B5EF4-FFF2-40B4-BE49-F238E27FC236}">
                <a16:creationId xmlns:a16="http://schemas.microsoft.com/office/drawing/2014/main" id="{43F48C0E-1B38-B9F2-10FF-DCC6D074B7E8}"/>
              </a:ext>
            </a:extLst>
          </p:cNvPr>
          <p:cNvSpPr txBox="1"/>
          <p:nvPr/>
        </p:nvSpPr>
        <p:spPr>
          <a:xfrm>
            <a:off x="8211899" y="4423122"/>
            <a:ext cx="3288396" cy="1477328"/>
          </a:xfrm>
          <a:prstGeom prst="rect">
            <a:avLst/>
          </a:prstGeom>
          <a:noFill/>
        </p:spPr>
        <p:txBody>
          <a:bodyPr wrap="square">
            <a:spAutoFit/>
          </a:bodyPr>
          <a:lstStyle/>
          <a:p>
            <a:r>
              <a:rPr lang="it-IT" sz="1800" u="sng" dirty="0" err="1">
                <a:solidFill>
                  <a:srgbClr val="FF0000"/>
                </a:solidFill>
              </a:rPr>
              <a:t>Characterization</a:t>
            </a:r>
            <a:endParaRPr lang="it-IT" sz="1800" u="sng" dirty="0">
              <a:solidFill>
                <a:srgbClr val="FF0000"/>
              </a:solidFill>
            </a:endParaRPr>
          </a:p>
          <a:p>
            <a:pPr marL="457200" indent="-457200">
              <a:buFont typeface="Arial" panose="020B0604020202020204" pitchFamily="34" charset="0"/>
              <a:buChar char="•"/>
            </a:pPr>
            <a:r>
              <a:rPr lang="it-IT" dirty="0"/>
              <a:t>XRD</a:t>
            </a:r>
          </a:p>
          <a:p>
            <a:pPr marL="457200" indent="-457200">
              <a:buFont typeface="Arial" panose="020B0604020202020204" pitchFamily="34" charset="0"/>
              <a:buChar char="•"/>
            </a:pPr>
            <a:r>
              <a:rPr lang="it-IT" dirty="0"/>
              <a:t>UV-vis</a:t>
            </a:r>
          </a:p>
          <a:p>
            <a:pPr marL="457200" indent="-457200">
              <a:buFont typeface="Arial" panose="020B0604020202020204" pitchFamily="34" charset="0"/>
              <a:buChar char="•"/>
            </a:pPr>
            <a:r>
              <a:rPr lang="it-IT" sz="1800" dirty="0" err="1"/>
              <a:t>Fluorescence</a:t>
            </a:r>
            <a:endParaRPr lang="it-IT" sz="1800" dirty="0"/>
          </a:p>
          <a:p>
            <a:pPr marL="457200" indent="-457200">
              <a:buFont typeface="Arial" panose="020B0604020202020204" pitchFamily="34" charset="0"/>
              <a:buChar char="•"/>
            </a:pPr>
            <a:r>
              <a:rPr lang="it-IT" dirty="0"/>
              <a:t>DLS</a:t>
            </a:r>
          </a:p>
        </p:txBody>
      </p:sp>
    </p:spTree>
    <p:extLst>
      <p:ext uri="{BB962C8B-B14F-4D97-AF65-F5344CB8AC3E}">
        <p14:creationId xmlns:p14="http://schemas.microsoft.com/office/powerpoint/2010/main" val="115136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A152-8593-4F64-C45E-6D661B6A5C44}"/>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17C72D89-D9FB-DFA4-D72F-DA5711AFA211}"/>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a:pPr>
            <a:r>
              <a:rPr lang="it-IT" sz="1800" b="1" dirty="0" err="1">
                <a:solidFill>
                  <a:srgbClr val="0070C0"/>
                </a:solidFill>
              </a:rPr>
              <a:t>Nanosized</a:t>
            </a:r>
            <a:r>
              <a:rPr lang="it-IT" sz="1800" b="1" dirty="0">
                <a:solidFill>
                  <a:srgbClr val="0070C0"/>
                </a:solidFill>
              </a:rPr>
              <a:t> </a:t>
            </a:r>
            <a:r>
              <a:rPr lang="it-IT" sz="1800" b="1" dirty="0" err="1">
                <a:solidFill>
                  <a:srgbClr val="0070C0"/>
                </a:solidFill>
              </a:rPr>
              <a:t>material</a:t>
            </a:r>
            <a:r>
              <a:rPr lang="it-IT" sz="1800" b="1" dirty="0">
                <a:solidFill>
                  <a:srgbClr val="0070C0"/>
                </a:solidFill>
              </a:rPr>
              <a:t>: </a:t>
            </a:r>
            <a:r>
              <a:rPr lang="it-IT" b="1" dirty="0" err="1">
                <a:solidFill>
                  <a:srgbClr val="0070C0"/>
                </a:solidFill>
              </a:rPr>
              <a:t>Cd</a:t>
            </a:r>
            <a:r>
              <a:rPr lang="it-IT" sz="1800" b="1" dirty="0" err="1">
                <a:solidFill>
                  <a:srgbClr val="0070C0"/>
                </a:solidFill>
              </a:rPr>
              <a:t>S</a:t>
            </a:r>
            <a:r>
              <a:rPr lang="it-IT" sz="1800" b="1" dirty="0">
                <a:solidFill>
                  <a:srgbClr val="0070C0"/>
                </a:solidFill>
              </a:rPr>
              <a:t> quantum dots</a:t>
            </a:r>
          </a:p>
        </p:txBody>
      </p:sp>
      <p:sp>
        <p:nvSpPr>
          <p:cNvPr id="6" name="CasellaDiTesto 5">
            <a:extLst>
              <a:ext uri="{FF2B5EF4-FFF2-40B4-BE49-F238E27FC236}">
                <a16:creationId xmlns:a16="http://schemas.microsoft.com/office/drawing/2014/main" id="{41BF8D88-533C-B3C9-98BE-5FF99E35BA13}"/>
              </a:ext>
            </a:extLst>
          </p:cNvPr>
          <p:cNvSpPr txBox="1"/>
          <p:nvPr/>
        </p:nvSpPr>
        <p:spPr>
          <a:xfrm>
            <a:off x="7576497" y="2483232"/>
            <a:ext cx="3288396" cy="1477328"/>
          </a:xfrm>
          <a:prstGeom prst="rect">
            <a:avLst/>
          </a:prstGeom>
          <a:noFill/>
        </p:spPr>
        <p:txBody>
          <a:bodyPr wrap="square">
            <a:spAutoFit/>
          </a:bodyPr>
          <a:lstStyle/>
          <a:p>
            <a:r>
              <a:rPr lang="it-IT" sz="1800" u="sng" dirty="0" err="1">
                <a:solidFill>
                  <a:srgbClr val="FF0000"/>
                </a:solidFill>
              </a:rPr>
              <a:t>Characterization</a:t>
            </a:r>
            <a:endParaRPr lang="it-IT" sz="1800" u="sng" dirty="0">
              <a:solidFill>
                <a:srgbClr val="FF0000"/>
              </a:solidFill>
            </a:endParaRPr>
          </a:p>
          <a:p>
            <a:pPr marL="457200" indent="-457200">
              <a:buFont typeface="Arial" panose="020B0604020202020204" pitchFamily="34" charset="0"/>
              <a:buChar char="•"/>
            </a:pPr>
            <a:r>
              <a:rPr lang="it-IT" dirty="0"/>
              <a:t>XRD</a:t>
            </a:r>
          </a:p>
          <a:p>
            <a:pPr marL="457200" indent="-457200">
              <a:buFont typeface="Arial" panose="020B0604020202020204" pitchFamily="34" charset="0"/>
              <a:buChar char="•"/>
            </a:pPr>
            <a:r>
              <a:rPr lang="it-IT" dirty="0"/>
              <a:t>UV-vis</a:t>
            </a:r>
          </a:p>
          <a:p>
            <a:pPr marL="457200" indent="-457200">
              <a:buFont typeface="Arial" panose="020B0604020202020204" pitchFamily="34" charset="0"/>
              <a:buChar char="•"/>
            </a:pPr>
            <a:r>
              <a:rPr lang="it-IT" sz="1800" dirty="0" err="1"/>
              <a:t>Fluorescence</a:t>
            </a:r>
            <a:endParaRPr lang="it-IT" sz="1800" dirty="0"/>
          </a:p>
          <a:p>
            <a:pPr marL="457200" indent="-457200">
              <a:buFont typeface="Arial" panose="020B0604020202020204" pitchFamily="34" charset="0"/>
              <a:buChar char="•"/>
            </a:pPr>
            <a:r>
              <a:rPr lang="it-IT" dirty="0"/>
              <a:t>DLS</a:t>
            </a:r>
          </a:p>
        </p:txBody>
      </p:sp>
      <p:pic>
        <p:nvPicPr>
          <p:cNvPr id="4" name="Immagine 3">
            <a:extLst>
              <a:ext uri="{FF2B5EF4-FFF2-40B4-BE49-F238E27FC236}">
                <a16:creationId xmlns:a16="http://schemas.microsoft.com/office/drawing/2014/main" id="{D07F81ED-2E6D-F919-51B9-758FA47202DD}"/>
              </a:ext>
            </a:extLst>
          </p:cNvPr>
          <p:cNvPicPr>
            <a:picLocks noChangeAspect="1"/>
          </p:cNvPicPr>
          <p:nvPr/>
        </p:nvPicPr>
        <p:blipFill rotWithShape="1">
          <a:blip r:embed="rId2">
            <a:extLst>
              <a:ext uri="{28A0092B-C50C-407E-A947-70E740481C1C}">
                <a14:useLocalDpi xmlns:a14="http://schemas.microsoft.com/office/drawing/2010/main" val="0"/>
              </a:ext>
            </a:extLst>
          </a:blip>
          <a:srcRect l="38747" t="35561" r="39157" b="-1438"/>
          <a:stretch/>
        </p:blipFill>
        <p:spPr bwMode="auto">
          <a:xfrm>
            <a:off x="615485" y="2219147"/>
            <a:ext cx="2020570" cy="2152650"/>
          </a:xfrm>
          <a:prstGeom prst="rect">
            <a:avLst/>
          </a:prstGeom>
          <a:noFill/>
          <a:ln>
            <a:noFill/>
          </a:ln>
          <a:extLst>
            <a:ext uri="{53640926-AAD7-44D8-BBD7-CCE9431645EC}">
              <a14:shadowObscured xmlns:a14="http://schemas.microsoft.com/office/drawing/2010/main"/>
            </a:ext>
          </a:extLst>
        </p:spPr>
      </p:pic>
      <p:pic>
        <p:nvPicPr>
          <p:cNvPr id="7" name="Immagine 6">
            <a:extLst>
              <a:ext uri="{FF2B5EF4-FFF2-40B4-BE49-F238E27FC236}">
                <a16:creationId xmlns:a16="http://schemas.microsoft.com/office/drawing/2014/main" id="{CBA7CF4F-2184-229F-E930-BE0E1872E2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41" t="9616" r="10363" b="3518"/>
          <a:stretch/>
        </p:blipFill>
        <p:spPr bwMode="auto">
          <a:xfrm>
            <a:off x="2971305" y="2023965"/>
            <a:ext cx="3655125" cy="300766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B7397847-BB3A-7DE8-030E-07177CA6B70E}"/>
                  </a:ext>
                </a:extLst>
              </p:cNvPr>
              <p:cNvSpPr txBox="1"/>
              <p:nvPr/>
            </p:nvSpPr>
            <p:spPr>
              <a:xfrm>
                <a:off x="327648" y="4951627"/>
                <a:ext cx="4471219" cy="665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𝑝h𝑜𝑡𝑜𝑛</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𝜆</m:t>
                              </m:r>
                            </m:e>
                            <m:sub>
                              <m:r>
                                <a:rPr lang="it-IT" i="1">
                                  <a:latin typeface="Cambria Math" panose="02040503050406030204" pitchFamily="18" charset="0"/>
                                </a:rPr>
                                <m:t>𝑚𝑎𝑥</m:t>
                              </m:r>
                            </m:sub>
                          </m:sSub>
                        </m:e>
                      </m:d>
                      <m:r>
                        <a:rPr lang="it-IT" i="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h𝑐</m:t>
                          </m:r>
                        </m:num>
                        <m:den>
                          <m:sSub>
                            <m:sSubPr>
                              <m:ctrlPr>
                                <a:rPr lang="it-IT" i="1">
                                  <a:latin typeface="Cambria Math" panose="02040503050406030204" pitchFamily="18" charset="0"/>
                                </a:rPr>
                              </m:ctrlPr>
                            </m:sSubPr>
                            <m:e>
                              <m:r>
                                <a:rPr lang="it-IT" i="1">
                                  <a:latin typeface="Cambria Math" panose="02040503050406030204" pitchFamily="18" charset="0"/>
                                </a:rPr>
                                <m:t>𝜆</m:t>
                              </m:r>
                            </m:e>
                            <m:sub>
                              <m:r>
                                <a:rPr lang="it-IT" i="1">
                                  <a:latin typeface="Cambria Math" panose="02040503050406030204" pitchFamily="18" charset="0"/>
                                </a:rPr>
                                <m:t>𝑚𝑎𝑥</m:t>
                              </m:r>
                            </m:sub>
                          </m:sSub>
                        </m:den>
                      </m:f>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𝑏𝑎𝑛𝑑</m:t>
                          </m:r>
                          <m:r>
                            <a:rPr lang="it-IT" i="0">
                              <a:latin typeface="Cambria Math" panose="02040503050406030204" pitchFamily="18" charset="0"/>
                            </a:rPr>
                            <m:t> </m:t>
                          </m:r>
                          <m:r>
                            <a:rPr lang="it-IT" i="1">
                              <a:latin typeface="Cambria Math" panose="02040503050406030204" pitchFamily="18" charset="0"/>
                            </a:rPr>
                            <m:t>𝑔𝑎𝑝</m:t>
                          </m:r>
                        </m:sub>
                      </m:sSub>
                      <m:r>
                        <a:rPr lang="it-IT" i="0">
                          <a:latin typeface="Cambria Math" panose="02040503050406030204" pitchFamily="18" charset="0"/>
                        </a:rPr>
                        <m:t>+</m:t>
                      </m:r>
                      <m:r>
                        <m:rPr>
                          <m:sty m:val="p"/>
                        </m:rPr>
                        <a:rPr lang="it-IT" i="0">
                          <a:latin typeface="Cambria Math" panose="02040503050406030204" pitchFamily="18" charset="0"/>
                        </a:rPr>
                        <m:t>Δ</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𝑞𝑐</m:t>
                          </m:r>
                        </m:sub>
                      </m:sSub>
                    </m:oMath>
                  </m:oMathPara>
                </a14:m>
                <a:endParaRPr lang="it-IT" dirty="0"/>
              </a:p>
            </p:txBody>
          </p:sp>
        </mc:Choice>
        <mc:Fallback xmlns="">
          <p:sp>
            <p:nvSpPr>
              <p:cNvPr id="9" name="CasellaDiTesto 8">
                <a:extLst>
                  <a:ext uri="{FF2B5EF4-FFF2-40B4-BE49-F238E27FC236}">
                    <a16:creationId xmlns:a16="http://schemas.microsoft.com/office/drawing/2014/main" id="{B7397847-BB3A-7DE8-030E-07177CA6B70E}"/>
                  </a:ext>
                </a:extLst>
              </p:cNvPr>
              <p:cNvSpPr txBox="1">
                <a:spLocks noRot="1" noChangeAspect="1" noMove="1" noResize="1" noEditPoints="1" noAdjustHandles="1" noChangeArrowheads="1" noChangeShapeType="1" noTextEdit="1"/>
              </p:cNvSpPr>
              <p:nvPr/>
            </p:nvSpPr>
            <p:spPr>
              <a:xfrm>
                <a:off x="327648" y="4951627"/>
                <a:ext cx="4471219" cy="665054"/>
              </a:xfrm>
              <a:prstGeom prst="rect">
                <a:avLst/>
              </a:prstGeom>
              <a:blipFill>
                <a:blip r:embed="rId4"/>
                <a:stretch>
                  <a:fillRect/>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0F2ED0DE-C1CF-FCDA-E58C-424E56DB75B3}"/>
              </a:ext>
            </a:extLst>
          </p:cNvPr>
          <p:cNvSpPr txBox="1"/>
          <p:nvPr/>
        </p:nvSpPr>
        <p:spPr>
          <a:xfrm>
            <a:off x="363793" y="5703202"/>
            <a:ext cx="4680769" cy="923330"/>
          </a:xfrm>
          <a:prstGeom prst="rect">
            <a:avLst/>
          </a:prstGeom>
          <a:noFill/>
        </p:spPr>
        <p:txBody>
          <a:bodyPr wrap="none" rtlCol="0">
            <a:spAutoFit/>
          </a:bodyPr>
          <a:lstStyle/>
          <a:p>
            <a:r>
              <a:rPr lang="it-IT" dirty="0" err="1"/>
              <a:t>E</a:t>
            </a:r>
            <a:r>
              <a:rPr lang="it-IT" baseline="-25000" dirty="0" err="1"/>
              <a:t>band</a:t>
            </a:r>
            <a:r>
              <a:rPr lang="it-IT" baseline="-25000" dirty="0"/>
              <a:t> gap</a:t>
            </a:r>
            <a:r>
              <a:rPr lang="it-IT" dirty="0"/>
              <a:t> = 2.42 eV (bulk </a:t>
            </a:r>
            <a:r>
              <a:rPr lang="it-IT" dirty="0" err="1"/>
              <a:t>CdS</a:t>
            </a:r>
            <a:r>
              <a:rPr lang="it-IT" dirty="0"/>
              <a:t>)</a:t>
            </a:r>
          </a:p>
          <a:p>
            <a:endParaRPr lang="it-IT" dirty="0"/>
          </a:p>
          <a:p>
            <a:r>
              <a:rPr lang="it-IT" dirty="0" err="1">
                <a:latin typeface="Symbol" panose="05050102010706020507" pitchFamily="18" charset="2"/>
              </a:rPr>
              <a:t>D</a:t>
            </a:r>
            <a:r>
              <a:rPr lang="it-IT" dirty="0" err="1"/>
              <a:t>E</a:t>
            </a:r>
            <a:r>
              <a:rPr lang="it-IT" baseline="-25000" dirty="0" err="1"/>
              <a:t>qc</a:t>
            </a:r>
            <a:r>
              <a:rPr lang="it-IT" dirty="0"/>
              <a:t> = extra gap due to quantum </a:t>
            </a:r>
            <a:r>
              <a:rPr lang="it-IT" dirty="0" err="1"/>
              <a:t>confinement</a:t>
            </a:r>
            <a:endParaRPr lang="it-IT" dirty="0"/>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2EC65EEC-5826-C50F-38E2-F797DA91DC9F}"/>
                  </a:ext>
                </a:extLst>
              </p:cNvPr>
              <p:cNvSpPr txBox="1"/>
              <p:nvPr/>
            </p:nvSpPr>
            <p:spPr>
              <a:xfrm>
                <a:off x="7138219" y="4923991"/>
                <a:ext cx="2925097" cy="7203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smtClean="0">
                          <a:latin typeface="Cambria Math" panose="02040503050406030204" pitchFamily="18" charset="0"/>
                        </a:rPr>
                        <m:t>Δ</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𝑞𝑐</m:t>
                          </m:r>
                        </m:sub>
                      </m:sSub>
                      <m:r>
                        <a:rPr lang="it-IT" i="0">
                          <a:latin typeface="Cambria Math" panose="02040503050406030204" pitchFamily="18" charset="0"/>
                        </a:rPr>
                        <m:t>=</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h</m:t>
                              </m:r>
                            </m:e>
                            <m:sup>
                              <m:r>
                                <a:rPr lang="it-IT" i="0">
                                  <a:latin typeface="Cambria Math" panose="02040503050406030204" pitchFamily="18" charset="0"/>
                                </a:rPr>
                                <m:t>2</m:t>
                              </m:r>
                            </m:sup>
                          </m:sSup>
                        </m:num>
                        <m:den>
                          <m:r>
                            <a:rPr lang="it-IT" i="0">
                              <a:latin typeface="Cambria Math" panose="02040503050406030204" pitchFamily="18" charset="0"/>
                            </a:rPr>
                            <m:t>8</m:t>
                          </m:r>
                          <m:sSup>
                            <m:sSupPr>
                              <m:ctrlPr>
                                <a:rPr lang="it-IT" i="1">
                                  <a:latin typeface="Cambria Math" panose="02040503050406030204" pitchFamily="18" charset="0"/>
                                </a:rPr>
                              </m:ctrlPr>
                            </m:sSupPr>
                            <m:e>
                              <m:r>
                                <a:rPr lang="it-IT" i="1">
                                  <a:latin typeface="Cambria Math" panose="02040503050406030204" pitchFamily="18" charset="0"/>
                                </a:rPr>
                                <m:t>𝑅</m:t>
                              </m:r>
                            </m:e>
                            <m:sup>
                              <m:r>
                                <a:rPr lang="it-IT" i="0">
                                  <a:latin typeface="Cambria Math" panose="02040503050406030204" pitchFamily="18" charset="0"/>
                                </a:rPr>
                                <m:t>2</m:t>
                              </m:r>
                            </m:sup>
                          </m:sSup>
                        </m:den>
                      </m:f>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0">
                                  <a:latin typeface="Cambria Math" panose="02040503050406030204" pitchFamily="18" charset="0"/>
                                </a:rPr>
                                <m:t>1</m:t>
                              </m:r>
                            </m:num>
                            <m:den>
                              <m:sSubSup>
                                <m:sSubSupPr>
                                  <m:ctrlPr>
                                    <a:rPr lang="it-IT" i="1">
                                      <a:latin typeface="Cambria Math" panose="02040503050406030204" pitchFamily="18" charset="0"/>
                                    </a:rPr>
                                  </m:ctrlPr>
                                </m:sSubSupPr>
                                <m:e>
                                  <m:r>
                                    <a:rPr lang="it-IT" i="1">
                                      <a:latin typeface="Cambria Math" panose="02040503050406030204" pitchFamily="18" charset="0"/>
                                    </a:rPr>
                                    <m:t>𝑚</m:t>
                                  </m:r>
                                </m:e>
                                <m:sub>
                                  <m:r>
                                    <a:rPr lang="it-IT" i="1">
                                      <a:latin typeface="Cambria Math" panose="02040503050406030204" pitchFamily="18" charset="0"/>
                                    </a:rPr>
                                    <m:t>𝑒</m:t>
                                  </m:r>
                                </m:sub>
                                <m:sup>
                                  <m:r>
                                    <a:rPr lang="it-IT" i="0">
                                      <a:latin typeface="Cambria Math" panose="02040503050406030204" pitchFamily="18" charset="0"/>
                                    </a:rPr>
                                    <m:t>∗</m:t>
                                  </m:r>
                                </m:sup>
                              </m:sSubSup>
                            </m:den>
                          </m:f>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sSubSup>
                                <m:sSubSupPr>
                                  <m:ctrlPr>
                                    <a:rPr lang="it-IT" i="1">
                                      <a:latin typeface="Cambria Math" panose="02040503050406030204" pitchFamily="18" charset="0"/>
                                    </a:rPr>
                                  </m:ctrlPr>
                                </m:sSubSupPr>
                                <m:e>
                                  <m:r>
                                    <a:rPr lang="it-IT" i="1">
                                      <a:latin typeface="Cambria Math" panose="02040503050406030204" pitchFamily="18" charset="0"/>
                                    </a:rPr>
                                    <m:t>𝑚</m:t>
                                  </m:r>
                                </m:e>
                                <m:sub>
                                  <m:r>
                                    <a:rPr lang="it-IT" i="1">
                                      <a:latin typeface="Cambria Math" panose="02040503050406030204" pitchFamily="18" charset="0"/>
                                    </a:rPr>
                                    <m:t>h</m:t>
                                  </m:r>
                                </m:sub>
                                <m:sup>
                                  <m:r>
                                    <a:rPr lang="it-IT" i="0">
                                      <a:latin typeface="Cambria Math" panose="02040503050406030204" pitchFamily="18" charset="0"/>
                                    </a:rPr>
                                    <m:t>∗</m:t>
                                  </m:r>
                                </m:sup>
                              </m:sSubSup>
                            </m:den>
                          </m:f>
                        </m:e>
                      </m:d>
                    </m:oMath>
                  </m:oMathPara>
                </a14:m>
                <a:endParaRPr lang="it-IT" dirty="0"/>
              </a:p>
            </p:txBody>
          </p:sp>
        </mc:Choice>
        <mc:Fallback xmlns="">
          <p:sp>
            <p:nvSpPr>
              <p:cNvPr id="14" name="CasellaDiTesto 13">
                <a:extLst>
                  <a:ext uri="{FF2B5EF4-FFF2-40B4-BE49-F238E27FC236}">
                    <a16:creationId xmlns:a16="http://schemas.microsoft.com/office/drawing/2014/main" id="{2EC65EEC-5826-C50F-38E2-F797DA91DC9F}"/>
                  </a:ext>
                </a:extLst>
              </p:cNvPr>
              <p:cNvSpPr txBox="1">
                <a:spLocks noRot="1" noChangeAspect="1" noMove="1" noResize="1" noEditPoints="1" noAdjustHandles="1" noChangeArrowheads="1" noChangeShapeType="1" noTextEdit="1"/>
              </p:cNvSpPr>
              <p:nvPr/>
            </p:nvSpPr>
            <p:spPr>
              <a:xfrm>
                <a:off x="7138219" y="4923991"/>
                <a:ext cx="2925097" cy="720325"/>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B8E0D67B-F4E1-335C-37B7-EDCC7F77916D}"/>
                  </a:ext>
                </a:extLst>
              </p:cNvPr>
              <p:cNvSpPr txBox="1"/>
              <p:nvPr/>
            </p:nvSpPr>
            <p:spPr>
              <a:xfrm>
                <a:off x="6469865" y="5761921"/>
                <a:ext cx="5501660" cy="970650"/>
              </a:xfrm>
              <a:prstGeom prst="rect">
                <a:avLst/>
              </a:prstGeom>
              <a:noFill/>
            </p:spPr>
            <p:txBody>
              <a:bodyPr wrap="square">
                <a:spAutoFit/>
              </a:bodyPr>
              <a:lstStyle/>
              <a:p>
                <a:pPr>
                  <a:tabLst>
                    <a:tab pos="628650" algn="l"/>
                  </a:tabLst>
                </a:pPr>
                <a:r>
                  <a:rPr lang="en-GB" sz="1800" dirty="0">
                    <a:effectLst/>
                    <a:latin typeface="Aptos Display" panose="020B0004020202020204" pitchFamily="34" charset="0"/>
                    <a:ea typeface="Aptos" panose="020B0004020202020204" pitchFamily="34" charset="0"/>
                    <a:cs typeface="Times New Roman" panose="02020603050405020304" pitchFamily="18" charset="0"/>
                  </a:rPr>
                  <a:t>R	particle radius,</a:t>
                </a:r>
              </a:p>
              <a:p>
                <a:pPr>
                  <a:tabLst>
                    <a:tab pos="628650" algn="l"/>
                  </a:tabLst>
                </a:pPr>
                <a14:m>
                  <m:oMath xmlns:m="http://schemas.openxmlformats.org/officeDocument/2006/math">
                    <m:sSubSup>
                      <m:sSubSupPr>
                        <m:ctrlPr>
                          <a:rPr lang="it-IT" i="1">
                            <a:effectLst/>
                            <a:latin typeface="Cambria Math" panose="02040503050406030204" pitchFamily="18" charset="0"/>
                          </a:rPr>
                        </m:ctrlPr>
                      </m:sSubSupPr>
                      <m:e>
                        <m:r>
                          <a:rPr lang="en-GB" sz="1800" i="1">
                            <a:effectLst/>
                            <a:latin typeface="Cambria Math" panose="02040503050406030204" pitchFamily="18" charset="0"/>
                            <a:ea typeface="Aptos" panose="020B0004020202020204" pitchFamily="34" charset="0"/>
                            <a:cs typeface="Times New Roman" panose="02020603050405020304" pitchFamily="18" charset="0"/>
                          </a:rPr>
                          <m:t>𝑚</m:t>
                        </m:r>
                      </m:e>
                      <m:sub>
                        <m:r>
                          <a:rPr lang="en-GB" sz="1800" i="1">
                            <a:effectLst/>
                            <a:latin typeface="Cambria Math" panose="02040503050406030204" pitchFamily="18" charset="0"/>
                            <a:ea typeface="Aptos" panose="020B0004020202020204" pitchFamily="34" charset="0"/>
                            <a:cs typeface="Times New Roman" panose="02020603050405020304" pitchFamily="18" charset="0"/>
                          </a:rPr>
                          <m:t>𝑒</m:t>
                        </m:r>
                      </m:sub>
                      <m:sup>
                        <m:r>
                          <a:rPr lang="en-GB" sz="1800" i="1">
                            <a:effectLst/>
                            <a:latin typeface="Cambria Math" panose="02040503050406030204" pitchFamily="18" charset="0"/>
                            <a:ea typeface="Aptos" panose="020B0004020202020204" pitchFamily="34" charset="0"/>
                            <a:cs typeface="Times New Roman" panose="02020603050405020304" pitchFamily="18" charset="0"/>
                          </a:rPr>
                          <m:t>∗</m:t>
                        </m:r>
                      </m:sup>
                    </m:sSubSup>
                  </m:oMath>
                </a14:m>
                <a:r>
                  <a:rPr lang="en-GB" sz="1800" dirty="0">
                    <a:effectLst/>
                    <a:latin typeface="Aptos Display" panose="020B0004020202020204" pitchFamily="34" charset="0"/>
                    <a:ea typeface="Aptos" panose="020B0004020202020204" pitchFamily="34" charset="0"/>
                    <a:cs typeface="Times New Roman" panose="02020603050405020304" pitchFamily="18" charset="0"/>
                  </a:rPr>
                  <a:t>	effective mass of the electron (for </a:t>
                </a:r>
                <a:r>
                  <a:rPr lang="en-GB" sz="1800" dirty="0" err="1">
                    <a:effectLst/>
                    <a:latin typeface="Aptos Display" panose="020B0004020202020204" pitchFamily="34" charset="0"/>
                    <a:ea typeface="Aptos" panose="020B0004020202020204" pitchFamily="34" charset="0"/>
                    <a:cs typeface="Times New Roman" panose="02020603050405020304" pitchFamily="18" charset="0"/>
                  </a:rPr>
                  <a:t>CdS</a:t>
                </a:r>
                <a:r>
                  <a:rPr lang="en-GB" sz="1800" dirty="0">
                    <a:effectLst/>
                    <a:latin typeface="Aptos Display" panose="020B0004020202020204" pitchFamily="34" charset="0"/>
                    <a:ea typeface="Aptos" panose="020B0004020202020204" pitchFamily="34" charset="0"/>
                    <a:cs typeface="Times New Roman" panose="02020603050405020304" pitchFamily="18" charset="0"/>
                  </a:rPr>
                  <a:t>: 0.19</a:t>
                </a:r>
                <a:r>
                  <a:rPr lang="en-GB" dirty="0">
                    <a:latin typeface="Aptos Display" panose="020B0004020202020204" pitchFamily="34" charset="0"/>
                    <a:ea typeface="Aptos" panose="020B0004020202020204" pitchFamily="34" charset="0"/>
                    <a:cs typeface="Times New Roman" panose="02020603050405020304" pitchFamily="18" charset="0"/>
                  </a:rPr>
                  <a:t> </a:t>
                </a:r>
                <a14:m>
                  <m:oMath xmlns:m="http://schemas.openxmlformats.org/officeDocument/2006/math">
                    <m:sSubSup>
                      <m:sSubSupPr>
                        <m:ctrlPr>
                          <a:rPr lang="it-IT" i="1">
                            <a:latin typeface="Cambria Math" panose="02040503050406030204" pitchFamily="18" charset="0"/>
                          </a:rPr>
                        </m:ctrlPr>
                      </m:sSubSupPr>
                      <m:e>
                        <m:r>
                          <a:rPr lang="en-GB" i="1">
                            <a:latin typeface="Cambria Math" panose="02040503050406030204" pitchFamily="18" charset="0"/>
                            <a:ea typeface="Aptos" panose="020B0004020202020204" pitchFamily="34" charset="0"/>
                            <a:cs typeface="Times New Roman" panose="02020603050405020304" pitchFamily="18" charset="0"/>
                          </a:rPr>
                          <m:t>𝑚</m:t>
                        </m:r>
                      </m:e>
                      <m:sub>
                        <m:r>
                          <a:rPr lang="en-GB" i="1">
                            <a:latin typeface="Cambria Math" panose="02040503050406030204" pitchFamily="18" charset="0"/>
                            <a:ea typeface="Aptos" panose="020B0004020202020204" pitchFamily="34" charset="0"/>
                            <a:cs typeface="Times New Roman" panose="02020603050405020304" pitchFamily="18" charset="0"/>
                          </a:rPr>
                          <m:t>𝑒</m:t>
                        </m:r>
                      </m:sub>
                      <m:sup/>
                    </m:sSubSup>
                  </m:oMath>
                </a14:m>
                <a:r>
                  <a:rPr lang="en-GB" sz="1800" dirty="0">
                    <a:effectLst/>
                    <a:latin typeface="Aptos Display" panose="020B0004020202020204" pitchFamily="34" charset="0"/>
                    <a:ea typeface="Aptos" panose="020B0004020202020204" pitchFamily="34" charset="0"/>
                    <a:cs typeface="Times New Roman" panose="02020603050405020304" pitchFamily="18" charset="0"/>
                  </a:rPr>
                  <a:t>)  </a:t>
                </a:r>
              </a:p>
              <a:p>
                <a:pPr>
                  <a:tabLst>
                    <a:tab pos="628650" algn="l"/>
                  </a:tabLst>
                </a:pPr>
                <a14:m>
                  <m:oMath xmlns:m="http://schemas.openxmlformats.org/officeDocument/2006/math">
                    <m:sSubSup>
                      <m:sSubSupPr>
                        <m:ctrlPr>
                          <a:rPr lang="it-IT" i="1">
                            <a:effectLst/>
                            <a:latin typeface="Cambria Math" panose="02040503050406030204" pitchFamily="18" charset="0"/>
                          </a:rPr>
                        </m:ctrlPr>
                      </m:sSubSupPr>
                      <m:e>
                        <m:r>
                          <a:rPr lang="en-GB" sz="1800" i="1">
                            <a:effectLst/>
                            <a:latin typeface="Cambria Math" panose="02040503050406030204" pitchFamily="18" charset="0"/>
                            <a:ea typeface="Aptos" panose="020B0004020202020204" pitchFamily="34" charset="0"/>
                            <a:cs typeface="Times New Roman" panose="02020603050405020304" pitchFamily="18" charset="0"/>
                          </a:rPr>
                          <m:t>𝑚</m:t>
                        </m:r>
                      </m:e>
                      <m:sub>
                        <m:r>
                          <a:rPr lang="en-GB" sz="1800" i="1">
                            <a:effectLst/>
                            <a:latin typeface="Cambria Math" panose="02040503050406030204" pitchFamily="18" charset="0"/>
                            <a:ea typeface="Aptos" panose="020B0004020202020204" pitchFamily="34" charset="0"/>
                            <a:cs typeface="Times New Roman" panose="02020603050405020304" pitchFamily="18" charset="0"/>
                          </a:rPr>
                          <m:t>h</m:t>
                        </m:r>
                      </m:sub>
                      <m:sup>
                        <m:r>
                          <a:rPr lang="en-GB" sz="1800" i="1">
                            <a:effectLst/>
                            <a:latin typeface="Cambria Math" panose="02040503050406030204" pitchFamily="18" charset="0"/>
                            <a:ea typeface="Aptos" panose="020B0004020202020204" pitchFamily="34" charset="0"/>
                            <a:cs typeface="Times New Roman" panose="02020603050405020304" pitchFamily="18" charset="0"/>
                          </a:rPr>
                          <m:t>∗</m:t>
                        </m:r>
                      </m:sup>
                    </m:sSubSup>
                  </m:oMath>
                </a14:m>
                <a:r>
                  <a:rPr lang="en-GB" sz="1800" dirty="0">
                    <a:effectLst/>
                    <a:latin typeface="Aptos Display" panose="020B0004020202020204" pitchFamily="34" charset="0"/>
                    <a:ea typeface="Aptos" panose="020B0004020202020204" pitchFamily="34" charset="0"/>
                    <a:cs typeface="Times New Roman" panose="02020603050405020304" pitchFamily="18" charset="0"/>
                  </a:rPr>
                  <a:t>	effective mass of the hole</a:t>
                </a:r>
                <a:r>
                  <a:rPr lang="en-GB" dirty="0">
                    <a:latin typeface="Aptos Display" panose="020B0004020202020204" pitchFamily="34" charset="0"/>
                    <a:ea typeface="Aptos" panose="020B0004020202020204" pitchFamily="34" charset="0"/>
                    <a:cs typeface="Times New Roman" panose="02020603050405020304" pitchFamily="18" charset="0"/>
                  </a:rPr>
                  <a:t> (for </a:t>
                </a:r>
                <a:r>
                  <a:rPr lang="en-GB" dirty="0" err="1">
                    <a:latin typeface="Aptos Display" panose="020B0004020202020204" pitchFamily="34" charset="0"/>
                    <a:ea typeface="Aptos" panose="020B0004020202020204" pitchFamily="34" charset="0"/>
                    <a:cs typeface="Times New Roman" panose="02020603050405020304" pitchFamily="18" charset="0"/>
                  </a:rPr>
                  <a:t>CdS</a:t>
                </a:r>
                <a:r>
                  <a:rPr lang="en-GB" dirty="0">
                    <a:latin typeface="Aptos Display" panose="020B0004020202020204" pitchFamily="34" charset="0"/>
                    <a:ea typeface="Aptos" panose="020B0004020202020204" pitchFamily="34" charset="0"/>
                    <a:cs typeface="Times New Roman" panose="02020603050405020304" pitchFamily="18" charset="0"/>
                  </a:rPr>
                  <a:t>: 0.80 </a:t>
                </a:r>
                <a14:m>
                  <m:oMath xmlns:m="http://schemas.openxmlformats.org/officeDocument/2006/math">
                    <m:sSubSup>
                      <m:sSubSupPr>
                        <m:ctrlPr>
                          <a:rPr lang="it-IT" i="1">
                            <a:latin typeface="Cambria Math" panose="02040503050406030204" pitchFamily="18" charset="0"/>
                          </a:rPr>
                        </m:ctrlPr>
                      </m:sSubSupPr>
                      <m:e>
                        <m:r>
                          <a:rPr lang="en-GB" i="1">
                            <a:latin typeface="Cambria Math" panose="02040503050406030204" pitchFamily="18" charset="0"/>
                            <a:ea typeface="Aptos" panose="020B0004020202020204" pitchFamily="34" charset="0"/>
                            <a:cs typeface="Times New Roman" panose="02020603050405020304" pitchFamily="18" charset="0"/>
                          </a:rPr>
                          <m:t>𝑚</m:t>
                        </m:r>
                      </m:e>
                      <m:sub>
                        <m:r>
                          <a:rPr lang="en-GB" i="1">
                            <a:latin typeface="Cambria Math" panose="02040503050406030204" pitchFamily="18" charset="0"/>
                            <a:ea typeface="Aptos" panose="020B0004020202020204" pitchFamily="34" charset="0"/>
                            <a:cs typeface="Times New Roman" panose="02020603050405020304" pitchFamily="18" charset="0"/>
                          </a:rPr>
                          <m:t>𝑒</m:t>
                        </m:r>
                      </m:sub>
                      <m:sup/>
                    </m:sSubSup>
                  </m:oMath>
                </a14:m>
                <a:r>
                  <a:rPr lang="en-GB" dirty="0">
                    <a:latin typeface="Aptos Display" panose="020B0004020202020204" pitchFamily="34" charset="0"/>
                    <a:ea typeface="Aptos" panose="020B0004020202020204" pitchFamily="34" charset="0"/>
                    <a:cs typeface="Times New Roman" panose="02020603050405020304" pitchFamily="18" charset="0"/>
                  </a:rPr>
                  <a:t>)</a:t>
                </a:r>
                <a:endParaRPr lang="it-IT" dirty="0"/>
              </a:p>
            </p:txBody>
          </p:sp>
        </mc:Choice>
        <mc:Fallback xmlns="">
          <p:sp>
            <p:nvSpPr>
              <p:cNvPr id="16" name="CasellaDiTesto 15">
                <a:extLst>
                  <a:ext uri="{FF2B5EF4-FFF2-40B4-BE49-F238E27FC236}">
                    <a16:creationId xmlns:a16="http://schemas.microsoft.com/office/drawing/2014/main" id="{B8E0D67B-F4E1-335C-37B7-EDCC7F77916D}"/>
                  </a:ext>
                </a:extLst>
              </p:cNvPr>
              <p:cNvSpPr txBox="1">
                <a:spLocks noRot="1" noChangeAspect="1" noMove="1" noResize="1" noEditPoints="1" noAdjustHandles="1" noChangeArrowheads="1" noChangeShapeType="1" noTextEdit="1"/>
              </p:cNvSpPr>
              <p:nvPr/>
            </p:nvSpPr>
            <p:spPr>
              <a:xfrm>
                <a:off x="6469865" y="5761921"/>
                <a:ext cx="5501660" cy="970650"/>
              </a:xfrm>
              <a:prstGeom prst="rect">
                <a:avLst/>
              </a:prstGeom>
              <a:blipFill>
                <a:blip r:embed="rId6"/>
                <a:stretch>
                  <a:fillRect l="-886" t="-2516" b="-10063"/>
                </a:stretch>
              </a:blipFill>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369EAFD1-8D39-0332-2A63-AC556EF61823}"/>
              </a:ext>
            </a:extLst>
          </p:cNvPr>
          <p:cNvSpPr txBox="1"/>
          <p:nvPr/>
        </p:nvSpPr>
        <p:spPr>
          <a:xfrm>
            <a:off x="327648" y="924345"/>
            <a:ext cx="10253641" cy="646331"/>
          </a:xfrm>
          <a:prstGeom prst="rect">
            <a:avLst/>
          </a:prstGeom>
          <a:noFill/>
        </p:spPr>
        <p:txBody>
          <a:bodyPr wrap="none" rtlCol="0">
            <a:spAutoFit/>
          </a:bodyPr>
          <a:lstStyle/>
          <a:p>
            <a:pPr marL="285750" indent="-285750">
              <a:buFont typeface="Arial" panose="020B0604020202020204" pitchFamily="34" charset="0"/>
              <a:buChar char="•"/>
            </a:pPr>
            <a:r>
              <a:rPr lang="it-IT"/>
              <a:t>Record </a:t>
            </a:r>
            <a:r>
              <a:rPr lang="it-IT" dirty="0"/>
              <a:t>UV-vis </a:t>
            </a:r>
            <a:r>
              <a:rPr lang="it-IT" dirty="0" err="1"/>
              <a:t>spectra</a:t>
            </a:r>
            <a:r>
              <a:rPr lang="it-IT" dirty="0"/>
              <a:t> (300 – 500 nm) and </a:t>
            </a:r>
            <a:r>
              <a:rPr lang="it-IT" dirty="0" err="1"/>
              <a:t>fluorescence</a:t>
            </a:r>
            <a:r>
              <a:rPr lang="it-IT" dirty="0"/>
              <a:t> </a:t>
            </a:r>
            <a:r>
              <a:rPr lang="it-IT" dirty="0" err="1"/>
              <a:t>spectra</a:t>
            </a:r>
            <a:r>
              <a:rPr lang="it-IT" dirty="0"/>
              <a:t> (</a:t>
            </a:r>
            <a:r>
              <a:rPr lang="it-IT" dirty="0" err="1">
                <a:latin typeface="Symbol" panose="05050102010706020507" pitchFamily="18" charset="2"/>
              </a:rPr>
              <a:t>l</a:t>
            </a:r>
            <a:r>
              <a:rPr lang="it-IT" baseline="-25000" dirty="0" err="1"/>
              <a:t>exc</a:t>
            </a:r>
            <a:r>
              <a:rPr lang="it-IT" dirty="0"/>
              <a:t> = 350 nm; </a:t>
            </a:r>
            <a:r>
              <a:rPr lang="it-IT" dirty="0" err="1">
                <a:latin typeface="Symbol" panose="05050102010706020507" pitchFamily="18" charset="2"/>
              </a:rPr>
              <a:t>l</a:t>
            </a:r>
            <a:r>
              <a:rPr lang="it-IT" baseline="-25000" dirty="0" err="1"/>
              <a:t>em</a:t>
            </a:r>
            <a:r>
              <a:rPr lang="it-IT" dirty="0"/>
              <a:t> = 350 – 800 nm)</a:t>
            </a:r>
          </a:p>
          <a:p>
            <a:pPr marL="285750" indent="-285750">
              <a:buFont typeface="Arial" panose="020B0604020202020204" pitchFamily="34" charset="0"/>
              <a:buChar char="•"/>
            </a:pPr>
            <a:r>
              <a:rPr lang="it-IT" dirty="0" err="1"/>
              <a:t>Calculate</a:t>
            </a:r>
            <a:r>
              <a:rPr lang="it-IT" dirty="0"/>
              <a:t> </a:t>
            </a:r>
            <a:r>
              <a:rPr lang="it-IT" dirty="0" err="1"/>
              <a:t>CdS</a:t>
            </a:r>
            <a:r>
              <a:rPr lang="it-IT" dirty="0"/>
              <a:t> </a:t>
            </a:r>
            <a:r>
              <a:rPr lang="it-IT" dirty="0" err="1"/>
              <a:t>QDs</a:t>
            </a:r>
            <a:r>
              <a:rPr lang="it-IT" dirty="0"/>
              <a:t> size from </a:t>
            </a:r>
            <a:r>
              <a:rPr lang="it-IT" dirty="0" err="1"/>
              <a:t>fluorescence</a:t>
            </a:r>
            <a:r>
              <a:rPr lang="it-IT" dirty="0"/>
              <a:t> maximum (</a:t>
            </a:r>
            <a:r>
              <a:rPr lang="it-IT" dirty="0" err="1">
                <a:latin typeface="Symbol" panose="05050102010706020507" pitchFamily="18" charset="2"/>
              </a:rPr>
              <a:t>l</a:t>
            </a:r>
            <a:r>
              <a:rPr lang="it-IT" baseline="-25000" dirty="0" err="1"/>
              <a:t>max</a:t>
            </a:r>
            <a:r>
              <a:rPr lang="it-IT" dirty="0"/>
              <a:t>).</a:t>
            </a:r>
          </a:p>
        </p:txBody>
      </p:sp>
    </p:spTree>
    <p:extLst>
      <p:ext uri="{BB962C8B-B14F-4D97-AF65-F5344CB8AC3E}">
        <p14:creationId xmlns:p14="http://schemas.microsoft.com/office/powerpoint/2010/main" val="338271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237735-9C7F-70AC-1DBB-0A5A5AECB02E}"/>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startAt="2"/>
            </a:pPr>
            <a:r>
              <a:rPr lang="it-IT" sz="1800" b="1">
                <a:solidFill>
                  <a:srgbClr val="0070C0"/>
                </a:solidFill>
              </a:rPr>
              <a:t>Nanocomposite materials: TiO</a:t>
            </a:r>
            <a:r>
              <a:rPr lang="it-IT" sz="1800" b="1" baseline="-25000">
                <a:solidFill>
                  <a:srgbClr val="0070C0"/>
                </a:solidFill>
              </a:rPr>
              <a:t>2</a:t>
            </a:r>
            <a:r>
              <a:rPr lang="it-IT" sz="1800" b="1">
                <a:solidFill>
                  <a:srgbClr val="0070C0"/>
                </a:solidFill>
              </a:rPr>
              <a:t> by sol-gel</a:t>
            </a:r>
            <a:endParaRPr lang="it-IT" sz="1800" b="1" dirty="0">
              <a:solidFill>
                <a:srgbClr val="0070C0"/>
              </a:solidFill>
            </a:endParaRPr>
          </a:p>
        </p:txBody>
      </p:sp>
      <p:sp>
        <p:nvSpPr>
          <p:cNvPr id="4" name="CasellaDiTesto 3">
            <a:extLst>
              <a:ext uri="{FF2B5EF4-FFF2-40B4-BE49-F238E27FC236}">
                <a16:creationId xmlns:a16="http://schemas.microsoft.com/office/drawing/2014/main" id="{0427B2B4-A5E6-0F2E-E3CE-D494A90EABF2}"/>
              </a:ext>
            </a:extLst>
          </p:cNvPr>
          <p:cNvSpPr txBox="1"/>
          <p:nvPr/>
        </p:nvSpPr>
        <p:spPr>
          <a:xfrm>
            <a:off x="435077" y="767111"/>
            <a:ext cx="11321845" cy="1754326"/>
          </a:xfrm>
          <a:prstGeom prst="rect">
            <a:avLst/>
          </a:prstGeom>
          <a:noFill/>
        </p:spPr>
        <p:txBody>
          <a:bodyPr wrap="square">
            <a:spAutoFit/>
          </a:bodyPr>
          <a:lstStyle/>
          <a:p>
            <a:pPr algn="just"/>
            <a:r>
              <a:rPr lang="en-US" i="1"/>
              <a:t>TiO</a:t>
            </a:r>
            <a:r>
              <a:rPr lang="en-US" i="1" baseline="-25000"/>
              <a:t>2</a:t>
            </a:r>
            <a:r>
              <a:rPr lang="en-US" i="1"/>
              <a:t> samples were prepared by a sol–gel method as follows. Typically, 17.0 g of Ti(OBu)</a:t>
            </a:r>
            <a:r>
              <a:rPr lang="en-US" i="1" baseline="-25000"/>
              <a:t>4</a:t>
            </a:r>
            <a:r>
              <a:rPr lang="en-US" i="1"/>
              <a:t> were dissolved at 25 °C in 40.0 mL of anhydrous ethanol to form the solution 1. Meanwhile, 3.0 mL of concentrated HNO</a:t>
            </a:r>
            <a:r>
              <a:rPr lang="en-US" i="1" baseline="-25000"/>
              <a:t>3</a:t>
            </a:r>
            <a:r>
              <a:rPr lang="en-US" i="1"/>
              <a:t> were mixed with 35.0 mL of anhydrous ethanol and 15.0 mL of water to prepare the solution 2. Then the solution 1 was added drop-wise into the solution 2 within 20 min under vigorous stirring. The solution was continuously stirred for 30–60 min until the formation of TiO</a:t>
            </a:r>
            <a:r>
              <a:rPr lang="en-US" i="1" baseline="-25000"/>
              <a:t>2</a:t>
            </a:r>
            <a:r>
              <a:rPr lang="en-US" i="1"/>
              <a:t> gel. After aging for at least 24 h at room temperature, the as-prepared TiO</a:t>
            </a:r>
            <a:r>
              <a:rPr lang="en-US" i="1" baseline="-25000"/>
              <a:t>2</a:t>
            </a:r>
            <a:r>
              <a:rPr lang="en-US" i="1"/>
              <a:t> gel was dried at 120 °C for 12 h. The obtained solid was ground and annealed at 450 °C for 6 h with a heating rate of 3 °C/min.</a:t>
            </a:r>
            <a:endParaRPr lang="it-IT" i="1" dirty="0"/>
          </a:p>
        </p:txBody>
      </p:sp>
      <p:pic>
        <p:nvPicPr>
          <p:cNvPr id="8" name="Immagine 7">
            <a:extLst>
              <a:ext uri="{FF2B5EF4-FFF2-40B4-BE49-F238E27FC236}">
                <a16:creationId xmlns:a16="http://schemas.microsoft.com/office/drawing/2014/main" id="{1F247B09-0CED-BC9B-753E-42189A0BA62E}"/>
              </a:ext>
            </a:extLst>
          </p:cNvPr>
          <p:cNvPicPr>
            <a:picLocks noChangeAspect="1"/>
          </p:cNvPicPr>
          <p:nvPr/>
        </p:nvPicPr>
        <p:blipFill>
          <a:blip r:embed="rId2"/>
          <a:srcRect b="37488"/>
          <a:stretch/>
        </p:blipFill>
        <p:spPr>
          <a:xfrm>
            <a:off x="1994781" y="2682436"/>
            <a:ext cx="8553429" cy="3841578"/>
          </a:xfrm>
          <a:prstGeom prst="rect">
            <a:avLst/>
          </a:prstGeom>
        </p:spPr>
      </p:pic>
    </p:spTree>
    <p:extLst>
      <p:ext uri="{BB962C8B-B14F-4D97-AF65-F5344CB8AC3E}">
        <p14:creationId xmlns:p14="http://schemas.microsoft.com/office/powerpoint/2010/main" val="20734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02B68-3BFA-B64C-0BD2-1114C7574107}"/>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875E6DBF-0812-1E3C-D557-E19D1AA0A390}"/>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startAt="2"/>
            </a:pPr>
            <a:r>
              <a:rPr lang="it-IT" sz="1800" b="1" dirty="0" err="1">
                <a:solidFill>
                  <a:srgbClr val="0070C0"/>
                </a:solidFill>
              </a:rPr>
              <a:t>Nanocomposite</a:t>
            </a:r>
            <a:r>
              <a:rPr lang="it-IT" sz="1800" b="1" dirty="0">
                <a:solidFill>
                  <a:srgbClr val="0070C0"/>
                </a:solidFill>
              </a:rPr>
              <a:t> </a:t>
            </a:r>
            <a:r>
              <a:rPr lang="it-IT" sz="1800" b="1" dirty="0" err="1">
                <a:solidFill>
                  <a:srgbClr val="0070C0"/>
                </a:solidFill>
              </a:rPr>
              <a:t>materials</a:t>
            </a:r>
            <a:r>
              <a:rPr lang="it-IT" sz="1800" b="1" dirty="0">
                <a:solidFill>
                  <a:srgbClr val="0070C0"/>
                </a:solidFill>
              </a:rPr>
              <a:t>: TiO</a:t>
            </a:r>
            <a:r>
              <a:rPr lang="it-IT" sz="1800" b="1" baseline="-25000" dirty="0">
                <a:solidFill>
                  <a:srgbClr val="0070C0"/>
                </a:solidFill>
              </a:rPr>
              <a:t>2</a:t>
            </a:r>
            <a:r>
              <a:rPr lang="it-IT" sz="1800" b="1" dirty="0">
                <a:solidFill>
                  <a:srgbClr val="0070C0"/>
                </a:solidFill>
              </a:rPr>
              <a:t> by sol-gel</a:t>
            </a:r>
          </a:p>
        </p:txBody>
      </p:sp>
      <p:graphicFrame>
        <p:nvGraphicFramePr>
          <p:cNvPr id="6" name="Tabella 5">
            <a:extLst>
              <a:ext uri="{FF2B5EF4-FFF2-40B4-BE49-F238E27FC236}">
                <a16:creationId xmlns:a16="http://schemas.microsoft.com/office/drawing/2014/main" id="{501BEBE6-0064-8284-F5F9-72902C640F97}"/>
              </a:ext>
            </a:extLst>
          </p:cNvPr>
          <p:cNvGraphicFramePr>
            <a:graphicFrameLocks noGrp="1"/>
          </p:cNvGraphicFramePr>
          <p:nvPr>
            <p:extLst>
              <p:ext uri="{D42A27DB-BD31-4B8C-83A1-F6EECF244321}">
                <p14:modId xmlns:p14="http://schemas.microsoft.com/office/powerpoint/2010/main" val="4072183885"/>
              </p:ext>
            </p:extLst>
          </p:nvPr>
        </p:nvGraphicFramePr>
        <p:xfrm>
          <a:off x="2341322" y="928999"/>
          <a:ext cx="7860348" cy="1854200"/>
        </p:xfrm>
        <a:graphic>
          <a:graphicData uri="http://schemas.openxmlformats.org/drawingml/2006/table">
            <a:tbl>
              <a:tblPr firstRow="1" bandRow="1">
                <a:tableStyleId>{5C22544A-7EE6-4342-B048-85BDC9FD1C3A}</a:tableStyleId>
              </a:tblPr>
              <a:tblGrid>
                <a:gridCol w="1310058">
                  <a:extLst>
                    <a:ext uri="{9D8B030D-6E8A-4147-A177-3AD203B41FA5}">
                      <a16:colId xmlns:a16="http://schemas.microsoft.com/office/drawing/2014/main" val="3950616786"/>
                    </a:ext>
                  </a:extLst>
                </a:gridCol>
                <a:gridCol w="1310058">
                  <a:extLst>
                    <a:ext uri="{9D8B030D-6E8A-4147-A177-3AD203B41FA5}">
                      <a16:colId xmlns:a16="http://schemas.microsoft.com/office/drawing/2014/main" val="1311619970"/>
                    </a:ext>
                  </a:extLst>
                </a:gridCol>
                <a:gridCol w="1310058">
                  <a:extLst>
                    <a:ext uri="{9D8B030D-6E8A-4147-A177-3AD203B41FA5}">
                      <a16:colId xmlns:a16="http://schemas.microsoft.com/office/drawing/2014/main" val="2681227218"/>
                    </a:ext>
                  </a:extLst>
                </a:gridCol>
                <a:gridCol w="1310058">
                  <a:extLst>
                    <a:ext uri="{9D8B030D-6E8A-4147-A177-3AD203B41FA5}">
                      <a16:colId xmlns:a16="http://schemas.microsoft.com/office/drawing/2014/main" val="905703305"/>
                    </a:ext>
                  </a:extLst>
                </a:gridCol>
                <a:gridCol w="1310058">
                  <a:extLst>
                    <a:ext uri="{9D8B030D-6E8A-4147-A177-3AD203B41FA5}">
                      <a16:colId xmlns:a16="http://schemas.microsoft.com/office/drawing/2014/main" val="223067254"/>
                    </a:ext>
                  </a:extLst>
                </a:gridCol>
                <a:gridCol w="1310058">
                  <a:extLst>
                    <a:ext uri="{9D8B030D-6E8A-4147-A177-3AD203B41FA5}">
                      <a16:colId xmlns:a16="http://schemas.microsoft.com/office/drawing/2014/main" val="4081101398"/>
                    </a:ext>
                  </a:extLst>
                </a:gridCol>
              </a:tblGrid>
              <a:tr h="370840">
                <a:tc rowSpan="2">
                  <a:txBody>
                    <a:bodyPr/>
                    <a:lstStyle/>
                    <a:p>
                      <a:pPr algn="ctr"/>
                      <a:r>
                        <a:rPr lang="it-IT" dirty="0" err="1"/>
                        <a:t>Student</a:t>
                      </a:r>
                      <a:endParaRPr lang="it-IT" dirty="0"/>
                    </a:p>
                  </a:txBody>
                  <a:tcPr anchor="ctr"/>
                </a:tc>
                <a:tc gridSpan="2">
                  <a:txBody>
                    <a:bodyPr/>
                    <a:lstStyle/>
                    <a:p>
                      <a:pPr algn="ctr"/>
                      <a:r>
                        <a:rPr lang="it-IT" sz="1800" b="1" kern="1200" dirty="0">
                          <a:solidFill>
                            <a:schemeClr val="lt1"/>
                          </a:solidFill>
                          <a:latin typeface="+mn-lt"/>
                          <a:ea typeface="+mn-ea"/>
                          <a:cs typeface="+mn-cs"/>
                        </a:rPr>
                        <a:t>Solution</a:t>
                      </a:r>
                      <a:r>
                        <a:rPr lang="it-IT" baseline="0" dirty="0"/>
                        <a:t> 1</a:t>
                      </a:r>
                    </a:p>
                  </a:txBody>
                  <a:tcPr/>
                </a:tc>
                <a:tc hMerge="1">
                  <a:txBody>
                    <a:bodyPr/>
                    <a:lstStyle/>
                    <a:p>
                      <a:pPr algn="ctr"/>
                      <a:endParaRPr lang="it-IT" baseline="30000"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latin typeface="+mn-lt"/>
                          <a:ea typeface="+mn-ea"/>
                          <a:cs typeface="+mn-cs"/>
                        </a:rPr>
                        <a:t>Solution</a:t>
                      </a:r>
                      <a:r>
                        <a:rPr lang="it-IT" baseline="0" dirty="0"/>
                        <a:t> 2</a:t>
                      </a:r>
                    </a:p>
                  </a:txBody>
                  <a:tcPr/>
                </a:tc>
                <a:tc hMerge="1">
                  <a:txBody>
                    <a:bodyPr/>
                    <a:lstStyle/>
                    <a:p>
                      <a:pPr algn="ctr"/>
                      <a:endParaRPr lang="it-IT" baseline="0" dirty="0"/>
                    </a:p>
                  </a:txBody>
                  <a:tcPr/>
                </a:tc>
                <a:tc hMerge="1">
                  <a:txBody>
                    <a:bodyPr/>
                    <a:lstStyle/>
                    <a:p>
                      <a:pPr algn="ctr"/>
                      <a:endParaRPr lang="it-IT" baseline="0" dirty="0"/>
                    </a:p>
                  </a:txBody>
                  <a:tcPr/>
                </a:tc>
                <a:extLst>
                  <a:ext uri="{0D108BD9-81ED-4DB2-BD59-A6C34878D82A}">
                    <a16:rowId xmlns:a16="http://schemas.microsoft.com/office/drawing/2014/main" val="3276912789"/>
                  </a:ext>
                </a:extLst>
              </a:tr>
              <a:tr h="370840">
                <a:tc vMerge="1">
                  <a:txBody>
                    <a:bodyPr/>
                    <a:lstStyle/>
                    <a:p>
                      <a:endParaRPr dirty="0"/>
                    </a:p>
                  </a:txBody>
                  <a:tcPr/>
                </a:tc>
                <a:tc>
                  <a:txBody>
                    <a:bodyPr/>
                    <a:lstStyle/>
                    <a:p>
                      <a:pPr algn="ctr"/>
                      <a:r>
                        <a:rPr lang="it-IT" dirty="0"/>
                        <a:t>m Ti(</a:t>
                      </a:r>
                      <a:r>
                        <a:rPr lang="it-IT" dirty="0" err="1"/>
                        <a:t>OBu</a:t>
                      </a:r>
                      <a:r>
                        <a:rPr lang="it-IT" dirty="0"/>
                        <a:t>)</a:t>
                      </a:r>
                      <a:r>
                        <a:rPr lang="it-IT" baseline="-25000" dirty="0"/>
                        <a:t>4</a:t>
                      </a:r>
                    </a:p>
                  </a:txBody>
                  <a:tcPr/>
                </a:tc>
                <a:tc>
                  <a:txBody>
                    <a:bodyPr/>
                    <a:lstStyle/>
                    <a:p>
                      <a:pPr algn="ctr"/>
                      <a:r>
                        <a:rPr lang="it-IT" dirty="0"/>
                        <a:t>V </a:t>
                      </a:r>
                      <a:r>
                        <a:rPr lang="it-IT" dirty="0" err="1"/>
                        <a:t>EtOH</a:t>
                      </a:r>
                      <a:endParaRPr lang="it-IT" baseline="30000" dirty="0"/>
                    </a:p>
                  </a:txBody>
                  <a:tcPr/>
                </a:tc>
                <a:tc>
                  <a:txBody>
                    <a:bodyPr/>
                    <a:lstStyle/>
                    <a:p>
                      <a:pPr algn="ctr"/>
                      <a:r>
                        <a:rPr lang="it-IT" baseline="0" dirty="0"/>
                        <a:t>V H</a:t>
                      </a:r>
                      <a:r>
                        <a:rPr lang="it-IT" baseline="-25000" dirty="0"/>
                        <a:t>2</a:t>
                      </a:r>
                      <a:r>
                        <a:rPr lang="it-IT" baseline="0" dirty="0"/>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V </a:t>
                      </a:r>
                      <a:r>
                        <a:rPr lang="it-IT" dirty="0" err="1"/>
                        <a:t>EtOH</a:t>
                      </a:r>
                      <a:endParaRPr lang="it-IT" baseline="30000" dirty="0"/>
                    </a:p>
                  </a:txBody>
                  <a:tcPr/>
                </a:tc>
                <a:tc>
                  <a:txBody>
                    <a:bodyPr/>
                    <a:lstStyle/>
                    <a:p>
                      <a:pPr algn="ctr"/>
                      <a:r>
                        <a:rPr lang="it-IT" baseline="0" dirty="0"/>
                        <a:t>V HNO</a:t>
                      </a:r>
                      <a:r>
                        <a:rPr lang="it-IT" baseline="-25000" dirty="0"/>
                        <a:t>3</a:t>
                      </a:r>
                    </a:p>
                  </a:txBody>
                  <a:tcPr/>
                </a:tc>
                <a:extLst>
                  <a:ext uri="{0D108BD9-81ED-4DB2-BD59-A6C34878D82A}">
                    <a16:rowId xmlns:a16="http://schemas.microsoft.com/office/drawing/2014/main" val="2091150331"/>
                  </a:ext>
                </a:extLst>
              </a:tr>
              <a:tr h="370840">
                <a:tc>
                  <a:txBody>
                    <a:bodyPr/>
                    <a:lstStyle/>
                    <a:p>
                      <a:pPr algn="ctr"/>
                      <a:r>
                        <a:rPr lang="it-IT" dirty="0"/>
                        <a:t>1</a:t>
                      </a:r>
                    </a:p>
                  </a:txBody>
                  <a:tcPr/>
                </a:tc>
                <a:tc>
                  <a:txBody>
                    <a:bodyPr/>
                    <a:lstStyle/>
                    <a:p>
                      <a:pPr algn="ctr"/>
                      <a:r>
                        <a:rPr lang="it-IT" dirty="0"/>
                        <a:t>8.5 g</a:t>
                      </a:r>
                    </a:p>
                  </a:txBody>
                  <a:tcPr/>
                </a:tc>
                <a:tc>
                  <a:txBody>
                    <a:bodyPr/>
                    <a:lstStyle/>
                    <a:p>
                      <a:pPr algn="ctr"/>
                      <a:r>
                        <a:rPr lang="it-IT" dirty="0"/>
                        <a:t>15 + 5 </a:t>
                      </a:r>
                      <a:r>
                        <a:rPr lang="it-IT" dirty="0" err="1"/>
                        <a:t>mL</a:t>
                      </a:r>
                      <a:endParaRPr lang="it-IT" dirty="0"/>
                    </a:p>
                  </a:txBody>
                  <a:tcPr/>
                </a:tc>
                <a:tc>
                  <a:txBody>
                    <a:bodyPr/>
                    <a:lstStyle/>
                    <a:p>
                      <a:pPr algn="ctr"/>
                      <a:r>
                        <a:rPr lang="it-IT" baseline="0" dirty="0"/>
                        <a:t>7.5 </a:t>
                      </a:r>
                      <a:r>
                        <a:rPr lang="it-IT" baseline="0" dirty="0" err="1"/>
                        <a:t>mL</a:t>
                      </a:r>
                      <a:endParaRPr lang="it-IT" baseline="0" dirty="0"/>
                    </a:p>
                  </a:txBody>
                  <a:tcPr/>
                </a:tc>
                <a:tc>
                  <a:txBody>
                    <a:bodyPr/>
                    <a:lstStyle/>
                    <a:p>
                      <a:pPr algn="ctr"/>
                      <a:r>
                        <a:rPr lang="it-IT" baseline="0" dirty="0"/>
                        <a:t>17.5 </a:t>
                      </a:r>
                      <a:r>
                        <a:rPr lang="it-IT" baseline="0" dirty="0" err="1"/>
                        <a:t>mL</a:t>
                      </a:r>
                      <a:endParaRPr lang="it-IT" baseline="0" dirty="0"/>
                    </a:p>
                  </a:txBody>
                  <a:tcPr/>
                </a:tc>
                <a:tc>
                  <a:txBody>
                    <a:bodyPr/>
                    <a:lstStyle/>
                    <a:p>
                      <a:pPr algn="ctr"/>
                      <a:r>
                        <a:rPr lang="it-IT" baseline="0" dirty="0"/>
                        <a:t>0.5 </a:t>
                      </a:r>
                      <a:r>
                        <a:rPr lang="it-IT" baseline="0" dirty="0" err="1"/>
                        <a:t>mL</a:t>
                      </a:r>
                      <a:endParaRPr lang="it-IT" baseline="0" dirty="0"/>
                    </a:p>
                  </a:txBody>
                  <a:tcPr/>
                </a:tc>
                <a:extLst>
                  <a:ext uri="{0D108BD9-81ED-4DB2-BD59-A6C34878D82A}">
                    <a16:rowId xmlns:a16="http://schemas.microsoft.com/office/drawing/2014/main" val="2246805479"/>
                  </a:ext>
                </a:extLst>
              </a:tr>
              <a:tr h="370840">
                <a:tc>
                  <a:txBody>
                    <a:bodyPr/>
                    <a:lstStyle/>
                    <a:p>
                      <a:pPr algn="ctr"/>
                      <a:r>
                        <a:rPr lang="it-IT" dirty="0"/>
                        <a:t>2 &amp;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Aptos" panose="02110004020202020204"/>
                          <a:ea typeface="+mn-ea"/>
                          <a:cs typeface="+mn-cs"/>
                        </a:rPr>
                        <a:t>8.5 g</a:t>
                      </a:r>
                      <a:endPar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 + 5</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algn="ctr"/>
                      <a:r>
                        <a:rPr lang="it-IT" baseline="0" dirty="0"/>
                        <a:t>7.5 </a:t>
                      </a:r>
                      <a:r>
                        <a:rPr lang="it-IT" baseline="0" dirty="0" err="1"/>
                        <a:t>mL</a:t>
                      </a:r>
                      <a:endParaRPr lang="it-IT" baseline="0" dirty="0"/>
                    </a:p>
                  </a:txBody>
                  <a:tcPr/>
                </a:tc>
                <a:tc>
                  <a:txBody>
                    <a:bodyPr/>
                    <a:lstStyle/>
                    <a:p>
                      <a:pPr algn="ctr"/>
                      <a:r>
                        <a:rPr lang="it-IT" baseline="0" dirty="0"/>
                        <a:t>17.5 </a:t>
                      </a:r>
                      <a:r>
                        <a:rPr lang="it-IT" baseline="0" dirty="0" err="1"/>
                        <a:t>mL</a:t>
                      </a:r>
                      <a:endParaRPr lang="it-IT" baseline="0" dirty="0"/>
                    </a:p>
                  </a:txBody>
                  <a:tcPr/>
                </a:tc>
                <a:tc>
                  <a:txBody>
                    <a:bodyPr/>
                    <a:lstStyle/>
                    <a:p>
                      <a:pPr algn="ctr"/>
                      <a:r>
                        <a:rPr lang="it-IT" baseline="0" dirty="0"/>
                        <a:t>1.0 </a:t>
                      </a:r>
                      <a:r>
                        <a:rPr lang="it-IT" baseline="0" dirty="0" err="1"/>
                        <a:t>mL</a:t>
                      </a:r>
                      <a:endParaRPr lang="it-IT" baseline="0" dirty="0"/>
                    </a:p>
                  </a:txBody>
                  <a:tcPr/>
                </a:tc>
                <a:extLst>
                  <a:ext uri="{0D108BD9-81ED-4DB2-BD59-A6C34878D82A}">
                    <a16:rowId xmlns:a16="http://schemas.microsoft.com/office/drawing/2014/main" val="230878168"/>
                  </a:ext>
                </a:extLst>
              </a:tr>
              <a:tr h="370840">
                <a:tc>
                  <a:txBody>
                    <a:bodyPr/>
                    <a:lstStyle/>
                    <a:p>
                      <a:pPr algn="ctr"/>
                      <a:r>
                        <a:rPr lang="it-IT" dirty="0"/>
                        <a:t>4 &amp; 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8.5 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15 + 5</a:t>
                      </a:r>
                      <a:r>
                        <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pPr algn="ctr"/>
                      <a:r>
                        <a:rPr lang="it-IT" baseline="0" dirty="0"/>
                        <a:t>7.5 </a:t>
                      </a:r>
                      <a:r>
                        <a:rPr lang="it-IT" baseline="0" dirty="0" err="1"/>
                        <a:t>mL</a:t>
                      </a:r>
                      <a:endParaRPr lang="it-IT" baseline="0" dirty="0"/>
                    </a:p>
                  </a:txBody>
                  <a:tcPr/>
                </a:tc>
                <a:tc>
                  <a:txBody>
                    <a:bodyPr/>
                    <a:lstStyle/>
                    <a:p>
                      <a:pPr algn="ctr"/>
                      <a:r>
                        <a:rPr lang="it-IT" baseline="0" dirty="0"/>
                        <a:t>17.5 </a:t>
                      </a:r>
                      <a:r>
                        <a:rPr lang="it-IT" baseline="0" dirty="0" err="1"/>
                        <a:t>mL</a:t>
                      </a:r>
                      <a:endParaRPr lang="it-IT" baseline="0" dirty="0"/>
                    </a:p>
                  </a:txBody>
                  <a:tcPr/>
                </a:tc>
                <a:tc>
                  <a:txBody>
                    <a:bodyPr/>
                    <a:lstStyle/>
                    <a:p>
                      <a:pPr algn="ctr"/>
                      <a:r>
                        <a:rPr lang="it-IT" baseline="0" dirty="0"/>
                        <a:t>1.5 </a:t>
                      </a:r>
                      <a:r>
                        <a:rPr lang="it-IT" baseline="0" dirty="0" err="1"/>
                        <a:t>mL</a:t>
                      </a:r>
                      <a:endParaRPr lang="it-IT" baseline="0" dirty="0"/>
                    </a:p>
                  </a:txBody>
                  <a:tcPr/>
                </a:tc>
                <a:extLst>
                  <a:ext uri="{0D108BD9-81ED-4DB2-BD59-A6C34878D82A}">
                    <a16:rowId xmlns:a16="http://schemas.microsoft.com/office/drawing/2014/main" val="3046849495"/>
                  </a:ext>
                </a:extLst>
              </a:tr>
            </a:tbl>
          </a:graphicData>
        </a:graphic>
      </p:graphicFrame>
      <p:sp>
        <p:nvSpPr>
          <p:cNvPr id="3" name="CasellaDiTesto 2">
            <a:extLst>
              <a:ext uri="{FF2B5EF4-FFF2-40B4-BE49-F238E27FC236}">
                <a16:creationId xmlns:a16="http://schemas.microsoft.com/office/drawing/2014/main" id="{A8C4211A-04DF-DD33-C841-B76F5D68A8AD}"/>
              </a:ext>
            </a:extLst>
          </p:cNvPr>
          <p:cNvSpPr txBox="1"/>
          <p:nvPr/>
        </p:nvSpPr>
        <p:spPr>
          <a:xfrm>
            <a:off x="279962" y="3113122"/>
            <a:ext cx="8785379" cy="3416320"/>
          </a:xfrm>
          <a:prstGeom prst="rect">
            <a:avLst/>
          </a:prstGeom>
          <a:noFill/>
        </p:spPr>
        <p:txBody>
          <a:bodyPr wrap="square">
            <a:spAutoFit/>
          </a:bodyPr>
          <a:lstStyle/>
          <a:p>
            <a:pPr marL="457200" indent="-457200">
              <a:buFont typeface="Arial" panose="020B0604020202020204" pitchFamily="34" charset="0"/>
              <a:buChar char="•"/>
            </a:pPr>
            <a:r>
              <a:rPr lang="it-IT" sz="1800" dirty="0" err="1"/>
              <a:t>Prepare</a:t>
            </a:r>
            <a:r>
              <a:rPr lang="it-IT" sz="1800" dirty="0"/>
              <a:t> </a:t>
            </a:r>
            <a:r>
              <a:rPr lang="it-IT" dirty="0"/>
              <a:t>S</a:t>
            </a:r>
            <a:r>
              <a:rPr lang="it-IT" sz="1800" dirty="0"/>
              <a:t>olution 1 in a </a:t>
            </a:r>
            <a:r>
              <a:rPr lang="it-IT" sz="1800" dirty="0" err="1"/>
              <a:t>plastic</a:t>
            </a:r>
            <a:r>
              <a:rPr lang="it-IT" sz="1800" dirty="0"/>
              <a:t> </a:t>
            </a:r>
            <a:r>
              <a:rPr lang="it-IT" sz="1800" dirty="0" err="1"/>
              <a:t>vial</a:t>
            </a:r>
            <a:r>
              <a:rPr lang="it-IT" dirty="0"/>
              <a:t>. Close </a:t>
            </a:r>
            <a:r>
              <a:rPr lang="it-IT" dirty="0" err="1"/>
              <a:t>carefully</a:t>
            </a:r>
            <a:r>
              <a:rPr lang="it-IT" dirty="0"/>
              <a:t> the </a:t>
            </a:r>
            <a:r>
              <a:rPr lang="it-IT" dirty="0" err="1"/>
              <a:t>vial</a:t>
            </a:r>
            <a:r>
              <a:rPr lang="it-IT" dirty="0"/>
              <a:t> to </a:t>
            </a:r>
            <a:r>
              <a:rPr lang="it-IT" dirty="0" err="1"/>
              <a:t>avoid</a:t>
            </a:r>
            <a:r>
              <a:rPr lang="it-IT" dirty="0"/>
              <a:t> </a:t>
            </a:r>
            <a:r>
              <a:rPr lang="it-IT" dirty="0" err="1"/>
              <a:t>hydrolysis</a:t>
            </a:r>
            <a:endParaRPr lang="it-IT" dirty="0"/>
          </a:p>
          <a:p>
            <a:pPr marL="457200" indent="-457200">
              <a:buFont typeface="Arial" panose="020B0604020202020204" pitchFamily="34" charset="0"/>
              <a:buChar char="•"/>
            </a:pPr>
            <a:r>
              <a:rPr lang="it-IT" dirty="0" err="1"/>
              <a:t>Prepare</a:t>
            </a:r>
            <a:r>
              <a:rPr lang="it-IT" dirty="0"/>
              <a:t> Solution 2 </a:t>
            </a:r>
            <a:r>
              <a:rPr lang="it-IT" dirty="0" err="1"/>
              <a:t>into</a:t>
            </a:r>
            <a:r>
              <a:rPr lang="it-IT" dirty="0"/>
              <a:t> a 100 </a:t>
            </a:r>
            <a:r>
              <a:rPr lang="it-IT" dirty="0" err="1"/>
              <a:t>mL</a:t>
            </a:r>
            <a:r>
              <a:rPr lang="it-IT" dirty="0"/>
              <a:t> </a:t>
            </a:r>
            <a:r>
              <a:rPr lang="it-IT" dirty="0" err="1"/>
              <a:t>flask</a:t>
            </a:r>
            <a:r>
              <a:rPr lang="it-IT" dirty="0"/>
              <a:t> with </a:t>
            </a:r>
            <a:r>
              <a:rPr lang="it-IT" dirty="0" err="1"/>
              <a:t>magnetic</a:t>
            </a:r>
            <a:r>
              <a:rPr lang="it-IT" dirty="0"/>
              <a:t> </a:t>
            </a:r>
            <a:r>
              <a:rPr lang="it-IT" dirty="0" err="1"/>
              <a:t>stirrer</a:t>
            </a:r>
            <a:endParaRPr lang="it-IT" dirty="0"/>
          </a:p>
          <a:p>
            <a:pPr marL="457200" indent="-457200">
              <a:buFont typeface="Arial" panose="020B0604020202020204" pitchFamily="34" charset="0"/>
              <a:buChar char="•"/>
            </a:pPr>
            <a:r>
              <a:rPr lang="it-IT" dirty="0" err="1"/>
              <a:t>Withdraw</a:t>
            </a:r>
            <a:r>
              <a:rPr lang="it-IT" dirty="0"/>
              <a:t> Solution 1 with a 20 </a:t>
            </a:r>
            <a:r>
              <a:rPr lang="it-IT" dirty="0" err="1"/>
              <a:t>mL</a:t>
            </a:r>
            <a:r>
              <a:rPr lang="it-IT" dirty="0"/>
              <a:t> </a:t>
            </a:r>
            <a:r>
              <a:rPr lang="it-IT" dirty="0" err="1"/>
              <a:t>plastic</a:t>
            </a:r>
            <a:r>
              <a:rPr lang="it-IT" dirty="0"/>
              <a:t> </a:t>
            </a:r>
            <a:r>
              <a:rPr lang="it-IT" dirty="0" err="1"/>
              <a:t>syringe</a:t>
            </a:r>
            <a:r>
              <a:rPr lang="it-IT" dirty="0"/>
              <a:t> and drop </a:t>
            </a:r>
            <a:r>
              <a:rPr lang="it-IT" dirty="0" err="1"/>
              <a:t>it</a:t>
            </a:r>
            <a:r>
              <a:rPr lang="it-IT" dirty="0"/>
              <a:t> </a:t>
            </a:r>
            <a:r>
              <a:rPr lang="it-IT" dirty="0" err="1"/>
              <a:t>slowly</a:t>
            </a:r>
            <a:r>
              <a:rPr lang="it-IT" dirty="0"/>
              <a:t> </a:t>
            </a:r>
            <a:r>
              <a:rPr lang="it-IT" dirty="0" err="1"/>
              <a:t>into</a:t>
            </a:r>
            <a:r>
              <a:rPr lang="it-IT" dirty="0"/>
              <a:t> Solution 2 under </a:t>
            </a:r>
            <a:r>
              <a:rPr lang="it-IT" dirty="0" err="1"/>
              <a:t>stirring</a:t>
            </a:r>
            <a:r>
              <a:rPr lang="it-IT" dirty="0"/>
              <a:t>.</a:t>
            </a:r>
          </a:p>
          <a:p>
            <a:pPr marL="457200" indent="-457200">
              <a:buFont typeface="Arial" panose="020B0604020202020204" pitchFamily="34" charset="0"/>
              <a:buChar char="•"/>
            </a:pPr>
            <a:r>
              <a:rPr lang="it-IT" dirty="0" err="1"/>
              <a:t>Rinse</a:t>
            </a:r>
            <a:r>
              <a:rPr lang="it-IT" dirty="0"/>
              <a:t> the </a:t>
            </a:r>
            <a:r>
              <a:rPr lang="it-IT" dirty="0" err="1"/>
              <a:t>vial</a:t>
            </a:r>
            <a:r>
              <a:rPr lang="it-IT" dirty="0"/>
              <a:t> with 5 </a:t>
            </a:r>
            <a:r>
              <a:rPr lang="it-IT" dirty="0" err="1"/>
              <a:t>mL</a:t>
            </a:r>
            <a:r>
              <a:rPr lang="it-IT" dirty="0"/>
              <a:t> of </a:t>
            </a:r>
            <a:r>
              <a:rPr lang="it-IT" dirty="0" err="1"/>
              <a:t>EtOH</a:t>
            </a:r>
            <a:r>
              <a:rPr lang="it-IT" dirty="0"/>
              <a:t> and </a:t>
            </a:r>
            <a:r>
              <a:rPr lang="it-IT" dirty="0" err="1"/>
              <a:t>add</a:t>
            </a:r>
            <a:r>
              <a:rPr lang="it-IT" dirty="0"/>
              <a:t> </a:t>
            </a:r>
            <a:r>
              <a:rPr lang="it-IT" dirty="0" err="1"/>
              <a:t>it</a:t>
            </a:r>
            <a:r>
              <a:rPr lang="it-IT" dirty="0"/>
              <a:t> </a:t>
            </a:r>
            <a:r>
              <a:rPr lang="it-IT" dirty="0" err="1"/>
              <a:t>into</a:t>
            </a:r>
            <a:r>
              <a:rPr lang="it-IT" dirty="0"/>
              <a:t> the </a:t>
            </a:r>
            <a:r>
              <a:rPr lang="it-IT" dirty="0" err="1"/>
              <a:t>flask</a:t>
            </a:r>
            <a:endParaRPr lang="it-IT" dirty="0"/>
          </a:p>
          <a:p>
            <a:pPr marL="457200" indent="-457200">
              <a:buFont typeface="Arial" panose="020B0604020202020204" pitchFamily="34" charset="0"/>
              <a:buChar char="•"/>
            </a:pPr>
            <a:r>
              <a:rPr lang="it-IT" dirty="0"/>
              <a:t>Start a timer on </a:t>
            </a:r>
            <a:r>
              <a:rPr lang="it-IT" dirty="0" err="1"/>
              <a:t>your</a:t>
            </a:r>
            <a:r>
              <a:rPr lang="it-IT" dirty="0"/>
              <a:t> smartphone</a:t>
            </a:r>
          </a:p>
          <a:p>
            <a:pPr marL="457200" indent="-457200">
              <a:buFont typeface="Arial" panose="020B0604020202020204" pitchFamily="34" charset="0"/>
              <a:buChar char="•"/>
            </a:pPr>
            <a:r>
              <a:rPr lang="it-IT" dirty="0"/>
              <a:t>Continue </a:t>
            </a:r>
            <a:r>
              <a:rPr lang="it-IT" dirty="0" err="1"/>
              <a:t>stirring</a:t>
            </a:r>
            <a:r>
              <a:rPr lang="it-IT" dirty="0"/>
              <a:t> </a:t>
            </a:r>
            <a:r>
              <a:rPr lang="it-IT" dirty="0" err="1"/>
              <a:t>gently</a:t>
            </a:r>
            <a:r>
              <a:rPr lang="it-IT" dirty="0"/>
              <a:t>: </a:t>
            </a:r>
            <a:r>
              <a:rPr lang="it-IT" dirty="0" err="1"/>
              <a:t>when</a:t>
            </a:r>
            <a:r>
              <a:rPr lang="it-IT" dirty="0"/>
              <a:t> the gel </a:t>
            </a:r>
            <a:r>
              <a:rPr lang="it-IT" dirty="0" err="1"/>
              <a:t>will</a:t>
            </a:r>
            <a:r>
              <a:rPr lang="it-IT" dirty="0"/>
              <a:t> be </a:t>
            </a:r>
            <a:r>
              <a:rPr lang="it-IT" dirty="0" err="1"/>
              <a:t>formed</a:t>
            </a:r>
            <a:r>
              <a:rPr lang="it-IT" dirty="0"/>
              <a:t>, the </a:t>
            </a:r>
            <a:r>
              <a:rPr lang="it-IT" dirty="0" err="1"/>
              <a:t>magnetic</a:t>
            </a:r>
            <a:r>
              <a:rPr lang="it-IT" dirty="0"/>
              <a:t> bar </a:t>
            </a:r>
            <a:r>
              <a:rPr lang="it-IT" dirty="0" err="1"/>
              <a:t>will</a:t>
            </a:r>
            <a:r>
              <a:rPr lang="it-IT" dirty="0"/>
              <a:t> stop!</a:t>
            </a:r>
          </a:p>
          <a:p>
            <a:pPr marL="457200" indent="-457200">
              <a:buFont typeface="Arial" panose="020B0604020202020204" pitchFamily="34" charset="0"/>
              <a:buChar char="•"/>
            </a:pPr>
            <a:r>
              <a:rPr lang="it-IT" dirty="0"/>
              <a:t>Stop the timer and record the time </a:t>
            </a:r>
            <a:r>
              <a:rPr lang="it-IT" dirty="0" err="1"/>
              <a:t>required</a:t>
            </a:r>
            <a:r>
              <a:rPr lang="it-IT" dirty="0"/>
              <a:t> to </a:t>
            </a:r>
            <a:r>
              <a:rPr lang="it-IT" dirty="0" err="1"/>
              <a:t>form</a:t>
            </a:r>
            <a:r>
              <a:rPr lang="it-IT" dirty="0"/>
              <a:t> the gel</a:t>
            </a:r>
          </a:p>
          <a:p>
            <a:pPr marL="457200" indent="-457200">
              <a:buFont typeface="Arial" panose="020B0604020202020204" pitchFamily="34" charset="0"/>
              <a:buChar char="•"/>
            </a:pPr>
            <a:r>
              <a:rPr lang="it-IT" dirty="0" err="1"/>
              <a:t>Leave</a:t>
            </a:r>
            <a:r>
              <a:rPr lang="it-IT" dirty="0"/>
              <a:t> the gel standing for </a:t>
            </a:r>
            <a:r>
              <a:rPr lang="it-IT" dirty="0" err="1"/>
              <a:t>at</a:t>
            </a:r>
            <a:r>
              <a:rPr lang="it-IT" dirty="0"/>
              <a:t> </a:t>
            </a:r>
            <a:r>
              <a:rPr lang="it-IT" dirty="0" err="1"/>
              <a:t>least</a:t>
            </a:r>
            <a:r>
              <a:rPr lang="it-IT" dirty="0"/>
              <a:t> 24 h</a:t>
            </a:r>
          </a:p>
          <a:p>
            <a:pPr marL="457200" indent="-457200">
              <a:buFont typeface="Arial" panose="020B0604020202020204" pitchFamily="34" charset="0"/>
              <a:buChar char="•"/>
            </a:pPr>
            <a:r>
              <a:rPr lang="it-IT" dirty="0"/>
              <a:t>Dry the </a:t>
            </a:r>
            <a:r>
              <a:rPr lang="it-IT" dirty="0" err="1"/>
              <a:t>material</a:t>
            </a:r>
            <a:r>
              <a:rPr lang="it-IT" dirty="0"/>
              <a:t> </a:t>
            </a:r>
            <a:r>
              <a:rPr lang="it-IT" dirty="0" err="1"/>
              <a:t>at</a:t>
            </a:r>
            <a:r>
              <a:rPr lang="it-IT" dirty="0"/>
              <a:t> 120 °C overnight</a:t>
            </a:r>
          </a:p>
          <a:p>
            <a:pPr marL="457200" indent="-457200">
              <a:buFont typeface="Arial" panose="020B0604020202020204" pitchFamily="34" charset="0"/>
              <a:buChar char="•"/>
            </a:pPr>
            <a:r>
              <a:rPr lang="it-IT" dirty="0" err="1"/>
              <a:t>Grind</a:t>
            </a:r>
            <a:r>
              <a:rPr lang="it-IT" dirty="0"/>
              <a:t> the </a:t>
            </a:r>
            <a:r>
              <a:rPr lang="it-IT" dirty="0" err="1"/>
              <a:t>solid</a:t>
            </a:r>
            <a:r>
              <a:rPr lang="it-IT" dirty="0"/>
              <a:t> product </a:t>
            </a:r>
            <a:r>
              <a:rPr lang="it-IT" dirty="0" err="1"/>
              <a:t>into</a:t>
            </a:r>
            <a:r>
              <a:rPr lang="it-IT" dirty="0"/>
              <a:t> a </a:t>
            </a:r>
            <a:r>
              <a:rPr lang="it-IT" dirty="0" err="1"/>
              <a:t>mortar</a:t>
            </a:r>
            <a:r>
              <a:rPr lang="it-IT" dirty="0"/>
              <a:t> and calcine </a:t>
            </a:r>
            <a:r>
              <a:rPr lang="it-IT" dirty="0" err="1"/>
              <a:t>at</a:t>
            </a:r>
            <a:r>
              <a:rPr lang="it-IT" dirty="0"/>
              <a:t> 450 °C for 6 hours (</a:t>
            </a:r>
            <a:r>
              <a:rPr lang="en-US" dirty="0"/>
              <a:t>heating rate of 3 °C/min)</a:t>
            </a:r>
            <a:endParaRPr lang="it-IT" dirty="0"/>
          </a:p>
        </p:txBody>
      </p:sp>
      <p:sp>
        <p:nvSpPr>
          <p:cNvPr id="5" name="CasellaDiTesto 4">
            <a:extLst>
              <a:ext uri="{FF2B5EF4-FFF2-40B4-BE49-F238E27FC236}">
                <a16:creationId xmlns:a16="http://schemas.microsoft.com/office/drawing/2014/main" id="{C8BE08F1-F642-BD89-0361-8C261B255DFB}"/>
              </a:ext>
            </a:extLst>
          </p:cNvPr>
          <p:cNvSpPr txBox="1"/>
          <p:nvPr/>
        </p:nvSpPr>
        <p:spPr>
          <a:xfrm>
            <a:off x="9695567" y="4036451"/>
            <a:ext cx="2227005" cy="923330"/>
          </a:xfrm>
          <a:prstGeom prst="rect">
            <a:avLst/>
          </a:prstGeom>
          <a:noFill/>
        </p:spPr>
        <p:txBody>
          <a:bodyPr wrap="square">
            <a:spAutoFit/>
          </a:bodyPr>
          <a:lstStyle/>
          <a:p>
            <a:r>
              <a:rPr lang="it-IT" sz="1800" u="sng" dirty="0" err="1">
                <a:solidFill>
                  <a:srgbClr val="FF0000"/>
                </a:solidFill>
              </a:rPr>
              <a:t>Characterization</a:t>
            </a:r>
            <a:endParaRPr lang="it-IT" sz="1800" u="sng" dirty="0">
              <a:solidFill>
                <a:srgbClr val="FF0000"/>
              </a:solidFill>
            </a:endParaRPr>
          </a:p>
          <a:p>
            <a:pPr marL="457200" indent="-457200">
              <a:buFont typeface="Arial" panose="020B0604020202020204" pitchFamily="34" charset="0"/>
              <a:buChar char="•"/>
            </a:pPr>
            <a:r>
              <a:rPr lang="it-IT" dirty="0"/>
              <a:t>XRD</a:t>
            </a:r>
          </a:p>
          <a:p>
            <a:pPr marL="457200" indent="-457200">
              <a:buFont typeface="Arial" panose="020B0604020202020204" pitchFamily="34" charset="0"/>
              <a:buChar char="•"/>
            </a:pPr>
            <a:r>
              <a:rPr lang="it-IT" sz="1800" dirty="0" err="1"/>
              <a:t>Physisorption</a:t>
            </a:r>
            <a:endParaRPr lang="it-IT" sz="1800" dirty="0"/>
          </a:p>
        </p:txBody>
      </p:sp>
    </p:spTree>
    <p:extLst>
      <p:ext uri="{BB962C8B-B14F-4D97-AF65-F5344CB8AC3E}">
        <p14:creationId xmlns:p14="http://schemas.microsoft.com/office/powerpoint/2010/main" val="307843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279E-10F0-CE42-99E0-C75003D0214B}"/>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8FD99BF0-954A-FDCB-410F-A0CFF252A6E5}"/>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startAt="3"/>
            </a:pPr>
            <a:r>
              <a:rPr lang="it-IT" sz="1800" b="1" dirty="0" err="1">
                <a:solidFill>
                  <a:srgbClr val="0070C0"/>
                </a:solidFill>
              </a:rPr>
              <a:t>Nanostructured</a:t>
            </a:r>
            <a:r>
              <a:rPr lang="it-IT" sz="1800" b="1" dirty="0">
                <a:solidFill>
                  <a:srgbClr val="0070C0"/>
                </a:solidFill>
              </a:rPr>
              <a:t> </a:t>
            </a:r>
            <a:r>
              <a:rPr lang="it-IT" sz="1800" b="1" dirty="0" err="1">
                <a:solidFill>
                  <a:srgbClr val="0070C0"/>
                </a:solidFill>
              </a:rPr>
              <a:t>materials</a:t>
            </a:r>
            <a:r>
              <a:rPr lang="it-IT" sz="1800" b="1" dirty="0">
                <a:solidFill>
                  <a:srgbClr val="0070C0"/>
                </a:solidFill>
              </a:rPr>
              <a:t>: Ti-MCM-41</a:t>
            </a:r>
          </a:p>
        </p:txBody>
      </p:sp>
      <p:sp>
        <p:nvSpPr>
          <p:cNvPr id="7" name="CasellaDiTesto 6">
            <a:extLst>
              <a:ext uri="{FF2B5EF4-FFF2-40B4-BE49-F238E27FC236}">
                <a16:creationId xmlns:a16="http://schemas.microsoft.com/office/drawing/2014/main" id="{C669E427-BA5C-2062-BF6A-D7C91C421D31}"/>
              </a:ext>
            </a:extLst>
          </p:cNvPr>
          <p:cNvSpPr txBox="1"/>
          <p:nvPr/>
        </p:nvSpPr>
        <p:spPr>
          <a:xfrm>
            <a:off x="218871" y="3429000"/>
            <a:ext cx="11754257" cy="3293209"/>
          </a:xfrm>
          <a:prstGeom prst="rect">
            <a:avLst/>
          </a:prstGeom>
          <a:noFill/>
        </p:spPr>
        <p:txBody>
          <a:bodyPr wrap="square">
            <a:spAutoFit/>
          </a:bodyPr>
          <a:lstStyle/>
          <a:p>
            <a:pPr algn="just"/>
            <a:r>
              <a:rPr lang="en-US" sz="1600" i="1" dirty="0"/>
              <a:t>Pore-expanded titanium-containing mesoporous catalysts were directly synthesized under a microwave irradiation condition, using organic water-insoluble agent as a pore expander. Detailed synthetic procedure was carried out as follows: </a:t>
            </a:r>
          </a:p>
          <a:p>
            <a:pPr algn="just"/>
            <a:r>
              <a:rPr lang="en-US" sz="1600" i="1" dirty="0"/>
              <a:t>CTAB (3.64 g) and a certain amount of SA were dissolved in 90 mL of deionized water under vigorous stirring at 313 K, and then TEOS (15.32 g) was added dropwise to the surfactant solution followed by an adjustment of pH value to 11.0 through gradual addition of a NaOH solution. After 10 min, TBOT (0.50 g) dissolved in </a:t>
            </a:r>
            <a:r>
              <a:rPr lang="en-US" sz="1600" i="1" dirty="0" err="1"/>
              <a:t>i-PrOH</a:t>
            </a:r>
            <a:r>
              <a:rPr lang="en-US" sz="1600" i="1" dirty="0"/>
              <a:t> was dropped into the mixture. The stirring was maintained for 40 min for the sufficient hydrolysis of TEOS and TBOT. Molar composition of final gel was 1:7.35:0.147:1.5:500:7.35 CTAB:TEOS:TBOT:NaOH:H</a:t>
            </a:r>
            <a:r>
              <a:rPr lang="en-US" sz="1600" i="1" baseline="-25000" dirty="0"/>
              <a:t>2</a:t>
            </a:r>
            <a:r>
              <a:rPr lang="en-US" sz="1600" i="1" dirty="0"/>
              <a:t>O:i-PrOH. The SA/CTAB molar ratio was 1. The resultant suspension was transferred into Teflon vessels and heated via </a:t>
            </a:r>
            <a:r>
              <a:rPr lang="en-US" sz="1600" i="1" dirty="0" err="1"/>
              <a:t>nonpulsed</a:t>
            </a:r>
            <a:r>
              <a:rPr lang="en-US" sz="1600" i="1" dirty="0"/>
              <a:t> microwave irradiation in a </a:t>
            </a:r>
            <a:r>
              <a:rPr lang="en-US" sz="1600" i="1" dirty="0" err="1"/>
              <a:t>Multiwave</a:t>
            </a:r>
            <a:r>
              <a:rPr lang="en-US" sz="1600" i="1" dirty="0"/>
              <a:t> 3000 microwave reaction system (Anton Paar) that is equipped with an 8-rotor tray. Combined with a temperature sensor, a pressure sensor, and an adjustable power output (maximum 1200 W), the microwave system provides an efficient way for rapid and uniform heating. Crystallization was performed in the temperature controlled mode where the temperature was ramped for 5 min and hold 393 K for 40 min. After cooling to room temperature, the solid products were isolated by filtering, washed with deionized water, and dried in air at 373 K for 12 h. Subsequently, the dried samples were calcined at 823 K for 6 h in air with a heating rate of 2 K/min.</a:t>
            </a:r>
            <a:endParaRPr lang="it-IT" sz="1600" i="1" dirty="0"/>
          </a:p>
        </p:txBody>
      </p:sp>
      <p:pic>
        <p:nvPicPr>
          <p:cNvPr id="9" name="Immagine 8">
            <a:extLst>
              <a:ext uri="{FF2B5EF4-FFF2-40B4-BE49-F238E27FC236}">
                <a16:creationId xmlns:a16="http://schemas.microsoft.com/office/drawing/2014/main" id="{3400FA38-079E-9980-9DD6-EAB8449E072D}"/>
              </a:ext>
            </a:extLst>
          </p:cNvPr>
          <p:cNvPicPr>
            <a:picLocks noChangeAspect="1"/>
          </p:cNvPicPr>
          <p:nvPr/>
        </p:nvPicPr>
        <p:blipFill>
          <a:blip r:embed="rId2"/>
          <a:stretch>
            <a:fillRect/>
          </a:stretch>
        </p:blipFill>
        <p:spPr>
          <a:xfrm>
            <a:off x="5667165" y="135791"/>
            <a:ext cx="3968131" cy="3208713"/>
          </a:xfrm>
          <a:prstGeom prst="rect">
            <a:avLst/>
          </a:prstGeom>
        </p:spPr>
      </p:pic>
    </p:spTree>
    <p:extLst>
      <p:ext uri="{BB962C8B-B14F-4D97-AF65-F5344CB8AC3E}">
        <p14:creationId xmlns:p14="http://schemas.microsoft.com/office/powerpoint/2010/main" val="25152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EE93-9742-88F2-42A7-D5E83E57F21D}"/>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9A9469E-3D5B-73BF-B992-FF23D6875300}"/>
              </a:ext>
            </a:extLst>
          </p:cNvPr>
          <p:cNvSpPr txBox="1"/>
          <p:nvPr/>
        </p:nvSpPr>
        <p:spPr>
          <a:xfrm>
            <a:off x="176486" y="333986"/>
            <a:ext cx="6095010" cy="369332"/>
          </a:xfrm>
          <a:prstGeom prst="rect">
            <a:avLst/>
          </a:prstGeom>
          <a:noFill/>
        </p:spPr>
        <p:txBody>
          <a:bodyPr wrap="square">
            <a:spAutoFit/>
          </a:bodyPr>
          <a:lstStyle/>
          <a:p>
            <a:pPr marL="457200" indent="-457200">
              <a:buFont typeface="+mj-lt"/>
              <a:buAutoNum type="arabicPeriod" startAt="3"/>
            </a:pPr>
            <a:r>
              <a:rPr lang="it-IT" sz="1800" b="1" dirty="0" err="1">
                <a:solidFill>
                  <a:srgbClr val="0070C0"/>
                </a:solidFill>
              </a:rPr>
              <a:t>Nanostructured</a:t>
            </a:r>
            <a:r>
              <a:rPr lang="it-IT" sz="1800" b="1" dirty="0">
                <a:solidFill>
                  <a:srgbClr val="0070C0"/>
                </a:solidFill>
              </a:rPr>
              <a:t> </a:t>
            </a:r>
            <a:r>
              <a:rPr lang="it-IT" sz="1800" b="1" dirty="0" err="1">
                <a:solidFill>
                  <a:srgbClr val="0070C0"/>
                </a:solidFill>
              </a:rPr>
              <a:t>materials</a:t>
            </a:r>
            <a:r>
              <a:rPr lang="it-IT" sz="1800" b="1" dirty="0">
                <a:solidFill>
                  <a:srgbClr val="0070C0"/>
                </a:solidFill>
              </a:rPr>
              <a:t>: Ti-MCM-41</a:t>
            </a:r>
          </a:p>
        </p:txBody>
      </p:sp>
      <p:graphicFrame>
        <p:nvGraphicFramePr>
          <p:cNvPr id="3" name="Tabella 2">
            <a:extLst>
              <a:ext uri="{FF2B5EF4-FFF2-40B4-BE49-F238E27FC236}">
                <a16:creationId xmlns:a16="http://schemas.microsoft.com/office/drawing/2014/main" id="{090C0C28-5F87-C215-DE41-AC576E738E75}"/>
              </a:ext>
            </a:extLst>
          </p:cNvPr>
          <p:cNvGraphicFramePr>
            <a:graphicFrameLocks noGrp="1"/>
          </p:cNvGraphicFramePr>
          <p:nvPr>
            <p:extLst>
              <p:ext uri="{D42A27DB-BD31-4B8C-83A1-F6EECF244321}">
                <p14:modId xmlns:p14="http://schemas.microsoft.com/office/powerpoint/2010/main" val="3422226261"/>
              </p:ext>
            </p:extLst>
          </p:nvPr>
        </p:nvGraphicFramePr>
        <p:xfrm>
          <a:off x="176486" y="817990"/>
          <a:ext cx="11915707" cy="2814320"/>
        </p:xfrm>
        <a:graphic>
          <a:graphicData uri="http://schemas.openxmlformats.org/drawingml/2006/table">
            <a:tbl>
              <a:tblPr firstRow="1" bandRow="1">
                <a:tableStyleId>{5C22544A-7EE6-4342-B048-85BDC9FD1C3A}</a:tableStyleId>
              </a:tblPr>
              <a:tblGrid>
                <a:gridCol w="1439935">
                  <a:extLst>
                    <a:ext uri="{9D8B030D-6E8A-4147-A177-3AD203B41FA5}">
                      <a16:colId xmlns:a16="http://schemas.microsoft.com/office/drawing/2014/main" val="3950616786"/>
                    </a:ext>
                  </a:extLst>
                </a:gridCol>
                <a:gridCol w="1439935">
                  <a:extLst>
                    <a:ext uri="{9D8B030D-6E8A-4147-A177-3AD203B41FA5}">
                      <a16:colId xmlns:a16="http://schemas.microsoft.com/office/drawing/2014/main" val="2674287462"/>
                    </a:ext>
                  </a:extLst>
                </a:gridCol>
                <a:gridCol w="1439935">
                  <a:extLst>
                    <a:ext uri="{9D8B030D-6E8A-4147-A177-3AD203B41FA5}">
                      <a16:colId xmlns:a16="http://schemas.microsoft.com/office/drawing/2014/main" val="3214509365"/>
                    </a:ext>
                  </a:extLst>
                </a:gridCol>
                <a:gridCol w="1439935">
                  <a:extLst>
                    <a:ext uri="{9D8B030D-6E8A-4147-A177-3AD203B41FA5}">
                      <a16:colId xmlns:a16="http://schemas.microsoft.com/office/drawing/2014/main" val="1613638952"/>
                    </a:ext>
                  </a:extLst>
                </a:gridCol>
                <a:gridCol w="1439935">
                  <a:extLst>
                    <a:ext uri="{9D8B030D-6E8A-4147-A177-3AD203B41FA5}">
                      <a16:colId xmlns:a16="http://schemas.microsoft.com/office/drawing/2014/main" val="1311619970"/>
                    </a:ext>
                  </a:extLst>
                </a:gridCol>
                <a:gridCol w="1439935">
                  <a:extLst>
                    <a:ext uri="{9D8B030D-6E8A-4147-A177-3AD203B41FA5}">
                      <a16:colId xmlns:a16="http://schemas.microsoft.com/office/drawing/2014/main" val="2681227218"/>
                    </a:ext>
                  </a:extLst>
                </a:gridCol>
                <a:gridCol w="1439935">
                  <a:extLst>
                    <a:ext uri="{9D8B030D-6E8A-4147-A177-3AD203B41FA5}">
                      <a16:colId xmlns:a16="http://schemas.microsoft.com/office/drawing/2014/main" val="905703305"/>
                    </a:ext>
                  </a:extLst>
                </a:gridCol>
                <a:gridCol w="1836162">
                  <a:extLst>
                    <a:ext uri="{9D8B030D-6E8A-4147-A177-3AD203B41FA5}">
                      <a16:colId xmlns:a16="http://schemas.microsoft.com/office/drawing/2014/main" val="4081101398"/>
                    </a:ext>
                  </a:extLst>
                </a:gridCol>
              </a:tblGrid>
              <a:tr h="370840">
                <a:tc>
                  <a:txBody>
                    <a:bodyPr/>
                    <a:lstStyle/>
                    <a:p>
                      <a:pPr algn="ctr"/>
                      <a:r>
                        <a:rPr lang="it-IT" sz="1400" dirty="0" err="1"/>
                        <a:t>Student</a:t>
                      </a:r>
                      <a:endParaRPr lang="it-IT" sz="1400" dirty="0"/>
                    </a:p>
                  </a:txBody>
                  <a:tcPr/>
                </a:tc>
                <a:tc>
                  <a:txBody>
                    <a:bodyPr/>
                    <a:lstStyle/>
                    <a:p>
                      <a:pPr algn="ctr"/>
                      <a:r>
                        <a:rPr lang="it-IT" sz="1400" dirty="0"/>
                        <a:t>CTAB</a:t>
                      </a:r>
                    </a:p>
                  </a:txBody>
                  <a:tcPr/>
                </a:tc>
                <a:tc>
                  <a:txBody>
                    <a:bodyPr/>
                    <a:lstStyle/>
                    <a:p>
                      <a:pPr algn="ctr"/>
                      <a:r>
                        <a:rPr lang="it-IT" sz="1400" dirty="0"/>
                        <a:t>H</a:t>
                      </a:r>
                      <a:r>
                        <a:rPr lang="it-IT" sz="1400" baseline="-25000" dirty="0"/>
                        <a:t>2</a:t>
                      </a:r>
                      <a:r>
                        <a:rPr lang="it-IT" sz="1400" dirty="0"/>
                        <a:t>O</a:t>
                      </a:r>
                    </a:p>
                  </a:txBody>
                  <a:tcPr/>
                </a:tc>
                <a:tc>
                  <a:txBody>
                    <a:bodyPr/>
                    <a:lstStyle/>
                    <a:p>
                      <a:pPr algn="ctr"/>
                      <a:r>
                        <a:rPr lang="it-IT" sz="1400" dirty="0"/>
                        <a:t>TEOS</a:t>
                      </a:r>
                    </a:p>
                  </a:txBody>
                  <a:tcPr/>
                </a:tc>
                <a:tc>
                  <a:txBody>
                    <a:bodyPr/>
                    <a:lstStyle/>
                    <a:p>
                      <a:pPr algn="ctr"/>
                      <a:r>
                        <a:rPr lang="it-IT" sz="1400" dirty="0"/>
                        <a:t>TBOT</a:t>
                      </a:r>
                    </a:p>
                  </a:txBody>
                  <a:tcPr/>
                </a:tc>
                <a:tc>
                  <a:txBody>
                    <a:bodyPr/>
                    <a:lstStyle/>
                    <a:p>
                      <a:pPr algn="ctr"/>
                      <a:r>
                        <a:rPr lang="it-IT" sz="1400" dirty="0"/>
                        <a:t>2-PrOH</a:t>
                      </a:r>
                      <a:endParaRPr lang="it-IT" sz="1400" baseline="30000" dirty="0"/>
                    </a:p>
                  </a:txBody>
                  <a:tcPr/>
                </a:tc>
                <a:tc>
                  <a:txBody>
                    <a:bodyPr/>
                    <a:lstStyle/>
                    <a:p>
                      <a:pPr algn="ctr"/>
                      <a:r>
                        <a:rPr lang="it-IT" sz="1400" dirty="0" err="1"/>
                        <a:t>NaOH</a:t>
                      </a:r>
                      <a:r>
                        <a:rPr lang="it-IT" sz="1400" dirty="0"/>
                        <a:t> 2.0M</a:t>
                      </a:r>
                      <a:endParaRPr lang="it-IT" sz="1400" baseline="30000" dirty="0"/>
                    </a:p>
                  </a:txBody>
                  <a:tcPr/>
                </a:tc>
                <a:tc>
                  <a:txBody>
                    <a:bodyPr/>
                    <a:lstStyle/>
                    <a:p>
                      <a:pPr algn="ctr"/>
                      <a:r>
                        <a:rPr lang="it-IT" sz="1400" dirty="0"/>
                        <a:t>SA</a:t>
                      </a:r>
                      <a:endParaRPr lang="it-IT" sz="1400" baseline="30000" dirty="0"/>
                    </a:p>
                  </a:txBody>
                  <a:tcPr/>
                </a:tc>
                <a:extLst>
                  <a:ext uri="{0D108BD9-81ED-4DB2-BD59-A6C34878D82A}">
                    <a16:rowId xmlns:a16="http://schemas.microsoft.com/office/drawing/2014/main" val="2091150331"/>
                  </a:ext>
                </a:extLst>
              </a:tr>
              <a:tr h="370840">
                <a:tc>
                  <a:txBody>
                    <a:bodyPr/>
                    <a:lstStyle/>
                    <a:p>
                      <a:pPr algn="ctr"/>
                      <a:r>
                        <a:rPr lang="it-IT" sz="1400" dirty="0"/>
                        <a:t>1</a:t>
                      </a:r>
                    </a:p>
                  </a:txBody>
                  <a:tcPr anchor="ctr"/>
                </a:tc>
                <a:tc>
                  <a:txBody>
                    <a:bodyPr/>
                    <a:lstStyle/>
                    <a:p>
                      <a:pPr algn="ctr"/>
                      <a:r>
                        <a:rPr lang="it-IT" sz="1400" dirty="0"/>
                        <a:t>1.213 g</a:t>
                      </a:r>
                    </a:p>
                  </a:txBody>
                  <a:tcPr anchor="ctr"/>
                </a:tc>
                <a:tc>
                  <a:txBody>
                    <a:bodyPr/>
                    <a:lstStyle/>
                    <a:p>
                      <a:pPr algn="ctr"/>
                      <a:r>
                        <a:rPr lang="it-IT" sz="1400" dirty="0"/>
                        <a:t>27.5 </a:t>
                      </a:r>
                      <a:r>
                        <a:rPr lang="it-IT" sz="1400" dirty="0" err="1"/>
                        <a:t>mL</a:t>
                      </a:r>
                      <a:endParaRPr lang="it-IT" sz="1400" dirty="0"/>
                    </a:p>
                  </a:txBody>
                  <a:tcPr anchor="ctr"/>
                </a:tc>
                <a:tc>
                  <a:txBody>
                    <a:bodyPr/>
                    <a:lstStyle/>
                    <a:p>
                      <a:pPr algn="ctr"/>
                      <a:r>
                        <a:rPr lang="it-IT" sz="1400" dirty="0"/>
                        <a:t>5.43 </a:t>
                      </a:r>
                      <a:r>
                        <a:rPr lang="it-IT" sz="1400" dirty="0" err="1"/>
                        <a:t>mL</a:t>
                      </a:r>
                      <a:endParaRPr lang="it-IT" sz="1400" dirty="0"/>
                    </a:p>
                  </a:txBody>
                  <a:tcPr anchor="ctr"/>
                </a:tc>
                <a:tc>
                  <a:txBody>
                    <a:bodyPr/>
                    <a:lstStyle/>
                    <a:p>
                      <a:pPr algn="ctr"/>
                      <a:r>
                        <a:rPr lang="it-IT" sz="1400" dirty="0"/>
                        <a:t>0.167 </a:t>
                      </a:r>
                      <a:r>
                        <a:rPr lang="it-IT" sz="1400" dirty="0" err="1"/>
                        <a:t>mL</a:t>
                      </a:r>
                      <a:endParaRPr lang="it-IT" sz="1400" dirty="0"/>
                    </a:p>
                  </a:txBody>
                  <a:tcPr anchor="ctr"/>
                </a:tc>
                <a:tc>
                  <a:txBody>
                    <a:bodyPr/>
                    <a:lstStyle/>
                    <a:p>
                      <a:pPr algn="ctr"/>
                      <a:r>
                        <a:rPr lang="it-IT" sz="1400" dirty="0"/>
                        <a:t>1.82 </a:t>
                      </a:r>
                      <a:r>
                        <a:rPr lang="it-IT" sz="1400" dirty="0" err="1"/>
                        <a:t>mL</a:t>
                      </a:r>
                      <a:endParaRPr lang="it-IT" sz="1400" dirty="0"/>
                    </a:p>
                  </a:txBody>
                  <a:tcPr anchor="ctr"/>
                </a:tc>
                <a:tc>
                  <a:txBody>
                    <a:bodyPr/>
                    <a:lstStyle/>
                    <a:p>
                      <a:pPr algn="ctr"/>
                      <a:r>
                        <a:rPr lang="it-IT" sz="1400" dirty="0"/>
                        <a:t>2.5 </a:t>
                      </a:r>
                      <a:r>
                        <a:rPr lang="it-IT" sz="1400" dirty="0" err="1"/>
                        <a:t>mL</a:t>
                      </a:r>
                      <a:endParaRPr lang="it-IT" sz="1400" dirty="0"/>
                    </a:p>
                  </a:txBody>
                  <a:tcPr anchor="ctr"/>
                </a:tc>
                <a:tc>
                  <a:txBody>
                    <a:bodyPr/>
                    <a:lstStyle/>
                    <a:p>
                      <a:pPr algn="ctr"/>
                      <a:r>
                        <a:rPr lang="it-IT" sz="1400" dirty="0"/>
                        <a:t>----</a:t>
                      </a:r>
                    </a:p>
                  </a:txBody>
                  <a:tcPr anchor="ctr"/>
                </a:tc>
                <a:extLst>
                  <a:ext uri="{0D108BD9-81ED-4DB2-BD59-A6C34878D82A}">
                    <a16:rowId xmlns:a16="http://schemas.microsoft.com/office/drawing/2014/main" val="2246805479"/>
                  </a:ext>
                </a:extLst>
              </a:tr>
              <a:tr h="370840">
                <a:tc>
                  <a:txBody>
                    <a:bodyPr/>
                    <a:lstStyle/>
                    <a:p>
                      <a:pPr algn="ctr"/>
                      <a:r>
                        <a:rPr lang="it-IT" sz="1400" dirty="0"/>
                        <a:t>2</a:t>
                      </a:r>
                    </a:p>
                  </a:txBody>
                  <a:tcPr anchor="ctr"/>
                </a:tc>
                <a:tc>
                  <a:txBody>
                    <a:bodyPr/>
                    <a:lstStyle/>
                    <a:p>
                      <a:pPr algn="ctr"/>
                      <a:r>
                        <a:rPr lang="it-IT" sz="1400" dirty="0"/>
                        <a:t>1.213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27.5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Aptos" panose="02110004020202020204"/>
                          <a:ea typeface="+mn-ea"/>
                          <a:cs typeface="+mn-cs"/>
                        </a:rPr>
                        <a:t>5.43 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a:t>0.167 </a:t>
                      </a:r>
                      <a:r>
                        <a:rPr lang="it-IT" sz="1400" dirty="0" err="1"/>
                        <a:t>mL</a:t>
                      </a:r>
                      <a:endParaRPr lang="it-IT" sz="1400" dirty="0"/>
                    </a:p>
                  </a:txBody>
                  <a:tcPr anchor="ctr"/>
                </a:tc>
                <a:tc>
                  <a:txBody>
                    <a:bodyPr/>
                    <a:lstStyle/>
                    <a:p>
                      <a:pPr algn="ctr"/>
                      <a:r>
                        <a:rPr lang="it-IT" sz="1400" dirty="0"/>
                        <a:t>1.82 </a:t>
                      </a:r>
                      <a:r>
                        <a:rPr lang="it-IT" sz="1400" dirty="0" err="1"/>
                        <a:t>mL</a:t>
                      </a:r>
                      <a:endParaRPr lang="it-IT"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Aptos" panose="02110004020202020204"/>
                          <a:ea typeface="+mn-ea"/>
                          <a:cs typeface="+mn-cs"/>
                        </a:rPr>
                        <a:t>2.5 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a:t>n-</a:t>
                      </a:r>
                      <a:r>
                        <a:rPr lang="it-IT" sz="1400" dirty="0" err="1"/>
                        <a:t>heptane</a:t>
                      </a:r>
                      <a:endParaRPr lang="it-IT" sz="1400" dirty="0"/>
                    </a:p>
                    <a:p>
                      <a:pPr algn="ctr"/>
                      <a:r>
                        <a:rPr lang="it-IT" sz="1400" dirty="0"/>
                        <a:t>0.488 </a:t>
                      </a:r>
                      <a:r>
                        <a:rPr lang="it-IT" sz="1400" dirty="0" err="1"/>
                        <a:t>mL</a:t>
                      </a:r>
                      <a:endParaRPr lang="it-IT" sz="1400" dirty="0"/>
                    </a:p>
                  </a:txBody>
                  <a:tcPr anchor="ctr"/>
                </a:tc>
                <a:extLst>
                  <a:ext uri="{0D108BD9-81ED-4DB2-BD59-A6C34878D82A}">
                    <a16:rowId xmlns:a16="http://schemas.microsoft.com/office/drawing/2014/main" val="230878168"/>
                  </a:ext>
                </a:extLst>
              </a:tr>
              <a:tr h="370840">
                <a:tc>
                  <a:txBody>
                    <a:bodyPr/>
                    <a:lstStyle/>
                    <a:p>
                      <a:pPr algn="ctr"/>
                      <a:r>
                        <a:rPr lang="it-IT" sz="1400" dirty="0"/>
                        <a:t>3</a:t>
                      </a:r>
                    </a:p>
                  </a:txBody>
                  <a:tcPr anchor="ctr"/>
                </a:tc>
                <a:tc>
                  <a:txBody>
                    <a:bodyPr/>
                    <a:lstStyle/>
                    <a:p>
                      <a:pPr algn="ctr"/>
                      <a:r>
                        <a:rPr lang="it-IT" sz="1400" dirty="0"/>
                        <a:t>1.213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27.5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5.43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a:t>0.167 </a:t>
                      </a:r>
                      <a:r>
                        <a:rPr lang="it-IT" sz="1400" dirty="0" err="1"/>
                        <a:t>mL</a:t>
                      </a:r>
                      <a:endParaRPr lang="it-IT" sz="1400" dirty="0"/>
                    </a:p>
                  </a:txBody>
                  <a:tcPr anchor="ctr"/>
                </a:tc>
                <a:tc>
                  <a:txBody>
                    <a:bodyPr/>
                    <a:lstStyle/>
                    <a:p>
                      <a:pPr algn="ctr"/>
                      <a:r>
                        <a:rPr lang="it-IT" sz="1400" dirty="0"/>
                        <a:t>1.82 </a:t>
                      </a:r>
                      <a:r>
                        <a:rPr lang="it-IT" sz="1400" dirty="0" err="1"/>
                        <a:t>mL</a:t>
                      </a:r>
                      <a:endParaRPr lang="it-IT"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2.5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err="1"/>
                        <a:t>Dodecylamine</a:t>
                      </a:r>
                      <a:endParaRPr lang="it-IT" sz="1400" dirty="0"/>
                    </a:p>
                    <a:p>
                      <a:pPr algn="ctr"/>
                      <a:r>
                        <a:rPr lang="it-IT" sz="1400" dirty="0"/>
                        <a:t>0.766 </a:t>
                      </a:r>
                      <a:r>
                        <a:rPr lang="it-IT" sz="1400" dirty="0" err="1"/>
                        <a:t>mL</a:t>
                      </a:r>
                      <a:endParaRPr lang="it-IT" sz="1400" dirty="0"/>
                    </a:p>
                  </a:txBody>
                  <a:tcPr anchor="ctr"/>
                </a:tc>
                <a:extLst>
                  <a:ext uri="{0D108BD9-81ED-4DB2-BD59-A6C34878D82A}">
                    <a16:rowId xmlns:a16="http://schemas.microsoft.com/office/drawing/2014/main" val="3046849495"/>
                  </a:ext>
                </a:extLst>
              </a:tr>
              <a:tr h="370840">
                <a:tc>
                  <a:txBody>
                    <a:bodyPr/>
                    <a:lstStyle/>
                    <a:p>
                      <a:pPr algn="ctr"/>
                      <a:r>
                        <a:rPr lang="it-IT" sz="1400" dirty="0"/>
                        <a:t>4</a:t>
                      </a:r>
                    </a:p>
                  </a:txBody>
                  <a:tcPr anchor="ctr"/>
                </a:tc>
                <a:tc>
                  <a:txBody>
                    <a:bodyPr/>
                    <a:lstStyle/>
                    <a:p>
                      <a:pPr algn="ctr"/>
                      <a:r>
                        <a:rPr lang="it-IT" sz="1400" dirty="0"/>
                        <a:t>1.213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27.5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5.43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a:t>-----</a:t>
                      </a:r>
                    </a:p>
                  </a:txBody>
                  <a:tcPr anchor="ctr"/>
                </a:tc>
                <a:tc>
                  <a:txBody>
                    <a:bodyPr/>
                    <a:lstStyle/>
                    <a:p>
                      <a:pPr algn="ctr"/>
                      <a:r>
                        <a:rPr lang="it-IT" sz="1400" dirty="0"/>
                        <a:t>1.82 </a:t>
                      </a:r>
                      <a:r>
                        <a:rPr lang="it-IT" sz="1400" dirty="0" err="1"/>
                        <a:t>mL</a:t>
                      </a:r>
                      <a:endParaRPr lang="it-IT"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Aptos" panose="02110004020202020204"/>
                          <a:ea typeface="+mn-ea"/>
                          <a:cs typeface="+mn-cs"/>
                        </a:rPr>
                        <a:t>2.5 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a:t>n-</a:t>
                      </a:r>
                      <a:r>
                        <a:rPr lang="it-IT" sz="1400" dirty="0" err="1"/>
                        <a:t>heptane</a:t>
                      </a:r>
                      <a:endParaRPr lang="it-IT" sz="1400" dirty="0"/>
                    </a:p>
                    <a:p>
                      <a:pPr algn="ctr"/>
                      <a:r>
                        <a:rPr lang="it-IT" sz="1400" dirty="0"/>
                        <a:t>0.488 </a:t>
                      </a:r>
                      <a:r>
                        <a:rPr lang="it-IT" sz="1400" dirty="0" err="1"/>
                        <a:t>mL</a:t>
                      </a:r>
                      <a:endParaRPr lang="it-IT" sz="1400" dirty="0"/>
                    </a:p>
                  </a:txBody>
                  <a:tcPr anchor="ctr"/>
                </a:tc>
                <a:extLst>
                  <a:ext uri="{0D108BD9-81ED-4DB2-BD59-A6C34878D82A}">
                    <a16:rowId xmlns:a16="http://schemas.microsoft.com/office/drawing/2014/main" val="1221872360"/>
                  </a:ext>
                </a:extLst>
              </a:tr>
              <a:tr h="370840">
                <a:tc>
                  <a:txBody>
                    <a:bodyPr/>
                    <a:lstStyle/>
                    <a:p>
                      <a:pPr algn="ctr"/>
                      <a:r>
                        <a:rPr lang="it-IT" sz="1400" dirty="0"/>
                        <a:t>4</a:t>
                      </a:r>
                    </a:p>
                  </a:txBody>
                  <a:tcPr anchor="ctr"/>
                </a:tc>
                <a:tc>
                  <a:txBody>
                    <a:bodyPr/>
                    <a:lstStyle/>
                    <a:p>
                      <a:pPr algn="ctr"/>
                      <a:r>
                        <a:rPr lang="it-IT" sz="1400" dirty="0"/>
                        <a:t>1.213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27.5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5.43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a:t>-----</a:t>
                      </a:r>
                    </a:p>
                  </a:txBody>
                  <a:tcPr anchor="ctr"/>
                </a:tc>
                <a:tc>
                  <a:txBody>
                    <a:bodyPr/>
                    <a:lstStyle/>
                    <a:p>
                      <a:pPr algn="ctr"/>
                      <a:r>
                        <a:rPr lang="it-IT" sz="1400" dirty="0"/>
                        <a:t>1.82 </a:t>
                      </a:r>
                      <a:r>
                        <a:rPr lang="it-IT" sz="1400" dirty="0" err="1"/>
                        <a:t>mL</a:t>
                      </a:r>
                      <a:endParaRPr lang="it-IT"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rPr>
                        <a:t>2.5 </a:t>
                      </a:r>
                      <a:r>
                        <a:rPr kumimoji="0" lang="it-IT" sz="1400" b="0" i="0" u="none" strike="noStrike" kern="1200" cap="none" spc="0" normalizeH="0" baseline="0" noProof="0" dirty="0" err="1">
                          <a:ln>
                            <a:noFill/>
                          </a:ln>
                          <a:solidFill>
                            <a:prstClr val="black"/>
                          </a:solidFill>
                          <a:effectLst/>
                          <a:uLnTx/>
                          <a:uFillTx/>
                          <a:latin typeface="Aptos" panose="02110004020202020204"/>
                          <a:ea typeface="+mn-ea"/>
                          <a:cs typeface="+mn-cs"/>
                        </a:rPr>
                        <a:t>mL</a:t>
                      </a:r>
                      <a:endParaRPr kumimoji="0" lang="it-IT" sz="14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algn="ctr"/>
                      <a:r>
                        <a:rPr lang="it-IT" sz="1400" dirty="0" err="1"/>
                        <a:t>Dodecylamine</a:t>
                      </a:r>
                      <a:endParaRPr lang="it-IT" sz="1400" dirty="0"/>
                    </a:p>
                    <a:p>
                      <a:pPr algn="ctr"/>
                      <a:r>
                        <a:rPr lang="it-IT" sz="1400" dirty="0"/>
                        <a:t>0.766 </a:t>
                      </a:r>
                      <a:r>
                        <a:rPr lang="it-IT" sz="1400" dirty="0" err="1"/>
                        <a:t>mL</a:t>
                      </a:r>
                      <a:endParaRPr lang="it-IT" sz="1400" dirty="0"/>
                    </a:p>
                  </a:txBody>
                  <a:tcPr anchor="ctr"/>
                </a:tc>
                <a:extLst>
                  <a:ext uri="{0D108BD9-81ED-4DB2-BD59-A6C34878D82A}">
                    <a16:rowId xmlns:a16="http://schemas.microsoft.com/office/drawing/2014/main" val="2203365683"/>
                  </a:ext>
                </a:extLst>
              </a:tr>
            </a:tbl>
          </a:graphicData>
        </a:graphic>
      </p:graphicFrame>
      <p:sp>
        <p:nvSpPr>
          <p:cNvPr id="4" name="CasellaDiTesto 3">
            <a:extLst>
              <a:ext uri="{FF2B5EF4-FFF2-40B4-BE49-F238E27FC236}">
                <a16:creationId xmlns:a16="http://schemas.microsoft.com/office/drawing/2014/main" id="{F28B7B6A-7FCF-3DD8-B691-F844D9EFB96B}"/>
              </a:ext>
            </a:extLst>
          </p:cNvPr>
          <p:cNvSpPr txBox="1"/>
          <p:nvPr/>
        </p:nvSpPr>
        <p:spPr>
          <a:xfrm>
            <a:off x="279962" y="3727634"/>
            <a:ext cx="11617069" cy="3108543"/>
          </a:xfrm>
          <a:prstGeom prst="rect">
            <a:avLst/>
          </a:prstGeom>
          <a:noFill/>
        </p:spPr>
        <p:txBody>
          <a:bodyPr wrap="square">
            <a:spAutoFit/>
          </a:bodyPr>
          <a:lstStyle/>
          <a:p>
            <a:pPr marL="457200" indent="-457200">
              <a:buFont typeface="Arial" panose="020B0604020202020204" pitchFamily="34" charset="0"/>
              <a:buChar char="•"/>
            </a:pPr>
            <a:r>
              <a:rPr lang="it-IT" sz="1600" dirty="0"/>
              <a:t>In a 100 </a:t>
            </a:r>
            <a:r>
              <a:rPr lang="it-IT" sz="1600" dirty="0" err="1"/>
              <a:t>mL</a:t>
            </a:r>
            <a:r>
              <a:rPr lang="it-IT" sz="1600" dirty="0"/>
              <a:t> </a:t>
            </a:r>
            <a:r>
              <a:rPr lang="it-IT" sz="1600" dirty="0" err="1"/>
              <a:t>flask</a:t>
            </a:r>
            <a:r>
              <a:rPr lang="it-IT" sz="1600" dirty="0"/>
              <a:t>, mix CTAB and H2O and </a:t>
            </a:r>
            <a:r>
              <a:rPr lang="it-IT" sz="1600" dirty="0" err="1"/>
              <a:t>heat</a:t>
            </a:r>
            <a:r>
              <a:rPr lang="it-IT" sz="1600" dirty="0"/>
              <a:t> the system under </a:t>
            </a:r>
            <a:r>
              <a:rPr lang="it-IT" sz="1600" dirty="0" err="1"/>
              <a:t>stirring</a:t>
            </a:r>
            <a:r>
              <a:rPr lang="it-IT" sz="1600" dirty="0"/>
              <a:t> </a:t>
            </a:r>
            <a:r>
              <a:rPr lang="it-IT" sz="1600" dirty="0" err="1"/>
              <a:t>at</a:t>
            </a:r>
            <a:r>
              <a:rPr lang="it-IT" sz="1600" dirty="0"/>
              <a:t> 40°C</a:t>
            </a:r>
          </a:p>
          <a:p>
            <a:pPr marL="457200" indent="-457200">
              <a:buFont typeface="Arial" panose="020B0604020202020204" pitchFamily="34" charset="0"/>
              <a:buChar char="•"/>
            </a:pPr>
            <a:r>
              <a:rPr lang="it-IT" sz="1600" dirty="0" err="1"/>
              <a:t>Add</a:t>
            </a:r>
            <a:r>
              <a:rPr lang="it-IT" sz="1600" dirty="0"/>
              <a:t> SA (</a:t>
            </a:r>
            <a:r>
              <a:rPr lang="it-IT" sz="1600" dirty="0" err="1"/>
              <a:t>if</a:t>
            </a:r>
            <a:r>
              <a:rPr lang="it-IT" sz="1600" dirty="0"/>
              <a:t> </a:t>
            </a:r>
            <a:r>
              <a:rPr lang="it-IT" sz="1600" dirty="0" err="1"/>
              <a:t>required</a:t>
            </a:r>
            <a:r>
              <a:rPr lang="it-IT" sz="1600" dirty="0"/>
              <a:t>) and </a:t>
            </a:r>
            <a:r>
              <a:rPr lang="it-IT" sz="1600" dirty="0" err="1"/>
              <a:t>let</a:t>
            </a:r>
            <a:r>
              <a:rPr lang="it-IT" sz="1600" dirty="0"/>
              <a:t> the system </a:t>
            </a:r>
            <a:r>
              <a:rPr lang="it-IT" sz="1600" dirty="0" err="1"/>
              <a:t>gently</a:t>
            </a:r>
            <a:r>
              <a:rPr lang="it-IT" sz="1600" dirty="0"/>
              <a:t> </a:t>
            </a:r>
            <a:r>
              <a:rPr lang="it-IT" sz="1600" dirty="0" err="1"/>
              <a:t>stirring</a:t>
            </a:r>
            <a:r>
              <a:rPr lang="it-IT" sz="1600" dirty="0"/>
              <a:t> overnight</a:t>
            </a:r>
          </a:p>
          <a:p>
            <a:pPr marL="457200" indent="-457200">
              <a:buFont typeface="Arial" panose="020B0604020202020204" pitchFamily="34" charset="0"/>
              <a:buChar char="•"/>
            </a:pPr>
            <a:r>
              <a:rPr lang="it-IT" sz="1600" dirty="0" err="1"/>
              <a:t>Add</a:t>
            </a:r>
            <a:r>
              <a:rPr lang="it-IT" sz="1600" dirty="0"/>
              <a:t> TEOS </a:t>
            </a:r>
            <a:r>
              <a:rPr lang="it-IT" sz="1600" dirty="0" err="1"/>
              <a:t>dropwise</a:t>
            </a:r>
            <a:r>
              <a:rPr lang="it-IT" sz="1600" dirty="0"/>
              <a:t> and </a:t>
            </a:r>
            <a:r>
              <a:rPr lang="it-IT" sz="1600" dirty="0" err="1"/>
              <a:t>NaOH</a:t>
            </a:r>
            <a:r>
              <a:rPr lang="it-IT" sz="1600" dirty="0"/>
              <a:t> 2.0 M</a:t>
            </a:r>
          </a:p>
          <a:p>
            <a:pPr marL="457200" indent="-457200">
              <a:buFont typeface="Arial" panose="020B0604020202020204" pitchFamily="34" charset="0"/>
              <a:buChar char="•"/>
            </a:pPr>
            <a:r>
              <a:rPr lang="it-IT" sz="1600" dirty="0"/>
              <a:t>After 10 min, </a:t>
            </a:r>
            <a:r>
              <a:rPr lang="it-IT" sz="1600" dirty="0" err="1"/>
              <a:t>add</a:t>
            </a:r>
            <a:r>
              <a:rPr lang="it-IT" sz="1600" dirty="0"/>
              <a:t> </a:t>
            </a:r>
            <a:r>
              <a:rPr lang="it-IT" sz="1600" dirty="0" err="1"/>
              <a:t>dropwise</a:t>
            </a:r>
            <a:r>
              <a:rPr lang="it-IT" sz="1600" dirty="0"/>
              <a:t> the </a:t>
            </a:r>
            <a:r>
              <a:rPr lang="it-IT" sz="1600" dirty="0" err="1"/>
              <a:t>solution</a:t>
            </a:r>
            <a:r>
              <a:rPr lang="it-IT" sz="1600" dirty="0"/>
              <a:t> of TBOT in 2-PrOH</a:t>
            </a:r>
          </a:p>
          <a:p>
            <a:pPr marL="457200" indent="-457200">
              <a:buFont typeface="Arial" panose="020B0604020202020204" pitchFamily="34" charset="0"/>
              <a:buChar char="•"/>
            </a:pPr>
            <a:r>
              <a:rPr lang="it-IT" sz="1600" dirty="0"/>
              <a:t>Stir </a:t>
            </a:r>
            <a:r>
              <a:rPr lang="it-IT" sz="1600" dirty="0" err="1"/>
              <a:t>gently</a:t>
            </a:r>
            <a:r>
              <a:rPr lang="it-IT" sz="1600" dirty="0"/>
              <a:t> for 10 minutes</a:t>
            </a:r>
          </a:p>
          <a:p>
            <a:pPr marL="457200" indent="-457200">
              <a:buFont typeface="Arial" panose="020B0604020202020204" pitchFamily="34" charset="0"/>
              <a:buChar char="•"/>
            </a:pPr>
            <a:r>
              <a:rPr lang="it-IT" sz="1600" dirty="0"/>
              <a:t>Transfer the gel </a:t>
            </a:r>
            <a:r>
              <a:rPr lang="it-IT" sz="1600" dirty="0" err="1"/>
              <a:t>into</a:t>
            </a:r>
            <a:r>
              <a:rPr lang="it-IT" sz="1600" dirty="0"/>
              <a:t> 2 Teflon vessel</a:t>
            </a:r>
          </a:p>
          <a:p>
            <a:pPr marL="457200" indent="-457200">
              <a:buFont typeface="Arial" panose="020B0604020202020204" pitchFamily="34" charset="0"/>
              <a:buChar char="•"/>
            </a:pPr>
            <a:r>
              <a:rPr lang="it-IT" sz="1600" dirty="0" err="1"/>
              <a:t>Perform</a:t>
            </a:r>
            <a:r>
              <a:rPr lang="it-IT" sz="1600" dirty="0"/>
              <a:t> </a:t>
            </a:r>
            <a:r>
              <a:rPr lang="it-IT" sz="1600" dirty="0" err="1"/>
              <a:t>hydrothermal</a:t>
            </a:r>
            <a:r>
              <a:rPr lang="it-IT" sz="1600" dirty="0"/>
              <a:t> aging </a:t>
            </a:r>
            <a:r>
              <a:rPr lang="it-IT" sz="1600" dirty="0" err="1"/>
              <a:t>at</a:t>
            </a:r>
            <a:r>
              <a:rPr lang="it-IT" sz="1600" dirty="0"/>
              <a:t> 120°C for 40 minutes under </a:t>
            </a:r>
            <a:r>
              <a:rPr lang="it-IT" sz="1600" dirty="0" err="1"/>
              <a:t>microwave</a:t>
            </a:r>
            <a:r>
              <a:rPr lang="it-IT" sz="1600" dirty="0"/>
              <a:t> </a:t>
            </a:r>
            <a:r>
              <a:rPr lang="it-IT" sz="1600" dirty="0" err="1"/>
              <a:t>irradiation</a:t>
            </a:r>
            <a:endParaRPr lang="it-IT" sz="1600" dirty="0"/>
          </a:p>
          <a:p>
            <a:pPr marL="457200" indent="-457200">
              <a:buFont typeface="Arial" panose="020B0604020202020204" pitchFamily="34" charset="0"/>
              <a:buChar char="•"/>
            </a:pPr>
            <a:r>
              <a:rPr lang="it-IT" sz="1600" dirty="0" err="1"/>
              <a:t>Prepare</a:t>
            </a:r>
            <a:r>
              <a:rPr lang="it-IT" sz="1600" dirty="0"/>
              <a:t> the </a:t>
            </a:r>
            <a:r>
              <a:rPr lang="it-IT" sz="1600" dirty="0" err="1"/>
              <a:t>washing</a:t>
            </a:r>
            <a:r>
              <a:rPr lang="it-IT" sz="1600" dirty="0"/>
              <a:t> </a:t>
            </a:r>
            <a:r>
              <a:rPr lang="it-IT" sz="1600" dirty="0" err="1"/>
              <a:t>solution</a:t>
            </a:r>
            <a:r>
              <a:rPr lang="it-IT" sz="1600" dirty="0"/>
              <a:t> </a:t>
            </a:r>
            <a:r>
              <a:rPr lang="it-IT" sz="1600" dirty="0" err="1"/>
              <a:t>mixign</a:t>
            </a:r>
            <a:r>
              <a:rPr lang="it-IT" sz="1600" dirty="0"/>
              <a:t> 100 </a:t>
            </a:r>
            <a:r>
              <a:rPr lang="it-IT" sz="1600" dirty="0" err="1"/>
              <a:t>mL</a:t>
            </a:r>
            <a:r>
              <a:rPr lang="it-IT" sz="1600" dirty="0"/>
              <a:t> of H</a:t>
            </a:r>
            <a:r>
              <a:rPr lang="it-IT" sz="1600" baseline="-25000" dirty="0"/>
              <a:t>2</a:t>
            </a:r>
            <a:r>
              <a:rPr lang="it-IT" sz="1600" dirty="0"/>
              <a:t>O with 50 </a:t>
            </a:r>
            <a:r>
              <a:rPr lang="it-IT" sz="1600" dirty="0" err="1"/>
              <a:t>mL</a:t>
            </a:r>
            <a:r>
              <a:rPr lang="it-IT" sz="1600" dirty="0"/>
              <a:t> of </a:t>
            </a:r>
            <a:r>
              <a:rPr lang="it-IT" sz="1600" dirty="0" err="1"/>
              <a:t>EtOH</a:t>
            </a:r>
            <a:endParaRPr lang="it-IT" sz="1600" dirty="0"/>
          </a:p>
          <a:p>
            <a:pPr marL="457200" indent="-457200">
              <a:buFont typeface="Arial" panose="020B0604020202020204" pitchFamily="34" charset="0"/>
              <a:buChar char="•"/>
            </a:pPr>
            <a:r>
              <a:rPr lang="it-IT" sz="1600" dirty="0"/>
              <a:t>After </a:t>
            </a:r>
            <a:r>
              <a:rPr lang="it-IT" sz="1600" dirty="0" err="1"/>
              <a:t>cooling</a:t>
            </a:r>
            <a:r>
              <a:rPr lang="it-IT" sz="1600" dirty="0"/>
              <a:t>, wash the precipitate with 30 </a:t>
            </a:r>
            <a:r>
              <a:rPr lang="it-IT" sz="1600" dirty="0" err="1"/>
              <a:t>mL</a:t>
            </a:r>
            <a:r>
              <a:rPr lang="it-IT" sz="1600" dirty="0"/>
              <a:t> of the </a:t>
            </a:r>
            <a:r>
              <a:rPr lang="it-IT" sz="1600" dirty="0" err="1"/>
              <a:t>washing</a:t>
            </a:r>
            <a:r>
              <a:rPr lang="it-IT" sz="1600" dirty="0"/>
              <a:t> </a:t>
            </a:r>
            <a:r>
              <a:rPr lang="it-IT" sz="1600" dirty="0" err="1"/>
              <a:t>solution</a:t>
            </a:r>
            <a:r>
              <a:rPr lang="it-IT" sz="1600" dirty="0"/>
              <a:t>, shake for 30 sec and </a:t>
            </a:r>
            <a:r>
              <a:rPr lang="it-IT" sz="1600" dirty="0" err="1"/>
              <a:t>centrifuge</a:t>
            </a:r>
            <a:r>
              <a:rPr lang="it-IT" sz="1600" dirty="0"/>
              <a:t> (5000 rpm for 10 min) for 3 times + 1 </a:t>
            </a:r>
            <a:r>
              <a:rPr lang="it-IT" sz="1600" dirty="0" err="1"/>
              <a:t>final</a:t>
            </a:r>
            <a:r>
              <a:rPr lang="it-IT" sz="1600" dirty="0"/>
              <a:t> </a:t>
            </a:r>
            <a:r>
              <a:rPr lang="it-IT" sz="1600" dirty="0" err="1"/>
              <a:t>washign</a:t>
            </a:r>
            <a:r>
              <a:rPr lang="it-IT" sz="1600" dirty="0"/>
              <a:t> with 30 </a:t>
            </a:r>
            <a:r>
              <a:rPr lang="it-IT" sz="1600" dirty="0" err="1"/>
              <a:t>mL</a:t>
            </a:r>
            <a:r>
              <a:rPr lang="it-IT" sz="1600" dirty="0"/>
              <a:t> of </a:t>
            </a:r>
            <a:r>
              <a:rPr lang="it-IT" sz="1600" dirty="0" err="1"/>
              <a:t>EtOH</a:t>
            </a:r>
            <a:endParaRPr lang="it-IT" sz="1600" dirty="0"/>
          </a:p>
          <a:p>
            <a:pPr marL="457200" indent="-457200">
              <a:buFont typeface="Arial" panose="020B0604020202020204" pitchFamily="34" charset="0"/>
              <a:buChar char="•"/>
            </a:pPr>
            <a:r>
              <a:rPr lang="it-IT" sz="1600" dirty="0"/>
              <a:t>Dry the </a:t>
            </a:r>
            <a:r>
              <a:rPr lang="it-IT" sz="1600" dirty="0" err="1"/>
              <a:t>powder</a:t>
            </a:r>
            <a:r>
              <a:rPr lang="it-IT" sz="1600" dirty="0"/>
              <a:t> </a:t>
            </a:r>
            <a:r>
              <a:rPr lang="it-IT" sz="1600" dirty="0" err="1"/>
              <a:t>at</a:t>
            </a:r>
            <a:r>
              <a:rPr lang="it-IT" sz="1600" dirty="0"/>
              <a:t> 70  °C overnight</a:t>
            </a:r>
          </a:p>
          <a:p>
            <a:pPr marL="457200" indent="-457200">
              <a:buFont typeface="Arial" panose="020B0604020202020204" pitchFamily="34" charset="0"/>
              <a:buChar char="•"/>
            </a:pPr>
            <a:r>
              <a:rPr lang="it-IT" sz="1600" dirty="0" err="1"/>
              <a:t>Grind</a:t>
            </a:r>
            <a:r>
              <a:rPr lang="it-IT" sz="1600" dirty="0"/>
              <a:t> the </a:t>
            </a:r>
            <a:r>
              <a:rPr lang="it-IT" sz="1600" dirty="0" err="1"/>
              <a:t>powder</a:t>
            </a:r>
            <a:r>
              <a:rPr lang="it-IT" sz="1600" dirty="0"/>
              <a:t> in a </a:t>
            </a:r>
            <a:r>
              <a:rPr lang="it-IT" sz="1600" dirty="0" err="1"/>
              <a:t>mortar</a:t>
            </a:r>
            <a:r>
              <a:rPr lang="it-IT" sz="1600" dirty="0"/>
              <a:t> and calcine </a:t>
            </a:r>
            <a:r>
              <a:rPr lang="it-IT" sz="1600" dirty="0" err="1"/>
              <a:t>at</a:t>
            </a:r>
            <a:r>
              <a:rPr lang="it-IT" sz="1600" dirty="0"/>
              <a:t> 550 °C for 6 h, </a:t>
            </a:r>
            <a:r>
              <a:rPr lang="it-IT" sz="1600" dirty="0" err="1"/>
              <a:t>heating</a:t>
            </a:r>
            <a:r>
              <a:rPr lang="it-IT" sz="1600" dirty="0"/>
              <a:t> rate 2 °C/min</a:t>
            </a:r>
          </a:p>
        </p:txBody>
      </p:sp>
      <p:sp>
        <p:nvSpPr>
          <p:cNvPr id="5" name="CasellaDiTesto 4">
            <a:extLst>
              <a:ext uri="{FF2B5EF4-FFF2-40B4-BE49-F238E27FC236}">
                <a16:creationId xmlns:a16="http://schemas.microsoft.com/office/drawing/2014/main" id="{8A96DFA4-D4A9-E8FD-BD82-9D4E63447B8A}"/>
              </a:ext>
            </a:extLst>
          </p:cNvPr>
          <p:cNvSpPr txBox="1"/>
          <p:nvPr/>
        </p:nvSpPr>
        <p:spPr>
          <a:xfrm>
            <a:off x="8534402" y="3872515"/>
            <a:ext cx="3288396" cy="1200329"/>
          </a:xfrm>
          <a:prstGeom prst="rect">
            <a:avLst/>
          </a:prstGeom>
          <a:noFill/>
        </p:spPr>
        <p:txBody>
          <a:bodyPr wrap="square">
            <a:spAutoFit/>
          </a:bodyPr>
          <a:lstStyle/>
          <a:p>
            <a:r>
              <a:rPr lang="it-IT" sz="1800" u="sng" dirty="0" err="1">
                <a:solidFill>
                  <a:srgbClr val="FF0000"/>
                </a:solidFill>
              </a:rPr>
              <a:t>Characterization</a:t>
            </a:r>
            <a:endParaRPr lang="it-IT" sz="1800" u="sng" dirty="0">
              <a:solidFill>
                <a:srgbClr val="FF0000"/>
              </a:solidFill>
            </a:endParaRPr>
          </a:p>
          <a:p>
            <a:pPr marL="457200" indent="-457200">
              <a:buFont typeface="Arial" panose="020B0604020202020204" pitchFamily="34" charset="0"/>
              <a:buChar char="•"/>
            </a:pPr>
            <a:r>
              <a:rPr lang="it-IT" dirty="0"/>
              <a:t>XRD – low angle</a:t>
            </a:r>
          </a:p>
          <a:p>
            <a:pPr marL="457200" indent="-457200">
              <a:buFont typeface="Arial" panose="020B0604020202020204" pitchFamily="34" charset="0"/>
              <a:buChar char="•"/>
            </a:pPr>
            <a:r>
              <a:rPr lang="it-IT" sz="1800" dirty="0" err="1"/>
              <a:t>Physisorption</a:t>
            </a:r>
            <a:endParaRPr lang="it-IT" sz="1800" dirty="0"/>
          </a:p>
          <a:p>
            <a:pPr marL="457200" indent="-457200">
              <a:buFont typeface="Arial" panose="020B0604020202020204" pitchFamily="34" charset="0"/>
              <a:buChar char="•"/>
            </a:pPr>
            <a:r>
              <a:rPr lang="it-IT" dirty="0"/>
              <a:t>TEM</a:t>
            </a:r>
            <a:endParaRPr lang="it-IT" sz="1800" dirty="0"/>
          </a:p>
        </p:txBody>
      </p:sp>
    </p:spTree>
    <p:extLst>
      <p:ext uri="{BB962C8B-B14F-4D97-AF65-F5344CB8AC3E}">
        <p14:creationId xmlns:p14="http://schemas.microsoft.com/office/powerpoint/2010/main" val="5875292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482</TotalTime>
  <Words>1308</Words>
  <Application>Microsoft Office PowerPoint</Application>
  <PresentationFormat>Widescreen</PresentationFormat>
  <Paragraphs>186</Paragraphs>
  <Slides>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Aptos</vt:lpstr>
      <vt:lpstr>Aptos Display</vt:lpstr>
      <vt:lpstr>Arial</vt:lpstr>
      <vt:lpstr>Cambria Math</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MONTINI TIZIANO</dc:creator>
  <cp:lastModifiedBy>MONTINI TIZIANO</cp:lastModifiedBy>
  <cp:revision>1</cp:revision>
  <cp:lastPrinted>2026-03-16T23:57:09Z</cp:lastPrinted>
  <dcterms:created xsi:type="dcterms:W3CDTF">2025-03-19T10:38:17Z</dcterms:created>
  <dcterms:modified xsi:type="dcterms:W3CDTF">2026-03-17T00:11:27Z</dcterms:modified>
</cp:coreProperties>
</file>