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7" r:id="rId3"/>
    <p:sldId id="338" r:id="rId4"/>
    <p:sldId id="424" r:id="rId5"/>
    <p:sldId id="285" r:id="rId6"/>
    <p:sldId id="287" r:id="rId7"/>
    <p:sldId id="425" r:id="rId8"/>
    <p:sldId id="289" r:id="rId9"/>
    <p:sldId id="427" r:id="rId10"/>
    <p:sldId id="273" r:id="rId11"/>
    <p:sldId id="418" r:id="rId12"/>
    <p:sldId id="426" r:id="rId13"/>
    <p:sldId id="419" r:id="rId14"/>
    <p:sldId id="428" r:id="rId15"/>
    <p:sldId id="274" r:id="rId16"/>
    <p:sldId id="429" r:id="rId17"/>
    <p:sldId id="430" r:id="rId18"/>
    <p:sldId id="431" r:id="rId19"/>
    <p:sldId id="432" r:id="rId20"/>
    <p:sldId id="433" r:id="rId21"/>
    <p:sldId id="43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0E40-FDF1-4365-B694-E71F2254B53A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D1AB3-0BD4-487C-B20F-30FB4E7CD7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1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2F002-206D-4184-B39E-C7D93CBC598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06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1DCFA-5D45-582B-4630-F57FC9E50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3534D2-5BD3-42AF-EBDA-5647EDF0F7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11E4966-4E42-E75E-509B-6FC5AA570E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23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7970A-0240-3500-4685-0FF74F7C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58D493-9E6F-FECB-CD6D-C93DB9F95C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86C107F-21AD-2EB7-401D-7FF20C0C6E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29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668A-3A55-A279-8872-64B8FBE9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C8311E6-0314-49B6-469F-639B5A72F2A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A4835F8-B251-8771-12DF-C81A50E881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91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CA69-5AAC-ACCC-00A7-69891C0C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2FC0A-3AA5-7184-E830-852A6E6CFE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1B44AFF-7083-44E6-EB45-522EB73976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3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1117244" y="878223"/>
            <a:ext cx="4626710" cy="31639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466" y="4343060"/>
            <a:ext cx="5486268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A5AA-434B-08BE-1568-9F22C30F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3CFAF-9832-3B08-E80F-713E1D9B2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A2BD0B-7E67-B97E-F9D2-43EA16ED9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4893F-5610-7C92-D859-7DE4A6CD8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A7681-1F21-4D63-940E-43E305D20C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BDA8-84C8-A9B3-191A-55D9EABA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6A0CC774-B3B4-A6E6-BC1E-07653021FCE9}"/>
              </a:ext>
            </a:extLst>
          </p:cNvPr>
          <p:cNvSpPr/>
          <p:nvPr/>
        </p:nvSpPr>
        <p:spPr>
          <a:xfrm>
            <a:off x="914400" y="744480"/>
            <a:ext cx="4965840" cy="372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88DC16A-6B12-E102-A628-743548C1D4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81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914400" y="744480"/>
            <a:ext cx="4965840" cy="372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ADBE0-9566-C8D5-44A3-2D656FD6A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3BAA4A-FC43-C73E-868A-503C2E9F69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39A26A-422A-9625-001A-8CE04CE4E9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44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27089-60EA-140F-1EF3-147FA7C6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773449-2E3B-F7D6-2574-95F1B1F1AE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046289E-1608-7DD7-88AC-A43BCCC71B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8960" y="4717800"/>
            <a:ext cx="5434200" cy="44679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5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FE6F-836C-7783-4BDA-0F7070E46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D23C6-9D75-3697-BBA4-7BB542FC3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0160-4CD1-60A8-80E8-D1348DDE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8988C-3EA8-E81C-8C6B-757EFDC5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AC15C-6957-0158-A0AC-8981ECB1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59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954B-9F2A-5A37-FCCB-0F66495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1C820-4D72-4A54-74E0-B335E45FA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552F5-8E41-EBFC-A670-DA2B9876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E010-7F50-F992-919A-042307BB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5FF94-A212-F0AC-77DB-81D99924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08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7D217-B35D-3746-6B54-F3DEC4FA2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A95FB-77DC-B8AE-8FC5-6DEDBF98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1E52-1E82-172F-8361-9DB1E9CA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EA56-BC87-EFC6-1698-E3FD0FDF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E91E-B09E-CE06-7ACC-45A99DCC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6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-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9C09D7E-59EB-BEFF-9239-97C74B15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7" y="0"/>
            <a:ext cx="11088583" cy="565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D660469-4C99-E499-F555-847F00451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421" y="6372000"/>
            <a:ext cx="10369151" cy="360000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rgbClr val="0E4194"/>
                </a:solidFill>
              </a:defRPr>
            </a:lvl1pPr>
          </a:lstStyle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E8704074-533C-DA64-ED01-842AC1D73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71" y="6372000"/>
            <a:ext cx="429319" cy="360000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rgbClr val="0E4194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16BA71-0D4A-4FA3-C59C-67009C750C53}"/>
              </a:ext>
            </a:extLst>
          </p:cNvPr>
          <p:cNvCxnSpPr>
            <a:cxnSpLocks/>
          </p:cNvCxnSpPr>
          <p:nvPr userDrawn="1"/>
        </p:nvCxnSpPr>
        <p:spPr>
          <a:xfrm>
            <a:off x="11222088" y="6496770"/>
            <a:ext cx="0" cy="107726"/>
          </a:xfrm>
          <a:prstGeom prst="line">
            <a:avLst/>
          </a:prstGeom>
          <a:ln w="1905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F1A835FA-3F39-0AAD-80E8-9DB44B729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6"/>
          <a:stretch/>
        </p:blipFill>
        <p:spPr>
          <a:xfrm>
            <a:off x="69331" y="71735"/>
            <a:ext cx="1157704" cy="643283"/>
          </a:xfrm>
          <a:prstGeom prst="rect">
            <a:avLst/>
          </a:prstGeom>
        </p:spPr>
      </p:pic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AA54F5-F9A3-770F-5526-4C64D41A12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7" y="1083762"/>
            <a:ext cx="11088583" cy="5067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4194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545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9" y="3880125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9" y="4523984"/>
            <a:ext cx="9855511" cy="490465"/>
          </a:xfrm>
          <a:prstGeom prst="rect">
            <a:avLst/>
          </a:prstGeom>
        </p:spPr>
        <p:txBody>
          <a:bodyPr/>
          <a:lstStyle>
            <a:lvl1pPr marL="107995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9" y="6"/>
            <a:ext cx="2661543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6" y="13222"/>
            <a:ext cx="1768153" cy="9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II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5">
            <a:extLst>
              <a:ext uri="{FF2B5EF4-FFF2-40B4-BE49-F238E27FC236}">
                <a16:creationId xmlns:a16="http://schemas.microsoft.com/office/drawing/2014/main" id="{FC3EBD57-B42C-C046-A344-94188974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69" y="3880125"/>
            <a:ext cx="9855511" cy="825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BD517349-5F6A-DB9F-9199-AA782E7C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69" y="4523984"/>
            <a:ext cx="9855511" cy="490465"/>
          </a:xfrm>
          <a:prstGeom prst="rect">
            <a:avLst/>
          </a:prstGeom>
        </p:spPr>
        <p:txBody>
          <a:bodyPr/>
          <a:lstStyle>
            <a:lvl1pPr marL="107995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041821-5217-8A21-65A9-8A29E2DCD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270"/>
          <a:stretch/>
        </p:blipFill>
        <p:spPr>
          <a:xfrm>
            <a:off x="9627149" y="6"/>
            <a:ext cx="2661543" cy="1075039"/>
          </a:xfrm>
          <a:prstGeom prst="rect">
            <a:avLst/>
          </a:prstGeom>
        </p:spPr>
      </p:pic>
      <p:pic>
        <p:nvPicPr>
          <p:cNvPr id="2" name="Image 1" descr="Une image contenant texte, Graphique, logo, graphisme&#10;&#10;Description générée automatiquement">
            <a:extLst>
              <a:ext uri="{FF2B5EF4-FFF2-40B4-BE49-F238E27FC236}">
                <a16:creationId xmlns:a16="http://schemas.microsoft.com/office/drawing/2014/main" id="{5B237D8E-D6BC-635F-FFEE-66E19FAE8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r="45770"/>
          <a:stretch/>
        </p:blipFill>
        <p:spPr>
          <a:xfrm>
            <a:off x="10344476" y="13222"/>
            <a:ext cx="1768153" cy="99259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362B829-21D7-8F9B-D78D-FF4C57F2B2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4921" y="5782967"/>
            <a:ext cx="1827263" cy="107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0D99-87B1-75C0-E45E-8D31484E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914E8-38E2-0F78-E0F0-B1463C541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BB7B-F202-D4C0-81F1-0B466961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8A1FA-13A9-24CC-AB92-6CBC4D6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3D88-F791-A36B-E131-B3F1ECC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1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C4E0-5BBB-5CF3-6AFA-D4F0EF43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22FDA-5A3C-6C8B-FB2B-A6800ECE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670E7-E1D0-9663-27DF-79DC2EE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D22E-9113-534E-3200-09A13413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3DF7-FA40-F4C0-C8B2-034C18E3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60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2E7F-BD61-2290-D676-B8A95C8F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19FA-B622-189D-9698-9B4DA6226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34C69-2E2F-54E7-A411-C3D8AE3B5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37E79-615D-2D5C-A0C4-596DC6AA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1A01C-81F9-22F9-A702-CEDF2328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9762-C1D7-8E34-68C7-374E4EE1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FC89-1ABC-78F0-FECF-2DBFD074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2DA5B-C13F-7D92-1E3B-30E6A0985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4A73B-9C68-EEE2-641A-4C12A8A92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0920A-22A8-2A1D-323B-8159715C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503C4-ABC8-FFA7-EC7D-58F17C90F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033D9-2D6B-227E-AB2D-3E8BFD7D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464FBB-C444-D9FF-A3BA-2B80009C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794D0-B8ED-6CC4-CFAF-058DBBDA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6C95-1061-EA57-7F5F-8ACC292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6B5DC-162B-B18D-6AE1-A4BF021F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E5110-1C68-407A-8C59-F717FC73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FD5B5-5E36-5F51-301F-6CD29A66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42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CC06F-8361-ED56-6E2E-4737315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408D-4824-136C-2D73-3DFF64C5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A1A40-00A4-3EDD-CA51-9C89D062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66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A36-BC8D-E222-2DEC-6F4CC1EE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7FBBC-6BA4-45C9-CEEB-460041F7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E97E-0DC1-9B90-D1C0-D44A56EBF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ADCF9-013F-F0D5-AC32-6272F2BE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1F21F-FB10-7C8A-73FA-696DA7C2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73D2F-C90D-9B15-44F6-5782899C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1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4D5D-4D14-A629-0556-64A1730F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4CD67-7CCC-3B31-7419-2DD8A8FE9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B7095-20F5-5AE7-4552-1E5AD3C4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1410D-F8F4-8F3D-753D-84290020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806EA-A75C-71CB-3B59-B44C7E88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6423A-8AAA-B3FB-627E-0B961350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AB18-09A3-2F10-8B97-98B0D993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D24A9-B19A-C83B-7698-A353F7D62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81528-4EAA-5394-7693-3BCB737ED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A2E77-79F8-42D6-8669-5A6C53277CE9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37E2B-7C22-9462-EA30-2864E60BF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C34AD-7311-911D-8101-824EFEF84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05D46-AC1A-4A1F-ACF7-679199D0C4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F88ECE-C4BA-3B4E-916F-F26612582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0" y="0"/>
            <a:ext cx="12201584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9" cy="1309236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302CCE-B7D4-D8F9-E27B-629240F8888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AADCE60-8262-E4EE-B010-B28381928646}"/>
              </a:ext>
            </a:extLst>
          </p:cNvPr>
          <p:cNvCxnSpPr>
            <a:cxnSpLocks/>
          </p:cNvCxnSpPr>
          <p:nvPr userDrawn="1"/>
        </p:nvCxnSpPr>
        <p:spPr>
          <a:xfrm>
            <a:off x="1415480" y="3992427"/>
            <a:ext cx="0" cy="948747"/>
          </a:xfrm>
          <a:prstGeom prst="line">
            <a:avLst/>
          </a:prstGeom>
          <a:ln w="88900" cap="rnd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5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marL="107995" algn="l" defTabSz="914354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1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AE91BBB-4B82-6497-968A-4498CC56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22" y="3789040"/>
            <a:ext cx="10287559" cy="1368152"/>
          </a:xfrm>
        </p:spPr>
        <p:txBody>
          <a:bodyPr>
            <a:normAutofit/>
          </a:bodyPr>
          <a:lstStyle/>
          <a:p>
            <a:r>
              <a:rPr lang="en-US" dirty="0"/>
              <a:t>EXAFS in a nutshell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099621C-1A9C-95AE-6E77-5A0A47943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91" y="5301213"/>
            <a:ext cx="9855511" cy="490465"/>
          </a:xfrm>
        </p:spPr>
        <p:txBody>
          <a:bodyPr/>
          <a:lstStyle/>
          <a:p>
            <a:r>
              <a:rPr lang="fr-FR" dirty="0"/>
              <a:t>E. Fonda</a:t>
            </a:r>
          </a:p>
        </p:txBody>
      </p:sp>
      <p:pic>
        <p:nvPicPr>
          <p:cNvPr id="6" name="Picture 5" descr="A colorful text on an orange background&#10;&#10;Description automatically generated">
            <a:extLst>
              <a:ext uri="{FF2B5EF4-FFF2-40B4-BE49-F238E27FC236}">
                <a16:creationId xmlns:a16="http://schemas.microsoft.com/office/drawing/2014/main" id="{5C33ED67-2190-BA82-3704-722D47FDC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359635"/>
            <a:ext cx="1635893" cy="115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75172-90B5-66DE-3262-9296E002FFF7}"/>
              </a:ext>
            </a:extLst>
          </p:cNvPr>
          <p:cNvSpPr txBox="1"/>
          <p:nvPr/>
        </p:nvSpPr>
        <p:spPr>
          <a:xfrm>
            <a:off x="1559496" y="5776262"/>
            <a:ext cx="2598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Synchrotron SOLEIL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6B284-8F71-1845-3FC0-0E8CEF424620}"/>
              </a:ext>
            </a:extLst>
          </p:cNvPr>
          <p:cNvSpPr txBox="1"/>
          <p:nvPr/>
        </p:nvSpPr>
        <p:spPr>
          <a:xfrm>
            <a:off x="1559496" y="188640"/>
            <a:ext cx="2598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Trieste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Practicals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FR" i="1" dirty="0">
                <a:solidFill>
                  <a:srgbClr val="FFFFFF"/>
                </a:solidFill>
                <a:latin typeface="Arial"/>
              </a:rPr>
              <a:t>8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-5-2025</a:t>
            </a:r>
          </a:p>
        </p:txBody>
      </p:sp>
    </p:spTree>
    <p:extLst>
      <p:ext uri="{BB962C8B-B14F-4D97-AF65-F5344CB8AC3E}">
        <p14:creationId xmlns:p14="http://schemas.microsoft.com/office/powerpoint/2010/main" val="250445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D194-BE33-D98C-6F49-20F77AE48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760D-F9B1-0EB8-3045-4C3F2778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5" name="Picture 24" descr="A graph showing a graph&#10;&#10;Description automatically generated">
            <a:extLst>
              <a:ext uri="{FF2B5EF4-FFF2-40B4-BE49-F238E27FC236}">
                <a16:creationId xmlns:a16="http://schemas.microsoft.com/office/drawing/2014/main" id="{A3422CAA-FDCB-20BB-1338-9C21BCB1F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8" y="2129212"/>
            <a:ext cx="4937352" cy="2291906"/>
          </a:xfrm>
          <a:prstGeom prst="rect">
            <a:avLst/>
          </a:prstGeom>
        </p:spPr>
      </p:pic>
      <p:pic>
        <p:nvPicPr>
          <p:cNvPr id="27" name="Picture 26" descr="A graph with a green and blue line&#10;&#10;Description automatically generated">
            <a:extLst>
              <a:ext uri="{FF2B5EF4-FFF2-40B4-BE49-F238E27FC236}">
                <a16:creationId xmlns:a16="http://schemas.microsoft.com/office/drawing/2014/main" id="{0CD52BD5-7BE8-7548-7580-D4454C4EB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8" y="4305446"/>
            <a:ext cx="4937352" cy="2291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3EB6EA-2DA4-E463-F034-A3878732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529225"/>
            <a:ext cx="1748919" cy="174594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AA4A2D0-7DC8-A341-C783-8087DF21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Adding</a:t>
            </a:r>
            <a:r>
              <a:rPr lang="fr-FR" dirty="0"/>
              <a:t> up more </a:t>
            </a:r>
            <a:r>
              <a:rPr lang="fr-FR" dirty="0" err="1"/>
              <a:t>atoms</a:t>
            </a:r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F6EA1-C5B0-851F-47A2-FE3B997B3147}"/>
              </a:ext>
            </a:extLst>
          </p:cNvPr>
          <p:cNvSpPr txBox="1"/>
          <p:nvPr/>
        </p:nvSpPr>
        <p:spPr>
          <a:xfrm>
            <a:off x="7104112" y="1747103"/>
            <a:ext cx="77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bcc</a:t>
            </a:r>
            <a:r>
              <a:rPr lang="fr-FR" b="1" i="1" dirty="0"/>
              <a:t> Fe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769668-8FED-5AA3-512B-70DB56FAC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895" y="3335513"/>
            <a:ext cx="3868013" cy="32164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21506A-FC96-DED9-1499-43142D99957D}"/>
              </a:ext>
            </a:extLst>
          </p:cNvPr>
          <p:cNvSpPr txBox="1"/>
          <p:nvPr/>
        </p:nvSpPr>
        <p:spPr>
          <a:xfrm>
            <a:off x="7032104" y="3590341"/>
            <a:ext cx="1303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 8 Fe-Fe 2.45 Å</a:t>
            </a:r>
          </a:p>
          <a:p>
            <a:r>
              <a:rPr lang="fr-FR" sz="1400" dirty="0"/>
              <a:t>  4 Fe-Fe 2.83 Å</a:t>
            </a:r>
          </a:p>
          <a:p>
            <a:r>
              <a:rPr lang="fr-FR" sz="1400" dirty="0"/>
              <a:t>12 Fe-Fe 3.97 Å</a:t>
            </a:r>
          </a:p>
          <a:p>
            <a:r>
              <a:rPr lang="fr-FR" sz="1400" dirty="0"/>
              <a:t>24 Fe-Fe 4.67 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">
                <a:extLst>
                  <a:ext uri="{FF2B5EF4-FFF2-40B4-BE49-F238E27FC236}">
                    <a16:creationId xmlns:a16="http://schemas.microsoft.com/office/drawing/2014/main" id="{C4C52AB3-B32F-634C-89BD-9EAEDDF6C0AE}"/>
                  </a:ext>
                </a:extLst>
              </p:cNvPr>
              <p:cNvSpPr txBox="1"/>
              <p:nvPr/>
            </p:nvSpPr>
            <p:spPr>
              <a:xfrm>
                <a:off x="717911" y="883913"/>
                <a:ext cx="8568692" cy="688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prstClr val="black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/>
                      </a:rPr>
                      <m:t>𝜒</m:t>
                    </m:r>
                    <m:d>
                      <m:dPr>
                        <m:ctrlP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fr-FR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fr-F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fr-F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fr-F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400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fr-F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fr-F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</m:d>
                            <m:func>
                              <m:func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fr-F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Sup>
                                      <m:sSubSupPr>
                                        <m:ctrlP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2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fr-FR" sz="24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240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fr-FR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fr-FR" sz="2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ZoneTexte 1">
                <a:extLst>
                  <a:ext uri="{FF2B5EF4-FFF2-40B4-BE49-F238E27FC236}">
                    <a16:creationId xmlns:a16="http://schemas.microsoft.com/office/drawing/2014/main" id="{C4C52AB3-B32F-634C-89BD-9EAEDDF6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11" y="883913"/>
                <a:ext cx="8568692" cy="688394"/>
              </a:xfrm>
              <a:prstGeom prst="rect">
                <a:avLst/>
              </a:prstGeom>
              <a:blipFill>
                <a:blip r:embed="rId6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62CA99-66F2-782F-91A0-7C14B5B8D4D9}"/>
              </a:ext>
            </a:extLst>
          </p:cNvPr>
          <p:cNvSpPr/>
          <p:nvPr/>
        </p:nvSpPr>
        <p:spPr>
          <a:xfrm rot="16388384">
            <a:off x="1934377" y="1528047"/>
            <a:ext cx="303111" cy="1724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31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BE94-B816-966C-4636-F5B54F36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18B66-0C4B-064C-E762-59574AC0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EXAFS </a:t>
            </a:r>
            <a:r>
              <a:rPr lang="fr-FR" dirty="0" err="1"/>
              <a:t>examples</a:t>
            </a:r>
            <a:r>
              <a:rPr lang="fr-FR" dirty="0"/>
              <a:t>: Fe </a:t>
            </a:r>
            <a:r>
              <a:rPr lang="fr-FR" dirty="0" err="1"/>
              <a:t>bcc</a:t>
            </a:r>
            <a:r>
              <a:rPr lang="fr-FR" dirty="0"/>
              <a:t> vs Fe in Goethite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3591-E8CA-645A-065F-79CAEB089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137F7-58C4-503C-52B9-D8F62B4AD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5" name="Picture 14" descr="A graph with a blue line&#10;&#10;Description automatically generated">
            <a:extLst>
              <a:ext uri="{FF2B5EF4-FFF2-40B4-BE49-F238E27FC236}">
                <a16:creationId xmlns:a16="http://schemas.microsoft.com/office/drawing/2014/main" id="{7937DBA2-3D08-77F4-67CC-0546788C0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24" y="2144338"/>
            <a:ext cx="4937352" cy="2291906"/>
          </a:xfrm>
          <a:prstGeom prst="rect">
            <a:avLst/>
          </a:prstGeom>
        </p:spPr>
      </p:pic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5DBC8452-FDBF-BD22-EB7A-26956564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24" y="4301802"/>
            <a:ext cx="4937352" cy="2291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611221-D8DB-1532-68EF-4FED4ADDA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585789"/>
            <a:ext cx="2313108" cy="2034950"/>
          </a:xfrm>
          <a:prstGeom prst="rect">
            <a:avLst/>
          </a:prstGeom>
        </p:spPr>
      </p:pic>
      <p:pic>
        <p:nvPicPr>
          <p:cNvPr id="25" name="Picture 24" descr="A graph showing a graph&#10;&#10;Description automatically generated">
            <a:extLst>
              <a:ext uri="{FF2B5EF4-FFF2-40B4-BE49-F238E27FC236}">
                <a16:creationId xmlns:a16="http://schemas.microsoft.com/office/drawing/2014/main" id="{04D7EF8E-D57E-B157-6DBC-C11D09B53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8" y="2129212"/>
            <a:ext cx="4937352" cy="2291906"/>
          </a:xfrm>
          <a:prstGeom prst="rect">
            <a:avLst/>
          </a:prstGeom>
        </p:spPr>
      </p:pic>
      <p:pic>
        <p:nvPicPr>
          <p:cNvPr id="27" name="Picture 26" descr="A graph with a green and blue line&#10;&#10;Description automatically generated">
            <a:extLst>
              <a:ext uri="{FF2B5EF4-FFF2-40B4-BE49-F238E27FC236}">
                <a16:creationId xmlns:a16="http://schemas.microsoft.com/office/drawing/2014/main" id="{5DEE062A-9331-13F1-5634-6CFF42EC4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8" y="4305446"/>
            <a:ext cx="4937352" cy="2291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1FA4EC-06F8-BC18-3158-0CBBFC717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077" y="849690"/>
            <a:ext cx="1748919" cy="17459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FFB7E4F-D5FB-BB6C-6862-E9D857F5F465}"/>
              </a:ext>
            </a:extLst>
          </p:cNvPr>
          <p:cNvSpPr txBox="1"/>
          <p:nvPr/>
        </p:nvSpPr>
        <p:spPr>
          <a:xfrm>
            <a:off x="1559496" y="692696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8 Fe-Fe 2.45 Å</a:t>
            </a:r>
          </a:p>
          <a:p>
            <a:r>
              <a:rPr lang="fr-FR" dirty="0"/>
              <a:t>  4 Fe-Fe 2.83 Å</a:t>
            </a:r>
          </a:p>
          <a:p>
            <a:r>
              <a:rPr lang="fr-FR" dirty="0"/>
              <a:t>12 Fe-Fe 3.97 Å</a:t>
            </a:r>
          </a:p>
          <a:p>
            <a:r>
              <a:rPr lang="fr-FR" dirty="0"/>
              <a:t>24 Fe-Fe 4.67 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F12F80-0B46-5EF1-03F3-31A15933FCA7}"/>
              </a:ext>
            </a:extLst>
          </p:cNvPr>
          <p:cNvSpPr txBox="1"/>
          <p:nvPr/>
        </p:nvSpPr>
        <p:spPr>
          <a:xfrm>
            <a:off x="6887788" y="620688"/>
            <a:ext cx="27626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 Fe-O 1.96 Å</a:t>
            </a:r>
          </a:p>
          <a:p>
            <a:r>
              <a:rPr lang="fr-FR" dirty="0"/>
              <a:t>3 Fe-O 2.11 Å</a:t>
            </a:r>
          </a:p>
          <a:p>
            <a:r>
              <a:rPr lang="fr-FR" dirty="0"/>
              <a:t>2 Fe-Fe 3.02 Å</a:t>
            </a:r>
          </a:p>
          <a:p>
            <a:r>
              <a:rPr lang="fr-FR" dirty="0"/>
              <a:t>1 Fe-O 3.21 Å</a:t>
            </a:r>
          </a:p>
          <a:p>
            <a:r>
              <a:rPr lang="fr-FR" dirty="0"/>
              <a:t>2 Fe-Fe 3.31 Å</a:t>
            </a:r>
          </a:p>
          <a:p>
            <a:r>
              <a:rPr lang="fr-FR" dirty="0"/>
              <a:t>4 Fe-Fe 3.44 Å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47E7B6-20B1-11C9-1D3D-0F9C33C91DC5}"/>
              </a:ext>
            </a:extLst>
          </p:cNvPr>
          <p:cNvGrpSpPr/>
          <p:nvPr/>
        </p:nvGrpSpPr>
        <p:grpSpPr>
          <a:xfrm>
            <a:off x="4722093" y="4437112"/>
            <a:ext cx="1085875" cy="648072"/>
            <a:chOff x="4722093" y="4437112"/>
            <a:chExt cx="1085875" cy="6480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AB8107-D365-0CB3-C6CD-F35940C363F0}"/>
                </a:ext>
              </a:extLst>
            </p:cNvPr>
            <p:cNvSpPr txBox="1"/>
            <p:nvPr/>
          </p:nvSpPr>
          <p:spPr>
            <a:xfrm>
              <a:off x="4722093" y="4437112"/>
              <a:ext cx="1085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Too</a:t>
              </a:r>
              <a:r>
                <a:rPr lang="fr-FR" dirty="0"/>
                <a:t> high?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3472ADA-6C59-E73D-7FAD-999339F4BD32}"/>
                </a:ext>
              </a:extLst>
            </p:cNvPr>
            <p:cNvSpPr/>
            <p:nvPr/>
          </p:nvSpPr>
          <p:spPr>
            <a:xfrm>
              <a:off x="5159896" y="4729245"/>
              <a:ext cx="257885" cy="355939"/>
            </a:xfrm>
            <a:custGeom>
              <a:avLst/>
              <a:gdLst>
                <a:gd name="connsiteX0" fmla="*/ 247650 w 257885"/>
                <a:gd name="connsiteY0" fmla="*/ 0 h 355939"/>
                <a:gd name="connsiteX1" fmla="*/ 228600 w 257885"/>
                <a:gd name="connsiteY1" fmla="*/ 314325 h 355939"/>
                <a:gd name="connsiteX2" fmla="*/ 0 w 257885"/>
                <a:gd name="connsiteY2" fmla="*/ 352425 h 355939"/>
                <a:gd name="connsiteX3" fmla="*/ 0 w 257885"/>
                <a:gd name="connsiteY3" fmla="*/ 352425 h 355939"/>
                <a:gd name="connsiteX4" fmla="*/ 0 w 257885"/>
                <a:gd name="connsiteY4" fmla="*/ 352425 h 35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885" h="355939">
                  <a:moveTo>
                    <a:pt x="247650" y="0"/>
                  </a:moveTo>
                  <a:cubicBezTo>
                    <a:pt x="258762" y="127794"/>
                    <a:pt x="269875" y="255588"/>
                    <a:pt x="228600" y="314325"/>
                  </a:cubicBezTo>
                  <a:cubicBezTo>
                    <a:pt x="187325" y="373062"/>
                    <a:pt x="0" y="352425"/>
                    <a:pt x="0" y="352425"/>
                  </a:cubicBezTo>
                  <a:lnTo>
                    <a:pt x="0" y="352425"/>
                  </a:lnTo>
                  <a:lnTo>
                    <a:pt x="0" y="352425"/>
                  </a:ln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876DDA-97FD-C78A-BE1B-F2D356246690}"/>
              </a:ext>
            </a:extLst>
          </p:cNvPr>
          <p:cNvSpPr txBox="1"/>
          <p:nvPr/>
        </p:nvSpPr>
        <p:spPr>
          <a:xfrm>
            <a:off x="4223792" y="6453336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FT: a </a:t>
            </a:r>
            <a:r>
              <a:rPr lang="fr-FR" u="sng" dirty="0"/>
              <a:t>pseudo</a:t>
            </a:r>
            <a:r>
              <a:rPr lang="fr-FR" dirty="0"/>
              <a:t> radial distribution </a:t>
            </a:r>
            <a:r>
              <a:rPr lang="fr-FR" dirty="0" err="1"/>
              <a:t>representation</a:t>
            </a:r>
            <a:endParaRPr lang="fr-FR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2E8343-7017-7A39-646D-8D9752E5DE46}"/>
              </a:ext>
            </a:extLst>
          </p:cNvPr>
          <p:cNvGrpSpPr/>
          <p:nvPr/>
        </p:nvGrpSpPr>
        <p:grpSpPr>
          <a:xfrm>
            <a:off x="3215680" y="5445264"/>
            <a:ext cx="6228196" cy="728878"/>
            <a:chOff x="3215680" y="5445264"/>
            <a:chExt cx="6228196" cy="7288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756560D-56A2-06FA-3008-02A1CB9D5F8A}"/>
                </a:ext>
              </a:extLst>
            </p:cNvPr>
            <p:cNvGrpSpPr/>
            <p:nvPr/>
          </p:nvGrpSpPr>
          <p:grpSpPr>
            <a:xfrm>
              <a:off x="3431704" y="5805304"/>
              <a:ext cx="1584176" cy="360000"/>
              <a:chOff x="3431704" y="5445224"/>
              <a:chExt cx="1584176" cy="64807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47F15C2-AB93-ACD4-DFDE-2F99D08925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7AAB0F8-8CE9-D5D1-8EE3-B887DDBC8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728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813ADD-651D-BE88-F1AC-13FED1950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1824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B4A37A9-9A1B-BFD8-CCE9-7763A42B5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5880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302560-422F-9C5A-7818-CC3E2970FEDF}"/>
                </a:ext>
              </a:extLst>
            </p:cNvPr>
            <p:cNvGrpSpPr/>
            <p:nvPr/>
          </p:nvGrpSpPr>
          <p:grpSpPr>
            <a:xfrm>
              <a:off x="3215680" y="5445264"/>
              <a:ext cx="1728192" cy="360000"/>
              <a:chOff x="3468200" y="5445224"/>
              <a:chExt cx="1728192" cy="648072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0E7CFD4-C651-C2F2-9132-875632115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200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4A00BE8-279C-CE30-ECA4-21F34A926D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232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7AA4848-3EAD-703E-9FAE-D4477D151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1824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A2854CE-E526-B18B-EDB9-6DBFAFFEA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6392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A1AD06-EB96-9E13-7718-080A98C22525}"/>
                </a:ext>
              </a:extLst>
            </p:cNvPr>
            <p:cNvGrpSpPr/>
            <p:nvPr/>
          </p:nvGrpSpPr>
          <p:grpSpPr>
            <a:xfrm>
              <a:off x="8112224" y="5805304"/>
              <a:ext cx="1071242" cy="360000"/>
              <a:chOff x="3431704" y="5445224"/>
              <a:chExt cx="1071242" cy="64807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C7020EA-9EFE-5400-7F5B-50BC7EB38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10AA126-4D5C-A448-99DA-042D43D5F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720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9791D2C-2726-B493-7F69-0187DB1FD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5800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1FB9A49-8AA8-374D-D52D-07B57FAA29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2946" y="5445224"/>
                <a:ext cx="0" cy="64807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41C6541-923D-ED3F-1365-AB3C650A2C80}"/>
                </a:ext>
              </a:extLst>
            </p:cNvPr>
            <p:cNvGrpSpPr/>
            <p:nvPr/>
          </p:nvGrpSpPr>
          <p:grpSpPr>
            <a:xfrm>
              <a:off x="7896200" y="5445264"/>
              <a:ext cx="1296144" cy="360000"/>
              <a:chOff x="3468200" y="5445224"/>
              <a:chExt cx="1296144" cy="64807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846771-7CFF-F922-521E-E5DCC2D9C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8200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70331C8-C4AD-7C73-9A44-BE4F18FCF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6232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8E7AE14-8681-17AB-729B-37ABDF1CC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2296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A67A82E-459F-DD70-23DC-A7379AB43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4344" y="5445224"/>
                <a:ext cx="0" cy="64807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AED801-D05F-3D0F-CC80-1544034AE846}"/>
                </a:ext>
              </a:extLst>
            </p:cNvPr>
            <p:cNvCxnSpPr>
              <a:cxnSpLocks/>
            </p:cNvCxnSpPr>
            <p:nvPr/>
          </p:nvCxnSpPr>
          <p:spPr>
            <a:xfrm>
              <a:off x="9335866" y="5806248"/>
              <a:ext cx="0" cy="3600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48E9710-4AAB-416D-5731-BBD98CDC3220}"/>
                </a:ext>
              </a:extLst>
            </p:cNvPr>
            <p:cNvCxnSpPr>
              <a:cxnSpLocks/>
            </p:cNvCxnSpPr>
            <p:nvPr/>
          </p:nvCxnSpPr>
          <p:spPr>
            <a:xfrm>
              <a:off x="9443876" y="5814142"/>
              <a:ext cx="0" cy="3600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9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276D-F5CF-9E28-5648-3E1888B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Multiple </a:t>
            </a:r>
            <a:r>
              <a:rPr lang="fr-FR" dirty="0" err="1"/>
              <a:t>scattering</a:t>
            </a:r>
            <a:r>
              <a:rPr lang="fr-FR" dirty="0"/>
              <a:t> the </a:t>
            </a:r>
            <a:r>
              <a:rPr lang="fr-FR" dirty="0" err="1"/>
              <a:t>bcc</a:t>
            </a:r>
            <a:r>
              <a:rPr lang="fr-FR" dirty="0"/>
              <a:t>-Fe case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D194-BE33-D98C-6F49-20F77AE48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760D-F9B1-0EB8-3045-4C3F27780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3EB6EA-2DA4-E463-F034-A3878732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77" y="849690"/>
            <a:ext cx="1748919" cy="17459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21506A-FC96-DED9-1499-43142D99957D}"/>
              </a:ext>
            </a:extLst>
          </p:cNvPr>
          <p:cNvSpPr txBox="1"/>
          <p:nvPr/>
        </p:nvSpPr>
        <p:spPr>
          <a:xfrm>
            <a:off x="1559496" y="692696"/>
            <a:ext cx="24295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  8 Fe-Fe 2.45 Å</a:t>
            </a:r>
          </a:p>
          <a:p>
            <a:r>
              <a:rPr lang="fr-FR" sz="2800" dirty="0"/>
              <a:t>  4 Fe-Fe 2.83 Å</a:t>
            </a:r>
          </a:p>
          <a:p>
            <a:r>
              <a:rPr lang="fr-FR" sz="2800" dirty="0"/>
              <a:t>12 Fe-Fe 3.97 Å</a:t>
            </a:r>
          </a:p>
          <a:p>
            <a:r>
              <a:rPr lang="fr-FR" sz="2800" dirty="0"/>
              <a:t>24 Fe-Fe 4.67 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50B6F-FAE1-C0B0-5CA2-439856B7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9" y="2877327"/>
            <a:ext cx="6920256" cy="3212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18933-D2F5-D0F7-3F6E-8B271D4B03E0}"/>
              </a:ext>
            </a:extLst>
          </p:cNvPr>
          <p:cNvSpPr txBox="1"/>
          <p:nvPr/>
        </p:nvSpPr>
        <p:spPr>
          <a:xfrm>
            <a:off x="6096000" y="378904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A0AFF"/>
                </a:solidFill>
              </a:rPr>
              <a:t>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7916AC-C835-8F84-A9EB-4EFE6D86A2A0}"/>
              </a:ext>
            </a:extLst>
          </p:cNvPr>
          <p:cNvCxnSpPr>
            <a:cxnSpLocks/>
          </p:cNvCxnSpPr>
          <p:nvPr/>
        </p:nvCxnSpPr>
        <p:spPr>
          <a:xfrm flipV="1">
            <a:off x="5879976" y="4221088"/>
            <a:ext cx="72008" cy="5760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8DF23F-1032-C6AC-1D80-B8F093BEA7EF}"/>
              </a:ext>
            </a:extLst>
          </p:cNvPr>
          <p:cNvSpPr txBox="1"/>
          <p:nvPr/>
        </p:nvSpPr>
        <p:spPr>
          <a:xfrm>
            <a:off x="5591944" y="500388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65FEED-277D-A443-06FB-7BA38B005CDF}"/>
              </a:ext>
            </a:extLst>
          </p:cNvPr>
          <p:cNvSpPr/>
          <p:nvPr/>
        </p:nvSpPr>
        <p:spPr>
          <a:xfrm>
            <a:off x="9480376" y="2924944"/>
            <a:ext cx="914400" cy="914400"/>
          </a:xfrm>
          <a:prstGeom prst="ellipse">
            <a:avLst/>
          </a:prstGeom>
          <a:solidFill>
            <a:srgbClr val="CE8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0E46F2-E063-E6B7-0DBC-D7BDFE4B8519}"/>
              </a:ext>
            </a:extLst>
          </p:cNvPr>
          <p:cNvSpPr/>
          <p:nvPr/>
        </p:nvSpPr>
        <p:spPr>
          <a:xfrm>
            <a:off x="8472264" y="2010544"/>
            <a:ext cx="914400" cy="914400"/>
          </a:xfrm>
          <a:prstGeom prst="ellipse">
            <a:avLst/>
          </a:prstGeom>
          <a:solidFill>
            <a:srgbClr val="CE8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1FAB1-FB8B-8D2A-53B2-A541864D6331}"/>
              </a:ext>
            </a:extLst>
          </p:cNvPr>
          <p:cNvSpPr/>
          <p:nvPr/>
        </p:nvSpPr>
        <p:spPr>
          <a:xfrm>
            <a:off x="7464152" y="1153799"/>
            <a:ext cx="914400" cy="914400"/>
          </a:xfrm>
          <a:prstGeom prst="ellipse">
            <a:avLst/>
          </a:prstGeom>
          <a:solidFill>
            <a:srgbClr val="CE81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B65F36-4FDB-64A3-9984-44A432486FDE}"/>
              </a:ext>
            </a:extLst>
          </p:cNvPr>
          <p:cNvCxnSpPr>
            <a:stCxn id="11" idx="1"/>
            <a:endCxn id="13" idx="5"/>
          </p:cNvCxnSpPr>
          <p:nvPr/>
        </p:nvCxnSpPr>
        <p:spPr>
          <a:xfrm flipH="1" flipV="1">
            <a:off x="8244641" y="1934288"/>
            <a:ext cx="1369646" cy="112456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8AA21AE-8FA7-9CF4-46E0-7A0F068EA7A0}"/>
              </a:ext>
            </a:extLst>
          </p:cNvPr>
          <p:cNvCxnSpPr>
            <a:cxnSpLocks/>
          </p:cNvCxnSpPr>
          <p:nvPr/>
        </p:nvCxnSpPr>
        <p:spPr>
          <a:xfrm flipH="1" flipV="1">
            <a:off x="9428599" y="2636912"/>
            <a:ext cx="267801" cy="2172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C34490-270B-43BC-63B0-E33E05EE5953}"/>
              </a:ext>
            </a:extLst>
          </p:cNvPr>
          <p:cNvCxnSpPr>
            <a:cxnSpLocks/>
          </p:cNvCxnSpPr>
          <p:nvPr/>
        </p:nvCxnSpPr>
        <p:spPr>
          <a:xfrm flipH="1" flipV="1">
            <a:off x="8451136" y="1807493"/>
            <a:ext cx="267801" cy="21720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CF4A9A-BF77-E71C-A18F-B3DB36B16797}"/>
              </a:ext>
            </a:extLst>
          </p:cNvPr>
          <p:cNvCxnSpPr/>
          <p:nvPr/>
        </p:nvCxnSpPr>
        <p:spPr>
          <a:xfrm flipH="1" flipV="1">
            <a:off x="8125909" y="2071088"/>
            <a:ext cx="1369646" cy="112456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C2326F-3BFD-AE8F-21E9-D70B9C6D9036}"/>
              </a:ext>
            </a:extLst>
          </p:cNvPr>
          <p:cNvCxnSpPr>
            <a:cxnSpLocks/>
          </p:cNvCxnSpPr>
          <p:nvPr/>
        </p:nvCxnSpPr>
        <p:spPr>
          <a:xfrm flipH="1" flipV="1">
            <a:off x="8584982" y="1638859"/>
            <a:ext cx="267801" cy="21720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7B6CE3-28F2-A5DE-E1C1-EC334BD184AC}"/>
              </a:ext>
            </a:extLst>
          </p:cNvPr>
          <p:cNvCxnSpPr>
            <a:cxnSpLocks/>
          </p:cNvCxnSpPr>
          <p:nvPr/>
        </p:nvCxnSpPr>
        <p:spPr>
          <a:xfrm flipH="1" flipV="1">
            <a:off x="9534832" y="2487027"/>
            <a:ext cx="267801" cy="21720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026DE57-FC5B-CAF1-7DA2-F6F34F0FDDFA}"/>
              </a:ext>
            </a:extLst>
          </p:cNvPr>
          <p:cNvSpPr txBox="1"/>
          <p:nvPr/>
        </p:nvSpPr>
        <p:spPr>
          <a:xfrm>
            <a:off x="9386664" y="908720"/>
            <a:ext cx="2400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Several</a:t>
            </a:r>
            <a:r>
              <a:rPr lang="fr-FR" sz="2000" dirty="0"/>
              <a:t> intense MS </a:t>
            </a:r>
          </a:p>
          <a:p>
            <a:r>
              <a:rPr lang="fr-FR" sz="2000" dirty="0" err="1"/>
              <a:t>paths</a:t>
            </a:r>
            <a:r>
              <a:rPr lang="fr-FR" sz="2000" dirty="0"/>
              <a:t> are possible</a:t>
            </a:r>
          </a:p>
          <a:p>
            <a:r>
              <a:rPr lang="fr-FR" sz="2000" dirty="0"/>
              <a:t>In </a:t>
            </a:r>
            <a:r>
              <a:rPr lang="fr-FR" sz="2000" dirty="0" err="1"/>
              <a:t>collinear</a:t>
            </a:r>
            <a:r>
              <a:rPr lang="fr-FR" sz="2000" dirty="0"/>
              <a:t> </a:t>
            </a:r>
            <a:r>
              <a:rPr lang="fr-FR" sz="2000" dirty="0" err="1"/>
              <a:t>geometry</a:t>
            </a:r>
            <a:endParaRPr lang="fr-F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24DBE-CCF4-A664-DF45-D22AB603BCDB}"/>
              </a:ext>
            </a:extLst>
          </p:cNvPr>
          <p:cNvSpPr txBox="1"/>
          <p:nvPr/>
        </p:nvSpPr>
        <p:spPr>
          <a:xfrm>
            <a:off x="1559496" y="3212976"/>
            <a:ext cx="128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FEFF 8 </a:t>
            </a:r>
          </a:p>
          <a:p>
            <a:r>
              <a:rPr lang="fr-FR" dirty="0" err="1"/>
              <a:t>calculations</a:t>
            </a:r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D9A91-6C3D-C514-EE4C-E23B3F46291F}"/>
              </a:ext>
            </a:extLst>
          </p:cNvPr>
          <p:cNvSpPr txBox="1"/>
          <p:nvPr/>
        </p:nvSpPr>
        <p:spPr>
          <a:xfrm>
            <a:off x="8359080" y="4729498"/>
            <a:ext cx="2840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MS </a:t>
            </a:r>
            <a:r>
              <a:rPr lang="fr-FR" sz="2000" u="sng" dirty="0" err="1"/>
              <a:t>requires</a:t>
            </a:r>
            <a:r>
              <a:rPr lang="fr-FR" sz="2000" dirty="0"/>
              <a:t> and </a:t>
            </a:r>
            <a:r>
              <a:rPr lang="fr-FR" sz="2000" u="sng" dirty="0" err="1"/>
              <a:t>provides</a:t>
            </a:r>
            <a:endParaRPr lang="fr-FR" sz="2000" u="sng" dirty="0"/>
          </a:p>
          <a:p>
            <a:r>
              <a:rPr lang="fr-FR" sz="2000" dirty="0" err="1"/>
              <a:t>Geometrical</a:t>
            </a:r>
            <a:r>
              <a:rPr lang="fr-FR" sz="2000" dirty="0"/>
              <a:t>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8144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B382F-B6A1-1CF3-05EC-E1C9EFCA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5D09C3-EF97-7DC1-EB6F-72252D61A7E6}"/>
              </a:ext>
            </a:extLst>
          </p:cNvPr>
          <p:cNvSpPr txBox="1"/>
          <p:nvPr/>
        </p:nvSpPr>
        <p:spPr>
          <a:xfrm>
            <a:off x="464749" y="233757"/>
            <a:ext cx="362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Calibri"/>
              </a:rPr>
              <a:t>EXAFS </a:t>
            </a:r>
            <a:r>
              <a:rPr lang="fr-FR" sz="2400" b="1" dirty="0" err="1">
                <a:solidFill>
                  <a:srgbClr val="0070C0"/>
                </a:solidFill>
                <a:latin typeface="Calibri"/>
              </a:rPr>
              <a:t>take</a:t>
            </a:r>
            <a:r>
              <a:rPr lang="fr-FR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srgbClr val="0070C0"/>
                </a:solidFill>
                <a:latin typeface="Calibri"/>
              </a:rPr>
              <a:t>away</a:t>
            </a:r>
            <a:r>
              <a:rPr lang="fr-FR" sz="2400" b="1" dirty="0">
                <a:solidFill>
                  <a:srgbClr val="0070C0"/>
                </a:solidFill>
                <a:latin typeface="Calibri"/>
              </a:rPr>
              <a:t> messages</a:t>
            </a:r>
            <a:endParaRPr lang="en-US" sz="24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B37A4-0C59-5CDA-1847-C51E816BA25C}"/>
              </a:ext>
            </a:extLst>
          </p:cNvPr>
          <p:cNvSpPr txBox="1"/>
          <p:nvPr/>
        </p:nvSpPr>
        <p:spPr>
          <a:xfrm>
            <a:off x="2296794" y="836712"/>
            <a:ext cx="68196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Information </a:t>
            </a:r>
            <a:r>
              <a:rPr lang="fr-FR" u="sng" dirty="0" err="1"/>
              <a:t>provided</a:t>
            </a:r>
            <a:r>
              <a:rPr lang="fr-FR" u="sng" dirty="0"/>
              <a:t> by EXAFS and </a:t>
            </a:r>
            <a:r>
              <a:rPr lang="fr-FR" u="sng" dirty="0" err="1"/>
              <a:t>advantages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Interatomic</a:t>
            </a:r>
            <a:r>
              <a:rPr lang="fr-FR" dirty="0"/>
              <a:t> distances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Coordination </a:t>
            </a:r>
            <a:r>
              <a:rPr lang="fr-FR" dirty="0" err="1"/>
              <a:t>numbers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Nature of </a:t>
            </a:r>
            <a:r>
              <a:rPr lang="fr-FR" dirty="0" err="1"/>
              <a:t>atomic</a:t>
            </a:r>
            <a:r>
              <a:rPr lang="fr-FR" dirty="0"/>
              <a:t> </a:t>
            </a:r>
            <a:r>
              <a:rPr lang="fr-FR" dirty="0" err="1"/>
              <a:t>neighbors</a:t>
            </a:r>
            <a:r>
              <a:rPr lang="fr-FR" dirty="0"/>
              <a:t> (for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Disorder</a:t>
            </a:r>
            <a:r>
              <a:rPr lang="fr-FR" dirty="0"/>
              <a:t>/thermal </a:t>
            </a:r>
            <a:r>
              <a:rPr lang="fr-FR" dirty="0" err="1"/>
              <a:t>effects</a:t>
            </a:r>
            <a:r>
              <a:rPr lang="fr-FR" dirty="0"/>
              <a:t> via Debye Waller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It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simulated</a:t>
            </a:r>
            <a:r>
              <a:rPr lang="fr-FR" dirty="0"/>
              <a:t> via direct </a:t>
            </a:r>
            <a:r>
              <a:rPr lang="fr-FR" dirty="0" err="1"/>
              <a:t>analytical</a:t>
            </a:r>
            <a:r>
              <a:rPr lang="fr-FR" dirty="0"/>
              <a:t> </a:t>
            </a:r>
            <a:r>
              <a:rPr lang="fr-FR" dirty="0" err="1"/>
              <a:t>methods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We</a:t>
            </a:r>
            <a:r>
              <a:rPr lang="fr-FR" dirty="0"/>
              <a:t> can stop simulations to first coordination </a:t>
            </a:r>
            <a:r>
              <a:rPr lang="fr-FR" dirty="0" err="1"/>
              <a:t>shell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Beamlines</a:t>
            </a:r>
            <a:r>
              <a:rPr lang="fr-FR" dirty="0"/>
              <a:t> are </a:t>
            </a:r>
            <a:r>
              <a:rPr lang="fr-FR" dirty="0" err="1"/>
              <a:t>getting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and </a:t>
            </a:r>
            <a:r>
              <a:rPr lang="fr-FR" dirty="0" err="1"/>
              <a:t>better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high S/N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Many</a:t>
            </a:r>
            <a:r>
              <a:rPr lang="fr-FR" dirty="0"/>
              <a:t> good simulation codes are </a:t>
            </a:r>
            <a:r>
              <a:rPr lang="fr-FR" dirty="0" err="1"/>
              <a:t>freely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/>
          </a:p>
          <a:p>
            <a:endParaRPr lang="fr-FR" dirty="0"/>
          </a:p>
          <a:p>
            <a:r>
              <a:rPr lang="fr-FR" u="sng" dirty="0" err="1"/>
              <a:t>Disadvantages</a:t>
            </a:r>
            <a:endParaRPr lang="fr-FR" u="sng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Signal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weak</a:t>
            </a:r>
            <a:r>
              <a:rPr lang="fr-FR" dirty="0"/>
              <a:t> and thermal/structural </a:t>
            </a:r>
            <a:r>
              <a:rPr lang="fr-FR" dirty="0" err="1"/>
              <a:t>disorders</a:t>
            </a:r>
            <a:r>
              <a:rPr lang="fr-FR" dirty="0"/>
              <a:t> </a:t>
            </a:r>
            <a:r>
              <a:rPr lang="fr-FR" dirty="0" err="1"/>
              <a:t>reduce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k </a:t>
            </a:r>
            <a:r>
              <a:rPr lang="fr-FR" dirty="0" err="1"/>
              <a:t>space</a:t>
            </a:r>
            <a:r>
              <a:rPr lang="fr-FR" dirty="0"/>
              <a:t> = </a:t>
            </a:r>
            <a:r>
              <a:rPr lang="fr-FR" dirty="0" err="1"/>
              <a:t>length</a:t>
            </a:r>
            <a:r>
              <a:rPr lang="fr-FR" dirty="0"/>
              <a:t> of EXAFS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Limited information versus </a:t>
            </a:r>
            <a:r>
              <a:rPr lang="fr-FR" dirty="0" err="1"/>
              <a:t>complex</a:t>
            </a:r>
            <a:r>
              <a:rPr lang="fr-FR" dirty="0"/>
              <a:t> structures in </a:t>
            </a:r>
            <a:r>
              <a:rPr lang="fr-FR" dirty="0" err="1"/>
              <a:t>many</a:t>
            </a:r>
            <a:r>
              <a:rPr lang="fr-FR" dirty="0"/>
              <a:t> cases</a:t>
            </a:r>
          </a:p>
        </p:txBody>
      </p:sp>
    </p:spTree>
    <p:extLst>
      <p:ext uri="{BB962C8B-B14F-4D97-AF65-F5344CB8AC3E}">
        <p14:creationId xmlns:p14="http://schemas.microsoft.com/office/powerpoint/2010/main" val="119615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">
            <a:extLst>
              <a:ext uri="{FF2B5EF4-FFF2-40B4-BE49-F238E27FC236}">
                <a16:creationId xmlns:a16="http://schemas.microsoft.com/office/drawing/2014/main" id="{CA791516-5CDE-5484-F650-C0802792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84568" y="3377056"/>
            <a:ext cx="4451030" cy="348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">
            <a:extLst>
              <a:ext uri="{FF2B5EF4-FFF2-40B4-BE49-F238E27FC236}">
                <a16:creationId xmlns:a16="http://schemas.microsoft.com/office/drawing/2014/main" id="{EFC89631-52ED-AD3E-E924-70BD2B1734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5305" y="3512074"/>
            <a:ext cx="4507809" cy="329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122"/>
          <a:stretch/>
        </p:blipFill>
        <p:spPr>
          <a:xfrm>
            <a:off x="570957" y="410160"/>
            <a:ext cx="4517961" cy="32910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011118" y="1663814"/>
            <a:ext cx="1656184" cy="3063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1.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Define</a:t>
            </a: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E</a:t>
            </a:r>
            <a:r>
              <a:rPr lang="fr-FR" sz="1400" i="1" baseline="-33000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8C8F0C0D-8D72-FBDA-03D4-BF07D982682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854304" y="332657"/>
            <a:ext cx="4654946" cy="3480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2">
            <a:extLst>
              <a:ext uri="{FF2B5EF4-FFF2-40B4-BE49-F238E27FC236}">
                <a16:creationId xmlns:a16="http://schemas.microsoft.com/office/drawing/2014/main" id="{91DCF69B-128C-EB37-832D-68A6CFA79F0C}"/>
              </a:ext>
            </a:extLst>
          </p:cNvPr>
          <p:cNvSpPr txBox="1"/>
          <p:nvPr/>
        </p:nvSpPr>
        <p:spPr>
          <a:xfrm>
            <a:off x="6725848" y="1747238"/>
            <a:ext cx="492797" cy="367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</a:t>
            </a:r>
            <a:r>
              <a:rPr lang="fr-FR" sz="1800" b="0" i="0" u="none" strike="noStrike" baseline="-33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5C4A78D2-246E-AA80-F0CB-B482A60D9D20}"/>
              </a:ext>
            </a:extLst>
          </p:cNvPr>
          <p:cNvSpPr txBox="1"/>
          <p:nvPr/>
        </p:nvSpPr>
        <p:spPr>
          <a:xfrm>
            <a:off x="7464152" y="1663814"/>
            <a:ext cx="2482292" cy="52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2.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Extrapolate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pre-edge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up to E</a:t>
            </a:r>
            <a:r>
              <a:rPr lang="fr-FR" sz="1400" b="0" i="1" u="none" strike="noStrike" baseline="-33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as a straight line</a:t>
            </a:r>
          </a:p>
        </p:txBody>
      </p:sp>
      <p:pic>
        <p:nvPicPr>
          <p:cNvPr id="9" name="Picture 8" descr="A walnut with a cracked shell">
            <a:extLst>
              <a:ext uri="{FF2B5EF4-FFF2-40B4-BE49-F238E27FC236}">
                <a16:creationId xmlns:a16="http://schemas.microsoft.com/office/drawing/2014/main" id="{69552556-AE9F-7823-6416-2CF8BC8DC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036">
            <a:off x="5100008" y="452577"/>
            <a:ext cx="1223652" cy="7210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4" name="ZoneTexte 2">
            <a:extLst>
              <a:ext uri="{FF2B5EF4-FFF2-40B4-BE49-F238E27FC236}">
                <a16:creationId xmlns:a16="http://schemas.microsoft.com/office/drawing/2014/main" id="{006EC155-9E8B-729C-253B-2BC0B38F4212}"/>
              </a:ext>
            </a:extLst>
          </p:cNvPr>
          <p:cNvSpPr txBox="1"/>
          <p:nvPr/>
        </p:nvSpPr>
        <p:spPr>
          <a:xfrm>
            <a:off x="2723400" y="1155600"/>
            <a:ext cx="507240" cy="367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</a:t>
            </a:r>
            <a:r>
              <a:rPr lang="fr-FR" sz="1800" b="0" i="0" u="none" strike="noStrike" baseline="-330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</a:p>
        </p:txBody>
      </p:sp>
      <p:sp>
        <p:nvSpPr>
          <p:cNvPr id="15" name="ZoneTexte 3">
            <a:extLst>
              <a:ext uri="{FF2B5EF4-FFF2-40B4-BE49-F238E27FC236}">
                <a16:creationId xmlns:a16="http://schemas.microsoft.com/office/drawing/2014/main" id="{CAFB377C-A27B-A232-EB8F-2CE1AAE1D466}"/>
              </a:ext>
            </a:extLst>
          </p:cNvPr>
          <p:cNvSpPr txBox="1"/>
          <p:nvPr/>
        </p:nvSpPr>
        <p:spPr>
          <a:xfrm>
            <a:off x="1847528" y="4741258"/>
            <a:ext cx="3086915" cy="7372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45720" marR="0" lvl="0" indent="-457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" algn="l"/>
                <a:tab pos="502920" algn="l"/>
                <a:tab pos="960120" algn="l"/>
                <a:tab pos="1417319" algn="l"/>
                <a:tab pos="1874520" algn="l"/>
                <a:tab pos="2331720" algn="l"/>
                <a:tab pos="2788919" algn="l"/>
                <a:tab pos="3246120" algn="l"/>
                <a:tab pos="3703320" algn="l"/>
                <a:tab pos="4160520" algn="l"/>
                <a:tab pos="4617720" algn="l"/>
                <a:tab pos="5074920" algn="l"/>
                <a:tab pos="5532119" algn="l"/>
                <a:tab pos="5989320" algn="l"/>
                <a:tab pos="6446519" algn="l"/>
                <a:tab pos="6903720" algn="l"/>
                <a:tab pos="7360920" algn="l"/>
                <a:tab pos="7818120" algn="l"/>
                <a:tab pos="8275320" algn="l"/>
                <a:tab pos="8732520" algn="l"/>
                <a:tab pos="9189720" algn="l"/>
              </a:tabLst>
            </a:pP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3.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Extrapolate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post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edge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down to E</a:t>
            </a:r>
            <a:r>
              <a:rPr lang="fr-FR" sz="1400" b="0" i="1" u="none" strike="noStrike" baseline="-33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  <a:endParaRPr lang="fr-FR" sz="1400" b="0" i="1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4.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Obtain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  <a:r>
              <a:rPr lang="fr-FR" sz="1400" b="0" i="1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edge</a:t>
            </a:r>
            <a:r>
              <a:rPr lang="fr-FR" sz="1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jump at E</a:t>
            </a:r>
            <a:r>
              <a:rPr lang="fr-FR" sz="1400" b="0" i="1" u="none" strike="noStrike" baseline="-33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5.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Normalize</a:t>
            </a: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by jump</a:t>
            </a:r>
            <a:endParaRPr lang="fr-FR" sz="1400" b="0" i="1" u="none" strike="noStrike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6" name="Connecteur droit 5">
            <a:extLst>
              <a:ext uri="{FF2B5EF4-FFF2-40B4-BE49-F238E27FC236}">
                <a16:creationId xmlns:a16="http://schemas.microsoft.com/office/drawing/2014/main" id="{7F8ABCAC-E180-B5C2-DFCB-0DF0945554AA}"/>
              </a:ext>
            </a:extLst>
          </p:cNvPr>
          <p:cNvSpPr/>
          <p:nvPr/>
        </p:nvSpPr>
        <p:spPr>
          <a:xfrm>
            <a:off x="1847529" y="4293096"/>
            <a:ext cx="24574" cy="1787865"/>
          </a:xfrm>
          <a:prstGeom prst="line">
            <a:avLst/>
          </a:prstGeom>
          <a:noFill/>
          <a:ln w="14400">
            <a:solidFill>
              <a:srgbClr val="808080"/>
            </a:solidFill>
            <a:prstDash val="solid"/>
            <a:headEnd type="arrow"/>
            <a:tailEnd type="arrow"/>
          </a:ln>
        </p:spPr>
        <p:txBody>
          <a:bodyPr vert="horz" wrap="squar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pPr>
            <a:r>
              <a:rPr lang="fr-FR" sz="1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Symbol" pitchFamily="34"/>
                <a:ea typeface="DejaVu Sans" pitchFamily="2"/>
                <a:cs typeface="DejaVu Sans" pitchFamily="2"/>
              </a:rPr>
              <a:t>Dm</a:t>
            </a:r>
            <a:r>
              <a:rPr lang="fr-FR" sz="14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x</a:t>
            </a:r>
            <a:r>
              <a:rPr lang="fr-FR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(E</a:t>
            </a:r>
            <a:r>
              <a:rPr lang="fr-FR" sz="1400" b="0" i="0" u="none" strike="noStrike" baseline="-330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0</a:t>
            </a:r>
            <a:r>
              <a:rPr lang="fr-FR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pPr>
            <a:endParaRPr lang="fr-FR" sz="1400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pPr>
            <a:endParaRPr lang="fr-FR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D479520-364B-0A42-EC4C-E801D6F65703}"/>
              </a:ext>
            </a:extLst>
          </p:cNvPr>
          <p:cNvSpPr txBox="1"/>
          <p:nvPr/>
        </p:nvSpPr>
        <p:spPr>
          <a:xfrm>
            <a:off x="7464152" y="4861898"/>
            <a:ext cx="2232248" cy="52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5. Fit a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spline</a:t>
            </a: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through</a:t>
            </a:r>
            <a:endParaRPr lang="fr-FR" sz="1400" i="1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as EXAFS background</a:t>
            </a:r>
            <a:endParaRPr lang="fr-FR" sz="1400" i="1" baseline="-33000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A8641-0E2E-9425-EAF2-8FB491FF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36CF0A66-CE42-5091-F276-288DA14036A9}"/>
              </a:ext>
            </a:extLst>
          </p:cNvPr>
          <p:cNvSpPr/>
          <p:nvPr/>
        </p:nvSpPr>
        <p:spPr>
          <a:xfrm>
            <a:off x="2070559" y="4563089"/>
            <a:ext cx="1375604" cy="1124802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7" name="Image 1">
            <a:extLst>
              <a:ext uri="{FF2B5EF4-FFF2-40B4-BE49-F238E27FC236}">
                <a16:creationId xmlns:a16="http://schemas.microsoft.com/office/drawing/2014/main" id="{1F97CC7E-310F-FB77-F8AA-CCFD02E2B2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2411"/>
          <a:stretch/>
        </p:blipFill>
        <p:spPr>
          <a:xfrm>
            <a:off x="263352" y="558066"/>
            <a:ext cx="4451030" cy="30488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612931-4FEF-55D0-F865-14CBF83511BA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19" name="Image 1">
            <a:extLst>
              <a:ext uri="{FF2B5EF4-FFF2-40B4-BE49-F238E27FC236}">
                <a16:creationId xmlns:a16="http://schemas.microsoft.com/office/drawing/2014/main" id="{C2CD304A-2302-988F-1E71-AFD1A67520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3850"/>
          <a:stretch/>
        </p:blipFill>
        <p:spPr>
          <a:xfrm>
            <a:off x="4799856" y="558066"/>
            <a:ext cx="4734464" cy="2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6F94829-64E1-358D-31D3-18EA6B61B8D7}"/>
              </a:ext>
            </a:extLst>
          </p:cNvPr>
          <p:cNvSpPr/>
          <p:nvPr/>
        </p:nvSpPr>
        <p:spPr>
          <a:xfrm rot="1006716">
            <a:off x="3680572" y="1362194"/>
            <a:ext cx="1059894" cy="1344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3408C626-620D-6029-A3AF-5335BD6E707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75720" y="3651356"/>
            <a:ext cx="5857919" cy="2943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46748B-521D-BEFC-DE34-F6B24AF4BF93}"/>
                  </a:ext>
                </a:extLst>
              </p:cNvPr>
              <p:cNvSpPr/>
              <p:nvPr/>
            </p:nvSpPr>
            <p:spPr>
              <a:xfrm>
                <a:off x="1129560" y="3966294"/>
                <a:ext cx="2389693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>
                          <a:latin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latin typeface="Cambria Math"/>
                            </a:rPr>
                            <m:t>0.2625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A46748B-521D-BEFC-DE34-F6B24AF4B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60" y="3966294"/>
                <a:ext cx="2389693" cy="4277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FCC2C-DF5A-5F3F-FDBF-3B71664CC4CD}"/>
              </a:ext>
            </a:extLst>
          </p:cNvPr>
          <p:cNvGrpSpPr/>
          <p:nvPr/>
        </p:nvGrpSpPr>
        <p:grpSpPr>
          <a:xfrm>
            <a:off x="3590975" y="3259827"/>
            <a:ext cx="5873040" cy="3316885"/>
            <a:chOff x="3590975" y="3259827"/>
            <a:chExt cx="5873040" cy="3316885"/>
          </a:xfrm>
        </p:grpSpPr>
        <p:pic>
          <p:nvPicPr>
            <p:cNvPr id="20" name="Image 3">
              <a:extLst>
                <a:ext uri="{FF2B5EF4-FFF2-40B4-BE49-F238E27FC236}">
                  <a16:creationId xmlns:a16="http://schemas.microsoft.com/office/drawing/2014/main" id="{ED708090-583B-EF00-BE57-378EF8A28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590975" y="3633712"/>
              <a:ext cx="5873040" cy="29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C1745F-DC88-FDF8-2EBD-2C14B9D9B44F}"/>
                </a:ext>
              </a:extLst>
            </p:cNvPr>
            <p:cNvSpPr txBox="1"/>
            <p:nvPr/>
          </p:nvSpPr>
          <p:spPr>
            <a:xfrm>
              <a:off x="5915980" y="3320988"/>
              <a:ext cx="811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EXAFS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8B0BCB-2AA8-0037-1C43-CAE6F130F5C0}"/>
                    </a:ext>
                  </a:extLst>
                </p:cNvPr>
                <p:cNvSpPr txBox="1"/>
                <p:nvPr/>
              </p:nvSpPr>
              <p:spPr>
                <a:xfrm>
                  <a:off x="6627648" y="3259827"/>
                  <a:ext cx="55352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/>
                          </a:rPr>
                          <m:t>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8B0BCB-2AA8-0037-1C43-CAE6F130F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648" y="3259827"/>
                  <a:ext cx="55352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ZoneTexte 3">
            <a:extLst>
              <a:ext uri="{FF2B5EF4-FFF2-40B4-BE49-F238E27FC236}">
                <a16:creationId xmlns:a16="http://schemas.microsoft.com/office/drawing/2014/main" id="{C9B91C54-F9A7-B829-E0DB-9B1707D7BC6A}"/>
              </a:ext>
            </a:extLst>
          </p:cNvPr>
          <p:cNvSpPr txBox="1"/>
          <p:nvPr/>
        </p:nvSpPr>
        <p:spPr>
          <a:xfrm>
            <a:off x="1709177" y="1621472"/>
            <a:ext cx="2232248" cy="52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5. Fit a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spline</a:t>
            </a: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through</a:t>
            </a:r>
            <a:endParaRPr lang="fr-FR" sz="1400" i="1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as EXAFS background</a:t>
            </a:r>
            <a:endParaRPr lang="fr-FR" sz="1400" i="1" baseline="-33000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47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B705-AD86-DF3A-4D80-4B9AE578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0A16F59-14FD-6E1F-8025-C3676C8FAF6A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D3B32B-D0FB-A253-9E91-A961160D0CAF}"/>
              </a:ext>
            </a:extLst>
          </p:cNvPr>
          <p:cNvGrpSpPr/>
          <p:nvPr/>
        </p:nvGrpSpPr>
        <p:grpSpPr>
          <a:xfrm>
            <a:off x="391517" y="1139611"/>
            <a:ext cx="3937640" cy="3189489"/>
            <a:chOff x="391517" y="1139611"/>
            <a:chExt cx="3937640" cy="31894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B3BC69-2AC3-E2DA-8640-AB183C48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517" y="1139611"/>
              <a:ext cx="3937640" cy="31894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B35FDE-702B-A349-BBCD-A278E9B10B75}"/>
                </a:ext>
              </a:extLst>
            </p:cNvPr>
            <p:cNvSpPr txBox="1"/>
            <p:nvPr/>
          </p:nvSpPr>
          <p:spPr>
            <a:xfrm>
              <a:off x="443372" y="1196752"/>
              <a:ext cx="814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bg1"/>
                  </a:solidFill>
                </a:rPr>
                <a:t>fcc</a:t>
              </a:r>
              <a:r>
                <a:rPr lang="fr-FR" b="1" dirty="0">
                  <a:solidFill>
                    <a:schemeClr val="bg1"/>
                  </a:solidFill>
                </a:rPr>
                <a:t>-Cu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1771D90-C22E-F943-F1E5-5FFF2F60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104" y="476672"/>
            <a:ext cx="7392671" cy="6103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35596-2B26-852C-7C76-CFBA6F5B947A}"/>
              </a:ext>
            </a:extLst>
          </p:cNvPr>
          <p:cNvSpPr txBox="1"/>
          <p:nvPr/>
        </p:nvSpPr>
        <p:spPr>
          <a:xfrm>
            <a:off x="391518" y="4653136"/>
            <a:ext cx="393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Radial distribution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information versus EXAFS.</a:t>
            </a:r>
          </a:p>
        </p:txBody>
      </p:sp>
    </p:spTree>
    <p:extLst>
      <p:ext uri="{BB962C8B-B14F-4D97-AF65-F5344CB8AC3E}">
        <p14:creationId xmlns:p14="http://schemas.microsoft.com/office/powerpoint/2010/main" val="401012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A523B-0677-8A18-C32B-4F3291CD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13D5671-E9EF-2601-429B-992D7AE04DB3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DCE5F723-1B73-F411-E303-C6D08F6DA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241" y="737964"/>
            <a:ext cx="4018911" cy="3159088"/>
          </a:xfrm>
          <a:prstGeom prst="rect">
            <a:avLst/>
          </a:prstGeom>
        </p:spPr>
      </p:pic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750AC914-FF6D-158B-69B0-3BB3ACF5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63" y="672424"/>
            <a:ext cx="4123249" cy="32278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E900C9-3FC4-05AA-78B0-FEAA9D5E43E5}"/>
              </a:ext>
            </a:extLst>
          </p:cNvPr>
          <p:cNvGrpSpPr/>
          <p:nvPr/>
        </p:nvGrpSpPr>
        <p:grpSpPr>
          <a:xfrm>
            <a:off x="7769395" y="764704"/>
            <a:ext cx="3799213" cy="2938134"/>
            <a:chOff x="6420036" y="651545"/>
            <a:chExt cx="4267265" cy="32506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6B035E-5378-E596-789E-6FC4189C1E22}"/>
                </a:ext>
              </a:extLst>
            </p:cNvPr>
            <p:cNvGrpSpPr/>
            <p:nvPr/>
          </p:nvGrpSpPr>
          <p:grpSpPr>
            <a:xfrm>
              <a:off x="6420036" y="651545"/>
              <a:ext cx="4267265" cy="3250654"/>
              <a:chOff x="6420036" y="651545"/>
              <a:chExt cx="4267265" cy="3250654"/>
            </a:xfrm>
            <a:solidFill>
              <a:srgbClr val="DEE7F3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D31DF0-1D7D-DEEA-4140-8D9DBE8E71D8}"/>
                  </a:ext>
                </a:extLst>
              </p:cNvPr>
              <p:cNvSpPr/>
              <p:nvPr/>
            </p:nvSpPr>
            <p:spPr>
              <a:xfrm>
                <a:off x="8444814" y="651545"/>
                <a:ext cx="22424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86FFF0-F829-5925-3B0B-78C26804C9F3}"/>
                  </a:ext>
                </a:extLst>
              </p:cNvPr>
              <p:cNvSpPr/>
              <p:nvPr/>
            </p:nvSpPr>
            <p:spPr>
              <a:xfrm>
                <a:off x="6420036" y="656692"/>
                <a:ext cx="9102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D4ADF7-9803-253C-B473-F1DED80E9D97}"/>
                </a:ext>
              </a:extLst>
            </p:cNvPr>
            <p:cNvSpPr txBox="1"/>
            <p:nvPr/>
          </p:nvSpPr>
          <p:spPr>
            <a:xfrm>
              <a:off x="8688288" y="944724"/>
              <a:ext cx="169218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The Fourier </a:t>
              </a:r>
              <a:r>
                <a:rPr lang="fr-FR" sz="1600" dirty="0" err="1"/>
                <a:t>transform</a:t>
              </a:r>
              <a:r>
                <a:rPr lang="fr-FR" sz="1600" dirty="0"/>
                <a:t> </a:t>
              </a:r>
              <a:r>
                <a:rPr lang="fr-FR" sz="1600" dirty="0" err="1"/>
                <a:t>helps</a:t>
              </a:r>
              <a:r>
                <a:rPr lang="fr-FR" sz="1600" dirty="0"/>
                <a:t> in </a:t>
              </a:r>
              <a:r>
                <a:rPr lang="fr-FR" sz="1600" dirty="0" err="1"/>
                <a:t>isolating</a:t>
              </a:r>
              <a:r>
                <a:rPr lang="fr-FR" sz="1600" dirty="0"/>
                <a:t> a </a:t>
              </a:r>
              <a:r>
                <a:rPr lang="fr-FR" sz="1600" dirty="0" err="1"/>
                <a:t>narrow</a:t>
              </a:r>
              <a:r>
                <a:rPr lang="fr-FR" sz="1600" dirty="0"/>
                <a:t> set of </a:t>
              </a:r>
              <a:r>
                <a:rPr lang="fr-FR" sz="1600" dirty="0" err="1"/>
                <a:t>frequencies</a:t>
              </a:r>
              <a:r>
                <a:rPr lang="fr-FR" sz="1600" dirty="0"/>
                <a:t>, </a:t>
              </a:r>
              <a:r>
                <a:rPr lang="fr-FR" sz="1600" dirty="0" err="1"/>
                <a:t>these</a:t>
              </a:r>
              <a:r>
                <a:rPr lang="fr-FR" sz="1600" dirty="0"/>
                <a:t> correspond to </a:t>
              </a:r>
              <a:r>
                <a:rPr lang="fr-FR" sz="1600" dirty="0" err="1"/>
                <a:t>limited</a:t>
              </a:r>
              <a:r>
                <a:rPr lang="fr-FR" sz="1600" dirty="0"/>
                <a:t> information.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432B83-7673-201A-0358-B1A787962EF9}"/>
              </a:ext>
            </a:extLst>
          </p:cNvPr>
          <p:cNvGrpSpPr/>
          <p:nvPr/>
        </p:nvGrpSpPr>
        <p:grpSpPr>
          <a:xfrm>
            <a:off x="155340" y="836712"/>
            <a:ext cx="3220207" cy="2808312"/>
            <a:chOff x="391517" y="1139611"/>
            <a:chExt cx="3937640" cy="31894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89FEA-5205-BB1E-1BD8-1F2DABF4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517" y="1139611"/>
              <a:ext cx="3937640" cy="31894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4810CD-24F9-43DD-9C1B-E5D49304D359}"/>
                </a:ext>
              </a:extLst>
            </p:cNvPr>
            <p:cNvSpPr txBox="1"/>
            <p:nvPr/>
          </p:nvSpPr>
          <p:spPr>
            <a:xfrm>
              <a:off x="443372" y="1196752"/>
              <a:ext cx="814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bg1"/>
                  </a:solidFill>
                </a:rPr>
                <a:t>fcc</a:t>
              </a:r>
              <a:r>
                <a:rPr lang="fr-FR" b="1" dirty="0">
                  <a:solidFill>
                    <a:schemeClr val="bg1"/>
                  </a:solidFill>
                </a:rPr>
                <a:t>-Cu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5740C3-A2BA-66F5-CFE2-E68586640B0E}"/>
                  </a:ext>
                </a:extLst>
              </p:cNvPr>
              <p:cNvSpPr txBox="1"/>
              <p:nvPr/>
            </p:nvSpPr>
            <p:spPr>
              <a:xfrm>
                <a:off x="5260201" y="4388325"/>
                <a:ext cx="4311886" cy="8953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𝑖𝑑𝑝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b="0" i="1" dirty="0"/>
              </a:p>
              <a:p>
                <a:r>
                  <a:rPr lang="fr-FR" i="1" dirty="0"/>
                  <a:t> </a:t>
                </a:r>
                <a:r>
                  <a:rPr lang="fr-FR" i="1" dirty="0" err="1"/>
                  <a:t>Nyquist</a:t>
                </a:r>
                <a:r>
                  <a:rPr lang="fr-FR" i="1" dirty="0"/>
                  <a:t> Shannon </a:t>
                </a:r>
                <a:r>
                  <a:rPr lang="fr-FR" i="1" dirty="0" err="1"/>
                  <a:t>Theorem</a:t>
                </a:r>
                <a:r>
                  <a:rPr lang="fr-FR" i="1" dirty="0"/>
                  <a:t> </a:t>
                </a:r>
                <a:r>
                  <a:rPr lang="fr-FR" i="1" dirty="0" err="1"/>
                  <a:t>applied</a:t>
                </a:r>
                <a:r>
                  <a:rPr lang="fr-FR" i="1" dirty="0"/>
                  <a:t> to EXAFS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5740C3-A2BA-66F5-CFE2-E68586640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01" y="4388325"/>
                <a:ext cx="4311886" cy="89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3829ED-A851-758B-1203-F6FEFEC519B8}"/>
                  </a:ext>
                </a:extLst>
              </p:cNvPr>
              <p:cNvSpPr txBox="1"/>
              <p:nvPr/>
            </p:nvSpPr>
            <p:spPr>
              <a:xfrm>
                <a:off x="5375920" y="4052101"/>
                <a:ext cx="324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3829ED-A851-758B-1203-F6FEFEC51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4052101"/>
                <a:ext cx="324127" cy="276999"/>
              </a:xfrm>
              <a:prstGeom prst="rect">
                <a:avLst/>
              </a:prstGeom>
              <a:blipFill>
                <a:blip r:embed="rId7"/>
                <a:stretch>
                  <a:fillRect l="-16981" r="-18868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F2189-A055-0C57-7A02-56904FCF7991}"/>
                  </a:ext>
                </a:extLst>
              </p:cNvPr>
              <p:cNvSpPr txBox="1"/>
              <p:nvPr/>
            </p:nvSpPr>
            <p:spPr>
              <a:xfrm>
                <a:off x="8976229" y="4041068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ΔR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F2189-A055-0C57-7A02-56904FCF7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229" y="4041068"/>
                <a:ext cx="333425" cy="276999"/>
              </a:xfrm>
              <a:prstGeom prst="rect">
                <a:avLst/>
              </a:prstGeom>
              <a:blipFill>
                <a:blip r:embed="rId8"/>
                <a:stretch>
                  <a:fillRect l="-14545" r="-1818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98BDF9-7D4B-7BE5-EFAA-04BF6895F56C}"/>
              </a:ext>
            </a:extLst>
          </p:cNvPr>
          <p:cNvCxnSpPr>
            <a:cxnSpLocks/>
          </p:cNvCxnSpPr>
          <p:nvPr/>
        </p:nvCxnSpPr>
        <p:spPr>
          <a:xfrm>
            <a:off x="4187788" y="4041068"/>
            <a:ext cx="29523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4F9BC4-8EF8-8E2E-34C2-159EC7538431}"/>
              </a:ext>
            </a:extLst>
          </p:cNvPr>
          <p:cNvCxnSpPr>
            <a:cxnSpLocks/>
          </p:cNvCxnSpPr>
          <p:nvPr/>
        </p:nvCxnSpPr>
        <p:spPr>
          <a:xfrm>
            <a:off x="8652284" y="4007769"/>
            <a:ext cx="890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70C1C4C-4BD0-E7F0-BAEA-ACC52C156C3B}"/>
              </a:ext>
            </a:extLst>
          </p:cNvPr>
          <p:cNvSpPr txBox="1"/>
          <p:nvPr/>
        </p:nvSpPr>
        <p:spPr>
          <a:xfrm>
            <a:off x="3682287" y="5639411"/>
            <a:ext cx="39633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Simulating</a:t>
            </a:r>
            <a:r>
              <a:rPr lang="fr-FR" dirty="0"/>
              <a:t> the EXAFS signal </a:t>
            </a:r>
            <a:r>
              <a:rPr lang="fr-FR" dirty="0" err="1"/>
              <a:t>implies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Making</a:t>
            </a:r>
            <a:r>
              <a:rPr lang="fr-FR" dirty="0"/>
              <a:t> a structural </a:t>
            </a:r>
            <a:r>
              <a:rPr lang="fr-FR" dirty="0" err="1"/>
              <a:t>hypothesis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Fit a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N</a:t>
            </a:r>
            <a:r>
              <a:rPr lang="fr-FR" baseline="-25000" dirty="0" err="1"/>
              <a:t>par</a:t>
            </a:r>
            <a:r>
              <a:rPr lang="fr-FR" dirty="0"/>
              <a:t>&lt;</a:t>
            </a:r>
            <a:r>
              <a:rPr lang="fr-FR" dirty="0" err="1"/>
              <a:t>N</a:t>
            </a:r>
            <a:r>
              <a:rPr lang="fr-FR" baseline="-25000" dirty="0" err="1"/>
              <a:t>idp</a:t>
            </a:r>
            <a:r>
              <a:rPr lang="fr-FR" dirty="0"/>
              <a:t> 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24779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BDC68-0D80-98E1-7B7D-2C06974FA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8B5680B-0E8A-EE9D-5487-B90966537CEC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E2790F69-991D-967C-6F45-FC134DC4D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9" y="656692"/>
            <a:ext cx="4123249" cy="32278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48B331-A271-1DF1-E18C-7BA7DFABAB04}"/>
              </a:ext>
            </a:extLst>
          </p:cNvPr>
          <p:cNvGrpSpPr/>
          <p:nvPr/>
        </p:nvGrpSpPr>
        <p:grpSpPr>
          <a:xfrm>
            <a:off x="3955681" y="748972"/>
            <a:ext cx="3799213" cy="2938134"/>
            <a:chOff x="6420036" y="651545"/>
            <a:chExt cx="4267265" cy="32506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A94580-FEEC-A305-97EA-DBD471BAB37A}"/>
                </a:ext>
              </a:extLst>
            </p:cNvPr>
            <p:cNvGrpSpPr/>
            <p:nvPr/>
          </p:nvGrpSpPr>
          <p:grpSpPr>
            <a:xfrm>
              <a:off x="6420036" y="651545"/>
              <a:ext cx="4267265" cy="3250654"/>
              <a:chOff x="6420036" y="651545"/>
              <a:chExt cx="4267265" cy="3250654"/>
            </a:xfrm>
            <a:solidFill>
              <a:srgbClr val="DEE7F3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46B348-AEDD-12B7-88A0-1B6BBE2A4677}"/>
                  </a:ext>
                </a:extLst>
              </p:cNvPr>
              <p:cNvSpPr/>
              <p:nvPr/>
            </p:nvSpPr>
            <p:spPr>
              <a:xfrm>
                <a:off x="8444814" y="651545"/>
                <a:ext cx="22424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CFF2D9-59D5-2F9C-0307-F2827F8600B4}"/>
                  </a:ext>
                </a:extLst>
              </p:cNvPr>
              <p:cNvSpPr/>
              <p:nvPr/>
            </p:nvSpPr>
            <p:spPr>
              <a:xfrm>
                <a:off x="6420036" y="656692"/>
                <a:ext cx="9102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8ED0580-223E-BD68-10A2-D43DF9CB2B7E}"/>
                </a:ext>
              </a:extLst>
            </p:cNvPr>
            <p:cNvSpPr txBox="1"/>
            <p:nvPr/>
          </p:nvSpPr>
          <p:spPr>
            <a:xfrm>
              <a:off x="8688288" y="944724"/>
              <a:ext cx="169218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The Fourier </a:t>
              </a:r>
              <a:r>
                <a:rPr lang="fr-FR" sz="1600" dirty="0" err="1"/>
                <a:t>transform</a:t>
              </a:r>
              <a:r>
                <a:rPr lang="fr-FR" sz="1600" dirty="0"/>
                <a:t> </a:t>
              </a:r>
              <a:r>
                <a:rPr lang="fr-FR" sz="1600" dirty="0" err="1"/>
                <a:t>helps</a:t>
              </a:r>
              <a:r>
                <a:rPr lang="fr-FR" sz="1600" dirty="0"/>
                <a:t> in </a:t>
              </a:r>
              <a:r>
                <a:rPr lang="fr-FR" sz="1600" dirty="0" err="1"/>
                <a:t>isolating</a:t>
              </a:r>
              <a:r>
                <a:rPr lang="fr-FR" sz="1600" dirty="0"/>
                <a:t> a </a:t>
              </a:r>
              <a:r>
                <a:rPr lang="fr-FR" sz="1600" dirty="0" err="1"/>
                <a:t>narrow</a:t>
              </a:r>
              <a:r>
                <a:rPr lang="fr-FR" sz="1600" dirty="0"/>
                <a:t> set of </a:t>
              </a:r>
              <a:r>
                <a:rPr lang="fr-FR" sz="1600" dirty="0" err="1"/>
                <a:t>frequencies</a:t>
              </a:r>
              <a:r>
                <a:rPr lang="fr-FR" sz="1600" dirty="0"/>
                <a:t>, </a:t>
              </a:r>
              <a:r>
                <a:rPr lang="fr-FR" sz="1600" dirty="0" err="1"/>
                <a:t>these</a:t>
              </a:r>
              <a:r>
                <a:rPr lang="fr-FR" sz="1600" dirty="0"/>
                <a:t> correspond to </a:t>
              </a:r>
              <a:r>
                <a:rPr lang="fr-FR" sz="1600" dirty="0" err="1"/>
                <a:t>limited</a:t>
              </a:r>
              <a:r>
                <a:rPr lang="fr-FR" sz="1600" dirty="0"/>
                <a:t> information.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3FCF5A2-7014-C833-5FFF-1C3370FF559F}"/>
              </a:ext>
            </a:extLst>
          </p:cNvPr>
          <p:cNvGrpSpPr/>
          <p:nvPr/>
        </p:nvGrpSpPr>
        <p:grpSpPr>
          <a:xfrm>
            <a:off x="155340" y="836712"/>
            <a:ext cx="3220207" cy="2808312"/>
            <a:chOff x="391517" y="1139611"/>
            <a:chExt cx="3937640" cy="31894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ACFE25-14A4-512E-181B-CA62CF098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17" y="1139611"/>
              <a:ext cx="3937640" cy="31894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6A1017-B804-C65A-6936-1BC5ADA152CB}"/>
                </a:ext>
              </a:extLst>
            </p:cNvPr>
            <p:cNvSpPr txBox="1"/>
            <p:nvPr/>
          </p:nvSpPr>
          <p:spPr>
            <a:xfrm>
              <a:off x="443372" y="1196752"/>
              <a:ext cx="814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bg1"/>
                  </a:solidFill>
                </a:rPr>
                <a:t>fcc</a:t>
              </a:r>
              <a:r>
                <a:rPr lang="fr-FR" b="1" dirty="0">
                  <a:solidFill>
                    <a:schemeClr val="bg1"/>
                  </a:solidFill>
                </a:rPr>
                <a:t>-Cu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10F482-0C7B-2199-B3FC-F2E5B2D24516}"/>
                  </a:ext>
                </a:extLst>
              </p:cNvPr>
              <p:cNvSpPr txBox="1"/>
              <p:nvPr/>
            </p:nvSpPr>
            <p:spPr>
              <a:xfrm>
                <a:off x="8783147" y="1873193"/>
                <a:ext cx="2252540" cy="6183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𝑖𝑑𝑝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b="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10F482-0C7B-2199-B3FC-F2E5B2D2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147" y="1873193"/>
                <a:ext cx="225254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74B9C-74F5-6D48-3417-4505E1DED543}"/>
                  </a:ext>
                </a:extLst>
              </p:cNvPr>
              <p:cNvSpPr txBox="1"/>
              <p:nvPr/>
            </p:nvSpPr>
            <p:spPr>
              <a:xfrm>
                <a:off x="5162515" y="4025336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ΔR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A74B9C-74F5-6D48-3417-4505E1DED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15" y="4025336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 l="-16364" r="-16364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9ABF7D-2DC6-54C6-FCAD-CB2BF653E11B}"/>
              </a:ext>
            </a:extLst>
          </p:cNvPr>
          <p:cNvCxnSpPr>
            <a:cxnSpLocks/>
          </p:cNvCxnSpPr>
          <p:nvPr/>
        </p:nvCxnSpPr>
        <p:spPr>
          <a:xfrm>
            <a:off x="4838570" y="3992037"/>
            <a:ext cx="890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573D846-77D7-DCA7-309E-B849785FE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05" y="3611348"/>
            <a:ext cx="2576939" cy="2555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85B8E-12A8-6E6B-42D7-E439EB3928D0}"/>
              </a:ext>
            </a:extLst>
          </p:cNvPr>
          <p:cNvSpPr txBox="1"/>
          <p:nvPr/>
        </p:nvSpPr>
        <p:spPr>
          <a:xfrm>
            <a:off x="530751" y="4221083"/>
            <a:ext cx="25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Very </a:t>
            </a:r>
            <a:r>
              <a:rPr lang="fr-FR" dirty="0" err="1">
                <a:solidFill>
                  <a:schemeClr val="bg1"/>
                </a:solidFill>
              </a:rPr>
              <a:t>simplified</a:t>
            </a:r>
            <a:r>
              <a:rPr lang="fr-FR" dirty="0">
                <a:solidFill>
                  <a:schemeClr val="bg1"/>
                </a:solidFill>
              </a:rPr>
              <a:t> model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833DD3D-1195-A68C-3819-270DEFA52C37}"/>
              </a:ext>
            </a:extLst>
          </p:cNvPr>
          <p:cNvSpPr/>
          <p:nvPr/>
        </p:nvSpPr>
        <p:spPr>
          <a:xfrm>
            <a:off x="1765443" y="3537012"/>
            <a:ext cx="262105" cy="68407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4B065BC-AC77-D3BA-180D-C21013FA5D3B}"/>
              </a:ext>
            </a:extLst>
          </p:cNvPr>
          <p:cNvSpPr/>
          <p:nvPr/>
        </p:nvSpPr>
        <p:spPr>
          <a:xfrm>
            <a:off x="3053493" y="4889180"/>
            <a:ext cx="902188" cy="2772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709CF5-56CE-FE8D-D536-B7F2B9AA20B6}"/>
              </a:ext>
            </a:extLst>
          </p:cNvPr>
          <p:cNvSpPr txBox="1"/>
          <p:nvPr/>
        </p:nvSpPr>
        <p:spPr>
          <a:xfrm>
            <a:off x="6636688" y="4246312"/>
            <a:ext cx="337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4F81BD"/>
                </a:solidFill>
              </a:rPr>
              <a:t>Simplified</a:t>
            </a:r>
            <a:r>
              <a:rPr lang="fr-FR" b="1" dirty="0">
                <a:solidFill>
                  <a:srgbClr val="4F81BD"/>
                </a:solidFill>
              </a:rPr>
              <a:t> </a:t>
            </a:r>
            <a:r>
              <a:rPr lang="fr-FR" b="1" dirty="0" err="1">
                <a:solidFill>
                  <a:srgbClr val="4F81BD"/>
                </a:solidFill>
              </a:rPr>
              <a:t>Theoretical</a:t>
            </a:r>
            <a:r>
              <a:rPr lang="fr-FR" b="1" dirty="0">
                <a:solidFill>
                  <a:srgbClr val="4F81BD"/>
                </a:solidFill>
              </a:rPr>
              <a:t>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D70A5167-1B1C-C214-0F30-FB9077038E84}"/>
                  </a:ext>
                </a:extLst>
              </p:cNvPr>
              <p:cNvSpPr txBox="1"/>
              <p:nvPr/>
            </p:nvSpPr>
            <p:spPr>
              <a:xfrm>
                <a:off x="4151784" y="4977172"/>
                <a:ext cx="6463821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fr-FR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D70A5167-1B1C-C214-0F30-FB907703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4977172"/>
                <a:ext cx="6463821" cy="806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8F73A5-B07B-5DBE-3C30-DA1F52DC33F0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032104" y="4615644"/>
            <a:ext cx="1294502" cy="456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4852BBB-129D-E7B3-2EEF-7A2BED566EB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326606" y="4615644"/>
            <a:ext cx="1297786" cy="625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D130762-E7F3-674F-13D5-4C46B3A47C04}"/>
              </a:ext>
            </a:extLst>
          </p:cNvPr>
          <p:cNvSpPr txBox="1"/>
          <p:nvPr/>
        </p:nvSpPr>
        <p:spPr>
          <a:xfrm>
            <a:off x="6725367" y="5960730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Fitting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parameters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0154BC-433B-2264-CB64-2256D3BC21BB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6096000" y="5708257"/>
            <a:ext cx="629367" cy="43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095D0B2-8361-61F7-1ADC-DD4DE68B9198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534806" y="5464870"/>
            <a:ext cx="159449" cy="495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F907385-4E5F-4A41-A423-7319F5B52BB5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8663142" y="5600778"/>
            <a:ext cx="161734" cy="544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14F5-BE53-3456-EA81-A1415CCA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8740F70-FA12-AD2B-604E-24C279A87009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5904EE47-997F-A813-94E1-BDA100DBA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9" y="656692"/>
            <a:ext cx="4123249" cy="32278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D7FBDA-E112-4B39-A3E4-487D09B05E30}"/>
              </a:ext>
            </a:extLst>
          </p:cNvPr>
          <p:cNvGrpSpPr/>
          <p:nvPr/>
        </p:nvGrpSpPr>
        <p:grpSpPr>
          <a:xfrm>
            <a:off x="3955681" y="748972"/>
            <a:ext cx="3799213" cy="2938134"/>
            <a:chOff x="6420036" y="651545"/>
            <a:chExt cx="4267265" cy="32506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8B4AC6-B8E2-1871-0395-25F55E41FF38}"/>
                </a:ext>
              </a:extLst>
            </p:cNvPr>
            <p:cNvGrpSpPr/>
            <p:nvPr/>
          </p:nvGrpSpPr>
          <p:grpSpPr>
            <a:xfrm>
              <a:off x="6420036" y="651545"/>
              <a:ext cx="4267265" cy="3250654"/>
              <a:chOff x="6420036" y="651545"/>
              <a:chExt cx="4267265" cy="3250654"/>
            </a:xfrm>
            <a:solidFill>
              <a:srgbClr val="DEE7F3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1399C5-BB96-B22C-5D8C-82E6E5DA7896}"/>
                  </a:ext>
                </a:extLst>
              </p:cNvPr>
              <p:cNvSpPr/>
              <p:nvPr/>
            </p:nvSpPr>
            <p:spPr>
              <a:xfrm>
                <a:off x="8444814" y="651545"/>
                <a:ext cx="22424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DF023-FF76-AA02-169B-695176CF6681}"/>
                  </a:ext>
                </a:extLst>
              </p:cNvPr>
              <p:cNvSpPr/>
              <p:nvPr/>
            </p:nvSpPr>
            <p:spPr>
              <a:xfrm>
                <a:off x="6420036" y="656692"/>
                <a:ext cx="910287" cy="32455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E8B379-64B1-2B18-4C85-2487C113AE2D}"/>
                </a:ext>
              </a:extLst>
            </p:cNvPr>
            <p:cNvSpPr txBox="1"/>
            <p:nvPr/>
          </p:nvSpPr>
          <p:spPr>
            <a:xfrm>
              <a:off x="8688288" y="944724"/>
              <a:ext cx="169218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The Fourier </a:t>
              </a:r>
              <a:r>
                <a:rPr lang="fr-FR" sz="1600" dirty="0" err="1"/>
                <a:t>transform</a:t>
              </a:r>
              <a:r>
                <a:rPr lang="fr-FR" sz="1600" dirty="0"/>
                <a:t> </a:t>
              </a:r>
              <a:r>
                <a:rPr lang="fr-FR" sz="1600" dirty="0" err="1"/>
                <a:t>helps</a:t>
              </a:r>
              <a:r>
                <a:rPr lang="fr-FR" sz="1600" dirty="0"/>
                <a:t> in </a:t>
              </a:r>
              <a:r>
                <a:rPr lang="fr-FR" sz="1600" dirty="0" err="1"/>
                <a:t>isolating</a:t>
              </a:r>
              <a:r>
                <a:rPr lang="fr-FR" sz="1600" dirty="0"/>
                <a:t> a </a:t>
              </a:r>
              <a:r>
                <a:rPr lang="fr-FR" sz="1600" dirty="0" err="1"/>
                <a:t>narrow</a:t>
              </a:r>
              <a:r>
                <a:rPr lang="fr-FR" sz="1600" dirty="0"/>
                <a:t> set of </a:t>
              </a:r>
              <a:r>
                <a:rPr lang="fr-FR" sz="1600" dirty="0" err="1"/>
                <a:t>frequencies</a:t>
              </a:r>
              <a:r>
                <a:rPr lang="fr-FR" sz="1600" dirty="0"/>
                <a:t>, </a:t>
              </a:r>
              <a:r>
                <a:rPr lang="fr-FR" sz="1600" dirty="0" err="1"/>
                <a:t>these</a:t>
              </a:r>
              <a:r>
                <a:rPr lang="fr-FR" sz="1600" dirty="0"/>
                <a:t> correspond to </a:t>
              </a:r>
              <a:r>
                <a:rPr lang="fr-FR" sz="1600" dirty="0" err="1"/>
                <a:t>limited</a:t>
              </a:r>
              <a:r>
                <a:rPr lang="fr-FR" sz="1600" dirty="0"/>
                <a:t> information.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4278B3-10BC-7401-E809-C174F241906A}"/>
              </a:ext>
            </a:extLst>
          </p:cNvPr>
          <p:cNvGrpSpPr/>
          <p:nvPr/>
        </p:nvGrpSpPr>
        <p:grpSpPr>
          <a:xfrm>
            <a:off x="155340" y="836712"/>
            <a:ext cx="3220207" cy="2808312"/>
            <a:chOff x="391517" y="1139611"/>
            <a:chExt cx="3937640" cy="31894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7C11E5-1654-2B8B-11D9-EEF1AF9C2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17" y="1139611"/>
              <a:ext cx="3937640" cy="318948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8E0776-D141-4CCE-3F11-110470D3EDFE}"/>
                </a:ext>
              </a:extLst>
            </p:cNvPr>
            <p:cNvSpPr txBox="1"/>
            <p:nvPr/>
          </p:nvSpPr>
          <p:spPr>
            <a:xfrm>
              <a:off x="443372" y="1196752"/>
              <a:ext cx="814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bg1"/>
                  </a:solidFill>
                </a:rPr>
                <a:t>fcc</a:t>
              </a:r>
              <a:r>
                <a:rPr lang="fr-FR" b="1" dirty="0">
                  <a:solidFill>
                    <a:schemeClr val="bg1"/>
                  </a:solidFill>
                </a:rPr>
                <a:t>-Cu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6A27BC-E893-7C19-ECF9-7B08CDE2CDEE}"/>
                  </a:ext>
                </a:extLst>
              </p:cNvPr>
              <p:cNvSpPr txBox="1"/>
              <p:nvPr/>
            </p:nvSpPr>
            <p:spPr>
              <a:xfrm>
                <a:off x="8783147" y="1873193"/>
                <a:ext cx="2252540" cy="61831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𝑖𝑑𝑝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fr-FR" b="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6A27BC-E893-7C19-ECF9-7B08CDE2C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147" y="1873193"/>
                <a:ext cx="225254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610EEB-2D57-7F24-8B19-9EA04B629254}"/>
                  </a:ext>
                </a:extLst>
              </p:cNvPr>
              <p:cNvSpPr txBox="1"/>
              <p:nvPr/>
            </p:nvSpPr>
            <p:spPr>
              <a:xfrm>
                <a:off x="5162515" y="4025336"/>
                <a:ext cx="3334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ΔR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610EEB-2D57-7F24-8B19-9EA04B629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15" y="4025336"/>
                <a:ext cx="333425" cy="276999"/>
              </a:xfrm>
              <a:prstGeom prst="rect">
                <a:avLst/>
              </a:prstGeom>
              <a:blipFill>
                <a:blip r:embed="rId6"/>
                <a:stretch>
                  <a:fillRect l="-16364" r="-16364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DE8392-759E-5E21-9236-E07792FF4340}"/>
              </a:ext>
            </a:extLst>
          </p:cNvPr>
          <p:cNvCxnSpPr>
            <a:cxnSpLocks/>
          </p:cNvCxnSpPr>
          <p:nvPr/>
        </p:nvCxnSpPr>
        <p:spPr>
          <a:xfrm>
            <a:off x="4838570" y="3992037"/>
            <a:ext cx="890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E85CFAE-D105-A35C-CDDF-2DCF71FBA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05" y="3611348"/>
            <a:ext cx="2576939" cy="25556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C52808-750B-648A-E4F5-65EED479A614}"/>
              </a:ext>
            </a:extLst>
          </p:cNvPr>
          <p:cNvSpPr txBox="1"/>
          <p:nvPr/>
        </p:nvSpPr>
        <p:spPr>
          <a:xfrm>
            <a:off x="530751" y="4221083"/>
            <a:ext cx="25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Very </a:t>
            </a:r>
            <a:r>
              <a:rPr lang="fr-FR" dirty="0" err="1">
                <a:solidFill>
                  <a:schemeClr val="bg1"/>
                </a:solidFill>
              </a:rPr>
              <a:t>simplified</a:t>
            </a:r>
            <a:r>
              <a:rPr lang="fr-FR" dirty="0">
                <a:solidFill>
                  <a:schemeClr val="bg1"/>
                </a:solidFill>
              </a:rPr>
              <a:t> model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99C7986-7F89-4543-88F3-F16346D852B9}"/>
              </a:ext>
            </a:extLst>
          </p:cNvPr>
          <p:cNvSpPr/>
          <p:nvPr/>
        </p:nvSpPr>
        <p:spPr>
          <a:xfrm>
            <a:off x="1765443" y="3537012"/>
            <a:ext cx="262105" cy="68407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6CA1181-D4D7-1246-2DF0-8237C28A1970}"/>
              </a:ext>
            </a:extLst>
          </p:cNvPr>
          <p:cNvSpPr/>
          <p:nvPr/>
        </p:nvSpPr>
        <p:spPr>
          <a:xfrm>
            <a:off x="3053493" y="4889180"/>
            <a:ext cx="902188" cy="2772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DE0A55-66BE-2138-299F-F2887B9011EB}"/>
              </a:ext>
            </a:extLst>
          </p:cNvPr>
          <p:cNvSpPr txBox="1"/>
          <p:nvPr/>
        </p:nvSpPr>
        <p:spPr>
          <a:xfrm>
            <a:off x="6636688" y="4246312"/>
            <a:ext cx="337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4F81BD"/>
                </a:solidFill>
              </a:rPr>
              <a:t>Simplified</a:t>
            </a:r>
            <a:r>
              <a:rPr lang="fr-FR" b="1" dirty="0">
                <a:solidFill>
                  <a:srgbClr val="4F81BD"/>
                </a:solidFill>
              </a:rPr>
              <a:t> </a:t>
            </a:r>
            <a:r>
              <a:rPr lang="fr-FR" b="1" dirty="0" err="1">
                <a:solidFill>
                  <a:srgbClr val="4F81BD"/>
                </a:solidFill>
              </a:rPr>
              <a:t>Theoretical</a:t>
            </a:r>
            <a:r>
              <a:rPr lang="fr-FR" b="1" dirty="0">
                <a:solidFill>
                  <a:srgbClr val="4F81BD"/>
                </a:solidFill>
              </a:rPr>
              <a:t>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3D8F4EDC-A1CD-B3FD-4BC6-A57F96A652AF}"/>
                  </a:ext>
                </a:extLst>
              </p:cNvPr>
              <p:cNvSpPr txBox="1"/>
              <p:nvPr/>
            </p:nvSpPr>
            <p:spPr>
              <a:xfrm>
                <a:off x="4151784" y="4977172"/>
                <a:ext cx="6463821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fr-FR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3D8F4EDC-A1CD-B3FD-4BC6-A57F96A65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4977172"/>
                <a:ext cx="6463821" cy="806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A72457-CE0E-9674-3486-C96E0861E6D2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032104" y="4615644"/>
            <a:ext cx="1294502" cy="456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59AA41-AE67-1374-876A-77E2CC2ACEC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326606" y="4615644"/>
            <a:ext cx="1297786" cy="625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0DDDDB5-504D-68F1-D229-9473E28CF5BE}"/>
              </a:ext>
            </a:extLst>
          </p:cNvPr>
          <p:cNvSpPr txBox="1"/>
          <p:nvPr/>
        </p:nvSpPr>
        <p:spPr>
          <a:xfrm>
            <a:off x="6725367" y="5960730"/>
            <a:ext cx="19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Fitting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parameters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394129E-7425-22B1-9509-9632DC3844CF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6096000" y="5708257"/>
            <a:ext cx="629367" cy="437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C63B21B-4797-DE70-592F-80D68FFCE02B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534806" y="5464870"/>
            <a:ext cx="159449" cy="4958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A20F527-1305-271C-900F-534C8D22BB6E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8663142" y="5600778"/>
            <a:ext cx="161734" cy="544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288400" y="61920"/>
            <a:ext cx="1828800" cy="1746360"/>
            <a:chOff x="6764400" y="61920"/>
            <a:chExt cx="1828800" cy="1746360"/>
          </a:xfrm>
        </p:grpSpPr>
        <p:sp>
          <p:nvSpPr>
            <p:cNvPr id="3" name="Forme libre 2"/>
            <p:cNvSpPr/>
            <p:nvPr/>
          </p:nvSpPr>
          <p:spPr>
            <a:xfrm>
              <a:off x="7374599" y="642600"/>
              <a:ext cx="60840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4" name="Forme libre 3"/>
            <p:cNvSpPr/>
            <p:nvPr/>
          </p:nvSpPr>
          <p:spPr>
            <a:xfrm>
              <a:off x="7068960" y="351360"/>
              <a:ext cx="1219680" cy="11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764400" y="61920"/>
              <a:ext cx="1828800" cy="174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8464079" y="412560"/>
            <a:ext cx="1828800" cy="1746360"/>
            <a:chOff x="6940079" y="412560"/>
            <a:chExt cx="1828800" cy="1746360"/>
          </a:xfrm>
        </p:grpSpPr>
        <p:sp>
          <p:nvSpPr>
            <p:cNvPr id="7" name="Forme libre 6"/>
            <p:cNvSpPr/>
            <p:nvPr/>
          </p:nvSpPr>
          <p:spPr>
            <a:xfrm>
              <a:off x="7550280" y="993240"/>
              <a:ext cx="60840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7244640" y="702000"/>
              <a:ext cx="1219680" cy="11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6940079" y="412560"/>
              <a:ext cx="1828800" cy="174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709519" y="2126520"/>
            <a:ext cx="1828800" cy="1746360"/>
            <a:chOff x="6185519" y="2126520"/>
            <a:chExt cx="1828800" cy="1746360"/>
          </a:xfrm>
        </p:grpSpPr>
        <p:sp>
          <p:nvSpPr>
            <p:cNvPr id="11" name="Forme libre 10"/>
            <p:cNvSpPr/>
            <p:nvPr/>
          </p:nvSpPr>
          <p:spPr>
            <a:xfrm>
              <a:off x="6795720" y="2707200"/>
              <a:ext cx="60840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6490079" y="2415960"/>
              <a:ext cx="1219680" cy="11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6185519" y="2126520"/>
              <a:ext cx="1828800" cy="174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00B8FF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166719" y="2233080"/>
            <a:ext cx="1828800" cy="1746360"/>
            <a:chOff x="6642719" y="2233080"/>
            <a:chExt cx="1828800" cy="1746360"/>
          </a:xfrm>
        </p:grpSpPr>
        <p:sp>
          <p:nvSpPr>
            <p:cNvPr id="15" name="Forme libre 14"/>
            <p:cNvSpPr/>
            <p:nvPr/>
          </p:nvSpPr>
          <p:spPr>
            <a:xfrm>
              <a:off x="7252920" y="2813760"/>
              <a:ext cx="60840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6947279" y="2522520"/>
              <a:ext cx="1219680" cy="11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6642719" y="2233080"/>
              <a:ext cx="1828800" cy="174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100000" sp="100000"/>
                <a:ds d="100000" sp="100000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6880" y="526680"/>
            <a:ext cx="5943600" cy="580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Forme libre 39"/>
          <p:cNvSpPr/>
          <p:nvPr/>
        </p:nvSpPr>
        <p:spPr>
          <a:xfrm>
            <a:off x="1742191" y="6444995"/>
            <a:ext cx="7751880" cy="2239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97000"/>
              </a:lnSpc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GB" sz="1500" b="1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A. Di Cicco, A. Filipponi, J. P. </a:t>
            </a:r>
            <a:r>
              <a:rPr lang="en-GB" sz="1500" b="1" i="1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Itié</a:t>
            </a:r>
            <a:r>
              <a:rPr lang="en-GB" sz="1500" b="1" i="1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and A. Polian, Phys. Rev. B 54 (1996) 9086-9098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2066685" y="6035299"/>
            <a:ext cx="5146560" cy="268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algn="ctr" hangingPunct="0">
              <a:lnSpc>
                <a:spcPct val="97000"/>
              </a:lnSpc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GB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High-pressure EXAFS of solid and liquid Kr</a:t>
            </a:r>
          </a:p>
        </p:txBody>
      </p:sp>
      <p:sp>
        <p:nvSpPr>
          <p:cNvPr id="42" name="Forme libre 41"/>
          <p:cNvSpPr/>
          <p:nvPr/>
        </p:nvSpPr>
        <p:spPr>
          <a:xfrm>
            <a:off x="6017162" y="2725200"/>
            <a:ext cx="941399" cy="989280"/>
          </a:xfrm>
          <a:custGeom>
            <a:avLst>
              <a:gd name="f0" fmla="val 3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6000">
            <a:solidFill>
              <a:srgbClr val="0000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6007080" y="1711080"/>
            <a:ext cx="962640" cy="988920"/>
          </a:xfrm>
          <a:custGeom>
            <a:avLst>
              <a:gd name="f0" fmla="val 3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7489200" y="2734921"/>
            <a:ext cx="765000" cy="268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97000"/>
              </a:lnSpc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GB">
                <a:solidFill>
                  <a:srgbClr val="0000FF"/>
                </a:solidFill>
                <a:latin typeface="Arial" pitchFamily="34"/>
                <a:ea typeface="DejaVu Sans" pitchFamily="2"/>
                <a:cs typeface="DejaVu Sans" pitchFamily="2"/>
              </a:rPr>
              <a:t>Liquid</a:t>
            </a:r>
          </a:p>
        </p:txBody>
      </p:sp>
      <p:sp>
        <p:nvSpPr>
          <p:cNvPr id="45" name="Forme libre 44"/>
          <p:cNvSpPr/>
          <p:nvPr/>
        </p:nvSpPr>
        <p:spPr>
          <a:xfrm>
            <a:off x="7370040" y="985321"/>
            <a:ext cx="765000" cy="268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97000"/>
              </a:lnSpc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GB">
                <a:solidFill>
                  <a:srgbClr val="FF0000"/>
                </a:solidFill>
                <a:latin typeface="Arial" pitchFamily="34"/>
                <a:ea typeface="DejaVu Sans" pitchFamily="2"/>
                <a:cs typeface="DejaVu Sans" pitchFamily="2"/>
              </a:rPr>
              <a:t>Solid</a:t>
            </a:r>
          </a:p>
        </p:txBody>
      </p:sp>
      <p:cxnSp>
        <p:nvCxnSpPr>
          <p:cNvPr id="46" name="Connecteur en arc 45"/>
          <p:cNvCxnSpPr>
            <a:stCxn id="45" idx="3"/>
            <a:endCxn id="43" idx="1"/>
          </p:cNvCxnSpPr>
          <p:nvPr/>
        </p:nvCxnSpPr>
        <p:spPr>
          <a:xfrm rot="10800000" flipV="1">
            <a:off x="6969720" y="1119652"/>
            <a:ext cx="400320" cy="1085887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47" name="Connecteur en arc 46"/>
          <p:cNvCxnSpPr>
            <a:stCxn id="44" idx="3"/>
            <a:endCxn id="42" idx="1"/>
          </p:cNvCxnSpPr>
          <p:nvPr/>
        </p:nvCxnSpPr>
        <p:spPr>
          <a:xfrm rot="10800000" flipV="1">
            <a:off x="6958562" y="2869252"/>
            <a:ext cx="530639" cy="350587"/>
          </a:xfrm>
          <a:prstGeom prst="curvedConnector3">
            <a:avLst>
              <a:gd name="adj1" fmla="val 50000"/>
            </a:avLst>
          </a:prstGeom>
          <a:noFill/>
          <a:ln w="36000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48" name="Forme libre 47"/>
          <p:cNvSpPr/>
          <p:nvPr/>
        </p:nvSpPr>
        <p:spPr>
          <a:xfrm>
            <a:off x="7476602" y="3941280"/>
            <a:ext cx="654025" cy="2686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lnSpc>
                <a:spcPct val="97000"/>
              </a:lnSpc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GB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Gas…</a:t>
            </a:r>
          </a:p>
        </p:txBody>
      </p:sp>
      <p:sp>
        <p:nvSpPr>
          <p:cNvPr id="49" name="Forme libre 48"/>
          <p:cNvSpPr/>
          <p:nvPr/>
        </p:nvSpPr>
        <p:spPr>
          <a:xfrm>
            <a:off x="5995920" y="3789000"/>
            <a:ext cx="450720" cy="176040"/>
          </a:xfrm>
          <a:custGeom>
            <a:avLst>
              <a:gd name="f0" fmla="val 17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0" name="Forme libre 49"/>
          <p:cNvSpPr/>
          <p:nvPr/>
        </p:nvSpPr>
        <p:spPr>
          <a:xfrm>
            <a:off x="6049920" y="3806280"/>
            <a:ext cx="63360" cy="63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200 f10 1"/>
              <a:gd name="f16" fmla="*/ 18400 f10 1"/>
              <a:gd name="f17" fmla="*/ 18400 f11 1"/>
              <a:gd name="f18" fmla="*/ 320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0 f10 1"/>
              <a:gd name="f25" fmla="*/ 3160 f11 1"/>
              <a:gd name="f26" fmla="*/ 0 f10 1"/>
              <a:gd name="f27" fmla="*/ 10800 f11 1"/>
              <a:gd name="f28" fmla="*/ 18440 f11 1"/>
              <a:gd name="f29" fmla="*/ 21600 f11 1"/>
              <a:gd name="f30" fmla="*/ 18440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cxnSp>
        <p:nvCxnSpPr>
          <p:cNvPr id="51" name="Connecteur en arc 50"/>
          <p:cNvCxnSpPr/>
          <p:nvPr/>
        </p:nvCxnSpPr>
        <p:spPr>
          <a:xfrm flipH="1" flipV="1">
            <a:off x="6055680" y="3839400"/>
            <a:ext cx="1278360" cy="258840"/>
          </a:xfrm>
          <a:prstGeom prst="curvedConnector3">
            <a:avLst/>
          </a:prstGeom>
          <a:noFill/>
          <a:ln w="36000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52" name="Forme libre 51"/>
          <p:cNvSpPr/>
          <p:nvPr/>
        </p:nvSpPr>
        <p:spPr>
          <a:xfrm>
            <a:off x="4297080" y="3868199"/>
            <a:ext cx="3026160" cy="247680"/>
          </a:xfrm>
          <a:custGeom>
            <a:avLst/>
            <a:gdLst>
              <a:gd name="f0" fmla="val 0"/>
              <a:gd name="f1" fmla="val 1867"/>
              <a:gd name="f2" fmla="val 363"/>
              <a:gd name="f3" fmla="val 1496"/>
              <a:gd name="f4" fmla="val 306"/>
              <a:gd name="f5" fmla="val 1126"/>
              <a:gd name="f6" fmla="val 250"/>
              <a:gd name="f7" fmla="val 869"/>
              <a:gd name="f8" fmla="val 227"/>
              <a:gd name="f9" fmla="val 612"/>
              <a:gd name="f10" fmla="val 204"/>
              <a:gd name="f11" fmla="val 461"/>
              <a:gd name="f12" fmla="val 234"/>
              <a:gd name="f13" fmla="val 325"/>
              <a:gd name="f14" fmla="val 189"/>
              <a:gd name="f15" fmla="val 220"/>
              <a:gd name="f16" fmla="val 106"/>
              <a:gd name="f17" fmla="val 53"/>
              <a:gd name="f18" fmla="val 182"/>
              <a:gd name="f19" fmla="val 144"/>
              <a:gd name="f20" fmla="val 4"/>
              <a:gd name="f21" fmla="val 72"/>
              <a:gd name="f22" fmla="val 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867" h="363">
                <a:moveTo>
                  <a:pt x="f1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8"/>
                </a:cubicBezTo>
                <a:cubicBezTo>
                  <a:pt x="f14" y="f15"/>
                  <a:pt x="f16" y="f15"/>
                  <a:pt x="f17" y="f18"/>
                </a:cubicBezTo>
                <a:cubicBezTo>
                  <a:pt x="f0" y="f19"/>
                  <a:pt x="f20" y="f21"/>
                  <a:pt x="f22" y="f0"/>
                </a:cubicBezTo>
              </a:path>
            </a:pathLst>
          </a:custGeom>
          <a:noFill/>
          <a:ln w="19080">
            <a:solidFill>
              <a:srgbClr val="0000FF"/>
            </a:solidFill>
            <a:custDash>
              <a:ds d="400000" sp="100000"/>
            </a:custDash>
            <a:round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8626440" y="232848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4" name="Forme libre 53"/>
          <p:cNvSpPr/>
          <p:nvPr/>
        </p:nvSpPr>
        <p:spPr>
          <a:xfrm>
            <a:off x="8447520" y="280296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5" name="Forme libre 54"/>
          <p:cNvSpPr/>
          <p:nvPr/>
        </p:nvSpPr>
        <p:spPr>
          <a:xfrm>
            <a:off x="8740920" y="336348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6" name="Forme libre 55"/>
          <p:cNvSpPr/>
          <p:nvPr/>
        </p:nvSpPr>
        <p:spPr>
          <a:xfrm>
            <a:off x="8343119" y="327167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7" name="Forme libre 56"/>
          <p:cNvSpPr/>
          <p:nvPr/>
        </p:nvSpPr>
        <p:spPr>
          <a:xfrm>
            <a:off x="9078239" y="237204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8" name="Forme libre 57"/>
          <p:cNvSpPr/>
          <p:nvPr/>
        </p:nvSpPr>
        <p:spPr>
          <a:xfrm>
            <a:off x="9706800" y="244296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9" name="Forme libre 58"/>
          <p:cNvSpPr/>
          <p:nvPr/>
        </p:nvSpPr>
        <p:spPr>
          <a:xfrm>
            <a:off x="9381000" y="26809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0" name="Forme libre 59"/>
          <p:cNvSpPr/>
          <p:nvPr/>
        </p:nvSpPr>
        <p:spPr>
          <a:xfrm>
            <a:off x="9779519" y="287136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1" name="Forme libre 60"/>
          <p:cNvSpPr/>
          <p:nvPr/>
        </p:nvSpPr>
        <p:spPr>
          <a:xfrm>
            <a:off x="9408719" y="309635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2" name="Forme libre 61"/>
          <p:cNvSpPr/>
          <p:nvPr/>
        </p:nvSpPr>
        <p:spPr>
          <a:xfrm>
            <a:off x="9086880" y="335556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3" name="Forme libre 62"/>
          <p:cNvSpPr/>
          <p:nvPr/>
        </p:nvSpPr>
        <p:spPr>
          <a:xfrm>
            <a:off x="8670720" y="72071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4" name="Forme libre 63"/>
          <p:cNvSpPr/>
          <p:nvPr/>
        </p:nvSpPr>
        <p:spPr>
          <a:xfrm>
            <a:off x="8311080" y="72071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5" name="Forme libre 64"/>
          <p:cNvSpPr/>
          <p:nvPr/>
        </p:nvSpPr>
        <p:spPr>
          <a:xfrm>
            <a:off x="8131440" y="1080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8491800" y="1080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8852160" y="1080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8671080" y="1404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8311440" y="1404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0" name="Forme libre 69"/>
          <p:cNvSpPr/>
          <p:nvPr/>
        </p:nvSpPr>
        <p:spPr>
          <a:xfrm>
            <a:off x="7951800" y="1404720"/>
            <a:ext cx="358200" cy="380880"/>
          </a:xfrm>
          <a:custGeom>
            <a:avLst>
              <a:gd name="f0" fmla="val 171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1" name="Forme libre 70"/>
          <p:cNvSpPr/>
          <p:nvPr/>
        </p:nvSpPr>
        <p:spPr>
          <a:xfrm>
            <a:off x="9031080" y="756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2" name="Forme libre 71"/>
          <p:cNvSpPr/>
          <p:nvPr/>
        </p:nvSpPr>
        <p:spPr>
          <a:xfrm>
            <a:off x="9751080" y="72071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9391440" y="720719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4" name="Forme libre 73"/>
          <p:cNvSpPr/>
          <p:nvPr/>
        </p:nvSpPr>
        <p:spPr>
          <a:xfrm>
            <a:off x="9572160" y="1080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5" name="Forme libre 74"/>
          <p:cNvSpPr/>
          <p:nvPr/>
        </p:nvSpPr>
        <p:spPr>
          <a:xfrm>
            <a:off x="9932520" y="1080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6" name="Forme libre 75"/>
          <p:cNvSpPr/>
          <p:nvPr/>
        </p:nvSpPr>
        <p:spPr>
          <a:xfrm>
            <a:off x="9751440" y="1404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7" name="Forme libre 76"/>
          <p:cNvSpPr/>
          <p:nvPr/>
        </p:nvSpPr>
        <p:spPr>
          <a:xfrm>
            <a:off x="9391800" y="1404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8" name="Forme libre 77"/>
          <p:cNvSpPr/>
          <p:nvPr/>
        </p:nvSpPr>
        <p:spPr>
          <a:xfrm>
            <a:off x="9032160" y="1404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9" name="Forme libre 78"/>
          <p:cNvSpPr/>
          <p:nvPr/>
        </p:nvSpPr>
        <p:spPr>
          <a:xfrm>
            <a:off x="10111440" y="75672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0" name="Forme libre 79"/>
          <p:cNvSpPr/>
          <p:nvPr/>
        </p:nvSpPr>
        <p:spPr>
          <a:xfrm>
            <a:off x="8259600" y="409680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1" name="Forme libre 80"/>
          <p:cNvSpPr/>
          <p:nvPr/>
        </p:nvSpPr>
        <p:spPr>
          <a:xfrm>
            <a:off x="7900320" y="4780800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2" name="Forme libre 81"/>
          <p:cNvSpPr/>
          <p:nvPr/>
        </p:nvSpPr>
        <p:spPr>
          <a:xfrm>
            <a:off x="10214435" y="3671485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8616360" y="4099680"/>
            <a:ext cx="1828800" cy="1746360"/>
            <a:chOff x="7092360" y="4099680"/>
            <a:chExt cx="1828800" cy="1746360"/>
          </a:xfrm>
        </p:grpSpPr>
        <p:sp>
          <p:nvSpPr>
            <p:cNvPr id="84" name="Forme libre 83"/>
            <p:cNvSpPr/>
            <p:nvPr/>
          </p:nvSpPr>
          <p:spPr>
            <a:xfrm>
              <a:off x="7702560" y="4680360"/>
              <a:ext cx="608400" cy="58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996078" sp="996078"/>
                <a:ds d="996078" sp="996078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7396920" y="4389120"/>
              <a:ext cx="1219680" cy="1166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996078" sp="996078"/>
                <a:ds d="996078" sp="996078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7092360" y="4099680"/>
              <a:ext cx="1828800" cy="174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18360">
              <a:solidFill>
                <a:srgbClr val="FF3366"/>
              </a:solidFill>
              <a:custDash>
                <a:ds d="996078" sp="996078"/>
                <a:ds d="996078" sp="996078"/>
              </a:custDash>
              <a:round/>
            </a:ln>
          </p:spPr>
          <p:txBody>
            <a:bodyPr vert="horz" wrap="none" lIns="99000" tIns="54000" rIns="99000" bIns="54000" anchor="ctr" anchorCtr="0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87" name="Forme libre 86"/>
          <p:cNvSpPr/>
          <p:nvPr/>
        </p:nvSpPr>
        <p:spPr>
          <a:xfrm>
            <a:off x="8270255" y="5750127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8" name="Forme libre 87"/>
          <p:cNvSpPr/>
          <p:nvPr/>
        </p:nvSpPr>
        <p:spPr>
          <a:xfrm>
            <a:off x="10044403" y="5966023"/>
            <a:ext cx="358200" cy="380880"/>
          </a:xfrm>
          <a:custGeom>
            <a:avLst>
              <a:gd name="f0" fmla="val 17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5510"/>
              <a:gd name="f10" fmla="val 17520"/>
              <a:gd name="f11" fmla="*/ 10800 10800 1"/>
              <a:gd name="f12" fmla="+- 0 0 0"/>
              <a:gd name="f13" fmla="+- 0 0 360"/>
              <a:gd name="f14" fmla="val 10800"/>
              <a:gd name="f15" fmla="*/ 1165 1165 1"/>
              <a:gd name="f16" fmla="val 1165"/>
              <a:gd name="f17" fmla="val 4870"/>
              <a:gd name="f18" fmla="val 8680"/>
              <a:gd name="f19" fmla="val 12920"/>
              <a:gd name="f20" fmla="val 16730"/>
              <a:gd name="f21" fmla="*/ f4 1 21600"/>
              <a:gd name="f22" fmla="*/ f5 1 21600"/>
              <a:gd name="f23" fmla="pin 15510 f0 17520"/>
              <a:gd name="f24" fmla="*/ 0 f6 1"/>
              <a:gd name="f25" fmla="*/ f12 f1 1"/>
              <a:gd name="f26" fmla="*/ f13 f1 1"/>
              <a:gd name="f27" fmla="+- f23 0 15510"/>
              <a:gd name="f28" fmla="*/ 10800 f21 1"/>
              <a:gd name="f29" fmla="*/ f23 f22 1"/>
              <a:gd name="f30" fmla="*/ 3163 f21 1"/>
              <a:gd name="f31" fmla="*/ 18437 f21 1"/>
              <a:gd name="f32" fmla="*/ 18437 f22 1"/>
              <a:gd name="f33" fmla="*/ 3163 f22 1"/>
              <a:gd name="f34" fmla="*/ f24 1 f3"/>
              <a:gd name="f35" fmla="*/ f25 1 f3"/>
              <a:gd name="f36" fmla="*/ f26 1 f3"/>
              <a:gd name="f37" fmla="*/ 0 f22 1"/>
              <a:gd name="f38" fmla="*/ 0 f21 1"/>
              <a:gd name="f39" fmla="*/ 10800 f22 1"/>
              <a:gd name="f40" fmla="*/ 21600 f22 1"/>
              <a:gd name="f41" fmla="*/ 21600 f21 1"/>
              <a:gd name="f42" fmla="+- 17520 0 f27"/>
              <a:gd name="f43" fmla="+- 15510 f27 0"/>
              <a:gd name="f44" fmla="+- 0 0 f34"/>
              <a:gd name="f45" fmla="+- f35 0 f2"/>
              <a:gd name="f46" fmla="+- f36 0 f2"/>
              <a:gd name="f47" fmla="*/ f44 f1 1"/>
              <a:gd name="f48" fmla="+- f46 0 f45"/>
              <a:gd name="f49" fmla="*/ f47 1 f6"/>
              <a:gd name="f50" fmla="+- f49 0 f2"/>
              <a:gd name="f51" fmla="cos 1 f50"/>
              <a:gd name="f52" fmla="sin 1 f50"/>
              <a:gd name="f53" fmla="+- 0 0 f51"/>
              <a:gd name="f54" fmla="+- 0 0 f52"/>
              <a:gd name="f55" fmla="*/ 10800 f53 1"/>
              <a:gd name="f56" fmla="*/ 10800 f54 1"/>
              <a:gd name="f57" fmla="*/ 1165 f53 1"/>
              <a:gd name="f58" fmla="*/ 1165 f54 1"/>
              <a:gd name="f59" fmla="*/ f55 f55 1"/>
              <a:gd name="f60" fmla="*/ f56 f56 1"/>
              <a:gd name="f61" fmla="*/ f57 f57 1"/>
              <a:gd name="f62" fmla="*/ f58 f58 1"/>
              <a:gd name="f63" fmla="+- f59 f60 0"/>
              <a:gd name="f64" fmla="+- f61 f62 0"/>
              <a:gd name="f65" fmla="sqrt f63"/>
              <a:gd name="f66" fmla="sqrt f64"/>
              <a:gd name="f67" fmla="*/ f11 1 f65"/>
              <a:gd name="f68" fmla="*/ f15 1 f66"/>
              <a:gd name="f69" fmla="*/ f53 f67 1"/>
              <a:gd name="f70" fmla="*/ f54 f67 1"/>
              <a:gd name="f71" fmla="*/ f53 f68 1"/>
              <a:gd name="f72" fmla="*/ f54 f68 1"/>
              <a:gd name="f73" fmla="+- 10800 0 f69"/>
              <a:gd name="f74" fmla="+- 10800 0 f70"/>
              <a:gd name="f75" fmla="+- 7305 0 f71"/>
              <a:gd name="f76" fmla="+- 7515 0 f72"/>
              <a:gd name="f77" fmla="+- 14295 0 f71"/>
            </a:gdLst>
            <a:ahLst>
              <a:ahXY gdRefY="f0" minY="f9" maxY="f10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28" y="f37"/>
              </a:cxn>
              <a:cxn ang="f45">
                <a:pos x="f30" y="f33"/>
              </a:cxn>
              <a:cxn ang="f45">
                <a:pos x="f38" y="f39"/>
              </a:cxn>
              <a:cxn ang="f45">
                <a:pos x="f30" y="f32"/>
              </a:cxn>
              <a:cxn ang="f45">
                <a:pos x="f28" y="f40"/>
              </a:cxn>
              <a:cxn ang="f45">
                <a:pos x="f31" y="f32"/>
              </a:cxn>
              <a:cxn ang="f45">
                <a:pos x="f41" y="f39"/>
              </a:cxn>
              <a:cxn ang="f45">
                <a:pos x="f31" y="f33"/>
              </a:cxn>
            </a:cxnLst>
            <a:rect l="f30" t="f33" r="f31" b="f32"/>
            <a:pathLst>
              <a:path w="21600" h="21600">
                <a:moveTo>
                  <a:pt x="f73" y="f74"/>
                </a:moveTo>
                <a:arcTo wR="f14" hR="f14" stAng="f45" swAng="f48"/>
                <a:close/>
              </a:path>
              <a:path w="21600" h="21600">
                <a:moveTo>
                  <a:pt x="f75" y="f76"/>
                </a:moveTo>
                <a:arcTo wR="f16" hR="f16" stAng="f45" swAng="f48"/>
                <a:close/>
              </a:path>
              <a:path w="21600" h="21600">
                <a:moveTo>
                  <a:pt x="f77" y="f76"/>
                </a:moveTo>
                <a:arcTo wR="f16" hR="f16" stAng="f45" swAng="f48"/>
                <a:close/>
              </a:path>
              <a:path w="21600" h="21600" fill="none">
                <a:moveTo>
                  <a:pt x="f17" y="f42"/>
                </a:moveTo>
                <a:cubicBezTo>
                  <a:pt x="f18" y="f43"/>
                  <a:pt x="f19" y="f43"/>
                  <a:pt x="f20" y="f42"/>
                </a:cubicBezTo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9" name="Forme libre 88"/>
          <p:cNvSpPr/>
          <p:nvPr/>
        </p:nvSpPr>
        <p:spPr>
          <a:xfrm>
            <a:off x="9593400" y="4320720"/>
            <a:ext cx="236160" cy="50292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1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90" name="Forme libre 89"/>
          <p:cNvSpPr/>
          <p:nvPr/>
        </p:nvSpPr>
        <p:spPr>
          <a:xfrm>
            <a:off x="9425279" y="640800"/>
            <a:ext cx="236160" cy="50292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1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91" name="Forme libre 90"/>
          <p:cNvSpPr/>
          <p:nvPr/>
        </p:nvSpPr>
        <p:spPr>
          <a:xfrm>
            <a:off x="9158520" y="2477160"/>
            <a:ext cx="236160" cy="502920"/>
          </a:xfrm>
          <a:custGeom>
            <a:avLst/>
            <a:gdLst>
              <a:gd name="f0" fmla="val w"/>
              <a:gd name="f1" fmla="val h"/>
              <a:gd name="f2" fmla="val 0"/>
              <a:gd name="f3" fmla="val 640"/>
              <a:gd name="f4" fmla="val 861"/>
              <a:gd name="f5" fmla="val 233"/>
              <a:gd name="f6" fmla="val 221"/>
              <a:gd name="f7" fmla="val 293"/>
              <a:gd name="f8" fmla="val 506"/>
              <a:gd name="f9" fmla="val 12"/>
              <a:gd name="f10" fmla="val 367"/>
              <a:gd name="f11" fmla="val 29"/>
              <a:gd name="f12" fmla="val 406"/>
              <a:gd name="f13" fmla="val 431"/>
              <a:gd name="f14" fmla="val 347"/>
              <a:gd name="f15" fmla="val 145"/>
              <a:gd name="f16" fmla="val 645"/>
              <a:gd name="f17" fmla="val 99"/>
              <a:gd name="f18" fmla="val 520"/>
              <a:gd name="f19" fmla="val 326"/>
              <a:gd name="f20" fmla="val 765"/>
              <a:gd name="f21" fmla="val 209"/>
              <a:gd name="f22" fmla="val 711"/>
              <a:gd name="f23" fmla="*/ f0 1 640"/>
              <a:gd name="f24" fmla="*/ f1 1 861"/>
              <a:gd name="f25" fmla="*/ 257 f23 1"/>
              <a:gd name="f26" fmla="*/ 414 f23 1"/>
              <a:gd name="f27" fmla="*/ 566 f24 1"/>
              <a:gd name="f28" fmla="*/ 29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640" h="861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2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2" y="f4"/>
                </a:lnTo>
                <a:lnTo>
                  <a:pt x="f19" y="f20"/>
                </a:lnTo>
                <a:lnTo>
                  <a:pt x="f21" y="f22"/>
                </a:lnTo>
                <a:lnTo>
                  <a:pt x="f3" y="f5"/>
                </a:lnTo>
                <a:lnTo>
                  <a:pt x="f3" y="f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1" compatLnSpc="1"/>
          <a:lstStyle/>
          <a:p>
            <a:pPr>
              <a:tabLst>
                <a:tab pos="0" algn="l"/>
                <a:tab pos="457189" algn="l"/>
                <a:tab pos="914377" algn="l"/>
                <a:tab pos="1371564" algn="l"/>
                <a:tab pos="1828754" algn="l"/>
                <a:tab pos="2285943" algn="l"/>
                <a:tab pos="2743130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2" algn="l"/>
                <a:tab pos="5943451" algn="l"/>
                <a:tab pos="6400639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endParaRPr lang="fr-FR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93" name="Smiley Face 92">
            <a:extLst>
              <a:ext uri="{FF2B5EF4-FFF2-40B4-BE49-F238E27FC236}">
                <a16:creationId xmlns:a16="http://schemas.microsoft.com/office/drawing/2014/main" id="{B7CAE8E5-02BC-2821-473F-621D675FD2D2}"/>
              </a:ext>
            </a:extLst>
          </p:cNvPr>
          <p:cNvSpPr/>
          <p:nvPr/>
        </p:nvSpPr>
        <p:spPr>
          <a:xfrm>
            <a:off x="9236264" y="1117980"/>
            <a:ext cx="288032" cy="289440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1AC4818D-B533-B928-CF7D-6C5796FC06CC}"/>
              </a:ext>
            </a:extLst>
          </p:cNvPr>
          <p:cNvSpPr/>
          <p:nvPr/>
        </p:nvSpPr>
        <p:spPr>
          <a:xfrm>
            <a:off x="8950120" y="2953800"/>
            <a:ext cx="288032" cy="289440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Smiley Face 94">
            <a:extLst>
              <a:ext uri="{FF2B5EF4-FFF2-40B4-BE49-F238E27FC236}">
                <a16:creationId xmlns:a16="http://schemas.microsoft.com/office/drawing/2014/main" id="{672636D2-C9D9-2AAB-6BB6-F058899B14D2}"/>
              </a:ext>
            </a:extLst>
          </p:cNvPr>
          <p:cNvSpPr/>
          <p:nvPr/>
        </p:nvSpPr>
        <p:spPr>
          <a:xfrm>
            <a:off x="9386597" y="4813548"/>
            <a:ext cx="288032" cy="289440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3BB837A-C50B-FC5E-B24D-9CE1A22037FB}"/>
              </a:ext>
            </a:extLst>
          </p:cNvPr>
          <p:cNvCxnSpPr>
            <a:cxnSpLocks/>
          </p:cNvCxnSpPr>
          <p:nvPr/>
        </p:nvCxnSpPr>
        <p:spPr>
          <a:xfrm flipH="1" flipV="1">
            <a:off x="8847480" y="4508641"/>
            <a:ext cx="524880" cy="351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B0AB5E-E108-E9AB-1B6F-D2F0F348427A}"/>
              </a:ext>
            </a:extLst>
          </p:cNvPr>
          <p:cNvCxnSpPr>
            <a:cxnSpLocks/>
          </p:cNvCxnSpPr>
          <p:nvPr/>
        </p:nvCxnSpPr>
        <p:spPr>
          <a:xfrm flipH="1" flipV="1">
            <a:off x="8648941" y="2992105"/>
            <a:ext cx="440227" cy="111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7829183-7A22-3C58-20E8-8617A656A2BF}"/>
              </a:ext>
            </a:extLst>
          </p:cNvPr>
          <p:cNvCxnSpPr>
            <a:cxnSpLocks/>
          </p:cNvCxnSpPr>
          <p:nvPr/>
        </p:nvCxnSpPr>
        <p:spPr>
          <a:xfrm flipH="1" flipV="1">
            <a:off x="9215762" y="945799"/>
            <a:ext cx="150173" cy="335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BBD6B7-CE60-AB94-436D-ACBCFFEE7F62}"/>
              </a:ext>
            </a:extLst>
          </p:cNvPr>
          <p:cNvSpPr txBox="1"/>
          <p:nvPr/>
        </p:nvSpPr>
        <p:spPr>
          <a:xfrm>
            <a:off x="2351584" y="240335"/>
            <a:ext cx="433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EXAFS </a:t>
            </a:r>
            <a:r>
              <a:rPr lang="fr-FR" sz="2400" dirty="0" err="1"/>
              <a:t>explained</a:t>
            </a:r>
            <a:r>
              <a:rPr lang="fr-FR" sz="2400" dirty="0"/>
              <a:t> in a single figure</a:t>
            </a:r>
          </a:p>
        </p:txBody>
      </p:sp>
    </p:spTree>
    <p:extLst>
      <p:ext uri="{BB962C8B-B14F-4D97-AF65-F5344CB8AC3E}">
        <p14:creationId xmlns:p14="http://schemas.microsoft.com/office/powerpoint/2010/main" val="155425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709A-B49C-0398-558A-5B4C653FB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BAC35-611C-CC57-E772-13EDE31C9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1751" b="20352"/>
          <a:stretch/>
        </p:blipFill>
        <p:spPr>
          <a:xfrm>
            <a:off x="6564969" y="2024843"/>
            <a:ext cx="4329829" cy="37188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E7AFC2-276B-A595-3058-65B2868A9CEF}"/>
              </a:ext>
            </a:extLst>
          </p:cNvPr>
          <p:cNvSpPr txBox="1"/>
          <p:nvPr/>
        </p:nvSpPr>
        <p:spPr>
          <a:xfrm>
            <a:off x="3926854" y="7669"/>
            <a:ext cx="45179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EXAFS data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analysis</a:t>
            </a:r>
            <a:r>
              <a:rPr lang="fr-FR" dirty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 in a </a:t>
            </a: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nutshell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1E7AA9AA-FF34-8C41-5C71-547598BA8A92}"/>
                  </a:ext>
                </a:extLst>
              </p:cNvPr>
              <p:cNvSpPr txBox="1"/>
              <p:nvPr/>
            </p:nvSpPr>
            <p:spPr>
              <a:xfrm>
                <a:off x="4763852" y="504986"/>
                <a:ext cx="6463821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fr-FR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 smtClean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ZoneTexte 12">
                <a:extLst>
                  <a:ext uri="{FF2B5EF4-FFF2-40B4-BE49-F238E27FC236}">
                    <a16:creationId xmlns:a16="http://schemas.microsoft.com/office/drawing/2014/main" id="{1E7AA9AA-FF34-8C41-5C71-547598BA8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52" y="504986"/>
                <a:ext cx="6463821" cy="806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F6A4F1B0-F44A-1D4F-F69E-33918F5828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1908"/>
          <a:stretch/>
        </p:blipFill>
        <p:spPr>
          <a:xfrm>
            <a:off x="227348" y="1052736"/>
            <a:ext cx="3600400" cy="3718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CF9C68-6451-2838-A7C9-AA326528E451}"/>
              </a:ext>
            </a:extLst>
          </p:cNvPr>
          <p:cNvSpPr txBox="1"/>
          <p:nvPr/>
        </p:nvSpPr>
        <p:spPr>
          <a:xfrm>
            <a:off x="335360" y="372348"/>
            <a:ext cx="3757632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procedure</a:t>
            </a:r>
            <a:r>
              <a:rPr lang="fr-FR" dirty="0"/>
              <a:t> to model signal: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Create</a:t>
            </a:r>
            <a:r>
              <a:rPr lang="fr-FR" dirty="0"/>
              <a:t> model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7133A-5B55-EAB4-7E5A-CDC77179B521}"/>
              </a:ext>
            </a:extLst>
          </p:cNvPr>
          <p:cNvSpPr txBox="1"/>
          <p:nvPr/>
        </p:nvSpPr>
        <p:spPr>
          <a:xfrm>
            <a:off x="1622155" y="123101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Model </a:t>
            </a:r>
            <a:r>
              <a:rPr lang="fr-FR" sz="1400" b="1" i="1" dirty="0" err="1"/>
              <a:t>creation</a:t>
            </a:r>
            <a:endParaRPr lang="fr-FR" sz="1400" b="1" i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0488E4-0375-D157-D933-EF1C2BD1BF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523" t="26293" r="4728" b="9810"/>
          <a:stretch/>
        </p:blipFill>
        <p:spPr>
          <a:xfrm>
            <a:off x="335360" y="2024843"/>
            <a:ext cx="3492388" cy="23762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631BD8-013D-B342-AF6D-8A190FA6C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57" y="4977172"/>
            <a:ext cx="6233700" cy="10821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3F3F58-477E-6819-02DD-10E9FC215406}"/>
              </a:ext>
            </a:extLst>
          </p:cNvPr>
          <p:cNvSpPr txBox="1"/>
          <p:nvPr/>
        </p:nvSpPr>
        <p:spPr>
          <a:xfrm>
            <a:off x="402618" y="4463080"/>
            <a:ext cx="3893182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Variate</a:t>
            </a:r>
            <a:r>
              <a:rPr lang="fr-FR" dirty="0"/>
              <a:t> </a:t>
            </a:r>
            <a:r>
              <a:rPr lang="fr-FR" dirty="0" err="1"/>
              <a:t>parameters</a:t>
            </a:r>
            <a:r>
              <a:rPr lang="fr-FR" dirty="0"/>
              <a:t> to fit </a:t>
            </a:r>
            <a:r>
              <a:rPr lang="fr-FR" dirty="0" err="1"/>
              <a:t>experiment</a:t>
            </a:r>
            <a:endParaRPr lang="fr-F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1104F9-CFC9-77A6-1B7B-E88D804115B7}"/>
              </a:ext>
            </a:extLst>
          </p:cNvPr>
          <p:cNvSpPr txBox="1"/>
          <p:nvPr/>
        </p:nvSpPr>
        <p:spPr>
          <a:xfrm>
            <a:off x="6600056" y="1628800"/>
            <a:ext cx="436042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simulation over the first </a:t>
            </a:r>
            <a:r>
              <a:rPr lang="fr-FR" dirty="0" err="1"/>
              <a:t>shell</a:t>
            </a:r>
            <a:r>
              <a:rPr lang="fr-FR" dirty="0"/>
              <a:t> range</a:t>
            </a:r>
          </a:p>
        </p:txBody>
      </p:sp>
    </p:spTree>
    <p:extLst>
      <p:ext uri="{BB962C8B-B14F-4D97-AF65-F5344CB8AC3E}">
        <p14:creationId xmlns:p14="http://schemas.microsoft.com/office/powerpoint/2010/main" val="29229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5BCA-8971-379C-DF4B-2ED071CC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6DBAC5-EB3C-65BB-EDDB-984425918D72}"/>
              </a:ext>
            </a:extLst>
          </p:cNvPr>
          <p:cNvSpPr txBox="1"/>
          <p:nvPr/>
        </p:nvSpPr>
        <p:spPr>
          <a:xfrm>
            <a:off x="2528507" y="166406"/>
            <a:ext cx="641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Calibri"/>
              </a:rPr>
              <a:t>EXAFS: Extended X-ray Absorption Fine Structure</a:t>
            </a:r>
            <a:endParaRPr lang="en-US" sz="2400" b="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D1CA0E-EA74-B92D-A5AA-9F0EDE7ACCF5}"/>
              </a:ext>
            </a:extLst>
          </p:cNvPr>
          <p:cNvGrpSpPr/>
          <p:nvPr/>
        </p:nvGrpSpPr>
        <p:grpSpPr>
          <a:xfrm>
            <a:off x="4870621" y="792277"/>
            <a:ext cx="7058029" cy="5673323"/>
            <a:chOff x="191345" y="728273"/>
            <a:chExt cx="7058028" cy="567332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0F1484E-716E-2FC1-7815-5A982B3212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/>
            <a:stretch/>
          </p:blipFill>
          <p:spPr bwMode="auto">
            <a:xfrm>
              <a:off x="191345" y="1124745"/>
              <a:ext cx="7058025" cy="527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F227804-31DF-AA1D-E52B-ACBFE965F098}"/>
                </a:ext>
              </a:extLst>
            </p:cNvPr>
            <p:cNvSpPr txBox="1"/>
            <p:nvPr/>
          </p:nvSpPr>
          <p:spPr>
            <a:xfrm rot="834086">
              <a:off x="2656654" y="3216888"/>
              <a:ext cx="4138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alibri"/>
                </a:rPr>
                <a:t>E</a:t>
              </a:r>
              <a:r>
                <a:rPr lang="fr-FR" b="1" dirty="0">
                  <a:solidFill>
                    <a:srgbClr val="0070C0"/>
                  </a:solidFill>
                  <a:latin typeface="Calibri"/>
                </a:rPr>
                <a:t>XAFS</a:t>
              </a:r>
            </a:p>
            <a:p>
              <a:r>
                <a:rPr lang="fr-FR" b="1" dirty="0">
                  <a:solidFill>
                    <a:srgbClr val="FF0000"/>
                  </a:solidFill>
                  <a:latin typeface="Calibri"/>
                </a:rPr>
                <a:t>Extended</a:t>
              </a:r>
              <a:r>
                <a:rPr lang="fr-FR" b="1" dirty="0">
                  <a:solidFill>
                    <a:srgbClr val="0070C0"/>
                  </a:solidFill>
                  <a:latin typeface="Calibri"/>
                </a:rPr>
                <a:t> X-ray Absorption Fine Structure</a:t>
              </a:r>
              <a:endParaRPr lang="en-US" b="1" dirty="0">
                <a:solidFill>
                  <a:srgbClr val="0070C0"/>
                </a:solidFill>
                <a:latin typeface="Calibri"/>
              </a:endParaRPr>
            </a:p>
          </p:txBody>
        </p:sp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58D440FE-4728-39E0-5ACD-8386415D83CD}"/>
                </a:ext>
              </a:extLst>
            </p:cNvPr>
            <p:cNvCxnSpPr>
              <a:cxnSpLocks/>
            </p:cNvCxnSpPr>
            <p:nvPr/>
          </p:nvCxnSpPr>
          <p:spPr>
            <a:xfrm>
              <a:off x="2557628" y="2297140"/>
              <a:ext cx="4691745" cy="260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5FECE77-E1C6-A9C0-D583-55767F4C0F1A}"/>
                </a:ext>
              </a:extLst>
            </p:cNvPr>
            <p:cNvSpPr txBox="1"/>
            <p:nvPr/>
          </p:nvSpPr>
          <p:spPr>
            <a:xfrm>
              <a:off x="1056680" y="728273"/>
              <a:ext cx="3374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B050"/>
                  </a:solidFill>
                  <a:latin typeface="Calibri"/>
                </a:rPr>
                <a:t>XANES</a:t>
              </a:r>
            </a:p>
            <a:p>
              <a:r>
                <a:rPr lang="fr-FR" sz="1600" b="1" dirty="0">
                  <a:solidFill>
                    <a:srgbClr val="0070C0"/>
                  </a:solidFill>
                  <a:latin typeface="Calibri"/>
                </a:rPr>
                <a:t>X-ray Absorption Near Edge Structure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2C57890C-B2BC-5598-A686-03CD630D7F14}"/>
                </a:ext>
              </a:extLst>
            </p:cNvPr>
            <p:cNvCxnSpPr/>
            <p:nvPr/>
          </p:nvCxnSpPr>
          <p:spPr>
            <a:xfrm>
              <a:off x="1415475" y="2297137"/>
              <a:ext cx="108012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2FE7CB25-BEFB-9AE5-75CB-5C91D5BA27C2}"/>
                </a:ext>
              </a:extLst>
            </p:cNvPr>
            <p:cNvCxnSpPr/>
            <p:nvPr/>
          </p:nvCxnSpPr>
          <p:spPr>
            <a:xfrm>
              <a:off x="1427669" y="3948247"/>
              <a:ext cx="0" cy="4227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F60AC40-F0BC-1A77-A8DC-4044371FAE54}"/>
                </a:ext>
              </a:extLst>
            </p:cNvPr>
            <p:cNvSpPr txBox="1"/>
            <p:nvPr/>
          </p:nvSpPr>
          <p:spPr>
            <a:xfrm>
              <a:off x="2042967" y="3739341"/>
              <a:ext cx="103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prstClr val="black"/>
                  </a:solidFill>
                  <a:latin typeface="Calibri"/>
                </a:rPr>
                <a:t>pre-edge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4ED9857-24EF-0E55-438D-490E3D6C7A5F}"/>
                </a:ext>
              </a:extLst>
            </p:cNvPr>
            <p:cNvCxnSpPr/>
            <p:nvPr/>
          </p:nvCxnSpPr>
          <p:spPr>
            <a:xfrm>
              <a:off x="1427669" y="3936675"/>
              <a:ext cx="615288" cy="1157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B7A2996-96B5-49AC-A9AA-CE5F381D8524}"/>
                </a:ext>
              </a:extLst>
            </p:cNvPr>
            <p:cNvSpPr txBox="1"/>
            <p:nvPr/>
          </p:nvSpPr>
          <p:spPr>
            <a:xfrm>
              <a:off x="4079777" y="4889425"/>
              <a:ext cx="1207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  <a:latin typeface="Calibri"/>
                </a:rPr>
                <a:t>Mn K-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edge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494BF2-1DE0-10F6-F331-E4C6BE98AE5D}"/>
                </a:ext>
              </a:extLst>
            </p:cNvPr>
            <p:cNvSpPr txBox="1"/>
            <p:nvPr/>
          </p:nvSpPr>
          <p:spPr>
            <a:xfrm>
              <a:off x="3873653" y="1452573"/>
              <a:ext cx="31220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  <a:latin typeface="Calibri"/>
                </a:rPr>
                <a:t>µ :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linear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absorption coefficient</a:t>
              </a:r>
            </a:p>
            <a:p>
              <a:r>
                <a:rPr lang="fr-FR" dirty="0">
                  <a:solidFill>
                    <a:prstClr val="black"/>
                  </a:solidFill>
                  <a:latin typeface="Symbol" panose="05050102010706020507" pitchFamily="18" charset="2"/>
                </a:rPr>
                <a:t>c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: EXAFS signal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26CB04-74D9-2ECE-0F03-2EFFFF581CD9}"/>
              </a:ext>
            </a:extLst>
          </p:cNvPr>
          <p:cNvGrpSpPr/>
          <p:nvPr/>
        </p:nvGrpSpPr>
        <p:grpSpPr>
          <a:xfrm>
            <a:off x="407139" y="1189745"/>
            <a:ext cx="4419602" cy="3470915"/>
            <a:chOff x="7679946" y="928155"/>
            <a:chExt cx="4419600" cy="3470914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CC222E7-2AFA-2046-82BC-22873B977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946" y="1165330"/>
              <a:ext cx="4419600" cy="323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2">
              <a:extLst>
                <a:ext uri="{FF2B5EF4-FFF2-40B4-BE49-F238E27FC236}">
                  <a16:creationId xmlns:a16="http://schemas.microsoft.com/office/drawing/2014/main" id="{958CD3C4-0F78-E9DA-4449-5F79AC936A97}"/>
                </a:ext>
              </a:extLst>
            </p:cNvPr>
            <p:cNvSpPr txBox="1"/>
            <p:nvPr/>
          </p:nvSpPr>
          <p:spPr>
            <a:xfrm>
              <a:off x="8521470" y="928155"/>
              <a:ext cx="2931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  <a:latin typeface="Calibri"/>
                </a:rPr>
                <a:t>Electron </a:t>
              </a:r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Mean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 Free Path </a:t>
              </a:r>
              <a:r>
                <a:rPr lang="fr-FR" dirty="0">
                  <a:solidFill>
                    <a:prstClr val="black"/>
                  </a:solidFill>
                  <a:latin typeface="Symbol" panose="05050102010706020507" pitchFamily="18" charset="2"/>
                </a:rPr>
                <a:t>l</a:t>
              </a:r>
              <a:r>
                <a:rPr lang="fr-FR" dirty="0">
                  <a:solidFill>
                    <a:prstClr val="black"/>
                  </a:solidFill>
                  <a:latin typeface="Calibri"/>
                </a:rPr>
                <a:t>(E)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ZoneTexte 6">
              <a:extLst>
                <a:ext uri="{FF2B5EF4-FFF2-40B4-BE49-F238E27FC236}">
                  <a16:creationId xmlns:a16="http://schemas.microsoft.com/office/drawing/2014/main" id="{BB758F50-92D1-CB27-99D4-5854D5057B20}"/>
                </a:ext>
              </a:extLst>
            </p:cNvPr>
            <p:cNvSpPr txBox="1"/>
            <p:nvPr/>
          </p:nvSpPr>
          <p:spPr>
            <a:xfrm rot="3742753">
              <a:off x="8673738" y="2079240"/>
              <a:ext cx="7533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rgbClr val="00B050"/>
                  </a:solidFill>
                  <a:latin typeface="Calibri"/>
                </a:rPr>
                <a:t>XANES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8441D5-7D02-1538-A863-F082974446EF}"/>
                </a:ext>
              </a:extLst>
            </p:cNvPr>
            <p:cNvSpPr txBox="1"/>
            <p:nvPr/>
          </p:nvSpPr>
          <p:spPr>
            <a:xfrm rot="19996161">
              <a:off x="9889746" y="2782199"/>
              <a:ext cx="959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Calibri"/>
                </a:rPr>
                <a:t>E</a:t>
              </a:r>
              <a:r>
                <a:rPr lang="fr-FR" b="1" dirty="0">
                  <a:solidFill>
                    <a:srgbClr val="0070C0"/>
                  </a:solidFill>
                  <a:latin typeface="Calibri"/>
                </a:rPr>
                <a:t>XAFS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C79005-F7FF-9A1C-9228-7077DBBEBEF3}"/>
              </a:ext>
            </a:extLst>
          </p:cNvPr>
          <p:cNvGrpSpPr/>
          <p:nvPr/>
        </p:nvGrpSpPr>
        <p:grpSpPr>
          <a:xfrm>
            <a:off x="2714289" y="1547930"/>
            <a:ext cx="1314699" cy="1345367"/>
            <a:chOff x="2091048" y="1408713"/>
            <a:chExt cx="1828800" cy="1746360"/>
          </a:xfrm>
        </p:grpSpPr>
        <p:grpSp>
          <p:nvGrpSpPr>
            <p:cNvPr id="21" name="Groupe 82">
              <a:extLst>
                <a:ext uri="{FF2B5EF4-FFF2-40B4-BE49-F238E27FC236}">
                  <a16:creationId xmlns:a16="http://schemas.microsoft.com/office/drawing/2014/main" id="{C81A219F-22D2-82EC-C49E-EC64CB590783}"/>
                </a:ext>
              </a:extLst>
            </p:cNvPr>
            <p:cNvGrpSpPr/>
            <p:nvPr/>
          </p:nvGrpSpPr>
          <p:grpSpPr>
            <a:xfrm>
              <a:off x="2091048" y="1408713"/>
              <a:ext cx="1828800" cy="1746360"/>
              <a:chOff x="7092360" y="4099680"/>
              <a:chExt cx="1828800" cy="1746360"/>
            </a:xfrm>
          </p:grpSpPr>
          <p:sp>
            <p:nvSpPr>
              <p:cNvPr id="22" name="Forme libre 83">
                <a:extLst>
                  <a:ext uri="{FF2B5EF4-FFF2-40B4-BE49-F238E27FC236}">
                    <a16:creationId xmlns:a16="http://schemas.microsoft.com/office/drawing/2014/main" id="{91069993-62E1-2618-2037-FAFC0585F97D}"/>
                  </a:ext>
                </a:extLst>
              </p:cNvPr>
              <p:cNvSpPr/>
              <p:nvPr/>
            </p:nvSpPr>
            <p:spPr>
              <a:xfrm>
                <a:off x="7702560" y="4680360"/>
                <a:ext cx="608400" cy="583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8360">
                <a:solidFill>
                  <a:srgbClr val="FF3366"/>
                </a:solidFill>
                <a:custDash>
                  <a:ds d="996078" sp="996078"/>
                  <a:ds d="996078" sp="996078"/>
                </a:custDash>
                <a:round/>
              </a:ln>
            </p:spPr>
            <p:txBody>
              <a:bodyPr vert="horz" wrap="none" lIns="99000" tIns="54000" rIns="99000" bIns="54000" anchor="ctr" anchorCtr="0" compatLnSpc="1"/>
              <a:lstStyle/>
              <a:p>
                <a:pPr>
                  <a:tabLst>
                    <a:tab pos="0" algn="l"/>
                    <a:tab pos="457189" algn="l"/>
                    <a:tab pos="914377" algn="l"/>
                    <a:tab pos="1371564" algn="l"/>
                    <a:tab pos="1828754" algn="l"/>
                    <a:tab pos="2285943" algn="l"/>
                    <a:tab pos="2743130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2" algn="l"/>
                    <a:tab pos="5943451" algn="l"/>
                    <a:tab pos="6400639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</a:tabLst>
                </a:pPr>
                <a:endParaRPr lang="fr-FR">
                  <a:solidFill>
                    <a:srgbClr val="000000"/>
                  </a:solidFill>
                  <a:latin typeface="Arial" pitchFamily="34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5" name="Forme libre 84">
                <a:extLst>
                  <a:ext uri="{FF2B5EF4-FFF2-40B4-BE49-F238E27FC236}">
                    <a16:creationId xmlns:a16="http://schemas.microsoft.com/office/drawing/2014/main" id="{95F19E3E-A0D3-8FD7-E4B1-0E439CC4B79B}"/>
                  </a:ext>
                </a:extLst>
              </p:cNvPr>
              <p:cNvSpPr/>
              <p:nvPr/>
            </p:nvSpPr>
            <p:spPr>
              <a:xfrm>
                <a:off x="7396920" y="4389120"/>
                <a:ext cx="1219680" cy="11667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8360">
                <a:solidFill>
                  <a:srgbClr val="FF3366"/>
                </a:solidFill>
                <a:custDash>
                  <a:ds d="996078" sp="996078"/>
                  <a:ds d="996078" sp="996078"/>
                </a:custDash>
                <a:round/>
              </a:ln>
            </p:spPr>
            <p:txBody>
              <a:bodyPr vert="horz" wrap="none" lIns="99000" tIns="54000" rIns="99000" bIns="54000" anchor="ctr" anchorCtr="0" compatLnSpc="1"/>
              <a:lstStyle/>
              <a:p>
                <a:pPr>
                  <a:tabLst>
                    <a:tab pos="0" algn="l"/>
                    <a:tab pos="457189" algn="l"/>
                    <a:tab pos="914377" algn="l"/>
                    <a:tab pos="1371564" algn="l"/>
                    <a:tab pos="1828754" algn="l"/>
                    <a:tab pos="2285943" algn="l"/>
                    <a:tab pos="2743130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2" algn="l"/>
                    <a:tab pos="5943451" algn="l"/>
                    <a:tab pos="6400639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</a:tabLst>
                </a:pPr>
                <a:endParaRPr lang="fr-FR">
                  <a:solidFill>
                    <a:srgbClr val="000000"/>
                  </a:solidFill>
                  <a:latin typeface="Arial" pitchFamily="34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27" name="Forme libre 85">
                <a:extLst>
                  <a:ext uri="{FF2B5EF4-FFF2-40B4-BE49-F238E27FC236}">
                    <a16:creationId xmlns:a16="http://schemas.microsoft.com/office/drawing/2014/main" id="{AC026E9C-99B8-28CF-5073-01394B538AB8}"/>
                  </a:ext>
                </a:extLst>
              </p:cNvPr>
              <p:cNvSpPr/>
              <p:nvPr/>
            </p:nvSpPr>
            <p:spPr>
              <a:xfrm>
                <a:off x="7092360" y="4099680"/>
                <a:ext cx="1828800" cy="1746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noFill/>
              <a:ln w="18360">
                <a:solidFill>
                  <a:srgbClr val="FF3366"/>
                </a:solidFill>
                <a:custDash>
                  <a:ds d="996078" sp="996078"/>
                  <a:ds d="996078" sp="996078"/>
                </a:custDash>
                <a:round/>
              </a:ln>
            </p:spPr>
            <p:txBody>
              <a:bodyPr vert="horz" wrap="none" lIns="99000" tIns="54000" rIns="99000" bIns="54000" anchor="ctr" anchorCtr="0" compatLnSpc="1"/>
              <a:lstStyle/>
              <a:p>
                <a:pPr>
                  <a:tabLst>
                    <a:tab pos="0" algn="l"/>
                    <a:tab pos="457189" algn="l"/>
                    <a:tab pos="914377" algn="l"/>
                    <a:tab pos="1371564" algn="l"/>
                    <a:tab pos="1828754" algn="l"/>
                    <a:tab pos="2285943" algn="l"/>
                    <a:tab pos="2743130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2" algn="l"/>
                    <a:tab pos="5943451" algn="l"/>
                    <a:tab pos="6400639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</a:tabLst>
                </a:pPr>
                <a:endParaRPr lang="fr-FR">
                  <a:solidFill>
                    <a:srgbClr val="000000"/>
                  </a:solidFill>
                  <a:latin typeface="Arial" pitchFamily="34"/>
                  <a:ea typeface="DejaVu Sans" pitchFamily="2"/>
                  <a:cs typeface="DejaVu Sans" pitchFamily="2"/>
                </a:endParaRPr>
              </a:p>
            </p:txBody>
          </p:sp>
        </p:grpSp>
        <p:sp>
          <p:nvSpPr>
            <p:cNvPr id="28" name="Forme libre 88">
              <a:extLst>
                <a:ext uri="{FF2B5EF4-FFF2-40B4-BE49-F238E27FC236}">
                  <a16:creationId xmlns:a16="http://schemas.microsoft.com/office/drawing/2014/main" id="{30AF431A-3935-4093-FA48-B4580EC3C1D3}"/>
                </a:ext>
              </a:extLst>
            </p:cNvPr>
            <p:cNvSpPr/>
            <p:nvPr/>
          </p:nvSpPr>
          <p:spPr>
            <a:xfrm>
              <a:off x="3068088" y="1629753"/>
              <a:ext cx="236160" cy="502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0"/>
                <a:gd name="f4" fmla="val 861"/>
                <a:gd name="f5" fmla="val 233"/>
                <a:gd name="f6" fmla="val 221"/>
                <a:gd name="f7" fmla="val 293"/>
                <a:gd name="f8" fmla="val 506"/>
                <a:gd name="f9" fmla="val 12"/>
                <a:gd name="f10" fmla="val 367"/>
                <a:gd name="f11" fmla="val 29"/>
                <a:gd name="f12" fmla="val 406"/>
                <a:gd name="f13" fmla="val 431"/>
                <a:gd name="f14" fmla="val 347"/>
                <a:gd name="f15" fmla="val 145"/>
                <a:gd name="f16" fmla="val 645"/>
                <a:gd name="f17" fmla="val 99"/>
                <a:gd name="f18" fmla="val 520"/>
                <a:gd name="f19" fmla="val 326"/>
                <a:gd name="f20" fmla="val 765"/>
                <a:gd name="f21" fmla="val 209"/>
                <a:gd name="f22" fmla="val 711"/>
                <a:gd name="f23" fmla="*/ f0 1 640"/>
                <a:gd name="f24" fmla="*/ f1 1 861"/>
                <a:gd name="f25" fmla="*/ 257 f23 1"/>
                <a:gd name="f26" fmla="*/ 414 f23 1"/>
                <a:gd name="f27" fmla="*/ 566 f24 1"/>
                <a:gd name="f28" fmla="*/ 29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40" h="861">
                  <a:moveTo>
                    <a:pt x="f3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2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2" y="f4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3" y="f5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0" tIns="45000" rIns="90000" bIns="45000" anchor="ctr" anchorCtr="1" compatLnSpc="1"/>
            <a:lstStyle/>
            <a:p>
              <a:pPr>
                <a:tabLst>
                  <a:tab pos="0" algn="l"/>
                  <a:tab pos="457189" algn="l"/>
                  <a:tab pos="914377" algn="l"/>
                  <a:tab pos="1371564" algn="l"/>
                  <a:tab pos="1828754" algn="l"/>
                  <a:tab pos="2285943" algn="l"/>
                  <a:tab pos="2743130" algn="l"/>
                  <a:tab pos="3200320" algn="l"/>
                  <a:tab pos="3657509" algn="l"/>
                  <a:tab pos="4114697" algn="l"/>
                  <a:tab pos="4571886" algn="l"/>
                  <a:tab pos="5029074" algn="l"/>
                  <a:tab pos="5486262" algn="l"/>
                  <a:tab pos="5943451" algn="l"/>
                  <a:tab pos="6400639" algn="l"/>
                  <a:tab pos="6857829" algn="l"/>
                  <a:tab pos="7315017" algn="l"/>
                  <a:tab pos="7772206" algn="l"/>
                  <a:tab pos="8229394" algn="l"/>
                  <a:tab pos="8686583" algn="l"/>
                  <a:tab pos="9143771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9" name="Smiley Face 28">
              <a:extLst>
                <a:ext uri="{FF2B5EF4-FFF2-40B4-BE49-F238E27FC236}">
                  <a16:creationId xmlns:a16="http://schemas.microsoft.com/office/drawing/2014/main" id="{68F40F5C-9360-1246-D168-723E6275E3C1}"/>
                </a:ext>
              </a:extLst>
            </p:cNvPr>
            <p:cNvSpPr/>
            <p:nvPr/>
          </p:nvSpPr>
          <p:spPr>
            <a:xfrm>
              <a:off x="2861285" y="2122581"/>
              <a:ext cx="288032" cy="289440"/>
            </a:xfrm>
            <a:prstGeom prst="smileyFace">
              <a:avLst>
                <a:gd name="adj" fmla="val -465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7D65D5C-78A2-3CE3-1908-E24AF7FEB5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2168" y="1817673"/>
              <a:ext cx="524880" cy="3514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625D8B8B-BA58-CB15-350C-A9B823F0A39C}"/>
              </a:ext>
            </a:extLst>
          </p:cNvPr>
          <p:cNvSpPr/>
          <p:nvPr/>
        </p:nvSpPr>
        <p:spPr>
          <a:xfrm>
            <a:off x="2796295" y="1809888"/>
            <a:ext cx="72008" cy="7200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7ADF89-46F0-6CD8-E8BB-2D8C3709C288}"/>
              </a:ext>
            </a:extLst>
          </p:cNvPr>
          <p:cNvSpPr txBox="1"/>
          <p:nvPr/>
        </p:nvSpPr>
        <p:spPr>
          <a:xfrm>
            <a:off x="2622675" y="1583624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fr-FR" sz="1600" b="1" baseline="300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fr-FR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D28F9C9-5A1C-4130-B460-E5837A872CA8}"/>
              </a:ext>
            </a:extLst>
          </p:cNvPr>
          <p:cNvGrpSpPr/>
          <p:nvPr/>
        </p:nvGrpSpPr>
        <p:grpSpPr>
          <a:xfrm>
            <a:off x="5592104" y="620688"/>
            <a:ext cx="1440000" cy="1440000"/>
            <a:chOff x="2123888" y="620688"/>
            <a:chExt cx="1440000" cy="14400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E85E6AC-D4D7-4AA4-9AD4-24D558E015B5}"/>
                </a:ext>
              </a:extLst>
            </p:cNvPr>
            <p:cNvGrpSpPr/>
            <p:nvPr/>
          </p:nvGrpSpPr>
          <p:grpSpPr>
            <a:xfrm>
              <a:off x="2123888" y="620688"/>
              <a:ext cx="1440000" cy="1440000"/>
              <a:chOff x="2123888" y="620848"/>
              <a:chExt cx="1440000" cy="14400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FD88DFA-7039-4A87-B006-D94D5327DDF9}"/>
                  </a:ext>
                </a:extLst>
              </p:cNvPr>
              <p:cNvSpPr/>
              <p:nvPr/>
            </p:nvSpPr>
            <p:spPr>
              <a:xfrm>
                <a:off x="2663888" y="1157959"/>
                <a:ext cx="360000" cy="3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7BE4365-7AE2-466F-9063-595A71C1806F}"/>
                  </a:ext>
                </a:extLst>
              </p:cNvPr>
              <p:cNvSpPr/>
              <p:nvPr/>
            </p:nvSpPr>
            <p:spPr>
              <a:xfrm>
                <a:off x="2573888" y="106795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E8E5467-87A6-450E-A016-DD02D0412B6E}"/>
                  </a:ext>
                </a:extLst>
              </p:cNvPr>
              <p:cNvSpPr/>
              <p:nvPr/>
            </p:nvSpPr>
            <p:spPr>
              <a:xfrm>
                <a:off x="2483888" y="977959"/>
                <a:ext cx="720000" cy="72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549E7CD0-D92C-49AE-A43D-987FB93965FA}"/>
                  </a:ext>
                </a:extLst>
              </p:cNvPr>
              <p:cNvSpPr/>
              <p:nvPr/>
            </p:nvSpPr>
            <p:spPr>
              <a:xfrm>
                <a:off x="2393888" y="881291"/>
                <a:ext cx="900000" cy="90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438B6EC-67AE-48A0-BFA3-7CF4B44B187D}"/>
                  </a:ext>
                </a:extLst>
              </p:cNvPr>
              <p:cNvSpPr/>
              <p:nvPr/>
            </p:nvSpPr>
            <p:spPr>
              <a:xfrm>
                <a:off x="2303888" y="797959"/>
                <a:ext cx="1080000" cy="108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431A1A53-4A5B-40F5-8518-3D5A2F387C99}"/>
                  </a:ext>
                </a:extLst>
              </p:cNvPr>
              <p:cNvSpPr/>
              <p:nvPr/>
            </p:nvSpPr>
            <p:spPr>
              <a:xfrm>
                <a:off x="2213888" y="699096"/>
                <a:ext cx="1260000" cy="12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B9B5EC4-07BD-4CDF-97DC-5520F5D4D49F}"/>
                  </a:ext>
                </a:extLst>
              </p:cNvPr>
              <p:cNvSpPr/>
              <p:nvPr/>
            </p:nvSpPr>
            <p:spPr>
              <a:xfrm>
                <a:off x="2123888" y="620848"/>
                <a:ext cx="1440000" cy="14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1B7BB24-6908-477F-91CD-DF86E7B259E3}"/>
                </a:ext>
              </a:extLst>
            </p:cNvPr>
            <p:cNvSpPr/>
            <p:nvPr/>
          </p:nvSpPr>
          <p:spPr>
            <a:xfrm>
              <a:off x="2753888" y="1259463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ED70D68-B4CE-4C60-BF96-9AA32748C88B}"/>
              </a:ext>
            </a:extLst>
          </p:cNvPr>
          <p:cNvGrpSpPr/>
          <p:nvPr/>
        </p:nvGrpSpPr>
        <p:grpSpPr>
          <a:xfrm>
            <a:off x="6015943" y="313813"/>
            <a:ext cx="1440000" cy="1440000"/>
            <a:chOff x="2123888" y="620688"/>
            <a:chExt cx="1440000" cy="14400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B2DCE6F-9BF1-4E17-A202-6C8A4ADDB4F3}"/>
                </a:ext>
              </a:extLst>
            </p:cNvPr>
            <p:cNvGrpSpPr/>
            <p:nvPr/>
          </p:nvGrpSpPr>
          <p:grpSpPr>
            <a:xfrm>
              <a:off x="2123888" y="620688"/>
              <a:ext cx="1440000" cy="1440000"/>
              <a:chOff x="2123888" y="620848"/>
              <a:chExt cx="1440000" cy="14400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AD473AA-900D-4C80-AA18-94C077B7A7D0}"/>
                  </a:ext>
                </a:extLst>
              </p:cNvPr>
              <p:cNvSpPr/>
              <p:nvPr/>
            </p:nvSpPr>
            <p:spPr>
              <a:xfrm>
                <a:off x="2663888" y="1157959"/>
                <a:ext cx="360000" cy="36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00B4A6F-8726-475E-9EAB-DF8CB40CF3F6}"/>
                  </a:ext>
                </a:extLst>
              </p:cNvPr>
              <p:cNvSpPr/>
              <p:nvPr/>
            </p:nvSpPr>
            <p:spPr>
              <a:xfrm>
                <a:off x="2573888" y="1067959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A8B2EE9-4454-45EC-8FFB-AFEDAAFAA659}"/>
                  </a:ext>
                </a:extLst>
              </p:cNvPr>
              <p:cNvSpPr/>
              <p:nvPr/>
            </p:nvSpPr>
            <p:spPr>
              <a:xfrm>
                <a:off x="2483888" y="977959"/>
                <a:ext cx="720000" cy="72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38000C71-D9EE-4338-97F9-0C9B9C3ECD19}"/>
                  </a:ext>
                </a:extLst>
              </p:cNvPr>
              <p:cNvSpPr/>
              <p:nvPr/>
            </p:nvSpPr>
            <p:spPr>
              <a:xfrm>
                <a:off x="2393888" y="881291"/>
                <a:ext cx="900000" cy="90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EC97D1A-A196-4B98-B2B9-FA8E997E03B4}"/>
                  </a:ext>
                </a:extLst>
              </p:cNvPr>
              <p:cNvSpPr/>
              <p:nvPr/>
            </p:nvSpPr>
            <p:spPr>
              <a:xfrm>
                <a:off x="2303888" y="797959"/>
                <a:ext cx="1080000" cy="108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D880680-91EC-4D51-9887-4EC25F919DD1}"/>
                  </a:ext>
                </a:extLst>
              </p:cNvPr>
              <p:cNvSpPr/>
              <p:nvPr/>
            </p:nvSpPr>
            <p:spPr>
              <a:xfrm>
                <a:off x="2213888" y="699096"/>
                <a:ext cx="1260000" cy="126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63E2BDA-E1CA-4A77-B411-A37685A6C2EE}"/>
                  </a:ext>
                </a:extLst>
              </p:cNvPr>
              <p:cNvSpPr/>
              <p:nvPr/>
            </p:nvSpPr>
            <p:spPr>
              <a:xfrm>
                <a:off x="2123888" y="620848"/>
                <a:ext cx="1440000" cy="144000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7DED835-1E1D-4F0C-BEA5-018C484651FA}"/>
                </a:ext>
              </a:extLst>
            </p:cNvPr>
            <p:cNvSpPr/>
            <p:nvPr/>
          </p:nvSpPr>
          <p:spPr>
            <a:xfrm>
              <a:off x="2753888" y="1259463"/>
              <a:ext cx="180000" cy="1800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57077" y="4852797"/>
                <a:ext cx="5121915" cy="846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𝜹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</m:sSub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bSup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sup>
                      </m:sSup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𝑖𝑘𝑅</m:t>
                              </m:r>
                            </m:sup>
                          </m:sSup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𝑖𝑘𝑅</m:t>
                              </m:r>
                            </m:sup>
                          </m:sSup>
                        </m:num>
                        <m:den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77" y="4852797"/>
                <a:ext cx="5121915" cy="8464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42">
                <a:extLst>
                  <a:ext uri="{FF2B5EF4-FFF2-40B4-BE49-F238E27FC236}">
                    <a16:creationId xmlns:a16="http://schemas.microsoft.com/office/drawing/2014/main" id="{453C15BC-4CC3-4EE7-8CCD-B0DB2F1660B9}"/>
                  </a:ext>
                </a:extLst>
              </p:cNvPr>
              <p:cNvSpPr txBox="1"/>
              <p:nvPr/>
            </p:nvSpPr>
            <p:spPr>
              <a:xfrm>
                <a:off x="3365922" y="2254399"/>
                <a:ext cx="4242252" cy="629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𝜇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𝜔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) ∝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𝛿𝜓</m:t>
                                  </m:r>
                                </m: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𝜂</m:t>
                                      </m:r>
                                    </m:e>
                                  </m:acc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e>
                                  <m:sSubSup>
                                    <m:sSubSupPr>
                                      <m:ctrlP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fr-FR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ZoneTexte 42">
                <a:extLst>
                  <a:ext uri="{FF2B5EF4-FFF2-40B4-BE49-F238E27FC236}">
                    <a16:creationId xmlns:a16="http://schemas.microsoft.com/office/drawing/2014/main" id="{453C15BC-4CC3-4EE7-8CCD-B0DB2F166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22" y="2254399"/>
                <a:ext cx="4242252" cy="629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lipse 3">
            <a:extLst>
              <a:ext uri="{FF2B5EF4-FFF2-40B4-BE49-F238E27FC236}">
                <a16:creationId xmlns:a16="http://schemas.microsoft.com/office/drawing/2014/main" id="{CF56D19B-4617-4B32-BF52-B9862D999EBF}"/>
              </a:ext>
            </a:extLst>
          </p:cNvPr>
          <p:cNvSpPr/>
          <p:nvPr/>
        </p:nvSpPr>
        <p:spPr>
          <a:xfrm>
            <a:off x="7176121" y="4844403"/>
            <a:ext cx="1224000" cy="12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Ellipse 4">
            <a:extLst>
              <a:ext uri="{FF2B5EF4-FFF2-40B4-BE49-F238E27FC236}">
                <a16:creationId xmlns:a16="http://schemas.microsoft.com/office/drawing/2014/main" id="{B4991BF2-79B2-424E-A2E5-9E2CE9D7E51F}"/>
              </a:ext>
            </a:extLst>
          </p:cNvPr>
          <p:cNvSpPr/>
          <p:nvPr/>
        </p:nvSpPr>
        <p:spPr>
          <a:xfrm>
            <a:off x="8344177" y="4400944"/>
            <a:ext cx="1476000" cy="1476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Connecteur droit 7">
            <a:extLst>
              <a:ext uri="{FF2B5EF4-FFF2-40B4-BE49-F238E27FC236}">
                <a16:creationId xmlns:a16="http://schemas.microsoft.com/office/drawing/2014/main" id="{0055F0BE-D47A-4BB4-A307-876695923B29}"/>
              </a:ext>
            </a:extLst>
          </p:cNvPr>
          <p:cNvCxnSpPr>
            <a:cxnSpLocks/>
          </p:cNvCxnSpPr>
          <p:nvPr/>
        </p:nvCxnSpPr>
        <p:spPr>
          <a:xfrm flipV="1">
            <a:off x="7814435" y="5138944"/>
            <a:ext cx="1267748" cy="334080"/>
          </a:xfrm>
          <a:prstGeom prst="line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ZoneTexte 11">
            <a:extLst>
              <a:ext uri="{FF2B5EF4-FFF2-40B4-BE49-F238E27FC236}">
                <a16:creationId xmlns:a16="http://schemas.microsoft.com/office/drawing/2014/main" id="{63FB3278-3307-45FC-8339-77D1ABDB677E}"/>
              </a:ext>
            </a:extLst>
          </p:cNvPr>
          <p:cNvSpPr txBox="1"/>
          <p:nvPr/>
        </p:nvSpPr>
        <p:spPr>
          <a:xfrm>
            <a:off x="7290674" y="6127452"/>
            <a:ext cx="104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Absorber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ZoneTexte 12">
            <a:extLst>
              <a:ext uri="{FF2B5EF4-FFF2-40B4-BE49-F238E27FC236}">
                <a16:creationId xmlns:a16="http://schemas.microsoft.com/office/drawing/2014/main" id="{B2569B7A-01DB-47D8-90E3-B13DAB605E2F}"/>
              </a:ext>
            </a:extLst>
          </p:cNvPr>
          <p:cNvSpPr txBox="1"/>
          <p:nvPr/>
        </p:nvSpPr>
        <p:spPr>
          <a:xfrm>
            <a:off x="8890655" y="587210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Scatterer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ZoneTexte 27">
            <a:extLst>
              <a:ext uri="{FF2B5EF4-FFF2-40B4-BE49-F238E27FC236}">
                <a16:creationId xmlns:a16="http://schemas.microsoft.com/office/drawing/2014/main" id="{D93F5464-E868-4246-B1E6-270441186A13}"/>
              </a:ext>
            </a:extLst>
          </p:cNvPr>
          <p:cNvSpPr txBox="1"/>
          <p:nvPr/>
        </p:nvSpPr>
        <p:spPr>
          <a:xfrm rot="20617123">
            <a:off x="8025969" y="4662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Calibri"/>
              </a:rPr>
              <a:t>R</a:t>
            </a:r>
            <a:endParaRPr lang="en-US" sz="2800" dirty="0">
              <a:solidFill>
                <a:srgbClr val="0070C0"/>
              </a:solidFill>
              <a:latin typeface="Calibri"/>
            </a:endParaRPr>
          </a:p>
        </p:txBody>
      </p:sp>
      <p:cxnSp>
        <p:nvCxnSpPr>
          <p:cNvPr id="65" name="Connecteur droit 7">
            <a:extLst>
              <a:ext uri="{FF2B5EF4-FFF2-40B4-BE49-F238E27FC236}">
                <a16:creationId xmlns:a16="http://schemas.microsoft.com/office/drawing/2014/main" id="{0B13BFA0-0126-4C85-BC60-E97E6A647EDF}"/>
              </a:ext>
            </a:extLst>
          </p:cNvPr>
          <p:cNvCxnSpPr>
            <a:cxnSpLocks/>
          </p:cNvCxnSpPr>
          <p:nvPr/>
        </p:nvCxnSpPr>
        <p:spPr>
          <a:xfrm flipV="1">
            <a:off x="7765251" y="5050500"/>
            <a:ext cx="1267748" cy="334080"/>
          </a:xfrm>
          <a:prstGeom prst="line">
            <a:avLst/>
          </a:prstGeom>
          <a:ln>
            <a:head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08E11E-1CF4-40BB-8B8A-C507C34264B1}"/>
                  </a:ext>
                </a:extLst>
              </p:cNvPr>
              <p:cNvSpPr txBox="1"/>
              <p:nvPr/>
            </p:nvSpPr>
            <p:spPr>
              <a:xfrm>
                <a:off x="1057457" y="3789582"/>
                <a:ext cx="80608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As the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wave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travels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,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it’s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shifted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by absorber,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scatterer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and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again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absorber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potentials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endParaRPr lang="fr-FR" dirty="0">
                  <a:solidFill>
                    <a:prstClr val="black"/>
                  </a:solidFill>
                  <a:latin typeface="Calibri"/>
                </a:endParaRPr>
              </a:p>
              <a:p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It’s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fr-FR" dirty="0" err="1">
                    <a:solidFill>
                      <a:prstClr val="black"/>
                    </a:solidFill>
                    <a:latin typeface="Calibri"/>
                  </a:rPr>
                  <a:t>backscattered</a:t>
                </a:r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(angle=</a:t>
                </a:r>
                <a:r>
                  <a:rPr lang="fr-FR" sz="1800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fr-FR" dirty="0">
                    <a:solidFill>
                      <a:prstClr val="black"/>
                    </a:solidFill>
                    <a:latin typeface="Calibri"/>
                  </a:rPr>
                  <a:t> ) with effective amplitude </a:t>
                </a:r>
                <a:r>
                  <a:rPr lang="fr-FR" i="1" dirty="0">
                    <a:solidFill>
                      <a:prstClr val="black"/>
                    </a:solidFill>
                    <a:latin typeface="Calibri"/>
                  </a:rPr>
                  <a:t>f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08E11E-1CF4-40BB-8B8A-C507C3426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57" y="3789582"/>
                <a:ext cx="8060861" cy="923330"/>
              </a:xfrm>
              <a:prstGeom prst="rect">
                <a:avLst/>
              </a:prstGeom>
              <a:blipFill>
                <a:blip r:embed="rId4"/>
                <a:stretch>
                  <a:fillRect l="-605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6C2AACF-4F32-4EE5-B4AB-F02B99F9F610}"/>
              </a:ext>
            </a:extLst>
          </p:cNvPr>
          <p:cNvSpPr/>
          <p:nvPr/>
        </p:nvSpPr>
        <p:spPr>
          <a:xfrm>
            <a:off x="2753599" y="735052"/>
            <a:ext cx="468000" cy="468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61E001-D82B-4AA3-8367-7D926CF85B05}"/>
              </a:ext>
            </a:extLst>
          </p:cNvPr>
          <p:cNvSpPr/>
          <p:nvPr/>
        </p:nvSpPr>
        <p:spPr>
          <a:xfrm>
            <a:off x="2351595" y="1083923"/>
            <a:ext cx="402015" cy="40087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A1B572-F9AE-429A-85F5-F2E56908146B}"/>
              </a:ext>
            </a:extLst>
          </p:cNvPr>
          <p:cNvSpPr/>
          <p:nvPr/>
        </p:nvSpPr>
        <p:spPr>
          <a:xfrm rot="2009364">
            <a:off x="1928315" y="911292"/>
            <a:ext cx="640284" cy="308013"/>
          </a:xfrm>
          <a:custGeom>
            <a:avLst/>
            <a:gdLst>
              <a:gd name="connsiteX0" fmla="*/ 0 w 1489432"/>
              <a:gd name="connsiteY0" fmla="*/ 308013 h 308013"/>
              <a:gd name="connsiteX1" fmla="*/ 130629 w 1489432"/>
              <a:gd name="connsiteY1" fmla="*/ 103 h 308013"/>
              <a:gd name="connsiteX2" fmla="*/ 335902 w 1489432"/>
              <a:gd name="connsiteY2" fmla="*/ 270691 h 308013"/>
              <a:gd name="connsiteX3" fmla="*/ 522514 w 1489432"/>
              <a:gd name="connsiteY3" fmla="*/ 9433 h 308013"/>
              <a:gd name="connsiteX4" fmla="*/ 681135 w 1489432"/>
              <a:gd name="connsiteY4" fmla="*/ 261360 h 308013"/>
              <a:gd name="connsiteX5" fmla="*/ 849086 w 1489432"/>
              <a:gd name="connsiteY5" fmla="*/ 103 h 308013"/>
              <a:gd name="connsiteX6" fmla="*/ 1045029 w 1489432"/>
              <a:gd name="connsiteY6" fmla="*/ 242699 h 308013"/>
              <a:gd name="connsiteX7" fmla="*/ 1184988 w 1489432"/>
              <a:gd name="connsiteY7" fmla="*/ 9433 h 308013"/>
              <a:gd name="connsiteX8" fmla="*/ 1352939 w 1489432"/>
              <a:gd name="connsiteY8" fmla="*/ 252029 h 308013"/>
              <a:gd name="connsiteX9" fmla="*/ 1474237 w 1489432"/>
              <a:gd name="connsiteY9" fmla="*/ 112070 h 308013"/>
              <a:gd name="connsiteX10" fmla="*/ 1483568 w 1489432"/>
              <a:gd name="connsiteY10" fmla="*/ 112070 h 30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9432" h="308013">
                <a:moveTo>
                  <a:pt x="0" y="308013"/>
                </a:moveTo>
                <a:cubicBezTo>
                  <a:pt x="37322" y="157168"/>
                  <a:pt x="74645" y="6323"/>
                  <a:pt x="130629" y="103"/>
                </a:cubicBezTo>
                <a:cubicBezTo>
                  <a:pt x="186613" y="-6117"/>
                  <a:pt x="270588" y="269136"/>
                  <a:pt x="335902" y="270691"/>
                </a:cubicBezTo>
                <a:cubicBezTo>
                  <a:pt x="401216" y="272246"/>
                  <a:pt x="464975" y="10988"/>
                  <a:pt x="522514" y="9433"/>
                </a:cubicBezTo>
                <a:cubicBezTo>
                  <a:pt x="580053" y="7878"/>
                  <a:pt x="626706" y="262915"/>
                  <a:pt x="681135" y="261360"/>
                </a:cubicBezTo>
                <a:cubicBezTo>
                  <a:pt x="735564" y="259805"/>
                  <a:pt x="788437" y="3213"/>
                  <a:pt x="849086" y="103"/>
                </a:cubicBezTo>
                <a:cubicBezTo>
                  <a:pt x="909735" y="-3007"/>
                  <a:pt x="989045" y="241144"/>
                  <a:pt x="1045029" y="242699"/>
                </a:cubicBezTo>
                <a:cubicBezTo>
                  <a:pt x="1101013" y="244254"/>
                  <a:pt x="1133670" y="7878"/>
                  <a:pt x="1184988" y="9433"/>
                </a:cubicBezTo>
                <a:cubicBezTo>
                  <a:pt x="1236306" y="10988"/>
                  <a:pt x="1304731" y="234923"/>
                  <a:pt x="1352939" y="252029"/>
                </a:cubicBezTo>
                <a:cubicBezTo>
                  <a:pt x="1401147" y="269135"/>
                  <a:pt x="1474237" y="112070"/>
                  <a:pt x="1474237" y="112070"/>
                </a:cubicBezTo>
                <a:cubicBezTo>
                  <a:pt x="1496009" y="88743"/>
                  <a:pt x="1489788" y="100406"/>
                  <a:pt x="1483568" y="11207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C5461-92E6-407C-86D3-993CF49423F0}"/>
              </a:ext>
            </a:extLst>
          </p:cNvPr>
          <p:cNvSpPr txBox="1"/>
          <p:nvPr/>
        </p:nvSpPr>
        <p:spPr>
          <a:xfrm>
            <a:off x="2215999" y="22027"/>
            <a:ext cx="10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Excitation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A9464C-2C4F-4774-BD93-D40AC0D3ABB0}"/>
              </a:ext>
            </a:extLst>
          </p:cNvPr>
          <p:cNvSpPr/>
          <p:nvPr/>
        </p:nvSpPr>
        <p:spPr>
          <a:xfrm>
            <a:off x="4166891" y="1141323"/>
            <a:ext cx="402015" cy="40087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6E6535-B405-44CE-B031-32E0C5E16B90}"/>
              </a:ext>
            </a:extLst>
          </p:cNvPr>
          <p:cNvSpPr txBox="1"/>
          <p:nvPr/>
        </p:nvSpPr>
        <p:spPr>
          <a:xfrm>
            <a:off x="3871231" y="0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Propagation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5E185A9-589B-47EE-92CB-83FB45B15C72}"/>
              </a:ext>
            </a:extLst>
          </p:cNvPr>
          <p:cNvSpPr/>
          <p:nvPr/>
        </p:nvSpPr>
        <p:spPr>
          <a:xfrm>
            <a:off x="4568896" y="792451"/>
            <a:ext cx="468000" cy="4680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9897F-9CDD-491F-8342-FD1379F6A474}"/>
              </a:ext>
            </a:extLst>
          </p:cNvPr>
          <p:cNvGrpSpPr/>
          <p:nvPr/>
        </p:nvGrpSpPr>
        <p:grpSpPr>
          <a:xfrm>
            <a:off x="3647888" y="620688"/>
            <a:ext cx="1440000" cy="1440000"/>
            <a:chOff x="2123888" y="620688"/>
            <a:chExt cx="1440000" cy="1440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A811EA-F7CF-455E-AE4B-B410BA763900}"/>
                </a:ext>
              </a:extLst>
            </p:cNvPr>
            <p:cNvGrpSpPr/>
            <p:nvPr/>
          </p:nvGrpSpPr>
          <p:grpSpPr>
            <a:xfrm>
              <a:off x="2123888" y="620688"/>
              <a:ext cx="1440000" cy="1440000"/>
              <a:chOff x="2123888" y="620848"/>
              <a:chExt cx="1440000" cy="1440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344F9BA-B14E-4C55-A16F-899E6129AC64}"/>
                  </a:ext>
                </a:extLst>
              </p:cNvPr>
              <p:cNvSpPr/>
              <p:nvPr/>
            </p:nvSpPr>
            <p:spPr>
              <a:xfrm>
                <a:off x="2663888" y="1157959"/>
                <a:ext cx="360000" cy="3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961EE53-9260-452C-8A72-139420B73D42}"/>
                  </a:ext>
                </a:extLst>
              </p:cNvPr>
              <p:cNvSpPr/>
              <p:nvPr/>
            </p:nvSpPr>
            <p:spPr>
              <a:xfrm>
                <a:off x="2573888" y="1067959"/>
                <a:ext cx="540000" cy="5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104166B-6C0C-43FD-BDF9-44E989BC2BFF}"/>
                  </a:ext>
                </a:extLst>
              </p:cNvPr>
              <p:cNvSpPr/>
              <p:nvPr/>
            </p:nvSpPr>
            <p:spPr>
              <a:xfrm>
                <a:off x="2483888" y="977959"/>
                <a:ext cx="720000" cy="72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B5587B3-0CF1-4AFA-9430-B38341B5053F}"/>
                  </a:ext>
                </a:extLst>
              </p:cNvPr>
              <p:cNvSpPr/>
              <p:nvPr/>
            </p:nvSpPr>
            <p:spPr>
              <a:xfrm>
                <a:off x="2393888" y="881291"/>
                <a:ext cx="900000" cy="90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DE6EE8-1203-4D9B-9BCB-71BE82FA213E}"/>
                  </a:ext>
                </a:extLst>
              </p:cNvPr>
              <p:cNvSpPr/>
              <p:nvPr/>
            </p:nvSpPr>
            <p:spPr>
              <a:xfrm>
                <a:off x="2303888" y="797959"/>
                <a:ext cx="1080000" cy="108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8AB6B641-95B2-450B-9F10-70B59B05A668}"/>
                  </a:ext>
                </a:extLst>
              </p:cNvPr>
              <p:cNvSpPr/>
              <p:nvPr/>
            </p:nvSpPr>
            <p:spPr>
              <a:xfrm>
                <a:off x="2213888" y="699096"/>
                <a:ext cx="1260000" cy="126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49FC8D0-24DE-4630-89DB-AED71B9FBAFB}"/>
                  </a:ext>
                </a:extLst>
              </p:cNvPr>
              <p:cNvSpPr/>
              <p:nvPr/>
            </p:nvSpPr>
            <p:spPr>
              <a:xfrm>
                <a:off x="2123888" y="620848"/>
                <a:ext cx="1440000" cy="1440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418A7B1-EF8D-4364-B21B-FA30D13A2FF6}"/>
                </a:ext>
              </a:extLst>
            </p:cNvPr>
            <p:cNvSpPr/>
            <p:nvPr/>
          </p:nvSpPr>
          <p:spPr>
            <a:xfrm>
              <a:off x="2753888" y="1259463"/>
              <a:ext cx="180000" cy="18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3BD6FA3-D618-4571-8052-BE82AB608BA6}"/>
              </a:ext>
            </a:extLst>
          </p:cNvPr>
          <p:cNvSpPr txBox="1"/>
          <p:nvPr/>
        </p:nvSpPr>
        <p:spPr>
          <a:xfrm>
            <a:off x="5514463" y="20181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Back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scattering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E93827-5DEE-4197-ADE4-B9885CB1E416}"/>
              </a:ext>
            </a:extLst>
          </p:cNvPr>
          <p:cNvSpPr/>
          <p:nvPr/>
        </p:nvSpPr>
        <p:spPr>
          <a:xfrm>
            <a:off x="4331888" y="131128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82F55DF-C3AC-4FAE-A558-5C56B6C4DB60}"/>
              </a:ext>
            </a:extLst>
          </p:cNvPr>
          <p:cNvSpPr/>
          <p:nvPr/>
        </p:nvSpPr>
        <p:spPr>
          <a:xfrm>
            <a:off x="2516288" y="125318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FFC226B-2118-4F8D-BB20-660A9E0AFE19}"/>
              </a:ext>
            </a:extLst>
          </p:cNvPr>
          <p:cNvSpPr/>
          <p:nvPr/>
        </p:nvSpPr>
        <p:spPr>
          <a:xfrm>
            <a:off x="6111107" y="1141323"/>
            <a:ext cx="402015" cy="400871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17A5EA8-D3C0-4E4E-9FB2-F77086BD6E5D}"/>
              </a:ext>
            </a:extLst>
          </p:cNvPr>
          <p:cNvSpPr/>
          <p:nvPr/>
        </p:nvSpPr>
        <p:spPr>
          <a:xfrm>
            <a:off x="6513112" y="792451"/>
            <a:ext cx="468000" cy="468000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9EA34A1-5D51-4B08-80CE-B5D123E5D1D2}"/>
              </a:ext>
            </a:extLst>
          </p:cNvPr>
          <p:cNvSpPr/>
          <p:nvPr/>
        </p:nvSpPr>
        <p:spPr>
          <a:xfrm>
            <a:off x="6276104" y="131128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9E676-DC96-490E-990C-05FBF07BB745}"/>
              </a:ext>
            </a:extLst>
          </p:cNvPr>
          <p:cNvSpPr txBox="1"/>
          <p:nvPr/>
        </p:nvSpPr>
        <p:spPr>
          <a:xfrm>
            <a:off x="1339293" y="1519526"/>
            <a:ext cx="12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Calibri"/>
              </a:rPr>
              <a:t>Core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orbital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0E3729-DBA7-42E8-9439-7B6247B7BD6E}"/>
              </a:ext>
            </a:extLst>
          </p:cNvPr>
          <p:cNvSpPr txBox="1"/>
          <p:nvPr/>
        </p:nvSpPr>
        <p:spPr>
          <a:xfrm>
            <a:off x="4711602" y="2799214"/>
            <a:ext cx="274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Projection over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core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 orbital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5F220C-0882-BCE0-A63D-171623B8F316}"/>
                  </a:ext>
                </a:extLst>
              </p:cNvPr>
              <p:cNvSpPr txBox="1"/>
              <p:nvPr/>
            </p:nvSpPr>
            <p:spPr>
              <a:xfrm>
                <a:off x="7116432" y="1416050"/>
                <a:ext cx="1409888" cy="416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bSup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fr-FR" i="1">
                          <a:solidFill>
                            <a:prstClr val="black"/>
                          </a:solidFill>
                          <a:latin typeface="Cambria Math"/>
                        </a:rPr>
                        <m:t>𝛿𝜓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5F220C-0882-BCE0-A63D-171623B8F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32" y="1416050"/>
                <a:ext cx="1409888" cy="416011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843D5-A1E5-DE0F-4F3F-6244D7EDB3BC}"/>
                  </a:ext>
                </a:extLst>
              </p:cNvPr>
              <p:cNvSpPr txBox="1"/>
              <p:nvPr/>
            </p:nvSpPr>
            <p:spPr>
              <a:xfrm>
                <a:off x="4521727" y="1461788"/>
                <a:ext cx="1409888" cy="416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  <m:sup>
                          <m:r>
                            <a:rPr lang="fr-F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843D5-A1E5-DE0F-4F3F-6244D7ED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727" y="1461788"/>
                <a:ext cx="1409888" cy="416011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EEB6F9-70A1-BFA8-EA83-7DF54B7804FE}"/>
                  </a:ext>
                </a:extLst>
              </p:cNvPr>
              <p:cNvSpPr txBox="1"/>
              <p:nvPr/>
            </p:nvSpPr>
            <p:spPr>
              <a:xfrm>
                <a:off x="2497885" y="1479737"/>
                <a:ext cx="529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EEB6F9-70A1-BFA8-EA83-7DF54B78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885" y="1479737"/>
                <a:ext cx="52962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0504850-151A-9373-A593-764F75D5C970}"/>
              </a:ext>
            </a:extLst>
          </p:cNvPr>
          <p:cNvSpPr txBox="1"/>
          <p:nvPr/>
        </p:nvSpPr>
        <p:spPr>
          <a:xfrm>
            <a:off x="8832304" y="315490"/>
            <a:ext cx="286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Photoelectron</a:t>
            </a:r>
            <a:r>
              <a:rPr lang="fr-FR" dirty="0"/>
              <a:t> </a:t>
            </a:r>
            <a:r>
              <a:rPr lang="fr-FR" dirty="0" err="1"/>
              <a:t>wavenumber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08474-9982-F52B-D50C-B81276570882}"/>
                  </a:ext>
                </a:extLst>
              </p:cNvPr>
              <p:cNvSpPr txBox="1"/>
              <p:nvPr/>
            </p:nvSpPr>
            <p:spPr>
              <a:xfrm>
                <a:off x="8963132" y="666428"/>
                <a:ext cx="2520434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08474-9982-F52B-D50C-B81276570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32" y="666428"/>
                <a:ext cx="2520434" cy="563680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5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12194" y="905464"/>
                <a:ext cx="855644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</m:acc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3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94" y="905464"/>
                <a:ext cx="8556445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>
            <a:cxnSpLocks/>
          </p:cNvCxnSpPr>
          <p:nvPr/>
        </p:nvCxnSpPr>
        <p:spPr>
          <a:xfrm flipV="1">
            <a:off x="3656399" y="1933321"/>
            <a:ext cx="0" cy="2715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3164161" y="1861302"/>
            <a:ext cx="142834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5168567" y="2149335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664522" y="2077326"/>
            <a:ext cx="82218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8306823" y="1841559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02778" y="1769550"/>
            <a:ext cx="82218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184803" y="2345614"/>
                <a:ext cx="23044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𝝌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2000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fr-FR" sz="2000" b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𝐨</m:t>
                    </m:r>
                  </m:oMath>
                </a14:m>
                <a:r>
                  <a:rPr lang="fr-FR" sz="2000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scillates </a:t>
                </a:r>
                <a:r>
                  <a:rPr lang="fr-FR" sz="2000" b="1" dirty="0" err="1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with</a:t>
                </a:r>
                <a:endParaRPr lang="fr-FR" sz="2000" b="1" dirty="0">
                  <a:solidFill>
                    <a:srgbClr val="F79646">
                      <a:lumMod val="75000"/>
                    </a:srgbClr>
                  </a:solidFill>
                  <a:latin typeface="Calibri"/>
                </a:endParaRPr>
              </a:p>
              <a:p>
                <a:r>
                  <a:rPr lang="fr-FR" sz="2000" b="1" dirty="0" err="1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Frequency</a:t>
                </a:r>
                <a:r>
                  <a:rPr lang="fr-FR" sz="2000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 = 2 R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03" y="2345614"/>
                <a:ext cx="2304413" cy="707886"/>
              </a:xfrm>
              <a:prstGeom prst="rect">
                <a:avLst/>
              </a:prstGeom>
              <a:blipFill>
                <a:blip r:embed="rId3"/>
                <a:stretch>
                  <a:fillRect l="-2910" t="-5172" r="-2116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4376490" y="2653394"/>
            <a:ext cx="177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Spherical</a:t>
            </a:r>
            <a:r>
              <a:rPr lang="fr-FR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fr-FR" sz="2000" b="1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wave</a:t>
            </a:r>
            <a:endParaRPr lang="en-US" sz="20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36135" y="2127921"/>
            <a:ext cx="144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Calibri"/>
              </a:rPr>
              <a:t>Polarization</a:t>
            </a:r>
            <a:endParaRPr lang="fr-FR" sz="2000" b="1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299684-1772-CD17-9974-5235B61D78CF}"/>
              </a:ext>
            </a:extLst>
          </p:cNvPr>
          <p:cNvSpPr txBox="1"/>
          <p:nvPr/>
        </p:nvSpPr>
        <p:spPr>
          <a:xfrm>
            <a:off x="4687774" y="532595"/>
            <a:ext cx="1816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EXAFS </a:t>
            </a:r>
            <a:r>
              <a:rPr lang="fr-FR" sz="2000" dirty="0" err="1"/>
              <a:t>equation</a:t>
            </a:r>
            <a:endParaRPr lang="fr-FR" sz="2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E0F769E-17B6-F666-5620-66E19C5C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269528"/>
            <a:ext cx="4867908" cy="29358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1F9B2A-8662-1897-F336-12EF3AEC1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503" y="3280944"/>
            <a:ext cx="4721560" cy="2847593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082029FB-6587-C2C5-B802-B821CDE027B1}"/>
              </a:ext>
            </a:extLst>
          </p:cNvPr>
          <p:cNvSpPr/>
          <p:nvPr/>
        </p:nvSpPr>
        <p:spPr>
          <a:xfrm>
            <a:off x="5766827" y="4509120"/>
            <a:ext cx="32917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7742FF-AF30-3B71-851E-A451A3FC5F1E}"/>
              </a:ext>
            </a:extLst>
          </p:cNvPr>
          <p:cNvCxnSpPr>
            <a:cxnSpLocks/>
            <a:stCxn id="11" idx="1"/>
            <a:endCxn id="39" idx="0"/>
          </p:cNvCxnSpPr>
          <p:nvPr/>
        </p:nvCxnSpPr>
        <p:spPr>
          <a:xfrm flipH="1">
            <a:off x="2118165" y="2327976"/>
            <a:ext cx="817970" cy="16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EFCA8A3-9DD5-0146-2BD2-9843EB4236D1}"/>
              </a:ext>
            </a:extLst>
          </p:cNvPr>
          <p:cNvSpPr txBox="1"/>
          <p:nvPr/>
        </p:nvSpPr>
        <p:spPr>
          <a:xfrm>
            <a:off x="911424" y="2492896"/>
            <a:ext cx="241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682986"/>
                </a:solidFill>
              </a:rPr>
              <a:t>Simplifies to 1 in the </a:t>
            </a:r>
            <a:r>
              <a:rPr lang="fr-FR" sz="1400" dirty="0" err="1">
                <a:solidFill>
                  <a:srgbClr val="682986"/>
                </a:solidFill>
              </a:rPr>
              <a:t>following</a:t>
            </a:r>
            <a:endParaRPr lang="fr-FR" sz="1400" dirty="0">
              <a:solidFill>
                <a:srgbClr val="682986"/>
              </a:solidFill>
            </a:endParaRPr>
          </a:p>
          <a:p>
            <a:r>
              <a:rPr lang="fr-FR" sz="1400" dirty="0">
                <a:solidFill>
                  <a:srgbClr val="682986"/>
                </a:solidFill>
              </a:rPr>
              <a:t>if </a:t>
            </a:r>
            <a:r>
              <a:rPr lang="fr-FR" sz="1400" dirty="0" err="1">
                <a:solidFill>
                  <a:srgbClr val="682986"/>
                </a:solidFill>
              </a:rPr>
              <a:t>anysotropy</a:t>
            </a:r>
            <a:r>
              <a:rPr lang="fr-FR" sz="1400" dirty="0">
                <a:solidFill>
                  <a:srgbClr val="682986"/>
                </a:solidFill>
              </a:rPr>
              <a:t> can </a:t>
            </a:r>
            <a:r>
              <a:rPr lang="fr-FR" sz="1400" dirty="0" err="1">
                <a:solidFill>
                  <a:srgbClr val="682986"/>
                </a:solidFill>
              </a:rPr>
              <a:t>be</a:t>
            </a:r>
            <a:r>
              <a:rPr lang="fr-FR" sz="1400" dirty="0">
                <a:solidFill>
                  <a:srgbClr val="682986"/>
                </a:solidFill>
              </a:rPr>
              <a:t> </a:t>
            </a:r>
            <a:r>
              <a:rPr lang="fr-FR" sz="1400" dirty="0" err="1">
                <a:solidFill>
                  <a:srgbClr val="682986"/>
                </a:solidFill>
              </a:rPr>
              <a:t>neglected</a:t>
            </a:r>
            <a:endParaRPr lang="fr-FR" sz="1400" dirty="0">
              <a:solidFill>
                <a:srgbClr val="6829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7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9CB2C-40F1-7515-62B7-858F61F72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AE37BA9-67B1-EE20-1650-7DFDB65E6515}"/>
              </a:ext>
            </a:extLst>
          </p:cNvPr>
          <p:cNvGrpSpPr/>
          <p:nvPr/>
        </p:nvGrpSpPr>
        <p:grpSpPr>
          <a:xfrm>
            <a:off x="335363" y="2309227"/>
            <a:ext cx="5486399" cy="4389120"/>
            <a:chOff x="3362555" y="2273023"/>
            <a:chExt cx="5486399" cy="438912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4D6CD91-AE0A-D30B-E9E5-CFE7405A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3362555" y="2273023"/>
              <a:ext cx="5486399" cy="438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54CA485-6462-90A0-140E-E76A90F41DA0}"/>
                </a:ext>
              </a:extLst>
            </p:cNvPr>
            <p:cNvSpPr txBox="1"/>
            <p:nvPr/>
          </p:nvSpPr>
          <p:spPr>
            <a:xfrm>
              <a:off x="3938573" y="4842823"/>
              <a:ext cx="726779" cy="3371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55" algn="l"/>
                  <a:tab pos="914309" algn="l"/>
                  <a:tab pos="1371462" algn="l"/>
                  <a:tab pos="1828618" algn="l"/>
                  <a:tab pos="2285774" algn="l"/>
                  <a:tab pos="2742926" algn="l"/>
                  <a:tab pos="3200080" algn="l"/>
                  <a:tab pos="3657235" algn="l"/>
                  <a:tab pos="4114389" algn="l"/>
                  <a:tab pos="4571544" algn="l"/>
                  <a:tab pos="5028698" algn="l"/>
                  <a:tab pos="5485854" algn="l"/>
                  <a:tab pos="5943006" algn="l"/>
                  <a:tab pos="6400159" algn="l"/>
                  <a:tab pos="6857315" algn="l"/>
                  <a:tab pos="7314469" algn="l"/>
                  <a:tab pos="7771624" algn="l"/>
                  <a:tab pos="8228778" algn="l"/>
                  <a:tab pos="8685934" algn="l"/>
                  <a:tab pos="9143086" algn="l"/>
                </a:tabLst>
              </a:pPr>
              <a:r>
                <a:rPr lang="fr-FR" sz="1600" dirty="0">
                  <a:solidFill>
                    <a:srgbClr val="0000FF"/>
                  </a:solidFill>
                  <a:latin typeface="Comic Sans MS" pitchFamily="66"/>
                  <a:ea typeface="DejaVu Sans" pitchFamily="2"/>
                  <a:cs typeface="DejaVu Sans" pitchFamily="2"/>
                </a:rPr>
                <a:t>1.95</a:t>
              </a:r>
              <a:r>
                <a:rPr lang="fr-FR" sz="1600" dirty="0">
                  <a:solidFill>
                    <a:srgbClr val="0000FF"/>
                  </a:solidFill>
                  <a:latin typeface="Comic Sans MS" pitchFamily="66"/>
                  <a:ea typeface="Arial" pitchFamily="34"/>
                  <a:cs typeface="Arial" pitchFamily="34"/>
                </a:rPr>
                <a:t>Å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7A2FBC-4DF3-5D47-26DE-C0D4A393578F}"/>
                </a:ext>
              </a:extLst>
            </p:cNvPr>
            <p:cNvSpPr txBox="1"/>
            <p:nvPr/>
          </p:nvSpPr>
          <p:spPr>
            <a:xfrm>
              <a:off x="3906513" y="3990078"/>
              <a:ext cx="758839" cy="3371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55" algn="l"/>
                  <a:tab pos="914309" algn="l"/>
                  <a:tab pos="1371462" algn="l"/>
                  <a:tab pos="1828618" algn="l"/>
                  <a:tab pos="2285774" algn="l"/>
                  <a:tab pos="2742926" algn="l"/>
                  <a:tab pos="3200080" algn="l"/>
                  <a:tab pos="3657235" algn="l"/>
                  <a:tab pos="4114389" algn="l"/>
                  <a:tab pos="4571544" algn="l"/>
                  <a:tab pos="5028698" algn="l"/>
                  <a:tab pos="5485854" algn="l"/>
                  <a:tab pos="5943006" algn="l"/>
                  <a:tab pos="6400159" algn="l"/>
                  <a:tab pos="6857315" algn="l"/>
                  <a:tab pos="7314469" algn="l"/>
                  <a:tab pos="7771624" algn="l"/>
                  <a:tab pos="8228778" algn="l"/>
                  <a:tab pos="8685934" algn="l"/>
                  <a:tab pos="9143086" algn="l"/>
                </a:tabLst>
              </a:pPr>
              <a:r>
                <a:rPr lang="fr-FR" sz="1600" dirty="0">
                  <a:solidFill>
                    <a:srgbClr val="FF0000"/>
                  </a:solidFill>
                  <a:latin typeface="Comic Sans MS" pitchFamily="66"/>
                  <a:ea typeface="Arial" pitchFamily="34"/>
                  <a:cs typeface="Arial" pitchFamily="34"/>
                </a:rPr>
                <a:t>2.00Å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999920F-AA39-4183-6605-1F26132E24FC}"/>
                </a:ext>
              </a:extLst>
            </p:cNvPr>
            <p:cNvSpPr txBox="1"/>
            <p:nvPr/>
          </p:nvSpPr>
          <p:spPr>
            <a:xfrm>
              <a:off x="3906513" y="2869947"/>
              <a:ext cx="758839" cy="3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55" algn="l"/>
                  <a:tab pos="914309" algn="l"/>
                  <a:tab pos="1371462" algn="l"/>
                  <a:tab pos="1828618" algn="l"/>
                  <a:tab pos="2285774" algn="l"/>
                  <a:tab pos="2742926" algn="l"/>
                  <a:tab pos="3200080" algn="l"/>
                  <a:tab pos="3657235" algn="l"/>
                  <a:tab pos="4114389" algn="l"/>
                  <a:tab pos="4571544" algn="l"/>
                  <a:tab pos="5028698" algn="l"/>
                  <a:tab pos="5485854" algn="l"/>
                  <a:tab pos="5943006" algn="l"/>
                  <a:tab pos="6400159" algn="l"/>
                  <a:tab pos="6857315" algn="l"/>
                  <a:tab pos="7314469" algn="l"/>
                  <a:tab pos="7771624" algn="l"/>
                  <a:tab pos="8228778" algn="l"/>
                  <a:tab pos="8685934" algn="l"/>
                  <a:tab pos="9143086" algn="l"/>
                </a:tabLst>
              </a:pPr>
              <a:r>
                <a:rPr lang="fr-FR" sz="1600" dirty="0">
                  <a:solidFill>
                    <a:schemeClr val="accent3">
                      <a:lumMod val="75000"/>
                    </a:schemeClr>
                  </a:solidFill>
                  <a:latin typeface="Comic Sans MS" pitchFamily="66"/>
                  <a:ea typeface="Arial" pitchFamily="34"/>
                  <a:cs typeface="Arial" pitchFamily="34"/>
                </a:rPr>
                <a:t>2.05Å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CFD54E-9D58-EADE-3F34-B37756FCDCFC}"/>
                </a:ext>
              </a:extLst>
            </p:cNvPr>
            <p:cNvSpPr/>
            <p:nvPr/>
          </p:nvSpPr>
          <p:spPr>
            <a:xfrm>
              <a:off x="8344949" y="2787829"/>
              <a:ext cx="495360" cy="1409759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>
                <a:tabLst>
                  <a:tab pos="0" algn="l"/>
                  <a:tab pos="457155" algn="l"/>
                  <a:tab pos="914309" algn="l"/>
                  <a:tab pos="1371462" algn="l"/>
                  <a:tab pos="1828618" algn="l"/>
                  <a:tab pos="2285774" algn="l"/>
                  <a:tab pos="2742926" algn="l"/>
                  <a:tab pos="3200080" algn="l"/>
                  <a:tab pos="3657235" algn="l"/>
                  <a:tab pos="4114389" algn="l"/>
                  <a:tab pos="4571544" algn="l"/>
                  <a:tab pos="5028698" algn="l"/>
                  <a:tab pos="5485854" algn="l"/>
                  <a:tab pos="5943006" algn="l"/>
                  <a:tab pos="6400159" algn="l"/>
                  <a:tab pos="6857315" algn="l"/>
                  <a:tab pos="7314469" algn="l"/>
                  <a:tab pos="7771624" algn="l"/>
                  <a:tab pos="8228778" algn="l"/>
                  <a:tab pos="8685934" algn="l"/>
                  <a:tab pos="9143086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4CB7435-E6E2-4B52-FA9D-832464169252}"/>
                </a:ext>
              </a:extLst>
            </p:cNvPr>
            <p:cNvCxnSpPr/>
            <p:nvPr/>
          </p:nvCxnSpPr>
          <p:spPr>
            <a:xfrm>
              <a:off x="7001624" y="2422071"/>
              <a:ext cx="0" cy="4031267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F9D163D-590B-EEB9-C6ED-1025630229F5}"/>
                  </a:ext>
                </a:extLst>
              </p:cNvPr>
              <p:cNvSpPr txBox="1"/>
              <p:nvPr/>
            </p:nvSpPr>
            <p:spPr>
              <a:xfrm>
                <a:off x="1562003" y="116642"/>
                <a:ext cx="723858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3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sSup>
                            <m:sSupPr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3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3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F9D163D-590B-EEB9-C6ED-102563022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003" y="116642"/>
                <a:ext cx="7238585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D354B4A-B196-A673-6DCF-006A20F24C47}"/>
              </a:ext>
            </a:extLst>
          </p:cNvPr>
          <p:cNvCxnSpPr/>
          <p:nvPr/>
        </p:nvCxnSpPr>
        <p:spPr>
          <a:xfrm flipV="1">
            <a:off x="3719736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AC77F17-EBB5-FBC5-D691-D797B68EC6CC}"/>
              </a:ext>
            </a:extLst>
          </p:cNvPr>
          <p:cNvCxnSpPr>
            <a:cxnSpLocks/>
          </p:cNvCxnSpPr>
          <p:nvPr/>
        </p:nvCxnSpPr>
        <p:spPr>
          <a:xfrm>
            <a:off x="3503712" y="1196752"/>
            <a:ext cx="39585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D585E48-7BAC-C2C1-2EF9-EBA9451818E2}"/>
              </a:ext>
            </a:extLst>
          </p:cNvPr>
          <p:cNvCxnSpPr/>
          <p:nvPr/>
        </p:nvCxnSpPr>
        <p:spPr>
          <a:xfrm flipV="1">
            <a:off x="6669359" y="931229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4BF229-323A-8F90-5D2B-47117EBF8BA6}"/>
              </a:ext>
            </a:extLst>
          </p:cNvPr>
          <p:cNvCxnSpPr/>
          <p:nvPr/>
        </p:nvCxnSpPr>
        <p:spPr>
          <a:xfrm>
            <a:off x="6292136" y="912114"/>
            <a:ext cx="82218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62EF2AE-50B4-6427-E4CA-D1981CC8B309}"/>
                  </a:ext>
                </a:extLst>
              </p:cNvPr>
              <p:cNvSpPr txBox="1"/>
              <p:nvPr/>
            </p:nvSpPr>
            <p:spPr>
              <a:xfrm>
                <a:off x="5721557" y="1501129"/>
                <a:ext cx="23044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𝝌</m:t>
                    </m:r>
                    <m:d>
                      <m:dPr>
                        <m:ctrlPr>
                          <a:rPr lang="fr-FR" sz="2000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fr-FR" sz="2000" b="1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 </m:t>
                    </m:r>
                    <m:r>
                      <a:rPr lang="fr-FR" sz="2000" b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𝐨</m:t>
                    </m:r>
                  </m:oMath>
                </a14:m>
                <a:r>
                  <a:rPr lang="fr-FR" sz="2000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scillates </a:t>
                </a:r>
                <a:r>
                  <a:rPr lang="fr-FR" sz="2000" b="1" dirty="0" err="1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with</a:t>
                </a:r>
                <a:endParaRPr lang="fr-FR" sz="2000" b="1" dirty="0">
                  <a:solidFill>
                    <a:srgbClr val="F79646">
                      <a:lumMod val="75000"/>
                    </a:srgbClr>
                  </a:solidFill>
                  <a:latin typeface="Calibri"/>
                </a:endParaRPr>
              </a:p>
              <a:p>
                <a:r>
                  <a:rPr lang="fr-FR" sz="2000" b="1" dirty="0" err="1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Frequency</a:t>
                </a:r>
                <a:r>
                  <a:rPr lang="fr-FR" sz="2000" b="1" dirty="0">
                    <a:solidFill>
                      <a:srgbClr val="F79646">
                        <a:lumMod val="75000"/>
                      </a:srgbClr>
                    </a:solidFill>
                    <a:latin typeface="Calibri"/>
                  </a:rPr>
                  <a:t> = 2 R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62EF2AE-50B4-6427-E4CA-D1981CC8B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57" y="1501129"/>
                <a:ext cx="2304413" cy="707886"/>
              </a:xfrm>
              <a:prstGeom prst="rect">
                <a:avLst/>
              </a:prstGeom>
              <a:blipFill>
                <a:blip r:embed="rId4"/>
                <a:stretch>
                  <a:fillRect l="-2910" t="-4310" r="-2116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419287AE-A8CF-03C1-7920-3EEDE6658A93}"/>
              </a:ext>
            </a:extLst>
          </p:cNvPr>
          <p:cNvSpPr txBox="1"/>
          <p:nvPr/>
        </p:nvSpPr>
        <p:spPr>
          <a:xfrm>
            <a:off x="3010060" y="1749172"/>
            <a:ext cx="177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Spherical</a:t>
            </a:r>
            <a:r>
              <a:rPr lang="fr-FR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 </a:t>
            </a:r>
            <a:r>
              <a:rPr lang="fr-FR" sz="2000" b="1" dirty="0" err="1">
                <a:solidFill>
                  <a:srgbClr val="9BBB59">
                    <a:lumMod val="50000"/>
                  </a:srgbClr>
                </a:solidFill>
                <a:latin typeface="Calibri"/>
              </a:rPr>
              <a:t>wave</a:t>
            </a:r>
            <a:endParaRPr lang="en-US" sz="20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20A75F9-D553-3127-7F4E-15A871087EF1}"/>
              </a:ext>
            </a:extLst>
          </p:cNvPr>
          <p:cNvSpPr txBox="1"/>
          <p:nvPr/>
        </p:nvSpPr>
        <p:spPr>
          <a:xfrm>
            <a:off x="623394" y="2492896"/>
            <a:ext cx="733191" cy="3678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>
              <a:tabLst>
                <a:tab pos="0" algn="l"/>
                <a:tab pos="457155" algn="l"/>
                <a:tab pos="914309" algn="l"/>
                <a:tab pos="1371462" algn="l"/>
                <a:tab pos="1828618" algn="l"/>
                <a:tab pos="2285774" algn="l"/>
                <a:tab pos="2742926" algn="l"/>
                <a:tab pos="3200080" algn="l"/>
                <a:tab pos="3657235" algn="l"/>
                <a:tab pos="4114389" algn="l"/>
                <a:tab pos="4571544" algn="l"/>
                <a:tab pos="5028698" algn="l"/>
                <a:tab pos="5485854" algn="l"/>
                <a:tab pos="5943006" algn="l"/>
                <a:tab pos="6400159" algn="l"/>
                <a:tab pos="6857315" algn="l"/>
                <a:tab pos="7314469" algn="l"/>
                <a:tab pos="7771624" algn="l"/>
                <a:tab pos="8228778" algn="l"/>
                <a:tab pos="8685934" algn="l"/>
                <a:tab pos="9143086" algn="l"/>
              </a:tabLst>
            </a:pPr>
            <a:r>
              <a:rPr lang="fr-FR" dirty="0" err="1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rPr>
              <a:t>Cu-O</a:t>
            </a:r>
            <a:endParaRPr lang="fr-FR" dirty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3580CE-8EDB-4DA3-5EAE-F4A5D0245790}"/>
              </a:ext>
            </a:extLst>
          </p:cNvPr>
          <p:cNvGrpSpPr/>
          <p:nvPr/>
        </p:nvGrpSpPr>
        <p:grpSpPr>
          <a:xfrm>
            <a:off x="6108197" y="2216423"/>
            <a:ext cx="5586918" cy="4389120"/>
            <a:chOff x="1685443" y="801360"/>
            <a:chExt cx="5586916" cy="4389120"/>
          </a:xfrm>
        </p:grpSpPr>
        <p:pic>
          <p:nvPicPr>
            <p:cNvPr id="22" name="Image 2">
              <a:extLst>
                <a:ext uri="{FF2B5EF4-FFF2-40B4-BE49-F238E27FC236}">
                  <a16:creationId xmlns:a16="http://schemas.microsoft.com/office/drawing/2014/main" id="{988AFBA9-54A3-7434-2886-71BF2BEA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1785960" y="801360"/>
              <a:ext cx="5486399" cy="4389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ZoneTexte 4">
              <a:extLst>
                <a:ext uri="{FF2B5EF4-FFF2-40B4-BE49-F238E27FC236}">
                  <a16:creationId xmlns:a16="http://schemas.microsoft.com/office/drawing/2014/main" id="{A3C4305F-AB3F-87D0-2247-0B9AD4899838}"/>
                </a:ext>
              </a:extLst>
            </p:cNvPr>
            <p:cNvSpPr txBox="1"/>
            <p:nvPr/>
          </p:nvSpPr>
          <p:spPr>
            <a:xfrm>
              <a:off x="4762440" y="1504800"/>
              <a:ext cx="726779" cy="3371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78" algn="l"/>
                  <a:tab pos="914354" algn="l"/>
                  <a:tab pos="1371530" algn="l"/>
                  <a:tab pos="1828709" algn="l"/>
                  <a:tab pos="2285886" algn="l"/>
                  <a:tab pos="2743062" algn="l"/>
                  <a:tab pos="3200240" algn="l"/>
                  <a:tab pos="3657418" algn="l"/>
                  <a:tab pos="4114594" algn="l"/>
                  <a:tab pos="4571772" algn="l"/>
                  <a:tab pos="5028949" algn="l"/>
                  <a:tab pos="5486126" algn="l"/>
                  <a:tab pos="5943302" algn="l"/>
                  <a:tab pos="6400479" algn="l"/>
                  <a:tab pos="6857658" algn="l"/>
                  <a:tab pos="7314834" algn="l"/>
                  <a:tab pos="7772012" algn="l"/>
                  <a:tab pos="8229189" algn="l"/>
                  <a:tab pos="8686366" algn="l"/>
                  <a:tab pos="9143542" algn="l"/>
                </a:tabLst>
              </a:pPr>
              <a:r>
                <a:rPr lang="fr-FR" sz="1600">
                  <a:solidFill>
                    <a:srgbClr val="0000FF"/>
                  </a:solidFill>
                  <a:latin typeface="Comic Sans MS" pitchFamily="66"/>
                  <a:ea typeface="DejaVu Sans" pitchFamily="2"/>
                  <a:cs typeface="DejaVu Sans" pitchFamily="2"/>
                </a:rPr>
                <a:t>1.95</a:t>
              </a:r>
              <a:r>
                <a:rPr lang="fr-FR" sz="1600">
                  <a:solidFill>
                    <a:srgbClr val="0000FF"/>
                  </a:solidFill>
                  <a:latin typeface="Comic Sans MS" pitchFamily="66"/>
                  <a:ea typeface="Arial" pitchFamily="34"/>
                  <a:cs typeface="Arial" pitchFamily="34"/>
                </a:rPr>
                <a:t>Å</a:t>
              </a:r>
            </a:p>
          </p:txBody>
        </p:sp>
        <p:sp>
          <p:nvSpPr>
            <p:cNvPr id="25" name="ZoneTexte 5">
              <a:extLst>
                <a:ext uri="{FF2B5EF4-FFF2-40B4-BE49-F238E27FC236}">
                  <a16:creationId xmlns:a16="http://schemas.microsoft.com/office/drawing/2014/main" id="{63A7DB05-6BC7-711B-C999-3FA986F7AEBC}"/>
                </a:ext>
              </a:extLst>
            </p:cNvPr>
            <p:cNvSpPr txBox="1"/>
            <p:nvPr/>
          </p:nvSpPr>
          <p:spPr>
            <a:xfrm>
              <a:off x="4925160" y="1856519"/>
              <a:ext cx="758839" cy="3371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78" algn="l"/>
                  <a:tab pos="914354" algn="l"/>
                  <a:tab pos="1371530" algn="l"/>
                  <a:tab pos="1828709" algn="l"/>
                  <a:tab pos="2285886" algn="l"/>
                  <a:tab pos="2743062" algn="l"/>
                  <a:tab pos="3200240" algn="l"/>
                  <a:tab pos="3657418" algn="l"/>
                  <a:tab pos="4114594" algn="l"/>
                  <a:tab pos="4571772" algn="l"/>
                  <a:tab pos="5028949" algn="l"/>
                  <a:tab pos="5486126" algn="l"/>
                  <a:tab pos="5943302" algn="l"/>
                  <a:tab pos="6400479" algn="l"/>
                  <a:tab pos="6857658" algn="l"/>
                  <a:tab pos="7314834" algn="l"/>
                  <a:tab pos="7772012" algn="l"/>
                  <a:tab pos="8229189" algn="l"/>
                  <a:tab pos="8686366" algn="l"/>
                  <a:tab pos="9143542" algn="l"/>
                </a:tabLst>
              </a:pPr>
              <a:r>
                <a:rPr lang="fr-FR" sz="1600">
                  <a:solidFill>
                    <a:srgbClr val="FF0000"/>
                  </a:solidFill>
                  <a:latin typeface="Comic Sans MS" pitchFamily="66"/>
                  <a:ea typeface="Arial" pitchFamily="34"/>
                  <a:cs typeface="Arial" pitchFamily="34"/>
                </a:rPr>
                <a:t>2.00Å</a:t>
              </a:r>
            </a:p>
          </p:txBody>
        </p:sp>
        <p:sp>
          <p:nvSpPr>
            <p:cNvPr id="26" name="ZoneTexte 6">
              <a:extLst>
                <a:ext uri="{FF2B5EF4-FFF2-40B4-BE49-F238E27FC236}">
                  <a16:creationId xmlns:a16="http://schemas.microsoft.com/office/drawing/2014/main" id="{11D71AEF-FF88-8167-8170-F13568F222CA}"/>
                </a:ext>
              </a:extLst>
            </p:cNvPr>
            <p:cNvSpPr txBox="1"/>
            <p:nvPr/>
          </p:nvSpPr>
          <p:spPr>
            <a:xfrm>
              <a:off x="5055480" y="2274119"/>
              <a:ext cx="758839" cy="33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78" algn="l"/>
                  <a:tab pos="914354" algn="l"/>
                  <a:tab pos="1371530" algn="l"/>
                  <a:tab pos="1828709" algn="l"/>
                  <a:tab pos="2285886" algn="l"/>
                  <a:tab pos="2743062" algn="l"/>
                  <a:tab pos="3200240" algn="l"/>
                  <a:tab pos="3657418" algn="l"/>
                  <a:tab pos="4114594" algn="l"/>
                  <a:tab pos="4571772" algn="l"/>
                  <a:tab pos="5028949" algn="l"/>
                  <a:tab pos="5486126" algn="l"/>
                  <a:tab pos="5943302" algn="l"/>
                  <a:tab pos="6400479" algn="l"/>
                  <a:tab pos="6857658" algn="l"/>
                  <a:tab pos="7314834" algn="l"/>
                  <a:tab pos="7772012" algn="l"/>
                  <a:tab pos="8229189" algn="l"/>
                  <a:tab pos="8686366" algn="l"/>
                  <a:tab pos="9143542" algn="l"/>
                </a:tabLst>
              </a:pPr>
              <a:r>
                <a:rPr lang="fr-FR" sz="1600" dirty="0">
                  <a:solidFill>
                    <a:schemeClr val="accent3">
                      <a:lumMod val="75000"/>
                    </a:schemeClr>
                  </a:solidFill>
                  <a:latin typeface="Comic Sans MS" pitchFamily="66"/>
                  <a:ea typeface="Arial" pitchFamily="34"/>
                  <a:cs typeface="Arial" pitchFamily="34"/>
                </a:rPr>
                <a:t>2.05Å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1DF7E7C-193B-651C-2EDF-608C8CBA080F}"/>
                </a:ext>
              </a:extLst>
            </p:cNvPr>
            <p:cNvSpPr/>
            <p:nvPr/>
          </p:nvSpPr>
          <p:spPr>
            <a:xfrm>
              <a:off x="6799320" y="1269720"/>
              <a:ext cx="448919" cy="1425239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1" compatLnSpc="1"/>
            <a:lstStyle/>
            <a:p>
              <a:pPr>
                <a:tabLst>
                  <a:tab pos="0" algn="l"/>
                  <a:tab pos="457178" algn="l"/>
                  <a:tab pos="914354" algn="l"/>
                  <a:tab pos="1371530" algn="l"/>
                  <a:tab pos="1828709" algn="l"/>
                  <a:tab pos="2285886" algn="l"/>
                  <a:tab pos="2743062" algn="l"/>
                  <a:tab pos="3200240" algn="l"/>
                  <a:tab pos="3657418" algn="l"/>
                  <a:tab pos="4114594" algn="l"/>
                  <a:tab pos="4571772" algn="l"/>
                  <a:tab pos="5028949" algn="l"/>
                  <a:tab pos="5486126" algn="l"/>
                  <a:tab pos="5943302" algn="l"/>
                  <a:tab pos="6400479" algn="l"/>
                  <a:tab pos="6857658" algn="l"/>
                  <a:tab pos="7314834" algn="l"/>
                  <a:tab pos="7772012" algn="l"/>
                  <a:tab pos="8229189" algn="l"/>
                  <a:tab pos="8686366" algn="l"/>
                  <a:tab pos="9143542" algn="l"/>
                </a:tabLst>
              </a:pPr>
              <a:endParaRPr lang="fr-FR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ZoneTexte 8">
              <a:extLst>
                <a:ext uri="{FF2B5EF4-FFF2-40B4-BE49-F238E27FC236}">
                  <a16:creationId xmlns:a16="http://schemas.microsoft.com/office/drawing/2014/main" id="{3550795F-C246-4F4B-317B-8886258C3608}"/>
                </a:ext>
              </a:extLst>
            </p:cNvPr>
            <p:cNvSpPr txBox="1"/>
            <p:nvPr/>
          </p:nvSpPr>
          <p:spPr>
            <a:xfrm rot="16200000">
              <a:off x="1687132" y="3266325"/>
              <a:ext cx="364500" cy="36787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1">
              <a:spAutoFit/>
            </a:bodyPr>
            <a:lstStyle/>
            <a:p>
              <a:pPr>
                <a:tabLst>
                  <a:tab pos="0" algn="l"/>
                  <a:tab pos="457178" algn="l"/>
                  <a:tab pos="914354" algn="l"/>
                  <a:tab pos="1371530" algn="l"/>
                  <a:tab pos="1828709" algn="l"/>
                  <a:tab pos="2285886" algn="l"/>
                  <a:tab pos="2743062" algn="l"/>
                  <a:tab pos="3200240" algn="l"/>
                  <a:tab pos="3657418" algn="l"/>
                  <a:tab pos="4114594" algn="l"/>
                  <a:tab pos="4571772" algn="l"/>
                  <a:tab pos="5028949" algn="l"/>
                  <a:tab pos="5486126" algn="l"/>
                  <a:tab pos="5943302" algn="l"/>
                  <a:tab pos="6400479" algn="l"/>
                  <a:tab pos="6857658" algn="l"/>
                  <a:tab pos="7314834" algn="l"/>
                  <a:tab pos="7772012" algn="l"/>
                  <a:tab pos="8229189" algn="l"/>
                  <a:tab pos="8686366" algn="l"/>
                  <a:tab pos="9143542" algn="l"/>
                </a:tabLst>
              </a:pPr>
              <a:r>
                <a:rPr lang="fr-FR">
                  <a:solidFill>
                    <a:srgbClr val="000000"/>
                  </a:solidFill>
                  <a:latin typeface="Century Schoolbook L" pitchFamily="18"/>
                  <a:ea typeface="DejaVu Sans" pitchFamily="2"/>
                  <a:cs typeface="DejaVu Sans" pitchFamily="2"/>
                </a:rPr>
                <a:t>k</a:t>
              </a:r>
              <a:r>
                <a:rPr lang="fr-FR" baseline="33000">
                  <a:solidFill>
                    <a:srgbClr val="000000"/>
                  </a:solidFill>
                  <a:latin typeface="Century Schoolbook L" pitchFamily="18"/>
                  <a:ea typeface="DejaVu Sans" pitchFamily="2"/>
                  <a:cs typeface="DejaVu Sans" pitchFamily="2"/>
                </a:rPr>
                <a:t>3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754D07-3B97-0233-D012-724FCAA4B2A1}"/>
              </a:ext>
            </a:extLst>
          </p:cNvPr>
          <p:cNvCxnSpPr>
            <a:cxnSpLocks/>
          </p:cNvCxnSpPr>
          <p:nvPr/>
        </p:nvCxnSpPr>
        <p:spPr>
          <a:xfrm>
            <a:off x="5101680" y="2647663"/>
            <a:ext cx="17991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3F2E5D-02B9-D6E5-9843-8DFBAFD20535}"/>
              </a:ext>
            </a:extLst>
          </p:cNvPr>
          <p:cNvSpPr txBox="1"/>
          <p:nvPr/>
        </p:nvSpPr>
        <p:spPr>
          <a:xfrm>
            <a:off x="5015883" y="2336937"/>
            <a:ext cx="18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Fourier </a:t>
            </a:r>
            <a:r>
              <a:rPr lang="fr-FR" dirty="0" err="1">
                <a:solidFill>
                  <a:prstClr val="black"/>
                </a:solidFill>
                <a:latin typeface="Calibri"/>
              </a:rPr>
              <a:t>Transform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A5DCD1-9A72-7C6A-FE0B-ED37AEA4EBE9}"/>
              </a:ext>
            </a:extLst>
          </p:cNvPr>
          <p:cNvGrpSpPr/>
          <p:nvPr/>
        </p:nvGrpSpPr>
        <p:grpSpPr>
          <a:xfrm>
            <a:off x="3235791" y="819400"/>
            <a:ext cx="267921" cy="202286"/>
            <a:chOff x="4798247" y="844332"/>
            <a:chExt cx="267921" cy="20228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F03212-0BB8-A2D9-64B2-858D42ADFBFE}"/>
                </a:ext>
              </a:extLst>
            </p:cNvPr>
            <p:cNvCxnSpPr>
              <a:cxnSpLocks/>
            </p:cNvCxnSpPr>
            <p:nvPr/>
          </p:nvCxnSpPr>
          <p:spPr>
            <a:xfrm>
              <a:off x="4813487" y="861190"/>
              <a:ext cx="252681" cy="1854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DD4B85C-49D0-94C2-A877-A211E11E1B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8247" y="844332"/>
              <a:ext cx="252681" cy="1854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C7EBC5-A818-56C8-3C90-12C36D94C4C8}"/>
              </a:ext>
            </a:extLst>
          </p:cNvPr>
          <p:cNvSpPr/>
          <p:nvPr/>
        </p:nvSpPr>
        <p:spPr>
          <a:xfrm>
            <a:off x="1883532" y="940659"/>
            <a:ext cx="1326130" cy="400109"/>
          </a:xfrm>
          <a:custGeom>
            <a:avLst/>
            <a:gdLst>
              <a:gd name="connsiteX0" fmla="*/ 1268963 w 1268963"/>
              <a:gd name="connsiteY0" fmla="*/ 46653 h 308231"/>
              <a:gd name="connsiteX1" fmla="*/ 382555 w 1268963"/>
              <a:gd name="connsiteY1" fmla="*/ 307910 h 308231"/>
              <a:gd name="connsiteX2" fmla="*/ 0 w 1268963"/>
              <a:gd name="connsiteY2" fmla="*/ 0 h 308231"/>
              <a:gd name="connsiteX3" fmla="*/ 0 w 1268963"/>
              <a:gd name="connsiteY3" fmla="*/ 0 h 3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8963" h="308231">
                <a:moveTo>
                  <a:pt x="1268963" y="46653"/>
                </a:moveTo>
                <a:cubicBezTo>
                  <a:pt x="931506" y="181169"/>
                  <a:pt x="594049" y="315686"/>
                  <a:pt x="382555" y="307910"/>
                </a:cubicBezTo>
                <a:cubicBezTo>
                  <a:pt x="171061" y="30013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03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9"/>
          <a:stretch/>
        </p:blipFill>
        <p:spPr bwMode="auto">
          <a:xfrm>
            <a:off x="4936570" y="1340778"/>
            <a:ext cx="533590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31445" y="1015860"/>
            <a:ext cx="17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>
                <a:solidFill>
                  <a:prstClr val="black"/>
                </a:solidFill>
                <a:latin typeface="Calibri"/>
              </a:rPr>
              <a:t>Absorbing</a:t>
            </a:r>
            <a:r>
              <a:rPr lang="fr-FR" b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b="1" u="sng" dirty="0" err="1">
                <a:solidFill>
                  <a:prstClr val="black"/>
                </a:solidFill>
                <a:latin typeface="Calibri"/>
              </a:rPr>
              <a:t>Atom</a:t>
            </a:r>
            <a:endParaRPr lang="en-US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712060" y="1032406"/>
            <a:ext cx="171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>
                <a:solidFill>
                  <a:prstClr val="black"/>
                </a:solidFill>
                <a:latin typeface="Calibri"/>
              </a:rPr>
              <a:t>Scattering</a:t>
            </a:r>
            <a:r>
              <a:rPr lang="fr-FR" b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b="1" u="sng" dirty="0" err="1">
                <a:solidFill>
                  <a:prstClr val="black"/>
                </a:solidFill>
                <a:latin typeface="Calibri"/>
              </a:rPr>
              <a:t>Atom</a:t>
            </a:r>
            <a:endParaRPr lang="en-US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29"/>
          <a:stretch/>
        </p:blipFill>
        <p:spPr bwMode="auto">
          <a:xfrm>
            <a:off x="2009786" y="1401738"/>
            <a:ext cx="265366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35960" y="4604868"/>
            <a:ext cx="4605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Different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neighbors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have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different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phases</a:t>
            </a:r>
          </a:p>
          <a:p>
            <a:r>
              <a:rPr lang="fr-FR" sz="2000" b="1" dirty="0">
                <a:solidFill>
                  <a:prstClr val="black"/>
                </a:solidFill>
                <a:latin typeface="Calibri"/>
              </a:rPr>
              <a:t>and 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scattering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amplitudes.</a:t>
            </a:r>
          </a:p>
          <a:p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Higher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Z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higher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|f| at </a:t>
            </a:r>
            <a:r>
              <a:rPr lang="fr-FR" sz="2000" b="1" dirty="0" err="1">
                <a:solidFill>
                  <a:prstClr val="black"/>
                </a:solidFill>
                <a:latin typeface="Calibri"/>
              </a:rPr>
              <a:t>higher</a:t>
            </a:r>
            <a:r>
              <a:rPr lang="fr-FR" sz="2000" b="1" dirty="0">
                <a:solidFill>
                  <a:prstClr val="black"/>
                </a:solidFill>
                <a:latin typeface="Calibri"/>
              </a:rPr>
              <a:t> |k| values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B1BA6DB-288A-4B70-A595-1E8C6B1900E9}"/>
              </a:ext>
            </a:extLst>
          </p:cNvPr>
          <p:cNvGrpSpPr/>
          <p:nvPr/>
        </p:nvGrpSpPr>
        <p:grpSpPr>
          <a:xfrm>
            <a:off x="2153156" y="4639568"/>
            <a:ext cx="2681951" cy="1633436"/>
            <a:chOff x="675504" y="4337339"/>
            <a:chExt cx="2681949" cy="1633432"/>
          </a:xfrm>
        </p:grpSpPr>
        <p:sp>
          <p:nvSpPr>
            <p:cNvPr id="8" name="Ellipse 4">
              <a:extLst>
                <a:ext uri="{FF2B5EF4-FFF2-40B4-BE49-F238E27FC236}">
                  <a16:creationId xmlns:a16="http://schemas.microsoft.com/office/drawing/2014/main" id="{0C49FE9B-EE9B-4CF3-B9ED-76AED7C4A511}"/>
                </a:ext>
              </a:extLst>
            </p:cNvPr>
            <p:cNvSpPr/>
            <p:nvPr/>
          </p:nvSpPr>
          <p:spPr>
            <a:xfrm>
              <a:off x="1881453" y="4337339"/>
              <a:ext cx="1476000" cy="1476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Ellipse 3">
              <a:extLst>
                <a:ext uri="{FF2B5EF4-FFF2-40B4-BE49-F238E27FC236}">
                  <a16:creationId xmlns:a16="http://schemas.microsoft.com/office/drawing/2014/main" id="{003D1E8D-ED87-439B-BC40-C558F33A72BC}"/>
                </a:ext>
              </a:extLst>
            </p:cNvPr>
            <p:cNvSpPr/>
            <p:nvPr/>
          </p:nvSpPr>
          <p:spPr>
            <a:xfrm>
              <a:off x="675504" y="4690541"/>
              <a:ext cx="1224000" cy="1224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5" name="Connecteur droit 7">
              <a:extLst>
                <a:ext uri="{FF2B5EF4-FFF2-40B4-BE49-F238E27FC236}">
                  <a16:creationId xmlns:a16="http://schemas.microsoft.com/office/drawing/2014/main" id="{35C847DD-9648-4ADE-80A4-7CC091EB0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0036" y="5101620"/>
              <a:ext cx="1267748" cy="334080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11">
              <a:extLst>
                <a:ext uri="{FF2B5EF4-FFF2-40B4-BE49-F238E27FC236}">
                  <a16:creationId xmlns:a16="http://schemas.microsoft.com/office/drawing/2014/main" id="{66DA30A0-9B27-49A8-A0BF-B0759A92C813}"/>
                </a:ext>
              </a:extLst>
            </p:cNvPr>
            <p:cNvSpPr txBox="1"/>
            <p:nvPr/>
          </p:nvSpPr>
          <p:spPr>
            <a:xfrm>
              <a:off x="783065" y="4779463"/>
              <a:ext cx="104753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prstClr val="black"/>
                  </a:solidFill>
                  <a:latin typeface="Calibri"/>
                </a:rPr>
                <a:t>Absorber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ZoneTexte 12">
              <a:extLst>
                <a:ext uri="{FF2B5EF4-FFF2-40B4-BE49-F238E27FC236}">
                  <a16:creationId xmlns:a16="http://schemas.microsoft.com/office/drawing/2014/main" id="{2DF76455-7866-42FB-9286-7C1C00657927}"/>
                </a:ext>
              </a:extLst>
            </p:cNvPr>
            <p:cNvSpPr txBox="1"/>
            <p:nvPr/>
          </p:nvSpPr>
          <p:spPr>
            <a:xfrm>
              <a:off x="2103928" y="4417911"/>
              <a:ext cx="1031050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prstClr val="black"/>
                  </a:solidFill>
                  <a:latin typeface="Calibri"/>
                </a:rPr>
                <a:t>Scatterer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ZoneTexte 27">
              <a:extLst>
                <a:ext uri="{FF2B5EF4-FFF2-40B4-BE49-F238E27FC236}">
                  <a16:creationId xmlns:a16="http://schemas.microsoft.com/office/drawing/2014/main" id="{1769FECE-EE26-4DFE-84E6-BEF77691DA39}"/>
                </a:ext>
              </a:extLst>
            </p:cNvPr>
            <p:cNvSpPr txBox="1"/>
            <p:nvPr/>
          </p:nvSpPr>
          <p:spPr>
            <a:xfrm rot="20617123">
              <a:off x="1781059" y="5447552"/>
              <a:ext cx="380232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0070C0"/>
                </a:solidFill>
                <a:latin typeface="Calibri"/>
              </a:endParaRPr>
            </a:p>
          </p:txBody>
        </p:sp>
        <p:cxnSp>
          <p:nvCxnSpPr>
            <p:cNvPr id="49" name="Connecteur droit 7">
              <a:extLst>
                <a:ext uri="{FF2B5EF4-FFF2-40B4-BE49-F238E27FC236}">
                  <a16:creationId xmlns:a16="http://schemas.microsoft.com/office/drawing/2014/main" id="{DD5A110C-D7C1-4CA0-BD52-865133FCC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0854" y="5013176"/>
              <a:ext cx="1267748" cy="334080"/>
            </a:xfrm>
            <a:prstGeom prst="line">
              <a:avLst/>
            </a:prstGeom>
            <a:ln>
              <a:head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D85425E-DEE9-4C65-B938-4A8ABCD995A5}"/>
                </a:ext>
              </a:extLst>
            </p:cNvPr>
            <p:cNvSpPr/>
            <p:nvPr/>
          </p:nvSpPr>
          <p:spPr>
            <a:xfrm>
              <a:off x="1253091" y="5311651"/>
              <a:ext cx="108000" cy="108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DECEAB8-338D-4361-8823-1BB3F1CAB69A}"/>
              </a:ext>
            </a:extLst>
          </p:cNvPr>
          <p:cNvGrpSpPr/>
          <p:nvPr/>
        </p:nvGrpSpPr>
        <p:grpSpPr>
          <a:xfrm>
            <a:off x="1865624" y="4514169"/>
            <a:ext cx="3301733" cy="1873691"/>
            <a:chOff x="4517046" y="4509120"/>
            <a:chExt cx="3301733" cy="187369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81A57C2-17F7-4C09-A4A3-83A1826F1533}"/>
                </a:ext>
              </a:extLst>
            </p:cNvPr>
            <p:cNvGrpSpPr/>
            <p:nvPr/>
          </p:nvGrpSpPr>
          <p:grpSpPr>
            <a:xfrm>
              <a:off x="4517046" y="4582052"/>
              <a:ext cx="3301733" cy="1800758"/>
              <a:chOff x="5034614" y="4630281"/>
              <a:chExt cx="3301733" cy="180075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CE49CE2-40E4-4AC3-848F-318BD81E49FA}"/>
                  </a:ext>
                </a:extLst>
              </p:cNvPr>
              <p:cNvGrpSpPr/>
              <p:nvPr/>
            </p:nvGrpSpPr>
            <p:grpSpPr>
              <a:xfrm>
                <a:off x="5034614" y="4630281"/>
                <a:ext cx="3301733" cy="1800758"/>
                <a:chOff x="395536" y="4620902"/>
                <a:chExt cx="3301733" cy="180075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C7A0624-FAFA-49A4-A578-75CDFCB1AC75}"/>
                    </a:ext>
                  </a:extLst>
                </p:cNvPr>
                <p:cNvSpPr/>
                <p:nvPr/>
              </p:nvSpPr>
              <p:spPr>
                <a:xfrm>
                  <a:off x="403132" y="4622035"/>
                  <a:ext cx="3294137" cy="179962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D68D1FF-D3AD-4006-8612-CB5A85A21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1183" y="5000674"/>
                  <a:ext cx="1800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DF348ED-9D0B-49FE-BD1E-B95C60E3500D}"/>
                    </a:ext>
                  </a:extLst>
                </p:cNvPr>
                <p:cNvCxnSpPr/>
                <p:nvPr/>
              </p:nvCxnSpPr>
              <p:spPr>
                <a:xfrm>
                  <a:off x="1462810" y="4856658"/>
                  <a:ext cx="0" cy="119093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2C349B3-0DBE-4E9C-9B6A-94104179A9DC}"/>
                    </a:ext>
                  </a:extLst>
                </p:cNvPr>
                <p:cNvSpPr/>
                <p:nvPr/>
              </p:nvSpPr>
              <p:spPr>
                <a:xfrm>
                  <a:off x="1076315" y="5092593"/>
                  <a:ext cx="276446" cy="1158949"/>
                </a:xfrm>
                <a:custGeom>
                  <a:avLst/>
                  <a:gdLst>
                    <a:gd name="connsiteX0" fmla="*/ 0 w 276446"/>
                    <a:gd name="connsiteY0" fmla="*/ 0 h 1158949"/>
                    <a:gd name="connsiteX1" fmla="*/ 212651 w 276446"/>
                    <a:gd name="connsiteY1" fmla="*/ 265814 h 1158949"/>
                    <a:gd name="connsiteX2" fmla="*/ 276446 w 276446"/>
                    <a:gd name="connsiteY2" fmla="*/ 1158949 h 115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446" h="1158949">
                      <a:moveTo>
                        <a:pt x="0" y="0"/>
                      </a:moveTo>
                      <a:cubicBezTo>
                        <a:pt x="83288" y="36328"/>
                        <a:pt x="166577" y="72656"/>
                        <a:pt x="212651" y="265814"/>
                      </a:cubicBezTo>
                      <a:cubicBezTo>
                        <a:pt x="258725" y="458972"/>
                        <a:pt x="267585" y="808960"/>
                        <a:pt x="276446" y="115894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6AF3CA6F-0FB8-4827-B6E1-2140C70463E7}"/>
                    </a:ext>
                  </a:extLst>
                </p:cNvPr>
                <p:cNvSpPr/>
                <p:nvPr/>
              </p:nvSpPr>
              <p:spPr>
                <a:xfrm flipH="1">
                  <a:off x="1585723" y="5108178"/>
                  <a:ext cx="276446" cy="1158949"/>
                </a:xfrm>
                <a:custGeom>
                  <a:avLst/>
                  <a:gdLst>
                    <a:gd name="connsiteX0" fmla="*/ 0 w 276446"/>
                    <a:gd name="connsiteY0" fmla="*/ 0 h 1158949"/>
                    <a:gd name="connsiteX1" fmla="*/ 212651 w 276446"/>
                    <a:gd name="connsiteY1" fmla="*/ 265814 h 1158949"/>
                    <a:gd name="connsiteX2" fmla="*/ 276446 w 276446"/>
                    <a:gd name="connsiteY2" fmla="*/ 1158949 h 115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446" h="1158949">
                      <a:moveTo>
                        <a:pt x="0" y="0"/>
                      </a:moveTo>
                      <a:cubicBezTo>
                        <a:pt x="83288" y="36328"/>
                        <a:pt x="166577" y="72656"/>
                        <a:pt x="212651" y="265814"/>
                      </a:cubicBezTo>
                      <a:cubicBezTo>
                        <a:pt x="258725" y="458972"/>
                        <a:pt x="267585" y="808960"/>
                        <a:pt x="276446" y="115894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F3EF499-87EE-40D8-96D8-441FCCC5B66C}"/>
                    </a:ext>
                  </a:extLst>
                </p:cNvPr>
                <p:cNvCxnSpPr/>
                <p:nvPr/>
              </p:nvCxnSpPr>
              <p:spPr>
                <a:xfrm>
                  <a:off x="2433814" y="4854450"/>
                  <a:ext cx="0" cy="1190934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21076DE-CE14-4D14-A35A-4087B1F06F35}"/>
                    </a:ext>
                  </a:extLst>
                </p:cNvPr>
                <p:cNvSpPr/>
                <p:nvPr/>
              </p:nvSpPr>
              <p:spPr>
                <a:xfrm>
                  <a:off x="2047319" y="5090385"/>
                  <a:ext cx="276446" cy="1158949"/>
                </a:xfrm>
                <a:custGeom>
                  <a:avLst/>
                  <a:gdLst>
                    <a:gd name="connsiteX0" fmla="*/ 0 w 276446"/>
                    <a:gd name="connsiteY0" fmla="*/ 0 h 1158949"/>
                    <a:gd name="connsiteX1" fmla="*/ 212651 w 276446"/>
                    <a:gd name="connsiteY1" fmla="*/ 265814 h 1158949"/>
                    <a:gd name="connsiteX2" fmla="*/ 276446 w 276446"/>
                    <a:gd name="connsiteY2" fmla="*/ 1158949 h 115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446" h="1158949">
                      <a:moveTo>
                        <a:pt x="0" y="0"/>
                      </a:moveTo>
                      <a:cubicBezTo>
                        <a:pt x="83288" y="36328"/>
                        <a:pt x="166577" y="72656"/>
                        <a:pt x="212651" y="265814"/>
                      </a:cubicBezTo>
                      <a:cubicBezTo>
                        <a:pt x="258725" y="458972"/>
                        <a:pt x="267585" y="808960"/>
                        <a:pt x="276446" y="115894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3A15912-2EBE-4CF5-B3E3-8ED587AABC49}"/>
                    </a:ext>
                  </a:extLst>
                </p:cNvPr>
                <p:cNvSpPr/>
                <p:nvPr/>
              </p:nvSpPr>
              <p:spPr>
                <a:xfrm flipH="1">
                  <a:off x="2556727" y="5105970"/>
                  <a:ext cx="276446" cy="1158949"/>
                </a:xfrm>
                <a:custGeom>
                  <a:avLst/>
                  <a:gdLst>
                    <a:gd name="connsiteX0" fmla="*/ 0 w 276446"/>
                    <a:gd name="connsiteY0" fmla="*/ 0 h 1158949"/>
                    <a:gd name="connsiteX1" fmla="*/ 212651 w 276446"/>
                    <a:gd name="connsiteY1" fmla="*/ 265814 h 1158949"/>
                    <a:gd name="connsiteX2" fmla="*/ 276446 w 276446"/>
                    <a:gd name="connsiteY2" fmla="*/ 1158949 h 115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6446" h="1158949">
                      <a:moveTo>
                        <a:pt x="0" y="0"/>
                      </a:moveTo>
                      <a:cubicBezTo>
                        <a:pt x="83288" y="36328"/>
                        <a:pt x="166577" y="72656"/>
                        <a:pt x="212651" y="265814"/>
                      </a:cubicBezTo>
                      <a:cubicBezTo>
                        <a:pt x="258725" y="458972"/>
                        <a:pt x="267585" y="808960"/>
                        <a:pt x="276446" y="115894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6C3980D-6A6F-43FE-A1C9-D744F28B967D}"/>
                    </a:ext>
                  </a:extLst>
                </p:cNvPr>
                <p:cNvSpPr/>
                <p:nvPr/>
              </p:nvSpPr>
              <p:spPr>
                <a:xfrm>
                  <a:off x="1852484" y="5091315"/>
                  <a:ext cx="202812" cy="18459"/>
                </a:xfrm>
                <a:custGeom>
                  <a:avLst/>
                  <a:gdLst>
                    <a:gd name="connsiteX0" fmla="*/ 0 w 223283"/>
                    <a:gd name="connsiteY0" fmla="*/ 42802 h 64067"/>
                    <a:gd name="connsiteX1" fmla="*/ 106325 w 223283"/>
                    <a:gd name="connsiteY1" fmla="*/ 272 h 64067"/>
                    <a:gd name="connsiteX2" fmla="*/ 223283 w 223283"/>
                    <a:gd name="connsiteY2" fmla="*/ 64067 h 64067"/>
                    <a:gd name="connsiteX0" fmla="*/ 0 w 202812"/>
                    <a:gd name="connsiteY0" fmla="*/ 44493 h 44493"/>
                    <a:gd name="connsiteX1" fmla="*/ 106325 w 202812"/>
                    <a:gd name="connsiteY1" fmla="*/ 1963 h 44493"/>
                    <a:gd name="connsiteX2" fmla="*/ 202812 w 202812"/>
                    <a:gd name="connsiteY2" fmla="*/ 17990 h 44493"/>
                    <a:gd name="connsiteX0" fmla="*/ 0 w 202812"/>
                    <a:gd name="connsiteY0" fmla="*/ 30845 h 30845"/>
                    <a:gd name="connsiteX1" fmla="*/ 106325 w 202812"/>
                    <a:gd name="connsiteY1" fmla="*/ 1963 h 30845"/>
                    <a:gd name="connsiteX2" fmla="*/ 202812 w 202812"/>
                    <a:gd name="connsiteY2" fmla="*/ 17990 h 30845"/>
                    <a:gd name="connsiteX0" fmla="*/ 0 w 202812"/>
                    <a:gd name="connsiteY0" fmla="*/ 30845 h 30845"/>
                    <a:gd name="connsiteX1" fmla="*/ 119973 w 202812"/>
                    <a:gd name="connsiteY1" fmla="*/ 1963 h 30845"/>
                    <a:gd name="connsiteX2" fmla="*/ 202812 w 202812"/>
                    <a:gd name="connsiteY2" fmla="*/ 17990 h 30845"/>
                    <a:gd name="connsiteX0" fmla="*/ 0 w 308016"/>
                    <a:gd name="connsiteY0" fmla="*/ 29650 h 29650"/>
                    <a:gd name="connsiteX1" fmla="*/ 119973 w 308016"/>
                    <a:gd name="connsiteY1" fmla="*/ 768 h 29650"/>
                    <a:gd name="connsiteX2" fmla="*/ 202812 w 308016"/>
                    <a:gd name="connsiteY2" fmla="*/ 16795 h 29650"/>
                    <a:gd name="connsiteX0" fmla="*/ 105124 w 413140"/>
                    <a:gd name="connsiteY0" fmla="*/ 29650 h 29650"/>
                    <a:gd name="connsiteX1" fmla="*/ 225097 w 413140"/>
                    <a:gd name="connsiteY1" fmla="*/ 768 h 29650"/>
                    <a:gd name="connsiteX2" fmla="*/ 307936 w 413140"/>
                    <a:gd name="connsiteY2" fmla="*/ 16795 h 29650"/>
                    <a:gd name="connsiteX0" fmla="*/ 56881 w 364897"/>
                    <a:gd name="connsiteY0" fmla="*/ 35324 h 35324"/>
                    <a:gd name="connsiteX1" fmla="*/ 176854 w 364897"/>
                    <a:gd name="connsiteY1" fmla="*/ 6442 h 35324"/>
                    <a:gd name="connsiteX2" fmla="*/ 259693 w 364897"/>
                    <a:gd name="connsiteY2" fmla="*/ 22469 h 35324"/>
                    <a:gd name="connsiteX0" fmla="*/ 56881 w 547240"/>
                    <a:gd name="connsiteY0" fmla="*/ 35324 h 108154"/>
                    <a:gd name="connsiteX1" fmla="*/ 176854 w 547240"/>
                    <a:gd name="connsiteY1" fmla="*/ 6442 h 108154"/>
                    <a:gd name="connsiteX2" fmla="*/ 259693 w 547240"/>
                    <a:gd name="connsiteY2" fmla="*/ 22469 h 108154"/>
                    <a:gd name="connsiteX0" fmla="*/ 0 w 490359"/>
                    <a:gd name="connsiteY0" fmla="*/ 28882 h 101712"/>
                    <a:gd name="connsiteX1" fmla="*/ 119973 w 490359"/>
                    <a:gd name="connsiteY1" fmla="*/ 0 h 101712"/>
                    <a:gd name="connsiteX2" fmla="*/ 202812 w 490359"/>
                    <a:gd name="connsiteY2" fmla="*/ 16027 h 101712"/>
                    <a:gd name="connsiteX0" fmla="*/ 45806 w 399367"/>
                    <a:gd name="connsiteY0" fmla="*/ 29215 h 98564"/>
                    <a:gd name="connsiteX1" fmla="*/ 165779 w 399367"/>
                    <a:gd name="connsiteY1" fmla="*/ 333 h 98564"/>
                    <a:gd name="connsiteX2" fmla="*/ 248618 w 399367"/>
                    <a:gd name="connsiteY2" fmla="*/ 16360 h 98564"/>
                    <a:gd name="connsiteX0" fmla="*/ 45806 w 372230"/>
                    <a:gd name="connsiteY0" fmla="*/ 32616 h 101965"/>
                    <a:gd name="connsiteX1" fmla="*/ 165779 w 372230"/>
                    <a:gd name="connsiteY1" fmla="*/ 3734 h 101965"/>
                    <a:gd name="connsiteX2" fmla="*/ 248618 w 372230"/>
                    <a:gd name="connsiteY2" fmla="*/ 19761 h 101965"/>
                    <a:gd name="connsiteX0" fmla="*/ 0 w 202812"/>
                    <a:gd name="connsiteY0" fmla="*/ 12855 h 12855"/>
                    <a:gd name="connsiteX1" fmla="*/ 202812 w 202812"/>
                    <a:gd name="connsiteY1" fmla="*/ 0 h 12855"/>
                    <a:gd name="connsiteX0" fmla="*/ 0 w 202812"/>
                    <a:gd name="connsiteY0" fmla="*/ 16878 h 16878"/>
                    <a:gd name="connsiteX1" fmla="*/ 202812 w 202812"/>
                    <a:gd name="connsiteY1" fmla="*/ 4023 h 16878"/>
                    <a:gd name="connsiteX0" fmla="*/ 0 w 202812"/>
                    <a:gd name="connsiteY0" fmla="*/ 18459 h 18459"/>
                    <a:gd name="connsiteX1" fmla="*/ 202812 w 202812"/>
                    <a:gd name="connsiteY1" fmla="*/ 5604 h 18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2812" h="18459">
                      <a:moveTo>
                        <a:pt x="0" y="18459"/>
                      </a:moveTo>
                      <a:cubicBezTo>
                        <a:pt x="105135" y="3938"/>
                        <a:pt x="104500" y="-7170"/>
                        <a:pt x="202812" y="560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781534B-D8A8-4865-BE27-069846A0352C}"/>
                    </a:ext>
                  </a:extLst>
                </p:cNvPr>
                <p:cNvSpPr txBox="1"/>
                <p:nvPr/>
              </p:nvSpPr>
              <p:spPr>
                <a:xfrm>
                  <a:off x="2645636" y="5241703"/>
                  <a:ext cx="5308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>
                      <a:solidFill>
                        <a:prstClr val="black"/>
                      </a:solidFill>
                      <a:latin typeface="Calibri"/>
                    </a:rPr>
                    <a:t>Scatt</a:t>
                  </a:r>
                  <a:r>
                    <a:rPr lang="fr-FR" sz="1200" dirty="0">
                      <a:solidFill>
                        <a:prstClr val="black"/>
                      </a:solidFill>
                      <a:latin typeface="Calibri"/>
                    </a:rPr>
                    <a:t>.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5469A75-F5EF-47CD-9584-ECD3C42A9B10}"/>
                    </a:ext>
                  </a:extLst>
                </p:cNvPr>
                <p:cNvSpPr txBox="1"/>
                <p:nvPr/>
              </p:nvSpPr>
              <p:spPr>
                <a:xfrm>
                  <a:off x="865129" y="5207279"/>
                  <a:ext cx="4147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>
                      <a:solidFill>
                        <a:prstClr val="black"/>
                      </a:solidFill>
                      <a:latin typeface="Calibri"/>
                    </a:rPr>
                    <a:t>Abs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9E977484-D022-48FC-9DA1-077D2F99BA73}"/>
                    </a:ext>
                  </a:extLst>
                </p:cNvPr>
                <p:cNvSpPr txBox="1"/>
                <p:nvPr/>
              </p:nvSpPr>
              <p:spPr>
                <a:xfrm>
                  <a:off x="1680119" y="5984180"/>
                  <a:ext cx="57740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>
                      <a:solidFill>
                        <a:prstClr val="black"/>
                      </a:solidFill>
                      <a:latin typeface="Calibri"/>
                    </a:rPr>
                    <a:t>Nuclei</a:t>
                  </a:r>
                  <a:endParaRPr lang="fr-FR" sz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DE4ED48D-AD44-40E4-9268-75759712CB0C}"/>
                    </a:ext>
                  </a:extLst>
                </p:cNvPr>
                <p:cNvCxnSpPr>
                  <a:cxnSpLocks/>
                  <a:stCxn id="61" idx="3"/>
                </p:cNvCxnSpPr>
                <p:nvPr/>
              </p:nvCxnSpPr>
              <p:spPr>
                <a:xfrm flipV="1">
                  <a:off x="2257521" y="5792726"/>
                  <a:ext cx="165155" cy="32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8B40EA4-4408-44E8-8D81-B515D494863F}"/>
                    </a:ext>
                  </a:extLst>
                </p:cNvPr>
                <p:cNvSpPr txBox="1"/>
                <p:nvPr/>
              </p:nvSpPr>
              <p:spPr>
                <a:xfrm>
                  <a:off x="395536" y="4620902"/>
                  <a:ext cx="7443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err="1">
                      <a:solidFill>
                        <a:prstClr val="black"/>
                      </a:solidFill>
                      <a:latin typeface="Calibri"/>
                    </a:rPr>
                    <a:t>Potential</a:t>
                  </a:r>
                  <a:endParaRPr lang="fr-FR" sz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47B6130D-8D7F-4F6A-863A-2A5AAED0B1E9}"/>
                  </a:ext>
                </a:extLst>
              </p:cNvPr>
              <p:cNvCxnSpPr>
                <a:cxnSpLocks/>
                <a:stCxn id="61" idx="1"/>
              </p:cNvCxnSpPr>
              <p:nvPr/>
            </p:nvCxnSpPr>
            <p:spPr>
              <a:xfrm flipH="1" flipV="1">
                <a:off x="6114757" y="5990140"/>
                <a:ext cx="204440" cy="1419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ZoneTexte 27">
              <a:extLst>
                <a:ext uri="{FF2B5EF4-FFF2-40B4-BE49-F238E27FC236}">
                  <a16:creationId xmlns:a16="http://schemas.microsoft.com/office/drawing/2014/main" id="{5462A0F5-11CF-4888-9180-839BE5A93D8C}"/>
                </a:ext>
              </a:extLst>
            </p:cNvPr>
            <p:cNvSpPr txBox="1"/>
            <p:nvPr/>
          </p:nvSpPr>
          <p:spPr>
            <a:xfrm>
              <a:off x="5879706" y="4509120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0070C0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0070C0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12">
                <a:extLst>
                  <a:ext uri="{FF2B5EF4-FFF2-40B4-BE49-F238E27FC236}">
                    <a16:creationId xmlns:a16="http://schemas.microsoft.com/office/drawing/2014/main" id="{C90EC14E-F5C9-44FF-893F-4222FBAD961A}"/>
                  </a:ext>
                </a:extLst>
              </p:cNvPr>
              <p:cNvSpPr txBox="1"/>
              <p:nvPr/>
            </p:nvSpPr>
            <p:spPr>
              <a:xfrm>
                <a:off x="3178905" y="-869"/>
                <a:ext cx="646382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6" name="ZoneTexte 12">
                <a:extLst>
                  <a:ext uri="{FF2B5EF4-FFF2-40B4-BE49-F238E27FC236}">
                    <a16:creationId xmlns:a16="http://schemas.microsoft.com/office/drawing/2014/main" id="{C90EC14E-F5C9-44FF-893F-4222FBAD9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05" y="-869"/>
                <a:ext cx="646382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7BC45D-1A18-43F5-BC28-EC62F2055AF8}"/>
              </a:ext>
            </a:extLst>
          </p:cNvPr>
          <p:cNvCxnSpPr/>
          <p:nvPr/>
        </p:nvCxnSpPr>
        <p:spPr>
          <a:xfrm>
            <a:off x="8184232" y="620690"/>
            <a:ext cx="576064" cy="72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50CDCF-B754-48EB-9697-A6CF9476D745}"/>
              </a:ext>
            </a:extLst>
          </p:cNvPr>
          <p:cNvCxnSpPr>
            <a:cxnSpLocks/>
          </p:cNvCxnSpPr>
          <p:nvPr/>
        </p:nvCxnSpPr>
        <p:spPr>
          <a:xfrm flipH="1">
            <a:off x="4165038" y="606557"/>
            <a:ext cx="4019196" cy="86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636674-247A-4906-9920-044D0AC986CE}"/>
              </a:ext>
            </a:extLst>
          </p:cNvPr>
          <p:cNvCxnSpPr/>
          <p:nvPr/>
        </p:nvCxnSpPr>
        <p:spPr>
          <a:xfrm>
            <a:off x="5735960" y="606557"/>
            <a:ext cx="504056" cy="734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380AD-DD53-CBFA-C28E-77B5CA10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1BC035-0A05-F8CA-D26D-0A3928305436}"/>
              </a:ext>
            </a:extLst>
          </p:cNvPr>
          <p:cNvSpPr/>
          <p:nvPr/>
        </p:nvSpPr>
        <p:spPr>
          <a:xfrm>
            <a:off x="6633154" y="1556792"/>
            <a:ext cx="975014" cy="694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21604-1E02-3B4F-583B-7A5061FF2B82}"/>
              </a:ext>
            </a:extLst>
          </p:cNvPr>
          <p:cNvSpPr txBox="1"/>
          <p:nvPr/>
        </p:nvSpPr>
        <p:spPr>
          <a:xfrm>
            <a:off x="645195" y="399523"/>
            <a:ext cx="49136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Pair distance distribution 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Picture of thermal motion, EXAFS </a:t>
            </a:r>
            <a:r>
              <a:rPr lang="fr-FR" dirty="0" err="1"/>
              <a:t>depends</a:t>
            </a:r>
            <a:r>
              <a:rPr lang="fr-FR" dirty="0"/>
              <a:t> on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7D944-2442-ED99-DF10-8219215B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407635"/>
            <a:ext cx="2229161" cy="905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2">
                <a:extLst>
                  <a:ext uri="{FF2B5EF4-FFF2-40B4-BE49-F238E27FC236}">
                    <a16:creationId xmlns:a16="http://schemas.microsoft.com/office/drawing/2014/main" id="{42EC65A9-570B-273D-D3A6-DC394A2C1BB2}"/>
                  </a:ext>
                </a:extLst>
              </p:cNvPr>
              <p:cNvSpPr txBox="1"/>
              <p:nvPr/>
            </p:nvSpPr>
            <p:spPr>
              <a:xfrm>
                <a:off x="3713775" y="1467046"/>
                <a:ext cx="646382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fr-FR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ZoneTexte 12">
                <a:extLst>
                  <a:ext uri="{FF2B5EF4-FFF2-40B4-BE49-F238E27FC236}">
                    <a16:creationId xmlns:a16="http://schemas.microsoft.com/office/drawing/2014/main" id="{42EC65A9-570B-273D-D3A6-DC394A2C1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75" y="1467046"/>
                <a:ext cx="646382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9E6504B-1083-46F7-FA3A-65A8B9D034D2}"/>
              </a:ext>
            </a:extLst>
          </p:cNvPr>
          <p:cNvSpPr/>
          <p:nvPr/>
        </p:nvSpPr>
        <p:spPr>
          <a:xfrm>
            <a:off x="6993864" y="1103226"/>
            <a:ext cx="253593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E4A73B-1634-9653-A682-F3290C4357EF}"/>
              </a:ext>
            </a:extLst>
          </p:cNvPr>
          <p:cNvSpPr txBox="1"/>
          <p:nvPr/>
        </p:nvSpPr>
        <p:spPr>
          <a:xfrm>
            <a:off x="6361100" y="764704"/>
            <a:ext cx="421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Damping</a:t>
            </a:r>
            <a:r>
              <a:rPr lang="fr-FR" i="1" dirty="0"/>
              <a:t> </a:t>
            </a:r>
            <a:r>
              <a:rPr lang="fr-FR" i="1" dirty="0" err="1"/>
              <a:t>term</a:t>
            </a:r>
            <a:r>
              <a:rPr lang="fr-FR" i="1" dirty="0"/>
              <a:t>: « Debye Waller factor like»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351A4-8842-E85E-F5D0-F91FA3400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2411765"/>
            <a:ext cx="7229475" cy="426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64EE6-EA4F-9F62-4FC3-1F4D04C4A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519" y="2471378"/>
            <a:ext cx="7229475" cy="4267200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8470069E-8107-6F4C-853E-0951AA451DED}"/>
              </a:ext>
            </a:extLst>
          </p:cNvPr>
          <p:cNvSpPr/>
          <p:nvPr/>
        </p:nvSpPr>
        <p:spPr>
          <a:xfrm>
            <a:off x="7536160" y="3097781"/>
            <a:ext cx="171498" cy="1051299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734EA2D-984B-852A-BF33-D1C522E7FA3D}"/>
              </a:ext>
            </a:extLst>
          </p:cNvPr>
          <p:cNvSpPr/>
          <p:nvPr/>
        </p:nvSpPr>
        <p:spPr>
          <a:xfrm>
            <a:off x="5413265" y="3141091"/>
            <a:ext cx="171499" cy="90752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59D6C-647D-825B-32E5-74333F1BE145}"/>
              </a:ext>
            </a:extLst>
          </p:cNvPr>
          <p:cNvSpPr txBox="1"/>
          <p:nvPr/>
        </p:nvSpPr>
        <p:spPr>
          <a:xfrm>
            <a:off x="551384" y="2420888"/>
            <a:ext cx="197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effect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5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69ED04-37F1-B852-669B-E8A5F36EE29F}"/>
              </a:ext>
            </a:extLst>
          </p:cNvPr>
          <p:cNvSpPr/>
          <p:nvPr/>
        </p:nvSpPr>
        <p:spPr>
          <a:xfrm>
            <a:off x="6633154" y="1556792"/>
            <a:ext cx="975014" cy="694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FD519-A0EC-3BF0-1226-D54612F138A0}"/>
              </a:ext>
            </a:extLst>
          </p:cNvPr>
          <p:cNvSpPr txBox="1"/>
          <p:nvPr/>
        </p:nvSpPr>
        <p:spPr>
          <a:xfrm>
            <a:off x="645195" y="399523"/>
            <a:ext cx="49136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Pair distance distribution :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Picture of thermal motion, EXAFS </a:t>
            </a:r>
            <a:r>
              <a:rPr lang="fr-FR" dirty="0" err="1"/>
              <a:t>depends</a:t>
            </a:r>
            <a:r>
              <a:rPr lang="fr-FR" dirty="0"/>
              <a:t> on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Structural </a:t>
            </a:r>
            <a:r>
              <a:rPr lang="fr-FR" dirty="0" err="1"/>
              <a:t>average</a:t>
            </a:r>
            <a:r>
              <a:rPr lang="fr-FR" dirty="0"/>
              <a:t> + structural </a:t>
            </a:r>
            <a:r>
              <a:rPr lang="fr-FR" dirty="0" err="1"/>
              <a:t>disorder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5A963-59B9-CC88-F77A-EBB6F95EC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407635"/>
            <a:ext cx="2229161" cy="90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FBB95-D58C-F65D-B73C-D401A0169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884" y="2777219"/>
            <a:ext cx="4824536" cy="290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12">
                <a:extLst>
                  <a:ext uri="{FF2B5EF4-FFF2-40B4-BE49-F238E27FC236}">
                    <a16:creationId xmlns:a16="http://schemas.microsoft.com/office/drawing/2014/main" id="{CE085E93-BA5A-471D-98F3-2B02D0EA33BD}"/>
                  </a:ext>
                </a:extLst>
              </p:cNvPr>
              <p:cNvSpPr txBox="1"/>
              <p:nvPr/>
            </p:nvSpPr>
            <p:spPr>
              <a:xfrm>
                <a:off x="3713775" y="1467046"/>
                <a:ext cx="646382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fr-F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fr-F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fr-FR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fr-FR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fr-FR" sz="24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fr-F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ZoneTexte 12">
                <a:extLst>
                  <a:ext uri="{FF2B5EF4-FFF2-40B4-BE49-F238E27FC236}">
                    <a16:creationId xmlns:a16="http://schemas.microsoft.com/office/drawing/2014/main" id="{CE085E93-BA5A-471D-98F3-2B02D0EA3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75" y="1467046"/>
                <a:ext cx="646382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362D543B-FAF5-953D-BC6C-DBE89A0E1F81}"/>
              </a:ext>
            </a:extLst>
          </p:cNvPr>
          <p:cNvSpPr/>
          <p:nvPr/>
        </p:nvSpPr>
        <p:spPr>
          <a:xfrm>
            <a:off x="6993864" y="1103226"/>
            <a:ext cx="253593" cy="3600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8B90E-368E-2B3E-8055-56092AFC41F1}"/>
              </a:ext>
            </a:extLst>
          </p:cNvPr>
          <p:cNvSpPr txBox="1"/>
          <p:nvPr/>
        </p:nvSpPr>
        <p:spPr>
          <a:xfrm>
            <a:off x="6361100" y="764704"/>
            <a:ext cx="421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Damping</a:t>
            </a:r>
            <a:r>
              <a:rPr lang="fr-FR" i="1" dirty="0"/>
              <a:t> </a:t>
            </a:r>
            <a:r>
              <a:rPr lang="fr-FR" i="1" dirty="0" err="1"/>
              <a:t>term</a:t>
            </a:r>
            <a:r>
              <a:rPr lang="fr-FR" i="1" dirty="0"/>
              <a:t>: « Debye Waller factor like»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776D3-33EC-7EC9-932A-532B8E30B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136" y="3102707"/>
            <a:ext cx="4445473" cy="313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9FCBF8-66D3-664B-D188-CABA56748745}"/>
              </a:ext>
            </a:extLst>
          </p:cNvPr>
          <p:cNvSpPr txBox="1"/>
          <p:nvPr/>
        </p:nvSpPr>
        <p:spPr>
          <a:xfrm>
            <a:off x="3935760" y="4869160"/>
            <a:ext cx="122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Akaganeite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uverture">
  <a:themeElements>
    <a:clrScheme name="Synchrotron SOLEIL">
      <a:dk1>
        <a:srgbClr val="000000"/>
      </a:dk1>
      <a:lt1>
        <a:srgbClr val="FFFFFF"/>
      </a:lt1>
      <a:dk2>
        <a:srgbClr val="004C9C"/>
      </a:dk2>
      <a:lt2>
        <a:srgbClr val="FBBA06"/>
      </a:lt2>
      <a:accent1>
        <a:srgbClr val="00ADA8"/>
      </a:accent1>
      <a:accent2>
        <a:srgbClr val="E73E2A"/>
      </a:accent2>
      <a:accent3>
        <a:srgbClr val="5BAC48"/>
      </a:accent3>
      <a:accent4>
        <a:srgbClr val="007DC6"/>
      </a:accent4>
      <a:accent5>
        <a:srgbClr val="9B3C8C"/>
      </a:accent5>
      <a:accent6>
        <a:srgbClr val="EA9600"/>
      </a:accent6>
      <a:hlink>
        <a:srgbClr val="000000"/>
      </a:hlink>
      <a:folHlink>
        <a:srgbClr val="7F7F7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864</Words>
  <Application>Microsoft Office PowerPoint</Application>
  <PresentationFormat>Widescreen</PresentationFormat>
  <Paragraphs>218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Century Schoolbook L</vt:lpstr>
      <vt:lpstr>Comic Sans MS</vt:lpstr>
      <vt:lpstr>Symbol</vt:lpstr>
      <vt:lpstr>Wingdings</vt:lpstr>
      <vt:lpstr>Office Theme</vt:lpstr>
      <vt:lpstr>Couverture</vt:lpstr>
      <vt:lpstr>EXAFS in a nutshell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up more atoms</vt:lpstr>
      <vt:lpstr>EXAFS examples: Fe bcc vs Fe in Goethite</vt:lpstr>
      <vt:lpstr>Multiple scattering the bcc-Fe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Emiliano</dc:creator>
  <cp:lastModifiedBy>Emiliano</cp:lastModifiedBy>
  <cp:revision>3</cp:revision>
  <dcterms:created xsi:type="dcterms:W3CDTF">2025-05-06T15:28:30Z</dcterms:created>
  <dcterms:modified xsi:type="dcterms:W3CDTF">2025-05-08T07:38:47Z</dcterms:modified>
</cp:coreProperties>
</file>