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66" r:id="rId4"/>
    <p:sldId id="267" r:id="rId5"/>
    <p:sldId id="268" r:id="rId6"/>
    <p:sldId id="271" r:id="rId7"/>
    <p:sldId id="261" r:id="rId8"/>
    <p:sldId id="275" r:id="rId9"/>
    <p:sldId id="263" r:id="rId10"/>
    <p:sldId id="286" r:id="rId11"/>
    <p:sldId id="285" r:id="rId12"/>
    <p:sldId id="265" r:id="rId13"/>
    <p:sldId id="282" r:id="rId14"/>
    <p:sldId id="283" r:id="rId15"/>
    <p:sldId id="278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9B113-87A8-4E47-8E98-94CB17C66648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D3E8B-B5FF-443A-8AFB-644A727FFF5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61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85734-1A26-421E-8E6A-B97CE1E188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70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0079F7-1BDE-401F-901E-02A90F9D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4A9B5BF-FBB6-4901-84EE-838A7C801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4DFFE3-0837-4762-B229-764CCCFF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E6BB08-C6CD-4B68-A95A-C0471BC5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DE8E12-A20E-43EB-9214-88A9924A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49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E867D3-5430-410D-8400-111FBF3A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93EBFBC-819C-4B27-88D4-D19F31499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4A9D9D-6BCC-4978-B561-0F1AB8B6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CCF1A1-AFB2-4C48-BD45-BD42F5AC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43E432-C59B-4658-9D89-286CE953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90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9845BC2-0329-46A5-BB1C-7A5416F4B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4A021D2-C485-4A4D-8E5A-4ACEFC5EF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7780D5-259F-47F0-88D5-E3ADEC05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428820-F01C-4E5C-89EB-A9762BC3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ADB37B-7CEC-4447-81E4-DD3A6DED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66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0079F7-1BDE-401F-901E-02A90F9D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4A9B5BF-FBB6-4901-84EE-838A7C801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4DFFE3-0837-4762-B229-764CCCFF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E6BB08-C6CD-4B68-A95A-C0471BC5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DE8E12-A20E-43EB-9214-88A9924A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998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C89C7-27CD-4A97-90B7-4DD77F72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D3DC1C-D131-4061-8930-FFA615993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13BD02-7BA8-4BBC-AA38-71F37212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4464A4-6D4C-4C1A-9EC4-C77AE47B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B3F6AB-1EEC-4010-A945-A2E032D1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581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B1D198-6537-4C0D-8D26-7A483A19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7E50832-AFA7-4B94-8D03-2DF06D403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9E9AD6-C40C-4012-A493-9AF95255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4E0D95-BDD7-48DB-B4BC-1D3D8C68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ABFA3E-BED5-4DF4-AB05-A59C05A7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944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B7CF12-E197-4FDA-A488-25804059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20D48C-6396-48E3-AAEA-86F028FEE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2A53D2-7AFC-4DDA-A83E-59DBFA1FB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767CE4-0D16-40CD-A0FE-6BE7FDD3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EA0EAF-A65C-499C-B6EE-A8B897C5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B09D08-940C-491B-9A4E-2E5B4ECE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5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7C6B6D-51B0-461F-91B1-D54732EA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409FFA-E886-417E-BB8C-9DD5BFE48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7E042C-4BC5-4DA8-B66A-381A0422E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D206237-DC12-499B-89C2-3DCAEF6FA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4D1F9D6-A934-4B3E-ABB6-519C4F5D1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461EA77-3E1C-440A-B465-759737FF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57B1BF4-7D23-4FD7-ADA4-CF075E4B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3F3A825-A101-4B66-84D9-2B71404E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04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11E278-F75D-4660-9D08-0D3E0FE0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108FB9F-22CF-4F1C-B7E4-41201529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3753459-8735-432A-A77F-655AC95E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1E6F224-6E76-44B8-AECB-13DF5B7D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300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17824F4-6A1C-4395-8C7D-51776DE3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58D92FB-714B-4526-B6F1-CFEFF713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CDFFFF-6B78-492F-804D-9DE2DC6B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587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489EA7-983F-4230-90A7-9085374E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5C8B69-658D-4532-87C4-98C2FEC8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FA0CA3-3DCF-4A98-B87D-00C628D4D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74F306-CCC9-49A0-9BFB-CBF87DF8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16356C-9E73-4E64-9EB1-3990F9DD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9D31894-02AA-4561-96F6-E6F6C0E3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C89C7-27CD-4A97-90B7-4DD77F72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D3DC1C-D131-4061-8930-FFA615993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13BD02-7BA8-4BBC-AA38-71F37212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4464A4-6D4C-4C1A-9EC4-C77AE47B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B3F6AB-1EEC-4010-A945-A2E032D1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175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3E7A0D-BB4D-432E-88A7-72A8B8FD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BBCEC50-41F9-470E-B94D-FF1B7038F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589834-27AD-430A-B41D-BA680E602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A17B97-91FE-4EF2-9699-D8F66FD8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1E57C-0C84-45F3-A201-5E0715E6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44D6F3-878A-48C0-9D2C-E2E8891A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89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E867D3-5430-410D-8400-111FBF3A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93EBFBC-819C-4B27-88D4-D19F31499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4A9D9D-6BCC-4978-B561-0F1AB8B6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CCF1A1-AFB2-4C48-BD45-BD42F5AC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43E432-C59B-4658-9D89-286CE953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060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9845BC2-0329-46A5-BB1C-7A5416F4B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4A021D2-C485-4A4D-8E5A-4ACEFC5EF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7780D5-259F-47F0-88D5-E3ADEC05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428820-F01C-4E5C-89EB-A9762BC3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ADB37B-7CEC-4447-81E4-DD3A6DED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04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0079F7-1BDE-401F-901E-02A90F9D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4A9B5BF-FBB6-4901-84EE-838A7C801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4DFFE3-0837-4762-B229-764CCCFF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E6BB08-C6CD-4B68-A95A-C0471BC5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DE8E12-A20E-43EB-9214-88A9924A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140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C89C7-27CD-4A97-90B7-4DD77F72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D3DC1C-D131-4061-8930-FFA615993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13BD02-7BA8-4BBC-AA38-71F37212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4464A4-6D4C-4C1A-9EC4-C77AE47B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B3F6AB-1EEC-4010-A945-A2E032D1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87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B1D198-6537-4C0D-8D26-7A483A19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7E50832-AFA7-4B94-8D03-2DF06D403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9E9AD6-C40C-4012-A493-9AF95255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4E0D95-BDD7-48DB-B4BC-1D3D8C68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ABFA3E-BED5-4DF4-AB05-A59C05A7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0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B7CF12-E197-4FDA-A488-25804059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20D48C-6396-48E3-AAEA-86F028FEE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2A53D2-7AFC-4DDA-A83E-59DBFA1FB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767CE4-0D16-40CD-A0FE-6BE7FDD3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EA0EAF-A65C-499C-B6EE-A8B897C5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B09D08-940C-491B-9A4E-2E5B4ECE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004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7C6B6D-51B0-461F-91B1-D54732EA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409FFA-E886-417E-BB8C-9DD5BFE48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7E042C-4BC5-4DA8-B66A-381A0422E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D206237-DC12-499B-89C2-3DCAEF6FA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4D1F9D6-A934-4B3E-ABB6-519C4F5D1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461EA77-3E1C-440A-B465-759737FF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57B1BF4-7D23-4FD7-ADA4-CF075E4B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3F3A825-A101-4B66-84D9-2B71404E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859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11E278-F75D-4660-9D08-0D3E0FE0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108FB9F-22CF-4F1C-B7E4-41201529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3753459-8735-432A-A77F-655AC95E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1E6F224-6E76-44B8-AECB-13DF5B7D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086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17824F4-6A1C-4395-8C7D-51776DE3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58D92FB-714B-4526-B6F1-CFEFF713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CDFFFF-6B78-492F-804D-9DE2DC6B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17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B1D198-6537-4C0D-8D26-7A483A19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7E50832-AFA7-4B94-8D03-2DF06D403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9E9AD6-C40C-4012-A493-9AF95255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4E0D95-BDD7-48DB-B4BC-1D3D8C68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ABFA3E-BED5-4DF4-AB05-A59C05A7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943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489EA7-983F-4230-90A7-9085374E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5C8B69-658D-4532-87C4-98C2FEC8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FA0CA3-3DCF-4A98-B87D-00C628D4D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74F306-CCC9-49A0-9BFB-CBF87DF8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16356C-9E73-4E64-9EB1-3990F9DD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9D31894-02AA-4561-96F6-E6F6C0E3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152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3E7A0D-BB4D-432E-88A7-72A8B8FD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BBCEC50-41F9-470E-B94D-FF1B7038F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589834-27AD-430A-B41D-BA680E602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A17B97-91FE-4EF2-9699-D8F66FD8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1E57C-0C84-45F3-A201-5E0715E6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44D6F3-878A-48C0-9D2C-E2E8891A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036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E867D3-5430-410D-8400-111FBF3A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93EBFBC-819C-4B27-88D4-D19F31499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4A9D9D-6BCC-4978-B561-0F1AB8B6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CCF1A1-AFB2-4C48-BD45-BD42F5AC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43E432-C59B-4658-9D89-286CE953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062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9845BC2-0329-46A5-BB1C-7A5416F4B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4A021D2-C485-4A4D-8E5A-4ACEFC5EF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7780D5-259F-47F0-88D5-E3ADEC05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428820-F01C-4E5C-89EB-A9762BC3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ADB37B-7CEC-4447-81E4-DD3A6DED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42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B7CF12-E197-4FDA-A488-25804059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20D48C-6396-48E3-AAEA-86F028FEE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2A53D2-7AFC-4DDA-A83E-59DBFA1FB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767CE4-0D16-40CD-A0FE-6BE7FDD3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EA0EAF-A65C-499C-B6EE-A8B897C5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B09D08-940C-491B-9A4E-2E5B4ECE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33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7C6B6D-51B0-461F-91B1-D54732EA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409FFA-E886-417E-BB8C-9DD5BFE48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7E042C-4BC5-4DA8-B66A-381A0422E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D206237-DC12-499B-89C2-3DCAEF6FA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4D1F9D6-A934-4B3E-ABB6-519C4F5D1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461EA77-3E1C-440A-B465-759737FF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57B1BF4-7D23-4FD7-ADA4-CF075E4B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3F3A825-A101-4B66-84D9-2B71404E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14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11E278-F75D-4660-9D08-0D3E0FE0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108FB9F-22CF-4F1C-B7E4-41201529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3753459-8735-432A-A77F-655AC95E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1E6F224-6E76-44B8-AECB-13DF5B7D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84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17824F4-6A1C-4395-8C7D-51776DE3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58D92FB-714B-4526-B6F1-CFEFF713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CDFFFF-6B78-492F-804D-9DE2DC6B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33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489EA7-983F-4230-90A7-9085374E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5C8B69-658D-4532-87C4-98C2FEC8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FA0CA3-3DCF-4A98-B87D-00C628D4D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74F306-CCC9-49A0-9BFB-CBF87DF8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16356C-9E73-4E64-9EB1-3990F9DD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9D31894-02AA-4561-96F6-E6F6C0E3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12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3E7A0D-BB4D-432E-88A7-72A8B8FD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BBCEC50-41F9-470E-B94D-FF1B7038F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589834-27AD-430A-B41D-BA680E602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A17B97-91FE-4EF2-9699-D8F66FD8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1E57C-0C84-45F3-A201-5E0715E6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44D6F3-878A-48C0-9D2C-E2E8891A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9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9D68312-D8C0-4AB8-AD63-279CDB62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1D770D-F22B-4D8D-86E5-378840FD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8EA0C6-F6DF-4FD8-8E68-EC42C947E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EB42F0-8675-4D0B-918D-F44560B8C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B4EEFF-1B8A-4E4B-ABD3-DD5B98FDF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62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9D68312-D8C0-4AB8-AD63-279CDB62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1D770D-F22B-4D8D-86E5-378840FD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8EA0C6-F6DF-4FD8-8E68-EC42C947E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EB42F0-8675-4D0B-918D-F44560B8C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B4EEFF-1B8A-4E4B-ABD3-DD5B98FDF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74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9D68312-D8C0-4AB8-AD63-279CDB62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1D770D-F22B-4D8D-86E5-378840FD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8EA0C6-F6DF-4FD8-8E68-EC42C947E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1A2CC-AD33-4BEB-BEDF-7117FCB0AF3A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2026-02-24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EB42F0-8675-4D0B-918D-F44560B8C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B4EEFF-1B8A-4E4B-ABD3-DD5B98FDF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B6F26-7B99-433C-A969-9457AF99F1D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34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D9D9645-2F2B-4BB1-B5BA-17C241E6CFC2}"/>
              </a:ext>
            </a:extLst>
          </p:cNvPr>
          <p:cNvSpPr/>
          <p:nvPr/>
        </p:nvSpPr>
        <p:spPr>
          <a:xfrm>
            <a:off x="0" y="0"/>
            <a:ext cx="12213771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BD5C53C-9B19-415C-B6B8-94AEDDE075AC}"/>
              </a:ext>
            </a:extLst>
          </p:cNvPr>
          <p:cNvSpPr/>
          <p:nvPr/>
        </p:nvSpPr>
        <p:spPr>
          <a:xfrm>
            <a:off x="0" y="6559420"/>
            <a:ext cx="12213771" cy="29858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4F941-B1A5-42ED-AD78-B0F57A275C9B}"/>
              </a:ext>
            </a:extLst>
          </p:cNvPr>
          <p:cNvSpPr txBox="1"/>
          <p:nvPr/>
        </p:nvSpPr>
        <p:spPr>
          <a:xfrm>
            <a:off x="1258328" y="1266778"/>
            <a:ext cx="9697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함초롬돋움" panose="020B0604000101010101" pitchFamily="50" charset="-127"/>
                <a:cs typeface="Times New Roman" panose="02020603050405020304" pitchFamily="18" charset="0"/>
              </a:rPr>
              <a:t>Inflation</a:t>
            </a:r>
            <a:r>
              <a:rPr kumimoji="0" lang="en-US" altLang="ko-KR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함초롬돋움" panose="020B0604000101010101" pitchFamily="50" charset="-127"/>
                <a:cs typeface="Times New Roman" panose="02020603050405020304" pitchFamily="18" charset="0"/>
              </a:rPr>
              <a:t> and its components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함초롬돋움" panose="020B0604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E13764-1EF0-4A6F-8554-79E11A74BCAB}"/>
              </a:ext>
            </a:extLst>
          </p:cNvPr>
          <p:cNvSpPr txBox="1"/>
          <p:nvPr/>
        </p:nvSpPr>
        <p:spPr>
          <a:xfrm>
            <a:off x="8109250" y="5701127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함초롬돋움" panose="020B0604000101010101" pitchFamily="50" charset="-127"/>
                <a:cs typeface="Times New Roman" panose="02020603050405020304" pitchFamily="18" charset="0"/>
              </a:rPr>
              <a:t>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함초롬돋움" panose="020B0604000101010101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7E3115-4B4F-4905-B9B9-ED2FB4FB33B6}"/>
              </a:ext>
            </a:extLst>
          </p:cNvPr>
          <p:cNvCxnSpPr/>
          <p:nvPr/>
        </p:nvCxnSpPr>
        <p:spPr>
          <a:xfrm>
            <a:off x="2559817" y="3014506"/>
            <a:ext cx="70941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9DD24F7-47AE-402E-9327-682887ED7BE9}"/>
              </a:ext>
            </a:extLst>
          </p:cNvPr>
          <p:cNvSpPr txBox="1"/>
          <p:nvPr/>
        </p:nvSpPr>
        <p:spPr>
          <a:xfrm>
            <a:off x="1619708" y="3131750"/>
            <a:ext cx="84808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Prof. PhD Stefania Rossi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Deams</a:t>
            </a: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University </a:t>
            </a:r>
            <a:r>
              <a:rPr kumimoji="0" lang="de-A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</a:t>
            </a:r>
            <a:r>
              <a:rPr kumimoji="0" lang="de-A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de-A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Trieste</a:t>
            </a:r>
            <a:endParaRPr kumimoji="0" lang="de-AT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587" y="4303765"/>
            <a:ext cx="2305050" cy="13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8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1637C-F02D-4ED4-9B17-10A92FFC6619}"/>
              </a:ext>
            </a:extLst>
          </p:cNvPr>
          <p:cNvSpPr txBox="1"/>
          <p:nvPr/>
        </p:nvSpPr>
        <p:spPr>
          <a:xfrm>
            <a:off x="4105427" y="188165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64DECF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64DECF"/>
              </a:solidFill>
              <a:effectLst/>
              <a:uLnTx/>
              <a:uFillTx/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40E731E-E898-4D82-9968-CBA91B5A93B9}"/>
              </a:ext>
            </a:extLst>
          </p:cNvPr>
          <p:cNvSpPr/>
          <p:nvPr/>
        </p:nvSpPr>
        <p:spPr>
          <a:xfrm>
            <a:off x="4982590" y="297964"/>
            <a:ext cx="684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en-US" altLang="ko-KR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Concern about inflation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7F046-3326-48A8-98BE-9BB6A7CF0051}"/>
              </a:ext>
            </a:extLst>
          </p:cNvPr>
          <p:cNvSpPr txBox="1"/>
          <p:nvPr/>
        </p:nvSpPr>
        <p:spPr>
          <a:xfrm>
            <a:off x="2322975" y="1241883"/>
            <a:ext cx="754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F0502020204030204"/>
                <a:ea typeface="+mn-ea"/>
                <a:cs typeface="+mn-cs"/>
              </a:rPr>
              <a:t>Concern about inflation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5905" y="2828836"/>
            <a:ext cx="1137798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57401" y="1730243"/>
            <a:ext cx="11395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From a macroeconomic perspective, a sustained rise in inflation in advanced economies leading to an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    unanticipated withdrawal of monetary accommodation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F0502020204030204"/>
                <a:ea typeface="+mn-ea"/>
                <a:cs typeface="+mn-cs"/>
              </a:rPr>
              <a:t>could disrupt financial markets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High inflation would also tend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F0502020204030204"/>
                <a:ea typeface="+mn-ea"/>
                <a:cs typeface="+mn-cs"/>
              </a:rPr>
              <a:t>to hurt those who rely primarily on labor income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(generally lower-income individuals) but could also benefit debtors while hurting lenders.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Inflation can, therefore, have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F0502020204030204"/>
                <a:ea typeface="+mn-ea"/>
                <a:cs typeface="+mn-cs"/>
              </a:rPr>
              <a:t>complex distributional </a:t>
            </a:r>
            <a:r>
              <a:rPr kumimoji="0" lang="de-A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맑은 고딕" panose="020F0502020204030204"/>
                <a:ea typeface="+mn-ea"/>
                <a:cs typeface="+mn-cs"/>
              </a:rPr>
              <a:t>consequences</a:t>
            </a: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47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1637C-F02D-4ED4-9B17-10A92FFC6619}"/>
              </a:ext>
            </a:extLst>
          </p:cNvPr>
          <p:cNvSpPr txBox="1"/>
          <p:nvPr/>
        </p:nvSpPr>
        <p:spPr>
          <a:xfrm>
            <a:off x="4105427" y="188165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64DECF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64DECF"/>
              </a:solidFill>
              <a:effectLst/>
              <a:uLnTx/>
              <a:uFillTx/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40E731E-E898-4D82-9968-CBA91B5A93B9}"/>
              </a:ext>
            </a:extLst>
          </p:cNvPr>
          <p:cNvSpPr/>
          <p:nvPr/>
        </p:nvSpPr>
        <p:spPr>
          <a:xfrm>
            <a:off x="4982590" y="297964"/>
            <a:ext cx="6844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lvl="0" latinLnBrk="1"/>
            <a:r>
              <a:rPr lang="en-US" altLang="ko-KR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Concern about inflation </a:t>
            </a:r>
          </a:p>
          <a:p>
            <a:r>
              <a:rPr lang="en-US" dirty="0"/>
              <a:t> </a:t>
            </a:r>
            <a:endParaRPr lang="en-US" altLang="ko-KR" sz="2800" dirty="0">
              <a:solidFill>
                <a:prstClr val="black">
                  <a:lumMod val="65000"/>
                  <a:lumOff val="35000"/>
                </a:prst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7F046-3326-48A8-98BE-9BB6A7CF0051}"/>
              </a:ext>
            </a:extLst>
          </p:cNvPr>
          <p:cNvSpPr txBox="1"/>
          <p:nvPr/>
        </p:nvSpPr>
        <p:spPr>
          <a:xfrm>
            <a:off x="2322975" y="1241883"/>
            <a:ext cx="754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F0502020204030204"/>
                <a:ea typeface="+mn-ea"/>
                <a:cs typeface="+mn-cs"/>
              </a:rPr>
              <a:t>Concern about inflation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5905" y="2828836"/>
            <a:ext cx="1137798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9015" y="1718109"/>
            <a:ext cx="114138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US" b="1" i="1" dirty="0"/>
              <a:t>Different pattern of inflation from past global recessions. </a:t>
            </a:r>
            <a:r>
              <a:rPr lang="en-US" dirty="0"/>
              <a:t>The global recession of 2020 was unique in that it was caused by deliberate policies closing down economic activities to slow the spread of the COVID-19 pandemic. </a:t>
            </a:r>
          </a:p>
          <a:p>
            <a:endParaRPr lang="en-US" dirty="0"/>
          </a:p>
          <a:p>
            <a:r>
              <a:rPr lang="en-US" dirty="0"/>
              <a:t>It also led to a sharply different inflation pattern from the previous global recessions. </a:t>
            </a:r>
          </a:p>
          <a:p>
            <a:r>
              <a:rPr lang="en-US" dirty="0"/>
              <a:t>During recession episodes over the past five decades prior to the pandemic, global inflation fell steeply. </a:t>
            </a:r>
          </a:p>
          <a:p>
            <a:endParaRPr lang="en-US" dirty="0" smtClean="0"/>
          </a:p>
          <a:p>
            <a:r>
              <a:rPr lang="en-US" dirty="0" smtClean="0"/>
              <a:t>Recent </a:t>
            </a:r>
            <a:r>
              <a:rPr lang="en-US" dirty="0"/>
              <a:t>energy and food price surges, in the wake of Russia’s invasion of Ukraine, </a:t>
            </a:r>
            <a:r>
              <a:rPr lang="en-US" dirty="0">
                <a:highlight>
                  <a:srgbClr val="FFFF00"/>
                </a:highlight>
              </a:rPr>
              <a:t>have exacerbated inflation pressures that are unusually high by the standards of the past two </a:t>
            </a:r>
            <a:r>
              <a:rPr lang="en-US" dirty="0" smtClean="0">
                <a:highlight>
                  <a:srgbClr val="FFFF00"/>
                </a:highlight>
              </a:rPr>
              <a:t>decades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smtClean="0"/>
              <a:t>(Ha et al., 2022).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prstClr val="black"/>
              </a:solidFill>
              <a:latin typeface="맑은 고딕" panose="020F0502020204030204"/>
            </a:endParaRPr>
          </a:p>
          <a:p>
            <a:endParaRPr lang="en-US" dirty="0">
              <a:solidFill>
                <a:prstClr val="black"/>
              </a:solidFill>
              <a:latin typeface="맑은 고딕" panose="020F0502020204030204"/>
            </a:endParaRPr>
          </a:p>
          <a:p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2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1637C-F02D-4ED4-9B17-10A92FFC6619}"/>
              </a:ext>
            </a:extLst>
          </p:cNvPr>
          <p:cNvSpPr txBox="1"/>
          <p:nvPr/>
        </p:nvSpPr>
        <p:spPr>
          <a:xfrm>
            <a:off x="4105427" y="188165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64DECF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64DECF"/>
              </a:solidFill>
              <a:effectLst/>
              <a:uLnTx/>
              <a:uFillTx/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40E731E-E898-4D82-9968-CBA91B5A93B9}"/>
              </a:ext>
            </a:extLst>
          </p:cNvPr>
          <p:cNvSpPr/>
          <p:nvPr/>
        </p:nvSpPr>
        <p:spPr>
          <a:xfrm>
            <a:off x="4982590" y="297964"/>
            <a:ext cx="6844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lvl="0" latinLnBrk="1"/>
            <a:r>
              <a:rPr lang="en-US" altLang="ko-KR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Concern about inflation </a:t>
            </a:r>
          </a:p>
          <a:p>
            <a:r>
              <a:rPr lang="en-US" dirty="0"/>
              <a:t> </a:t>
            </a:r>
            <a:endParaRPr lang="en-US" altLang="ko-KR" sz="2800" dirty="0">
              <a:solidFill>
                <a:prstClr val="black">
                  <a:lumMod val="65000"/>
                  <a:lumOff val="35000"/>
                </a:prst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7F046-3326-48A8-98BE-9BB6A7CF0051}"/>
              </a:ext>
            </a:extLst>
          </p:cNvPr>
          <p:cNvSpPr txBox="1"/>
          <p:nvPr/>
        </p:nvSpPr>
        <p:spPr>
          <a:xfrm>
            <a:off x="2322975" y="1241883"/>
            <a:ext cx="754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highlight>
                  <a:srgbClr val="FFFF00"/>
                </a:highlight>
                <a:latin typeface="맑은 고딕" panose="020F0502020204030204"/>
              </a:rPr>
              <a:t>Global inflation 1900-2022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5905" y="2828836"/>
            <a:ext cx="1137798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57401" y="1730243"/>
            <a:ext cx="11395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10" name="Immagine 9"/>
          <p:cNvPicPr/>
          <p:nvPr/>
        </p:nvPicPr>
        <p:blipFill rotWithShape="1">
          <a:blip r:embed="rId2"/>
          <a:srcRect l="12091" t="14817" r="9029" b="12453"/>
          <a:stretch/>
        </p:blipFill>
        <p:spPr bwMode="auto">
          <a:xfrm>
            <a:off x="2016493" y="2177732"/>
            <a:ext cx="8556859" cy="3457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367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1637C-F02D-4ED4-9B17-10A92FFC6619}"/>
              </a:ext>
            </a:extLst>
          </p:cNvPr>
          <p:cNvSpPr txBox="1"/>
          <p:nvPr/>
        </p:nvSpPr>
        <p:spPr>
          <a:xfrm>
            <a:off x="4105427" y="188165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64DECF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64DECF"/>
              </a:solidFill>
              <a:effectLst/>
              <a:uLnTx/>
              <a:uFillTx/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40E731E-E898-4D82-9968-CBA91B5A93B9}"/>
              </a:ext>
            </a:extLst>
          </p:cNvPr>
          <p:cNvSpPr/>
          <p:nvPr/>
        </p:nvSpPr>
        <p:spPr>
          <a:xfrm>
            <a:off x="4982590" y="297964"/>
            <a:ext cx="6844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lvl="0" latinLnBrk="1"/>
            <a:r>
              <a:rPr lang="en-US" altLang="ko-KR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Concern about inflation </a:t>
            </a:r>
          </a:p>
          <a:p>
            <a:r>
              <a:rPr lang="en-US" dirty="0"/>
              <a:t> </a:t>
            </a:r>
            <a:endParaRPr lang="en-US" altLang="ko-KR" sz="2800" dirty="0">
              <a:solidFill>
                <a:prstClr val="black">
                  <a:lumMod val="65000"/>
                  <a:lumOff val="35000"/>
                </a:prst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7F046-3326-48A8-98BE-9BB6A7CF0051}"/>
              </a:ext>
            </a:extLst>
          </p:cNvPr>
          <p:cNvSpPr txBox="1"/>
          <p:nvPr/>
        </p:nvSpPr>
        <p:spPr>
          <a:xfrm>
            <a:off x="2322975" y="1241883"/>
            <a:ext cx="754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highlight>
                  <a:srgbClr val="FFFF00"/>
                </a:highlight>
                <a:latin typeface="맑은 고딕" panose="020F0502020204030204"/>
              </a:rPr>
              <a:t>References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5905" y="2828836"/>
            <a:ext cx="1137798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57401" y="1730243"/>
            <a:ext cx="11395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US" dirty="0"/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endParaRPr lang="en-US" dirty="0">
              <a:solidFill>
                <a:prstClr val="black"/>
              </a:solidFill>
              <a:latin typeface="맑은 고딕" panose="020F0502020204030204"/>
            </a:endParaRPr>
          </a:p>
          <a:p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r>
              <a:rPr lang="en-US" dirty="0" err="1">
                <a:solidFill>
                  <a:prstClr val="black"/>
                </a:solidFill>
              </a:rPr>
              <a:t>Bonatti</a:t>
            </a:r>
            <a:r>
              <a:rPr lang="en-US" dirty="0">
                <a:solidFill>
                  <a:prstClr val="black"/>
                </a:solidFill>
              </a:rPr>
              <a:t>, L., &amp; </a:t>
            </a:r>
            <a:r>
              <a:rPr lang="en-US" dirty="0" err="1">
                <a:solidFill>
                  <a:prstClr val="black"/>
                </a:solidFill>
              </a:rPr>
              <a:t>Tamborini</a:t>
            </a:r>
            <a:r>
              <a:rPr lang="en-US" dirty="0">
                <a:solidFill>
                  <a:prstClr val="black"/>
                </a:solidFill>
              </a:rPr>
              <a:t>, R. (2022). HIGH INFLATION: IS IT THE NEW CHALLENGE FOR THE MAIN CENTRAL BANKS?. </a:t>
            </a:r>
            <a:r>
              <a:rPr lang="en-US" dirty="0" err="1">
                <a:solidFill>
                  <a:prstClr val="black"/>
                </a:solidFill>
              </a:rPr>
              <a:t>Rivista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internazionale</a:t>
            </a:r>
            <a:r>
              <a:rPr lang="en-US" dirty="0">
                <a:solidFill>
                  <a:prstClr val="black"/>
                </a:solidFill>
              </a:rPr>
              <a:t> di </a:t>
            </a:r>
            <a:r>
              <a:rPr lang="en-US" dirty="0" err="1">
                <a:solidFill>
                  <a:prstClr val="black"/>
                </a:solidFill>
              </a:rPr>
              <a:t>scienze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sociali</a:t>
            </a:r>
            <a:r>
              <a:rPr lang="en-US" dirty="0">
                <a:solidFill>
                  <a:prstClr val="black"/>
                </a:solidFill>
              </a:rPr>
              <a:t>, (1), 3-28.</a:t>
            </a:r>
          </a:p>
          <a:p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endParaRPr lang="en-US" dirty="0">
              <a:solidFill>
                <a:prstClr val="black"/>
              </a:solidFill>
              <a:latin typeface="맑은 고딕" panose="020F0502020204030204"/>
            </a:endParaRPr>
          </a:p>
          <a:p>
            <a:r>
              <a:rPr lang="nb-NO" dirty="0"/>
              <a:t>Ha, J., M. A. Kose and F. Ohnsorge </a:t>
            </a:r>
            <a:r>
              <a:rPr lang="en-GB" dirty="0">
                <a:solidFill>
                  <a:srgbClr val="FF0000"/>
                </a:solidFill>
              </a:rPr>
              <a:t>(2022), </a:t>
            </a:r>
            <a:r>
              <a:rPr lang="en-US" dirty="0">
                <a:solidFill>
                  <a:srgbClr val="FF0000"/>
                </a:solidFill>
              </a:rPr>
              <a:t>From </a:t>
            </a:r>
            <a:r>
              <a:rPr lang="en-US" dirty="0"/>
              <a:t>Low to High Inflation: Implications for Emerging Market and Developing Economies, CAMA Working Paper 29/2022 April 2022.</a:t>
            </a:r>
          </a:p>
          <a:p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660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7190423" cy="830997"/>
            <a:chOff x="3819245" y="188165"/>
            <a:chExt cx="7190423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96407" y="337686"/>
              <a:ext cx="63132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latinLnBrk="1"/>
              <a:r>
                <a:rPr lang="en-US" altLang="ko-KR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What causes inflation? </a:t>
              </a: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64DECF"/>
                  </a:solidFill>
                  <a:effectLst/>
                  <a:uLnTx/>
                  <a:uFillTx/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4DECF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04732CA-22E2-49F7-82DB-1F73AD59B7A3}"/>
              </a:ext>
            </a:extLst>
          </p:cNvPr>
          <p:cNvSpPr txBox="1"/>
          <p:nvPr/>
        </p:nvSpPr>
        <p:spPr>
          <a:xfrm>
            <a:off x="216569" y="1578543"/>
            <a:ext cx="109824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/>
            <a:r>
              <a:rPr lang="en-US" sz="2000" dirty="0">
                <a:solidFill>
                  <a:prstClr val="black"/>
                </a:solidFill>
              </a:rPr>
              <a:t>What causes inflation?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</a:endParaRPr>
          </a:p>
          <a:p>
            <a:pPr latinLnBrk="1"/>
            <a:r>
              <a:rPr lang="en-US" sz="2000" dirty="0">
                <a:solidFill>
                  <a:prstClr val="black"/>
                </a:solidFill>
              </a:rPr>
              <a:t>Inflation can be caused by multiple factors with demand-pull and cost-push inflation among the most common. </a:t>
            </a:r>
            <a:r>
              <a:rPr lang="en-US" sz="2000" dirty="0" smtClean="0">
                <a:solidFill>
                  <a:prstClr val="black"/>
                </a:solidFill>
              </a:rPr>
              <a:t>The following are </a:t>
            </a:r>
            <a:r>
              <a:rPr lang="en-US" sz="2000" dirty="0" smtClean="0"/>
              <a:t>the </a:t>
            </a:r>
            <a:r>
              <a:rPr lang="en-US" sz="2000" dirty="0"/>
              <a:t>major causes of inflation:</a:t>
            </a:r>
            <a:endParaRPr lang="it-IT" sz="2000" dirty="0"/>
          </a:p>
          <a:p>
            <a:pPr lvl="0" latinLnBrk="1"/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</a:endParaRPr>
          </a:p>
          <a:p>
            <a:r>
              <a:rPr lang="en-US" sz="2000" b="1" dirty="0"/>
              <a:t>1. Demand-pull inflation</a:t>
            </a:r>
            <a:endParaRPr lang="it-IT" sz="2000" dirty="0"/>
          </a:p>
          <a:p>
            <a:r>
              <a:rPr lang="en-US" sz="2000" dirty="0" smtClean="0"/>
              <a:t>It </a:t>
            </a:r>
            <a:r>
              <a:rPr lang="en-US" sz="2000" dirty="0"/>
              <a:t>occurs when demand exceeds supply. Upward pressure on prices occurs, causing inflation.</a:t>
            </a:r>
            <a:endParaRPr lang="it-IT" sz="200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</a:endParaRPr>
          </a:p>
          <a:p>
            <a:r>
              <a:rPr lang="en-US" sz="2000" b="1" dirty="0"/>
              <a:t>2. Cost-push inflation </a:t>
            </a:r>
            <a:endParaRPr lang="it-IT" sz="2000" dirty="0"/>
          </a:p>
          <a:p>
            <a:r>
              <a:rPr lang="en-US" sz="2000" dirty="0" smtClean="0"/>
              <a:t>It </a:t>
            </a:r>
            <a:r>
              <a:rPr lang="en-US" sz="2000" dirty="0"/>
              <a:t>the increase of prices when the cost of wages and materials </a:t>
            </a:r>
            <a:r>
              <a:rPr lang="en-US" sz="2000" dirty="0" smtClean="0"/>
              <a:t>(intermediate goods) goes </a:t>
            </a:r>
            <a:r>
              <a:rPr lang="en-US" sz="2000" dirty="0"/>
              <a:t>up. </a:t>
            </a:r>
            <a:endParaRPr lang="en-US" sz="2000" dirty="0" smtClean="0"/>
          </a:p>
          <a:p>
            <a:r>
              <a:rPr lang="en-US" sz="2000" dirty="0"/>
              <a:t>These costs are often passed on to consumers in the form of higher prices for those goods and services. </a:t>
            </a:r>
            <a:r>
              <a:rPr lang="en-US" sz="2000" dirty="0" smtClean="0"/>
              <a:t>For </a:t>
            </a:r>
            <a:r>
              <a:rPr lang="en-US" sz="2000" dirty="0"/>
              <a:t>example if the price of wheat increases it causes an increase in the price of bread, pasta, </a:t>
            </a:r>
            <a:r>
              <a:rPr lang="en-US" sz="2000" dirty="0" smtClean="0"/>
              <a:t>etc</a:t>
            </a:r>
            <a:r>
              <a:rPr lang="en-US" sz="2000" dirty="0"/>
              <a:t>.</a:t>
            </a:r>
            <a:endParaRPr lang="it-IT" sz="200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376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7190423" cy="830997"/>
            <a:chOff x="3819245" y="188165"/>
            <a:chExt cx="7190423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96407" y="337686"/>
              <a:ext cx="63132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latinLnBrk="1"/>
              <a:r>
                <a:rPr lang="en-US" altLang="ko-KR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What causes inflation? </a:t>
              </a: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64DECF"/>
                  </a:solidFill>
                  <a:effectLst/>
                  <a:uLnTx/>
                  <a:uFillTx/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4DECF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04732CA-22E2-49F7-82DB-1F73AD59B7A3}"/>
              </a:ext>
            </a:extLst>
          </p:cNvPr>
          <p:cNvSpPr txBox="1"/>
          <p:nvPr/>
        </p:nvSpPr>
        <p:spPr>
          <a:xfrm>
            <a:off x="216569" y="1578543"/>
            <a:ext cx="1156956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3. Increased money supply </a:t>
            </a:r>
            <a:endParaRPr lang="it-IT" sz="2000" dirty="0"/>
          </a:p>
          <a:p>
            <a:r>
              <a:rPr lang="en-US" sz="2000" dirty="0"/>
              <a:t>It occurs if the money supply increases faster than the </a:t>
            </a:r>
            <a:r>
              <a:rPr lang="en-US" sz="2000" dirty="0" err="1"/>
              <a:t>gdp</a:t>
            </a:r>
            <a:r>
              <a:rPr lang="en-US" sz="2000" dirty="0"/>
              <a:t> growth </a:t>
            </a:r>
            <a:r>
              <a:rPr lang="en-US" sz="2000" dirty="0" smtClean="0"/>
              <a:t>rate</a:t>
            </a:r>
            <a:r>
              <a:rPr lang="en-US" sz="2000" dirty="0"/>
              <a:t> </a:t>
            </a:r>
            <a:r>
              <a:rPr lang="en-US" sz="2000" dirty="0" smtClean="0"/>
              <a:t>(see the quantity theory of money).</a:t>
            </a:r>
          </a:p>
          <a:p>
            <a:endParaRPr lang="en-US" sz="2000" b="1" dirty="0"/>
          </a:p>
          <a:p>
            <a:r>
              <a:rPr lang="en-US" sz="2000" b="1" dirty="0"/>
              <a:t>4. Devaluation</a:t>
            </a:r>
            <a:endParaRPr lang="it-IT" sz="2000" dirty="0"/>
          </a:p>
          <a:p>
            <a:r>
              <a:rPr lang="en-US" sz="2000" dirty="0"/>
              <a:t>Exchange rate devaluation implies a lower value of a country's currency. Devaluation makes a country's exports cheaper, and imports more expensive</a:t>
            </a:r>
            <a:r>
              <a:rPr lang="en-US" sz="2000" dirty="0" smtClean="0"/>
              <a:t>.</a:t>
            </a:r>
          </a:p>
          <a:p>
            <a:endParaRPr lang="it-IT" sz="2000" b="1" dirty="0" smtClean="0"/>
          </a:p>
          <a:p>
            <a:r>
              <a:rPr lang="it-IT" sz="2000" b="1" dirty="0" smtClean="0"/>
              <a:t>5</a:t>
            </a:r>
            <a:r>
              <a:rPr lang="it-IT" sz="2000" b="1" dirty="0"/>
              <a:t>. </a:t>
            </a:r>
            <a:r>
              <a:rPr lang="it-IT" sz="2000" b="1" dirty="0" err="1"/>
              <a:t>Policies</a:t>
            </a:r>
            <a:r>
              <a:rPr lang="it-IT" sz="2000" b="1" dirty="0"/>
              <a:t> and </a:t>
            </a:r>
            <a:r>
              <a:rPr lang="it-IT" sz="2000" b="1" dirty="0" err="1"/>
              <a:t>regulations</a:t>
            </a:r>
            <a:endParaRPr lang="it-IT" sz="2000" b="1" dirty="0"/>
          </a:p>
          <a:p>
            <a:r>
              <a:rPr lang="en-US" sz="2000" dirty="0" smtClean="0"/>
              <a:t>Some </a:t>
            </a:r>
            <a:r>
              <a:rPr lang="en-US" sz="2000" dirty="0"/>
              <a:t>policies can cause cost-push or demand-pull inflation. If the government fiscally subsidizes some products and/services, it can increase demand for them. In this case if demand exceeds supply, costs may rise. </a:t>
            </a:r>
            <a:r>
              <a:rPr lang="en-US" sz="2000" dirty="0" smtClean="0"/>
              <a:t>Other example: </a:t>
            </a:r>
            <a:r>
              <a:rPr lang="en-US" sz="2000" dirty="0"/>
              <a:t>strict building codes could increase construction costs and thus create inflation.</a:t>
            </a:r>
          </a:p>
          <a:p>
            <a:endParaRPr lang="en-GB" sz="2000" dirty="0"/>
          </a:p>
          <a:p>
            <a:r>
              <a:rPr lang="en-GB" sz="2000" b="1" dirty="0"/>
              <a:t>6. changes in price expectations </a:t>
            </a:r>
            <a:endParaRPr lang="it-IT" sz="2000" b="1" dirty="0"/>
          </a:p>
          <a:p>
            <a:endParaRPr lang="en-US" sz="200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847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7529173" cy="830997"/>
            <a:chOff x="3819245" y="188165"/>
            <a:chExt cx="7529173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96407" y="337686"/>
              <a:ext cx="66520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latinLnBrk="1"/>
              <a:r>
                <a:rPr lang="en-US" altLang="ko-KR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Causes of inflation in 2021/22 </a:t>
              </a: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64DECF"/>
                  </a:solidFill>
                  <a:effectLst/>
                  <a:uLnTx/>
                  <a:uFillTx/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4DECF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04732CA-22E2-49F7-82DB-1F73AD59B7A3}"/>
              </a:ext>
            </a:extLst>
          </p:cNvPr>
          <p:cNvSpPr txBox="1"/>
          <p:nvPr/>
        </p:nvSpPr>
        <p:spPr>
          <a:xfrm>
            <a:off x="216568" y="1578543"/>
            <a:ext cx="1208451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causes of inflation in 2021/22 are a bit more complex and have been caused </a:t>
            </a:r>
          </a:p>
          <a:p>
            <a:r>
              <a:rPr lang="en-US" sz="2000" dirty="0"/>
              <a:t>in part because of the government's response to the </a:t>
            </a:r>
            <a:r>
              <a:rPr lang="en-US" sz="2000" dirty="0" smtClean="0"/>
              <a:t>pandemic, in </a:t>
            </a:r>
            <a:r>
              <a:rPr lang="en-US" sz="2000" dirty="0"/>
              <a:t>addition to: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sudden increases in demand as coronavirus lockdown restrictions faded</a:t>
            </a: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bottlenecks in sectors affected by the pandemic, supply-chains disruptions and higher energy prices. 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latinLnBrk="1"/>
            <a:r>
              <a:rPr lang="en-US" sz="2000" dirty="0"/>
              <a:t>Recent energy and food price surges, in the wake of Russia’s invasion of Ukraine, have </a:t>
            </a:r>
          </a:p>
          <a:p>
            <a:pPr latinLnBrk="1"/>
            <a:r>
              <a:rPr lang="en-US" sz="2000" dirty="0"/>
              <a:t>exacerbated inflation pressures that are unusually high by the standards of the past two </a:t>
            </a:r>
          </a:p>
          <a:p>
            <a:pPr latinLnBrk="1"/>
            <a:r>
              <a:rPr lang="en-US" sz="2000" dirty="0"/>
              <a:t>decades. </a:t>
            </a:r>
          </a:p>
          <a:p>
            <a:pPr lvl="0" latinLnBrk="1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lvl="0" latinLnBrk="1">
              <a:defRPr/>
            </a:pPr>
            <a:r>
              <a:rPr lang="en-US" sz="2000" dirty="0">
                <a:solidFill>
                  <a:prstClr val="black"/>
                </a:solidFill>
              </a:rPr>
              <a:t>This combination of unprecedented factors has led to concern about the possibility of </a:t>
            </a:r>
            <a:r>
              <a:rPr lang="en-US" sz="2000" dirty="0">
                <a:solidFill>
                  <a:srgbClr val="FF0000"/>
                </a:solidFill>
              </a:rPr>
              <a:t>persistently</a:t>
            </a:r>
          </a:p>
          <a:p>
            <a:pPr lvl="0" latinLnBrk="1">
              <a:defRPr/>
            </a:pPr>
            <a:r>
              <a:rPr lang="de-AT" sz="2000" dirty="0">
                <a:solidFill>
                  <a:srgbClr val="FF0000"/>
                </a:solidFill>
              </a:rPr>
              <a:t>high </a:t>
            </a:r>
            <a:r>
              <a:rPr lang="de-AT" sz="2000" dirty="0" err="1">
                <a:solidFill>
                  <a:srgbClr val="FF0000"/>
                </a:solidFill>
              </a:rPr>
              <a:t>inflation</a:t>
            </a:r>
            <a:r>
              <a:rPr lang="de-AT" sz="2000" dirty="0">
                <a:solidFill>
                  <a:prstClr val="black"/>
                </a:solidFill>
              </a:rPr>
              <a:t>.</a:t>
            </a:r>
          </a:p>
          <a:p>
            <a:pPr latinLnBrk="1"/>
            <a:endParaRPr lang="en-US" sz="200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575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1637C-F02D-4ED4-9B17-10A92FFC6619}"/>
              </a:ext>
            </a:extLst>
          </p:cNvPr>
          <p:cNvSpPr txBox="1"/>
          <p:nvPr/>
        </p:nvSpPr>
        <p:spPr>
          <a:xfrm>
            <a:off x="4105427" y="188165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64DECF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64DECF"/>
              </a:solidFill>
              <a:effectLst/>
              <a:uLnTx/>
              <a:uFillTx/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40E731E-E898-4D82-9968-CBA91B5A93B9}"/>
              </a:ext>
            </a:extLst>
          </p:cNvPr>
          <p:cNvSpPr/>
          <p:nvPr/>
        </p:nvSpPr>
        <p:spPr>
          <a:xfrm>
            <a:off x="4982590" y="297964"/>
            <a:ext cx="684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en-US" altLang="ko-KR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Causes of inflation in 2021/22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7F046-3326-48A8-98BE-9BB6A7CF0051}"/>
              </a:ext>
            </a:extLst>
          </p:cNvPr>
          <p:cNvSpPr txBox="1"/>
          <p:nvPr/>
        </p:nvSpPr>
        <p:spPr>
          <a:xfrm>
            <a:off x="2322975" y="1241883"/>
            <a:ext cx="754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Path of Inflation 2021/22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55905" y="2828836"/>
            <a:ext cx="1137798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57401" y="1730243"/>
            <a:ext cx="11395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Since the beginning of 2021, headline consumer price index (CPI) inflation has increased in advanced and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emerging</a:t>
            </a: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 </a:t>
            </a:r>
            <a:r>
              <a:rPr kumimoji="0" lang="de-A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market</a:t>
            </a: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 </a:t>
            </a:r>
            <a:r>
              <a:rPr kumimoji="0" lang="de-A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economies</a:t>
            </a: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, </a:t>
            </a:r>
            <a:r>
              <a:rPr kumimoji="0" lang="de-A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driven</a:t>
            </a: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 </a:t>
            </a:r>
            <a:r>
              <a:rPr kumimoji="0" lang="de-A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by</a:t>
            </a: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A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firming</a:t>
            </a: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 </a:t>
            </a:r>
            <a:r>
              <a:rPr kumimoji="0" lang="de-A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demand</a:t>
            </a: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,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input shortages, 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rapidly rising commodity prices.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F19D48-8B72-4F6A-A713-2DF8249F3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38" y="3780208"/>
            <a:ext cx="1449977" cy="7402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31EFB72-E1B8-4D23-8AF7-59B14B91C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909" y="4868091"/>
            <a:ext cx="2817222" cy="11141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6E0CD17-E13D-46F0-8F52-0387B01DE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007" y="2709808"/>
            <a:ext cx="783772" cy="6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2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7529173" cy="830997"/>
            <a:chOff x="3819245" y="188165"/>
            <a:chExt cx="7529173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96407" y="337686"/>
              <a:ext cx="66520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latinLnBrk="1"/>
              <a:r>
                <a:rPr lang="en-US" altLang="ko-KR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Causes of inflation in 2021/22 </a:t>
              </a: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64DECF"/>
                  </a:solidFill>
                  <a:effectLst/>
                  <a:uLnTx/>
                  <a:uFillTx/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4DECF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04732CA-22E2-49F7-82DB-1F73AD59B7A3}"/>
              </a:ext>
            </a:extLst>
          </p:cNvPr>
          <p:cNvSpPr txBox="1"/>
          <p:nvPr/>
        </p:nvSpPr>
        <p:spPr>
          <a:xfrm>
            <a:off x="216569" y="1578543"/>
            <a:ext cx="1098242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prstClr val="black"/>
                </a:solidFill>
              </a:rPr>
              <a:t>Path of Inflation 2021/22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The main impact of the war between </a:t>
            </a:r>
            <a:r>
              <a:rPr lang="en-US" sz="2000" dirty="0">
                <a:solidFill>
                  <a:srgbClr val="FF0000"/>
                </a:solidFill>
              </a:rPr>
              <a:t>Russia and Ukraine </a:t>
            </a:r>
            <a:r>
              <a:rPr lang="en-US" sz="2000" dirty="0"/>
              <a:t>on global inflation is due to higher commodity prices and more persistent supply chain disruptions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Russia and Ukraine are major exporters of many commodities—oil, natural gas, wheat, palladium, nickel, and seed oils.</a:t>
            </a:r>
          </a:p>
          <a:p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</a:endParaRPr>
          </a:p>
          <a:p>
            <a:r>
              <a:rPr lang="en-US" sz="2000" dirty="0"/>
              <a:t>Supply shortages, withdrawals of foreign firms from Russia, and shipping disruptions will add to price increases in the commodity markets, on top of the sharp price rises since mid-2020.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279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41637C-F02D-4ED4-9B17-10A92FFC6619}"/>
              </a:ext>
            </a:extLst>
          </p:cNvPr>
          <p:cNvSpPr txBox="1"/>
          <p:nvPr/>
        </p:nvSpPr>
        <p:spPr>
          <a:xfrm>
            <a:off x="4105427" y="188165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64DECF"/>
                </a:solidFill>
                <a:effectLst/>
                <a:uLnTx/>
                <a:uFillTx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64DECF"/>
              </a:solidFill>
              <a:effectLst/>
              <a:uLnTx/>
              <a:uFillTx/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40E731E-E898-4D82-9968-CBA91B5A93B9}"/>
              </a:ext>
            </a:extLst>
          </p:cNvPr>
          <p:cNvSpPr/>
          <p:nvPr/>
        </p:nvSpPr>
        <p:spPr>
          <a:xfrm>
            <a:off x="4982590" y="297964"/>
            <a:ext cx="684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en-US" altLang="ko-KR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Causes if inflation in 2021/22 </a:t>
            </a:r>
          </a:p>
        </p:txBody>
      </p:sp>
      <p:sp>
        <p:nvSpPr>
          <p:cNvPr id="4" name="Rettangolo 3"/>
          <p:cNvSpPr/>
          <p:nvPr/>
        </p:nvSpPr>
        <p:spPr>
          <a:xfrm>
            <a:off x="355905" y="2828836"/>
            <a:ext cx="1137798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57401" y="1730243"/>
            <a:ext cx="11395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802" y="1128961"/>
            <a:ext cx="7665630" cy="538134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588005" y="3244334"/>
            <a:ext cx="5015989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Harmonised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 Index of Consumer Prices  (HICP)</a:t>
            </a:r>
          </a:p>
        </p:txBody>
      </p:sp>
    </p:spTree>
    <p:extLst>
      <p:ext uri="{BB962C8B-B14F-4D97-AF65-F5344CB8AC3E}">
        <p14:creationId xmlns:p14="http://schemas.microsoft.com/office/powerpoint/2010/main" val="172812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 rotWithShape="1">
          <a:blip r:embed="rId2"/>
          <a:srcRect l="15736" t="23826" r="16291" b="8485"/>
          <a:stretch/>
        </p:blipFill>
        <p:spPr bwMode="auto">
          <a:xfrm>
            <a:off x="255068" y="105878"/>
            <a:ext cx="10751419" cy="6102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31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05" y="332072"/>
            <a:ext cx="11126803" cy="64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3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Font typeface="Arial" panose="020B0604020202020204" pitchFamily="34" charset="0"/>
          <a:buChar char="•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Font typeface="Arial" panose="020B0604020202020204" pitchFamily="34" charset="0"/>
          <a:buChar char="•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Font typeface="Arial" panose="020B0604020202020204" pitchFamily="34" charset="0"/>
          <a:buChar char="•"/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625</Words>
  <Application>Microsoft Office PowerPoint</Application>
  <PresentationFormat>Widescreen</PresentationFormat>
  <Paragraphs>163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13</vt:i4>
      </vt:variant>
    </vt:vector>
  </HeadingPairs>
  <TitlesOfParts>
    <vt:vector size="24" baseType="lpstr">
      <vt:lpstr>맑은 고딕</vt:lpstr>
      <vt:lpstr>AngsanaUPC</vt:lpstr>
      <vt:lpstr>Arial</vt:lpstr>
      <vt:lpstr>Calibri</vt:lpstr>
      <vt:lpstr>KoPubWorld돋움체 Bold</vt:lpstr>
      <vt:lpstr>Times New Roman</vt:lpstr>
      <vt:lpstr>Wingdings</vt:lpstr>
      <vt:lpstr>함초롬돋움</vt:lpstr>
      <vt:lpstr>Office 테마</vt:lpstr>
      <vt:lpstr>1_Office 테마</vt:lpstr>
      <vt:lpstr>2_Office 테마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Rossi Stefania LOCALE</dc:creator>
  <cp:lastModifiedBy>Rossi Stefania LOCALE</cp:lastModifiedBy>
  <cp:revision>47</cp:revision>
  <dcterms:created xsi:type="dcterms:W3CDTF">2022-06-09T07:41:46Z</dcterms:created>
  <dcterms:modified xsi:type="dcterms:W3CDTF">2026-02-24T10:43:26Z</dcterms:modified>
</cp:coreProperties>
</file>