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91" r:id="rId2"/>
    <p:sldId id="257" r:id="rId3"/>
    <p:sldId id="258" r:id="rId4"/>
    <p:sldId id="259" r:id="rId5"/>
    <p:sldId id="260" r:id="rId6"/>
    <p:sldId id="261" r:id="rId7"/>
    <p:sldId id="388" r:id="rId8"/>
    <p:sldId id="275" r:id="rId9"/>
    <p:sldId id="276" r:id="rId10"/>
    <p:sldId id="277" r:id="rId11"/>
    <p:sldId id="268" r:id="rId12"/>
    <p:sldId id="389" r:id="rId13"/>
    <p:sldId id="267" r:id="rId14"/>
    <p:sldId id="269" r:id="rId15"/>
    <p:sldId id="270" r:id="rId16"/>
    <p:sldId id="271" r:id="rId17"/>
    <p:sldId id="272" r:id="rId18"/>
    <p:sldId id="273" r:id="rId19"/>
    <p:sldId id="390" r:id="rId20"/>
    <p:sldId id="278" r:id="rId21"/>
    <p:sldId id="391" r:id="rId22"/>
    <p:sldId id="280" r:id="rId23"/>
    <p:sldId id="281" r:id="rId24"/>
    <p:sldId id="288" r:id="rId25"/>
    <p:sldId id="287" r:id="rId26"/>
    <p:sldId id="282" r:id="rId27"/>
    <p:sldId id="283" r:id="rId28"/>
    <p:sldId id="284" r:id="rId29"/>
    <p:sldId id="285" r:id="rId30"/>
    <p:sldId id="297" r:id="rId31"/>
    <p:sldId id="320" r:id="rId32"/>
    <p:sldId id="293" r:id="rId33"/>
    <p:sldId id="294" r:id="rId34"/>
    <p:sldId id="295" r:id="rId35"/>
    <p:sldId id="298" r:id="rId36"/>
    <p:sldId id="302" r:id="rId37"/>
    <p:sldId id="299" r:id="rId38"/>
    <p:sldId id="300" r:id="rId39"/>
    <p:sldId id="305" r:id="rId40"/>
    <p:sldId id="301" r:id="rId41"/>
    <p:sldId id="304" r:id="rId42"/>
    <p:sldId id="312" r:id="rId43"/>
    <p:sldId id="306" r:id="rId44"/>
    <p:sldId id="308" r:id="rId45"/>
    <p:sldId id="307" r:id="rId46"/>
    <p:sldId id="310" r:id="rId47"/>
    <p:sldId id="311" r:id="rId48"/>
    <p:sldId id="303" r:id="rId49"/>
    <p:sldId id="313" r:id="rId50"/>
    <p:sldId id="318" r:id="rId51"/>
    <p:sldId id="317" r:id="rId52"/>
    <p:sldId id="316" r:id="rId53"/>
  </p:sldIdLst>
  <p:sldSz cx="18288000" cy="10287000"/>
  <p:notesSz cx="6858000" cy="9144000"/>
  <p:embeddedFontLst>
    <p:embeddedFont>
      <p:font typeface="Glacial Indifference" panose="020B0604020202020204" charset="0"/>
      <p:regular r:id="rId55"/>
    </p:embeddedFont>
    <p:embeddedFont>
      <p:font typeface="Glacial Indifference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3842" autoAdjust="0"/>
  </p:normalViewPr>
  <p:slideViewPr>
    <p:cSldViewPr>
      <p:cViewPr varScale="1">
        <p:scale>
          <a:sx n="60" d="100"/>
          <a:sy n="60" d="100"/>
        </p:scale>
        <p:origin x="217"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BF5A9-1209-4890-AD5C-4AF9612D362F}" type="datetimeFigureOut">
              <a:rPr lang="en-GB" smtClean="0"/>
              <a:t>25/02/2026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10F6E-B4AD-4FB5-A907-5096EC9D5349}" type="slidenum">
              <a:rPr lang="en-GB" smtClean="0"/>
              <a:t>‹N›</a:t>
            </a:fld>
            <a:endParaRPr lang="en-GB"/>
          </a:p>
        </p:txBody>
      </p:sp>
    </p:spTree>
    <p:extLst>
      <p:ext uri="{BB962C8B-B14F-4D97-AF65-F5344CB8AC3E}">
        <p14:creationId xmlns:p14="http://schemas.microsoft.com/office/powerpoint/2010/main" val="4069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B394-0C11-2A74-4900-861623DCFA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A33836-D466-1234-50D9-0E6386051D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45E226-5CE4-A9E8-3640-8B3E2663F45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83915DB-6F25-06FD-D3D9-690FA436DD93}"/>
              </a:ext>
            </a:extLst>
          </p:cNvPr>
          <p:cNvSpPr>
            <a:spLocks noGrp="1"/>
          </p:cNvSpPr>
          <p:nvPr>
            <p:ph type="sldNum" sz="quarter" idx="5"/>
          </p:nvPr>
        </p:nvSpPr>
        <p:spPr/>
        <p:txBody>
          <a:bodyPr/>
          <a:lstStyle/>
          <a:p>
            <a:fld id="{8AF10F6E-B4AD-4FB5-A907-5096EC9D5349}" type="slidenum">
              <a:rPr lang="en-GB" smtClean="0"/>
              <a:t>8</a:t>
            </a:fld>
            <a:endParaRPr lang="en-GB" dirty="0"/>
          </a:p>
        </p:txBody>
      </p:sp>
    </p:spTree>
    <p:extLst>
      <p:ext uri="{BB962C8B-B14F-4D97-AF65-F5344CB8AC3E}">
        <p14:creationId xmlns:p14="http://schemas.microsoft.com/office/powerpoint/2010/main" val="80601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3632-A9A5-5776-7E14-44A2311C4C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0F05CE-8E85-9886-3BDE-6D26539378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57026C-CC21-5C7D-1379-615AAB547B7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5A4F67C-75C0-2C26-A0A9-39C414B8BB43}"/>
              </a:ext>
            </a:extLst>
          </p:cNvPr>
          <p:cNvSpPr>
            <a:spLocks noGrp="1"/>
          </p:cNvSpPr>
          <p:nvPr>
            <p:ph type="sldNum" sz="quarter" idx="5"/>
          </p:nvPr>
        </p:nvSpPr>
        <p:spPr/>
        <p:txBody>
          <a:bodyPr/>
          <a:lstStyle/>
          <a:p>
            <a:fld id="{8AF10F6E-B4AD-4FB5-A907-5096EC9D5349}" type="slidenum">
              <a:rPr lang="en-GB" smtClean="0"/>
              <a:t>9</a:t>
            </a:fld>
            <a:endParaRPr lang="en-GB" dirty="0"/>
          </a:p>
        </p:txBody>
      </p:sp>
    </p:spTree>
    <p:extLst>
      <p:ext uri="{BB962C8B-B14F-4D97-AF65-F5344CB8AC3E}">
        <p14:creationId xmlns:p14="http://schemas.microsoft.com/office/powerpoint/2010/main" val="327283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9A8A-37C8-DDD6-7723-4A3E91E4B7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C94A16-EC34-0664-72DA-8DB2551225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368904-40D6-24DD-A638-FF3BF7CB81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09A3C74-B73E-FEDC-7B08-9C0D2CAA9E8D}"/>
              </a:ext>
            </a:extLst>
          </p:cNvPr>
          <p:cNvSpPr>
            <a:spLocks noGrp="1"/>
          </p:cNvSpPr>
          <p:nvPr>
            <p:ph type="sldNum" sz="quarter" idx="5"/>
          </p:nvPr>
        </p:nvSpPr>
        <p:spPr/>
        <p:txBody>
          <a:bodyPr/>
          <a:lstStyle/>
          <a:p>
            <a:fld id="{8AF10F6E-B4AD-4FB5-A907-5096EC9D5349}" type="slidenum">
              <a:rPr lang="en-GB" smtClean="0"/>
              <a:t>10</a:t>
            </a:fld>
            <a:endParaRPr lang="en-GB" dirty="0"/>
          </a:p>
        </p:txBody>
      </p:sp>
    </p:spTree>
    <p:extLst>
      <p:ext uri="{BB962C8B-B14F-4D97-AF65-F5344CB8AC3E}">
        <p14:creationId xmlns:p14="http://schemas.microsoft.com/office/powerpoint/2010/main" val="123954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AF10F6E-B4AD-4FB5-A907-5096EC9D5349}" type="slidenum">
              <a:rPr lang="en-GB" smtClean="0"/>
              <a:t>52</a:t>
            </a:fld>
            <a:endParaRPr lang="en-GB"/>
          </a:p>
        </p:txBody>
      </p:sp>
    </p:spTree>
    <p:extLst>
      <p:ext uri="{BB962C8B-B14F-4D97-AF65-F5344CB8AC3E}">
        <p14:creationId xmlns:p14="http://schemas.microsoft.com/office/powerpoint/2010/main" val="273519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gallica.bnf.fr/ark:/12148/bpt6k84316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grevisse.fr/ouvrage/9782807300699-le-bon-usage"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0806935" y="2805936"/>
            <a:ext cx="8485130" cy="6477000"/>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2"/>
            <a:stretch>
              <a:fillRect t="-96644" r="-69726" b="-7641"/>
            </a:stretch>
          </a:blipFill>
        </p:spPr>
        <p:txBody>
          <a:bodyPr/>
          <a:lstStyle/>
          <a:p>
            <a:endParaRPr lang="it-IT"/>
          </a:p>
        </p:txBody>
      </p:sp>
      <p:sp>
        <p:nvSpPr>
          <p:cNvPr id="3" name="Freeform 3"/>
          <p:cNvSpPr/>
          <p:nvPr/>
        </p:nvSpPr>
        <p:spPr>
          <a:xfrm rot="16200000">
            <a:off x="-2698455" y="2698454"/>
            <a:ext cx="8013111" cy="2616202"/>
          </a:xfrm>
          <a:custGeom>
            <a:avLst/>
            <a:gdLst/>
            <a:ahLst/>
            <a:cxnLst/>
            <a:rect l="l" t="t" r="r" b="b"/>
            <a:pathLst>
              <a:path w="14401564" h="13231437">
                <a:moveTo>
                  <a:pt x="0" y="0"/>
                </a:moveTo>
                <a:lnTo>
                  <a:pt x="14401564" y="0"/>
                </a:lnTo>
                <a:lnTo>
                  <a:pt x="14401564" y="13231437"/>
                </a:lnTo>
                <a:lnTo>
                  <a:pt x="0" y="13231437"/>
                </a:lnTo>
                <a:lnTo>
                  <a:pt x="0" y="0"/>
                </a:lnTo>
                <a:close/>
              </a:path>
            </a:pathLst>
          </a:custGeom>
          <a:blipFill>
            <a:blip r:embed="rId2"/>
            <a:stretch>
              <a:fillRect l="-8288" t="-405748" r="-71438"/>
            </a:stretch>
          </a:blipFill>
        </p:spPr>
        <p:txBody>
          <a:bodyPr/>
          <a:lstStyle/>
          <a:p>
            <a:endParaRPr lang="it-IT"/>
          </a:p>
        </p:txBody>
      </p:sp>
      <p:grpSp>
        <p:nvGrpSpPr>
          <p:cNvPr id="4" name="Group 4"/>
          <p:cNvGrpSpPr/>
          <p:nvPr/>
        </p:nvGrpSpPr>
        <p:grpSpPr>
          <a:xfrm>
            <a:off x="914400" y="1801870"/>
            <a:ext cx="15925800" cy="6899643"/>
            <a:chOff x="-335912" y="180913"/>
            <a:chExt cx="21234400" cy="9199525"/>
          </a:xfrm>
        </p:grpSpPr>
        <p:sp>
          <p:nvSpPr>
            <p:cNvPr id="5" name="TextBox 5"/>
            <p:cNvSpPr txBox="1"/>
            <p:nvPr/>
          </p:nvSpPr>
          <p:spPr>
            <a:xfrm>
              <a:off x="0" y="2713056"/>
              <a:ext cx="20664188" cy="6667382"/>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endParaRPr kumimoji="0" lang="fr-FR" sz="1800" b="0" i="0" u="none" strike="noStrike" kern="1200" cap="none" spc="0" normalizeH="0" baseline="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9657"/>
                </a:lnSpc>
                <a:spcBef>
                  <a:spcPts val="0"/>
                </a:spcBef>
                <a:spcAft>
                  <a:spcPts val="0"/>
                </a:spcAft>
                <a:buClrTx/>
                <a:buSzTx/>
                <a:buFontTx/>
                <a:buNone/>
                <a:tabLst/>
                <a:defRPr/>
              </a:pPr>
              <a:r>
                <a:rPr kumimoji="0" lang="fr-FR" sz="6898" b="0" i="0" u="none" strike="noStrike" kern="1200" cap="none" spc="0" normalizeH="0" baseline="0" dirty="0">
                  <a:ln>
                    <a:noFill/>
                  </a:ln>
                  <a:solidFill>
                    <a:srgbClr val="FFFFFF"/>
                  </a:solidFill>
                  <a:effectLst/>
                  <a:uLnTx/>
                  <a:uFillTx/>
                  <a:latin typeface="Glacial Indifference"/>
                  <a:ea typeface="+mn-ea"/>
                  <a:cs typeface="+mn-cs"/>
                </a:rPr>
                <a:t>Mme Elena Gallo</a:t>
              </a:r>
            </a:p>
            <a:p>
              <a:pPr marL="0" marR="0" lvl="0" indent="0" algn="ctr" defTabSz="914400" rtl="0" eaLnBrk="1" fontAlgn="auto" latinLnBrk="0" hangingPunct="1">
                <a:lnSpc>
                  <a:spcPts val="8450"/>
                </a:lnSpc>
                <a:spcBef>
                  <a:spcPts val="0"/>
                </a:spcBef>
                <a:spcAft>
                  <a:spcPts val="0"/>
                </a:spcAft>
                <a:buClrTx/>
                <a:buSzTx/>
                <a:buFontTx/>
                <a:buNone/>
                <a:tabLst/>
                <a:defRPr/>
              </a:pPr>
              <a:endParaRPr kumimoji="0" lang="fr-FR" sz="6898"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ctr" defTabSz="914400" rtl="0" eaLnBrk="1" fontAlgn="auto" latinLnBrk="0" hangingPunct="1">
                <a:lnSpc>
                  <a:spcPts val="8450"/>
                </a:lnSpc>
                <a:spcBef>
                  <a:spcPts val="0"/>
                </a:spcBef>
                <a:spcAft>
                  <a:spcPts val="0"/>
                </a:spcAft>
                <a:buClrTx/>
                <a:buSzTx/>
                <a:buFontTx/>
                <a:buNone/>
                <a:tabLst/>
                <a:defRPr/>
              </a:pPr>
              <a:endParaRPr kumimoji="0" lang="fr-FR" sz="6898" b="0" i="0" u="none" strike="noStrike" kern="1200" cap="none" spc="0" normalizeH="0" baseline="0" dirty="0">
                <a:ln>
                  <a:noFill/>
                </a:ln>
                <a:solidFill>
                  <a:srgbClr val="FFFFFF"/>
                </a:solidFill>
                <a:effectLst/>
                <a:uLnTx/>
                <a:uFillTx/>
                <a:latin typeface="Glacial Indifference"/>
                <a:ea typeface="+mn-ea"/>
                <a:cs typeface="+mn-cs"/>
              </a:endParaRPr>
            </a:p>
            <a:p>
              <a:pPr marL="0" marR="0" lvl="0" indent="0" algn="ctr" defTabSz="914400" rtl="0" eaLnBrk="1" fontAlgn="auto" latinLnBrk="0" hangingPunct="1">
                <a:lnSpc>
                  <a:spcPts val="7243"/>
                </a:lnSpc>
                <a:spcBef>
                  <a:spcPct val="0"/>
                </a:spcBef>
                <a:spcAft>
                  <a:spcPts val="0"/>
                </a:spcAft>
                <a:buClrTx/>
                <a:buSzTx/>
                <a:buFontTx/>
                <a:buNone/>
                <a:tabLst/>
                <a:defRPr/>
              </a:pPr>
              <a:r>
                <a:rPr kumimoji="0" lang="fr-FR" sz="5173" b="0" i="0" u="none" strike="noStrike" kern="1200" cap="none" spc="0" normalizeH="0" baseline="0" dirty="0">
                  <a:ln>
                    <a:noFill/>
                  </a:ln>
                  <a:solidFill>
                    <a:srgbClr val="FFFFFF"/>
                  </a:solidFill>
                  <a:effectLst/>
                  <a:uLnTx/>
                  <a:uFillTx/>
                  <a:latin typeface="Glacial Indifference"/>
                  <a:ea typeface="+mn-ea"/>
                  <a:cs typeface="+mn-cs"/>
                </a:rPr>
                <a:t>Année 2025-2026</a:t>
              </a:r>
            </a:p>
          </p:txBody>
        </p:sp>
        <p:sp>
          <p:nvSpPr>
            <p:cNvPr id="6" name="TextBox 6"/>
            <p:cNvSpPr txBox="1"/>
            <p:nvPr/>
          </p:nvSpPr>
          <p:spPr>
            <a:xfrm>
              <a:off x="-335912" y="180913"/>
              <a:ext cx="21234400" cy="1643527"/>
            </a:xfrm>
            <a:prstGeom prst="rect">
              <a:avLst/>
            </a:prstGeom>
          </p:spPr>
          <p:txBody>
            <a:bodyPr wrap="square" lIns="0" tIns="0" rIns="0" bIns="0" rtlCol="0" anchor="t">
              <a:spAutoFit/>
            </a:bodyPr>
            <a:lstStyle/>
            <a:p>
              <a:pPr marL="0" marR="0" lvl="0" indent="0" algn="ctr" defTabSz="914400" rtl="0" eaLnBrk="1" fontAlgn="auto" latinLnBrk="0" hangingPunct="1">
                <a:lnSpc>
                  <a:spcPts val="9647"/>
                </a:lnSpc>
                <a:spcBef>
                  <a:spcPts val="0"/>
                </a:spcBef>
                <a:spcAft>
                  <a:spcPts val="0"/>
                </a:spcAft>
                <a:buClrTx/>
                <a:buSzTx/>
                <a:buFontTx/>
                <a:buNone/>
                <a:tabLst/>
                <a:defRPr/>
              </a:pPr>
              <a:r>
                <a:rPr kumimoji="0" lang="fr-FR" sz="9647" b="0" i="0" u="none" strike="noStrike" kern="1200" cap="none" spc="0" normalizeH="0" baseline="0" dirty="0">
                  <a:ln>
                    <a:noFill/>
                  </a:ln>
                  <a:solidFill>
                    <a:srgbClr val="FFFFFF"/>
                  </a:solidFill>
                  <a:effectLst/>
                  <a:uLnTx/>
                  <a:uFillTx/>
                  <a:latin typeface="Glacial Indifference"/>
                  <a:ea typeface="+mn-ea"/>
                  <a:cs typeface="+mn-cs"/>
                </a:rPr>
                <a:t>Module de langue française 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987E41-A227-8955-8D4E-396595BAFEEB}"/>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B232F8EF-28E6-8790-7CA7-EAB8726B325F}"/>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C69C77B1-E54B-2CBE-C5FD-C909269EE1ED}"/>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A7ED6211-94D1-8E63-CF24-940D09D36477}"/>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pic>
        <p:nvPicPr>
          <p:cNvPr id="4" name="Content Placeholder 3" descr="Carte-des-Langues-Regionale-9bcdc.jpg">
            <a:extLst>
              <a:ext uri="{FF2B5EF4-FFF2-40B4-BE49-F238E27FC236}">
                <a16:creationId xmlns:a16="http://schemas.microsoft.com/office/drawing/2014/main" id="{47A20FEB-2361-6DA6-A8BA-912D5488F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18907"/>
            <a:ext cx="9067800" cy="10053793"/>
          </a:xfrm>
          <a:prstGeom prst="rect">
            <a:avLst/>
          </a:prstGeom>
        </p:spPr>
      </p:pic>
    </p:spTree>
    <p:extLst>
      <p:ext uri="{BB962C8B-B14F-4D97-AF65-F5344CB8AC3E}">
        <p14:creationId xmlns:p14="http://schemas.microsoft.com/office/powerpoint/2010/main" val="266867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2BD198B-1B1B-DE58-29AD-90B00C9292E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1CDC82-D5A3-460A-B4ED-CE669CB2E437}"/>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15BD1641-0E66-6389-6DEA-E8452CF168E0}"/>
              </a:ext>
            </a:extLst>
          </p:cNvPr>
          <p:cNvSpPr txBox="1"/>
          <p:nvPr/>
        </p:nvSpPr>
        <p:spPr>
          <a:xfrm>
            <a:off x="1066800" y="2857500"/>
            <a:ext cx="16230600" cy="6389057"/>
          </a:xfrm>
          <a:prstGeom prst="rect">
            <a:avLst/>
          </a:prstGeom>
        </p:spPr>
        <p:txBody>
          <a:bodyPr wrap="square" lIns="0" tIns="0" rIns="0" bIns="0" rtlCol="0" anchor="t">
            <a:spAutoFit/>
          </a:bodyPr>
          <a:lstStyle/>
          <a:p>
            <a:pPr lvl="0" algn="just">
              <a:lnSpc>
                <a:spcPct val="110000"/>
              </a:lnSpc>
              <a:spcBef>
                <a:spcPct val="0"/>
              </a:spcBef>
            </a:pPr>
            <a:r>
              <a:rPr lang="fr-FR" sz="3600" u="sng" dirty="0">
                <a:solidFill>
                  <a:srgbClr val="F9FAFD"/>
                </a:solidFill>
                <a:latin typeface="Glacial Indifference" panose="020B0604020202020204" charset="0"/>
              </a:rPr>
              <a:t>Concile de Tours en 813</a:t>
            </a:r>
            <a:r>
              <a:rPr lang="fr-FR" sz="3600" u="none" dirty="0">
                <a:solidFill>
                  <a:srgbClr val="F9FAFD"/>
                </a:solidFill>
                <a:latin typeface="Glacial Indifference" panose="020B0604020202020204" charset="0"/>
              </a:rPr>
              <a:t> : le </a:t>
            </a:r>
            <a:r>
              <a:rPr lang="fr-FR" sz="3600" u="sng" dirty="0">
                <a:solidFill>
                  <a:srgbClr val="F9FAFD"/>
                </a:solidFill>
                <a:latin typeface="Glacial Indifference" panose="020B0604020202020204" charset="0"/>
              </a:rPr>
              <a:t>latin</a:t>
            </a:r>
            <a:r>
              <a:rPr lang="fr-FR" sz="3600" u="none" dirty="0">
                <a:solidFill>
                  <a:srgbClr val="F9FAFD"/>
                </a:solidFill>
                <a:latin typeface="Glacial Indifference" panose="020B0604020202020204" charset="0"/>
              </a:rPr>
              <a:t> n’était parlé que par les intellectuels et les membres du clergé → les évêques demandent aux prêtres de parler aux fidèles soit en </a:t>
            </a:r>
            <a:r>
              <a:rPr lang="fr-FR" sz="3600" i="1" u="sng" dirty="0">
                <a:solidFill>
                  <a:srgbClr val="F9FAFD"/>
                </a:solidFill>
                <a:latin typeface="Glacial Indifference" panose="020B0604020202020204" charset="0"/>
              </a:rPr>
              <a:t>tudesque</a:t>
            </a:r>
            <a:r>
              <a:rPr lang="fr-FR" sz="3600" dirty="0">
                <a:solidFill>
                  <a:srgbClr val="F9FAFD"/>
                </a:solidFill>
                <a:latin typeface="Glacial Indifference" panose="020B0604020202020204" charset="0"/>
              </a:rPr>
              <a:t> (germanique) </a:t>
            </a:r>
            <a:r>
              <a:rPr lang="fr-FR" sz="3600" u="none" dirty="0">
                <a:solidFill>
                  <a:srgbClr val="F9FAFD"/>
                </a:solidFill>
                <a:latin typeface="Glacial Indifference" panose="020B0604020202020204" charset="0"/>
              </a:rPr>
              <a:t>soit en </a:t>
            </a:r>
            <a:r>
              <a:rPr lang="fr-FR" sz="3600" i="1" u="sng"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(langue romane rustique)*</a:t>
            </a:r>
            <a:endParaRPr lang="fr-FR" sz="3600" i="1"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u="sng" dirty="0">
                <a:solidFill>
                  <a:srgbClr val="F9FAFD"/>
                </a:solidFill>
                <a:latin typeface="Glacial Indifference" panose="020B0604020202020204" charset="0"/>
              </a:rPr>
              <a:t>date de naissance du français</a:t>
            </a:r>
            <a:r>
              <a:rPr lang="fr-FR" sz="3600" u="none" dirty="0">
                <a:solidFill>
                  <a:srgbClr val="F9FAFD"/>
                </a:solidFill>
                <a:latin typeface="Glacial Indifference" panose="020B0604020202020204" charset="0"/>
              </a:rPr>
              <a:t> → pour la première fois, cette langue romane </a:t>
            </a:r>
            <a:r>
              <a:rPr lang="fr-FR" sz="3600" dirty="0">
                <a:solidFill>
                  <a:srgbClr val="F9FAFD"/>
                </a:solidFill>
                <a:latin typeface="Glacial Indifference" panose="020B0604020202020204" charset="0"/>
              </a:rPr>
              <a:t>utilisée pour la communication courante</a:t>
            </a:r>
            <a:r>
              <a:rPr lang="fr-FR" sz="3600" u="none" dirty="0">
                <a:solidFill>
                  <a:srgbClr val="F9FAFD"/>
                </a:solidFill>
                <a:latin typeface="Glacial Indifference" panose="020B0604020202020204" charset="0"/>
              </a:rPr>
              <a:t> commence à être employée par les clercs à l’écrit aussi et à remplacer le latin</a:t>
            </a:r>
            <a:endParaRPr lang="fr-FR" sz="3000" u="none"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lnSpc>
                <a:spcPts val="4737"/>
              </a:lnSpc>
              <a:spcBef>
                <a:spcPct val="0"/>
              </a:spcBef>
            </a:pPr>
            <a:r>
              <a:rPr lang="fr-FR" sz="3600" i="1" dirty="0">
                <a:solidFill>
                  <a:srgbClr val="F9FAFD"/>
                </a:solidFill>
                <a:latin typeface="Glacial Indifference" panose="020B0604020202020204" charset="0"/>
              </a:rPr>
              <a:t>* </a:t>
            </a:r>
            <a:r>
              <a:rPr lang="fr-FR" sz="3600" i="1" u="none" dirty="0">
                <a:solidFill>
                  <a:srgbClr val="F9FAFD"/>
                </a:solidFill>
                <a:latin typeface="Glacial Indifference" panose="020B0604020202020204" charset="0"/>
              </a:rPr>
              <a:t>L</a:t>
            </a:r>
            <a:r>
              <a:rPr lang="fr-FR" sz="3600" i="1" dirty="0">
                <a:solidFill>
                  <a:srgbClr val="F9FAFD"/>
                </a:solidFill>
                <a:latin typeface="Glacial Indifference" panose="020B0604020202020204" charset="0"/>
              </a:rPr>
              <a:t>ingua romana rustica</a:t>
            </a:r>
            <a:r>
              <a:rPr lang="fr-FR" sz="3600" dirty="0">
                <a:solidFill>
                  <a:srgbClr val="F9FAFD"/>
                </a:solidFill>
                <a:latin typeface="Glacial Indifference" panose="020B0604020202020204" charset="0"/>
              </a:rPr>
              <a:t> → le terme </a:t>
            </a:r>
            <a:r>
              <a:rPr lang="fr-FR" sz="3600" i="1"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n’existait pas encore </a:t>
            </a:r>
          </a:p>
        </p:txBody>
      </p:sp>
      <p:grpSp>
        <p:nvGrpSpPr>
          <p:cNvPr id="7" name="Group 7">
            <a:extLst>
              <a:ext uri="{FF2B5EF4-FFF2-40B4-BE49-F238E27FC236}">
                <a16:creationId xmlns:a16="http://schemas.microsoft.com/office/drawing/2014/main" id="{EF913070-831C-9F07-B88F-95EC2772014E}"/>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A588FBA7-71E6-F68F-A154-AE347288592C}"/>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CD45B038-7451-AF7A-0633-AB04047CCC65}"/>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8922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6E069F-29AA-037C-CA33-5AA438B71C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46210E2-B1AD-733E-54B2-86B386FE759C}"/>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Tree>
    <p:extLst>
      <p:ext uri="{BB962C8B-B14F-4D97-AF65-F5344CB8AC3E}">
        <p14:creationId xmlns:p14="http://schemas.microsoft.com/office/powerpoint/2010/main" val="185865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BB8928-C5DA-2B02-76E3-6F812F9DD34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67E883-DE9C-B586-6A4A-2ABC16B29251}"/>
              </a:ext>
            </a:extLst>
          </p:cNvPr>
          <p:cNvSpPr txBox="1"/>
          <p:nvPr/>
        </p:nvSpPr>
        <p:spPr>
          <a:xfrm>
            <a:off x="914400" y="966986"/>
            <a:ext cx="164973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
        <p:nvSpPr>
          <p:cNvPr id="3" name="TextBox 3">
            <a:extLst>
              <a:ext uri="{FF2B5EF4-FFF2-40B4-BE49-F238E27FC236}">
                <a16:creationId xmlns:a16="http://schemas.microsoft.com/office/drawing/2014/main" id="{71F34C85-2B24-A035-F1D6-FDC4F0B1989F}"/>
              </a:ext>
            </a:extLst>
          </p:cNvPr>
          <p:cNvSpPr txBox="1"/>
          <p:nvPr/>
        </p:nvSpPr>
        <p:spPr>
          <a:xfrm>
            <a:off x="1028700" y="2857500"/>
            <a:ext cx="16116300" cy="2843855"/>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Serments de Strasbourg</a:t>
            </a:r>
            <a:r>
              <a:rPr lang="fr-FR" sz="3600" dirty="0">
                <a:solidFill>
                  <a:srgbClr val="F9FAFD"/>
                </a:solidFill>
                <a:latin typeface="Glacial Indifference" panose="020B0604020202020204" charset="0"/>
              </a:rPr>
              <a:t> (842) → document rédigé en latin, tudesque et </a:t>
            </a:r>
            <a:r>
              <a:rPr lang="fr-FR" sz="3600" i="1" dirty="0">
                <a:solidFill>
                  <a:srgbClr val="F9FAFD"/>
                </a:solidFill>
                <a:latin typeface="Glacial Indifference" panose="020B0604020202020204" charset="0"/>
              </a:rPr>
              <a:t>lingua romana rustica </a:t>
            </a:r>
          </a:p>
          <a:p>
            <a:pPr marL="0" lvl="0" indent="0" algn="just">
              <a:spcBef>
                <a:spcPct val="0"/>
              </a:spcBef>
            </a:pPr>
            <a:r>
              <a:rPr lang="fr-FR" sz="3600" dirty="0">
                <a:solidFill>
                  <a:srgbClr val="F9FAFD"/>
                </a:solidFill>
                <a:latin typeface="Glacial Indifference" panose="020B0604020202020204" charset="0"/>
                <a:sym typeface="Wingdings" panose="05000000000000000000" pitchFamily="2" charset="2"/>
              </a:rPr>
              <a:t>		↓</a:t>
            </a:r>
          </a:p>
          <a:p>
            <a:pPr lvl="0" algn="just">
              <a:lnSpc>
                <a:spcPct val="110000"/>
              </a:lnSpc>
              <a:spcBef>
                <a:spcPct val="0"/>
              </a:spcBef>
            </a:pPr>
            <a:r>
              <a:rPr lang="fr-FR" sz="3600" u="sng" dirty="0">
                <a:solidFill>
                  <a:srgbClr val="F9FAFD"/>
                </a:solidFill>
                <a:latin typeface="Glacial Indifference" panose="020B0604020202020204" charset="0"/>
              </a:rPr>
              <a:t>premier texte écrit</a:t>
            </a:r>
            <a:r>
              <a:rPr lang="fr-FR" sz="3600" dirty="0">
                <a:solidFill>
                  <a:srgbClr val="F9FAFD"/>
                </a:solidFill>
                <a:latin typeface="Glacial Indifference" panose="020B0604020202020204" charset="0"/>
              </a:rPr>
              <a:t> aussi </a:t>
            </a:r>
            <a:r>
              <a:rPr lang="fr-FR" sz="3600" u="sng" dirty="0">
                <a:solidFill>
                  <a:srgbClr val="F9FAFD"/>
                </a:solidFill>
                <a:latin typeface="Glacial Indifference" panose="020B0604020202020204" charset="0"/>
              </a:rPr>
              <a:t>en ancien français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texte fondateur de la nation</a:t>
            </a:r>
            <a:r>
              <a:rPr lang="fr-FR" sz="3600" dirty="0">
                <a:solidFill>
                  <a:srgbClr val="F9FAFD"/>
                </a:solidFill>
                <a:latin typeface="Glacial Indifference" panose="020B0604020202020204" charset="0"/>
              </a:rPr>
              <a:t> française</a:t>
            </a:r>
            <a:endParaRPr lang="fr-FR" sz="36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5627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D89629-A0FB-A548-6644-ADDB99FC50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B4B8E7-669A-D57C-B8EE-41E3D4B968E2}"/>
              </a:ext>
            </a:extLst>
          </p:cNvPr>
          <p:cNvSpPr txBox="1"/>
          <p:nvPr/>
        </p:nvSpPr>
        <p:spPr>
          <a:xfrm>
            <a:off x="10287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r>
              <a:rPr lang="fr-FR" sz="8000" dirty="0">
                <a:solidFill>
                  <a:srgbClr val="F9FAFD"/>
                </a:solidFill>
                <a:latin typeface="Glacial Indifference" panose="020B0604020202020204" charset="0"/>
              </a:rPr>
              <a:t>  </a:t>
            </a:r>
          </a:p>
        </p:txBody>
      </p:sp>
      <p:sp>
        <p:nvSpPr>
          <p:cNvPr id="3" name="TextBox 3">
            <a:extLst>
              <a:ext uri="{FF2B5EF4-FFF2-40B4-BE49-F238E27FC236}">
                <a16:creationId xmlns:a16="http://schemas.microsoft.com/office/drawing/2014/main" id="{B20C221A-F1D3-4539-E7C9-CA82BC4FF15B}"/>
              </a:ext>
            </a:extLst>
          </p:cNvPr>
          <p:cNvSpPr txBox="1"/>
          <p:nvPr/>
        </p:nvSpPr>
        <p:spPr>
          <a:xfrm>
            <a:off x="1028700" y="2476500"/>
            <a:ext cx="16040100" cy="6789551"/>
          </a:xfrm>
          <a:prstGeom prst="rect">
            <a:avLst/>
          </a:prstGeom>
        </p:spPr>
        <p:txBody>
          <a:bodyPr wrap="square" lIns="0" tIns="0" rIns="0" bIns="0" rtlCol="0" anchor="t">
            <a:spAutoFit/>
          </a:bodyPr>
          <a:lstStyle/>
          <a:p>
            <a:pPr marL="0" lvl="0" indent="0" algn="just">
              <a:spcBef>
                <a:spcPct val="0"/>
              </a:spcBef>
              <a:spcAft>
                <a:spcPts val="1200"/>
              </a:spcAft>
            </a:pPr>
            <a:r>
              <a:rPr lang="fr-FR" sz="3600" u="sng" dirty="0">
                <a:solidFill>
                  <a:srgbClr val="F9FAFD"/>
                </a:solidFill>
                <a:latin typeface="Glacial Indifference" panose="020B0604020202020204" charset="0"/>
              </a:rPr>
              <a:t>Serments de Strasbourg → document fondateur</a:t>
            </a:r>
          </a:p>
          <a:p>
            <a:pPr marL="0" lvl="0" indent="0" algn="just">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Après la mort de Louis le Pieux (fils de Charlemagne) en 840, ses trois fils Lothaire, Louis et Charles se disputent l'Empire.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En 842, </a:t>
            </a:r>
            <a:r>
              <a:rPr lang="fr-FR" sz="3600" u="sng" dirty="0">
                <a:solidFill>
                  <a:srgbClr val="F9FAFD"/>
                </a:solidFill>
                <a:latin typeface="Glacial Indifference" panose="020B0604020202020204" charset="0"/>
              </a:rPr>
              <a:t>Charles (dit le Chauve) et Louis (dit le Germanique) s’allient contre leur frère Lothaire</a:t>
            </a:r>
            <a:r>
              <a:rPr lang="fr-FR" sz="3600" dirty="0">
                <a:solidFill>
                  <a:srgbClr val="F9FAFD"/>
                </a:solidFill>
                <a:latin typeface="Glacial Indifference" panose="020B0604020202020204" charset="0"/>
              </a:rPr>
              <a:t> et prêtent serment l’un à l’autre « chacun dans la langue de l’autre », c’est-à-dire Louis en "roman" et Charles en "tudesque".</a:t>
            </a:r>
          </a:p>
          <a:p>
            <a:pPr marL="0" lvl="0" indent="0" algn="just">
              <a:lnSpc>
                <a:spcPct val="110000"/>
              </a:lnSpc>
              <a:spcBef>
                <a:spcPct val="0"/>
              </a:spcBef>
            </a:pPr>
            <a:r>
              <a:rPr lang="fr-FR" sz="3600" dirty="0">
                <a:solidFill>
                  <a:srgbClr val="F9FAFD"/>
                </a:solidFill>
                <a:latin typeface="Glacial Indifference" panose="020B0604020202020204" charset="0"/>
              </a:rPr>
              <a:t>Le territoire correspondant à la France actuelle est confié à Charles le Chauve et </a:t>
            </a:r>
            <a:r>
              <a:rPr lang="fr-FR" sz="3600" u="sng" dirty="0">
                <a:solidFill>
                  <a:srgbClr val="F9FAFD"/>
                </a:solidFill>
                <a:latin typeface="Glacial Indifference" panose="020B0604020202020204" charset="0"/>
              </a:rPr>
              <a:t>acquiert ainsi pour la première fois une unité nationale</a:t>
            </a:r>
            <a:r>
              <a:rPr lang="fr-FR" sz="3600" dirty="0">
                <a:solidFill>
                  <a:srgbClr val="F9FAFD"/>
                </a:solidFill>
                <a:latin typeface="Glacial Indifference" panose="020B0604020202020204" charset="0"/>
              </a:rPr>
              <a:t>.</a:t>
            </a:r>
          </a:p>
          <a:p>
            <a:pPr marL="0" lvl="0" indent="0" algn="r">
              <a:spcBef>
                <a:spcPct val="0"/>
              </a:spcBef>
            </a:pPr>
            <a:endParaRPr lang="fr-FR" sz="2600" dirty="0">
              <a:solidFill>
                <a:srgbClr val="F9FAFD"/>
              </a:solidFill>
              <a:latin typeface="Glacial Indifference" panose="020B0604020202020204" charset="0"/>
            </a:endParaRPr>
          </a:p>
          <a:p>
            <a:pPr marL="0" lvl="0" indent="0" algn="r">
              <a:spcBef>
                <a:spcPct val="0"/>
              </a:spcBef>
            </a:pPr>
            <a:r>
              <a:rPr lang="fr-FR" sz="2600" dirty="0">
                <a:solidFill>
                  <a:srgbClr val="FFFFFF"/>
                </a:solidFill>
                <a:latin typeface="Glacial Indifference"/>
              </a:rPr>
              <a:t>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pp. 36-37.</a:t>
            </a:r>
            <a:endParaRPr lang="fr-FR" sz="26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3937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B84CA66-407B-A4ED-F755-5E50F97830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D605B1-3F42-8F7A-1A7F-BAF606E69753}"/>
              </a:ext>
            </a:extLst>
          </p:cNvPr>
          <p:cNvSpPr txBox="1"/>
          <p:nvPr/>
        </p:nvSpPr>
        <p:spPr>
          <a:xfrm>
            <a:off x="1028700" y="952500"/>
            <a:ext cx="160401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B9EC968-CD03-2E8A-5064-D1D1762AFFE0}"/>
              </a:ext>
            </a:extLst>
          </p:cNvPr>
          <p:cNvSpPr txBox="1"/>
          <p:nvPr/>
        </p:nvSpPr>
        <p:spPr>
          <a:xfrm>
            <a:off x="1028700" y="2857500"/>
            <a:ext cx="16040100" cy="4955203"/>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Ancien français et français moderne</a:t>
            </a:r>
            <a:r>
              <a:rPr lang="fr-FR" sz="3600" dirty="0">
                <a:solidFill>
                  <a:srgbClr val="F9FAFD"/>
                </a:solidFill>
                <a:latin typeface="Glacial Indifference" panose="020B0604020202020204" charset="0"/>
              </a:rPr>
              <a:t> — de nombreux points en commun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substantifs sont précédés par un article</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des prépositions signalent des éléments différents du sujet ou complément d’objet direct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verbes </a:t>
            </a:r>
            <a:r>
              <a:rPr lang="fr-FR" sz="3600" i="1" dirty="0">
                <a:solidFill>
                  <a:srgbClr val="F9FAFD"/>
                </a:solidFill>
                <a:latin typeface="Glacial Indifference" panose="020B0604020202020204" charset="0"/>
              </a:rPr>
              <a:t>être</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avoir</a:t>
            </a:r>
            <a:r>
              <a:rPr lang="fr-FR" sz="3600" dirty="0">
                <a:solidFill>
                  <a:srgbClr val="F9FAFD"/>
                </a:solidFill>
                <a:latin typeface="Glacial Indifference" panose="020B0604020202020204" charset="0"/>
              </a:rPr>
              <a:t> sont utilisés comme auxiliaires</a:t>
            </a:r>
          </a:p>
          <a:p>
            <a:pPr marL="1028700" lvl="1"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l’ordre des mots change → le verbe est placé après le sujet et non plus à la fin de la phrase</a:t>
            </a:r>
          </a:p>
        </p:txBody>
      </p:sp>
    </p:spTree>
    <p:extLst>
      <p:ext uri="{BB962C8B-B14F-4D97-AF65-F5344CB8AC3E}">
        <p14:creationId xmlns:p14="http://schemas.microsoft.com/office/powerpoint/2010/main" val="405194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A4FD1C-41C1-7739-0507-483BDFF4D83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C2B65F-06D8-D0CF-F621-DECFB58368CC}"/>
              </a:ext>
            </a:extLst>
          </p:cNvPr>
          <p:cNvSpPr txBox="1"/>
          <p:nvPr/>
        </p:nvSpPr>
        <p:spPr>
          <a:xfrm>
            <a:off x="1028700" y="1058638"/>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9C4EC43-EF3F-B23F-A1C3-C597DD24D7EF}"/>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Variation linguistique → </a:t>
            </a:r>
            <a:r>
              <a:rPr lang="fr-FR" sz="3600" u="sng" dirty="0">
                <a:solidFill>
                  <a:srgbClr val="F9FAFD"/>
                </a:solidFill>
                <a:latin typeface="Glacial Indifference" panose="020B0604020202020204" charset="0"/>
              </a:rPr>
              <a:t>l’ancien français n’était pas homogène</a:t>
            </a:r>
            <a:r>
              <a:rPr lang="fr-FR" sz="3600" dirty="0">
                <a:solidFill>
                  <a:srgbClr val="F9FAFD"/>
                </a:solidFill>
                <a:latin typeface="Glacial Indifference" panose="020B0604020202020204" charset="0"/>
              </a:rPr>
              <a:t> parce que </a:t>
            </a:r>
            <a:r>
              <a:rPr lang="fr-FR" sz="3600" u="sng" dirty="0">
                <a:solidFill>
                  <a:srgbClr val="F9FAFD"/>
                </a:solidFill>
                <a:latin typeface="Glacial Indifference" panose="020B0604020202020204" charset="0"/>
              </a:rPr>
              <a:t>les formes dialectales prédominaient</a:t>
            </a:r>
            <a:r>
              <a:rPr lang="fr-FR" sz="3600" dirty="0">
                <a:solidFill>
                  <a:srgbClr val="F9FAFD"/>
                </a:solidFill>
                <a:latin typeface="Glacial Indifference" panose="020B0604020202020204" charset="0"/>
              </a:rPr>
              <a:t>, sur le plan phonétique comme sur le plan orthographique ou morphologique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 même mot pouvait être prononcé, écrit ou conjugué différemment en fonction des parlers locaux.</a:t>
            </a:r>
          </a:p>
        </p:txBody>
      </p:sp>
    </p:spTree>
    <p:extLst>
      <p:ext uri="{BB962C8B-B14F-4D97-AF65-F5344CB8AC3E}">
        <p14:creationId xmlns:p14="http://schemas.microsoft.com/office/powerpoint/2010/main" val="220251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608D38-FE7E-0E6C-B638-75BD97E117F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0FAF598-7BA2-1BC6-FD36-6BADC854ECEC}"/>
              </a:ext>
            </a:extLst>
          </p:cNvPr>
          <p:cNvSpPr txBox="1"/>
          <p:nvPr/>
        </p:nvSpPr>
        <p:spPr>
          <a:xfrm>
            <a:off x="1028700" y="2790765"/>
            <a:ext cx="16116300" cy="575234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On peut considérer qu’une </a:t>
            </a:r>
            <a:r>
              <a:rPr lang="fr-FR" sz="3600" u="sng" dirty="0">
                <a:solidFill>
                  <a:srgbClr val="F9FAFD"/>
                </a:solidFill>
                <a:latin typeface="Glacial Indifference" panose="020B0604020202020204" charset="0"/>
              </a:rPr>
              <a:t>langue pleinement officielle</a:t>
            </a:r>
            <a:r>
              <a:rPr lang="fr-FR" sz="3600" dirty="0">
                <a:solidFill>
                  <a:srgbClr val="F9FAFD"/>
                </a:solidFill>
                <a:latin typeface="Glacial Indifference" panose="020B0604020202020204" charset="0"/>
              </a:rPr>
              <a:t> est la langue qu’une nation utilise comme langue administrative et comme langue de son enseignement. </a:t>
            </a:r>
          </a:p>
          <a:p>
            <a:pPr marL="0" lvl="0" indent="0" algn="just">
              <a:lnSpc>
                <a:spcPct val="110000"/>
              </a:lnSpc>
              <a:spcBef>
                <a:spcPct val="0"/>
              </a:spcBef>
            </a:pPr>
            <a:r>
              <a:rPr lang="fr-FR" sz="3600" dirty="0">
                <a:solidFill>
                  <a:srgbClr val="F9FAFD"/>
                </a:solidFill>
                <a:latin typeface="Glacial Indifference" panose="020B0604020202020204" charset="0"/>
              </a:rPr>
              <a:t>Dans les régimes où il n’y a pas de séparation entre la religion et l’État, ce qui est le cas aux origines du français, on peut aussi considérer comme langue officielle la l</a:t>
            </a:r>
            <a:r>
              <a:rPr lang="fr-FR" sz="3600" u="sng" dirty="0">
                <a:solidFill>
                  <a:srgbClr val="F9FAFD"/>
                </a:solidFill>
                <a:latin typeface="Glacial Indifference" panose="020B0604020202020204" charset="0"/>
              </a:rPr>
              <a:t>angue du culte</a:t>
            </a:r>
            <a:r>
              <a:rPr lang="fr-FR" sz="3600" dirty="0">
                <a:solidFill>
                  <a:srgbClr val="F9FAFD"/>
                </a:solidFill>
                <a:latin typeface="Glacial Indifference" panose="020B0604020202020204" charset="0"/>
              </a:rPr>
              <a:t> […]. </a:t>
            </a:r>
          </a:p>
          <a:p>
            <a:pPr marL="0" lvl="0" indent="0" algn="just">
              <a:lnSpc>
                <a:spcPct val="110000"/>
              </a:lnSpc>
              <a:spcBef>
                <a:spcPct val="0"/>
              </a:spcBef>
            </a:pPr>
            <a:r>
              <a:rPr lang="fr-FR" sz="3600" dirty="0">
                <a:solidFill>
                  <a:srgbClr val="F9FAFD"/>
                </a:solidFill>
                <a:latin typeface="Glacial Indifference" panose="020B0604020202020204" charset="0"/>
              </a:rPr>
              <a:t>Enfin, on étendra encore cette notion à la </a:t>
            </a:r>
            <a:r>
              <a:rPr lang="fr-FR" sz="3600" u="sng" dirty="0">
                <a:solidFill>
                  <a:srgbClr val="F9FAFD"/>
                </a:solidFill>
                <a:latin typeface="Glacial Indifference" panose="020B0604020202020204" charset="0"/>
              </a:rPr>
              <a:t>langue de l’expression littéraire et scientifique</a:t>
            </a:r>
            <a:r>
              <a:rPr lang="fr-FR" sz="3600" dirty="0">
                <a:solidFill>
                  <a:srgbClr val="F9FAFD"/>
                </a:solidFill>
                <a:latin typeface="Glacial Indifference" panose="020B0604020202020204" charset="0"/>
              </a:rPr>
              <a:t> ».</a:t>
            </a:r>
          </a:p>
          <a:p>
            <a:pPr marL="0" lvl="0" indent="0" algn="just"/>
            <a:endParaRPr lang="fr-FR" sz="2800" dirty="0">
              <a:solidFill>
                <a:srgbClr val="F9FAFD"/>
              </a:solidFill>
              <a:latin typeface="Glacial Indifference" panose="020B0604020202020204" charset="0"/>
            </a:endParaRPr>
          </a:p>
          <a:p>
            <a:pPr algn="r"/>
            <a:r>
              <a:rPr lang="fr-FR" sz="2800" dirty="0">
                <a:solidFill>
                  <a:srgbClr val="FFFFFF"/>
                </a:solidFill>
                <a:latin typeface="Glacial Indifference Italics"/>
              </a:rPr>
              <a:t>Introduction à l’histoire de la langue française</a:t>
            </a:r>
            <a:r>
              <a:rPr lang="fr-FR" sz="2800" dirty="0">
                <a:solidFill>
                  <a:srgbClr val="FFFFFF"/>
                </a:solidFill>
                <a:latin typeface="Glacial Indifference" panose="020B0604020202020204" charset="0"/>
              </a:rPr>
              <a:t>, p. 43</a:t>
            </a:r>
            <a:r>
              <a:rPr lang="fr-FR" sz="2800" dirty="0">
                <a:solidFill>
                  <a:srgbClr val="FFFFFF"/>
                </a:solidFill>
                <a:latin typeface="Glacial Indifference"/>
              </a:rPr>
              <a:t>.</a:t>
            </a:r>
          </a:p>
        </p:txBody>
      </p:sp>
      <p:sp>
        <p:nvSpPr>
          <p:cNvPr id="4" name="TextBox 2">
            <a:extLst>
              <a:ext uri="{FF2B5EF4-FFF2-40B4-BE49-F238E27FC236}">
                <a16:creationId xmlns:a16="http://schemas.microsoft.com/office/drawing/2014/main" id="{87CBDD0C-B05B-AF72-04F7-E8FEEA4D811F}"/>
              </a:ext>
            </a:extLst>
          </p:cNvPr>
          <p:cNvSpPr txBox="1"/>
          <p:nvPr/>
        </p:nvSpPr>
        <p:spPr>
          <a:xfrm>
            <a:off x="1028700" y="1028700"/>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425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D3C16C-D58E-3053-9FFE-A14CB5A61D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B53BEB7-67D3-AE03-020E-032005DEBE18}"/>
              </a:ext>
            </a:extLst>
          </p:cNvPr>
          <p:cNvSpPr txBox="1"/>
          <p:nvPr/>
        </p:nvSpPr>
        <p:spPr>
          <a:xfrm>
            <a:off x="990600" y="1058638"/>
            <a:ext cx="159258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CD62534-CB32-00E8-5119-C7417BC27781}"/>
              </a:ext>
            </a:extLst>
          </p:cNvPr>
          <p:cNvSpPr txBox="1"/>
          <p:nvPr/>
        </p:nvSpPr>
        <p:spPr>
          <a:xfrm>
            <a:off x="1028700" y="2738783"/>
            <a:ext cx="16116300" cy="4081117"/>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Emploi du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pour la </a:t>
            </a:r>
            <a:r>
              <a:rPr lang="fr-FR" sz="3600" u="sng" dirty="0">
                <a:solidFill>
                  <a:srgbClr val="F9FAFD"/>
                </a:solidFill>
                <a:latin typeface="Glacial Indifference" panose="020B0604020202020204" charset="0"/>
              </a:rPr>
              <a:t>production des premières œuvres littéraires</a:t>
            </a:r>
            <a:r>
              <a:rPr lang="fr-FR" sz="3600" dirty="0">
                <a:solidFill>
                  <a:srgbClr val="F9FAFD"/>
                </a:solidFill>
                <a:latin typeface="Glacial Indifference" panose="020B0604020202020204" charset="0"/>
              </a:rPr>
              <a:t> → épopées*, romans (à savoir des transpositions en </a:t>
            </a:r>
            <a:r>
              <a:rPr lang="fr-FR" sz="3600" i="1"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des grands textes littéraires anciens), poèmes, pièces de théâtre. </a:t>
            </a:r>
          </a:p>
          <a:p>
            <a:pPr marL="0" lvl="0" indent="0" algn="just">
              <a:lnSpc>
                <a:spcPct val="110000"/>
              </a:lnSpc>
              <a:spcBef>
                <a:spcPct val="0"/>
              </a:spcBef>
              <a:spcAft>
                <a:spcPts val="1800"/>
              </a:spcAft>
            </a:pPr>
            <a:endParaRPr lang="fr-FR" sz="3600" dirty="0">
              <a:solidFill>
                <a:srgbClr val="F9FAFD"/>
              </a:solidFill>
              <a:latin typeface="Glacial Indifference" panose="020B0604020202020204" charset="0"/>
            </a:endParaRPr>
          </a:p>
          <a:p>
            <a:pPr marL="0" lvl="1" algn="just">
              <a:lnSpc>
                <a:spcPct val="110000"/>
              </a:lnSpc>
              <a:spcBef>
                <a:spcPct val="0"/>
              </a:spcBef>
            </a:pPr>
            <a:r>
              <a:rPr lang="fr-FR" sz="3600" dirty="0">
                <a:solidFill>
                  <a:srgbClr val="F9FAFD"/>
                </a:solidFill>
                <a:latin typeface="Glacial Indifference" panose="020B0604020202020204" charset="0"/>
              </a:rPr>
              <a:t>* La </a:t>
            </a:r>
            <a:r>
              <a:rPr lang="fr-FR" sz="3600" i="1" dirty="0">
                <a:solidFill>
                  <a:srgbClr val="F9FAFD"/>
                </a:solidFill>
                <a:latin typeface="Glacial Indifference" panose="020B0604020202020204" charset="0"/>
              </a:rPr>
              <a:t>Chanson de Roland</a:t>
            </a:r>
            <a:r>
              <a:rPr lang="fr-FR" sz="3600" dirty="0">
                <a:solidFill>
                  <a:srgbClr val="F9FAFD"/>
                </a:solidFill>
                <a:latin typeface="Glacial Indifference" panose="020B0604020202020204" charset="0"/>
              </a:rPr>
              <a:t>, écrite en anglo-normand (l'une des variantes dialectales de l'ancien français), devrait dater de 1086.</a:t>
            </a:r>
          </a:p>
        </p:txBody>
      </p:sp>
    </p:spTree>
    <p:extLst>
      <p:ext uri="{BB962C8B-B14F-4D97-AF65-F5344CB8AC3E}">
        <p14:creationId xmlns:p14="http://schemas.microsoft.com/office/powerpoint/2010/main" val="150158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97792E-6333-7DF1-6988-27FC5AED7B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8A2294-4BAF-147F-9BCA-9D47D3D7807F}"/>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lang="fr-FR" sz="4800" u="none" dirty="0">
                <a:solidFill>
                  <a:srgbClr val="F9FAFD"/>
                </a:solidFill>
                <a:latin typeface="Glacial Indifference" panose="020B0604020202020204" charset="0"/>
              </a:rPr>
              <a:t>(</a:t>
            </a:r>
            <a:r>
              <a:rPr lang="fr-FR" sz="4800" dirty="0">
                <a:solidFill>
                  <a:srgbClr val="F9FAFD"/>
                </a:solidFill>
                <a:latin typeface="Glacial Indifference" panose="020B0604020202020204" charset="0"/>
              </a:rPr>
              <a:t>X</a:t>
            </a:r>
            <a:r>
              <a:rPr lang="fr-FR" sz="4800" u="none" dirty="0">
                <a:solidFill>
                  <a:srgbClr val="F9FAFD"/>
                </a:solidFill>
                <a:latin typeface="Glacial Indifference" panose="020B0604020202020204" charset="0"/>
              </a:rPr>
              <a:t>IV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5367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0" y="6147710"/>
            <a:ext cx="8052363" cy="4139290"/>
          </a:xfrm>
          <a:custGeom>
            <a:avLst/>
            <a:gdLst/>
            <a:ahLst/>
            <a:cxnLst/>
            <a:rect l="l" t="t" r="r" b="b"/>
            <a:pathLst>
              <a:path w="12580967" h="16026710">
                <a:moveTo>
                  <a:pt x="0" y="0"/>
                </a:moveTo>
                <a:lnTo>
                  <a:pt x="12580967" y="0"/>
                </a:lnTo>
                <a:lnTo>
                  <a:pt x="12580967" y="16026710"/>
                </a:lnTo>
                <a:lnTo>
                  <a:pt x="0" y="16026710"/>
                </a:lnTo>
                <a:lnTo>
                  <a:pt x="0" y="0"/>
                </a:lnTo>
                <a:close/>
              </a:path>
            </a:pathLst>
          </a:custGeom>
          <a:blipFill>
            <a:blip r:embed="rId2"/>
            <a:stretch>
              <a:fillRect l="-56238" t="-1" b="-287184"/>
            </a:stretch>
          </a:blipFill>
        </p:spPr>
        <p:txBody>
          <a:bodyPr/>
          <a:lstStyle/>
          <a:p>
            <a:endParaRPr lang="it-IT"/>
          </a:p>
        </p:txBody>
      </p:sp>
      <p:sp>
        <p:nvSpPr>
          <p:cNvPr id="3" name="TextBox 3"/>
          <p:cNvSpPr txBox="1"/>
          <p:nvPr/>
        </p:nvSpPr>
        <p:spPr>
          <a:xfrm>
            <a:off x="3786432" y="688578"/>
            <a:ext cx="10715136" cy="1025922"/>
          </a:xfrm>
          <a:prstGeom prst="rect">
            <a:avLst/>
          </a:prstGeom>
        </p:spPr>
        <p:txBody>
          <a:bodyPr lIns="0" tIns="0" rIns="0" bIns="0" rtlCol="0" anchor="t">
            <a:spAutoFit/>
          </a:bodyPr>
          <a:lstStyle/>
          <a:p>
            <a:pPr marL="0" lvl="0" indent="0" algn="ctr">
              <a:lnSpc>
                <a:spcPts val="8000"/>
              </a:lnSpc>
              <a:spcBef>
                <a:spcPct val="0"/>
              </a:spcBef>
            </a:pPr>
            <a:r>
              <a:rPr lang="fr-FR" sz="8000" dirty="0">
                <a:solidFill>
                  <a:srgbClr val="FFFFFF"/>
                </a:solidFill>
                <a:latin typeface="Glacial Indifference"/>
              </a:rPr>
              <a:t>Programme du cours</a:t>
            </a:r>
          </a:p>
        </p:txBody>
      </p:sp>
      <p:sp>
        <p:nvSpPr>
          <p:cNvPr id="4" name="TextBox 4"/>
          <p:cNvSpPr txBox="1"/>
          <p:nvPr/>
        </p:nvSpPr>
        <p:spPr>
          <a:xfrm>
            <a:off x="4817672" y="2476500"/>
            <a:ext cx="8891863"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Histoire de la langue</a:t>
            </a:r>
          </a:p>
        </p:txBody>
      </p:sp>
      <p:sp>
        <p:nvSpPr>
          <p:cNvPr id="6" name="TextBox 6"/>
          <p:cNvSpPr txBox="1"/>
          <p:nvPr/>
        </p:nvSpPr>
        <p:spPr>
          <a:xfrm>
            <a:off x="4256997" y="3900829"/>
            <a:ext cx="9452538"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Les institutions politiques en France</a:t>
            </a:r>
          </a:p>
        </p:txBody>
      </p:sp>
      <p:sp>
        <p:nvSpPr>
          <p:cNvPr id="8" name="AutoShape 8"/>
          <p:cNvSpPr/>
          <p:nvPr/>
        </p:nvSpPr>
        <p:spPr>
          <a:xfrm>
            <a:off x="6017483" y="3314700"/>
            <a:ext cx="6492240" cy="0"/>
          </a:xfrm>
          <a:prstGeom prst="line">
            <a:avLst/>
          </a:prstGeom>
          <a:ln w="9525" cap="rnd">
            <a:solidFill>
              <a:srgbClr val="FFFFFF"/>
            </a:solidFill>
            <a:prstDash val="solid"/>
            <a:headEnd type="none" w="sm" len="sm"/>
            <a:tailEnd type="none" w="sm" len="sm"/>
          </a:ln>
        </p:spPr>
        <p:txBody>
          <a:bodyPr/>
          <a:lstStyle/>
          <a:p>
            <a:endParaRPr lang="it-IT"/>
          </a:p>
        </p:txBody>
      </p:sp>
      <p:sp>
        <p:nvSpPr>
          <p:cNvPr id="9" name="AutoShape 9"/>
          <p:cNvSpPr/>
          <p:nvPr/>
        </p:nvSpPr>
        <p:spPr>
          <a:xfrm>
            <a:off x="5897880" y="4762500"/>
            <a:ext cx="6492240" cy="0"/>
          </a:xfrm>
          <a:prstGeom prst="line">
            <a:avLst/>
          </a:prstGeom>
          <a:ln w="9525" cap="rnd">
            <a:solidFill>
              <a:srgbClr val="FFFFFF"/>
            </a:solidFill>
            <a:prstDash val="solid"/>
            <a:headEnd type="none" w="sm" len="sm"/>
            <a:tailEnd type="none" w="sm" len="sm"/>
          </a:ln>
        </p:spPr>
        <p:txBody>
          <a:bodyPr/>
          <a:lstStyle/>
          <a:p>
            <a:endParaRPr lang="it-IT"/>
          </a:p>
        </p:txBody>
      </p:sp>
      <p:sp>
        <p:nvSpPr>
          <p:cNvPr id="5" name="TextBox 6">
            <a:extLst>
              <a:ext uri="{FF2B5EF4-FFF2-40B4-BE49-F238E27FC236}">
                <a16:creationId xmlns:a16="http://schemas.microsoft.com/office/drawing/2014/main" id="{7F8C2002-06FB-C595-D8AD-2FF58DF8CC62}"/>
              </a:ext>
            </a:extLst>
          </p:cNvPr>
          <p:cNvSpPr txBox="1"/>
          <p:nvPr/>
        </p:nvSpPr>
        <p:spPr>
          <a:xfrm>
            <a:off x="4561797" y="5424829"/>
            <a:ext cx="9452538" cy="785471"/>
          </a:xfrm>
          <a:prstGeom prst="rect">
            <a:avLst/>
          </a:prstGeom>
        </p:spPr>
        <p:txBody>
          <a:bodyPr lIns="0" tIns="0" rIns="0" bIns="0" rtlCol="0" anchor="t">
            <a:spAutoFit/>
          </a:bodyPr>
          <a:lstStyle/>
          <a:p>
            <a:pPr algn="ctr">
              <a:lnSpc>
                <a:spcPts val="6719"/>
              </a:lnSpc>
            </a:pPr>
            <a:r>
              <a:rPr lang="fr-FR" sz="4400" u="sng" dirty="0">
                <a:solidFill>
                  <a:srgbClr val="FFFFFF"/>
                </a:solidFill>
                <a:latin typeface="Glacial Indifference"/>
              </a:rPr>
              <a:t>Observations sur l’actualité</a:t>
            </a:r>
          </a:p>
        </p:txBody>
      </p:sp>
      <p:sp>
        <p:nvSpPr>
          <p:cNvPr id="7" name="AutoShape 9">
            <a:extLst>
              <a:ext uri="{FF2B5EF4-FFF2-40B4-BE49-F238E27FC236}">
                <a16:creationId xmlns:a16="http://schemas.microsoft.com/office/drawing/2014/main" id="{B7392209-EF7F-0E92-6A56-5768DD6C81CA}"/>
              </a:ext>
            </a:extLst>
          </p:cNvPr>
          <p:cNvSpPr/>
          <p:nvPr/>
        </p:nvSpPr>
        <p:spPr>
          <a:xfrm>
            <a:off x="6019800" y="6286500"/>
            <a:ext cx="6492240" cy="0"/>
          </a:xfrm>
          <a:prstGeom prst="line">
            <a:avLst/>
          </a:prstGeom>
          <a:ln w="9525" cap="rnd">
            <a:solidFill>
              <a:srgbClr val="FFFFFF"/>
            </a:solidFill>
            <a:prstDash val="solid"/>
            <a:headEnd type="none" w="sm" len="sm"/>
            <a:tailEnd type="none" w="sm" len="sm"/>
          </a:ln>
        </p:spPr>
        <p:txBody>
          <a:bodyPr/>
          <a:lstStyle/>
          <a:p>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BE9324F-3433-0E68-5F14-BE7D8D04D5F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D3852A-EC63-683A-0A4D-40617AFA5DAF}"/>
              </a:ext>
            </a:extLst>
          </p:cNvPr>
          <p:cNvSpPr txBox="1"/>
          <p:nvPr/>
        </p:nvSpPr>
        <p:spPr>
          <a:xfrm>
            <a:off x="1028700" y="723900"/>
            <a:ext cx="163449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(XIV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F8FF667-101D-6020-EAD0-DF12F6BC2A75}"/>
              </a:ext>
            </a:extLst>
          </p:cNvPr>
          <p:cNvSpPr txBox="1"/>
          <p:nvPr/>
        </p:nvSpPr>
        <p:spPr>
          <a:xfrm>
            <a:off x="1028700" y="2400300"/>
            <a:ext cx="16497300" cy="6541791"/>
          </a:xfrm>
          <a:prstGeom prst="rect">
            <a:avLst/>
          </a:prstGeom>
        </p:spPr>
        <p:txBody>
          <a:bodyPr wrap="square" lIns="0" tIns="0" rIns="0" bIns="0" rtlCol="0" anchor="t">
            <a:spAutoFit/>
          </a:bodyPr>
          <a:lstStyle/>
          <a:p>
            <a:pPr marL="0" lvl="0" indent="0" algn="just">
              <a:lnSpc>
                <a:spcPct val="110000"/>
              </a:lnSpc>
              <a:spcBef>
                <a:spcPct val="0"/>
              </a:spcBef>
              <a:spcAft>
                <a:spcPts val="2400"/>
              </a:spcAft>
            </a:pPr>
            <a:r>
              <a:rPr lang="fr-FR" sz="3700" dirty="0">
                <a:solidFill>
                  <a:srgbClr val="F9FAFD"/>
                </a:solidFill>
                <a:latin typeface="Glacial Indifference" panose="020B0604020202020204" charset="0"/>
              </a:rPr>
              <a:t>Aux XIV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et XV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siècles :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de nombreux </a:t>
            </a:r>
            <a:r>
              <a:rPr lang="fr-FR" sz="3600" u="sng" dirty="0">
                <a:solidFill>
                  <a:srgbClr val="F9FAFD"/>
                </a:solidFill>
                <a:latin typeface="Glacial Indifference" panose="020B0604020202020204" charset="0"/>
              </a:rPr>
              <a:t>textes non littéraires</a:t>
            </a:r>
            <a:r>
              <a:rPr lang="fr-FR" sz="3600" dirty="0">
                <a:solidFill>
                  <a:srgbClr val="F9FAFD"/>
                </a:solidFill>
                <a:latin typeface="Glacial Indifference" panose="020B0604020202020204" charset="0"/>
              </a:rPr>
              <a:t> sont </a:t>
            </a:r>
            <a:r>
              <a:rPr lang="fr-FR" sz="3600" u="sng" dirty="0">
                <a:solidFill>
                  <a:srgbClr val="F9FAFD"/>
                </a:solidFill>
                <a:latin typeface="Glacial Indifference" panose="020B0604020202020204" charset="0"/>
              </a:rPr>
              <a:t>produits en français</a:t>
            </a:r>
            <a:r>
              <a:rPr lang="fr-FR" sz="3600" dirty="0">
                <a:solidFill>
                  <a:srgbClr val="F9FAFD"/>
                </a:solidFill>
                <a:latin typeface="Glacial Indifference" panose="020B0604020202020204" charset="0"/>
              </a:rPr>
              <a:t> → chroniques et textes historiques, recueils juridiques, textes techniques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importance des </a:t>
            </a:r>
            <a:r>
              <a:rPr lang="fr-FR" sz="3600" u="sng" dirty="0">
                <a:solidFill>
                  <a:srgbClr val="F9FAFD"/>
                </a:solidFill>
                <a:latin typeface="Glacial Indifference" panose="020B0604020202020204" charset="0"/>
              </a:rPr>
              <a:t>traductions</a:t>
            </a:r>
            <a:r>
              <a:rPr lang="fr-FR" sz="3600" dirty="0">
                <a:solidFill>
                  <a:srgbClr val="F9FAFD"/>
                </a:solidFill>
                <a:latin typeface="Glacial Indifference" panose="020B0604020202020204" charset="0"/>
              </a:rPr>
              <a:t> → Charles V (dit le Sage) fait traduire à son Conseiller, Nicole d’Oresme, l’</a:t>
            </a:r>
            <a:r>
              <a:rPr lang="fr-FR" sz="3600" i="1" dirty="0">
                <a:solidFill>
                  <a:srgbClr val="F9FAFD"/>
                </a:solidFill>
                <a:latin typeface="Glacial Indifference" panose="020B0604020202020204" charset="0"/>
              </a:rPr>
              <a:t>Ethique à Nicomaque</a:t>
            </a:r>
            <a:r>
              <a:rPr lang="fr-FR" sz="3600" dirty="0">
                <a:solidFill>
                  <a:srgbClr val="F9FAFD"/>
                </a:solidFill>
                <a:latin typeface="Glacial Indifference" panose="020B0604020202020204" charset="0"/>
              </a:rPr>
              <a:t> (1370) et la </a:t>
            </a:r>
            <a:r>
              <a:rPr lang="fr-FR" sz="3600" i="1" dirty="0">
                <a:solidFill>
                  <a:srgbClr val="F9FAFD"/>
                </a:solidFill>
                <a:latin typeface="Glacial Indifference" panose="020B0604020202020204" charset="0"/>
              </a:rPr>
              <a:t>Politique</a:t>
            </a:r>
            <a:r>
              <a:rPr lang="fr-FR" sz="3600" dirty="0">
                <a:solidFill>
                  <a:srgbClr val="F9FAFD"/>
                </a:solidFill>
                <a:latin typeface="Glacial Indifference" panose="020B0604020202020204" charset="0"/>
              </a:rPr>
              <a:t> (1374) d’Aristote → Nicole d’Oresme assigne ainsi au français le statut de langue savante ;</a:t>
            </a:r>
          </a:p>
          <a:p>
            <a:pPr marL="571500" lvl="0" indent="-571500" algn="just">
              <a:lnSpc>
                <a:spcPct val="110000"/>
              </a:lnSpc>
              <a:spcBef>
                <a:spcPct val="0"/>
              </a:spcBef>
              <a:buFont typeface="Arial" panose="020B0604020202020204" pitchFamily="34" charset="0"/>
              <a:buChar char="•"/>
            </a:pPr>
            <a:r>
              <a:rPr lang="fr-FR" sz="3600" dirty="0">
                <a:solidFill>
                  <a:srgbClr val="F9FAFD"/>
                </a:solidFill>
                <a:latin typeface="Glacial Indifference" panose="020B0604020202020204" charset="0"/>
              </a:rPr>
              <a:t>travail de </a:t>
            </a:r>
            <a:r>
              <a:rPr lang="fr-FR" sz="3600" u="sng" dirty="0">
                <a:solidFill>
                  <a:srgbClr val="F9FAFD"/>
                </a:solidFill>
                <a:latin typeface="Glacial Indifference" panose="020B0604020202020204" charset="0"/>
              </a:rPr>
              <a:t>création lexicale</a:t>
            </a:r>
            <a:r>
              <a:rPr lang="fr-FR" sz="3600" dirty="0">
                <a:solidFill>
                  <a:srgbClr val="F9FAFD"/>
                </a:solidFill>
                <a:latin typeface="Glacial Indifference" panose="020B0604020202020204" charset="0"/>
              </a:rPr>
              <a:t> → les humanistes introduisent de nouveaux mots, des néologismes issus du latin.</a:t>
            </a:r>
          </a:p>
        </p:txBody>
      </p:sp>
    </p:spTree>
    <p:extLst>
      <p:ext uri="{BB962C8B-B14F-4D97-AF65-F5344CB8AC3E}">
        <p14:creationId xmlns:p14="http://schemas.microsoft.com/office/powerpoint/2010/main" val="55861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302C7B0-717E-5A28-B0E4-0C37756549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F966353-B214-C74A-C94F-C119FF7235E3}"/>
              </a:ext>
            </a:extLst>
          </p:cNvPr>
          <p:cNvSpPr txBox="1"/>
          <p:nvPr/>
        </p:nvSpPr>
        <p:spPr>
          <a:xfrm>
            <a:off x="609600" y="16527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9851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EA4D310-6FAA-9550-6AB3-F51E43AA2A9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1989A32-A0E7-AA63-7691-70E4263B7081}"/>
              </a:ext>
            </a:extLst>
          </p:cNvPr>
          <p:cNvSpPr txBox="1"/>
          <p:nvPr/>
        </p:nvSpPr>
        <p:spPr>
          <a:xfrm>
            <a:off x="609600" y="2531793"/>
            <a:ext cx="16916400" cy="6814173"/>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La </a:t>
            </a:r>
            <a:r>
              <a:rPr lang="fr-FR" sz="3600" u="sng" dirty="0">
                <a:solidFill>
                  <a:srgbClr val="F9FAFD"/>
                </a:solidFill>
                <a:latin typeface="Glacial Indifference" panose="020B0604020202020204" charset="0"/>
              </a:rPr>
              <a:t>Renaissance</a:t>
            </a:r>
            <a:r>
              <a:rPr lang="fr-FR" sz="3600" dirty="0">
                <a:solidFill>
                  <a:srgbClr val="F9FAFD"/>
                </a:solidFill>
                <a:latin typeface="Glacial Indifference" panose="020B0604020202020204" charset="0"/>
              </a:rPr>
              <a:t> apparaît </a:t>
            </a:r>
            <a:r>
              <a:rPr lang="fr-FR" sz="3600" u="sng" dirty="0">
                <a:solidFill>
                  <a:srgbClr val="F9FAFD"/>
                </a:solidFill>
                <a:latin typeface="Glacial Indifference" panose="020B0604020202020204" charset="0"/>
              </a:rPr>
              <a:t>en France</a:t>
            </a:r>
            <a:r>
              <a:rPr lang="fr-FR" sz="3600" dirty="0">
                <a:solidFill>
                  <a:srgbClr val="F9FAFD"/>
                </a:solidFill>
                <a:latin typeface="Glacial Indifference" panose="020B0604020202020204" charset="0"/>
              </a:rPr>
              <a:t> au </a:t>
            </a:r>
            <a:r>
              <a:rPr lang="fr-FR" sz="3600" u="sng" dirty="0">
                <a:solidFill>
                  <a:srgbClr val="F9FAFD"/>
                </a:solidFill>
                <a:latin typeface="Glacial Indifference" panose="020B0604020202020204" charset="0"/>
              </a:rPr>
              <a:t>XVI</a:t>
            </a:r>
            <a:r>
              <a:rPr lang="fr-FR" sz="3600" u="sng" baseline="30000" dirty="0">
                <a:solidFill>
                  <a:srgbClr val="F9FAFD"/>
                </a:solidFill>
                <a:latin typeface="Glacial Indifference" panose="020B0604020202020204" charset="0"/>
              </a:rPr>
              <a:t>ème</a:t>
            </a:r>
            <a:r>
              <a:rPr lang="fr-FR" sz="3600" u="sng" dirty="0">
                <a:solidFill>
                  <a:srgbClr val="F9FAFD"/>
                </a:solidFill>
                <a:latin typeface="Glacial Indifference" panose="020B0604020202020204" charset="0"/>
              </a:rPr>
              <a:t> siècle</a:t>
            </a:r>
            <a:r>
              <a:rPr lang="fr-FR" sz="3600" dirty="0">
                <a:solidFill>
                  <a:srgbClr val="F9FAFD"/>
                </a:solidFill>
                <a:latin typeface="Glacial Indifference" panose="020B0604020202020204" charset="0"/>
              </a:rPr>
              <a:t>, donc plus tard par rapport au </a:t>
            </a:r>
            <a:r>
              <a:rPr lang="fr-FR" sz="3600" i="1" dirty="0">
                <a:solidFill>
                  <a:srgbClr val="F9FAFD"/>
                </a:solidFill>
                <a:latin typeface="Glacial Indifference" panose="020B0604020202020204" charset="0"/>
              </a:rPr>
              <a:t>Rinascimento italiano</a:t>
            </a:r>
            <a:r>
              <a:rPr lang="fr-FR" sz="3600" dirty="0">
                <a:solidFill>
                  <a:srgbClr val="F9FAFD"/>
                </a:solidFill>
                <a:latin typeface="Glacial Indifference" panose="020B0604020202020204" charset="0"/>
              </a:rPr>
              <a:t>, commencé dès le XV</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a:t>
            </a:r>
          </a:p>
          <a:p>
            <a:pPr marL="0" lvl="0" indent="0" algn="just">
              <a:spcBef>
                <a:spcPct val="0"/>
              </a:spcBef>
              <a:spcAft>
                <a:spcPts val="1800"/>
              </a:spcAft>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L’humanisme :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place l'être humain et les valeurs humaines au centre de la pensée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se caractérise par un retour aux textes anciens et par la modification des modèles de vie, d'écriture, et de pensée → révolution culturelle qui attribue plus d’importance à la connaissance, aux langues étrangères, à la découverte de la nature, aux inventions scientifiques et techniques, à la poésie, à l’art, à la musique et à l’éducation.</a:t>
            </a:r>
          </a:p>
        </p:txBody>
      </p:sp>
      <p:sp>
        <p:nvSpPr>
          <p:cNvPr id="4" name="TextBox 2">
            <a:extLst>
              <a:ext uri="{FF2B5EF4-FFF2-40B4-BE49-F238E27FC236}">
                <a16:creationId xmlns:a16="http://schemas.microsoft.com/office/drawing/2014/main" id="{A427531A-1434-AF04-9B4A-76EE2ABA36AB}"/>
              </a:ext>
            </a:extLst>
          </p:cNvPr>
          <p:cNvSpPr txBox="1"/>
          <p:nvPr/>
        </p:nvSpPr>
        <p:spPr>
          <a:xfrm>
            <a:off x="53340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207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21FBE-CF9D-40E8-97D8-6095892C12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AF43A96-F6AF-839A-A24F-FD04EC75F226}"/>
              </a:ext>
            </a:extLst>
          </p:cNvPr>
          <p:cNvSpPr txBox="1"/>
          <p:nvPr/>
        </p:nvSpPr>
        <p:spPr>
          <a:xfrm>
            <a:off x="685800" y="2552700"/>
            <a:ext cx="16764000" cy="6694140"/>
          </a:xfrm>
          <a:prstGeom prst="rect">
            <a:avLst/>
          </a:prstGeom>
        </p:spPr>
        <p:txBody>
          <a:bodyPr wrap="square" lIns="0" tIns="0" rIns="0" bIns="0" rtlCol="0" anchor="t">
            <a:spAutoFit/>
          </a:bodyPr>
          <a:lstStyle/>
          <a:p>
            <a:pPr marL="0" lvl="0" indent="0" algn="just">
              <a:spcBef>
                <a:spcPct val="0"/>
              </a:spcBef>
              <a:spcAft>
                <a:spcPts val="1800"/>
              </a:spcAft>
            </a:pPr>
            <a:r>
              <a:rPr lang="fr-FR" sz="3600" dirty="0">
                <a:solidFill>
                  <a:srgbClr val="F9FAFD"/>
                </a:solidFill>
                <a:latin typeface="Glacial Indifference" panose="020B0604020202020204" charset="0"/>
              </a:rPr>
              <a:t>Du point de vue linguistique et littéraire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traductions en français se poursuivent</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humanistes défendent l’</a:t>
            </a:r>
            <a:r>
              <a:rPr lang="fr-FR" sz="3600" u="sng" dirty="0">
                <a:solidFill>
                  <a:srgbClr val="F9FAFD"/>
                </a:solidFill>
                <a:latin typeface="Glacial Indifference" panose="020B0604020202020204" charset="0"/>
              </a:rPr>
              <a:t>usage du français dans tout genre littéraire</a:t>
            </a:r>
            <a:r>
              <a:rPr lang="fr-FR" sz="3600" dirty="0">
                <a:solidFill>
                  <a:srgbClr val="F9FAFD"/>
                </a:solidFill>
                <a:latin typeface="Glacial Indifference" panose="020B0604020202020204" charset="0"/>
              </a:rPr>
              <a:t> → </a:t>
            </a:r>
            <a:r>
              <a:rPr lang="fr-FR" sz="3600" i="1" dirty="0">
                <a:solidFill>
                  <a:srgbClr val="F9FAFD"/>
                </a:solidFill>
                <a:latin typeface="Glacial Indifference" panose="020B0604020202020204" charset="0"/>
              </a:rPr>
              <a:t>Défense et illustration de la langue française</a:t>
            </a:r>
            <a:r>
              <a:rPr lang="fr-FR" sz="3600" dirty="0">
                <a:solidFill>
                  <a:srgbClr val="F9FAFD"/>
                </a:solidFill>
                <a:latin typeface="Glacial Indifference" panose="020B0604020202020204" charset="0"/>
              </a:rPr>
              <a:t> de Joachim Du Bellay</a:t>
            </a:r>
          </a:p>
          <a:p>
            <a:pPr marL="571500" lvl="0" indent="-571500" algn="just">
              <a:spcBef>
                <a:spcPct val="0"/>
              </a:spcBef>
              <a:spcAft>
                <a:spcPts val="1800"/>
              </a:spcAft>
              <a:buFont typeface="Arial" panose="020B0604020202020204" pitchFamily="34" charset="0"/>
              <a:buChar char="•"/>
            </a:pPr>
            <a:r>
              <a:rPr lang="fr-FR" sz="3600" u="sng" dirty="0">
                <a:solidFill>
                  <a:srgbClr val="F9FAFD"/>
                </a:solidFill>
                <a:latin typeface="Glacial Indifference" panose="020B0604020202020204" charset="0"/>
              </a:rPr>
              <a:t>premières réflexions sur la langue française de la part des grammairiens</a:t>
            </a:r>
            <a:r>
              <a:rPr lang="fr-FR" sz="3600" dirty="0">
                <a:solidFill>
                  <a:srgbClr val="F9FAFD"/>
                </a:solidFill>
                <a:latin typeface="Glacial Indifference" panose="020B0604020202020204" charset="0"/>
              </a:rPr>
              <a:t> et </a:t>
            </a:r>
            <a:r>
              <a:rPr lang="fr-FR" sz="3600" u="sng" dirty="0">
                <a:solidFill>
                  <a:srgbClr val="F9FAFD"/>
                </a:solidFill>
                <a:latin typeface="Glacial Indifference" panose="020B0604020202020204" charset="0"/>
              </a:rPr>
              <a:t>parution des premiers dictionnaires</a:t>
            </a:r>
            <a:r>
              <a:rPr lang="fr-FR" sz="3600" dirty="0">
                <a:solidFill>
                  <a:srgbClr val="F9FAFD"/>
                </a:solidFill>
                <a:latin typeface="Glacial Indifference" panose="020B0604020202020204" charset="0"/>
              </a:rPr>
              <a:t> </a:t>
            </a:r>
          </a:p>
          <a:p>
            <a:pPr lvl="0" algn="just">
              <a:spcBef>
                <a:spcPct val="0"/>
              </a:spcBef>
              <a:spcAft>
                <a:spcPts val="1800"/>
              </a:spcAft>
            </a:pPr>
            <a:r>
              <a:rPr lang="fr-FR" sz="3600" dirty="0">
                <a:solidFill>
                  <a:srgbClr val="F9FAFD"/>
                </a:solidFill>
                <a:latin typeface="Glacial Indifference" panose="020B0604020202020204" charset="0"/>
              </a:rPr>
              <a:t>	↓ </a:t>
            </a:r>
          </a:p>
          <a:p>
            <a:pPr lvl="0" algn="just">
              <a:spcBef>
                <a:spcPct val="0"/>
              </a:spcBef>
              <a:spcAft>
                <a:spcPts val="1800"/>
              </a:spcAft>
            </a:pPr>
            <a:r>
              <a:rPr lang="fr-FR" sz="3600" dirty="0">
                <a:solidFill>
                  <a:srgbClr val="F9FAFD"/>
                </a:solidFill>
                <a:latin typeface="Glacial Indifference" panose="020B0604020202020204" charset="0"/>
              </a:rPr>
              <a:t>objectif de fixer les règles de la langue française qui s’affirmait comme la langue du pouvoir (langue savante, de la science, juridique, littéraire, etc.), mais aussi de décrire et de mieux comprendre cette langue.</a:t>
            </a:r>
          </a:p>
        </p:txBody>
      </p:sp>
      <p:sp>
        <p:nvSpPr>
          <p:cNvPr id="4" name="TextBox 2">
            <a:extLst>
              <a:ext uri="{FF2B5EF4-FFF2-40B4-BE49-F238E27FC236}">
                <a16:creationId xmlns:a16="http://schemas.microsoft.com/office/drawing/2014/main" id="{FD812D0B-3AFD-8DCA-6D31-1E309F847EB2}"/>
              </a:ext>
            </a:extLst>
          </p:cNvPr>
          <p:cNvSpPr txBox="1"/>
          <p:nvPr/>
        </p:nvSpPr>
        <p:spPr>
          <a:xfrm>
            <a:off x="609600" y="8001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7096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953FCAA-5242-D163-3FDA-8EEEAD0C0D0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99B8390-B076-3A5F-AFED-74309756BC49}"/>
              </a:ext>
            </a:extLst>
          </p:cNvPr>
          <p:cNvSpPr txBox="1"/>
          <p:nvPr/>
        </p:nvSpPr>
        <p:spPr>
          <a:xfrm>
            <a:off x="762000" y="2705100"/>
            <a:ext cx="166116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Premières grammaires</a:t>
            </a:r>
            <a:r>
              <a:rPr lang="fr-FR" sz="3600" dirty="0">
                <a:solidFill>
                  <a:srgbClr val="F9FAFD"/>
                </a:solidFill>
                <a:latin typeface="Glacial Indifference" panose="020B0604020202020204" charset="0"/>
              </a:rPr>
              <a:t> → en particulier le </a:t>
            </a:r>
            <a:r>
              <a:rPr lang="fr-FR" sz="3600" i="1" u="sng" dirty="0">
                <a:solidFill>
                  <a:srgbClr val="F9FAFD"/>
                </a:solidFill>
                <a:latin typeface="Glacial Indifference" panose="020B0604020202020204" charset="0"/>
              </a:rPr>
              <a:t>Tretté de la grammere françoeze</a:t>
            </a:r>
            <a:r>
              <a:rPr lang="fr-FR" sz="3600" dirty="0">
                <a:solidFill>
                  <a:srgbClr val="F9FAFD"/>
                </a:solidFill>
                <a:latin typeface="Glacial Indifference" panose="020B0604020202020204" charset="0"/>
              </a:rPr>
              <a:t> (1550) de </a:t>
            </a:r>
            <a:r>
              <a:rPr lang="fr-FR" sz="3600" u="sng" dirty="0">
                <a:solidFill>
                  <a:srgbClr val="F9FAFD"/>
                </a:solidFill>
                <a:latin typeface="Glacial Indifference" panose="020B0604020202020204" charset="0"/>
              </a:rPr>
              <a:t>Louis Meigret</a:t>
            </a:r>
            <a:r>
              <a:rPr lang="fr-FR" sz="3600" dirty="0">
                <a:solidFill>
                  <a:srgbClr val="F9FAFD"/>
                </a:solidFill>
                <a:latin typeface="Glacial Indifference" panose="020B0604020202020204" charset="0"/>
              </a:rPr>
              <a:t>, qui pense que la langue est un devoir à la fois moral et social, lié au progrès de la connaissance et au maintien de la paix → ouvrage fondateur pour la reconnaissance de la communauté des locuteurs du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lvl="0" algn="just">
              <a:lnSpc>
                <a:spcPct val="110000"/>
              </a:lnSpc>
              <a:spcBef>
                <a:spcPct val="0"/>
              </a:spcBef>
            </a:pPr>
            <a:r>
              <a:rPr lang="fr-FR" sz="3600" u="sng" dirty="0">
                <a:solidFill>
                  <a:srgbClr val="F9FAFD"/>
                </a:solidFill>
                <a:latin typeface="Glacial Indifference" panose="020B0604020202020204" charset="0"/>
              </a:rPr>
              <a:t>Premiers dictionnaires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Robert Estienne</a:t>
            </a:r>
            <a:r>
              <a:rPr lang="fr-FR" sz="3600" dirty="0">
                <a:solidFill>
                  <a:srgbClr val="F9FAFD"/>
                </a:solidFill>
                <a:latin typeface="Glacial Indifference" panose="020B0604020202020204" charset="0"/>
              </a:rPr>
              <a:t> élabore un </a:t>
            </a:r>
            <a:r>
              <a:rPr lang="fr-FR" sz="3600" u="sng" dirty="0">
                <a:solidFill>
                  <a:srgbClr val="F9FAFD"/>
                </a:solidFill>
                <a:latin typeface="Glacial Indifference" panose="020B0604020202020204" charset="0"/>
              </a:rPr>
              <a:t>dictionnaire latin-français</a:t>
            </a:r>
            <a:r>
              <a:rPr lang="fr-FR" sz="3600" dirty="0">
                <a:solidFill>
                  <a:srgbClr val="F9FAFD"/>
                </a:solidFill>
                <a:latin typeface="Glacial Indifference" panose="020B0604020202020204" charset="0"/>
              </a:rPr>
              <a:t> en 1532 et un </a:t>
            </a:r>
            <a:r>
              <a:rPr lang="fr-FR" sz="3600" u="sng" dirty="0">
                <a:solidFill>
                  <a:srgbClr val="F9FAFD"/>
                </a:solidFill>
                <a:latin typeface="Glacial Indifference" panose="020B0604020202020204" charset="0"/>
              </a:rPr>
              <a:t>dictionnaire français-latin</a:t>
            </a:r>
            <a:r>
              <a:rPr lang="fr-FR" sz="3600" dirty="0">
                <a:solidFill>
                  <a:srgbClr val="F9FAFD"/>
                </a:solidFill>
                <a:latin typeface="Glacial Indifference" panose="020B0604020202020204" charset="0"/>
              </a:rPr>
              <a:t> en 1539 </a:t>
            </a:r>
          </a:p>
          <a:p>
            <a:pPr lvl="0" algn="just">
              <a:lnSpc>
                <a:spcPct val="110000"/>
              </a:lnSpc>
              <a:spcBef>
                <a:spcPct val="0"/>
              </a:spcBef>
            </a:pPr>
            <a:r>
              <a:rPr lang="fr-FR" sz="3600" dirty="0">
                <a:solidFill>
                  <a:srgbClr val="F9FAFD"/>
                </a:solidFill>
                <a:latin typeface="Glacial Indifference" panose="020B0604020202020204" charset="0"/>
              </a:rPr>
              <a:t>	↓</a:t>
            </a:r>
          </a:p>
          <a:p>
            <a:pPr lvl="0" algn="just">
              <a:lnSpc>
                <a:spcPct val="110000"/>
              </a:lnSpc>
              <a:spcBef>
                <a:spcPct val="0"/>
              </a:spcBef>
            </a:pPr>
            <a:r>
              <a:rPr lang="fr-FR" sz="3600" dirty="0">
                <a:solidFill>
                  <a:srgbClr val="F9FAFD"/>
                </a:solidFill>
                <a:latin typeface="Glacial Indifference" panose="020B0604020202020204" charset="0"/>
              </a:rPr>
              <a:t>en 1549, de nombreuses entrées y sont ajoutées, relevant surtout de la langue juridique.</a:t>
            </a:r>
          </a:p>
        </p:txBody>
      </p:sp>
      <p:sp>
        <p:nvSpPr>
          <p:cNvPr id="4" name="TextBox 2">
            <a:extLst>
              <a:ext uri="{FF2B5EF4-FFF2-40B4-BE49-F238E27FC236}">
                <a16:creationId xmlns:a16="http://schemas.microsoft.com/office/drawing/2014/main" id="{74521E17-D83A-A8FA-8FF8-3FCE72DCB2E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6390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D53164-46C4-0199-5DCC-3E5C932CC70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D7796BC-49DE-EFC0-8199-7DE41761A838}"/>
              </a:ext>
            </a:extLst>
          </p:cNvPr>
          <p:cNvSpPr txBox="1"/>
          <p:nvPr/>
        </p:nvSpPr>
        <p:spPr>
          <a:xfrm>
            <a:off x="609600" y="2705100"/>
            <a:ext cx="167640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science</a:t>
            </a:r>
            <a:r>
              <a:rPr lang="fr-FR" sz="3600" dirty="0">
                <a:solidFill>
                  <a:srgbClr val="F9FAFD"/>
                </a:solidFill>
                <a:latin typeface="Glacial Indifference" panose="020B0604020202020204" charset="0"/>
              </a:rPr>
              <a:t> → dans ce domaine, la francisation de la langue vient des chirurgiens → le chirurgien Ambroise Paré, très connu, soutient son doctorat en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religion</a:t>
            </a:r>
            <a:r>
              <a:rPr lang="fr-FR" sz="3600" dirty="0">
                <a:solidFill>
                  <a:srgbClr val="F9FAFD"/>
                </a:solidFill>
                <a:latin typeface="Glacial Indifference" panose="020B0604020202020204" charset="0"/>
              </a:rPr>
              <a:t> → en 1535, Olivetan (le cousin de Calvin) traduit pour la première fois en français la Bible à partir des textes originaux hébreux et grecs.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l’enseignement</a:t>
            </a:r>
            <a:r>
              <a:rPr lang="fr-FR" sz="3600" dirty="0">
                <a:solidFill>
                  <a:srgbClr val="F9FAFD"/>
                </a:solidFill>
                <a:latin typeface="Glacial Indifference" panose="020B0604020202020204" charset="0"/>
              </a:rPr>
              <a:t> → le latin demeure globalement la langue de l’enseignement, mais en 1530 le Collège Royal (futur Collège de France) est fondé, où quelques professeurs (pas tous) enseignent en français.</a:t>
            </a:r>
          </a:p>
        </p:txBody>
      </p:sp>
      <p:sp>
        <p:nvSpPr>
          <p:cNvPr id="4" name="TextBox 2">
            <a:extLst>
              <a:ext uri="{FF2B5EF4-FFF2-40B4-BE49-F238E27FC236}">
                <a16:creationId xmlns:a16="http://schemas.microsoft.com/office/drawing/2014/main" id="{35C00E9C-A674-D61E-1C20-23DEF06F5E0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9569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7330267-407C-10DF-9E2C-251BDF8CC3C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3AD40B5-1B3D-8651-25C0-29AD6F5FCBFD}"/>
              </a:ext>
            </a:extLst>
          </p:cNvPr>
          <p:cNvSpPr txBox="1"/>
          <p:nvPr/>
        </p:nvSpPr>
        <p:spPr>
          <a:xfrm>
            <a:off x="685800" y="2552700"/>
            <a:ext cx="16901160" cy="59862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Politique des rois</a:t>
            </a:r>
            <a:r>
              <a:rPr lang="fr-FR" sz="3600" dirty="0">
                <a:solidFill>
                  <a:srgbClr val="F9FAFD"/>
                </a:solidFill>
                <a:latin typeface="Glacial Indifference" panose="020B0604020202020204" charset="0"/>
              </a:rPr>
              <a:t> de France → les dialectes ne sont pas interdits, mais on encourage à utiliser le français dans les textes littéraires et artistiques.</a:t>
            </a:r>
          </a:p>
          <a:p>
            <a:pPr marL="0" lvl="0" indent="0" algn="just">
              <a:lnSpc>
                <a:spcPct val="110000"/>
              </a:lnSpc>
              <a:spcBef>
                <a:spcPct val="0"/>
              </a:spcBef>
              <a:spcAft>
                <a:spcPts val="1200"/>
              </a:spcAft>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600" u="sng" dirty="0">
                <a:solidFill>
                  <a:srgbClr val="F9FAFD"/>
                </a:solidFill>
                <a:latin typeface="Glacial Indifference" panose="020B0604020202020204" charset="0"/>
              </a:rPr>
              <a:t>Ordonnance de Villers-Cotterêts promulguée par François I</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1539</a:t>
            </a:r>
            <a:r>
              <a:rPr lang="fr-FR" sz="3600" dirty="0">
                <a:solidFill>
                  <a:srgbClr val="F9FAFD"/>
                </a:solidFill>
                <a:latin typeface="Glacial Indifference" panose="020B0604020202020204" charset="0"/>
              </a:rPr>
              <a:t>) → victoire du français (sur le latin) comme langue officielle de l’État.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les </a:t>
            </a:r>
            <a:r>
              <a:rPr lang="fr-FR" sz="3600" u="sng" dirty="0">
                <a:solidFill>
                  <a:srgbClr val="F9FAFD"/>
                </a:solidFill>
                <a:latin typeface="Glacial Indifference" panose="020B0604020202020204" charset="0"/>
              </a:rPr>
              <a:t>articles 110 et 111</a:t>
            </a:r>
            <a:r>
              <a:rPr lang="fr-FR" sz="3600" dirty="0">
                <a:solidFill>
                  <a:srgbClr val="F9FAFD"/>
                </a:solidFill>
                <a:latin typeface="Glacial Indifference" panose="020B0604020202020204" charset="0"/>
              </a:rPr>
              <a:t> de l’Ordonnance décrètent que tous les actes administratifs et judiciaires seront rédigés en français, dans un but à la fois de clarté et d’unification linguistique.</a:t>
            </a:r>
          </a:p>
        </p:txBody>
      </p:sp>
      <p:sp>
        <p:nvSpPr>
          <p:cNvPr id="4" name="TextBox 2">
            <a:extLst>
              <a:ext uri="{FF2B5EF4-FFF2-40B4-BE49-F238E27FC236}">
                <a16:creationId xmlns:a16="http://schemas.microsoft.com/office/drawing/2014/main" id="{C2997C16-A4C7-FDCA-A6DF-7B719B259E36}"/>
              </a:ext>
            </a:extLst>
          </p:cNvPr>
          <p:cNvSpPr txBox="1"/>
          <p:nvPr/>
        </p:nvSpPr>
        <p:spPr>
          <a:xfrm>
            <a:off x="59436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180527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8CBC75-DF58-4E1D-E48B-62AD829AEBA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EF87286-46A7-8145-AA94-8C357236EC5F}"/>
              </a:ext>
            </a:extLst>
          </p:cNvPr>
          <p:cNvSpPr txBox="1"/>
          <p:nvPr/>
        </p:nvSpPr>
        <p:spPr>
          <a:xfrm>
            <a:off x="762000" y="2857500"/>
            <a:ext cx="16824960" cy="306590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110</a:t>
            </a:r>
            <a:r>
              <a:rPr lang="fr-FR" sz="3600" dirty="0">
                <a:solidFill>
                  <a:srgbClr val="F9FAFD"/>
                </a:solidFill>
                <a:latin typeface="Glacial Indifference" panose="020B0604020202020204" charset="0"/>
              </a:rPr>
              <a:t> : « Afin qu’il n’y ait cause de douter sur l’intelligence des arrêts de justice, nous voulons et ordonnons qu’ils soient faits et écrits si clairement, qu’il n’y ait, ni puisse avoir, aucune ambiguïté ou incertitude, ni lieu à demander interprétation ».</a:t>
            </a:r>
          </a:p>
        </p:txBody>
      </p:sp>
      <p:sp>
        <p:nvSpPr>
          <p:cNvPr id="4" name="TextBox 2">
            <a:extLst>
              <a:ext uri="{FF2B5EF4-FFF2-40B4-BE49-F238E27FC236}">
                <a16:creationId xmlns:a16="http://schemas.microsoft.com/office/drawing/2014/main" id="{81613276-4E76-CA98-2999-5742B8CA5E69}"/>
              </a:ext>
            </a:extLst>
          </p:cNvPr>
          <p:cNvSpPr txBox="1"/>
          <p:nvPr/>
        </p:nvSpPr>
        <p:spPr>
          <a:xfrm>
            <a:off x="594360" y="9669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8103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5FA8ED8-5633-A559-D5B2-B9AC3A5853B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47E9A4-CC10-D922-4EEA-D1D8B5009992}"/>
              </a:ext>
            </a:extLst>
          </p:cNvPr>
          <p:cNvSpPr txBox="1"/>
          <p:nvPr/>
        </p:nvSpPr>
        <p:spPr>
          <a:xfrm>
            <a:off x="685800" y="2705100"/>
            <a:ext cx="16764000" cy="550349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111</a:t>
            </a:r>
            <a:r>
              <a:rPr lang="fr-FR" sz="3600" dirty="0">
                <a:solidFill>
                  <a:srgbClr val="F9FAFD"/>
                </a:solidFill>
                <a:latin typeface="Glacial Indifference" panose="020B0604020202020204" charset="0"/>
              </a:rPr>
              <a:t> : « Et pour ce que telles choses sont souvent advenues sur l’intelligence des mots latins contenus dans lesdits arrêts, nous voulons dorénavant que tous arrêts, ensemble toutes autres procédures, soit de nos cours souveraines et autres subalternes et inférieures, soit de registres, enquêtes, contrats, commissions, sentences, testaments, et autres quelconques actes et exploits de justice, soient prononcés, enregistrés et délivrés aux parties, en langage maternel français et non autrement ».</a:t>
            </a:r>
          </a:p>
        </p:txBody>
      </p:sp>
      <p:sp>
        <p:nvSpPr>
          <p:cNvPr id="4" name="TextBox 2">
            <a:extLst>
              <a:ext uri="{FF2B5EF4-FFF2-40B4-BE49-F238E27FC236}">
                <a16:creationId xmlns:a16="http://schemas.microsoft.com/office/drawing/2014/main" id="{09B4587A-6848-6131-6D6C-F543A4F8F1BD}"/>
              </a:ext>
            </a:extLst>
          </p:cNvPr>
          <p:cNvSpPr txBox="1"/>
          <p:nvPr/>
        </p:nvSpPr>
        <p:spPr>
          <a:xfrm>
            <a:off x="594360" y="8145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339779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30D5B36-85B3-BE24-D73D-1E3C2898E0D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4BD478B-7163-25B6-CED9-4201A5314050}"/>
              </a:ext>
            </a:extLst>
          </p:cNvPr>
          <p:cNvSpPr txBox="1"/>
          <p:nvPr/>
        </p:nvSpPr>
        <p:spPr>
          <a:xfrm>
            <a:off x="685800" y="2247900"/>
            <a:ext cx="16764000" cy="733431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Importance juridique liée à la transcription des coutumes</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L'ordonnance de Villers-Cotterêts s'inscrit dans une série de décisions royales visées à </a:t>
            </a:r>
            <a:r>
              <a:rPr lang="fr-FR" sz="3600" u="sng" dirty="0">
                <a:solidFill>
                  <a:srgbClr val="F9FAFD"/>
                </a:solidFill>
                <a:latin typeface="Glacial Indifference" panose="020B0604020202020204" charset="0"/>
              </a:rPr>
              <a:t>remplacer progressivement le latin avec le français dans les actes du droit</a:t>
            </a:r>
            <a:r>
              <a:rPr lang="fr-FR" sz="3600" dirty="0">
                <a:solidFill>
                  <a:srgbClr val="F9FAFD"/>
                </a:solidFill>
                <a:latin typeface="Glacial Indifference" panose="020B0604020202020204" charset="0"/>
              </a:rPr>
              <a:t>.</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Droit coutumier → qui se base sur les coutumes → ses dispositions étaient consacrées par l’usage et s’établissaient dans les rapports entre les individus, les formes de possession ou d’usage des sols, les poids et mesures, les droits féodaux, les droits et attributions des différentes communautés en ce qui concernait la politique, civile et criminelle, le droit des élections et des successions, les droits et obligations concernant le mariage, les eaux et forêts, les procédures judiciaires… Il était aussi à l’origine des lois fondamentales du royaume et du droit des gens.</a:t>
            </a:r>
          </a:p>
        </p:txBody>
      </p:sp>
      <p:sp>
        <p:nvSpPr>
          <p:cNvPr id="4" name="TextBox 2">
            <a:extLst>
              <a:ext uri="{FF2B5EF4-FFF2-40B4-BE49-F238E27FC236}">
                <a16:creationId xmlns:a16="http://schemas.microsoft.com/office/drawing/2014/main" id="{209C0887-5AFD-D661-B5DD-50693116CF67}"/>
              </a:ext>
            </a:extLst>
          </p:cNvPr>
          <p:cNvSpPr txBox="1"/>
          <p:nvPr/>
        </p:nvSpPr>
        <p:spPr>
          <a:xfrm>
            <a:off x="594360" y="5715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74670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11201401" y="1"/>
            <a:ext cx="7086600" cy="10287000"/>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37407" r="-140400" b="-24441"/>
            </a:stretch>
          </a:blipFill>
        </p:spPr>
        <p:txBody>
          <a:bodyPr/>
          <a:lstStyle/>
          <a:p>
            <a:endParaRPr lang="it-IT"/>
          </a:p>
        </p:txBody>
      </p:sp>
      <p:sp>
        <p:nvSpPr>
          <p:cNvPr id="3" name="TextBox 3"/>
          <p:cNvSpPr txBox="1"/>
          <p:nvPr/>
        </p:nvSpPr>
        <p:spPr>
          <a:xfrm>
            <a:off x="1028700" y="1104900"/>
            <a:ext cx="9877425" cy="2519044"/>
          </a:xfrm>
          <a:prstGeom prst="rect">
            <a:avLst/>
          </a:prstGeom>
        </p:spPr>
        <p:txBody>
          <a:bodyPr lIns="0" tIns="0" rIns="0" bIns="0" rtlCol="0" anchor="t">
            <a:spAutoFit/>
          </a:bodyPr>
          <a:lstStyle/>
          <a:p>
            <a:pPr marL="0" lvl="0" indent="0" algn="ctr">
              <a:lnSpc>
                <a:spcPts val="8799"/>
              </a:lnSpc>
              <a:spcBef>
                <a:spcPct val="0"/>
              </a:spcBef>
            </a:pPr>
            <a:r>
              <a:rPr lang="fr-FR" sz="8799" u="none" strike="noStrike">
                <a:solidFill>
                  <a:srgbClr val="FFFFFF"/>
                </a:solidFill>
                <a:latin typeface="Glacial Indifference"/>
              </a:rPr>
              <a:t>Volet I : </a:t>
            </a:r>
          </a:p>
          <a:p>
            <a:pPr marL="0" lvl="0" indent="0" algn="l">
              <a:lnSpc>
                <a:spcPts val="1800"/>
              </a:lnSpc>
              <a:spcBef>
                <a:spcPct val="0"/>
              </a:spcBef>
            </a:pPr>
            <a:endParaRPr lang="fr-FR" sz="8799" u="none" strike="noStrike" dirty="0">
              <a:solidFill>
                <a:srgbClr val="FFFFFF"/>
              </a:solidFill>
              <a:latin typeface="Glacial Indifference"/>
            </a:endParaRPr>
          </a:p>
          <a:p>
            <a:pPr marL="0" lvl="0" indent="0" algn="l">
              <a:lnSpc>
                <a:spcPts val="8799"/>
              </a:lnSpc>
              <a:spcBef>
                <a:spcPct val="0"/>
              </a:spcBef>
            </a:pPr>
            <a:r>
              <a:rPr lang="fr-FR" sz="8799" u="none" strike="noStrike" dirty="0">
                <a:solidFill>
                  <a:srgbClr val="FFFFFF"/>
                </a:solidFill>
                <a:latin typeface="Glacial Indifference"/>
              </a:rPr>
              <a:t>Histoire de la langue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E6AE3BE-F4F8-3067-5B88-7D96FDFAD6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9C2AC2-EEF2-1300-499C-BB8088A9D7E2}"/>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981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08AC50-2B22-F98C-ED77-1C6BCB5E5A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AF18F8B-AE85-9634-C8EB-3A2CDE426729}"/>
              </a:ext>
            </a:extLst>
          </p:cNvPr>
          <p:cNvSpPr txBox="1"/>
          <p:nvPr/>
        </p:nvSpPr>
        <p:spPr>
          <a:xfrm>
            <a:off x="8763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19FAE0-DB9A-A207-8FC5-E67E9DD7062C}"/>
              </a:ext>
            </a:extLst>
          </p:cNvPr>
          <p:cNvSpPr txBox="1"/>
          <p:nvPr/>
        </p:nvSpPr>
        <p:spPr>
          <a:xfrm>
            <a:off x="990600" y="2247900"/>
            <a:ext cx="16116300" cy="7442037"/>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Époque déterminante → mouvement culturel qui tend vers l’</a:t>
            </a: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et le </a:t>
            </a:r>
            <a:r>
              <a:rPr lang="fr-FR" sz="3600" u="sng" dirty="0">
                <a:solidFill>
                  <a:srgbClr val="F9FAFD"/>
                </a:solidFill>
                <a:latin typeface="Glacial Indifference" panose="020B0604020202020204" charset="0"/>
              </a:rPr>
              <a:t>prescriptivisme</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 déjà avant le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 français, bien qu’encore fluctuant, a commencé son processus de standardisation à travers les grammaires et les dictionnaires</a:t>
            </a:r>
          </a:p>
          <a:p>
            <a:pPr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Ce processus continue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où « la tendance est à l’unification dans un langage </a:t>
            </a:r>
            <a:r>
              <a:rPr lang="fr-FR" sz="3600" i="1" dirty="0">
                <a:solidFill>
                  <a:srgbClr val="F9FAFD"/>
                </a:solidFill>
                <a:latin typeface="Glacial Indifference" panose="020B0604020202020204" charset="0"/>
              </a:rPr>
              <a:t>moyen</a:t>
            </a:r>
            <a:r>
              <a:rPr lang="fr-FR" sz="3600" dirty="0">
                <a:solidFill>
                  <a:srgbClr val="F9FAFD"/>
                </a:solidFill>
                <a:latin typeface="Glacial Indifference" panose="020B0604020202020204" charset="0"/>
              </a:rPr>
              <a:t>, qui soit compréhensible par tous les Français et par tous les Européens qui adoptent de plus en plus souvent le français comme langue commune » </a:t>
            </a:r>
            <a:endParaRPr lang="fr-FR" sz="2900" dirty="0">
              <a:solidFill>
                <a:srgbClr val="F9FAFD"/>
              </a:solidFill>
              <a:latin typeface="Glacial Indifference" panose="020B0604020202020204" charset="0"/>
            </a:endParaRPr>
          </a:p>
          <a:p>
            <a:pPr algn="r">
              <a:spcBef>
                <a:spcPct val="0"/>
              </a:spcBef>
            </a:pPr>
            <a:r>
              <a:rPr lang="fr-FR" sz="2800" dirty="0">
                <a:solidFill>
                  <a:srgbClr val="F9FAFD"/>
                </a:solidFill>
                <a:latin typeface="Glacial Indifference" panose="020B0604020202020204" charset="0"/>
              </a:rPr>
              <a:t>Site de l’Académie française, page </a:t>
            </a:r>
            <a:r>
              <a:rPr lang="fr-FR" sz="2800" i="1" dirty="0">
                <a:solidFill>
                  <a:srgbClr val="F9FAFD"/>
                </a:solidFill>
                <a:latin typeface="Glacial Indifference" panose="020B0604020202020204" charset="0"/>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17014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03991B-2CD5-A504-5B6C-31B7ED4873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1C8B6E-2854-EE23-D010-0ABF7CBB5980}"/>
              </a:ext>
            </a:extLst>
          </p:cNvPr>
          <p:cNvSpPr txBox="1"/>
          <p:nvPr/>
        </p:nvSpPr>
        <p:spPr>
          <a:xfrm>
            <a:off x="9144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F03A01E-5DB5-FA12-F48B-751068AB91C1}"/>
              </a:ext>
            </a:extLst>
          </p:cNvPr>
          <p:cNvSpPr txBox="1"/>
          <p:nvPr/>
        </p:nvSpPr>
        <p:spPr>
          <a:xfrm>
            <a:off x="1028700" y="2628900"/>
            <a:ext cx="16116300" cy="6087820"/>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Prescriptivisme</a:t>
            </a:r>
            <a:r>
              <a:rPr lang="fr-FR" sz="3600" dirty="0">
                <a:solidFill>
                  <a:srgbClr val="F9FAFD"/>
                </a:solidFill>
                <a:latin typeface="Glacial Indifference" panose="020B0604020202020204" charset="0"/>
              </a:rPr>
              <a:t> → approche s’appuyant sur des règles grammaticales aussi strictes que possible</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 le souci de la langue et la peur de la faute tendent à se confondre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dirty="0">
                <a:solidFill>
                  <a:srgbClr val="F9FAFD"/>
                </a:solidFill>
                <a:latin typeface="Glacial Indifference" panose="020B0604020202020204" charset="0"/>
              </a:rPr>
              <a:t>Jacques Chaurand, </a:t>
            </a: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227.</a:t>
            </a:r>
          </a:p>
          <a:p>
            <a:pPr marL="0" lvl="0" indent="0" algn="just">
              <a:lnSpc>
                <a:spcPct val="110000"/>
              </a:lnSpc>
              <a:spcBef>
                <a:spcPts val="600"/>
              </a:spcBef>
              <a:spcAft>
                <a:spcPts val="18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bon usage</a:t>
            </a:r>
            <a:r>
              <a:rPr lang="fr-FR" sz="3600" dirty="0">
                <a:solidFill>
                  <a:srgbClr val="F9FAFD"/>
                </a:solidFill>
                <a:latin typeface="Glacial Indifference" panose="020B0604020202020204" charset="0"/>
              </a:rPr>
              <a:t>" constitue désormais le souci principal, et l’attention aux différents emplois et nuances de la langue devient plus importante même de l’innovation linguistique et de la création lexicale → crainte des néologismes.</a:t>
            </a:r>
          </a:p>
        </p:txBody>
      </p:sp>
    </p:spTree>
    <p:extLst>
      <p:ext uri="{BB962C8B-B14F-4D97-AF65-F5344CB8AC3E}">
        <p14:creationId xmlns:p14="http://schemas.microsoft.com/office/powerpoint/2010/main" val="188682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BA28F6A-D5B6-435F-03EB-25AB756AC0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3CD474-751F-024B-B60F-4846B6F5B09B}"/>
              </a:ext>
            </a:extLst>
          </p:cNvPr>
          <p:cNvSpPr txBox="1"/>
          <p:nvPr/>
        </p:nvSpPr>
        <p:spPr>
          <a:xfrm>
            <a:off x="990600" y="1028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F3E387B5-02D4-4272-994B-5992481C8922}"/>
              </a:ext>
            </a:extLst>
          </p:cNvPr>
          <p:cNvSpPr txBox="1"/>
          <p:nvPr/>
        </p:nvSpPr>
        <p:spPr>
          <a:xfrm>
            <a:off x="1028700" y="2781300"/>
            <a:ext cx="16040100" cy="5447645"/>
          </a:xfrm>
          <a:prstGeom prst="rect">
            <a:avLst/>
          </a:prstGeom>
        </p:spPr>
        <p:txBody>
          <a:bodyPr wrap="square" lIns="0" tIns="0" rIns="0" bIns="0" rtlCol="0" anchor="t">
            <a:spAutoFit/>
          </a:bodyPr>
          <a:lstStyle/>
          <a:p>
            <a:pPr marL="0" lvl="0" indent="0" algn="just">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latin</a:t>
            </a:r>
            <a:r>
              <a:rPr lang="fr-FR" sz="3600" dirty="0">
                <a:solidFill>
                  <a:srgbClr val="F9FAFD"/>
                </a:solidFill>
                <a:latin typeface="Glacial Indifference" panose="020B0604020202020204" charset="0"/>
              </a:rPr>
              <a:t> est de moins en </a:t>
            </a:r>
            <a:r>
              <a:rPr lang="fr-FR" sz="3600" u="sng" dirty="0">
                <a:solidFill>
                  <a:srgbClr val="F9FAFD"/>
                </a:solidFill>
                <a:latin typeface="Glacial Indifference" panose="020B0604020202020204" charset="0"/>
              </a:rPr>
              <a:t>moins employé</a:t>
            </a:r>
            <a:r>
              <a:rPr lang="fr-FR" sz="3600" dirty="0">
                <a:solidFill>
                  <a:srgbClr val="F9FAFD"/>
                </a:solidFill>
                <a:latin typeface="Glacial Indifference" panose="020B0604020202020204" charset="0"/>
              </a:rPr>
              <a:t>.</a:t>
            </a:r>
          </a:p>
          <a:p>
            <a:pPr marL="0" lvl="0" indent="0" algn="just">
              <a:spcBef>
                <a:spcPct val="0"/>
              </a:spcBef>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acquiert pour ses parlants une image de </a:t>
            </a:r>
            <a:r>
              <a:rPr lang="fr-FR" sz="3600" u="sng" dirty="0">
                <a:solidFill>
                  <a:srgbClr val="F9FAFD"/>
                </a:solidFill>
                <a:latin typeface="Glacial Indifference" panose="020B0604020202020204" charset="0"/>
              </a:rPr>
              <a:t>prestige</a:t>
            </a:r>
            <a:r>
              <a:rPr lang="fr-FR" sz="3600" dirty="0">
                <a:solidFill>
                  <a:srgbClr val="F9FAFD"/>
                </a:solidFill>
                <a:latin typeface="Glacial Indifference" panose="020B0604020202020204" charset="0"/>
              </a:rPr>
              <a:t> et d’</a:t>
            </a:r>
            <a:r>
              <a:rPr lang="fr-FR" sz="3600" u="sng" dirty="0">
                <a:solidFill>
                  <a:srgbClr val="F9FAFD"/>
                </a:solidFill>
                <a:latin typeface="Glacial Indifference" panose="020B0604020202020204" charset="0"/>
              </a:rPr>
              <a:t>autorité</a:t>
            </a:r>
            <a:r>
              <a:rPr lang="fr-FR" sz="3600" dirty="0">
                <a:solidFill>
                  <a:srgbClr val="F9FAFD"/>
                </a:solidFill>
                <a:latin typeface="Glacial Indifference" panose="020B0604020202020204" charset="0"/>
              </a:rPr>
              <a:t>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la langue doit toujours être </a:t>
            </a:r>
            <a:r>
              <a:rPr lang="fr-FR" sz="3600" u="sng" dirty="0">
                <a:solidFill>
                  <a:srgbClr val="F9FAFD"/>
                </a:solidFill>
                <a:latin typeface="Glacial Indifference" panose="020B0604020202020204" charset="0"/>
              </a:rPr>
              <a:t>soignée</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surveillée</a:t>
            </a:r>
            <a:r>
              <a:rPr lang="fr-FR" sz="3600" dirty="0">
                <a:solidFill>
                  <a:srgbClr val="F9FAFD"/>
                </a:solidFill>
                <a:latin typeface="Glacial Indifference" panose="020B0604020202020204" charset="0"/>
              </a:rPr>
              <a:t>, notamment par des élites visant un </a:t>
            </a:r>
            <a:r>
              <a:rPr lang="fr-FR" sz="3600" u="sng" dirty="0">
                <a:solidFill>
                  <a:srgbClr val="F9FAFD"/>
                </a:solidFill>
                <a:latin typeface="Glacial Indifference" panose="020B0604020202020204" charset="0"/>
              </a:rPr>
              <a:t>idéal de perfection</a:t>
            </a:r>
            <a:r>
              <a:rPr lang="fr-FR" sz="3600" dirty="0">
                <a:solidFill>
                  <a:srgbClr val="F9FAFD"/>
                </a:solidFill>
                <a:latin typeface="Glacial Indifference" panose="020B0604020202020204" charset="0"/>
              </a:rPr>
              <a:t> (illusoire)</a:t>
            </a:r>
          </a:p>
          <a:p>
            <a:pPr marL="571500" lvl="0"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la langue constitue à la fois une </a:t>
            </a:r>
            <a:r>
              <a:rPr lang="fr-FR" sz="3600" u="sng" dirty="0">
                <a:solidFill>
                  <a:srgbClr val="F9FAFD"/>
                </a:solidFill>
                <a:latin typeface="Glacial Indifference" panose="020B0604020202020204" charset="0"/>
              </a:rPr>
              <a:t>forme d’autorité</a:t>
            </a:r>
            <a:r>
              <a:rPr lang="fr-FR" sz="3600" dirty="0">
                <a:solidFill>
                  <a:srgbClr val="F9FAFD"/>
                </a:solidFill>
                <a:latin typeface="Glacial Indifference" panose="020B0604020202020204" charset="0"/>
              </a:rPr>
              <a:t>, et un </a:t>
            </a:r>
            <a:r>
              <a:rPr lang="fr-FR" sz="3600" u="sng" dirty="0">
                <a:solidFill>
                  <a:srgbClr val="F9FAFD"/>
                </a:solidFill>
                <a:latin typeface="Glacial Indifference" panose="020B0604020202020204" charset="0"/>
              </a:rPr>
              <a:t>outil de l’autorité</a:t>
            </a:r>
            <a:r>
              <a:rPr lang="fr-FR" sz="3600" dirty="0">
                <a:solidFill>
                  <a:srgbClr val="F9FAFD"/>
                </a:solidFill>
                <a:latin typeface="Glacial Indifference" panose="020B0604020202020204" charset="0"/>
              </a:rPr>
              <a:t> et du pouvoir → elle est perçue comme une institution nationale</a:t>
            </a:r>
          </a:p>
          <a:p>
            <a:pPr algn="just">
              <a:spcBef>
                <a:spcPct val="0"/>
              </a:spcBef>
            </a:pPr>
            <a:r>
              <a:rPr lang="fr-FR" sz="3600" dirty="0">
                <a:solidFill>
                  <a:srgbClr val="F9FAFD"/>
                </a:solidFill>
                <a:latin typeface="Glacial Indifference" panose="020B0604020202020204" charset="0"/>
              </a:rPr>
              <a:t>										    ↓</a:t>
            </a:r>
          </a:p>
          <a:p>
            <a:pPr lvl="0" algn="ctr">
              <a:spcBef>
                <a:spcPct val="0"/>
              </a:spcBef>
            </a:pPr>
            <a:r>
              <a:rPr lang="fr-FR" sz="3600" dirty="0">
                <a:solidFill>
                  <a:srgbClr val="F9FAFD"/>
                </a:solidFill>
                <a:latin typeface="Glacial Indifference" panose="020B0604020202020204" charset="0"/>
              </a:rPr>
              <a:t>après François I, c’est Richelieu qui devient dans ce sens une figure majeure</a:t>
            </a:r>
          </a:p>
        </p:txBody>
      </p:sp>
    </p:spTree>
    <p:extLst>
      <p:ext uri="{BB962C8B-B14F-4D97-AF65-F5344CB8AC3E}">
        <p14:creationId xmlns:p14="http://schemas.microsoft.com/office/powerpoint/2010/main" val="85621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837BF88-C8EB-BEB8-D1F9-A4D2CC25E3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EA24B9C-2799-7F06-1B7E-F948D4A73770}"/>
              </a:ext>
            </a:extLst>
          </p:cNvPr>
          <p:cNvSpPr txBox="1"/>
          <p:nvPr/>
        </p:nvSpPr>
        <p:spPr>
          <a:xfrm>
            <a:off x="9906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C32E510-CFB4-01C8-E75D-154505ECFAA8}"/>
              </a:ext>
            </a:extLst>
          </p:cNvPr>
          <p:cNvSpPr txBox="1"/>
          <p:nvPr/>
        </p:nvSpPr>
        <p:spPr>
          <a:xfrm>
            <a:off x="1028700" y="2247900"/>
            <a:ext cx="16040100" cy="782675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Après François I avec l’Ordonnance de Villers-Cotterêts, « c’est à Richelieu que nous devons la première, principale et emblématique confusion entre autorité politique et force interne de la langue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232.</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1624</a:t>
            </a:r>
            <a:r>
              <a:rPr lang="fr-FR" sz="3600" dirty="0">
                <a:solidFill>
                  <a:srgbClr val="F9FAFD"/>
                </a:solidFill>
                <a:latin typeface="Glacial Indifference" panose="020B0604020202020204" charset="0"/>
              </a:rPr>
              <a:t> → le cardinal Richelieu est nommé par Louis XIII </a:t>
            </a:r>
            <a:r>
              <a:rPr lang="fr-FR" sz="3600" u="sng" dirty="0">
                <a:solidFill>
                  <a:srgbClr val="F9FAFD"/>
                </a:solidFill>
                <a:latin typeface="Glacial Indifference" panose="020B0604020202020204" charset="0"/>
              </a:rPr>
              <a:t>principal ministre d'État</a:t>
            </a:r>
            <a:r>
              <a:rPr lang="fr-FR" sz="3600" dirty="0">
                <a:solidFill>
                  <a:srgbClr val="F9FAFD"/>
                </a:solidFill>
                <a:latin typeface="Glacial Indifference" panose="020B0604020202020204" charset="0"/>
              </a:rPr>
              <a:t> (premier ministre de France), c’est-à-dire conseiller principal du roi</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2400"/>
              </a:spcAft>
            </a:pPr>
            <a:r>
              <a:rPr lang="fr-FR" sz="3600" dirty="0">
                <a:solidFill>
                  <a:srgbClr val="F9FAFD"/>
                </a:solidFill>
                <a:latin typeface="Glacial Indifference" panose="020B0604020202020204" charset="0"/>
              </a:rPr>
              <a:t>« Le pouvoir royal, à travers le gouvernement de Richelieu, […] voit [dans la langue française] un des </a:t>
            </a:r>
            <a:r>
              <a:rPr lang="fr-FR" sz="3600" u="sng" dirty="0">
                <a:solidFill>
                  <a:srgbClr val="F9FAFD"/>
                </a:solidFill>
                <a:latin typeface="Glacial Indifference" panose="020B0604020202020204" charset="0"/>
              </a:rPr>
              <a:t>instruments de sa politique d’unification</a:t>
            </a:r>
            <a:r>
              <a:rPr lang="fr-FR" sz="3600" dirty="0">
                <a:solidFill>
                  <a:srgbClr val="F9FAFD"/>
                </a:solidFill>
                <a:latin typeface="Glacial Indifference" panose="020B0604020202020204" charset="0"/>
              </a:rPr>
              <a:t> du royaume à l’intérieur et de son </a:t>
            </a:r>
            <a:r>
              <a:rPr lang="fr-FR" sz="3600" u="sng" dirty="0">
                <a:solidFill>
                  <a:srgbClr val="F9FAFD"/>
                </a:solidFill>
                <a:latin typeface="Glacial Indifference" panose="020B0604020202020204" charset="0"/>
              </a:rPr>
              <a:t>rayonnement diplomatique</a:t>
            </a:r>
            <a:r>
              <a:rPr lang="fr-FR" sz="3600" dirty="0">
                <a:solidFill>
                  <a:srgbClr val="F9FAFD"/>
                </a:solidFill>
                <a:latin typeface="Glacial Indifference" panose="020B0604020202020204" charset="0"/>
              </a:rPr>
              <a:t> à l’étranger ». </a:t>
            </a:r>
            <a:endParaRPr lang="fr-FR" sz="2900" dirty="0">
              <a:solidFill>
                <a:srgbClr val="F9FAFD"/>
              </a:solidFill>
              <a:latin typeface="Glacial Indifference" panose="020B0604020202020204" charset="0"/>
            </a:endParaRPr>
          </a:p>
          <a:p>
            <a:pPr marL="0" lvl="0" indent="0" algn="r">
              <a:spcBef>
                <a:spcPct val="0"/>
              </a:spcBef>
              <a:spcAft>
                <a:spcPts val="600"/>
              </a:spcAft>
            </a:pPr>
            <a:r>
              <a:rPr lang="fr-FR" sz="2700" dirty="0">
                <a:solidFill>
                  <a:srgbClr val="F9FAFD"/>
                </a:solidFill>
                <a:latin typeface="Glacial Indifference" panose="020B0604020202020204" charset="0"/>
              </a:rPr>
              <a:t>Site de l’Académie française, </a:t>
            </a:r>
            <a:r>
              <a:rPr lang="fr-FR" sz="2700" i="1" dirty="0">
                <a:solidFill>
                  <a:srgbClr val="F9FAFD"/>
                </a:solidFill>
                <a:latin typeface="Glacial Indifference" panose="020B0604020202020204" charset="0"/>
              </a:rPr>
              <a:t>Les missions</a:t>
            </a:r>
            <a:r>
              <a:rPr lang="fr-FR" sz="27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1821237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C58AF5-84DE-B684-216F-2A2DDD751D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90FBE1-F366-1AB2-CD64-06F676549F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A4531E1-BC98-5C0E-CDD3-682EE82D19B2}"/>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1635</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Richelieu crée l’Académie française</a:t>
            </a:r>
            <a:r>
              <a:rPr lang="fr-FR" sz="3600" dirty="0">
                <a:solidFill>
                  <a:srgbClr val="F9FAFD"/>
                </a:solidFill>
                <a:latin typeface="Glacial Indifference" panose="020B0604020202020204" charset="0"/>
              </a:rPr>
              <a:t>, une institution chargée de définir la langue française, créé dans le but de « conférer un poids officiel aux travaux des grammairiens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L’Académie doit être l’emblème du statut de langue "classique" du français (au même titre que le latin et le grec)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dirty="0">
                <a:solidFill>
                  <a:srgbClr val="F9FAFD"/>
                </a:solidFill>
                <a:latin typeface="Glacial Indifference" panose="020B0604020202020204" charset="0"/>
              </a:rPr>
              <a:t>le français doit « devenir "le latin des modernes", [et donc une langue] universelle et accessible à tous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8470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F2405B2-D666-ED71-2D1C-E4E330D90E2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0CF5C2-2894-0BC6-7D25-02C72518848B}"/>
              </a:ext>
            </a:extLst>
          </p:cNvPr>
          <p:cNvSpPr txBox="1"/>
          <p:nvPr/>
        </p:nvSpPr>
        <p:spPr>
          <a:xfrm>
            <a:off x="9906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20D4A4C-1772-F107-9F6B-D66DBC26947D}"/>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Tout au long du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les membres de l’Académie – appelés académiciens – contribuent, chacun dans sa spécialité, à travers leurs ouvrages à conférer un </a:t>
            </a:r>
            <a:r>
              <a:rPr lang="fr-FR" sz="3600" u="sng" dirty="0">
                <a:solidFill>
                  <a:srgbClr val="F9FAFD"/>
                </a:solidFill>
                <a:latin typeface="Glacial Indifference" panose="020B0604020202020204" charset="0"/>
              </a:rPr>
              <a:t>grand prestige</a:t>
            </a:r>
            <a:r>
              <a:rPr lang="fr-FR" sz="3600" dirty="0">
                <a:solidFill>
                  <a:srgbClr val="F9FAFD"/>
                </a:solidFill>
                <a:latin typeface="Glacial Indifference" panose="020B0604020202020204" charset="0"/>
              </a:rPr>
              <a:t>, au niveau européen, </a:t>
            </a:r>
            <a:r>
              <a:rPr lang="fr-FR" sz="3600" u="sng" dirty="0">
                <a:solidFill>
                  <a:srgbClr val="F9FAFD"/>
                </a:solidFill>
                <a:latin typeface="Glacial Indifference" panose="020B0604020202020204" charset="0"/>
              </a:rPr>
              <a:t>à la langue française définie par Vaugelas et la jeune Compagnie</a:t>
            </a:r>
            <a:r>
              <a:rPr lang="fr-FR" sz="3600" dirty="0">
                <a:solidFill>
                  <a:srgbClr val="F9FAFD"/>
                </a:solidFill>
                <a:latin typeface="Glacial Indifference" panose="020B0604020202020204" charset="0"/>
              </a:rPr>
              <a:t> - Corneille, Boileau, La Fontaine, Racine, Bossuet.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Les grammairiens et autres connaisseurs de la langue, académiciens ou non, dont Vaugelas, publient à cette époque plusieurs études relatives à des questions de langage.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24625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1345F67-F588-D441-F030-CC60FF9147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BFB683-60E1-81BA-5ECD-39AE5ABCAC7D}"/>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A125E2E-6E4C-919A-6004-05E969953B1E}"/>
              </a:ext>
            </a:extLst>
          </p:cNvPr>
          <p:cNvSpPr txBox="1"/>
          <p:nvPr/>
        </p:nvSpPr>
        <p:spPr>
          <a:xfrm>
            <a:off x="1028700" y="2857500"/>
            <a:ext cx="16040100" cy="665566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t>
            </a:r>
            <a:r>
              <a:rPr lang="fr-FR" sz="3600" u="sng" dirty="0">
                <a:solidFill>
                  <a:srgbClr val="F9FAFD"/>
                </a:solidFill>
                <a:latin typeface="Glacial Indifference" panose="020B0604020202020204" charset="0"/>
              </a:rPr>
              <a:t>article 24 des Statuts</a:t>
            </a:r>
            <a:r>
              <a:rPr lang="fr-FR" sz="3600" dirty="0">
                <a:solidFill>
                  <a:srgbClr val="F9FAFD"/>
                </a:solidFill>
                <a:latin typeface="Glacial Indifference" panose="020B0604020202020204" charset="0"/>
              </a:rPr>
              <a:t>* explique que « la principale fonction de l’Académie sera de travailler, avec tout le soin et toute la diligence possibles, à </a:t>
            </a:r>
            <a:r>
              <a:rPr lang="fr-FR" sz="3600" u="sng" dirty="0">
                <a:solidFill>
                  <a:srgbClr val="F9FAFD"/>
                </a:solidFill>
                <a:latin typeface="Glacial Indifference" panose="020B0604020202020204" charset="0"/>
              </a:rPr>
              <a:t>donner des règles certaines à notre langue</a:t>
            </a:r>
            <a:r>
              <a:rPr lang="fr-FR" sz="3600" dirty="0">
                <a:solidFill>
                  <a:srgbClr val="F9FAFD"/>
                </a:solidFill>
                <a:latin typeface="Glacial Indifference" panose="020B0604020202020204" charset="0"/>
              </a:rPr>
              <a:t> et à </a:t>
            </a:r>
            <a:r>
              <a:rPr lang="fr-FR" sz="3600" u="sng" dirty="0">
                <a:solidFill>
                  <a:srgbClr val="F9FAFD"/>
                </a:solidFill>
                <a:latin typeface="Glacial Indifference" panose="020B0604020202020204" charset="0"/>
              </a:rPr>
              <a:t>la rendre pure, éloquente et capable de traiter les arts et les sciences</a:t>
            </a:r>
            <a:r>
              <a:rPr lang="fr-FR" sz="3600" dirty="0">
                <a:solidFill>
                  <a:srgbClr val="F9FAFD"/>
                </a:solidFill>
                <a:latin typeface="Glacial Indifference" panose="020B0604020202020204" charset="0"/>
              </a:rPr>
              <a:t>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300" dirty="0">
                <a:solidFill>
                  <a:srgbClr val="F9FAFD"/>
                </a:solidFill>
                <a:latin typeface="Glacial Indifference" panose="020B0604020202020204" charset="0"/>
              </a:rPr>
              <a:t>*Ces statuts « décrivent l’organisation de l’Académie, les conditions de vote, de travail, les obligations des académiciens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lvl="0" indent="0" algn="just">
              <a:lnSpc>
                <a:spcPct val="110000"/>
              </a:lnSpc>
              <a:spcBef>
                <a:spcPct val="0"/>
              </a:spcBef>
              <a:spcAft>
                <a:spcPts val="3000"/>
              </a:spcAft>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 et les règlements de l’Académie française, rédigés en 1635 et signés par Richelieu, se composent de </a:t>
            </a:r>
            <a:r>
              <a:rPr lang="fr-FR" sz="3300" dirty="0">
                <a:solidFill>
                  <a:srgbClr val="F9FAFD"/>
                </a:solidFill>
                <a:latin typeface="Glacial Indifference" panose="020B0604020202020204" charset="0"/>
              </a:rPr>
              <a:t>cinquante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articles et constituent «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corps de droit écrit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sur lequel l’Académie se fonde.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a:t>
            </a:r>
            <a:r>
              <a:rPr lang="fr-FR" sz="2800" dirty="0">
                <a:solidFill>
                  <a:srgbClr val="F9FAFD"/>
                </a:solidFill>
                <a:latin typeface="Glacial Indifference" panose="020B0604020202020204" charset="0"/>
              </a:rPr>
              <a:t>.</a:t>
            </a:r>
            <a:endParaRPr lang="fr-FR" sz="32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8687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BD880A-AD31-997B-0D89-1F67898026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D90E549-2E91-35E5-9CFF-89363939FAA7}"/>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1EEC092-B5A7-B120-4183-C611DF697B54}"/>
              </a:ext>
            </a:extLst>
          </p:cNvPr>
          <p:cNvSpPr txBox="1"/>
          <p:nvPr/>
        </p:nvSpPr>
        <p:spPr>
          <a:xfrm>
            <a:off x="1028700" y="2857500"/>
            <a:ext cx="16040100" cy="5318379"/>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Cette fonction, cette « mission[,] doit se traduire par la </a:t>
            </a:r>
            <a:r>
              <a:rPr lang="fr-FR" sz="3600" u="sng" dirty="0">
                <a:solidFill>
                  <a:srgbClr val="F9FAFD"/>
                </a:solidFill>
                <a:latin typeface="Glacial Indifference" panose="020B0604020202020204" charset="0"/>
              </a:rPr>
              <a:t>rédaction de quatre ouvrages</a:t>
            </a:r>
            <a:r>
              <a:rPr lang="fr-FR" sz="3600" dirty="0">
                <a:solidFill>
                  <a:srgbClr val="F9FAFD"/>
                </a:solidFill>
                <a:latin typeface="Glacial Indifference" panose="020B0604020202020204" charset="0"/>
              </a:rPr>
              <a:t> : un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rhétorique</a:t>
            </a:r>
            <a:r>
              <a:rPr lang="fr-FR" sz="3600" dirty="0">
                <a:solidFill>
                  <a:srgbClr val="F9FAFD"/>
                </a:solidFill>
                <a:latin typeface="Glacial Indifference" panose="020B0604020202020204" charset="0"/>
              </a:rPr>
              <a:t> et une </a:t>
            </a:r>
            <a:r>
              <a:rPr lang="fr-FR" sz="3600" u="sng" dirty="0">
                <a:solidFill>
                  <a:srgbClr val="F9FAFD"/>
                </a:solidFill>
                <a:latin typeface="Glacial Indifference" panose="020B0604020202020204" charset="0"/>
              </a:rPr>
              <a:t>poétique</a:t>
            </a:r>
            <a:r>
              <a:rPr lang="fr-FR" sz="3600" dirty="0">
                <a:solidFill>
                  <a:srgbClr val="F9FAFD"/>
                </a:solidFill>
                <a:latin typeface="Glacial Indifference" panose="020B0604020202020204" charset="0"/>
              </a:rPr>
              <a:t> ». </a:t>
            </a:r>
            <a:endParaRPr lang="fr-FR" sz="2900" dirty="0">
              <a:solidFill>
                <a:srgbClr val="F9FAFD"/>
              </a:solidFill>
              <a:latin typeface="Glacial Indifference" panose="020B0604020202020204" charset="0"/>
            </a:endParaRPr>
          </a:p>
          <a:p>
            <a:pPr marL="0" lvl="0" indent="0"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3000"/>
              </a:spcAft>
            </a:pPr>
            <a:r>
              <a:rPr lang="fr-FR" sz="3600" dirty="0">
                <a:solidFill>
                  <a:srgbClr val="F9FAFD"/>
                </a:solidFill>
                <a:latin typeface="Glacial Indifference" panose="020B0604020202020204" charset="0"/>
              </a:rPr>
              <a:t>Néanmoins, parmi ces ouvrages, seul le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a été réalisé par l’Académie. </a:t>
            </a:r>
          </a:p>
          <a:p>
            <a:pPr marL="0" lvl="0" indent="0" algn="just">
              <a:lnSpc>
                <a:spcPct val="110000"/>
              </a:lnSpc>
              <a:spcBef>
                <a:spcPct val="0"/>
              </a:spcBef>
            </a:pPr>
            <a:r>
              <a:rPr lang="fr-FR" sz="3600" dirty="0">
                <a:solidFill>
                  <a:srgbClr val="F9FAFD"/>
                </a:solidFill>
                <a:latin typeface="Glacial Indifference" panose="020B0604020202020204" charset="0"/>
              </a:rPr>
              <a:t>La </a:t>
            </a:r>
            <a:r>
              <a:rPr lang="fr-FR" sz="3600" i="1"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et la </a:t>
            </a:r>
            <a:r>
              <a:rPr lang="fr-FR" sz="3600" i="1" u="sng" dirty="0">
                <a:solidFill>
                  <a:srgbClr val="F9FAFD"/>
                </a:solidFill>
                <a:latin typeface="Glacial Indifference" panose="020B0604020202020204" charset="0"/>
              </a:rPr>
              <a:t>Logique</a:t>
            </a:r>
            <a:r>
              <a:rPr lang="fr-FR" sz="3600" dirty="0">
                <a:solidFill>
                  <a:srgbClr val="F9FAFD"/>
                </a:solidFill>
                <a:latin typeface="Glacial Indifference" panose="020B0604020202020204" charset="0"/>
              </a:rPr>
              <a:t>, dites de Port-Royal, sont des œuvres de Lancelot, Arnauld et Nicole, tandis que la </a:t>
            </a:r>
            <a:r>
              <a:rPr lang="fr-FR" sz="3600" i="1" u="sng" dirty="0">
                <a:solidFill>
                  <a:srgbClr val="F9FAFD"/>
                </a:solidFill>
                <a:latin typeface="Glacial Indifference" panose="020B0604020202020204" charset="0"/>
              </a:rPr>
              <a:t>Rhétorique ou l’art de parler</a:t>
            </a:r>
            <a:r>
              <a:rPr lang="fr-FR" sz="3600" dirty="0">
                <a:solidFill>
                  <a:srgbClr val="F9FAFD"/>
                </a:solidFill>
                <a:latin typeface="Glacial Indifference" panose="020B0604020202020204" charset="0"/>
              </a:rPr>
              <a:t> a été écrite par Bernard Lamy.</a:t>
            </a:r>
            <a:endParaRPr lang="fr-FR" sz="3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984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97994B0-5B25-3E99-6EEC-3F999DDB29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4FF01E-E363-6811-1563-5ADD2E84F555}"/>
              </a:ext>
            </a:extLst>
          </p:cNvPr>
          <p:cNvSpPr txBox="1"/>
          <p:nvPr/>
        </p:nvSpPr>
        <p:spPr>
          <a:xfrm>
            <a:off x="9144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D238E8C-ABAF-0AEF-3DE6-C15FF6CDFC05}"/>
              </a:ext>
            </a:extLst>
          </p:cNvPr>
          <p:cNvSpPr txBox="1"/>
          <p:nvPr/>
        </p:nvSpPr>
        <p:spPr>
          <a:xfrm>
            <a:off x="990600" y="2476500"/>
            <a:ext cx="16268700" cy="626017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La grammaire d’Arnauld et Lancelot</a:t>
            </a:r>
          </a:p>
          <a:p>
            <a:pPr marL="0" lvl="0" indent="0" algn="just">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dirty="0">
                <a:solidFill>
                  <a:srgbClr val="F9FAFD"/>
                </a:solidFill>
                <a:latin typeface="Glacial Indifference" panose="020B0604020202020204" charset="0"/>
              </a:rPr>
              <a:t>En </a:t>
            </a:r>
            <a:r>
              <a:rPr lang="fr-FR" sz="3600" u="sng" dirty="0">
                <a:solidFill>
                  <a:srgbClr val="F9FAFD"/>
                </a:solidFill>
                <a:latin typeface="Glacial Indifference" panose="020B0604020202020204" charset="0"/>
              </a:rPr>
              <a:t>1660</a:t>
            </a:r>
            <a:r>
              <a:rPr lang="fr-FR" sz="3600" dirty="0">
                <a:solidFill>
                  <a:srgbClr val="F9FAFD"/>
                </a:solidFill>
                <a:latin typeface="Glacial Indifference" panose="020B0604020202020204" charset="0"/>
              </a:rPr>
              <a:t>, les grammairiens de Port Royal, Antoine Arnauld et Claude Lancelot, jansénistes, conçoivent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fondée non sur la conformité à l’usage jugé le meilleur, mais sur la </a:t>
            </a:r>
            <a:r>
              <a:rPr lang="fr-FR" sz="3600" u="sng" dirty="0">
                <a:solidFill>
                  <a:srgbClr val="F9FAFD"/>
                </a:solidFill>
                <a:latin typeface="Glacial Indifference" panose="020B0604020202020204" charset="0"/>
              </a:rPr>
              <a:t>raison</a:t>
            </a:r>
            <a:r>
              <a:rPr lang="fr-FR" sz="3600" dirty="0">
                <a:solidFill>
                  <a:srgbClr val="F9FAFD"/>
                </a:solidFill>
                <a:latin typeface="Glacial Indifference" panose="020B0604020202020204" charset="0"/>
              </a:rPr>
              <a:t>. </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spcBef>
                <a:spcPct val="0"/>
              </a:spcBef>
              <a:spcAft>
                <a:spcPts val="1200"/>
              </a:spcAft>
            </a:pPr>
            <a:r>
              <a:rPr lang="fr-FR" sz="3600" dirty="0">
                <a:solidFill>
                  <a:srgbClr val="F9FAFD"/>
                </a:solidFill>
                <a:latin typeface="Glacial Indifference" panose="020B0604020202020204" charset="0"/>
              </a:rPr>
              <a:t>Cet ouvrage prend le nom de </a:t>
            </a:r>
            <a:r>
              <a:rPr lang="fr-FR" sz="3600" i="1" u="sng" dirty="0">
                <a:solidFill>
                  <a:srgbClr val="F9FAFD"/>
                </a:solidFill>
                <a:latin typeface="Glacial Indifference" panose="020B0604020202020204" charset="0"/>
              </a:rPr>
              <a:t>Grammaire générale et raisonnée</a:t>
            </a:r>
            <a:r>
              <a:rPr lang="fr-FR" sz="3600" dirty="0">
                <a:solidFill>
                  <a:srgbClr val="F9FAFD"/>
                </a:solidFill>
                <a:latin typeface="Glacial Indifference" panose="020B0604020202020204" charset="0"/>
              </a:rPr>
              <a:t> :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générale</a:t>
            </a:r>
            <a:r>
              <a:rPr lang="fr-FR" sz="3600" dirty="0">
                <a:solidFill>
                  <a:srgbClr val="F9FAFD"/>
                </a:solidFill>
                <a:latin typeface="Glacial Indifference" panose="020B0604020202020204" charset="0"/>
              </a:rPr>
              <a:t> parce qu'elle va s’occuper de toutes les langues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raisonnée</a:t>
            </a:r>
            <a:r>
              <a:rPr lang="fr-FR" sz="3600" dirty="0">
                <a:solidFill>
                  <a:srgbClr val="F9FAFD"/>
                </a:solidFill>
                <a:latin typeface="Glacial Indifference" panose="020B0604020202020204" charset="0"/>
              </a:rPr>
              <a:t> parce qu’elle explique le fonctionnement de la langue à travers la raison. </a:t>
            </a:r>
          </a:p>
        </p:txBody>
      </p:sp>
    </p:spTree>
    <p:extLst>
      <p:ext uri="{BB962C8B-B14F-4D97-AF65-F5344CB8AC3E}">
        <p14:creationId xmlns:p14="http://schemas.microsoft.com/office/powerpoint/2010/main" val="100535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0553699" y="25527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
        <p:nvSpPr>
          <p:cNvPr id="3" name="TextBox 3"/>
          <p:cNvSpPr txBox="1"/>
          <p:nvPr/>
        </p:nvSpPr>
        <p:spPr>
          <a:xfrm>
            <a:off x="1028700" y="904875"/>
            <a:ext cx="9877425" cy="1359346"/>
          </a:xfrm>
          <a:prstGeom prst="rect">
            <a:avLst/>
          </a:prstGeom>
        </p:spPr>
        <p:txBody>
          <a:bodyPr lIns="0" tIns="0" rIns="0" bIns="0" rtlCol="0" anchor="t">
            <a:spAutoFit/>
          </a:bodyPr>
          <a:lstStyle/>
          <a:p>
            <a:pPr marL="0" lvl="0" indent="0" algn="l">
              <a:lnSpc>
                <a:spcPts val="1800"/>
              </a:lnSpc>
              <a:spcBef>
                <a:spcPct val="0"/>
              </a:spcBef>
            </a:pPr>
            <a:endParaRPr lang="fr-FR" dirty="0"/>
          </a:p>
          <a:p>
            <a:pPr marL="0" lvl="0" indent="0" algn="l">
              <a:lnSpc>
                <a:spcPts val="8799"/>
              </a:lnSpc>
              <a:spcBef>
                <a:spcPct val="0"/>
              </a:spcBef>
            </a:pPr>
            <a:r>
              <a:rPr lang="fr-FR" sz="8000" u="none" strike="noStrike" dirty="0">
                <a:solidFill>
                  <a:srgbClr val="FFFFFF"/>
                </a:solidFill>
                <a:latin typeface="Glacial Indifference"/>
              </a:rPr>
              <a:t>Histoire de la langue</a:t>
            </a:r>
          </a:p>
        </p:txBody>
      </p:sp>
      <p:sp>
        <p:nvSpPr>
          <p:cNvPr id="4" name="TextBox 4"/>
          <p:cNvSpPr txBox="1"/>
          <p:nvPr/>
        </p:nvSpPr>
        <p:spPr>
          <a:xfrm>
            <a:off x="1028700" y="3361055"/>
            <a:ext cx="12396788" cy="2868478"/>
          </a:xfrm>
          <a:prstGeom prst="rect">
            <a:avLst/>
          </a:prstGeom>
        </p:spPr>
        <p:txBody>
          <a:bodyPr lIns="0" tIns="0" rIns="0" bIns="0" rtlCol="0" anchor="t">
            <a:spAutoFit/>
          </a:bodyPr>
          <a:lstStyle/>
          <a:p>
            <a:pPr algn="just">
              <a:lnSpc>
                <a:spcPct val="110000"/>
              </a:lnSpc>
            </a:pPr>
            <a:r>
              <a:rPr lang="fr-FR" sz="3800" dirty="0">
                <a:solidFill>
                  <a:srgbClr val="FFFFFF"/>
                </a:solidFill>
                <a:latin typeface="Glacial Indifference"/>
              </a:rPr>
              <a:t>« Une langue qui n’évolue plus est une langue morte, vouloir figer une langue c’est vouloir la tuer ; aimer une langue […] c’est vouloir qu’elle vive ».</a:t>
            </a:r>
          </a:p>
          <a:p>
            <a:pPr algn="r">
              <a:spcAft>
                <a:spcPts val="600"/>
              </a:spcAft>
            </a:pPr>
            <a:endParaRPr lang="fr-FR" sz="2800" dirty="0">
              <a:solidFill>
                <a:srgbClr val="FFFFFF"/>
              </a:solidFill>
              <a:latin typeface="Glacial Indifference"/>
            </a:endParaRPr>
          </a:p>
          <a:p>
            <a:pPr algn="r"/>
            <a:r>
              <a:rPr lang="fr-FR" sz="2600" dirty="0">
                <a:solidFill>
                  <a:srgbClr val="FFFFFF"/>
                </a:solidFill>
                <a:latin typeface="Glacial Indifference"/>
              </a:rPr>
              <a:t>Michèle 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0ED2DA-BEC0-A3DC-A7F6-6C17B6D4F6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BB26F0-AB87-F496-1E6D-1572353F49D9}"/>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5B8414C-4B3C-881D-44DC-3B38F07E7D74}"/>
              </a:ext>
            </a:extLst>
          </p:cNvPr>
          <p:cNvSpPr txBox="1"/>
          <p:nvPr/>
        </p:nvSpPr>
        <p:spPr>
          <a:xfrm>
            <a:off x="1028700" y="2628900"/>
            <a:ext cx="16268700" cy="5835444"/>
          </a:xfrm>
          <a:prstGeom prst="rect">
            <a:avLst/>
          </a:prstGeom>
        </p:spPr>
        <p:txBody>
          <a:bodyPr wrap="square" lIns="0" tIns="0" rIns="0" bIns="0" rtlCol="0" anchor="t">
            <a:spAutoFit/>
          </a:bodyPr>
          <a:lstStyle/>
          <a:p>
            <a:pPr marL="0" lvl="0" indent="0" algn="just">
              <a:spcBef>
                <a:spcPct val="0"/>
              </a:spcBef>
            </a:pPr>
            <a:r>
              <a:rPr lang="fr-FR" sz="3700" u="sng" dirty="0">
                <a:solidFill>
                  <a:srgbClr val="F9FAFD"/>
                </a:solidFill>
                <a:latin typeface="Glacial Indifference" panose="020B0604020202020204" charset="0"/>
              </a:rPr>
              <a:t>Le dictionnaire</a:t>
            </a:r>
          </a:p>
          <a:p>
            <a:pPr marL="0" lvl="0" indent="0" algn="just">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 première édition de ce Dictionnaire est parue en </a:t>
            </a:r>
            <a:r>
              <a:rPr lang="fr-FR" sz="3600" u="sng" dirty="0">
                <a:solidFill>
                  <a:srgbClr val="F9FAFD"/>
                </a:solidFill>
                <a:latin typeface="Glacial Indifference" panose="020B0604020202020204" charset="0"/>
              </a:rPr>
              <a:t>1694</a:t>
            </a:r>
            <a:r>
              <a:rPr lang="fr-FR" sz="3600" dirty="0">
                <a:solidFill>
                  <a:srgbClr val="F9FAFD"/>
                </a:solidFill>
                <a:latin typeface="Glacial Indifference" panose="020B0604020202020204" charset="0"/>
              </a:rPr>
              <a:t>, sous le titre de </a:t>
            </a:r>
            <a:r>
              <a:rPr lang="fr-FR" sz="3600" i="1" u="sng" dirty="0">
                <a:solidFill>
                  <a:srgbClr val="F9FAFD"/>
                </a:solidFill>
                <a:latin typeface="Glacial Indifference" panose="020B0604020202020204" charset="0"/>
              </a:rPr>
              <a:t>Dictionnaire de l'Académie françoise</a:t>
            </a:r>
            <a:r>
              <a:rPr lang="fr-FR" sz="3600" dirty="0">
                <a:solidFill>
                  <a:srgbClr val="F9FAFD"/>
                </a:solidFill>
                <a:latin typeface="Glacial Indifference" panose="020B0604020202020204" charset="0"/>
              </a:rPr>
              <a:t>, après des travaux très longs et lents.</a:t>
            </a:r>
            <a:endParaRPr lang="fr-FR" sz="3600"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Ce premier dictionnaire « répond à la mission fixée à l’Académie et témoigne d’un </a:t>
            </a:r>
            <a:r>
              <a:rPr lang="fr-FR" sz="3600" u="sng" dirty="0">
                <a:solidFill>
                  <a:srgbClr val="F9FAFD"/>
                </a:solidFill>
                <a:latin typeface="Glacial Indifference" panose="020B0604020202020204" charset="0"/>
              </a:rPr>
              <a:t>souci de compromis</a:t>
            </a:r>
            <a:r>
              <a:rPr lang="fr-FR" sz="3600" dirty="0">
                <a:solidFill>
                  <a:srgbClr val="F9FAFD"/>
                </a:solidFill>
                <a:latin typeface="Glacial Indifference" panose="020B0604020202020204" charset="0"/>
              </a:rPr>
              <a:t> entre l’</a:t>
            </a:r>
            <a:r>
              <a:rPr lang="fr-FR" sz="3600" i="1" dirty="0">
                <a:solidFill>
                  <a:srgbClr val="F9FAFD"/>
                </a:solidFill>
                <a:latin typeface="Glacial Indifference" panose="020B0604020202020204" charset="0"/>
              </a:rPr>
              <a:t>ancienne orthographe</a:t>
            </a:r>
            <a:r>
              <a:rPr lang="fr-FR" sz="3600" dirty="0">
                <a:solidFill>
                  <a:srgbClr val="F9FAFD"/>
                </a:solidFill>
                <a:latin typeface="Glacial Indifference" panose="020B0604020202020204" charset="0"/>
              </a:rPr>
              <a:t>, influencée par l’étymologie, et une orthographe fondée sur la parole et la prononciation, que prônent les réformateurs du temps »</a:t>
            </a:r>
            <a:r>
              <a:rPr lang="fr-FR" sz="3000" dirty="0">
                <a:solidFill>
                  <a:srgbClr val="F9FAFD"/>
                </a:solidFill>
                <a:latin typeface="Glacial Indifference" panose="020B0604020202020204" charset="0"/>
              </a:rPr>
              <a:t>.</a:t>
            </a: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853108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076540-D9A7-254F-1628-A2630CACBD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F1DFE28-F96E-FDC2-55C6-1B2340557955}"/>
              </a:ext>
            </a:extLst>
          </p:cNvPr>
          <p:cNvSpPr txBox="1"/>
          <p:nvPr/>
        </p:nvSpPr>
        <p:spPr>
          <a:xfrm>
            <a:off x="990600" y="509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A0D2E53D-007A-FFF2-B000-BA9136CD86E3}"/>
              </a:ext>
            </a:extLst>
          </p:cNvPr>
          <p:cNvSpPr txBox="1"/>
          <p:nvPr/>
        </p:nvSpPr>
        <p:spPr>
          <a:xfrm>
            <a:off x="1028700" y="2019300"/>
            <a:ext cx="16116300" cy="788523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Cette première édition du dictionnaire ne se limite pas à enregistrer en ordre alphabétique des mots avec leurs définitions.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Un </a:t>
            </a:r>
            <a:r>
              <a:rPr lang="fr-FR" sz="3600" u="sng" dirty="0">
                <a:solidFill>
                  <a:srgbClr val="F9FAFD"/>
                </a:solidFill>
                <a:latin typeface="Glacial Indifference" panose="020B0604020202020204" charset="0"/>
              </a:rPr>
              <a:t>travail de sélection</a:t>
            </a:r>
            <a:r>
              <a:rPr lang="fr-FR" sz="3600" dirty="0">
                <a:solidFill>
                  <a:srgbClr val="F9FAFD"/>
                </a:solidFill>
                <a:latin typeface="Glacial Indifference" panose="020B0604020202020204" charset="0"/>
              </a:rPr>
              <a:t> est fait, puisque « les </a:t>
            </a:r>
            <a:r>
              <a:rPr lang="fr-FR" sz="3600" u="sng" dirty="0">
                <a:solidFill>
                  <a:srgbClr val="F9FAFD"/>
                </a:solidFill>
                <a:latin typeface="Glacial Indifference" panose="020B0604020202020204" charset="0"/>
              </a:rPr>
              <a:t>mots d’usage propres à figurer dans la conversation, dans les discours, dans les écrits</a:t>
            </a:r>
            <a:r>
              <a:rPr lang="fr-FR" sz="3600" dirty="0">
                <a:solidFill>
                  <a:srgbClr val="F9FAFD"/>
                </a:solidFill>
                <a:latin typeface="Glacial Indifference" panose="020B0604020202020204" charset="0"/>
              </a:rPr>
              <a:t> […] à la portée de tous » sont choisis. En même temps, en revanche, « les vieux mots, ceux relevant d’un domaine particulier, les mots offensants, trop populaires ou régionaux, en sont généralement exclus ».</a:t>
            </a:r>
            <a:endParaRPr lang="fr-FR" sz="3000" dirty="0">
              <a:solidFill>
                <a:srgbClr val="F9FAFD"/>
              </a:solidFill>
              <a:latin typeface="Glacial Indifference" panose="020B0604020202020204" charset="0"/>
            </a:endParaRPr>
          </a:p>
          <a:p>
            <a:pPr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De plus, les académiciens ont choisi d’exclure « toute citation littéraire, au profit d’exemples et locutions pris dans l’usage courant de leur langue ».</a:t>
            </a:r>
            <a:endParaRPr lang="fr-FR" sz="3000" dirty="0">
              <a:solidFill>
                <a:srgbClr val="F9FAFD"/>
              </a:solidFill>
              <a:latin typeface="Glacial Indifference" panose="020B0604020202020204" charset="0"/>
            </a:endParaRPr>
          </a:p>
          <a:p>
            <a:pPr marL="0" lvl="0" indent="0" algn="r">
              <a:lnSpc>
                <a:spcPct val="110000"/>
              </a:lnSpc>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246.</a:t>
            </a:r>
          </a:p>
        </p:txBody>
      </p:sp>
    </p:spTree>
    <p:extLst>
      <p:ext uri="{BB962C8B-B14F-4D97-AF65-F5344CB8AC3E}">
        <p14:creationId xmlns:p14="http://schemas.microsoft.com/office/powerpoint/2010/main" val="312965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DC35891-A345-BC64-5EE4-C78962A311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96069D-8322-C4E0-F970-AEE19E3FD0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EF7B6FB-4C97-F8C3-BF00-9BE930F26181}"/>
              </a:ext>
            </a:extLst>
          </p:cNvPr>
          <p:cNvSpPr txBox="1"/>
          <p:nvPr/>
        </p:nvSpPr>
        <p:spPr>
          <a:xfrm>
            <a:off x="1028700" y="2857500"/>
            <a:ext cx="16116300" cy="288386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Avec ses défauts et ses qualités, </a:t>
            </a:r>
            <a:r>
              <a:rPr lang="fr-FR" sz="3600" u="sng" dirty="0">
                <a:solidFill>
                  <a:srgbClr val="F9FAFD"/>
                </a:solidFill>
                <a:latin typeface="Glacial Indifference" panose="020B0604020202020204" charset="0"/>
              </a:rPr>
              <a:t>le </a:t>
            </a:r>
            <a:r>
              <a:rPr lang="fr-FR" sz="3600" i="1" u="sng" dirty="0">
                <a:solidFill>
                  <a:srgbClr val="F9FAFD"/>
                </a:solidFill>
                <a:latin typeface="Glacial Indifference" panose="020B0604020202020204" charset="0"/>
              </a:rPr>
              <a:t>Dictionnaire</a:t>
            </a:r>
            <a:r>
              <a:rPr lang="fr-FR" sz="3600" u="sng" dirty="0">
                <a:solidFill>
                  <a:srgbClr val="F9FAFD"/>
                </a:solidFill>
                <a:latin typeface="Glacial Indifference" panose="020B0604020202020204" charset="0"/>
              </a:rPr>
              <a:t> impose avec toute la force de l’institution un pouvoir de décision</a:t>
            </a:r>
            <a:r>
              <a:rPr lang="fr-FR" sz="3600" dirty="0">
                <a:solidFill>
                  <a:srgbClr val="F9FAFD"/>
                </a:solidFill>
                <a:latin typeface="Glacial Indifference" panose="020B0604020202020204" charset="0"/>
              </a:rPr>
              <a:t> du bien et du mal s’exerçant sur la langue, le </a:t>
            </a:r>
            <a:r>
              <a:rPr lang="fr-FR" sz="3600" u="sng" dirty="0">
                <a:solidFill>
                  <a:srgbClr val="F9FAFD"/>
                </a:solidFill>
                <a:latin typeface="Glacial Indifference" panose="020B0604020202020204" charset="0"/>
              </a:rPr>
              <a:t>principe d’autorité</a:t>
            </a:r>
            <a:r>
              <a:rPr lang="fr-FR" sz="3600" dirty="0">
                <a:solidFill>
                  <a:srgbClr val="F9FAFD"/>
                </a:solidFill>
                <a:latin typeface="Glacial Indifference" panose="020B0604020202020204" charset="0"/>
              </a:rPr>
              <a:t> restant aussi fort, quelle que soit la famille politique ou sociale qui s’y glisse ».</a:t>
            </a:r>
          </a:p>
          <a:p>
            <a:pPr marL="0" lvl="0" indent="0" algn="r">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249.</a:t>
            </a:r>
          </a:p>
        </p:txBody>
      </p:sp>
    </p:spTree>
    <p:extLst>
      <p:ext uri="{BB962C8B-B14F-4D97-AF65-F5344CB8AC3E}">
        <p14:creationId xmlns:p14="http://schemas.microsoft.com/office/powerpoint/2010/main" val="942497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E065B2-51D0-1593-741A-93BB20664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2693BB9-78C2-88DC-AB29-5A677725C89A}"/>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84C20FA-5268-1E4A-6E2B-8863E45EF6B5}"/>
              </a:ext>
            </a:extLst>
          </p:cNvPr>
          <p:cNvSpPr txBox="1"/>
          <p:nvPr/>
        </p:nvSpPr>
        <p:spPr>
          <a:xfrm>
            <a:off x="1028700" y="2781300"/>
            <a:ext cx="16116300" cy="5452711"/>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1647</a:t>
            </a:r>
            <a:r>
              <a:rPr lang="fr-FR" sz="3600" dirty="0">
                <a:solidFill>
                  <a:srgbClr val="F9FAFD"/>
                </a:solidFill>
                <a:latin typeface="Glacial Indifference" panose="020B0604020202020204" charset="0"/>
              </a:rPr>
              <a:t> → l’œuvre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Remarques sur la langue française</a:t>
            </a:r>
            <a:r>
              <a:rPr lang="fr-FR" sz="3600" i="1" dirty="0">
                <a:solidFill>
                  <a:srgbClr val="F9FAFD"/>
                </a:solidFill>
                <a:latin typeface="Glacial Indifference" panose="020B0604020202020204" charset="0"/>
              </a:rPr>
              <a:t>. Utiles à ceux qui veulent bien parler et bien écrire</a:t>
            </a:r>
            <a:r>
              <a:rPr lang="fr-FR" sz="3600" dirty="0">
                <a:solidFill>
                  <a:srgbClr val="F9FAFD"/>
                </a:solidFill>
                <a:latin typeface="Glacial Indifference" panose="020B0604020202020204" charset="0"/>
              </a:rPr>
              <a:t>,</a:t>
            </a:r>
            <a:r>
              <a:rPr lang="fr-FR" sz="3600" i="1"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de Vaugelas, est parue.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Longue suite d'observations sur la langue, concernant : la prononciation, la morphologie, la syntaxe, l’orthographe, la sémantique, le genre des noms, l’ordre des éléments dans la phrase, etc.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Pour chaque point abordé, Vaugelas </a:t>
            </a:r>
            <a:r>
              <a:rPr lang="fr-FR" sz="3600" u="sng" dirty="0">
                <a:solidFill>
                  <a:srgbClr val="F9FAFD"/>
                </a:solidFill>
                <a:latin typeface="Glacial Indifference" panose="020B0604020202020204" charset="0"/>
              </a:rPr>
              <a:t>définit non pas des règles, mais le « bon usage » qu'il recherche en simple témoin</a:t>
            </a:r>
            <a:r>
              <a:rPr lang="fr-FR" sz="36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947096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1FA0476-6829-AB91-0413-9D86F15C05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6DB42A-630E-BE46-D5D1-BFEEC5A6ED21}"/>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6C082BE-E97B-26D6-48E8-242F19F4716D}"/>
              </a:ext>
            </a:extLst>
          </p:cNvPr>
          <p:cNvSpPr txBox="1"/>
          <p:nvPr/>
        </p:nvSpPr>
        <p:spPr>
          <a:xfrm>
            <a:off x="1028700" y="2431122"/>
            <a:ext cx="16116300" cy="7055778"/>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Voicy donc </a:t>
            </a:r>
            <a:r>
              <a:rPr lang="fr-FR" sz="3500" u="sng" dirty="0">
                <a:solidFill>
                  <a:srgbClr val="F9FAFD"/>
                </a:solidFill>
                <a:latin typeface="Glacial Indifference" panose="020B0604020202020204" charset="0"/>
              </a:rPr>
              <a:t>comme se définit le bon Usage</a:t>
            </a:r>
            <a:r>
              <a:rPr lang="fr-FR" sz="3500" dirty="0">
                <a:solidFill>
                  <a:srgbClr val="F9FAFD"/>
                </a:solidFill>
                <a:latin typeface="Glacial Indifference" panose="020B0604020202020204" charset="0"/>
              </a:rPr>
              <a:t> … c’est la façon de parler de la plus saine partie de la Cour, conformément à la façon d’escrire de la plus saine partie des Autheurs du temps. Quand je dis la Cour, j’y comprens les femmes comme les hommes, et plusieurs personnes de la ville ou le Prince réside, qui par la communication qu’elles ont avec les gens de la Cour participent à sa politesse ».</a:t>
            </a:r>
          </a:p>
          <a:p>
            <a:pPr marL="0" lvl="0" indent="0" algn="r">
              <a:spcBef>
                <a:spcPct val="0"/>
              </a:spcBef>
            </a:pPr>
            <a:r>
              <a:rPr lang="fr-FR" sz="2800" dirty="0">
                <a:solidFill>
                  <a:srgbClr val="F9FAFD"/>
                </a:solidFill>
                <a:latin typeface="Glacial Indifference" panose="020B0604020202020204" charset="0"/>
              </a:rPr>
              <a:t>Vaugelas, </a:t>
            </a:r>
            <a:r>
              <a:rPr lang="fr-FR" sz="2800" i="1" dirty="0">
                <a:solidFill>
                  <a:srgbClr val="F9FAFD"/>
                </a:solidFill>
                <a:latin typeface="Glacial Indifference" panose="020B0604020202020204" charset="0"/>
              </a:rPr>
              <a:t>Remarques sur la langue française</a:t>
            </a:r>
            <a:r>
              <a:rPr lang="fr-FR" sz="2800" dirty="0">
                <a:solidFill>
                  <a:srgbClr val="F9FAFD"/>
                </a:solidFill>
                <a:latin typeface="Glacial Indifference" panose="020B0604020202020204" charset="0"/>
              </a:rPr>
              <a:t>.</a:t>
            </a:r>
          </a:p>
          <a:p>
            <a:pPr marL="0" lvl="0" indent="0" algn="just">
              <a:spcBef>
                <a:spcPct val="0"/>
              </a:spcBef>
              <a:spcAft>
                <a:spcPts val="1200"/>
              </a:spcAft>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0" indent="0" algn="just">
              <a:lnSpc>
                <a:spcPct val="110000"/>
              </a:lnSpc>
              <a:spcBef>
                <a:spcPct val="0"/>
              </a:spcBef>
            </a:pPr>
            <a:r>
              <a:rPr lang="fr-FR" sz="3500" dirty="0">
                <a:solidFill>
                  <a:srgbClr val="F9FAFD"/>
                </a:solidFill>
                <a:latin typeface="Glacial Indifference" panose="020B0604020202020204" charset="0"/>
              </a:rPr>
              <a:t>Vaugelas « ne fait que définir un ensemble sociolinguistique réel, le seul qui fût à l’époque accessible à l’analyse. […] L’auteur des </a:t>
            </a:r>
            <a:r>
              <a:rPr lang="fr-FR" sz="3500" i="1" dirty="0">
                <a:solidFill>
                  <a:srgbClr val="F9FAFD"/>
                </a:solidFill>
                <a:latin typeface="Glacial Indifference" panose="020B0604020202020204" charset="0"/>
              </a:rPr>
              <a:t>Remarques</a:t>
            </a:r>
            <a:r>
              <a:rPr lang="fr-FR" sz="3500" dirty="0">
                <a:solidFill>
                  <a:srgbClr val="F9FAFD"/>
                </a:solidFill>
                <a:latin typeface="Glacial Indifference" panose="020B0604020202020204" charset="0"/>
              </a:rPr>
              <a:t> n’a </a:t>
            </a:r>
            <a:r>
              <a:rPr lang="fr-FR" sz="3500" u="sng" dirty="0">
                <a:solidFill>
                  <a:srgbClr val="F9FAFD"/>
                </a:solidFill>
                <a:latin typeface="Glacial Indifference" panose="020B0604020202020204" charset="0"/>
              </a:rPr>
              <a:t>jamais prétendu fixer et immobiliser un usage</a:t>
            </a:r>
            <a:r>
              <a:rPr lang="fr-FR" sz="3500" dirty="0">
                <a:solidFill>
                  <a:srgbClr val="F9FAFD"/>
                </a:solidFill>
                <a:latin typeface="Glacial Indifference" panose="020B0604020202020204" charset="0"/>
              </a:rPr>
              <a:t>, dont il savait et il disait qu’il ne serait plus le même trente ans plus tard ».</a:t>
            </a:r>
          </a:p>
          <a:p>
            <a:pPr marL="0" lvl="0" indent="0" algn="r">
              <a:spcBef>
                <a:spcPct val="0"/>
              </a:spcBef>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237.</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615231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3916B7-1663-3FEB-54E2-2EE4A352B9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0181F0-7645-96D2-58BA-C7611FDAB70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CD13F5C-148E-C865-DE82-26B89E43200C}"/>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Alors que le siècle précédent semblait admettre une multiplicité de variantes formelles équivalentes,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on a tendance à considérer </a:t>
            </a:r>
            <a:r>
              <a:rPr lang="fr-FR" sz="3600" u="sng" dirty="0">
                <a:solidFill>
                  <a:srgbClr val="F9FAFD"/>
                </a:solidFill>
                <a:latin typeface="Glacial Indifference" panose="020B0604020202020204" charset="0"/>
              </a:rPr>
              <a:t>une seule forme comme correcte</a:t>
            </a:r>
            <a:r>
              <a:rPr lang="fr-FR" sz="3600" dirty="0">
                <a:solidFill>
                  <a:srgbClr val="F9FAFD"/>
                </a:solidFill>
                <a:latin typeface="Glacial Indifference" panose="020B0604020202020204" charset="0"/>
              </a:rPr>
              <a:t>, sur le plan formel comme sur le plan sémantique.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Les grammairiens, qui ne sont pas toujours d'accord entre eux, s'efforcent dans une </a:t>
            </a:r>
            <a:r>
              <a:rPr lang="fr-FR" sz="3600" u="sng" dirty="0">
                <a:solidFill>
                  <a:srgbClr val="F9FAFD"/>
                </a:solidFill>
                <a:latin typeface="Glacial Indifference" panose="020B0604020202020204" charset="0"/>
              </a:rPr>
              <a:t>intention unificatrice de définir ce qu'est le bon usage</a:t>
            </a:r>
            <a:r>
              <a:rPr lang="fr-FR" sz="36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10351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701D14B-DE95-DFD9-AAA1-C11E764A556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56DFC1-0090-38DE-59D6-FC3D493E5B0C}"/>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1F5CAC1-E41E-98B3-6E00-8EC704DA869A}"/>
              </a:ext>
            </a:extLst>
          </p:cNvPr>
          <p:cNvSpPr txBox="1"/>
          <p:nvPr/>
        </p:nvSpPr>
        <p:spPr>
          <a:xfrm>
            <a:off x="1028700" y="2565648"/>
            <a:ext cx="16116300" cy="65402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Le concept de bon usage survit encore aujourd’hui</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Une </a:t>
            </a:r>
            <a:r>
              <a:rPr lang="fr-FR" sz="3600" u="sng" dirty="0">
                <a:solidFill>
                  <a:srgbClr val="F9FAFD"/>
                </a:solidFill>
                <a:latin typeface="Glacial Indifference" panose="020B0604020202020204" charset="0"/>
              </a:rPr>
              <a:t>grammaire descriptive et prescriptive</a:t>
            </a:r>
            <a:r>
              <a:rPr lang="fr-FR" sz="3600" dirty="0">
                <a:solidFill>
                  <a:srgbClr val="F9FAFD"/>
                </a:solidFill>
                <a:latin typeface="Glacial Indifference" panose="020B0604020202020204" charset="0"/>
              </a:rPr>
              <a:t> du français existe, appelée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Le Bon Usage</a:t>
            </a:r>
            <a:r>
              <a:rPr lang="fr-FR" sz="3600" dirty="0">
                <a:solidFill>
                  <a:srgbClr val="F9FAFD"/>
                </a:solidFill>
                <a:latin typeface="Glacial Indifference" panose="020B0604020202020204" charset="0"/>
              </a:rPr>
              <a:t> ou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La Grevisse</a:t>
            </a:r>
            <a:r>
              <a:rPr lang="fr-FR" sz="3600" dirty="0">
                <a:solidFill>
                  <a:srgbClr val="F9FAFD"/>
                </a:solidFill>
                <a:latin typeface="Glacial Indifference" panose="020B0604020202020204" charset="0"/>
              </a:rPr>
              <a:t>. Sa première édition date de 1936, la seizième édition (dernière sortie) a été parue en 2016.</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 La grammaire de référence, qui suit l'évolution de la langue et propose des réponses nuancées aux questions que l'on peut se poser en français.</a:t>
            </a:r>
          </a:p>
          <a:p>
            <a:pPr marL="0" lvl="0" indent="0" algn="just">
              <a:lnSpc>
                <a:spcPct val="110000"/>
              </a:lnSpc>
              <a:spcBef>
                <a:spcPct val="0"/>
              </a:spcBef>
            </a:pPr>
            <a:r>
              <a:rPr lang="fr-FR" sz="3600" i="1" dirty="0">
                <a:solidFill>
                  <a:srgbClr val="F9FAFD"/>
                </a:solidFill>
                <a:latin typeface="Glacial Indifference" panose="020B0604020202020204" charset="0"/>
              </a:rPr>
              <a:t>Le Bon Usage</a:t>
            </a:r>
            <a:r>
              <a:rPr lang="fr-FR" sz="3600" dirty="0">
                <a:solidFill>
                  <a:srgbClr val="F9FAFD"/>
                </a:solidFill>
                <a:latin typeface="Glacial Indifference" panose="020B0604020202020204" charset="0"/>
              </a:rPr>
              <a:t>, c’est la grammaire de l’usage à travers l’observation constante d’un français vivant ». </a:t>
            </a:r>
          </a:p>
          <a:p>
            <a:pPr marL="0" lvl="0" indent="0" algn="r">
              <a:spcBef>
                <a:spcPct val="0"/>
              </a:spcBef>
            </a:pPr>
            <a:r>
              <a:rPr lang="fr-FR" sz="2800" dirty="0">
                <a:solidFill>
                  <a:srgbClr val="F9FAFD"/>
                </a:solidFill>
                <a:latin typeface="Glacial Indifference" panose="020B0604020202020204" charset="0"/>
              </a:rPr>
              <a:t>Site internet de </a:t>
            </a:r>
            <a:r>
              <a:rPr lang="fr-FR" sz="2800" i="1" dirty="0">
                <a:solidFill>
                  <a:srgbClr val="F9FAFD"/>
                </a:solidFill>
                <a:latin typeface="Glacial Indifference" panose="020B0604020202020204" charset="0"/>
              </a:rPr>
              <a:t>Grevisse</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65682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2DADE3-3A8E-8C5F-2ED3-2F7A0BB264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0EEB2A-A5F4-42A1-F287-79817E1E4260}"/>
              </a:ext>
            </a:extLst>
          </p:cNvPr>
          <p:cNvSpPr txBox="1"/>
          <p:nvPr/>
        </p:nvSpPr>
        <p:spPr>
          <a:xfrm>
            <a:off x="304800" y="204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pic>
        <p:nvPicPr>
          <p:cNvPr id="5" name="Immagine 4">
            <a:extLst>
              <a:ext uri="{FF2B5EF4-FFF2-40B4-BE49-F238E27FC236}">
                <a16:creationId xmlns:a16="http://schemas.microsoft.com/office/drawing/2014/main" id="{5828FB5B-422C-2911-7625-2166080E0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85899"/>
            <a:ext cx="6019800" cy="8453519"/>
          </a:xfrm>
          <a:prstGeom prst="rect">
            <a:avLst/>
          </a:prstGeom>
        </p:spPr>
      </p:pic>
    </p:spTree>
    <p:extLst>
      <p:ext uri="{BB962C8B-B14F-4D97-AF65-F5344CB8AC3E}">
        <p14:creationId xmlns:p14="http://schemas.microsoft.com/office/powerpoint/2010/main" val="2626263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07AD0CC-A10F-93CD-2715-E6BCFF4AEB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7E6AEE-EA59-0ADE-43E8-ED90E4538586}"/>
              </a:ext>
            </a:extLst>
          </p:cNvPr>
          <p:cNvSpPr txBox="1"/>
          <p:nvPr/>
        </p:nvSpPr>
        <p:spPr>
          <a:xfrm>
            <a:off x="9906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E9688B3-0469-D29B-15C3-F9968CD4480B}"/>
              </a:ext>
            </a:extLst>
          </p:cNvPr>
          <p:cNvSpPr txBox="1"/>
          <p:nvPr/>
        </p:nvSpPr>
        <p:spPr>
          <a:xfrm>
            <a:off x="1028700" y="2400300"/>
            <a:ext cx="16040100" cy="6666440"/>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L'Académie française a joué un rôle majeur aussi dans l’adoption, pour toute la France, du </a:t>
            </a:r>
            <a:r>
              <a:rPr lang="fr-FR" sz="3600" u="sng" dirty="0">
                <a:solidFill>
                  <a:srgbClr val="F9FAFD"/>
                </a:solidFill>
                <a:latin typeface="Glacial Indifference" panose="020B0604020202020204" charset="0"/>
              </a:rPr>
              <a:t>système de numération vicésimal</a:t>
            </a: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soixante-dix</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quatre-vingts</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quatre-vingt-dix</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au lieu du système décimal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septante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octante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nonante</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qui était encore en usage dans de nombreuses régions. </a:t>
            </a:r>
          </a:p>
          <a:p>
            <a:pPr marL="0" lvl="0" indent="0" algn="just">
              <a:lnSpc>
                <a:spcPct val="110000"/>
              </a:lnSpc>
              <a:spcBef>
                <a:spcPct val="0"/>
              </a:spcBef>
            </a:pPr>
            <a:r>
              <a:rPr lang="fr-FR" sz="3600" dirty="0">
                <a:solidFill>
                  <a:srgbClr val="F9FAFD"/>
                </a:solidFill>
                <a:latin typeface="Glacial Indifference" panose="020B0604020202020204" charset="0"/>
              </a:rPr>
              <a:t>D'ailleurs, le système décimal demeure dans certaines régions en France jusqu'après la Première Guerre mondiale et encore </a:t>
            </a:r>
            <a:r>
              <a:rPr lang="fr-FR" sz="3600" u="sng" dirty="0">
                <a:solidFill>
                  <a:srgbClr val="F9FAFD"/>
                </a:solidFill>
                <a:latin typeface="Glacial Indifference" panose="020B0604020202020204" charset="0"/>
              </a:rPr>
              <a:t>aujourd’hui en Belgique et en Suisse</a:t>
            </a:r>
            <a:r>
              <a:rPr lang="fr-FR" sz="36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Au Moyen Âge, en France, le système vicésimal était généralement plus exploité du système décimal → on disait </a:t>
            </a:r>
            <a:r>
              <a:rPr lang="fr-FR" sz="3600" i="1" dirty="0">
                <a:solidFill>
                  <a:srgbClr val="F9FAFD"/>
                </a:solidFill>
                <a:latin typeface="Glacial Indifference" panose="020B0604020202020204" charset="0"/>
              </a:rPr>
              <a:t>vint et dis</a:t>
            </a:r>
            <a:r>
              <a:rPr lang="fr-FR" sz="3600" dirty="0">
                <a:solidFill>
                  <a:srgbClr val="F9FAFD"/>
                </a:solidFill>
                <a:latin typeface="Glacial Indifference" panose="020B0604020202020204" charset="0"/>
              </a:rPr>
              <a:t>  (30), </a:t>
            </a:r>
            <a:r>
              <a:rPr lang="fr-FR" sz="3600" i="1" dirty="0">
                <a:solidFill>
                  <a:srgbClr val="F9FAFD"/>
                </a:solidFill>
                <a:latin typeface="Glacial Indifference" panose="020B0604020202020204" charset="0"/>
              </a:rPr>
              <a:t>deux vins</a:t>
            </a:r>
            <a:r>
              <a:rPr lang="fr-FR" sz="3600" dirty="0">
                <a:solidFill>
                  <a:srgbClr val="F9FAFD"/>
                </a:solidFill>
                <a:latin typeface="Glacial Indifference" panose="020B0604020202020204" charset="0"/>
              </a:rPr>
              <a:t> (40), </a:t>
            </a:r>
            <a:r>
              <a:rPr lang="fr-FR" sz="3600" i="1" dirty="0">
                <a:solidFill>
                  <a:srgbClr val="F9FAFD"/>
                </a:solidFill>
                <a:latin typeface="Glacial Indifference" panose="020B0604020202020204" charset="0"/>
              </a:rPr>
              <a:t>deux vins et dis </a:t>
            </a:r>
            <a:r>
              <a:rPr lang="fr-FR" sz="3600" dirty="0">
                <a:solidFill>
                  <a:srgbClr val="F9FAFD"/>
                </a:solidFill>
                <a:latin typeface="Glacial Indifference" panose="020B0604020202020204" charset="0"/>
              </a:rPr>
              <a:t> (50) et </a:t>
            </a:r>
            <a:r>
              <a:rPr lang="fr-FR" sz="3600" i="1" dirty="0">
                <a:solidFill>
                  <a:srgbClr val="F9FAFD"/>
                </a:solidFill>
                <a:latin typeface="Glacial Indifference" panose="020B0604020202020204" charset="0"/>
              </a:rPr>
              <a:t>trois vins</a:t>
            </a:r>
            <a:r>
              <a:rPr lang="fr-FR" sz="3600" dirty="0">
                <a:solidFill>
                  <a:srgbClr val="F9FAFD"/>
                </a:solidFill>
                <a:latin typeface="Glacial Indifference" panose="020B0604020202020204" charset="0"/>
              </a:rPr>
              <a:t> (60).</a:t>
            </a:r>
          </a:p>
        </p:txBody>
      </p:sp>
    </p:spTree>
    <p:extLst>
      <p:ext uri="{BB962C8B-B14F-4D97-AF65-F5344CB8AC3E}">
        <p14:creationId xmlns:p14="http://schemas.microsoft.com/office/powerpoint/2010/main" val="53027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372A6D6-84AC-66CD-E199-4C3773301B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C70189-CD6B-FC72-516F-28A05EEB6503}"/>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050399-95FC-776D-EA4E-F2F644B5341B}"/>
              </a:ext>
            </a:extLst>
          </p:cNvPr>
          <p:cNvSpPr txBox="1"/>
          <p:nvPr/>
        </p:nvSpPr>
        <p:spPr>
          <a:xfrm>
            <a:off x="1104900" y="2705100"/>
            <a:ext cx="16040100" cy="470282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À cette époque, on voit « progressivement et définitivement </a:t>
            </a:r>
            <a:r>
              <a:rPr lang="fr-FR" sz="3600" u="sng" dirty="0">
                <a:solidFill>
                  <a:srgbClr val="F9FAFD"/>
                </a:solidFill>
                <a:latin typeface="Glacial Indifference" panose="020B0604020202020204" charset="0"/>
              </a:rPr>
              <a:t>le français remplacer le latin comme vecteur de la communication</a:t>
            </a:r>
            <a:r>
              <a:rPr lang="fr-FR" sz="3600" dirty="0">
                <a:solidFill>
                  <a:srgbClr val="F9FAFD"/>
                </a:solidFill>
                <a:latin typeface="Glacial Indifference" panose="020B0604020202020204" charset="0"/>
              </a:rPr>
              <a:t>, de la rédaction, et donc de la conceptualisation d’une pensée nouvelle, centrée sur l’invention, la découverte, le progrès scientifique</a:t>
            </a:r>
            <a:r>
              <a:rPr lang="fr-FR" sz="3600">
                <a:solidFill>
                  <a:srgbClr val="F9FAFD"/>
                </a:solidFill>
                <a:latin typeface="Glacial Indifference" panose="020B0604020202020204" charset="0"/>
              </a:rPr>
              <a:t> ».</a:t>
            </a:r>
            <a:endParaRPr lang="fr-FR" sz="36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 français s’affranchit ainsi finalement du latin dans les différents domaines, la vie institutionnelle, la littérature, la philosophie, l’enseignement, la science, etc.</a:t>
            </a:r>
          </a:p>
        </p:txBody>
      </p:sp>
    </p:spTree>
    <p:extLst>
      <p:ext uri="{BB962C8B-B14F-4D97-AF65-F5344CB8AC3E}">
        <p14:creationId xmlns:p14="http://schemas.microsoft.com/office/powerpoint/2010/main" val="391770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214578" y="723900"/>
            <a:ext cx="8539022" cy="1128514"/>
          </a:xfrm>
          <a:prstGeom prst="rect">
            <a:avLst/>
          </a:prstGeom>
        </p:spPr>
        <p:txBody>
          <a:bodyPr lIns="0" tIns="0" rIns="0" bIns="0" rtlCol="0" anchor="t">
            <a:spAutoFit/>
          </a:bodyPr>
          <a:lstStyle/>
          <a:p>
            <a:pPr>
              <a:lnSpc>
                <a:spcPts val="8799"/>
              </a:lnSpc>
            </a:pPr>
            <a:r>
              <a:rPr lang="en-US" sz="8000" dirty="0">
                <a:solidFill>
                  <a:srgbClr val="F9FAFD"/>
                </a:solidFill>
                <a:latin typeface="Glacial Indifference"/>
              </a:rPr>
              <a:t>Étapes</a:t>
            </a:r>
          </a:p>
        </p:txBody>
      </p:sp>
      <p:sp>
        <p:nvSpPr>
          <p:cNvPr id="15" name="TextBox 3">
            <a:extLst>
              <a:ext uri="{FF2B5EF4-FFF2-40B4-BE49-F238E27FC236}">
                <a16:creationId xmlns:a16="http://schemas.microsoft.com/office/drawing/2014/main" id="{8C19A155-1CD6-19DE-6887-6015418E12C8}"/>
              </a:ext>
            </a:extLst>
          </p:cNvPr>
          <p:cNvSpPr txBox="1"/>
          <p:nvPr/>
        </p:nvSpPr>
        <p:spPr>
          <a:xfrm>
            <a:off x="685800" y="2171700"/>
            <a:ext cx="16916400" cy="6919843"/>
          </a:xfrm>
          <a:prstGeom prst="rect">
            <a:avLst/>
          </a:prstGeom>
        </p:spPr>
        <p:txBody>
          <a:bodyPr wrap="square" lIns="0" tIns="0" rIns="0" bIns="0" rtlCol="0" anchor="t">
            <a:spAutoFit/>
          </a:bodyPr>
          <a:lstStyle/>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Les origines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La naissance du français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L’ancien français (IX</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 XIII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moyen français (XIV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de la Renaissance </a:t>
            </a:r>
            <a:r>
              <a:rPr lang="fr-FR" sz="3800" u="none" dirty="0">
                <a:solidFill>
                  <a:srgbClr val="F9FAFD"/>
                </a:solidFill>
                <a:latin typeface="Glacial Indifference" panose="020B0604020202020204" charset="0"/>
              </a:rPr>
              <a:t>(XVI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classique (XVII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XVIII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moderne (XIX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contemporain (XXI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a:t>
            </a:r>
            <a:endParaRPr lang="fr-FR" sz="3800" u="none" dirty="0">
              <a:solidFill>
                <a:srgbClr val="F9FAFD"/>
              </a:solidFill>
              <a:latin typeface="Glacial Indifference" panose="020B0604020202020204" charset="0"/>
            </a:endParaRPr>
          </a:p>
        </p:txBody>
      </p:sp>
      <p:sp>
        <p:nvSpPr>
          <p:cNvPr id="3" name="Freeform 2">
            <a:extLst>
              <a:ext uri="{FF2B5EF4-FFF2-40B4-BE49-F238E27FC236}">
                <a16:creationId xmlns:a16="http://schemas.microsoft.com/office/drawing/2014/main" id="{ECCEC153-0E5D-7B85-59C2-990DC12BD323}"/>
              </a:ext>
            </a:extLst>
          </p:cNvPr>
          <p:cNvSpPr/>
          <p:nvPr/>
        </p:nvSpPr>
        <p:spPr>
          <a:xfrm rot="5400000">
            <a:off x="10553700" y="25908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DC0F4E1-0801-FCEF-8B3B-F84CED0412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66B13B-AC6B-8BCB-783E-F33AADE190E2}"/>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r>
              <a:rPr lang="fr-FR" sz="4800" u="none" dirty="0">
                <a:solidFill>
                  <a:srgbClr val="F9FAFD"/>
                </a:solidFill>
                <a:latin typeface="Glacial Indifference" panose="020B0604020202020204" charset="0"/>
              </a:rPr>
              <a:t> –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C08848B-345A-B528-187C-4F3C80A0B6A7}"/>
              </a:ext>
            </a:extLst>
          </p:cNvPr>
          <p:cNvSpPr txBox="1"/>
          <p:nvPr/>
        </p:nvSpPr>
        <p:spPr>
          <a:xfrm>
            <a:off x="1028700" y="2287060"/>
            <a:ext cx="16192500" cy="66664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u="sng" dirty="0">
                <a:solidFill>
                  <a:srgbClr val="F9FAFD"/>
                </a:solidFill>
                <a:latin typeface="Glacial Indifference" panose="020B0604020202020204" charset="0"/>
              </a:rPr>
              <a:t>1637</a:t>
            </a:r>
            <a:r>
              <a:rPr lang="fr-FR" sz="3600" dirty="0">
                <a:solidFill>
                  <a:srgbClr val="F9FAFD"/>
                </a:solidFill>
                <a:latin typeface="Glacial Indifference" panose="020B0604020202020204" charset="0"/>
              </a:rPr>
              <a:t> → le </a:t>
            </a:r>
            <a:r>
              <a:rPr lang="fr-FR" sz="3600" i="1" u="sng" dirty="0">
                <a:solidFill>
                  <a:srgbClr val="F9FAFD"/>
                </a:solidFill>
                <a:latin typeface="Glacial Indifference" panose="020B0604020202020204" charset="0"/>
              </a:rPr>
              <a:t>Discours de la méthode</a:t>
            </a:r>
            <a:r>
              <a:rPr lang="fr-FR" sz="3600" dirty="0">
                <a:solidFill>
                  <a:srgbClr val="F9FAFD"/>
                </a:solidFill>
                <a:latin typeface="Glacial Indifference" panose="020B0604020202020204" charset="0"/>
              </a:rPr>
              <a:t> de </a:t>
            </a:r>
            <a:r>
              <a:rPr lang="fr-FR" sz="3600" u="sng" dirty="0">
                <a:solidFill>
                  <a:srgbClr val="F9FAFD"/>
                </a:solidFill>
                <a:latin typeface="Glacial Indifference" panose="020B0604020202020204" charset="0"/>
              </a:rPr>
              <a:t>Descartes</a:t>
            </a:r>
            <a:r>
              <a:rPr lang="fr-FR" sz="3600" dirty="0">
                <a:solidFill>
                  <a:srgbClr val="F9FAFD"/>
                </a:solidFill>
                <a:latin typeface="Glacial Indifference" panose="020B0604020202020204" charset="0"/>
              </a:rPr>
              <a:t> est paru. L’auteur y crée un lien entre le fait de s’exprimer en français et la « raison naturelle toute pure ». </a:t>
            </a:r>
            <a:endParaRPr lang="fr-FR" sz="30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endParaRPr lang="fr-FR" sz="28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Sous-titre → </a:t>
            </a:r>
            <a:r>
              <a:rPr lang="fr-FR" sz="3600" i="1" dirty="0">
                <a:solidFill>
                  <a:srgbClr val="F9FAFD"/>
                </a:solidFill>
                <a:latin typeface="Glacial Indifference" panose="020B0604020202020204" charset="0"/>
              </a:rPr>
              <a:t>Pour bien conduire sa raison et chercher la vérité dans les sciences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Considéré comme l'un des ouvrages fondateurs de la philosophie moderne occidentale, le </a:t>
            </a:r>
            <a:r>
              <a:rPr lang="fr-FR" sz="3600" i="1" dirty="0">
                <a:solidFill>
                  <a:srgbClr val="F9FAFD"/>
                </a:solidFill>
                <a:latin typeface="Glacial Indifference" panose="020B0604020202020204" charset="0"/>
              </a:rPr>
              <a:t>Discours</a:t>
            </a:r>
            <a:r>
              <a:rPr lang="fr-FR" sz="3600" dirty="0">
                <a:solidFill>
                  <a:srgbClr val="F9FAFD"/>
                </a:solidFill>
                <a:latin typeface="Glacial Indifference" panose="020B0604020202020204" charset="0"/>
              </a:rPr>
              <a:t> avait été </a:t>
            </a:r>
            <a:r>
              <a:rPr lang="fr-FR" sz="3600" u="sng" dirty="0">
                <a:solidFill>
                  <a:srgbClr val="F9FAFD"/>
                </a:solidFill>
                <a:latin typeface="Glacial Indifference" panose="020B0604020202020204" charset="0"/>
              </a:rPr>
              <a:t>conçu comme une introduction générale aux traités scientifiques de Descartes</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La Dioptrique</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Les Météores</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La Géométrie</a:t>
            </a:r>
            <a:r>
              <a:rPr lang="fr-FR" sz="3600" dirty="0">
                <a:solidFill>
                  <a:srgbClr val="F9FAFD"/>
                </a:solidFill>
                <a:latin typeface="Glacial Indifference" panose="020B0604020202020204" charset="0"/>
              </a:rPr>
              <a:t>), mais il est devenu aussi célèbre qu'il est désormais publié d’habitude comme un essai indépendant. </a:t>
            </a:r>
          </a:p>
        </p:txBody>
      </p:sp>
    </p:spTree>
    <p:extLst>
      <p:ext uri="{BB962C8B-B14F-4D97-AF65-F5344CB8AC3E}">
        <p14:creationId xmlns:p14="http://schemas.microsoft.com/office/powerpoint/2010/main" val="4039633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3A2FAA-541C-4ADC-9568-994E566B23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1670231-5033-C005-4544-323DA64B0CC0}"/>
              </a:ext>
            </a:extLst>
          </p:cNvPr>
          <p:cNvSpPr txBox="1"/>
          <p:nvPr/>
        </p:nvSpPr>
        <p:spPr>
          <a:xfrm>
            <a:off x="9525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F41BC04-EE25-CFD7-F208-A65045EE92E6}"/>
              </a:ext>
            </a:extLst>
          </p:cNvPr>
          <p:cNvSpPr txBox="1"/>
          <p:nvPr/>
        </p:nvSpPr>
        <p:spPr>
          <a:xfrm>
            <a:off x="1028700" y="2705100"/>
            <a:ext cx="16040100" cy="4712059"/>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Pour moi, je n’ai jamais présumé que mon esprit fût en rien plus parfait que ceux du commun ; même j’ai souvent souhaité d’avoir la pensée aussi prompte, ou l’imagination aussi nette et distincte ou la mémoire aussi ample ou aussi présente, que quelques autres. Et je ne sache point de qualités que celles-ci qui servent à la perfection de l’esprit ; car pour la raison, ou le sens, d’autant qu’elle est la seule chose qui nous rend hommes et nous distingue des bêtes, je veux croire qu’elle est tout entière en un chacun ».</a:t>
            </a:r>
          </a:p>
          <a:p>
            <a:pPr marL="0" lvl="0" indent="0" algn="r">
              <a:spcBef>
                <a:spcPct val="0"/>
              </a:spcBef>
            </a:pPr>
            <a:r>
              <a:rPr lang="fr-FR" sz="2800" dirty="0">
                <a:solidFill>
                  <a:srgbClr val="F9FAFD"/>
                </a:solidFill>
                <a:latin typeface="Glacial Indifference" panose="020B0604020202020204" charset="0"/>
              </a:rPr>
              <a:t>Descartes, </a:t>
            </a:r>
            <a:r>
              <a:rPr lang="fr-FR" sz="2800" i="1" dirty="0">
                <a:solidFill>
                  <a:srgbClr val="F9FAFD"/>
                </a:solidFill>
                <a:latin typeface="Glacial Indifference" panose="020B0604020202020204" charset="0"/>
              </a:rPr>
              <a:t>Discours de la Méthode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511531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9853DBD-371B-041B-E208-8AEE81B60D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F217CE7-F453-31DF-89A7-F0EF69890706}"/>
              </a:ext>
            </a:extLst>
          </p:cNvPr>
          <p:cNvSpPr txBox="1"/>
          <p:nvPr/>
        </p:nvSpPr>
        <p:spPr>
          <a:xfrm>
            <a:off x="9525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290DDCA-157E-33AF-E888-05A77F2AA18E}"/>
              </a:ext>
            </a:extLst>
          </p:cNvPr>
          <p:cNvSpPr txBox="1"/>
          <p:nvPr/>
        </p:nvSpPr>
        <p:spPr>
          <a:xfrm>
            <a:off x="1028700" y="2324100"/>
            <a:ext cx="16192500" cy="7275838"/>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1686</a:t>
            </a:r>
            <a:r>
              <a:rPr lang="fr-FR" sz="3600" dirty="0">
                <a:solidFill>
                  <a:srgbClr val="F9FAFD"/>
                </a:solidFill>
                <a:latin typeface="Glacial Indifference" panose="020B0604020202020204" charset="0"/>
              </a:rPr>
              <a:t> → l’</a:t>
            </a:r>
            <a:r>
              <a:rPr lang="fr-FR" sz="3600" i="1" u="sng" dirty="0">
                <a:solidFill>
                  <a:srgbClr val="F9FAFD"/>
                </a:solidFill>
                <a:latin typeface="Glacial Indifference" panose="020B0604020202020204" charset="0"/>
              </a:rPr>
              <a:t>Entretien sur la pluralité des mondes</a:t>
            </a:r>
            <a:r>
              <a:rPr lang="fr-FR" sz="3600" dirty="0">
                <a:solidFill>
                  <a:srgbClr val="F9FAFD"/>
                </a:solidFill>
                <a:latin typeface="Glacial Indifference" panose="020B0604020202020204" charset="0"/>
              </a:rPr>
              <a:t> de Bernard Le Bouyer de Fontenelle est paru.</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Essai de </a:t>
            </a:r>
            <a:r>
              <a:rPr lang="fr-FR" sz="3600" u="sng" dirty="0">
                <a:solidFill>
                  <a:srgbClr val="F9FAFD"/>
                </a:solidFill>
                <a:latin typeface="Glacial Indifference" panose="020B0604020202020204" charset="0"/>
              </a:rPr>
              <a:t>vulgarisation sur l’astronomie</a:t>
            </a:r>
            <a:r>
              <a:rPr lang="fr-FR" sz="3600" dirty="0">
                <a:solidFill>
                  <a:srgbClr val="F9FAFD"/>
                </a:solidFill>
                <a:latin typeface="Glacial Indifference" panose="020B0604020202020204" charset="0"/>
              </a:rPr>
              <a:t> → Fontenelle est considéré aujourd’hui comme le premier vulgarisateur scientifique en France. </a:t>
            </a:r>
          </a:p>
          <a:p>
            <a:pPr marL="0" lvl="0" indent="0" algn="just">
              <a:lnSpc>
                <a:spcPct val="110000"/>
              </a:lnSpc>
              <a:spcBef>
                <a:spcPct val="0"/>
              </a:spcBef>
            </a:pPr>
            <a:r>
              <a:rPr lang="fr-FR" sz="3600" dirty="0">
                <a:solidFill>
                  <a:srgbClr val="F9FAFD"/>
                </a:solidFill>
                <a:latin typeface="Glacial Indifference" panose="020B0604020202020204" charset="0"/>
              </a:rPr>
              <a:t>Il dévoilait aux "profanes" le monde du ciel et de ses astres à travers un dialogue imaginé entre un savant et une marquise → l’ouvrage se compose d'une préface et ensuite six cours de vulgarisation des connaissances de Descartes et Copernic donnés à une marquise et répartis sur six soirées.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L’Entretien de Fontenelle a été aussi traduit en anglais (un an après sa parution en français) et en russe (mais presque un siècle après, en 1730).</a:t>
            </a:r>
          </a:p>
        </p:txBody>
      </p:sp>
    </p:spTree>
    <p:extLst>
      <p:ext uri="{BB962C8B-B14F-4D97-AF65-F5344CB8AC3E}">
        <p14:creationId xmlns:p14="http://schemas.microsoft.com/office/powerpoint/2010/main" val="94151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028700" y="1058638"/>
            <a:ext cx="8539022" cy="1128514"/>
          </a:xfrm>
          <a:prstGeom prst="rect">
            <a:avLst/>
          </a:prstGeom>
        </p:spPr>
        <p:txBody>
          <a:bodyPr lIns="0" tIns="0" rIns="0" bIns="0" rtlCol="0" anchor="t">
            <a:spAutoFit/>
          </a:bodyPr>
          <a:lstStyle/>
          <a:p>
            <a:pPr>
              <a:lnSpc>
                <a:spcPts val="8799"/>
              </a:lnSpc>
            </a:pPr>
            <a:r>
              <a:rPr lang="fr-FR" sz="8000" dirty="0">
                <a:solidFill>
                  <a:srgbClr val="F9FAFD"/>
                </a:solidFill>
                <a:latin typeface="Glacial Indifference" panose="020B0604020202020204" charset="0"/>
              </a:rPr>
              <a:t>Les origines</a:t>
            </a:r>
          </a:p>
        </p:txBody>
      </p:sp>
      <p:sp>
        <p:nvSpPr>
          <p:cNvPr id="3" name="TextBox 3"/>
          <p:cNvSpPr txBox="1"/>
          <p:nvPr/>
        </p:nvSpPr>
        <p:spPr>
          <a:xfrm>
            <a:off x="1066800" y="2857500"/>
            <a:ext cx="16949833" cy="3914533"/>
          </a:xfrm>
          <a:prstGeom prst="rect">
            <a:avLst/>
          </a:prstGeom>
        </p:spPr>
        <p:txBody>
          <a:bodyPr wrap="square" lIns="0" tIns="0" rIns="0" bIns="0" rtlCol="0" anchor="t">
            <a:spAutoFit/>
          </a:bodyPr>
          <a:lstStyle/>
          <a:p>
            <a:pPr marL="0" lvl="0" indent="0">
              <a:lnSpc>
                <a:spcPts val="4737"/>
              </a:lnSpc>
              <a:spcBef>
                <a:spcPct val="0"/>
              </a:spcBef>
            </a:pPr>
            <a:r>
              <a:rPr lang="fr-FR" sz="3800" u="none" dirty="0">
                <a:solidFill>
                  <a:srgbClr val="F9FAFD"/>
                </a:solidFill>
                <a:latin typeface="Glacial Indifference" panose="020B0604020202020204" charset="0"/>
              </a:rPr>
              <a:t>Famille indo-européenne</a:t>
            </a:r>
          </a:p>
          <a:p>
            <a:pPr marL="0" lvl="0" indent="0">
              <a:lnSpc>
                <a:spcPts val="4737"/>
              </a:lnSpc>
              <a:spcBef>
                <a:spcPct val="0"/>
              </a:spcBef>
            </a:pPr>
            <a:r>
              <a:rPr lang="fr-FR" sz="3800" dirty="0">
                <a:solidFill>
                  <a:srgbClr val="F9FAFD"/>
                </a:solidFill>
                <a:latin typeface="Glacial Indifference" panose="020B0604020202020204" charset="0"/>
              </a:rPr>
              <a:t>	↓</a:t>
            </a:r>
          </a:p>
          <a:p>
            <a:pPr marL="0" lvl="0" indent="0">
              <a:lnSpc>
                <a:spcPts val="4737"/>
              </a:lnSpc>
              <a:spcBef>
                <a:spcPct val="0"/>
              </a:spcBef>
            </a:pPr>
            <a:r>
              <a:rPr lang="fr-FR" sz="3800" u="none" dirty="0">
                <a:solidFill>
                  <a:srgbClr val="F9FAFD"/>
                </a:solidFill>
                <a:latin typeface="Glacial Indifference" panose="020B0604020202020204" charset="0"/>
              </a:rPr>
              <a:t>Langue romane → issue du latin</a:t>
            </a:r>
          </a:p>
          <a:p>
            <a:pPr marL="0" lvl="0" indent="0">
              <a:lnSpc>
                <a:spcPts val="4737"/>
              </a:lnSpc>
              <a:spcBef>
                <a:spcPct val="0"/>
              </a:spcBef>
            </a:pPr>
            <a:r>
              <a:rPr lang="fr-FR" sz="3800" u="none" dirty="0">
                <a:solidFill>
                  <a:srgbClr val="F9FAFD"/>
                </a:solidFill>
                <a:latin typeface="Glacial Indifference" panose="020B0604020202020204" charset="0"/>
              </a:rPr>
              <a:t>	</a:t>
            </a: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influence d’autres langues indo-européennes non-romanes</a:t>
            </a:r>
          </a:p>
          <a:p>
            <a:pPr marL="0" lvl="0" indent="0">
              <a:lnSpc>
                <a:spcPts val="3900"/>
              </a:lnSpc>
            </a:pP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							      gaulois (celtique)      francique (germanique)</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6B5DD93-A6F2-36F1-F459-068D694E3FE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74A6B66-147E-F525-2876-E5975E861B33}"/>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07866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182689-1B19-1610-0169-907CBDD40C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97CBA5-B0A5-BDFD-858D-BD8C66C72368}"/>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C517F1F8-D141-F2B0-EB5B-F836C7F9107B}"/>
              </a:ext>
            </a:extLst>
          </p:cNvPr>
          <p:cNvSpPr txBox="1"/>
          <p:nvPr/>
        </p:nvSpPr>
        <p:spPr>
          <a:xfrm>
            <a:off x="1028700" y="2900958"/>
            <a:ext cx="16149733" cy="2800767"/>
          </a:xfrm>
          <a:prstGeom prst="rect">
            <a:avLst/>
          </a:prstGeom>
        </p:spPr>
        <p:txBody>
          <a:bodyPr wrap="square" lIns="0" tIns="0" rIns="0" bIns="0" rtlCol="0" anchor="t">
            <a:spAutoFit/>
          </a:bodyPr>
          <a:lstStyle/>
          <a:p>
            <a:pPr marL="0" lvl="0" indent="0" algn="just">
              <a:spcBef>
                <a:spcPct val="0"/>
              </a:spcBef>
              <a:spcAft>
                <a:spcPts val="1200"/>
              </a:spcAft>
            </a:pPr>
            <a:r>
              <a:rPr lang="fr-FR" sz="3800" u="sng" dirty="0">
                <a:solidFill>
                  <a:srgbClr val="F9FAFD"/>
                </a:solidFill>
                <a:latin typeface="Glacial Indifference" panose="020B0604020202020204" charset="0"/>
              </a:rPr>
              <a:t>Premières formes</a:t>
            </a:r>
            <a:r>
              <a:rPr lang="fr-FR" sz="3800" u="none" dirty="0">
                <a:solidFill>
                  <a:srgbClr val="F9FAFD"/>
                </a:solidFill>
                <a:latin typeface="Glacial Indifference" panose="020B0604020202020204" charset="0"/>
              </a:rPr>
              <a:t> du français </a:t>
            </a:r>
            <a:r>
              <a:rPr lang="fr-FR" sz="3800" dirty="0">
                <a:solidFill>
                  <a:srgbClr val="F9FAFD"/>
                </a:solidFill>
                <a:latin typeface="Glacial Indifference" panose="020B0604020202020204" charset="0"/>
              </a:rPr>
              <a:t>→</a:t>
            </a:r>
            <a:r>
              <a:rPr lang="fr-FR" sz="3800" u="none" dirty="0">
                <a:solidFill>
                  <a:srgbClr val="F9FAFD"/>
                </a:solidFill>
                <a:latin typeface="Glacial Indifference" panose="020B0604020202020204" charset="0"/>
              </a:rPr>
              <a:t> au </a:t>
            </a:r>
            <a:r>
              <a:rPr lang="fr-FR" sz="3800" u="sng" dirty="0">
                <a:solidFill>
                  <a:srgbClr val="F9FAFD"/>
                </a:solidFill>
                <a:latin typeface="Glacial Indifference" panose="020B0604020202020204" charset="0"/>
              </a:rPr>
              <a:t>tournant du VIII</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et IX</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siècle</a:t>
            </a:r>
            <a:r>
              <a:rPr lang="fr-FR" sz="3800" dirty="0">
                <a:solidFill>
                  <a:srgbClr val="F9FAFD"/>
                </a:solidFill>
                <a:latin typeface="Glacial Indifference" panose="020B0604020202020204" charset="0"/>
              </a:rPr>
              <a:t> :</a:t>
            </a:r>
            <a:endParaRPr lang="fr-FR" sz="3800" u="none" dirty="0">
              <a:solidFill>
                <a:srgbClr val="F9FAFD"/>
              </a:solidFill>
              <a:latin typeface="Glacial Indifference" panose="020B0604020202020204" charset="0"/>
            </a:endParaRPr>
          </a:p>
          <a:p>
            <a:pPr marL="0" lvl="0" indent="0" algn="just">
              <a:spcBef>
                <a:spcPct val="0"/>
              </a:spcBef>
              <a:spcAft>
                <a:spcPts val="1200"/>
              </a:spcAft>
            </a:pPr>
            <a:r>
              <a:rPr lang="fr-FR" sz="3800" u="none" dirty="0">
                <a:solidFill>
                  <a:srgbClr val="F9FAFD"/>
                </a:solidFill>
                <a:latin typeface="Glacial Indifference" panose="020B0604020202020204" charset="0"/>
              </a:rPr>
              <a:t>	↓</a:t>
            </a:r>
          </a:p>
          <a:p>
            <a:pPr marL="571500" lvl="0" indent="-571500" algn="just">
              <a:spcBef>
                <a:spcPct val="0"/>
              </a:spcBef>
              <a:spcAft>
                <a:spcPts val="1200"/>
              </a:spcAft>
              <a:buFont typeface="Arial" panose="020B0604020202020204" pitchFamily="34" charset="0"/>
              <a:buChar char="•"/>
            </a:pPr>
            <a:r>
              <a:rPr lang="fr-FR" sz="3800" u="none" dirty="0">
                <a:solidFill>
                  <a:srgbClr val="F9FAFD"/>
                </a:solidFill>
                <a:latin typeface="Glacial Indifference" panose="020B0604020202020204" charset="0"/>
              </a:rPr>
              <a:t>territoire extrêmement réduit </a:t>
            </a:r>
            <a:r>
              <a:rPr lang="fr-FR" sz="3800" dirty="0">
                <a:solidFill>
                  <a:srgbClr val="F9FAFD"/>
                </a:solidFill>
                <a:latin typeface="Glacial Indifference" panose="020B0604020202020204" charset="0"/>
              </a:rPr>
              <a:t>→ </a:t>
            </a:r>
            <a:r>
              <a:rPr lang="fr-FR" sz="3800" u="none" dirty="0">
                <a:solidFill>
                  <a:srgbClr val="F9FAFD"/>
                </a:solidFill>
                <a:latin typeface="Glacial Indifference" panose="020B0604020202020204" charset="0"/>
              </a:rPr>
              <a:t>régions d'Orléans, de Paris et de Senlis </a:t>
            </a:r>
          </a:p>
          <a:p>
            <a:pPr marL="571500" lvl="0" indent="-571500" algn="just">
              <a:spcBef>
                <a:spcPct val="0"/>
              </a:spcBef>
              <a:buFont typeface="Arial" panose="020B0604020202020204" pitchFamily="34" charset="0"/>
              <a:buChar char="•"/>
            </a:pPr>
            <a:r>
              <a:rPr lang="fr-FR" sz="3800" u="none" dirty="0">
                <a:solidFill>
                  <a:srgbClr val="F9FAFD"/>
                </a:solidFill>
                <a:latin typeface="Glacial Indifference" panose="020B0604020202020204" charset="0"/>
              </a:rPr>
              <a:t>parlées uniquement par les </a:t>
            </a:r>
            <a:r>
              <a:rPr lang="fr-FR" sz="3800" u="sng" dirty="0">
                <a:solidFill>
                  <a:srgbClr val="F9FAFD"/>
                </a:solidFill>
                <a:latin typeface="Glacial Indifference" panose="020B0604020202020204" charset="0"/>
              </a:rPr>
              <a:t>couches supérieures de la population</a:t>
            </a:r>
          </a:p>
        </p:txBody>
      </p:sp>
      <p:grpSp>
        <p:nvGrpSpPr>
          <p:cNvPr id="7" name="Group 7">
            <a:extLst>
              <a:ext uri="{FF2B5EF4-FFF2-40B4-BE49-F238E27FC236}">
                <a16:creationId xmlns:a16="http://schemas.microsoft.com/office/drawing/2014/main" id="{1B9DFD7E-C221-6496-03A1-E2635A45003D}"/>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195CCABF-C110-2490-A427-4B4EF764F206}"/>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7BF558A7-5798-EE9D-38FC-DCCD40FE9E26}"/>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69637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F484C-23D1-545A-AADB-05F3E8CE35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653741D-ED8A-5038-3DF2-C5E56A2CC002}"/>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94F4235E-8EE6-9D7B-479E-CE0ED72DCDFD}"/>
              </a:ext>
            </a:extLst>
          </p:cNvPr>
          <p:cNvSpPr txBox="1"/>
          <p:nvPr/>
        </p:nvSpPr>
        <p:spPr>
          <a:xfrm>
            <a:off x="1028700" y="2705100"/>
            <a:ext cx="16268700" cy="6330964"/>
          </a:xfrm>
          <a:prstGeom prst="rect">
            <a:avLst/>
          </a:prstGeom>
        </p:spPr>
        <p:txBody>
          <a:bodyPr wrap="square" lIns="0" tIns="0" rIns="0" bIns="0" rtlCol="0" anchor="t">
            <a:spAutoFit/>
          </a:bodyPr>
          <a:lstStyle/>
          <a:p>
            <a:pPr lvl="0" algn="just">
              <a:spcBef>
                <a:spcPct val="0"/>
              </a:spcBef>
              <a:spcAft>
                <a:spcPts val="1800"/>
              </a:spcAft>
            </a:pPr>
            <a:r>
              <a:rPr lang="fr-FR" sz="3700" u="none" dirty="0">
                <a:solidFill>
                  <a:srgbClr val="F9FAFD"/>
                </a:solidFill>
                <a:latin typeface="Glacial Indifference" panose="020B0604020202020204" charset="0"/>
              </a:rPr>
              <a:t>Le </a:t>
            </a:r>
            <a:r>
              <a:rPr lang="fr-FR" sz="3700" u="sng" dirty="0">
                <a:solidFill>
                  <a:srgbClr val="F9FAFD"/>
                </a:solidFill>
                <a:latin typeface="Glacial Indifference" panose="020B0604020202020204" charset="0"/>
              </a:rPr>
              <a:t>peuple</a:t>
            </a:r>
            <a:r>
              <a:rPr lang="fr-FR" sz="3700" u="none" dirty="0">
                <a:solidFill>
                  <a:srgbClr val="F9FAFD"/>
                </a:solidFill>
                <a:latin typeface="Glacial Indifference" panose="020B0604020202020204" charset="0"/>
              </a:rPr>
              <a:t> parlait :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dans le Nord, différentes </a:t>
            </a:r>
            <a:r>
              <a:rPr lang="fr-FR" sz="3600" u="sng" dirty="0">
                <a:solidFill>
                  <a:srgbClr val="F9FAFD"/>
                </a:solidFill>
                <a:latin typeface="Glacial Indifference" panose="020B0604020202020204" charset="0"/>
              </a:rPr>
              <a:t>variétés d'oïl</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le françois dans la région de l'Île-de-France, ailleurs le picard, l'artois, le wallon, le normand ou l'anglo-normand, l'orléanais, le champenois, etc.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breton</a:t>
            </a:r>
            <a:r>
              <a:rPr lang="fr-FR" sz="3600" u="none" dirty="0">
                <a:solidFill>
                  <a:srgbClr val="F9FAFD"/>
                </a:solidFill>
                <a:latin typeface="Glacial Indifference" panose="020B0604020202020204" charset="0"/>
              </a:rPr>
              <a:t> dans le Nord-Ouest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a:t>
            </a:r>
            <a:r>
              <a:rPr lang="fr-FR" sz="3600" u="none" dirty="0">
                <a:solidFill>
                  <a:srgbClr val="F9FAFD"/>
                </a:solidFill>
                <a:latin typeface="Glacial Indifference" panose="020B0604020202020204" charset="0"/>
              </a:rPr>
              <a:t>ans le Sud, les </a:t>
            </a:r>
            <a:r>
              <a:rPr lang="fr-FR" sz="3600" u="sng" dirty="0">
                <a:solidFill>
                  <a:srgbClr val="F9FAFD"/>
                </a:solidFill>
                <a:latin typeface="Glacial Indifference" panose="020B0604020202020204" charset="0"/>
              </a:rPr>
              <a:t>variétés d'oc</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occitan, provençal, languedocien, gascon (plus proches du latin) ;</a:t>
            </a:r>
          </a:p>
          <a:p>
            <a:pPr marL="571500" lvl="0" indent="-571500" algn="just">
              <a:lnSpc>
                <a:spcPct val="110000"/>
              </a:lnSpc>
              <a:spcBef>
                <a:spcPct val="0"/>
              </a:spcBef>
              <a:buFont typeface="Arial" panose="020B0604020202020204" pitchFamily="34" charset="0"/>
              <a:buChar char="•"/>
            </a:pPr>
            <a:r>
              <a:rPr lang="fr-FR" sz="3600" u="none" dirty="0">
                <a:solidFill>
                  <a:srgbClr val="F9FAFD"/>
                </a:solidFill>
                <a:latin typeface="Glacial Indifference" panose="020B0604020202020204" charset="0"/>
              </a:rPr>
              <a:t>en Franche-Comté, en Savoie, au Val-d'Aoste Italie et dans l'actuelle Suisse romande, le </a:t>
            </a:r>
            <a:r>
              <a:rPr lang="fr-FR" sz="3600" u="sng" dirty="0">
                <a:solidFill>
                  <a:srgbClr val="F9FAFD"/>
                </a:solidFill>
                <a:latin typeface="Glacial Indifference" panose="020B0604020202020204" charset="0"/>
              </a:rPr>
              <a:t>franco-provençal</a:t>
            </a:r>
            <a:r>
              <a:rPr lang="fr-FR" sz="3600" u="none" dirty="0">
                <a:solidFill>
                  <a:srgbClr val="F9FAFD"/>
                </a:solidFill>
                <a:latin typeface="Glacial Indifference" panose="020B0604020202020204" charset="0"/>
              </a:rPr>
              <a:t>. </a:t>
            </a:r>
          </a:p>
        </p:txBody>
      </p:sp>
      <p:grpSp>
        <p:nvGrpSpPr>
          <p:cNvPr id="7" name="Group 7">
            <a:extLst>
              <a:ext uri="{FF2B5EF4-FFF2-40B4-BE49-F238E27FC236}">
                <a16:creationId xmlns:a16="http://schemas.microsoft.com/office/drawing/2014/main" id="{1BE02005-367C-9866-DBE8-130527C37EDC}"/>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47FEB39E-D313-219E-9915-0012AEF29DC8}"/>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D8F0AD63-012F-131D-D87E-229CC35B21CA}"/>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15169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22170</TotalTime>
  <Words>4110</Words>
  <Application>Microsoft Office PowerPoint</Application>
  <PresentationFormat>Personalizzato</PresentationFormat>
  <Paragraphs>276</Paragraphs>
  <Slides>52</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52</vt:i4>
      </vt:variant>
    </vt:vector>
  </HeadingPairs>
  <TitlesOfParts>
    <vt:vector size="57" baseType="lpstr">
      <vt:lpstr>Calibri</vt:lpstr>
      <vt:lpstr>Glacial Indifference</vt:lpstr>
      <vt:lpstr>Arial</vt:lpstr>
      <vt:lpstr>Glacial Indifference Italics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611</cp:revision>
  <dcterms:created xsi:type="dcterms:W3CDTF">2006-08-16T00:00:00Z</dcterms:created>
  <dcterms:modified xsi:type="dcterms:W3CDTF">2026-02-25T10:09:58Z</dcterms:modified>
  <dc:identifier>DAF61MJ3Tn8</dc:identifier>
</cp:coreProperties>
</file>