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8DD02-2408-407B-91AA-9CFF6DEADA8D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F60D4-F08E-4B58-A6EA-3245313EB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04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F60D4-F08E-4B58-A6EA-3245313EB7A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86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  <p:sp>
        <p:nvSpPr>
          <p:cNvPr id="7" name="fl" descr="        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it-IT" sz="850" b="0" i="0" u="none" baseline="0" smtClean="0">
                <a:solidFill>
                  <a:srgbClr val="CA001F"/>
                </a:solidFill>
                <a:latin typeface="arial"/>
              </a:rPr>
              <a:t>         Internal</a:t>
            </a:r>
            <a:endParaRPr lang="it-IT" sz="850" b="0" i="0" u="none" baseline="0">
              <a:solidFill>
                <a:srgbClr val="CA001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517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69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53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617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99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69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4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1972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18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384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45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4F206-684B-476D-8156-C8D9C1C04A0A}" type="datetimeFigureOut">
              <a:rPr lang="it-IT" smtClean="0"/>
              <a:t>08/04/2016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50D43-3F00-4BF3-B40B-1BC9BF0CBC11}" type="slidenum">
              <a:rPr lang="it-IT" smtClean="0"/>
              <a:t>‹N›</a:t>
            </a:fld>
            <a:endParaRPr lang="it-IT"/>
          </a:p>
        </p:txBody>
      </p:sp>
      <p:sp>
        <p:nvSpPr>
          <p:cNvPr id="7" name="fl" descr="        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it-IT" sz="850" b="0" i="0" u="none" baseline="0" smtClean="0">
                <a:solidFill>
                  <a:srgbClr val="CA001F"/>
                </a:solidFill>
                <a:latin typeface="arial"/>
              </a:rPr>
              <a:t>         Internal</a:t>
            </a:r>
            <a:endParaRPr lang="it-IT" sz="850" b="0" i="0" u="none" baseline="0">
              <a:solidFill>
                <a:srgbClr val="CA001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44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99" y="692696"/>
            <a:ext cx="8001000" cy="270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99046" y="116632"/>
            <a:ext cx="8280400" cy="163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1750"/>
              </a:spcBef>
              <a:buClrTx/>
              <a:buFontTx/>
              <a:buNone/>
            </a:pPr>
            <a:r>
              <a:rPr lang="it-IT" altLang="it-IT" sz="2800" dirty="0">
                <a:latin typeface="Arial" charset="0"/>
              </a:rPr>
              <a:t>Esercizio 3): Saldi di bilancio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2400" dirty="0">
              <a:latin typeface="Arial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62054" y="3573016"/>
            <a:ext cx="80646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Soluzione: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Risparmio pubblico: E</a:t>
            </a:r>
            <a:r>
              <a:rPr lang="it-IT" sz="1050" dirty="0">
                <a:solidFill>
                  <a:schemeClr val="tx1"/>
                </a:solidFill>
              </a:rPr>
              <a:t>1</a:t>
            </a:r>
            <a:r>
              <a:rPr lang="it-IT" dirty="0" smtClean="0">
                <a:solidFill>
                  <a:schemeClr val="tx1"/>
                </a:solidFill>
              </a:rPr>
              <a:t>- U</a:t>
            </a:r>
            <a:r>
              <a:rPr lang="it-IT" sz="1050" dirty="0" smtClean="0">
                <a:solidFill>
                  <a:schemeClr val="tx1"/>
                </a:solidFill>
              </a:rPr>
              <a:t>1, </a:t>
            </a:r>
            <a:r>
              <a:rPr lang="it-IT" dirty="0">
                <a:solidFill>
                  <a:schemeClr val="tx1"/>
                </a:solidFill>
              </a:rPr>
              <a:t>misura la capacità della PA di ottemperare alle spese per i funzionamento della macchina </a:t>
            </a:r>
            <a:r>
              <a:rPr lang="it-IT" dirty="0" smtClean="0">
                <a:solidFill>
                  <a:schemeClr val="tx1"/>
                </a:solidFill>
              </a:rPr>
              <a:t>pubblica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Risp</a:t>
            </a:r>
            <a:r>
              <a:rPr lang="it-IT" dirty="0" smtClean="0">
                <a:solidFill>
                  <a:schemeClr val="tx1"/>
                </a:solidFill>
              </a:rPr>
              <a:t>. Pubblico = </a:t>
            </a:r>
            <a:r>
              <a:rPr lang="it-IT" dirty="0">
                <a:solidFill>
                  <a:schemeClr val="tx1"/>
                </a:solidFill>
              </a:rPr>
              <a:t>623,4 – 630,2 </a:t>
            </a:r>
            <a:r>
              <a:rPr lang="it-IT" dirty="0" smtClean="0">
                <a:solidFill>
                  <a:schemeClr val="tx1"/>
                </a:solidFill>
              </a:rPr>
              <a:t>=</a:t>
            </a:r>
            <a:endParaRPr lang="it-IT" dirty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Indebitamento netto: </a:t>
            </a:r>
            <a:r>
              <a:rPr lang="it-IT" dirty="0" smtClean="0">
                <a:solidFill>
                  <a:schemeClr val="tx1"/>
                </a:solidFill>
              </a:rPr>
              <a:t>E</a:t>
            </a:r>
            <a:r>
              <a:rPr lang="it-IT" sz="1050" dirty="0" smtClean="0">
                <a:solidFill>
                  <a:schemeClr val="tx1"/>
                </a:solidFill>
              </a:rPr>
              <a:t>3</a:t>
            </a:r>
            <a:r>
              <a:rPr lang="it-IT" dirty="0" smtClean="0">
                <a:solidFill>
                  <a:schemeClr val="tx1"/>
                </a:solidFill>
              </a:rPr>
              <a:t>- E</a:t>
            </a:r>
            <a:r>
              <a:rPr lang="it-IT" sz="1050" dirty="0" smtClean="0">
                <a:solidFill>
                  <a:schemeClr val="tx1"/>
                </a:solidFill>
              </a:rPr>
              <a:t>2.1</a:t>
            </a:r>
            <a:r>
              <a:rPr lang="it-IT" dirty="0" smtClean="0">
                <a:solidFill>
                  <a:schemeClr val="tx1"/>
                </a:solidFill>
              </a:rPr>
              <a:t> - U</a:t>
            </a:r>
            <a:r>
              <a:rPr lang="it-IT" sz="1050" dirty="0">
                <a:solidFill>
                  <a:schemeClr val="tx1"/>
                </a:solidFill>
              </a:rPr>
              <a:t>3</a:t>
            </a:r>
            <a:r>
              <a:rPr lang="it-IT" dirty="0" smtClean="0">
                <a:solidFill>
                  <a:schemeClr val="tx1"/>
                </a:solidFill>
              </a:rPr>
              <a:t> -(U</a:t>
            </a:r>
            <a:r>
              <a:rPr lang="it-IT" sz="1050" dirty="0" smtClean="0">
                <a:solidFill>
                  <a:schemeClr val="tx1"/>
                </a:solidFill>
              </a:rPr>
              <a:t>2.1</a:t>
            </a:r>
            <a:r>
              <a:rPr lang="it-IT" dirty="0" smtClean="0">
                <a:solidFill>
                  <a:schemeClr val="tx1"/>
                </a:solidFill>
              </a:rPr>
              <a:t> – U</a:t>
            </a:r>
            <a:r>
              <a:rPr lang="it-IT" sz="1050" dirty="0" smtClean="0">
                <a:solidFill>
                  <a:schemeClr val="tx1"/>
                </a:solidFill>
              </a:rPr>
              <a:t>2.2</a:t>
            </a:r>
            <a:r>
              <a:rPr lang="it-IT" dirty="0" smtClean="0">
                <a:solidFill>
                  <a:schemeClr val="tx1"/>
                </a:solidFill>
              </a:rPr>
              <a:t> – U</a:t>
            </a:r>
            <a:r>
              <a:rPr lang="it-IT" sz="1050" dirty="0" smtClean="0">
                <a:solidFill>
                  <a:schemeClr val="tx1"/>
                </a:solidFill>
              </a:rPr>
              <a:t>2.3</a:t>
            </a:r>
            <a:r>
              <a:rPr lang="it-IT" dirty="0" smtClean="0">
                <a:solidFill>
                  <a:schemeClr val="tx1"/>
                </a:solidFill>
              </a:rPr>
              <a:t>) = entrate finali (al netto delle partite finanziarie) meno uscite finali (al netto delle partite finanziarie). Serve a calcolare il deficit/PIL e a controllare il </a:t>
            </a:r>
            <a:r>
              <a:rPr lang="it-IT" dirty="0" err="1" smtClean="0">
                <a:solidFill>
                  <a:schemeClr val="tx1"/>
                </a:solidFill>
              </a:rPr>
              <a:t>rispetoo</a:t>
            </a:r>
            <a:r>
              <a:rPr lang="it-IT" dirty="0" smtClean="0">
                <a:solidFill>
                  <a:schemeClr val="tx1"/>
                </a:solidFill>
              </a:rPr>
              <a:t> del </a:t>
            </a:r>
            <a:r>
              <a:rPr lang="it-IT" dirty="0" err="1" smtClean="0">
                <a:solidFill>
                  <a:schemeClr val="tx1"/>
                </a:solidFill>
              </a:rPr>
              <a:t>primoparametro</a:t>
            </a:r>
            <a:r>
              <a:rPr lang="it-IT" dirty="0" smtClean="0">
                <a:solidFill>
                  <a:schemeClr val="tx1"/>
                </a:solidFill>
              </a:rPr>
              <a:t> di Maastricht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= 623,4 + 6 – 2,4   -  630,2+57,1 – 7,3 =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 Saldo primario: </a:t>
            </a:r>
            <a:r>
              <a:rPr lang="it-IT" dirty="0" smtClean="0">
                <a:solidFill>
                  <a:schemeClr val="tx1"/>
                </a:solidFill>
              </a:rPr>
              <a:t>E</a:t>
            </a:r>
            <a:r>
              <a:rPr lang="it-IT" sz="1050" dirty="0" smtClean="0">
                <a:solidFill>
                  <a:schemeClr val="tx1"/>
                </a:solidFill>
              </a:rPr>
              <a:t>3</a:t>
            </a:r>
            <a:r>
              <a:rPr lang="it-IT" dirty="0" smtClean="0">
                <a:solidFill>
                  <a:schemeClr val="tx1"/>
                </a:solidFill>
              </a:rPr>
              <a:t>- (U</a:t>
            </a:r>
            <a:r>
              <a:rPr lang="it-IT" sz="1050" dirty="0" smtClean="0">
                <a:solidFill>
                  <a:schemeClr val="tx1"/>
                </a:solidFill>
              </a:rPr>
              <a:t>3 -</a:t>
            </a:r>
            <a:r>
              <a:rPr lang="it-IT" dirty="0" smtClean="0">
                <a:solidFill>
                  <a:schemeClr val="tx1"/>
                </a:solidFill>
              </a:rPr>
              <a:t> U</a:t>
            </a:r>
            <a:r>
              <a:rPr lang="it-IT" sz="1050" dirty="0">
                <a:solidFill>
                  <a:schemeClr val="tx1"/>
                </a:solidFill>
              </a:rPr>
              <a:t>1</a:t>
            </a:r>
            <a:r>
              <a:rPr lang="it-IT" sz="1050" dirty="0" smtClean="0">
                <a:solidFill>
                  <a:schemeClr val="tx1"/>
                </a:solidFill>
              </a:rPr>
              <a:t>.1</a:t>
            </a:r>
            <a:r>
              <a:rPr lang="it-IT" dirty="0" smtClean="0">
                <a:solidFill>
                  <a:schemeClr val="tx1"/>
                </a:solidFill>
              </a:rPr>
              <a:t>) = misura della gestione dell’esercizio in corso = 623,4 + 6  - 630,2 - 64,5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7924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69863" y="323850"/>
            <a:ext cx="8640762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rgbClr val="000000"/>
                </a:solidFill>
                <a:latin typeface="Calibri" pitchFamily="34" charset="0"/>
              </a:rPr>
              <a:t>Irpef e redditi da lavoro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Calibri" pitchFamily="34" charset="0"/>
              </a:rPr>
              <a:t>ESERCIZIO 3 - Nel corso dell’anno 2015 il Sig. X e il Sig. Y hanno percepito entrambi un reddito da lavoro di 30.000€. Il Sig. X è un lavoratore dipendente, mentre il Sig. Y è un lavoratore autonomo. Entrambi hanno speso 900€ di abbonamento ai mezzi pubblici per recarsi al lavoro.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Calibri" pitchFamily="34" charset="0"/>
              </a:rPr>
              <a:t>Il Sig. X ha diritto ad una detrazione per redditi da lavoro dipendente pari a 836,25. Il Sig. Y ha diritto ad una detrazione per redditi da lavoro autonomo pari a 549,8.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Calibri" pitchFamily="34" charset="0"/>
              </a:rPr>
              <a:t>Si calcoli: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Calibri" pitchFamily="34" charset="0"/>
              </a:rPr>
              <a:t>a) reddito complessivo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Calibri" pitchFamily="34" charset="0"/>
              </a:rPr>
              <a:t>b) reddito imponibile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Calibri" pitchFamily="34" charset="0"/>
              </a:rPr>
              <a:t>c) IRPEF lorda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Calibri" pitchFamily="34" charset="0"/>
              </a:rPr>
              <a:t>d) IRPEF netta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Calibri" pitchFamily="34" charset="0"/>
              </a:rPr>
              <a:t>utilizzando le seguenti aliquote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Calibri" pitchFamily="34" charset="0"/>
              </a:rPr>
              <a:t> per scaglioni di reddito: </a:t>
            </a:r>
          </a:p>
        </p:txBody>
      </p:sp>
      <p:graphicFrame>
        <p:nvGraphicFramePr>
          <p:cNvPr id="5145" name="Group 25"/>
          <p:cNvGraphicFramePr>
            <a:graphicFrameLocks noGrp="1"/>
          </p:cNvGraphicFramePr>
          <p:nvPr/>
        </p:nvGraphicFramePr>
        <p:xfrm>
          <a:off x="4211638" y="3860800"/>
          <a:ext cx="3889375" cy="2682876"/>
        </p:xfrm>
        <a:graphic>
          <a:graphicData uri="http://schemas.openxmlformats.org/drawingml/2006/table">
            <a:tbl>
              <a:tblPr/>
              <a:tblGrid>
                <a:gridCol w="2232494"/>
                <a:gridCol w="1656881"/>
              </a:tblGrid>
              <a:tr h="70121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SCAGLIONI DI REDDITO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ALIQUOTE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0-15000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23%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15000-28000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27%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28000-55000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38%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55000-75000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41%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&gt;75000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43%</a:t>
                      </a:r>
                    </a:p>
                  </a:txBody>
                  <a:tcPr marL="91462" marR="91462"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53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33265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it-IT" altLang="it-IT" dirty="0" smtClean="0">
                <a:solidFill>
                  <a:srgbClr val="000000"/>
                </a:solidFill>
                <a:latin typeface="Calibri" pitchFamily="34" charset="0"/>
              </a:rPr>
              <a:t>Soluzione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792445"/>
              </p:ext>
            </p:extLst>
          </p:nvPr>
        </p:nvGraphicFramePr>
        <p:xfrm>
          <a:off x="611560" y="908720"/>
          <a:ext cx="7776864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008112"/>
                <a:gridCol w="1872208"/>
                <a:gridCol w="2952328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Sig</a:t>
                      </a:r>
                      <a:r>
                        <a:rPr lang="it-IT" dirty="0" smtClean="0"/>
                        <a:t> 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Sig</a:t>
                      </a:r>
                      <a:r>
                        <a:rPr lang="it-IT" dirty="0" smtClean="0"/>
                        <a:t> 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it-IT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reddito complessivo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30.000 –</a:t>
                      </a:r>
                      <a:r>
                        <a:rPr lang="it-IT" baseline="0" dirty="0" smtClean="0"/>
                        <a:t> (900/2)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Al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dirty="0" smtClean="0"/>
                        <a:t>sig. Y (</a:t>
                      </a:r>
                      <a:r>
                        <a:rPr lang="it-IT" sz="1200" dirty="0" err="1" smtClean="0"/>
                        <a:t>lav</a:t>
                      </a:r>
                      <a:r>
                        <a:rPr lang="it-IT" sz="1200" dirty="0" smtClean="0"/>
                        <a:t> autonomo) è data possibilità di dedurre i costi per</a:t>
                      </a:r>
                      <a:r>
                        <a:rPr lang="it-IT" sz="1200" baseline="0" dirty="0" smtClean="0"/>
                        <a:t> produrre il proprio reddito. Siccome il costo dell’abbonamento trasporto pubblico è bene promiscuo, la deducibilità del costo è al 50%)</a:t>
                      </a:r>
                      <a:endParaRPr lang="it-IT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reddito imponibile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30.000 –</a:t>
                      </a:r>
                      <a:r>
                        <a:rPr lang="it-IT" baseline="0" dirty="0" smtClean="0"/>
                        <a:t> (900/2)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 ci sono altri deducibili forniti dall’esercizio</a:t>
                      </a:r>
                      <a:endParaRPr lang="it-IT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IRPEF lorda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7.720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7.549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deducibilità del costo di produzione implica un’imposta lorda più bassa per il lav. autonomo rispetto al lav. dipendente, a parità di altre condizioni</a:t>
                      </a:r>
                      <a:endParaRPr lang="it-IT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IRPEF netta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6.883,75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6.999,2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detrazione per lav. Autonomo è inferiore a quella del lav. Dipendente, perché lo Stato riconosce già al lav. Autonomo la possibilità di dedurre i costi di produzione direttamente dal reddito complessivo. In questo caso l’effetto finale è un carico fiscale inferiore per il lav. dipendente. </a:t>
                      </a:r>
                      <a:endParaRPr lang="it-IT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03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288" y="549275"/>
            <a:ext cx="7921625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prstClr val="black"/>
                </a:solidFill>
                <a:latin typeface="Calibri"/>
                <a:cs typeface="+mn-cs"/>
              </a:rPr>
              <a:t>Esercizio 3 – IRES </a:t>
            </a:r>
            <a:endParaRPr lang="it-IT" sz="2400" dirty="0">
              <a:solidFill>
                <a:prstClr val="black"/>
              </a:solidFill>
              <a:latin typeface="Calibri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prstClr val="black"/>
                </a:solidFill>
                <a:latin typeface="Calibri"/>
                <a:cs typeface="+mn-cs"/>
              </a:rPr>
              <a:t>La società per azioni Beta ha conseguito nel 2014 i seguenti redditi: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prstClr val="black"/>
                </a:solidFill>
                <a:latin typeface="Calibri"/>
                <a:cs typeface="+mn-cs"/>
              </a:rPr>
              <a:t>- ricavi: 4.000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prstClr val="black"/>
                </a:solidFill>
                <a:latin typeface="Calibri"/>
                <a:cs typeface="+mn-cs"/>
              </a:rPr>
              <a:t>- dividendi da partecipazioni qualificate in società italiane: 100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prstClr val="black"/>
                </a:solidFill>
                <a:latin typeface="Calibri"/>
                <a:cs typeface="+mn-cs"/>
              </a:rPr>
              <a:t>- interessi su titoli di Stato: 20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prstClr val="black"/>
                </a:solidFill>
                <a:latin typeface="Calibri"/>
                <a:cs typeface="+mn-cs"/>
              </a:rPr>
              <a:t>- interessi passivi: 1.200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solidFill>
                <a:prstClr val="black"/>
              </a:solidFill>
              <a:latin typeface="Calibri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prstClr val="black"/>
                </a:solidFill>
                <a:latin typeface="Calibri"/>
                <a:cs typeface="+mn-cs"/>
              </a:rPr>
              <a:t>Nello stesso anno ha inoltre sostenuto spese per acquisto di beni intermedi per 200 e per stipendi di 180. L’anno precedente aveva acquistato macchinari per 100 (</a:t>
            </a:r>
            <a:r>
              <a:rPr lang="it-IT" sz="2400" dirty="0" err="1">
                <a:solidFill>
                  <a:prstClr val="black"/>
                </a:solidFill>
                <a:latin typeface="Calibri"/>
                <a:cs typeface="+mn-cs"/>
              </a:rPr>
              <a:t>coeff</a:t>
            </a:r>
            <a:r>
              <a:rPr lang="it-IT" sz="2400" dirty="0">
                <a:solidFill>
                  <a:prstClr val="black"/>
                </a:solidFill>
                <a:latin typeface="Calibri"/>
                <a:cs typeface="+mn-cs"/>
              </a:rPr>
              <a:t>. di ammortamento ordinario 15%).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prstClr val="black"/>
                </a:solidFill>
                <a:latin typeface="Calibri"/>
                <a:cs typeface="+mn-cs"/>
              </a:rPr>
              <a:t>Si calcolino per l’impresa Beta: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prstClr val="black"/>
                </a:solidFill>
                <a:latin typeface="Calibri"/>
                <a:cs typeface="+mn-cs"/>
              </a:rPr>
              <a:t>a) </a:t>
            </a:r>
            <a:r>
              <a:rPr lang="it-IT" sz="2400" dirty="0">
                <a:solidFill>
                  <a:prstClr val="black"/>
                </a:solidFill>
                <a:latin typeface="Calibri"/>
                <a:cs typeface="+mn-cs"/>
              </a:rPr>
              <a:t>la base imponibile IRES per il 2014;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prstClr val="black"/>
                </a:solidFill>
                <a:latin typeface="Calibri"/>
                <a:cs typeface="+mn-cs"/>
              </a:rPr>
              <a:t>b) </a:t>
            </a:r>
            <a:r>
              <a:rPr lang="it-IT" sz="2400" dirty="0">
                <a:solidFill>
                  <a:prstClr val="black"/>
                </a:solidFill>
                <a:latin typeface="Calibri"/>
                <a:cs typeface="+mn-cs"/>
              </a:rPr>
              <a:t>il debito di imposta IRES per il 2014. </a:t>
            </a:r>
          </a:p>
        </p:txBody>
      </p:sp>
    </p:spTree>
    <p:extLst>
      <p:ext uri="{BB962C8B-B14F-4D97-AF65-F5344CB8AC3E}">
        <p14:creationId xmlns:p14="http://schemas.microsoft.com/office/powerpoint/2010/main" val="2920159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344288"/>
            <a:ext cx="76328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Soluzione</a:t>
            </a:r>
          </a:p>
          <a:p>
            <a:endParaRPr lang="it-IT" dirty="0"/>
          </a:p>
          <a:p>
            <a:r>
              <a:rPr lang="it-IT" dirty="0" smtClean="0"/>
              <a:t>BI </a:t>
            </a:r>
            <a:r>
              <a:rPr lang="it-IT" dirty="0" err="1" smtClean="0"/>
              <a:t>ires</a:t>
            </a:r>
            <a:r>
              <a:rPr lang="it-IT" dirty="0" smtClean="0"/>
              <a:t> = 4000 – 200 – 180 +0,05*100 + 20 – </a:t>
            </a:r>
            <a:r>
              <a:rPr lang="el-GR" dirty="0" smtClean="0">
                <a:latin typeface="Calibri"/>
              </a:rPr>
              <a:t>α</a:t>
            </a:r>
            <a:r>
              <a:rPr lang="it-IT" dirty="0" smtClean="0">
                <a:latin typeface="Calibri"/>
              </a:rPr>
              <a:t>*1200 – 0,15*100 =</a:t>
            </a:r>
          </a:p>
          <a:p>
            <a:endParaRPr lang="it-IT" dirty="0">
              <a:latin typeface="Calibri"/>
            </a:endParaRPr>
          </a:p>
          <a:p>
            <a:r>
              <a:rPr lang="it-IT" dirty="0" smtClean="0">
                <a:latin typeface="Calibri"/>
              </a:rPr>
              <a:t>Deducibilità IP</a:t>
            </a:r>
          </a:p>
          <a:p>
            <a:endParaRPr lang="it-IT" dirty="0">
              <a:latin typeface="Calibri"/>
            </a:endParaRPr>
          </a:p>
          <a:p>
            <a:r>
              <a:rPr lang="it-IT" dirty="0" smtClean="0">
                <a:latin typeface="Calibri"/>
              </a:rPr>
              <a:t>ROL = 4000 – 200 – 180 = 3620</a:t>
            </a:r>
          </a:p>
          <a:p>
            <a:r>
              <a:rPr lang="it-IT" dirty="0" smtClean="0">
                <a:latin typeface="Calibri"/>
              </a:rPr>
              <a:t>Soglia = IA + 30%ROL = 20 + 0,3*3620 = 1106</a:t>
            </a:r>
          </a:p>
          <a:p>
            <a:endParaRPr lang="it-IT" dirty="0">
              <a:latin typeface="Calibri"/>
            </a:endParaRPr>
          </a:p>
          <a:p>
            <a:r>
              <a:rPr lang="el-GR" dirty="0" smtClean="0"/>
              <a:t>α</a:t>
            </a:r>
            <a:r>
              <a:rPr lang="it-IT" dirty="0" smtClean="0"/>
              <a:t> = 1106/1200 =0,92 </a:t>
            </a:r>
            <a:r>
              <a:rPr lang="it-IT" dirty="0" smtClean="0">
                <a:sym typeface="Wingdings" panose="05000000000000000000" pitchFamily="2" charset="2"/>
              </a:rPr>
              <a:t> IP non pienamente deducibili. La parte non deducibile potrà essere portata in deduzione l’anno successivo.</a:t>
            </a:r>
            <a:endParaRPr lang="it-IT" dirty="0" smtClean="0"/>
          </a:p>
          <a:p>
            <a:endParaRPr lang="it-IT" dirty="0">
              <a:latin typeface="Calibri"/>
            </a:endParaRPr>
          </a:p>
          <a:p>
            <a:r>
              <a:rPr lang="it-IT" dirty="0" smtClean="0">
                <a:latin typeface="Calibri"/>
              </a:rPr>
              <a:t>BI </a:t>
            </a:r>
            <a:r>
              <a:rPr lang="it-IT" dirty="0" err="1" smtClean="0">
                <a:latin typeface="Calibri"/>
              </a:rPr>
              <a:t>Ires</a:t>
            </a:r>
            <a:r>
              <a:rPr lang="it-IT" dirty="0" smtClean="0">
                <a:latin typeface="Calibri"/>
              </a:rPr>
              <a:t> = </a:t>
            </a:r>
            <a:r>
              <a:rPr lang="it-IT" dirty="0" smtClean="0"/>
              <a:t>4000 – 200 – 180 +5 + 20 – </a:t>
            </a:r>
            <a:r>
              <a:rPr lang="it-IT" dirty="0" smtClean="0"/>
              <a:t>1106 – 150 = 2389</a:t>
            </a:r>
          </a:p>
          <a:p>
            <a:r>
              <a:rPr lang="it-IT" dirty="0" smtClean="0"/>
              <a:t>IRES = 0,275* 2389 =</a:t>
            </a:r>
            <a:endParaRPr lang="it-IT" dirty="0"/>
          </a:p>
          <a:p>
            <a:endParaRPr lang="it-IT" dirty="0" smtClean="0">
              <a:latin typeface="Calibri"/>
            </a:endParaRPr>
          </a:p>
          <a:p>
            <a:endParaRPr lang="it-IT" dirty="0">
              <a:latin typeface="Calibri"/>
            </a:endParaRPr>
          </a:p>
          <a:p>
            <a:r>
              <a:rPr lang="it-IT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1859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623</Words>
  <Application>Microsoft Office PowerPoint</Application>
  <PresentationFormat>Presentazione su schermo (4:3)</PresentationFormat>
  <Paragraphs>77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Generali Business Solutions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Salera Antonio</dc:creator>
  <cp:keywords>Internal</cp:keywords>
  <cp:lastModifiedBy>Salera Antonio</cp:lastModifiedBy>
  <cp:revision>5</cp:revision>
  <dcterms:created xsi:type="dcterms:W3CDTF">2016-04-08T10:18:09Z</dcterms:created>
  <dcterms:modified xsi:type="dcterms:W3CDTF">2016-04-08T10:47:25Z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51dac092-f3d2-4204-a59e-07cf203a3c4d</vt:lpwstr>
  </property>
  <property fmtid="{D5CDD505-2E9C-101B-9397-08002B2CF9AE}" pid="3" name="GeneraliClassification">
    <vt:lpwstr>Internal</vt:lpwstr>
  </property>
</Properties>
</file>