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0" r:id="rId3"/>
    <p:sldId id="258" r:id="rId4"/>
    <p:sldId id="259" r:id="rId5"/>
    <p:sldId id="267" r:id="rId6"/>
    <p:sldId id="257" r:id="rId7"/>
    <p:sldId id="265" r:id="rId8"/>
    <p:sldId id="260" r:id="rId9"/>
    <p:sldId id="266" r:id="rId10"/>
    <p:sldId id="269" r:id="rId11"/>
    <p:sldId id="264" r:id="rId12"/>
    <p:sldId id="261" r:id="rId13"/>
    <p:sldId id="273" r:id="rId14"/>
    <p:sldId id="274" r:id="rId15"/>
    <p:sldId id="275" r:id="rId16"/>
    <p:sldId id="276" r:id="rId17"/>
    <p:sldId id="271" r:id="rId18"/>
    <p:sldId id="277" r:id="rId19"/>
    <p:sldId id="268" r:id="rId20"/>
    <p:sldId id="278" r:id="rId21"/>
    <p:sldId id="279" r:id="rId22"/>
    <p:sldId id="263" r:id="rId23"/>
    <p:sldId id="281" r:id="rId24"/>
    <p:sldId id="283" r:id="rId25"/>
    <p:sldId id="284" r:id="rId26"/>
    <p:sldId id="285" r:id="rId27"/>
    <p:sldId id="287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71BBC42-85AB-41ED-BBF8-03A9A0F6634D}">
          <p14:sldIdLst>
            <p14:sldId id="256"/>
            <p14:sldId id="270"/>
            <p14:sldId id="258"/>
            <p14:sldId id="259"/>
            <p14:sldId id="267"/>
            <p14:sldId id="257"/>
            <p14:sldId id="265"/>
            <p14:sldId id="260"/>
            <p14:sldId id="266"/>
            <p14:sldId id="269"/>
            <p14:sldId id="264"/>
            <p14:sldId id="261"/>
            <p14:sldId id="273"/>
            <p14:sldId id="274"/>
            <p14:sldId id="275"/>
            <p14:sldId id="276"/>
            <p14:sldId id="271"/>
            <p14:sldId id="277"/>
            <p14:sldId id="268"/>
            <p14:sldId id="278"/>
            <p14:sldId id="279"/>
            <p14:sldId id="263"/>
            <p14:sldId id="281"/>
            <p14:sldId id="283"/>
            <p14:sldId id="284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8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3F47C-1C7F-4D77-AA27-F74C7BF05832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1A647-471D-4BBF-8EE7-53F58E56D11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A647-471D-4BBF-8EE7-53F58E56D1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76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A647-471D-4BBF-8EE7-53F58E56D1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68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A647-471D-4BBF-8EE7-53F58E56D1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42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A647-471D-4BBF-8EE7-53F58E56D11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72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A647-471D-4BBF-8EE7-53F58E56D11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91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F5C2-FB81-4171-8BC8-E3CA74ED52B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6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F5C2-FB81-4171-8BC8-E3CA74ED52B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46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A647-471D-4BBF-8EE7-53F58E56D11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447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A647-471D-4BBF-8EE7-53F58E56D11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36CBDE-A8F2-ADF2-5A4B-70494D2D4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CA8A72E-E579-FD68-A6ED-0AE8CBA10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DEAC62-7124-C016-A1B8-8E04EF15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6760-BEDE-40B1-A420-16CFA55C8924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ECCAE3-154C-5A7D-5943-43829868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CBA880-F691-B35D-CAB2-4243B833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8EE0-078D-464E-927A-0C74E3C49F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33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B55533-ECB7-BF87-94F2-87DF5063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13761F-D327-006F-7A95-73B226BEA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88AD6B-49C6-F2A0-890D-96408A2F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6760-BEDE-40B1-A420-16CFA55C8924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7A1566-6C9B-7BD9-7A03-BD7B2877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227A5A-5CEF-FE7F-7C02-347A28EB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8EE0-078D-464E-927A-0C74E3C49F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48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13C4814-D863-49E7-6CDB-C77856B56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AAE1C97-2584-DE2A-8A82-611A39C80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243A1F-7ABE-A016-5B45-30A9F503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6760-BEDE-40B1-A420-16CFA55C8924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36D927-C71F-5B88-11FE-F7349A03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0C98DC-B3B3-54D7-1A0E-DD490C8F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8EE0-078D-464E-927A-0C74E3C49F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89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53D9BF-E14E-D726-4F60-9C59D158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C87AAC-6C82-421D-3D35-A3EA61972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090D92-84DF-8203-DE79-842C4633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6760-BEDE-40B1-A420-16CFA55C8924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D7D725-E1B9-AB3D-03CB-3644B895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0238CC-C324-CDAA-F941-792607C4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8EE0-078D-464E-927A-0C74E3C49F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1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D15818-D3AF-B6D6-48E6-DB7E4144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92A7FF-29B1-F477-67C9-62A47D8E9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4190C0-CEAC-5000-8138-BA0600DF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6760-BEDE-40B1-A420-16CFA55C8924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D2824E-AF25-40AC-C80D-C0C889AB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C2002A-7D08-C48D-8BA8-ADEE8E46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8EE0-078D-464E-927A-0C74E3C49F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8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755392-F37E-35AD-59A3-035C1C0E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87E60F-32C6-13E4-F6B6-5887E555A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7C3803-7B9C-6E14-85ED-48C89CF9D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7639EE-8131-A6C0-5AEF-800D5B51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6760-BEDE-40B1-A420-16CFA55C8924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9B8850-8CB1-648C-84EA-5EEDE1AE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019247-F353-78A9-861F-5A12DE36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8EE0-078D-464E-927A-0C74E3C49F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56C8DA-C693-56C5-6F60-88005B619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54C58E-9B95-8B3A-C798-D2607C287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2AFCE5-0283-7564-EFB8-907F1CC1A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5DF772F-F6A0-9244-F8E4-B464A8856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E6A0E87-7852-172D-CD0E-6DED3696D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6965234-2D96-E0C6-6E9D-A41715232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6760-BEDE-40B1-A420-16CFA55C8924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BDBA606-B3C9-4E48-63C1-7BC63809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96677A5-31A0-7884-2E07-205BFBCC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8EE0-078D-464E-927A-0C74E3C49F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57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F27DBB-B5DB-8E86-EF0D-8BEDF57F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F1810DD-E7D7-54C2-F586-0EE0A509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6760-BEDE-40B1-A420-16CFA55C8924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6759A6-9737-8432-F0AF-A4BC1431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9F46D3-BE73-1939-9E34-4A17A8D2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8EE0-078D-464E-927A-0C74E3C49F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65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75905C-2C86-1532-7EE7-1DFFF8B0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6760-BEDE-40B1-A420-16CFA55C8924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CF2DF79-7364-1FAB-E890-D512995E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CEBC72-CBE2-791D-1790-A224F44C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8EE0-078D-464E-927A-0C74E3C49F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08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80CD03-C495-19EA-4A7A-2F39DF2D1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483B9B-6A71-C884-90EC-F255386C0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6F7B5D-29B3-CF20-3F9F-6D6894C6E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C53C68-0516-602A-E5D3-19D6F202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6760-BEDE-40B1-A420-16CFA55C8924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9727F3-94CF-E79C-19A6-77C96DE2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512C0A-4FDE-5D6E-FA17-040409DE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8EE0-078D-464E-927A-0C74E3C49F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90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073728-3F90-027D-6F32-BDD1DF31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3A5AB94-E7DA-B693-4AB6-452697A22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8DC31C-E88F-3878-0DC5-B5BA6D9D8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88B862-22DA-666E-8B46-062FCC1E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6760-BEDE-40B1-A420-16CFA55C8924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09E1F5-99DE-303C-BC24-BC2B6FFA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801145-DC9F-AB95-D873-1B461398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8EE0-078D-464E-927A-0C74E3C49F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1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77D309-8975-B37C-E1FF-E66DD6A1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FF044D-2E43-B7B2-9068-74BA31BF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264D19-CFAA-1C01-4879-F27792B39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06760-BEDE-40B1-A420-16CFA55C8924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26FBB8-830E-0136-3046-56C457EFF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BB82D9-CEB9-4BF3-EDD0-ACAC1D692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E8EE0-078D-464E-927A-0C74E3C49F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fif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f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f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teams.microsoft.com/l/team/19%3A-a4K5BLt8tyr9Ra9uYPCIOqmqRFM5JZ8kANjEleOoC01%40thread.tacv2/conversations?groupId=d0f53ebc-88fc-406a-abb9-6cc3dd212c4a&amp;tenantId=a54b3635-128c-460f-b967-6ded8df82e75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hyperlink" Target="https://moodle2.units.it/course/view.php?id=1640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fif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0F181-1619-83D3-70EF-79ECA1E2C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755" y="1122362"/>
            <a:ext cx="10828961" cy="2668801"/>
          </a:xfrm>
        </p:spPr>
        <p:txBody>
          <a:bodyPr/>
          <a:lstStyle/>
          <a:p>
            <a:r>
              <a:rPr lang="it-IT" noProof="0" dirty="0">
                <a:latin typeface="Bahnschrift Condensed" panose="020B0502040204020203" pitchFamily="34" charset="0"/>
              </a:rPr>
              <a:t>LINGUA E LETTERATURA </a:t>
            </a:r>
            <a:br>
              <a:rPr lang="it-IT" noProof="0" dirty="0">
                <a:latin typeface="Bahnschrift Condensed" panose="020B0502040204020203" pitchFamily="34" charset="0"/>
              </a:rPr>
            </a:br>
            <a:r>
              <a:rPr lang="it-IT" noProof="0" dirty="0">
                <a:latin typeface="Bahnschrift Condensed" panose="020B0502040204020203" pitchFamily="34" charset="0"/>
              </a:rPr>
              <a:t>SERBA E CROATA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CF8698-78B6-B8C3-8210-7AF3209BD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467" y="443424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it-IT" noProof="0" dirty="0">
                <a:latin typeface="Bahnschrift Condensed" panose="020B0502040204020203" pitchFamily="34" charset="0"/>
              </a:rPr>
              <a:t>Università degli Studi di Trieste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Dipartimento di Studi Umanistici – Lingue e letterature straniere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A.A. 2025-2026 - II semestre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Prof. Enrico Davanzo</a:t>
            </a:r>
          </a:p>
          <a:p>
            <a:endParaRPr lang="it-IT" noProof="0" dirty="0">
              <a:latin typeface="Bahnschrift Condensed" panose="020B0502040204020203" pitchFamily="34" charset="0"/>
            </a:endParaRPr>
          </a:p>
          <a:p>
            <a:endParaRPr lang="it-IT" noProof="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7091D-0998-9E6E-152E-02E78859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noProof="0" dirty="0">
                <a:latin typeface="Bahnschrift Condensed" panose="020B0502040204020203" pitchFamily="34" charset="0"/>
              </a:rPr>
              <a:t>ULTERIORI TESTI D’APPOGGIO (in italiano)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BB66DD-2057-3C43-BA1C-6176231C2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257801" cy="4351338"/>
          </a:xfrm>
        </p:spPr>
        <p:txBody>
          <a:bodyPr>
            <a:normAutofit fontScale="85000" lnSpcReduction="20000"/>
          </a:bodyPr>
          <a:lstStyle/>
          <a:p>
            <a:r>
              <a:rPr lang="it-IT" noProof="0" dirty="0">
                <a:latin typeface="Bahnschrift Condensed" panose="020B0502040204020203" pitchFamily="34" charset="0"/>
              </a:rPr>
              <a:t>Contestualizzazione linguistica, storica e culturale: </a:t>
            </a:r>
          </a:p>
          <a:p>
            <a:pPr marL="0" indent="0">
              <a:buNone/>
            </a:pPr>
            <a:r>
              <a:rPr lang="it-IT" b="1" noProof="0" dirty="0">
                <a:latin typeface="Bahnschrift Condensed" panose="020B0502040204020203" pitchFamily="34" charset="0"/>
              </a:rPr>
              <a:t>M. </a:t>
            </a:r>
            <a:r>
              <a:rPr lang="it-IT" b="1" noProof="0" dirty="0" err="1">
                <a:latin typeface="Bahnschrift Condensed" panose="020B0502040204020203" pitchFamily="34" charset="0"/>
              </a:rPr>
              <a:t>Garzaniti</a:t>
            </a:r>
            <a:r>
              <a:rPr lang="it-IT" b="1" noProof="0" dirty="0">
                <a:latin typeface="Bahnschrift Condensed" panose="020B0502040204020203" pitchFamily="34" charset="0"/>
              </a:rPr>
              <a:t>, </a:t>
            </a:r>
            <a:r>
              <a:rPr lang="it-IT" b="1" i="1" noProof="0" dirty="0">
                <a:latin typeface="Bahnschrift Condensed" panose="020B0502040204020203" pitchFamily="34" charset="0"/>
              </a:rPr>
              <a:t>Gli slavi</a:t>
            </a:r>
            <a:r>
              <a:rPr lang="it-IT" b="1" noProof="0" dirty="0">
                <a:latin typeface="Bahnschrift Condensed" panose="020B0502040204020203" pitchFamily="34" charset="0"/>
              </a:rPr>
              <a:t>, Roma: Carocci, 2019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Uso della lingua, situazioni comunicative:</a:t>
            </a:r>
          </a:p>
          <a:p>
            <a:pPr marL="0" indent="0">
              <a:buNone/>
            </a:pPr>
            <a:r>
              <a:rPr lang="it-IT" b="1" noProof="0" dirty="0" err="1">
                <a:latin typeface="Bahnschrift Condensed" panose="020B0502040204020203" pitchFamily="34" charset="0"/>
              </a:rPr>
              <a:t>Rojc</a:t>
            </a:r>
            <a:r>
              <a:rPr lang="it-IT" b="1" noProof="0" dirty="0">
                <a:latin typeface="Bahnschrift Condensed" panose="020B0502040204020203" pitchFamily="34" charset="0"/>
              </a:rPr>
              <a:t>, S., Pugliese, G., </a:t>
            </a:r>
            <a:r>
              <a:rPr lang="it-IT" b="1" i="1" noProof="0" dirty="0" err="1">
                <a:latin typeface="Bahnschrift Condensed" panose="020B0502040204020203" pitchFamily="34" charset="0"/>
              </a:rPr>
              <a:t>Sretan</a:t>
            </a:r>
            <a:r>
              <a:rPr lang="it-IT" b="1" i="1" noProof="0" dirty="0">
                <a:latin typeface="Bahnschrift Condensed" panose="020B0502040204020203" pitchFamily="34" charset="0"/>
              </a:rPr>
              <a:t> put!</a:t>
            </a:r>
            <a:r>
              <a:rPr lang="it-IT" b="1" noProof="0" dirty="0">
                <a:latin typeface="Bahnschrift Condensed" panose="020B0502040204020203" pitchFamily="34" charset="0"/>
              </a:rPr>
              <a:t>, Trieste: Edizioni Goliardiche,  2015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Storia della letteratura:</a:t>
            </a:r>
          </a:p>
          <a:p>
            <a:pPr>
              <a:buFontTx/>
              <a:buChar char="-"/>
            </a:pPr>
            <a:r>
              <a:rPr lang="it-IT" b="1" noProof="0" dirty="0" err="1">
                <a:latin typeface="Bahnschrift Condensed" panose="020B0502040204020203" pitchFamily="34" charset="0"/>
              </a:rPr>
              <a:t>Jelčić</a:t>
            </a:r>
            <a:r>
              <a:rPr lang="it-IT" b="1" noProof="0" dirty="0">
                <a:latin typeface="Bahnschrift Condensed" panose="020B0502040204020203" pitchFamily="34" charset="0"/>
              </a:rPr>
              <a:t>, D., </a:t>
            </a:r>
            <a:r>
              <a:rPr lang="it-IT" b="1" i="1" noProof="0" dirty="0">
                <a:latin typeface="Bahnschrift Condensed" panose="020B0502040204020203" pitchFamily="34" charset="0"/>
              </a:rPr>
              <a:t>Storia della letteratura croata</a:t>
            </a:r>
            <a:r>
              <a:rPr lang="it-IT" b="1" noProof="0" dirty="0">
                <a:latin typeface="Bahnschrift Condensed" panose="020B0502040204020203" pitchFamily="34" charset="0"/>
              </a:rPr>
              <a:t>, </a:t>
            </a:r>
            <a:r>
              <a:rPr lang="it-IT" b="1" noProof="0" dirty="0" err="1">
                <a:latin typeface="Bahnschrift Condensed" panose="020B0502040204020203" pitchFamily="34" charset="0"/>
              </a:rPr>
              <a:t>Guépard</a:t>
            </a:r>
            <a:r>
              <a:rPr lang="it-IT" b="1" noProof="0" dirty="0">
                <a:latin typeface="Bahnschrift Condensed" panose="020B0502040204020203" pitchFamily="34" charset="0"/>
              </a:rPr>
              <a:t> Noir, Milano 2005;</a:t>
            </a:r>
          </a:p>
          <a:p>
            <a:pPr>
              <a:buFontTx/>
              <a:buChar char="-"/>
            </a:pPr>
            <a:r>
              <a:rPr lang="it-IT" b="1" noProof="0" dirty="0">
                <a:latin typeface="Bahnschrift Condensed" panose="020B0502040204020203" pitchFamily="34" charset="0"/>
              </a:rPr>
              <a:t>Meriggi, B., </a:t>
            </a:r>
            <a:r>
              <a:rPr lang="it-IT" b="1" i="1" noProof="0" dirty="0">
                <a:latin typeface="Bahnschrift Condensed" panose="020B0502040204020203" pitchFamily="34" charset="0"/>
              </a:rPr>
              <a:t>Le letterature della Jugoslavia</a:t>
            </a:r>
            <a:r>
              <a:rPr lang="it-IT" b="1" noProof="0" dirty="0">
                <a:latin typeface="Bahnschrift Condensed" panose="020B0502040204020203" pitchFamily="34" charset="0"/>
              </a:rPr>
              <a:t>, Sansoni, Firenze 1970;</a:t>
            </a:r>
          </a:p>
          <a:p>
            <a:pPr>
              <a:buFontTx/>
              <a:buChar char="-"/>
            </a:pPr>
            <a:r>
              <a:rPr lang="it-IT" b="1" noProof="0" dirty="0" err="1">
                <a:latin typeface="Bahnschrift Condensed" panose="020B0502040204020203" pitchFamily="34" charset="0"/>
              </a:rPr>
              <a:t>Mitrović</a:t>
            </a:r>
            <a:r>
              <a:rPr lang="it-IT" b="1" noProof="0" dirty="0">
                <a:latin typeface="Bahnschrift Condensed" panose="020B0502040204020203" pitchFamily="34" charset="0"/>
              </a:rPr>
              <a:t>, B., </a:t>
            </a:r>
            <a:r>
              <a:rPr lang="it-IT" b="1" noProof="0" dirty="0" err="1">
                <a:latin typeface="Bahnschrift Condensed" panose="020B0502040204020203" pitchFamily="34" charset="0"/>
              </a:rPr>
              <a:t>Mitrović</a:t>
            </a:r>
            <a:r>
              <a:rPr lang="it-IT" b="1" noProof="0" dirty="0">
                <a:latin typeface="Bahnschrift Condensed" panose="020B0502040204020203" pitchFamily="34" charset="0"/>
              </a:rPr>
              <a:t>, M., </a:t>
            </a:r>
            <a:r>
              <a:rPr lang="it-IT" b="1" i="1" noProof="0" dirty="0">
                <a:latin typeface="Bahnschrift Condensed" panose="020B0502040204020203" pitchFamily="34" charset="0"/>
              </a:rPr>
              <a:t>Storia della cultura e della letteratura serba</a:t>
            </a:r>
            <a:r>
              <a:rPr lang="it-IT" b="1" noProof="0" dirty="0">
                <a:latin typeface="Bahnschrift Condensed" panose="020B0502040204020203" pitchFamily="34" charset="0"/>
              </a:rPr>
              <a:t>, Argo, Lecce 2015.</a:t>
            </a:r>
          </a:p>
          <a:p>
            <a:endParaRPr lang="it-IT" noProof="0" dirty="0">
              <a:latin typeface="Bahnschrift Condensed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6DE8D7-FCDB-7868-6F1D-B8D2E95F8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55" y="1825625"/>
            <a:ext cx="1342752" cy="195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5B4D1F7-3A5B-73A1-C86E-D96C6696E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1" y="1825625"/>
            <a:ext cx="1356230" cy="195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D9E7D68-FF70-F320-DEF1-D2E0E709C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82" y="4200630"/>
            <a:ext cx="1269699" cy="210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D286A93-A9D9-444B-3CE3-A3FBA0B051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617" y="4226022"/>
            <a:ext cx="1282408" cy="2082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D0B89EE-76C4-53B9-8333-75B745DF28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260" y="4226022"/>
            <a:ext cx="1313080" cy="2082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3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5362A-1D91-2172-7D5E-CEF0ECC85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3BDF49-51B8-67EF-932A-D0E904F0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COLLOQUI E CONTATTI COL DOCENTE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A3D510-73E9-A2A4-640D-0FF3C09D9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noProof="0" dirty="0">
                <a:latin typeface="Bahnschrift Condensed" panose="020B0502040204020203" pitchFamily="34" charset="0"/>
              </a:rPr>
              <a:t>Colloqui (previa richiesta via e-mail):</a:t>
            </a:r>
          </a:p>
          <a:p>
            <a:pPr marL="0" indent="0">
              <a:buNone/>
            </a:pPr>
            <a:endParaRPr lang="it-IT" noProof="0" dirty="0">
              <a:latin typeface="Bahnschrift Condensed" panose="020B0502040204020203" pitchFamily="34" charset="0"/>
            </a:endParaRPr>
          </a:p>
          <a:p>
            <a:pPr>
              <a:buFontTx/>
              <a:buChar char="-"/>
            </a:pPr>
            <a:r>
              <a:rPr lang="it-IT" b="1" noProof="0" dirty="0" err="1">
                <a:latin typeface="Bahnschrift Condensed" panose="020B0502040204020203" pitchFamily="34" charset="0"/>
              </a:rPr>
              <a:t>Androna</a:t>
            </a:r>
            <a:r>
              <a:rPr lang="it-IT" b="1" noProof="0" dirty="0">
                <a:latin typeface="Bahnschrift Condensed" panose="020B0502040204020203" pitchFamily="34" charset="0"/>
              </a:rPr>
              <a:t> Campo Marzio n. 10, piano II, stanza 13, </a:t>
            </a:r>
            <a:r>
              <a:rPr lang="it-IT" b="1" u="sng" noProof="0" dirty="0">
                <a:latin typeface="Bahnschrift Condensed" panose="020B0502040204020203" pitchFamily="34" charset="0"/>
              </a:rPr>
              <a:t>martedì</a:t>
            </a:r>
            <a:r>
              <a:rPr lang="it-IT" b="1" noProof="0" dirty="0">
                <a:latin typeface="Bahnschrift Condensed" panose="020B0502040204020203" pitchFamily="34" charset="0"/>
              </a:rPr>
              <a:t> ore 17:00 – 18:00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Piattaforma </a:t>
            </a:r>
            <a:r>
              <a:rPr lang="it-IT" b="1" noProof="0" dirty="0">
                <a:latin typeface="Bahnschrift Condensed" panose="020B0502040204020203" pitchFamily="34" charset="0"/>
              </a:rPr>
              <a:t>Microsoft Teams</a:t>
            </a:r>
          </a:p>
          <a:p>
            <a:pPr marL="0" indent="0">
              <a:buNone/>
            </a:pPr>
            <a:endParaRPr lang="it-IT" noProof="0" dirty="0">
              <a:latin typeface="Bahnschrift Condensed" panose="020B0502040204020203" pitchFamily="34" charset="0"/>
            </a:endParaRPr>
          </a:p>
          <a:p>
            <a:r>
              <a:rPr lang="it-IT" noProof="0" dirty="0">
                <a:latin typeface="Bahnschrift Condensed" panose="020B0502040204020203" pitchFamily="34" charset="0"/>
              </a:rPr>
              <a:t>Indirizzo e-mail ufficiale: </a:t>
            </a:r>
          </a:p>
          <a:p>
            <a:pPr marL="0" indent="0">
              <a:buNone/>
            </a:pPr>
            <a:endParaRPr lang="it-IT" noProof="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it-IT" sz="3600" b="1" noProof="0" dirty="0">
                <a:latin typeface="Bahnschrift Condensed" panose="020B0502040204020203" pitchFamily="34" charset="0"/>
              </a:rPr>
              <a:t>- ENRICOMARIASEBASTIANO.DAVANZO@units.it</a:t>
            </a:r>
          </a:p>
          <a:p>
            <a:pPr marL="0" indent="0">
              <a:buNone/>
            </a:pPr>
            <a:r>
              <a:rPr lang="it-IT" sz="3600" b="1" noProof="0" dirty="0">
                <a:latin typeface="Bahnschrift Condensed" panose="020B0502040204020203" pitchFamily="34" charset="0"/>
              </a:rPr>
              <a:t>- 49174@ds.units.it</a:t>
            </a:r>
          </a:p>
          <a:p>
            <a:pPr marL="0" indent="0">
              <a:buNone/>
            </a:pPr>
            <a:endParaRPr lang="it-IT" noProof="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7E444-E300-2311-BEEC-5D190D746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AE92B7-630A-015F-7A9D-46898CF1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INTRODUZIONE ALLA LINGUA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FF2EBB-C2FC-507A-19BC-CCB9650D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42" y="1690688"/>
            <a:ext cx="6846869" cy="4667250"/>
          </a:xfrm>
        </p:spPr>
        <p:txBody>
          <a:bodyPr>
            <a:normAutofit fontScale="85000" lnSpcReduction="20000"/>
          </a:bodyPr>
          <a:lstStyle/>
          <a:p>
            <a:r>
              <a:rPr lang="it-IT" noProof="0" dirty="0">
                <a:latin typeface="Bahnschrift Condensed" panose="020B0502040204020203" pitchFamily="34" charset="0"/>
              </a:rPr>
              <a:t>Lingua </a:t>
            </a:r>
            <a:r>
              <a:rPr lang="it-IT" b="1" noProof="0" dirty="0">
                <a:latin typeface="Bahnschrift Condensed" panose="020B0502040204020203" pitchFamily="34" charset="0"/>
              </a:rPr>
              <a:t>serba</a:t>
            </a:r>
            <a:r>
              <a:rPr lang="it-IT" noProof="0" dirty="0">
                <a:latin typeface="Bahnschrift Condensed" panose="020B0502040204020203" pitchFamily="34" charset="0"/>
              </a:rPr>
              <a:t> </a:t>
            </a:r>
            <a:r>
              <a:rPr lang="it-IT" u="sng" noProof="0" dirty="0">
                <a:latin typeface="Bahnschrift Condensed" panose="020B0502040204020203" pitchFamily="34" charset="0"/>
              </a:rPr>
              <a:t>e</a:t>
            </a:r>
            <a:r>
              <a:rPr lang="it-IT" noProof="0" dirty="0">
                <a:latin typeface="Bahnschrift Condensed" panose="020B0502040204020203" pitchFamily="34" charset="0"/>
              </a:rPr>
              <a:t> </a:t>
            </a:r>
            <a:r>
              <a:rPr lang="it-IT" b="1" noProof="0" dirty="0">
                <a:latin typeface="Bahnschrift Condensed" panose="020B0502040204020203" pitchFamily="34" charset="0"/>
              </a:rPr>
              <a:t>croata</a:t>
            </a:r>
            <a:r>
              <a:rPr lang="it-IT" noProof="0" dirty="0">
                <a:latin typeface="Bahnschrift Condensed" panose="020B0502040204020203" pitchFamily="34" charset="0"/>
              </a:rPr>
              <a:t>, lingua </a:t>
            </a:r>
            <a:r>
              <a:rPr lang="it-IT" b="1" noProof="0" dirty="0">
                <a:latin typeface="Bahnschrift Condensed" panose="020B0502040204020203" pitchFamily="34" charset="0"/>
              </a:rPr>
              <a:t>serbo-croata</a:t>
            </a:r>
            <a:r>
              <a:rPr lang="it-IT" noProof="0" dirty="0">
                <a:latin typeface="Bahnschrift Condensed" panose="020B0502040204020203" pitchFamily="34" charset="0"/>
              </a:rPr>
              <a:t>…?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Una o più lingue?</a:t>
            </a:r>
            <a:endParaRPr lang="it-IT" dirty="0">
              <a:latin typeface="Bahnschrift Condensed" panose="020B0502040204020203" pitchFamily="34" charset="0"/>
            </a:endParaRPr>
          </a:p>
          <a:p>
            <a:pPr>
              <a:buFont typeface="Bahnschrift Condensed" panose="020B0502040204020203" pitchFamily="34" charset="0"/>
              <a:buChar char="–"/>
            </a:pPr>
            <a:r>
              <a:rPr lang="it-IT" dirty="0">
                <a:latin typeface="Bahnschrift Condensed" panose="020B0502040204020203" pitchFamily="34" charset="0"/>
              </a:rPr>
              <a:t>lingua “</a:t>
            </a:r>
            <a:r>
              <a:rPr lang="it-IT" u="sng" dirty="0">
                <a:latin typeface="Bahnschrift Condensed" panose="020B0502040204020203" pitchFamily="34" charset="0"/>
              </a:rPr>
              <a:t>policentrica</a:t>
            </a:r>
            <a:r>
              <a:rPr lang="it-IT" dirty="0">
                <a:latin typeface="Bahnschrift Condensed" panose="020B0502040204020203" pitchFamily="34" charset="0"/>
              </a:rPr>
              <a:t>” : lingua nata da centri regionali diversi con varianti </a:t>
            </a:r>
            <a:r>
              <a:rPr lang="it-IT" u="sng" dirty="0">
                <a:latin typeface="Bahnschrift Condensed" panose="020B0502040204020203" pitchFamily="34" charset="0"/>
              </a:rPr>
              <a:t>mutualmente comprensibili </a:t>
            </a:r>
            <a:r>
              <a:rPr lang="it-IT" dirty="0">
                <a:latin typeface="Bahnschrift Condensed" panose="020B0502040204020203" pitchFamily="34" charset="0"/>
              </a:rPr>
              <a:t>(oggi </a:t>
            </a:r>
            <a:r>
              <a:rPr lang="it-IT" b="1" dirty="0">
                <a:latin typeface="Bahnschrift Condensed" panose="020B0502040204020203" pitchFamily="34" charset="0"/>
              </a:rPr>
              <a:t>lingue nazionali</a:t>
            </a:r>
            <a:r>
              <a:rPr lang="it-IT" dirty="0">
                <a:latin typeface="Bahnschrift Condensed" panose="020B0502040204020203" pitchFamily="34" charset="0"/>
              </a:rPr>
              <a:t>), differenze (pronuncia, lessico) e storie specifiche </a:t>
            </a:r>
          </a:p>
          <a:p>
            <a:pPr>
              <a:buFont typeface="Bahnschrift Condensed" panose="020B0502040204020203" pitchFamily="34" charset="0"/>
              <a:buChar char="–"/>
            </a:pPr>
            <a:r>
              <a:rPr lang="it-IT" dirty="0">
                <a:latin typeface="Bahnschrift Condensed" panose="020B0502040204020203" pitchFamily="34" charset="0"/>
              </a:rPr>
              <a:t>oppure: insieme di </a:t>
            </a:r>
            <a:r>
              <a:rPr lang="it-IT" u="sng" dirty="0">
                <a:latin typeface="Bahnschrift Condensed" panose="020B0502040204020203" pitchFamily="34" charset="0"/>
              </a:rPr>
              <a:t>lingue nazionali affini </a:t>
            </a:r>
            <a:r>
              <a:rPr lang="it-IT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it-IT" b="1" dirty="0">
                <a:latin typeface="Bahnschrift Condensed" panose="020B0502040204020203" pitchFamily="34" charset="0"/>
                <a:sym typeface="Wingdings" panose="05000000000000000000" pitchFamily="2" charset="2"/>
              </a:rPr>
              <a:t>serba</a:t>
            </a:r>
            <a:r>
              <a:rPr lang="it-IT" dirty="0">
                <a:latin typeface="Bahnschrift Condensed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it-IT" b="1" dirty="0">
                <a:latin typeface="Bahnschrift Condensed" panose="020B0502040204020203" pitchFamily="34" charset="0"/>
                <a:sym typeface="Wingdings" panose="05000000000000000000" pitchFamily="2" charset="2"/>
              </a:rPr>
              <a:t>croata</a:t>
            </a:r>
            <a:r>
              <a:rPr lang="it-IT" dirty="0">
                <a:latin typeface="Bahnschrift Condensed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it-IT" b="1" dirty="0">
                <a:latin typeface="Bahnschrift Condensed" panose="020B0502040204020203" pitchFamily="34" charset="0"/>
                <a:sym typeface="Wingdings" panose="05000000000000000000" pitchFamily="2" charset="2"/>
              </a:rPr>
              <a:t>montenegrina</a:t>
            </a:r>
            <a:r>
              <a:rPr lang="it-IT" dirty="0">
                <a:latin typeface="Bahnschrift Condensed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it-IT" b="1" dirty="0">
                <a:latin typeface="Bahnschrift Condensed" panose="020B0502040204020203" pitchFamily="34" charset="0"/>
                <a:sym typeface="Wingdings" panose="05000000000000000000" pitchFamily="2" charset="2"/>
              </a:rPr>
              <a:t>bosniaca</a:t>
            </a:r>
            <a:r>
              <a:rPr lang="it-IT" dirty="0"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it-IT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 Lingue ufficiali di </a:t>
            </a:r>
            <a:r>
              <a:rPr lang="it-IT" b="1" dirty="0">
                <a:latin typeface="Bahnschrift Condensed" panose="020B0502040204020203" pitchFamily="34" charset="0"/>
                <a:sym typeface="Wingdings" panose="05000000000000000000" pitchFamily="2" charset="2"/>
              </a:rPr>
              <a:t>Serbia</a:t>
            </a:r>
            <a:r>
              <a:rPr lang="it-IT" dirty="0">
                <a:latin typeface="Bahnschrift Condensed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it-IT" b="1" dirty="0">
                <a:latin typeface="Bahnschrift Condensed" panose="020B0502040204020203" pitchFamily="34" charset="0"/>
                <a:sym typeface="Wingdings" panose="05000000000000000000" pitchFamily="2" charset="2"/>
              </a:rPr>
              <a:t>Croazia</a:t>
            </a:r>
            <a:r>
              <a:rPr lang="it-IT" dirty="0">
                <a:latin typeface="Bahnschrift Condensed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it-IT" b="1" dirty="0">
                <a:latin typeface="Bahnschrift Condensed" panose="020B0502040204020203" pitchFamily="34" charset="0"/>
                <a:sym typeface="Wingdings" panose="05000000000000000000" pitchFamily="2" charset="2"/>
              </a:rPr>
              <a:t>Bosnia-Erzegovina</a:t>
            </a:r>
            <a:r>
              <a:rPr lang="it-IT" dirty="0">
                <a:latin typeface="Bahnschrift Condensed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it-IT" b="1" dirty="0">
                <a:latin typeface="Bahnschrift Condensed" panose="020B0502040204020203" pitchFamily="34" charset="0"/>
                <a:sym typeface="Wingdings" panose="05000000000000000000" pitchFamily="2" charset="2"/>
              </a:rPr>
              <a:t>Montenegro</a:t>
            </a:r>
            <a:r>
              <a:rPr lang="it-IT" dirty="0">
                <a:latin typeface="Bahnschrift Condensed" panose="020B0502040204020203" pitchFamily="34" charset="0"/>
                <a:sym typeface="Wingdings" panose="05000000000000000000" pitchFamily="2" charset="2"/>
              </a:rPr>
              <a:t> (cosiddetta «ex Jugoslavia» )</a:t>
            </a:r>
            <a:endParaRPr lang="it-IT" dirty="0">
              <a:latin typeface="Bahnschrift Condensed" panose="020B0502040204020203" pitchFamily="34" charset="0"/>
            </a:endParaRPr>
          </a:p>
          <a:p>
            <a:r>
              <a:rPr lang="it-IT" dirty="0">
                <a:latin typeface="Bahnschrift Condensed" panose="020B0502040204020203" pitchFamily="34" charset="0"/>
              </a:rPr>
              <a:t>Dopo dissoluzione Jugoslavia: </a:t>
            </a:r>
            <a:r>
              <a:rPr lang="it-IT" u="sng" dirty="0">
                <a:latin typeface="Bahnschrift Condensed" panose="020B0502040204020203" pitchFamily="34" charset="0"/>
              </a:rPr>
              <a:t>non</a:t>
            </a:r>
            <a:r>
              <a:rPr lang="it-IT" dirty="0">
                <a:latin typeface="Bahnschrift Condensed" panose="020B0502040204020203" pitchFamily="34" charset="0"/>
              </a:rPr>
              <a:t> si usa più ufficialmente il nome </a:t>
            </a:r>
            <a:r>
              <a:rPr lang="it-IT" i="1" dirty="0">
                <a:latin typeface="Bahnschrift Condensed" panose="020B0502040204020203" pitchFamily="34" charset="0"/>
              </a:rPr>
              <a:t>serbo-croato</a:t>
            </a:r>
            <a:r>
              <a:rPr lang="it-IT" dirty="0">
                <a:latin typeface="Bahnschrift Condensed" panose="020B0502040204020203" pitchFamily="34" charset="0"/>
              </a:rPr>
              <a:t>, a livello internazionale si impiega acronimo </a:t>
            </a:r>
            <a:r>
              <a:rPr lang="it-IT" b="1" dirty="0">
                <a:latin typeface="Bahnschrift Condensed" panose="020B0502040204020203" pitchFamily="34" charset="0"/>
              </a:rPr>
              <a:t>BCMS</a:t>
            </a:r>
            <a:r>
              <a:rPr lang="it-IT" dirty="0">
                <a:latin typeface="Bahnschrift Condensed" panose="020B0502040204020203" pitchFamily="34" charset="0"/>
              </a:rPr>
              <a:t> (</a:t>
            </a:r>
            <a:r>
              <a:rPr lang="it-IT" dirty="0" err="1">
                <a:latin typeface="Bahnschrift Condensed" panose="020B0502040204020203" pitchFamily="34" charset="0"/>
              </a:rPr>
              <a:t>Bosnian</a:t>
            </a:r>
            <a:r>
              <a:rPr lang="it-IT" dirty="0">
                <a:latin typeface="Bahnschrift Condensed" panose="020B0502040204020203" pitchFamily="34" charset="0"/>
              </a:rPr>
              <a:t>, </a:t>
            </a:r>
            <a:r>
              <a:rPr lang="it-IT" dirty="0" err="1">
                <a:latin typeface="Bahnschrift Condensed" panose="020B0502040204020203" pitchFamily="34" charset="0"/>
              </a:rPr>
              <a:t>Croatian</a:t>
            </a:r>
            <a:r>
              <a:rPr lang="it-IT" dirty="0">
                <a:latin typeface="Bahnschrift Condensed" panose="020B0502040204020203" pitchFamily="34" charset="0"/>
              </a:rPr>
              <a:t>, </a:t>
            </a:r>
            <a:r>
              <a:rPr lang="it-IT" dirty="0" err="1">
                <a:latin typeface="Bahnschrift Condensed" panose="020B0502040204020203" pitchFamily="34" charset="0"/>
              </a:rPr>
              <a:t>Montenegrin</a:t>
            </a:r>
            <a:r>
              <a:rPr lang="it-IT" dirty="0">
                <a:latin typeface="Bahnschrift Condensed" panose="020B0502040204020203" pitchFamily="34" charset="0"/>
              </a:rPr>
              <a:t>, </a:t>
            </a:r>
            <a:r>
              <a:rPr lang="it-IT" dirty="0" err="1">
                <a:latin typeface="Bahnschrift Condensed" panose="020B0502040204020203" pitchFamily="34" charset="0"/>
              </a:rPr>
              <a:t>Serbian</a:t>
            </a:r>
            <a:r>
              <a:rPr lang="it-IT" dirty="0">
                <a:latin typeface="Bahnschrift Condensed" panose="020B0502040204020203" pitchFamily="34" charset="0"/>
              </a:rPr>
              <a:t>) </a:t>
            </a:r>
          </a:p>
          <a:p>
            <a:r>
              <a:rPr lang="it-IT" dirty="0">
                <a:latin typeface="Bahnschrift Condensed" panose="020B0502040204020203" pitchFamily="34" charset="0"/>
              </a:rPr>
              <a:t>Nel nostro corso: focus su </a:t>
            </a:r>
            <a:r>
              <a:rPr lang="it-IT" b="1" dirty="0">
                <a:latin typeface="Bahnschrift Condensed" panose="020B0502040204020203" pitchFamily="34" charset="0"/>
              </a:rPr>
              <a:t>lingua serba </a:t>
            </a:r>
            <a:r>
              <a:rPr lang="it-IT" dirty="0">
                <a:latin typeface="Bahnschrift Condensed" panose="020B0502040204020203" pitchFamily="34" charset="0"/>
              </a:rPr>
              <a:t>e </a:t>
            </a:r>
            <a:r>
              <a:rPr lang="it-IT" b="1" dirty="0">
                <a:latin typeface="Bahnschrift Condensed" panose="020B0502040204020203" pitchFamily="34" charset="0"/>
              </a:rPr>
              <a:t>lingua croata</a:t>
            </a:r>
          </a:p>
          <a:p>
            <a:r>
              <a:rPr lang="it-IT" dirty="0">
                <a:latin typeface="Bahnschrift Condensed" panose="020B0502040204020203" pitchFamily="34" charset="0"/>
              </a:rPr>
              <a:t>Appartenenza al gruppo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meridionale</a:t>
            </a:r>
            <a:r>
              <a:rPr lang="it-IT" dirty="0">
                <a:latin typeface="Bahnschrift Condensed" panose="020B0502040204020203" pitchFamily="34" charset="0"/>
              </a:rPr>
              <a:t> delle </a:t>
            </a:r>
            <a:r>
              <a:rPr lang="it-IT" b="1" dirty="0">
                <a:latin typeface="Bahnschrift Condensed" panose="020B0502040204020203" pitchFamily="34" charset="0"/>
              </a:rPr>
              <a:t>LINGUE SLAVE</a:t>
            </a:r>
            <a:endParaRPr lang="it-IT" b="1" noProof="0" dirty="0">
              <a:latin typeface="Bahnschrift Condensed" panose="020B0502040204020203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DC94C08-67B8-861E-F193-162B240A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70" y="1690688"/>
            <a:ext cx="2464141" cy="1980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307F64C-0F95-B342-B65D-FAB5CAEB9D17}"/>
              </a:ext>
            </a:extLst>
          </p:cNvPr>
          <p:cNvSpPr txBox="1"/>
          <p:nvPr/>
        </p:nvSpPr>
        <p:spPr>
          <a:xfrm>
            <a:off x="8548926" y="3901090"/>
            <a:ext cx="3328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noProof="0" dirty="0">
                <a:latin typeface="Bahnschrift Condensed" panose="020B0502040204020203" pitchFamily="34" charset="0"/>
              </a:rPr>
              <a:t>Dissoluzione della Jugoslavia (1991-2003)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C49D773-6FA1-25D5-D978-C553DF5BB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926" y="4438387"/>
            <a:ext cx="3127519" cy="156680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1CB77B2-A4DB-4073-F0F3-A8027D41599C}"/>
              </a:ext>
            </a:extLst>
          </p:cNvPr>
          <p:cNvSpPr txBox="1"/>
          <p:nvPr/>
        </p:nvSpPr>
        <p:spPr>
          <a:xfrm>
            <a:off x="8333168" y="6200487"/>
            <a:ext cx="376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Bandiere di Croazia, Montenegro, </a:t>
            </a:r>
          </a:p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Bosnia-Erzegovina e Serbia</a:t>
            </a:r>
          </a:p>
        </p:txBody>
      </p:sp>
    </p:spTree>
    <p:extLst>
      <p:ext uri="{BB962C8B-B14F-4D97-AF65-F5344CB8AC3E}">
        <p14:creationId xmlns:p14="http://schemas.microsoft.com/office/powerpoint/2010/main" val="35363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66132-FBD5-4ACE-D08D-328605829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43EB71-C1B4-B93B-A520-00C7F1DA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noProof="0" dirty="0">
                <a:latin typeface="Bahnschrift Condensed" panose="020B0502040204020203" pitchFamily="34" charset="0"/>
              </a:rPr>
              <a:t>CHI SONO GLI SLAVI?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B58092-6608-612C-2ACD-1162D5FE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13" y="1863547"/>
            <a:ext cx="5502448" cy="4667250"/>
          </a:xfrm>
        </p:spPr>
        <p:txBody>
          <a:bodyPr>
            <a:normAutofit fontScale="77500" lnSpcReduction="20000"/>
          </a:bodyPr>
          <a:lstStyle/>
          <a:p>
            <a:r>
              <a:rPr lang="it-IT" b="1" noProof="0" dirty="0">
                <a:latin typeface="Bahnschrift Condensed" panose="020B0502040204020203" pitchFamily="34" charset="0"/>
              </a:rPr>
              <a:t>SLAVI</a:t>
            </a:r>
            <a:r>
              <a:rPr lang="it-IT" noProof="0" dirty="0">
                <a:latin typeface="Bahnschrift Condensed" panose="020B0502040204020203" pitchFamily="34" charset="0"/>
              </a:rPr>
              <a:t> = </a:t>
            </a:r>
            <a:r>
              <a:rPr lang="it-IT" u="sng" noProof="0" dirty="0">
                <a:latin typeface="Bahnschrift Condensed" panose="020B0502040204020203" pitchFamily="34" charset="0"/>
              </a:rPr>
              <a:t>insieme di popoli </a:t>
            </a:r>
            <a:r>
              <a:rPr lang="it-IT" noProof="0" dirty="0">
                <a:latin typeface="Bahnschrift Condensed" panose="020B0502040204020203" pitchFamily="34" charset="0"/>
              </a:rPr>
              <a:t>indoeuropei, si stabiliscono in Europa centro-orientale tra </a:t>
            </a:r>
            <a:r>
              <a:rPr lang="it-IT" b="1" noProof="0" dirty="0">
                <a:latin typeface="Bahnschrift Condensed" panose="020B0502040204020203" pitchFamily="34" charset="0"/>
              </a:rPr>
              <a:t>VI e VII secolo d.C</a:t>
            </a:r>
            <a:r>
              <a:rPr lang="it-IT" noProof="0" dirty="0">
                <a:latin typeface="Bahnschrift Condensed" panose="020B0502040204020203" pitchFamily="34" charset="0"/>
              </a:rPr>
              <a:t>.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all’inizio parlavano </a:t>
            </a:r>
            <a:r>
              <a:rPr lang="it-IT" u="sng" noProof="0" dirty="0">
                <a:latin typeface="Bahnschrift Condensed" panose="020B0502040204020203" pitchFamily="34" charset="0"/>
              </a:rPr>
              <a:t>stessa </a:t>
            </a:r>
            <a:r>
              <a:rPr lang="it-IT" noProof="0" dirty="0">
                <a:latin typeface="Bahnschrift Condensed" panose="020B0502040204020203" pitchFamily="34" charset="0"/>
              </a:rPr>
              <a:t>lingua (</a:t>
            </a:r>
            <a:r>
              <a:rPr lang="it-IT" i="1" noProof="0" dirty="0">
                <a:latin typeface="Bahnschrift Condensed" panose="020B0502040204020203" pitchFamily="34" charset="0"/>
              </a:rPr>
              <a:t>protoslavo </a:t>
            </a:r>
            <a:r>
              <a:rPr lang="it-IT" noProof="0" dirty="0">
                <a:latin typeface="Bahnschrift Condensed" panose="020B0502040204020203" pitchFamily="34" charset="0"/>
              </a:rPr>
              <a:t>), poi suddivisasi in varianti diverse in base a migrazioni e stanziamento vari popoli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da diverse varianti si sviluppano odierne </a:t>
            </a:r>
          </a:p>
          <a:p>
            <a:pPr marL="0" indent="0">
              <a:buNone/>
            </a:pPr>
            <a:r>
              <a:rPr lang="it-IT" b="1" u="sng" noProof="0" dirty="0">
                <a:latin typeface="Bahnschrift Condensed" panose="020B0502040204020203" pitchFamily="34" charset="0"/>
              </a:rPr>
              <a:t>LINGUE SLAVE</a:t>
            </a:r>
            <a:r>
              <a:rPr lang="it-IT" u="sng" noProof="0" dirty="0">
                <a:latin typeface="Bahnschrift Condensed" panose="020B0502040204020203" pitchFamily="34" charset="0"/>
              </a:rPr>
              <a:t> nazionali </a:t>
            </a:r>
            <a:r>
              <a:rPr lang="it-IT" noProof="0" dirty="0">
                <a:latin typeface="Bahnschrift Condensed" panose="020B0502040204020203" pitchFamily="34" charset="0"/>
              </a:rPr>
              <a:t>(codificate in XVIII-XIX sec.) :</a:t>
            </a:r>
          </a:p>
          <a:p>
            <a:pPr>
              <a:buFontTx/>
              <a:buChar char="-"/>
            </a:pPr>
            <a:r>
              <a:rPr lang="it-IT" b="1" noProof="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OCCIDENTALI</a:t>
            </a:r>
            <a:r>
              <a:rPr lang="it-IT" noProof="0" dirty="0">
                <a:latin typeface="Bahnschrift Condensed" panose="020B0502040204020203" pitchFamily="34" charset="0"/>
              </a:rPr>
              <a:t>: </a:t>
            </a:r>
            <a:r>
              <a:rPr lang="it-IT" noProof="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polacco, ceco, slovacco, </a:t>
            </a:r>
          </a:p>
          <a:p>
            <a:pPr marL="0" indent="0">
              <a:buNone/>
            </a:pPr>
            <a:r>
              <a:rPr lang="it-IT" i="1" noProof="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casciubo, sorabo inferiore e superiore</a:t>
            </a:r>
            <a:r>
              <a:rPr lang="it-IT" noProof="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russino</a:t>
            </a:r>
          </a:p>
          <a:p>
            <a:pPr>
              <a:buFontTx/>
              <a:buChar char="-"/>
            </a:pPr>
            <a:r>
              <a:rPr lang="it-IT" b="1" noProof="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ORIENTALI</a:t>
            </a:r>
            <a:r>
              <a:rPr lang="it-IT" noProof="0" dirty="0">
                <a:latin typeface="Bahnschrift Condensed" panose="020B0502040204020203" pitchFamily="34" charset="0"/>
              </a:rPr>
              <a:t>: </a:t>
            </a:r>
            <a:r>
              <a:rPr lang="it-IT" noProof="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russo, ucraino, bielorusso</a:t>
            </a:r>
          </a:p>
          <a:p>
            <a:pPr marL="0" indent="0">
              <a:buNone/>
            </a:pPr>
            <a:r>
              <a:rPr lang="it-IT" noProof="0" dirty="0">
                <a:latin typeface="Bahnschrift Condensed" panose="020B0502040204020203" pitchFamily="34" charset="0"/>
              </a:rPr>
              <a:t>Nella </a:t>
            </a:r>
            <a:r>
              <a:rPr lang="it-IT" b="1" noProof="0" dirty="0">
                <a:latin typeface="Bahnschrift Condensed" panose="020B0502040204020203" pitchFamily="34" charset="0"/>
              </a:rPr>
              <a:t>Penisola balcanica</a:t>
            </a:r>
            <a:r>
              <a:rPr lang="it-IT" noProof="0" dirty="0">
                <a:latin typeface="Bahnschrift Condensed" panose="020B0502040204020203" pitchFamily="34" charset="0"/>
              </a:rPr>
              <a:t> (dai </a:t>
            </a:r>
            <a:r>
              <a:rPr lang="it-IT" u="sng" noProof="0" dirty="0">
                <a:latin typeface="Bahnschrift Condensed" panose="020B0502040204020203" pitchFamily="34" charset="0"/>
              </a:rPr>
              <a:t>monti Balcani</a:t>
            </a:r>
            <a:r>
              <a:rPr lang="it-IT" noProof="0" dirty="0">
                <a:latin typeface="Bahnschrift Condensed" panose="020B0502040204020203" pitchFamily="34" charset="0"/>
              </a:rPr>
              <a:t>, in Bulgaria):</a:t>
            </a:r>
          </a:p>
          <a:p>
            <a:pPr>
              <a:buFontTx/>
              <a:buChar char="-"/>
            </a:pPr>
            <a:r>
              <a:rPr lang="it-IT" b="1" noProof="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MERIDIONALI</a:t>
            </a:r>
            <a:r>
              <a:rPr lang="it-IT" noProof="0" dirty="0">
                <a:latin typeface="Bahnschrift Condensed" panose="020B0502040204020203" pitchFamily="34" charset="0"/>
              </a:rPr>
              <a:t>: </a:t>
            </a:r>
            <a:r>
              <a:rPr lang="it-IT" noProof="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sloveno, macedone, bulgaro, </a:t>
            </a:r>
          </a:p>
          <a:p>
            <a:pPr marL="0" indent="0">
              <a:buNone/>
            </a:pPr>
            <a:r>
              <a:rPr lang="it-IT" i="1" noProof="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serbo-croato</a:t>
            </a:r>
            <a:r>
              <a:rPr lang="it-IT" noProof="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it-IT" noProof="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 serbo , croato, bosniaco, montenegrino</a:t>
            </a:r>
          </a:p>
          <a:p>
            <a:pPr marL="0" indent="0">
              <a:buNone/>
            </a:pPr>
            <a:endParaRPr lang="it-IT" noProof="0" dirty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26722B3-97AF-32C4-C6BB-A48DD85C1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86" y="3286926"/>
            <a:ext cx="3276999" cy="2679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828ED9D-2436-9487-D037-B2F88CA99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44" y="1950877"/>
            <a:ext cx="1890797" cy="2425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AA1FEF-B2F5-F826-FDB8-8791D8E5A951}"/>
              </a:ext>
            </a:extLst>
          </p:cNvPr>
          <p:cNvSpPr txBox="1"/>
          <p:nvPr/>
        </p:nvSpPr>
        <p:spPr>
          <a:xfrm>
            <a:off x="6411644" y="4421222"/>
            <a:ext cx="1776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Migrazione degli slavi (VI-VII secolo d.C. 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F64514-A5C9-C320-942D-A35F42CE9016}"/>
              </a:ext>
            </a:extLst>
          </p:cNvPr>
          <p:cNvSpPr txBox="1"/>
          <p:nvPr/>
        </p:nvSpPr>
        <p:spPr>
          <a:xfrm>
            <a:off x="9110078" y="6192243"/>
            <a:ext cx="2116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Le lingue slave in Eu</a:t>
            </a:r>
            <a:r>
              <a:rPr lang="it-IT" sz="1600" dirty="0">
                <a:latin typeface="Bahnschrift Condensed" panose="020B0502040204020203" pitchFamily="34" charset="0"/>
              </a:rPr>
              <a:t>r</a:t>
            </a:r>
            <a:r>
              <a:rPr lang="it-IT" sz="1600" noProof="0" dirty="0">
                <a:latin typeface="Bahnschrift Condensed" panose="020B0502040204020203" pitchFamily="34" charset="0"/>
              </a:rPr>
              <a:t>opa</a:t>
            </a:r>
          </a:p>
        </p:txBody>
      </p:sp>
    </p:spTree>
    <p:extLst>
      <p:ext uri="{BB962C8B-B14F-4D97-AF65-F5344CB8AC3E}">
        <p14:creationId xmlns:p14="http://schemas.microsoft.com/office/powerpoint/2010/main" val="27132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9F0D17-273D-59EA-31A0-DBA08E65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69870"/>
            <a:ext cx="6560528" cy="6205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i="1" noProof="0" dirty="0">
                <a:latin typeface="Bahnschrift Condensed" panose="020B0502040204020203" pitchFamily="34" charset="0"/>
              </a:rPr>
              <a:t>Una corsa in mezzo al fango e ancora lei</a:t>
            </a:r>
          </a:p>
          <a:p>
            <a:pPr marL="0" indent="0">
              <a:buNone/>
            </a:pPr>
            <a:r>
              <a:rPr lang="it-IT" sz="2000" i="1" noProof="0" dirty="0">
                <a:latin typeface="Bahnschrift Condensed" panose="020B0502040204020203" pitchFamily="34" charset="0"/>
              </a:rPr>
              <a:t>Poi le sue labbra rosa e infine noi</a:t>
            </a:r>
          </a:p>
          <a:p>
            <a:pPr marL="0" indent="0">
              <a:buNone/>
            </a:pPr>
            <a:r>
              <a:rPr lang="it-IT" sz="2000" i="1" noProof="0" dirty="0">
                <a:latin typeface="Bahnschrift Condensed" panose="020B0502040204020203" pitchFamily="34" charset="0"/>
              </a:rPr>
              <a:t>"Scusa se </a:t>
            </a:r>
            <a:r>
              <a:rPr lang="it-IT" sz="2000" b="1" i="1" noProof="0" dirty="0">
                <a:latin typeface="Bahnschrift Condensed" panose="020B0502040204020203" pitchFamily="34" charset="0"/>
              </a:rPr>
              <a:t>non parlo ancora slavo</a:t>
            </a:r>
            <a:r>
              <a:rPr lang="it-IT" sz="2000" i="1" noProof="0" dirty="0">
                <a:latin typeface="Bahnschrift Condensed" panose="020B0502040204020203" pitchFamily="34" charset="0"/>
              </a:rPr>
              <a:t>"</a:t>
            </a:r>
          </a:p>
          <a:p>
            <a:pPr marL="0" indent="0">
              <a:buNone/>
            </a:pPr>
            <a:r>
              <a:rPr lang="it-IT" sz="2000" i="1" noProof="0" dirty="0">
                <a:latin typeface="Bahnschrift Condensed" panose="020B0502040204020203" pitchFamily="34" charset="0"/>
              </a:rPr>
              <a:t>Mentre lei, che non capiva, disse: "Bravo"</a:t>
            </a:r>
          </a:p>
          <a:p>
            <a:pPr marL="0" indent="0">
              <a:buNone/>
            </a:pPr>
            <a:r>
              <a:rPr lang="it-IT" sz="2000" i="1" noProof="0" dirty="0">
                <a:latin typeface="Bahnschrift Condensed" panose="020B0502040204020203" pitchFamily="34" charset="0"/>
              </a:rPr>
              <a:t>E rotolammo fra sospiri e "Da"</a:t>
            </a:r>
          </a:p>
          <a:p>
            <a:pPr marL="0" indent="0" algn="r">
              <a:buNone/>
            </a:pPr>
            <a:r>
              <a:rPr lang="it-IT" sz="1600" noProof="0" dirty="0">
                <a:latin typeface="Bahnschrift Condensed" panose="020B0502040204020203" pitchFamily="34" charset="0"/>
              </a:rPr>
              <a:t>L. Battisti - Mogol, </a:t>
            </a:r>
            <a:r>
              <a:rPr lang="it-IT" sz="1600" i="1" noProof="0" dirty="0">
                <a:latin typeface="Bahnschrift Condensed" panose="020B0502040204020203" pitchFamily="34" charset="0"/>
              </a:rPr>
              <a:t>La luce dell’est, </a:t>
            </a:r>
            <a:r>
              <a:rPr lang="it-IT" sz="1600" noProof="0" dirty="0">
                <a:latin typeface="Bahnschrift Condensed" panose="020B0502040204020203" pitchFamily="34" charset="0"/>
              </a:rPr>
              <a:t>1972</a:t>
            </a:r>
          </a:p>
          <a:p>
            <a:pPr marL="0" indent="0" algn="just">
              <a:buNone/>
            </a:pPr>
            <a:endParaRPr lang="it-IT" sz="2400" noProof="0" dirty="0">
              <a:latin typeface="Bahnschrift Condensed" panose="020B0502040204020203" pitchFamily="34" charset="0"/>
            </a:endParaRPr>
          </a:p>
          <a:p>
            <a:pPr marL="0" indent="0" algn="just">
              <a:buNone/>
            </a:pPr>
            <a:r>
              <a:rPr lang="it-IT" sz="2400" noProof="0" dirty="0">
                <a:latin typeface="Bahnschrift Condensed" panose="020B0502040204020203" pitchFamily="34" charset="0"/>
              </a:rPr>
              <a:t>Sbagliato! </a:t>
            </a:r>
          </a:p>
          <a:p>
            <a:pPr marL="0" indent="0" algn="just">
              <a:buNone/>
            </a:pPr>
            <a:r>
              <a:rPr lang="it-IT" sz="2400" b="1" noProof="0" dirty="0">
                <a:latin typeface="Bahnschrift Condensed" panose="020B0502040204020203" pitchFamily="34" charset="0"/>
              </a:rPr>
              <a:t>Non</a:t>
            </a:r>
            <a:r>
              <a:rPr lang="it-IT" sz="2400" noProof="0" dirty="0">
                <a:latin typeface="Bahnschrift Condensed" panose="020B0502040204020203" pitchFamily="34" charset="0"/>
              </a:rPr>
              <a:t> esiste “</a:t>
            </a:r>
            <a:r>
              <a:rPr lang="it-IT" sz="2400" i="1" noProof="0" dirty="0">
                <a:latin typeface="Bahnschrift Condensed" panose="020B0502040204020203" pitchFamily="34" charset="0"/>
              </a:rPr>
              <a:t>una lingua slava </a:t>
            </a:r>
            <a:r>
              <a:rPr lang="it-IT" sz="2400" noProof="0" dirty="0">
                <a:latin typeface="Bahnschrift Condensed" panose="020B0502040204020203" pitchFamily="34" charset="0"/>
              </a:rPr>
              <a:t>”, ma </a:t>
            </a:r>
            <a:r>
              <a:rPr lang="it-IT" sz="2400" b="1" u="sng" noProof="0" dirty="0">
                <a:latin typeface="Bahnschrift Condensed" panose="020B0502040204020203" pitchFamily="34" charset="0"/>
              </a:rPr>
              <a:t>tante lingue slave </a:t>
            </a:r>
            <a:r>
              <a:rPr lang="it-IT" sz="2400" noProof="0" dirty="0">
                <a:latin typeface="Bahnschrift Condensed" panose="020B0502040204020203" pitchFamily="34" charset="0"/>
              </a:rPr>
              <a:t>diverse con elementi simili (lessico, sintassi) riconoscibili</a:t>
            </a:r>
          </a:p>
          <a:p>
            <a:pPr marL="0" indent="0" algn="just">
              <a:buNone/>
            </a:pPr>
            <a:r>
              <a:rPr lang="it-IT" sz="2400" noProof="0" dirty="0">
                <a:latin typeface="Bahnschrift Condensed" panose="020B0502040204020203" pitchFamily="34" charset="0"/>
              </a:rPr>
              <a:t>es: </a:t>
            </a:r>
          </a:p>
          <a:p>
            <a:pPr marL="0" indent="0" algn="just">
              <a:buNone/>
            </a:pPr>
            <a:r>
              <a:rPr lang="it-IT" sz="2400" noProof="0" dirty="0">
                <a:latin typeface="Bahnschrift Condensed" panose="020B0502040204020203" pitchFamily="34" charset="0"/>
              </a:rPr>
              <a:t>     “città” </a:t>
            </a:r>
            <a:r>
              <a:rPr lang="it-IT" sz="24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it-IT" sz="3200" b="1" noProof="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grad</a:t>
            </a:r>
            <a:r>
              <a:rPr lang="it-IT" sz="3200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sz="24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(serbo, croato, bosniaco, montenegrino)</a:t>
            </a:r>
          </a:p>
          <a:p>
            <a:pPr marL="0" indent="0" algn="just">
              <a:buNone/>
            </a:pPr>
            <a:r>
              <a:rPr lang="it-IT" sz="24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                </a:t>
            </a:r>
            <a:r>
              <a:rPr lang="it-IT" sz="3200" b="1" noProof="0" dirty="0" err="1">
                <a:solidFill>
                  <a:srgbClr val="00B05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город</a:t>
            </a:r>
            <a:r>
              <a:rPr lang="it-IT" sz="32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sz="24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* </a:t>
            </a:r>
            <a:r>
              <a:rPr lang="it-IT" sz="2400" b="1" i="1" noProof="0" dirty="0" err="1">
                <a:solidFill>
                  <a:srgbClr val="00B05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gorod</a:t>
            </a:r>
            <a:r>
              <a:rPr lang="it-IT" sz="2400" b="1" i="1" noProof="0" dirty="0">
                <a:solidFill>
                  <a:srgbClr val="00B05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sz="24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(russo)</a:t>
            </a:r>
          </a:p>
          <a:p>
            <a:pPr marL="0" indent="0" algn="just">
              <a:buNone/>
            </a:pPr>
            <a:r>
              <a:rPr lang="it-IT" sz="24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               </a:t>
            </a:r>
            <a:r>
              <a:rPr lang="it-IT" sz="3200" b="1" noProof="0" dirty="0" err="1">
                <a:solidFill>
                  <a:srgbClr val="0070C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hrad</a:t>
            </a:r>
            <a:r>
              <a:rPr lang="it-IT" sz="2400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sz="24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(ceco, slovacco)</a:t>
            </a:r>
          </a:p>
          <a:p>
            <a:pPr algn="just"/>
            <a:r>
              <a:rPr lang="it-IT" sz="24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Albanese, romeno …</a:t>
            </a:r>
            <a:r>
              <a:rPr lang="it-IT" sz="2400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sz="2400" b="1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NON</a:t>
            </a:r>
            <a:r>
              <a:rPr lang="it-IT" sz="2400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sz="24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SONO LINGUE SLAVE!</a:t>
            </a:r>
          </a:p>
          <a:p>
            <a:pPr marL="0" indent="0" algn="just">
              <a:buNone/>
            </a:pPr>
            <a:endParaRPr lang="it-IT" sz="2400" i="1" noProof="0" dirty="0">
              <a:latin typeface="Bahnschrift Condensed" panose="020B0502040204020203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it-IT" sz="2400" noProof="0" dirty="0">
              <a:latin typeface="Bahnschrift Condensed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C38020-5617-696B-1ED8-1BE18D6CB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18" b="15063"/>
          <a:stretch>
            <a:fillRect/>
          </a:stretch>
        </p:blipFill>
        <p:spPr>
          <a:xfrm>
            <a:off x="7730028" y="2881900"/>
            <a:ext cx="4187994" cy="3056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A654829-A700-F00E-5F1C-C2C8C1F5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43" y="369870"/>
            <a:ext cx="1279304" cy="2077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C53AFC5-3E7A-E4F9-5EE9-6BB593BDE5D0}"/>
              </a:ext>
            </a:extLst>
          </p:cNvPr>
          <p:cNvSpPr txBox="1"/>
          <p:nvPr/>
        </p:nvSpPr>
        <p:spPr>
          <a:xfrm>
            <a:off x="8203743" y="6081049"/>
            <a:ext cx="330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Il “ramo” delle lingue slave nell’</a:t>
            </a:r>
          </a:p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“albero” delle lingue indoeuropee</a:t>
            </a:r>
          </a:p>
        </p:txBody>
      </p:sp>
    </p:spTree>
    <p:extLst>
      <p:ext uri="{BB962C8B-B14F-4D97-AF65-F5344CB8AC3E}">
        <p14:creationId xmlns:p14="http://schemas.microsoft.com/office/powerpoint/2010/main" val="6480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0F5C91C-76B4-A8BD-16DE-B9C585DF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noProof="0" dirty="0">
                <a:latin typeface="Bahnschrift Condensed" panose="020B0502040204020203" pitchFamily="34" charset="0"/>
              </a:rPr>
              <a:t>COME SCRIVONO GLI SLAVI?</a:t>
            </a:r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2FBA6193-1E0A-870C-8349-B82E34A947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 b="15457"/>
          <a:stretch>
            <a:fillRect/>
          </a:stretch>
        </p:blipFill>
        <p:spPr>
          <a:xfrm>
            <a:off x="5727717" y="848349"/>
            <a:ext cx="6172200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1E5494E-D27E-5B11-73F1-D68371B36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7847"/>
            <a:ext cx="3660293" cy="43870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noProof="0" dirty="0">
                <a:latin typeface="Bahnschrift Condensed" panose="020B0502040204020203" pitchFamily="34" charset="0"/>
              </a:rPr>
              <a:t>Hanno un solo alfabeto?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noProof="0" dirty="0">
                <a:latin typeface="Bahnschrift Condensed" panose="020B0502040204020203" pitchFamily="34" charset="0"/>
              </a:rPr>
              <a:t>Tutti i popoli slavi scrivono in cirillico?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noProof="0" dirty="0">
                <a:latin typeface="Bahnschrift Condensed" panose="020B0502040204020203" pitchFamily="34" charset="0"/>
              </a:rPr>
              <a:t>Perché certe lettere del cirillico assomigliano alle “nostre”?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noProof="0" dirty="0">
                <a:latin typeface="Bahnschrift Condensed" panose="020B0502040204020203" pitchFamily="34" charset="0"/>
              </a:rPr>
              <a:t>Se scrivo in russo, un bulgaro mi capisce?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78FCEC-9A08-0ED1-67E9-3FCB543D62D2}"/>
              </a:ext>
            </a:extLst>
          </p:cNvPr>
          <p:cNvSpPr txBox="1"/>
          <p:nvPr/>
        </p:nvSpPr>
        <p:spPr>
          <a:xfrm>
            <a:off x="6486418" y="5937731"/>
            <a:ext cx="429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noProof="0" dirty="0">
                <a:latin typeface="Bahnschrift Condensed" panose="020B0502040204020203" pitchFamily="34" charset="0"/>
              </a:rPr>
              <a:t>G. Shelton, </a:t>
            </a:r>
            <a:r>
              <a:rPr lang="it-IT" i="1" noProof="0" dirty="0">
                <a:latin typeface="Bahnschrift Condensed" panose="020B0502040204020203" pitchFamily="34" charset="0"/>
              </a:rPr>
              <a:t>Freak Brothers: The </a:t>
            </a:r>
            <a:r>
              <a:rPr lang="it-IT" i="1" noProof="0" dirty="0" err="1">
                <a:latin typeface="Bahnschrift Condensed" panose="020B0502040204020203" pitchFamily="34" charset="0"/>
              </a:rPr>
              <a:t>Idiots</a:t>
            </a:r>
            <a:r>
              <a:rPr lang="it-IT" i="1" noProof="0" dirty="0">
                <a:latin typeface="Bahnschrift Condensed" panose="020B0502040204020203" pitchFamily="34" charset="0"/>
              </a:rPr>
              <a:t> </a:t>
            </a:r>
            <a:r>
              <a:rPr lang="it-IT" i="1" noProof="0" dirty="0" err="1">
                <a:latin typeface="Bahnschrift Condensed" panose="020B0502040204020203" pitchFamily="34" charset="0"/>
              </a:rPr>
              <a:t>Abroad</a:t>
            </a:r>
            <a:r>
              <a:rPr lang="it-IT" i="1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(1996)</a:t>
            </a:r>
          </a:p>
        </p:txBody>
      </p:sp>
    </p:spTree>
    <p:extLst>
      <p:ext uri="{BB962C8B-B14F-4D97-AF65-F5344CB8AC3E}">
        <p14:creationId xmlns:p14="http://schemas.microsoft.com/office/powerpoint/2010/main" val="36033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97A6F-6341-6079-9DC0-686E75E2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16" y="579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noProof="0" dirty="0">
                <a:latin typeface="Bahnschrift Condensed" panose="020B0502040204020203" pitchFamily="34" charset="0"/>
              </a:rPr>
              <a:t>COME SCRIVONO GLI SLAVI?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0E77-1A61-F158-9335-8F39270B6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83525"/>
            <a:ext cx="5663764" cy="5109350"/>
          </a:xfrm>
        </p:spPr>
        <p:txBody>
          <a:bodyPr>
            <a:normAutofit fontScale="40000" lnSpcReduction="20000"/>
          </a:bodyPr>
          <a:lstStyle/>
          <a:p>
            <a:r>
              <a:rPr lang="it-IT" sz="5000" noProof="0" dirty="0">
                <a:latin typeface="Bahnschrift Condensed" panose="020B0502040204020203" pitchFamily="34" charset="0"/>
              </a:rPr>
              <a:t>Popoli slavi </a:t>
            </a:r>
            <a:r>
              <a:rPr lang="it-IT" sz="5000" u="sng" noProof="0" dirty="0">
                <a:latin typeface="Bahnschrift Condensed" panose="020B0502040204020203" pitchFamily="34" charset="0"/>
              </a:rPr>
              <a:t>non scrivono </a:t>
            </a:r>
            <a:r>
              <a:rPr lang="it-IT" sz="5000" noProof="0" dirty="0">
                <a:latin typeface="Bahnschrift Condensed" panose="020B0502040204020203" pitchFamily="34" charset="0"/>
              </a:rPr>
              <a:t>prima di cristianizzazione (IX secolo d. C.)</a:t>
            </a:r>
          </a:p>
          <a:p>
            <a:r>
              <a:rPr lang="it-IT" sz="5000" u="sng" noProof="0" dirty="0">
                <a:latin typeface="Bahnschrift Condensed" panose="020B0502040204020203" pitchFamily="34" charset="0"/>
              </a:rPr>
              <a:t>863 d.C.:</a:t>
            </a:r>
            <a:r>
              <a:rPr lang="it-IT" sz="5000" noProof="0" dirty="0">
                <a:latin typeface="Bahnschrift Condensed" panose="020B0502040204020203" pitchFamily="34" charset="0"/>
              </a:rPr>
              <a:t> missionari bizantini Cirillo e Metodio inventano </a:t>
            </a:r>
            <a:r>
              <a:rPr lang="it-IT" sz="5000" b="1" noProof="0" dirty="0">
                <a:latin typeface="Bahnschrift Condensed" panose="020B0502040204020203" pitchFamily="34" charset="0"/>
              </a:rPr>
              <a:t>alfabeto glagolitico </a:t>
            </a:r>
            <a:r>
              <a:rPr lang="it-IT" sz="5000" noProof="0" dirty="0">
                <a:latin typeface="Bahnschrift Condensed" panose="020B0502040204020203" pitchFamily="34" charset="0"/>
              </a:rPr>
              <a:t>(da </a:t>
            </a:r>
            <a:r>
              <a:rPr lang="it-IT" sz="5000" i="1" noProof="0" dirty="0" err="1">
                <a:latin typeface="Bahnschrift Condensed" panose="020B0502040204020203" pitchFamily="34" charset="0"/>
              </a:rPr>
              <a:t>glagoliti</a:t>
            </a:r>
            <a:r>
              <a:rPr lang="it-IT" sz="5000" noProof="0" dirty="0">
                <a:latin typeface="Bahnschrift Condensed" panose="020B0502040204020203" pitchFamily="34" charset="0"/>
              </a:rPr>
              <a:t>, “parlare”) per evangelizzazione </a:t>
            </a:r>
            <a:endParaRPr lang="it-IT" sz="5000" noProof="0" dirty="0">
              <a:latin typeface="Bahnschrift Condensed" panose="020B0502040204020203" pitchFamily="34" charset="0"/>
              <a:sym typeface="Wingdings" panose="05000000000000000000" pitchFamily="2" charset="2"/>
            </a:endParaRPr>
          </a:p>
          <a:p>
            <a:r>
              <a:rPr lang="it-IT" sz="50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glagolitico </a:t>
            </a:r>
            <a:r>
              <a:rPr lang="it-IT" sz="5000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troppo complicato</a:t>
            </a:r>
            <a:r>
              <a:rPr lang="it-IT" sz="50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, discepoli bulgari di s. Cirillo inventano alfabeto più semplice, riutilizzando elementi da quello greco  </a:t>
            </a:r>
            <a:r>
              <a:rPr lang="it-IT" sz="5000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cirillico </a:t>
            </a:r>
            <a:r>
              <a:rPr lang="it-IT" sz="50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(in onore di loro maestro)</a:t>
            </a:r>
          </a:p>
          <a:p>
            <a:r>
              <a:rPr lang="it-IT" sz="5000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Scisma d’Oriente </a:t>
            </a:r>
            <a:r>
              <a:rPr lang="it-IT" sz="50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(1054): slavi ortodossi (soprattutto orientali) mantengono cirillico, slavi romano-cattolici (soprattutto occidentali) devono passare gradualmente </a:t>
            </a:r>
            <a:r>
              <a:rPr lang="it-IT" sz="5000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a lingua e scrittura latina </a:t>
            </a:r>
          </a:p>
          <a:p>
            <a:r>
              <a:rPr lang="it-IT" sz="5000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1406</a:t>
            </a:r>
            <a:r>
              <a:rPr lang="it-IT" sz="50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: il protestante ceco </a:t>
            </a:r>
            <a:r>
              <a:rPr lang="it-IT" sz="5000" b="1" noProof="0" dirty="0" err="1">
                <a:latin typeface="Bahnschrift Condensed" panose="020B0502040204020203" pitchFamily="34" charset="0"/>
                <a:sym typeface="Wingdings" panose="05000000000000000000" pitchFamily="2" charset="2"/>
              </a:rPr>
              <a:t>Jan</a:t>
            </a:r>
            <a:r>
              <a:rPr lang="it-IT" sz="5000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Hus </a:t>
            </a:r>
            <a:r>
              <a:rPr lang="it-IT" sz="5000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aggiunge delle lettere </a:t>
            </a:r>
            <a:r>
              <a:rPr lang="it-IT" sz="50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all’alfabeto latino per esprimere suoni presenti nella lingua ceca, </a:t>
            </a:r>
            <a:r>
              <a:rPr lang="it-IT" sz="5000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ispirando successivi riformatori </a:t>
            </a:r>
            <a:r>
              <a:rPr lang="it-IT" sz="50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linguistici slavo-occidentali</a:t>
            </a:r>
          </a:p>
          <a:p>
            <a:r>
              <a:rPr lang="it-IT" sz="5000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XVIII-XIX sec</a:t>
            </a:r>
            <a:r>
              <a:rPr lang="it-IT" sz="50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.: si codificano ufficialmente lingue e alfabeti nazionali, utilizzando varianti di scrittura latina (occidentali) e cirillica (orientali) … e gli slavi meridionali?</a:t>
            </a:r>
          </a:p>
          <a:p>
            <a:endParaRPr lang="it-IT" noProof="0" dirty="0">
              <a:latin typeface="Bahnschrift Condensed" panose="020B0502040204020203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683D0A-8990-8CF7-115D-7C746D8A5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87" y="1383525"/>
            <a:ext cx="1563915" cy="2070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DB1FD42-6F27-C613-F87B-701698715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9313971" y="1488227"/>
            <a:ext cx="2088345" cy="96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612730D-5E3C-03E1-1347-25608A518F07}"/>
              </a:ext>
            </a:extLst>
          </p:cNvPr>
          <p:cNvSpPr txBox="1"/>
          <p:nvPr/>
        </p:nvSpPr>
        <p:spPr>
          <a:xfrm>
            <a:off x="6307227" y="3515007"/>
            <a:ext cx="270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SS. Cirillo e Metodio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3ADCFA9-4D30-FEB1-F25A-F6F262408B0E}"/>
              </a:ext>
            </a:extLst>
          </p:cNvPr>
          <p:cNvSpPr txBox="1"/>
          <p:nvPr/>
        </p:nvSpPr>
        <p:spPr>
          <a:xfrm>
            <a:off x="8676456" y="2583456"/>
            <a:ext cx="347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Esempio di scrittura glagolitica (tardo X sec.)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C0C44AB-1078-8F9B-2E2F-E587D9CC6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29214" r="50000" b="49611"/>
          <a:stretch>
            <a:fillRect/>
          </a:stretch>
        </p:blipFill>
        <p:spPr>
          <a:xfrm>
            <a:off x="9313971" y="3052685"/>
            <a:ext cx="2176125" cy="85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2F96C6F-50AF-F20E-F5EA-2CAA70C49D4E}"/>
              </a:ext>
            </a:extLst>
          </p:cNvPr>
          <p:cNvSpPr txBox="1"/>
          <p:nvPr/>
        </p:nvSpPr>
        <p:spPr>
          <a:xfrm>
            <a:off x="9091059" y="4036946"/>
            <a:ext cx="2600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Esempio di scrittura cirillica (1360)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8CC7C47A-EAB6-FBA6-E47F-540F353F19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4" t="26578" r="11178" b="12463"/>
          <a:stretch>
            <a:fillRect/>
          </a:stretch>
        </p:blipFill>
        <p:spPr>
          <a:xfrm>
            <a:off x="6943087" y="3960941"/>
            <a:ext cx="1706847" cy="2160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83A7458-D5F2-14EE-688C-610263051A6C}"/>
              </a:ext>
            </a:extLst>
          </p:cNvPr>
          <p:cNvSpPr txBox="1"/>
          <p:nvPr/>
        </p:nvSpPr>
        <p:spPr>
          <a:xfrm>
            <a:off x="6393238" y="6160048"/>
            <a:ext cx="260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 err="1">
                <a:latin typeface="Bahnschrift Condensed" panose="020B0502040204020203" pitchFamily="34" charset="0"/>
              </a:rPr>
              <a:t>Jan</a:t>
            </a:r>
            <a:r>
              <a:rPr lang="it-IT" sz="1600" noProof="0" dirty="0">
                <a:latin typeface="Bahnschrift Condensed" panose="020B0502040204020203" pitchFamily="34" charset="0"/>
              </a:rPr>
              <a:t> Hus (1369-1415) bruciato </a:t>
            </a:r>
          </a:p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come eretico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49CC2692-1740-93C2-F624-9693D3936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09" r="11461" b="2857"/>
          <a:stretch>
            <a:fillRect/>
          </a:stretch>
        </p:blipFill>
        <p:spPr>
          <a:xfrm>
            <a:off x="9448392" y="4506175"/>
            <a:ext cx="1905410" cy="1615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3322B6C-68BD-E147-7820-88D02BCE17B7}"/>
              </a:ext>
            </a:extLst>
          </p:cNvPr>
          <p:cNvSpPr txBox="1"/>
          <p:nvPr/>
        </p:nvSpPr>
        <p:spPr>
          <a:xfrm>
            <a:off x="9152194" y="6200487"/>
            <a:ext cx="2477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Le lettere introdotte da </a:t>
            </a:r>
            <a:r>
              <a:rPr lang="it-IT" sz="1600" noProof="0" dirty="0" err="1">
                <a:latin typeface="Bahnschrift Condensed" panose="020B0502040204020203" pitchFamily="34" charset="0"/>
              </a:rPr>
              <a:t>Jan</a:t>
            </a:r>
            <a:r>
              <a:rPr lang="it-IT" sz="1600" noProof="0" dirty="0">
                <a:latin typeface="Bahnschrift Condensed" panose="020B0502040204020203" pitchFamily="34" charset="0"/>
              </a:rPr>
              <a:t> Hus, da cui si sviluppa alfabeto ceco</a:t>
            </a:r>
          </a:p>
        </p:txBody>
      </p:sp>
    </p:spTree>
    <p:extLst>
      <p:ext uri="{BB962C8B-B14F-4D97-AF65-F5344CB8AC3E}">
        <p14:creationId xmlns:p14="http://schemas.microsoft.com/office/powerpoint/2010/main" val="13105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CAE56-0968-82BF-3322-D718CB72A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D91D04-7FEB-3FEC-4390-3A62ED83A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42" y="293206"/>
            <a:ext cx="11065267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SERBI, CROATI, BOSGNACCHI, MONTENEGRINI:</a:t>
            </a:r>
            <a:br>
              <a:rPr lang="it-IT" sz="4000" b="1" noProof="0" dirty="0">
                <a:latin typeface="Bahnschrift Condensed" panose="020B0502040204020203" pitchFamily="34" charset="0"/>
              </a:rPr>
            </a:br>
            <a:r>
              <a:rPr lang="it-IT" sz="4000" b="1" noProof="0" dirty="0">
                <a:latin typeface="Bahnschrift Condensed" panose="020B0502040204020203" pitchFamily="34" charset="0"/>
              </a:rPr>
              <a:t>COME PARLANO? COME SCRIVONO?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129C26-04A6-ED04-96C7-DE6D8420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42" y="1887270"/>
            <a:ext cx="6935057" cy="4677524"/>
          </a:xfrm>
        </p:spPr>
        <p:txBody>
          <a:bodyPr>
            <a:normAutofit fontScale="92500" lnSpcReduction="20000"/>
          </a:bodyPr>
          <a:lstStyle/>
          <a:p>
            <a:r>
              <a:rPr lang="it-IT" noProof="0" dirty="0">
                <a:latin typeface="Bahnschrift Condensed" panose="020B0502040204020203" pitchFamily="34" charset="0"/>
              </a:rPr>
              <a:t>gruppo linguistico nei Balcani distinto da </a:t>
            </a:r>
            <a:r>
              <a:rPr lang="it-IT" b="1" noProof="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sloveni</a:t>
            </a:r>
            <a:r>
              <a:rPr lang="it-IT" noProof="0" dirty="0">
                <a:latin typeface="Bahnschrift Condensed" panose="020B0502040204020203" pitchFamily="34" charset="0"/>
              </a:rPr>
              <a:t> (più simili a slavi occidentali), </a:t>
            </a:r>
            <a:r>
              <a:rPr lang="it-IT" b="1" noProof="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bulgari</a:t>
            </a:r>
            <a:r>
              <a:rPr lang="it-IT" noProof="0" dirty="0">
                <a:latin typeface="Bahnschrift Condensed" panose="020B0502040204020203" pitchFamily="34" charset="0"/>
              </a:rPr>
              <a:t> e </a:t>
            </a:r>
            <a:r>
              <a:rPr lang="it-IT" b="1" noProof="0" dirty="0"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</a:rPr>
              <a:t>macedoni </a:t>
            </a:r>
            <a:r>
              <a:rPr lang="it-IT" noProof="0" dirty="0">
                <a:latin typeface="Bahnschrift Condensed" panose="020B0502040204020203" pitchFamily="34" charset="0"/>
              </a:rPr>
              <a:t>(più simili tra loro)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numerosi elementi linguistici comuni (dialetto </a:t>
            </a:r>
            <a:r>
              <a:rPr lang="it-IT" b="1" u="sng" noProof="0" dirty="0" err="1">
                <a:latin typeface="Bahnschrift Condensed" panose="020B0502040204020203" pitchFamily="34" charset="0"/>
              </a:rPr>
              <a:t>što</a:t>
            </a:r>
            <a:r>
              <a:rPr lang="it-IT" b="1" noProof="0" dirty="0" err="1">
                <a:latin typeface="Bahnschrift Condensed" panose="020B0502040204020203" pitchFamily="34" charset="0"/>
              </a:rPr>
              <a:t>kavo</a:t>
            </a:r>
            <a:r>
              <a:rPr lang="it-IT" noProof="0" dirty="0">
                <a:latin typeface="Bahnschrift Condensed" panose="020B0502040204020203" pitchFamily="34" charset="0"/>
              </a:rPr>
              <a:t>) con pronunce diverse, idea che parlino “</a:t>
            </a:r>
            <a:r>
              <a:rPr lang="it-IT" u="sng" noProof="0" dirty="0">
                <a:latin typeface="Bahnschrift Condensed" panose="020B0502040204020203" pitchFamily="34" charset="0"/>
              </a:rPr>
              <a:t>una sola lingua</a:t>
            </a:r>
            <a:r>
              <a:rPr lang="it-IT" noProof="0" dirty="0">
                <a:latin typeface="Bahnschrift Condensed" panose="020B0502040204020203" pitchFamily="34" charset="0"/>
              </a:rPr>
              <a:t>” : </a:t>
            </a:r>
            <a:r>
              <a:rPr lang="it-IT" b="1" noProof="0" dirty="0">
                <a:latin typeface="Bahnschrift Condensed" panose="020B0502040204020203" pitchFamily="34" charset="0"/>
              </a:rPr>
              <a:t>serbocroato </a:t>
            </a:r>
            <a:r>
              <a:rPr lang="it-IT" noProof="0" dirty="0">
                <a:latin typeface="Bahnschrift Condensed" panose="020B0502040204020203" pitchFamily="34" charset="0"/>
              </a:rPr>
              <a:t>(</a:t>
            </a:r>
            <a:r>
              <a:rPr lang="it-IT" i="1" noProof="0" dirty="0" err="1">
                <a:latin typeface="Bahnschrift Condensed" panose="020B0502040204020203" pitchFamily="34" charset="0"/>
              </a:rPr>
              <a:t>srpskohrvatski</a:t>
            </a:r>
            <a:r>
              <a:rPr lang="it-IT" i="1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) </a:t>
            </a:r>
            <a:endParaRPr lang="it-IT" i="1" noProof="0" dirty="0">
              <a:latin typeface="Bahnschrift Condensed" panose="020B0502040204020203" pitchFamily="34" charset="0"/>
            </a:endParaRPr>
          </a:p>
          <a:p>
            <a:r>
              <a:rPr lang="it-IT" noProof="0" dirty="0">
                <a:latin typeface="Bahnschrift Condensed" panose="020B0502040204020203" pitchFamily="34" charset="0"/>
              </a:rPr>
              <a:t>da Medioevo a età moderna: inglobati in diversi imperi (</a:t>
            </a:r>
            <a:r>
              <a:rPr lang="it-IT" b="1" noProof="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bizantino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b="1" noProof="0" dirty="0">
                <a:solidFill>
                  <a:srgbClr val="7030A0"/>
                </a:solidFill>
                <a:latin typeface="Bahnschrift Condensed" panose="020B0502040204020203" pitchFamily="34" charset="0"/>
              </a:rPr>
              <a:t>ottomano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b="1" noProof="0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asburgico</a:t>
            </a:r>
            <a:r>
              <a:rPr lang="it-IT" noProof="0" dirty="0">
                <a:latin typeface="Bahnschrift Condensed" panose="020B0502040204020203" pitchFamily="34" charset="0"/>
              </a:rPr>
              <a:t>) con profonde conseguenze religiose e culturali 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it-IT" noProof="0" dirty="0">
                <a:latin typeface="Bahnschrift Condensed" panose="020B0502040204020203" pitchFamily="34" charset="0"/>
              </a:rPr>
              <a:t>anche linguistiche</a:t>
            </a:r>
          </a:p>
          <a:p>
            <a:r>
              <a:rPr lang="it-IT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XIX sec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.: idea che fossero </a:t>
            </a:r>
            <a:r>
              <a:rPr lang="it-IT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un solo popolo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/ popoli “fratelli” con divisioni religiose (ortodossi, cattolici, musulmani)</a:t>
            </a:r>
          </a:p>
          <a:p>
            <a:pPr>
              <a:buFont typeface="Bahnschrift Condensed" panose="020B0502040204020203" pitchFamily="34" charset="0"/>
              <a:buChar char="&gt;"/>
            </a:pP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liberarsi da dominazioni straniere e riunirsi in un solo Stato: </a:t>
            </a:r>
            <a:r>
              <a:rPr lang="it-IT" b="1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Jug</a:t>
            </a:r>
            <a:r>
              <a:rPr lang="it-IT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oslavia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it-IT" dirty="0">
                <a:latin typeface="Bahnschrift Condensed" panose="020B0502040204020203" pitchFamily="34" charset="0"/>
                <a:sym typeface="Wingdings" panose="05000000000000000000" pitchFamily="2" charset="2"/>
              </a:rPr>
              <a:t>il 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“paese degli Slavi del Sud” </a:t>
            </a:r>
          </a:p>
          <a:p>
            <a:pPr marL="0" indent="0">
              <a:buNone/>
            </a:pP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(esteso anche a </a:t>
            </a:r>
            <a:r>
              <a:rPr lang="it-IT" b="1" dirty="0">
                <a:solidFill>
                  <a:srgbClr val="0070C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sloveni 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e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macedoni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it-IT" noProof="0" dirty="0">
              <a:latin typeface="Bahnschrift Condensed" panose="020B0502040204020203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6F631F7-B3C5-00BF-1FEA-243787AD9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71" y="1887270"/>
            <a:ext cx="4061213" cy="3852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16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C1F9C-962B-7F26-5DDE-1E455A4B1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E140A-73D1-5F93-79C5-ED058BCA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42" y="293206"/>
            <a:ext cx="11065267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SERBI, CROATI, BOSGNACCHI, MONTENEGRINI:</a:t>
            </a:r>
            <a:br>
              <a:rPr lang="it-IT" sz="4000" b="1" noProof="0" dirty="0">
                <a:latin typeface="Bahnschrift Condensed" panose="020B0502040204020203" pitchFamily="34" charset="0"/>
              </a:rPr>
            </a:br>
            <a:r>
              <a:rPr lang="it-IT" sz="4000" b="1" noProof="0" dirty="0">
                <a:latin typeface="Bahnschrift Condensed" panose="020B0502040204020203" pitchFamily="34" charset="0"/>
              </a:rPr>
              <a:t>COME PARLANO? COME SCRIVONO?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F0E58B-AD2E-FD97-E710-FF75C26AC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42" y="1887270"/>
            <a:ext cx="5907641" cy="4677524"/>
          </a:xfrm>
        </p:spPr>
        <p:txBody>
          <a:bodyPr>
            <a:normAutofit fontScale="32500" lnSpcReduction="20000"/>
          </a:bodyPr>
          <a:lstStyle/>
          <a:p>
            <a:r>
              <a:rPr lang="it-IT" sz="5500" b="1" noProof="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serbi</a:t>
            </a:r>
            <a:r>
              <a:rPr lang="it-IT" sz="5500" noProof="0" dirty="0">
                <a:latin typeface="Bahnschrift Condensed" panose="020B0502040204020203" pitchFamily="34" charset="0"/>
              </a:rPr>
              <a:t> </a:t>
            </a:r>
            <a:r>
              <a:rPr lang="it-IT" sz="55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 ortodossi, assoggettati da impero ottomano (XIV-XV sec.), poi lotta per indipendenza (XIX sec.) e idea di Jugoslavia </a:t>
            </a:r>
            <a:r>
              <a:rPr lang="it-IT" sz="5500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centralizzata</a:t>
            </a:r>
            <a:r>
              <a:rPr lang="it-IT" sz="55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:</a:t>
            </a:r>
          </a:p>
          <a:p>
            <a:pPr>
              <a:buFontTx/>
              <a:buChar char="-"/>
            </a:pPr>
            <a:r>
              <a:rPr lang="it-IT" sz="55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linguista </a:t>
            </a:r>
            <a:r>
              <a:rPr lang="it-IT" sz="5500" b="1" noProof="0" dirty="0">
                <a:solidFill>
                  <a:srgbClr val="C0000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Vuk </a:t>
            </a:r>
            <a:r>
              <a:rPr lang="it-IT" sz="5500" b="1" noProof="0" dirty="0" err="1">
                <a:solidFill>
                  <a:srgbClr val="C0000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Stefanović</a:t>
            </a:r>
            <a:r>
              <a:rPr lang="it-IT" sz="5500" b="1" noProof="0" dirty="0">
                <a:solidFill>
                  <a:srgbClr val="C0000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sz="5500" b="1" noProof="0" dirty="0" err="1">
                <a:solidFill>
                  <a:srgbClr val="C0000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Karadžić</a:t>
            </a:r>
            <a:r>
              <a:rPr lang="it-IT" sz="5500" b="1" noProof="0" dirty="0">
                <a:solidFill>
                  <a:srgbClr val="C0000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sz="55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(1787-1864) codifica lingua serba moderna con </a:t>
            </a:r>
            <a:r>
              <a:rPr lang="it-IT" sz="5500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proprio alfabeto </a:t>
            </a:r>
            <a:r>
              <a:rPr lang="it-IT" sz="5500" u="sng" noProof="0" dirty="0">
                <a:solidFill>
                  <a:srgbClr val="C00000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cirillico</a:t>
            </a:r>
          </a:p>
          <a:p>
            <a:r>
              <a:rPr lang="it-IT" sz="5500" b="1" noProof="0" dirty="0">
                <a:solidFill>
                  <a:schemeClr val="accent1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croati</a:t>
            </a:r>
            <a:r>
              <a:rPr lang="it-IT" sz="5500" noProof="0" dirty="0">
                <a:solidFill>
                  <a:schemeClr val="accent1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sz="55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 cattolici, assoggettati da impero asburgico, idea di Jugoslavia </a:t>
            </a:r>
            <a:r>
              <a:rPr lang="it-IT" sz="5500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confederale</a:t>
            </a:r>
            <a:r>
              <a:rPr lang="it-IT" sz="55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:</a:t>
            </a:r>
          </a:p>
          <a:p>
            <a:pPr>
              <a:buFontTx/>
              <a:buChar char="-"/>
            </a:pPr>
            <a:r>
              <a:rPr lang="it-IT" sz="55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linguista </a:t>
            </a:r>
            <a:r>
              <a:rPr lang="it-IT" sz="5500" b="1" noProof="0" dirty="0" err="1">
                <a:solidFill>
                  <a:schemeClr val="accent1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Ljudevit</a:t>
            </a:r>
            <a:r>
              <a:rPr lang="it-IT" sz="5500" b="1" noProof="0" dirty="0">
                <a:solidFill>
                  <a:schemeClr val="accent1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 Gaj </a:t>
            </a:r>
            <a:r>
              <a:rPr lang="it-IT" sz="55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(1809-1872) codifica lingua croata con </a:t>
            </a:r>
            <a:r>
              <a:rPr lang="it-IT" sz="5500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proprio alfabeto </a:t>
            </a:r>
            <a:r>
              <a:rPr lang="it-IT" sz="5500" u="sng" noProof="0" dirty="0">
                <a:solidFill>
                  <a:schemeClr val="accent1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latino</a:t>
            </a:r>
            <a:r>
              <a:rPr lang="it-IT" sz="5500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sz="5500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(prende lettere da quello ceco di Hus)</a:t>
            </a:r>
          </a:p>
          <a:p>
            <a:r>
              <a:rPr lang="it-IT" sz="5500" b="1" noProof="0" dirty="0">
                <a:latin typeface="Bahnschrift Condensed" panose="020B0502040204020203" pitchFamily="34" charset="0"/>
              </a:rPr>
              <a:t>Accordo di Vienna (1850)</a:t>
            </a:r>
            <a:r>
              <a:rPr lang="it-IT" sz="5500" noProof="0" dirty="0">
                <a:latin typeface="Bahnschrift Condensed" panose="020B0502040204020203" pitchFamily="34" charset="0"/>
              </a:rPr>
              <a:t>: una sola lingua «serbocroata» basata su dialetto </a:t>
            </a:r>
            <a:r>
              <a:rPr lang="it-IT" sz="5500" b="1" noProof="0" dirty="0" err="1">
                <a:latin typeface="Bahnschrift Condensed" panose="020B0502040204020203" pitchFamily="34" charset="0"/>
              </a:rPr>
              <a:t>što</a:t>
            </a:r>
            <a:r>
              <a:rPr lang="it-IT" sz="5500" noProof="0" dirty="0" err="1">
                <a:latin typeface="Bahnschrift Condensed" panose="020B0502040204020203" pitchFamily="34" charset="0"/>
              </a:rPr>
              <a:t>kavo</a:t>
            </a:r>
            <a:r>
              <a:rPr lang="it-IT" sz="5500" noProof="0" dirty="0">
                <a:latin typeface="Bahnschrift Condensed" panose="020B0502040204020203" pitchFamily="34" charset="0"/>
              </a:rPr>
              <a:t> con </a:t>
            </a:r>
            <a:r>
              <a:rPr lang="it-IT" sz="5500" u="sng" noProof="0" dirty="0">
                <a:latin typeface="Bahnschrift Condensed" panose="020B0502040204020203" pitchFamily="34" charset="0"/>
              </a:rPr>
              <a:t>due</a:t>
            </a:r>
            <a:r>
              <a:rPr lang="it-IT" sz="5500" noProof="0" dirty="0">
                <a:latin typeface="Bahnschrift Condensed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it-IT" sz="5500" noProof="0" dirty="0">
                <a:latin typeface="Bahnschrift Condensed" panose="020B0502040204020203" pitchFamily="34" charset="0"/>
              </a:rPr>
              <a:t>- pronunce: </a:t>
            </a:r>
            <a:r>
              <a:rPr lang="it-IT" sz="5500" b="1" u="sng" noProof="0" dirty="0" err="1">
                <a:latin typeface="Bahnschrift Condensed" panose="020B0502040204020203" pitchFamily="34" charset="0"/>
              </a:rPr>
              <a:t>e</a:t>
            </a:r>
            <a:r>
              <a:rPr lang="it-IT" sz="5500" b="1" noProof="0" dirty="0" err="1">
                <a:latin typeface="Bahnschrift Condensed" panose="020B0502040204020203" pitchFamily="34" charset="0"/>
              </a:rPr>
              <a:t>kavo</a:t>
            </a:r>
            <a:r>
              <a:rPr lang="it-IT" sz="5500" noProof="0" dirty="0">
                <a:latin typeface="Bahnschrift Condensed" panose="020B0502040204020203" pitchFamily="34" charset="0"/>
              </a:rPr>
              <a:t> (Serbia) e </a:t>
            </a:r>
            <a:r>
              <a:rPr lang="it-IT" sz="5500" u="sng" noProof="0" dirty="0" err="1">
                <a:latin typeface="Bahnschrift Condensed" panose="020B0502040204020203" pitchFamily="34" charset="0"/>
              </a:rPr>
              <a:t>i</a:t>
            </a:r>
            <a:r>
              <a:rPr lang="it-IT" sz="5500" b="1" u="sng" noProof="0" dirty="0" err="1">
                <a:latin typeface="Bahnschrift Condensed" panose="020B0502040204020203" pitchFamily="34" charset="0"/>
              </a:rPr>
              <a:t>je</a:t>
            </a:r>
            <a:r>
              <a:rPr lang="it-IT" sz="5500" b="1" noProof="0" dirty="0" err="1">
                <a:latin typeface="Bahnschrift Condensed" panose="020B0502040204020203" pitchFamily="34" charset="0"/>
              </a:rPr>
              <a:t>kavo</a:t>
            </a:r>
            <a:r>
              <a:rPr lang="it-IT" sz="5500" noProof="0" dirty="0">
                <a:latin typeface="Bahnschrift Condensed" panose="020B0502040204020203" pitchFamily="34" charset="0"/>
              </a:rPr>
              <a:t> (Croazia, Bosnia-Erzegovina, Montenegro)</a:t>
            </a:r>
          </a:p>
          <a:p>
            <a:pPr marL="0" indent="0">
              <a:buNone/>
            </a:pPr>
            <a:r>
              <a:rPr lang="it-IT" sz="5500" noProof="0" dirty="0">
                <a:latin typeface="Bahnschrift Condensed" panose="020B0502040204020203" pitchFamily="34" charset="0"/>
              </a:rPr>
              <a:t>- alfabeti: latino (</a:t>
            </a:r>
            <a:r>
              <a:rPr lang="it-IT" sz="5500" i="1" noProof="0" dirty="0" err="1">
                <a:latin typeface="Bahnschrift Condensed" panose="020B0502040204020203" pitchFamily="34" charset="0"/>
              </a:rPr>
              <a:t>latinica</a:t>
            </a:r>
            <a:r>
              <a:rPr lang="it-IT" sz="5500" i="1" noProof="0" dirty="0">
                <a:latin typeface="Bahnschrift Condensed" panose="020B0502040204020203" pitchFamily="34" charset="0"/>
              </a:rPr>
              <a:t> </a:t>
            </a:r>
            <a:r>
              <a:rPr lang="it-IT" sz="5500" noProof="0" dirty="0">
                <a:latin typeface="Bahnschrift Condensed" panose="020B0502040204020203" pitchFamily="34" charset="0"/>
              </a:rPr>
              <a:t>) e cirillico (</a:t>
            </a:r>
            <a:r>
              <a:rPr lang="it-IT" sz="5500" noProof="0" dirty="0" err="1">
                <a:latin typeface="Bahnschrift Condensed" panose="020B0502040204020203" pitchFamily="34" charset="0"/>
              </a:rPr>
              <a:t>ћирилица</a:t>
            </a:r>
            <a:r>
              <a:rPr lang="it-IT" sz="5500" noProof="0" dirty="0">
                <a:latin typeface="Bahnschrift Condensed" panose="020B0502040204020203" pitchFamily="34" charset="0"/>
              </a:rPr>
              <a:t> / </a:t>
            </a:r>
            <a:r>
              <a:rPr lang="it-IT" sz="5500" i="1" noProof="0" dirty="0" err="1">
                <a:latin typeface="Bahnschrift Condensed" panose="020B0502040204020203" pitchFamily="34" charset="0"/>
              </a:rPr>
              <a:t>ćirilica</a:t>
            </a:r>
            <a:r>
              <a:rPr lang="it-IT" sz="5500" i="1" noProof="0" dirty="0">
                <a:latin typeface="Bahnschrift Condensed" panose="020B0502040204020203" pitchFamily="34" charset="0"/>
              </a:rPr>
              <a:t> </a:t>
            </a:r>
            <a:r>
              <a:rPr lang="it-IT" sz="5500" noProof="0" dirty="0">
                <a:latin typeface="Bahnschrift Condensed" panose="020B0502040204020203" pitchFamily="34" charset="0"/>
              </a:rPr>
              <a:t>)</a:t>
            </a:r>
          </a:p>
          <a:p>
            <a:r>
              <a:rPr lang="it-IT" sz="5500" b="1" noProof="0" dirty="0">
                <a:solidFill>
                  <a:srgbClr val="007434"/>
                </a:solidFill>
                <a:latin typeface="Bahnschrift Condensed" panose="020B0502040204020203" pitchFamily="34" charset="0"/>
              </a:rPr>
              <a:t>montenegrini</a:t>
            </a:r>
            <a:r>
              <a:rPr lang="it-IT" sz="5500" noProof="0" dirty="0">
                <a:latin typeface="Bahnschrift Condensed" panose="020B0502040204020203" pitchFamily="34" charset="0"/>
              </a:rPr>
              <a:t>: principati medievali serbi che mantengono relativa autonomia dopo conquista ottomana, sviluppano identità propria</a:t>
            </a:r>
          </a:p>
          <a:p>
            <a:r>
              <a:rPr lang="it-IT" sz="5500" b="1" noProof="0" dirty="0">
                <a:solidFill>
                  <a:srgbClr val="7030A0"/>
                </a:solidFill>
                <a:latin typeface="Bahnschrift Condensed" panose="020B0502040204020203" pitchFamily="34" charset="0"/>
              </a:rPr>
              <a:t>bosgnacch</a:t>
            </a:r>
            <a:r>
              <a:rPr lang="it-IT" sz="5500" b="1" dirty="0">
                <a:solidFill>
                  <a:srgbClr val="7030A0"/>
                </a:solidFill>
                <a:latin typeface="Bahnschrift Condensed" panose="020B0502040204020203" pitchFamily="34" charset="0"/>
              </a:rPr>
              <a:t>i</a:t>
            </a:r>
            <a:r>
              <a:rPr lang="it-IT" sz="5500" noProof="0" dirty="0">
                <a:latin typeface="Bahnschrift Condensed" panose="020B0502040204020203" pitchFamily="34" charset="0"/>
              </a:rPr>
              <a:t>: discendenti di slavi </a:t>
            </a:r>
            <a:r>
              <a:rPr lang="it-IT" sz="5500" u="sng" noProof="0" dirty="0">
                <a:latin typeface="Bahnschrift Condensed" panose="020B0502040204020203" pitchFamily="34" charset="0"/>
              </a:rPr>
              <a:t>convertitisi a Islam </a:t>
            </a:r>
            <a:r>
              <a:rPr lang="it-IT" sz="5500" noProof="0" dirty="0">
                <a:latin typeface="Bahnschrift Condensed" panose="020B0502040204020203" pitchFamily="34" charset="0"/>
              </a:rPr>
              <a:t>dopo conquista ottomana della Bosnia (1463), prima identificati come serbi o croati «musulmani», poi riconosciuti </a:t>
            </a:r>
            <a:r>
              <a:rPr lang="it-IT" sz="5500" u="sng" noProof="0" dirty="0">
                <a:latin typeface="Bahnschrift Condensed" panose="020B0502040204020203" pitchFamily="34" charset="0"/>
              </a:rPr>
              <a:t>= popolo a sé </a:t>
            </a:r>
            <a:r>
              <a:rPr lang="it-IT" sz="5500" noProof="0" dirty="0">
                <a:latin typeface="Bahnschrift Condensed" panose="020B0502040204020203" pitchFamily="34" charset="0"/>
              </a:rPr>
              <a:t>(1971)</a:t>
            </a:r>
          </a:p>
          <a:p>
            <a:pPr marL="0" indent="0">
              <a:buNone/>
            </a:pPr>
            <a:endParaRPr lang="it-IT" noProof="0" dirty="0">
              <a:latin typeface="Bahnschrift Condensed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08170E-0633-BB9F-CB2E-543537E26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787" y="1765515"/>
            <a:ext cx="1609197" cy="200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1993F4D-4557-1583-9616-DEB309DA3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58" y="4321336"/>
            <a:ext cx="1428108" cy="202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9C596B8-3414-AACC-6724-03CACD827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03" y="4393771"/>
            <a:ext cx="1914655" cy="176380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5572CB4-63B8-6684-7C6E-FE5A472DA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54" y="1887270"/>
            <a:ext cx="1763804" cy="1763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EA1E162-B4F4-623F-D3FB-AF691FF7CE11}"/>
              </a:ext>
            </a:extLst>
          </p:cNvPr>
          <p:cNvSpPr txBox="1"/>
          <p:nvPr/>
        </p:nvSpPr>
        <p:spPr>
          <a:xfrm>
            <a:off x="6992497" y="3852614"/>
            <a:ext cx="4191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Vuk </a:t>
            </a:r>
            <a:r>
              <a:rPr lang="it-IT" sz="1600" noProof="0" dirty="0" err="1">
                <a:latin typeface="Bahnschrift Condensed" panose="020B0502040204020203" pitchFamily="34" charset="0"/>
              </a:rPr>
              <a:t>Karadžić</a:t>
            </a:r>
            <a:r>
              <a:rPr lang="it-IT" sz="1600" noProof="0" dirty="0">
                <a:latin typeface="Bahnschrift Condensed" panose="020B0502040204020203" pitchFamily="34" charset="0"/>
              </a:rPr>
              <a:t> e il suo alfabeto cirillico serbo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1D05E30-A652-88A4-08FE-97C5B408B21E}"/>
              </a:ext>
            </a:extLst>
          </p:cNvPr>
          <p:cNvSpPr txBox="1"/>
          <p:nvPr/>
        </p:nvSpPr>
        <p:spPr>
          <a:xfrm>
            <a:off x="6808364" y="6344991"/>
            <a:ext cx="4955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 err="1">
                <a:latin typeface="Bahnschrift Condensed" panose="020B0502040204020203" pitchFamily="34" charset="0"/>
              </a:rPr>
              <a:t>Ljudevit</a:t>
            </a:r>
            <a:r>
              <a:rPr lang="it-IT" sz="1600" noProof="0" dirty="0">
                <a:latin typeface="Bahnschrift Condensed" panose="020B0502040204020203" pitchFamily="34" charset="0"/>
              </a:rPr>
              <a:t> Gaj e il suo alfabeto latino, usato sia dai croati che dai serbi</a:t>
            </a:r>
          </a:p>
        </p:txBody>
      </p:sp>
    </p:spTree>
    <p:extLst>
      <p:ext uri="{BB962C8B-B14F-4D97-AF65-F5344CB8AC3E}">
        <p14:creationId xmlns:p14="http://schemas.microsoft.com/office/powerpoint/2010/main" val="31638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55C2C804-EC8A-EDB9-1D77-3AF3E47EAF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" b="3457"/>
          <a:stretch>
            <a:fillRect/>
          </a:stretch>
        </p:blipFill>
        <p:spPr>
          <a:xfrm>
            <a:off x="2402340" y="473718"/>
            <a:ext cx="7799897" cy="615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73ED6-EA01-6E2C-00A4-666D302BC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1CBE13-1FB7-03C7-3524-B16928538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755" y="1122362"/>
            <a:ext cx="10828961" cy="2668801"/>
          </a:xfrm>
        </p:spPr>
        <p:txBody>
          <a:bodyPr/>
          <a:lstStyle/>
          <a:p>
            <a:r>
              <a:rPr lang="it-IT" noProof="0" dirty="0">
                <a:latin typeface="Bahnschrift Condensed" panose="020B0502040204020203" pitchFamily="34" charset="0"/>
              </a:rPr>
              <a:t>LINGUA E LETTERATURA </a:t>
            </a:r>
            <a:br>
              <a:rPr lang="it-IT" noProof="0" dirty="0">
                <a:latin typeface="Bahnschrift Condensed" panose="020B0502040204020203" pitchFamily="34" charset="0"/>
              </a:rPr>
            </a:br>
            <a:r>
              <a:rPr lang="it-IT" noProof="0" dirty="0">
                <a:latin typeface="Bahnschrift Condensed" panose="020B0502040204020203" pitchFamily="34" charset="0"/>
              </a:rPr>
              <a:t>SERBA E CROATA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83E6BE-C077-65F9-FB6A-104ED6EEA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467" y="4434245"/>
            <a:ext cx="9144000" cy="1655762"/>
          </a:xfrm>
        </p:spPr>
        <p:txBody>
          <a:bodyPr>
            <a:normAutofit/>
          </a:bodyPr>
          <a:lstStyle/>
          <a:p>
            <a:r>
              <a:rPr lang="it-IT" sz="4000" b="1" noProof="0" dirty="0">
                <a:latin typeface="Bahnschrift Condensed" panose="020B0502040204020203" pitchFamily="34" charset="0"/>
              </a:rPr>
              <a:t>1 LEZIONE </a:t>
            </a:r>
          </a:p>
          <a:p>
            <a:r>
              <a:rPr lang="it-IT" sz="4000" b="1" noProof="0" dirty="0">
                <a:latin typeface="Bahnschrift Condensed" panose="020B0502040204020203" pitchFamily="34" charset="0"/>
              </a:rPr>
              <a:t>24 febbraio 2026</a:t>
            </a:r>
          </a:p>
          <a:p>
            <a:endParaRPr lang="it-IT" noProof="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66CA9-3F97-322C-178F-1F6A9BB52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EF0EEC-DFE3-D92A-49A7-102FE522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UNA SOLA LINGUA O PIÙ LINGUE DIVERSE?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738211-8997-17F9-4662-0FE82133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70" y="1642888"/>
            <a:ext cx="5201121" cy="4932180"/>
          </a:xfrm>
        </p:spPr>
        <p:txBody>
          <a:bodyPr>
            <a:normAutofit fontScale="85000" lnSpcReduction="10000"/>
          </a:bodyPr>
          <a:lstStyle/>
          <a:p>
            <a:r>
              <a:rPr lang="it-IT" noProof="0" dirty="0">
                <a:latin typeface="Bahnschrift Condensed" panose="020B0502040204020203" pitchFamily="34" charset="0"/>
              </a:rPr>
              <a:t>diverse esperienze statali: </a:t>
            </a:r>
            <a:r>
              <a:rPr lang="it-IT" b="1" noProof="0" dirty="0">
                <a:latin typeface="Bahnschrift Condensed" panose="020B0502040204020203" pitchFamily="34" charset="0"/>
              </a:rPr>
              <a:t>regno</a:t>
            </a:r>
            <a:r>
              <a:rPr lang="it-IT" noProof="0" dirty="0">
                <a:latin typeface="Bahnschrift Condensed" panose="020B0502040204020203" pitchFamily="34" charset="0"/>
              </a:rPr>
              <a:t> </a:t>
            </a:r>
            <a:r>
              <a:rPr lang="it-IT" b="1" noProof="0" dirty="0">
                <a:latin typeface="Bahnschrift Condensed" panose="020B0502040204020203" pitchFamily="34" charset="0"/>
              </a:rPr>
              <a:t>di Jugoslavia </a:t>
            </a:r>
            <a:r>
              <a:rPr lang="it-IT" noProof="0" dirty="0">
                <a:latin typeface="Bahnschrift Condensed" panose="020B0502040204020203" pitchFamily="34" charset="0"/>
              </a:rPr>
              <a:t>(1918-1941), </a:t>
            </a:r>
            <a:r>
              <a:rPr lang="it-IT" b="1" noProof="0" dirty="0">
                <a:latin typeface="Bahnschrift Condensed" panose="020B0502040204020203" pitchFamily="34" charset="0"/>
              </a:rPr>
              <a:t>Repubblica Socialista Federale di Jugoslavia</a:t>
            </a:r>
            <a:r>
              <a:rPr lang="it-IT" noProof="0" dirty="0">
                <a:latin typeface="Bahnschrift Condensed" panose="020B0502040204020203" pitchFamily="34" charset="0"/>
              </a:rPr>
              <a:t> (1945-1991), entrambe fallite</a:t>
            </a:r>
          </a:p>
          <a:p>
            <a:r>
              <a:rPr lang="it-IT" b="1" noProof="0" dirty="0">
                <a:latin typeface="Bahnschrift Condensed" panose="020B0502040204020203" pitchFamily="34" charset="0"/>
              </a:rPr>
              <a:t>Accordo di Novi </a:t>
            </a:r>
            <a:r>
              <a:rPr lang="it-IT" b="1" noProof="0" dirty="0" err="1">
                <a:latin typeface="Bahnschrift Condensed" panose="020B0502040204020203" pitchFamily="34" charset="0"/>
              </a:rPr>
              <a:t>Sad</a:t>
            </a:r>
            <a:r>
              <a:rPr lang="it-IT" b="1" noProof="0" dirty="0">
                <a:latin typeface="Bahnschrift Condensed" panose="020B0502040204020203" pitchFamily="34" charset="0"/>
              </a:rPr>
              <a:t> (1954) 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 ribadisce unità lingua serbocroata e parità di sue varianti, creazione dizionario comune (incompiuto)</a:t>
            </a:r>
            <a:endParaRPr lang="it-IT" noProof="0" dirty="0">
              <a:latin typeface="Bahnschrift Condensed" panose="020B0502040204020203" pitchFamily="34" charset="0"/>
            </a:endParaRPr>
          </a:p>
          <a:p>
            <a:r>
              <a:rPr lang="it-IT" b="1" noProof="0" dirty="0">
                <a:latin typeface="Bahnschrift Condensed" panose="020B0502040204020203" pitchFamily="34" charset="0"/>
              </a:rPr>
              <a:t>1991-1999</a:t>
            </a:r>
            <a:r>
              <a:rPr lang="it-IT" noProof="0" dirty="0">
                <a:latin typeface="Bahnschrift Condensed" panose="020B0502040204020203" pitchFamily="34" charset="0"/>
              </a:rPr>
              <a:t>: </a:t>
            </a:r>
            <a:r>
              <a:rPr lang="it-IT" b="1" noProof="0" dirty="0">
                <a:latin typeface="Bahnschrift Condensed" panose="020B0502040204020203" pitchFamily="34" charset="0"/>
              </a:rPr>
              <a:t>guerre jugoslave</a:t>
            </a:r>
            <a:r>
              <a:rPr lang="it-IT" noProof="0" dirty="0">
                <a:latin typeface="Bahnschrift Condensed" panose="020B0502040204020203" pitchFamily="34" charset="0"/>
              </a:rPr>
              <a:t>, Jugoslavia si divide in </a:t>
            </a:r>
            <a:r>
              <a:rPr lang="it-IT" u="sng" noProof="0" dirty="0">
                <a:latin typeface="Bahnschrift Condensed" panose="020B0502040204020203" pitchFamily="34" charset="0"/>
              </a:rPr>
              <a:t>stati nazionali </a:t>
            </a:r>
            <a:r>
              <a:rPr lang="it-IT" noProof="0" dirty="0">
                <a:latin typeface="Bahnschrift Condensed" panose="020B0502040204020203" pitchFamily="34" charset="0"/>
              </a:rPr>
              <a:t>indipendenti 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«serbocroato» scompare ufficialmente, sostituito da lingue standard nazionali </a:t>
            </a:r>
            <a:r>
              <a:rPr lang="it-IT" b="1" noProof="0" dirty="0">
                <a:latin typeface="Bahnschrift Condensed" panose="020B0502040204020203" pitchFamily="34" charset="0"/>
              </a:rPr>
              <a:t>BCMS</a:t>
            </a:r>
            <a:r>
              <a:rPr lang="it-IT" noProof="0" dirty="0">
                <a:latin typeface="Bahnschrift Condensed" panose="020B0502040204020203" pitchFamily="34" charset="0"/>
              </a:rPr>
              <a:t> </a:t>
            </a:r>
            <a:r>
              <a:rPr lang="it-IT" b="1" noProof="0" dirty="0">
                <a:latin typeface="Bahnschrift Condensed" panose="020B0502040204020203" pitchFamily="34" charset="0"/>
              </a:rPr>
              <a:t>(</a:t>
            </a:r>
            <a:r>
              <a:rPr lang="it-IT" b="1" noProof="0" dirty="0" err="1">
                <a:latin typeface="Bahnschrift Condensed" panose="020B0502040204020203" pitchFamily="34" charset="0"/>
              </a:rPr>
              <a:t>Bosnian</a:t>
            </a:r>
            <a:r>
              <a:rPr lang="it-IT" b="1" noProof="0" dirty="0">
                <a:latin typeface="Bahnschrift Condensed" panose="020B0502040204020203" pitchFamily="34" charset="0"/>
              </a:rPr>
              <a:t>, </a:t>
            </a:r>
            <a:r>
              <a:rPr lang="it-IT" b="1" noProof="0" dirty="0" err="1">
                <a:latin typeface="Bahnschrift Condensed" panose="020B0502040204020203" pitchFamily="34" charset="0"/>
              </a:rPr>
              <a:t>Croatian</a:t>
            </a:r>
            <a:r>
              <a:rPr lang="it-IT" b="1" noProof="0" dirty="0">
                <a:latin typeface="Bahnschrift Condensed" panose="020B0502040204020203" pitchFamily="34" charset="0"/>
              </a:rPr>
              <a:t>, </a:t>
            </a:r>
            <a:r>
              <a:rPr lang="it-IT" b="1" noProof="0" dirty="0" err="1">
                <a:latin typeface="Bahnschrift Condensed" panose="020B0502040204020203" pitchFamily="34" charset="0"/>
              </a:rPr>
              <a:t>Montenegrin</a:t>
            </a:r>
            <a:r>
              <a:rPr lang="it-IT" b="1" noProof="0" dirty="0">
                <a:latin typeface="Bahnschrift Condensed" panose="020B0502040204020203" pitchFamily="34" charset="0"/>
              </a:rPr>
              <a:t>, </a:t>
            </a:r>
            <a:r>
              <a:rPr lang="it-IT" b="1" noProof="0" dirty="0" err="1">
                <a:latin typeface="Bahnschrift Condensed" panose="020B0502040204020203" pitchFamily="34" charset="0"/>
              </a:rPr>
              <a:t>Serbian</a:t>
            </a:r>
            <a:r>
              <a:rPr lang="it-IT" b="1" noProof="0" dirty="0">
                <a:latin typeface="Bahnschrift Condensed" panose="020B0502040204020203" pitchFamily="34" charset="0"/>
              </a:rPr>
              <a:t>)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resiste idea che si tratti di «</a:t>
            </a:r>
            <a:r>
              <a:rPr lang="it-IT" b="1" noProof="0" dirty="0">
                <a:latin typeface="Bahnschrift Condensed" panose="020B0502040204020203" pitchFamily="34" charset="0"/>
              </a:rPr>
              <a:t>lingua policentrica</a:t>
            </a:r>
            <a:r>
              <a:rPr lang="it-IT" noProof="0" dirty="0">
                <a:latin typeface="Bahnschrift Condensed" panose="020B0502040204020203" pitchFamily="34" charset="0"/>
              </a:rPr>
              <a:t>» (</a:t>
            </a:r>
            <a:r>
              <a:rPr lang="it-IT" u="sng" noProof="0" dirty="0">
                <a:latin typeface="Bahnschrift Condensed" panose="020B0502040204020203" pitchFamily="34" charset="0"/>
              </a:rPr>
              <a:t>Dichiarazione sulla Lingua Comune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b="1" noProof="0" dirty="0">
                <a:latin typeface="Bahnschrift Condensed" panose="020B0502040204020203" pitchFamily="34" charset="0"/>
              </a:rPr>
              <a:t>2017</a:t>
            </a:r>
            <a:r>
              <a:rPr lang="it-IT" noProof="0" dirty="0">
                <a:latin typeface="Bahnschrift Condensed" panose="020B0502040204020203" pitchFamily="34" charset="0"/>
              </a:rPr>
              <a:t>)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CAF17FB-B42C-74EC-1EC1-A5FF5D5F1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9"/>
          <a:stretch>
            <a:fillRect/>
          </a:stretch>
        </p:blipFill>
        <p:spPr>
          <a:xfrm>
            <a:off x="6456634" y="4896941"/>
            <a:ext cx="3010081" cy="1678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3ACB03-1534-D3FF-8A69-C1DBED99C640}"/>
              </a:ext>
            </a:extLst>
          </p:cNvPr>
          <p:cNvSpPr txBox="1"/>
          <p:nvPr/>
        </p:nvSpPr>
        <p:spPr>
          <a:xfrm>
            <a:off x="9765285" y="4988785"/>
            <a:ext cx="1686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Cartelli stradali </a:t>
            </a:r>
            <a:r>
              <a:rPr lang="it-IT" sz="1600" dirty="0">
                <a:latin typeface="Bahnschrift Condensed" panose="020B0502040204020203" pitchFamily="34" charset="0"/>
              </a:rPr>
              <a:t>in Bosnia-Erzegovina</a:t>
            </a:r>
            <a:r>
              <a:rPr lang="it-IT" sz="1600" noProof="0" dirty="0">
                <a:latin typeface="Bahnschrift Condensed" panose="020B0502040204020203" pitchFamily="34" charset="0"/>
              </a:rPr>
              <a:t> con indicazioni in </a:t>
            </a:r>
            <a:r>
              <a:rPr lang="it-IT" sz="1600" i="1" noProof="0" dirty="0" err="1">
                <a:latin typeface="Bahnschrift Condensed" panose="020B0502040204020203" pitchFamily="34" charset="0"/>
              </a:rPr>
              <a:t>latinica</a:t>
            </a:r>
            <a:r>
              <a:rPr lang="it-IT" sz="1600" noProof="0" dirty="0">
                <a:latin typeface="Bahnschrift Condensed" panose="020B0502040204020203" pitchFamily="34" charset="0"/>
              </a:rPr>
              <a:t> e </a:t>
            </a:r>
            <a:r>
              <a:rPr lang="it-IT" sz="1600" noProof="0" dirty="0" err="1">
                <a:latin typeface="Bahnschrift Condensed" panose="020B0502040204020203" pitchFamily="34" charset="0"/>
              </a:rPr>
              <a:t>ћирилица</a:t>
            </a:r>
            <a:endParaRPr lang="it-IT" sz="1600" i="1" noProof="0" dirty="0">
              <a:latin typeface="Bahnschrift Condensed" panose="020B0502040204020203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92A7F5B-B578-2F30-B713-0EF19DFA7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94" y="1614484"/>
            <a:ext cx="1083923" cy="137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0E0AF82-0467-3067-BB92-7D0780FDEF0E}"/>
              </a:ext>
            </a:extLst>
          </p:cNvPr>
          <p:cNvSpPr txBox="1"/>
          <p:nvPr/>
        </p:nvSpPr>
        <p:spPr>
          <a:xfrm>
            <a:off x="8256932" y="1728387"/>
            <a:ext cx="2419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Francobollo con l’effigie di re Alessandro I di Jugoslavia, con scritte in </a:t>
            </a:r>
            <a:r>
              <a:rPr lang="it-IT" sz="1600" noProof="0" dirty="0" err="1">
                <a:latin typeface="Bahnschrift Condensed" panose="020B0502040204020203" pitchFamily="34" charset="0"/>
              </a:rPr>
              <a:t>ћирилица</a:t>
            </a:r>
            <a:r>
              <a:rPr lang="it-IT" sz="1600" noProof="0" dirty="0">
                <a:latin typeface="Bahnschrift Condensed" panose="020B0502040204020203" pitchFamily="34" charset="0"/>
              </a:rPr>
              <a:t> e </a:t>
            </a:r>
            <a:r>
              <a:rPr lang="it-IT" sz="1600" i="1" noProof="0" dirty="0" err="1">
                <a:latin typeface="Bahnschrift Condensed" panose="020B0502040204020203" pitchFamily="34" charset="0"/>
              </a:rPr>
              <a:t>latinica</a:t>
            </a:r>
            <a:endParaRPr lang="it-IT" sz="1600" i="1" noProof="0" dirty="0">
              <a:latin typeface="Bahnschrift Condensed" panose="020B0502040204020203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3F7F58-F52D-058F-E259-DECE7AE02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09" y="3053794"/>
            <a:ext cx="3345476" cy="161140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D4E7511-3C42-E068-42AA-DCB01928C3ED}"/>
              </a:ext>
            </a:extLst>
          </p:cNvPr>
          <p:cNvSpPr txBox="1"/>
          <p:nvPr/>
        </p:nvSpPr>
        <p:spPr>
          <a:xfrm>
            <a:off x="9765285" y="3091493"/>
            <a:ext cx="2266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Banconota da 10 dinari jugoslavi del 1965, con scritte in sloveno, macedone e serbocroato (</a:t>
            </a:r>
            <a:r>
              <a:rPr lang="it-IT" sz="1600" noProof="0" dirty="0" err="1">
                <a:latin typeface="Bahnschrift Condensed" panose="020B0502040204020203" pitchFamily="34" charset="0"/>
              </a:rPr>
              <a:t>ћирилица</a:t>
            </a:r>
            <a:r>
              <a:rPr lang="it-IT" sz="1600" noProof="0" dirty="0">
                <a:latin typeface="Bahnschrift Condensed" panose="020B0502040204020203" pitchFamily="34" charset="0"/>
              </a:rPr>
              <a:t> e </a:t>
            </a:r>
            <a:r>
              <a:rPr lang="it-IT" sz="1600" noProof="0" dirty="0" err="1">
                <a:latin typeface="Bahnschrift Condensed" panose="020B0502040204020203" pitchFamily="34" charset="0"/>
              </a:rPr>
              <a:t>latinica</a:t>
            </a:r>
            <a:r>
              <a:rPr lang="it-IT" sz="1600" noProof="0" dirty="0">
                <a:latin typeface="Bahnschrift Condensed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09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28CB1-4FA1-FCD9-336E-EFE31553B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11855B-5C52-60E7-8EDC-E9351B2F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LA LINGUA E LA STORIA: </a:t>
            </a:r>
            <a:r>
              <a:rPr lang="it-IT" sz="4000" b="1" u="sng" noProof="0" dirty="0">
                <a:latin typeface="Bahnschrift Condensed" panose="020B0502040204020203" pitchFamily="34" charset="0"/>
              </a:rPr>
              <a:t>SERBIA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08D715-D1C1-AF21-7D9D-4870849B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8906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noProof="0" dirty="0">
                <a:latin typeface="Bahnschrift Condensed" panose="020B0502040204020203" pitchFamily="34" charset="0"/>
              </a:rPr>
              <a:t>Importante attività stampatoria di monasteri e centri culturali sia interni che esteri (soprattutto in Italia: Venezia, Trieste) 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 emigrazione per sfuggire ai turchi tra XVI e XVIII </a:t>
            </a:r>
            <a:r>
              <a:rPr lang="it-IT" noProof="0" dirty="0" err="1">
                <a:latin typeface="Bahnschrift Condensed" panose="020B0502040204020203" pitchFamily="34" charset="0"/>
                <a:sym typeface="Wingdings" panose="05000000000000000000" pitchFamily="2" charset="2"/>
              </a:rPr>
              <a:t>secc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.;</a:t>
            </a:r>
            <a:endParaRPr lang="it-IT" noProof="0" dirty="0">
              <a:latin typeface="Bahnschrift Condensed" panose="020B0502040204020203" pitchFamily="34" charset="0"/>
            </a:endParaRPr>
          </a:p>
          <a:p>
            <a:pPr algn="just"/>
            <a:r>
              <a:rPr lang="it-IT" noProof="0" dirty="0">
                <a:latin typeface="Bahnschrift Condensed" panose="020B0502040204020203" pitchFamily="34" charset="0"/>
              </a:rPr>
              <a:t>Forte attenzione alla </a:t>
            </a:r>
            <a:r>
              <a:rPr lang="it-IT" u="sng" noProof="0" dirty="0">
                <a:latin typeface="Bahnschrift Condensed" panose="020B0502040204020203" pitchFamily="34" charset="0"/>
              </a:rPr>
              <a:t>letteratura orale</a:t>
            </a:r>
            <a:r>
              <a:rPr lang="it-IT" noProof="0" dirty="0">
                <a:latin typeface="Bahnschrift Condensed" panose="020B0502040204020203" pitchFamily="34" charset="0"/>
              </a:rPr>
              <a:t>: canti epici suonati e tramandati dai suonatori di </a:t>
            </a:r>
            <a:r>
              <a:rPr lang="it-IT" i="1" noProof="0" dirty="0" err="1">
                <a:latin typeface="Bahnschrift Condensed" panose="020B0502040204020203" pitchFamily="34" charset="0"/>
              </a:rPr>
              <a:t>gusle</a:t>
            </a:r>
            <a:endParaRPr lang="it-IT" i="1" noProof="0" dirty="0">
              <a:latin typeface="Bahnschrift Condensed" panose="020B0502040204020203" pitchFamily="34" charset="0"/>
            </a:endParaRPr>
          </a:p>
          <a:p>
            <a:pPr algn="just"/>
            <a:r>
              <a:rPr lang="it-IT" u="sng" noProof="0" dirty="0">
                <a:latin typeface="Bahnschrift Condensed" panose="020B0502040204020203" pitchFamily="34" charset="0"/>
              </a:rPr>
              <a:t>Vuk </a:t>
            </a:r>
            <a:r>
              <a:rPr lang="it-IT" u="sng" noProof="0" dirty="0" err="1">
                <a:latin typeface="Bahnschrift Condensed" panose="020B0502040204020203" pitchFamily="34" charset="0"/>
              </a:rPr>
              <a:t>Karadžić</a:t>
            </a:r>
            <a:r>
              <a:rPr lang="it-IT" noProof="0" dirty="0">
                <a:latin typeface="Bahnschrift Condensed" panose="020B0502040204020203" pitchFamily="34" charset="0"/>
              </a:rPr>
              <a:t> li mette per </a:t>
            </a:r>
            <a:r>
              <a:rPr lang="it-IT" b="1" noProof="0" dirty="0">
                <a:latin typeface="Bahnschrift Condensed" panose="020B0502040204020203" pitchFamily="34" charset="0"/>
              </a:rPr>
              <a:t>iscritto</a:t>
            </a:r>
            <a:r>
              <a:rPr lang="it-IT" noProof="0" dirty="0">
                <a:latin typeface="Bahnschrift Condensed" panose="020B0502040204020203" pitchFamily="34" charset="0"/>
              </a:rPr>
              <a:t> (1815) secondo dialetto </a:t>
            </a:r>
            <a:r>
              <a:rPr lang="it-IT" u="sng" noProof="0" dirty="0" err="1">
                <a:latin typeface="Bahnschrift Condensed" panose="020B0502040204020203" pitchFamily="34" charset="0"/>
              </a:rPr>
              <a:t>štokav</a:t>
            </a:r>
            <a:r>
              <a:rPr lang="it-IT" noProof="0" dirty="0" err="1">
                <a:latin typeface="Bahnschrift Condensed" panose="020B0502040204020203" pitchFamily="34" charset="0"/>
              </a:rPr>
              <a:t>o</a:t>
            </a:r>
            <a:r>
              <a:rPr lang="it-IT" noProof="0" dirty="0">
                <a:latin typeface="Bahnschrift Condensed" panose="020B0502040204020203" pitchFamily="34" charset="0"/>
              </a:rPr>
              <a:t>, proposti come modello culturale ed etico per la nazione</a:t>
            </a:r>
          </a:p>
          <a:p>
            <a:pPr algn="just"/>
            <a:r>
              <a:rPr lang="it-IT" noProof="0" dirty="0">
                <a:latin typeface="Bahnschrift Condensed" panose="020B0502040204020203" pitchFamily="34" charset="0"/>
              </a:rPr>
              <a:t>Temi principali: la battaglia di Kosovo Polje (1389) e la rovina dell’impero serbo medievale, la lotta degli </a:t>
            </a:r>
            <a:r>
              <a:rPr lang="it-IT" i="1" noProof="0" dirty="0" err="1">
                <a:latin typeface="Bahnschrift Condensed" panose="020B0502040204020203" pitchFamily="34" charset="0"/>
              </a:rPr>
              <a:t>hajduci</a:t>
            </a:r>
            <a:r>
              <a:rPr lang="it-IT" noProof="0" dirty="0">
                <a:latin typeface="Bahnschrift Condensed" panose="020B0502040204020203" pitchFamily="34" charset="0"/>
              </a:rPr>
              <a:t> contro i turchi, l’eroe Marko Kraljević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D08ED03-EFF9-F45F-26FB-9E148F719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5342" r="18559" b="7835"/>
          <a:stretch>
            <a:fillRect/>
          </a:stretch>
        </p:blipFill>
        <p:spPr>
          <a:xfrm>
            <a:off x="10073000" y="1896235"/>
            <a:ext cx="1597712" cy="237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E26DBCA-72D9-77EE-EE40-D5A5E663A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26" y="4366517"/>
            <a:ext cx="1537851" cy="2229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3360AC-585D-EFD7-FC72-F6E85CB545C0}"/>
              </a:ext>
            </a:extLst>
          </p:cNvPr>
          <p:cNvSpPr txBox="1"/>
          <p:nvPr/>
        </p:nvSpPr>
        <p:spPr>
          <a:xfrm>
            <a:off x="8864976" y="5661878"/>
            <a:ext cx="241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La </a:t>
            </a:r>
            <a:r>
              <a:rPr lang="it-IT" sz="1600" i="1" noProof="0" dirty="0">
                <a:latin typeface="Bahnschrift Condensed" panose="020B0502040204020203" pitchFamily="34" charset="0"/>
              </a:rPr>
              <a:t>Rivista slavo-serba </a:t>
            </a:r>
            <a:r>
              <a:rPr lang="it-IT" sz="1600" noProof="0" dirty="0">
                <a:latin typeface="Bahnschrift Condensed" panose="020B0502040204020203" pitchFamily="34" charset="0"/>
              </a:rPr>
              <a:t>pubblicata da </a:t>
            </a:r>
            <a:r>
              <a:rPr lang="it-IT" sz="1600" noProof="0" dirty="0" err="1">
                <a:latin typeface="Bahnschrift Condensed" panose="020B0502040204020203" pitchFamily="34" charset="0"/>
              </a:rPr>
              <a:t>Zaharije</a:t>
            </a:r>
            <a:r>
              <a:rPr lang="it-IT" sz="1600" noProof="0" dirty="0">
                <a:latin typeface="Bahnschrift Condensed" panose="020B0502040204020203" pitchFamily="34" charset="0"/>
              </a:rPr>
              <a:t> </a:t>
            </a:r>
            <a:r>
              <a:rPr lang="it-IT" sz="1600" noProof="0" dirty="0" err="1">
                <a:latin typeface="Bahnschrift Condensed" panose="020B0502040204020203" pitchFamily="34" charset="0"/>
              </a:rPr>
              <a:t>Orfelin</a:t>
            </a:r>
            <a:r>
              <a:rPr lang="it-IT" sz="1600" noProof="0" dirty="0">
                <a:latin typeface="Bahnschrift Condensed" panose="020B0502040204020203" pitchFamily="34" charset="0"/>
              </a:rPr>
              <a:t> (1726-1785) a Venezia nel 1768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0C1895-5D6D-8379-146C-79162A600536}"/>
              </a:ext>
            </a:extLst>
          </p:cNvPr>
          <p:cNvSpPr txBox="1"/>
          <p:nvPr/>
        </p:nvSpPr>
        <p:spPr>
          <a:xfrm>
            <a:off x="9784395" y="4366517"/>
            <a:ext cx="2174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Il </a:t>
            </a:r>
            <a:r>
              <a:rPr lang="it-IT" sz="1600" i="1" noProof="0" dirty="0">
                <a:latin typeface="Bahnschrift Condensed" panose="020B0502040204020203" pitchFamily="34" charset="0"/>
              </a:rPr>
              <a:t>Messale per viaggiatori </a:t>
            </a:r>
            <a:r>
              <a:rPr lang="it-IT" sz="1600" noProof="0" dirty="0">
                <a:latin typeface="Bahnschrift Condensed" panose="020B0502040204020203" pitchFamily="34" charset="0"/>
              </a:rPr>
              <a:t>stampato da </a:t>
            </a:r>
            <a:r>
              <a:rPr lang="it-IT" sz="1600" noProof="0" dirty="0" err="1">
                <a:latin typeface="Bahnschrift Condensed" panose="020B0502040204020203" pitchFamily="34" charset="0"/>
              </a:rPr>
              <a:t>Božidar</a:t>
            </a:r>
            <a:r>
              <a:rPr lang="it-IT" sz="1600" noProof="0" dirty="0">
                <a:latin typeface="Bahnschrift Condensed" panose="020B0502040204020203" pitchFamily="34" charset="0"/>
              </a:rPr>
              <a:t> </a:t>
            </a:r>
            <a:r>
              <a:rPr lang="it-IT" sz="1600" noProof="0" dirty="0" err="1">
                <a:latin typeface="Bahnschrift Condensed" panose="020B0502040204020203" pitchFamily="34" charset="0"/>
              </a:rPr>
              <a:t>Vuković</a:t>
            </a:r>
            <a:r>
              <a:rPr lang="it-IT" sz="1600" noProof="0" dirty="0">
                <a:latin typeface="Bahnschrift Condensed" panose="020B0502040204020203" pitchFamily="34" charset="0"/>
              </a:rPr>
              <a:t>  a Venezia nel 1536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32DFBAB-075B-74B6-3684-1A4DC435C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07" y="1834264"/>
            <a:ext cx="2486988" cy="165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540AB2E-F728-D973-3F42-A2ED12AD54DD}"/>
              </a:ext>
            </a:extLst>
          </p:cNvPr>
          <p:cNvSpPr txBox="1"/>
          <p:nvPr/>
        </p:nvSpPr>
        <p:spPr>
          <a:xfrm>
            <a:off x="7755336" y="3458643"/>
            <a:ext cx="1537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noProof="0" dirty="0">
                <a:latin typeface="Bahnschrift Condensed" panose="020B0502040204020203" pitchFamily="34" charset="0"/>
              </a:rPr>
              <a:t>Chiesa ortodossa serba di San Spiridione a Trieste</a:t>
            </a:r>
          </a:p>
        </p:txBody>
      </p:sp>
    </p:spTree>
    <p:extLst>
      <p:ext uri="{BB962C8B-B14F-4D97-AF65-F5344CB8AC3E}">
        <p14:creationId xmlns:p14="http://schemas.microsoft.com/office/powerpoint/2010/main" val="158299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4FC96-8E0A-8580-DBD7-626F3BA04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B4BCE6-0646-C85D-2484-AF4A8221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LA LINGUA E LA STORIA: </a:t>
            </a:r>
            <a:r>
              <a:rPr lang="it-IT" sz="4000" b="1" u="sng" noProof="0" dirty="0">
                <a:latin typeface="Bahnschrift Condensed" panose="020B0502040204020203" pitchFamily="34" charset="0"/>
              </a:rPr>
              <a:t>CROAZIA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3FA7B0-F21C-8024-7309-77C9FE32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837979" cy="4832029"/>
          </a:xfrm>
        </p:spPr>
        <p:txBody>
          <a:bodyPr>
            <a:normAutofit fontScale="92500" lnSpcReduction="20000"/>
          </a:bodyPr>
          <a:lstStyle/>
          <a:p>
            <a:r>
              <a:rPr lang="it-IT" noProof="0" dirty="0">
                <a:latin typeface="Bahnschrift Condensed" panose="020B0502040204020203" pitchFamily="34" charset="0"/>
              </a:rPr>
              <a:t>Tre dialetti principali in base a pronome relativo-interrogativo «che?»: </a:t>
            </a:r>
          </a:p>
          <a:p>
            <a:pPr>
              <a:buFontTx/>
              <a:buChar char="-"/>
            </a:pPr>
            <a:r>
              <a:rPr lang="it-IT" b="1" noProof="0" dirty="0" err="1">
                <a:latin typeface="Bahnschrift Condensed" panose="020B0502040204020203" pitchFamily="34" charset="0"/>
              </a:rPr>
              <a:t>što</a:t>
            </a:r>
            <a:r>
              <a:rPr lang="it-IT" noProof="0" dirty="0" err="1">
                <a:latin typeface="Bahnschrift Condensed" panose="020B0502040204020203" pitchFamily="34" charset="0"/>
              </a:rPr>
              <a:t>kavo</a:t>
            </a:r>
            <a:r>
              <a:rPr lang="it-IT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 variante </a:t>
            </a:r>
            <a:r>
              <a:rPr lang="it-IT" u="sng" noProof="0" dirty="0" err="1">
                <a:latin typeface="Bahnschrift Condensed" panose="020B0502040204020203" pitchFamily="34" charset="0"/>
                <a:sym typeface="Wingdings" panose="05000000000000000000" pitchFamily="2" charset="2"/>
              </a:rPr>
              <a:t>ijekava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(in comune con serbi, bosgnacchi, montenegrini) e </a:t>
            </a:r>
            <a:r>
              <a:rPr lang="it-IT" u="sng" noProof="0" dirty="0" err="1">
                <a:latin typeface="Bahnschrift Condensed" panose="020B0502040204020203" pitchFamily="34" charset="0"/>
              </a:rPr>
              <a:t>ikava</a:t>
            </a:r>
            <a:r>
              <a:rPr lang="it-IT" u="sng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(costa)</a:t>
            </a:r>
          </a:p>
          <a:p>
            <a:pPr>
              <a:buFontTx/>
              <a:buChar char="-"/>
            </a:pPr>
            <a:r>
              <a:rPr lang="it-IT" b="1" noProof="0" dirty="0" err="1">
                <a:latin typeface="Bahnschrift Condensed" panose="020B0502040204020203" pitchFamily="34" charset="0"/>
              </a:rPr>
              <a:t>kaj</a:t>
            </a:r>
            <a:r>
              <a:rPr lang="it-IT" noProof="0" dirty="0" err="1">
                <a:latin typeface="Bahnschrift Condensed" panose="020B0502040204020203" pitchFamily="34" charset="0"/>
              </a:rPr>
              <a:t>kavo</a:t>
            </a:r>
            <a:r>
              <a:rPr lang="it-IT" noProof="0" dirty="0">
                <a:latin typeface="Bahnschrift Condensed" panose="020B0502040204020203" pitchFamily="34" charset="0"/>
              </a:rPr>
              <a:t> (regione di Zagabria, Slavonia e nord entroterra)</a:t>
            </a:r>
          </a:p>
          <a:p>
            <a:pPr>
              <a:buFontTx/>
              <a:buChar char="-"/>
            </a:pPr>
            <a:r>
              <a:rPr lang="it-IT" b="1" noProof="0" dirty="0" err="1">
                <a:latin typeface="Bahnschrift Condensed" panose="020B0502040204020203" pitchFamily="34" charset="0"/>
              </a:rPr>
              <a:t>ča</a:t>
            </a:r>
            <a:r>
              <a:rPr lang="it-IT" noProof="0" dirty="0" err="1">
                <a:latin typeface="Bahnschrift Condensed" panose="020B0502040204020203" pitchFamily="34" charset="0"/>
              </a:rPr>
              <a:t>kavo</a:t>
            </a:r>
            <a:r>
              <a:rPr lang="it-IT" noProof="0" dirty="0">
                <a:latin typeface="Bahnschrift Condensed" panose="020B0502040204020203" pitchFamily="34" charset="0"/>
              </a:rPr>
              <a:t> (costa dalmata e isole)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Influenze: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parlata veneziana (costa) 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 canti a cappella delle </a:t>
            </a:r>
            <a:r>
              <a:rPr lang="it-IT" i="1" noProof="0" dirty="0" err="1">
                <a:latin typeface="Bahnschrift Condensed" panose="020B0502040204020203" pitchFamily="34" charset="0"/>
                <a:sym typeface="Wingdings" panose="05000000000000000000" pitchFamily="2" charset="2"/>
              </a:rPr>
              <a:t>klape</a:t>
            </a:r>
            <a:r>
              <a:rPr lang="it-IT" i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  <a:endParaRPr lang="it-IT" noProof="0" dirty="0">
              <a:latin typeface="Bahnschrift Condensed" panose="020B0502040204020203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tedesca e ungherese (Zagabria ed entroterra)</a:t>
            </a:r>
          </a:p>
          <a:p>
            <a:r>
              <a:rPr lang="it-IT" b="1" noProof="0" dirty="0">
                <a:latin typeface="Bahnschrift Condensed" panose="020B0502040204020203" pitchFamily="34" charset="0"/>
              </a:rPr>
              <a:t>1967</a:t>
            </a:r>
            <a:r>
              <a:rPr lang="it-IT" noProof="0" dirty="0">
                <a:latin typeface="Bahnschrift Condensed" panose="020B0502040204020203" pitchFamily="34" charset="0"/>
              </a:rPr>
              <a:t>: il croato viene dichiarato </a:t>
            </a:r>
            <a:r>
              <a:rPr lang="it-IT" u="sng" noProof="0" dirty="0">
                <a:latin typeface="Bahnschrift Condensed" panose="020B0502040204020203" pitchFamily="34" charset="0"/>
              </a:rPr>
              <a:t>lingua a sé </a:t>
            </a:r>
            <a:r>
              <a:rPr lang="it-IT" noProof="0" dirty="0">
                <a:latin typeface="Bahnschrift Condensed" panose="020B0502040204020203" pitchFamily="34" charset="0"/>
              </a:rPr>
              <a:t>durante manifestazioni autonomiste della «Primavera croata»</a:t>
            </a:r>
          </a:p>
          <a:p>
            <a:r>
              <a:rPr lang="it-IT" b="1" noProof="0" dirty="0">
                <a:latin typeface="Bahnschrift Condensed" panose="020B0502040204020203" pitchFamily="34" charset="0"/>
              </a:rPr>
              <a:t>1991</a:t>
            </a:r>
            <a:r>
              <a:rPr lang="it-IT" noProof="0" dirty="0">
                <a:latin typeface="Bahnschrift Condensed" panose="020B0502040204020203" pitchFamily="34" charset="0"/>
              </a:rPr>
              <a:t>: dichiarazione indipendenza Croazia, potenziamento differenze lessicali dal serbo</a:t>
            </a:r>
          </a:p>
          <a:p>
            <a:endParaRPr lang="it-IT" noProof="0" dirty="0">
              <a:latin typeface="Bahnschrift Condensed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EB638EB-7660-FF20-2146-3D8D94F72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04" y="4241638"/>
            <a:ext cx="2408946" cy="1689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938E22-61E1-A948-0796-A98840637F40}"/>
              </a:ext>
            </a:extLst>
          </p:cNvPr>
          <p:cNvSpPr txBox="1"/>
          <p:nvPr/>
        </p:nvSpPr>
        <p:spPr>
          <a:xfrm>
            <a:off x="8948787" y="6072878"/>
            <a:ext cx="298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noProof="0" dirty="0">
                <a:latin typeface="Bahnschrift Condensed" panose="020B0502040204020203" pitchFamily="34" charset="0"/>
              </a:rPr>
              <a:t>Dichiarazione sul nome e lo statuto della lingua letteraria croata </a:t>
            </a:r>
            <a:r>
              <a:rPr lang="it-IT" sz="1600" noProof="0" dirty="0">
                <a:latin typeface="Bahnschrift Condensed" panose="020B0502040204020203" pitchFamily="34" charset="0"/>
              </a:rPr>
              <a:t>(1967)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912A562-DE8B-63E5-391E-6C150729E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692" y="1846113"/>
            <a:ext cx="2847975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9A891B-126D-97A3-35E7-3B072805807D}"/>
              </a:ext>
            </a:extLst>
          </p:cNvPr>
          <p:cNvSpPr txBox="1"/>
          <p:nvPr/>
        </p:nvSpPr>
        <p:spPr>
          <a:xfrm>
            <a:off x="8856324" y="3455838"/>
            <a:ext cx="308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Lapide di </a:t>
            </a:r>
            <a:r>
              <a:rPr lang="it-IT" sz="1600" noProof="0" dirty="0" err="1">
                <a:latin typeface="Bahnschrift Condensed" panose="020B0502040204020203" pitchFamily="34" charset="0"/>
              </a:rPr>
              <a:t>Baška</a:t>
            </a:r>
            <a:r>
              <a:rPr lang="it-IT" sz="1600" noProof="0" dirty="0">
                <a:latin typeface="Bahnschrift Condensed" panose="020B0502040204020203" pitchFamily="34" charset="0"/>
              </a:rPr>
              <a:t> (1100), testimonianza di glagolitico in Croazia</a:t>
            </a:r>
          </a:p>
        </p:txBody>
      </p:sp>
    </p:spTree>
    <p:extLst>
      <p:ext uri="{BB962C8B-B14F-4D97-AF65-F5344CB8AC3E}">
        <p14:creationId xmlns:p14="http://schemas.microsoft.com/office/powerpoint/2010/main" val="15701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9ACCF30-63C4-ECA3-29A1-E939DBB22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DIFFERENZE </a:t>
            </a:r>
            <a:r>
              <a:rPr lang="it-IT" sz="4000" b="1" dirty="0">
                <a:latin typeface="Bahnschrift Condensed" panose="020B0502040204020203" pitchFamily="34" charset="0"/>
              </a:rPr>
              <a:t>LESSICALI</a:t>
            </a:r>
            <a:r>
              <a:rPr lang="it-IT" sz="4000" b="1" noProof="0" dirty="0">
                <a:latin typeface="Bahnschrift Condensed" panose="020B0502040204020203" pitchFamily="34" charset="0"/>
              </a:rPr>
              <a:t> TRA SERBO E CROATO (esempi)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C6234EE9-2C56-F53F-B50B-5B4739788E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72923"/>
              </p:ext>
            </p:extLst>
          </p:nvPr>
        </p:nvGraphicFramePr>
        <p:xfrm>
          <a:off x="838200" y="1825625"/>
          <a:ext cx="10515600" cy="370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2834673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5001754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57692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noProof="0" dirty="0">
                          <a:solidFill>
                            <a:srgbClr val="0070C0"/>
                          </a:solidFill>
                        </a:rPr>
                        <a:t>SERBO (</a:t>
                      </a:r>
                      <a:r>
                        <a:rPr lang="it-IT" b="1" noProof="0" dirty="0" err="1">
                          <a:solidFill>
                            <a:srgbClr val="0070C0"/>
                          </a:solidFill>
                        </a:rPr>
                        <a:t>srpski</a:t>
                      </a:r>
                      <a:r>
                        <a:rPr lang="it-IT" b="1" noProof="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noProof="0" dirty="0">
                          <a:solidFill>
                            <a:srgbClr val="C00000"/>
                          </a:solidFill>
                        </a:rPr>
                        <a:t>CROATO (</a:t>
                      </a:r>
                      <a:r>
                        <a:rPr lang="it-IT" b="1" noProof="0" dirty="0" err="1">
                          <a:solidFill>
                            <a:srgbClr val="C00000"/>
                          </a:solidFill>
                        </a:rPr>
                        <a:t>hrvatski</a:t>
                      </a:r>
                      <a:r>
                        <a:rPr lang="it-IT" b="1" noProof="0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3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noProof="0" dirty="0"/>
                        <a:t>pane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hleb</a:t>
                      </a:r>
                      <a:endParaRPr lang="it-IT" sz="1800" b="1" kern="120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hljeb</a:t>
                      </a:r>
                      <a:r>
                        <a:rPr lang="it-IT" sz="1800" b="1" kern="1200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it-IT" sz="1800" b="1" kern="1200" noProof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kruh</a:t>
                      </a:r>
                      <a:r>
                        <a:rPr lang="it-IT" sz="1800" b="1" kern="1200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(Dalmazia)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49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noProof="0" dirty="0"/>
                        <a:t>musica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muzika</a:t>
                      </a:r>
                      <a:endParaRPr lang="it-IT" sz="1800" b="1" kern="120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glazba</a:t>
                      </a:r>
                      <a:endParaRPr lang="it-IT" sz="1800" b="1" kern="1200" noProof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90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noProof="0" dirty="0"/>
                        <a:t>calcio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fudbal</a:t>
                      </a:r>
                      <a:endParaRPr lang="it-IT" sz="1800" b="1" kern="120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nogomet</a:t>
                      </a:r>
                      <a:endParaRPr lang="it-IT" sz="1800" b="1" kern="1200" noProof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13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noProof="0" dirty="0"/>
                        <a:t>ufficio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kancelarija</a:t>
                      </a:r>
                      <a:endParaRPr lang="it-IT" sz="1800" b="1" kern="120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biro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2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noProof="0" dirty="0"/>
                        <a:t>cinema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bioskop</a:t>
                      </a:r>
                      <a:endParaRPr lang="it-IT" sz="1800" b="1" kern="120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kino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499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noProof="0" dirty="0"/>
                        <a:t>teatro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pozorište</a:t>
                      </a:r>
                      <a:endParaRPr lang="it-IT" sz="1800" b="1" kern="120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kazalište</a:t>
                      </a:r>
                      <a:endParaRPr lang="it-IT" sz="1800" b="1" kern="1200" noProof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006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noProof="0" dirty="0"/>
                        <a:t>pomodoro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paradajz</a:t>
                      </a:r>
                      <a:endParaRPr lang="it-IT" sz="1800" b="1" kern="120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rajčica</a:t>
                      </a:r>
                      <a:endParaRPr lang="it-IT" sz="1800" b="1" kern="1200" noProof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30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noProof="0" dirty="0"/>
                        <a:t>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vazduh</a:t>
                      </a:r>
                      <a:endParaRPr lang="it-IT" sz="1800" b="1" kern="120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zrak</a:t>
                      </a:r>
                      <a:endParaRPr lang="it-IT" sz="1800" b="1" kern="1200" noProof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6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b="1" noProof="0" dirty="0"/>
                        <a:t>aereo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avion</a:t>
                      </a:r>
                      <a:endParaRPr lang="it-IT" sz="1800" b="1" kern="120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noProof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zrakoplov</a:t>
                      </a:r>
                      <a:endParaRPr lang="it-IT" sz="1800" b="1" kern="1200" noProof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48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4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2F6F2-98E0-B8FF-1D04-A86A7283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LA MINORANZA LINGUISTICA CROATA IN MOLISE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67587C-1AC9-785C-F03F-54D165A2F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8892" cy="4351338"/>
          </a:xfrm>
        </p:spPr>
        <p:txBody>
          <a:bodyPr/>
          <a:lstStyle/>
          <a:p>
            <a:r>
              <a:rPr lang="it-IT" noProof="0" dirty="0">
                <a:latin typeface="Bahnschrift Condensed" panose="020B0502040204020203" pitchFamily="34" charset="0"/>
              </a:rPr>
              <a:t>XVI sec.: comunità croate dalla Bosnia emigrano in Molise </a:t>
            </a:r>
            <a:r>
              <a:rPr lang="it-IT" dirty="0">
                <a:latin typeface="Bahnschrift Condensed" panose="020B0502040204020203" pitchFamily="34" charset="0"/>
              </a:rPr>
              <a:t>dopo conquista ottomana</a:t>
            </a:r>
            <a:endParaRPr lang="it-IT" noProof="0" dirty="0">
              <a:latin typeface="Bahnschrift Condensed" panose="020B0502040204020203" pitchFamily="34" charset="0"/>
            </a:endParaRPr>
          </a:p>
          <a:p>
            <a:r>
              <a:rPr lang="it-IT" noProof="0" dirty="0">
                <a:latin typeface="Bahnschrift Condensed" panose="020B0502040204020203" pitchFamily="34" charset="0"/>
              </a:rPr>
              <a:t>Presenti nei comuni di </a:t>
            </a:r>
            <a:r>
              <a:rPr lang="it-IT" b="1" noProof="0" dirty="0">
                <a:latin typeface="Bahnschrift Condensed" panose="020B0502040204020203" pitchFamily="34" charset="0"/>
              </a:rPr>
              <a:t>Acquaviva Collecroce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b="1" noProof="0" dirty="0">
                <a:latin typeface="Bahnschrift Condensed" panose="020B0502040204020203" pitchFamily="34" charset="0"/>
              </a:rPr>
              <a:t>Montemitro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b="1" noProof="0" dirty="0">
                <a:latin typeface="Bahnschrift Condensed" panose="020B0502040204020203" pitchFamily="34" charset="0"/>
              </a:rPr>
              <a:t>San Felice del Molise </a:t>
            </a:r>
            <a:r>
              <a:rPr lang="it-IT" noProof="0" dirty="0">
                <a:latin typeface="Bahnschrift Condensed" panose="020B0502040204020203" pitchFamily="34" charset="0"/>
              </a:rPr>
              <a:t>(prima «San Felice Slavo»)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Parlano variante cinquecentesca «cristallizzata»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EA32FB0-BE9A-0176-A008-345C3C1C1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82" y="1850776"/>
            <a:ext cx="2861440" cy="190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7ADCF22-4D22-09DC-8840-2E5682D59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81" y="4040551"/>
            <a:ext cx="2767260" cy="2000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AE754D-B877-5E7A-9352-47F50643748B}"/>
              </a:ext>
            </a:extLst>
          </p:cNvPr>
          <p:cNvSpPr txBox="1"/>
          <p:nvPr/>
        </p:nvSpPr>
        <p:spPr>
          <a:xfrm>
            <a:off x="7711141" y="6108265"/>
            <a:ext cx="499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noProof="0" dirty="0">
                <a:latin typeface="Bahnschrift Condensed" panose="020B0502040204020203" pitchFamily="34" charset="0"/>
              </a:rPr>
              <a:t>Cartelli bilingui a Montemitro</a:t>
            </a:r>
          </a:p>
        </p:txBody>
      </p:sp>
    </p:spTree>
    <p:extLst>
      <p:ext uri="{BB962C8B-B14F-4D97-AF65-F5344CB8AC3E}">
        <p14:creationId xmlns:p14="http://schemas.microsoft.com/office/powerpoint/2010/main" val="437055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4A170-E090-79A6-E12C-64C3F5E3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0B6B4-7E35-611E-BD60-AA40B08E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44" y="354851"/>
            <a:ext cx="11203112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LA LINGUA E LA STORIA: </a:t>
            </a:r>
            <a:r>
              <a:rPr lang="it-IT" sz="4000" b="1" u="sng" noProof="0" dirty="0">
                <a:latin typeface="Bahnschrift Condensed" panose="020B0502040204020203" pitchFamily="34" charset="0"/>
              </a:rPr>
              <a:t>BOSNIA ED ERZEGOVINA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EB8F44-20EB-40A5-7344-E6FC70FEA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76777" cy="4677524"/>
          </a:xfrm>
        </p:spPr>
        <p:txBody>
          <a:bodyPr>
            <a:normAutofit fontScale="85000" lnSpcReduction="20000"/>
          </a:bodyPr>
          <a:lstStyle/>
          <a:p>
            <a:r>
              <a:rPr lang="it-IT" noProof="0" dirty="0">
                <a:latin typeface="Bahnschrift Condensed" panose="020B0502040204020203" pitchFamily="34" charset="0"/>
              </a:rPr>
              <a:t>Medioevo: presenza di chiesa eretica bosniaca, lasciano tracce su monumenti funebri (</a:t>
            </a:r>
            <a:r>
              <a:rPr lang="it-IT" i="1" noProof="0" dirty="0" err="1">
                <a:latin typeface="Bahnschrift Condensed" panose="020B0502040204020203" pitchFamily="34" charset="0"/>
              </a:rPr>
              <a:t>stećci</a:t>
            </a:r>
            <a:r>
              <a:rPr lang="it-IT" i="1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) con scrittura cirillica locale (</a:t>
            </a:r>
            <a:r>
              <a:rPr lang="it-IT" i="1" noProof="0" dirty="0" err="1">
                <a:latin typeface="Bahnschrift Condensed" panose="020B0502040204020203" pitchFamily="34" charset="0"/>
              </a:rPr>
              <a:t>bosančica</a:t>
            </a:r>
            <a:r>
              <a:rPr lang="it-IT" i="1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)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Sotto l’impero ottomano (XV-XIX sec.):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autori locali scrivono nella propria lingua utilizzando caratteri arabi ( </a:t>
            </a:r>
            <a:r>
              <a:rPr lang="it-IT" i="1" noProof="0" dirty="0" err="1">
                <a:latin typeface="Bahnschrift Condensed" panose="020B0502040204020203" pitchFamily="34" charset="0"/>
              </a:rPr>
              <a:t>arebica</a:t>
            </a:r>
            <a:r>
              <a:rPr lang="it-IT" noProof="0" dirty="0">
                <a:latin typeface="Bahnschrift Condensed" panose="020B0502040204020203" pitchFamily="34" charset="0"/>
              </a:rPr>
              <a:t> </a:t>
            </a:r>
            <a:r>
              <a:rPr lang="it-IT" dirty="0">
                <a:latin typeface="Bahnschrift Condensed" panose="020B0502040204020203" pitchFamily="34" charset="0"/>
              </a:rPr>
              <a:t>)</a:t>
            </a:r>
            <a:r>
              <a:rPr lang="it-IT" noProof="0" dirty="0">
                <a:latin typeface="Bahnschrift Condensed" panose="020B0502040204020203" pitchFamily="34" charset="0"/>
              </a:rPr>
              <a:t>, parte di «letteratura </a:t>
            </a:r>
            <a:r>
              <a:rPr lang="it-IT" i="1" noProof="0" dirty="0" err="1">
                <a:latin typeface="Bahnschrift Condensed" panose="020B0502040204020203" pitchFamily="34" charset="0"/>
              </a:rPr>
              <a:t>aljamiado</a:t>
            </a:r>
            <a:r>
              <a:rPr lang="it-IT" noProof="0" dirty="0">
                <a:latin typeface="Bahnschrift Condensed" panose="020B0502040204020203" pitchFamily="34" charset="0"/>
              </a:rPr>
              <a:t>»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lessico quotidiano influenzato da turco, arabo e persiano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presenza comunità ebraiche sefardite fuggite da </a:t>
            </a:r>
            <a:r>
              <a:rPr lang="it-IT" i="1" noProof="0" dirty="0" err="1">
                <a:latin typeface="Bahnschrift Condensed" panose="020B0502040204020203" pitchFamily="34" charset="0"/>
              </a:rPr>
              <a:t>Reconquista</a:t>
            </a:r>
            <a:r>
              <a:rPr lang="it-IT" noProof="0" dirty="0">
                <a:latin typeface="Bahnschrift Condensed" panose="020B0502040204020203" pitchFamily="34" charset="0"/>
              </a:rPr>
              <a:t> spagnola 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 varietà linguistica (parlano </a:t>
            </a:r>
            <a:r>
              <a:rPr lang="it-IT" i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ladino 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) e musicale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Sotto impero asburgico (1878-1918):</a:t>
            </a:r>
          </a:p>
          <a:p>
            <a:pPr marL="0" indent="0">
              <a:buNone/>
            </a:pPr>
            <a:r>
              <a:rPr lang="it-IT" noProof="0" dirty="0">
                <a:latin typeface="Bahnschrift Condensed" panose="020B0502040204020203" pitchFamily="34" charset="0"/>
              </a:rPr>
              <a:t>- lessico influenzato da germanismi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571C30-BF22-445A-504C-133FBCB3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27" y="1637220"/>
            <a:ext cx="2419883" cy="169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B67B4AA-3593-839A-C073-9580830D3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1997" r="2123" b="3242"/>
          <a:stretch>
            <a:fillRect/>
          </a:stretch>
        </p:blipFill>
        <p:spPr>
          <a:xfrm>
            <a:off x="9394326" y="4353029"/>
            <a:ext cx="2582823" cy="167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72B8917-0489-D11A-6FB1-4A1AAD0B335B}"/>
              </a:ext>
            </a:extLst>
          </p:cNvPr>
          <p:cNvSpPr txBox="1"/>
          <p:nvPr/>
        </p:nvSpPr>
        <p:spPr>
          <a:xfrm>
            <a:off x="9253499" y="3354360"/>
            <a:ext cx="293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noProof="0" dirty="0">
                <a:latin typeface="Bahnschrift Condensed" panose="020B0502040204020203" pitchFamily="34" charset="0"/>
              </a:rPr>
              <a:t>Libro bosniaco della scienza </a:t>
            </a:r>
          </a:p>
          <a:p>
            <a:pPr algn="ctr"/>
            <a:r>
              <a:rPr lang="it-IT" sz="1600" i="1" noProof="0" dirty="0">
                <a:latin typeface="Bahnschrift Condensed" panose="020B0502040204020203" pitchFamily="34" charset="0"/>
              </a:rPr>
              <a:t>della condotta </a:t>
            </a:r>
            <a:r>
              <a:rPr lang="it-IT" sz="1600" noProof="0" dirty="0">
                <a:latin typeface="Bahnschrift Condensed" panose="020B0502040204020203" pitchFamily="34" charset="0"/>
              </a:rPr>
              <a:t>(1831) in caratteri</a:t>
            </a:r>
            <a:r>
              <a:rPr lang="it-IT" sz="1600" i="1" noProof="0" dirty="0">
                <a:latin typeface="Bahnschrift Condensed" panose="020B0502040204020203" pitchFamily="34" charset="0"/>
              </a:rPr>
              <a:t> </a:t>
            </a:r>
            <a:r>
              <a:rPr lang="it-IT" sz="1600" i="1" noProof="0" dirty="0" err="1">
                <a:latin typeface="Bahnschrift Condensed" panose="020B0502040204020203" pitchFamily="34" charset="0"/>
              </a:rPr>
              <a:t>arebica</a:t>
            </a:r>
            <a:r>
              <a:rPr lang="it-IT" sz="1600" noProof="0" dirty="0"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327ADA-D44A-D7C3-EC42-692EDE587D25}"/>
              </a:ext>
            </a:extLst>
          </p:cNvPr>
          <p:cNvSpPr txBox="1"/>
          <p:nvPr/>
        </p:nvSpPr>
        <p:spPr>
          <a:xfrm>
            <a:off x="9543621" y="6107910"/>
            <a:ext cx="2270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 err="1">
                <a:latin typeface="Bahnschrift Condensed" panose="020B0502040204020203" pitchFamily="34" charset="0"/>
              </a:rPr>
              <a:t>Hagadah</a:t>
            </a:r>
            <a:r>
              <a:rPr lang="it-IT" sz="1600" noProof="0" dirty="0">
                <a:latin typeface="Bahnschrift Condensed" panose="020B0502040204020203" pitchFamily="34" charset="0"/>
              </a:rPr>
              <a:t> di Sarajevo (1350)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E43478B-3388-E64B-D4DE-6E1B86807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80" y="2916400"/>
            <a:ext cx="2702116" cy="180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D6869D-7FD4-9695-AAE9-0CE9AD694BA1}"/>
              </a:ext>
            </a:extLst>
          </p:cNvPr>
          <p:cNvSpPr txBox="1"/>
          <p:nvPr/>
        </p:nvSpPr>
        <p:spPr>
          <a:xfrm>
            <a:off x="6177026" y="4738158"/>
            <a:ext cx="2938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Gli </a:t>
            </a:r>
            <a:r>
              <a:rPr lang="it-IT" sz="1600" i="1" noProof="0" dirty="0" err="1">
                <a:latin typeface="Bahnschrift Condensed" panose="020B0502040204020203" pitchFamily="34" charset="0"/>
              </a:rPr>
              <a:t>stećci</a:t>
            </a:r>
            <a:r>
              <a:rPr lang="it-IT" sz="1600" i="1" noProof="0" dirty="0">
                <a:latin typeface="Bahnschrift Condensed" panose="020B0502040204020203" pitchFamily="34" charset="0"/>
              </a:rPr>
              <a:t> </a:t>
            </a:r>
            <a:r>
              <a:rPr lang="it-IT" sz="1600" noProof="0" dirty="0">
                <a:latin typeface="Bahnschrift Condensed" panose="020B0502040204020203" pitchFamily="34" charset="0"/>
              </a:rPr>
              <a:t>della necropoli di </a:t>
            </a:r>
            <a:r>
              <a:rPr lang="it-IT" sz="1600" noProof="0" dirty="0" err="1">
                <a:latin typeface="Bahnschrift Condensed" panose="020B0502040204020203" pitchFamily="34" charset="0"/>
              </a:rPr>
              <a:t>Radimlja</a:t>
            </a:r>
            <a:endParaRPr lang="it-IT" sz="1600" noProof="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DDC1-344E-DEA1-B2DB-E16726030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34E070-254A-021F-E8D5-C00EE768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44" y="354851"/>
            <a:ext cx="11203112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ORIENTALISMI E GERMANISMI NELLA PARLATA BOSNIACA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E270A9-58FD-D98C-52A6-15AC81D9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91373" cy="4351338"/>
          </a:xfrm>
        </p:spPr>
        <p:txBody>
          <a:bodyPr>
            <a:normAutofit fontScale="85000" lnSpcReduction="20000"/>
          </a:bodyPr>
          <a:lstStyle/>
          <a:p>
            <a:r>
              <a:rPr lang="it-IT" noProof="0" dirty="0">
                <a:latin typeface="Bahnschrift Condensed" panose="020B0502040204020203" pitchFamily="34" charset="0"/>
              </a:rPr>
              <a:t>Attraverso il </a:t>
            </a:r>
            <a:r>
              <a:rPr lang="it-IT" b="1" noProof="0" dirty="0">
                <a:solidFill>
                  <a:srgbClr val="7030A0"/>
                </a:solidFill>
                <a:latin typeface="Bahnschrift Condensed" panose="020B0502040204020203" pitchFamily="34" charset="0"/>
              </a:rPr>
              <a:t>turco</a:t>
            </a:r>
            <a:r>
              <a:rPr lang="it-IT" noProof="0" dirty="0">
                <a:latin typeface="Bahnschrift Condensed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it-IT" noProof="0" dirty="0">
                <a:latin typeface="Bahnschrift Condensed" panose="020B0502040204020203" pitchFamily="34" charset="0"/>
              </a:rPr>
              <a:t>-</a:t>
            </a:r>
            <a:r>
              <a:rPr lang="it-IT" i="1" noProof="0" dirty="0">
                <a:latin typeface="Bahnschrift Condensed" panose="020B0502040204020203" pitchFamily="34" charset="0"/>
              </a:rPr>
              <a:t>  </a:t>
            </a:r>
            <a:r>
              <a:rPr lang="it-IT" i="1" noProof="0" dirty="0" err="1">
                <a:latin typeface="Bahnschrift Condensed" panose="020B0502040204020203" pitchFamily="34" charset="0"/>
              </a:rPr>
              <a:t>džezva</a:t>
            </a:r>
            <a:r>
              <a:rPr lang="it-IT" i="1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(pentolino per caffè «alla turca»)</a:t>
            </a:r>
          </a:p>
          <a:p>
            <a:pPr>
              <a:buFontTx/>
              <a:buChar char="-"/>
            </a:pPr>
            <a:r>
              <a:rPr lang="it-IT" i="1" noProof="0" dirty="0" err="1">
                <a:latin typeface="Bahnschrift Condensed" panose="020B0502040204020203" pitchFamily="34" charset="0"/>
              </a:rPr>
              <a:t>čaršija</a:t>
            </a:r>
            <a:r>
              <a:rPr lang="it-IT" i="1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(centro mercantile cittadino, ma anche la gente del posto)</a:t>
            </a:r>
          </a:p>
          <a:p>
            <a:pPr>
              <a:buFontTx/>
              <a:buChar char="-"/>
            </a:pPr>
            <a:r>
              <a:rPr lang="it-IT" i="1" noProof="0" dirty="0">
                <a:latin typeface="Bahnschrift Condensed" panose="020B0502040204020203" pitchFamily="34" charset="0"/>
              </a:rPr>
              <a:t>raja</a:t>
            </a:r>
            <a:r>
              <a:rPr lang="it-IT" noProof="0" dirty="0">
                <a:latin typeface="Bahnschrift Condensed" panose="020B0502040204020203" pitchFamily="34" charset="0"/>
              </a:rPr>
              <a:t> («gregge» 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 inizialmente riferito a sudditi cristiani, oggi indica</a:t>
            </a:r>
            <a:r>
              <a:rPr lang="it-IT" noProof="0" dirty="0">
                <a:latin typeface="Bahnschrift Condensed" panose="020B0502040204020203" pitchFamily="34" charset="0"/>
              </a:rPr>
              <a:t> la compagnia di amici)</a:t>
            </a:r>
          </a:p>
          <a:p>
            <a:pPr>
              <a:buFontTx/>
              <a:buChar char="-"/>
            </a:pPr>
            <a:r>
              <a:rPr lang="it-IT" i="1" noProof="0" dirty="0" err="1">
                <a:latin typeface="Bahnschrift Condensed" panose="020B0502040204020203" pitchFamily="34" charset="0"/>
              </a:rPr>
              <a:t>bujrum</a:t>
            </a:r>
            <a:r>
              <a:rPr lang="it-IT" noProof="0" dirty="0">
                <a:latin typeface="Bahnschrift Condensed" panose="020B0502040204020203" pitchFamily="34" charset="0"/>
              </a:rPr>
              <a:t> («serviti / fa’ pure!»)</a:t>
            </a:r>
          </a:p>
          <a:p>
            <a:pPr>
              <a:buFontTx/>
              <a:buChar char="-"/>
            </a:pPr>
            <a:r>
              <a:rPr lang="it-IT" i="1" noProof="0" dirty="0" err="1">
                <a:latin typeface="Bahnschrift Condensed" panose="020B0502040204020203" pitchFamily="34" charset="0"/>
              </a:rPr>
              <a:t>sevdah</a:t>
            </a:r>
            <a:r>
              <a:rPr lang="it-IT" noProof="0" dirty="0">
                <a:latin typeface="Bahnschrift Condensed" panose="020B0502040204020203" pitchFamily="34" charset="0"/>
              </a:rPr>
              <a:t> («bile / umor nero» 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it-IT" noProof="0" dirty="0">
                <a:latin typeface="Bahnschrift Condensed" panose="020B0502040204020203" pitchFamily="34" charset="0"/>
              </a:rPr>
              <a:t>malinconia che deriva dall’amore non corrisposto)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Dal </a:t>
            </a:r>
            <a:r>
              <a:rPr lang="it-IT" b="1" noProof="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tedesco</a:t>
            </a:r>
            <a:r>
              <a:rPr lang="it-IT" noProof="0" dirty="0">
                <a:latin typeface="Bahnschrift Condensed" panose="020B0502040204020203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it-IT" i="1" noProof="0" dirty="0" err="1">
                <a:latin typeface="Bahnschrift Condensed" panose="020B0502040204020203" pitchFamily="34" charset="0"/>
              </a:rPr>
              <a:t>fajront</a:t>
            </a:r>
            <a:r>
              <a:rPr lang="it-IT" i="1" noProof="0" dirty="0">
                <a:latin typeface="Bahnschrift Condensed" panose="020B0502040204020203" pitchFamily="34" charset="0"/>
              </a:rPr>
              <a:t>!</a:t>
            </a:r>
            <a:r>
              <a:rPr lang="it-IT" noProof="0" dirty="0">
                <a:latin typeface="Bahnschrift Condensed" panose="020B0502040204020203" pitchFamily="34" charset="0"/>
              </a:rPr>
              <a:t> («si chiude!») da </a:t>
            </a:r>
            <a:r>
              <a:rPr lang="it-IT" i="1" noProof="0" dirty="0" err="1">
                <a:latin typeface="Bahnschrift Condensed" panose="020B0502040204020203" pitchFamily="34" charset="0"/>
              </a:rPr>
              <a:t>Feierabend</a:t>
            </a:r>
            <a:endParaRPr lang="it-IT" i="1" noProof="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it-IT" dirty="0">
                <a:latin typeface="Bahnschrift Condensed" panose="020B0502040204020203" pitchFamily="34" charset="0"/>
              </a:rPr>
              <a:t>- </a:t>
            </a:r>
            <a:r>
              <a:rPr lang="it-IT" i="1" dirty="0" err="1">
                <a:latin typeface="Bahnschrift Condensed" panose="020B0502040204020203" pitchFamily="34" charset="0"/>
              </a:rPr>
              <a:t>Hauzmajstor</a:t>
            </a:r>
            <a:r>
              <a:rPr lang="it-IT" dirty="0">
                <a:latin typeface="Bahnschrift Condensed" panose="020B0502040204020203" pitchFamily="34" charset="0"/>
              </a:rPr>
              <a:t> («portinaio») da </a:t>
            </a:r>
            <a:r>
              <a:rPr lang="it-IT" i="1" dirty="0" err="1">
                <a:latin typeface="Bahnschrift Condensed" panose="020B0502040204020203" pitchFamily="34" charset="0"/>
              </a:rPr>
              <a:t>Hausmeister</a:t>
            </a:r>
            <a:endParaRPr lang="it-IT" i="1" noProof="0" dirty="0">
              <a:latin typeface="Bahnschrift Condensed" panose="020B0502040204020203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14967C0-0B9D-687D-2BED-79A0DBD8F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90" y="4001294"/>
            <a:ext cx="3009044" cy="200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544930B-637C-6D37-B30C-9257BA4A0378}"/>
              </a:ext>
            </a:extLst>
          </p:cNvPr>
          <p:cNvSpPr txBox="1"/>
          <p:nvPr/>
        </p:nvSpPr>
        <p:spPr>
          <a:xfrm>
            <a:off x="9057098" y="5856818"/>
            <a:ext cx="2640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noProof="0" dirty="0">
                <a:latin typeface="Bahnschrift Condensed" panose="020B0502040204020203" pitchFamily="34" charset="0"/>
              </a:rPr>
              <a:t>La fontana di </a:t>
            </a:r>
            <a:r>
              <a:rPr lang="it-IT" noProof="0" dirty="0" err="1">
                <a:latin typeface="Bahnschrift Condensed" panose="020B0502040204020203" pitchFamily="34" charset="0"/>
              </a:rPr>
              <a:t>Sebilj</a:t>
            </a:r>
            <a:r>
              <a:rPr lang="it-IT" noProof="0" dirty="0">
                <a:latin typeface="Bahnschrift Condensed" panose="020B0502040204020203" pitchFamily="34" charset="0"/>
              </a:rPr>
              <a:t>, al centro della </a:t>
            </a:r>
            <a:r>
              <a:rPr lang="it-IT" i="1" noProof="0" dirty="0" err="1">
                <a:latin typeface="Bahnschrift Condensed" panose="020B0502040204020203" pitchFamily="34" charset="0"/>
              </a:rPr>
              <a:t>čaršija</a:t>
            </a:r>
            <a:r>
              <a:rPr lang="it-IT" noProof="0" dirty="0">
                <a:latin typeface="Bahnschrift Condensed" panose="020B0502040204020203" pitchFamily="34" charset="0"/>
              </a:rPr>
              <a:t> di Sarajevo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E14D5B-887B-823A-CC7B-6E1C62019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82" y="171436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9F4FD5-4C50-9F04-004B-CF58BA4B5CF5}"/>
              </a:ext>
            </a:extLst>
          </p:cNvPr>
          <p:cNvSpPr txBox="1"/>
          <p:nvPr/>
        </p:nvSpPr>
        <p:spPr>
          <a:xfrm>
            <a:off x="10140593" y="2363056"/>
            <a:ext cx="1387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noProof="0" dirty="0">
                <a:latin typeface="Bahnschrift Condensed" panose="020B0502040204020203" pitchFamily="34" charset="0"/>
              </a:rPr>
              <a:t>Il caffè versato dalla </a:t>
            </a:r>
            <a:r>
              <a:rPr lang="it-IT" i="1" noProof="0" dirty="0" err="1">
                <a:latin typeface="Bahnschrift Condensed" panose="020B0502040204020203" pitchFamily="34" charset="0"/>
              </a:rPr>
              <a:t>džezva</a:t>
            </a:r>
            <a:endParaRPr lang="it-IT" i="1" noProof="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1B13F-0F3F-9BF8-BA36-F1F00B41D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A40E1-3B00-014A-108C-E64FA7DE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LA LINGUA E LA STORIA: </a:t>
            </a:r>
            <a:r>
              <a:rPr lang="it-IT" sz="4000" b="1" u="sng" noProof="0" dirty="0">
                <a:latin typeface="Bahnschrift Condensed" panose="020B0502040204020203" pitchFamily="34" charset="0"/>
              </a:rPr>
              <a:t>MONTENEGRO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814A8F-C351-B0D1-7C66-996C32C4D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64" y="4174520"/>
            <a:ext cx="2668956" cy="177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D73ACD-2451-C038-8A55-C1BC0CCC537B}"/>
              </a:ext>
            </a:extLst>
          </p:cNvPr>
          <p:cNvSpPr txBox="1"/>
          <p:nvPr/>
        </p:nvSpPr>
        <p:spPr>
          <a:xfrm>
            <a:off x="8509064" y="6019512"/>
            <a:ext cx="3448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Libri di testo montenegrini con le lettere introdotte dalla riforma linguistica del 2009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81B5BC-29DC-9686-0D06-032941458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957" y="1937143"/>
            <a:ext cx="2489932" cy="149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84BC93-9FFA-296D-7D89-405035CCCE11}"/>
              </a:ext>
            </a:extLst>
          </p:cNvPr>
          <p:cNvSpPr txBox="1"/>
          <p:nvPr/>
        </p:nvSpPr>
        <p:spPr>
          <a:xfrm>
            <a:off x="9145957" y="3416519"/>
            <a:ext cx="248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Bahnschrift Condensed" panose="020B0502040204020203" pitchFamily="34" charset="0"/>
              </a:rPr>
              <a:t>Proclamazione</a:t>
            </a:r>
            <a:r>
              <a:rPr lang="it-IT" sz="1600" noProof="0" dirty="0">
                <a:latin typeface="Bahnschrift Condensed" panose="020B0502040204020203" pitchFamily="34" charset="0"/>
              </a:rPr>
              <a:t> dell’indipendenza </a:t>
            </a:r>
          </a:p>
          <a:p>
            <a:pPr algn="ctr"/>
            <a:r>
              <a:rPr lang="it-IT" sz="1600" noProof="0" dirty="0">
                <a:latin typeface="Bahnschrift Condensed" panose="020B0502040204020203" pitchFamily="34" charset="0"/>
              </a:rPr>
              <a:t>del Montenegro (2006)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93C811A-E9E8-8481-CF0A-7150B6362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857145" cy="4351338"/>
          </a:xfrm>
        </p:spPr>
        <p:txBody>
          <a:bodyPr>
            <a:normAutofit/>
          </a:bodyPr>
          <a:lstStyle/>
          <a:p>
            <a:pPr algn="just"/>
            <a:r>
              <a:rPr lang="it-IT" noProof="0" dirty="0">
                <a:latin typeface="Bahnschrift Condensed" panose="020B0502040204020203" pitchFamily="34" charset="0"/>
              </a:rPr>
              <a:t>Forte dibattito su identità nazionale e linguistica montenegrina</a:t>
            </a:r>
          </a:p>
          <a:p>
            <a:pPr algn="just"/>
            <a:r>
              <a:rPr lang="it-IT" b="1" noProof="0" dirty="0">
                <a:latin typeface="Bahnschrift Condensed" panose="020B0502040204020203" pitchFamily="34" charset="0"/>
              </a:rPr>
              <a:t>2006</a:t>
            </a:r>
            <a:r>
              <a:rPr lang="it-IT" noProof="0" dirty="0">
                <a:latin typeface="Bahnschrift Condensed" panose="020B0502040204020203" pitchFamily="34" charset="0"/>
              </a:rPr>
              <a:t>: dichiarazione di indipendenza dalla Serbia</a:t>
            </a:r>
          </a:p>
          <a:p>
            <a:pPr algn="just"/>
            <a:r>
              <a:rPr lang="it-IT" b="1" noProof="0" dirty="0">
                <a:latin typeface="Bahnschrift Condensed" panose="020B0502040204020203" pitchFamily="34" charset="0"/>
              </a:rPr>
              <a:t>2009</a:t>
            </a:r>
            <a:r>
              <a:rPr lang="it-IT" noProof="0" dirty="0">
                <a:latin typeface="Bahnschrift Condensed" panose="020B0502040204020203" pitchFamily="34" charset="0"/>
              </a:rPr>
              <a:t>: riforma linguistica dichiara il montenegrino “lingua ufficiale” e introduce tre nuove lettere:</a:t>
            </a:r>
          </a:p>
          <a:p>
            <a:pPr marL="0" indent="0" algn="ctr">
              <a:buNone/>
            </a:pPr>
            <a:r>
              <a:rPr lang="it-IT" sz="8000" noProof="0" dirty="0">
                <a:latin typeface="Bahnschrift Condensed" panose="020B0502040204020203" pitchFamily="34" charset="0"/>
              </a:rPr>
              <a:t>ś  ź  з́</a:t>
            </a:r>
          </a:p>
        </p:txBody>
      </p:sp>
    </p:spTree>
    <p:extLst>
      <p:ext uri="{BB962C8B-B14F-4D97-AF65-F5344CB8AC3E}">
        <p14:creationId xmlns:p14="http://schemas.microsoft.com/office/powerpoint/2010/main" val="31612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21A81-72A6-AB5D-B06B-F12CFDDF1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3137A6-89F9-8B02-5C64-8CFBF122A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ORARIO E STRUTTURA DELLE LEZIONI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377E3F-741D-1777-F1E3-C2127383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11" y="1794802"/>
            <a:ext cx="10766889" cy="4575176"/>
          </a:xfrm>
        </p:spPr>
        <p:txBody>
          <a:bodyPr>
            <a:normAutofit fontScale="85000" lnSpcReduction="20000"/>
          </a:bodyPr>
          <a:lstStyle/>
          <a:p>
            <a:r>
              <a:rPr lang="it-IT" b="1" noProof="0" dirty="0">
                <a:latin typeface="Bahnschrift Condensed" panose="020B0502040204020203" pitchFamily="34" charset="0"/>
              </a:rPr>
              <a:t>Quando?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ogni </a:t>
            </a:r>
            <a:r>
              <a:rPr lang="it-IT" u="sng" noProof="0" dirty="0">
                <a:latin typeface="Bahnschrift Condensed" panose="020B0502040204020203" pitchFamily="34" charset="0"/>
              </a:rPr>
              <a:t>martedì</a:t>
            </a:r>
            <a:r>
              <a:rPr lang="it-IT" noProof="0" dirty="0">
                <a:latin typeface="Bahnschrift Condensed" panose="020B0502040204020203" pitchFamily="34" charset="0"/>
              </a:rPr>
              <a:t>: </a:t>
            </a:r>
            <a:r>
              <a:rPr lang="it-IT" b="1" noProof="0" dirty="0">
                <a:latin typeface="Bahnschrift Condensed" panose="020B0502040204020203" pitchFamily="34" charset="0"/>
              </a:rPr>
              <a:t>24 febbraio </a:t>
            </a:r>
            <a:r>
              <a:rPr lang="it-IT" noProof="0" dirty="0">
                <a:latin typeface="Bahnschrift Condensed" panose="020B0502040204020203" pitchFamily="34" charset="0"/>
              </a:rPr>
              <a:t>2026 – </a:t>
            </a:r>
            <a:r>
              <a:rPr lang="it-IT" b="1" noProof="0" dirty="0">
                <a:latin typeface="Bahnschrift Condensed" panose="020B0502040204020203" pitchFamily="34" charset="0"/>
              </a:rPr>
              <a:t>28 aprile </a:t>
            </a:r>
            <a:r>
              <a:rPr lang="it-IT" noProof="0" dirty="0">
                <a:latin typeface="Bahnschrift Condensed" panose="020B0502040204020203" pitchFamily="34" charset="0"/>
              </a:rPr>
              <a:t>2026, dalle </a:t>
            </a:r>
            <a:r>
              <a:rPr lang="it-IT" b="1" noProof="0" dirty="0">
                <a:latin typeface="Bahnschrift Condensed" panose="020B0502040204020203" pitchFamily="34" charset="0"/>
              </a:rPr>
              <a:t>14:00</a:t>
            </a:r>
            <a:r>
              <a:rPr lang="it-IT" noProof="0" dirty="0">
                <a:latin typeface="Bahnschrift Condensed" panose="020B0502040204020203" pitchFamily="34" charset="0"/>
              </a:rPr>
              <a:t> alle </a:t>
            </a:r>
            <a:r>
              <a:rPr lang="it-IT" b="1" noProof="0" dirty="0">
                <a:latin typeface="Bahnschrift Condensed" panose="020B0502040204020203" pitchFamily="34" charset="0"/>
              </a:rPr>
              <a:t>17:00</a:t>
            </a:r>
            <a:r>
              <a:rPr lang="it-IT" noProof="0" dirty="0">
                <a:latin typeface="Bahnschrift Condensed" panose="020B0502040204020203" pitchFamily="34" charset="0"/>
              </a:rPr>
              <a:t> (orario indicativo)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3 lezioni da 45 min (pause: 15 min)</a:t>
            </a:r>
          </a:p>
          <a:p>
            <a:pPr>
              <a:buFontTx/>
              <a:buChar char="-"/>
            </a:pPr>
            <a:r>
              <a:rPr lang="it-IT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7 aprile 2026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: </a:t>
            </a:r>
            <a:r>
              <a:rPr lang="it-IT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NO 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LEZIONE (vacanze di Pasqua)  si farà </a:t>
            </a:r>
            <a:r>
              <a:rPr lang="it-IT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recupero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(data </a:t>
            </a:r>
            <a:r>
              <a:rPr lang="it-IT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da stabilire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: </a:t>
            </a:r>
            <a:r>
              <a:rPr lang="it-IT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5 maggio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? )</a:t>
            </a:r>
          </a:p>
          <a:p>
            <a:r>
              <a:rPr lang="it-IT" b="1" noProof="0" dirty="0">
                <a:latin typeface="Bahnschrift Condensed" panose="020B0502040204020203" pitchFamily="34" charset="0"/>
              </a:rPr>
              <a:t>Dove?</a:t>
            </a:r>
          </a:p>
          <a:p>
            <a:r>
              <a:rPr lang="it-IT" u="sng" noProof="0" dirty="0" err="1">
                <a:latin typeface="Bahnschrift Condensed" panose="020B0502040204020203" pitchFamily="34" charset="0"/>
              </a:rPr>
              <a:t>Androna</a:t>
            </a:r>
            <a:r>
              <a:rPr lang="it-IT" u="sng" noProof="0" dirty="0">
                <a:latin typeface="Bahnschrift Condensed" panose="020B0502040204020203" pitchFamily="34" charset="0"/>
              </a:rPr>
              <a:t> Campo Marzio </a:t>
            </a:r>
            <a:r>
              <a:rPr lang="it-IT" noProof="0" dirty="0">
                <a:latin typeface="Bahnschrift Condensed" panose="020B0502040204020203" pitchFamily="34" charset="0"/>
              </a:rPr>
              <a:t>n. 10, </a:t>
            </a:r>
            <a:r>
              <a:rPr lang="it-IT" b="1" noProof="0" dirty="0">
                <a:latin typeface="Bahnschrift Condensed" panose="020B0502040204020203" pitchFamily="34" charset="0"/>
              </a:rPr>
              <a:t>stanza 8</a:t>
            </a:r>
          </a:p>
          <a:p>
            <a:r>
              <a:rPr lang="it-IT" b="1" noProof="0" dirty="0">
                <a:latin typeface="Bahnschrift Condensed" panose="020B0502040204020203" pitchFamily="34" charset="0"/>
              </a:rPr>
              <a:t>Come?</a:t>
            </a:r>
          </a:p>
          <a:p>
            <a:pPr marL="0" indent="0">
              <a:buNone/>
            </a:pPr>
            <a:r>
              <a:rPr lang="it-IT" noProof="0" dirty="0">
                <a:latin typeface="Bahnschrift Condensed" panose="020B0502040204020203" pitchFamily="34" charset="0"/>
              </a:rPr>
              <a:t>Ogni lezione si suddivide in </a:t>
            </a:r>
            <a:r>
              <a:rPr lang="it-IT" u="sng" noProof="0" dirty="0">
                <a:latin typeface="Bahnschrift Condensed" panose="020B0502040204020203" pitchFamily="34" charset="0"/>
              </a:rPr>
              <a:t>tre</a:t>
            </a:r>
            <a:r>
              <a:rPr lang="it-IT" noProof="0" dirty="0">
                <a:latin typeface="Bahnschrift Condensed" panose="020B0502040204020203" pitchFamily="34" charset="0"/>
              </a:rPr>
              <a:t> parti: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storia della lingua 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basi della lingua e situazioni comunicative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storia della cultura e letteratura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9FDFF1-27AB-6D6C-AA29-B4B2C75C7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55" y="3623137"/>
            <a:ext cx="2262377" cy="177596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309EC11-1981-8F10-827E-86C1FC73F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05" y="4126738"/>
            <a:ext cx="2990986" cy="22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0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C475-CC56-589C-EB9A-91ED69174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3626C-2137-C645-8809-FE231B77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ESAME FINALE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15EC89-D31D-8D3D-38C5-3740D6D5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10" y="1941423"/>
            <a:ext cx="6867419" cy="4551452"/>
          </a:xfrm>
        </p:spPr>
        <p:txBody>
          <a:bodyPr>
            <a:normAutofit fontScale="62500" lnSpcReduction="20000"/>
          </a:bodyPr>
          <a:lstStyle/>
          <a:p>
            <a:r>
              <a:rPr lang="it-IT" b="1" noProof="0" dirty="0">
                <a:latin typeface="Bahnschrift Condensed" panose="020B0502040204020203" pitchFamily="34" charset="0"/>
              </a:rPr>
              <a:t>PROVA SCRITTA: </a:t>
            </a:r>
          </a:p>
          <a:p>
            <a:pPr marL="0" indent="0">
              <a:buNone/>
            </a:pPr>
            <a:r>
              <a:rPr lang="it-IT" noProof="0" dirty="0">
                <a:latin typeface="Bahnschrift Condensed" panose="020B0502040204020203" pitchFamily="34" charset="0"/>
              </a:rPr>
              <a:t>test con brevi domande su argomenti di grammatica e storia della lingua</a:t>
            </a:r>
          </a:p>
          <a:p>
            <a:r>
              <a:rPr lang="it-IT" b="1" noProof="0" dirty="0">
                <a:latin typeface="Bahnschrift Condensed" panose="020B0502040204020203" pitchFamily="34" charset="0"/>
              </a:rPr>
              <a:t>PROVA ORALE: 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discussione su storia della cultura e letteratura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discussione su </a:t>
            </a:r>
            <a:r>
              <a:rPr lang="it-IT" b="1" noProof="0" dirty="0">
                <a:latin typeface="Bahnschrift Condensed" panose="020B0502040204020203" pitchFamily="34" charset="0"/>
              </a:rPr>
              <a:t>4 racconti </a:t>
            </a:r>
            <a:r>
              <a:rPr lang="it-IT" noProof="0" dirty="0">
                <a:latin typeface="Bahnschrift Condensed" panose="020B0502040204020203" pitchFamily="34" charset="0"/>
              </a:rPr>
              <a:t>e </a:t>
            </a:r>
            <a:r>
              <a:rPr lang="it-IT" b="1" noProof="0" dirty="0">
                <a:latin typeface="Bahnschrift Condensed" panose="020B0502040204020203" pitchFamily="34" charset="0"/>
              </a:rPr>
              <a:t>2 poesie 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it-IT" u="sng" noProof="0" dirty="0">
                <a:latin typeface="Bahnschrift Condensed" panose="020B0502040204020203" pitchFamily="34" charset="0"/>
              </a:rPr>
              <a:t>a scelta </a:t>
            </a:r>
            <a:endParaRPr lang="it-IT" noProof="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it-IT" b="1" noProof="0" dirty="0">
                <a:latin typeface="Bahnschrift Condensed" panose="020B0502040204020203" pitchFamily="34" charset="0"/>
              </a:rPr>
              <a:t>PUNTEGGIO</a:t>
            </a:r>
            <a:r>
              <a:rPr lang="it-IT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 somma dei punti ottenuti nelle due prove (min: 18, max: 30)</a:t>
            </a:r>
          </a:p>
          <a:p>
            <a:r>
              <a:rPr lang="it-IT" b="1" noProof="0" dirty="0">
                <a:latin typeface="Bahnschrift Condensed" panose="020B0502040204020203" pitchFamily="34" charset="0"/>
              </a:rPr>
              <a:t>APPELLI D’ESAME:</a:t>
            </a:r>
          </a:p>
          <a:p>
            <a:r>
              <a:rPr lang="it-IT" b="1" noProof="0" dirty="0">
                <a:latin typeface="Bahnschrift Condensed" panose="020B0502040204020203" pitchFamily="34" charset="0"/>
              </a:rPr>
              <a:t>03.06.2026 - 12.06.2026 1° appello sessione estiva</a:t>
            </a:r>
          </a:p>
          <a:p>
            <a:r>
              <a:rPr lang="it-IT" b="1" noProof="0" dirty="0">
                <a:latin typeface="Bahnschrift Condensed" panose="020B0502040204020203" pitchFamily="34" charset="0"/>
              </a:rPr>
              <a:t>15.06.2026 - 03.07.2026 2° appello sessione estiva</a:t>
            </a:r>
          </a:p>
          <a:p>
            <a:r>
              <a:rPr lang="it-IT" b="1" noProof="0" dirty="0">
                <a:latin typeface="Bahnschrift Condensed" panose="020B0502040204020203" pitchFamily="34" charset="0"/>
              </a:rPr>
              <a:t>06.07.2026 - 24.07.2026 3° appello sessione estiva</a:t>
            </a:r>
          </a:p>
          <a:p>
            <a:r>
              <a:rPr lang="it-IT" b="1" noProof="0" dirty="0">
                <a:latin typeface="Bahnschrift Condensed" panose="020B0502040204020203" pitchFamily="34" charset="0"/>
              </a:rPr>
              <a:t>01.09.2026 - 18.09.2026 appello unico sessione autunnale</a:t>
            </a:r>
          </a:p>
          <a:p>
            <a:r>
              <a:rPr lang="it-IT" b="1" noProof="0" dirty="0">
                <a:latin typeface="Bahnschrift Condensed" panose="020B0502040204020203" pitchFamily="34" charset="0"/>
              </a:rPr>
              <a:t>07.01.2027 - 22.01.2027 1° appello sessione straordinaria (tutti gli insegnamenti)</a:t>
            </a:r>
          </a:p>
          <a:p>
            <a:r>
              <a:rPr lang="it-IT" b="1" noProof="0" dirty="0">
                <a:latin typeface="Bahnschrift Condensed" panose="020B0502040204020203" pitchFamily="34" charset="0"/>
              </a:rPr>
              <a:t>08.02.2027 - 19.02.2027 2° appello sessione straordinaria (insegnamenti annuali e II semestre)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EFDF08F-919A-6D21-C6BE-AADD023D1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79" y="1962944"/>
            <a:ext cx="2238375" cy="20383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93679BA-126C-D495-2E66-CFB618A42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33" y="4320649"/>
            <a:ext cx="2331860" cy="23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FFD4A-0D9A-6124-0475-194FB6CA9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06B6A8-68BB-A7F6-362F-E6F5785D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MODALITÀ DIDATTICHE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3BA543-F7FF-572A-6266-95C42714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2771" cy="4351338"/>
          </a:xfrm>
        </p:spPr>
        <p:txBody>
          <a:bodyPr>
            <a:normAutofit fontScale="85000" lnSpcReduction="20000"/>
          </a:bodyPr>
          <a:lstStyle/>
          <a:p>
            <a:r>
              <a:rPr lang="it-IT" u="sng" noProof="0" dirty="0">
                <a:latin typeface="Bahnschrift Condensed" panose="020B0502040204020203" pitchFamily="34" charset="0"/>
              </a:rPr>
              <a:t>Lezioni frontali </a:t>
            </a:r>
            <a:r>
              <a:rPr lang="it-IT" noProof="0" dirty="0">
                <a:latin typeface="Bahnschrift Condensed" panose="020B0502040204020203" pitchFamily="34" charset="0"/>
              </a:rPr>
              <a:t>in presenza, con </a:t>
            </a:r>
            <a:r>
              <a:rPr lang="it-IT" u="sng" noProof="0" dirty="0">
                <a:latin typeface="Bahnschrift Condensed" panose="020B0502040204020203" pitchFamily="34" charset="0"/>
              </a:rPr>
              <a:t>partecipazione attiva</a:t>
            </a:r>
            <a:r>
              <a:rPr lang="it-IT" noProof="0" dirty="0">
                <a:latin typeface="Bahnschrift Condensed" panose="020B0502040204020203" pitchFamily="34" charset="0"/>
              </a:rPr>
              <a:t> di studentesse e studenti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portarsi dietro </a:t>
            </a:r>
            <a:r>
              <a:rPr lang="it-IT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quaderno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e </a:t>
            </a:r>
            <a:r>
              <a:rPr lang="it-IT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penna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!</a:t>
            </a:r>
            <a:endParaRPr lang="it-IT" b="1" i="1" noProof="0" dirty="0">
              <a:latin typeface="Bahnschrift Condensed" panose="020B0502040204020203" pitchFamily="34" charset="0"/>
              <a:sym typeface="Wingdings" panose="05000000000000000000" pitchFamily="2" charset="2"/>
            </a:endParaRPr>
          </a:p>
          <a:p>
            <a:r>
              <a:rPr lang="it-IT" noProof="0" dirty="0">
                <a:latin typeface="Bahnschrift Condensed" panose="020B0502040204020203" pitchFamily="34" charset="0"/>
              </a:rPr>
              <a:t>Registrazioni tramite piattaforma </a:t>
            </a:r>
            <a:r>
              <a:rPr lang="it-IT" b="1" noProof="0" dirty="0">
                <a:latin typeface="Bahnschrift Condensed" panose="020B0502040204020203" pitchFamily="34" charset="0"/>
              </a:rPr>
              <a:t>Microsoft Teams</a:t>
            </a:r>
            <a:r>
              <a:rPr lang="it-IT" noProof="0" dirty="0">
                <a:latin typeface="Bahnschrift Condensed" panose="020B0502040204020203" pitchFamily="34" charset="0"/>
              </a:rPr>
              <a:t>, scaricabili dal canale del corso e da </a:t>
            </a:r>
            <a:r>
              <a:rPr lang="it-IT" b="1" noProof="0" dirty="0">
                <a:latin typeface="Bahnschrift Condensed" panose="020B0502040204020203" pitchFamily="34" charset="0"/>
              </a:rPr>
              <a:t>Microsoft </a:t>
            </a:r>
            <a:r>
              <a:rPr lang="it-IT" b="1" noProof="0" dirty="0" err="1">
                <a:latin typeface="Bahnschrift Condensed" panose="020B0502040204020203" pitchFamily="34" charset="0"/>
              </a:rPr>
              <a:t>Sharepoint</a:t>
            </a:r>
            <a:r>
              <a:rPr lang="it-IT" b="1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(entro </a:t>
            </a:r>
            <a:r>
              <a:rPr lang="it-IT" u="sng" noProof="0" dirty="0">
                <a:latin typeface="Bahnschrift Condensed" panose="020B0502040204020203" pitchFamily="34" charset="0"/>
              </a:rPr>
              <a:t>2 settimane</a:t>
            </a:r>
            <a:r>
              <a:rPr lang="it-IT" noProof="0" dirty="0">
                <a:latin typeface="Bahnschrift Condensed" panose="020B0502040204020203" pitchFamily="34" charset="0"/>
              </a:rPr>
              <a:t>):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it-IT" sz="2400" noProof="0" dirty="0">
                <a:latin typeface="Bahnschrift Condensed" panose="020B0502040204020203" pitchFamily="34" charset="0"/>
                <a:sym typeface="Wingdings" panose="05000000000000000000" pitchFamily="2" charset="2"/>
                <a:hlinkClick r:id="rId3"/>
              </a:rPr>
              <a:t>https://teams.microsoft.com/l/team/19%3A-a4K5BLt8tyr9Ra9uYPCIOqmqRFM5JZ8kANjEleOoC01%40thread.tacv2/conversations?groupId=d0f53ebc-88fc-406a-abb9-6cc3dd212c4a&amp;tenantId=a54b3635-128c-460f-b967-6ded8df82e75</a:t>
            </a:r>
            <a:endParaRPr lang="it-IT" sz="2400" noProof="0" dirty="0">
              <a:latin typeface="Bahnschrift Condensed" panose="020B0502040204020203" pitchFamily="34" charset="0"/>
            </a:endParaRPr>
          </a:p>
          <a:p>
            <a:r>
              <a:rPr lang="it-IT" noProof="0" dirty="0">
                <a:latin typeface="Bahnschrift Condensed" panose="020B0502040204020203" pitchFamily="34" charset="0"/>
              </a:rPr>
              <a:t>Testi d’esame disponibili presso la </a:t>
            </a:r>
            <a:r>
              <a:rPr lang="it-IT" b="1" noProof="0" dirty="0">
                <a:latin typeface="Bahnschrift Condensed" panose="020B0502040204020203" pitchFamily="34" charset="0"/>
              </a:rPr>
              <a:t>Biblioteca di filosofia, letterature e lingue</a:t>
            </a:r>
            <a:r>
              <a:rPr lang="it-IT" noProof="0" dirty="0">
                <a:latin typeface="Bahnschrift Condensed" panose="020B0502040204020203" pitchFamily="34" charset="0"/>
              </a:rPr>
              <a:t> Units (</a:t>
            </a:r>
            <a:r>
              <a:rPr lang="it-IT" noProof="0" dirty="0" err="1">
                <a:latin typeface="Bahnschrift Condensed" panose="020B0502040204020203" pitchFamily="34" charset="0"/>
              </a:rPr>
              <a:t>Androna</a:t>
            </a:r>
            <a:r>
              <a:rPr lang="it-IT" noProof="0" dirty="0">
                <a:latin typeface="Bahnschrift Condensed" panose="020B0502040204020203" pitchFamily="34" charset="0"/>
              </a:rPr>
              <a:t> Campo Marzio)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Materiali (presentazioni Power Point e scansioni testi) disponibili sulla piattaforma </a:t>
            </a:r>
            <a:r>
              <a:rPr lang="it-IT" b="1" noProof="0" dirty="0" err="1">
                <a:latin typeface="Bahnschrift Condensed" panose="020B0502040204020203" pitchFamily="34" charset="0"/>
              </a:rPr>
              <a:t>Moodle</a:t>
            </a:r>
            <a:r>
              <a:rPr lang="it-IT" noProof="0" dirty="0">
                <a:latin typeface="Bahnschrift Condensed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it-IT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  <a:hlinkClick r:id="rId4"/>
              </a:rPr>
              <a:t>https://moodle2.units.it/course/view.php?id=16403</a:t>
            </a:r>
            <a:r>
              <a:rPr lang="it-IT" noProof="0" dirty="0">
                <a:latin typeface="Bahnschrift Condensed" panose="020B0502040204020203" pitchFamily="34" charset="0"/>
              </a:rPr>
              <a:t> </a:t>
            </a:r>
          </a:p>
          <a:p>
            <a:pPr marL="0" indent="0">
              <a:buNone/>
            </a:pPr>
            <a:endParaRPr lang="it-IT" b="1" noProof="0" dirty="0">
              <a:latin typeface="Bahnschrift Condensed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021C8C9-C214-A43A-0DD3-9971C019D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583" y="1992985"/>
            <a:ext cx="1072595" cy="107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58EA340-7139-FC9C-5387-2D11442DE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95" y="2675730"/>
            <a:ext cx="1325564" cy="13255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0EF4F14-B60D-B96E-7416-7989495837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478" y="5513068"/>
            <a:ext cx="1995312" cy="132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A53644C-C0F2-387D-042F-D6F47FD12E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90" y="4204647"/>
            <a:ext cx="1499088" cy="139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55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21A43-AA1E-749E-AC83-3992FFBB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ARGOMENTI DEL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C6E460-5FE9-8565-9077-4AA7D5636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76996"/>
            <a:ext cx="10874339" cy="4351338"/>
          </a:xfrm>
        </p:spPr>
        <p:txBody>
          <a:bodyPr>
            <a:normAutofit/>
          </a:bodyPr>
          <a:lstStyle/>
          <a:p>
            <a:r>
              <a:rPr lang="it-IT" sz="3000" noProof="0" dirty="0">
                <a:latin typeface="Bahnschrift Condensed" panose="020B0502040204020203" pitchFamily="34" charset="0"/>
              </a:rPr>
              <a:t>PARTE </a:t>
            </a:r>
            <a:r>
              <a:rPr lang="it-IT" sz="3000" b="1" noProof="0" dirty="0">
                <a:latin typeface="Bahnschrift Condensed" panose="020B0502040204020203" pitchFamily="34" charset="0"/>
              </a:rPr>
              <a:t>LINGUISTICA</a:t>
            </a:r>
            <a:r>
              <a:rPr lang="it-IT" sz="3000" noProof="0" dirty="0">
                <a:latin typeface="Bahnschrift Condensed" panose="020B0502040204020203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it-IT" sz="3000" b="1" noProof="0" dirty="0">
                <a:latin typeface="Bahnschrift Condensed" panose="020B0502040204020203" pitchFamily="34" charset="0"/>
              </a:rPr>
              <a:t>basi</a:t>
            </a:r>
            <a:r>
              <a:rPr lang="it-IT" sz="3000" noProof="0" dirty="0">
                <a:latin typeface="Bahnschrift Condensed" panose="020B0502040204020203" pitchFamily="34" charset="0"/>
              </a:rPr>
              <a:t> (per principianti) e/o </a:t>
            </a:r>
            <a:r>
              <a:rPr lang="it-IT" sz="3000" b="1" noProof="0" dirty="0">
                <a:latin typeface="Bahnschrift Condensed" panose="020B0502040204020203" pitchFamily="34" charset="0"/>
              </a:rPr>
              <a:t>approfondimento</a:t>
            </a:r>
            <a:r>
              <a:rPr lang="it-IT" sz="3000" noProof="0" dirty="0">
                <a:latin typeface="Bahnschrift Condensed" panose="020B0502040204020203" pitchFamily="34" charset="0"/>
              </a:rPr>
              <a:t> (per madrelingua) di lingua serba e croata, in chiave contrastiva con </a:t>
            </a:r>
            <a:r>
              <a:rPr lang="it-IT" sz="3000" u="sng" noProof="0" dirty="0">
                <a:latin typeface="Bahnschrift Condensed" panose="020B0502040204020203" pitchFamily="34" charset="0"/>
              </a:rPr>
              <a:t>lingua italiana </a:t>
            </a:r>
            <a:r>
              <a:rPr lang="it-IT" sz="3000" noProof="0" dirty="0">
                <a:latin typeface="Bahnschrift Condensed" panose="020B0502040204020203" pitchFamily="34" charset="0"/>
              </a:rPr>
              <a:t>(formule comunicative di base, lessico ed espressioni legate al soddisfacimento dei bisogni primari e ai rapporti interpersonali)</a:t>
            </a:r>
          </a:p>
          <a:p>
            <a:pPr>
              <a:buFontTx/>
              <a:buChar char="-"/>
            </a:pPr>
            <a:r>
              <a:rPr lang="it-IT" sz="3000" noProof="0" dirty="0">
                <a:latin typeface="Bahnschrift Condensed" panose="020B0502040204020203" pitchFamily="34" charset="0"/>
              </a:rPr>
              <a:t>cenni di </a:t>
            </a:r>
            <a:r>
              <a:rPr lang="it-IT" sz="3000" b="1" noProof="0" dirty="0">
                <a:latin typeface="Bahnschrift Condensed" panose="020B0502040204020203" pitchFamily="34" charset="0"/>
              </a:rPr>
              <a:t>storia della lingua </a:t>
            </a:r>
            <a:r>
              <a:rPr lang="it-IT" sz="3000" noProof="0" dirty="0">
                <a:latin typeface="Bahnschrift Condensed" panose="020B0502040204020203" pitchFamily="34" charset="0"/>
              </a:rPr>
              <a:t>serba e croata (dalle origini al XXI secolo), con focus su cambiamenti avvenuti </a:t>
            </a:r>
            <a:r>
              <a:rPr lang="it-IT" sz="3000" u="sng" dirty="0">
                <a:latin typeface="Bahnschrift Condensed" panose="020B0502040204020203" pitchFamily="34" charset="0"/>
              </a:rPr>
              <a:t>tra gli</a:t>
            </a:r>
            <a:r>
              <a:rPr lang="it-IT" sz="3000" u="sng" noProof="0" dirty="0">
                <a:latin typeface="Bahnschrift Condensed" panose="020B0502040204020203" pitchFamily="34" charset="0"/>
              </a:rPr>
              <a:t> anni 1970 e 1990</a:t>
            </a:r>
          </a:p>
          <a:p>
            <a:pPr>
              <a:buFontTx/>
              <a:buChar char="-"/>
            </a:pPr>
            <a:r>
              <a:rPr lang="it-IT" sz="3000" noProof="0" dirty="0">
                <a:latin typeface="Bahnschrift Condensed" panose="020B0502040204020203" pitchFamily="34" charset="0"/>
              </a:rPr>
              <a:t>alfabeti e manuali in uso nell’area linguistica serba e croata</a:t>
            </a:r>
          </a:p>
          <a:p>
            <a:pPr marL="0" indent="0">
              <a:buNone/>
            </a:pPr>
            <a:endParaRPr lang="it-IT" noProof="0" dirty="0">
              <a:latin typeface="Bahnschrift Condensed" panose="020B0502040204020203" pitchFamily="34" charset="0"/>
            </a:endParaRPr>
          </a:p>
          <a:p>
            <a:pPr>
              <a:buFontTx/>
              <a:buChar char="-"/>
            </a:pPr>
            <a:endParaRPr lang="it-IT" noProof="0" dirty="0">
              <a:latin typeface="Bahnschrift Condensed" panose="020B0502040204020203" pitchFamily="34" charset="0"/>
            </a:endParaRPr>
          </a:p>
          <a:p>
            <a:pPr>
              <a:buFontTx/>
              <a:buChar char="-"/>
            </a:pPr>
            <a:endParaRPr lang="it-IT" noProof="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CCABF-9314-D3A5-1896-D4EAB41D3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FC6F7A-0527-4762-63E4-C9E3C13C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ARGOMENTI DEL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B15FAC-943B-4872-16E1-E0ED73200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311" y="1870221"/>
            <a:ext cx="5501149" cy="4692644"/>
          </a:xfrm>
        </p:spPr>
        <p:txBody>
          <a:bodyPr>
            <a:normAutofit fontScale="70000" lnSpcReduction="20000"/>
          </a:bodyPr>
          <a:lstStyle/>
          <a:p>
            <a:r>
              <a:rPr lang="it-IT" noProof="0" dirty="0">
                <a:latin typeface="Bahnschrift Condensed" panose="020B0502040204020203" pitchFamily="34" charset="0"/>
              </a:rPr>
              <a:t>PARTE </a:t>
            </a:r>
            <a:r>
              <a:rPr lang="it-IT" b="1" noProof="0" dirty="0">
                <a:latin typeface="Bahnschrift Condensed" panose="020B0502040204020203" pitchFamily="34" charset="0"/>
              </a:rPr>
              <a:t>LETTERARIA</a:t>
            </a:r>
            <a:r>
              <a:rPr lang="it-IT" noProof="0" dirty="0">
                <a:latin typeface="Bahnschrift Condensed" panose="020B0502040204020203" pitchFamily="34" charset="0"/>
              </a:rPr>
              <a:t>: cenni sulla letteratura del Novecento (prosa e poesia) attraverso selezione di autori rappresentativi</a:t>
            </a:r>
          </a:p>
          <a:p>
            <a:pPr>
              <a:buFontTx/>
              <a:buChar char="-"/>
            </a:pPr>
            <a:r>
              <a:rPr lang="it-IT" b="1" noProof="0" dirty="0" err="1">
                <a:latin typeface="Bahnschrift Condensed" panose="020B0502040204020203" pitchFamily="34" charset="0"/>
              </a:rPr>
              <a:t>Radoje</a:t>
            </a:r>
            <a:r>
              <a:rPr lang="it-IT" b="1" noProof="0" dirty="0">
                <a:latin typeface="Bahnschrift Condensed" panose="020B0502040204020203" pitchFamily="34" charset="0"/>
              </a:rPr>
              <a:t> </a:t>
            </a:r>
            <a:r>
              <a:rPr lang="it-IT" b="1" noProof="0" dirty="0" err="1">
                <a:latin typeface="Bahnschrift Condensed" panose="020B0502040204020203" pitchFamily="34" charset="0"/>
              </a:rPr>
              <a:t>Domanović</a:t>
            </a:r>
            <a:r>
              <a:rPr lang="it-IT" b="1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(1873 – 1908, Serbia): racconti satirici, critica sociale</a:t>
            </a:r>
          </a:p>
          <a:p>
            <a:pPr>
              <a:buFontTx/>
              <a:buChar char="-"/>
            </a:pPr>
            <a:r>
              <a:rPr lang="it-IT" b="1" noProof="0" dirty="0">
                <a:latin typeface="Bahnschrift Condensed" panose="020B0502040204020203" pitchFamily="34" charset="0"/>
              </a:rPr>
              <a:t>Miroslav </a:t>
            </a:r>
            <a:r>
              <a:rPr lang="it-IT" b="1" noProof="0" dirty="0" err="1">
                <a:latin typeface="Bahnschrift Condensed" panose="020B0502040204020203" pitchFamily="34" charset="0"/>
              </a:rPr>
              <a:t>Krleža</a:t>
            </a:r>
            <a:r>
              <a:rPr lang="it-IT" b="1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(1893 – 1981, Croazia): espressionismo, Prima guerra mondiale, identità e diseguaglianze sociali</a:t>
            </a:r>
            <a:endParaRPr lang="it-IT" b="1" noProof="0" dirty="0">
              <a:latin typeface="Bahnschrift Condensed" panose="020B0502040204020203" pitchFamily="34" charset="0"/>
            </a:endParaRPr>
          </a:p>
          <a:p>
            <a:pPr>
              <a:buFontTx/>
              <a:buChar char="-"/>
            </a:pPr>
            <a:r>
              <a:rPr lang="it-IT" b="1" noProof="0" dirty="0">
                <a:latin typeface="Bahnschrift Condensed" panose="020B0502040204020203" pitchFamily="34" charset="0"/>
              </a:rPr>
              <a:t>Ivo </a:t>
            </a:r>
            <a:r>
              <a:rPr lang="it-IT" b="1" noProof="0" dirty="0" err="1">
                <a:latin typeface="Bahnschrift Condensed" panose="020B0502040204020203" pitchFamily="34" charset="0"/>
              </a:rPr>
              <a:t>Andrić</a:t>
            </a:r>
            <a:r>
              <a:rPr lang="it-IT" b="1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(1892 – 1975, Bosnia - Serbia): premio Nobel per la letteratura 1961, Bosnia come metafora di condizione umana</a:t>
            </a:r>
          </a:p>
          <a:p>
            <a:pPr>
              <a:buFontTx/>
              <a:buChar char="-"/>
            </a:pPr>
            <a:r>
              <a:rPr lang="it-IT" b="1" noProof="0" dirty="0">
                <a:latin typeface="Bahnschrift Condensed" panose="020B0502040204020203" pitchFamily="34" charset="0"/>
              </a:rPr>
              <a:t>Danilo </a:t>
            </a:r>
            <a:r>
              <a:rPr lang="it-IT" b="1" noProof="0" dirty="0" err="1">
                <a:latin typeface="Bahnschrift Condensed" panose="020B0502040204020203" pitchFamily="34" charset="0"/>
              </a:rPr>
              <a:t>Kiš</a:t>
            </a:r>
            <a:r>
              <a:rPr lang="it-IT" b="1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(1935 – 1989, Serbia): letteratura sperimentale, Shoah, totalitarismi</a:t>
            </a:r>
          </a:p>
          <a:p>
            <a:pPr>
              <a:buFontTx/>
              <a:buChar char="-"/>
            </a:pPr>
            <a:r>
              <a:rPr lang="it-IT" b="1" noProof="0" dirty="0" err="1">
                <a:latin typeface="Bahnschrift Condensed" panose="020B0502040204020203" pitchFamily="34" charset="0"/>
              </a:rPr>
              <a:t>Miljenko</a:t>
            </a:r>
            <a:r>
              <a:rPr lang="it-IT" b="1" noProof="0" dirty="0">
                <a:latin typeface="Bahnschrift Condensed" panose="020B0502040204020203" pitchFamily="34" charset="0"/>
              </a:rPr>
              <a:t> </a:t>
            </a:r>
            <a:r>
              <a:rPr lang="it-IT" b="1" noProof="0" dirty="0" err="1">
                <a:latin typeface="Bahnschrift Condensed" panose="020B0502040204020203" pitchFamily="34" charset="0"/>
              </a:rPr>
              <a:t>Jergović</a:t>
            </a:r>
            <a:r>
              <a:rPr lang="it-IT" b="1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(1966, Bosnia - Croazia): letteratura postmoderna, guerre degli anni Novanta, emigrazione</a:t>
            </a:r>
          </a:p>
          <a:p>
            <a:pPr>
              <a:buFontTx/>
              <a:buChar char="-"/>
            </a:pPr>
            <a:r>
              <a:rPr lang="it-IT" b="1" noProof="0" dirty="0">
                <a:latin typeface="Bahnschrift Condensed" panose="020B0502040204020203" pitchFamily="34" charset="0"/>
              </a:rPr>
              <a:t>poesia contemporanea </a:t>
            </a:r>
            <a:r>
              <a:rPr lang="it-IT" noProof="0" dirty="0">
                <a:latin typeface="Bahnschrift Condensed" panose="020B0502040204020203" pitchFamily="34" charset="0"/>
              </a:rPr>
              <a:t>(T. </a:t>
            </a:r>
            <a:r>
              <a:rPr lang="it-IT" noProof="0" dirty="0" err="1">
                <a:latin typeface="Bahnschrift Condensed" panose="020B0502040204020203" pitchFamily="34" charset="0"/>
              </a:rPr>
              <a:t>Gromača</a:t>
            </a:r>
            <a:r>
              <a:rPr lang="it-IT" noProof="0" dirty="0">
                <a:latin typeface="Bahnschrift Condensed" panose="020B0502040204020203" pitchFamily="34" charset="0"/>
              </a:rPr>
              <a:t>, R. </a:t>
            </a:r>
            <a:r>
              <a:rPr lang="it-IT" noProof="0" dirty="0" err="1">
                <a:latin typeface="Bahnschrift Condensed" panose="020B0502040204020203" pitchFamily="34" charset="0"/>
              </a:rPr>
              <a:t>Petrović</a:t>
            </a:r>
            <a:r>
              <a:rPr lang="it-IT" noProof="0" dirty="0">
                <a:latin typeface="Bahnschrift Condensed" panose="020B0502040204020203" pitchFamily="34" charset="0"/>
              </a:rPr>
              <a:t>, J. </a:t>
            </a:r>
            <a:r>
              <a:rPr lang="it-IT" noProof="0" dirty="0" err="1">
                <a:latin typeface="Bahnschrift Condensed" panose="020B0502040204020203" pitchFamily="34" charset="0"/>
              </a:rPr>
              <a:t>Dautbegović</a:t>
            </a:r>
            <a:r>
              <a:rPr lang="it-IT" noProof="0" dirty="0">
                <a:latin typeface="Bahnschrift Condensed" panose="020B0502040204020203" pitchFamily="34" charset="0"/>
              </a:rPr>
              <a:t>, N. </a:t>
            </a:r>
            <a:r>
              <a:rPr lang="it-IT" noProof="0" dirty="0" err="1">
                <a:latin typeface="Bahnschrift Condensed" panose="020B0502040204020203" pitchFamily="34" charset="0"/>
              </a:rPr>
              <a:t>Rebronja</a:t>
            </a:r>
            <a:r>
              <a:rPr lang="it-IT" noProof="0" dirty="0">
                <a:latin typeface="Bahnschrift Condensed" panose="020B0502040204020203" pitchFamily="34" charset="0"/>
              </a:rPr>
              <a:t>, V. </a:t>
            </a:r>
            <a:r>
              <a:rPr lang="it-IT" noProof="0" dirty="0" err="1">
                <a:latin typeface="Bahnschrift Condensed" panose="020B0502040204020203" pitchFamily="34" charset="0"/>
              </a:rPr>
              <a:t>Đikić</a:t>
            </a:r>
            <a:r>
              <a:rPr lang="it-IT" noProof="0" dirty="0">
                <a:latin typeface="Bahnschrift Condensed" panose="020B0502040204020203" pitchFamily="34" charset="0"/>
              </a:rPr>
              <a:t>, N. </a:t>
            </a:r>
            <a:r>
              <a:rPr lang="it-IT" noProof="0" dirty="0" err="1">
                <a:latin typeface="Bahnschrift Condensed" panose="020B0502040204020203" pitchFamily="34" charset="0"/>
              </a:rPr>
              <a:t>Ušumović</a:t>
            </a:r>
            <a:r>
              <a:rPr lang="it-IT" noProof="0" dirty="0">
                <a:latin typeface="Bahnschrift Condensed" panose="020B0502040204020203" pitchFamily="34" charset="0"/>
              </a:rPr>
              <a:t>)</a:t>
            </a:r>
          </a:p>
          <a:p>
            <a:pPr marL="0" indent="0">
              <a:buNone/>
            </a:pP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 collegamento </a:t>
            </a:r>
            <a:r>
              <a:rPr lang="it-IT" b="1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a obiettivo 16 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agenda ONU 2030 (</a:t>
            </a:r>
            <a:r>
              <a:rPr lang="it-IT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pace, </a:t>
            </a:r>
            <a:r>
              <a:rPr lang="it-IT" u="sng" noProof="0" dirty="0" err="1">
                <a:latin typeface="Bahnschrift Condensed" panose="020B0502040204020203" pitchFamily="34" charset="0"/>
                <a:sym typeface="Wingdings" panose="05000000000000000000" pitchFamily="2" charset="2"/>
              </a:rPr>
              <a:t>giustiz</a:t>
            </a:r>
            <a:r>
              <a:rPr lang="it-IT" u="sng" dirty="0">
                <a:latin typeface="Bahnschrift Condensed" panose="020B0502040204020203" pitchFamily="34" charset="0"/>
                <a:sym typeface="Wingdings" panose="05000000000000000000" pitchFamily="2" charset="2"/>
              </a:rPr>
              <a:t>i</a:t>
            </a:r>
            <a:r>
              <a:rPr lang="it-IT" u="sng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a e istituzioni forti</a:t>
            </a:r>
            <a:r>
              <a:rPr lang="it-IT" noProof="0" dirty="0">
                <a:latin typeface="Bahnschrift Condensed" panose="020B0502040204020203" pitchFamily="34" charset="0"/>
                <a:sym typeface="Wingdings" panose="05000000000000000000" pitchFamily="2" charset="2"/>
              </a:rPr>
              <a:t>) </a:t>
            </a:r>
            <a:endParaRPr lang="it-IT" noProof="0" dirty="0">
              <a:latin typeface="Bahnschrift Condensed" panose="020B0502040204020203" pitchFamily="34" charset="0"/>
            </a:endParaRPr>
          </a:p>
          <a:p>
            <a:pPr>
              <a:buFontTx/>
              <a:buChar char="-"/>
            </a:pPr>
            <a:endParaRPr lang="it-IT" noProof="0" dirty="0">
              <a:latin typeface="Bahnschrift Condensed" panose="020B0502040204020203" pitchFamily="34" charset="0"/>
            </a:endParaRPr>
          </a:p>
          <a:p>
            <a:pPr>
              <a:buFontTx/>
              <a:buChar char="-"/>
            </a:pPr>
            <a:endParaRPr lang="it-IT" noProof="0" dirty="0">
              <a:latin typeface="Bahnschrift Condensed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BB5B0D-5816-CF35-6AE0-6EFE29FE7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620" y="2225724"/>
            <a:ext cx="1512682" cy="240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6FAEB41-6012-AD5E-E7B4-58AC527CF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469" y="2570440"/>
            <a:ext cx="1635754" cy="206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C475034-B7EA-808C-AE78-8562CBA3B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901" y="2791577"/>
            <a:ext cx="1830969" cy="183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C553437-6567-D238-B66F-67743DF01A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04" y="4894649"/>
            <a:ext cx="2336800" cy="166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3CFD9E7-3838-EA3A-70B2-1B70AE1A1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386" y="4894649"/>
            <a:ext cx="2336800" cy="174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33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34CB-09C6-8661-792B-78B42161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F412D3-7443-2883-13A4-31C2109C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TESTI DA LEGGERE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44F165-A8A0-6A04-3F53-B016EBE84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50" y="1690688"/>
            <a:ext cx="59016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noProof="0" dirty="0">
                <a:latin typeface="Bahnschrift Condensed" panose="020B0502040204020203" pitchFamily="34" charset="0"/>
              </a:rPr>
              <a:t>Reperibili in biblioteca e/o su </a:t>
            </a:r>
            <a:r>
              <a:rPr lang="it-IT" noProof="0" dirty="0" err="1">
                <a:latin typeface="Bahnschrift Condensed" panose="020B0502040204020203" pitchFamily="34" charset="0"/>
              </a:rPr>
              <a:t>Moodle</a:t>
            </a:r>
            <a:r>
              <a:rPr lang="it-IT" noProof="0" dirty="0">
                <a:latin typeface="Bahnschrift Condensed" panose="020B0502040204020203" pitchFamily="34" charset="0"/>
              </a:rPr>
              <a:t>, sia in italiano che in originale: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R. </a:t>
            </a:r>
            <a:r>
              <a:rPr lang="it-IT" noProof="0" dirty="0" err="1">
                <a:latin typeface="Bahnschrift Condensed" panose="020B0502040204020203" pitchFamily="34" charset="0"/>
              </a:rPr>
              <a:t>Domanović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Kraljević Marko per la seconda volta tra i serbi</a:t>
            </a:r>
            <a:endParaRPr lang="it-IT" noProof="0" dirty="0">
              <a:latin typeface="Bahnschrift Condensed" panose="020B0502040204020203" pitchFamily="34" charset="0"/>
            </a:endParaRP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M. </a:t>
            </a:r>
            <a:r>
              <a:rPr lang="it-IT" noProof="0" dirty="0" err="1">
                <a:latin typeface="Bahnschrift Condensed" panose="020B0502040204020203" pitchFamily="34" charset="0"/>
              </a:rPr>
              <a:t>Krleža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La battaglia di </a:t>
            </a:r>
            <a:r>
              <a:rPr lang="it-IT" i="1" noProof="0" dirty="0" err="1">
                <a:latin typeface="Bahnschrift Condensed" panose="020B0502040204020203" pitchFamily="34" charset="0"/>
              </a:rPr>
              <a:t>Bistrica</a:t>
            </a:r>
            <a:r>
              <a:rPr lang="it-IT" i="1" noProof="0" dirty="0">
                <a:latin typeface="Bahnschrift Condensed" panose="020B0502040204020203" pitchFamily="34" charset="0"/>
              </a:rPr>
              <a:t> </a:t>
            </a:r>
            <a:r>
              <a:rPr lang="it-IT" i="1" noProof="0" dirty="0" err="1">
                <a:latin typeface="Bahnschrift Condensed" panose="020B0502040204020203" pitchFamily="34" charset="0"/>
              </a:rPr>
              <a:t>Lesna</a:t>
            </a:r>
            <a:r>
              <a:rPr lang="it-IT" i="1" noProof="0" dirty="0">
                <a:latin typeface="Bahnschrift Condensed" panose="020B0502040204020203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I. </a:t>
            </a:r>
            <a:r>
              <a:rPr lang="it-IT" noProof="0" dirty="0" err="1">
                <a:latin typeface="Bahnschrift Condensed" panose="020B0502040204020203" pitchFamily="34" charset="0"/>
              </a:rPr>
              <a:t>Andrić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Il ponte sulla </a:t>
            </a:r>
            <a:r>
              <a:rPr lang="it-IT" i="1" noProof="0" dirty="0" err="1">
                <a:latin typeface="Bahnschrift Condensed" panose="020B0502040204020203" pitchFamily="34" charset="0"/>
              </a:rPr>
              <a:t>Žepa</a:t>
            </a:r>
            <a:r>
              <a:rPr lang="it-IT" i="1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e </a:t>
            </a:r>
            <a:r>
              <a:rPr lang="it-IT" i="1" noProof="0" dirty="0">
                <a:latin typeface="Bahnschrift Condensed" panose="020B0502040204020203" pitchFamily="34" charset="0"/>
              </a:rPr>
              <a:t>Lettera del 1920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D. </a:t>
            </a:r>
            <a:r>
              <a:rPr lang="it-IT" noProof="0" dirty="0" err="1">
                <a:latin typeface="Bahnschrift Condensed" panose="020B0502040204020203" pitchFamily="34" charset="0"/>
              </a:rPr>
              <a:t>Kiš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Il ragazzo e il cane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L’uomo che veniva da lontano </a:t>
            </a:r>
            <a:r>
              <a:rPr lang="it-IT" noProof="0" dirty="0">
                <a:latin typeface="Bahnschrift Condensed" panose="020B0502040204020203" pitchFamily="34" charset="0"/>
              </a:rPr>
              <a:t>e </a:t>
            </a:r>
            <a:r>
              <a:rPr lang="it-IT" i="1" noProof="0" dirty="0">
                <a:latin typeface="Bahnschrift Condensed" panose="020B0502040204020203" pitchFamily="34" charset="0"/>
              </a:rPr>
              <a:t>Da un album di velluto </a:t>
            </a:r>
          </a:p>
          <a:p>
            <a:pPr>
              <a:buFontTx/>
              <a:buChar char="-"/>
            </a:pPr>
            <a:r>
              <a:rPr lang="it-IT" noProof="0" dirty="0">
                <a:latin typeface="Bahnschrift Condensed" panose="020B0502040204020203" pitchFamily="34" charset="0"/>
              </a:rPr>
              <a:t>M. </a:t>
            </a:r>
            <a:r>
              <a:rPr lang="it-IT" noProof="0" dirty="0" err="1">
                <a:latin typeface="Bahnschrift Condensed" panose="020B0502040204020203" pitchFamily="34" charset="0"/>
              </a:rPr>
              <a:t>Jergović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La lettera</a:t>
            </a:r>
          </a:p>
          <a:p>
            <a:pPr marL="0" indent="0">
              <a:buNone/>
            </a:pPr>
            <a:endParaRPr lang="it-IT" noProof="0" dirty="0">
              <a:latin typeface="Bahnschrift Condensed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BED744A-DB4C-1AFD-B3DA-68D1481DB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66" y="2071209"/>
            <a:ext cx="1404736" cy="1990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23A5BAE-223C-7DC0-DCBA-44011B62D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117" y="2049613"/>
            <a:ext cx="1184075" cy="199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DEBBEBB-7614-6467-AE22-5561E83E9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07" y="1764519"/>
            <a:ext cx="1378872" cy="227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A294A75-094A-5672-D7DB-C51FA3E72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04" y="4421694"/>
            <a:ext cx="1280044" cy="2142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2287386-549D-916D-5C47-DAE7018F90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92" y="4441772"/>
            <a:ext cx="1378872" cy="212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7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80119-4ADB-AD63-2788-0CAF35A4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noProof="0" dirty="0">
                <a:latin typeface="Bahnschrift Condensed" panose="020B0502040204020203" pitchFamily="34" charset="0"/>
              </a:rPr>
              <a:t>BIBLIOGRAFIA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08A487-1D76-6819-E0E1-8E39EE995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noProof="0" dirty="0">
                <a:latin typeface="Bahnschrift Condensed" panose="020B0502040204020203" pitchFamily="34" charset="0"/>
              </a:rPr>
              <a:t>R. </a:t>
            </a:r>
            <a:r>
              <a:rPr lang="it-IT" noProof="0" dirty="0" err="1">
                <a:latin typeface="Bahnschrift Condensed" panose="020B0502040204020203" pitchFamily="34" charset="0"/>
              </a:rPr>
              <a:t>Domanović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Kraljević Marko per la seconda volta tra i serbi</a:t>
            </a:r>
            <a:r>
              <a:rPr lang="it-IT" noProof="0" dirty="0">
                <a:latin typeface="Bahnschrift Condensed" panose="020B0502040204020203" pitchFamily="34" charset="0"/>
              </a:rPr>
              <a:t>, in: R. </a:t>
            </a:r>
            <a:r>
              <a:rPr lang="it-IT" noProof="0" dirty="0" err="1">
                <a:latin typeface="Bahnschrift Condensed" panose="020B0502040204020203" pitchFamily="34" charset="0"/>
              </a:rPr>
              <a:t>Domanović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Satire</a:t>
            </a:r>
            <a:r>
              <a:rPr lang="it-IT" noProof="0" dirty="0">
                <a:latin typeface="Bahnschrift Condensed" panose="020B0502040204020203" pitchFamily="34" charset="0"/>
              </a:rPr>
              <a:t>, Padova: LINEA Edizioni, 2022.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M. </a:t>
            </a:r>
            <a:r>
              <a:rPr lang="it-IT" noProof="0" dirty="0" err="1">
                <a:latin typeface="Bahnschrift Condensed" panose="020B0502040204020203" pitchFamily="34" charset="0"/>
              </a:rPr>
              <a:t>Krleža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La battaglia di </a:t>
            </a:r>
            <a:r>
              <a:rPr lang="it-IT" i="1" noProof="0" dirty="0" err="1">
                <a:latin typeface="Bahnschrift Condensed" panose="020B0502040204020203" pitchFamily="34" charset="0"/>
              </a:rPr>
              <a:t>Bistrica</a:t>
            </a:r>
            <a:r>
              <a:rPr lang="it-IT" i="1" noProof="0" dirty="0">
                <a:latin typeface="Bahnschrift Condensed" panose="020B0502040204020203" pitchFamily="34" charset="0"/>
              </a:rPr>
              <a:t> </a:t>
            </a:r>
            <a:r>
              <a:rPr lang="it-IT" i="1" noProof="0" dirty="0" err="1">
                <a:latin typeface="Bahnschrift Condensed" panose="020B0502040204020203" pitchFamily="34" charset="0"/>
              </a:rPr>
              <a:t>Lesna</a:t>
            </a:r>
            <a:r>
              <a:rPr lang="it-IT" noProof="0" dirty="0">
                <a:latin typeface="Bahnschrift Condensed" panose="020B0502040204020203" pitchFamily="34" charset="0"/>
              </a:rPr>
              <a:t>, in: M. </a:t>
            </a:r>
            <a:r>
              <a:rPr lang="it-IT" noProof="0" dirty="0" err="1">
                <a:latin typeface="Bahnschrift Condensed" panose="020B0502040204020203" pitchFamily="34" charset="0"/>
              </a:rPr>
              <a:t>Krleža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Il dio Marte croato</a:t>
            </a:r>
            <a:r>
              <a:rPr lang="it-IT" noProof="0" dirty="0">
                <a:latin typeface="Bahnschrift Condensed" panose="020B0502040204020203" pitchFamily="34" charset="0"/>
              </a:rPr>
              <a:t>, Udine: Edizioni Studio Tesi, 1991 (disponibile su </a:t>
            </a:r>
            <a:r>
              <a:rPr lang="it-IT" noProof="0" dirty="0" err="1">
                <a:latin typeface="Bahnschrift Condensed" panose="020B0502040204020203" pitchFamily="34" charset="0"/>
              </a:rPr>
              <a:t>Moodle</a:t>
            </a:r>
            <a:r>
              <a:rPr lang="it-IT" noProof="0" dirty="0">
                <a:latin typeface="Bahnschrift Condensed" panose="020B0502040204020203" pitchFamily="34" charset="0"/>
              </a:rPr>
              <a:t>).  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I. </a:t>
            </a:r>
            <a:r>
              <a:rPr lang="it-IT" noProof="0" dirty="0" err="1">
                <a:latin typeface="Bahnschrift Condensed" panose="020B0502040204020203" pitchFamily="34" charset="0"/>
              </a:rPr>
              <a:t>Andrić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Il ponte sulla </a:t>
            </a:r>
            <a:r>
              <a:rPr lang="it-IT" i="1" noProof="0" dirty="0" err="1">
                <a:latin typeface="Bahnschrift Condensed" panose="020B0502040204020203" pitchFamily="34" charset="0"/>
              </a:rPr>
              <a:t>Žepa</a:t>
            </a:r>
            <a:r>
              <a:rPr lang="it-IT" i="1" noProof="0" dirty="0">
                <a:latin typeface="Bahnschrift Condensed" panose="020B0502040204020203" pitchFamily="34" charset="0"/>
              </a:rPr>
              <a:t> </a:t>
            </a:r>
            <a:r>
              <a:rPr lang="it-IT" noProof="0" dirty="0">
                <a:latin typeface="Bahnschrift Condensed" panose="020B0502040204020203" pitchFamily="34" charset="0"/>
              </a:rPr>
              <a:t>e </a:t>
            </a:r>
            <a:r>
              <a:rPr lang="it-IT" i="1" noProof="0" dirty="0">
                <a:latin typeface="Bahnschrift Condensed" panose="020B0502040204020203" pitchFamily="34" charset="0"/>
              </a:rPr>
              <a:t>Lettera del 1920</a:t>
            </a:r>
            <a:r>
              <a:rPr lang="it-IT" noProof="0" dirty="0">
                <a:latin typeface="Bahnschrift Condensed" panose="020B0502040204020203" pitchFamily="34" charset="0"/>
              </a:rPr>
              <a:t>, in: I. </a:t>
            </a:r>
            <a:r>
              <a:rPr lang="it-IT" noProof="0" dirty="0" err="1">
                <a:latin typeface="Bahnschrift Condensed" panose="020B0502040204020203" pitchFamily="34" charset="0"/>
              </a:rPr>
              <a:t>Andrić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Romanzi e racconti</a:t>
            </a:r>
            <a:r>
              <a:rPr lang="it-IT" noProof="0" dirty="0">
                <a:latin typeface="Bahnschrift Condensed" panose="020B0502040204020203" pitchFamily="34" charset="0"/>
              </a:rPr>
              <a:t>, Milano: I Meridiani – Arnoldo Mondadori Editore, 2001. 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D. </a:t>
            </a:r>
            <a:r>
              <a:rPr lang="it-IT" noProof="0" dirty="0" err="1">
                <a:latin typeface="Bahnschrift Condensed" panose="020B0502040204020203" pitchFamily="34" charset="0"/>
              </a:rPr>
              <a:t>Kiš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Il ragazzo e il cane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L’uomo che veniva da lontano </a:t>
            </a:r>
            <a:r>
              <a:rPr lang="it-IT" noProof="0" dirty="0">
                <a:latin typeface="Bahnschrift Condensed" panose="020B0502040204020203" pitchFamily="34" charset="0"/>
              </a:rPr>
              <a:t>e </a:t>
            </a:r>
            <a:r>
              <a:rPr lang="it-IT" i="1" noProof="0" dirty="0">
                <a:latin typeface="Bahnschrift Condensed" panose="020B0502040204020203" pitchFamily="34" charset="0"/>
              </a:rPr>
              <a:t>Da un album di velluto </a:t>
            </a:r>
            <a:r>
              <a:rPr lang="it-IT" noProof="0" dirty="0">
                <a:latin typeface="Bahnschrift Condensed" panose="020B0502040204020203" pitchFamily="34" charset="0"/>
              </a:rPr>
              <a:t>in: D. </a:t>
            </a:r>
            <a:r>
              <a:rPr lang="it-IT" noProof="0" dirty="0" err="1">
                <a:latin typeface="Bahnschrift Condensed" panose="020B0502040204020203" pitchFamily="34" charset="0"/>
              </a:rPr>
              <a:t>Kiš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Dolori precoci</a:t>
            </a:r>
            <a:r>
              <a:rPr lang="it-IT" noProof="0" dirty="0">
                <a:latin typeface="Bahnschrift Condensed" panose="020B0502040204020203" pitchFamily="34" charset="0"/>
              </a:rPr>
              <a:t>, Milano: Adelphi, 1993.</a:t>
            </a:r>
          </a:p>
          <a:p>
            <a:r>
              <a:rPr lang="it-IT" noProof="0" dirty="0">
                <a:latin typeface="Bahnschrift Condensed" panose="020B0502040204020203" pitchFamily="34" charset="0"/>
              </a:rPr>
              <a:t>M. </a:t>
            </a:r>
            <a:r>
              <a:rPr lang="it-IT" noProof="0" dirty="0" err="1">
                <a:latin typeface="Bahnschrift Condensed" panose="020B0502040204020203" pitchFamily="34" charset="0"/>
              </a:rPr>
              <a:t>Jergović</a:t>
            </a:r>
            <a:r>
              <a:rPr lang="it-IT" noProof="0" dirty="0">
                <a:latin typeface="Bahnschrift Condensed" panose="020B0502040204020203" pitchFamily="34" charset="0"/>
              </a:rPr>
              <a:t>, </a:t>
            </a:r>
            <a:r>
              <a:rPr lang="it-IT" i="1" noProof="0" dirty="0">
                <a:latin typeface="Bahnschrift Condensed" panose="020B0502040204020203" pitchFamily="34" charset="0"/>
              </a:rPr>
              <a:t>La lettera</a:t>
            </a:r>
            <a:r>
              <a:rPr lang="it-IT" noProof="0" dirty="0">
                <a:latin typeface="Bahnschrift Condensed" panose="020B0502040204020203" pitchFamily="34" charset="0"/>
              </a:rPr>
              <a:t>, in: M. </a:t>
            </a:r>
            <a:r>
              <a:rPr lang="it-IT" noProof="0" dirty="0" err="1">
                <a:latin typeface="Bahnschrift Condensed" panose="020B0502040204020203" pitchFamily="34" charset="0"/>
              </a:rPr>
              <a:t>Jergović</a:t>
            </a:r>
            <a:r>
              <a:rPr lang="it-IT" i="1" noProof="0" dirty="0">
                <a:latin typeface="Bahnschrift Condensed" panose="020B0502040204020203" pitchFamily="34" charset="0"/>
              </a:rPr>
              <a:t>, Le Marlboro di Sarajevo</a:t>
            </a:r>
            <a:r>
              <a:rPr lang="it-IT" noProof="0" dirty="0">
                <a:latin typeface="Bahnschrift Condensed" panose="020B0502040204020203" pitchFamily="34" charset="0"/>
              </a:rPr>
              <a:t>, Milano: Scheiwiller, 2005 (sono accettate anche le versioni pubblicate da Bottega Errante Edizioni nel 2019 e nel 2025).</a:t>
            </a:r>
          </a:p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7869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2844</Words>
  <Application>Microsoft Office PowerPoint</Application>
  <PresentationFormat>Widescreen</PresentationFormat>
  <Paragraphs>273</Paragraphs>
  <Slides>27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Bahnschrift Condensed</vt:lpstr>
      <vt:lpstr>Calibri</vt:lpstr>
      <vt:lpstr>Calibri Light</vt:lpstr>
      <vt:lpstr>Wingdings</vt:lpstr>
      <vt:lpstr>Tema di Office</vt:lpstr>
      <vt:lpstr>LINGUA E LETTERATURA  SERBA E CROATA</vt:lpstr>
      <vt:lpstr>LINGUA E LETTERATURA  SERBA E CROATA</vt:lpstr>
      <vt:lpstr>ORARIO E STRUTTURA DELLE LEZIONI</vt:lpstr>
      <vt:lpstr>ESAME FINALE</vt:lpstr>
      <vt:lpstr>MODALITÀ DIDATTICHE</vt:lpstr>
      <vt:lpstr>ARGOMENTI DEL CORSO</vt:lpstr>
      <vt:lpstr>ARGOMENTI DEL CORSO</vt:lpstr>
      <vt:lpstr>TESTI DA LEGGERE</vt:lpstr>
      <vt:lpstr>BIBLIOGRAFIA</vt:lpstr>
      <vt:lpstr>ULTERIORI TESTI D’APPOGGIO (in italiano)</vt:lpstr>
      <vt:lpstr>COLLOQUI E CONTATTI COL DOCENTE</vt:lpstr>
      <vt:lpstr>INTRODUZIONE ALLA LINGUA</vt:lpstr>
      <vt:lpstr>CHI SONO GLI SLAVI?</vt:lpstr>
      <vt:lpstr>Presentazione standard di PowerPoint</vt:lpstr>
      <vt:lpstr>COME SCRIVONO GLI SLAVI?</vt:lpstr>
      <vt:lpstr>COME SCRIVONO GLI SLAVI?</vt:lpstr>
      <vt:lpstr>SERBI, CROATI, BOSGNACCHI, MONTENEGRINI: COME PARLANO? COME SCRIVONO? </vt:lpstr>
      <vt:lpstr>SERBI, CROATI, BOSGNACCHI, MONTENEGRINI: COME PARLANO? COME SCRIVONO? </vt:lpstr>
      <vt:lpstr>Presentazione standard di PowerPoint</vt:lpstr>
      <vt:lpstr>UNA SOLA LINGUA O PIÙ LINGUE DIVERSE?</vt:lpstr>
      <vt:lpstr>LA LINGUA E LA STORIA: SERBIA</vt:lpstr>
      <vt:lpstr>LA LINGUA E LA STORIA: CROAZIA</vt:lpstr>
      <vt:lpstr>DIFFERENZE LESSICALI TRA SERBO E CROATO (esempi)</vt:lpstr>
      <vt:lpstr>LA MINORANZA LINGUISTICA CROATA IN MOLISE</vt:lpstr>
      <vt:lpstr>LA LINGUA E LA STORIA: BOSNIA ED ERZEGOVINA</vt:lpstr>
      <vt:lpstr>ORIENTALISMI E GERMANISMI NELLA PARLATA BOSNIACA</vt:lpstr>
      <vt:lpstr>LA LINGUA E LA STORIA: MONTENEGRO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. .</dc:creator>
  <cp:lastModifiedBy>. .</cp:lastModifiedBy>
  <cp:revision>29</cp:revision>
  <dcterms:created xsi:type="dcterms:W3CDTF">2026-02-22T16:19:12Z</dcterms:created>
  <dcterms:modified xsi:type="dcterms:W3CDTF">2026-03-01T20:13:49Z</dcterms:modified>
</cp:coreProperties>
</file>