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82233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82233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82233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82233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096000"/>
            <a:ext cx="9144000" cy="762000"/>
          </a:xfrm>
          <a:custGeom>
            <a:avLst/>
            <a:gdLst/>
            <a:ahLst/>
            <a:cxnLst/>
            <a:rect l="l" t="t" r="r" b="b"/>
            <a:pathLst>
              <a:path w="9144000" h="762000">
                <a:moveTo>
                  <a:pt x="9144000" y="0"/>
                </a:moveTo>
                <a:lnTo>
                  <a:pt x="1219200" y="0"/>
                </a:lnTo>
                <a:lnTo>
                  <a:pt x="1219200" y="228600"/>
                </a:lnTo>
                <a:lnTo>
                  <a:pt x="0" y="228600"/>
                </a:lnTo>
                <a:lnTo>
                  <a:pt x="0" y="762000"/>
                </a:lnTo>
                <a:lnTo>
                  <a:pt x="1219200" y="762000"/>
                </a:lnTo>
                <a:lnTo>
                  <a:pt x="9144000" y="762000"/>
                </a:lnTo>
                <a:lnTo>
                  <a:pt x="9144000" y="2286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22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4065" y="434797"/>
            <a:ext cx="7931150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82233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2742" y="1402206"/>
            <a:ext cx="7531734" cy="3366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298194" y="6191679"/>
            <a:ext cx="208089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724013" y="6191679"/>
            <a:ext cx="69443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jpg"/><Relationship Id="rId3" Type="http://schemas.openxmlformats.org/officeDocument/2006/relationships/image" Target="../media/image13.jpg"/><Relationship Id="rId4" Type="http://schemas.openxmlformats.org/officeDocument/2006/relationships/image" Target="../media/image14.jpg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jpg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efsa.europa.eu/" TargetMode="External"/><Relationship Id="rId3" Type="http://schemas.openxmlformats.org/officeDocument/2006/relationships/image" Target="../media/image4.jpg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hem.uniroma1.it/didattica/offerta-formativa/rischio-chimico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3429000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0" y="0"/>
                </a:moveTo>
                <a:lnTo>
                  <a:pt x="0" y="0"/>
                </a:lnTo>
                <a:lnTo>
                  <a:pt x="0" y="3429000"/>
                </a:lnTo>
                <a:lnTo>
                  <a:pt x="9144000" y="3429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00677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635885">
              <a:lnSpc>
                <a:spcPct val="100000"/>
              </a:lnSpc>
              <a:spcBef>
                <a:spcPts val="100"/>
              </a:spcBef>
            </a:pPr>
            <a:r>
              <a:rPr dirty="0" i="1">
                <a:solidFill>
                  <a:srgbClr val="FFFFFF"/>
                </a:solidFill>
                <a:latin typeface="Comic Sans MS"/>
                <a:cs typeface="Comic Sans MS"/>
              </a:rPr>
              <a:t>RISCHIO</a:t>
            </a:r>
            <a:r>
              <a:rPr dirty="0" spc="-55" i="1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dirty="0" spc="-10" i="1">
                <a:solidFill>
                  <a:srgbClr val="FFFFFF"/>
                </a:solidFill>
                <a:latin typeface="Comic Sans MS"/>
                <a:cs typeface="Comic Sans MS"/>
              </a:rPr>
              <a:t>CHIMICO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94766" y="1069339"/>
            <a:ext cx="8025765" cy="15665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2000" b="1" i="1">
                <a:solidFill>
                  <a:srgbClr val="FFFFFF"/>
                </a:solidFill>
                <a:latin typeface="Comic Sans MS"/>
                <a:cs typeface="Comic Sans MS"/>
              </a:rPr>
              <a:t>Corso</a:t>
            </a:r>
            <a:r>
              <a:rPr dirty="0" sz="2000" spc="-35" b="1" i="1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Comic Sans MS"/>
                <a:cs typeface="Comic Sans MS"/>
              </a:rPr>
              <a:t>di</a:t>
            </a:r>
            <a:r>
              <a:rPr dirty="0" sz="2000" spc="-20" b="1" i="1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Comic Sans MS"/>
                <a:cs typeface="Comic Sans MS"/>
              </a:rPr>
              <a:t>informazione</a:t>
            </a:r>
            <a:r>
              <a:rPr dirty="0" sz="2000" spc="-50" b="1" i="1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Comic Sans MS"/>
                <a:cs typeface="Comic Sans MS"/>
              </a:rPr>
              <a:t>di</a:t>
            </a:r>
            <a:r>
              <a:rPr dirty="0" sz="2000" spc="-30" b="1" i="1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dirty="0" sz="2000" spc="-20" b="1" i="1">
                <a:solidFill>
                  <a:srgbClr val="FFFFFF"/>
                </a:solidFill>
                <a:latin typeface="Comic Sans MS"/>
                <a:cs typeface="Comic Sans MS"/>
              </a:rPr>
              <a:t>base</a:t>
            </a:r>
            <a:endParaRPr sz="2000">
              <a:latin typeface="Comic Sans MS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dirty="0" sz="2000" b="1" i="1">
                <a:solidFill>
                  <a:srgbClr val="FFFFFF"/>
                </a:solidFill>
                <a:latin typeface="Comic Sans MS"/>
                <a:cs typeface="Comic Sans MS"/>
              </a:rPr>
              <a:t>ex</a:t>
            </a:r>
            <a:r>
              <a:rPr dirty="0" sz="2000" spc="-35" b="1" i="1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Arial"/>
                <a:cs typeface="Arial"/>
              </a:rPr>
              <a:t>art.</a:t>
            </a:r>
            <a:r>
              <a:rPr dirty="0" sz="2000" spc="-25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Arial"/>
                <a:cs typeface="Arial"/>
              </a:rPr>
              <a:t>37</a:t>
            </a:r>
            <a:r>
              <a:rPr dirty="0" sz="2000" spc="-15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Arial"/>
                <a:cs typeface="Arial"/>
              </a:rPr>
              <a:t>D.Lgs.</a:t>
            </a:r>
            <a:r>
              <a:rPr dirty="0" sz="2000" spc="-20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Arial"/>
                <a:cs typeface="Arial"/>
              </a:rPr>
              <a:t>81/08</a:t>
            </a:r>
            <a:r>
              <a:rPr dirty="0" sz="2000" spc="-15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dirty="0" sz="2000" spc="-20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Arial"/>
                <a:cs typeface="Arial"/>
              </a:rPr>
              <a:t>dell’Accordo</a:t>
            </a:r>
            <a:r>
              <a:rPr dirty="0" sz="2000" spc="-25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" b="1" i="1">
                <a:solidFill>
                  <a:srgbClr val="FFFFFF"/>
                </a:solidFill>
                <a:latin typeface="Arial"/>
                <a:cs typeface="Arial"/>
              </a:rPr>
              <a:t>Stato-</a:t>
            </a:r>
            <a:r>
              <a:rPr dirty="0" sz="2000" b="1" i="1">
                <a:solidFill>
                  <a:srgbClr val="FFFFFF"/>
                </a:solidFill>
                <a:latin typeface="Arial"/>
                <a:cs typeface="Arial"/>
              </a:rPr>
              <a:t>Regioni</a:t>
            </a:r>
            <a:r>
              <a:rPr dirty="0" sz="2000" spc="-40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FFFFFF"/>
                </a:solidFill>
                <a:latin typeface="Arial"/>
                <a:cs typeface="Arial"/>
              </a:rPr>
              <a:t>del</a:t>
            </a:r>
            <a:r>
              <a:rPr dirty="0" sz="2000" spc="-20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10" b="1" i="1">
                <a:solidFill>
                  <a:srgbClr val="FFFFFF"/>
                </a:solidFill>
                <a:latin typeface="Arial"/>
                <a:cs typeface="Arial"/>
              </a:rPr>
              <a:t>21/12/2011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2000">
              <a:latin typeface="Arial"/>
              <a:cs typeface="Arial"/>
            </a:endParaRPr>
          </a:p>
          <a:p>
            <a:pPr marL="3215005">
              <a:lnSpc>
                <a:spcPct val="100000"/>
              </a:lnSpc>
              <a:spcBef>
                <a:spcPts val="5"/>
              </a:spcBef>
            </a:pPr>
            <a:r>
              <a:rPr dirty="0" sz="2000" i="1">
                <a:solidFill>
                  <a:srgbClr val="FFFFFF"/>
                </a:solidFill>
                <a:latin typeface="Comic Sans MS"/>
                <a:cs typeface="Comic Sans MS"/>
              </a:rPr>
              <a:t>Prof.</a:t>
            </a:r>
            <a:r>
              <a:rPr dirty="0" sz="2000" spc="-30" i="1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dirty="0" sz="2000" i="1">
                <a:solidFill>
                  <a:srgbClr val="FFFFFF"/>
                </a:solidFill>
                <a:latin typeface="Comic Sans MS"/>
                <a:cs typeface="Comic Sans MS"/>
              </a:rPr>
              <a:t>Alessandro</a:t>
            </a:r>
            <a:r>
              <a:rPr dirty="0" sz="2000" spc="5" i="1">
                <a:solidFill>
                  <a:srgbClr val="FFFFFF"/>
                </a:solidFill>
                <a:latin typeface="Comic Sans MS"/>
                <a:cs typeface="Comic Sans MS"/>
              </a:rPr>
              <a:t> </a:t>
            </a:r>
            <a:r>
              <a:rPr dirty="0" sz="2000" spc="-10" i="1">
                <a:solidFill>
                  <a:srgbClr val="FFFFFF"/>
                </a:solidFill>
                <a:latin typeface="Comic Sans MS"/>
                <a:cs typeface="Comic Sans MS"/>
              </a:rPr>
              <a:t>Bacaloni</a:t>
            </a:r>
            <a:endParaRPr sz="2000">
              <a:latin typeface="Comic Sans MS"/>
              <a:cs typeface="Comic Sans MS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0" y="2743200"/>
            <a:ext cx="9144000" cy="4114800"/>
            <a:chOff x="0" y="2743200"/>
            <a:chExt cx="9144000" cy="411480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425951"/>
              <a:ext cx="9143999" cy="3432046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057399" y="2743200"/>
              <a:ext cx="7086600" cy="685800"/>
            </a:xfrm>
            <a:custGeom>
              <a:avLst/>
              <a:gdLst/>
              <a:ahLst/>
              <a:cxnLst/>
              <a:rect l="l" t="t" r="r" b="b"/>
              <a:pathLst>
                <a:path w="7086600" h="685800">
                  <a:moveTo>
                    <a:pt x="7086600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7086600" y="685800"/>
                  </a:lnTo>
                  <a:lnTo>
                    <a:pt x="7086600" y="0"/>
                  </a:lnTo>
                  <a:close/>
                </a:path>
              </a:pathLst>
            </a:custGeom>
            <a:solidFill>
              <a:srgbClr val="822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429000"/>
              <a:ext cx="9143999" cy="114452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68068" y="2831592"/>
              <a:ext cx="7057644" cy="669036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298194" y="6178397"/>
            <a:ext cx="208089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RISCHIO</a:t>
            </a:r>
            <a:r>
              <a:rPr dirty="0" sz="1100" spc="-4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CHIMICO</a:t>
            </a:r>
            <a:r>
              <a:rPr dirty="0" sz="1100" spc="-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100" spc="-4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A.</a:t>
            </a:r>
            <a:r>
              <a:rPr dirty="0" sz="11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Arial MT"/>
                <a:cs typeface="Arial MT"/>
              </a:rPr>
              <a:t>Bacaloni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8885" y="214071"/>
            <a:ext cx="427101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Fattori</a:t>
            </a:r>
            <a:r>
              <a:rPr dirty="0" spc="-30"/>
              <a:t> </a:t>
            </a:r>
            <a:r>
              <a:rPr dirty="0"/>
              <a:t>di</a:t>
            </a:r>
            <a:r>
              <a:rPr dirty="0" spc="-30"/>
              <a:t> </a:t>
            </a:r>
            <a:r>
              <a:rPr dirty="0"/>
              <a:t>rischio</a:t>
            </a:r>
            <a:r>
              <a:rPr dirty="0" spc="-25"/>
              <a:t> </a:t>
            </a:r>
            <a:r>
              <a:rPr dirty="0"/>
              <a:t>per</a:t>
            </a:r>
            <a:r>
              <a:rPr dirty="0" spc="-10"/>
              <a:t> </a:t>
            </a:r>
            <a:r>
              <a:rPr dirty="0"/>
              <a:t>la</a:t>
            </a:r>
            <a:r>
              <a:rPr dirty="0" spc="-20"/>
              <a:t> </a:t>
            </a:r>
            <a:r>
              <a:rPr dirty="0" spc="-10"/>
              <a:t>salute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b="0" i="1">
                <a:latin typeface="Arial"/>
                <a:cs typeface="Arial"/>
              </a:rPr>
              <a:t>(esito</a:t>
            </a:r>
            <a:r>
              <a:rPr dirty="0" spc="-70" b="0" i="1">
                <a:latin typeface="Arial"/>
                <a:cs typeface="Arial"/>
              </a:rPr>
              <a:t> </a:t>
            </a:r>
            <a:r>
              <a:rPr dirty="0" b="0" i="1">
                <a:latin typeface="Arial"/>
                <a:cs typeface="Arial"/>
              </a:rPr>
              <a:t>malattia</a:t>
            </a:r>
            <a:r>
              <a:rPr dirty="0" spc="-55" b="0" i="1">
                <a:latin typeface="Arial"/>
                <a:cs typeface="Arial"/>
              </a:rPr>
              <a:t> </a:t>
            </a:r>
            <a:r>
              <a:rPr dirty="0" b="0" i="1">
                <a:latin typeface="Arial"/>
                <a:cs typeface="Arial"/>
              </a:rPr>
              <a:t>da</a:t>
            </a:r>
            <a:r>
              <a:rPr dirty="0" spc="-65" b="0" i="1">
                <a:latin typeface="Arial"/>
                <a:cs typeface="Arial"/>
              </a:rPr>
              <a:t> </a:t>
            </a:r>
            <a:r>
              <a:rPr dirty="0" spc="-10" b="0" i="1">
                <a:latin typeface="Arial"/>
                <a:cs typeface="Arial"/>
              </a:rPr>
              <a:t>lavoro)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114805"/>
            <a:ext cx="8747760" cy="42722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ESPOSIZIONE</a:t>
            </a:r>
            <a:r>
              <a:rPr dirty="0" sz="1800" spc="-7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AD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AGENTI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CHIMICI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ESPOSIZIONE</a:t>
            </a:r>
            <a:r>
              <a:rPr dirty="0" sz="1800" spc="-7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AD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AGENTI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CANCEROGENI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ESPOSIZIONE</a:t>
            </a:r>
            <a:r>
              <a:rPr dirty="0" sz="1800" spc="-7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AD</a:t>
            </a:r>
            <a:r>
              <a:rPr dirty="0" sz="1800" spc="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AGENTI </a:t>
            </a:r>
            <a:r>
              <a:rPr dirty="0" sz="1800" spc="-10" b="1">
                <a:latin typeface="Arial"/>
                <a:cs typeface="Arial"/>
              </a:rPr>
              <a:t>BIOLOGICI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9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VENTILAZIONE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INDUSTRIALE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CLIMATIZZAZIONE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LOCALI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6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LAVORO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ESPOSIZIONE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RUMORE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ESPOSIZIONE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VIBRAZIONI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2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MICROCLIMA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TERMICO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ESPOSIZIONE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RADIAZIONI</a:t>
            </a:r>
            <a:r>
              <a:rPr dirty="0" sz="1800" spc="2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IONIZZANTI</a:t>
            </a:r>
            <a:endParaRPr sz="1800">
              <a:latin typeface="Arial"/>
              <a:cs typeface="Arial"/>
            </a:endParaRPr>
          </a:p>
          <a:p>
            <a:pPr marL="456565" indent="-4438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456565" algn="l"/>
              </a:tabLst>
            </a:pPr>
            <a:r>
              <a:rPr dirty="0" sz="1800" b="1">
                <a:latin typeface="Arial"/>
                <a:cs typeface="Arial"/>
              </a:rPr>
              <a:t>ESPOSIZIONE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RADIAZIONI</a:t>
            </a:r>
            <a:r>
              <a:rPr dirty="0" sz="1800" spc="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NON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IONIZZANTI</a:t>
            </a:r>
            <a:endParaRPr sz="1800">
              <a:latin typeface="Arial"/>
              <a:cs typeface="Arial"/>
            </a:endParaRPr>
          </a:p>
          <a:p>
            <a:pPr marL="456565" indent="-4438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456565" algn="l"/>
              </a:tabLst>
            </a:pPr>
            <a:r>
              <a:rPr dirty="0" sz="1800" spc="-10" b="1">
                <a:latin typeface="Arial"/>
                <a:cs typeface="Arial"/>
              </a:rPr>
              <a:t>ILLUMINAZIONE</a:t>
            </a:r>
            <a:endParaRPr sz="1800">
              <a:latin typeface="Arial"/>
              <a:cs typeface="Arial"/>
            </a:endParaRPr>
          </a:p>
          <a:p>
            <a:pPr marL="456565" indent="-443865">
              <a:lnSpc>
                <a:spcPct val="100000"/>
              </a:lnSpc>
              <a:spcBef>
                <a:spcPts val="220"/>
              </a:spcBef>
              <a:buAutoNum type="arabicPeriod"/>
              <a:tabLst>
                <a:tab pos="456565" algn="l"/>
              </a:tabLst>
            </a:pPr>
            <a:r>
              <a:rPr dirty="0" sz="1800" b="1">
                <a:latin typeface="Arial"/>
                <a:cs typeface="Arial"/>
              </a:rPr>
              <a:t>CARICO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LAVORO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FISICO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(attualmente</a:t>
            </a:r>
            <a:r>
              <a:rPr dirty="0" sz="1800" spc="-30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Movimentazione</a:t>
            </a:r>
            <a:r>
              <a:rPr dirty="0" sz="1800" spc="-5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Manuale</a:t>
            </a:r>
            <a:r>
              <a:rPr dirty="0" sz="1800" spc="-35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dei</a:t>
            </a:r>
            <a:r>
              <a:rPr dirty="0" sz="1800" spc="-55" i="1">
                <a:latin typeface="Arial"/>
                <a:cs typeface="Arial"/>
              </a:rPr>
              <a:t> </a:t>
            </a:r>
            <a:r>
              <a:rPr dirty="0" sz="1800" spc="-10" i="1">
                <a:latin typeface="Arial"/>
                <a:cs typeface="Arial"/>
              </a:rPr>
              <a:t>Carichi)</a:t>
            </a:r>
            <a:endParaRPr sz="1800">
              <a:latin typeface="Arial"/>
              <a:cs typeface="Arial"/>
            </a:endParaRPr>
          </a:p>
          <a:p>
            <a:pPr marL="456565" indent="-4438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456565" algn="l"/>
              </a:tabLst>
            </a:pPr>
            <a:r>
              <a:rPr dirty="0" sz="1800" b="1">
                <a:latin typeface="Arial"/>
                <a:cs typeface="Arial"/>
              </a:rPr>
              <a:t>CARICO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LAVORO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MENTALE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(attualmente</a:t>
            </a:r>
            <a:r>
              <a:rPr dirty="0" sz="1800" spc="-35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Stress</a:t>
            </a:r>
            <a:r>
              <a:rPr dirty="0" sz="1800" spc="-60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Lavoro</a:t>
            </a:r>
            <a:r>
              <a:rPr dirty="0" sz="1800" spc="-50" i="1">
                <a:latin typeface="Arial"/>
                <a:cs typeface="Arial"/>
              </a:rPr>
              <a:t> </a:t>
            </a:r>
            <a:r>
              <a:rPr dirty="0" sz="1800" spc="-10" i="1">
                <a:latin typeface="Arial"/>
                <a:cs typeface="Arial"/>
              </a:rPr>
              <a:t>Correlato)</a:t>
            </a:r>
            <a:endParaRPr sz="1800">
              <a:latin typeface="Arial"/>
              <a:cs typeface="Arial"/>
            </a:endParaRPr>
          </a:p>
          <a:p>
            <a:pPr marL="456565" indent="-443865">
              <a:lnSpc>
                <a:spcPct val="100000"/>
              </a:lnSpc>
              <a:spcBef>
                <a:spcPts val="219"/>
              </a:spcBef>
              <a:buAutoNum type="arabicPeriod"/>
              <a:tabLst>
                <a:tab pos="456565" algn="l"/>
              </a:tabLst>
            </a:pPr>
            <a:r>
              <a:rPr dirty="0" sz="1800" b="1">
                <a:latin typeface="Arial"/>
                <a:cs typeface="Arial"/>
              </a:rPr>
              <a:t>LAVORO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AI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VIDEO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TERMINALI</a:t>
            </a:r>
            <a:r>
              <a:rPr dirty="0" sz="1800" spc="15" b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(è</a:t>
            </a:r>
            <a:r>
              <a:rPr dirty="0" sz="1800" spc="-40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un</a:t>
            </a:r>
            <a:r>
              <a:rPr dirty="0" sz="1800" spc="-35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vero</a:t>
            </a:r>
            <a:r>
              <a:rPr dirty="0" sz="1800" spc="-50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“rischio”</a:t>
            </a:r>
            <a:r>
              <a:rPr dirty="0" sz="1800" spc="-35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come</a:t>
            </a:r>
            <a:r>
              <a:rPr dirty="0" sz="1800" spc="-35" i="1">
                <a:latin typeface="Arial"/>
                <a:cs typeface="Arial"/>
              </a:rPr>
              <a:t> </a:t>
            </a:r>
            <a:r>
              <a:rPr dirty="0" sz="1800" spc="-10" i="1">
                <a:latin typeface="Arial"/>
                <a:cs typeface="Arial"/>
              </a:rPr>
              <a:t>definito?)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7820" y="214071"/>
            <a:ext cx="453072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00"/>
              </a:spcBef>
            </a:pPr>
            <a:r>
              <a:rPr dirty="0"/>
              <a:t>Fattori</a:t>
            </a:r>
            <a:r>
              <a:rPr dirty="0" spc="-35"/>
              <a:t> </a:t>
            </a:r>
            <a:r>
              <a:rPr dirty="0" spc="-10"/>
              <a:t>trasversali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b="0" i="1">
                <a:latin typeface="Arial"/>
                <a:cs typeface="Arial"/>
              </a:rPr>
              <a:t>(aspetti</a:t>
            </a:r>
            <a:r>
              <a:rPr dirty="0" spc="-70" b="0" i="1">
                <a:latin typeface="Arial"/>
                <a:cs typeface="Arial"/>
              </a:rPr>
              <a:t> </a:t>
            </a:r>
            <a:r>
              <a:rPr dirty="0" spc="-10" b="0" i="1">
                <a:latin typeface="Arial"/>
                <a:cs typeface="Arial"/>
              </a:rPr>
              <a:t>organizzativi</a:t>
            </a:r>
            <a:r>
              <a:rPr dirty="0" spc="-20" b="0" i="1">
                <a:latin typeface="Arial"/>
                <a:cs typeface="Arial"/>
              </a:rPr>
              <a:t> </a:t>
            </a:r>
            <a:r>
              <a:rPr dirty="0" b="0" i="1">
                <a:latin typeface="Arial"/>
                <a:cs typeface="Arial"/>
              </a:rPr>
              <a:t>e</a:t>
            </a:r>
            <a:r>
              <a:rPr dirty="0" spc="-55" b="0" i="1">
                <a:latin typeface="Arial"/>
                <a:cs typeface="Arial"/>
              </a:rPr>
              <a:t> </a:t>
            </a:r>
            <a:r>
              <a:rPr dirty="0" spc="-10" b="0" i="1">
                <a:latin typeface="Arial"/>
                <a:cs typeface="Arial"/>
              </a:rPr>
              <a:t>gestionali)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50800" rIns="0" bIns="0" rtlCol="0" vert="horz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ORGANIZZAZIONE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DEL</a:t>
            </a:r>
            <a:r>
              <a:rPr dirty="0" sz="1800" spc="-8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LAVORO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COMPITI,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FUNZIONI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RESPONSABILITA’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ANALISI,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PIANIFICAZIONE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CONTROLLO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spc="-10" b="1">
                <a:latin typeface="Arial"/>
                <a:cs typeface="Arial"/>
              </a:rPr>
              <a:t>FORMAZIONE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9"/>
              </a:spcBef>
              <a:buAutoNum type="arabicPeriod"/>
              <a:tabLst>
                <a:tab pos="393065" algn="l"/>
              </a:tabLst>
            </a:pPr>
            <a:r>
              <a:rPr dirty="0" sz="1800" spc="-10" b="1">
                <a:latin typeface="Arial"/>
                <a:cs typeface="Arial"/>
              </a:rPr>
              <a:t>INFORMAZIONE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spc="-10" b="1">
                <a:latin typeface="Arial"/>
                <a:cs typeface="Arial"/>
              </a:rPr>
              <a:t>PARTECIPAZIONE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NORME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 PROCEDIMENTI DI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LAVORO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20"/>
              </a:spcBef>
              <a:buAutoNum type="arabicPeriod"/>
              <a:tabLst>
                <a:tab pos="393065" algn="l"/>
              </a:tabLst>
            </a:pPr>
            <a:r>
              <a:rPr dirty="0" sz="1800" spc="-10" b="1">
                <a:latin typeface="Arial"/>
                <a:cs typeface="Arial"/>
              </a:rPr>
              <a:t>MANUTENZIONE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DISPOSITIVI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PROTEZIONE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INDIVIDUALE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SQUADRE</a:t>
            </a:r>
            <a:r>
              <a:rPr dirty="0" sz="1800" spc="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PROCEDURE DI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EMERGENZA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PRIMO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SOCCORSO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215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SORVEGLIANZA</a:t>
            </a:r>
            <a:r>
              <a:rPr dirty="0" sz="1800" spc="-6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SANITARIA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4917" y="358597"/>
            <a:ext cx="7118350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40"/>
              <a:t> </a:t>
            </a:r>
            <a:r>
              <a:rPr dirty="0"/>
              <a:t>–</a:t>
            </a:r>
            <a:r>
              <a:rPr dirty="0" spc="-30"/>
              <a:t> </a:t>
            </a:r>
            <a:r>
              <a:rPr dirty="0"/>
              <a:t>riferimenti</a:t>
            </a:r>
            <a:r>
              <a:rPr dirty="0" spc="-45"/>
              <a:t> </a:t>
            </a:r>
            <a:r>
              <a:rPr dirty="0"/>
              <a:t>normativi</a:t>
            </a:r>
            <a:r>
              <a:rPr dirty="0" spc="-35"/>
              <a:t> </a:t>
            </a:r>
            <a:r>
              <a:rPr dirty="0"/>
              <a:t>ante</a:t>
            </a:r>
            <a:r>
              <a:rPr dirty="0" spc="-35"/>
              <a:t> </a:t>
            </a:r>
            <a:r>
              <a:rPr dirty="0" spc="-20"/>
              <a:t>2008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28684" y="999266"/>
          <a:ext cx="8361680" cy="5005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8475"/>
                <a:gridCol w="3949700"/>
              </a:tblGrid>
              <a:tr h="345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350" spc="190" b="1">
                          <a:latin typeface="Times New Roman"/>
                          <a:cs typeface="Times New Roman"/>
                        </a:rPr>
                        <a:t>Gas</a:t>
                      </a:r>
                      <a:r>
                        <a:rPr dirty="0" sz="1350" spc="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tossici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223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712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R.D.L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147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1927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223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350" spc="155" b="1">
                          <a:latin typeface="Times New Roman"/>
                          <a:cs typeface="Times New Roman"/>
                        </a:rPr>
                        <a:t>Prevenzione</a:t>
                      </a:r>
                      <a:r>
                        <a:rPr dirty="0" sz="1350" spc="14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0" b="1">
                          <a:latin typeface="Times New Roman"/>
                          <a:cs typeface="Times New Roman"/>
                        </a:rPr>
                        <a:t>infortuni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350" spc="225" b="1">
                          <a:latin typeface="Times New Roman"/>
                          <a:cs typeface="Times New Roman"/>
                        </a:rPr>
                        <a:t>DPR</a:t>
                      </a:r>
                      <a:r>
                        <a:rPr dirty="0" sz="1350" spc="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547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1955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Igiene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lavoro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350" spc="225" b="1">
                          <a:latin typeface="Times New Roman"/>
                          <a:cs typeface="Times New Roman"/>
                        </a:rPr>
                        <a:t>DPR</a:t>
                      </a:r>
                      <a:r>
                        <a:rPr dirty="0" sz="1350" spc="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303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1956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492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747395" marR="194310" indent="-551815">
                        <a:lnSpc>
                          <a:spcPct val="101299"/>
                        </a:lnSpc>
                        <a:spcBef>
                          <a:spcPts val="555"/>
                        </a:spcBef>
                      </a:pP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Classificazione,etichettatura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14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imballaggio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sostanze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preparati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pericolosi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048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D.Lgs</a:t>
                      </a:r>
                      <a:r>
                        <a:rPr dirty="0" sz="1350" spc="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52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1997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0" b="1">
                          <a:latin typeface="Times New Roman"/>
                          <a:cs typeface="Times New Roman"/>
                        </a:rPr>
                        <a:t>(sostanze)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R="127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D.Lgs</a:t>
                      </a:r>
                      <a:r>
                        <a:rPr dirty="0" sz="1350" spc="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65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2003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(preparati)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Attività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60" b="1">
                          <a:latin typeface="Times New Roman"/>
                          <a:cs typeface="Times New Roman"/>
                        </a:rPr>
                        <a:t>comportanti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rischi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 incidenti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D.Lgs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134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1999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7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Protezione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60" b="1">
                          <a:latin typeface="Times New Roman"/>
                          <a:cs typeface="Times New Roman"/>
                        </a:rPr>
                        <a:t>amianto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113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60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D.Lgs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277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1991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7000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L.</a:t>
                      </a:r>
                      <a:r>
                        <a:rPr dirty="0" sz="1350" spc="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257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1992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81660"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420"/>
                        </a:spcBef>
                      </a:pP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Dispositivi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protezione</a:t>
                      </a:r>
                      <a:r>
                        <a:rPr dirty="0" sz="1350" spc="1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individuale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034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1350" spc="190" b="1">
                          <a:latin typeface="Times New Roman"/>
                          <a:cs typeface="Times New Roman"/>
                        </a:rPr>
                        <a:t>DLgs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475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1992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1969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350" spc="280" b="1">
                          <a:latin typeface="Times New Roman"/>
                          <a:cs typeface="Times New Roman"/>
                        </a:rPr>
                        <a:t>DM</a:t>
                      </a:r>
                      <a:r>
                        <a:rPr dirty="0" sz="1350" spc="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5" b="1">
                          <a:latin typeface="Times New Roman"/>
                          <a:cs typeface="Times New Roman"/>
                        </a:rPr>
                        <a:t>2-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5-2001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651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dirty="0" sz="1350" spc="155" b="1">
                          <a:latin typeface="Times New Roman"/>
                          <a:cs typeface="Times New Roman"/>
                        </a:rPr>
                        <a:t>Sicurezza</a:t>
                      </a:r>
                      <a:r>
                        <a:rPr dirty="0" sz="1350" spc="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salute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lavoro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5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D.Lgs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626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1994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350" spc="185" b="1">
                          <a:latin typeface="Times New Roman"/>
                          <a:cs typeface="Times New Roman"/>
                        </a:rPr>
                        <a:t>DLgs242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1996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 i="1">
                          <a:latin typeface="Times New Roman"/>
                          <a:cs typeface="Times New Roman"/>
                        </a:rPr>
                        <a:t>626bis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9415"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Segnaletica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dirty="0" sz="1350" spc="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sicurezza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350" spc="190" b="1">
                          <a:latin typeface="Times New Roman"/>
                          <a:cs typeface="Times New Roman"/>
                        </a:rPr>
                        <a:t>DLgs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493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1996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4655"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Protezione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350" spc="1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agenti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5" b="1">
                          <a:latin typeface="Times New Roman"/>
                          <a:cs typeface="Times New Roman"/>
                        </a:rPr>
                        <a:t>cancerogeni</a:t>
                      </a:r>
                      <a:r>
                        <a:rPr dirty="0" sz="1350" spc="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o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575"/>
                        </a:lnSpc>
                        <a:spcBef>
                          <a:spcPts val="25"/>
                        </a:spcBef>
                      </a:pPr>
                      <a:r>
                        <a:rPr dirty="0" sz="1350" spc="160" b="1">
                          <a:latin typeface="Times New Roman"/>
                          <a:cs typeface="Times New Roman"/>
                        </a:rPr>
                        <a:t>mutageni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570"/>
                        </a:lnSpc>
                      </a:pP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Titolo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60" b="1">
                          <a:latin typeface="Times New Roman"/>
                          <a:cs typeface="Times New Roman"/>
                        </a:rPr>
                        <a:t>VII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60" b="1">
                          <a:latin typeface="Times New Roman"/>
                          <a:cs typeface="Times New Roman"/>
                        </a:rPr>
                        <a:t>Dlgs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5" b="1">
                          <a:latin typeface="Times New Roman"/>
                          <a:cs typeface="Times New Roman"/>
                        </a:rPr>
                        <a:t>626-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94</a:t>
                      </a:r>
                      <a:r>
                        <a:rPr dirty="0" sz="1350" spc="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(Dlgs</a:t>
                      </a:r>
                      <a:r>
                        <a:rPr dirty="0" sz="1350" spc="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60" b="1">
                          <a:latin typeface="Times New Roman"/>
                          <a:cs typeface="Times New Roman"/>
                        </a:rPr>
                        <a:t>66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14" b="1">
                          <a:latin typeface="Times New Roman"/>
                          <a:cs typeface="Times New Roman"/>
                        </a:rPr>
                        <a:t>del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575"/>
                        </a:lnSpc>
                        <a:spcBef>
                          <a:spcPts val="25"/>
                        </a:spcBef>
                      </a:pP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2000)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65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Protezione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70" b="1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agenti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chimici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779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6865" marR="230504" indent="-1352550">
                        <a:lnSpc>
                          <a:spcPts val="1639"/>
                        </a:lnSpc>
                      </a:pP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Titolo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VIIbis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60" b="1">
                          <a:latin typeface="Times New Roman"/>
                          <a:cs typeface="Times New Roman"/>
                        </a:rPr>
                        <a:t>Dlgs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5" b="1">
                          <a:latin typeface="Times New Roman"/>
                          <a:cs typeface="Times New Roman"/>
                        </a:rPr>
                        <a:t>626-</a:t>
                      </a:r>
                      <a:r>
                        <a:rPr dirty="0" sz="1350" spc="175" b="1">
                          <a:latin typeface="Times New Roman"/>
                          <a:cs typeface="Times New Roman"/>
                        </a:rPr>
                        <a:t>94</a:t>
                      </a:r>
                      <a:r>
                        <a:rPr dirty="0" sz="1350" spc="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5" b="1">
                          <a:latin typeface="Times New Roman"/>
                          <a:cs typeface="Times New Roman"/>
                        </a:rPr>
                        <a:t>(Dlgs</a:t>
                      </a:r>
                      <a:r>
                        <a:rPr dirty="0" sz="13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5" b="1">
                          <a:latin typeface="Times New Roman"/>
                          <a:cs typeface="Times New Roman"/>
                        </a:rPr>
                        <a:t>25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2002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350" spc="165" b="1">
                          <a:latin typeface="Times New Roman"/>
                          <a:cs typeface="Times New Roman"/>
                        </a:rPr>
                        <a:t>Schede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dati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35" b="1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sicurezza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350" spc="280" b="1">
                          <a:latin typeface="Times New Roman"/>
                          <a:cs typeface="Times New Roman"/>
                        </a:rPr>
                        <a:t>DM</a:t>
                      </a:r>
                      <a:r>
                        <a:rPr dirty="0" sz="1350" spc="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0" b="1">
                          <a:latin typeface="Times New Roman"/>
                          <a:cs typeface="Times New Roman"/>
                        </a:rPr>
                        <a:t>del</a:t>
                      </a:r>
                      <a:r>
                        <a:rPr dirty="0" sz="13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50" spc="145" b="1">
                          <a:latin typeface="Times New Roman"/>
                          <a:cs typeface="Times New Roman"/>
                        </a:rPr>
                        <a:t>7-</a:t>
                      </a:r>
                      <a:r>
                        <a:rPr dirty="0" sz="1350" spc="150" b="1">
                          <a:latin typeface="Times New Roman"/>
                          <a:cs typeface="Times New Roman"/>
                        </a:rPr>
                        <a:t>9-2002</a:t>
                      </a:r>
                      <a:endParaRPr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35"/>
              <a:t> </a:t>
            </a:r>
            <a:r>
              <a:rPr dirty="0"/>
              <a:t>chimico</a:t>
            </a:r>
            <a:r>
              <a:rPr dirty="0" spc="-35"/>
              <a:t> </a:t>
            </a:r>
            <a:r>
              <a:rPr dirty="0"/>
              <a:t>–</a:t>
            </a:r>
            <a:r>
              <a:rPr dirty="0" spc="-30"/>
              <a:t> </a:t>
            </a:r>
            <a:r>
              <a:rPr dirty="0"/>
              <a:t>riferimenti</a:t>
            </a:r>
            <a:r>
              <a:rPr dirty="0" spc="-40"/>
              <a:t> </a:t>
            </a:r>
            <a:r>
              <a:rPr dirty="0"/>
              <a:t>normativi</a:t>
            </a:r>
            <a:r>
              <a:rPr dirty="0" spc="-35"/>
              <a:t> </a:t>
            </a:r>
            <a:r>
              <a:rPr dirty="0" spc="-10"/>
              <a:t>attuali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1281270"/>
            <a:ext cx="7278370" cy="2044700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D.Lgs.</a:t>
            </a:r>
            <a:r>
              <a:rPr dirty="0" u="sng" sz="2400" spc="-2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81/</a:t>
            </a:r>
            <a:r>
              <a:rPr dirty="0" u="sng" sz="2400" spc="-3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spc="-2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2008</a:t>
            </a:r>
            <a:endParaRPr sz="24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2400">
                <a:latin typeface="Arial MT"/>
                <a:cs typeface="Arial MT"/>
              </a:rPr>
              <a:t>(c.d.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Testo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Unico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sulla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Salute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Sicurezza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Lavoro)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60"/>
              </a:spcBef>
            </a:pP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4959350" algn="l"/>
              </a:tabLst>
            </a:pP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Normativa</a:t>
            </a:r>
            <a:r>
              <a:rPr dirty="0" u="sng" sz="2400" spc="-1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precedente</a:t>
            </a:r>
            <a:r>
              <a:rPr dirty="0" u="sng" sz="2400" spc="-114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accolta</a:t>
            </a:r>
            <a:r>
              <a:rPr dirty="0" u="sng" sz="2400" spc="-85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spc="-25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in</a:t>
            </a: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	</a:t>
            </a:r>
            <a:r>
              <a:rPr dirty="0" u="sng" sz="2400" spc="-1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parte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2742" y="3306659"/>
            <a:ext cx="1922145" cy="2037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95"/>
              </a:spcBef>
            </a:pPr>
            <a:r>
              <a:rPr dirty="0" sz="2400">
                <a:latin typeface="Arial MT"/>
                <a:cs typeface="Arial MT"/>
              </a:rPr>
              <a:t>DPR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547/55 </a:t>
            </a:r>
            <a:r>
              <a:rPr dirty="0" sz="2400">
                <a:latin typeface="Arial MT"/>
                <a:cs typeface="Arial MT"/>
              </a:rPr>
              <a:t>DPR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303/56 </a:t>
            </a:r>
            <a:r>
              <a:rPr dirty="0" sz="2400">
                <a:latin typeface="Arial MT"/>
                <a:cs typeface="Arial MT"/>
              </a:rPr>
              <a:t>D.Lgs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277/91 </a:t>
            </a:r>
            <a:r>
              <a:rPr dirty="0" sz="2400">
                <a:latin typeface="Arial MT"/>
                <a:cs typeface="Arial MT"/>
              </a:rPr>
              <a:t>D.Lgs.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626/94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2400" spc="-20">
                <a:latin typeface="Arial MT"/>
                <a:cs typeface="Arial MT"/>
              </a:rPr>
              <a:t>Ecc.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028456" y="3275838"/>
            <a:ext cx="1530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FFFFFF"/>
                </a:solidFill>
                <a:latin typeface="Arial MT"/>
                <a:cs typeface="Arial MT"/>
              </a:rPr>
              <a:t>bb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D.Lgs.81/08,</a:t>
            </a:r>
            <a:r>
              <a:rPr dirty="0" spc="-30"/>
              <a:t> </a:t>
            </a:r>
            <a:r>
              <a:rPr dirty="0"/>
              <a:t>art.2</a:t>
            </a:r>
            <a:r>
              <a:rPr dirty="0" spc="-35"/>
              <a:t> </a:t>
            </a:r>
            <a:r>
              <a:rPr dirty="0"/>
              <a:t>–</a:t>
            </a:r>
            <a:r>
              <a:rPr dirty="0" spc="-30"/>
              <a:t> </a:t>
            </a:r>
            <a:r>
              <a:rPr dirty="0"/>
              <a:t>Definizioni</a:t>
            </a:r>
            <a:r>
              <a:rPr dirty="0" spc="-70"/>
              <a:t> </a:t>
            </a:r>
            <a:r>
              <a:rPr dirty="0" spc="-10"/>
              <a:t>comuni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859942" y="1293431"/>
            <a:ext cx="7077709" cy="4416425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680"/>
              </a:spcBef>
              <a:buAutoNum type="alphaLcParenR"/>
              <a:tabLst>
                <a:tab pos="469265" algn="l"/>
              </a:tabLst>
            </a:pPr>
            <a:r>
              <a:rPr dirty="0" sz="2400" spc="-10">
                <a:latin typeface="Arial MT"/>
                <a:cs typeface="Arial MT"/>
              </a:rPr>
              <a:t>Lavoratore</a:t>
            </a:r>
            <a:endParaRPr sz="2400">
              <a:latin typeface="Arial MT"/>
              <a:cs typeface="Arial MT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AutoNum type="alphaLcParenR"/>
              <a:tabLst>
                <a:tab pos="469265" algn="l"/>
              </a:tabLst>
            </a:pPr>
            <a:r>
              <a:rPr dirty="0" sz="2400">
                <a:latin typeface="Arial MT"/>
                <a:cs typeface="Arial MT"/>
              </a:rPr>
              <a:t>Datore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lavoro</a:t>
            </a:r>
            <a:endParaRPr sz="2400">
              <a:latin typeface="Arial MT"/>
              <a:cs typeface="Arial MT"/>
            </a:endParaRPr>
          </a:p>
          <a:p>
            <a:pPr marL="469265" indent="-456565">
              <a:lnSpc>
                <a:spcPct val="100000"/>
              </a:lnSpc>
              <a:spcBef>
                <a:spcPts val="580"/>
              </a:spcBef>
              <a:buAutoNum type="alphaLcParenR"/>
              <a:tabLst>
                <a:tab pos="469265" algn="l"/>
              </a:tabLst>
            </a:pPr>
            <a:r>
              <a:rPr dirty="0" sz="2400" spc="-10">
                <a:latin typeface="Arial MT"/>
                <a:cs typeface="Arial MT"/>
              </a:rPr>
              <a:t>Azienda</a:t>
            </a:r>
            <a:endParaRPr sz="2400">
              <a:latin typeface="Arial MT"/>
              <a:cs typeface="Arial MT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AutoNum type="alphaLcParenR"/>
              <a:tabLst>
                <a:tab pos="469265" algn="l"/>
              </a:tabLst>
            </a:pPr>
            <a:r>
              <a:rPr dirty="0" sz="2400" spc="-10">
                <a:latin typeface="Arial MT"/>
                <a:cs typeface="Arial MT"/>
              </a:rPr>
              <a:t>Dirigente</a:t>
            </a:r>
            <a:endParaRPr sz="2400">
              <a:latin typeface="Arial MT"/>
              <a:cs typeface="Arial MT"/>
            </a:endParaRPr>
          </a:p>
          <a:p>
            <a:pPr marL="469265" indent="-456565">
              <a:lnSpc>
                <a:spcPct val="100000"/>
              </a:lnSpc>
              <a:spcBef>
                <a:spcPts val="580"/>
              </a:spcBef>
              <a:buAutoNum type="alphaLcParenR"/>
              <a:tabLst>
                <a:tab pos="469265" algn="l"/>
              </a:tabLst>
            </a:pPr>
            <a:r>
              <a:rPr dirty="0" sz="2400" spc="-10">
                <a:latin typeface="Arial MT"/>
                <a:cs typeface="Arial MT"/>
              </a:rPr>
              <a:t>Preposto</a:t>
            </a:r>
            <a:endParaRPr sz="2400">
              <a:latin typeface="Arial MT"/>
              <a:cs typeface="Arial MT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AutoNum type="alphaLcParenR"/>
              <a:tabLst>
                <a:tab pos="469265" algn="l"/>
              </a:tabLst>
            </a:pPr>
            <a:r>
              <a:rPr dirty="0" sz="2400" spc="-10">
                <a:latin typeface="Arial MT"/>
                <a:cs typeface="Arial MT"/>
              </a:rPr>
              <a:t>Responsabile</a:t>
            </a:r>
            <a:r>
              <a:rPr dirty="0" sz="2400" spc="-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Servizio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Prevenzione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Protezione</a:t>
            </a:r>
            <a:endParaRPr sz="2400">
              <a:latin typeface="Arial MT"/>
              <a:cs typeface="Arial MT"/>
            </a:endParaRPr>
          </a:p>
          <a:p>
            <a:pPr marL="469265" indent="-456565">
              <a:lnSpc>
                <a:spcPct val="100000"/>
              </a:lnSpc>
              <a:spcBef>
                <a:spcPts val="575"/>
              </a:spcBef>
              <a:buAutoNum type="alphaLcParenR"/>
              <a:tabLst>
                <a:tab pos="469265" algn="l"/>
              </a:tabLst>
            </a:pPr>
            <a:r>
              <a:rPr dirty="0" sz="2400">
                <a:latin typeface="Arial MT"/>
                <a:cs typeface="Arial MT"/>
              </a:rPr>
              <a:t>Addetto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Servizio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Prevenzione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Protezione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2400" spc="-25">
                <a:latin typeface="Arial MT"/>
                <a:cs typeface="Arial MT"/>
              </a:rPr>
              <a:t>…..</a:t>
            </a:r>
            <a:endParaRPr sz="2400">
              <a:latin typeface="Arial MT"/>
              <a:cs typeface="Arial MT"/>
            </a:endParaRPr>
          </a:p>
          <a:p>
            <a:pPr marL="366395" indent="-353695">
              <a:lnSpc>
                <a:spcPct val="100000"/>
              </a:lnSpc>
              <a:spcBef>
                <a:spcPts val="575"/>
              </a:spcBef>
              <a:buAutoNum type="alphaLcParenR" startAt="8"/>
              <a:tabLst>
                <a:tab pos="366395" algn="l"/>
              </a:tabLst>
            </a:pPr>
            <a:r>
              <a:rPr dirty="0" sz="2400">
                <a:latin typeface="Arial MT"/>
                <a:cs typeface="Arial MT"/>
              </a:rPr>
              <a:t>Medico</a:t>
            </a:r>
            <a:r>
              <a:rPr dirty="0" sz="2400" spc="-10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Competente</a:t>
            </a:r>
            <a:endParaRPr sz="2400">
              <a:latin typeface="Arial MT"/>
              <a:cs typeface="Arial MT"/>
            </a:endParaRPr>
          </a:p>
          <a:p>
            <a:pPr marL="265430" indent="-252729">
              <a:lnSpc>
                <a:spcPct val="100000"/>
              </a:lnSpc>
              <a:spcBef>
                <a:spcPts val="575"/>
              </a:spcBef>
              <a:buAutoNum type="alphaLcParenR" startAt="8"/>
              <a:tabLst>
                <a:tab pos="265430" algn="l"/>
              </a:tabLst>
            </a:pPr>
            <a:r>
              <a:rPr dirty="0" sz="2400" spc="-10">
                <a:latin typeface="Arial MT"/>
                <a:cs typeface="Arial MT"/>
              </a:rPr>
              <a:t>Rappresentante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dei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Lavoratori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per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la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Sicurezza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D.Lgs.81/08,</a:t>
            </a:r>
            <a:r>
              <a:rPr dirty="0" spc="-30"/>
              <a:t> </a:t>
            </a:r>
            <a:r>
              <a:rPr dirty="0"/>
              <a:t>art.2</a:t>
            </a:r>
            <a:r>
              <a:rPr dirty="0" spc="-35"/>
              <a:t> </a:t>
            </a:r>
            <a:r>
              <a:rPr dirty="0"/>
              <a:t>–</a:t>
            </a:r>
            <a:r>
              <a:rPr dirty="0" spc="-30"/>
              <a:t> </a:t>
            </a:r>
            <a:r>
              <a:rPr dirty="0"/>
              <a:t>Definizioni</a:t>
            </a:r>
            <a:r>
              <a:rPr dirty="0" spc="-70"/>
              <a:t> </a:t>
            </a:r>
            <a:r>
              <a:rPr dirty="0" spc="-10"/>
              <a:t>comuni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859942" y="1293431"/>
            <a:ext cx="7515859" cy="339217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marL="366395" indent="-353695">
              <a:lnSpc>
                <a:spcPct val="100000"/>
              </a:lnSpc>
              <a:spcBef>
                <a:spcPts val="680"/>
              </a:spcBef>
              <a:buAutoNum type="alphaLcParenR" startAt="14"/>
              <a:tabLst>
                <a:tab pos="366395" algn="l"/>
              </a:tabLst>
            </a:pPr>
            <a:r>
              <a:rPr dirty="0" sz="2400" spc="-10">
                <a:latin typeface="Arial MT"/>
                <a:cs typeface="Arial MT"/>
              </a:rPr>
              <a:t>Prevenzione</a:t>
            </a:r>
            <a:endParaRPr sz="2400">
              <a:latin typeface="Arial MT"/>
              <a:cs typeface="Arial MT"/>
            </a:endParaRPr>
          </a:p>
          <a:p>
            <a:pPr marL="367030" marR="5080" indent="-354965">
              <a:lnSpc>
                <a:spcPct val="100000"/>
              </a:lnSpc>
              <a:spcBef>
                <a:spcPts val="575"/>
              </a:spcBef>
              <a:buAutoNum type="alphaLcParenR" startAt="14"/>
              <a:tabLst>
                <a:tab pos="469265" algn="l"/>
              </a:tabLst>
            </a:pPr>
            <a:r>
              <a:rPr dirty="0" sz="2400">
                <a:latin typeface="Arial MT"/>
                <a:cs typeface="Arial MT"/>
              </a:rPr>
              <a:t>Salute: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stato</a:t>
            </a:r>
            <a:r>
              <a:rPr dirty="0" u="sng" sz="2400" spc="-8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</a:t>
            </a:r>
            <a:r>
              <a:rPr dirty="0" u="sng" sz="2400" spc="-8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completo</a:t>
            </a:r>
            <a:r>
              <a:rPr dirty="0" u="sng" sz="2400" spc="-5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benessere</a:t>
            </a:r>
            <a:r>
              <a:rPr dirty="0" u="sng" sz="2400" spc="-5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fisico,</a:t>
            </a:r>
            <a:r>
              <a:rPr dirty="0" u="sng" sz="2400" spc="-8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mentale</a:t>
            </a:r>
            <a:r>
              <a:rPr dirty="0" u="sng" sz="2400" spc="-5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e</a:t>
            </a:r>
            <a:r>
              <a:rPr dirty="0" sz="2400" spc="-50" i="1">
                <a:latin typeface="Arial"/>
                <a:cs typeface="Arial"/>
              </a:rPr>
              <a:t> </a:t>
            </a:r>
            <a:r>
              <a:rPr dirty="0" sz="2400" spc="-50" i="1">
                <a:latin typeface="Arial"/>
                <a:cs typeface="Arial"/>
              </a:rPr>
              <a:t>	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sociale,</a:t>
            </a:r>
            <a:r>
              <a:rPr dirty="0" u="sng" sz="2400" spc="-6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non</a:t>
            </a:r>
            <a:r>
              <a:rPr dirty="0" u="sng" sz="2400" spc="-7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consistente</a:t>
            </a:r>
            <a:r>
              <a:rPr dirty="0" u="sng" sz="2400" spc="-6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solo</a:t>
            </a:r>
            <a:r>
              <a:rPr dirty="0" u="sng" sz="2400" spc="-7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</a:t>
            </a:r>
            <a:r>
              <a:rPr dirty="0" u="sng" sz="2400" spc="-9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una</a:t>
            </a:r>
            <a:r>
              <a:rPr dirty="0" u="sng" sz="2400" spc="-6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assenza</a:t>
            </a:r>
            <a:r>
              <a:rPr dirty="0" u="sng" sz="2400" spc="-8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spc="-2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</a:t>
            </a:r>
            <a:r>
              <a:rPr dirty="0" sz="2400" spc="-25" i="1">
                <a:latin typeface="Arial"/>
                <a:cs typeface="Arial"/>
              </a:rPr>
              <a:t> </a:t>
            </a:r>
            <a:r>
              <a:rPr dirty="0" sz="2400" spc="-25" i="1">
                <a:latin typeface="Arial"/>
                <a:cs typeface="Arial"/>
              </a:rPr>
              <a:t>	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malattia</a:t>
            </a:r>
            <a:r>
              <a:rPr dirty="0" u="sng" sz="2400" spc="-2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dirty="0" u="sng" sz="2400" spc="-45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</a:t>
            </a:r>
            <a:r>
              <a:rPr dirty="0" u="sng" sz="2400" spc="-5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spc="-10" i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infermità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2400" spc="-25">
                <a:latin typeface="Arial MT"/>
                <a:cs typeface="Arial MT"/>
              </a:rPr>
              <a:t>………</a:t>
            </a:r>
            <a:endParaRPr sz="2400">
              <a:latin typeface="Arial MT"/>
              <a:cs typeface="Arial MT"/>
            </a:endParaRPr>
          </a:p>
          <a:p>
            <a:pPr marL="367665" indent="-354965">
              <a:lnSpc>
                <a:spcPct val="100000"/>
              </a:lnSpc>
              <a:spcBef>
                <a:spcPts val="575"/>
              </a:spcBef>
              <a:buAutoNum type="alphaLcParenR" startAt="17"/>
              <a:tabLst>
                <a:tab pos="367665" algn="l"/>
              </a:tabLst>
            </a:pPr>
            <a:r>
              <a:rPr dirty="0" sz="2400">
                <a:latin typeface="Arial MT"/>
                <a:cs typeface="Arial MT"/>
              </a:rPr>
              <a:t>Valutazione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dei</a:t>
            </a:r>
            <a:r>
              <a:rPr dirty="0" sz="2400" spc="-10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rischi</a:t>
            </a:r>
            <a:endParaRPr sz="24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580"/>
              </a:spcBef>
              <a:buAutoNum type="alphaLcParenR" startAt="17"/>
              <a:tabLst>
                <a:tab pos="299085" algn="l"/>
              </a:tabLst>
            </a:pPr>
            <a:r>
              <a:rPr dirty="0" sz="2400" spc="-10">
                <a:latin typeface="Arial MT"/>
                <a:cs typeface="Arial MT"/>
              </a:rPr>
              <a:t>Pericolo</a:t>
            </a:r>
            <a:endParaRPr sz="2400">
              <a:latin typeface="Arial MT"/>
              <a:cs typeface="Arial MT"/>
            </a:endParaRPr>
          </a:p>
          <a:p>
            <a:pPr marL="350520" indent="-337820">
              <a:lnSpc>
                <a:spcPct val="100000"/>
              </a:lnSpc>
              <a:spcBef>
                <a:spcPts val="575"/>
              </a:spcBef>
              <a:buAutoNum type="alphaLcParenR" startAt="17"/>
              <a:tabLst>
                <a:tab pos="350520" algn="l"/>
              </a:tabLst>
            </a:pPr>
            <a:r>
              <a:rPr dirty="0" sz="2400" spc="-10">
                <a:latin typeface="Arial MT"/>
                <a:cs typeface="Arial MT"/>
              </a:rPr>
              <a:t>Rischio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50"/>
              <a:t> </a:t>
            </a:r>
            <a:r>
              <a:rPr dirty="0"/>
              <a:t>chimico</a:t>
            </a:r>
            <a:r>
              <a:rPr dirty="0" spc="-45"/>
              <a:t> </a:t>
            </a:r>
            <a:r>
              <a:rPr dirty="0"/>
              <a:t>–</a:t>
            </a:r>
            <a:r>
              <a:rPr dirty="0" spc="-40"/>
              <a:t> </a:t>
            </a:r>
            <a:r>
              <a:rPr dirty="0"/>
              <a:t>D.Lgs.</a:t>
            </a:r>
            <a:r>
              <a:rPr dirty="0" spc="-40"/>
              <a:t> </a:t>
            </a:r>
            <a:r>
              <a:rPr dirty="0"/>
              <a:t>81/2008</a:t>
            </a:r>
            <a:r>
              <a:rPr dirty="0" spc="-30"/>
              <a:t> </a:t>
            </a:r>
            <a:r>
              <a:rPr dirty="0"/>
              <a:t>–</a:t>
            </a:r>
            <a:r>
              <a:rPr dirty="0" spc="-30"/>
              <a:t> </a:t>
            </a:r>
            <a:r>
              <a:rPr dirty="0"/>
              <a:t>art.</a:t>
            </a:r>
            <a:r>
              <a:rPr dirty="0" spc="-45"/>
              <a:t> </a:t>
            </a:r>
            <a:r>
              <a:rPr dirty="0"/>
              <a:t>222,</a:t>
            </a:r>
            <a:r>
              <a:rPr dirty="0" spc="-35"/>
              <a:t> </a:t>
            </a:r>
            <a:r>
              <a:rPr dirty="0" spc="-25"/>
              <a:t>a)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859942" y="1366850"/>
            <a:ext cx="7503795" cy="2586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F96400"/>
                </a:solidFill>
                <a:latin typeface="Arial"/>
                <a:cs typeface="Arial"/>
              </a:rPr>
              <a:t>agenti</a:t>
            </a:r>
            <a:r>
              <a:rPr dirty="0" sz="2400" spc="-15" b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F96400"/>
                </a:solidFill>
                <a:latin typeface="Arial"/>
                <a:cs typeface="Arial"/>
              </a:rPr>
              <a:t>chimici:</a:t>
            </a:r>
            <a:r>
              <a:rPr dirty="0" sz="2400" spc="-35" b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tutti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gli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elementi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composti</a:t>
            </a:r>
            <a:r>
              <a:rPr dirty="0" sz="2400" spc="-20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chimici, </a:t>
            </a:r>
            <a:r>
              <a:rPr dirty="0" sz="2400" b="1">
                <a:latin typeface="Arial"/>
                <a:cs typeface="Arial"/>
              </a:rPr>
              <a:t>sia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da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soli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sia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nei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loro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miscugli,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allo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stato </a:t>
            </a:r>
            <a:r>
              <a:rPr dirty="0" sz="2400" b="1">
                <a:latin typeface="Arial"/>
                <a:cs typeface="Arial"/>
              </a:rPr>
              <a:t>naturale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ottenuti,</a:t>
            </a:r>
            <a:r>
              <a:rPr dirty="0" sz="2400" spc="-6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utilizzati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smaltiti,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compreso </a:t>
            </a:r>
            <a:r>
              <a:rPr dirty="0" sz="2400" b="1">
                <a:latin typeface="Arial"/>
                <a:cs typeface="Arial"/>
              </a:rPr>
              <a:t>lo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smaltimento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come</a:t>
            </a:r>
            <a:r>
              <a:rPr dirty="0" sz="2400" spc="-1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rifiuti,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mediante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qualsiasi </a:t>
            </a:r>
            <a:r>
              <a:rPr dirty="0" sz="2400" b="1">
                <a:latin typeface="Arial"/>
                <a:cs typeface="Arial"/>
              </a:rPr>
              <a:t>attività</a:t>
            </a:r>
            <a:r>
              <a:rPr dirty="0" sz="2400" spc="-5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lavorativa,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siano</a:t>
            </a:r>
            <a:r>
              <a:rPr dirty="0" sz="2400" spc="-5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essi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prodotti </a:t>
            </a:r>
            <a:r>
              <a:rPr dirty="0" sz="2400" b="1">
                <a:latin typeface="Arial"/>
                <a:cs typeface="Arial"/>
              </a:rPr>
              <a:t>intenzionalmente</a:t>
            </a:r>
            <a:r>
              <a:rPr dirty="0" sz="2400" spc="-5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no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e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siano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immessi</a:t>
            </a:r>
            <a:r>
              <a:rPr dirty="0" sz="2400" spc="-2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no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sul </a:t>
            </a:r>
            <a:r>
              <a:rPr dirty="0" sz="2400" spc="-10" b="1">
                <a:latin typeface="Arial"/>
                <a:cs typeface="Arial"/>
              </a:rPr>
              <a:t>mercato;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8739" y="320825"/>
            <a:ext cx="9008110" cy="5814695"/>
          </a:xfrm>
          <a:prstGeom prst="rect">
            <a:avLst/>
          </a:prstGeom>
        </p:spPr>
        <p:txBody>
          <a:bodyPr wrap="square" lIns="0" tIns="127000" rIns="0" bIns="0" rtlCol="0" vert="horz">
            <a:spAutoFit/>
          </a:bodyPr>
          <a:lstStyle/>
          <a:p>
            <a:pPr marL="1128395">
              <a:lnSpc>
                <a:spcPct val="100000"/>
              </a:lnSpc>
              <a:spcBef>
                <a:spcPts val="1000"/>
              </a:spcBef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Art.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222</a:t>
            </a:r>
            <a:r>
              <a:rPr dirty="0" sz="2400" spc="-2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b)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 i="1">
                <a:solidFill>
                  <a:srgbClr val="822333"/>
                </a:solidFill>
                <a:latin typeface="Arial"/>
                <a:cs typeface="Arial"/>
              </a:rPr>
              <a:t>agenti</a:t>
            </a:r>
            <a:r>
              <a:rPr dirty="0" sz="2400" spc="-30" b="1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 i="1">
                <a:solidFill>
                  <a:srgbClr val="822333"/>
                </a:solidFill>
                <a:latin typeface="Arial"/>
                <a:cs typeface="Arial"/>
              </a:rPr>
              <a:t>chimici</a:t>
            </a:r>
            <a:r>
              <a:rPr dirty="0" sz="2400" spc="-40" b="1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 i="1">
                <a:solidFill>
                  <a:srgbClr val="822333"/>
                </a:solidFill>
                <a:latin typeface="Arial"/>
                <a:cs typeface="Arial"/>
              </a:rPr>
              <a:t>pericolosi</a:t>
            </a:r>
            <a:endParaRPr sz="2400">
              <a:latin typeface="Arial"/>
              <a:cs typeface="Arial"/>
            </a:endParaRPr>
          </a:p>
          <a:p>
            <a:pPr marL="469900" marR="234315" indent="-457200">
              <a:lnSpc>
                <a:spcPct val="100000"/>
              </a:lnSpc>
              <a:spcBef>
                <a:spcPts val="894"/>
              </a:spcBef>
              <a:buClr>
                <a:srgbClr val="822333"/>
              </a:buClr>
              <a:buAutoNum type="arabicParenR"/>
              <a:tabLst>
                <a:tab pos="469900" algn="l"/>
              </a:tabLst>
            </a:pPr>
            <a:r>
              <a:rPr dirty="0" sz="2400">
                <a:latin typeface="Arial MT"/>
                <a:cs typeface="Arial MT"/>
              </a:rPr>
              <a:t>agenti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chimici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che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soddisfano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criteri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classificazione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20">
                <a:latin typeface="Arial MT"/>
                <a:cs typeface="Arial MT"/>
              </a:rPr>
              <a:t>come </a:t>
            </a:r>
            <a:r>
              <a:rPr dirty="0" sz="2400">
                <a:latin typeface="Arial MT"/>
                <a:cs typeface="Arial MT"/>
              </a:rPr>
              <a:t>pericolosi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una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delle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classi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pericolo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fisico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o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pericolo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per </a:t>
            </a:r>
            <a:r>
              <a:rPr dirty="0" sz="2400">
                <a:latin typeface="Arial MT"/>
                <a:cs typeface="Arial MT"/>
              </a:rPr>
              <a:t>la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salute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cui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al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regolamento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(CE)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n.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1272/2008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del </a:t>
            </a:r>
            <a:r>
              <a:rPr dirty="0" sz="2400">
                <a:latin typeface="Arial MT"/>
                <a:cs typeface="Arial MT"/>
              </a:rPr>
              <a:t>Parlamento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europeo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10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Consiglio,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indipendentemente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dal </a:t>
            </a:r>
            <a:r>
              <a:rPr dirty="0" sz="2400">
                <a:latin typeface="Arial MT"/>
                <a:cs typeface="Arial MT"/>
              </a:rPr>
              <a:t>fatto</a:t>
            </a:r>
            <a:r>
              <a:rPr dirty="0" sz="2400" spc="-10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che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tali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agenti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chimici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siano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classificati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nell'ambito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20">
                <a:latin typeface="Arial MT"/>
                <a:cs typeface="Arial MT"/>
              </a:rPr>
              <a:t>tale </a:t>
            </a:r>
            <a:r>
              <a:rPr dirty="0" sz="2400" spc="-10">
                <a:latin typeface="Arial MT"/>
                <a:cs typeface="Arial MT"/>
              </a:rPr>
              <a:t>regolamento;</a:t>
            </a:r>
            <a:endParaRPr sz="2400">
              <a:latin typeface="Arial MT"/>
              <a:cs typeface="Arial MT"/>
            </a:endParaRPr>
          </a:p>
          <a:p>
            <a:pPr marL="469900" marR="5080" indent="-457200">
              <a:lnSpc>
                <a:spcPct val="100000"/>
              </a:lnSpc>
              <a:spcBef>
                <a:spcPts val="580"/>
              </a:spcBef>
              <a:buClr>
                <a:srgbClr val="822333"/>
              </a:buClr>
              <a:buAutoNum type="arabicParenR"/>
              <a:tabLst>
                <a:tab pos="469900" algn="l"/>
              </a:tabLst>
            </a:pPr>
            <a:r>
              <a:rPr dirty="0" sz="2400">
                <a:latin typeface="Arial MT"/>
                <a:cs typeface="Arial MT"/>
              </a:rPr>
              <a:t>agenti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chimici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che,</a:t>
            </a:r>
            <a:r>
              <a:rPr dirty="0" sz="2400" spc="-9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pur</a:t>
            </a:r>
            <a:r>
              <a:rPr dirty="0" sz="2400" spc="-9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non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essendo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classificabili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20">
                <a:latin typeface="Arial MT"/>
                <a:cs typeface="Arial MT"/>
              </a:rPr>
              <a:t>come </a:t>
            </a:r>
            <a:r>
              <a:rPr dirty="0" sz="2400">
                <a:latin typeface="Arial MT"/>
                <a:cs typeface="Arial MT"/>
              </a:rPr>
              <a:t>pericolosi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ai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sensi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presente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articolo,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lettera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b),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numero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1), </a:t>
            </a:r>
            <a:r>
              <a:rPr dirty="0" sz="2400">
                <a:latin typeface="Arial MT"/>
                <a:cs typeface="Arial MT"/>
              </a:rPr>
              <a:t>comportano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un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rischio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per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la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sicurezza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la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salute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lavoratori </a:t>
            </a:r>
            <a:r>
              <a:rPr dirty="0" sz="2400">
                <a:latin typeface="Arial MT"/>
                <a:cs typeface="Arial MT"/>
              </a:rPr>
              <a:t>a</a:t>
            </a:r>
            <a:r>
              <a:rPr dirty="0" sz="2400" spc="-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causa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loro</a:t>
            </a:r>
            <a:r>
              <a:rPr dirty="0" sz="2400" spc="-40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proprieta'chimico-</a:t>
            </a:r>
            <a:r>
              <a:rPr dirty="0" sz="2400">
                <a:latin typeface="Arial MT"/>
                <a:cs typeface="Arial MT"/>
              </a:rPr>
              <a:t>fisiche,</a:t>
            </a:r>
            <a:r>
              <a:rPr dirty="0" sz="2400" spc="-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chimiche</a:t>
            </a:r>
            <a:r>
              <a:rPr dirty="0" sz="2400" spc="-20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o </a:t>
            </a:r>
            <a:r>
              <a:rPr dirty="0" sz="2400" spc="-10">
                <a:latin typeface="Arial MT"/>
                <a:cs typeface="Arial MT"/>
              </a:rPr>
              <a:t>tossicologiche</a:t>
            </a:r>
            <a:r>
              <a:rPr dirty="0" sz="2400" spc="-2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modo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cui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sono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utilizzati</a:t>
            </a:r>
            <a:r>
              <a:rPr dirty="0" sz="2400" spc="-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o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presenti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sul </a:t>
            </a:r>
            <a:r>
              <a:rPr dirty="0" sz="2400">
                <a:latin typeface="Arial MT"/>
                <a:cs typeface="Arial MT"/>
              </a:rPr>
              <a:t>luogo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lavoro,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compresi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gli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agenti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chimici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cui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e'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stato </a:t>
            </a:r>
            <a:r>
              <a:rPr dirty="0" sz="2400">
                <a:latin typeface="Arial MT"/>
                <a:cs typeface="Arial MT"/>
              </a:rPr>
              <a:t>assegnato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un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valore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limite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esposizione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professionale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cui </a:t>
            </a:r>
            <a:r>
              <a:rPr dirty="0" sz="2400">
                <a:latin typeface="Arial MT"/>
                <a:cs typeface="Arial MT"/>
              </a:rPr>
              <a:t>all'</a:t>
            </a:r>
            <a:r>
              <a:rPr dirty="0" sz="2400" i="1">
                <a:latin typeface="Arial"/>
                <a:cs typeface="Arial"/>
              </a:rPr>
              <a:t>Allegato</a:t>
            </a:r>
            <a:r>
              <a:rPr dirty="0" sz="2400" spc="-130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XXXVIII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590" y="139395"/>
            <a:ext cx="5594985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Definizione</a:t>
            </a:r>
            <a:r>
              <a:rPr dirty="0" spc="-85"/>
              <a:t> </a:t>
            </a:r>
            <a:r>
              <a:rPr dirty="0"/>
              <a:t>precedente</a:t>
            </a:r>
            <a:r>
              <a:rPr dirty="0" spc="-45"/>
              <a:t> </a:t>
            </a:r>
            <a:r>
              <a:rPr dirty="0"/>
              <a:t>(D.Lgs.</a:t>
            </a:r>
            <a:r>
              <a:rPr dirty="0" spc="-75"/>
              <a:t> </a:t>
            </a:r>
            <a:r>
              <a:rPr dirty="0" spc="-10"/>
              <a:t>626/94)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329590" y="761746"/>
            <a:ext cx="8549640" cy="5168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9875" indent="-257175">
              <a:lnSpc>
                <a:spcPct val="100000"/>
              </a:lnSpc>
              <a:spcBef>
                <a:spcPts val="100"/>
              </a:spcBef>
              <a:buAutoNum type="romanUcParenR"/>
              <a:tabLst>
                <a:tab pos="269875" algn="l"/>
              </a:tabLst>
            </a:pPr>
            <a:r>
              <a:rPr dirty="0" sz="2400" b="1" i="1">
                <a:solidFill>
                  <a:srgbClr val="822333"/>
                </a:solidFill>
                <a:latin typeface="Arial"/>
                <a:cs typeface="Arial"/>
              </a:rPr>
              <a:t>Agenti</a:t>
            </a:r>
            <a:r>
              <a:rPr dirty="0" sz="2400" spc="-20" b="1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 i="1">
                <a:solidFill>
                  <a:srgbClr val="822333"/>
                </a:solidFill>
                <a:latin typeface="Arial"/>
                <a:cs typeface="Arial"/>
              </a:rPr>
              <a:t>chimici</a:t>
            </a:r>
            <a:r>
              <a:rPr dirty="0" sz="2400" spc="-30" b="1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 i="1">
                <a:solidFill>
                  <a:srgbClr val="822333"/>
                </a:solidFill>
                <a:latin typeface="Arial"/>
                <a:cs typeface="Arial"/>
              </a:rPr>
              <a:t>non</a:t>
            </a:r>
            <a:r>
              <a:rPr dirty="0" sz="2400" spc="-40" b="1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 i="1">
                <a:solidFill>
                  <a:srgbClr val="822333"/>
                </a:solidFill>
                <a:latin typeface="Arial"/>
                <a:cs typeface="Arial"/>
              </a:rPr>
              <a:t>pericolosi</a:t>
            </a:r>
            <a:endParaRPr sz="24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2014"/>
              </a:spcBef>
              <a:buAutoNum type="romanUcParenR"/>
              <a:tabLst>
                <a:tab pos="353060" algn="l"/>
              </a:tabLst>
            </a:pPr>
            <a:r>
              <a:rPr dirty="0" sz="2400" b="1" i="1">
                <a:solidFill>
                  <a:srgbClr val="822333"/>
                </a:solidFill>
                <a:latin typeface="Arial"/>
                <a:cs typeface="Arial"/>
              </a:rPr>
              <a:t>Agenti</a:t>
            </a:r>
            <a:r>
              <a:rPr dirty="0" sz="2400" spc="-25" b="1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 i="1">
                <a:solidFill>
                  <a:srgbClr val="822333"/>
                </a:solidFill>
                <a:latin typeface="Arial"/>
                <a:cs typeface="Arial"/>
              </a:rPr>
              <a:t>chimici</a:t>
            </a:r>
            <a:r>
              <a:rPr dirty="0" sz="2400" spc="-30" b="1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 i="1">
                <a:solidFill>
                  <a:srgbClr val="822333"/>
                </a:solidFill>
                <a:latin typeface="Arial"/>
                <a:cs typeface="Arial"/>
              </a:rPr>
              <a:t>pericolosi:</a:t>
            </a:r>
            <a:endParaRPr sz="2400">
              <a:latin typeface="Arial"/>
              <a:cs typeface="Arial"/>
            </a:endParaRPr>
          </a:p>
          <a:p>
            <a:pPr lvl="1" marL="355600" marR="5080" indent="-342900">
              <a:lnSpc>
                <a:spcPct val="108300"/>
              </a:lnSpc>
              <a:spcBef>
                <a:spcPts val="345"/>
              </a:spcBef>
              <a:buSzPct val="80000"/>
              <a:buFont typeface="Wingdings"/>
              <a:buChar char=""/>
              <a:tabLst>
                <a:tab pos="355600" algn="l"/>
              </a:tabLst>
            </a:pP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classificati</a:t>
            </a:r>
            <a:r>
              <a:rPr dirty="0" sz="2000" spc="-9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pericolosi</a:t>
            </a:r>
            <a:r>
              <a:rPr dirty="0" sz="2000" spc="-8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dalle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norme</a:t>
            </a:r>
            <a:r>
              <a:rPr dirty="0" sz="2000" spc="-8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sulla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classificazione</a:t>
            </a:r>
            <a:r>
              <a:rPr dirty="0" sz="2000" spc="-10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,etichettatura</a:t>
            </a:r>
            <a:r>
              <a:rPr dirty="0" sz="20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ed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imballaggio.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Sono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esclusi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quelli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pericolosi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solo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per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l'ambiente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soggetti</a:t>
            </a:r>
            <a:r>
              <a:rPr dirty="0" sz="20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ad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altre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regolamentazioni</a:t>
            </a:r>
            <a:endParaRPr sz="2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670"/>
              </a:spcBef>
              <a:buClr>
                <a:srgbClr val="822333"/>
              </a:buClr>
              <a:buFont typeface="Wingdings"/>
              <a:buChar char=""/>
            </a:pPr>
            <a:endParaRPr sz="2000">
              <a:latin typeface="Arial MT"/>
              <a:cs typeface="Arial MT"/>
            </a:endParaRPr>
          </a:p>
          <a:p>
            <a:pPr lvl="1" marL="355600" marR="242570" indent="-342900">
              <a:lnSpc>
                <a:spcPct val="100000"/>
              </a:lnSpc>
              <a:buSzPct val="80000"/>
              <a:buFont typeface="Wingdings"/>
              <a:buChar char=""/>
              <a:tabLst>
                <a:tab pos="355600" algn="l"/>
              </a:tabLst>
            </a:pP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non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classificati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dalle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norme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sulla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classificazione,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etichettatura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ed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imballaggio.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Cioè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agenti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che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possono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comportare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rischio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causa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delle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loro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proprietà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chimico-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fisiche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000" spc="-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tossicologiche</a:t>
            </a:r>
            <a:endParaRPr sz="2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00"/>
              </a:spcBef>
              <a:buClr>
                <a:srgbClr val="822333"/>
              </a:buClr>
              <a:buFont typeface="Wingdings"/>
              <a:buChar char=""/>
            </a:pPr>
            <a:endParaRPr sz="2000">
              <a:latin typeface="Arial MT"/>
              <a:cs typeface="Arial MT"/>
            </a:endParaRPr>
          </a:p>
          <a:p>
            <a:pPr lvl="1" marL="355600" marR="42545" indent="-342900">
              <a:lnSpc>
                <a:spcPct val="100000"/>
              </a:lnSpc>
              <a:buSzPct val="80000"/>
              <a:buFont typeface="Wingdings"/>
              <a:buChar char=""/>
              <a:tabLst>
                <a:tab pos="355600" algn="l"/>
              </a:tabLst>
            </a:pP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che,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pur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non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essendo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classificabili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come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pericolosi,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possono</a:t>
            </a:r>
            <a:r>
              <a:rPr dirty="0" sz="20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comportare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un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rischio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per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la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sicurezza</a:t>
            </a:r>
            <a:r>
              <a:rPr dirty="0" sz="20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la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salute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dei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lavoratori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causa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loro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proprietà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chimico-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fisiche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chimiche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o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tossicologiche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del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modo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in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cui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sono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utilizzati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o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presenti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sul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luogo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lavoro.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Compresi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gli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agenti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chimici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cui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è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stato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assegnato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un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valore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limite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esposizione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professionale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Art.</a:t>
            </a:r>
            <a:r>
              <a:rPr dirty="0" spc="-30"/>
              <a:t> </a:t>
            </a:r>
            <a:r>
              <a:rPr dirty="0"/>
              <a:t>222</a:t>
            </a:r>
            <a:r>
              <a:rPr dirty="0" spc="-15"/>
              <a:t> </a:t>
            </a:r>
            <a:r>
              <a:rPr dirty="0"/>
              <a:t>,</a:t>
            </a:r>
            <a:r>
              <a:rPr dirty="0" spc="-40"/>
              <a:t> </a:t>
            </a:r>
            <a:r>
              <a:rPr dirty="0"/>
              <a:t>punti</a:t>
            </a:r>
            <a:r>
              <a:rPr dirty="0" spc="-30"/>
              <a:t> </a:t>
            </a:r>
            <a:r>
              <a:rPr dirty="0"/>
              <a:t>g)</a:t>
            </a:r>
            <a:r>
              <a:rPr dirty="0" spc="-40"/>
              <a:t> </a:t>
            </a:r>
            <a:r>
              <a:rPr dirty="0"/>
              <a:t>e</a:t>
            </a:r>
            <a:r>
              <a:rPr dirty="0" spc="-20"/>
              <a:t> </a:t>
            </a:r>
            <a:r>
              <a:rPr dirty="0" spc="-25"/>
              <a:t>h)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329590" y="1364361"/>
            <a:ext cx="8380095" cy="23298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035050" indent="415290">
              <a:lnSpc>
                <a:spcPct val="100000"/>
              </a:lnSpc>
              <a:spcBef>
                <a:spcPts val="95"/>
              </a:spcBef>
              <a:buClr>
                <a:srgbClr val="D25D6F"/>
              </a:buClr>
              <a:buFont typeface="Arial MT"/>
              <a:buAutoNum type="alphaLcParenR" startAt="7"/>
              <a:tabLst>
                <a:tab pos="427990" algn="l"/>
              </a:tabLst>
            </a:pPr>
            <a:r>
              <a:rPr dirty="0" sz="2800" i="1">
                <a:latin typeface="Arial"/>
                <a:cs typeface="Arial"/>
              </a:rPr>
              <a:t>pericolo</a:t>
            </a:r>
            <a:r>
              <a:rPr dirty="0" sz="2800">
                <a:latin typeface="Arial MT"/>
                <a:cs typeface="Arial MT"/>
              </a:rPr>
              <a:t>:</a:t>
            </a:r>
            <a:r>
              <a:rPr dirty="0" sz="2800" spc="-6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la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proprietà</a:t>
            </a:r>
            <a:r>
              <a:rPr dirty="0" sz="2800" spc="-5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intrinseca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di</a:t>
            </a:r>
            <a:r>
              <a:rPr dirty="0" sz="2800" spc="-6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un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agente </a:t>
            </a:r>
            <a:r>
              <a:rPr dirty="0" sz="2800">
                <a:latin typeface="Arial MT"/>
                <a:cs typeface="Arial MT"/>
              </a:rPr>
              <a:t>chimico</a:t>
            </a:r>
            <a:r>
              <a:rPr dirty="0" sz="2800" spc="-7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di</a:t>
            </a:r>
            <a:r>
              <a:rPr dirty="0" sz="2800" spc="-7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poter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produrre</a:t>
            </a:r>
            <a:r>
              <a:rPr dirty="0" sz="2800" spc="-6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effetti</a:t>
            </a:r>
            <a:r>
              <a:rPr dirty="0" sz="2800" spc="-80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nocivi;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85"/>
              </a:spcBef>
              <a:buClr>
                <a:srgbClr val="D25D6F"/>
              </a:buClr>
              <a:buFont typeface="Arial MT"/>
              <a:buAutoNum type="alphaLcParenR" startAt="7"/>
            </a:pPr>
            <a:endParaRPr sz="2800">
              <a:latin typeface="Arial MT"/>
              <a:cs typeface="Arial MT"/>
            </a:endParaRPr>
          </a:p>
          <a:p>
            <a:pPr marL="12700" marR="5080" indent="414655">
              <a:lnSpc>
                <a:spcPct val="100000"/>
              </a:lnSpc>
              <a:buClr>
                <a:srgbClr val="D25D6F"/>
              </a:buClr>
              <a:buFont typeface="Arial MT"/>
              <a:buAutoNum type="alphaLcParenR" startAt="7"/>
              <a:tabLst>
                <a:tab pos="427355" algn="l"/>
              </a:tabLst>
            </a:pPr>
            <a:r>
              <a:rPr dirty="0" sz="2800" i="1">
                <a:latin typeface="Arial"/>
                <a:cs typeface="Arial"/>
              </a:rPr>
              <a:t>rischio</a:t>
            </a:r>
            <a:r>
              <a:rPr dirty="0" sz="2800">
                <a:latin typeface="Arial MT"/>
                <a:cs typeface="Arial MT"/>
              </a:rPr>
              <a:t>: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la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probabilità</a:t>
            </a:r>
            <a:r>
              <a:rPr dirty="0" sz="2800" spc="-5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che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si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raggiunga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il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potenziale </a:t>
            </a:r>
            <a:r>
              <a:rPr dirty="0" sz="2800">
                <a:latin typeface="Arial MT"/>
                <a:cs typeface="Arial MT"/>
              </a:rPr>
              <a:t>nocivo</a:t>
            </a:r>
            <a:r>
              <a:rPr dirty="0" sz="2800" spc="-7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nelle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condizioni</a:t>
            </a:r>
            <a:r>
              <a:rPr dirty="0" sz="2800" spc="-8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di</a:t>
            </a:r>
            <a:r>
              <a:rPr dirty="0" sz="2800" spc="-8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utilizzazione</a:t>
            </a:r>
            <a:r>
              <a:rPr dirty="0" sz="2800" spc="-8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o</a:t>
            </a:r>
            <a:r>
              <a:rPr dirty="0" sz="2800" spc="-75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esposizione;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Ambito</a:t>
            </a:r>
            <a:r>
              <a:rPr dirty="0" spc="-35"/>
              <a:t> </a:t>
            </a:r>
            <a:r>
              <a:rPr dirty="0"/>
              <a:t>di</a:t>
            </a:r>
            <a:r>
              <a:rPr dirty="0" spc="-35"/>
              <a:t> </a:t>
            </a:r>
            <a:r>
              <a:rPr dirty="0"/>
              <a:t>applicazione</a:t>
            </a:r>
            <a:r>
              <a:rPr dirty="0" spc="-35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Igiene</a:t>
            </a:r>
            <a:r>
              <a:rPr dirty="0" spc="-50"/>
              <a:t> </a:t>
            </a:r>
            <a:r>
              <a:rPr dirty="0"/>
              <a:t>del</a:t>
            </a:r>
            <a:r>
              <a:rPr dirty="0" spc="-15"/>
              <a:t> </a:t>
            </a:r>
            <a:r>
              <a:rPr dirty="0" spc="-10"/>
              <a:t>lavoro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1366850"/>
            <a:ext cx="8411845" cy="2586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3060" marR="5080" indent="-340360">
              <a:lnSpc>
                <a:spcPct val="100000"/>
              </a:lnSpc>
              <a:spcBef>
                <a:spcPts val="100"/>
              </a:spcBef>
              <a:buClr>
                <a:srgbClr val="822333"/>
              </a:buClr>
              <a:buChar char="•"/>
              <a:tabLst>
                <a:tab pos="355600" algn="l"/>
              </a:tabLst>
            </a:pPr>
            <a:r>
              <a:rPr dirty="0" sz="2400">
                <a:latin typeface="Arial MT"/>
                <a:cs typeface="Arial MT"/>
              </a:rPr>
              <a:t>Branca</a:t>
            </a:r>
            <a:r>
              <a:rPr dirty="0" sz="2400" spc="9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dell’igiene</a:t>
            </a:r>
            <a:r>
              <a:rPr dirty="0" sz="2400" spc="10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che</a:t>
            </a:r>
            <a:r>
              <a:rPr dirty="0" sz="2400" spc="10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studia</a:t>
            </a:r>
            <a:r>
              <a:rPr dirty="0" sz="2400" spc="10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le</a:t>
            </a:r>
            <a:r>
              <a:rPr dirty="0" sz="2400" spc="9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condizioni</a:t>
            </a:r>
            <a:r>
              <a:rPr dirty="0" sz="2400" spc="100">
                <a:latin typeface="Arial MT"/>
                <a:cs typeface="Arial MT"/>
              </a:rPr>
              <a:t>  </a:t>
            </a:r>
            <a:r>
              <a:rPr dirty="0" sz="2400" spc="-10">
                <a:latin typeface="Arial MT"/>
                <a:cs typeface="Arial MT"/>
              </a:rPr>
              <a:t>procedurali, </a:t>
            </a:r>
            <a:r>
              <a:rPr dirty="0" sz="2400" spc="-10">
                <a:latin typeface="Arial MT"/>
                <a:cs typeface="Arial MT"/>
              </a:rPr>
              <a:t>	</a:t>
            </a:r>
            <a:r>
              <a:rPr dirty="0" sz="2400">
                <a:latin typeface="Arial MT"/>
                <a:cs typeface="Arial MT"/>
              </a:rPr>
              <a:t>organizzative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ed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20">
                <a:latin typeface="Arial MT"/>
                <a:cs typeface="Arial MT"/>
              </a:rPr>
              <a:t>igienico-</a:t>
            </a:r>
            <a:r>
              <a:rPr dirty="0" sz="2400">
                <a:latin typeface="Arial MT"/>
                <a:cs typeface="Arial MT"/>
              </a:rPr>
              <a:t>ambientali</a:t>
            </a:r>
            <a:r>
              <a:rPr dirty="0" sz="2400" spc="-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atte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salvaguardare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la </a:t>
            </a:r>
            <a:r>
              <a:rPr dirty="0" sz="2400" spc="-25">
                <a:latin typeface="Arial MT"/>
                <a:cs typeface="Arial MT"/>
              </a:rPr>
              <a:t>	</a:t>
            </a:r>
            <a:r>
              <a:rPr dirty="0" sz="2400">
                <a:latin typeface="Arial MT"/>
                <a:cs typeface="Arial MT"/>
              </a:rPr>
              <a:t>salute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lavoratore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nell’ambiente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lavoro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Clr>
                <a:srgbClr val="822333"/>
              </a:buClr>
              <a:buFont typeface="Arial MT"/>
              <a:buChar char="•"/>
            </a:pP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45"/>
              </a:spcBef>
              <a:buClr>
                <a:srgbClr val="822333"/>
              </a:buClr>
              <a:buFont typeface="Arial MT"/>
              <a:buChar char="•"/>
            </a:pPr>
            <a:endParaRPr sz="2400">
              <a:latin typeface="Arial MT"/>
              <a:cs typeface="Arial MT"/>
            </a:endParaRPr>
          </a:p>
          <a:p>
            <a:pPr algn="just" marL="353060" marR="5080" indent="-340360">
              <a:lnSpc>
                <a:spcPct val="100000"/>
              </a:lnSpc>
              <a:buClr>
                <a:srgbClr val="822333"/>
              </a:buClr>
              <a:buChar char="•"/>
              <a:tabLst>
                <a:tab pos="355600" algn="l"/>
              </a:tabLst>
            </a:pPr>
            <a:r>
              <a:rPr dirty="0" sz="2400">
                <a:latin typeface="Arial MT"/>
                <a:cs typeface="Arial MT"/>
              </a:rPr>
              <a:t>Si</a:t>
            </a:r>
            <a:r>
              <a:rPr dirty="0" sz="2400" spc="5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occupa</a:t>
            </a:r>
            <a:r>
              <a:rPr dirty="0" sz="2400" spc="5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della</a:t>
            </a:r>
            <a:r>
              <a:rPr dirty="0" sz="2400" spc="5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individuazione</a:t>
            </a:r>
            <a:r>
              <a:rPr dirty="0" sz="2400" spc="5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53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5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controllo</a:t>
            </a:r>
            <a:r>
              <a:rPr dirty="0" sz="2400" spc="5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dei</a:t>
            </a:r>
            <a:r>
              <a:rPr dirty="0" sz="2400" spc="54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fattori </a:t>
            </a:r>
            <a:r>
              <a:rPr dirty="0" sz="2400" spc="-10">
                <a:latin typeface="Arial MT"/>
                <a:cs typeface="Arial MT"/>
              </a:rPr>
              <a:t>	</a:t>
            </a:r>
            <a:r>
              <a:rPr dirty="0" sz="2400">
                <a:latin typeface="Arial MT"/>
                <a:cs typeface="Arial MT"/>
              </a:rPr>
              <a:t>ambientali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natura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fisica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chimica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biologica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Classificazione</a:t>
            </a:r>
            <a:r>
              <a:rPr dirty="0" spc="-75"/>
              <a:t> </a:t>
            </a:r>
            <a:r>
              <a:rPr dirty="0"/>
              <a:t>sostanze</a:t>
            </a:r>
            <a:r>
              <a:rPr dirty="0" spc="-60"/>
              <a:t> </a:t>
            </a:r>
            <a:r>
              <a:rPr dirty="0"/>
              <a:t>chimiche</a:t>
            </a:r>
            <a:r>
              <a:rPr dirty="0" spc="-65"/>
              <a:t> </a:t>
            </a:r>
            <a:r>
              <a:rPr dirty="0"/>
              <a:t>pericolose</a:t>
            </a:r>
            <a:r>
              <a:rPr dirty="0" spc="-65"/>
              <a:t> </a:t>
            </a:r>
            <a:r>
              <a:rPr dirty="0"/>
              <a:t>(al</a:t>
            </a:r>
            <a:r>
              <a:rPr dirty="0" spc="-70"/>
              <a:t> </a:t>
            </a:r>
            <a:r>
              <a:rPr dirty="0" spc="-10"/>
              <a:t>2008)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880705"/>
            <a:ext cx="7517130" cy="153416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1800" b="1" i="1">
                <a:solidFill>
                  <a:srgbClr val="F96400"/>
                </a:solidFill>
                <a:latin typeface="Arial"/>
                <a:cs typeface="Arial"/>
              </a:rPr>
              <a:t>per la</a:t>
            </a:r>
            <a:r>
              <a:rPr dirty="0" sz="1800" spc="5" b="1" i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1800" b="1" i="1">
                <a:solidFill>
                  <a:srgbClr val="F96400"/>
                </a:solidFill>
                <a:latin typeface="Arial"/>
                <a:cs typeface="Arial"/>
              </a:rPr>
              <a:t>sicurezza</a:t>
            </a:r>
            <a:r>
              <a:rPr dirty="0" sz="1800" spc="5" b="1" i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1800" spc="-10" b="1" i="1">
                <a:solidFill>
                  <a:srgbClr val="F96400"/>
                </a:solidFill>
                <a:latin typeface="Arial"/>
                <a:cs typeface="Arial"/>
              </a:rPr>
              <a:t>(chimico-fisici)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19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spc="-10" b="1">
                <a:latin typeface="Arial"/>
                <a:cs typeface="Arial"/>
              </a:rPr>
              <a:t>Esplosivi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1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spc="-10" b="1">
                <a:latin typeface="Arial"/>
                <a:cs typeface="Arial"/>
              </a:rPr>
              <a:t>Comburenti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1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b="1">
                <a:latin typeface="Arial"/>
                <a:cs typeface="Arial"/>
              </a:rPr>
              <a:t>Estremamente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infiammabili,</a:t>
            </a:r>
            <a:r>
              <a:rPr dirty="0" sz="1800" spc="-6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Facilmente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infiammabili,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Infiammabili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1800" b="1" i="1">
                <a:solidFill>
                  <a:srgbClr val="F96400"/>
                </a:solidFill>
                <a:latin typeface="Arial"/>
                <a:cs typeface="Arial"/>
              </a:rPr>
              <a:t>per</a:t>
            </a:r>
            <a:r>
              <a:rPr dirty="0" sz="1800" spc="-20" b="1" i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1800" b="1" i="1">
                <a:solidFill>
                  <a:srgbClr val="F96400"/>
                </a:solidFill>
                <a:latin typeface="Arial"/>
                <a:cs typeface="Arial"/>
              </a:rPr>
              <a:t>la</a:t>
            </a:r>
            <a:r>
              <a:rPr dirty="0" sz="1800" spc="-20" b="1" i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1800" b="1" i="1">
                <a:solidFill>
                  <a:srgbClr val="F96400"/>
                </a:solidFill>
                <a:latin typeface="Arial"/>
                <a:cs typeface="Arial"/>
              </a:rPr>
              <a:t>salute</a:t>
            </a:r>
            <a:r>
              <a:rPr dirty="0" sz="1800" spc="-15" b="1" i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1800" spc="-10" b="1" i="1">
                <a:solidFill>
                  <a:srgbClr val="F96400"/>
                </a:solidFill>
                <a:latin typeface="Arial"/>
                <a:cs typeface="Arial"/>
              </a:rPr>
              <a:t>(tossicologici)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2742" y="2388715"/>
            <a:ext cx="3693160" cy="244094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20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b="1">
                <a:latin typeface="Arial"/>
                <a:cs typeface="Arial"/>
              </a:rPr>
              <a:t>Molto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tossici,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Tossici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20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spc="-10" b="1">
                <a:latin typeface="Arial"/>
                <a:cs typeface="Arial"/>
              </a:rPr>
              <a:t>Nocivi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1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spc="-10" b="1">
                <a:latin typeface="Arial"/>
                <a:cs typeface="Arial"/>
              </a:rPr>
              <a:t>Corrosivi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1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spc="-10" b="1">
                <a:latin typeface="Arial"/>
                <a:cs typeface="Arial"/>
              </a:rPr>
              <a:t>Irritanti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1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spc="-10" b="1">
                <a:latin typeface="Arial"/>
                <a:cs typeface="Arial"/>
              </a:rPr>
              <a:t>Sensibilizzanti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20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spc="-10" b="1">
                <a:latin typeface="Arial"/>
                <a:cs typeface="Arial"/>
              </a:rPr>
              <a:t>Cancerogeni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1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spc="-10" b="1">
                <a:latin typeface="Arial"/>
                <a:cs typeface="Arial"/>
              </a:rPr>
              <a:t>Mutageni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1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b="1">
                <a:latin typeface="Arial"/>
                <a:cs typeface="Arial"/>
              </a:rPr>
              <a:t>Tossici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per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il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ciclo</a:t>
            </a:r>
            <a:r>
              <a:rPr dirty="0" sz="1800" spc="-10" b="1">
                <a:latin typeface="Arial"/>
                <a:cs typeface="Arial"/>
              </a:rPr>
              <a:t> riproduttivo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2742" y="4885663"/>
            <a:ext cx="3074035" cy="6305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1800" b="1" i="1">
                <a:solidFill>
                  <a:srgbClr val="F96400"/>
                </a:solidFill>
                <a:latin typeface="Arial"/>
                <a:cs typeface="Arial"/>
              </a:rPr>
              <a:t>per</a:t>
            </a:r>
            <a:r>
              <a:rPr dirty="0" sz="1800" spc="-20" b="1" i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1800" spc="-10" b="1" i="1">
                <a:solidFill>
                  <a:srgbClr val="F96400"/>
                </a:solidFill>
                <a:latin typeface="Arial"/>
                <a:cs typeface="Arial"/>
              </a:rPr>
              <a:t>l’ambiente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20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1800" b="1">
                <a:latin typeface="Arial"/>
                <a:cs typeface="Arial"/>
              </a:rPr>
              <a:t>Pericolosi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per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l’ambiente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82902" y="3275838"/>
            <a:ext cx="1149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FFFFFF"/>
                </a:solidFill>
                <a:latin typeface="Arial MT"/>
                <a:cs typeface="Arial MT"/>
              </a:rPr>
              <a:t>ig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Classificazione</a:t>
            </a:r>
            <a:r>
              <a:rPr dirty="0" spc="-75"/>
              <a:t> </a:t>
            </a:r>
            <a:r>
              <a:rPr dirty="0"/>
              <a:t>sostanze</a:t>
            </a:r>
            <a:r>
              <a:rPr dirty="0" spc="-60"/>
              <a:t> </a:t>
            </a:r>
            <a:r>
              <a:rPr dirty="0"/>
              <a:t>chimiche</a:t>
            </a:r>
            <a:r>
              <a:rPr dirty="0" spc="-65"/>
              <a:t> </a:t>
            </a:r>
            <a:r>
              <a:rPr dirty="0"/>
              <a:t>pericolose</a:t>
            </a:r>
            <a:r>
              <a:rPr dirty="0" spc="-65"/>
              <a:t> </a:t>
            </a:r>
            <a:r>
              <a:rPr dirty="0"/>
              <a:t>(al</a:t>
            </a:r>
            <a:r>
              <a:rPr dirty="0" spc="-70"/>
              <a:t> </a:t>
            </a:r>
            <a:r>
              <a:rPr dirty="0" spc="-10"/>
              <a:t>2008)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999337"/>
            <a:ext cx="7979409" cy="241744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650"/>
              </a:spcBef>
            </a:pP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Frasi</a:t>
            </a:r>
            <a:r>
              <a:rPr dirty="0" sz="2000" spc="-3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di</a:t>
            </a:r>
            <a:r>
              <a:rPr dirty="0" sz="2000" spc="-25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rischio</a:t>
            </a:r>
            <a:r>
              <a:rPr dirty="0" sz="2000" spc="-4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(frasi</a:t>
            </a:r>
            <a:r>
              <a:rPr dirty="0" sz="2000" spc="-2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spc="-25" b="1">
                <a:solidFill>
                  <a:srgbClr val="F42805"/>
                </a:solidFill>
                <a:latin typeface="Comic Sans MS"/>
                <a:cs typeface="Comic Sans MS"/>
              </a:rPr>
              <a:t>R):</a:t>
            </a:r>
            <a:endParaRPr sz="2000">
              <a:latin typeface="Comic Sans MS"/>
              <a:cs typeface="Comic Sans MS"/>
            </a:endParaRPr>
          </a:p>
          <a:p>
            <a:pPr algn="just" marL="18415" marR="5080" indent="-6350">
              <a:lnSpc>
                <a:spcPct val="100000"/>
              </a:lnSpc>
              <a:spcBef>
                <a:spcPts val="555"/>
              </a:spcBef>
            </a:pPr>
            <a:r>
              <a:rPr dirty="0" sz="2000">
                <a:latin typeface="Arial MT"/>
                <a:cs typeface="Arial MT"/>
              </a:rPr>
              <a:t>Frasi</a:t>
            </a:r>
            <a:r>
              <a:rPr dirty="0" sz="2000" spc="95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standard</a:t>
            </a:r>
            <a:r>
              <a:rPr dirty="0" sz="2000" spc="105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che</a:t>
            </a:r>
            <a:r>
              <a:rPr dirty="0" sz="2000" spc="100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illustrano</a:t>
            </a:r>
            <a:r>
              <a:rPr dirty="0" sz="2000" spc="105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95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forma</a:t>
            </a:r>
            <a:r>
              <a:rPr dirty="0" sz="2000" spc="100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sintetica</a:t>
            </a:r>
            <a:r>
              <a:rPr dirty="0" sz="2000" spc="105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i</a:t>
            </a:r>
            <a:r>
              <a:rPr dirty="0" sz="2000" spc="100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rischi</a:t>
            </a:r>
            <a:r>
              <a:rPr dirty="0" sz="2000" spc="95">
                <a:latin typeface="Arial MT"/>
                <a:cs typeface="Arial MT"/>
              </a:rPr>
              <a:t>  </a:t>
            </a:r>
            <a:r>
              <a:rPr dirty="0" sz="2000" spc="-10">
                <a:latin typeface="Arial MT"/>
                <a:cs typeface="Arial MT"/>
              </a:rPr>
              <a:t>connessi </a:t>
            </a:r>
            <a:r>
              <a:rPr dirty="0" sz="2000">
                <a:latin typeface="Arial MT"/>
                <a:cs typeface="Arial MT"/>
              </a:rPr>
              <a:t>all'utilizzo</a:t>
            </a:r>
            <a:r>
              <a:rPr dirty="0" sz="2000" spc="28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ed</a:t>
            </a:r>
            <a:r>
              <a:rPr dirty="0" sz="2000" spc="2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alla</a:t>
            </a:r>
            <a:r>
              <a:rPr dirty="0" sz="2000" spc="2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manipolazione</a:t>
            </a:r>
            <a:r>
              <a:rPr dirty="0" sz="2000" spc="2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2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sostanze</a:t>
            </a:r>
            <a:r>
              <a:rPr dirty="0" sz="2000" spc="2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pericolose,</a:t>
            </a:r>
            <a:r>
              <a:rPr dirty="0" sz="2000" spc="28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identificabili </a:t>
            </a:r>
            <a:r>
              <a:rPr dirty="0" sz="2000">
                <a:latin typeface="Arial MT"/>
                <a:cs typeface="Arial MT"/>
              </a:rPr>
              <a:t>singolarmente</a:t>
            </a:r>
            <a:r>
              <a:rPr dirty="0" sz="2000" spc="4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</a:t>
            </a:r>
            <a:r>
              <a:rPr dirty="0" sz="2000" spc="4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una</a:t>
            </a:r>
            <a:r>
              <a:rPr dirty="0" sz="2000" spc="4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sigla</a:t>
            </a:r>
            <a:r>
              <a:rPr dirty="0" sz="2000" spc="4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costituita</a:t>
            </a:r>
            <a:r>
              <a:rPr dirty="0" sz="2000" spc="4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dalla</a:t>
            </a:r>
            <a:r>
              <a:rPr dirty="0" sz="2000" spc="4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lettera</a:t>
            </a:r>
            <a:r>
              <a:rPr dirty="0" sz="2000" spc="4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R</a:t>
            </a:r>
            <a:r>
              <a:rPr dirty="0" sz="2000" spc="4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seguita</a:t>
            </a:r>
            <a:r>
              <a:rPr dirty="0" sz="2000" spc="4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</a:t>
            </a:r>
            <a:r>
              <a:rPr dirty="0" sz="2000" spc="44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un </a:t>
            </a:r>
            <a:r>
              <a:rPr dirty="0" sz="2000" spc="-10">
                <a:latin typeface="Arial MT"/>
                <a:cs typeface="Arial MT"/>
              </a:rPr>
              <a:t>numero.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2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</a:pP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Consigli</a:t>
            </a:r>
            <a:r>
              <a:rPr dirty="0" sz="2000" spc="-5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di</a:t>
            </a:r>
            <a:r>
              <a:rPr dirty="0" sz="2000" spc="-4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prudenza</a:t>
            </a:r>
            <a:r>
              <a:rPr dirty="0" sz="2000" spc="-4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(frasi</a:t>
            </a:r>
            <a:r>
              <a:rPr dirty="0" sz="2000" spc="-6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spc="-25" b="1">
                <a:solidFill>
                  <a:srgbClr val="F42805"/>
                </a:solidFill>
                <a:latin typeface="Comic Sans MS"/>
                <a:cs typeface="Comic Sans MS"/>
              </a:rPr>
              <a:t>S):</a:t>
            </a:r>
            <a:endParaRPr sz="2000">
              <a:latin typeface="Comic Sans MS"/>
              <a:cs typeface="Comic Sans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72846" y="3456177"/>
            <a:ext cx="386778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94385" algn="l"/>
                <a:tab pos="1998345" algn="l"/>
                <a:tab pos="2625090" algn="l"/>
              </a:tabLst>
            </a:pPr>
            <a:r>
              <a:rPr dirty="0" sz="2000" spc="-10">
                <a:latin typeface="Arial MT"/>
                <a:cs typeface="Arial MT"/>
              </a:rPr>
              <a:t>Frasi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standard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25">
                <a:latin typeface="Arial MT"/>
                <a:cs typeface="Arial MT"/>
              </a:rPr>
              <a:t>che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descrivono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30344" y="3456177"/>
            <a:ext cx="385191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67535" algn="l"/>
                <a:tab pos="2280285" algn="l"/>
                <a:tab pos="3639820" algn="l"/>
              </a:tabLst>
            </a:pPr>
            <a:r>
              <a:rPr dirty="0" sz="2000" spc="-10">
                <a:latin typeface="Arial MT"/>
                <a:cs typeface="Arial MT"/>
              </a:rPr>
              <a:t>succintamente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25">
                <a:latin typeface="Arial MT"/>
                <a:cs typeface="Arial MT"/>
              </a:rPr>
              <a:t>le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procedure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25">
                <a:latin typeface="Arial MT"/>
                <a:cs typeface="Arial MT"/>
              </a:rPr>
              <a:t>di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45642" y="3760673"/>
            <a:ext cx="7637145" cy="12465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Arial MT"/>
                <a:cs typeface="Arial MT"/>
              </a:rPr>
              <a:t>sicurezza</a:t>
            </a:r>
            <a:r>
              <a:rPr dirty="0" sz="2000" spc="114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</a:t>
            </a:r>
            <a:r>
              <a:rPr dirty="0" sz="2000" spc="9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mettere</a:t>
            </a:r>
            <a:r>
              <a:rPr dirty="0" sz="2000" spc="10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10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atto</a:t>
            </a:r>
            <a:r>
              <a:rPr dirty="0" sz="2000" spc="10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al</a:t>
            </a:r>
            <a:r>
              <a:rPr dirty="0" sz="2000" spc="10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fine</a:t>
            </a:r>
            <a:r>
              <a:rPr dirty="0" sz="2000" spc="10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10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minimizzare</a:t>
            </a:r>
            <a:r>
              <a:rPr dirty="0" sz="2000" spc="11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</a:t>
            </a:r>
            <a:r>
              <a:rPr dirty="0" sz="2000" spc="10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rischi</a:t>
            </a:r>
            <a:r>
              <a:rPr dirty="0" sz="2000" spc="10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connessi </a:t>
            </a:r>
            <a:r>
              <a:rPr dirty="0" sz="2000">
                <a:latin typeface="Arial MT"/>
                <a:cs typeface="Arial MT"/>
              </a:rPr>
              <a:t>all'utilizzo</a:t>
            </a:r>
            <a:r>
              <a:rPr dirty="0" sz="2000" spc="200">
                <a:latin typeface="Arial MT"/>
                <a:cs typeface="Arial MT"/>
              </a:rPr>
              <a:t>   </a:t>
            </a:r>
            <a:r>
              <a:rPr dirty="0" sz="2000">
                <a:latin typeface="Arial MT"/>
                <a:cs typeface="Arial MT"/>
              </a:rPr>
              <a:t>ed</a:t>
            </a:r>
            <a:r>
              <a:rPr dirty="0" sz="2000" spc="200">
                <a:latin typeface="Arial MT"/>
                <a:cs typeface="Arial MT"/>
              </a:rPr>
              <a:t>   </a:t>
            </a:r>
            <a:r>
              <a:rPr dirty="0" sz="2000">
                <a:latin typeface="Arial MT"/>
                <a:cs typeface="Arial MT"/>
              </a:rPr>
              <a:t>alla</a:t>
            </a:r>
            <a:r>
              <a:rPr dirty="0" sz="2000" spc="200">
                <a:latin typeface="Arial MT"/>
                <a:cs typeface="Arial MT"/>
              </a:rPr>
              <a:t>   </a:t>
            </a:r>
            <a:r>
              <a:rPr dirty="0" sz="2000">
                <a:latin typeface="Arial MT"/>
                <a:cs typeface="Arial MT"/>
              </a:rPr>
              <a:t>manipolazione</a:t>
            </a:r>
            <a:r>
              <a:rPr dirty="0" sz="2000" spc="200">
                <a:latin typeface="Arial MT"/>
                <a:cs typeface="Arial MT"/>
              </a:rPr>
              <a:t>  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200">
                <a:latin typeface="Arial MT"/>
                <a:cs typeface="Arial MT"/>
              </a:rPr>
              <a:t>   </a:t>
            </a:r>
            <a:r>
              <a:rPr dirty="0" sz="2000">
                <a:latin typeface="Arial MT"/>
                <a:cs typeface="Arial MT"/>
              </a:rPr>
              <a:t>sostanze</a:t>
            </a:r>
            <a:r>
              <a:rPr dirty="0" sz="2000" spc="200">
                <a:latin typeface="Arial MT"/>
                <a:cs typeface="Arial MT"/>
              </a:rPr>
              <a:t>   </a:t>
            </a:r>
            <a:r>
              <a:rPr dirty="0" sz="2000" spc="-10">
                <a:latin typeface="Arial MT"/>
                <a:cs typeface="Arial MT"/>
              </a:rPr>
              <a:t>pericolose, </a:t>
            </a:r>
            <a:r>
              <a:rPr dirty="0" sz="2000">
                <a:latin typeface="Arial MT"/>
                <a:cs typeface="Arial MT"/>
              </a:rPr>
              <a:t>identificabili</a:t>
            </a:r>
            <a:r>
              <a:rPr dirty="0" sz="2000" spc="434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singolarmente</a:t>
            </a:r>
            <a:r>
              <a:rPr dirty="0" sz="2000" spc="4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</a:t>
            </a:r>
            <a:r>
              <a:rPr dirty="0" sz="2000" spc="4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una</a:t>
            </a:r>
            <a:r>
              <a:rPr dirty="0" sz="2000" spc="4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sigla</a:t>
            </a:r>
            <a:r>
              <a:rPr dirty="0" sz="2000" spc="4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costituita</a:t>
            </a:r>
            <a:r>
              <a:rPr dirty="0" sz="2000" spc="4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dalla</a:t>
            </a:r>
            <a:r>
              <a:rPr dirty="0" sz="2000" spc="4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lettera</a:t>
            </a:r>
            <a:r>
              <a:rPr dirty="0" sz="2000" spc="42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S </a:t>
            </a:r>
            <a:r>
              <a:rPr dirty="0" sz="2000">
                <a:latin typeface="Arial MT"/>
                <a:cs typeface="Arial MT"/>
              </a:rPr>
              <a:t>seguita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</a:t>
            </a:r>
            <a:r>
              <a:rPr dirty="0" sz="2000" spc="-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un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numero.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671512" y="238188"/>
          <a:ext cx="7877175" cy="5659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6200"/>
                <a:gridCol w="3886200"/>
              </a:tblGrid>
              <a:tr h="474980">
                <a:tc>
                  <a:txBody>
                    <a:bodyPr/>
                    <a:lstStyle/>
                    <a:p>
                      <a:pPr marL="7562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b="1">
                          <a:solidFill>
                            <a:srgbClr val="822333"/>
                          </a:solidFill>
                          <a:latin typeface="Times New Roman"/>
                          <a:cs typeface="Times New Roman"/>
                        </a:rPr>
                        <a:t>CATEGORIA</a:t>
                      </a:r>
                      <a:r>
                        <a:rPr dirty="0" sz="1800" spc="155" b="1">
                          <a:solidFill>
                            <a:srgbClr val="82233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Times New Roman"/>
                          <a:cs typeface="Times New Roman"/>
                        </a:rPr>
                        <a:t>(Attuale)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  <a:lnT w="28575">
                      <a:solidFill>
                        <a:srgbClr val="822333"/>
                      </a:solidFill>
                      <a:prstDash val="solid"/>
                    </a:lnT>
                    <a:lnB w="12700">
                      <a:solidFill>
                        <a:srgbClr val="822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79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spc="-10" b="1">
                          <a:solidFill>
                            <a:srgbClr val="822333"/>
                          </a:solidFill>
                          <a:latin typeface="Times New Roman"/>
                          <a:cs typeface="Times New Roman"/>
                        </a:rPr>
                        <a:t>DEFINIZIONE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  <a:lnT w="28575">
                      <a:solidFill>
                        <a:srgbClr val="822333"/>
                      </a:solidFill>
                      <a:prstDash val="solid"/>
                    </a:lnT>
                    <a:lnB w="12700">
                      <a:solidFill>
                        <a:srgbClr val="822333"/>
                      </a:solidFill>
                      <a:prstDash val="solid"/>
                    </a:lnB>
                  </a:tcPr>
                </a:tc>
              </a:tr>
              <a:tr h="1287145">
                <a:tc>
                  <a:txBody>
                    <a:bodyPr/>
                    <a:lstStyle/>
                    <a:p>
                      <a:pPr marL="16275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dirty="0" sz="1800" spc="-2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(1A)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 marR="796290">
                        <a:lnSpc>
                          <a:spcPts val="2150"/>
                        </a:lnSpc>
                        <a:spcBef>
                          <a:spcPts val="525"/>
                        </a:spcBef>
                      </a:pPr>
                      <a:r>
                        <a:rPr dirty="0" sz="1800" b="1">
                          <a:latin typeface="Arial"/>
                          <a:cs typeface="Arial"/>
                        </a:rPr>
                        <a:t>Sostanze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note</a:t>
                      </a:r>
                      <a:r>
                        <a:rPr dirty="0" sz="1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1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gli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 effetti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cancerogeni</a:t>
                      </a:r>
                      <a:r>
                        <a:rPr dirty="0" sz="1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sull’uomo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810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  <a:lnT w="12700">
                      <a:solidFill>
                        <a:srgbClr val="822333"/>
                      </a:solidFill>
                      <a:prstDash val="solid"/>
                    </a:lnT>
                    <a:lnB w="12700">
                      <a:solidFill>
                        <a:srgbClr val="822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306705">
                        <a:lnSpc>
                          <a:spcPct val="99800"/>
                        </a:lnSpc>
                        <a:spcBef>
                          <a:spcPts val="320"/>
                        </a:spcBef>
                      </a:pP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Esistono</a:t>
                      </a:r>
                      <a:r>
                        <a:rPr dirty="0" sz="1800" spc="-4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prove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sufficienti</a:t>
                      </a:r>
                      <a:r>
                        <a:rPr dirty="0" sz="1800" spc="-4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stabilire</a:t>
                      </a:r>
                      <a:r>
                        <a:rPr dirty="0" sz="1800" spc="-4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un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nesso</a:t>
                      </a:r>
                      <a:r>
                        <a:rPr dirty="0" sz="1800" spc="-3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causale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tra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l’esposizione</a:t>
                      </a:r>
                      <a:r>
                        <a:rPr dirty="0" sz="1800" spc="-5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dell’uomo</a:t>
                      </a:r>
                      <a:r>
                        <a:rPr dirty="0" sz="1800" spc="-4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una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sostanza</a:t>
                      </a:r>
                      <a:r>
                        <a:rPr dirty="0" sz="1800" spc="-2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800" spc="-3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lo</a:t>
                      </a:r>
                      <a:r>
                        <a:rPr dirty="0" sz="1800" spc="-3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sviluppo</a:t>
                      </a:r>
                      <a:r>
                        <a:rPr dirty="0" sz="1800" spc="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di</a:t>
                      </a:r>
                      <a:r>
                        <a:rPr dirty="0" sz="1800" spc="-2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tumori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  <a:lnT w="12700">
                      <a:solidFill>
                        <a:srgbClr val="822333"/>
                      </a:solidFill>
                      <a:prstDash val="solid"/>
                    </a:lnT>
                    <a:lnB w="12700">
                      <a:solidFill>
                        <a:srgbClr val="822333"/>
                      </a:solidFill>
                      <a:prstDash val="solid"/>
                    </a:lnB>
                  </a:tcPr>
                </a:tc>
              </a:tr>
              <a:tr h="1557020">
                <a:tc>
                  <a:txBody>
                    <a:bodyPr/>
                    <a:lstStyle/>
                    <a:p>
                      <a:pPr marL="16243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80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2 </a:t>
                      </a:r>
                      <a:r>
                        <a:rPr dirty="0" sz="1800" spc="-2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(1B)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 marR="527685">
                        <a:lnSpc>
                          <a:spcPct val="99700"/>
                        </a:lnSpc>
                        <a:spcBef>
                          <a:spcPts val="450"/>
                        </a:spcBef>
                      </a:pPr>
                      <a:r>
                        <a:rPr dirty="0" sz="1800" b="1">
                          <a:latin typeface="Arial"/>
                          <a:cs typeface="Arial"/>
                        </a:rPr>
                        <a:t>Sostanze</a:t>
                      </a:r>
                      <a:r>
                        <a:rPr dirty="0" sz="1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che</a:t>
                      </a:r>
                      <a:r>
                        <a:rPr dirty="0" sz="1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dovrebbero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considerarsi</a:t>
                      </a:r>
                      <a:r>
                        <a:rPr dirty="0" sz="1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cancerogene</a:t>
                      </a:r>
                      <a:r>
                        <a:rPr dirty="0" sz="1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latin typeface="Arial"/>
                          <a:cs typeface="Arial"/>
                        </a:rPr>
                        <a:t>per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l’uomo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  <a:lnT w="12700">
                      <a:solidFill>
                        <a:srgbClr val="822333"/>
                      </a:solidFill>
                      <a:prstDash val="solid"/>
                    </a:lnT>
                    <a:lnB w="12700">
                      <a:solidFill>
                        <a:srgbClr val="822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68605">
                        <a:lnSpc>
                          <a:spcPct val="99900"/>
                        </a:lnSpc>
                        <a:spcBef>
                          <a:spcPts val="320"/>
                        </a:spcBef>
                      </a:pP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Esistono</a:t>
                      </a:r>
                      <a:r>
                        <a:rPr dirty="0" sz="1800" spc="-3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elementi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sufficienti</a:t>
                      </a:r>
                      <a:r>
                        <a:rPr dirty="0" sz="1800" spc="-3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ritenere</a:t>
                      </a:r>
                      <a:r>
                        <a:rPr dirty="0" sz="1800" spc="-4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verosimile</a:t>
                      </a:r>
                      <a:r>
                        <a:rPr dirty="0" sz="1800" spc="-2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che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l’esposizione</a:t>
                      </a:r>
                      <a:r>
                        <a:rPr dirty="0" sz="1800" spc="-5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dell’uomo</a:t>
                      </a:r>
                      <a:r>
                        <a:rPr dirty="0" sz="1800" spc="-4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una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sostanza</a:t>
                      </a:r>
                      <a:r>
                        <a:rPr dirty="0" sz="1800" spc="-5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possa</a:t>
                      </a:r>
                      <a:r>
                        <a:rPr dirty="0" sz="1800" spc="-5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provocare</a:t>
                      </a:r>
                      <a:r>
                        <a:rPr dirty="0" sz="1800" spc="-1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lo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sviluppo</a:t>
                      </a:r>
                      <a:r>
                        <a:rPr dirty="0" sz="1800" spc="-1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di</a:t>
                      </a:r>
                      <a:r>
                        <a:rPr dirty="0" sz="1800" spc="-3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tumori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  <a:lnT w="12700">
                      <a:solidFill>
                        <a:srgbClr val="822333"/>
                      </a:solidFill>
                      <a:prstDash val="solid"/>
                    </a:lnT>
                    <a:lnB w="12700">
                      <a:solidFill>
                        <a:srgbClr val="822333"/>
                      </a:solidFill>
                      <a:prstDash val="solid"/>
                    </a:lnB>
                  </a:tcPr>
                </a:tc>
              </a:tr>
              <a:tr h="2340610">
                <a:tc>
                  <a:txBody>
                    <a:bodyPr/>
                    <a:lstStyle/>
                    <a:p>
                      <a:pPr marL="17068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800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 </a:t>
                      </a:r>
                      <a:r>
                        <a:rPr dirty="0" sz="1800" spc="-25" b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(2)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 marR="14922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1800" b="1">
                          <a:latin typeface="Arial"/>
                          <a:cs typeface="Arial"/>
                        </a:rPr>
                        <a:t>Sostanze</a:t>
                      </a:r>
                      <a:r>
                        <a:rPr dirty="0" sz="1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1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considerarsi </a:t>
                      </a:r>
                      <a:r>
                        <a:rPr dirty="0" sz="1800" spc="-25" b="1">
                          <a:latin typeface="Arial"/>
                          <a:cs typeface="Arial"/>
                        </a:rPr>
                        <a:t>con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sospetto</a:t>
                      </a:r>
                      <a:r>
                        <a:rPr dirty="0" sz="1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possibili</a:t>
                      </a:r>
                      <a:r>
                        <a:rPr dirty="0" sz="1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effetti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cancerogeni</a:t>
                      </a:r>
                      <a:r>
                        <a:rPr dirty="0" sz="1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sull’uomo</a:t>
                      </a:r>
                      <a:r>
                        <a:rPr dirty="0" sz="1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1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latin typeface="Arial"/>
                          <a:cs typeface="Arial"/>
                        </a:rPr>
                        <a:t>le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quali</a:t>
                      </a:r>
                      <a:r>
                        <a:rPr dirty="0" sz="1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tuttavia</a:t>
                      </a:r>
                      <a:r>
                        <a:rPr dirty="0" sz="1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le</a:t>
                      </a:r>
                      <a:r>
                        <a:rPr dirty="0" sz="1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informazioni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disponibili</a:t>
                      </a:r>
                      <a:r>
                        <a:rPr dirty="0" sz="1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non</a:t>
                      </a:r>
                      <a:r>
                        <a:rPr dirty="0" sz="1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sono</a:t>
                      </a:r>
                      <a:r>
                        <a:rPr dirty="0" sz="1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sufficienti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procedere</a:t>
                      </a:r>
                      <a:r>
                        <a:rPr dirty="0" sz="1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ad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latin typeface="Arial"/>
                          <a:cs typeface="Arial"/>
                        </a:rPr>
                        <a:t>una</a:t>
                      </a:r>
                      <a:r>
                        <a:rPr dirty="0" sz="1800" spc="-10" b="1">
                          <a:latin typeface="Arial"/>
                          <a:cs typeface="Arial"/>
                        </a:rPr>
                        <a:t> valutazione soddisfacente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  <a:lnT w="12700">
                      <a:solidFill>
                        <a:srgbClr val="822333"/>
                      </a:solidFill>
                      <a:prstDash val="solid"/>
                    </a:lnT>
                    <a:lnB w="28575">
                      <a:solidFill>
                        <a:srgbClr val="822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2075" marR="382270">
                        <a:lnSpc>
                          <a:spcPct val="99900"/>
                        </a:lnSpc>
                      </a:pP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Esistono</a:t>
                      </a:r>
                      <a:r>
                        <a:rPr dirty="0" sz="1800" spc="-4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alcune</a:t>
                      </a:r>
                      <a:r>
                        <a:rPr dirty="0" sz="1800" spc="-4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prove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ottenute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da adeguati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studi</a:t>
                      </a:r>
                      <a:r>
                        <a:rPr dirty="0" sz="1800" spc="-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sugli 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animali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che</a:t>
                      </a:r>
                      <a:r>
                        <a:rPr dirty="0" sz="1800" spc="-5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non</a:t>
                      </a:r>
                      <a:r>
                        <a:rPr dirty="0" sz="1800" spc="-4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bastano</a:t>
                      </a:r>
                      <a:r>
                        <a:rPr dirty="0" sz="1800" spc="-4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tuttavia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classificare</a:t>
                      </a:r>
                      <a:r>
                        <a:rPr dirty="0" sz="1800" spc="-3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dirty="0" sz="1800" spc="-3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sostanza</a:t>
                      </a:r>
                      <a:r>
                        <a:rPr dirty="0" sz="1800" spc="-4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nella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categoria</a:t>
                      </a:r>
                      <a:r>
                        <a:rPr dirty="0" sz="1800" spc="-5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5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107314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  <a:lnT w="12700">
                      <a:solidFill>
                        <a:srgbClr val="822333"/>
                      </a:solidFill>
                      <a:prstDash val="solid"/>
                    </a:lnT>
                    <a:lnB w="28575">
                      <a:solidFill>
                        <a:srgbClr val="82233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298194" y="6178397"/>
            <a:ext cx="208089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RISCHIO</a:t>
            </a:r>
            <a:r>
              <a:rPr dirty="0" sz="1100" spc="-4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CHIMICO</a:t>
            </a:r>
            <a:r>
              <a:rPr dirty="0" sz="1100" spc="-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100" spc="-4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A.</a:t>
            </a:r>
            <a:r>
              <a:rPr dirty="0" sz="11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Arial MT"/>
                <a:cs typeface="Arial MT"/>
              </a:rPr>
              <a:t>Bacaloni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Art.</a:t>
            </a:r>
            <a:r>
              <a:rPr dirty="0" spc="-45"/>
              <a:t> </a:t>
            </a:r>
            <a:r>
              <a:rPr dirty="0"/>
              <a:t>234</a:t>
            </a:r>
            <a:r>
              <a:rPr dirty="0" spc="-30"/>
              <a:t> </a:t>
            </a:r>
            <a:r>
              <a:rPr dirty="0"/>
              <a:t>D.Lgs.</a:t>
            </a:r>
            <a:r>
              <a:rPr dirty="0" spc="-50"/>
              <a:t> </a:t>
            </a:r>
            <a:r>
              <a:rPr dirty="0" spc="-10"/>
              <a:t>81/2008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23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1527810"/>
            <a:ext cx="8693785" cy="36836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0520" indent="-3378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50520" algn="l"/>
              </a:tabLst>
            </a:pPr>
            <a:r>
              <a:rPr dirty="0" sz="2400">
                <a:latin typeface="Arial MT"/>
                <a:cs typeface="Arial MT"/>
              </a:rPr>
              <a:t>Agli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effetti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presente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decreto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si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intende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20">
                <a:latin typeface="Arial MT"/>
                <a:cs typeface="Arial MT"/>
              </a:rPr>
              <a:t>per:</a:t>
            </a:r>
            <a:endParaRPr sz="2400">
              <a:latin typeface="Arial MT"/>
              <a:cs typeface="Arial MT"/>
            </a:endParaRPr>
          </a:p>
          <a:p>
            <a:pPr lvl="1" marL="367665" indent="-354965">
              <a:lnSpc>
                <a:spcPct val="100000"/>
              </a:lnSpc>
              <a:spcBef>
                <a:spcPts val="575"/>
              </a:spcBef>
              <a:buAutoNum type="alphaLcParenR"/>
              <a:tabLst>
                <a:tab pos="367665" algn="l"/>
              </a:tabLst>
            </a:pPr>
            <a:r>
              <a:rPr dirty="0" sz="2400" i="1">
                <a:latin typeface="Arial"/>
                <a:cs typeface="Arial"/>
              </a:rPr>
              <a:t>agente</a:t>
            </a:r>
            <a:r>
              <a:rPr dirty="0" sz="2400" spc="-75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cancerogeno</a:t>
            </a:r>
            <a:r>
              <a:rPr dirty="0" sz="2400" spc="-1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lvl="2" marL="366395" indent="-353695">
              <a:lnSpc>
                <a:spcPct val="100000"/>
              </a:lnSpc>
              <a:spcBef>
                <a:spcPts val="575"/>
              </a:spcBef>
              <a:buFont typeface="Arial"/>
              <a:buAutoNum type="arabicParenR"/>
              <a:tabLst>
                <a:tab pos="366395" algn="l"/>
              </a:tabLst>
            </a:pPr>
            <a:r>
              <a:rPr dirty="0" sz="2400">
                <a:latin typeface="Arial MT"/>
                <a:cs typeface="Arial MT"/>
              </a:rPr>
              <a:t>una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sostanza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o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miscela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che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corrisponde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ai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criteri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di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10">
                <a:latin typeface="Arial MT"/>
                <a:cs typeface="Arial MT"/>
              </a:rPr>
              <a:t>classificazione</a:t>
            </a:r>
            <a:r>
              <a:rPr dirty="0" sz="2400" spc="-2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come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sostanza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cancerogena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categoria</a:t>
            </a:r>
            <a:endParaRPr sz="2400">
              <a:latin typeface="Arial MT"/>
              <a:cs typeface="Arial MT"/>
            </a:endParaRPr>
          </a:p>
          <a:p>
            <a:pPr marL="12700" marR="90170">
              <a:lnSpc>
                <a:spcPct val="100000"/>
              </a:lnSpc>
              <a:spcBef>
                <a:spcPts val="575"/>
              </a:spcBef>
            </a:pPr>
            <a:r>
              <a:rPr dirty="0" sz="2400">
                <a:latin typeface="Arial MT"/>
                <a:cs typeface="Arial MT"/>
              </a:rPr>
              <a:t>1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o</a:t>
            </a:r>
            <a:r>
              <a:rPr dirty="0" sz="2400" spc="-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1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B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cui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all'allegato I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regolamento</a:t>
            </a:r>
            <a:r>
              <a:rPr dirty="0" sz="2400" spc="-2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(CE)</a:t>
            </a:r>
            <a:r>
              <a:rPr dirty="0" sz="2400" spc="-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n.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1272/2008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Parlamento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europeo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Consiglio;</a:t>
            </a:r>
            <a:endParaRPr sz="24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580"/>
              </a:spcBef>
            </a:pPr>
            <a:r>
              <a:rPr dirty="0" sz="2400" i="1">
                <a:latin typeface="Arial"/>
                <a:cs typeface="Arial"/>
              </a:rPr>
              <a:t>2)</a:t>
            </a:r>
            <a:r>
              <a:rPr dirty="0" sz="2400" spc="-85" i="1">
                <a:latin typeface="Arial"/>
                <a:cs typeface="Arial"/>
              </a:rPr>
              <a:t> </a:t>
            </a:r>
            <a:r>
              <a:rPr dirty="0" sz="2400">
                <a:latin typeface="Arial MT"/>
                <a:cs typeface="Arial MT"/>
              </a:rPr>
              <a:t>una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sostanza,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miscela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o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procedimento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menzionati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all'</a:t>
            </a:r>
            <a:r>
              <a:rPr dirty="0" sz="2400" spc="-10" i="1">
                <a:latin typeface="Arial"/>
                <a:cs typeface="Arial"/>
              </a:rPr>
              <a:t>Allegato </a:t>
            </a:r>
            <a:r>
              <a:rPr dirty="0" sz="2400" i="1">
                <a:latin typeface="Arial"/>
                <a:cs typeface="Arial"/>
              </a:rPr>
              <a:t>XLII</a:t>
            </a:r>
            <a:r>
              <a:rPr dirty="0" sz="2400" spc="-95" i="1">
                <a:latin typeface="Arial"/>
                <a:cs typeface="Arial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presente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decreto,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nonche'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sostanza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o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miscela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liberate </a:t>
            </a:r>
            <a:r>
              <a:rPr dirty="0" sz="2400">
                <a:latin typeface="Arial MT"/>
                <a:cs typeface="Arial MT"/>
              </a:rPr>
              <a:t>nel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corso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un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processo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menzionate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nello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stesso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allegato;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3273" y="3526916"/>
            <a:ext cx="3712210" cy="819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2800" spc="-10" b="1">
                <a:solidFill>
                  <a:srgbClr val="CC0000"/>
                </a:solidFill>
                <a:latin typeface="Times New Roman"/>
                <a:cs typeface="Times New Roman"/>
              </a:rPr>
              <a:t>CANCEROGENI</a:t>
            </a: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2400" spc="-10" b="1">
                <a:solidFill>
                  <a:srgbClr val="822333"/>
                </a:solidFill>
                <a:latin typeface="Times New Roman"/>
                <a:cs typeface="Times New Roman"/>
              </a:rPr>
              <a:t>CLASSIFICAZIONE</a:t>
            </a:r>
            <a:r>
              <a:rPr dirty="0" sz="2400" spc="-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spc="-20" b="1">
                <a:solidFill>
                  <a:srgbClr val="822333"/>
                </a:solidFill>
                <a:latin typeface="Times New Roman"/>
                <a:cs typeface="Times New Roman"/>
              </a:rPr>
              <a:t>IARC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23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231140" y="413130"/>
            <a:ext cx="7960359" cy="1308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91795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La</a:t>
            </a:r>
            <a:r>
              <a:rPr dirty="0" sz="2400" spc="-4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IARC</a:t>
            </a:r>
            <a:r>
              <a:rPr dirty="0" sz="2400" spc="-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(International</a:t>
            </a:r>
            <a:r>
              <a:rPr dirty="0" sz="2400" spc="-5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agency</a:t>
            </a:r>
            <a:r>
              <a:rPr dirty="0" sz="2400" spc="-5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for</a:t>
            </a:r>
            <a:r>
              <a:rPr dirty="0" sz="2400" spc="-7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research</a:t>
            </a:r>
            <a:r>
              <a:rPr dirty="0" sz="2400" spc="-5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on</a:t>
            </a:r>
            <a:r>
              <a:rPr dirty="0" sz="2400" spc="-4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Times New Roman"/>
                <a:cs typeface="Times New Roman"/>
              </a:rPr>
              <a:t>cancer)</a:t>
            </a:r>
            <a:endParaRPr sz="2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0000"/>
              </a:lnSpc>
              <a:spcBef>
                <a:spcPts val="15"/>
              </a:spcBef>
            </a:pP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ha</a:t>
            </a:r>
            <a:r>
              <a:rPr dirty="0" sz="2000" spc="21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pubblicato</a:t>
            </a:r>
            <a:r>
              <a:rPr dirty="0" sz="2000" spc="21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78</a:t>
            </a:r>
            <a:r>
              <a:rPr dirty="0" sz="2000" spc="21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monografie</a:t>
            </a:r>
            <a:r>
              <a:rPr dirty="0" sz="2000" spc="22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su</a:t>
            </a:r>
            <a:r>
              <a:rPr dirty="0" sz="2000" spc="20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869</a:t>
            </a:r>
            <a:r>
              <a:rPr dirty="0" sz="2000" spc="21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agenti</a:t>
            </a:r>
            <a:r>
              <a:rPr dirty="0" sz="2000" spc="21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cancerogeni</a:t>
            </a:r>
            <a:r>
              <a:rPr dirty="0" sz="2000" spc="21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(agenti</a:t>
            </a:r>
            <a:r>
              <a:rPr dirty="0" sz="2000" spc="21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chimici,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gruppi</a:t>
            </a:r>
            <a:r>
              <a:rPr dirty="0" sz="2000" spc="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di</a:t>
            </a:r>
            <a:r>
              <a:rPr dirty="0" sz="2000" spc="2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sostanze,</a:t>
            </a:r>
            <a:r>
              <a:rPr dirty="0" sz="2000" spc="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miscele</a:t>
            </a:r>
            <a:r>
              <a:rPr dirty="0" sz="2000" spc="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complesse,</a:t>
            </a:r>
            <a:r>
              <a:rPr dirty="0" sz="2000" spc="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esposizioni</a:t>
            </a:r>
            <a:r>
              <a:rPr dirty="0" sz="2000" spc="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lavorative,</a:t>
            </a:r>
            <a:r>
              <a:rPr dirty="0" sz="2000" spc="3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abitudini</a:t>
            </a:r>
            <a:r>
              <a:rPr dirty="0" sz="2000" spc="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spc="-25" b="1">
                <a:solidFill>
                  <a:srgbClr val="822333"/>
                </a:solidFill>
                <a:latin typeface="Times New Roman"/>
                <a:cs typeface="Times New Roman"/>
              </a:rPr>
              <a:t>di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vita,</a:t>
            </a:r>
            <a:r>
              <a:rPr dirty="0" sz="2000" spc="-3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agenti</a:t>
            </a:r>
            <a:r>
              <a:rPr dirty="0" sz="2000" spc="-4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biologici</a:t>
            </a:r>
            <a:r>
              <a:rPr dirty="0" sz="2000" spc="-4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e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fisici)</a:t>
            </a:r>
            <a:r>
              <a:rPr dirty="0" sz="2000" spc="-3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e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altre</a:t>
            </a:r>
            <a:r>
              <a:rPr dirty="0" sz="2000" spc="-2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sono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in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attesa</a:t>
            </a:r>
            <a:r>
              <a:rPr dirty="0" sz="2000" spc="-3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di</a:t>
            </a:r>
            <a:r>
              <a:rPr dirty="0" sz="2000" spc="-1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pubblicazione.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435221" y="1991690"/>
            <a:ext cx="3775075" cy="2854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334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Gruppo</a:t>
            </a:r>
            <a:r>
              <a:rPr dirty="0" sz="2400" spc="-1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spc="-25" b="1">
                <a:solidFill>
                  <a:srgbClr val="822333"/>
                </a:solidFill>
                <a:latin typeface="Times New Roman"/>
                <a:cs typeface="Times New Roman"/>
              </a:rPr>
              <a:t>1:</a:t>
            </a:r>
            <a:endParaRPr sz="2400">
              <a:latin typeface="Times New Roman"/>
              <a:cs typeface="Times New Roman"/>
            </a:endParaRPr>
          </a:p>
          <a:p>
            <a:pPr algn="ctr" marR="60960">
              <a:lnSpc>
                <a:spcPct val="100000"/>
              </a:lnSpc>
              <a:spcBef>
                <a:spcPts val="20"/>
              </a:spcBef>
            </a:pP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cancerogeno</a:t>
            </a:r>
            <a:r>
              <a:rPr dirty="0" sz="2000" spc="-3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accertato</a:t>
            </a:r>
            <a:r>
              <a:rPr dirty="0" sz="2000" spc="-3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per</a:t>
            </a:r>
            <a:r>
              <a:rPr dirty="0" sz="2000" spc="-3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l’uomo</a:t>
            </a:r>
            <a:endParaRPr sz="2000">
              <a:latin typeface="Times New Roman"/>
              <a:cs typeface="Times New Roman"/>
            </a:endParaRPr>
          </a:p>
          <a:p>
            <a:pPr algn="ctr" marL="107314">
              <a:lnSpc>
                <a:spcPct val="100000"/>
              </a:lnSpc>
              <a:spcBef>
                <a:spcPts val="1420"/>
              </a:spcBef>
            </a:pP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Gruppo</a:t>
            </a:r>
            <a:r>
              <a:rPr dirty="0" sz="2400" spc="-1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spc="-25" b="1">
                <a:solidFill>
                  <a:srgbClr val="822333"/>
                </a:solidFill>
                <a:latin typeface="Times New Roman"/>
                <a:cs typeface="Times New Roman"/>
              </a:rPr>
              <a:t>2A:</a:t>
            </a:r>
            <a:endParaRPr sz="2400">
              <a:latin typeface="Times New Roman"/>
              <a:cs typeface="Times New Roman"/>
            </a:endParaRPr>
          </a:p>
          <a:p>
            <a:pPr algn="ctr" marL="29845">
              <a:lnSpc>
                <a:spcPct val="100000"/>
              </a:lnSpc>
              <a:spcBef>
                <a:spcPts val="15"/>
              </a:spcBef>
            </a:pP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Probabile</a:t>
            </a:r>
            <a:r>
              <a:rPr dirty="0" sz="2000" spc="-6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cancerogeno</a:t>
            </a:r>
            <a:r>
              <a:rPr dirty="0" sz="2000" spc="-5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per</a:t>
            </a:r>
            <a:r>
              <a:rPr dirty="0" sz="2000" spc="-6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l’uomo</a:t>
            </a:r>
            <a:endParaRPr sz="2000">
              <a:latin typeface="Times New Roman"/>
              <a:cs typeface="Times New Roman"/>
            </a:endParaRPr>
          </a:p>
          <a:p>
            <a:pPr algn="ctr" marR="128905">
              <a:lnSpc>
                <a:spcPct val="100000"/>
              </a:lnSpc>
              <a:spcBef>
                <a:spcPts val="690"/>
              </a:spcBef>
            </a:pP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Gruppo</a:t>
            </a:r>
            <a:r>
              <a:rPr dirty="0" sz="2400" spc="-8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spc="-25" b="1">
                <a:solidFill>
                  <a:srgbClr val="822333"/>
                </a:solidFill>
                <a:latin typeface="Times New Roman"/>
                <a:cs typeface="Times New Roman"/>
              </a:rPr>
              <a:t>2B:</a:t>
            </a:r>
            <a:endParaRPr sz="2400">
              <a:latin typeface="Times New Roman"/>
              <a:cs typeface="Times New Roman"/>
            </a:endParaRPr>
          </a:p>
          <a:p>
            <a:pPr algn="ctr" marR="131445">
              <a:lnSpc>
                <a:spcPct val="100000"/>
              </a:lnSpc>
              <a:spcBef>
                <a:spcPts val="15"/>
              </a:spcBef>
            </a:pP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Possibile</a:t>
            </a:r>
            <a:r>
              <a:rPr dirty="0" sz="2000" spc="-6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cancerogeno</a:t>
            </a:r>
            <a:r>
              <a:rPr dirty="0" sz="2000" spc="-5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per</a:t>
            </a:r>
            <a:r>
              <a:rPr dirty="0" sz="2000" spc="-7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l’uomo</a:t>
            </a:r>
            <a:endParaRPr sz="2000">
              <a:latin typeface="Times New Roman"/>
              <a:cs typeface="Times New Roman"/>
            </a:endParaRPr>
          </a:p>
          <a:p>
            <a:pPr algn="ctr" marR="39370">
              <a:lnSpc>
                <a:spcPct val="100000"/>
              </a:lnSpc>
              <a:spcBef>
                <a:spcPts val="1395"/>
              </a:spcBef>
            </a:pP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Gruppo</a:t>
            </a:r>
            <a:r>
              <a:rPr dirty="0" sz="2400" spc="-8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spc="-25" b="1">
                <a:solidFill>
                  <a:srgbClr val="822333"/>
                </a:solidFill>
                <a:latin typeface="Times New Roman"/>
                <a:cs typeface="Times New Roman"/>
              </a:rPr>
              <a:t>3: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377565" y="4674293"/>
            <a:ext cx="5156835" cy="1327785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265"/>
              </a:spcBef>
            </a:pP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non</a:t>
            </a:r>
            <a:r>
              <a:rPr dirty="0" sz="2000" spc="-4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classificabile</a:t>
            </a:r>
            <a:r>
              <a:rPr dirty="0" sz="2000" spc="-6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come</a:t>
            </a:r>
            <a:r>
              <a:rPr dirty="0" sz="2000" spc="-4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cancerogeno</a:t>
            </a:r>
            <a:r>
              <a:rPr dirty="0" sz="2000" spc="-5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per</a:t>
            </a:r>
            <a:r>
              <a:rPr dirty="0" sz="2000" spc="-7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l’uomo</a:t>
            </a:r>
            <a:endParaRPr sz="2000">
              <a:latin typeface="Times New Roman"/>
              <a:cs typeface="Times New Roman"/>
            </a:endParaRPr>
          </a:p>
          <a:p>
            <a:pPr algn="ctr" marL="594360">
              <a:lnSpc>
                <a:spcPct val="100000"/>
              </a:lnSpc>
              <a:spcBef>
                <a:spcPts val="1390"/>
              </a:spcBef>
            </a:pPr>
            <a:r>
              <a:rPr dirty="0" sz="2400" b="1">
                <a:solidFill>
                  <a:srgbClr val="822333"/>
                </a:solidFill>
                <a:latin typeface="Times New Roman"/>
                <a:cs typeface="Times New Roman"/>
              </a:rPr>
              <a:t>Gruppo</a:t>
            </a:r>
            <a:r>
              <a:rPr dirty="0" sz="2400" spc="-8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400" spc="-25" b="1">
                <a:solidFill>
                  <a:srgbClr val="822333"/>
                </a:solidFill>
                <a:latin typeface="Times New Roman"/>
                <a:cs typeface="Times New Roman"/>
              </a:rPr>
              <a:t>4:</a:t>
            </a:r>
            <a:endParaRPr sz="2400">
              <a:latin typeface="Times New Roman"/>
              <a:cs typeface="Times New Roman"/>
            </a:endParaRPr>
          </a:p>
          <a:p>
            <a:pPr algn="ctr" marL="594360">
              <a:lnSpc>
                <a:spcPct val="100000"/>
              </a:lnSpc>
              <a:spcBef>
                <a:spcPts val="15"/>
              </a:spcBef>
            </a:pP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probabile</a:t>
            </a:r>
            <a:r>
              <a:rPr dirty="0" sz="2000" spc="-5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non</a:t>
            </a:r>
            <a:r>
              <a:rPr dirty="0" sz="2000" spc="-3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cancerogeno</a:t>
            </a:r>
            <a:r>
              <a:rPr dirty="0" sz="2000" spc="-45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822333"/>
                </a:solidFill>
                <a:latin typeface="Times New Roman"/>
                <a:cs typeface="Times New Roman"/>
              </a:rPr>
              <a:t>per</a:t>
            </a:r>
            <a:r>
              <a:rPr dirty="0" sz="2000" spc="-60" b="1">
                <a:solidFill>
                  <a:srgbClr val="822333"/>
                </a:solidFill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822333"/>
                </a:solidFill>
                <a:latin typeface="Times New Roman"/>
                <a:cs typeface="Times New Roman"/>
              </a:rPr>
              <a:t>l’uomo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2361" y="305561"/>
            <a:ext cx="6477000" cy="495300"/>
          </a:xfrm>
          <a:prstGeom prst="rect"/>
          <a:ln w="38100">
            <a:solidFill>
              <a:srgbClr val="FF0000"/>
            </a:solidFill>
          </a:ln>
        </p:spPr>
        <p:txBody>
          <a:bodyPr wrap="square" lIns="0" tIns="2984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35"/>
              </a:spcBef>
            </a:pPr>
            <a:r>
              <a:rPr dirty="0" spc="-10">
                <a:solidFill>
                  <a:srgbClr val="F96400"/>
                </a:solidFill>
                <a:latin typeface="Comic Sans MS"/>
                <a:cs typeface="Comic Sans MS"/>
              </a:rPr>
              <a:t>ETICHETTATURA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23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63016" y="1626234"/>
            <a:ext cx="8023859" cy="4016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628015">
              <a:lnSpc>
                <a:spcPct val="100000"/>
              </a:lnSpc>
              <a:spcBef>
                <a:spcPts val="100"/>
              </a:spcBef>
            </a:pPr>
            <a:r>
              <a:rPr dirty="0" sz="2400" spc="-20" b="1">
                <a:solidFill>
                  <a:srgbClr val="822333"/>
                </a:solidFill>
                <a:latin typeface="Arial"/>
                <a:cs typeface="Arial"/>
              </a:rPr>
              <a:t>L’insieme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delle</a:t>
            </a:r>
            <a:r>
              <a:rPr dirty="0" sz="2400" spc="-4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indicazioni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da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riportare</a:t>
            </a:r>
            <a:r>
              <a:rPr dirty="0" sz="2400" spc="-2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su</a:t>
            </a:r>
            <a:r>
              <a:rPr dirty="0" sz="2400" spc="-3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apposita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etichetta</a:t>
            </a:r>
            <a:r>
              <a:rPr dirty="0" sz="2400" spc="-6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o</a:t>
            </a:r>
            <a:r>
              <a:rPr dirty="0" sz="2400" spc="-5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direttamente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sull’imballaggio</a:t>
            </a:r>
            <a:r>
              <a:rPr dirty="0" sz="2400" spc="-9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o</a:t>
            </a:r>
            <a:r>
              <a:rPr dirty="0" sz="2400" spc="-5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sulla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confezione</a:t>
            </a:r>
            <a:r>
              <a:rPr dirty="0" sz="2400" spc="-4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a</a:t>
            </a:r>
            <a:r>
              <a:rPr dirty="0" sz="2400" spc="-3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mezzo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400" spc="-3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stampa,</a:t>
            </a:r>
            <a:r>
              <a:rPr dirty="0" sz="2400" spc="-3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rilievo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o</a:t>
            </a:r>
            <a:r>
              <a:rPr dirty="0" sz="2400" spc="-4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incisione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tabLst>
                <a:tab pos="5819140" algn="l"/>
              </a:tabLst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Recipienti</a:t>
            </a:r>
            <a:r>
              <a:rPr dirty="0" sz="2400" spc="-6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e</a:t>
            </a:r>
            <a:r>
              <a:rPr dirty="0" sz="2400" spc="-4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tubazioni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: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secondo</a:t>
            </a:r>
            <a:r>
              <a:rPr dirty="0" sz="24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il</a:t>
            </a:r>
            <a:r>
              <a:rPr dirty="0" sz="24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D.Lgs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	493/96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anche</a:t>
            </a:r>
            <a:r>
              <a:rPr dirty="0" sz="2400" spc="-8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50">
                <a:solidFill>
                  <a:srgbClr val="822333"/>
                </a:solidFill>
                <a:latin typeface="Arial MT"/>
                <a:cs typeface="Arial MT"/>
              </a:rPr>
              <a:t>i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recipienti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utilizzati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sui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luoghi</a:t>
            </a:r>
            <a:r>
              <a:rPr dirty="0" sz="24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lavoro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le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relative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tubazioni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visibili,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destinati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a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contenere</a:t>
            </a:r>
            <a:r>
              <a:rPr dirty="0" sz="2400" spc="-9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a</a:t>
            </a:r>
            <a:r>
              <a:rPr dirty="0" sz="2400" spc="-9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trasportare</a:t>
            </a:r>
            <a:r>
              <a:rPr dirty="0" sz="2400" spc="-10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agenti</a:t>
            </a:r>
            <a:r>
              <a:rPr dirty="0" sz="2400" spc="-8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pericolosi,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devono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essere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muniti</a:t>
            </a:r>
            <a:r>
              <a:rPr dirty="0" sz="24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etichettatura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prescritta.</a:t>
            </a:r>
            <a:endParaRPr sz="2400">
              <a:latin typeface="Arial MT"/>
              <a:cs typeface="Arial MT"/>
            </a:endParaRPr>
          </a:p>
          <a:p>
            <a:pPr marL="12700" marR="53340">
              <a:lnSpc>
                <a:spcPct val="100000"/>
              </a:lnSpc>
              <a:spcBef>
                <a:spcPts val="1445"/>
              </a:spcBef>
            </a:pP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Negli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ambienti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8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lavoro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l’etichettatura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può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essere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sostituita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da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cartelli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avvertimento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7840" y="1362278"/>
            <a:ext cx="53143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40" i="1">
                <a:latin typeface="Times New Roman"/>
                <a:cs typeface="Times New Roman"/>
              </a:rPr>
              <a:t>L’ETICHETTA</a:t>
            </a:r>
            <a:r>
              <a:rPr dirty="0" sz="2800" spc="-120" i="1">
                <a:latin typeface="Times New Roman"/>
                <a:cs typeface="Times New Roman"/>
              </a:rPr>
              <a:t> </a:t>
            </a:r>
            <a:r>
              <a:rPr dirty="0" sz="2800" i="1">
                <a:latin typeface="Times New Roman"/>
                <a:cs typeface="Times New Roman"/>
              </a:rPr>
              <a:t>DEVE</a:t>
            </a:r>
            <a:r>
              <a:rPr dirty="0" sz="2800" spc="5" i="1">
                <a:latin typeface="Times New Roman"/>
                <a:cs typeface="Times New Roman"/>
              </a:rPr>
              <a:t> </a:t>
            </a:r>
            <a:r>
              <a:rPr dirty="0" sz="2800" spc="-10" i="1">
                <a:latin typeface="Times New Roman"/>
                <a:cs typeface="Times New Roman"/>
              </a:rPr>
              <a:t>INDICARE: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97840" y="2305812"/>
            <a:ext cx="8148955" cy="302577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7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Denominazione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del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 prodotto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I</a:t>
            </a:r>
            <a:r>
              <a:rPr dirty="0" sz="2400" spc="-5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dati</a:t>
            </a:r>
            <a:r>
              <a:rPr dirty="0" sz="2400" spc="-4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del</a:t>
            </a:r>
            <a:r>
              <a:rPr dirty="0" sz="2400" spc="-4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Responsabile</a:t>
            </a:r>
            <a:r>
              <a:rPr dirty="0" sz="2400" spc="-2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dell’immissione</a:t>
            </a:r>
            <a:r>
              <a:rPr dirty="0" sz="2400" spc="-6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sul</a:t>
            </a:r>
            <a:r>
              <a:rPr dirty="0" sz="2400" spc="-4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mercato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Clr>
                <a:srgbClr val="00CC00"/>
              </a:buClr>
              <a:buFont typeface="Wingdings"/>
              <a:buChar char=""/>
              <a:tabLst>
                <a:tab pos="355600" algn="l"/>
              </a:tabLst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I</a:t>
            </a:r>
            <a:r>
              <a:rPr dirty="0" sz="2400" spc="21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simboli</a:t>
            </a:r>
            <a:r>
              <a:rPr dirty="0" sz="2400" spc="204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ed</a:t>
            </a:r>
            <a:r>
              <a:rPr dirty="0" sz="2400" spc="204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indicazioni</a:t>
            </a:r>
            <a:r>
              <a:rPr dirty="0" sz="2400" spc="18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400" spc="21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pericolo</a:t>
            </a:r>
            <a:r>
              <a:rPr dirty="0" sz="2400" spc="204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(in</a:t>
            </a:r>
            <a:r>
              <a:rPr dirty="0" sz="2400" spc="204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nero</a:t>
            </a:r>
            <a:r>
              <a:rPr dirty="0" sz="2400" spc="21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su</a:t>
            </a:r>
            <a:r>
              <a:rPr dirty="0" sz="2400" spc="22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fondo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giallo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–</a:t>
            </a:r>
            <a:r>
              <a:rPr dirty="0" sz="2400" spc="-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arancione)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Le</a:t>
            </a:r>
            <a:r>
              <a:rPr dirty="0" sz="2400" spc="-2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frasi</a:t>
            </a:r>
            <a:r>
              <a:rPr dirty="0" sz="2400" spc="-2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400" spc="-3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rischio</a:t>
            </a:r>
            <a:r>
              <a:rPr dirty="0" sz="2400" spc="-4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R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I</a:t>
            </a:r>
            <a:r>
              <a:rPr dirty="0" sz="2400" spc="-3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consigli</a:t>
            </a:r>
            <a:r>
              <a:rPr dirty="0" sz="2400" spc="-2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400" spc="-3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prudenza</a:t>
            </a:r>
            <a:r>
              <a:rPr dirty="0" sz="2400" spc="-1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Clr>
                <a:srgbClr val="00CC00"/>
              </a:buClr>
              <a:buFont typeface="Wingdings"/>
              <a:buChar char=""/>
              <a:tabLst>
                <a:tab pos="354965" algn="l"/>
              </a:tabLst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Il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Numero</a:t>
            </a:r>
            <a:r>
              <a:rPr dirty="0" sz="2400" spc="-4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25" b="1">
                <a:solidFill>
                  <a:srgbClr val="822333"/>
                </a:solidFill>
                <a:latin typeface="Arial"/>
                <a:cs typeface="Arial"/>
              </a:rPr>
              <a:t>CE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111061"/>
            <a:ext cx="9144000" cy="6747509"/>
            <a:chOff x="0" y="111061"/>
            <a:chExt cx="9144000" cy="6747509"/>
          </a:xfrm>
        </p:grpSpPr>
        <p:sp>
          <p:nvSpPr>
            <p:cNvPr id="3" name="object 3" descr=""/>
            <p:cNvSpPr/>
            <p:nvPr/>
          </p:nvSpPr>
          <p:spPr>
            <a:xfrm>
              <a:off x="228600" y="115823"/>
              <a:ext cx="8610600" cy="6032500"/>
            </a:xfrm>
            <a:custGeom>
              <a:avLst/>
              <a:gdLst/>
              <a:ahLst/>
              <a:cxnLst/>
              <a:rect l="l" t="t" r="r" b="b"/>
              <a:pathLst>
                <a:path w="8610600" h="6032500">
                  <a:moveTo>
                    <a:pt x="8610600" y="0"/>
                  </a:moveTo>
                  <a:lnTo>
                    <a:pt x="0" y="0"/>
                  </a:lnTo>
                  <a:lnTo>
                    <a:pt x="0" y="6031992"/>
                  </a:lnTo>
                  <a:lnTo>
                    <a:pt x="8610600" y="6031992"/>
                  </a:lnTo>
                  <a:lnTo>
                    <a:pt x="86106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228600" y="115823"/>
              <a:ext cx="8610600" cy="6032500"/>
            </a:xfrm>
            <a:custGeom>
              <a:avLst/>
              <a:gdLst/>
              <a:ahLst/>
              <a:cxnLst/>
              <a:rect l="l" t="t" r="r" b="b"/>
              <a:pathLst>
                <a:path w="8610600" h="6032500">
                  <a:moveTo>
                    <a:pt x="0" y="6031992"/>
                  </a:moveTo>
                  <a:lnTo>
                    <a:pt x="8610600" y="6031992"/>
                  </a:lnTo>
                  <a:lnTo>
                    <a:pt x="8610600" y="0"/>
                  </a:lnTo>
                  <a:lnTo>
                    <a:pt x="0" y="0"/>
                  </a:lnTo>
                  <a:lnTo>
                    <a:pt x="0" y="6031992"/>
                  </a:lnTo>
                  <a:close/>
                </a:path>
              </a:pathLst>
            </a:custGeom>
            <a:ln w="9525">
              <a:solidFill>
                <a:srgbClr val="822333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676399"/>
              <a:ext cx="1266444" cy="1266444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157854" y="930097"/>
            <a:ext cx="4963160" cy="3917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0" b="0">
                <a:latin typeface="Arial MT"/>
                <a:cs typeface="Arial MT"/>
              </a:rPr>
              <a:t>ETICHETTA</a:t>
            </a:r>
            <a:r>
              <a:rPr dirty="0" spc="-140" b="0">
                <a:latin typeface="Arial MT"/>
                <a:cs typeface="Arial MT"/>
              </a:rPr>
              <a:t> </a:t>
            </a:r>
            <a:r>
              <a:rPr dirty="0" b="0">
                <a:latin typeface="Arial MT"/>
                <a:cs typeface="Arial MT"/>
              </a:rPr>
              <a:t>CE</a:t>
            </a:r>
            <a:r>
              <a:rPr dirty="0" spc="-15" b="0">
                <a:latin typeface="Arial MT"/>
                <a:cs typeface="Arial MT"/>
              </a:rPr>
              <a:t> </a:t>
            </a:r>
            <a:r>
              <a:rPr dirty="0" b="0">
                <a:latin typeface="Arial MT"/>
                <a:cs typeface="Arial MT"/>
              </a:rPr>
              <a:t>-</a:t>
            </a:r>
            <a:r>
              <a:rPr dirty="0" spc="-20" b="0">
                <a:latin typeface="Arial MT"/>
                <a:cs typeface="Arial MT"/>
              </a:rPr>
              <a:t> </a:t>
            </a:r>
            <a:r>
              <a:rPr dirty="0" b="0">
                <a:latin typeface="Arial MT"/>
                <a:cs typeface="Arial MT"/>
              </a:rPr>
              <a:t>N</a:t>
            </a:r>
            <a:r>
              <a:rPr dirty="0" b="0">
                <a:latin typeface="MS PGothic"/>
                <a:cs typeface="MS PGothic"/>
              </a:rPr>
              <a:t>°</a:t>
            </a:r>
            <a:r>
              <a:rPr dirty="0" b="0">
                <a:latin typeface="Arial MT"/>
                <a:cs typeface="Arial MT"/>
              </a:rPr>
              <a:t>CE:</a:t>
            </a:r>
            <a:r>
              <a:rPr dirty="0" spc="-5" b="0">
                <a:latin typeface="Arial MT"/>
                <a:cs typeface="Arial MT"/>
              </a:rPr>
              <a:t> </a:t>
            </a:r>
            <a:r>
              <a:rPr dirty="0" spc="-20"/>
              <a:t>231-668-</a:t>
            </a:r>
            <a:r>
              <a:rPr dirty="0" spc="-50"/>
              <a:t>3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2593594" y="1452520"/>
            <a:ext cx="6034405" cy="74041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76200">
              <a:lnSpc>
                <a:spcPct val="100000"/>
              </a:lnSpc>
              <a:spcBef>
                <a:spcPts val="285"/>
              </a:spcBef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Ipoclorito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400" spc="-1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sodio,soluzione</a:t>
            </a:r>
            <a:r>
              <a:rPr dirty="0" sz="2400" spc="-5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6%</a:t>
            </a:r>
            <a:r>
              <a:rPr dirty="0" sz="2400" spc="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Cl</a:t>
            </a:r>
            <a:r>
              <a:rPr dirty="0" sz="2400" spc="-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attivo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R</a:t>
            </a:r>
            <a:r>
              <a:rPr dirty="0" sz="2000" spc="-1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36/38</a:t>
            </a:r>
            <a:r>
              <a:rPr dirty="0" sz="20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irritante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per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gli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occhi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la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pelle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93594" y="2166315"/>
            <a:ext cx="5687695" cy="31362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97890" algn="l"/>
              </a:tabLst>
            </a:pP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R</a:t>
            </a:r>
            <a:r>
              <a:rPr dirty="0" sz="2000" spc="-1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25" b="1">
                <a:solidFill>
                  <a:srgbClr val="822333"/>
                </a:solidFill>
                <a:latin typeface="Arial"/>
                <a:cs typeface="Arial"/>
              </a:rPr>
              <a:t>31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	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contatto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con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gli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acidi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libera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gas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tossici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953135" algn="l"/>
              </a:tabLst>
            </a:pP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S</a:t>
            </a:r>
            <a:r>
              <a:rPr dirty="0" sz="2000" spc="-2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60" b="1">
                <a:solidFill>
                  <a:srgbClr val="822333"/>
                </a:solidFill>
                <a:latin typeface="Arial"/>
                <a:cs typeface="Arial"/>
              </a:rPr>
              <a:t>2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	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Conservare</a:t>
            </a:r>
            <a:r>
              <a:rPr dirty="0" sz="20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fuori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dalla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portata</a:t>
            </a:r>
            <a:r>
              <a:rPr dirty="0" sz="20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dei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bambini</a:t>
            </a:r>
            <a:endParaRPr sz="2000">
              <a:latin typeface="Arial MT"/>
              <a:cs typeface="Arial MT"/>
            </a:endParaRPr>
          </a:p>
          <a:p>
            <a:pPr marL="991235" marR="5080" indent="-979169">
              <a:lnSpc>
                <a:spcPts val="2880"/>
              </a:lnSpc>
              <a:spcBef>
                <a:spcPts val="60"/>
              </a:spcBef>
              <a:tabLst>
                <a:tab pos="954405" algn="l"/>
              </a:tabLst>
            </a:pP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S</a:t>
            </a:r>
            <a:r>
              <a:rPr dirty="0" sz="2000" spc="-25" b="1">
                <a:solidFill>
                  <a:srgbClr val="822333"/>
                </a:solidFill>
                <a:latin typeface="Arial"/>
                <a:cs typeface="Arial"/>
              </a:rPr>
              <a:t> 26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	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in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caso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contatto</a:t>
            </a:r>
            <a:r>
              <a:rPr dirty="0" sz="20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con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gli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occhi,</a:t>
            </a:r>
            <a:r>
              <a:rPr dirty="0" sz="20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lavare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immediatamente</a:t>
            </a:r>
            <a:r>
              <a:rPr dirty="0" sz="2000" spc="-9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0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abbondantemente</a:t>
            </a:r>
            <a:r>
              <a:rPr dirty="0" sz="20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con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acqua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consultare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il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 medico</a:t>
            </a:r>
            <a:endParaRPr sz="2000">
              <a:latin typeface="Arial MT"/>
              <a:cs typeface="Arial MT"/>
            </a:endParaRPr>
          </a:p>
          <a:p>
            <a:pPr marL="1059815" marR="92710" indent="-1047750">
              <a:lnSpc>
                <a:spcPts val="2880"/>
              </a:lnSpc>
              <a:tabLst>
                <a:tab pos="1024890" algn="l"/>
              </a:tabLst>
            </a:pP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S</a:t>
            </a:r>
            <a:r>
              <a:rPr dirty="0" sz="2000" spc="-25" b="1">
                <a:solidFill>
                  <a:srgbClr val="822333"/>
                </a:solidFill>
                <a:latin typeface="Arial"/>
                <a:cs typeface="Arial"/>
              </a:rPr>
              <a:t> 46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	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in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caso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000" spc="-1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ingestione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consultare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immediatamente</a:t>
            </a:r>
            <a:r>
              <a:rPr dirty="0" sz="20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il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medico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mostrargli</a:t>
            </a:r>
            <a:r>
              <a:rPr dirty="0" sz="20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il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contenitore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o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 l’etichetta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ts val="2345"/>
              </a:lnSpc>
              <a:tabLst>
                <a:tab pos="1024890" algn="l"/>
              </a:tabLst>
            </a:pP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S</a:t>
            </a:r>
            <a:r>
              <a:rPr dirty="0" sz="2000" spc="-25" b="1">
                <a:solidFill>
                  <a:srgbClr val="822333"/>
                </a:solidFill>
                <a:latin typeface="Arial"/>
                <a:cs typeface="Arial"/>
              </a:rPr>
              <a:t> 50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	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non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mescolare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con</a:t>
            </a:r>
            <a:r>
              <a:rPr dirty="0" sz="20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ammoniaca</a:t>
            </a:r>
            <a:r>
              <a:rPr dirty="0" sz="20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e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acidi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7885" y="3226689"/>
            <a:ext cx="16287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 b="1">
                <a:solidFill>
                  <a:srgbClr val="822333"/>
                </a:solidFill>
                <a:latin typeface="Arial"/>
                <a:cs typeface="Arial"/>
              </a:rPr>
              <a:t>IRRITANTE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9740" y="5366715"/>
            <a:ext cx="7568565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Denominazione</a:t>
            </a:r>
            <a:r>
              <a:rPr dirty="0" sz="2000" spc="-6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e</a:t>
            </a:r>
            <a:r>
              <a:rPr dirty="0" sz="2000" spc="-3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recapiti</a:t>
            </a:r>
            <a:r>
              <a:rPr dirty="0" sz="2000" spc="-7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del</a:t>
            </a:r>
            <a:r>
              <a:rPr dirty="0" sz="20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responsabile</a:t>
            </a:r>
            <a:r>
              <a:rPr dirty="0" sz="2000" spc="-6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822333"/>
                </a:solidFill>
                <a:latin typeface="Arial"/>
                <a:cs typeface="Arial"/>
              </a:rPr>
              <a:t>dell’immissione</a:t>
            </a:r>
            <a:r>
              <a:rPr dirty="0" sz="2000" spc="-7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25" b="1">
                <a:solidFill>
                  <a:srgbClr val="822333"/>
                </a:solidFill>
                <a:latin typeface="Arial"/>
                <a:cs typeface="Arial"/>
              </a:rPr>
              <a:t>sul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10" b="1">
                <a:solidFill>
                  <a:srgbClr val="822333"/>
                </a:solidFill>
                <a:latin typeface="Arial"/>
                <a:cs typeface="Arial"/>
              </a:rPr>
              <a:t>mercato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Scheda</a:t>
            </a:r>
            <a:r>
              <a:rPr dirty="0" spc="-25"/>
              <a:t> </a:t>
            </a:r>
            <a:r>
              <a:rPr dirty="0"/>
              <a:t>di</a:t>
            </a:r>
            <a:r>
              <a:rPr dirty="0" spc="-45"/>
              <a:t> </a:t>
            </a:r>
            <a:r>
              <a:rPr dirty="0"/>
              <a:t>Sicurezza</a:t>
            </a:r>
            <a:r>
              <a:rPr dirty="0" spc="-35"/>
              <a:t> </a:t>
            </a:r>
            <a:r>
              <a:rPr dirty="0"/>
              <a:t>(sino</a:t>
            </a:r>
            <a:r>
              <a:rPr dirty="0" spc="-45"/>
              <a:t> </a:t>
            </a:r>
            <a:r>
              <a:rPr dirty="0"/>
              <a:t>al</a:t>
            </a:r>
            <a:r>
              <a:rPr dirty="0" spc="-40"/>
              <a:t> </a:t>
            </a:r>
            <a:r>
              <a:rPr dirty="0" spc="-10"/>
              <a:t>2008/</a:t>
            </a:r>
            <a:r>
              <a:rPr dirty="0" spc="-10">
                <a:solidFill>
                  <a:srgbClr val="FFC000"/>
                </a:solidFill>
              </a:rPr>
              <a:t>2018</a:t>
            </a:r>
            <a:r>
              <a:rPr dirty="0" spc="-10"/>
              <a:t>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874268"/>
            <a:ext cx="5883910" cy="2769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5"/>
              </a:spcBef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sz="2000" b="1">
                <a:latin typeface="Arial"/>
                <a:cs typeface="Arial"/>
              </a:rPr>
              <a:t>Identificazione</a:t>
            </a:r>
            <a:r>
              <a:rPr dirty="0" sz="2000" spc="-6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preparato/produttore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u="sng" sz="200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Composizione/informazioni</a:t>
            </a:r>
            <a:r>
              <a:rPr dirty="0" u="sng" sz="2000" spc="-8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sui</a:t>
            </a:r>
            <a:r>
              <a:rPr dirty="0" u="sng" sz="2000" spc="-5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1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componenti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u="sng" sz="200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Identificazione</a:t>
            </a:r>
            <a:r>
              <a:rPr dirty="0" u="sng" sz="2000" spc="-65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dei</a:t>
            </a:r>
            <a:r>
              <a:rPr dirty="0" u="sng" sz="2000" spc="-3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10" b="1">
                <a:solidFill>
                  <a:srgbClr val="FFC000"/>
                </a:solidFill>
                <a:uFill>
                  <a:solidFill>
                    <a:srgbClr val="FFC000"/>
                  </a:solidFill>
                </a:uFill>
                <a:latin typeface="Arial"/>
                <a:cs typeface="Arial"/>
              </a:rPr>
              <a:t>pericoli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sz="2000" b="1">
                <a:latin typeface="Arial"/>
                <a:cs typeface="Arial"/>
              </a:rPr>
              <a:t>Misure</a:t>
            </a:r>
            <a:r>
              <a:rPr dirty="0" sz="2000" spc="-6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primo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soccorso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sz="2000" b="1">
                <a:latin typeface="Arial"/>
                <a:cs typeface="Arial"/>
              </a:rPr>
              <a:t>Misure</a:t>
            </a:r>
            <a:r>
              <a:rPr dirty="0" sz="2000" spc="-5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antincendio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sz="2000" b="1">
                <a:latin typeface="Arial"/>
                <a:cs typeface="Arial"/>
              </a:rPr>
              <a:t>Misure</a:t>
            </a:r>
            <a:r>
              <a:rPr dirty="0" sz="2000" spc="-5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per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la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fuoriuscita</a:t>
            </a:r>
            <a:r>
              <a:rPr dirty="0" sz="2000" spc="-6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accidentale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sz="2000" b="1">
                <a:latin typeface="Arial"/>
                <a:cs typeface="Arial"/>
              </a:rPr>
              <a:t>Manipolazione</a:t>
            </a:r>
            <a:r>
              <a:rPr dirty="0" sz="2000" spc="-5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e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stoccaggio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sz="2000" b="1">
                <a:latin typeface="Arial"/>
                <a:cs typeface="Arial"/>
              </a:rPr>
              <a:t>Controllo</a:t>
            </a:r>
            <a:r>
              <a:rPr dirty="0" sz="2000" spc="-7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esposizione/protezione</a:t>
            </a:r>
            <a:r>
              <a:rPr dirty="0" sz="2000" spc="-7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individuale</a:t>
            </a:r>
            <a:endParaRPr sz="20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Clr>
                <a:srgbClr val="822333"/>
              </a:buClr>
              <a:buAutoNum type="arabicPeriod"/>
              <a:tabLst>
                <a:tab pos="469265" algn="l"/>
              </a:tabLst>
            </a:pPr>
            <a:r>
              <a:rPr dirty="0" sz="2000" b="1">
                <a:latin typeface="Arial"/>
                <a:cs typeface="Arial"/>
              </a:rPr>
              <a:t>Proprietà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fisiche/chimiche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2742" y="3618102"/>
            <a:ext cx="4870450" cy="2160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8630" indent="-455930">
              <a:lnSpc>
                <a:spcPct val="100000"/>
              </a:lnSpc>
              <a:spcBef>
                <a:spcPts val="100"/>
              </a:spcBef>
              <a:buClr>
                <a:srgbClr val="822333"/>
              </a:buClr>
              <a:buAutoNum type="arabicPeriod" startAt="10"/>
              <a:tabLst>
                <a:tab pos="468630" algn="l"/>
              </a:tabLst>
            </a:pPr>
            <a:r>
              <a:rPr dirty="0" sz="2000" b="1">
                <a:latin typeface="Arial"/>
                <a:cs typeface="Arial"/>
              </a:rPr>
              <a:t>Stabilità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e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reattività</a:t>
            </a:r>
            <a:endParaRPr sz="2000">
              <a:latin typeface="Arial"/>
              <a:cs typeface="Arial"/>
            </a:endParaRPr>
          </a:p>
          <a:p>
            <a:pPr marL="468630" indent="-455930">
              <a:lnSpc>
                <a:spcPct val="100000"/>
              </a:lnSpc>
              <a:buClr>
                <a:srgbClr val="822333"/>
              </a:buClr>
              <a:buAutoNum type="arabicPeriod" startAt="10"/>
              <a:tabLst>
                <a:tab pos="468630" algn="l"/>
              </a:tabLst>
            </a:pPr>
            <a:r>
              <a:rPr dirty="0" sz="2000" b="1">
                <a:latin typeface="Arial"/>
                <a:cs typeface="Arial"/>
              </a:rPr>
              <a:t>Informazioni</a:t>
            </a:r>
            <a:r>
              <a:rPr dirty="0" sz="2000" spc="-8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tossicologiche</a:t>
            </a:r>
            <a:endParaRPr sz="2000">
              <a:latin typeface="Arial"/>
              <a:cs typeface="Arial"/>
            </a:endParaRPr>
          </a:p>
          <a:p>
            <a:pPr marL="467995" indent="-455295">
              <a:lnSpc>
                <a:spcPct val="100000"/>
              </a:lnSpc>
              <a:buClr>
                <a:srgbClr val="822333"/>
              </a:buClr>
              <a:buAutoNum type="arabicPeriod" startAt="10"/>
              <a:tabLst>
                <a:tab pos="467995" algn="l"/>
              </a:tabLst>
            </a:pPr>
            <a:r>
              <a:rPr dirty="0" sz="2000" b="1">
                <a:latin typeface="Arial"/>
                <a:cs typeface="Arial"/>
              </a:rPr>
              <a:t>Informazioni</a:t>
            </a:r>
            <a:r>
              <a:rPr dirty="0" sz="2000" spc="-9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ecologiche</a:t>
            </a:r>
            <a:endParaRPr sz="2000">
              <a:latin typeface="Arial"/>
              <a:cs typeface="Arial"/>
            </a:endParaRPr>
          </a:p>
          <a:p>
            <a:pPr marL="468630" indent="-455930">
              <a:lnSpc>
                <a:spcPct val="100000"/>
              </a:lnSpc>
              <a:spcBef>
                <a:spcPts val="5"/>
              </a:spcBef>
              <a:buClr>
                <a:srgbClr val="822333"/>
              </a:buClr>
              <a:buAutoNum type="arabicPeriod" startAt="10"/>
              <a:tabLst>
                <a:tab pos="468630" algn="l"/>
              </a:tabLst>
            </a:pPr>
            <a:r>
              <a:rPr dirty="0" sz="2000" b="1">
                <a:latin typeface="Arial"/>
                <a:cs typeface="Arial"/>
              </a:rPr>
              <a:t>Considerazioni</a:t>
            </a:r>
            <a:r>
              <a:rPr dirty="0" sz="2000" spc="-5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sullo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smaltimento</a:t>
            </a:r>
            <a:endParaRPr sz="2000">
              <a:latin typeface="Arial"/>
              <a:cs typeface="Arial"/>
            </a:endParaRPr>
          </a:p>
          <a:p>
            <a:pPr marL="468630" indent="-455930">
              <a:lnSpc>
                <a:spcPct val="100000"/>
              </a:lnSpc>
              <a:buClr>
                <a:srgbClr val="822333"/>
              </a:buClr>
              <a:buAutoNum type="arabicPeriod" startAt="10"/>
              <a:tabLst>
                <a:tab pos="468630" algn="l"/>
              </a:tabLst>
            </a:pPr>
            <a:r>
              <a:rPr dirty="0" sz="2000" b="1">
                <a:latin typeface="Arial"/>
                <a:cs typeface="Arial"/>
              </a:rPr>
              <a:t>Informazioni</a:t>
            </a:r>
            <a:r>
              <a:rPr dirty="0" sz="2000" spc="-7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sul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trasporto</a:t>
            </a:r>
            <a:endParaRPr sz="2000">
              <a:latin typeface="Arial"/>
              <a:cs typeface="Arial"/>
            </a:endParaRPr>
          </a:p>
          <a:p>
            <a:pPr marL="468630" indent="-455930">
              <a:lnSpc>
                <a:spcPct val="100000"/>
              </a:lnSpc>
              <a:buClr>
                <a:srgbClr val="822333"/>
              </a:buClr>
              <a:buAutoNum type="arabicPeriod" startAt="10"/>
              <a:tabLst>
                <a:tab pos="468630" algn="l"/>
              </a:tabLst>
            </a:pPr>
            <a:r>
              <a:rPr dirty="0" sz="2000" b="1">
                <a:latin typeface="Arial"/>
                <a:cs typeface="Arial"/>
              </a:rPr>
              <a:t>Informazioni</a:t>
            </a:r>
            <a:r>
              <a:rPr dirty="0" sz="2000" spc="-7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sulla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regolamentazione</a:t>
            </a:r>
            <a:endParaRPr sz="2000">
              <a:latin typeface="Arial"/>
              <a:cs typeface="Arial"/>
            </a:endParaRPr>
          </a:p>
          <a:p>
            <a:pPr marL="467995" indent="-455295">
              <a:lnSpc>
                <a:spcPct val="100000"/>
              </a:lnSpc>
              <a:buClr>
                <a:srgbClr val="822333"/>
              </a:buClr>
              <a:buAutoNum type="arabicPeriod" startAt="10"/>
              <a:tabLst>
                <a:tab pos="467995" algn="l"/>
              </a:tabLst>
            </a:pPr>
            <a:r>
              <a:rPr dirty="0" sz="2000" b="1">
                <a:latin typeface="Arial"/>
                <a:cs typeface="Arial"/>
              </a:rPr>
              <a:t>Altre</a:t>
            </a:r>
            <a:r>
              <a:rPr dirty="0" sz="2000" spc="-5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informazioni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8734" y="3275838"/>
            <a:ext cx="23126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2130" algn="l"/>
                <a:tab pos="1091565" algn="l"/>
                <a:tab pos="1379220" algn="l"/>
                <a:tab pos="2108200" algn="l"/>
              </a:tabLst>
            </a:pPr>
            <a:r>
              <a:rPr dirty="0" sz="900" spc="-25">
                <a:solidFill>
                  <a:srgbClr val="FFFFFF"/>
                </a:solidFill>
                <a:latin typeface="Arial MT"/>
                <a:cs typeface="Arial MT"/>
              </a:rPr>
              <a:t>gn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	bba</a:t>
            </a:r>
            <a:r>
              <a:rPr dirty="0" sz="900" spc="19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FFFFFF"/>
                </a:solidFill>
                <a:latin typeface="Arial MT"/>
                <a:cs typeface="Arial MT"/>
              </a:rPr>
              <a:t>tan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dirty="0" sz="900" spc="-50">
                <a:solidFill>
                  <a:srgbClr val="FFFFFF"/>
                </a:solidFill>
                <a:latin typeface="Arial MT"/>
                <a:cs typeface="Arial MT"/>
              </a:rPr>
              <a:t>c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	n</a:t>
            </a:r>
            <a:r>
              <a:rPr dirty="0" sz="900" spc="229">
                <a:solidFill>
                  <a:srgbClr val="FFFFFF"/>
                </a:solidFill>
                <a:latin typeface="Arial MT"/>
                <a:cs typeface="Arial MT"/>
              </a:rPr>
              <a:t>  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c</a:t>
            </a:r>
            <a:r>
              <a:rPr dirty="0" sz="900" spc="254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	d</a:t>
            </a:r>
            <a:r>
              <a:rPr dirty="0" sz="900" spc="254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FFFFFF"/>
                </a:solidFill>
                <a:latin typeface="Arial MT"/>
                <a:cs typeface="Arial MT"/>
              </a:rPr>
              <a:t>tt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6278880" y="1234439"/>
            <a:ext cx="1176655" cy="582295"/>
          </a:xfrm>
          <a:custGeom>
            <a:avLst/>
            <a:gdLst/>
            <a:ahLst/>
            <a:cxnLst/>
            <a:rect l="l" t="t" r="r" b="b"/>
            <a:pathLst>
              <a:path w="1176654" h="582294">
                <a:moveTo>
                  <a:pt x="576072" y="294259"/>
                </a:moveTo>
                <a:lnTo>
                  <a:pt x="432054" y="294259"/>
                </a:lnTo>
                <a:lnTo>
                  <a:pt x="432054" y="0"/>
                </a:lnTo>
                <a:lnTo>
                  <a:pt x="144018" y="0"/>
                </a:lnTo>
                <a:lnTo>
                  <a:pt x="144018" y="294259"/>
                </a:lnTo>
                <a:lnTo>
                  <a:pt x="0" y="294259"/>
                </a:lnTo>
                <a:lnTo>
                  <a:pt x="288036" y="582168"/>
                </a:lnTo>
                <a:lnTo>
                  <a:pt x="576072" y="294259"/>
                </a:lnTo>
                <a:close/>
              </a:path>
              <a:path w="1176654" h="582294">
                <a:moveTo>
                  <a:pt x="1176528" y="287909"/>
                </a:moveTo>
                <a:lnTo>
                  <a:pt x="888492" y="0"/>
                </a:lnTo>
                <a:lnTo>
                  <a:pt x="600456" y="287909"/>
                </a:lnTo>
                <a:lnTo>
                  <a:pt x="744474" y="287909"/>
                </a:lnTo>
                <a:lnTo>
                  <a:pt x="744474" y="582168"/>
                </a:lnTo>
                <a:lnTo>
                  <a:pt x="1032510" y="582168"/>
                </a:lnTo>
                <a:lnTo>
                  <a:pt x="1032510" y="287909"/>
                </a:lnTo>
                <a:lnTo>
                  <a:pt x="1176528" y="287909"/>
                </a:lnTo>
                <a:close/>
              </a:path>
            </a:pathLst>
          </a:custGeom>
          <a:solidFill>
            <a:srgbClr val="A400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28</a:t>
            </a:fld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02742" y="434797"/>
            <a:ext cx="8201025" cy="4736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Scheda</a:t>
            </a:r>
            <a:r>
              <a:rPr dirty="0" sz="2400" spc="-5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400" spc="-7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Sicurezza</a:t>
            </a:r>
            <a:r>
              <a:rPr dirty="0" sz="2400" spc="-7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cosiddetta</a:t>
            </a:r>
            <a:r>
              <a:rPr dirty="0" sz="2400" spc="-6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«estesa»</a:t>
            </a:r>
            <a:r>
              <a:rPr dirty="0" sz="2400" spc="-4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(dal</a:t>
            </a:r>
            <a:r>
              <a:rPr dirty="0" sz="2400" spc="-6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2018)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  <a:spcBef>
                <a:spcPts val="1085"/>
              </a:spcBef>
            </a:pPr>
            <a:r>
              <a:rPr dirty="0" sz="2400" b="1">
                <a:latin typeface="Arial"/>
                <a:cs typeface="Arial"/>
              </a:rPr>
              <a:t>SdS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viene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integrata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da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scenari</a:t>
            </a:r>
            <a:r>
              <a:rPr dirty="0" sz="2400" spc="-2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di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esposizione</a:t>
            </a:r>
            <a:r>
              <a:rPr dirty="0" sz="2400" spc="-6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noti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al </a:t>
            </a:r>
            <a:r>
              <a:rPr dirty="0" sz="2400" b="1">
                <a:latin typeface="Arial"/>
                <a:cs typeface="Arial"/>
              </a:rPr>
              <a:t>produttore/importatore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in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modo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da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fornire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all’utilizzatore </a:t>
            </a:r>
            <a:r>
              <a:rPr dirty="0" sz="2400" b="1">
                <a:latin typeface="Arial"/>
                <a:cs typeface="Arial"/>
              </a:rPr>
              <a:t>informazioni</a:t>
            </a:r>
            <a:r>
              <a:rPr dirty="0" sz="2400" spc="-8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preventive</a:t>
            </a:r>
            <a:r>
              <a:rPr dirty="0" sz="2400" spc="-5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sulle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esposizioni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prevedibili</a:t>
            </a:r>
            <a:r>
              <a:rPr dirty="0" sz="2400" spc="-85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in </a:t>
            </a:r>
            <a:r>
              <a:rPr dirty="0" sz="2400" b="1">
                <a:latin typeface="Arial"/>
                <a:cs typeface="Arial"/>
              </a:rPr>
              <a:t>base</a:t>
            </a:r>
            <a:r>
              <a:rPr dirty="0" sz="2400" spc="-3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agli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usi</a:t>
            </a:r>
            <a:r>
              <a:rPr dirty="0" sz="2400" spc="-2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noti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delle</a:t>
            </a:r>
            <a:r>
              <a:rPr dirty="0" sz="2400" spc="-4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sostanze/preparati.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873250" algn="l"/>
              </a:tabLst>
            </a:pPr>
            <a:r>
              <a:rPr dirty="0" sz="2400" spc="-10" b="1">
                <a:latin typeface="Arial"/>
                <a:cs typeface="Arial"/>
              </a:rPr>
              <a:t>Esposizioni</a:t>
            </a:r>
            <a:r>
              <a:rPr dirty="0" sz="2400" b="1">
                <a:latin typeface="Arial"/>
                <a:cs typeface="Arial"/>
              </a:rPr>
              <a:t>	potenziali</a:t>
            </a:r>
            <a:r>
              <a:rPr dirty="0" sz="2400" spc="-5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</a:t>
            </a:r>
            <a:r>
              <a:rPr dirty="0" sz="2400" spc="-2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seguito</a:t>
            </a:r>
            <a:r>
              <a:rPr dirty="0" sz="2400" spc="-3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di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eventuali</a:t>
            </a:r>
            <a:r>
              <a:rPr dirty="0" sz="2400" spc="-2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usi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dirty="0" sz="2400" b="1">
                <a:latin typeface="Arial"/>
                <a:cs typeface="Arial"/>
              </a:rPr>
              <a:t>diversi/sperimentali</a:t>
            </a:r>
            <a:r>
              <a:rPr dirty="0" sz="2400" spc="-9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vengono</a:t>
            </a:r>
            <a:r>
              <a:rPr dirty="0" sz="2400" spc="-7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valutate</a:t>
            </a:r>
            <a:r>
              <a:rPr dirty="0" sz="2400" spc="-7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dall’utilizzatore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28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55"/>
              <a:t> </a:t>
            </a:r>
            <a:r>
              <a:rPr dirty="0"/>
              <a:t>–</a:t>
            </a:r>
            <a:r>
              <a:rPr dirty="0" spc="-45"/>
              <a:t> </a:t>
            </a:r>
            <a:r>
              <a:rPr dirty="0" spc="-10"/>
              <a:t>definizioni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859942" y="1362277"/>
            <a:ext cx="161163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9085" algn="l"/>
              </a:tabLst>
            </a:pPr>
            <a:r>
              <a:rPr dirty="0" sz="2000" spc="-50">
                <a:solidFill>
                  <a:srgbClr val="F96400"/>
                </a:solidFill>
                <a:latin typeface="Comic Sans MS"/>
                <a:cs typeface="Comic Sans MS"/>
              </a:rPr>
              <a:t>–</a:t>
            </a:r>
            <a:r>
              <a:rPr dirty="0" sz="2000">
                <a:solidFill>
                  <a:srgbClr val="F96400"/>
                </a:solidFill>
                <a:latin typeface="Comic Sans MS"/>
                <a:cs typeface="Comic Sans MS"/>
              </a:rPr>
              <a:t>	</a:t>
            </a:r>
            <a:r>
              <a:rPr dirty="0" u="sng" sz="2000" spc="-1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PERICOLO</a:t>
            </a:r>
            <a:endParaRPr sz="2000">
              <a:latin typeface="Comic Sans MS"/>
              <a:cs typeface="Comic Sans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46454" y="2037969"/>
            <a:ext cx="654875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38935" algn="l"/>
                <a:tab pos="3688715" algn="l"/>
                <a:tab pos="5053330" algn="l"/>
                <a:tab pos="5469255" algn="l"/>
                <a:tab pos="6336665" algn="l"/>
              </a:tabLst>
            </a:pPr>
            <a:r>
              <a:rPr dirty="0" sz="2000" spc="-10">
                <a:latin typeface="Arial MT"/>
                <a:cs typeface="Arial MT"/>
              </a:rPr>
              <a:t>attrezzatura,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comportamento,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situazione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25">
                <a:latin typeface="Arial MT"/>
                <a:cs typeface="Arial MT"/>
              </a:rPr>
              <a:t>in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grado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25">
                <a:latin typeface="Arial MT"/>
                <a:cs typeface="Arial MT"/>
              </a:rPr>
              <a:t>di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46454" y="1733169"/>
            <a:ext cx="7670165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5"/>
              </a:spcBef>
              <a:tabLst>
                <a:tab pos="1281430" algn="l"/>
                <a:tab pos="1673225" algn="l"/>
                <a:tab pos="2674620" algn="l"/>
                <a:tab pos="3122930" algn="l"/>
                <a:tab pos="3797935" algn="l"/>
                <a:tab pos="5134610" algn="l"/>
                <a:tab pos="6541770" algn="l"/>
              </a:tabLst>
            </a:pPr>
            <a:r>
              <a:rPr dirty="0" sz="2000" spc="-10">
                <a:latin typeface="Arial MT"/>
                <a:cs typeface="Arial MT"/>
              </a:rPr>
              <a:t>Proprietà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50">
                <a:latin typeface="Arial MT"/>
                <a:cs typeface="Arial MT"/>
              </a:rPr>
              <a:t>o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qualità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25">
                <a:latin typeface="Arial MT"/>
                <a:cs typeface="Arial MT"/>
              </a:rPr>
              <a:t>di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25">
                <a:latin typeface="Arial MT"/>
                <a:cs typeface="Arial MT"/>
              </a:rPr>
              <a:t>una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sostanza,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preparato,</a:t>
            </a: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 spc="-10">
                <a:latin typeface="Arial MT"/>
                <a:cs typeface="Arial MT"/>
              </a:rPr>
              <a:t>processo,</a:t>
            </a:r>
            <a:endParaRPr sz="20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2000" spc="-10">
                <a:latin typeface="Arial MT"/>
                <a:cs typeface="Arial MT"/>
              </a:rPr>
              <a:t>causare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59942" y="2342769"/>
            <a:ext cx="7955915" cy="27216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299085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Arial MT"/>
                <a:cs typeface="Arial MT"/>
              </a:rPr>
              <a:t>potenzialmente</a:t>
            </a:r>
            <a:r>
              <a:rPr dirty="0" sz="2000" spc="3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danno,</a:t>
            </a:r>
            <a:r>
              <a:rPr dirty="0" sz="2000" spc="3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svantaggio</a:t>
            </a:r>
            <a:r>
              <a:rPr dirty="0" sz="2000" spc="3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3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perdita</a:t>
            </a:r>
            <a:r>
              <a:rPr dirty="0" sz="2000" spc="330">
                <a:latin typeface="Arial MT"/>
                <a:cs typeface="Arial MT"/>
              </a:rPr>
              <a:t> </a:t>
            </a:r>
            <a:r>
              <a:rPr dirty="0" sz="2000" b="1">
                <a:latin typeface="Arial"/>
                <a:cs typeface="Arial"/>
              </a:rPr>
              <a:t>(proprietà</a:t>
            </a:r>
            <a:r>
              <a:rPr dirty="0" sz="2000" spc="34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o</a:t>
            </a:r>
            <a:r>
              <a:rPr dirty="0" sz="2000" spc="34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qualità</a:t>
            </a:r>
            <a:endParaRPr sz="200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dirty="0" sz="2000" spc="-10" b="1">
                <a:latin typeface="Arial"/>
                <a:cs typeface="Arial"/>
              </a:rPr>
              <a:t>intrinseca)</a:t>
            </a:r>
            <a:r>
              <a:rPr dirty="0" sz="2000" spc="-10">
                <a:latin typeface="Arial MT"/>
                <a:cs typeface="Arial MT"/>
              </a:rPr>
              <a:t>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00"/>
              </a:spcBef>
            </a:pP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299085" algn="l"/>
              </a:tabLst>
            </a:pPr>
            <a:r>
              <a:rPr dirty="0" sz="2000" spc="-50">
                <a:solidFill>
                  <a:srgbClr val="F96400"/>
                </a:solidFill>
                <a:latin typeface="Comic Sans MS"/>
                <a:cs typeface="Comic Sans MS"/>
              </a:rPr>
              <a:t>–</a:t>
            </a:r>
            <a:r>
              <a:rPr dirty="0" sz="2000">
                <a:solidFill>
                  <a:srgbClr val="F96400"/>
                </a:solidFill>
                <a:latin typeface="Comic Sans MS"/>
                <a:cs typeface="Comic Sans MS"/>
              </a:rPr>
              <a:t>	</a:t>
            </a:r>
            <a:r>
              <a:rPr dirty="0" u="sng" sz="2000" spc="-1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RISCHIO</a:t>
            </a:r>
            <a:endParaRPr sz="2000">
              <a:latin typeface="Comic Sans MS"/>
              <a:cs typeface="Comic Sans MS"/>
            </a:endParaRPr>
          </a:p>
          <a:p>
            <a:pPr algn="just" marL="299085" marR="5080">
              <a:lnSpc>
                <a:spcPct val="100000"/>
              </a:lnSpc>
              <a:spcBef>
                <a:spcPts val="515"/>
              </a:spcBef>
            </a:pPr>
            <a:r>
              <a:rPr dirty="0" sz="2000">
                <a:latin typeface="Arial MT"/>
                <a:cs typeface="Arial MT"/>
              </a:rPr>
              <a:t>Probabilità</a:t>
            </a:r>
            <a:r>
              <a:rPr dirty="0" sz="2000" spc="3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che</a:t>
            </a:r>
            <a:r>
              <a:rPr dirty="0" sz="2000" spc="3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la</a:t>
            </a:r>
            <a:r>
              <a:rPr dirty="0" sz="2000" spc="3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potenzialità</a:t>
            </a:r>
            <a:r>
              <a:rPr dirty="0" sz="2000" spc="3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3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qualità</a:t>
            </a:r>
            <a:r>
              <a:rPr dirty="0" sz="2000" spc="3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31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cui</a:t>
            </a:r>
            <a:r>
              <a:rPr dirty="0" sz="2000" spc="3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sopra</a:t>
            </a:r>
            <a:r>
              <a:rPr dirty="0" sz="2000" spc="3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si</a:t>
            </a:r>
            <a:r>
              <a:rPr dirty="0" sz="2000" spc="31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traduca</a:t>
            </a:r>
            <a:r>
              <a:rPr dirty="0" sz="2000" spc="31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in </a:t>
            </a:r>
            <a:r>
              <a:rPr dirty="0" sz="2000">
                <a:latin typeface="Arial MT"/>
                <a:cs typeface="Arial MT"/>
              </a:rPr>
              <a:t>realtà,</a:t>
            </a:r>
            <a:r>
              <a:rPr dirty="0" sz="2000" spc="15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10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rapporto</a:t>
            </a:r>
            <a:r>
              <a:rPr dirty="0" sz="2000" spc="10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alle</a:t>
            </a:r>
            <a:r>
              <a:rPr dirty="0" sz="2000" spc="10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specifiche</a:t>
            </a:r>
            <a:r>
              <a:rPr dirty="0" sz="2000" spc="15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condizioni</a:t>
            </a:r>
            <a:r>
              <a:rPr dirty="0" sz="2000" spc="10">
                <a:latin typeface="Arial MT"/>
                <a:cs typeface="Arial MT"/>
              </a:rPr>
              <a:t>  </a:t>
            </a:r>
            <a:r>
              <a:rPr dirty="0" sz="2000">
                <a:latin typeface="Arial MT"/>
                <a:cs typeface="Arial MT"/>
              </a:rPr>
              <a:t>oggettive</a:t>
            </a:r>
            <a:r>
              <a:rPr dirty="0" sz="2000" spc="10">
                <a:latin typeface="Arial MT"/>
                <a:cs typeface="Arial MT"/>
              </a:rPr>
              <a:t>  </a:t>
            </a:r>
            <a:r>
              <a:rPr dirty="0" sz="2000" spc="-10" b="1">
                <a:latin typeface="Arial"/>
                <a:cs typeface="Arial"/>
              </a:rPr>
              <a:t>(effettiva </a:t>
            </a:r>
            <a:r>
              <a:rPr dirty="0" sz="2000" b="1">
                <a:latin typeface="Arial"/>
                <a:cs typeface="Arial"/>
              </a:rPr>
              <a:t>possibilità</a:t>
            </a:r>
            <a:r>
              <a:rPr dirty="0" sz="2000" spc="370" b="1">
                <a:latin typeface="Arial"/>
                <a:cs typeface="Arial"/>
              </a:rPr>
              <a:t> </a:t>
            </a:r>
            <a:r>
              <a:rPr dirty="0" sz="2000">
                <a:latin typeface="Arial MT"/>
                <a:cs typeface="Arial MT"/>
              </a:rPr>
              <a:t>che</a:t>
            </a:r>
            <a:r>
              <a:rPr dirty="0" sz="2000" spc="3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l’evento</a:t>
            </a:r>
            <a:r>
              <a:rPr dirty="0" sz="2000" spc="3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indesiderato</a:t>
            </a:r>
            <a:r>
              <a:rPr dirty="0" sz="2000" spc="3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si</a:t>
            </a:r>
            <a:r>
              <a:rPr dirty="0" sz="2000" spc="3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realizzi</a:t>
            </a:r>
            <a:r>
              <a:rPr dirty="0" sz="2000" spc="3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3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una</a:t>
            </a:r>
            <a:r>
              <a:rPr dirty="0" sz="2000" spc="37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situazione concreta</a:t>
            </a:r>
            <a:r>
              <a:rPr dirty="0" sz="2000" spc="-10" b="1">
                <a:latin typeface="Arial"/>
                <a:cs typeface="Arial"/>
              </a:rPr>
              <a:t>).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7711" y="434797"/>
            <a:ext cx="693229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/>
              <a:t>Modifiche</a:t>
            </a:r>
            <a:r>
              <a:rPr dirty="0" spc="-95"/>
              <a:t> </a:t>
            </a:r>
            <a:r>
              <a:rPr dirty="0"/>
              <a:t>nella</a:t>
            </a:r>
            <a:r>
              <a:rPr dirty="0" spc="-65"/>
              <a:t> </a:t>
            </a:r>
            <a:r>
              <a:rPr dirty="0"/>
              <a:t>classificazione</a:t>
            </a:r>
            <a:r>
              <a:rPr dirty="0" spc="-70"/>
              <a:t> </a:t>
            </a:r>
            <a:r>
              <a:rPr dirty="0" spc="-10"/>
              <a:t>delle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/>
              <a:t>sostanze</a:t>
            </a:r>
            <a:r>
              <a:rPr dirty="0" spc="-55"/>
              <a:t> </a:t>
            </a:r>
            <a:r>
              <a:rPr dirty="0"/>
              <a:t>chimiche</a:t>
            </a:r>
            <a:r>
              <a:rPr dirty="0" spc="-60"/>
              <a:t> </a:t>
            </a:r>
            <a:r>
              <a:rPr dirty="0"/>
              <a:t>pericolose</a:t>
            </a:r>
            <a:r>
              <a:rPr dirty="0" spc="-50"/>
              <a:t> </a:t>
            </a:r>
            <a:r>
              <a:rPr dirty="0"/>
              <a:t>(dal</a:t>
            </a:r>
            <a:r>
              <a:rPr dirty="0" spc="-65"/>
              <a:t> </a:t>
            </a:r>
            <a:r>
              <a:rPr dirty="0"/>
              <a:t>2008</a:t>
            </a:r>
            <a:r>
              <a:rPr dirty="0" spc="-40"/>
              <a:t> </a:t>
            </a:r>
            <a:r>
              <a:rPr dirty="0"/>
              <a:t>al</a:t>
            </a:r>
            <a:r>
              <a:rPr dirty="0" spc="-50"/>
              <a:t> </a:t>
            </a:r>
            <a:r>
              <a:rPr dirty="0" spc="-10"/>
              <a:t>2018)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28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1582674"/>
            <a:ext cx="7980680" cy="38735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8415" marR="126364" indent="-6350">
              <a:lnSpc>
                <a:spcPts val="2380"/>
              </a:lnSpc>
              <a:spcBef>
                <a:spcPts val="200"/>
              </a:spcBef>
            </a:pP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Regolamento</a:t>
            </a:r>
            <a:r>
              <a:rPr dirty="0" sz="2000" spc="-8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REACH</a:t>
            </a:r>
            <a:r>
              <a:rPr dirty="0" sz="2000" spc="-35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(Registration,</a:t>
            </a:r>
            <a:r>
              <a:rPr dirty="0" sz="2000" spc="-65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Evaluation,</a:t>
            </a:r>
            <a:r>
              <a:rPr dirty="0" sz="2000" spc="-6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Authorization</a:t>
            </a:r>
            <a:r>
              <a:rPr dirty="0" sz="2000" spc="-6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spc="-25" b="1">
                <a:solidFill>
                  <a:srgbClr val="F42805"/>
                </a:solidFill>
                <a:latin typeface="Comic Sans MS"/>
                <a:cs typeface="Comic Sans MS"/>
              </a:rPr>
              <a:t>of </a:t>
            </a:r>
            <a:r>
              <a:rPr dirty="0" sz="2000" spc="-10" b="1">
                <a:solidFill>
                  <a:srgbClr val="F42805"/>
                </a:solidFill>
                <a:latin typeface="Comic Sans MS"/>
                <a:cs typeface="Comic Sans MS"/>
              </a:rPr>
              <a:t>Chemicals):</a:t>
            </a:r>
            <a:endParaRPr sz="2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2000">
                <a:latin typeface="Arial MT"/>
                <a:cs typeface="Arial MT"/>
              </a:rPr>
              <a:t>Cambia</a:t>
            </a:r>
            <a:r>
              <a:rPr dirty="0" sz="2000" spc="229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l’onere</a:t>
            </a:r>
            <a:r>
              <a:rPr dirty="0" sz="2000" spc="2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della</a:t>
            </a:r>
            <a:r>
              <a:rPr dirty="0" sz="2000" spc="229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classificazione</a:t>
            </a:r>
            <a:r>
              <a:rPr dirty="0" sz="2000" spc="2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(dalla</a:t>
            </a:r>
            <a:r>
              <a:rPr dirty="0" sz="2000" spc="2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CE</a:t>
            </a:r>
            <a:r>
              <a:rPr dirty="0" sz="2000" spc="2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ai</a:t>
            </a:r>
            <a:r>
              <a:rPr dirty="0" sz="2000" spc="2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privati)</a:t>
            </a:r>
            <a:r>
              <a:rPr dirty="0" sz="2000" spc="2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poiché</a:t>
            </a:r>
            <a:r>
              <a:rPr dirty="0" sz="2000" spc="22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tutto</a:t>
            </a:r>
            <a:endParaRPr sz="20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</a:pPr>
            <a:r>
              <a:rPr dirty="0" sz="2000">
                <a:latin typeface="Arial MT"/>
                <a:cs typeface="Arial MT"/>
              </a:rPr>
              <a:t>quel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che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è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prodotto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vendita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deve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essere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classificato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Regolamento</a:t>
            </a:r>
            <a:r>
              <a:rPr dirty="0" sz="2000" spc="-65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GHS/CLP</a:t>
            </a:r>
            <a:r>
              <a:rPr dirty="0" sz="2000" spc="-35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(Classification,</a:t>
            </a:r>
            <a:r>
              <a:rPr dirty="0" sz="2000" spc="-50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Labeling</a:t>
            </a:r>
            <a:r>
              <a:rPr dirty="0" sz="2000" spc="-25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b="1">
                <a:solidFill>
                  <a:srgbClr val="F42805"/>
                </a:solidFill>
                <a:latin typeface="Comic Sans MS"/>
                <a:cs typeface="Comic Sans MS"/>
              </a:rPr>
              <a:t>and</a:t>
            </a:r>
            <a:r>
              <a:rPr dirty="0" sz="2000" spc="-25" b="1">
                <a:solidFill>
                  <a:srgbClr val="F42805"/>
                </a:solidFill>
                <a:latin typeface="Comic Sans MS"/>
                <a:cs typeface="Comic Sans MS"/>
              </a:rPr>
              <a:t> </a:t>
            </a:r>
            <a:r>
              <a:rPr dirty="0" sz="2000" spc="-10" b="1">
                <a:solidFill>
                  <a:srgbClr val="F42805"/>
                </a:solidFill>
                <a:latin typeface="Comic Sans MS"/>
                <a:cs typeface="Comic Sans MS"/>
              </a:rPr>
              <a:t>Packaging):</a:t>
            </a:r>
            <a:endParaRPr sz="2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2000">
                <a:latin typeface="Arial MT"/>
                <a:cs typeface="Arial MT"/>
              </a:rPr>
              <a:t>Cambiano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criteri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classificazione:</a:t>
            </a:r>
            <a:endParaRPr sz="20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Clr>
                <a:srgbClr val="822333"/>
              </a:buClr>
              <a:buChar char="-"/>
              <a:tabLst>
                <a:tab pos="354965" algn="l"/>
              </a:tabLst>
            </a:pPr>
            <a:r>
              <a:rPr dirty="0" sz="2000">
                <a:latin typeface="Arial MT"/>
                <a:cs typeface="Arial MT"/>
              </a:rPr>
              <a:t>le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classi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pericolosità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vengono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implementate</a:t>
            </a:r>
            <a:endParaRPr sz="20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Clr>
                <a:srgbClr val="822333"/>
              </a:buClr>
              <a:buChar char="-"/>
              <a:tabLst>
                <a:tab pos="354965" algn="l"/>
              </a:tabLst>
            </a:pPr>
            <a:r>
              <a:rPr dirty="0" sz="2000">
                <a:latin typeface="Arial MT"/>
                <a:cs typeface="Arial MT"/>
              </a:rPr>
              <a:t>le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frasi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R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cambiate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frasi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H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 spc="-10" i="1">
                <a:latin typeface="Arial"/>
                <a:cs typeface="Arial"/>
              </a:rPr>
              <a:t>(Hazard)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Clr>
                <a:srgbClr val="822333"/>
              </a:buClr>
              <a:buChar char="-"/>
              <a:tabLst>
                <a:tab pos="354965" algn="l"/>
              </a:tabLst>
            </a:pPr>
            <a:r>
              <a:rPr dirty="0" sz="2000">
                <a:latin typeface="Arial MT"/>
                <a:cs typeface="Arial MT"/>
              </a:rPr>
              <a:t>le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frasi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</a:t>
            </a:r>
            <a:r>
              <a:rPr dirty="0" sz="2000" spc="-1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cambiate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frasi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10" i="1">
                <a:latin typeface="Arial"/>
                <a:cs typeface="Arial"/>
              </a:rPr>
              <a:t>(Precaution)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Clr>
                <a:srgbClr val="822333"/>
              </a:buClr>
              <a:buChar char="-"/>
              <a:tabLst>
                <a:tab pos="354965" algn="l"/>
              </a:tabLst>
            </a:pPr>
            <a:r>
              <a:rPr dirty="0" sz="2000">
                <a:latin typeface="Arial MT"/>
                <a:cs typeface="Arial MT"/>
              </a:rPr>
              <a:t>Cambiati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simboli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82955"/>
            <a:ext cx="6331585" cy="10617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3400"/>
              <a:t>Necessità</a:t>
            </a:r>
            <a:r>
              <a:rPr dirty="0" sz="3400" spc="-55"/>
              <a:t> </a:t>
            </a:r>
            <a:r>
              <a:rPr dirty="0" sz="3400"/>
              <a:t>di</a:t>
            </a:r>
            <a:r>
              <a:rPr dirty="0" sz="3400" spc="-75"/>
              <a:t> </a:t>
            </a:r>
            <a:r>
              <a:rPr dirty="0" sz="3400"/>
              <a:t>un</a:t>
            </a:r>
            <a:r>
              <a:rPr dirty="0" sz="3400" spc="-70"/>
              <a:t> </a:t>
            </a:r>
            <a:r>
              <a:rPr dirty="0" sz="3400"/>
              <a:t>nuovo</a:t>
            </a:r>
            <a:r>
              <a:rPr dirty="0" sz="3400" spc="-75"/>
              <a:t> </a:t>
            </a:r>
            <a:r>
              <a:rPr dirty="0" sz="3400" spc="-10"/>
              <a:t>sistema </a:t>
            </a:r>
            <a:r>
              <a:rPr dirty="0" sz="3400"/>
              <a:t>armonizzato</a:t>
            </a:r>
            <a:r>
              <a:rPr dirty="0" sz="3400" spc="-105"/>
              <a:t> </a:t>
            </a:r>
            <a:r>
              <a:rPr dirty="0" sz="3400"/>
              <a:t>di</a:t>
            </a:r>
            <a:r>
              <a:rPr dirty="0" sz="3400" spc="-105"/>
              <a:t> </a:t>
            </a:r>
            <a:r>
              <a:rPr dirty="0" sz="3400" spc="-10"/>
              <a:t>classificazione</a:t>
            </a:r>
            <a:endParaRPr sz="3400"/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486409">
              <a:lnSpc>
                <a:spcPct val="100000"/>
              </a:lnSpc>
            </a:pPr>
            <a:fld id="{81D60167-4931-47E6-BA6A-407CBD079E47}" type="slidenum">
              <a:rPr dirty="0" spc="-25"/>
              <a:t>31</a:t>
            </a:fld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81254" y="1385887"/>
          <a:ext cx="8396605" cy="4761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5915"/>
                <a:gridCol w="4145915"/>
              </a:tblGrid>
              <a:tr h="372110"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Esempio</a:t>
                      </a:r>
                      <a:r>
                        <a:rPr dirty="0" sz="1800" spc="-15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di</a:t>
                      </a:r>
                      <a:r>
                        <a:rPr dirty="0" sz="1800" spc="-3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classificazione</a:t>
                      </a:r>
                      <a:r>
                        <a:rPr dirty="0" sz="1800" spc="2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con</a:t>
                      </a:r>
                      <a:r>
                        <a:rPr dirty="0" sz="1800" spc="-2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LD50</a:t>
                      </a:r>
                      <a:r>
                        <a:rPr dirty="0" sz="1800" spc="-2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(lethal</a:t>
                      </a:r>
                      <a:r>
                        <a:rPr dirty="0" sz="1800" spc="-15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dose)</a:t>
                      </a:r>
                      <a:r>
                        <a:rPr dirty="0" sz="1800" spc="-3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247</a:t>
                      </a:r>
                      <a:r>
                        <a:rPr dirty="0" sz="1800" spc="-10" b="1">
                          <a:solidFill>
                            <a:srgbClr val="822333"/>
                          </a:solidFill>
                          <a:latin typeface="Arial"/>
                          <a:cs typeface="Arial"/>
                        </a:rPr>
                        <a:t> mg/kg/bw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28575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  <a:lnT w="28575">
                      <a:solidFill>
                        <a:srgbClr val="822333"/>
                      </a:solidFill>
                      <a:prstDash val="solid"/>
                    </a:lnT>
                    <a:lnB w="12700">
                      <a:solidFill>
                        <a:srgbClr val="822333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36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 spc="-25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40005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  <a:lnT w="12700">
                      <a:solidFill>
                        <a:srgbClr val="822333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Nocivo</a:t>
                      </a:r>
                      <a:r>
                        <a:rPr dirty="0" sz="1800" spc="-25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(croce)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40005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  <a:lnT w="12700">
                      <a:solidFill>
                        <a:srgbClr val="822333"/>
                      </a:solidFill>
                      <a:prstDash val="solid"/>
                    </a:lnT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25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US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Tossico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Canada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Tossico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Australia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nocivo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India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Non</a:t>
                      </a: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tossico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Giappone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Tossico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Malesia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Nocivo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Tailandia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Nocivo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Nuova</a:t>
                      </a:r>
                      <a:r>
                        <a:rPr dirty="0" sz="1800" spc="-2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Zelanda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Pericoloso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2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Cina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non</a:t>
                      </a:r>
                      <a:r>
                        <a:rPr dirty="0" sz="1800" spc="-15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pericoloso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Corea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Tossico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Trasporto</a:t>
                      </a:r>
                      <a:r>
                        <a:rPr dirty="0" sz="1800" spc="-125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liquido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Bassa</a:t>
                      </a:r>
                      <a:r>
                        <a:rPr dirty="0" sz="1800" spc="-25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pericolosità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</a:tcPr>
                </a:tc>
              </a:tr>
              <a:tr h="417195">
                <a:tc>
                  <a:txBody>
                    <a:bodyPr/>
                    <a:lstStyle/>
                    <a:p>
                      <a:pPr marL="1170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solido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28575">
                      <a:solidFill>
                        <a:srgbClr val="822333"/>
                      </a:solidFill>
                      <a:prstDash val="solid"/>
                    </a:lnL>
                    <a:lnR w="12700">
                      <a:solidFill>
                        <a:srgbClr val="822333"/>
                      </a:solidFill>
                      <a:prstDash val="solid"/>
                    </a:lnR>
                    <a:lnB w="28575">
                      <a:solidFill>
                        <a:srgbClr val="822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Non</a:t>
                      </a:r>
                      <a:r>
                        <a:rPr dirty="0" sz="1800" spc="-10">
                          <a:solidFill>
                            <a:srgbClr val="822333"/>
                          </a:solidFill>
                          <a:latin typeface="Arial MT"/>
                          <a:cs typeface="Arial MT"/>
                        </a:rPr>
                        <a:t> pericolosa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822333"/>
                      </a:solidFill>
                      <a:prstDash val="solid"/>
                    </a:lnL>
                    <a:lnR w="28575">
                      <a:solidFill>
                        <a:srgbClr val="822333"/>
                      </a:solidFill>
                      <a:prstDash val="solid"/>
                    </a:lnR>
                    <a:lnB w="28575">
                      <a:solidFill>
                        <a:srgbClr val="82233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65" y="434797"/>
            <a:ext cx="6630034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Classificazione</a:t>
            </a:r>
            <a:r>
              <a:rPr dirty="0" spc="-90"/>
              <a:t> </a:t>
            </a:r>
            <a:r>
              <a:rPr dirty="0"/>
              <a:t>sostanze</a:t>
            </a:r>
            <a:r>
              <a:rPr dirty="0" spc="-80"/>
              <a:t> </a:t>
            </a:r>
            <a:r>
              <a:rPr dirty="0"/>
              <a:t>chimiche</a:t>
            </a:r>
            <a:r>
              <a:rPr dirty="0" spc="-85"/>
              <a:t> </a:t>
            </a:r>
            <a:r>
              <a:rPr dirty="0" spc="-10"/>
              <a:t>pericolose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(dal</a:t>
            </a:r>
            <a:r>
              <a:rPr dirty="0" spc="-50"/>
              <a:t> </a:t>
            </a:r>
            <a:r>
              <a:rPr dirty="0"/>
              <a:t>2008</a:t>
            </a:r>
            <a:r>
              <a:rPr dirty="0" spc="-30"/>
              <a:t> </a:t>
            </a:r>
            <a:r>
              <a:rPr dirty="0"/>
              <a:t>al</a:t>
            </a:r>
            <a:r>
              <a:rPr dirty="0" spc="-35"/>
              <a:t> </a:t>
            </a:r>
            <a:r>
              <a:rPr dirty="0"/>
              <a:t>2016):</a:t>
            </a:r>
            <a:r>
              <a:rPr dirty="0" spc="-15"/>
              <a:t> </a:t>
            </a:r>
            <a:r>
              <a:rPr dirty="0"/>
              <a:t>nuovi</a:t>
            </a:r>
            <a:r>
              <a:rPr dirty="0" spc="-50"/>
              <a:t> </a:t>
            </a:r>
            <a:r>
              <a:rPr dirty="0" spc="-10"/>
              <a:t>simboli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6588252" y="1412747"/>
            <a:ext cx="1321435" cy="1321435"/>
          </a:xfrm>
          <a:custGeom>
            <a:avLst/>
            <a:gdLst/>
            <a:ahLst/>
            <a:cxnLst/>
            <a:rect l="l" t="t" r="r" b="b"/>
            <a:pathLst>
              <a:path w="1321434" h="1321435">
                <a:moveTo>
                  <a:pt x="0" y="660653"/>
                </a:moveTo>
                <a:lnTo>
                  <a:pt x="660653" y="0"/>
                </a:lnTo>
                <a:lnTo>
                  <a:pt x="1321307" y="660653"/>
                </a:lnTo>
                <a:lnTo>
                  <a:pt x="660653" y="1321307"/>
                </a:lnTo>
                <a:lnTo>
                  <a:pt x="0" y="660653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7110221" y="1486357"/>
            <a:ext cx="28003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 spc="-50">
                <a:latin typeface="Arial MT"/>
                <a:cs typeface="Arial MT"/>
              </a:rPr>
              <a:t>!</a:t>
            </a:r>
            <a:endParaRPr sz="7200">
              <a:latin typeface="Arial MT"/>
              <a:cs typeface="Arial MT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3959352" y="4422647"/>
            <a:ext cx="1447800" cy="1447800"/>
            <a:chOff x="3959352" y="4422647"/>
            <a:chExt cx="1447800" cy="1447800"/>
          </a:xfrm>
        </p:grpSpPr>
        <p:sp>
          <p:nvSpPr>
            <p:cNvPr id="6" name="object 6" descr=""/>
            <p:cNvSpPr/>
            <p:nvPr/>
          </p:nvSpPr>
          <p:spPr>
            <a:xfrm>
              <a:off x="3997452" y="4460747"/>
              <a:ext cx="1371600" cy="1371600"/>
            </a:xfrm>
            <a:custGeom>
              <a:avLst/>
              <a:gdLst/>
              <a:ahLst/>
              <a:cxnLst/>
              <a:rect l="l" t="t" r="r" b="b"/>
              <a:pathLst>
                <a:path w="1371600" h="1371600">
                  <a:moveTo>
                    <a:pt x="0" y="685800"/>
                  </a:moveTo>
                  <a:lnTo>
                    <a:pt x="685800" y="0"/>
                  </a:lnTo>
                  <a:lnTo>
                    <a:pt x="1371600" y="685800"/>
                  </a:lnTo>
                  <a:lnTo>
                    <a:pt x="685800" y="1371599"/>
                  </a:lnTo>
                  <a:lnTo>
                    <a:pt x="0" y="685800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02907" y="4852415"/>
              <a:ext cx="560689" cy="476955"/>
            </a:xfrm>
            <a:prstGeom prst="rect">
              <a:avLst/>
            </a:prstGeom>
          </p:spPr>
        </p:pic>
      </p:grpSp>
      <p:grpSp>
        <p:nvGrpSpPr>
          <p:cNvPr id="8" name="object 8" descr=""/>
          <p:cNvGrpSpPr/>
          <p:nvPr/>
        </p:nvGrpSpPr>
        <p:grpSpPr>
          <a:xfrm>
            <a:off x="3959352" y="2822448"/>
            <a:ext cx="1447800" cy="1447800"/>
            <a:chOff x="3959352" y="2822448"/>
            <a:chExt cx="1447800" cy="1447800"/>
          </a:xfrm>
        </p:grpSpPr>
        <p:sp>
          <p:nvSpPr>
            <p:cNvPr id="9" name="object 9" descr=""/>
            <p:cNvSpPr/>
            <p:nvPr/>
          </p:nvSpPr>
          <p:spPr>
            <a:xfrm>
              <a:off x="3997452" y="2860548"/>
              <a:ext cx="1371600" cy="1371600"/>
            </a:xfrm>
            <a:custGeom>
              <a:avLst/>
              <a:gdLst/>
              <a:ahLst/>
              <a:cxnLst/>
              <a:rect l="l" t="t" r="r" b="b"/>
              <a:pathLst>
                <a:path w="1371600" h="1371600">
                  <a:moveTo>
                    <a:pt x="0" y="685800"/>
                  </a:moveTo>
                  <a:lnTo>
                    <a:pt x="685800" y="0"/>
                  </a:lnTo>
                  <a:lnTo>
                    <a:pt x="1371600" y="685800"/>
                  </a:lnTo>
                  <a:lnTo>
                    <a:pt x="685800" y="1371600"/>
                  </a:lnTo>
                  <a:lnTo>
                    <a:pt x="0" y="685800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93150" y="3276382"/>
              <a:ext cx="540136" cy="519575"/>
            </a:xfrm>
            <a:prstGeom prst="rect">
              <a:avLst/>
            </a:prstGeom>
          </p:spPr>
        </p:pic>
      </p:grpSp>
      <p:grpSp>
        <p:nvGrpSpPr>
          <p:cNvPr id="11" name="object 11" descr=""/>
          <p:cNvGrpSpPr/>
          <p:nvPr/>
        </p:nvGrpSpPr>
        <p:grpSpPr>
          <a:xfrm>
            <a:off x="6550152" y="2898648"/>
            <a:ext cx="1371600" cy="1371600"/>
            <a:chOff x="6550152" y="2898648"/>
            <a:chExt cx="1371600" cy="1371600"/>
          </a:xfrm>
        </p:grpSpPr>
        <p:sp>
          <p:nvSpPr>
            <p:cNvPr id="12" name="object 12" descr=""/>
            <p:cNvSpPr/>
            <p:nvPr/>
          </p:nvSpPr>
          <p:spPr>
            <a:xfrm>
              <a:off x="6588252" y="2936748"/>
              <a:ext cx="1295400" cy="1295400"/>
            </a:xfrm>
            <a:custGeom>
              <a:avLst/>
              <a:gdLst/>
              <a:ahLst/>
              <a:cxnLst/>
              <a:rect l="l" t="t" r="r" b="b"/>
              <a:pathLst>
                <a:path w="1295400" h="1295400">
                  <a:moveTo>
                    <a:pt x="0" y="647700"/>
                  </a:moveTo>
                  <a:lnTo>
                    <a:pt x="647700" y="0"/>
                  </a:lnTo>
                  <a:lnTo>
                    <a:pt x="1295400" y="647700"/>
                  </a:lnTo>
                  <a:lnTo>
                    <a:pt x="647700" y="1295400"/>
                  </a:lnTo>
                  <a:lnTo>
                    <a:pt x="0" y="647700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61632" y="3331535"/>
              <a:ext cx="583692" cy="574476"/>
            </a:xfrm>
            <a:prstGeom prst="rect">
              <a:avLst/>
            </a:prstGeom>
          </p:spPr>
        </p:pic>
      </p:grpSp>
      <p:grpSp>
        <p:nvGrpSpPr>
          <p:cNvPr id="14" name="object 14" descr=""/>
          <p:cNvGrpSpPr/>
          <p:nvPr/>
        </p:nvGrpSpPr>
        <p:grpSpPr>
          <a:xfrm>
            <a:off x="1037844" y="1450847"/>
            <a:ext cx="1397635" cy="1397635"/>
            <a:chOff x="1037844" y="1450847"/>
            <a:chExt cx="1397635" cy="1397635"/>
          </a:xfrm>
        </p:grpSpPr>
        <p:sp>
          <p:nvSpPr>
            <p:cNvPr id="15" name="object 15" descr=""/>
            <p:cNvSpPr/>
            <p:nvPr/>
          </p:nvSpPr>
          <p:spPr>
            <a:xfrm>
              <a:off x="1075944" y="1488947"/>
              <a:ext cx="1321435" cy="1321435"/>
            </a:xfrm>
            <a:custGeom>
              <a:avLst/>
              <a:gdLst/>
              <a:ahLst/>
              <a:cxnLst/>
              <a:rect l="l" t="t" r="r" b="b"/>
              <a:pathLst>
                <a:path w="1321435" h="1321435">
                  <a:moveTo>
                    <a:pt x="0" y="660653"/>
                  </a:moveTo>
                  <a:lnTo>
                    <a:pt x="660654" y="0"/>
                  </a:lnTo>
                  <a:lnTo>
                    <a:pt x="1321308" y="660653"/>
                  </a:lnTo>
                  <a:lnTo>
                    <a:pt x="660654" y="1321307"/>
                  </a:lnTo>
                  <a:lnTo>
                    <a:pt x="0" y="660653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62256" y="1827094"/>
              <a:ext cx="382623" cy="575224"/>
            </a:xfrm>
            <a:prstGeom prst="rect">
              <a:avLst/>
            </a:prstGeom>
          </p:spPr>
        </p:pic>
      </p:grpSp>
      <p:grpSp>
        <p:nvGrpSpPr>
          <p:cNvPr id="17" name="object 17" descr=""/>
          <p:cNvGrpSpPr/>
          <p:nvPr/>
        </p:nvGrpSpPr>
        <p:grpSpPr>
          <a:xfrm>
            <a:off x="1114044" y="4498847"/>
            <a:ext cx="1397635" cy="1397635"/>
            <a:chOff x="1114044" y="4498847"/>
            <a:chExt cx="1397635" cy="1397635"/>
          </a:xfrm>
        </p:grpSpPr>
        <p:sp>
          <p:nvSpPr>
            <p:cNvPr id="18" name="object 18" descr=""/>
            <p:cNvSpPr/>
            <p:nvPr/>
          </p:nvSpPr>
          <p:spPr>
            <a:xfrm>
              <a:off x="1152144" y="4536947"/>
              <a:ext cx="1321435" cy="1321435"/>
            </a:xfrm>
            <a:custGeom>
              <a:avLst/>
              <a:gdLst/>
              <a:ahLst/>
              <a:cxnLst/>
              <a:rect l="l" t="t" r="r" b="b"/>
              <a:pathLst>
                <a:path w="1321435" h="1321435">
                  <a:moveTo>
                    <a:pt x="0" y="660653"/>
                  </a:moveTo>
                  <a:lnTo>
                    <a:pt x="660654" y="0"/>
                  </a:lnTo>
                  <a:lnTo>
                    <a:pt x="1321308" y="660653"/>
                  </a:lnTo>
                  <a:lnTo>
                    <a:pt x="660654" y="1321308"/>
                  </a:lnTo>
                  <a:lnTo>
                    <a:pt x="0" y="660653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61388" y="5015276"/>
              <a:ext cx="586079" cy="422563"/>
            </a:xfrm>
            <a:prstGeom prst="rect">
              <a:avLst/>
            </a:prstGeom>
          </p:spPr>
        </p:pic>
      </p:grpSp>
      <p:grpSp>
        <p:nvGrpSpPr>
          <p:cNvPr id="20" name="object 20" descr=""/>
          <p:cNvGrpSpPr/>
          <p:nvPr/>
        </p:nvGrpSpPr>
        <p:grpSpPr>
          <a:xfrm>
            <a:off x="1114044" y="2974848"/>
            <a:ext cx="1397635" cy="1397635"/>
            <a:chOff x="1114044" y="2974848"/>
            <a:chExt cx="1397635" cy="1397635"/>
          </a:xfrm>
        </p:grpSpPr>
        <p:sp>
          <p:nvSpPr>
            <p:cNvPr id="21" name="object 21" descr=""/>
            <p:cNvSpPr/>
            <p:nvPr/>
          </p:nvSpPr>
          <p:spPr>
            <a:xfrm>
              <a:off x="1152144" y="3012948"/>
              <a:ext cx="1321435" cy="1321435"/>
            </a:xfrm>
            <a:custGeom>
              <a:avLst/>
              <a:gdLst/>
              <a:ahLst/>
              <a:cxnLst/>
              <a:rect l="l" t="t" r="r" b="b"/>
              <a:pathLst>
                <a:path w="1321435" h="1321435">
                  <a:moveTo>
                    <a:pt x="0" y="660653"/>
                  </a:moveTo>
                  <a:lnTo>
                    <a:pt x="660654" y="0"/>
                  </a:lnTo>
                  <a:lnTo>
                    <a:pt x="1321308" y="660653"/>
                  </a:lnTo>
                  <a:lnTo>
                    <a:pt x="660654" y="1321308"/>
                  </a:lnTo>
                  <a:lnTo>
                    <a:pt x="0" y="660653"/>
                  </a:lnTo>
                  <a:close/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25082" y="3317748"/>
              <a:ext cx="401338" cy="666621"/>
            </a:xfrm>
            <a:prstGeom prst="rect">
              <a:avLst/>
            </a:prstGeom>
          </p:spPr>
        </p:pic>
      </p:grpSp>
      <p:grpSp>
        <p:nvGrpSpPr>
          <p:cNvPr id="23" name="object 23" descr=""/>
          <p:cNvGrpSpPr/>
          <p:nvPr/>
        </p:nvGrpSpPr>
        <p:grpSpPr>
          <a:xfrm>
            <a:off x="6461085" y="4484748"/>
            <a:ext cx="1551940" cy="1470660"/>
            <a:chOff x="6461085" y="4484748"/>
            <a:chExt cx="1551940" cy="1470660"/>
          </a:xfrm>
        </p:grpSpPr>
        <p:sp>
          <p:nvSpPr>
            <p:cNvPr id="24" name="object 24" descr=""/>
            <p:cNvSpPr/>
            <p:nvPr/>
          </p:nvSpPr>
          <p:spPr>
            <a:xfrm>
              <a:off x="6461074" y="4484750"/>
              <a:ext cx="1551940" cy="1470660"/>
            </a:xfrm>
            <a:custGeom>
              <a:avLst/>
              <a:gdLst/>
              <a:ahLst/>
              <a:cxnLst/>
              <a:rect l="l" t="t" r="r" b="b"/>
              <a:pathLst>
                <a:path w="1551940" h="1470660">
                  <a:moveTo>
                    <a:pt x="1551813" y="735253"/>
                  </a:moveTo>
                  <a:lnTo>
                    <a:pt x="1513967" y="705345"/>
                  </a:lnTo>
                  <a:lnTo>
                    <a:pt x="1413014" y="609688"/>
                  </a:lnTo>
                  <a:lnTo>
                    <a:pt x="1413014" y="735253"/>
                  </a:lnTo>
                  <a:lnTo>
                    <a:pt x="775893" y="1338986"/>
                  </a:lnTo>
                  <a:lnTo>
                    <a:pt x="170332" y="765136"/>
                  </a:lnTo>
                  <a:lnTo>
                    <a:pt x="138785" y="735253"/>
                  </a:lnTo>
                  <a:lnTo>
                    <a:pt x="775906" y="131508"/>
                  </a:lnTo>
                  <a:lnTo>
                    <a:pt x="1413014" y="735253"/>
                  </a:lnTo>
                  <a:lnTo>
                    <a:pt x="1413014" y="609688"/>
                  </a:lnTo>
                  <a:lnTo>
                    <a:pt x="807440" y="35877"/>
                  </a:lnTo>
                  <a:lnTo>
                    <a:pt x="775906" y="0"/>
                  </a:lnTo>
                  <a:lnTo>
                    <a:pt x="744372" y="35877"/>
                  </a:lnTo>
                  <a:lnTo>
                    <a:pt x="37846" y="705345"/>
                  </a:lnTo>
                  <a:lnTo>
                    <a:pt x="0" y="735253"/>
                  </a:lnTo>
                  <a:lnTo>
                    <a:pt x="37846" y="765136"/>
                  </a:lnTo>
                  <a:lnTo>
                    <a:pt x="744372" y="1434604"/>
                  </a:lnTo>
                  <a:lnTo>
                    <a:pt x="775906" y="1470469"/>
                  </a:lnTo>
                  <a:lnTo>
                    <a:pt x="807440" y="1434604"/>
                  </a:lnTo>
                  <a:lnTo>
                    <a:pt x="1513967" y="765136"/>
                  </a:lnTo>
                  <a:lnTo>
                    <a:pt x="1551813" y="735253"/>
                  </a:lnTo>
                  <a:close/>
                </a:path>
              </a:pathLst>
            </a:custGeom>
            <a:solidFill>
              <a:srgbClr val="DC2B1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6871106" y="4771694"/>
              <a:ext cx="732155" cy="938530"/>
            </a:xfrm>
            <a:custGeom>
              <a:avLst/>
              <a:gdLst/>
              <a:ahLst/>
              <a:cxnLst/>
              <a:rect l="l" t="t" r="r" b="b"/>
              <a:pathLst>
                <a:path w="732154" h="938529">
                  <a:moveTo>
                    <a:pt x="277558" y="591769"/>
                  </a:moveTo>
                  <a:lnTo>
                    <a:pt x="271259" y="591769"/>
                  </a:lnTo>
                  <a:lnTo>
                    <a:pt x="271259" y="585774"/>
                  </a:lnTo>
                  <a:lnTo>
                    <a:pt x="264960" y="579805"/>
                  </a:lnTo>
                  <a:lnTo>
                    <a:pt x="258635" y="579805"/>
                  </a:lnTo>
                  <a:lnTo>
                    <a:pt x="258635" y="561860"/>
                  </a:lnTo>
                  <a:lnTo>
                    <a:pt x="252336" y="561860"/>
                  </a:lnTo>
                  <a:lnTo>
                    <a:pt x="246024" y="555891"/>
                  </a:lnTo>
                  <a:lnTo>
                    <a:pt x="239725" y="555891"/>
                  </a:lnTo>
                  <a:lnTo>
                    <a:pt x="233400" y="561860"/>
                  </a:lnTo>
                  <a:lnTo>
                    <a:pt x="233400" y="555891"/>
                  </a:lnTo>
                  <a:lnTo>
                    <a:pt x="227101" y="549922"/>
                  </a:lnTo>
                  <a:lnTo>
                    <a:pt x="220789" y="549922"/>
                  </a:lnTo>
                  <a:lnTo>
                    <a:pt x="220789" y="543941"/>
                  </a:lnTo>
                  <a:lnTo>
                    <a:pt x="214490" y="549922"/>
                  </a:lnTo>
                  <a:lnTo>
                    <a:pt x="214490" y="531977"/>
                  </a:lnTo>
                  <a:lnTo>
                    <a:pt x="208165" y="526008"/>
                  </a:lnTo>
                  <a:lnTo>
                    <a:pt x="182956" y="526008"/>
                  </a:lnTo>
                  <a:lnTo>
                    <a:pt x="182956" y="520026"/>
                  </a:lnTo>
                  <a:lnTo>
                    <a:pt x="176631" y="520026"/>
                  </a:lnTo>
                  <a:lnTo>
                    <a:pt x="176631" y="508063"/>
                  </a:lnTo>
                  <a:lnTo>
                    <a:pt x="170332" y="508063"/>
                  </a:lnTo>
                  <a:lnTo>
                    <a:pt x="170332" y="502107"/>
                  </a:lnTo>
                  <a:lnTo>
                    <a:pt x="157721" y="502107"/>
                  </a:lnTo>
                  <a:lnTo>
                    <a:pt x="157721" y="490143"/>
                  </a:lnTo>
                  <a:lnTo>
                    <a:pt x="151396" y="490143"/>
                  </a:lnTo>
                  <a:lnTo>
                    <a:pt x="151396" y="484162"/>
                  </a:lnTo>
                  <a:lnTo>
                    <a:pt x="132486" y="484162"/>
                  </a:lnTo>
                  <a:lnTo>
                    <a:pt x="132486" y="478193"/>
                  </a:lnTo>
                  <a:lnTo>
                    <a:pt x="113538" y="478193"/>
                  </a:lnTo>
                  <a:lnTo>
                    <a:pt x="113538" y="472198"/>
                  </a:lnTo>
                  <a:lnTo>
                    <a:pt x="100926" y="472198"/>
                  </a:lnTo>
                  <a:lnTo>
                    <a:pt x="31534" y="496112"/>
                  </a:lnTo>
                  <a:lnTo>
                    <a:pt x="6324" y="520026"/>
                  </a:lnTo>
                  <a:lnTo>
                    <a:pt x="6324" y="531977"/>
                  </a:lnTo>
                  <a:lnTo>
                    <a:pt x="0" y="537972"/>
                  </a:lnTo>
                  <a:lnTo>
                    <a:pt x="0" y="615670"/>
                  </a:lnTo>
                  <a:lnTo>
                    <a:pt x="113538" y="717296"/>
                  </a:lnTo>
                  <a:lnTo>
                    <a:pt x="113538" y="723265"/>
                  </a:lnTo>
                  <a:lnTo>
                    <a:pt x="126161" y="723265"/>
                  </a:lnTo>
                  <a:lnTo>
                    <a:pt x="126161" y="717296"/>
                  </a:lnTo>
                  <a:lnTo>
                    <a:pt x="145097" y="717296"/>
                  </a:lnTo>
                  <a:lnTo>
                    <a:pt x="145097" y="711301"/>
                  </a:lnTo>
                  <a:lnTo>
                    <a:pt x="157721" y="711301"/>
                  </a:lnTo>
                  <a:lnTo>
                    <a:pt x="157721" y="699350"/>
                  </a:lnTo>
                  <a:lnTo>
                    <a:pt x="164007" y="693381"/>
                  </a:lnTo>
                  <a:lnTo>
                    <a:pt x="189255" y="693381"/>
                  </a:lnTo>
                  <a:lnTo>
                    <a:pt x="189255" y="675436"/>
                  </a:lnTo>
                  <a:lnTo>
                    <a:pt x="195541" y="675436"/>
                  </a:lnTo>
                  <a:lnTo>
                    <a:pt x="195541" y="669467"/>
                  </a:lnTo>
                  <a:lnTo>
                    <a:pt x="214490" y="669467"/>
                  </a:lnTo>
                  <a:lnTo>
                    <a:pt x="214490" y="651522"/>
                  </a:lnTo>
                  <a:lnTo>
                    <a:pt x="220789" y="645553"/>
                  </a:lnTo>
                  <a:lnTo>
                    <a:pt x="227101" y="645553"/>
                  </a:lnTo>
                  <a:lnTo>
                    <a:pt x="227101" y="651522"/>
                  </a:lnTo>
                  <a:lnTo>
                    <a:pt x="233400" y="651522"/>
                  </a:lnTo>
                  <a:lnTo>
                    <a:pt x="233400" y="663486"/>
                  </a:lnTo>
                  <a:lnTo>
                    <a:pt x="239725" y="663486"/>
                  </a:lnTo>
                  <a:lnTo>
                    <a:pt x="246024" y="669467"/>
                  </a:lnTo>
                  <a:lnTo>
                    <a:pt x="246024" y="663486"/>
                  </a:lnTo>
                  <a:lnTo>
                    <a:pt x="252336" y="663486"/>
                  </a:lnTo>
                  <a:lnTo>
                    <a:pt x="252336" y="645553"/>
                  </a:lnTo>
                  <a:lnTo>
                    <a:pt x="252336" y="633603"/>
                  </a:lnTo>
                  <a:lnTo>
                    <a:pt x="258635" y="627634"/>
                  </a:lnTo>
                  <a:lnTo>
                    <a:pt x="264960" y="627634"/>
                  </a:lnTo>
                  <a:lnTo>
                    <a:pt x="264960" y="633603"/>
                  </a:lnTo>
                  <a:lnTo>
                    <a:pt x="271259" y="633603"/>
                  </a:lnTo>
                  <a:lnTo>
                    <a:pt x="277558" y="627634"/>
                  </a:lnTo>
                  <a:lnTo>
                    <a:pt x="277558" y="621639"/>
                  </a:lnTo>
                  <a:lnTo>
                    <a:pt x="271259" y="615670"/>
                  </a:lnTo>
                  <a:lnTo>
                    <a:pt x="271259" y="609688"/>
                  </a:lnTo>
                  <a:lnTo>
                    <a:pt x="277558" y="609688"/>
                  </a:lnTo>
                  <a:lnTo>
                    <a:pt x="277558" y="591769"/>
                  </a:lnTo>
                  <a:close/>
                </a:path>
                <a:path w="732154" h="938529">
                  <a:moveTo>
                    <a:pt x="283870" y="645553"/>
                  </a:moveTo>
                  <a:lnTo>
                    <a:pt x="277558" y="639572"/>
                  </a:lnTo>
                  <a:lnTo>
                    <a:pt x="271259" y="645553"/>
                  </a:lnTo>
                  <a:lnTo>
                    <a:pt x="271259" y="657517"/>
                  </a:lnTo>
                  <a:lnTo>
                    <a:pt x="277558" y="657517"/>
                  </a:lnTo>
                  <a:lnTo>
                    <a:pt x="283870" y="651522"/>
                  </a:lnTo>
                  <a:lnTo>
                    <a:pt x="283870" y="645553"/>
                  </a:lnTo>
                  <a:close/>
                </a:path>
                <a:path w="732154" h="938529">
                  <a:moveTo>
                    <a:pt x="283870" y="537972"/>
                  </a:moveTo>
                  <a:lnTo>
                    <a:pt x="264960" y="537972"/>
                  </a:lnTo>
                  <a:lnTo>
                    <a:pt x="264960" y="549922"/>
                  </a:lnTo>
                  <a:lnTo>
                    <a:pt x="271259" y="555891"/>
                  </a:lnTo>
                  <a:lnTo>
                    <a:pt x="283870" y="555891"/>
                  </a:lnTo>
                  <a:lnTo>
                    <a:pt x="283870" y="537972"/>
                  </a:lnTo>
                  <a:close/>
                </a:path>
                <a:path w="732154" h="938529">
                  <a:moveTo>
                    <a:pt x="302793" y="573824"/>
                  </a:moveTo>
                  <a:lnTo>
                    <a:pt x="290169" y="573824"/>
                  </a:lnTo>
                  <a:lnTo>
                    <a:pt x="290169" y="579805"/>
                  </a:lnTo>
                  <a:lnTo>
                    <a:pt x="283870" y="573824"/>
                  </a:lnTo>
                  <a:lnTo>
                    <a:pt x="271259" y="573824"/>
                  </a:lnTo>
                  <a:lnTo>
                    <a:pt x="271259" y="585774"/>
                  </a:lnTo>
                  <a:lnTo>
                    <a:pt x="283870" y="585774"/>
                  </a:lnTo>
                  <a:lnTo>
                    <a:pt x="283870" y="591769"/>
                  </a:lnTo>
                  <a:lnTo>
                    <a:pt x="290169" y="591769"/>
                  </a:lnTo>
                  <a:lnTo>
                    <a:pt x="290169" y="597725"/>
                  </a:lnTo>
                  <a:lnTo>
                    <a:pt x="296494" y="597725"/>
                  </a:lnTo>
                  <a:lnTo>
                    <a:pt x="296494" y="591769"/>
                  </a:lnTo>
                  <a:lnTo>
                    <a:pt x="302793" y="591769"/>
                  </a:lnTo>
                  <a:lnTo>
                    <a:pt x="302793" y="573824"/>
                  </a:lnTo>
                  <a:close/>
                </a:path>
                <a:path w="732154" h="938529">
                  <a:moveTo>
                    <a:pt x="353263" y="645553"/>
                  </a:moveTo>
                  <a:lnTo>
                    <a:pt x="346964" y="645553"/>
                  </a:lnTo>
                  <a:lnTo>
                    <a:pt x="346964" y="639572"/>
                  </a:lnTo>
                  <a:lnTo>
                    <a:pt x="334340" y="639572"/>
                  </a:lnTo>
                  <a:lnTo>
                    <a:pt x="334340" y="645553"/>
                  </a:lnTo>
                  <a:lnTo>
                    <a:pt x="328028" y="645553"/>
                  </a:lnTo>
                  <a:lnTo>
                    <a:pt x="328028" y="651522"/>
                  </a:lnTo>
                  <a:lnTo>
                    <a:pt x="334340" y="651522"/>
                  </a:lnTo>
                  <a:lnTo>
                    <a:pt x="334340" y="657517"/>
                  </a:lnTo>
                  <a:lnTo>
                    <a:pt x="346964" y="657517"/>
                  </a:lnTo>
                  <a:lnTo>
                    <a:pt x="353263" y="651522"/>
                  </a:lnTo>
                  <a:lnTo>
                    <a:pt x="353263" y="645553"/>
                  </a:lnTo>
                  <a:close/>
                </a:path>
                <a:path w="732154" h="938529">
                  <a:moveTo>
                    <a:pt x="353263" y="526008"/>
                  </a:moveTo>
                  <a:lnTo>
                    <a:pt x="340639" y="526008"/>
                  </a:lnTo>
                  <a:lnTo>
                    <a:pt x="340639" y="537972"/>
                  </a:lnTo>
                  <a:lnTo>
                    <a:pt x="353263" y="537972"/>
                  </a:lnTo>
                  <a:lnTo>
                    <a:pt x="353263" y="526008"/>
                  </a:lnTo>
                  <a:close/>
                </a:path>
                <a:path w="732154" h="938529">
                  <a:moveTo>
                    <a:pt x="359575" y="830846"/>
                  </a:moveTo>
                  <a:lnTo>
                    <a:pt x="353263" y="830846"/>
                  </a:lnTo>
                  <a:lnTo>
                    <a:pt x="353263" y="824877"/>
                  </a:lnTo>
                  <a:lnTo>
                    <a:pt x="346964" y="818896"/>
                  </a:lnTo>
                  <a:lnTo>
                    <a:pt x="346964" y="789012"/>
                  </a:lnTo>
                  <a:lnTo>
                    <a:pt x="340639" y="783043"/>
                  </a:lnTo>
                  <a:lnTo>
                    <a:pt x="334340" y="783043"/>
                  </a:lnTo>
                  <a:lnTo>
                    <a:pt x="334340" y="765098"/>
                  </a:lnTo>
                  <a:lnTo>
                    <a:pt x="346964" y="753148"/>
                  </a:lnTo>
                  <a:lnTo>
                    <a:pt x="340639" y="747179"/>
                  </a:lnTo>
                  <a:lnTo>
                    <a:pt x="340639" y="717296"/>
                  </a:lnTo>
                  <a:lnTo>
                    <a:pt x="334340" y="711301"/>
                  </a:lnTo>
                  <a:lnTo>
                    <a:pt x="340639" y="705345"/>
                  </a:lnTo>
                  <a:lnTo>
                    <a:pt x="340639" y="675436"/>
                  </a:lnTo>
                  <a:lnTo>
                    <a:pt x="334340" y="669467"/>
                  </a:lnTo>
                  <a:lnTo>
                    <a:pt x="328028" y="669467"/>
                  </a:lnTo>
                  <a:lnTo>
                    <a:pt x="321729" y="675436"/>
                  </a:lnTo>
                  <a:lnTo>
                    <a:pt x="321729" y="669467"/>
                  </a:lnTo>
                  <a:lnTo>
                    <a:pt x="296494" y="669467"/>
                  </a:lnTo>
                  <a:lnTo>
                    <a:pt x="296494" y="663486"/>
                  </a:lnTo>
                  <a:lnTo>
                    <a:pt x="283870" y="663486"/>
                  </a:lnTo>
                  <a:lnTo>
                    <a:pt x="283870" y="681431"/>
                  </a:lnTo>
                  <a:lnTo>
                    <a:pt x="264960" y="681431"/>
                  </a:lnTo>
                  <a:lnTo>
                    <a:pt x="264960" y="687400"/>
                  </a:lnTo>
                  <a:lnTo>
                    <a:pt x="258635" y="687400"/>
                  </a:lnTo>
                  <a:lnTo>
                    <a:pt x="252336" y="693381"/>
                  </a:lnTo>
                  <a:lnTo>
                    <a:pt x="252336" y="687400"/>
                  </a:lnTo>
                  <a:lnTo>
                    <a:pt x="239725" y="687400"/>
                  </a:lnTo>
                  <a:lnTo>
                    <a:pt x="233400" y="693381"/>
                  </a:lnTo>
                  <a:lnTo>
                    <a:pt x="227101" y="693381"/>
                  </a:lnTo>
                  <a:lnTo>
                    <a:pt x="227101" y="699350"/>
                  </a:lnTo>
                  <a:lnTo>
                    <a:pt x="220789" y="699350"/>
                  </a:lnTo>
                  <a:lnTo>
                    <a:pt x="220789" y="693381"/>
                  </a:lnTo>
                  <a:lnTo>
                    <a:pt x="214490" y="693381"/>
                  </a:lnTo>
                  <a:lnTo>
                    <a:pt x="214490" y="699350"/>
                  </a:lnTo>
                  <a:lnTo>
                    <a:pt x="208165" y="699350"/>
                  </a:lnTo>
                  <a:lnTo>
                    <a:pt x="201866" y="705345"/>
                  </a:lnTo>
                  <a:lnTo>
                    <a:pt x="201866" y="711301"/>
                  </a:lnTo>
                  <a:lnTo>
                    <a:pt x="170332" y="711301"/>
                  </a:lnTo>
                  <a:lnTo>
                    <a:pt x="170332" y="717296"/>
                  </a:lnTo>
                  <a:lnTo>
                    <a:pt x="164007" y="717296"/>
                  </a:lnTo>
                  <a:lnTo>
                    <a:pt x="164007" y="723265"/>
                  </a:lnTo>
                  <a:lnTo>
                    <a:pt x="138772" y="723265"/>
                  </a:lnTo>
                  <a:lnTo>
                    <a:pt x="138772" y="747179"/>
                  </a:lnTo>
                  <a:lnTo>
                    <a:pt x="340639" y="938453"/>
                  </a:lnTo>
                  <a:lnTo>
                    <a:pt x="346964" y="938453"/>
                  </a:lnTo>
                  <a:lnTo>
                    <a:pt x="346964" y="932472"/>
                  </a:lnTo>
                  <a:lnTo>
                    <a:pt x="340639" y="926503"/>
                  </a:lnTo>
                  <a:lnTo>
                    <a:pt x="346964" y="926503"/>
                  </a:lnTo>
                  <a:lnTo>
                    <a:pt x="346964" y="914539"/>
                  </a:lnTo>
                  <a:lnTo>
                    <a:pt x="340639" y="914539"/>
                  </a:lnTo>
                  <a:lnTo>
                    <a:pt x="346964" y="908558"/>
                  </a:lnTo>
                  <a:lnTo>
                    <a:pt x="346964" y="902589"/>
                  </a:lnTo>
                  <a:lnTo>
                    <a:pt x="340639" y="902589"/>
                  </a:lnTo>
                  <a:lnTo>
                    <a:pt x="340639" y="896594"/>
                  </a:lnTo>
                  <a:lnTo>
                    <a:pt x="346964" y="896594"/>
                  </a:lnTo>
                  <a:lnTo>
                    <a:pt x="346964" y="890638"/>
                  </a:lnTo>
                  <a:lnTo>
                    <a:pt x="353263" y="884669"/>
                  </a:lnTo>
                  <a:lnTo>
                    <a:pt x="353263" y="860755"/>
                  </a:lnTo>
                  <a:lnTo>
                    <a:pt x="346964" y="854760"/>
                  </a:lnTo>
                  <a:lnTo>
                    <a:pt x="359575" y="842810"/>
                  </a:lnTo>
                  <a:lnTo>
                    <a:pt x="359575" y="830846"/>
                  </a:lnTo>
                  <a:close/>
                </a:path>
                <a:path w="732154" h="938529">
                  <a:moveTo>
                    <a:pt x="372173" y="729234"/>
                  </a:moveTo>
                  <a:lnTo>
                    <a:pt x="365874" y="723265"/>
                  </a:lnTo>
                  <a:lnTo>
                    <a:pt x="365874" y="711301"/>
                  </a:lnTo>
                  <a:lnTo>
                    <a:pt x="353263" y="711301"/>
                  </a:lnTo>
                  <a:lnTo>
                    <a:pt x="353263" y="723265"/>
                  </a:lnTo>
                  <a:lnTo>
                    <a:pt x="359575" y="723265"/>
                  </a:lnTo>
                  <a:lnTo>
                    <a:pt x="353263" y="729234"/>
                  </a:lnTo>
                  <a:lnTo>
                    <a:pt x="353263" y="741184"/>
                  </a:lnTo>
                  <a:lnTo>
                    <a:pt x="372173" y="741184"/>
                  </a:lnTo>
                  <a:lnTo>
                    <a:pt x="372173" y="729234"/>
                  </a:lnTo>
                  <a:close/>
                </a:path>
                <a:path w="732154" h="938529">
                  <a:moveTo>
                    <a:pt x="372173" y="490143"/>
                  </a:moveTo>
                  <a:lnTo>
                    <a:pt x="365874" y="484162"/>
                  </a:lnTo>
                  <a:lnTo>
                    <a:pt x="359575" y="484162"/>
                  </a:lnTo>
                  <a:lnTo>
                    <a:pt x="353263" y="490143"/>
                  </a:lnTo>
                  <a:lnTo>
                    <a:pt x="353263" y="502107"/>
                  </a:lnTo>
                  <a:lnTo>
                    <a:pt x="353263" y="514057"/>
                  </a:lnTo>
                  <a:lnTo>
                    <a:pt x="365874" y="514057"/>
                  </a:lnTo>
                  <a:lnTo>
                    <a:pt x="365874" y="502107"/>
                  </a:lnTo>
                  <a:lnTo>
                    <a:pt x="372173" y="502107"/>
                  </a:lnTo>
                  <a:lnTo>
                    <a:pt x="372173" y="490143"/>
                  </a:lnTo>
                  <a:close/>
                </a:path>
                <a:path w="732154" h="938529">
                  <a:moveTo>
                    <a:pt x="422643" y="561860"/>
                  </a:moveTo>
                  <a:lnTo>
                    <a:pt x="403733" y="561860"/>
                  </a:lnTo>
                  <a:lnTo>
                    <a:pt x="403733" y="555891"/>
                  </a:lnTo>
                  <a:lnTo>
                    <a:pt x="391109" y="555891"/>
                  </a:lnTo>
                  <a:lnTo>
                    <a:pt x="391109" y="567855"/>
                  </a:lnTo>
                  <a:lnTo>
                    <a:pt x="403733" y="567855"/>
                  </a:lnTo>
                  <a:lnTo>
                    <a:pt x="403733" y="573824"/>
                  </a:lnTo>
                  <a:lnTo>
                    <a:pt x="410032" y="579805"/>
                  </a:lnTo>
                  <a:lnTo>
                    <a:pt x="422643" y="579805"/>
                  </a:lnTo>
                  <a:lnTo>
                    <a:pt x="422643" y="561860"/>
                  </a:lnTo>
                  <a:close/>
                </a:path>
                <a:path w="732154" h="938529">
                  <a:moveTo>
                    <a:pt x="441591" y="627634"/>
                  </a:moveTo>
                  <a:lnTo>
                    <a:pt x="422643" y="627634"/>
                  </a:lnTo>
                  <a:lnTo>
                    <a:pt x="422643" y="639572"/>
                  </a:lnTo>
                  <a:lnTo>
                    <a:pt x="416356" y="639572"/>
                  </a:lnTo>
                  <a:lnTo>
                    <a:pt x="416356" y="651522"/>
                  </a:lnTo>
                  <a:lnTo>
                    <a:pt x="428967" y="651522"/>
                  </a:lnTo>
                  <a:lnTo>
                    <a:pt x="428967" y="645553"/>
                  </a:lnTo>
                  <a:lnTo>
                    <a:pt x="441591" y="645553"/>
                  </a:lnTo>
                  <a:lnTo>
                    <a:pt x="441591" y="627634"/>
                  </a:lnTo>
                  <a:close/>
                </a:path>
                <a:path w="732154" h="938529">
                  <a:moveTo>
                    <a:pt x="580364" y="460260"/>
                  </a:moveTo>
                  <a:lnTo>
                    <a:pt x="574040" y="460260"/>
                  </a:lnTo>
                  <a:lnTo>
                    <a:pt x="447890" y="418401"/>
                  </a:lnTo>
                  <a:lnTo>
                    <a:pt x="447890" y="370598"/>
                  </a:lnTo>
                  <a:lnTo>
                    <a:pt x="473125" y="334733"/>
                  </a:lnTo>
                  <a:lnTo>
                    <a:pt x="476275" y="328739"/>
                  </a:lnTo>
                  <a:lnTo>
                    <a:pt x="485736" y="310819"/>
                  </a:lnTo>
                  <a:lnTo>
                    <a:pt x="492036" y="286905"/>
                  </a:lnTo>
                  <a:lnTo>
                    <a:pt x="504659" y="257022"/>
                  </a:lnTo>
                  <a:lnTo>
                    <a:pt x="510971" y="233108"/>
                  </a:lnTo>
                  <a:lnTo>
                    <a:pt x="517271" y="203238"/>
                  </a:lnTo>
                  <a:lnTo>
                    <a:pt x="517271" y="149415"/>
                  </a:lnTo>
                  <a:lnTo>
                    <a:pt x="510971" y="119532"/>
                  </a:lnTo>
                  <a:lnTo>
                    <a:pt x="498360" y="89662"/>
                  </a:lnTo>
                  <a:lnTo>
                    <a:pt x="473125" y="59753"/>
                  </a:lnTo>
                  <a:lnTo>
                    <a:pt x="454202" y="35864"/>
                  </a:lnTo>
                  <a:lnTo>
                    <a:pt x="422643" y="17919"/>
                  </a:lnTo>
                  <a:lnTo>
                    <a:pt x="391109" y="5956"/>
                  </a:lnTo>
                  <a:lnTo>
                    <a:pt x="359575" y="0"/>
                  </a:lnTo>
                  <a:lnTo>
                    <a:pt x="296494" y="11950"/>
                  </a:lnTo>
                  <a:lnTo>
                    <a:pt x="264960" y="29870"/>
                  </a:lnTo>
                  <a:lnTo>
                    <a:pt x="220789" y="71716"/>
                  </a:lnTo>
                  <a:lnTo>
                    <a:pt x="208165" y="101612"/>
                  </a:lnTo>
                  <a:lnTo>
                    <a:pt x="195541" y="161378"/>
                  </a:lnTo>
                  <a:lnTo>
                    <a:pt x="195541" y="191274"/>
                  </a:lnTo>
                  <a:lnTo>
                    <a:pt x="201866" y="215163"/>
                  </a:lnTo>
                  <a:lnTo>
                    <a:pt x="208165" y="245071"/>
                  </a:lnTo>
                  <a:lnTo>
                    <a:pt x="214490" y="268986"/>
                  </a:lnTo>
                  <a:lnTo>
                    <a:pt x="220789" y="298856"/>
                  </a:lnTo>
                  <a:lnTo>
                    <a:pt x="233400" y="322770"/>
                  </a:lnTo>
                  <a:lnTo>
                    <a:pt x="246024" y="340702"/>
                  </a:lnTo>
                  <a:lnTo>
                    <a:pt x="264960" y="364617"/>
                  </a:lnTo>
                  <a:lnTo>
                    <a:pt x="258635" y="418401"/>
                  </a:lnTo>
                  <a:lnTo>
                    <a:pt x="145097" y="454279"/>
                  </a:lnTo>
                  <a:lnTo>
                    <a:pt x="138772" y="460260"/>
                  </a:lnTo>
                  <a:lnTo>
                    <a:pt x="138772" y="472198"/>
                  </a:lnTo>
                  <a:lnTo>
                    <a:pt x="157721" y="472198"/>
                  </a:lnTo>
                  <a:lnTo>
                    <a:pt x="176631" y="490143"/>
                  </a:lnTo>
                  <a:lnTo>
                    <a:pt x="189255" y="490143"/>
                  </a:lnTo>
                  <a:lnTo>
                    <a:pt x="189255" y="502107"/>
                  </a:lnTo>
                  <a:lnTo>
                    <a:pt x="208165" y="502107"/>
                  </a:lnTo>
                  <a:lnTo>
                    <a:pt x="214490" y="508063"/>
                  </a:lnTo>
                  <a:lnTo>
                    <a:pt x="214490" y="514057"/>
                  </a:lnTo>
                  <a:lnTo>
                    <a:pt x="233400" y="514057"/>
                  </a:lnTo>
                  <a:lnTo>
                    <a:pt x="233400" y="520026"/>
                  </a:lnTo>
                  <a:lnTo>
                    <a:pt x="239725" y="520026"/>
                  </a:lnTo>
                  <a:lnTo>
                    <a:pt x="239725" y="526008"/>
                  </a:lnTo>
                  <a:lnTo>
                    <a:pt x="264960" y="526008"/>
                  </a:lnTo>
                  <a:lnTo>
                    <a:pt x="264960" y="520026"/>
                  </a:lnTo>
                  <a:lnTo>
                    <a:pt x="290169" y="520026"/>
                  </a:lnTo>
                  <a:lnTo>
                    <a:pt x="290169" y="526008"/>
                  </a:lnTo>
                  <a:lnTo>
                    <a:pt x="296494" y="526008"/>
                  </a:lnTo>
                  <a:lnTo>
                    <a:pt x="296494" y="531977"/>
                  </a:lnTo>
                  <a:lnTo>
                    <a:pt x="302793" y="531977"/>
                  </a:lnTo>
                  <a:lnTo>
                    <a:pt x="309105" y="537972"/>
                  </a:lnTo>
                  <a:lnTo>
                    <a:pt x="309105" y="543941"/>
                  </a:lnTo>
                  <a:lnTo>
                    <a:pt x="315404" y="543941"/>
                  </a:lnTo>
                  <a:lnTo>
                    <a:pt x="321729" y="537972"/>
                  </a:lnTo>
                  <a:lnTo>
                    <a:pt x="321729" y="531977"/>
                  </a:lnTo>
                  <a:lnTo>
                    <a:pt x="334340" y="520026"/>
                  </a:lnTo>
                  <a:lnTo>
                    <a:pt x="334340" y="496112"/>
                  </a:lnTo>
                  <a:lnTo>
                    <a:pt x="340639" y="490143"/>
                  </a:lnTo>
                  <a:lnTo>
                    <a:pt x="334340" y="490143"/>
                  </a:lnTo>
                  <a:lnTo>
                    <a:pt x="334340" y="478193"/>
                  </a:lnTo>
                  <a:lnTo>
                    <a:pt x="340639" y="478193"/>
                  </a:lnTo>
                  <a:lnTo>
                    <a:pt x="340639" y="466229"/>
                  </a:lnTo>
                  <a:lnTo>
                    <a:pt x="346964" y="466229"/>
                  </a:lnTo>
                  <a:lnTo>
                    <a:pt x="353263" y="460260"/>
                  </a:lnTo>
                  <a:lnTo>
                    <a:pt x="353263" y="448310"/>
                  </a:lnTo>
                  <a:lnTo>
                    <a:pt x="346964" y="442315"/>
                  </a:lnTo>
                  <a:lnTo>
                    <a:pt x="353263" y="436346"/>
                  </a:lnTo>
                  <a:lnTo>
                    <a:pt x="353263" y="424395"/>
                  </a:lnTo>
                  <a:lnTo>
                    <a:pt x="334340" y="424395"/>
                  </a:lnTo>
                  <a:lnTo>
                    <a:pt x="334340" y="418401"/>
                  </a:lnTo>
                  <a:lnTo>
                    <a:pt x="340639" y="412432"/>
                  </a:lnTo>
                  <a:lnTo>
                    <a:pt x="340639" y="394487"/>
                  </a:lnTo>
                  <a:lnTo>
                    <a:pt x="346964" y="388531"/>
                  </a:lnTo>
                  <a:lnTo>
                    <a:pt x="346964" y="382562"/>
                  </a:lnTo>
                  <a:lnTo>
                    <a:pt x="353263" y="382562"/>
                  </a:lnTo>
                  <a:lnTo>
                    <a:pt x="353263" y="376567"/>
                  </a:lnTo>
                  <a:lnTo>
                    <a:pt x="346964" y="370598"/>
                  </a:lnTo>
                  <a:lnTo>
                    <a:pt x="346964" y="364617"/>
                  </a:lnTo>
                  <a:lnTo>
                    <a:pt x="353263" y="358648"/>
                  </a:lnTo>
                  <a:lnTo>
                    <a:pt x="353263" y="352653"/>
                  </a:lnTo>
                  <a:lnTo>
                    <a:pt x="359575" y="352653"/>
                  </a:lnTo>
                  <a:lnTo>
                    <a:pt x="353263" y="346684"/>
                  </a:lnTo>
                  <a:lnTo>
                    <a:pt x="353263" y="328739"/>
                  </a:lnTo>
                  <a:lnTo>
                    <a:pt x="359575" y="328739"/>
                  </a:lnTo>
                  <a:lnTo>
                    <a:pt x="365874" y="352653"/>
                  </a:lnTo>
                  <a:lnTo>
                    <a:pt x="372173" y="352653"/>
                  </a:lnTo>
                  <a:lnTo>
                    <a:pt x="372173" y="364617"/>
                  </a:lnTo>
                  <a:lnTo>
                    <a:pt x="378498" y="364617"/>
                  </a:lnTo>
                  <a:lnTo>
                    <a:pt x="378498" y="382562"/>
                  </a:lnTo>
                  <a:lnTo>
                    <a:pt x="384797" y="388531"/>
                  </a:lnTo>
                  <a:lnTo>
                    <a:pt x="384797" y="400481"/>
                  </a:lnTo>
                  <a:lnTo>
                    <a:pt x="378498" y="400481"/>
                  </a:lnTo>
                  <a:lnTo>
                    <a:pt x="378498" y="412432"/>
                  </a:lnTo>
                  <a:lnTo>
                    <a:pt x="384797" y="418401"/>
                  </a:lnTo>
                  <a:lnTo>
                    <a:pt x="384797" y="430364"/>
                  </a:lnTo>
                  <a:lnTo>
                    <a:pt x="391109" y="436346"/>
                  </a:lnTo>
                  <a:lnTo>
                    <a:pt x="397408" y="436346"/>
                  </a:lnTo>
                  <a:lnTo>
                    <a:pt x="397408" y="460260"/>
                  </a:lnTo>
                  <a:lnTo>
                    <a:pt x="384797" y="460260"/>
                  </a:lnTo>
                  <a:lnTo>
                    <a:pt x="378498" y="466229"/>
                  </a:lnTo>
                  <a:lnTo>
                    <a:pt x="378498" y="472198"/>
                  </a:lnTo>
                  <a:lnTo>
                    <a:pt x="384797" y="472198"/>
                  </a:lnTo>
                  <a:lnTo>
                    <a:pt x="384797" y="478193"/>
                  </a:lnTo>
                  <a:lnTo>
                    <a:pt x="391109" y="496112"/>
                  </a:lnTo>
                  <a:lnTo>
                    <a:pt x="391109" y="520026"/>
                  </a:lnTo>
                  <a:lnTo>
                    <a:pt x="397408" y="520026"/>
                  </a:lnTo>
                  <a:lnTo>
                    <a:pt x="397408" y="537972"/>
                  </a:lnTo>
                  <a:lnTo>
                    <a:pt x="403733" y="543941"/>
                  </a:lnTo>
                  <a:lnTo>
                    <a:pt x="410032" y="543941"/>
                  </a:lnTo>
                  <a:lnTo>
                    <a:pt x="422643" y="531977"/>
                  </a:lnTo>
                  <a:lnTo>
                    <a:pt x="435267" y="531977"/>
                  </a:lnTo>
                  <a:lnTo>
                    <a:pt x="441591" y="537972"/>
                  </a:lnTo>
                  <a:lnTo>
                    <a:pt x="447890" y="537972"/>
                  </a:lnTo>
                  <a:lnTo>
                    <a:pt x="447890" y="531977"/>
                  </a:lnTo>
                  <a:lnTo>
                    <a:pt x="454202" y="531977"/>
                  </a:lnTo>
                  <a:lnTo>
                    <a:pt x="454202" y="526008"/>
                  </a:lnTo>
                  <a:lnTo>
                    <a:pt x="447890" y="520026"/>
                  </a:lnTo>
                  <a:lnTo>
                    <a:pt x="447890" y="514057"/>
                  </a:lnTo>
                  <a:lnTo>
                    <a:pt x="454202" y="508063"/>
                  </a:lnTo>
                  <a:lnTo>
                    <a:pt x="454202" y="514057"/>
                  </a:lnTo>
                  <a:lnTo>
                    <a:pt x="460502" y="514057"/>
                  </a:lnTo>
                  <a:lnTo>
                    <a:pt x="466801" y="520026"/>
                  </a:lnTo>
                  <a:lnTo>
                    <a:pt x="479412" y="520026"/>
                  </a:lnTo>
                  <a:lnTo>
                    <a:pt x="479412" y="514057"/>
                  </a:lnTo>
                  <a:lnTo>
                    <a:pt x="485736" y="520026"/>
                  </a:lnTo>
                  <a:lnTo>
                    <a:pt x="510971" y="520026"/>
                  </a:lnTo>
                  <a:lnTo>
                    <a:pt x="517271" y="514057"/>
                  </a:lnTo>
                  <a:lnTo>
                    <a:pt x="523595" y="514057"/>
                  </a:lnTo>
                  <a:lnTo>
                    <a:pt x="523595" y="508063"/>
                  </a:lnTo>
                  <a:lnTo>
                    <a:pt x="523595" y="502107"/>
                  </a:lnTo>
                  <a:lnTo>
                    <a:pt x="529894" y="502107"/>
                  </a:lnTo>
                  <a:lnTo>
                    <a:pt x="529894" y="496112"/>
                  </a:lnTo>
                  <a:lnTo>
                    <a:pt x="536206" y="496112"/>
                  </a:lnTo>
                  <a:lnTo>
                    <a:pt x="536206" y="490143"/>
                  </a:lnTo>
                  <a:lnTo>
                    <a:pt x="561428" y="490143"/>
                  </a:lnTo>
                  <a:lnTo>
                    <a:pt x="561428" y="484162"/>
                  </a:lnTo>
                  <a:lnTo>
                    <a:pt x="567740" y="484162"/>
                  </a:lnTo>
                  <a:lnTo>
                    <a:pt x="574040" y="472198"/>
                  </a:lnTo>
                  <a:lnTo>
                    <a:pt x="580364" y="472198"/>
                  </a:lnTo>
                  <a:lnTo>
                    <a:pt x="580364" y="460260"/>
                  </a:lnTo>
                  <a:close/>
                </a:path>
                <a:path w="732154" h="938529">
                  <a:moveTo>
                    <a:pt x="592975" y="741184"/>
                  </a:moveTo>
                  <a:lnTo>
                    <a:pt x="580364" y="729234"/>
                  </a:lnTo>
                  <a:lnTo>
                    <a:pt x="567740" y="729234"/>
                  </a:lnTo>
                  <a:lnTo>
                    <a:pt x="567740" y="723265"/>
                  </a:lnTo>
                  <a:lnTo>
                    <a:pt x="548805" y="723265"/>
                  </a:lnTo>
                  <a:lnTo>
                    <a:pt x="548805" y="711301"/>
                  </a:lnTo>
                  <a:lnTo>
                    <a:pt x="542505" y="711301"/>
                  </a:lnTo>
                  <a:lnTo>
                    <a:pt x="529894" y="699350"/>
                  </a:lnTo>
                  <a:lnTo>
                    <a:pt x="523595" y="699350"/>
                  </a:lnTo>
                  <a:lnTo>
                    <a:pt x="510971" y="687400"/>
                  </a:lnTo>
                  <a:lnTo>
                    <a:pt x="498360" y="699350"/>
                  </a:lnTo>
                  <a:lnTo>
                    <a:pt x="498360" y="705345"/>
                  </a:lnTo>
                  <a:lnTo>
                    <a:pt x="492036" y="705345"/>
                  </a:lnTo>
                  <a:lnTo>
                    <a:pt x="492036" y="699350"/>
                  </a:lnTo>
                  <a:lnTo>
                    <a:pt x="473125" y="699350"/>
                  </a:lnTo>
                  <a:lnTo>
                    <a:pt x="473125" y="687400"/>
                  </a:lnTo>
                  <a:lnTo>
                    <a:pt x="466801" y="681431"/>
                  </a:lnTo>
                  <a:lnTo>
                    <a:pt x="460502" y="675436"/>
                  </a:lnTo>
                  <a:lnTo>
                    <a:pt x="454202" y="675436"/>
                  </a:lnTo>
                  <a:lnTo>
                    <a:pt x="447890" y="669467"/>
                  </a:lnTo>
                  <a:lnTo>
                    <a:pt x="428967" y="669467"/>
                  </a:lnTo>
                  <a:lnTo>
                    <a:pt x="428967" y="675436"/>
                  </a:lnTo>
                  <a:lnTo>
                    <a:pt x="422643" y="675436"/>
                  </a:lnTo>
                  <a:lnTo>
                    <a:pt x="410032" y="663486"/>
                  </a:lnTo>
                  <a:lnTo>
                    <a:pt x="403733" y="663486"/>
                  </a:lnTo>
                  <a:lnTo>
                    <a:pt x="397408" y="669467"/>
                  </a:lnTo>
                  <a:lnTo>
                    <a:pt x="397408" y="687400"/>
                  </a:lnTo>
                  <a:lnTo>
                    <a:pt x="391109" y="681431"/>
                  </a:lnTo>
                  <a:lnTo>
                    <a:pt x="384797" y="681431"/>
                  </a:lnTo>
                  <a:lnTo>
                    <a:pt x="378498" y="687400"/>
                  </a:lnTo>
                  <a:lnTo>
                    <a:pt x="378498" y="705345"/>
                  </a:lnTo>
                  <a:lnTo>
                    <a:pt x="384797" y="705345"/>
                  </a:lnTo>
                  <a:lnTo>
                    <a:pt x="384797" y="729234"/>
                  </a:lnTo>
                  <a:lnTo>
                    <a:pt x="391109" y="729234"/>
                  </a:lnTo>
                  <a:lnTo>
                    <a:pt x="391109" y="753148"/>
                  </a:lnTo>
                  <a:lnTo>
                    <a:pt x="397408" y="759129"/>
                  </a:lnTo>
                  <a:lnTo>
                    <a:pt x="391109" y="759129"/>
                  </a:lnTo>
                  <a:lnTo>
                    <a:pt x="391109" y="771093"/>
                  </a:lnTo>
                  <a:lnTo>
                    <a:pt x="384797" y="771093"/>
                  </a:lnTo>
                  <a:lnTo>
                    <a:pt x="384797" y="759129"/>
                  </a:lnTo>
                  <a:lnTo>
                    <a:pt x="378498" y="753148"/>
                  </a:lnTo>
                  <a:lnTo>
                    <a:pt x="372173" y="753148"/>
                  </a:lnTo>
                  <a:lnTo>
                    <a:pt x="365874" y="759129"/>
                  </a:lnTo>
                  <a:lnTo>
                    <a:pt x="365874" y="771093"/>
                  </a:lnTo>
                  <a:lnTo>
                    <a:pt x="359575" y="777062"/>
                  </a:lnTo>
                  <a:lnTo>
                    <a:pt x="359575" y="789012"/>
                  </a:lnTo>
                  <a:lnTo>
                    <a:pt x="365874" y="789012"/>
                  </a:lnTo>
                  <a:lnTo>
                    <a:pt x="365874" y="795007"/>
                  </a:lnTo>
                  <a:lnTo>
                    <a:pt x="372173" y="795007"/>
                  </a:lnTo>
                  <a:lnTo>
                    <a:pt x="372173" y="818896"/>
                  </a:lnTo>
                  <a:lnTo>
                    <a:pt x="378498" y="824877"/>
                  </a:lnTo>
                  <a:lnTo>
                    <a:pt x="372173" y="830846"/>
                  </a:lnTo>
                  <a:lnTo>
                    <a:pt x="372173" y="836841"/>
                  </a:lnTo>
                  <a:lnTo>
                    <a:pt x="365874" y="842810"/>
                  </a:lnTo>
                  <a:lnTo>
                    <a:pt x="365874" y="860755"/>
                  </a:lnTo>
                  <a:lnTo>
                    <a:pt x="372173" y="866724"/>
                  </a:lnTo>
                  <a:lnTo>
                    <a:pt x="372173" y="872705"/>
                  </a:lnTo>
                  <a:lnTo>
                    <a:pt x="365874" y="872705"/>
                  </a:lnTo>
                  <a:lnTo>
                    <a:pt x="365874" y="938453"/>
                  </a:lnTo>
                  <a:lnTo>
                    <a:pt x="391109" y="914539"/>
                  </a:lnTo>
                  <a:lnTo>
                    <a:pt x="422643" y="890638"/>
                  </a:lnTo>
                  <a:lnTo>
                    <a:pt x="473125" y="842810"/>
                  </a:lnTo>
                  <a:lnTo>
                    <a:pt x="504659" y="818896"/>
                  </a:lnTo>
                  <a:lnTo>
                    <a:pt x="555129" y="771093"/>
                  </a:lnTo>
                  <a:lnTo>
                    <a:pt x="586663" y="747179"/>
                  </a:lnTo>
                  <a:lnTo>
                    <a:pt x="592975" y="741184"/>
                  </a:lnTo>
                  <a:close/>
                </a:path>
                <a:path w="732154" h="938529">
                  <a:moveTo>
                    <a:pt x="731761" y="549922"/>
                  </a:moveTo>
                  <a:lnTo>
                    <a:pt x="725436" y="537972"/>
                  </a:lnTo>
                  <a:lnTo>
                    <a:pt x="725436" y="531977"/>
                  </a:lnTo>
                  <a:lnTo>
                    <a:pt x="719137" y="520026"/>
                  </a:lnTo>
                  <a:lnTo>
                    <a:pt x="693902" y="496112"/>
                  </a:lnTo>
                  <a:lnTo>
                    <a:pt x="687603" y="496112"/>
                  </a:lnTo>
                  <a:lnTo>
                    <a:pt x="681278" y="490143"/>
                  </a:lnTo>
                  <a:lnTo>
                    <a:pt x="668667" y="490143"/>
                  </a:lnTo>
                  <a:lnTo>
                    <a:pt x="662368" y="484162"/>
                  </a:lnTo>
                  <a:lnTo>
                    <a:pt x="649744" y="484162"/>
                  </a:lnTo>
                  <a:lnTo>
                    <a:pt x="643432" y="478193"/>
                  </a:lnTo>
                  <a:lnTo>
                    <a:pt x="630834" y="478193"/>
                  </a:lnTo>
                  <a:lnTo>
                    <a:pt x="630834" y="472198"/>
                  </a:lnTo>
                  <a:lnTo>
                    <a:pt x="618210" y="472198"/>
                  </a:lnTo>
                  <a:lnTo>
                    <a:pt x="618210" y="478193"/>
                  </a:lnTo>
                  <a:lnTo>
                    <a:pt x="611898" y="478193"/>
                  </a:lnTo>
                  <a:lnTo>
                    <a:pt x="611898" y="484162"/>
                  </a:lnTo>
                  <a:lnTo>
                    <a:pt x="599274" y="484162"/>
                  </a:lnTo>
                  <a:lnTo>
                    <a:pt x="592975" y="490143"/>
                  </a:lnTo>
                  <a:lnTo>
                    <a:pt x="574040" y="490143"/>
                  </a:lnTo>
                  <a:lnTo>
                    <a:pt x="561428" y="502107"/>
                  </a:lnTo>
                  <a:lnTo>
                    <a:pt x="561428" y="508063"/>
                  </a:lnTo>
                  <a:lnTo>
                    <a:pt x="555129" y="508063"/>
                  </a:lnTo>
                  <a:lnTo>
                    <a:pt x="548805" y="514057"/>
                  </a:lnTo>
                  <a:lnTo>
                    <a:pt x="542505" y="514057"/>
                  </a:lnTo>
                  <a:lnTo>
                    <a:pt x="536206" y="520026"/>
                  </a:lnTo>
                  <a:lnTo>
                    <a:pt x="529894" y="520026"/>
                  </a:lnTo>
                  <a:lnTo>
                    <a:pt x="529894" y="526008"/>
                  </a:lnTo>
                  <a:lnTo>
                    <a:pt x="523595" y="531977"/>
                  </a:lnTo>
                  <a:lnTo>
                    <a:pt x="523595" y="537972"/>
                  </a:lnTo>
                  <a:lnTo>
                    <a:pt x="517271" y="537972"/>
                  </a:lnTo>
                  <a:lnTo>
                    <a:pt x="517271" y="543941"/>
                  </a:lnTo>
                  <a:lnTo>
                    <a:pt x="492036" y="543941"/>
                  </a:lnTo>
                  <a:lnTo>
                    <a:pt x="492036" y="549922"/>
                  </a:lnTo>
                  <a:lnTo>
                    <a:pt x="485736" y="549922"/>
                  </a:lnTo>
                  <a:lnTo>
                    <a:pt x="479412" y="555891"/>
                  </a:lnTo>
                  <a:lnTo>
                    <a:pt x="479412" y="561860"/>
                  </a:lnTo>
                  <a:lnTo>
                    <a:pt x="473125" y="561860"/>
                  </a:lnTo>
                  <a:lnTo>
                    <a:pt x="473125" y="567855"/>
                  </a:lnTo>
                  <a:lnTo>
                    <a:pt x="466801" y="567855"/>
                  </a:lnTo>
                  <a:lnTo>
                    <a:pt x="460502" y="573824"/>
                  </a:lnTo>
                  <a:lnTo>
                    <a:pt x="460502" y="579805"/>
                  </a:lnTo>
                  <a:lnTo>
                    <a:pt x="454202" y="579805"/>
                  </a:lnTo>
                  <a:lnTo>
                    <a:pt x="441591" y="591769"/>
                  </a:lnTo>
                  <a:lnTo>
                    <a:pt x="441591" y="603719"/>
                  </a:lnTo>
                  <a:lnTo>
                    <a:pt x="447890" y="603719"/>
                  </a:lnTo>
                  <a:lnTo>
                    <a:pt x="441591" y="609688"/>
                  </a:lnTo>
                  <a:lnTo>
                    <a:pt x="441591" y="621639"/>
                  </a:lnTo>
                  <a:lnTo>
                    <a:pt x="454202" y="621639"/>
                  </a:lnTo>
                  <a:lnTo>
                    <a:pt x="466801" y="621639"/>
                  </a:lnTo>
                  <a:lnTo>
                    <a:pt x="466801" y="633603"/>
                  </a:lnTo>
                  <a:lnTo>
                    <a:pt x="460502" y="633603"/>
                  </a:lnTo>
                  <a:lnTo>
                    <a:pt x="460502" y="645553"/>
                  </a:lnTo>
                  <a:lnTo>
                    <a:pt x="466801" y="651522"/>
                  </a:lnTo>
                  <a:lnTo>
                    <a:pt x="473125" y="651522"/>
                  </a:lnTo>
                  <a:lnTo>
                    <a:pt x="473125" y="645553"/>
                  </a:lnTo>
                  <a:lnTo>
                    <a:pt x="479412" y="639572"/>
                  </a:lnTo>
                  <a:lnTo>
                    <a:pt x="485736" y="645553"/>
                  </a:lnTo>
                  <a:lnTo>
                    <a:pt x="492036" y="645553"/>
                  </a:lnTo>
                  <a:lnTo>
                    <a:pt x="492036" y="657517"/>
                  </a:lnTo>
                  <a:lnTo>
                    <a:pt x="485736" y="663486"/>
                  </a:lnTo>
                  <a:lnTo>
                    <a:pt x="485736" y="669467"/>
                  </a:lnTo>
                  <a:lnTo>
                    <a:pt x="492036" y="675436"/>
                  </a:lnTo>
                  <a:lnTo>
                    <a:pt x="498360" y="675436"/>
                  </a:lnTo>
                  <a:lnTo>
                    <a:pt x="498360" y="669467"/>
                  </a:lnTo>
                  <a:lnTo>
                    <a:pt x="504659" y="669467"/>
                  </a:lnTo>
                  <a:lnTo>
                    <a:pt x="517271" y="681431"/>
                  </a:lnTo>
                  <a:lnTo>
                    <a:pt x="529894" y="681431"/>
                  </a:lnTo>
                  <a:lnTo>
                    <a:pt x="536206" y="675436"/>
                  </a:lnTo>
                  <a:lnTo>
                    <a:pt x="536206" y="687400"/>
                  </a:lnTo>
                  <a:lnTo>
                    <a:pt x="542505" y="687400"/>
                  </a:lnTo>
                  <a:lnTo>
                    <a:pt x="548805" y="693381"/>
                  </a:lnTo>
                  <a:lnTo>
                    <a:pt x="555129" y="693381"/>
                  </a:lnTo>
                  <a:lnTo>
                    <a:pt x="561428" y="687400"/>
                  </a:lnTo>
                  <a:lnTo>
                    <a:pt x="561428" y="693381"/>
                  </a:lnTo>
                  <a:lnTo>
                    <a:pt x="567740" y="699350"/>
                  </a:lnTo>
                  <a:lnTo>
                    <a:pt x="567740" y="705345"/>
                  </a:lnTo>
                  <a:lnTo>
                    <a:pt x="574040" y="705345"/>
                  </a:lnTo>
                  <a:lnTo>
                    <a:pt x="580364" y="711301"/>
                  </a:lnTo>
                  <a:lnTo>
                    <a:pt x="592975" y="711301"/>
                  </a:lnTo>
                  <a:lnTo>
                    <a:pt x="592975" y="723265"/>
                  </a:lnTo>
                  <a:lnTo>
                    <a:pt x="611898" y="723265"/>
                  </a:lnTo>
                  <a:lnTo>
                    <a:pt x="624509" y="711301"/>
                  </a:lnTo>
                  <a:lnTo>
                    <a:pt x="643432" y="699350"/>
                  </a:lnTo>
                  <a:lnTo>
                    <a:pt x="668667" y="675436"/>
                  </a:lnTo>
                  <a:lnTo>
                    <a:pt x="674979" y="669467"/>
                  </a:lnTo>
                  <a:lnTo>
                    <a:pt x="706539" y="639572"/>
                  </a:lnTo>
                  <a:lnTo>
                    <a:pt x="712838" y="633603"/>
                  </a:lnTo>
                  <a:lnTo>
                    <a:pt x="731761" y="621639"/>
                  </a:lnTo>
                  <a:lnTo>
                    <a:pt x="731761" y="615670"/>
                  </a:lnTo>
                  <a:lnTo>
                    <a:pt x="731761" y="549922"/>
                  </a:lnTo>
                  <a:close/>
                </a:path>
              </a:pathLst>
            </a:custGeom>
            <a:solidFill>
              <a:srgbClr val="1F1A1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6" name="object 26" descr=""/>
          <p:cNvGrpSpPr/>
          <p:nvPr/>
        </p:nvGrpSpPr>
        <p:grpSpPr>
          <a:xfrm>
            <a:off x="3944081" y="1283334"/>
            <a:ext cx="1403985" cy="1408430"/>
            <a:chOff x="3944081" y="1283334"/>
            <a:chExt cx="1403985" cy="1408430"/>
          </a:xfrm>
        </p:grpSpPr>
        <p:sp>
          <p:nvSpPr>
            <p:cNvPr id="27" name="object 27" descr=""/>
            <p:cNvSpPr/>
            <p:nvPr/>
          </p:nvSpPr>
          <p:spPr>
            <a:xfrm>
              <a:off x="3944073" y="1283334"/>
              <a:ext cx="1403985" cy="1408430"/>
            </a:xfrm>
            <a:custGeom>
              <a:avLst/>
              <a:gdLst/>
              <a:ahLst/>
              <a:cxnLst/>
              <a:rect l="l" t="t" r="r" b="b"/>
              <a:pathLst>
                <a:path w="1403985" h="1408430">
                  <a:moveTo>
                    <a:pt x="1403985" y="704126"/>
                  </a:moveTo>
                  <a:lnTo>
                    <a:pt x="1369745" y="675487"/>
                  </a:lnTo>
                  <a:lnTo>
                    <a:pt x="1278420" y="583895"/>
                  </a:lnTo>
                  <a:lnTo>
                    <a:pt x="1278420" y="704126"/>
                  </a:lnTo>
                  <a:lnTo>
                    <a:pt x="701992" y="1282293"/>
                  </a:lnTo>
                  <a:lnTo>
                    <a:pt x="154101" y="732739"/>
                  </a:lnTo>
                  <a:lnTo>
                    <a:pt x="125564" y="704126"/>
                  </a:lnTo>
                  <a:lnTo>
                    <a:pt x="701992" y="125945"/>
                  </a:lnTo>
                  <a:lnTo>
                    <a:pt x="1278420" y="704126"/>
                  </a:lnTo>
                  <a:lnTo>
                    <a:pt x="1278420" y="583895"/>
                  </a:lnTo>
                  <a:lnTo>
                    <a:pt x="730529" y="34353"/>
                  </a:lnTo>
                  <a:lnTo>
                    <a:pt x="701992" y="0"/>
                  </a:lnTo>
                  <a:lnTo>
                    <a:pt x="673468" y="34353"/>
                  </a:lnTo>
                  <a:lnTo>
                    <a:pt x="34239" y="675487"/>
                  </a:lnTo>
                  <a:lnTo>
                    <a:pt x="0" y="704126"/>
                  </a:lnTo>
                  <a:lnTo>
                    <a:pt x="34239" y="732739"/>
                  </a:lnTo>
                  <a:lnTo>
                    <a:pt x="673468" y="1373873"/>
                  </a:lnTo>
                  <a:lnTo>
                    <a:pt x="701992" y="1408214"/>
                  </a:lnTo>
                  <a:lnTo>
                    <a:pt x="730529" y="1373873"/>
                  </a:lnTo>
                  <a:lnTo>
                    <a:pt x="1369745" y="732739"/>
                  </a:lnTo>
                  <a:lnTo>
                    <a:pt x="1403985" y="704126"/>
                  </a:lnTo>
                  <a:close/>
                </a:path>
              </a:pathLst>
            </a:custGeom>
            <a:solidFill>
              <a:srgbClr val="DC2B1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315053" y="1844333"/>
              <a:ext cx="662305" cy="257810"/>
            </a:xfrm>
            <a:custGeom>
              <a:avLst/>
              <a:gdLst/>
              <a:ahLst/>
              <a:cxnLst/>
              <a:rect l="l" t="t" r="r" b="b"/>
              <a:pathLst>
                <a:path w="662304" h="257810">
                  <a:moveTo>
                    <a:pt x="485129" y="0"/>
                  </a:moveTo>
                  <a:lnTo>
                    <a:pt x="473713" y="0"/>
                  </a:lnTo>
                  <a:lnTo>
                    <a:pt x="359553" y="34350"/>
                  </a:lnTo>
                  <a:lnTo>
                    <a:pt x="302493" y="45800"/>
                  </a:lnTo>
                  <a:lnTo>
                    <a:pt x="251111" y="62966"/>
                  </a:lnTo>
                  <a:lnTo>
                    <a:pt x="194051" y="74416"/>
                  </a:lnTo>
                  <a:lnTo>
                    <a:pt x="79912" y="108766"/>
                  </a:lnTo>
                  <a:lnTo>
                    <a:pt x="28529" y="120217"/>
                  </a:lnTo>
                  <a:lnTo>
                    <a:pt x="11416" y="131667"/>
                  </a:lnTo>
                  <a:lnTo>
                    <a:pt x="0" y="148832"/>
                  </a:lnTo>
                  <a:lnTo>
                    <a:pt x="0" y="200348"/>
                  </a:lnTo>
                  <a:lnTo>
                    <a:pt x="22832" y="246149"/>
                  </a:lnTo>
                  <a:lnTo>
                    <a:pt x="34248" y="251864"/>
                  </a:lnTo>
                  <a:lnTo>
                    <a:pt x="39945" y="257599"/>
                  </a:lnTo>
                  <a:lnTo>
                    <a:pt x="62777" y="257599"/>
                  </a:lnTo>
                  <a:lnTo>
                    <a:pt x="119858" y="240434"/>
                  </a:lnTo>
                  <a:lnTo>
                    <a:pt x="176917" y="228984"/>
                  </a:lnTo>
                  <a:lnTo>
                    <a:pt x="348137" y="177447"/>
                  </a:lnTo>
                  <a:lnTo>
                    <a:pt x="405217" y="165997"/>
                  </a:lnTo>
                  <a:lnTo>
                    <a:pt x="519357" y="131667"/>
                  </a:lnTo>
                  <a:lnTo>
                    <a:pt x="536491" y="114481"/>
                  </a:lnTo>
                  <a:lnTo>
                    <a:pt x="536491" y="97316"/>
                  </a:lnTo>
                  <a:lnTo>
                    <a:pt x="542189" y="85866"/>
                  </a:lnTo>
                  <a:lnTo>
                    <a:pt x="547907" y="80151"/>
                  </a:lnTo>
                  <a:lnTo>
                    <a:pt x="559323" y="74416"/>
                  </a:lnTo>
                  <a:lnTo>
                    <a:pt x="570739" y="74416"/>
                  </a:lnTo>
                  <a:lnTo>
                    <a:pt x="582135" y="68701"/>
                  </a:lnTo>
                  <a:lnTo>
                    <a:pt x="593551" y="68701"/>
                  </a:lnTo>
                  <a:lnTo>
                    <a:pt x="616383" y="57251"/>
                  </a:lnTo>
                  <a:lnTo>
                    <a:pt x="633517" y="57251"/>
                  </a:lnTo>
                  <a:lnTo>
                    <a:pt x="644933" y="51515"/>
                  </a:lnTo>
                  <a:lnTo>
                    <a:pt x="656329" y="51515"/>
                  </a:lnTo>
                  <a:lnTo>
                    <a:pt x="662047" y="45800"/>
                  </a:lnTo>
                  <a:lnTo>
                    <a:pt x="662047" y="17165"/>
                  </a:lnTo>
                  <a:lnTo>
                    <a:pt x="650631" y="5715"/>
                  </a:lnTo>
                  <a:lnTo>
                    <a:pt x="644933" y="5715"/>
                  </a:lnTo>
                  <a:lnTo>
                    <a:pt x="633517" y="11450"/>
                  </a:lnTo>
                  <a:lnTo>
                    <a:pt x="616383" y="11450"/>
                  </a:lnTo>
                  <a:lnTo>
                    <a:pt x="604967" y="17165"/>
                  </a:lnTo>
                  <a:lnTo>
                    <a:pt x="593551" y="17165"/>
                  </a:lnTo>
                  <a:lnTo>
                    <a:pt x="582135" y="22900"/>
                  </a:lnTo>
                  <a:lnTo>
                    <a:pt x="565021" y="22900"/>
                  </a:lnTo>
                  <a:lnTo>
                    <a:pt x="553605" y="28615"/>
                  </a:lnTo>
                  <a:lnTo>
                    <a:pt x="525075" y="28615"/>
                  </a:lnTo>
                  <a:lnTo>
                    <a:pt x="519357" y="22900"/>
                  </a:lnTo>
                  <a:lnTo>
                    <a:pt x="507941" y="17165"/>
                  </a:lnTo>
                  <a:lnTo>
                    <a:pt x="496525" y="5715"/>
                  </a:lnTo>
                  <a:lnTo>
                    <a:pt x="485129" y="0"/>
                  </a:lnTo>
                  <a:close/>
                </a:path>
              </a:pathLst>
            </a:custGeom>
            <a:solidFill>
              <a:srgbClr val="1F1A1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30" name="object 3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32</a:t>
            </a:fld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218" y="23571"/>
            <a:ext cx="62325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solidFill>
                  <a:srgbClr val="D14F63"/>
                </a:solidFill>
              </a:rPr>
              <a:t>Esempi</a:t>
            </a:r>
            <a:r>
              <a:rPr dirty="0" sz="2800" spc="-75">
                <a:solidFill>
                  <a:srgbClr val="D14F63"/>
                </a:solidFill>
              </a:rPr>
              <a:t> </a:t>
            </a:r>
            <a:r>
              <a:rPr dirty="0" sz="2800">
                <a:solidFill>
                  <a:srgbClr val="D14F63"/>
                </a:solidFill>
              </a:rPr>
              <a:t>di</a:t>
            </a:r>
            <a:r>
              <a:rPr dirty="0" sz="2800" spc="-70">
                <a:solidFill>
                  <a:srgbClr val="D14F63"/>
                </a:solidFill>
              </a:rPr>
              <a:t> </a:t>
            </a:r>
            <a:r>
              <a:rPr dirty="0" sz="2800">
                <a:solidFill>
                  <a:srgbClr val="D14F63"/>
                </a:solidFill>
              </a:rPr>
              <a:t>simboli</a:t>
            </a:r>
            <a:r>
              <a:rPr dirty="0" sz="2800" spc="-70">
                <a:solidFill>
                  <a:srgbClr val="D14F63"/>
                </a:solidFill>
              </a:rPr>
              <a:t> </a:t>
            </a:r>
            <a:r>
              <a:rPr dirty="0" sz="2800">
                <a:solidFill>
                  <a:srgbClr val="D14F63"/>
                </a:solidFill>
              </a:rPr>
              <a:t>proposti</a:t>
            </a:r>
            <a:r>
              <a:rPr dirty="0" sz="2800" spc="-45">
                <a:solidFill>
                  <a:srgbClr val="D14F63"/>
                </a:solidFill>
              </a:rPr>
              <a:t> </a:t>
            </a:r>
            <a:r>
              <a:rPr dirty="0" sz="2800">
                <a:solidFill>
                  <a:srgbClr val="D14F63"/>
                </a:solidFill>
              </a:rPr>
              <a:t>e</a:t>
            </a:r>
            <a:r>
              <a:rPr dirty="0" sz="2800" spc="-75">
                <a:solidFill>
                  <a:srgbClr val="D14F63"/>
                </a:solidFill>
              </a:rPr>
              <a:t> </a:t>
            </a:r>
            <a:r>
              <a:rPr dirty="0" sz="2800" spc="-10">
                <a:solidFill>
                  <a:srgbClr val="D14F63"/>
                </a:solidFill>
              </a:rPr>
              <a:t>scartati</a:t>
            </a:r>
            <a:endParaRPr sz="2800"/>
          </a:p>
        </p:txBody>
      </p:sp>
      <p:grpSp>
        <p:nvGrpSpPr>
          <p:cNvPr id="3" name="object 3" descr=""/>
          <p:cNvGrpSpPr/>
          <p:nvPr/>
        </p:nvGrpSpPr>
        <p:grpSpPr>
          <a:xfrm>
            <a:off x="0" y="719327"/>
            <a:ext cx="8700770" cy="5285740"/>
            <a:chOff x="0" y="719327"/>
            <a:chExt cx="8700770" cy="528574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19327"/>
              <a:ext cx="8299361" cy="52852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95971" y="842771"/>
              <a:ext cx="1176527" cy="12786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97140" y="3360420"/>
              <a:ext cx="1103376" cy="1278635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02742" y="434797"/>
            <a:ext cx="7981950" cy="3438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Le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tre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possibili</a:t>
            </a:r>
            <a:r>
              <a:rPr dirty="0" sz="2400" spc="-4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F96400"/>
                </a:solidFill>
                <a:latin typeface="Arial"/>
                <a:cs typeface="Arial"/>
              </a:rPr>
              <a:t>vie</a:t>
            </a:r>
            <a:r>
              <a:rPr dirty="0" sz="2400" spc="-40" b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F96400"/>
                </a:solidFill>
                <a:latin typeface="Arial"/>
                <a:cs typeface="Arial"/>
              </a:rPr>
              <a:t>di</a:t>
            </a:r>
            <a:r>
              <a:rPr dirty="0" sz="2400" spc="-40" b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F96400"/>
                </a:solidFill>
                <a:latin typeface="Arial"/>
                <a:cs typeface="Arial"/>
              </a:rPr>
              <a:t>penetrazione</a:t>
            </a:r>
            <a:r>
              <a:rPr dirty="0" sz="2400" spc="-25" b="1">
                <a:solidFill>
                  <a:srgbClr val="F96400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degli</a:t>
            </a:r>
            <a:r>
              <a:rPr dirty="0" sz="2400" spc="-4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agenti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chimici</a:t>
            </a:r>
            <a:endParaRPr sz="2400">
              <a:latin typeface="Arial"/>
              <a:cs typeface="Arial"/>
            </a:endParaRPr>
          </a:p>
          <a:p>
            <a:pPr marL="83820">
              <a:lnSpc>
                <a:spcPct val="100000"/>
              </a:lnSpc>
              <a:spcBef>
                <a:spcPts val="5"/>
              </a:spcBef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nell’organismo</a:t>
            </a:r>
            <a:r>
              <a:rPr dirty="0" sz="2400" spc="-4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umano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 sono: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39"/>
              </a:spcBef>
            </a:pPr>
            <a:endParaRPr sz="2400">
              <a:latin typeface="Arial"/>
              <a:cs typeface="Arial"/>
            </a:endParaRPr>
          </a:p>
          <a:p>
            <a:pPr marL="621665" indent="-608965">
              <a:lnSpc>
                <a:spcPct val="100000"/>
              </a:lnSpc>
              <a:buClr>
                <a:srgbClr val="822333"/>
              </a:buClr>
              <a:buSzPct val="64583"/>
              <a:buAutoNum type="arabicPeriod"/>
              <a:tabLst>
                <a:tab pos="621665" algn="l"/>
              </a:tabLst>
            </a:pPr>
            <a:r>
              <a:rPr dirty="0" sz="2400" b="1">
                <a:latin typeface="Arial"/>
                <a:cs typeface="Arial"/>
              </a:rPr>
              <a:t>Il</a:t>
            </a:r>
            <a:r>
              <a:rPr dirty="0" sz="2400" spc="-7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contatto</a:t>
            </a:r>
            <a:r>
              <a:rPr dirty="0" sz="2400" spc="-75" b="1">
                <a:latin typeface="Arial"/>
                <a:cs typeface="Arial"/>
              </a:rPr>
              <a:t> </a:t>
            </a:r>
            <a:r>
              <a:rPr dirty="0" sz="2400">
                <a:latin typeface="Arial MT"/>
                <a:cs typeface="Arial MT"/>
              </a:rPr>
              <a:t>(</a:t>
            </a:r>
            <a:r>
              <a:rPr dirty="0" sz="2400" i="1">
                <a:latin typeface="Arial"/>
                <a:cs typeface="Arial"/>
              </a:rPr>
              <a:t>pelle,</a:t>
            </a:r>
            <a:r>
              <a:rPr dirty="0" sz="2400" spc="-4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mucosa,</a:t>
            </a:r>
            <a:r>
              <a:rPr dirty="0" sz="2400" spc="-35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ferite</a:t>
            </a:r>
            <a:r>
              <a:rPr dirty="0" sz="2400" spc="-1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75"/>
              </a:spcBef>
              <a:buClr>
                <a:srgbClr val="822333"/>
              </a:buClr>
              <a:buFont typeface="Arial"/>
              <a:buAutoNum type="arabicPeriod"/>
            </a:pPr>
            <a:endParaRPr sz="2400">
              <a:latin typeface="Arial MT"/>
              <a:cs typeface="Arial MT"/>
            </a:endParaRPr>
          </a:p>
          <a:p>
            <a:pPr marL="621665" indent="-608965">
              <a:lnSpc>
                <a:spcPct val="100000"/>
              </a:lnSpc>
              <a:buClr>
                <a:srgbClr val="822333"/>
              </a:buClr>
              <a:buSzPct val="64583"/>
              <a:buAutoNum type="arabicPeriod"/>
              <a:tabLst>
                <a:tab pos="621665" algn="l"/>
              </a:tabLst>
            </a:pPr>
            <a:r>
              <a:rPr dirty="0" sz="2400" b="1">
                <a:latin typeface="Arial"/>
                <a:cs typeface="Arial"/>
              </a:rPr>
              <a:t>L’inalazione</a:t>
            </a:r>
            <a:r>
              <a:rPr dirty="0" sz="2400" spc="-90" b="1">
                <a:latin typeface="Arial"/>
                <a:cs typeface="Arial"/>
              </a:rPr>
              <a:t> </a:t>
            </a:r>
            <a:r>
              <a:rPr dirty="0" sz="2400">
                <a:latin typeface="Arial MT"/>
                <a:cs typeface="Arial MT"/>
              </a:rPr>
              <a:t>(</a:t>
            </a:r>
            <a:r>
              <a:rPr dirty="0" sz="2400" i="1">
                <a:latin typeface="Arial"/>
                <a:cs typeface="Arial"/>
              </a:rPr>
              <a:t>naso,</a:t>
            </a:r>
            <a:r>
              <a:rPr dirty="0" sz="2400" spc="-6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bocca,</a:t>
            </a:r>
            <a:r>
              <a:rPr dirty="0" sz="2400" spc="-60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pori</a:t>
            </a:r>
            <a:r>
              <a:rPr dirty="0" sz="2400" spc="-10"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75"/>
              </a:spcBef>
              <a:buClr>
                <a:srgbClr val="822333"/>
              </a:buClr>
              <a:buFont typeface="Arial"/>
              <a:buAutoNum type="arabicPeriod"/>
            </a:pPr>
            <a:endParaRPr sz="2400">
              <a:latin typeface="Arial MT"/>
              <a:cs typeface="Arial MT"/>
            </a:endParaRPr>
          </a:p>
          <a:p>
            <a:pPr marL="621665" indent="-608965">
              <a:lnSpc>
                <a:spcPct val="100000"/>
              </a:lnSpc>
              <a:buClr>
                <a:srgbClr val="822333"/>
              </a:buClr>
              <a:buSzPct val="64583"/>
              <a:buAutoNum type="arabicPeriod"/>
              <a:tabLst>
                <a:tab pos="621665" algn="l"/>
                <a:tab pos="2583815" algn="l"/>
              </a:tabLst>
            </a:pPr>
            <a:r>
              <a:rPr dirty="0" sz="2400" spc="-10" b="1">
                <a:latin typeface="Arial"/>
                <a:cs typeface="Arial"/>
              </a:rPr>
              <a:t>L’ingestione</a:t>
            </a:r>
            <a:r>
              <a:rPr dirty="0" sz="2400" b="1">
                <a:latin typeface="Arial"/>
                <a:cs typeface="Arial"/>
              </a:rPr>
              <a:t>	</a:t>
            </a:r>
            <a:r>
              <a:rPr dirty="0" sz="2400" spc="-10" i="1">
                <a:latin typeface="Arial"/>
                <a:cs typeface="Arial"/>
              </a:rPr>
              <a:t>(bocca)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34</a:t>
            </a:fld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96062" y="761"/>
            <a:ext cx="8153400" cy="113284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 lIns="0" tIns="3175" rIns="0" bIns="0" rtlCol="0" vert="horz">
            <a:spAutoFit/>
          </a:bodyPr>
          <a:lstStyle/>
          <a:p>
            <a:pPr algn="ctr" marL="4445">
              <a:lnSpc>
                <a:spcPct val="100000"/>
              </a:lnSpc>
              <a:spcBef>
                <a:spcPts val="25"/>
              </a:spcBef>
            </a:pPr>
            <a:r>
              <a:rPr dirty="0" sz="2800" b="1">
                <a:solidFill>
                  <a:srgbClr val="F96400"/>
                </a:solidFill>
                <a:latin typeface="Comic Sans MS"/>
                <a:cs typeface="Comic Sans MS"/>
              </a:rPr>
              <a:t>CLASSIFICAZIONE</a:t>
            </a:r>
            <a:r>
              <a:rPr dirty="0" sz="2800" spc="-235" b="1">
                <a:solidFill>
                  <a:srgbClr val="F96400"/>
                </a:solidFill>
                <a:latin typeface="Comic Sans MS"/>
                <a:cs typeface="Comic Sans MS"/>
              </a:rPr>
              <a:t> </a:t>
            </a:r>
            <a:r>
              <a:rPr dirty="0" sz="2800" spc="-10" b="1">
                <a:solidFill>
                  <a:srgbClr val="F96400"/>
                </a:solidFill>
                <a:latin typeface="Comic Sans MS"/>
                <a:cs typeface="Comic Sans MS"/>
              </a:rPr>
              <a:t>DEGLI</a:t>
            </a:r>
            <a:endParaRPr sz="2800">
              <a:latin typeface="Comic Sans MS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840"/>
              </a:spcBef>
            </a:pPr>
            <a:r>
              <a:rPr dirty="0" sz="2800" b="1">
                <a:solidFill>
                  <a:srgbClr val="F96400"/>
                </a:solidFill>
                <a:latin typeface="Comic Sans MS"/>
                <a:cs typeface="Comic Sans MS"/>
              </a:rPr>
              <a:t>INQUINANTI</a:t>
            </a:r>
            <a:r>
              <a:rPr dirty="0" sz="2800" spc="-90" b="1">
                <a:solidFill>
                  <a:srgbClr val="F96400"/>
                </a:solidFill>
                <a:latin typeface="Comic Sans MS"/>
                <a:cs typeface="Comic Sans MS"/>
              </a:rPr>
              <a:t> </a:t>
            </a:r>
            <a:r>
              <a:rPr dirty="0" sz="2800" b="1">
                <a:solidFill>
                  <a:srgbClr val="F96400"/>
                </a:solidFill>
                <a:latin typeface="Comic Sans MS"/>
                <a:cs typeface="Comic Sans MS"/>
              </a:rPr>
              <a:t>CHIMICI</a:t>
            </a:r>
            <a:r>
              <a:rPr dirty="0" sz="2800" spc="-90" b="1">
                <a:solidFill>
                  <a:srgbClr val="F96400"/>
                </a:solidFill>
                <a:latin typeface="Comic Sans MS"/>
                <a:cs typeface="Comic Sans MS"/>
              </a:rPr>
              <a:t> </a:t>
            </a:r>
            <a:r>
              <a:rPr dirty="0" sz="2800" b="1">
                <a:solidFill>
                  <a:srgbClr val="F96400"/>
                </a:solidFill>
                <a:latin typeface="Comic Sans MS"/>
                <a:cs typeface="Comic Sans MS"/>
              </a:rPr>
              <a:t>IN</a:t>
            </a:r>
            <a:r>
              <a:rPr dirty="0" sz="2800" spc="-120" b="1">
                <a:solidFill>
                  <a:srgbClr val="F96400"/>
                </a:solidFill>
                <a:latin typeface="Comic Sans MS"/>
                <a:cs typeface="Comic Sans MS"/>
              </a:rPr>
              <a:t> </a:t>
            </a:r>
            <a:r>
              <a:rPr dirty="0" sz="2800" spc="-20" b="1">
                <a:solidFill>
                  <a:srgbClr val="F96400"/>
                </a:solidFill>
                <a:latin typeface="Comic Sans MS"/>
                <a:cs typeface="Comic Sans MS"/>
              </a:rPr>
              <a:t>ARIA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2326" y="1259966"/>
            <a:ext cx="1891664" cy="1263650"/>
          </a:xfrm>
          <a:prstGeom prst="rect">
            <a:avLst/>
          </a:prstGeom>
        </p:spPr>
        <p:txBody>
          <a:bodyPr wrap="square" lIns="0" tIns="19748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1555"/>
              </a:spcBef>
            </a:pP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AERIFORMI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dirty="0" sz="1800">
                <a:solidFill>
                  <a:srgbClr val="822333"/>
                </a:solidFill>
                <a:latin typeface="Arial MT"/>
                <a:cs typeface="Arial MT"/>
              </a:rPr>
              <a:t>presenza</a:t>
            </a:r>
            <a:r>
              <a:rPr dirty="0" sz="18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822333"/>
                </a:solidFill>
                <a:latin typeface="Arial MT"/>
                <a:cs typeface="Arial MT"/>
              </a:rPr>
              <a:t>un</a:t>
            </a:r>
            <a:r>
              <a:rPr dirty="0" sz="1800" spc="-20">
                <a:solidFill>
                  <a:srgbClr val="822333"/>
                </a:solidFill>
                <a:latin typeface="Arial MT"/>
                <a:cs typeface="Arial MT"/>
              </a:rPr>
              <a:t> unico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822333"/>
                </a:solidFill>
                <a:latin typeface="Arial MT"/>
                <a:cs typeface="Arial MT"/>
              </a:rPr>
              <a:t>stato</a:t>
            </a:r>
            <a:r>
              <a:rPr dirty="0" sz="1800" spc="-3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1800">
                <a:solidFill>
                  <a:srgbClr val="822333"/>
                </a:solidFill>
                <a:latin typeface="Arial MT"/>
                <a:cs typeface="Arial MT"/>
              </a:rPr>
              <a:t>della</a:t>
            </a:r>
            <a:r>
              <a:rPr dirty="0" sz="1800" spc="-2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1800" spc="-10">
                <a:solidFill>
                  <a:srgbClr val="822333"/>
                </a:solidFill>
                <a:latin typeface="Arial MT"/>
                <a:cs typeface="Arial MT"/>
              </a:rPr>
              <a:t>materia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86557" y="1187704"/>
            <a:ext cx="1536700" cy="2017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9730" marR="5080">
              <a:lnSpc>
                <a:spcPct val="150100"/>
              </a:lnSpc>
              <a:spcBef>
                <a:spcPts val="100"/>
              </a:spcBef>
            </a:pPr>
            <a:r>
              <a:rPr dirty="0" sz="2400" spc="-25" b="1">
                <a:solidFill>
                  <a:srgbClr val="822333"/>
                </a:solidFill>
                <a:latin typeface="Arial"/>
                <a:cs typeface="Arial"/>
              </a:rPr>
              <a:t>GAS </a:t>
            </a:r>
            <a:r>
              <a:rPr dirty="0" sz="2400" spc="-45" b="1">
                <a:solidFill>
                  <a:srgbClr val="822333"/>
                </a:solidFill>
                <a:latin typeface="Arial"/>
                <a:cs typeface="Arial"/>
              </a:rPr>
              <a:t>VAPORI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dirty="0" sz="2400" spc="-20" b="1">
                <a:solidFill>
                  <a:srgbClr val="822333"/>
                </a:solidFill>
                <a:latin typeface="Arial"/>
                <a:cs typeface="Arial"/>
              </a:rPr>
              <a:t>FUMI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spc="-10" i="1">
                <a:solidFill>
                  <a:srgbClr val="822333"/>
                </a:solidFill>
                <a:latin typeface="Arial"/>
                <a:cs typeface="Arial"/>
              </a:rPr>
              <a:t>(solidi)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86557" y="4215841"/>
            <a:ext cx="92138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 i="1">
                <a:solidFill>
                  <a:srgbClr val="822333"/>
                </a:solidFill>
                <a:latin typeface="Arial"/>
                <a:cs typeface="Arial"/>
              </a:rPr>
              <a:t>(solidi)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86557" y="5313679"/>
            <a:ext cx="117475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NEBBIE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spc="-10" i="1">
                <a:solidFill>
                  <a:srgbClr val="822333"/>
                </a:solidFill>
                <a:latin typeface="Arial"/>
                <a:cs typeface="Arial"/>
              </a:rPr>
              <a:t>(liquidi)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94868" y="3585464"/>
            <a:ext cx="2233930" cy="152590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63195" marR="5080" indent="-151130">
              <a:lnSpc>
                <a:spcPct val="101699"/>
              </a:lnSpc>
              <a:spcBef>
                <a:spcPts val="50"/>
              </a:spcBef>
            </a:pPr>
            <a:r>
              <a:rPr dirty="0" sz="2400" spc="-30" b="1">
                <a:solidFill>
                  <a:srgbClr val="822333"/>
                </a:solidFill>
                <a:latin typeface="Arial"/>
                <a:cs typeface="Arial"/>
              </a:rPr>
              <a:t>PARTICELLARI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O</a:t>
            </a:r>
            <a:r>
              <a:rPr dirty="0" sz="2400" spc="-11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AEROSOL</a:t>
            </a:r>
            <a:endParaRPr sz="2400">
              <a:latin typeface="Arial"/>
              <a:cs typeface="Arial"/>
            </a:endParaRPr>
          </a:p>
          <a:p>
            <a:pPr marL="32384">
              <a:lnSpc>
                <a:spcPct val="100000"/>
              </a:lnSpc>
              <a:spcBef>
                <a:spcPts val="1205"/>
              </a:spcBef>
            </a:pP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Coesistenza</a:t>
            </a:r>
            <a:r>
              <a:rPr dirty="0" sz="20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000" spc="-3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25">
                <a:solidFill>
                  <a:srgbClr val="822333"/>
                </a:solidFill>
                <a:latin typeface="Arial MT"/>
                <a:cs typeface="Arial MT"/>
              </a:rPr>
              <a:t>più</a:t>
            </a:r>
            <a:endParaRPr sz="2000">
              <a:latin typeface="Arial MT"/>
              <a:cs typeface="Arial MT"/>
            </a:endParaRPr>
          </a:p>
          <a:p>
            <a:pPr marL="74930">
              <a:lnSpc>
                <a:spcPct val="100000"/>
              </a:lnSpc>
            </a:pP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stati</a:t>
            </a:r>
            <a:r>
              <a:rPr dirty="0" sz="20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>
                <a:solidFill>
                  <a:srgbClr val="822333"/>
                </a:solidFill>
                <a:latin typeface="Arial MT"/>
                <a:cs typeface="Arial MT"/>
              </a:rPr>
              <a:t>della</a:t>
            </a:r>
            <a:r>
              <a:rPr dirty="0" sz="20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000" spc="-10">
                <a:solidFill>
                  <a:srgbClr val="822333"/>
                </a:solidFill>
                <a:latin typeface="Arial MT"/>
                <a:cs typeface="Arial MT"/>
              </a:rPr>
              <a:t>materia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2363723" y="1196339"/>
            <a:ext cx="228600" cy="1259205"/>
          </a:xfrm>
          <a:custGeom>
            <a:avLst/>
            <a:gdLst/>
            <a:ahLst/>
            <a:cxnLst/>
            <a:rect l="l" t="t" r="r" b="b"/>
            <a:pathLst>
              <a:path w="228600" h="1259205">
                <a:moveTo>
                  <a:pt x="228600" y="1258824"/>
                </a:moveTo>
                <a:lnTo>
                  <a:pt x="184112" y="1250332"/>
                </a:lnTo>
                <a:lnTo>
                  <a:pt x="147780" y="1227185"/>
                </a:lnTo>
                <a:lnTo>
                  <a:pt x="123283" y="1192869"/>
                </a:lnTo>
                <a:lnTo>
                  <a:pt x="114300" y="1150874"/>
                </a:lnTo>
                <a:lnTo>
                  <a:pt x="114300" y="737362"/>
                </a:lnTo>
                <a:lnTo>
                  <a:pt x="105316" y="695366"/>
                </a:lnTo>
                <a:lnTo>
                  <a:pt x="80819" y="661050"/>
                </a:lnTo>
                <a:lnTo>
                  <a:pt x="44487" y="637903"/>
                </a:lnTo>
                <a:lnTo>
                  <a:pt x="0" y="629412"/>
                </a:lnTo>
                <a:lnTo>
                  <a:pt x="44487" y="620920"/>
                </a:lnTo>
                <a:lnTo>
                  <a:pt x="80819" y="597773"/>
                </a:lnTo>
                <a:lnTo>
                  <a:pt x="105316" y="563457"/>
                </a:lnTo>
                <a:lnTo>
                  <a:pt x="114300" y="521462"/>
                </a:lnTo>
                <a:lnTo>
                  <a:pt x="114300" y="107950"/>
                </a:lnTo>
                <a:lnTo>
                  <a:pt x="123283" y="65954"/>
                </a:lnTo>
                <a:lnTo>
                  <a:pt x="147780" y="31638"/>
                </a:lnTo>
                <a:lnTo>
                  <a:pt x="184112" y="8491"/>
                </a:lnTo>
                <a:lnTo>
                  <a:pt x="228600" y="0"/>
                </a:lnTo>
              </a:path>
            </a:pathLst>
          </a:custGeom>
          <a:ln w="9525">
            <a:solidFill>
              <a:srgbClr val="82233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2381821" y="2560129"/>
            <a:ext cx="5551805" cy="3931285"/>
            <a:chOff x="2381821" y="2560129"/>
            <a:chExt cx="5551805" cy="3931285"/>
          </a:xfrm>
        </p:grpSpPr>
        <p:sp>
          <p:nvSpPr>
            <p:cNvPr id="10" name="object 10" descr=""/>
            <p:cNvSpPr/>
            <p:nvPr/>
          </p:nvSpPr>
          <p:spPr>
            <a:xfrm>
              <a:off x="2386583" y="2564892"/>
              <a:ext cx="388620" cy="3921760"/>
            </a:xfrm>
            <a:custGeom>
              <a:avLst/>
              <a:gdLst/>
              <a:ahLst/>
              <a:cxnLst/>
              <a:rect l="l" t="t" r="r" b="b"/>
              <a:pathLst>
                <a:path w="388619" h="3921760">
                  <a:moveTo>
                    <a:pt x="388620" y="3921252"/>
                  </a:moveTo>
                  <a:lnTo>
                    <a:pt x="344066" y="3906144"/>
                  </a:lnTo>
                  <a:lnTo>
                    <a:pt x="303167" y="3863109"/>
                  </a:lnTo>
                  <a:lnTo>
                    <a:pt x="267088" y="3795582"/>
                  </a:lnTo>
                  <a:lnTo>
                    <a:pt x="251221" y="3753707"/>
                  </a:lnTo>
                  <a:lnTo>
                    <a:pt x="236997" y="3706996"/>
                  </a:lnTo>
                  <a:lnTo>
                    <a:pt x="224561" y="3655878"/>
                  </a:lnTo>
                  <a:lnTo>
                    <a:pt x="214059" y="3600784"/>
                  </a:lnTo>
                  <a:lnTo>
                    <a:pt x="205637" y="3542141"/>
                  </a:lnTo>
                  <a:lnTo>
                    <a:pt x="199441" y="3480380"/>
                  </a:lnTo>
                  <a:lnTo>
                    <a:pt x="195617" y="3415929"/>
                  </a:lnTo>
                  <a:lnTo>
                    <a:pt x="194310" y="3349218"/>
                  </a:lnTo>
                  <a:lnTo>
                    <a:pt x="194310" y="2532634"/>
                  </a:lnTo>
                  <a:lnTo>
                    <a:pt x="193002" y="2465937"/>
                  </a:lnTo>
                  <a:lnTo>
                    <a:pt x="189178" y="2401497"/>
                  </a:lnTo>
                  <a:lnTo>
                    <a:pt x="182982" y="2339744"/>
                  </a:lnTo>
                  <a:lnTo>
                    <a:pt x="174560" y="2281106"/>
                  </a:lnTo>
                  <a:lnTo>
                    <a:pt x="164058" y="2226014"/>
                  </a:lnTo>
                  <a:lnTo>
                    <a:pt x="151622" y="2174898"/>
                  </a:lnTo>
                  <a:lnTo>
                    <a:pt x="137398" y="2128186"/>
                  </a:lnTo>
                  <a:lnTo>
                    <a:pt x="121531" y="2086309"/>
                  </a:lnTo>
                  <a:lnTo>
                    <a:pt x="104167" y="2049696"/>
                  </a:lnTo>
                  <a:lnTo>
                    <a:pt x="65532" y="1993980"/>
                  </a:lnTo>
                  <a:lnTo>
                    <a:pt x="22660" y="1964475"/>
                  </a:lnTo>
                  <a:lnTo>
                    <a:pt x="0" y="1960626"/>
                  </a:lnTo>
                  <a:lnTo>
                    <a:pt x="22660" y="1956776"/>
                  </a:lnTo>
                  <a:lnTo>
                    <a:pt x="65532" y="1927271"/>
                  </a:lnTo>
                  <a:lnTo>
                    <a:pt x="104167" y="1871555"/>
                  </a:lnTo>
                  <a:lnTo>
                    <a:pt x="121531" y="1834942"/>
                  </a:lnTo>
                  <a:lnTo>
                    <a:pt x="137398" y="1793065"/>
                  </a:lnTo>
                  <a:lnTo>
                    <a:pt x="151622" y="1746353"/>
                  </a:lnTo>
                  <a:lnTo>
                    <a:pt x="164058" y="1695237"/>
                  </a:lnTo>
                  <a:lnTo>
                    <a:pt x="174560" y="1640145"/>
                  </a:lnTo>
                  <a:lnTo>
                    <a:pt x="182982" y="1581507"/>
                  </a:lnTo>
                  <a:lnTo>
                    <a:pt x="189178" y="1519754"/>
                  </a:lnTo>
                  <a:lnTo>
                    <a:pt x="193002" y="1455314"/>
                  </a:lnTo>
                  <a:lnTo>
                    <a:pt x="194310" y="1388618"/>
                  </a:lnTo>
                  <a:lnTo>
                    <a:pt x="194310" y="572008"/>
                  </a:lnTo>
                  <a:lnTo>
                    <a:pt x="195617" y="505311"/>
                  </a:lnTo>
                  <a:lnTo>
                    <a:pt x="199441" y="440871"/>
                  </a:lnTo>
                  <a:lnTo>
                    <a:pt x="205637" y="379118"/>
                  </a:lnTo>
                  <a:lnTo>
                    <a:pt x="214059" y="320480"/>
                  </a:lnTo>
                  <a:lnTo>
                    <a:pt x="224561" y="265388"/>
                  </a:lnTo>
                  <a:lnTo>
                    <a:pt x="236997" y="214272"/>
                  </a:lnTo>
                  <a:lnTo>
                    <a:pt x="251221" y="167560"/>
                  </a:lnTo>
                  <a:lnTo>
                    <a:pt x="267088" y="125683"/>
                  </a:lnTo>
                  <a:lnTo>
                    <a:pt x="284452" y="89070"/>
                  </a:lnTo>
                  <a:lnTo>
                    <a:pt x="323087" y="33354"/>
                  </a:lnTo>
                  <a:lnTo>
                    <a:pt x="365959" y="3849"/>
                  </a:lnTo>
                  <a:lnTo>
                    <a:pt x="388620" y="0"/>
                  </a:lnTo>
                </a:path>
              </a:pathLst>
            </a:custGeom>
            <a:ln w="9525">
              <a:solidFill>
                <a:srgbClr val="82233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592062" y="3501771"/>
              <a:ext cx="1341120" cy="283845"/>
            </a:xfrm>
            <a:custGeom>
              <a:avLst/>
              <a:gdLst/>
              <a:ahLst/>
              <a:cxnLst/>
              <a:rect l="l" t="t" r="r" b="b"/>
              <a:pathLst>
                <a:path w="1341120" h="283845">
                  <a:moveTo>
                    <a:pt x="1341120" y="0"/>
                  </a:moveTo>
                  <a:lnTo>
                    <a:pt x="0" y="0"/>
                  </a:lnTo>
                  <a:lnTo>
                    <a:pt x="0" y="283463"/>
                  </a:lnTo>
                  <a:lnTo>
                    <a:pt x="1341120" y="283463"/>
                  </a:lnTo>
                  <a:lnTo>
                    <a:pt x="134112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4291076" y="2150719"/>
            <a:ext cx="3625850" cy="1199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5000"/>
              </a:lnSpc>
              <a:spcBef>
                <a:spcPts val="100"/>
              </a:spcBef>
            </a:pP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origine</a:t>
            </a:r>
            <a:r>
              <a:rPr dirty="0" sz="2000" spc="-4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da</a:t>
            </a:r>
            <a:r>
              <a:rPr dirty="0" sz="2000" spc="-4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reazione</a:t>
            </a:r>
            <a:r>
              <a:rPr dirty="0" sz="2000" spc="-50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10" i="1">
                <a:solidFill>
                  <a:srgbClr val="822333"/>
                </a:solidFill>
                <a:latin typeface="Arial"/>
                <a:cs typeface="Arial"/>
              </a:rPr>
              <a:t>chimica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Composizione</a:t>
            </a:r>
            <a:r>
              <a:rPr dirty="0" sz="2000" spc="-7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diversa</a:t>
            </a:r>
            <a:r>
              <a:rPr dirty="0" sz="2000" spc="-80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da</a:t>
            </a:r>
            <a:r>
              <a:rPr dirty="0" sz="2000" spc="-4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10" i="1">
                <a:solidFill>
                  <a:srgbClr val="822333"/>
                </a:solidFill>
                <a:latin typeface="Arial"/>
                <a:cs typeface="Arial"/>
              </a:rPr>
              <a:t>quella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280"/>
              </a:lnSpc>
            </a:pP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dell’agente</a:t>
            </a:r>
            <a:r>
              <a:rPr dirty="0" sz="2000" spc="-6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000" spc="-80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10" i="1">
                <a:solidFill>
                  <a:srgbClr val="822333"/>
                </a:solidFill>
                <a:latin typeface="Arial"/>
                <a:cs typeface="Arial"/>
              </a:rPr>
              <a:t>origine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91076" y="3461130"/>
            <a:ext cx="458787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Dimensioni</a:t>
            </a:r>
            <a:r>
              <a:rPr dirty="0" sz="2000" spc="-20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spesso</a:t>
            </a:r>
            <a:r>
              <a:rPr dirty="0" sz="2000" spc="-5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(</a:t>
            </a:r>
            <a:r>
              <a:rPr dirty="0" u="sng" sz="2000" i="1">
                <a:solidFill>
                  <a:srgbClr val="822333"/>
                </a:solidFill>
                <a:uFill>
                  <a:solidFill>
                    <a:srgbClr val="822333"/>
                  </a:solidFill>
                </a:uFill>
                <a:latin typeface="Arial"/>
                <a:cs typeface="Arial"/>
              </a:rPr>
              <a:t>non</a:t>
            </a:r>
            <a:r>
              <a:rPr dirty="0" u="sng" sz="2000" spc="-40" i="1">
                <a:solidFill>
                  <a:srgbClr val="822333"/>
                </a:solidFill>
                <a:uFill>
                  <a:solidFill>
                    <a:srgbClr val="82233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i="1">
                <a:solidFill>
                  <a:srgbClr val="822333"/>
                </a:solidFill>
                <a:uFill>
                  <a:solidFill>
                    <a:srgbClr val="822333"/>
                  </a:solidFill>
                </a:uFill>
                <a:latin typeface="Arial"/>
                <a:cs typeface="Arial"/>
              </a:rPr>
              <a:t>sempre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)</a:t>
            </a:r>
            <a:r>
              <a:rPr dirty="0" sz="2000" spc="-50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&lt;</a:t>
            </a:r>
            <a:r>
              <a:rPr dirty="0" sz="2000" spc="-3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1</a:t>
            </a:r>
            <a:r>
              <a:rPr dirty="0" sz="2000" spc="-20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25" i="1">
                <a:solidFill>
                  <a:srgbClr val="822333"/>
                </a:solidFill>
                <a:latin typeface="Arial"/>
                <a:cs typeface="Arial"/>
              </a:rPr>
              <a:t>μm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3774757" y="2520505"/>
            <a:ext cx="4029075" cy="2783205"/>
            <a:chOff x="3774757" y="2520505"/>
            <a:chExt cx="4029075" cy="2783205"/>
          </a:xfrm>
        </p:grpSpPr>
        <p:sp>
          <p:nvSpPr>
            <p:cNvPr id="15" name="object 15" descr=""/>
            <p:cNvSpPr/>
            <p:nvPr/>
          </p:nvSpPr>
          <p:spPr>
            <a:xfrm>
              <a:off x="3779520" y="2525267"/>
              <a:ext cx="320040" cy="1191895"/>
            </a:xfrm>
            <a:custGeom>
              <a:avLst/>
              <a:gdLst/>
              <a:ahLst/>
              <a:cxnLst/>
              <a:rect l="l" t="t" r="r" b="b"/>
              <a:pathLst>
                <a:path w="320039" h="1191895">
                  <a:moveTo>
                    <a:pt x="320039" y="1191768"/>
                  </a:moveTo>
                  <a:lnTo>
                    <a:pt x="269455" y="1184970"/>
                  </a:lnTo>
                  <a:lnTo>
                    <a:pt x="225527" y="1166042"/>
                  </a:lnTo>
                  <a:lnTo>
                    <a:pt x="190890" y="1137178"/>
                  </a:lnTo>
                  <a:lnTo>
                    <a:pt x="168176" y="1100571"/>
                  </a:lnTo>
                  <a:lnTo>
                    <a:pt x="160019" y="1058418"/>
                  </a:lnTo>
                  <a:lnTo>
                    <a:pt x="160019" y="729234"/>
                  </a:lnTo>
                  <a:lnTo>
                    <a:pt x="151863" y="687080"/>
                  </a:lnTo>
                  <a:lnTo>
                    <a:pt x="129149" y="650473"/>
                  </a:lnTo>
                  <a:lnTo>
                    <a:pt x="94512" y="621609"/>
                  </a:lnTo>
                  <a:lnTo>
                    <a:pt x="50584" y="602681"/>
                  </a:lnTo>
                  <a:lnTo>
                    <a:pt x="0" y="595884"/>
                  </a:lnTo>
                  <a:lnTo>
                    <a:pt x="50584" y="589086"/>
                  </a:lnTo>
                  <a:lnTo>
                    <a:pt x="94512" y="570158"/>
                  </a:lnTo>
                  <a:lnTo>
                    <a:pt x="129149" y="541294"/>
                  </a:lnTo>
                  <a:lnTo>
                    <a:pt x="151863" y="504687"/>
                  </a:lnTo>
                  <a:lnTo>
                    <a:pt x="160019" y="462534"/>
                  </a:lnTo>
                  <a:lnTo>
                    <a:pt x="160019" y="133350"/>
                  </a:lnTo>
                  <a:lnTo>
                    <a:pt x="168176" y="91196"/>
                  </a:lnTo>
                  <a:lnTo>
                    <a:pt x="190890" y="54589"/>
                  </a:lnTo>
                  <a:lnTo>
                    <a:pt x="225527" y="25725"/>
                  </a:lnTo>
                  <a:lnTo>
                    <a:pt x="269455" y="6797"/>
                  </a:lnTo>
                  <a:lnTo>
                    <a:pt x="320039" y="0"/>
                  </a:lnTo>
                </a:path>
              </a:pathLst>
            </a:custGeom>
            <a:ln w="9525">
              <a:solidFill>
                <a:srgbClr val="82233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462395" y="5020055"/>
              <a:ext cx="1341120" cy="283845"/>
            </a:xfrm>
            <a:custGeom>
              <a:avLst/>
              <a:gdLst/>
              <a:ahLst/>
              <a:cxnLst/>
              <a:rect l="l" t="t" r="r" b="b"/>
              <a:pathLst>
                <a:path w="1341120" h="283845">
                  <a:moveTo>
                    <a:pt x="1341120" y="0"/>
                  </a:moveTo>
                  <a:lnTo>
                    <a:pt x="0" y="0"/>
                  </a:lnTo>
                  <a:lnTo>
                    <a:pt x="0" y="283464"/>
                  </a:lnTo>
                  <a:lnTo>
                    <a:pt x="1341120" y="283464"/>
                  </a:lnTo>
                  <a:lnTo>
                    <a:pt x="134112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2661157" y="3882008"/>
            <a:ext cx="3602354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512570" algn="l"/>
              </a:tabLst>
            </a:pPr>
            <a:r>
              <a:rPr dirty="0" baseline="5787" sz="3600" spc="-15" b="1">
                <a:solidFill>
                  <a:srgbClr val="822333"/>
                </a:solidFill>
                <a:latin typeface="Arial"/>
                <a:cs typeface="Arial"/>
              </a:rPr>
              <a:t>POLVERI</a:t>
            </a:r>
            <a:r>
              <a:rPr dirty="0" baseline="5787" sz="3600" b="1">
                <a:solidFill>
                  <a:srgbClr val="822333"/>
                </a:solidFill>
                <a:latin typeface="Arial"/>
                <a:cs typeface="Arial"/>
              </a:rPr>
              <a:t>	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origine</a:t>
            </a:r>
            <a:r>
              <a:rPr dirty="0" sz="2000" spc="-4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10" i="1">
                <a:solidFill>
                  <a:srgbClr val="822333"/>
                </a:solidFill>
                <a:latin typeface="Arial"/>
                <a:cs typeface="Arial"/>
              </a:rPr>
              <a:t>meccanica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161282" y="4237482"/>
            <a:ext cx="343154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Composizione</a:t>
            </a:r>
            <a:r>
              <a:rPr dirty="0" sz="2000" spc="-6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uguale</a:t>
            </a:r>
            <a:r>
              <a:rPr dirty="0" sz="2000" spc="-50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a</a:t>
            </a:r>
            <a:r>
              <a:rPr dirty="0" sz="2000" spc="-3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10" i="1">
                <a:solidFill>
                  <a:srgbClr val="822333"/>
                </a:solidFill>
                <a:latin typeface="Arial"/>
                <a:cs typeface="Arial"/>
              </a:rPr>
              <a:t>quella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dell’agente</a:t>
            </a:r>
            <a:r>
              <a:rPr dirty="0" sz="2000" spc="-5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000" spc="-6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10" i="1">
                <a:solidFill>
                  <a:srgbClr val="822333"/>
                </a:solidFill>
                <a:latin typeface="Arial"/>
                <a:cs typeface="Arial"/>
              </a:rPr>
              <a:t>origine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161282" y="4979670"/>
            <a:ext cx="458787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Dimensioni</a:t>
            </a:r>
            <a:r>
              <a:rPr dirty="0" sz="2000" spc="-1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spesso</a:t>
            </a:r>
            <a:r>
              <a:rPr dirty="0" sz="2000" spc="-5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(</a:t>
            </a:r>
            <a:r>
              <a:rPr dirty="0" u="sng" sz="2000" i="1">
                <a:solidFill>
                  <a:srgbClr val="822333"/>
                </a:solidFill>
                <a:uFill>
                  <a:solidFill>
                    <a:srgbClr val="822333"/>
                  </a:solidFill>
                </a:uFill>
                <a:latin typeface="Arial"/>
                <a:cs typeface="Arial"/>
              </a:rPr>
              <a:t>non</a:t>
            </a:r>
            <a:r>
              <a:rPr dirty="0" u="sng" sz="2000" spc="-35" i="1">
                <a:solidFill>
                  <a:srgbClr val="822333"/>
                </a:solidFill>
                <a:uFill>
                  <a:solidFill>
                    <a:srgbClr val="82233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i="1">
                <a:solidFill>
                  <a:srgbClr val="822333"/>
                </a:solidFill>
                <a:uFill>
                  <a:solidFill>
                    <a:srgbClr val="822333"/>
                  </a:solidFill>
                </a:uFill>
                <a:latin typeface="Arial"/>
                <a:cs typeface="Arial"/>
              </a:rPr>
              <a:t>sempre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)</a:t>
            </a:r>
            <a:r>
              <a:rPr dirty="0" sz="2000" spc="-4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&gt;</a:t>
            </a:r>
            <a:r>
              <a:rPr dirty="0" sz="2000" spc="-30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i="1">
                <a:solidFill>
                  <a:srgbClr val="822333"/>
                </a:solidFill>
                <a:latin typeface="Arial"/>
                <a:cs typeface="Arial"/>
              </a:rPr>
              <a:t>1</a:t>
            </a:r>
            <a:r>
              <a:rPr dirty="0" sz="2000" spc="-15" i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000" spc="-25" i="1">
                <a:solidFill>
                  <a:srgbClr val="822333"/>
                </a:solidFill>
                <a:latin typeface="Arial"/>
                <a:cs typeface="Arial"/>
              </a:rPr>
              <a:t>μm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 descr=""/>
          <p:cNvSpPr/>
          <p:nvPr/>
        </p:nvSpPr>
        <p:spPr>
          <a:xfrm>
            <a:off x="3924300" y="3681984"/>
            <a:ext cx="236220" cy="1691639"/>
          </a:xfrm>
          <a:custGeom>
            <a:avLst/>
            <a:gdLst/>
            <a:ahLst/>
            <a:cxnLst/>
            <a:rect l="l" t="t" r="r" b="b"/>
            <a:pathLst>
              <a:path w="236220" h="1691639">
                <a:moveTo>
                  <a:pt x="236220" y="1691640"/>
                </a:moveTo>
                <a:lnTo>
                  <a:pt x="190226" y="1683390"/>
                </a:lnTo>
                <a:lnTo>
                  <a:pt x="152685" y="1660890"/>
                </a:lnTo>
                <a:lnTo>
                  <a:pt x="127384" y="1627506"/>
                </a:lnTo>
                <a:lnTo>
                  <a:pt x="118110" y="1586611"/>
                </a:lnTo>
                <a:lnTo>
                  <a:pt x="118110" y="950849"/>
                </a:lnTo>
                <a:lnTo>
                  <a:pt x="108835" y="909953"/>
                </a:lnTo>
                <a:lnTo>
                  <a:pt x="83534" y="876569"/>
                </a:lnTo>
                <a:lnTo>
                  <a:pt x="45993" y="854069"/>
                </a:lnTo>
                <a:lnTo>
                  <a:pt x="0" y="845820"/>
                </a:lnTo>
                <a:lnTo>
                  <a:pt x="45993" y="837570"/>
                </a:lnTo>
                <a:lnTo>
                  <a:pt x="83534" y="815070"/>
                </a:lnTo>
                <a:lnTo>
                  <a:pt x="108835" y="781686"/>
                </a:lnTo>
                <a:lnTo>
                  <a:pt x="118110" y="740791"/>
                </a:lnTo>
                <a:lnTo>
                  <a:pt x="118110" y="105029"/>
                </a:lnTo>
                <a:lnTo>
                  <a:pt x="127384" y="64133"/>
                </a:lnTo>
                <a:lnTo>
                  <a:pt x="152685" y="30749"/>
                </a:lnTo>
                <a:lnTo>
                  <a:pt x="190226" y="8249"/>
                </a:lnTo>
                <a:lnTo>
                  <a:pt x="236220" y="0"/>
                </a:lnTo>
              </a:path>
            </a:pathLst>
          </a:custGeom>
          <a:ln w="9525">
            <a:solidFill>
              <a:srgbClr val="8223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34</a:t>
            </a:fld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65048"/>
            <a:ext cx="9143999" cy="53827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739" y="165049"/>
            <a:ext cx="5748020" cy="3314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C00000"/>
                </a:solidFill>
                <a:latin typeface="Comic Sans MS"/>
                <a:cs typeface="Comic Sans MS"/>
              </a:rPr>
              <a:t>Penetrazione</a:t>
            </a:r>
            <a:r>
              <a:rPr dirty="0" sz="2000" spc="-60">
                <a:solidFill>
                  <a:srgbClr val="C00000"/>
                </a:solidFill>
                <a:latin typeface="Comic Sans MS"/>
                <a:cs typeface="Comic Sans MS"/>
              </a:rPr>
              <a:t> </a:t>
            </a:r>
            <a:r>
              <a:rPr dirty="0" sz="2000">
                <a:solidFill>
                  <a:srgbClr val="C00000"/>
                </a:solidFill>
                <a:latin typeface="Comic Sans MS"/>
                <a:cs typeface="Comic Sans MS"/>
              </a:rPr>
              <a:t>di</a:t>
            </a:r>
            <a:r>
              <a:rPr dirty="0" sz="2000" spc="-40">
                <a:solidFill>
                  <a:srgbClr val="C00000"/>
                </a:solidFill>
                <a:latin typeface="Comic Sans MS"/>
                <a:cs typeface="Comic Sans MS"/>
              </a:rPr>
              <a:t> </a:t>
            </a:r>
            <a:r>
              <a:rPr dirty="0" sz="2000">
                <a:solidFill>
                  <a:srgbClr val="C00000"/>
                </a:solidFill>
                <a:latin typeface="Comic Sans MS"/>
                <a:cs typeface="Comic Sans MS"/>
              </a:rPr>
              <a:t>aerosol</a:t>
            </a:r>
            <a:r>
              <a:rPr dirty="0" sz="2000" spc="-45">
                <a:solidFill>
                  <a:srgbClr val="C00000"/>
                </a:solidFill>
                <a:latin typeface="Comic Sans MS"/>
                <a:cs typeface="Comic Sans MS"/>
              </a:rPr>
              <a:t> </a:t>
            </a:r>
            <a:r>
              <a:rPr dirty="0" sz="2000">
                <a:solidFill>
                  <a:srgbClr val="C00000"/>
                </a:solidFill>
                <a:latin typeface="Comic Sans MS"/>
                <a:cs typeface="Comic Sans MS"/>
              </a:rPr>
              <a:t>nel</a:t>
            </a:r>
            <a:r>
              <a:rPr dirty="0" sz="2000" spc="-25">
                <a:solidFill>
                  <a:srgbClr val="C00000"/>
                </a:solidFill>
                <a:latin typeface="Comic Sans MS"/>
                <a:cs typeface="Comic Sans MS"/>
              </a:rPr>
              <a:t> </a:t>
            </a:r>
            <a:r>
              <a:rPr dirty="0" sz="2000">
                <a:solidFill>
                  <a:srgbClr val="C00000"/>
                </a:solidFill>
                <a:latin typeface="Comic Sans MS"/>
                <a:cs typeface="Comic Sans MS"/>
              </a:rPr>
              <a:t>tratto</a:t>
            </a:r>
            <a:r>
              <a:rPr dirty="0" sz="2000" spc="-75">
                <a:solidFill>
                  <a:srgbClr val="C00000"/>
                </a:solidFill>
                <a:latin typeface="Comic Sans MS"/>
                <a:cs typeface="Comic Sans MS"/>
              </a:rPr>
              <a:t> </a:t>
            </a:r>
            <a:r>
              <a:rPr dirty="0" sz="2000" spc="-10">
                <a:solidFill>
                  <a:srgbClr val="C00000"/>
                </a:solidFill>
                <a:latin typeface="Comic Sans MS"/>
                <a:cs typeface="Comic Sans MS"/>
              </a:rPr>
              <a:t>respiratorio</a:t>
            </a:r>
            <a:endParaRPr sz="2000">
              <a:latin typeface="Comic Sans MS"/>
              <a:cs typeface="Comic Sans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98194" y="6178397"/>
            <a:ext cx="208089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RISCHIO</a:t>
            </a:r>
            <a:r>
              <a:rPr dirty="0" sz="1100" spc="-4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CHIMICO</a:t>
            </a:r>
            <a:r>
              <a:rPr dirty="0" sz="1100" spc="-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-</a:t>
            </a:r>
            <a:r>
              <a:rPr dirty="0" sz="1100" spc="-4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FFFFFF"/>
                </a:solidFill>
                <a:latin typeface="Arial MT"/>
                <a:cs typeface="Arial MT"/>
              </a:rPr>
              <a:t>A.</a:t>
            </a:r>
            <a:r>
              <a:rPr dirty="0" sz="1100" spc="-3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Arial MT"/>
                <a:cs typeface="Arial MT"/>
              </a:rPr>
              <a:t>Bacaloni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65" y="434797"/>
            <a:ext cx="393319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Valori</a:t>
            </a:r>
            <a:r>
              <a:rPr dirty="0" spc="-25"/>
              <a:t> </a:t>
            </a:r>
            <a:r>
              <a:rPr dirty="0"/>
              <a:t>limite</a:t>
            </a:r>
            <a:r>
              <a:rPr dirty="0" spc="-35"/>
              <a:t> </a:t>
            </a:r>
            <a:r>
              <a:rPr dirty="0"/>
              <a:t>di</a:t>
            </a:r>
            <a:r>
              <a:rPr dirty="0" spc="-25"/>
              <a:t> </a:t>
            </a:r>
            <a:r>
              <a:rPr dirty="0" spc="-10"/>
              <a:t>esposizione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Art.</a:t>
            </a:r>
            <a:r>
              <a:rPr dirty="0" spc="-40"/>
              <a:t> </a:t>
            </a:r>
            <a:r>
              <a:rPr dirty="0"/>
              <a:t>222</a:t>
            </a:r>
            <a:r>
              <a:rPr dirty="0" spc="-30"/>
              <a:t> </a:t>
            </a:r>
            <a:r>
              <a:rPr dirty="0"/>
              <a:t>D.Lgs.</a:t>
            </a:r>
            <a:r>
              <a:rPr dirty="0" spc="-55"/>
              <a:t> </a:t>
            </a:r>
            <a:r>
              <a:rPr dirty="0" spc="-10"/>
              <a:t>81/2008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37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1689608"/>
            <a:ext cx="7980680" cy="170815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355600" marR="5080" indent="-342900">
              <a:lnSpc>
                <a:spcPct val="90000"/>
              </a:lnSpc>
              <a:spcBef>
                <a:spcPts val="385"/>
              </a:spcBef>
            </a:pPr>
            <a:r>
              <a:rPr dirty="0" sz="2000">
                <a:latin typeface="Arial MT"/>
                <a:cs typeface="Arial MT"/>
              </a:rPr>
              <a:t>d</a:t>
            </a:r>
            <a:r>
              <a:rPr dirty="0" sz="2400">
                <a:latin typeface="Arial MT"/>
                <a:cs typeface="Arial MT"/>
              </a:rPr>
              <a:t>)</a:t>
            </a:r>
            <a:r>
              <a:rPr dirty="0" sz="2400" spc="18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valore</a:t>
            </a:r>
            <a:r>
              <a:rPr dirty="0" sz="2400" spc="19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limite</a:t>
            </a:r>
            <a:r>
              <a:rPr dirty="0" sz="2400" spc="18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18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esposizione</a:t>
            </a:r>
            <a:r>
              <a:rPr dirty="0" sz="2400" spc="18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professionale:</a:t>
            </a:r>
            <a:r>
              <a:rPr dirty="0" sz="2400" spc="19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se</a:t>
            </a:r>
            <a:r>
              <a:rPr dirty="0" sz="2400" spc="180">
                <a:latin typeface="Arial MT"/>
                <a:cs typeface="Arial MT"/>
              </a:rPr>
              <a:t>  </a:t>
            </a:r>
            <a:r>
              <a:rPr dirty="0" sz="2400" spc="-25">
                <a:latin typeface="Arial MT"/>
                <a:cs typeface="Arial MT"/>
              </a:rPr>
              <a:t>non </a:t>
            </a:r>
            <a:r>
              <a:rPr dirty="0" sz="2400">
                <a:latin typeface="Arial MT"/>
                <a:cs typeface="Arial MT"/>
              </a:rPr>
              <a:t>diversamente</a:t>
            </a:r>
            <a:r>
              <a:rPr dirty="0" sz="2400" spc="3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specificato,</a:t>
            </a:r>
            <a:r>
              <a:rPr dirty="0" sz="2400" spc="3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il</a:t>
            </a:r>
            <a:r>
              <a:rPr dirty="0" sz="2400" spc="3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limite</a:t>
            </a:r>
            <a:r>
              <a:rPr dirty="0" sz="2400" spc="3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della</a:t>
            </a:r>
            <a:r>
              <a:rPr dirty="0" sz="2400" spc="33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concentrazione </a:t>
            </a:r>
            <a:r>
              <a:rPr dirty="0" sz="2400">
                <a:latin typeface="Arial MT"/>
                <a:cs typeface="Arial MT"/>
              </a:rPr>
              <a:t>media</a:t>
            </a:r>
            <a:r>
              <a:rPr dirty="0" sz="2400" spc="204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ponderata</a:t>
            </a:r>
            <a:r>
              <a:rPr dirty="0" sz="2400" spc="204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nel</a:t>
            </a:r>
            <a:r>
              <a:rPr dirty="0" sz="2400" spc="204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tempo</a:t>
            </a:r>
            <a:r>
              <a:rPr dirty="0" sz="2400" spc="20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204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un</a:t>
            </a:r>
            <a:r>
              <a:rPr dirty="0" sz="2400" spc="204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agente</a:t>
            </a:r>
            <a:r>
              <a:rPr dirty="0" sz="2400" spc="210">
                <a:latin typeface="Arial MT"/>
                <a:cs typeface="Arial MT"/>
              </a:rPr>
              <a:t>  </a:t>
            </a:r>
            <a:r>
              <a:rPr dirty="0" sz="2400" spc="-10">
                <a:latin typeface="Arial MT"/>
                <a:cs typeface="Arial MT"/>
              </a:rPr>
              <a:t>chimico </a:t>
            </a:r>
            <a:r>
              <a:rPr dirty="0" sz="2400">
                <a:latin typeface="Arial MT"/>
                <a:cs typeface="Arial MT"/>
              </a:rPr>
              <a:t>nell’aria</a:t>
            </a:r>
            <a:r>
              <a:rPr dirty="0" sz="2400" spc="12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all’interno</a:t>
            </a:r>
            <a:r>
              <a:rPr dirty="0" sz="2400" spc="12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della</a:t>
            </a:r>
            <a:r>
              <a:rPr dirty="0" sz="2400" spc="114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zona</a:t>
            </a:r>
            <a:r>
              <a:rPr dirty="0" sz="2400" spc="12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114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respirazione</a:t>
            </a:r>
            <a:r>
              <a:rPr dirty="0" sz="2400" spc="12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120">
                <a:latin typeface="Arial MT"/>
                <a:cs typeface="Arial MT"/>
              </a:rPr>
              <a:t>  </a:t>
            </a:r>
            <a:r>
              <a:rPr dirty="0" sz="2400" spc="-25">
                <a:latin typeface="Arial MT"/>
                <a:cs typeface="Arial MT"/>
              </a:rPr>
              <a:t>un </a:t>
            </a:r>
            <a:r>
              <a:rPr dirty="0" sz="2400">
                <a:latin typeface="Arial MT"/>
                <a:cs typeface="Arial MT"/>
              </a:rPr>
              <a:t>lavoratore</a:t>
            </a:r>
            <a:r>
              <a:rPr dirty="0" sz="2400" spc="-1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in</a:t>
            </a:r>
            <a:r>
              <a:rPr dirty="0" sz="2400" spc="-1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relazione</a:t>
            </a:r>
            <a:r>
              <a:rPr dirty="0" sz="2400" spc="-1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ad</a:t>
            </a:r>
            <a:r>
              <a:rPr dirty="0" sz="2400" spc="-1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un</a:t>
            </a:r>
            <a:r>
              <a:rPr dirty="0" sz="2400" spc="-1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determinato</a:t>
            </a:r>
            <a:r>
              <a:rPr dirty="0" sz="2400" spc="-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periodo</a:t>
            </a:r>
            <a:r>
              <a:rPr dirty="0" sz="2400" spc="-10">
                <a:latin typeface="Arial MT"/>
                <a:cs typeface="Arial MT"/>
              </a:rPr>
              <a:t>  </a:t>
            </a:r>
            <a:r>
              <a:rPr dirty="0" sz="2400" spc="-25">
                <a:latin typeface="Arial MT"/>
                <a:cs typeface="Arial MT"/>
              </a:rPr>
              <a:t>di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45642" y="3335782"/>
            <a:ext cx="7634605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</a:pPr>
            <a:r>
              <a:rPr dirty="0" sz="2400">
                <a:latin typeface="Arial MT"/>
                <a:cs typeface="Arial MT"/>
              </a:rPr>
              <a:t>riferimento;</a:t>
            </a:r>
            <a:r>
              <a:rPr dirty="0" sz="2400" spc="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un</a:t>
            </a:r>
            <a:r>
              <a:rPr dirty="0" sz="2400" spc="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primo</a:t>
            </a:r>
            <a:r>
              <a:rPr dirty="0" sz="2400" spc="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elenco</a:t>
            </a:r>
            <a:r>
              <a:rPr dirty="0" sz="2400" spc="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tali</a:t>
            </a:r>
            <a:r>
              <a:rPr dirty="0" sz="2400" spc="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valori</a:t>
            </a:r>
            <a:r>
              <a:rPr dirty="0" sz="2400" spc="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è</a:t>
            </a:r>
            <a:r>
              <a:rPr dirty="0" sz="2400" spc="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riportato</a:t>
            </a:r>
            <a:r>
              <a:rPr dirty="0" sz="2400" spc="5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nell’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ts val="2735"/>
              </a:lnSpc>
            </a:pPr>
            <a:r>
              <a:rPr dirty="0" u="sng" sz="2400" i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ALLEGATO</a:t>
            </a:r>
            <a:r>
              <a:rPr dirty="0" u="sng" sz="2400" spc="-35" i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400" spc="-10" i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XXXVIII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425066" y="3275838"/>
            <a:ext cx="302069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1390" algn="l"/>
                <a:tab pos="1296670" algn="l"/>
                <a:tab pos="2732405" algn="l"/>
              </a:tabLst>
            </a:pP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signific</a:t>
            </a:r>
            <a:r>
              <a:rPr dirty="0" sz="900" spc="25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to</a:t>
            </a:r>
            <a:r>
              <a:rPr dirty="0" sz="9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FFFFFF"/>
                </a:solidFill>
                <a:latin typeface="Arial MT"/>
                <a:cs typeface="Arial MT"/>
              </a:rPr>
              <a:t>ab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dirty="0" sz="900" spc="-25">
                <a:solidFill>
                  <a:srgbClr val="FFFFFF"/>
                </a:solidFill>
                <a:latin typeface="Arial MT"/>
                <a:cs typeface="Arial MT"/>
              </a:rPr>
              <a:t>nz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	eren</a:t>
            </a:r>
            <a:r>
              <a:rPr dirty="0" sz="900" spc="240">
                <a:solidFill>
                  <a:srgbClr val="FFFFFF"/>
                </a:solidFill>
                <a:latin typeface="Arial MT"/>
                <a:cs typeface="Arial MT"/>
              </a:rPr>
              <a:t>  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con</a:t>
            </a:r>
            <a:r>
              <a:rPr dirty="0" sz="900" spc="-1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un</a:t>
            </a:r>
            <a:r>
              <a:rPr dirty="0" sz="900" spc="-10">
                <a:solidFill>
                  <a:srgbClr val="FFFFFF"/>
                </a:solidFill>
                <a:latin typeface="Arial MT"/>
                <a:cs typeface="Arial MT"/>
              </a:rPr>
              <a:t> prodotto</a:t>
            </a:r>
            <a:r>
              <a:rPr dirty="0" sz="90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dirty="0" sz="900" spc="-20">
                <a:solidFill>
                  <a:srgbClr val="FFFFFF"/>
                </a:solidFill>
                <a:latin typeface="Arial MT"/>
                <a:cs typeface="Arial MT"/>
              </a:rPr>
              <a:t>matic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323" y="960247"/>
            <a:ext cx="87058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02920" algn="l"/>
                <a:tab pos="2068195" algn="l"/>
                <a:tab pos="3769360" algn="l"/>
                <a:tab pos="4656455" algn="l"/>
                <a:tab pos="6345555" algn="l"/>
                <a:tab pos="7162800" algn="l"/>
                <a:tab pos="7646034" algn="l"/>
              </a:tabLst>
            </a:pPr>
            <a:r>
              <a:rPr dirty="0" spc="-25" b="0">
                <a:solidFill>
                  <a:srgbClr val="000000"/>
                </a:solidFill>
                <a:latin typeface="Arial MT"/>
                <a:cs typeface="Arial MT"/>
              </a:rPr>
              <a:t>Va</a:t>
            </a:r>
            <a:r>
              <a:rPr dirty="0" b="0">
                <a:solidFill>
                  <a:srgbClr val="000000"/>
                </a:solidFill>
                <a:latin typeface="Arial MT"/>
                <a:cs typeface="Arial MT"/>
              </a:rPr>
              <a:t>	</a:t>
            </a:r>
            <a:r>
              <a:rPr dirty="0" spc="-10" b="0">
                <a:solidFill>
                  <a:srgbClr val="000000"/>
                </a:solidFill>
                <a:latin typeface="Arial MT"/>
                <a:cs typeface="Arial MT"/>
              </a:rPr>
              <a:t>comunque</a:t>
            </a:r>
            <a:r>
              <a:rPr dirty="0" b="0">
                <a:solidFill>
                  <a:srgbClr val="000000"/>
                </a:solidFill>
                <a:latin typeface="Arial MT"/>
                <a:cs typeface="Arial MT"/>
              </a:rPr>
              <a:t>	</a:t>
            </a:r>
            <a:r>
              <a:rPr dirty="0" spc="-10" b="0">
                <a:solidFill>
                  <a:srgbClr val="000000"/>
                </a:solidFill>
                <a:latin typeface="Arial MT"/>
                <a:cs typeface="Arial MT"/>
              </a:rPr>
              <a:t>sottolineato</a:t>
            </a:r>
            <a:r>
              <a:rPr dirty="0" b="0">
                <a:solidFill>
                  <a:srgbClr val="000000"/>
                </a:solidFill>
                <a:latin typeface="Arial MT"/>
                <a:cs typeface="Arial MT"/>
              </a:rPr>
              <a:t>	</a:t>
            </a:r>
            <a:r>
              <a:rPr dirty="0" spc="-20" b="0">
                <a:solidFill>
                  <a:srgbClr val="000000"/>
                </a:solidFill>
                <a:latin typeface="Arial MT"/>
                <a:cs typeface="Arial MT"/>
              </a:rPr>
              <a:t>come</a:t>
            </a:r>
            <a:r>
              <a:rPr dirty="0" b="0">
                <a:solidFill>
                  <a:srgbClr val="000000"/>
                </a:solidFill>
                <a:latin typeface="Arial MT"/>
                <a:cs typeface="Arial MT"/>
              </a:rPr>
              <a:t>	</a:t>
            </a:r>
            <a:r>
              <a:rPr dirty="0" sz="2800" spc="-10">
                <a:solidFill>
                  <a:srgbClr val="000000"/>
                </a:solidFill>
              </a:rPr>
              <a:t>qualsiasi</a:t>
            </a:r>
            <a:r>
              <a:rPr dirty="0" sz="2800">
                <a:solidFill>
                  <a:srgbClr val="000000"/>
                </a:solidFill>
              </a:rPr>
              <a:t>	</a:t>
            </a:r>
            <a:r>
              <a:rPr dirty="0" sz="2800" spc="-20">
                <a:solidFill>
                  <a:srgbClr val="000000"/>
                </a:solidFill>
              </a:rPr>
              <a:t>tipo</a:t>
            </a:r>
            <a:r>
              <a:rPr dirty="0" sz="2800">
                <a:solidFill>
                  <a:srgbClr val="000000"/>
                </a:solidFill>
              </a:rPr>
              <a:t>	</a:t>
            </a:r>
            <a:r>
              <a:rPr dirty="0" sz="2800" spc="-25">
                <a:solidFill>
                  <a:srgbClr val="000000"/>
                </a:solidFill>
              </a:rPr>
              <a:t>di</a:t>
            </a:r>
            <a:r>
              <a:rPr dirty="0" sz="2800">
                <a:solidFill>
                  <a:srgbClr val="000000"/>
                </a:solidFill>
              </a:rPr>
              <a:t>	</a:t>
            </a:r>
            <a:r>
              <a:rPr dirty="0" sz="2800" spc="-10">
                <a:solidFill>
                  <a:srgbClr val="000000"/>
                </a:solidFill>
              </a:rPr>
              <a:t>valore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37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53136" y="1386662"/>
            <a:ext cx="8952230" cy="472821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38430" marR="123825">
              <a:lnSpc>
                <a:spcPts val="3350"/>
              </a:lnSpc>
              <a:spcBef>
                <a:spcPts val="215"/>
              </a:spcBef>
              <a:tabLst>
                <a:tab pos="1354455" algn="l"/>
                <a:tab pos="3322954" algn="l"/>
                <a:tab pos="4260215" algn="l"/>
                <a:tab pos="6487160" algn="l"/>
                <a:tab pos="7407909" algn="l"/>
                <a:tab pos="8505190" algn="l"/>
              </a:tabLst>
            </a:pPr>
            <a:r>
              <a:rPr dirty="0" sz="2800" spc="-10" b="1">
                <a:latin typeface="Arial"/>
                <a:cs typeface="Arial"/>
              </a:rPr>
              <a:t>limite</a:t>
            </a:r>
            <a:r>
              <a:rPr dirty="0" sz="2800" b="1">
                <a:latin typeface="Arial"/>
                <a:cs typeface="Arial"/>
              </a:rPr>
              <a:t>	</a:t>
            </a:r>
            <a:r>
              <a:rPr dirty="0" sz="2800" spc="-10" b="1">
                <a:latin typeface="Arial"/>
                <a:cs typeface="Arial"/>
              </a:rPr>
              <a:t>lavorativo</a:t>
            </a:r>
            <a:r>
              <a:rPr dirty="0" sz="2800" b="1">
                <a:latin typeface="Arial"/>
                <a:cs typeface="Arial"/>
              </a:rPr>
              <a:t>	</a:t>
            </a:r>
            <a:r>
              <a:rPr dirty="0" sz="2800" spc="-25" b="1">
                <a:latin typeface="Arial"/>
                <a:cs typeface="Arial"/>
              </a:rPr>
              <a:t>non</a:t>
            </a:r>
            <a:r>
              <a:rPr dirty="0" sz="2800" b="1">
                <a:latin typeface="Arial"/>
                <a:cs typeface="Arial"/>
              </a:rPr>
              <a:t>	</a:t>
            </a:r>
            <a:r>
              <a:rPr dirty="0" sz="2800" spc="-10" b="1">
                <a:latin typeface="Arial"/>
                <a:cs typeface="Arial"/>
              </a:rPr>
              <a:t>rappresenti</a:t>
            </a:r>
            <a:r>
              <a:rPr dirty="0" sz="2800" b="1">
                <a:latin typeface="Arial"/>
                <a:cs typeface="Arial"/>
              </a:rPr>
              <a:t>	</a:t>
            </a:r>
            <a:r>
              <a:rPr dirty="0" sz="2800" spc="-25" b="1">
                <a:latin typeface="Arial"/>
                <a:cs typeface="Arial"/>
              </a:rPr>
              <a:t>una</a:t>
            </a:r>
            <a:r>
              <a:rPr dirty="0" sz="2800" b="1">
                <a:latin typeface="Arial"/>
                <a:cs typeface="Arial"/>
              </a:rPr>
              <a:t>	</a:t>
            </a:r>
            <a:r>
              <a:rPr dirty="0" sz="2800" spc="-10" b="1">
                <a:latin typeface="Arial"/>
                <a:cs typeface="Arial"/>
              </a:rPr>
              <a:t>linea</a:t>
            </a:r>
            <a:r>
              <a:rPr dirty="0" sz="2800" b="1">
                <a:latin typeface="Arial"/>
                <a:cs typeface="Arial"/>
              </a:rPr>
              <a:t>	</a:t>
            </a:r>
            <a:r>
              <a:rPr dirty="0" sz="2800" spc="-25" b="1">
                <a:latin typeface="Arial"/>
                <a:cs typeface="Arial"/>
              </a:rPr>
              <a:t>di </a:t>
            </a:r>
            <a:r>
              <a:rPr dirty="0" sz="2800" b="1">
                <a:latin typeface="Arial"/>
                <a:cs typeface="Arial"/>
              </a:rPr>
              <a:t>demarcazione</a:t>
            </a:r>
            <a:r>
              <a:rPr dirty="0" sz="2800" spc="-55" b="1">
                <a:latin typeface="Arial"/>
                <a:cs typeface="Arial"/>
              </a:rPr>
              <a:t> </a:t>
            </a:r>
            <a:r>
              <a:rPr dirty="0" sz="2800" b="1">
                <a:latin typeface="Arial"/>
                <a:cs typeface="Arial"/>
              </a:rPr>
              <a:t>fra</a:t>
            </a:r>
            <a:r>
              <a:rPr dirty="0" sz="2800" spc="-95" b="1">
                <a:latin typeface="Arial"/>
                <a:cs typeface="Arial"/>
              </a:rPr>
              <a:t> </a:t>
            </a:r>
            <a:r>
              <a:rPr dirty="0" sz="2800" b="1">
                <a:latin typeface="Arial"/>
                <a:cs typeface="Arial"/>
              </a:rPr>
              <a:t>salute</a:t>
            </a:r>
            <a:r>
              <a:rPr dirty="0" sz="2800" spc="-65" b="1">
                <a:latin typeface="Arial"/>
                <a:cs typeface="Arial"/>
              </a:rPr>
              <a:t> </a:t>
            </a:r>
            <a:r>
              <a:rPr dirty="0" sz="2800" b="1">
                <a:latin typeface="Arial"/>
                <a:cs typeface="Arial"/>
              </a:rPr>
              <a:t>e</a:t>
            </a:r>
            <a:r>
              <a:rPr dirty="0" sz="2800" spc="-80" b="1">
                <a:latin typeface="Arial"/>
                <a:cs typeface="Arial"/>
              </a:rPr>
              <a:t> </a:t>
            </a:r>
            <a:r>
              <a:rPr dirty="0" sz="2800" spc="-10" b="1">
                <a:latin typeface="Arial"/>
                <a:cs typeface="Arial"/>
              </a:rPr>
              <a:t>malattia</a:t>
            </a:r>
            <a:endParaRPr sz="2800">
              <a:latin typeface="Arial"/>
              <a:cs typeface="Arial"/>
            </a:endParaRPr>
          </a:p>
          <a:p>
            <a:pPr marL="469900" marR="54610" indent="-457200">
              <a:lnSpc>
                <a:spcPct val="100000"/>
              </a:lnSpc>
              <a:spcBef>
                <a:spcPts val="1405"/>
              </a:spcBef>
              <a:buAutoNum type="arabicPeriod"/>
              <a:tabLst>
                <a:tab pos="469900" algn="l"/>
              </a:tabLst>
            </a:pP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Questo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significa</a:t>
            </a:r>
            <a:r>
              <a:rPr dirty="0" sz="24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che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la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il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semplice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rispetto</a:t>
            </a:r>
            <a:r>
              <a:rPr dirty="0" sz="24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valori</a:t>
            </a:r>
            <a:r>
              <a:rPr dirty="0" sz="24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limite occupazionali</a:t>
            </a:r>
            <a:r>
              <a:rPr dirty="0" sz="24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offre</a:t>
            </a:r>
            <a:r>
              <a:rPr dirty="0" sz="2400" spc="-9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una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protezione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statistica</a:t>
            </a:r>
            <a:r>
              <a:rPr dirty="0" sz="2400" spc="-9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nei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riguardi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25">
                <a:solidFill>
                  <a:srgbClr val="822333"/>
                </a:solidFill>
                <a:latin typeface="Arial MT"/>
                <a:cs typeface="Arial MT"/>
              </a:rPr>
              <a:t>una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popolazione</a:t>
            </a:r>
            <a:r>
              <a:rPr dirty="0" sz="24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lavoratori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selezionata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e</a:t>
            </a:r>
            <a:r>
              <a:rPr dirty="0" sz="2400" spc="-9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a</a:t>
            </a:r>
            <a:r>
              <a:rPr dirty="0" sz="2400" spc="-9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determinate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condizioni,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non</a:t>
            </a:r>
            <a:r>
              <a:rPr dirty="0" sz="2400" spc="-10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garantendo</a:t>
            </a:r>
            <a:r>
              <a:rPr dirty="0" sz="2400" spc="-9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pertanto</a:t>
            </a:r>
            <a:r>
              <a:rPr dirty="0" sz="2400" spc="-10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l’assenza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11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effetti</a:t>
            </a:r>
            <a:r>
              <a:rPr dirty="0" sz="2400" spc="-12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sulla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salute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degli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esposti;</a:t>
            </a:r>
            <a:endParaRPr sz="2400">
              <a:latin typeface="Arial MT"/>
              <a:cs typeface="Arial MT"/>
            </a:endParaRPr>
          </a:p>
          <a:p>
            <a:pPr marL="469900" marR="5080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Si</a:t>
            </a:r>
            <a:r>
              <a:rPr dirty="0" sz="2400" spc="-9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tenga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quindi</a:t>
            </a:r>
            <a:r>
              <a:rPr dirty="0" sz="2400" spc="-7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sempre</a:t>
            </a:r>
            <a:r>
              <a:rPr dirty="0" sz="2400" spc="-8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presente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la</a:t>
            </a:r>
            <a:r>
              <a:rPr dirty="0" sz="2400" spc="-9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differenza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concettuale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20">
                <a:solidFill>
                  <a:srgbClr val="822333"/>
                </a:solidFill>
                <a:latin typeface="Arial MT"/>
                <a:cs typeface="Arial MT"/>
              </a:rPr>
              <a:t>(non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solo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numerica)</a:t>
            </a:r>
            <a:r>
              <a:rPr dirty="0" sz="24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esistente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con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standard</a:t>
            </a:r>
            <a:r>
              <a:rPr dirty="0" sz="24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o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obiettivi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8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qualità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ambientali,</a:t>
            </a:r>
            <a:r>
              <a:rPr dirty="0" sz="2400" spc="-4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volti</a:t>
            </a:r>
            <a:r>
              <a:rPr dirty="0" sz="2400" spc="-6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a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proteggere</a:t>
            </a:r>
            <a:r>
              <a:rPr dirty="0" sz="24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tutta</a:t>
            </a:r>
            <a:r>
              <a:rPr dirty="0" sz="2400" spc="-7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la</a:t>
            </a:r>
            <a:r>
              <a:rPr dirty="0" sz="2400" spc="-8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popolazione</a:t>
            </a:r>
            <a:r>
              <a:rPr dirty="0" sz="2400" spc="-8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da</a:t>
            </a:r>
            <a:r>
              <a:rPr dirty="0" sz="2400" spc="-7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effetti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sanitari,</a:t>
            </a:r>
            <a:r>
              <a:rPr dirty="0" sz="2400" spc="-6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indipendentemente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dallo</a:t>
            </a:r>
            <a:r>
              <a:rPr dirty="0" sz="2400" spc="-4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stato</a:t>
            </a:r>
            <a:r>
              <a:rPr dirty="0" sz="2400" spc="-8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salute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di</a:t>
            </a:r>
            <a:r>
              <a:rPr dirty="0" sz="24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partenza</a:t>
            </a:r>
            <a:r>
              <a:rPr dirty="0" sz="2400" spc="60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dei</a:t>
            </a:r>
            <a:r>
              <a:rPr dirty="0" sz="2400" spc="-55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>
                <a:solidFill>
                  <a:srgbClr val="822333"/>
                </a:solidFill>
                <a:latin typeface="Arial MT"/>
                <a:cs typeface="Arial MT"/>
              </a:rPr>
              <a:t>suoi</a:t>
            </a:r>
            <a:r>
              <a:rPr dirty="0" sz="2400" spc="-50">
                <a:solidFill>
                  <a:srgbClr val="822333"/>
                </a:solidFill>
                <a:latin typeface="Arial MT"/>
                <a:cs typeface="Arial MT"/>
              </a:rPr>
              <a:t> </a:t>
            </a:r>
            <a:r>
              <a:rPr dirty="0" sz="2400" spc="-10">
                <a:solidFill>
                  <a:srgbClr val="822333"/>
                </a:solidFill>
                <a:latin typeface="Arial MT"/>
                <a:cs typeface="Arial MT"/>
              </a:rPr>
              <a:t>componenti.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2680" y="145160"/>
            <a:ext cx="642302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Rischio</a:t>
            </a:r>
            <a:r>
              <a:rPr dirty="0" sz="2400" spc="-2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chimico</a:t>
            </a:r>
            <a:r>
              <a:rPr dirty="0" sz="2400" spc="-1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–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valori</a:t>
            </a:r>
            <a:r>
              <a:rPr dirty="0" sz="2400" spc="-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limite</a:t>
            </a:r>
            <a:r>
              <a:rPr dirty="0" sz="2400" spc="-3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822333"/>
                </a:solidFill>
                <a:latin typeface="Arial"/>
                <a:cs typeface="Arial"/>
              </a:rPr>
              <a:t>di</a:t>
            </a:r>
            <a:r>
              <a:rPr dirty="0" sz="2400" spc="-25" b="1">
                <a:solidFill>
                  <a:srgbClr val="822333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822333"/>
                </a:solidFill>
                <a:latin typeface="Arial"/>
                <a:cs typeface="Arial"/>
              </a:rPr>
              <a:t>riferimento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45"/>
              <a:t> </a:t>
            </a:r>
            <a:r>
              <a:rPr dirty="0"/>
              <a:t>chimico</a:t>
            </a:r>
            <a:r>
              <a:rPr dirty="0" spc="-45"/>
              <a:t> </a:t>
            </a:r>
            <a:r>
              <a:rPr dirty="0"/>
              <a:t>–</a:t>
            </a:r>
            <a:r>
              <a:rPr dirty="0" spc="-40"/>
              <a:t> </a:t>
            </a:r>
            <a:r>
              <a:rPr dirty="0"/>
              <a:t>come</a:t>
            </a:r>
            <a:r>
              <a:rPr dirty="0" spc="-25"/>
              <a:t> </a:t>
            </a:r>
            <a:r>
              <a:rPr dirty="0"/>
              <a:t>si</a:t>
            </a:r>
            <a:r>
              <a:rPr dirty="0" spc="-30"/>
              <a:t> </a:t>
            </a:r>
            <a:r>
              <a:rPr dirty="0" spc="-10"/>
              <a:t>valuta?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37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859942" y="1276784"/>
            <a:ext cx="7681595" cy="1946275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dirty="0" sz="2400">
                <a:solidFill>
                  <a:srgbClr val="D14F63"/>
                </a:solidFill>
                <a:latin typeface="Comic Sans MS"/>
                <a:cs typeface="Comic Sans MS"/>
              </a:rPr>
              <a:t>Pericolo</a:t>
            </a:r>
            <a:r>
              <a:rPr dirty="0" sz="2400" spc="-20">
                <a:solidFill>
                  <a:srgbClr val="D14F63"/>
                </a:solidFill>
                <a:latin typeface="Comic Sans MS"/>
                <a:cs typeface="Comic Sans MS"/>
              </a:rPr>
              <a:t> </a:t>
            </a:r>
            <a:r>
              <a:rPr dirty="0" sz="1800" i="1">
                <a:solidFill>
                  <a:srgbClr val="D14F63"/>
                </a:solidFill>
                <a:latin typeface="Comic Sans MS"/>
                <a:cs typeface="Comic Sans MS"/>
              </a:rPr>
              <a:t>connesso</a:t>
            </a:r>
            <a:r>
              <a:rPr dirty="0" sz="1800" spc="-30" i="1">
                <a:solidFill>
                  <a:srgbClr val="D14F63"/>
                </a:solidFill>
                <a:latin typeface="Comic Sans MS"/>
                <a:cs typeface="Comic Sans MS"/>
              </a:rPr>
              <a:t> </a:t>
            </a:r>
            <a:r>
              <a:rPr dirty="0" sz="1800" spc="-25" i="1">
                <a:solidFill>
                  <a:srgbClr val="D14F63"/>
                </a:solidFill>
                <a:latin typeface="Comic Sans MS"/>
                <a:cs typeface="Comic Sans MS"/>
              </a:rPr>
              <a:t>a:</a:t>
            </a:r>
            <a:endParaRPr sz="1800">
              <a:latin typeface="Comic Sans MS"/>
              <a:cs typeface="Comic Sans MS"/>
            </a:endParaRPr>
          </a:p>
          <a:p>
            <a:pPr marL="299085" indent="-286385">
              <a:lnSpc>
                <a:spcPct val="100000"/>
              </a:lnSpc>
              <a:spcBef>
                <a:spcPts val="545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Proprietà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pericolose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sostanze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preparati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(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schede</a:t>
            </a:r>
            <a:r>
              <a:rPr dirty="0" u="sng" sz="2000" spc="-4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di</a:t>
            </a:r>
            <a:r>
              <a:rPr dirty="0" u="sng" sz="20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0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sicurezza)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0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Modalità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utilizzo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nel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ciclo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lavorativo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0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Utilizzo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e/o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esposizioni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contemporanee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4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Contemporanea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esposizione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ad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agenti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fisici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45"/>
              <a:t> </a:t>
            </a:r>
            <a:r>
              <a:rPr dirty="0"/>
              <a:t>–</a:t>
            </a:r>
            <a:r>
              <a:rPr dirty="0" spc="-35"/>
              <a:t> </a:t>
            </a:r>
            <a:r>
              <a:rPr dirty="0"/>
              <a:t>definizioni</a:t>
            </a:r>
            <a:r>
              <a:rPr dirty="0" spc="-80"/>
              <a:t> </a:t>
            </a:r>
            <a:r>
              <a:rPr dirty="0" sz="2000" spc="-10" b="0" i="1">
                <a:latin typeface="Arial"/>
                <a:cs typeface="Arial"/>
                <a:hlinkClick r:id="rId2"/>
              </a:rPr>
              <a:t>(www.efsa.europa.eu)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7532" y="1126236"/>
            <a:ext cx="7776972" cy="4741164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45"/>
              <a:t> </a:t>
            </a:r>
            <a:r>
              <a:rPr dirty="0"/>
              <a:t>chimico</a:t>
            </a:r>
            <a:r>
              <a:rPr dirty="0" spc="-45"/>
              <a:t> </a:t>
            </a:r>
            <a:r>
              <a:rPr dirty="0"/>
              <a:t>–</a:t>
            </a:r>
            <a:r>
              <a:rPr dirty="0" spc="-40"/>
              <a:t> </a:t>
            </a:r>
            <a:r>
              <a:rPr dirty="0"/>
              <a:t>come</a:t>
            </a:r>
            <a:r>
              <a:rPr dirty="0" spc="-25"/>
              <a:t> </a:t>
            </a:r>
            <a:r>
              <a:rPr dirty="0"/>
              <a:t>si</a:t>
            </a:r>
            <a:r>
              <a:rPr dirty="0" spc="-30"/>
              <a:t> </a:t>
            </a:r>
            <a:r>
              <a:rPr dirty="0" spc="-10"/>
              <a:t>valuta?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37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859942" y="1276784"/>
            <a:ext cx="6996430" cy="3714115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dirty="0" sz="2400">
                <a:solidFill>
                  <a:srgbClr val="D14F63"/>
                </a:solidFill>
                <a:latin typeface="Comic Sans MS"/>
                <a:cs typeface="Comic Sans MS"/>
              </a:rPr>
              <a:t>Frequenza</a:t>
            </a:r>
            <a:r>
              <a:rPr dirty="0" sz="2400" spc="-40">
                <a:solidFill>
                  <a:srgbClr val="D14F63"/>
                </a:solidFill>
                <a:latin typeface="Comic Sans MS"/>
                <a:cs typeface="Comic Sans MS"/>
              </a:rPr>
              <a:t> </a:t>
            </a:r>
            <a:r>
              <a:rPr dirty="0" sz="2400">
                <a:solidFill>
                  <a:srgbClr val="D14F63"/>
                </a:solidFill>
                <a:latin typeface="Comic Sans MS"/>
                <a:cs typeface="Comic Sans MS"/>
              </a:rPr>
              <a:t>o</a:t>
            </a:r>
            <a:r>
              <a:rPr dirty="0" sz="2400" spc="-40">
                <a:solidFill>
                  <a:srgbClr val="D14F63"/>
                </a:solidFill>
                <a:latin typeface="Comic Sans MS"/>
                <a:cs typeface="Comic Sans MS"/>
              </a:rPr>
              <a:t> </a:t>
            </a:r>
            <a:r>
              <a:rPr dirty="0" sz="2400">
                <a:solidFill>
                  <a:srgbClr val="D14F63"/>
                </a:solidFill>
                <a:latin typeface="Comic Sans MS"/>
                <a:cs typeface="Comic Sans MS"/>
              </a:rPr>
              <a:t>probabilità</a:t>
            </a:r>
            <a:r>
              <a:rPr dirty="0" sz="2400" spc="-25">
                <a:solidFill>
                  <a:srgbClr val="D14F63"/>
                </a:solidFill>
                <a:latin typeface="Comic Sans MS"/>
                <a:cs typeface="Comic Sans MS"/>
              </a:rPr>
              <a:t> </a:t>
            </a:r>
            <a:r>
              <a:rPr dirty="0" sz="1800" i="1">
                <a:solidFill>
                  <a:srgbClr val="D14F63"/>
                </a:solidFill>
                <a:latin typeface="Comic Sans MS"/>
                <a:cs typeface="Comic Sans MS"/>
              </a:rPr>
              <a:t>connesse</a:t>
            </a:r>
            <a:r>
              <a:rPr dirty="0" sz="1800" spc="-35" i="1">
                <a:solidFill>
                  <a:srgbClr val="D14F63"/>
                </a:solidFill>
                <a:latin typeface="Comic Sans MS"/>
                <a:cs typeface="Comic Sans MS"/>
              </a:rPr>
              <a:t> </a:t>
            </a:r>
            <a:r>
              <a:rPr dirty="0" sz="1800" spc="-25" i="1">
                <a:solidFill>
                  <a:srgbClr val="D14F63"/>
                </a:solidFill>
                <a:latin typeface="Comic Sans MS"/>
                <a:cs typeface="Comic Sans MS"/>
              </a:rPr>
              <a:t>a:</a:t>
            </a:r>
            <a:endParaRPr sz="1800">
              <a:latin typeface="Comic Sans MS"/>
              <a:cs typeface="Comic Sans MS"/>
            </a:endParaRPr>
          </a:p>
          <a:p>
            <a:pPr marL="299085" indent="-286385">
              <a:lnSpc>
                <a:spcPct val="100000"/>
              </a:lnSpc>
              <a:spcBef>
                <a:spcPts val="545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Numero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esposti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0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Tempi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esposizione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0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Modalità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esposizione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4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Procedure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lavorative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0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Livello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addestramento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(buone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pratiche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lavorative)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0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Disponibilità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capacità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utilizzo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dispositivi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protezione</a:t>
            </a:r>
            <a:endParaRPr sz="2000">
              <a:latin typeface="Arial MT"/>
              <a:cs typeface="Arial MT"/>
            </a:endParaRPr>
          </a:p>
          <a:p>
            <a:pPr algn="r" marR="4215130">
              <a:lnSpc>
                <a:spcPct val="100000"/>
              </a:lnSpc>
            </a:pPr>
            <a:r>
              <a:rPr dirty="0" sz="2000">
                <a:latin typeface="Arial MT"/>
                <a:cs typeface="Arial MT"/>
              </a:rPr>
              <a:t>individuale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collettiva</a:t>
            </a:r>
            <a:endParaRPr sz="2000">
              <a:latin typeface="Arial MT"/>
              <a:cs typeface="Arial MT"/>
            </a:endParaRPr>
          </a:p>
          <a:p>
            <a:pPr algn="r" marL="286385" marR="4216400" indent="-286385">
              <a:lnSpc>
                <a:spcPct val="100000"/>
              </a:lnSpc>
              <a:spcBef>
                <a:spcPts val="480"/>
              </a:spcBef>
              <a:buChar char="-"/>
              <a:tabLst>
                <a:tab pos="286385" algn="l"/>
              </a:tabLst>
            </a:pPr>
            <a:r>
              <a:rPr dirty="0" sz="2000">
                <a:latin typeface="Arial MT"/>
                <a:cs typeface="Arial MT"/>
              </a:rPr>
              <a:t>Procedure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controllo</a:t>
            </a:r>
            <a:endParaRPr sz="20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480"/>
              </a:spcBef>
              <a:buChar char="-"/>
              <a:tabLst>
                <a:tab pos="299085" algn="l"/>
              </a:tabLst>
            </a:pPr>
            <a:r>
              <a:rPr dirty="0" sz="2000">
                <a:latin typeface="Arial MT"/>
                <a:cs typeface="Arial MT"/>
              </a:rPr>
              <a:t>Informazione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</a:t>
            </a:r>
            <a:r>
              <a:rPr dirty="0" sz="2000" spc="-10">
                <a:latin typeface="Arial MT"/>
                <a:cs typeface="Arial MT"/>
              </a:rPr>
              <a:t> formazione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204" y="115823"/>
            <a:ext cx="1043025" cy="115214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78739" y="1312011"/>
            <a:ext cx="4186554" cy="3836670"/>
          </a:xfrm>
          <a:prstGeom prst="rect">
            <a:avLst/>
          </a:prstGeom>
        </p:spPr>
        <p:txBody>
          <a:bodyPr wrap="square" lIns="0" tIns="165100" rIns="0" bIns="0" rtlCol="0" vert="horz">
            <a:spAutoFit/>
          </a:bodyPr>
          <a:lstStyle/>
          <a:p>
            <a:pPr marL="1259205">
              <a:lnSpc>
                <a:spcPct val="100000"/>
              </a:lnSpc>
              <a:spcBef>
                <a:spcPts val="1300"/>
              </a:spcBef>
            </a:pPr>
            <a:r>
              <a:rPr dirty="0" sz="2000" spc="-10" b="1">
                <a:latin typeface="Arial"/>
                <a:cs typeface="Arial"/>
              </a:rPr>
              <a:t>IRRILEVANTE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2000" b="1">
                <a:latin typeface="Arial"/>
                <a:cs typeface="Arial"/>
              </a:rPr>
              <a:t>misure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generali</a:t>
            </a:r>
            <a:r>
              <a:rPr dirty="0" sz="2000" spc="-4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di</a:t>
            </a:r>
            <a:r>
              <a:rPr dirty="0" sz="2000" spc="-15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prevenzione</a:t>
            </a:r>
            <a:endParaRPr sz="2000">
              <a:latin typeface="Arial"/>
              <a:cs typeface="Arial"/>
            </a:endParaRPr>
          </a:p>
          <a:p>
            <a:pPr marL="12700" marR="5080" indent="-9525">
              <a:lnSpc>
                <a:spcPct val="100000"/>
              </a:lnSpc>
              <a:spcBef>
                <a:spcPts val="1200"/>
              </a:spcBef>
              <a:buSzPct val="95000"/>
              <a:buChar char="•"/>
              <a:tabLst>
                <a:tab pos="100330" algn="l"/>
              </a:tabLst>
            </a:pP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>
                <a:latin typeface="Arial MT"/>
                <a:cs typeface="Arial MT"/>
              </a:rPr>
              <a:t>non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c’è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l’obbligo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procedere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alla </a:t>
            </a:r>
            <a:r>
              <a:rPr dirty="0" sz="2000">
                <a:latin typeface="Arial MT"/>
                <a:cs typeface="Arial MT"/>
              </a:rPr>
              <a:t>determinazione</a:t>
            </a:r>
            <a:r>
              <a:rPr dirty="0" sz="2000" spc="-10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strumentale</a:t>
            </a:r>
            <a:r>
              <a:rPr dirty="0" sz="2000" spc="-9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dei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livelli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esposizione</a:t>
            </a:r>
            <a:endParaRPr sz="2000">
              <a:latin typeface="Arial MT"/>
              <a:cs typeface="Arial MT"/>
            </a:endParaRPr>
          </a:p>
          <a:p>
            <a:pPr marL="12700" marR="421005" indent="-9525">
              <a:lnSpc>
                <a:spcPct val="100000"/>
              </a:lnSpc>
              <a:spcBef>
                <a:spcPts val="1205"/>
              </a:spcBef>
              <a:buSzPct val="95000"/>
              <a:buChar char="•"/>
              <a:tabLst>
                <a:tab pos="100330" algn="l"/>
              </a:tabLst>
            </a:pP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>
                <a:latin typeface="Arial MT"/>
                <a:cs typeface="Arial MT"/>
              </a:rPr>
              <a:t>non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sono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previste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disposizioni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in </a:t>
            </a:r>
            <a:r>
              <a:rPr dirty="0" sz="2000">
                <a:latin typeface="Arial MT"/>
                <a:cs typeface="Arial MT"/>
              </a:rPr>
              <a:t>caso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incidenti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o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emergenza</a:t>
            </a:r>
            <a:endParaRPr sz="2000">
              <a:latin typeface="Arial MT"/>
              <a:cs typeface="Arial MT"/>
            </a:endParaRPr>
          </a:p>
          <a:p>
            <a:pPr marL="12700" marR="609600" indent="156845">
              <a:lnSpc>
                <a:spcPct val="100000"/>
              </a:lnSpc>
              <a:spcBef>
                <a:spcPts val="1200"/>
              </a:spcBef>
              <a:buSzPct val="95000"/>
              <a:buChar char="•"/>
              <a:tabLst>
                <a:tab pos="169545" algn="l"/>
              </a:tabLst>
            </a:pPr>
            <a:r>
              <a:rPr dirty="0" sz="2000">
                <a:latin typeface="Arial MT"/>
                <a:cs typeface="Arial MT"/>
              </a:rPr>
              <a:t>non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sussiste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l’obbligo</a:t>
            </a:r>
            <a:r>
              <a:rPr dirty="0" sz="2000" spc="-25">
                <a:latin typeface="Arial MT"/>
                <a:cs typeface="Arial MT"/>
              </a:rPr>
              <a:t> di </a:t>
            </a:r>
            <a:r>
              <a:rPr dirty="0" sz="2000">
                <a:latin typeface="Arial MT"/>
                <a:cs typeface="Arial MT"/>
              </a:rPr>
              <a:t>effettuazione</a:t>
            </a:r>
            <a:r>
              <a:rPr dirty="0" sz="2000" spc="-11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della</a:t>
            </a:r>
            <a:r>
              <a:rPr dirty="0" sz="2000" spc="-7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sorveglianza sanitaria</a:t>
            </a:r>
            <a:r>
              <a:rPr dirty="0" sz="2000" spc="-10" b="1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820161" y="253695"/>
            <a:ext cx="3503929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30" b="1">
                <a:solidFill>
                  <a:srgbClr val="FF3300"/>
                </a:solidFill>
                <a:latin typeface="Arial"/>
                <a:cs typeface="Arial"/>
              </a:rPr>
              <a:t>VALUTAZIONE</a:t>
            </a:r>
            <a:r>
              <a:rPr dirty="0" sz="2000" spc="-40" b="1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F3300"/>
                </a:solidFill>
                <a:latin typeface="Arial"/>
                <a:cs typeface="Arial"/>
              </a:rPr>
              <a:t>DEL</a:t>
            </a:r>
            <a:r>
              <a:rPr dirty="0" sz="2000" spc="-55" b="1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FF3300"/>
                </a:solidFill>
                <a:latin typeface="Arial"/>
                <a:cs typeface="Arial"/>
              </a:rPr>
              <a:t>RISCHIO</a:t>
            </a:r>
            <a:endParaRPr sz="2000">
              <a:latin typeface="Arial"/>
              <a:cs typeface="Arial"/>
            </a:endParaRPr>
          </a:p>
          <a:p>
            <a:pPr marL="143510">
              <a:lnSpc>
                <a:spcPct val="100000"/>
              </a:lnSpc>
            </a:pPr>
            <a:r>
              <a:rPr dirty="0" sz="2000" b="1">
                <a:solidFill>
                  <a:srgbClr val="FF3300"/>
                </a:solidFill>
                <a:latin typeface="Arial"/>
                <a:cs typeface="Arial"/>
              </a:rPr>
              <a:t>CHIMICO</a:t>
            </a:r>
            <a:r>
              <a:rPr dirty="0" sz="2000" spc="-50" b="1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F3300"/>
                </a:solidFill>
                <a:latin typeface="Arial"/>
                <a:cs typeface="Arial"/>
              </a:rPr>
              <a:t>DI</a:t>
            </a:r>
            <a:r>
              <a:rPr dirty="0" sz="2000" spc="-35" b="1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FF3300"/>
                </a:solidFill>
                <a:latin typeface="Arial"/>
                <a:cs typeface="Arial"/>
              </a:rPr>
              <a:t>ESPOSIZIONE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763267" y="902208"/>
            <a:ext cx="1144905" cy="328295"/>
          </a:xfrm>
          <a:custGeom>
            <a:avLst/>
            <a:gdLst/>
            <a:ahLst/>
            <a:cxnLst/>
            <a:rect l="l" t="t" r="r" b="b"/>
            <a:pathLst>
              <a:path w="1144905" h="328294">
                <a:moveTo>
                  <a:pt x="63754" y="254507"/>
                </a:moveTo>
                <a:lnTo>
                  <a:pt x="0" y="310895"/>
                </a:lnTo>
                <a:lnTo>
                  <a:pt x="83438" y="328040"/>
                </a:lnTo>
                <a:lnTo>
                  <a:pt x="76095" y="300608"/>
                </a:lnTo>
                <a:lnTo>
                  <a:pt x="62992" y="300608"/>
                </a:lnTo>
                <a:lnTo>
                  <a:pt x="59689" y="288416"/>
                </a:lnTo>
                <a:lnTo>
                  <a:pt x="71955" y="285146"/>
                </a:lnTo>
                <a:lnTo>
                  <a:pt x="63754" y="254507"/>
                </a:lnTo>
                <a:close/>
              </a:path>
              <a:path w="1144905" h="328294">
                <a:moveTo>
                  <a:pt x="71955" y="285146"/>
                </a:moveTo>
                <a:lnTo>
                  <a:pt x="59689" y="288416"/>
                </a:lnTo>
                <a:lnTo>
                  <a:pt x="62992" y="300608"/>
                </a:lnTo>
                <a:lnTo>
                  <a:pt x="75222" y="297347"/>
                </a:lnTo>
                <a:lnTo>
                  <a:pt x="71955" y="285146"/>
                </a:lnTo>
                <a:close/>
              </a:path>
              <a:path w="1144905" h="328294">
                <a:moveTo>
                  <a:pt x="75222" y="297347"/>
                </a:moveTo>
                <a:lnTo>
                  <a:pt x="62992" y="300608"/>
                </a:lnTo>
                <a:lnTo>
                  <a:pt x="76095" y="300608"/>
                </a:lnTo>
                <a:lnTo>
                  <a:pt x="75222" y="297347"/>
                </a:lnTo>
                <a:close/>
              </a:path>
              <a:path w="1144905" h="328294">
                <a:moveTo>
                  <a:pt x="1141349" y="0"/>
                </a:moveTo>
                <a:lnTo>
                  <a:pt x="71955" y="285146"/>
                </a:lnTo>
                <a:lnTo>
                  <a:pt x="75222" y="297347"/>
                </a:lnTo>
                <a:lnTo>
                  <a:pt x="1144651" y="12191"/>
                </a:lnTo>
                <a:lnTo>
                  <a:pt x="1141349" y="0"/>
                </a:lnTo>
                <a:close/>
              </a:path>
            </a:pathLst>
          </a:custGeom>
          <a:solidFill>
            <a:srgbClr val="822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794502" y="902080"/>
            <a:ext cx="1068070" cy="256540"/>
          </a:xfrm>
          <a:custGeom>
            <a:avLst/>
            <a:gdLst/>
            <a:ahLst/>
            <a:cxnLst/>
            <a:rect l="l" t="t" r="r" b="b"/>
            <a:pathLst>
              <a:path w="1068070" h="256540">
                <a:moveTo>
                  <a:pt x="992201" y="225033"/>
                </a:moveTo>
                <a:lnTo>
                  <a:pt x="985520" y="256159"/>
                </a:lnTo>
                <a:lnTo>
                  <a:pt x="1068070" y="234823"/>
                </a:lnTo>
                <a:lnTo>
                  <a:pt x="1059175" y="227711"/>
                </a:lnTo>
                <a:lnTo>
                  <a:pt x="1004697" y="227711"/>
                </a:lnTo>
                <a:lnTo>
                  <a:pt x="992201" y="225033"/>
                </a:lnTo>
                <a:close/>
              </a:path>
              <a:path w="1068070" h="256540">
                <a:moveTo>
                  <a:pt x="994872" y="212588"/>
                </a:moveTo>
                <a:lnTo>
                  <a:pt x="992201" y="225033"/>
                </a:lnTo>
                <a:lnTo>
                  <a:pt x="1004697" y="227711"/>
                </a:lnTo>
                <a:lnTo>
                  <a:pt x="1007364" y="215265"/>
                </a:lnTo>
                <a:lnTo>
                  <a:pt x="994872" y="212588"/>
                </a:lnTo>
                <a:close/>
              </a:path>
              <a:path w="1068070" h="256540">
                <a:moveTo>
                  <a:pt x="1001522" y="181610"/>
                </a:moveTo>
                <a:lnTo>
                  <a:pt x="994872" y="212588"/>
                </a:lnTo>
                <a:lnTo>
                  <a:pt x="1007364" y="215265"/>
                </a:lnTo>
                <a:lnTo>
                  <a:pt x="1004697" y="227711"/>
                </a:lnTo>
                <a:lnTo>
                  <a:pt x="1059175" y="227711"/>
                </a:lnTo>
                <a:lnTo>
                  <a:pt x="1001522" y="181610"/>
                </a:lnTo>
                <a:close/>
              </a:path>
              <a:path w="1068070" h="256540">
                <a:moveTo>
                  <a:pt x="2539" y="0"/>
                </a:moveTo>
                <a:lnTo>
                  <a:pt x="0" y="12446"/>
                </a:lnTo>
                <a:lnTo>
                  <a:pt x="992201" y="225033"/>
                </a:lnTo>
                <a:lnTo>
                  <a:pt x="994872" y="212588"/>
                </a:lnTo>
                <a:lnTo>
                  <a:pt x="2539" y="0"/>
                </a:lnTo>
                <a:close/>
              </a:path>
            </a:pathLst>
          </a:custGeom>
          <a:solidFill>
            <a:srgbClr val="822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4651628" y="1289637"/>
            <a:ext cx="4187825" cy="4445635"/>
          </a:xfrm>
          <a:prstGeom prst="rect">
            <a:avLst/>
          </a:prstGeom>
        </p:spPr>
        <p:txBody>
          <a:bodyPr wrap="square" lIns="0" tIns="164465" rIns="0" bIns="0" rtlCol="0" vert="horz">
            <a:spAutoFit/>
          </a:bodyPr>
          <a:lstStyle/>
          <a:p>
            <a:pPr marL="1049020">
              <a:lnSpc>
                <a:spcPct val="100000"/>
              </a:lnSpc>
              <a:spcBef>
                <a:spcPts val="1295"/>
              </a:spcBef>
            </a:pPr>
            <a:r>
              <a:rPr dirty="0" sz="2000" b="1">
                <a:latin typeface="Arial"/>
                <a:cs typeface="Arial"/>
              </a:rPr>
              <a:t>NON</a:t>
            </a:r>
            <a:r>
              <a:rPr dirty="0" sz="2000" spc="-10" b="1">
                <a:latin typeface="Arial"/>
                <a:cs typeface="Arial"/>
              </a:rPr>
              <a:t> IRRILEVANTE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2000" b="1">
                <a:latin typeface="Arial"/>
                <a:cs typeface="Arial"/>
              </a:rPr>
              <a:t>misure</a:t>
            </a:r>
            <a:r>
              <a:rPr dirty="0" sz="2000" spc="-4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specifiche</a:t>
            </a:r>
            <a:r>
              <a:rPr dirty="0" sz="2000" spc="-6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di</a:t>
            </a:r>
            <a:r>
              <a:rPr dirty="0" sz="2000" spc="-3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protezione</a:t>
            </a:r>
            <a:r>
              <a:rPr dirty="0" sz="2000" spc="-60" b="1">
                <a:latin typeface="Arial"/>
                <a:cs typeface="Arial"/>
              </a:rPr>
              <a:t> </a:t>
            </a:r>
            <a:r>
              <a:rPr dirty="0" sz="2000" spc="-50" b="1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10" b="1">
                <a:latin typeface="Arial"/>
                <a:cs typeface="Arial"/>
              </a:rPr>
              <a:t>prevenzione</a:t>
            </a:r>
            <a:endParaRPr sz="2000">
              <a:latin typeface="Arial"/>
              <a:cs typeface="Arial"/>
            </a:endParaRPr>
          </a:p>
          <a:p>
            <a:pPr marL="12700" marR="5080" indent="-9525">
              <a:lnSpc>
                <a:spcPct val="100000"/>
              </a:lnSpc>
              <a:spcBef>
                <a:spcPts val="1200"/>
              </a:spcBef>
              <a:buSzPct val="95000"/>
              <a:buChar char="•"/>
              <a:tabLst>
                <a:tab pos="100330" algn="l"/>
              </a:tabLst>
            </a:pP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>
                <a:latin typeface="Arial MT"/>
                <a:cs typeface="Arial MT"/>
              </a:rPr>
              <a:t>l’obbligo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(?)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procedere</a:t>
            </a:r>
            <a:r>
              <a:rPr dirty="0" sz="2000" spc="-8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alla </a:t>
            </a:r>
            <a:r>
              <a:rPr dirty="0" sz="2000">
                <a:latin typeface="Arial MT"/>
                <a:cs typeface="Arial MT"/>
              </a:rPr>
              <a:t>determinazione</a:t>
            </a:r>
            <a:r>
              <a:rPr dirty="0" sz="2000" spc="-11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strumentale</a:t>
            </a:r>
            <a:r>
              <a:rPr dirty="0" sz="2000" spc="-9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dei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livelli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esposizione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(comunque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a </a:t>
            </a:r>
            <a:r>
              <a:rPr dirty="0" sz="2000">
                <a:latin typeface="Arial MT"/>
                <a:cs typeface="Arial MT"/>
              </a:rPr>
              <a:t>proseguire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l’attività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valutazione)</a:t>
            </a:r>
            <a:endParaRPr sz="2000">
              <a:latin typeface="Arial MT"/>
              <a:cs typeface="Arial MT"/>
            </a:endParaRPr>
          </a:p>
          <a:p>
            <a:pPr marL="12700" marR="534670" indent="157480">
              <a:lnSpc>
                <a:spcPct val="100000"/>
              </a:lnSpc>
              <a:spcBef>
                <a:spcPts val="1205"/>
              </a:spcBef>
              <a:buSzPct val="95000"/>
              <a:buChar char="•"/>
              <a:tabLst>
                <a:tab pos="170180" algn="l"/>
              </a:tabLst>
            </a:pPr>
            <a:r>
              <a:rPr dirty="0" sz="2000">
                <a:latin typeface="Arial MT"/>
                <a:cs typeface="Arial MT"/>
              </a:rPr>
              <a:t>Prevede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disposizioni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caso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di </a:t>
            </a:r>
            <a:r>
              <a:rPr dirty="0" sz="2000">
                <a:latin typeface="Arial MT"/>
                <a:cs typeface="Arial MT"/>
              </a:rPr>
              <a:t>emergenza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quali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procedure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ed </a:t>
            </a:r>
            <a:r>
              <a:rPr dirty="0" sz="2000" spc="-10">
                <a:latin typeface="Arial MT"/>
                <a:cs typeface="Arial MT"/>
              </a:rPr>
              <a:t>esercitazioni</a:t>
            </a:r>
            <a:endParaRPr sz="2000">
              <a:latin typeface="Arial MT"/>
              <a:cs typeface="Arial MT"/>
            </a:endParaRPr>
          </a:p>
          <a:p>
            <a:pPr marL="12700" marR="281305" indent="-9525">
              <a:lnSpc>
                <a:spcPct val="100000"/>
              </a:lnSpc>
              <a:spcBef>
                <a:spcPts val="1200"/>
              </a:spcBef>
              <a:buSzPct val="95000"/>
              <a:buChar char="•"/>
              <a:tabLst>
                <a:tab pos="100330" algn="l"/>
              </a:tabLst>
            </a:pPr>
            <a:r>
              <a:rPr dirty="0" sz="2000">
                <a:latin typeface="Arial MT"/>
                <a:cs typeface="Arial MT"/>
              </a:rPr>
              <a:t>	</a:t>
            </a:r>
            <a:r>
              <a:rPr dirty="0" sz="2000">
                <a:latin typeface="Arial MT"/>
                <a:cs typeface="Arial MT"/>
              </a:rPr>
              <a:t>attività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sorveglianza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medica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dei </a:t>
            </a:r>
            <a:r>
              <a:rPr dirty="0" sz="2000" spc="-10">
                <a:latin typeface="Arial MT"/>
                <a:cs typeface="Arial MT"/>
              </a:rPr>
              <a:t>lavoratori.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37</a:t>
            </a:fld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70"/>
              <a:t> </a:t>
            </a:r>
            <a:r>
              <a:rPr dirty="0"/>
              <a:t>cancerogeno</a:t>
            </a:r>
            <a:r>
              <a:rPr dirty="0" spc="-45"/>
              <a:t> </a:t>
            </a:r>
            <a:r>
              <a:rPr dirty="0"/>
              <a:t>–</a:t>
            </a:r>
            <a:r>
              <a:rPr dirty="0" spc="-55"/>
              <a:t> </a:t>
            </a:r>
            <a:r>
              <a:rPr dirty="0" spc="-10"/>
              <a:t>considerazioni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37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745642" y="1365326"/>
            <a:ext cx="7428230" cy="25863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latin typeface="Arial MT"/>
                <a:cs typeface="Arial MT"/>
              </a:rPr>
              <a:t>“Si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dovrà</a:t>
            </a:r>
            <a:r>
              <a:rPr dirty="0" sz="2800" spc="-6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in</a:t>
            </a:r>
            <a:r>
              <a:rPr dirty="0" sz="2800" spc="-5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ogni</a:t>
            </a:r>
            <a:r>
              <a:rPr dirty="0" sz="2800" spc="-5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caso</a:t>
            </a:r>
            <a:r>
              <a:rPr dirty="0" sz="2800" spc="-5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ridurre</a:t>
            </a:r>
            <a:r>
              <a:rPr dirty="0" sz="2800" spc="-5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il</a:t>
            </a:r>
            <a:r>
              <a:rPr dirty="0" sz="2800" spc="-5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livello</a:t>
            </a:r>
            <a:r>
              <a:rPr dirty="0" sz="2800" spc="-50">
                <a:latin typeface="Arial MT"/>
                <a:cs typeface="Arial MT"/>
              </a:rPr>
              <a:t> </a:t>
            </a:r>
            <a:r>
              <a:rPr dirty="0" sz="2800" spc="-25">
                <a:latin typeface="Arial MT"/>
                <a:cs typeface="Arial MT"/>
              </a:rPr>
              <a:t>di </a:t>
            </a:r>
            <a:r>
              <a:rPr dirty="0" sz="2800">
                <a:latin typeface="Arial MT"/>
                <a:cs typeface="Arial MT"/>
              </a:rPr>
              <a:t>esposizione</a:t>
            </a:r>
            <a:r>
              <a:rPr dirty="0" sz="2800" spc="-7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dei</a:t>
            </a:r>
            <a:r>
              <a:rPr dirty="0" sz="2800" spc="-6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lavoratori</a:t>
            </a:r>
            <a:r>
              <a:rPr dirty="0" sz="2800" spc="-7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al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più</a:t>
            </a:r>
            <a:r>
              <a:rPr dirty="0" sz="2800" spc="-6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basso</a:t>
            </a:r>
            <a:r>
              <a:rPr dirty="0" sz="2800" spc="-75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valore </a:t>
            </a:r>
            <a:r>
              <a:rPr dirty="0" sz="2800">
                <a:latin typeface="Arial MT"/>
                <a:cs typeface="Arial MT"/>
              </a:rPr>
              <a:t>tecnicamente</a:t>
            </a:r>
            <a:r>
              <a:rPr dirty="0" sz="2800" spc="-9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possibile</a:t>
            </a:r>
            <a:r>
              <a:rPr dirty="0" sz="2800" spc="-9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e</a:t>
            </a:r>
            <a:r>
              <a:rPr dirty="0" sz="2800" spc="-95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verificare</a:t>
            </a:r>
            <a:r>
              <a:rPr dirty="0" sz="2800" spc="-105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l’efficacia </a:t>
            </a:r>
            <a:r>
              <a:rPr dirty="0" sz="2800">
                <a:latin typeface="Arial MT"/>
                <a:cs typeface="Arial MT"/>
              </a:rPr>
              <a:t>delle</a:t>
            </a:r>
            <a:r>
              <a:rPr dirty="0" sz="2800" spc="-8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misure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di</a:t>
            </a:r>
            <a:r>
              <a:rPr dirty="0" sz="2800" spc="-8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prevenzione</a:t>
            </a:r>
            <a:r>
              <a:rPr dirty="0" sz="2800" spc="-70">
                <a:latin typeface="Arial MT"/>
                <a:cs typeface="Arial MT"/>
              </a:rPr>
              <a:t> </a:t>
            </a:r>
            <a:r>
              <a:rPr dirty="0" sz="2800">
                <a:latin typeface="Arial MT"/>
                <a:cs typeface="Arial MT"/>
              </a:rPr>
              <a:t>adottate</a:t>
            </a:r>
            <a:r>
              <a:rPr dirty="0" sz="2800" spc="-80">
                <a:latin typeface="Arial MT"/>
                <a:cs typeface="Arial MT"/>
              </a:rPr>
              <a:t> </a:t>
            </a:r>
            <a:r>
              <a:rPr dirty="0" sz="2800" spc="-10">
                <a:latin typeface="Arial MT"/>
                <a:cs typeface="Arial MT"/>
              </a:rPr>
              <a:t>attraverso </a:t>
            </a:r>
            <a:r>
              <a:rPr dirty="0" u="sng" sz="2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la</a:t>
            </a:r>
            <a:r>
              <a:rPr dirty="0" u="sng" sz="2800" spc="-10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misurazione</a:t>
            </a:r>
            <a:r>
              <a:rPr dirty="0" u="sng" sz="2800" spc="-8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dell’esposizione</a:t>
            </a:r>
            <a:r>
              <a:rPr dirty="0" u="sng" sz="2800" spc="-8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dei</a:t>
            </a:r>
            <a:r>
              <a:rPr dirty="0" u="sng" sz="2800" spc="-10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8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lavoratori</a:t>
            </a:r>
            <a:r>
              <a:rPr dirty="0" sz="2800" spc="-10">
                <a:latin typeface="Arial MT"/>
                <a:cs typeface="Arial MT"/>
              </a:rPr>
              <a:t> </a:t>
            </a:r>
            <a:r>
              <a:rPr dirty="0" u="sng" sz="2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agli</a:t>
            </a:r>
            <a:r>
              <a:rPr dirty="0" u="sng" sz="2800" spc="-8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agenti</a:t>
            </a:r>
            <a:r>
              <a:rPr dirty="0" u="sng" sz="2800" spc="-7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cancerogeni</a:t>
            </a:r>
            <a:r>
              <a:rPr dirty="0" u="sng" sz="2800" spc="-6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2800" spc="-8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28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mutageni</a:t>
            </a:r>
            <a:r>
              <a:rPr dirty="0" sz="2800" spc="-10">
                <a:latin typeface="Arial MT"/>
                <a:cs typeface="Arial MT"/>
              </a:rPr>
              <a:t>”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70"/>
              <a:t> </a:t>
            </a:r>
            <a:r>
              <a:rPr dirty="0"/>
              <a:t>cancerogeno</a:t>
            </a:r>
            <a:r>
              <a:rPr dirty="0" spc="-45"/>
              <a:t> </a:t>
            </a:r>
            <a:r>
              <a:rPr dirty="0"/>
              <a:t>–</a:t>
            </a:r>
            <a:r>
              <a:rPr dirty="0" spc="-55"/>
              <a:t> </a:t>
            </a:r>
            <a:r>
              <a:rPr dirty="0" spc="-10"/>
              <a:t>considerazioni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37</a:t>
            </a:fld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55600" marR="5080">
              <a:lnSpc>
                <a:spcPct val="100000"/>
              </a:lnSpc>
              <a:spcBef>
                <a:spcPts val="95"/>
              </a:spcBef>
            </a:pPr>
            <a:r>
              <a:rPr dirty="0"/>
              <a:t>“Nel</a:t>
            </a:r>
            <a:r>
              <a:rPr dirty="0" spc="-75"/>
              <a:t> </a:t>
            </a:r>
            <a:r>
              <a:rPr dirty="0"/>
              <a:t>caso,</a:t>
            </a:r>
            <a:r>
              <a:rPr dirty="0" spc="-85"/>
              <a:t> </a:t>
            </a:r>
            <a:r>
              <a:rPr dirty="0"/>
              <a:t>infine,</a:t>
            </a:r>
            <a:r>
              <a:rPr dirty="0" spc="-85"/>
              <a:t> </a:t>
            </a:r>
            <a:r>
              <a:rPr dirty="0"/>
              <a:t>di</a:t>
            </a:r>
            <a:r>
              <a:rPr dirty="0" spc="-90"/>
              <a:t> </a:t>
            </a:r>
            <a:r>
              <a:rPr dirty="0"/>
              <a:t>cancerogeni</a:t>
            </a:r>
            <a:r>
              <a:rPr dirty="0" spc="-80"/>
              <a:t> </a:t>
            </a:r>
            <a:r>
              <a:rPr dirty="0"/>
              <a:t>ubiquitari</a:t>
            </a:r>
            <a:r>
              <a:rPr dirty="0" spc="-90"/>
              <a:t> </a:t>
            </a:r>
            <a:r>
              <a:rPr dirty="0" spc="-25"/>
              <a:t>si </a:t>
            </a:r>
            <a:r>
              <a:rPr dirty="0"/>
              <a:t>potrà</a:t>
            </a:r>
            <a:r>
              <a:rPr dirty="0" spc="-60"/>
              <a:t> </a:t>
            </a:r>
            <a:r>
              <a:rPr dirty="0"/>
              <a:t>far</a:t>
            </a:r>
            <a:r>
              <a:rPr dirty="0" spc="-70"/>
              <a:t> </a:t>
            </a:r>
            <a:r>
              <a:rPr dirty="0"/>
              <a:t>riferimento,</a:t>
            </a:r>
            <a:r>
              <a:rPr dirty="0" spc="-55"/>
              <a:t> </a:t>
            </a:r>
            <a:r>
              <a:rPr dirty="0"/>
              <a:t>ai</a:t>
            </a:r>
            <a:r>
              <a:rPr dirty="0" spc="-65"/>
              <a:t> </a:t>
            </a:r>
            <a:r>
              <a:rPr dirty="0"/>
              <a:t>fini</a:t>
            </a:r>
            <a:r>
              <a:rPr dirty="0" spc="-70"/>
              <a:t> </a:t>
            </a:r>
            <a:r>
              <a:rPr dirty="0"/>
              <a:t>della</a:t>
            </a:r>
            <a:r>
              <a:rPr dirty="0" spc="-55"/>
              <a:t> </a:t>
            </a:r>
            <a:r>
              <a:rPr dirty="0" spc="-10"/>
              <a:t>valutazione </a:t>
            </a:r>
            <a:r>
              <a:rPr dirty="0"/>
              <a:t>dell’esposizione</a:t>
            </a:r>
            <a:r>
              <a:rPr dirty="0" spc="-165"/>
              <a:t> </a:t>
            </a:r>
            <a:r>
              <a:rPr dirty="0"/>
              <a:t>professionale,</a:t>
            </a:r>
            <a:r>
              <a:rPr dirty="0" spc="-185"/>
              <a:t> </a:t>
            </a:r>
            <a:r>
              <a:rPr dirty="0" spc="-20"/>
              <a:t>alle </a:t>
            </a:r>
            <a:r>
              <a:rPr dirty="0"/>
              <a:t>conoscenze</a:t>
            </a:r>
            <a:r>
              <a:rPr dirty="0" spc="-55"/>
              <a:t> </a:t>
            </a:r>
            <a:r>
              <a:rPr dirty="0"/>
              <a:t>in</a:t>
            </a:r>
            <a:r>
              <a:rPr dirty="0" spc="-70"/>
              <a:t> </a:t>
            </a:r>
            <a:r>
              <a:rPr dirty="0"/>
              <a:t>tema</a:t>
            </a:r>
            <a:r>
              <a:rPr dirty="0" spc="-55"/>
              <a:t> </a:t>
            </a:r>
            <a:r>
              <a:rPr dirty="0"/>
              <a:t>di</a:t>
            </a:r>
            <a:r>
              <a:rPr dirty="0" spc="-50"/>
              <a:t> </a:t>
            </a:r>
            <a:r>
              <a:rPr dirty="0"/>
              <a:t>esposizione</a:t>
            </a:r>
            <a:r>
              <a:rPr dirty="0" spc="-65"/>
              <a:t> </a:t>
            </a:r>
            <a:r>
              <a:rPr dirty="0" spc="-10"/>
              <a:t>della </a:t>
            </a:r>
            <a:r>
              <a:rPr dirty="0"/>
              <a:t>popolazione</a:t>
            </a:r>
            <a:r>
              <a:rPr dirty="0" spc="-140"/>
              <a:t> </a:t>
            </a:r>
            <a:r>
              <a:rPr dirty="0" spc="-10"/>
              <a:t>generale.”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433273"/>
            <a:ext cx="86671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/>
              <a:t>Considerazioni</a:t>
            </a:r>
            <a:r>
              <a:rPr dirty="0" sz="2800" spc="-100"/>
              <a:t> </a:t>
            </a:r>
            <a:r>
              <a:rPr dirty="0" sz="2800"/>
              <a:t>operative</a:t>
            </a:r>
            <a:r>
              <a:rPr dirty="0" sz="2800" spc="-120"/>
              <a:t> </a:t>
            </a:r>
            <a:r>
              <a:rPr dirty="0" sz="2800"/>
              <a:t>per</a:t>
            </a:r>
            <a:r>
              <a:rPr dirty="0" sz="2800" spc="-135"/>
              <a:t> </a:t>
            </a:r>
            <a:r>
              <a:rPr dirty="0" sz="2800"/>
              <a:t>laboratori</a:t>
            </a:r>
            <a:r>
              <a:rPr dirty="0" sz="2800" spc="-114"/>
              <a:t> </a:t>
            </a:r>
            <a:r>
              <a:rPr dirty="0" sz="2800" spc="-10"/>
              <a:t>universitari</a:t>
            </a:r>
            <a:endParaRPr sz="2800"/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37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1481709"/>
            <a:ext cx="7726045" cy="2806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822333"/>
              </a:buClr>
              <a:buChar char="•"/>
              <a:tabLst>
                <a:tab pos="354965" algn="l"/>
              </a:tabLst>
            </a:pPr>
            <a:r>
              <a:rPr dirty="0" sz="2400">
                <a:latin typeface="Arial MT"/>
                <a:cs typeface="Arial MT"/>
              </a:rPr>
              <a:t>Valutazione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-11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rischio</a:t>
            </a:r>
            <a:r>
              <a:rPr dirty="0" sz="2400" spc="-10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chimico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2014"/>
              </a:spcBef>
              <a:buClr>
                <a:srgbClr val="822333"/>
              </a:buClr>
              <a:buChar char="•"/>
              <a:tabLst>
                <a:tab pos="354965" algn="l"/>
              </a:tabLst>
            </a:pPr>
            <a:r>
              <a:rPr dirty="0" sz="2400">
                <a:latin typeface="Arial MT"/>
                <a:cs typeface="Arial MT"/>
              </a:rPr>
              <a:t>Figure</a:t>
            </a:r>
            <a:r>
              <a:rPr dirty="0" sz="2400" spc="-10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interessate</a:t>
            </a:r>
            <a:r>
              <a:rPr dirty="0" sz="2400" spc="-11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(responsabili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11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esposti)</a:t>
            </a:r>
            <a:endParaRPr sz="2400">
              <a:latin typeface="Arial MT"/>
              <a:cs typeface="Arial MT"/>
            </a:endParaRPr>
          </a:p>
          <a:p>
            <a:pPr marL="355600" marR="5080" indent="-342900">
              <a:lnSpc>
                <a:spcPct val="150000"/>
              </a:lnSpc>
              <a:spcBef>
                <a:spcPts val="580"/>
              </a:spcBef>
              <a:buClr>
                <a:srgbClr val="822333"/>
              </a:buClr>
              <a:buChar char="•"/>
              <a:tabLst>
                <a:tab pos="355600" algn="l"/>
              </a:tabLst>
            </a:pPr>
            <a:r>
              <a:rPr dirty="0" sz="2400">
                <a:latin typeface="Arial MT"/>
                <a:cs typeface="Arial MT"/>
              </a:rPr>
              <a:t>Obbligo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informazione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specifica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(modulo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8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ore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due </a:t>
            </a:r>
            <a:r>
              <a:rPr dirty="0" sz="2400">
                <a:latin typeface="Arial MT"/>
                <a:cs typeface="Arial MT"/>
              </a:rPr>
              <a:t>sottomoduli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–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modalità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somministrazione)</a:t>
            </a: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2014"/>
              </a:spcBef>
              <a:buClr>
                <a:srgbClr val="822333"/>
              </a:buClr>
              <a:buChar char="•"/>
              <a:tabLst>
                <a:tab pos="354965" algn="l"/>
              </a:tabLst>
            </a:pPr>
            <a:r>
              <a:rPr dirty="0" sz="2400">
                <a:latin typeface="Arial MT"/>
                <a:cs typeface="Arial MT"/>
              </a:rPr>
              <a:t>Sorveglianza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sanitaria</a:t>
            </a:r>
            <a:r>
              <a:rPr dirty="0" sz="2400" spc="-5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(in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caso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RC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non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irrilevante)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2742" y="5109159"/>
            <a:ext cx="8039734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 i="1">
                <a:latin typeface="Arial"/>
                <a:cs typeface="Arial"/>
              </a:rPr>
              <a:t>https:/</a:t>
            </a:r>
            <a:r>
              <a:rPr dirty="0" sz="2000" spc="-10" i="1">
                <a:latin typeface="Arial"/>
                <a:cs typeface="Arial"/>
                <a:hlinkClick r:id="rId2"/>
              </a:rPr>
              <a:t>/www.chem.uniroma1.it/didattica/offerta-formativa/rischio-chimico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55"/>
              <a:t> </a:t>
            </a:r>
            <a:r>
              <a:rPr dirty="0"/>
              <a:t>–</a:t>
            </a:r>
            <a:r>
              <a:rPr dirty="0" spc="-45"/>
              <a:t> </a:t>
            </a:r>
            <a:r>
              <a:rPr dirty="0" spc="-10"/>
              <a:t>definizioni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402742" y="1281270"/>
            <a:ext cx="8412480" cy="3769995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440"/>
              </a:spcBef>
            </a:pP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MISURE</a:t>
            </a:r>
            <a:r>
              <a:rPr dirty="0" u="sng" sz="2400" spc="-3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DI</a:t>
            </a:r>
            <a:r>
              <a:rPr dirty="0" u="sng" sz="2400" spc="-1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PREVENZIONE</a:t>
            </a:r>
            <a:endParaRPr sz="2400">
              <a:latin typeface="Comic Sans MS"/>
              <a:cs typeface="Comic Sans MS"/>
            </a:endParaRPr>
          </a:p>
          <a:p>
            <a:pPr algn="just" marL="12700" marR="5080">
              <a:lnSpc>
                <a:spcPts val="2590"/>
              </a:lnSpc>
              <a:spcBef>
                <a:spcPts val="665"/>
              </a:spcBef>
            </a:pPr>
            <a:r>
              <a:rPr dirty="0" sz="2400">
                <a:latin typeface="Arial MT"/>
                <a:cs typeface="Arial MT"/>
              </a:rPr>
              <a:t>Misure</a:t>
            </a:r>
            <a:r>
              <a:rPr dirty="0" sz="2400" spc="3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atte</a:t>
            </a:r>
            <a:r>
              <a:rPr dirty="0" sz="2400" spc="3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</a:t>
            </a:r>
            <a:r>
              <a:rPr dirty="0" sz="2400" spc="390">
                <a:latin typeface="Arial MT"/>
                <a:cs typeface="Arial MT"/>
              </a:rPr>
              <a:t> </a:t>
            </a:r>
            <a:r>
              <a:rPr dirty="0" sz="2400" b="1">
                <a:latin typeface="Arial"/>
                <a:cs typeface="Arial"/>
              </a:rPr>
              <a:t>ridurre</a:t>
            </a:r>
            <a:r>
              <a:rPr dirty="0" sz="2400" spc="38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la</a:t>
            </a:r>
            <a:r>
              <a:rPr dirty="0" sz="2400" spc="38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frequenza</a:t>
            </a:r>
            <a:r>
              <a:rPr dirty="0" sz="2400" spc="390" b="1">
                <a:latin typeface="Arial"/>
                <a:cs typeface="Arial"/>
              </a:rPr>
              <a:t> </a:t>
            </a:r>
            <a:r>
              <a:rPr dirty="0" sz="2400">
                <a:latin typeface="Arial MT"/>
                <a:cs typeface="Arial MT"/>
              </a:rPr>
              <a:t>dell’evento</a:t>
            </a:r>
            <a:r>
              <a:rPr dirty="0" sz="2400" spc="39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indesiderato </a:t>
            </a:r>
            <a:r>
              <a:rPr dirty="0" sz="2400">
                <a:latin typeface="Arial MT"/>
                <a:cs typeface="Arial MT"/>
              </a:rPr>
              <a:t>(es.</a:t>
            </a:r>
            <a:r>
              <a:rPr dirty="0" sz="2400" spc="3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sostituzione</a:t>
            </a:r>
            <a:r>
              <a:rPr dirty="0" sz="2400" spc="3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dell’agente</a:t>
            </a:r>
            <a:r>
              <a:rPr dirty="0" sz="2400" spc="3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39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rischio,</a:t>
            </a:r>
            <a:r>
              <a:rPr dirty="0" sz="2400" spc="39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rimozione</a:t>
            </a:r>
            <a:r>
              <a:rPr dirty="0" sz="2400" spc="3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alla</a:t>
            </a:r>
            <a:r>
              <a:rPr dirty="0" sz="2400" spc="40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fonte, comportamenti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sicuri).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24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</a:pP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MISURE</a:t>
            </a:r>
            <a:r>
              <a:rPr dirty="0" u="sng" sz="2400" spc="-75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DI</a:t>
            </a:r>
            <a:r>
              <a:rPr dirty="0" u="sng" sz="2400" spc="-55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spc="-10" b="1">
                <a:solidFill>
                  <a:srgbClr val="2C6DE3"/>
                </a:solidFill>
                <a:uFill>
                  <a:solidFill>
                    <a:srgbClr val="2C6DE3"/>
                  </a:solidFill>
                </a:uFill>
                <a:latin typeface="Comic Sans MS"/>
                <a:cs typeface="Comic Sans MS"/>
              </a:rPr>
              <a:t>PROTEZIONE</a:t>
            </a:r>
            <a:endParaRPr sz="2400">
              <a:latin typeface="Comic Sans MS"/>
              <a:cs typeface="Comic Sans MS"/>
            </a:endParaRPr>
          </a:p>
          <a:p>
            <a:pPr algn="just" marL="12700" marR="5080">
              <a:lnSpc>
                <a:spcPts val="2590"/>
              </a:lnSpc>
              <a:spcBef>
                <a:spcPts val="665"/>
              </a:spcBef>
            </a:pPr>
            <a:r>
              <a:rPr dirty="0" sz="2400">
                <a:latin typeface="Arial MT"/>
                <a:cs typeface="Arial MT"/>
              </a:rPr>
              <a:t>Misure</a:t>
            </a:r>
            <a:r>
              <a:rPr dirty="0" sz="2400" spc="58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atte</a:t>
            </a:r>
            <a:r>
              <a:rPr dirty="0" sz="2400" spc="58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a</a:t>
            </a:r>
            <a:r>
              <a:rPr dirty="0" sz="2400" spc="580">
                <a:latin typeface="Arial MT"/>
                <a:cs typeface="Arial MT"/>
              </a:rPr>
              <a:t>  </a:t>
            </a:r>
            <a:r>
              <a:rPr dirty="0" sz="2400" b="1">
                <a:latin typeface="Arial"/>
                <a:cs typeface="Arial"/>
              </a:rPr>
              <a:t>ridurre</a:t>
            </a:r>
            <a:r>
              <a:rPr dirty="0" sz="2400" spc="580" b="1">
                <a:latin typeface="Arial"/>
                <a:cs typeface="Arial"/>
              </a:rPr>
              <a:t>  </a:t>
            </a:r>
            <a:r>
              <a:rPr dirty="0" sz="2400" b="1">
                <a:latin typeface="Arial"/>
                <a:cs typeface="Arial"/>
              </a:rPr>
              <a:t>la</a:t>
            </a:r>
            <a:r>
              <a:rPr dirty="0" sz="2400" spc="580" b="1">
                <a:latin typeface="Arial"/>
                <a:cs typeface="Arial"/>
              </a:rPr>
              <a:t>  </a:t>
            </a:r>
            <a:r>
              <a:rPr dirty="0" sz="2400" b="1">
                <a:latin typeface="Arial"/>
                <a:cs typeface="Arial"/>
              </a:rPr>
              <a:t>gravità</a:t>
            </a:r>
            <a:r>
              <a:rPr dirty="0" sz="2400" spc="580" b="1">
                <a:latin typeface="Arial"/>
                <a:cs typeface="Arial"/>
              </a:rPr>
              <a:t>  </a:t>
            </a:r>
            <a:r>
              <a:rPr dirty="0" sz="2400">
                <a:latin typeface="Arial MT"/>
                <a:cs typeface="Arial MT"/>
              </a:rPr>
              <a:t>(magnitudo)</a:t>
            </a:r>
            <a:r>
              <a:rPr dirty="0" sz="2400" spc="590">
                <a:latin typeface="Arial MT"/>
                <a:cs typeface="Arial MT"/>
              </a:rPr>
              <a:t>  </a:t>
            </a:r>
            <a:r>
              <a:rPr dirty="0" sz="2400" spc="-10">
                <a:latin typeface="Arial MT"/>
                <a:cs typeface="Arial MT"/>
              </a:rPr>
              <a:t>delle </a:t>
            </a:r>
            <a:r>
              <a:rPr dirty="0" sz="2400">
                <a:latin typeface="Arial MT"/>
                <a:cs typeface="Arial MT"/>
              </a:rPr>
              <a:t>conseguenze</a:t>
            </a:r>
            <a:r>
              <a:rPr dirty="0" sz="2400" spc="2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(es.</a:t>
            </a:r>
            <a:r>
              <a:rPr dirty="0" sz="2400" spc="1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protezione</a:t>
            </a:r>
            <a:r>
              <a:rPr dirty="0" sz="2400" spc="2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individuale</a:t>
            </a:r>
            <a:r>
              <a:rPr dirty="0" sz="2400" spc="2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2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lavoratore,</a:t>
            </a:r>
            <a:r>
              <a:rPr dirty="0" sz="2400" spc="2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piano </a:t>
            </a:r>
            <a:r>
              <a:rPr dirty="0" sz="2400">
                <a:latin typeface="Arial MT"/>
                <a:cs typeface="Arial MT"/>
              </a:rPr>
              <a:t>per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le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emergenze).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55"/>
              <a:t> </a:t>
            </a:r>
            <a:r>
              <a:rPr dirty="0"/>
              <a:t>–</a:t>
            </a:r>
            <a:r>
              <a:rPr dirty="0" spc="-45"/>
              <a:t> </a:t>
            </a:r>
            <a:r>
              <a:rPr dirty="0" spc="-10"/>
              <a:t>definizioni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859942" y="1366850"/>
            <a:ext cx="7718425" cy="94106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generale</a:t>
            </a:r>
            <a:r>
              <a:rPr dirty="0" sz="2000" spc="-4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il</a:t>
            </a:r>
            <a:r>
              <a:rPr dirty="0" sz="2000" spc="-1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concetto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di</a:t>
            </a:r>
            <a:r>
              <a:rPr dirty="0" sz="2000" spc="-2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rischio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può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essere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sintetizzato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un </a:t>
            </a:r>
            <a:r>
              <a:rPr dirty="0" sz="2000">
                <a:latin typeface="Arial MT"/>
                <a:cs typeface="Arial MT"/>
              </a:rPr>
              <a:t>apposito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 b="1">
                <a:latin typeface="Arial"/>
                <a:cs typeface="Arial"/>
              </a:rPr>
              <a:t>indice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di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rischio</a:t>
            </a:r>
            <a:r>
              <a:rPr dirty="0" sz="2000" spc="-45" b="1">
                <a:latin typeface="Arial"/>
                <a:cs typeface="Arial"/>
              </a:rPr>
              <a:t> </a:t>
            </a:r>
            <a:r>
              <a:rPr dirty="0" sz="2000">
                <a:latin typeface="Arial MT"/>
                <a:cs typeface="Arial MT"/>
              </a:rPr>
              <a:t>definito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dal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prodotto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della</a:t>
            </a:r>
            <a:r>
              <a:rPr dirty="0" sz="2000" spc="-25">
                <a:latin typeface="Arial MT"/>
                <a:cs typeface="Arial MT"/>
              </a:rPr>
              <a:t> </a:t>
            </a:r>
            <a:r>
              <a:rPr dirty="0" sz="2000" b="1">
                <a:latin typeface="Arial"/>
                <a:cs typeface="Arial"/>
              </a:rPr>
              <a:t>frequenza</a:t>
            </a:r>
            <a:r>
              <a:rPr dirty="0" sz="2000" spc="-55" b="1">
                <a:latin typeface="Arial"/>
                <a:cs typeface="Arial"/>
              </a:rPr>
              <a:t> </a:t>
            </a:r>
            <a:r>
              <a:rPr dirty="0" sz="2000" spc="-25">
                <a:latin typeface="Arial MT"/>
                <a:cs typeface="Arial MT"/>
              </a:rPr>
              <a:t>di </a:t>
            </a:r>
            <a:r>
              <a:rPr dirty="0" sz="2000">
                <a:latin typeface="Arial MT"/>
                <a:cs typeface="Arial MT"/>
              </a:rPr>
              <a:t>un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evento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indesiderato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b="1">
                <a:latin typeface="Arial"/>
                <a:cs typeface="Arial"/>
              </a:rPr>
              <a:t>per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>
                <a:latin typeface="Arial MT"/>
                <a:cs typeface="Arial MT"/>
              </a:rPr>
              <a:t>la</a:t>
            </a:r>
            <a:r>
              <a:rPr dirty="0" sz="2000" spc="-1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sua</a:t>
            </a:r>
            <a:r>
              <a:rPr dirty="0" sz="2000" spc="-35">
                <a:latin typeface="Arial MT"/>
                <a:cs typeface="Arial MT"/>
              </a:rPr>
              <a:t> </a:t>
            </a:r>
            <a:r>
              <a:rPr dirty="0" sz="2000" b="1">
                <a:latin typeface="Arial"/>
                <a:cs typeface="Arial"/>
              </a:rPr>
              <a:t>magnitudo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spc="-10">
                <a:latin typeface="Arial MT"/>
                <a:cs typeface="Arial MT"/>
              </a:rPr>
              <a:t>(gravità):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59942" y="4172203"/>
            <a:ext cx="7205345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MT"/>
                <a:cs typeface="Arial MT"/>
              </a:rPr>
              <a:t>Nel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caso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della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infortunistica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(rischi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per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la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sicurezza)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presenta</a:t>
            </a:r>
            <a:r>
              <a:rPr dirty="0" sz="2000" spc="-6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un </a:t>
            </a:r>
            <a:r>
              <a:rPr dirty="0" sz="2000">
                <a:latin typeface="Arial MT"/>
                <a:cs typeface="Arial MT"/>
              </a:rPr>
              <a:t>significato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abbastanza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coerente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con</a:t>
            </a:r>
            <a:r>
              <a:rPr dirty="0" sz="2000" spc="-5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un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prodotto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matematico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59429" y="2782061"/>
            <a:ext cx="2882265" cy="792480"/>
          </a:xfrm>
          <a:prstGeom prst="rect">
            <a:avLst/>
          </a:prstGeom>
          <a:solidFill>
            <a:srgbClr val="FFDE52"/>
          </a:solidFill>
          <a:ln w="25400">
            <a:solidFill>
              <a:srgbClr val="000000"/>
            </a:solidFill>
          </a:ln>
        </p:spPr>
        <p:txBody>
          <a:bodyPr wrap="square" lIns="0" tIns="74930" rIns="0" bIns="0" rtlCol="0" vert="horz">
            <a:spAutoFit/>
          </a:bodyPr>
          <a:lstStyle/>
          <a:p>
            <a:pPr marL="675640">
              <a:lnSpc>
                <a:spcPct val="100000"/>
              </a:lnSpc>
              <a:spcBef>
                <a:spcPts val="590"/>
              </a:spcBef>
              <a:tabLst>
                <a:tab pos="1596390" algn="l"/>
                <a:tab pos="1935480" algn="l"/>
              </a:tabLst>
            </a:pPr>
            <a:r>
              <a:rPr dirty="0" sz="2400" b="1">
                <a:latin typeface="Arial"/>
                <a:cs typeface="Arial"/>
              </a:rPr>
              <a:t>R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=</a:t>
            </a:r>
            <a:r>
              <a:rPr dirty="0" sz="2400" spc="-10" b="1">
                <a:latin typeface="Arial"/>
                <a:cs typeface="Arial"/>
              </a:rPr>
              <a:t> </a:t>
            </a:r>
            <a:r>
              <a:rPr dirty="0" sz="2400" spc="-50" b="1">
                <a:latin typeface="Arial"/>
                <a:cs typeface="Arial"/>
              </a:rPr>
              <a:t>f</a:t>
            </a:r>
            <a:r>
              <a:rPr dirty="0" sz="2400" b="1">
                <a:latin typeface="Arial"/>
                <a:cs typeface="Arial"/>
              </a:rPr>
              <a:t>	</a:t>
            </a:r>
            <a:r>
              <a:rPr dirty="0" sz="2400" spc="-50" b="1">
                <a:latin typeface="Arial"/>
                <a:cs typeface="Arial"/>
              </a:rPr>
              <a:t>x</a:t>
            </a:r>
            <a:r>
              <a:rPr dirty="0" sz="2400" b="1">
                <a:latin typeface="Arial"/>
                <a:cs typeface="Arial"/>
              </a:rPr>
              <a:t>	</a:t>
            </a:r>
            <a:r>
              <a:rPr dirty="0" sz="2400" spc="-50" b="1">
                <a:latin typeface="Arial"/>
                <a:cs typeface="Arial"/>
              </a:rPr>
              <a:t>m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55"/>
              <a:t> </a:t>
            </a:r>
            <a:r>
              <a:rPr dirty="0"/>
              <a:t>–</a:t>
            </a:r>
            <a:r>
              <a:rPr dirty="0" spc="-45"/>
              <a:t> </a:t>
            </a:r>
            <a:r>
              <a:rPr dirty="0" spc="-10"/>
              <a:t>definizioni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364642" y="1136581"/>
            <a:ext cx="8489315" cy="3843654"/>
          </a:xfrm>
          <a:prstGeom prst="rect">
            <a:avLst/>
          </a:prstGeom>
        </p:spPr>
        <p:txBody>
          <a:bodyPr wrap="square" lIns="0" tIns="92710" rIns="0" bIns="0" rtlCol="0" vert="horz">
            <a:spAutoFit/>
          </a:bodyPr>
          <a:lstStyle/>
          <a:p>
            <a:pPr algn="just" marL="50800">
              <a:lnSpc>
                <a:spcPct val="100000"/>
              </a:lnSpc>
              <a:spcBef>
                <a:spcPts val="730"/>
              </a:spcBef>
            </a:pPr>
            <a:r>
              <a:rPr dirty="0" u="sng" sz="240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VALUTAZIONE</a:t>
            </a:r>
            <a:r>
              <a:rPr dirty="0" u="sng" sz="2400" spc="-5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DEL</a:t>
            </a:r>
            <a:r>
              <a:rPr dirty="0" u="sng" sz="2400" spc="-35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spc="-1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RISCHIO</a:t>
            </a:r>
            <a:endParaRPr sz="2400">
              <a:latin typeface="Comic Sans MS"/>
              <a:cs typeface="Comic Sans MS"/>
            </a:endParaRPr>
          </a:p>
          <a:p>
            <a:pPr algn="just" marL="50800" marR="147955">
              <a:lnSpc>
                <a:spcPct val="100000"/>
              </a:lnSpc>
              <a:spcBef>
                <a:spcPts val="625"/>
              </a:spcBef>
            </a:pPr>
            <a:r>
              <a:rPr dirty="0" sz="2400">
                <a:latin typeface="Arial MT"/>
                <a:cs typeface="Arial MT"/>
              </a:rPr>
              <a:t>Insieme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delle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procedure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atte</a:t>
            </a:r>
            <a:r>
              <a:rPr dirty="0" sz="2400" spc="-9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b="1">
                <a:latin typeface="Arial"/>
                <a:cs typeface="Arial"/>
              </a:rPr>
              <a:t>stimare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tale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possibilità</a:t>
            </a:r>
            <a:r>
              <a:rPr dirty="0" sz="2400" spc="-11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in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un </a:t>
            </a:r>
            <a:r>
              <a:rPr dirty="0" sz="2400" b="1">
                <a:latin typeface="Arial"/>
                <a:cs typeface="Arial"/>
              </a:rPr>
              <a:t>contesto</a:t>
            </a:r>
            <a:r>
              <a:rPr dirty="0" sz="2400" spc="-5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oggettivo</a:t>
            </a:r>
            <a:r>
              <a:rPr dirty="0" sz="2400" spc="-70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specifico</a:t>
            </a:r>
            <a:r>
              <a:rPr dirty="0" sz="2400" spc="-10">
                <a:latin typeface="Arial MT"/>
                <a:cs typeface="Arial MT"/>
              </a:rPr>
              <a:t>.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35"/>
              </a:spcBef>
            </a:pPr>
            <a:endParaRPr sz="2400">
              <a:latin typeface="Arial MT"/>
              <a:cs typeface="Arial MT"/>
            </a:endParaRPr>
          </a:p>
          <a:p>
            <a:pPr algn="just" marL="50800">
              <a:lnSpc>
                <a:spcPct val="100000"/>
              </a:lnSpc>
              <a:spcBef>
                <a:spcPts val="5"/>
              </a:spcBef>
            </a:pPr>
            <a:r>
              <a:rPr dirty="0" u="sng" sz="240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COMUNICAZIONE</a:t>
            </a:r>
            <a:r>
              <a:rPr dirty="0" u="sng" sz="2400" spc="-7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DEL</a:t>
            </a:r>
            <a:r>
              <a:rPr dirty="0" u="sng" sz="2400" spc="-4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spc="-1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RISCHIO</a:t>
            </a:r>
            <a:endParaRPr sz="2400">
              <a:latin typeface="Comic Sans MS"/>
              <a:cs typeface="Comic Sans MS"/>
            </a:endParaRPr>
          </a:p>
          <a:p>
            <a:pPr algn="just" marL="50800" marR="43180">
              <a:lnSpc>
                <a:spcPct val="90000"/>
              </a:lnSpc>
              <a:spcBef>
                <a:spcPts val="620"/>
              </a:spcBef>
            </a:pPr>
            <a:r>
              <a:rPr dirty="0" sz="2400">
                <a:latin typeface="Arial MT"/>
                <a:cs typeface="Arial MT"/>
              </a:rPr>
              <a:t>Insieme</a:t>
            </a:r>
            <a:r>
              <a:rPr dirty="0" sz="2400" spc="-170">
                <a:latin typeface="Arial MT"/>
                <a:cs typeface="Arial MT"/>
              </a:rPr>
              <a:t> </a:t>
            </a:r>
            <a:r>
              <a:rPr dirty="0" sz="2400" spc="-725">
                <a:latin typeface="Arial MT"/>
                <a:cs typeface="Arial MT"/>
              </a:rPr>
              <a:t>d</a:t>
            </a:r>
            <a:r>
              <a:rPr dirty="0" baseline="89506" sz="1350" spc="-217">
                <a:solidFill>
                  <a:srgbClr val="FFFFFF"/>
                </a:solidFill>
                <a:latin typeface="Arial MT"/>
                <a:cs typeface="Arial MT"/>
              </a:rPr>
              <a:t>f</a:t>
            </a:r>
            <a:r>
              <a:rPr dirty="0" baseline="89506" sz="1350" spc="-209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dirty="0" baseline="89506" sz="1350" spc="412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400" spc="-495">
                <a:latin typeface="Arial MT"/>
                <a:cs typeface="Arial MT"/>
              </a:rPr>
              <a:t>e</a:t>
            </a:r>
            <a:r>
              <a:rPr dirty="0" baseline="89506" sz="1350">
                <a:solidFill>
                  <a:srgbClr val="FFFFFF"/>
                </a:solidFill>
                <a:latin typeface="Arial MT"/>
                <a:cs typeface="Arial MT"/>
              </a:rPr>
              <a:t>t</a:t>
            </a:r>
            <a:r>
              <a:rPr dirty="0" baseline="89506" sz="1350" spc="-375">
                <a:solidFill>
                  <a:srgbClr val="FFFFFF"/>
                </a:solidFill>
                <a:latin typeface="Arial MT"/>
                <a:cs typeface="Arial MT"/>
              </a:rPr>
              <a:t>o</a:t>
            </a:r>
            <a:r>
              <a:rPr dirty="0" sz="2400" spc="-65">
                <a:latin typeface="Arial MT"/>
                <a:cs typeface="Arial MT"/>
              </a:rPr>
              <a:t>l</a:t>
            </a:r>
            <a:r>
              <a:rPr dirty="0" baseline="89506" sz="1350" spc="-644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2400" spc="-5">
                <a:latin typeface="Arial MT"/>
                <a:cs typeface="Arial MT"/>
              </a:rPr>
              <a:t>l</a:t>
            </a:r>
            <a:r>
              <a:rPr dirty="0" sz="2400" spc="5">
                <a:latin typeface="Arial MT"/>
                <a:cs typeface="Arial MT"/>
              </a:rPr>
              <a:t>e</a:t>
            </a:r>
            <a:r>
              <a:rPr dirty="0" sz="2400" spc="15">
                <a:latin typeface="Arial MT"/>
                <a:cs typeface="Arial MT"/>
              </a:rPr>
              <a:t> </a:t>
            </a:r>
            <a:r>
              <a:rPr dirty="0" sz="2400" spc="-45">
                <a:latin typeface="Arial MT"/>
                <a:cs typeface="Arial MT"/>
              </a:rPr>
              <a:t>proced</a:t>
            </a:r>
            <a:r>
              <a:rPr dirty="0" baseline="89506" sz="1350" spc="-67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dirty="0" sz="2400" spc="-45">
                <a:latin typeface="Arial MT"/>
                <a:cs typeface="Arial MT"/>
              </a:rPr>
              <a:t>ure</a:t>
            </a:r>
            <a:r>
              <a:rPr dirty="0" sz="2400" spc="-125">
                <a:latin typeface="Arial MT"/>
                <a:cs typeface="Arial MT"/>
              </a:rPr>
              <a:t> </a:t>
            </a:r>
            <a:r>
              <a:rPr dirty="0" sz="2400" spc="-465">
                <a:latin typeface="Arial MT"/>
                <a:cs typeface="Arial MT"/>
              </a:rPr>
              <a:t>a</a:t>
            </a:r>
            <a:r>
              <a:rPr dirty="0" baseline="89506" sz="1350" spc="-465">
                <a:solidFill>
                  <a:srgbClr val="FFFFFF"/>
                </a:solidFill>
                <a:latin typeface="Arial MT"/>
                <a:cs typeface="Arial MT"/>
              </a:rPr>
              <a:t>m</a:t>
            </a:r>
            <a:r>
              <a:rPr dirty="0" sz="2400" spc="-370">
                <a:latin typeface="Arial MT"/>
                <a:cs typeface="Arial MT"/>
              </a:rPr>
              <a:t>t</a:t>
            </a:r>
            <a:r>
              <a:rPr dirty="0" baseline="89506" sz="1350" spc="-232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dirty="0" sz="2400" spc="-525">
                <a:latin typeface="Arial MT"/>
                <a:cs typeface="Arial MT"/>
              </a:rPr>
              <a:t>t</a:t>
            </a:r>
            <a:r>
              <a:rPr dirty="0" baseline="89506" sz="1350" spc="-15">
                <a:solidFill>
                  <a:srgbClr val="FFFFFF"/>
                </a:solidFill>
                <a:latin typeface="Arial MT"/>
                <a:cs typeface="Arial MT"/>
              </a:rPr>
              <a:t>t</a:t>
            </a:r>
            <a:r>
              <a:rPr dirty="0" baseline="89506" sz="1350" spc="-359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dirty="0" sz="2400" spc="-5">
                <a:latin typeface="Arial MT"/>
                <a:cs typeface="Arial MT"/>
              </a:rPr>
              <a:t>e</a:t>
            </a:r>
            <a:r>
              <a:rPr dirty="0" sz="2400" spc="9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</a:t>
            </a:r>
            <a:r>
              <a:rPr dirty="0" sz="2400" spc="25">
                <a:latin typeface="Arial MT"/>
                <a:cs typeface="Arial MT"/>
              </a:rPr>
              <a:t> </a:t>
            </a:r>
            <a:r>
              <a:rPr dirty="0" sz="2400" b="1">
                <a:latin typeface="Arial"/>
                <a:cs typeface="Arial"/>
              </a:rPr>
              <a:t>trasmettere</a:t>
            </a:r>
            <a:r>
              <a:rPr dirty="0" sz="2400" spc="5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correttamente</a:t>
            </a:r>
            <a:r>
              <a:rPr dirty="0" sz="2400" spc="55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la </a:t>
            </a:r>
            <a:r>
              <a:rPr dirty="0" sz="2400" b="1">
                <a:latin typeface="Arial"/>
                <a:cs typeface="Arial"/>
              </a:rPr>
              <a:t>conoscenza</a:t>
            </a:r>
            <a:r>
              <a:rPr dirty="0" sz="2400" spc="455" b="1">
                <a:latin typeface="Arial"/>
                <a:cs typeface="Arial"/>
              </a:rPr>
              <a:t>  </a:t>
            </a:r>
            <a:r>
              <a:rPr dirty="0" sz="2400" b="1">
                <a:latin typeface="Arial"/>
                <a:cs typeface="Arial"/>
              </a:rPr>
              <a:t>della</a:t>
            </a:r>
            <a:r>
              <a:rPr dirty="0" sz="2400" spc="465" b="1">
                <a:latin typeface="Arial"/>
                <a:cs typeface="Arial"/>
              </a:rPr>
              <a:t>  </a:t>
            </a:r>
            <a:r>
              <a:rPr dirty="0" sz="2400" b="1">
                <a:latin typeface="Arial"/>
                <a:cs typeface="Arial"/>
              </a:rPr>
              <a:t>situazione</a:t>
            </a:r>
            <a:r>
              <a:rPr dirty="0" sz="2400" spc="459" b="1">
                <a:latin typeface="Arial"/>
                <a:cs typeface="Arial"/>
              </a:rPr>
              <a:t>  </a:t>
            </a:r>
            <a:r>
              <a:rPr dirty="0" sz="2400" b="1">
                <a:latin typeface="Arial"/>
                <a:cs typeface="Arial"/>
              </a:rPr>
              <a:t>di</a:t>
            </a:r>
            <a:r>
              <a:rPr dirty="0" sz="2400" spc="465" b="1">
                <a:latin typeface="Arial"/>
                <a:cs typeface="Arial"/>
              </a:rPr>
              <a:t>  </a:t>
            </a:r>
            <a:r>
              <a:rPr dirty="0" sz="2400" b="1">
                <a:latin typeface="Arial"/>
                <a:cs typeface="Arial"/>
              </a:rPr>
              <a:t>rischio</a:t>
            </a:r>
            <a:r>
              <a:rPr dirty="0" sz="2400" spc="470" b="1">
                <a:latin typeface="Arial"/>
                <a:cs typeface="Arial"/>
              </a:rPr>
              <a:t>  </a:t>
            </a:r>
            <a:r>
              <a:rPr dirty="0" sz="2400" b="1">
                <a:latin typeface="Arial"/>
                <a:cs typeface="Arial"/>
              </a:rPr>
              <a:t>ai</a:t>
            </a:r>
            <a:r>
              <a:rPr dirty="0" sz="2400" spc="465" b="1">
                <a:latin typeface="Arial"/>
                <a:cs typeface="Arial"/>
              </a:rPr>
              <a:t>  </a:t>
            </a:r>
            <a:r>
              <a:rPr dirty="0" sz="2400" spc="-10" b="1">
                <a:latin typeface="Arial"/>
                <a:cs typeface="Arial"/>
              </a:rPr>
              <a:t>soggetti </a:t>
            </a:r>
            <a:r>
              <a:rPr dirty="0" sz="2400" b="1">
                <a:latin typeface="Arial"/>
                <a:cs typeface="Arial"/>
              </a:rPr>
              <a:t>interessati</a:t>
            </a:r>
            <a:r>
              <a:rPr dirty="0" sz="2400" spc="5" b="1">
                <a:latin typeface="Arial"/>
                <a:cs typeface="Arial"/>
              </a:rPr>
              <a:t>  </a:t>
            </a:r>
            <a:r>
              <a:rPr dirty="0" sz="2400">
                <a:latin typeface="Arial MT"/>
                <a:cs typeface="Arial MT"/>
              </a:rPr>
              <a:t>(opera</a:t>
            </a:r>
            <a:r>
              <a:rPr dirty="0" sz="2400" spc="-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informazione</a:t>
            </a:r>
            <a:r>
              <a:rPr dirty="0" sz="2400" spc="-1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-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formazione  rivolta  </a:t>
            </a:r>
            <a:r>
              <a:rPr dirty="0" sz="2400" spc="-25">
                <a:latin typeface="Arial MT"/>
                <a:cs typeface="Arial MT"/>
              </a:rPr>
              <a:t>ai </a:t>
            </a:r>
            <a:r>
              <a:rPr dirty="0" sz="2400">
                <a:latin typeface="Arial MT"/>
                <a:cs typeface="Arial MT"/>
              </a:rPr>
              <a:t>lavoratori,</a:t>
            </a:r>
            <a:r>
              <a:rPr dirty="0" sz="2400" spc="5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a</a:t>
            </a:r>
            <a:r>
              <a:rPr dirty="0" sz="2400" spc="5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particolari</a:t>
            </a:r>
            <a:r>
              <a:rPr dirty="0" sz="2400" spc="6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categorie</a:t>
            </a:r>
            <a:r>
              <a:rPr dirty="0" sz="2400" spc="55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della</a:t>
            </a:r>
            <a:r>
              <a:rPr dirty="0" sz="2400" spc="5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popolazione</a:t>
            </a:r>
            <a:r>
              <a:rPr dirty="0" sz="2400" spc="60">
                <a:latin typeface="Arial MT"/>
                <a:cs typeface="Arial MT"/>
              </a:rPr>
              <a:t>  </a:t>
            </a:r>
            <a:r>
              <a:rPr dirty="0" sz="2400">
                <a:latin typeface="Arial MT"/>
                <a:cs typeface="Arial MT"/>
              </a:rPr>
              <a:t>o</a:t>
            </a:r>
            <a:r>
              <a:rPr dirty="0" sz="2400" spc="55">
                <a:latin typeface="Arial MT"/>
                <a:cs typeface="Arial MT"/>
              </a:rPr>
              <a:t>  </a:t>
            </a:r>
            <a:r>
              <a:rPr dirty="0" sz="2400" spc="-20">
                <a:latin typeface="Arial MT"/>
                <a:cs typeface="Arial MT"/>
              </a:rPr>
              <a:t>alla </a:t>
            </a:r>
            <a:r>
              <a:rPr dirty="0" sz="2400">
                <a:latin typeface="Arial MT"/>
                <a:cs typeface="Arial MT"/>
              </a:rPr>
              <a:t>popolazione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nella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sua</a:t>
            </a:r>
            <a:r>
              <a:rPr dirty="0" sz="2400" spc="-10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generalità).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33425">
              <a:lnSpc>
                <a:spcPct val="100000"/>
              </a:lnSpc>
              <a:spcBef>
                <a:spcPts val="100"/>
              </a:spcBef>
            </a:pPr>
            <a:r>
              <a:rPr dirty="0"/>
              <a:t>Rischio</a:t>
            </a:r>
            <a:r>
              <a:rPr dirty="0" spc="-55"/>
              <a:t> </a:t>
            </a:r>
            <a:r>
              <a:rPr dirty="0"/>
              <a:t>–</a:t>
            </a:r>
            <a:r>
              <a:rPr dirty="0" spc="-45"/>
              <a:t> </a:t>
            </a:r>
            <a:r>
              <a:rPr dirty="0" spc="-10"/>
              <a:t>definizioni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258267" y="992308"/>
            <a:ext cx="8700135" cy="2379980"/>
          </a:xfrm>
          <a:prstGeom prst="rect">
            <a:avLst/>
          </a:prstGeom>
        </p:spPr>
        <p:txBody>
          <a:bodyPr wrap="square" lIns="0" tIns="9207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25"/>
              </a:spcBef>
            </a:pPr>
            <a:r>
              <a:rPr dirty="0" u="sng" sz="240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PERCEZIONE</a:t>
            </a:r>
            <a:r>
              <a:rPr dirty="0" u="sng" sz="2400" spc="-55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DEL</a:t>
            </a:r>
            <a:r>
              <a:rPr dirty="0" u="sng" sz="2400" spc="-35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spc="-1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RISCHIO</a:t>
            </a:r>
            <a:endParaRPr sz="2400">
              <a:latin typeface="Comic Sans MS"/>
              <a:cs typeface="Comic Sans MS"/>
            </a:endParaRPr>
          </a:p>
          <a:p>
            <a:pPr algn="just" marL="12700" marR="5080">
              <a:lnSpc>
                <a:spcPct val="100000"/>
              </a:lnSpc>
              <a:spcBef>
                <a:spcPts val="630"/>
              </a:spcBef>
            </a:pPr>
            <a:r>
              <a:rPr dirty="0" sz="2400">
                <a:latin typeface="Arial MT"/>
                <a:cs typeface="Arial MT"/>
              </a:rPr>
              <a:t>Interpretazione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 b="1">
                <a:latin typeface="Arial"/>
                <a:cs typeface="Arial"/>
              </a:rPr>
              <a:t>soggettiva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>
                <a:latin typeface="Arial MT"/>
                <a:cs typeface="Arial MT"/>
              </a:rPr>
              <a:t>della</a:t>
            </a:r>
            <a:r>
              <a:rPr dirty="0" sz="2400" spc="-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situazione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rischio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</a:t>
            </a:r>
            <a:r>
              <a:rPr dirty="0" sz="2400" spc="-5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assenza </a:t>
            </a:r>
            <a:r>
              <a:rPr dirty="0" sz="2400">
                <a:latin typeface="Arial MT"/>
                <a:cs typeface="Arial MT"/>
              </a:rPr>
              <a:t>di</a:t>
            </a:r>
            <a:r>
              <a:rPr dirty="0" sz="2400" spc="22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una</a:t>
            </a:r>
            <a:r>
              <a:rPr dirty="0" sz="2400" spc="2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corretta</a:t>
            </a:r>
            <a:r>
              <a:rPr dirty="0" sz="2400" spc="24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comunicazione</a:t>
            </a:r>
            <a:r>
              <a:rPr dirty="0" sz="2400" spc="24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</a:t>
            </a:r>
            <a:r>
              <a:rPr dirty="0" sz="2400" spc="2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medesimo</a:t>
            </a:r>
            <a:r>
              <a:rPr dirty="0" sz="2400" spc="245">
                <a:latin typeface="Arial MT"/>
                <a:cs typeface="Arial MT"/>
              </a:rPr>
              <a:t> </a:t>
            </a:r>
            <a:r>
              <a:rPr dirty="0" sz="2400" i="1">
                <a:latin typeface="Arial"/>
                <a:cs typeface="Arial"/>
              </a:rPr>
              <a:t>(condizionata</a:t>
            </a:r>
            <a:r>
              <a:rPr dirty="0" sz="2400" spc="245" i="1">
                <a:latin typeface="Arial"/>
                <a:cs typeface="Arial"/>
              </a:rPr>
              <a:t> </a:t>
            </a:r>
            <a:r>
              <a:rPr dirty="0" sz="2400" spc="-25" i="1">
                <a:latin typeface="Arial"/>
                <a:cs typeface="Arial"/>
              </a:rPr>
              <a:t>da </a:t>
            </a:r>
            <a:r>
              <a:rPr dirty="0" sz="2400" i="1">
                <a:latin typeface="Arial"/>
                <a:cs typeface="Arial"/>
              </a:rPr>
              <a:t>fattori</a:t>
            </a:r>
            <a:r>
              <a:rPr dirty="0" sz="2400" spc="6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quali</a:t>
            </a:r>
            <a:r>
              <a:rPr dirty="0" sz="2400" spc="7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età,</a:t>
            </a:r>
            <a:r>
              <a:rPr dirty="0" sz="2400" spc="6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sesso,</a:t>
            </a:r>
            <a:r>
              <a:rPr dirty="0" sz="2400" spc="5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grado</a:t>
            </a:r>
            <a:r>
              <a:rPr dirty="0" sz="2400" spc="5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di</a:t>
            </a:r>
            <a:r>
              <a:rPr dirty="0" sz="2400" spc="6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istruzione,</a:t>
            </a:r>
            <a:r>
              <a:rPr dirty="0" sz="2400" spc="7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interesse</a:t>
            </a:r>
            <a:r>
              <a:rPr dirty="0" sz="2400" spc="65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personale, </a:t>
            </a:r>
            <a:r>
              <a:rPr dirty="0" sz="2400" i="1">
                <a:latin typeface="Arial"/>
                <a:cs typeface="Arial"/>
              </a:rPr>
              <a:t>contesto</a:t>
            </a:r>
            <a:r>
              <a:rPr dirty="0" sz="2400" spc="-1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sociale,</a:t>
            </a:r>
            <a:r>
              <a:rPr dirty="0" sz="2400" spc="-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economico</a:t>
            </a:r>
            <a:r>
              <a:rPr dirty="0" sz="2400" spc="-1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e</a:t>
            </a:r>
            <a:r>
              <a:rPr dirty="0" sz="2400" spc="-1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politico,</a:t>
            </a:r>
            <a:r>
              <a:rPr dirty="0" sz="2400" spc="-1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grado</a:t>
            </a:r>
            <a:r>
              <a:rPr dirty="0" sz="2400" spc="-2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di</a:t>
            </a:r>
            <a:r>
              <a:rPr dirty="0" sz="2400" spc="-1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conoscenza</a:t>
            </a:r>
            <a:r>
              <a:rPr dirty="0" sz="2400" spc="-10" i="1">
                <a:latin typeface="Arial"/>
                <a:cs typeface="Arial"/>
              </a:rPr>
              <a:t> </a:t>
            </a:r>
            <a:r>
              <a:rPr dirty="0" sz="2400" spc="-25" i="1">
                <a:latin typeface="Arial"/>
                <a:cs typeface="Arial"/>
              </a:rPr>
              <a:t>del </a:t>
            </a:r>
            <a:r>
              <a:rPr dirty="0" sz="2400" i="1">
                <a:latin typeface="Arial"/>
                <a:cs typeface="Arial"/>
              </a:rPr>
              <a:t>problema,</a:t>
            </a:r>
            <a:r>
              <a:rPr dirty="0" sz="2400" spc="-7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esistenza</a:t>
            </a:r>
            <a:r>
              <a:rPr dirty="0" sz="2400" spc="-10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di</a:t>
            </a:r>
            <a:r>
              <a:rPr dirty="0" sz="2400" spc="-10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precedenti</a:t>
            </a:r>
            <a:r>
              <a:rPr dirty="0" sz="2400" spc="-7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eventi</a:t>
            </a:r>
            <a:r>
              <a:rPr dirty="0" sz="2400" spc="-95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negativi).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8267" y="3699313"/>
            <a:ext cx="8700770" cy="2014220"/>
          </a:xfrm>
          <a:prstGeom prst="rect">
            <a:avLst/>
          </a:prstGeom>
        </p:spPr>
        <p:txBody>
          <a:bodyPr wrap="square" lIns="0" tIns="9271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30"/>
              </a:spcBef>
            </a:pPr>
            <a:r>
              <a:rPr dirty="0" u="sng" sz="240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GESTIONE</a:t>
            </a:r>
            <a:r>
              <a:rPr dirty="0" u="sng" sz="2400" spc="-85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DEL</a:t>
            </a:r>
            <a:r>
              <a:rPr dirty="0" u="sng" sz="2400" spc="-7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2400" spc="-10" b="1">
                <a:solidFill>
                  <a:srgbClr val="F96400"/>
                </a:solidFill>
                <a:uFill>
                  <a:solidFill>
                    <a:srgbClr val="F96400"/>
                  </a:solidFill>
                </a:uFill>
                <a:latin typeface="Comic Sans MS"/>
                <a:cs typeface="Comic Sans MS"/>
              </a:rPr>
              <a:t>RISCHIO</a:t>
            </a:r>
            <a:endParaRPr sz="2400">
              <a:latin typeface="Comic Sans MS"/>
              <a:cs typeface="Comic Sans MS"/>
            </a:endParaRPr>
          </a:p>
          <a:p>
            <a:pPr algn="just" marL="12700" marR="5080">
              <a:lnSpc>
                <a:spcPct val="100000"/>
              </a:lnSpc>
              <a:spcBef>
                <a:spcPts val="625"/>
              </a:spcBef>
            </a:pPr>
            <a:r>
              <a:rPr dirty="0" sz="2400">
                <a:latin typeface="Arial MT"/>
                <a:cs typeface="Arial MT"/>
              </a:rPr>
              <a:t>Insieme</a:t>
            </a:r>
            <a:r>
              <a:rPr dirty="0" sz="2400" spc="37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degli</a:t>
            </a:r>
            <a:r>
              <a:rPr dirty="0" sz="2400" spc="3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interventi</a:t>
            </a:r>
            <a:r>
              <a:rPr dirty="0" sz="2400" spc="38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e</a:t>
            </a:r>
            <a:r>
              <a:rPr dirty="0" sz="2400" spc="3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delle</a:t>
            </a:r>
            <a:r>
              <a:rPr dirty="0" sz="2400" spc="37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procedure</a:t>
            </a:r>
            <a:r>
              <a:rPr dirty="0" sz="2400" spc="38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atte</a:t>
            </a:r>
            <a:r>
              <a:rPr dirty="0" sz="2400" spc="375">
                <a:latin typeface="Arial MT"/>
                <a:cs typeface="Arial MT"/>
              </a:rPr>
              <a:t> </a:t>
            </a:r>
            <a:r>
              <a:rPr dirty="0" sz="2400" b="1">
                <a:latin typeface="Arial"/>
                <a:cs typeface="Arial"/>
              </a:rPr>
              <a:t>a</a:t>
            </a:r>
            <a:r>
              <a:rPr dirty="0" sz="2400" spc="36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eliminare</a:t>
            </a:r>
            <a:r>
              <a:rPr dirty="0" sz="2400" spc="365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la </a:t>
            </a:r>
            <a:r>
              <a:rPr dirty="0" sz="2400" b="1">
                <a:latin typeface="Arial"/>
                <a:cs typeface="Arial"/>
              </a:rPr>
              <a:t>situazione</a:t>
            </a:r>
            <a:r>
              <a:rPr dirty="0" sz="2400" spc="254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di</a:t>
            </a:r>
            <a:r>
              <a:rPr dirty="0" sz="2400" spc="26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rischio</a:t>
            </a:r>
            <a:r>
              <a:rPr dirty="0" sz="2400" spc="254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o</a:t>
            </a:r>
            <a:r>
              <a:rPr dirty="0" sz="2400" spc="27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</a:t>
            </a:r>
            <a:r>
              <a:rPr dirty="0" sz="2400" spc="27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ridurre</a:t>
            </a:r>
            <a:r>
              <a:rPr dirty="0" sz="2400" spc="26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quest’ultimo</a:t>
            </a:r>
            <a:r>
              <a:rPr dirty="0" sz="2400" spc="27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al</a:t>
            </a:r>
            <a:r>
              <a:rPr dirty="0" sz="2400" spc="270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minimo</a:t>
            </a:r>
            <a:r>
              <a:rPr dirty="0" sz="2400" spc="265" b="1">
                <a:latin typeface="Arial"/>
                <a:cs typeface="Arial"/>
              </a:rPr>
              <a:t> </a:t>
            </a:r>
            <a:r>
              <a:rPr dirty="0" sz="2400" spc="-25" i="1">
                <a:latin typeface="Arial"/>
                <a:cs typeface="Arial"/>
              </a:rPr>
              <a:t>(la </a:t>
            </a:r>
            <a:r>
              <a:rPr dirty="0" sz="2400" i="1">
                <a:latin typeface="Arial"/>
                <a:cs typeface="Arial"/>
              </a:rPr>
              <a:t>gestione</a:t>
            </a:r>
            <a:r>
              <a:rPr dirty="0" sz="2400" spc="6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del</a:t>
            </a:r>
            <a:r>
              <a:rPr dirty="0" sz="2400" spc="6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rischio</a:t>
            </a:r>
            <a:r>
              <a:rPr dirty="0" sz="2400" spc="7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dipende</a:t>
            </a:r>
            <a:r>
              <a:rPr dirty="0" sz="2400" spc="7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da</a:t>
            </a:r>
            <a:r>
              <a:rPr dirty="0" sz="2400" spc="7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numerosi</a:t>
            </a:r>
            <a:r>
              <a:rPr dirty="0" sz="2400" spc="6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fattori,</a:t>
            </a:r>
            <a:r>
              <a:rPr dirty="0" sz="2400" spc="60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principalmente </a:t>
            </a:r>
            <a:r>
              <a:rPr dirty="0" sz="2400" i="1">
                <a:latin typeface="Arial"/>
                <a:cs typeface="Arial"/>
              </a:rPr>
              <a:t>di</a:t>
            </a:r>
            <a:r>
              <a:rPr dirty="0" sz="2400" spc="-6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natura</a:t>
            </a:r>
            <a:r>
              <a:rPr dirty="0" sz="2400" spc="-60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tecnica</a:t>
            </a:r>
            <a:r>
              <a:rPr dirty="0" sz="2400" spc="-55" i="1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ed</a:t>
            </a:r>
            <a:r>
              <a:rPr dirty="0" sz="2400" spc="-60" i="1">
                <a:latin typeface="Arial"/>
                <a:cs typeface="Arial"/>
              </a:rPr>
              <a:t> </a:t>
            </a:r>
            <a:r>
              <a:rPr dirty="0" sz="2400" spc="-10" i="1">
                <a:latin typeface="Arial"/>
                <a:cs typeface="Arial"/>
              </a:rPr>
              <a:t>economica)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08734" y="3275838"/>
            <a:ext cx="895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solidFill>
                  <a:srgbClr val="FFFFFF"/>
                </a:solidFill>
                <a:latin typeface="Arial MT"/>
                <a:cs typeface="Arial MT"/>
              </a:rPr>
              <a:t>g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3520" y="214071"/>
            <a:ext cx="476250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Fattori</a:t>
            </a:r>
            <a:r>
              <a:rPr dirty="0" spc="-30"/>
              <a:t> </a:t>
            </a:r>
            <a:r>
              <a:rPr dirty="0"/>
              <a:t>di</a:t>
            </a:r>
            <a:r>
              <a:rPr dirty="0" spc="-30"/>
              <a:t> </a:t>
            </a:r>
            <a:r>
              <a:rPr dirty="0"/>
              <a:t>rischio</a:t>
            </a:r>
            <a:r>
              <a:rPr dirty="0" spc="-25"/>
              <a:t> </a:t>
            </a:r>
            <a:r>
              <a:rPr dirty="0"/>
              <a:t>per</a:t>
            </a:r>
            <a:r>
              <a:rPr dirty="0" spc="-10"/>
              <a:t> </a:t>
            </a:r>
            <a:r>
              <a:rPr dirty="0"/>
              <a:t>la</a:t>
            </a:r>
            <a:r>
              <a:rPr dirty="0" spc="-20"/>
              <a:t> </a:t>
            </a:r>
            <a:r>
              <a:rPr dirty="0" spc="-10"/>
              <a:t>sicurezza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b="0" i="1">
                <a:latin typeface="Arial"/>
                <a:cs typeface="Arial"/>
              </a:rPr>
              <a:t>(esito</a:t>
            </a:r>
            <a:r>
              <a:rPr dirty="0" spc="-80" b="0" i="1">
                <a:latin typeface="Arial"/>
                <a:cs typeface="Arial"/>
              </a:rPr>
              <a:t> </a:t>
            </a:r>
            <a:r>
              <a:rPr dirty="0" b="0" i="1">
                <a:latin typeface="Arial"/>
                <a:cs typeface="Arial"/>
              </a:rPr>
              <a:t>infortunio</a:t>
            </a:r>
            <a:r>
              <a:rPr dirty="0" spc="-70" b="0" i="1">
                <a:latin typeface="Arial"/>
                <a:cs typeface="Arial"/>
              </a:rPr>
              <a:t> </a:t>
            </a:r>
            <a:r>
              <a:rPr dirty="0" b="0" i="1">
                <a:latin typeface="Arial"/>
                <a:cs typeface="Arial"/>
              </a:rPr>
              <a:t>sul</a:t>
            </a:r>
            <a:r>
              <a:rPr dirty="0" spc="-80" b="0" i="1">
                <a:latin typeface="Arial"/>
                <a:cs typeface="Arial"/>
              </a:rPr>
              <a:t> </a:t>
            </a:r>
            <a:r>
              <a:rPr dirty="0" spc="-10" b="0" i="1">
                <a:latin typeface="Arial"/>
                <a:cs typeface="Arial"/>
              </a:rPr>
              <a:t>lavoro)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RISCHIO</a:t>
            </a:r>
            <a:r>
              <a:rPr dirty="0" spc="-40"/>
              <a:t> </a:t>
            </a:r>
            <a:r>
              <a:rPr dirty="0"/>
              <a:t>CHIMICO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40"/>
              <a:t> </a:t>
            </a:r>
            <a:r>
              <a:rPr dirty="0"/>
              <a:t>A.</a:t>
            </a:r>
            <a:r>
              <a:rPr dirty="0" spc="-30"/>
              <a:t> </a:t>
            </a:r>
            <a:r>
              <a:rPr dirty="0" spc="-10"/>
              <a:t>Bacaloni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Pagina</a:t>
            </a:r>
            <a:r>
              <a:rPr dirty="0" spc="-45"/>
              <a:t> </a:t>
            </a: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 descr=""/>
          <p:cNvSpPr txBox="1"/>
          <p:nvPr/>
        </p:nvSpPr>
        <p:spPr>
          <a:xfrm>
            <a:off x="258267" y="947543"/>
            <a:ext cx="5697220" cy="496443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393065" indent="-380365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AREE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TRANSITO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SPAZI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LAVORO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93065" algn="l"/>
              </a:tabLst>
            </a:pPr>
            <a:r>
              <a:rPr dirty="0" sz="1800" spc="-10" b="1">
                <a:latin typeface="Arial"/>
                <a:cs typeface="Arial"/>
              </a:rPr>
              <a:t>SCALE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393065" algn="l"/>
              </a:tabLst>
            </a:pPr>
            <a:r>
              <a:rPr dirty="0" sz="1800" spc="-10" b="1">
                <a:latin typeface="Arial"/>
                <a:cs typeface="Arial"/>
              </a:rPr>
              <a:t>MACCHINE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ATTREZZI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MANUALI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MANIPOLAZIONE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MANUALE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OGGETTI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93065" algn="l"/>
              </a:tabLst>
            </a:pPr>
            <a:r>
              <a:rPr dirty="0" sz="1800" spc="-10" b="1">
                <a:latin typeface="Arial"/>
                <a:cs typeface="Arial"/>
              </a:rPr>
              <a:t>IMMAGAZZINAMENTO</a:t>
            </a:r>
            <a:r>
              <a:rPr dirty="0" sz="1800" b="1">
                <a:latin typeface="Arial"/>
                <a:cs typeface="Arial"/>
              </a:rPr>
              <a:t> DI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OGGETTI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IMPIANTI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ELETTRICI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APPARECCHI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8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PRESSIONE</a:t>
            </a:r>
            <a:endParaRPr sz="1800">
              <a:latin typeface="Arial"/>
              <a:cs typeface="Arial"/>
            </a:endParaRPr>
          </a:p>
          <a:p>
            <a:pPr marL="393065" indent="-38036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93065" algn="l"/>
              </a:tabLst>
            </a:pPr>
            <a:r>
              <a:rPr dirty="0" sz="1800" b="1">
                <a:latin typeface="Arial"/>
                <a:cs typeface="Arial"/>
              </a:rPr>
              <a:t>RETI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APPARECCHI</a:t>
            </a:r>
            <a:r>
              <a:rPr dirty="0" sz="1800" spc="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DISTRIBUZIONE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spc="-25" b="1">
                <a:latin typeface="Arial"/>
                <a:cs typeface="Arial"/>
              </a:rPr>
              <a:t>GAS</a:t>
            </a:r>
            <a:endParaRPr sz="1800">
              <a:latin typeface="Arial"/>
              <a:cs typeface="Arial"/>
            </a:endParaRPr>
          </a:p>
          <a:p>
            <a:pPr marL="457200" indent="-44450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57200" algn="l"/>
              </a:tabLst>
            </a:pPr>
            <a:r>
              <a:rPr dirty="0" sz="1800" b="1">
                <a:latin typeface="Arial"/>
                <a:cs typeface="Arial"/>
              </a:rPr>
              <a:t>APPARECCHI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7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SOLLEVAMENTO</a:t>
            </a:r>
            <a:endParaRPr sz="1800">
              <a:latin typeface="Arial"/>
              <a:cs typeface="Arial"/>
            </a:endParaRPr>
          </a:p>
          <a:p>
            <a:pPr marL="457200" indent="-44450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57200" algn="l"/>
              </a:tabLst>
            </a:pPr>
            <a:r>
              <a:rPr dirty="0" sz="1800" b="1">
                <a:latin typeface="Arial"/>
                <a:cs typeface="Arial"/>
              </a:rPr>
              <a:t>MEZZI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TRASPORTO</a:t>
            </a:r>
            <a:endParaRPr sz="1800">
              <a:latin typeface="Arial"/>
              <a:cs typeface="Arial"/>
            </a:endParaRPr>
          </a:p>
          <a:p>
            <a:pPr marL="457200" indent="-44450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457200" algn="l"/>
              </a:tabLst>
            </a:pPr>
            <a:r>
              <a:rPr dirty="0" sz="1800" b="1">
                <a:latin typeface="Arial"/>
                <a:cs typeface="Arial"/>
              </a:rPr>
              <a:t>RISCHI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INCENDIO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ED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ESPLOSIONE</a:t>
            </a:r>
            <a:endParaRPr sz="1800">
              <a:latin typeface="Arial"/>
              <a:cs typeface="Arial"/>
            </a:endParaRPr>
          </a:p>
          <a:p>
            <a:pPr marL="457200" indent="-44450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457200" algn="l"/>
              </a:tabLst>
            </a:pPr>
            <a:r>
              <a:rPr dirty="0" sz="1800" b="1">
                <a:latin typeface="Arial"/>
                <a:cs typeface="Arial"/>
              </a:rPr>
              <a:t>RISCHI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PER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LA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PRESENZA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ESPLOSIVI</a:t>
            </a:r>
            <a:endParaRPr sz="1800">
              <a:latin typeface="Arial"/>
              <a:cs typeface="Arial"/>
            </a:endParaRPr>
          </a:p>
          <a:p>
            <a:pPr marL="457200" indent="-44450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457200" algn="l"/>
              </a:tabLst>
            </a:pPr>
            <a:r>
              <a:rPr dirty="0" sz="1800" b="1">
                <a:latin typeface="Arial"/>
                <a:cs typeface="Arial"/>
              </a:rPr>
              <a:t>RISCHI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CHIMICI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- -</dc:creator>
  <dc:title>Presentazione di PowerPoint</dc:title>
  <dcterms:created xsi:type="dcterms:W3CDTF">2025-03-25T10:41:59Z</dcterms:created>
  <dcterms:modified xsi:type="dcterms:W3CDTF">2025-03-25T10:41:59Z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2022-05-31T00:00:00Z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2025-03-25T00:00:00Z</vt:filetime>
  </property>
  <property fmtid="{D5CDD505-2E9C-101B-9397-08002B2CF9AE}" pid="5" name="Producer">
    <vt:lpwstr>Microsoft® PowerPoint® per Microsoft 365</vt:lpwstr>
  </property>
</Properties>
</file>