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540" r:id="rId2"/>
    <p:sldId id="268" r:id="rId3"/>
    <p:sldId id="600" r:id="rId4"/>
    <p:sldId id="802" r:id="rId5"/>
    <p:sldId id="269" r:id="rId6"/>
    <p:sldId id="442" r:id="rId7"/>
    <p:sldId id="541" r:id="rId8"/>
    <p:sldId id="502" r:id="rId9"/>
    <p:sldId id="341" r:id="rId10"/>
    <p:sldId id="394" r:id="rId11"/>
    <p:sldId id="270" r:id="rId12"/>
    <p:sldId id="346" r:id="rId13"/>
    <p:sldId id="593" r:id="rId14"/>
    <p:sldId id="591" r:id="rId15"/>
    <p:sldId id="272" r:id="rId16"/>
    <p:sldId id="273" r:id="rId17"/>
    <p:sldId id="274" r:id="rId18"/>
    <p:sldId id="806" r:id="rId19"/>
    <p:sldId id="395" r:id="rId20"/>
    <p:sldId id="588" r:id="rId21"/>
    <p:sldId id="807" r:id="rId22"/>
    <p:sldId id="598" r:id="rId23"/>
    <p:sldId id="808" r:id="rId24"/>
    <p:sldId id="803" r:id="rId25"/>
    <p:sldId id="476" r:id="rId26"/>
    <p:sldId id="375" r:id="rId27"/>
    <p:sldId id="804" r:id="rId28"/>
    <p:sldId id="585" r:id="rId29"/>
    <p:sldId id="478" r:id="rId30"/>
    <p:sldId id="397" r:id="rId31"/>
    <p:sldId id="443" r:id="rId32"/>
    <p:sldId id="396" r:id="rId33"/>
    <p:sldId id="596" r:id="rId34"/>
    <p:sldId id="300" r:id="rId35"/>
    <p:sldId id="599" r:id="rId36"/>
    <p:sldId id="597" r:id="rId37"/>
    <p:sldId id="477" r:id="rId38"/>
    <p:sldId id="586" r:id="rId39"/>
    <p:sldId id="420" r:id="rId40"/>
    <p:sldId id="314" r:id="rId41"/>
    <p:sldId id="277" r:id="rId42"/>
    <p:sldId id="380" r:id="rId43"/>
    <p:sldId id="418" r:id="rId44"/>
    <p:sldId id="419" r:id="rId45"/>
    <p:sldId id="354" r:id="rId46"/>
    <p:sldId id="422" r:id="rId47"/>
    <p:sldId id="421" r:id="rId48"/>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958F"/>
    <a:srgbClr val="385D8A"/>
    <a:srgbClr val="FFC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26" autoAdjust="0"/>
    <p:restoredTop sz="78313" autoAdjust="0"/>
  </p:normalViewPr>
  <p:slideViewPr>
    <p:cSldViewPr>
      <p:cViewPr varScale="1">
        <p:scale>
          <a:sx n="93" d="100"/>
          <a:sy n="93" d="100"/>
        </p:scale>
        <p:origin x="1122" y="84"/>
      </p:cViewPr>
      <p:guideLst>
        <p:guide orient="horz" pos="2160"/>
        <p:guide pos="2880"/>
      </p:guideLst>
    </p:cSldViewPr>
  </p:slideViewPr>
  <p:notesTextViewPr>
    <p:cViewPr>
      <p:scale>
        <a:sx n="3" d="2"/>
        <a:sy n="3" d="2"/>
      </p:scale>
      <p:origin x="0" y="0"/>
    </p:cViewPr>
  </p:notesTextViewPr>
  <p:sorterViewPr>
    <p:cViewPr>
      <p:scale>
        <a:sx n="80" d="100"/>
        <a:sy n="80" d="100"/>
      </p:scale>
      <p:origin x="0" y="125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C505F8E-AF55-4813-8509-4A81CAAC7999}" type="datetimeFigureOut">
              <a:rPr lang="it-IT"/>
              <a:t>02/03/2026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atin typeface="Calibri" panose="020F0502020204030204" pitchFamily="34" charset="0"/>
              </a:defRPr>
            </a:lvl1pPr>
          </a:lstStyle>
          <a:p>
            <a:pPr>
              <a:defRPr/>
            </a:pPr>
            <a:fld id="{E3BE723C-7B96-4429-B084-8BAFF10BBC8D}" type="slidenum">
              <a:rPr lang="it-IT" altLang="it-IT"/>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65D29-76C5-492D-AFB0-EDCC7F452670}" type="slidenum">
              <a:rPr lang="it-IT" altLang="it-IT"/>
              <a:t>5</a:t>
            </a:fld>
            <a:endParaRPr lang="it-IT" altLang="it-IT"/>
          </a:p>
        </p:txBody>
      </p:sp>
      <p:sp>
        <p:nvSpPr>
          <p:cNvPr id="921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eaLnBrk="1" hangingPunct="1">
              <a:spcBef>
                <a:spcPct val="0"/>
              </a:spcBef>
            </a:pPr>
            <a:r>
              <a:rPr lang="it-IT" altLang="it-IT" b="1" i="1">
                <a:solidFill>
                  <a:srgbClr val="CC0000"/>
                </a:solidFill>
                <a:latin typeface="Georgia" panose="02040502050405020303" pitchFamily="18" charset="0"/>
              </a:rPr>
              <a:t>Cenni introduttivi</a:t>
            </a:r>
          </a:p>
          <a:p>
            <a:pPr algn="just" eaLnBrk="1" hangingPunct="1">
              <a:spcBef>
                <a:spcPct val="0"/>
              </a:spcBef>
            </a:pPr>
            <a:r>
              <a:rPr lang="it-IT" altLang="it-IT">
                <a:latin typeface="Georgia" panose="02040502050405020303" pitchFamily="18" charset="0"/>
              </a:rPr>
              <a:t>Nel 1952 è stata messa in coltura la prima linea cellulare stabilizzata umana, proveniente da un tumore alla cervice: la linea HeLa. Da allora il contributo delle colture cellulari alla ricerca in campo biomedico è stato estremamente significativo, anche per la varietà dei campi d’applicazione considerabili.</a:t>
            </a:r>
          </a:p>
          <a:p>
            <a:pPr algn="just" eaLnBrk="1" hangingPunct="1">
              <a:spcBef>
                <a:spcPct val="0"/>
              </a:spcBef>
            </a:pPr>
            <a:r>
              <a:rPr lang="it-IT" altLang="it-IT">
                <a:latin typeface="Georgia" panose="02040502050405020303" pitchFamily="18" charset="0"/>
              </a:rPr>
              <a:t>Conoscendo le caratteristiche delle colture è possibile apprezzarne l’aiuto e i vantaggi offerti (ad esempio studi di tossicità sulla nostra specie, per la quale </a:t>
            </a:r>
            <a:r>
              <a:rPr lang="it-IT" altLang="it-IT" i="1">
                <a:latin typeface="Georgia" panose="02040502050405020303" pitchFamily="18" charset="0"/>
              </a:rPr>
              <a:t>in vivo</a:t>
            </a:r>
            <a:r>
              <a:rPr lang="it-IT" altLang="it-IT">
                <a:latin typeface="Georgia" panose="02040502050405020303" pitchFamily="18" charset="0"/>
              </a:rPr>
              <a:t> esistono evidenti problemi), limitando gli inconvenienti degli svantaggi, derivanti in parte dall’attuale stato delle tecnologie a disposizione, in parte intrinseche delle colture stesse quindi non superabili (evidentemente l’estrema semplificazione sperimentale rispetto ad un organismo pluricellulare complesso).   </a:t>
            </a:r>
          </a:p>
          <a:p>
            <a:pPr eaLnBrk="1" hangingPunct="1">
              <a:spcBef>
                <a:spcPct val="0"/>
              </a:spcBef>
            </a:pPr>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CDAA24-1139-44A9-B8DA-BC2A97DC2E2B}" type="slidenum">
              <a:rPr lang="it-IT" altLang="it-IT"/>
              <a:t>17</a:t>
            </a:fld>
            <a:endParaRPr lang="it-IT" altLang="it-IT"/>
          </a:p>
        </p:txBody>
      </p:sp>
      <p:sp>
        <p:nvSpPr>
          <p:cNvPr id="194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92500" lnSpcReduction="20000"/>
          </a:bodyPr>
          <a:lstStyle/>
          <a:p>
            <a:pPr algn="just" eaLnBrk="1" hangingPunct="1">
              <a:spcBef>
                <a:spcPct val="0"/>
              </a:spcBef>
              <a:defRPr/>
            </a:pPr>
            <a:r>
              <a:rPr lang="it-IT" altLang="it-IT">
                <a:latin typeface="Georgia" panose="02040502050405020303" pitchFamily="18" charset="0"/>
              </a:rPr>
              <a:t>Le colture cellulari possono essere classificate secondo diversi parametri:</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a breve/lungo termine</a:t>
            </a:r>
            <a:r>
              <a:rPr lang="it-IT" altLang="it-IT">
                <a:latin typeface="Georgia" panose="02040502050405020303" pitchFamily="18" charset="0"/>
              </a:rPr>
              <a:t>: nel primo caso il numero di cicli cellulari cui vanno incontro le cellule è ridotto, mentre per le colture a lungo termine le cellule si dividono molte volte, o addirittura illimitatamente nel caso delle linee cellulari stabilizzate.</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in monostrato/colture in sospensione</a:t>
            </a:r>
            <a:r>
              <a:rPr lang="it-IT" altLang="it-IT">
                <a:latin typeface="Georgia" panose="02040502050405020303" pitchFamily="18" charset="0"/>
              </a:rPr>
              <a:t>: generalmente le cellule quando crescono tendono ad aderire alla superficie del recipiente di coltura, e questa adesione è richiesta come segnale di sopravvivenza. Moltiplicandosi le cellule formano uno monostrato, in quanto risentono dell’</a:t>
            </a:r>
            <a:r>
              <a:rPr lang="it-IT" altLang="it-IT" i="1">
                <a:latin typeface="Georgia" panose="02040502050405020303" pitchFamily="18" charset="0"/>
              </a:rPr>
              <a:t>inibizione da contatto</a:t>
            </a:r>
            <a:r>
              <a:rPr lang="it-IT" altLang="it-IT">
                <a:latin typeface="Georgia" panose="02040502050405020303" pitchFamily="18" charset="0"/>
              </a:rPr>
              <a:t>. Questo non vale per le cellule trasformate che possono formare anche colture pluristratificate. Le colture in sospensione contengono cellule che possono proliferare senza una superficie di adesione. Questa capacità è un indice di tumorigenicità, e può essere usata </a:t>
            </a:r>
            <a:r>
              <a:rPr lang="it-IT" altLang="it-IT" i="1">
                <a:latin typeface="Georgia" panose="02040502050405020303" pitchFamily="18" charset="0"/>
              </a:rPr>
              <a:t>in vitro</a:t>
            </a:r>
            <a:r>
              <a:rPr lang="it-IT" altLang="it-IT">
                <a:latin typeface="Georgia" panose="02040502050405020303" pitchFamily="18" charset="0"/>
              </a:rPr>
              <a:t> come test per riconoscere sostanze cancerogene. Va ricordato che il processo di formazione di un tumore, </a:t>
            </a:r>
            <a:r>
              <a:rPr lang="it-IT" altLang="it-IT" i="1">
                <a:latin typeface="Georgia" panose="02040502050405020303" pitchFamily="18" charset="0"/>
              </a:rPr>
              <a:t>in vivo</a:t>
            </a:r>
            <a:r>
              <a:rPr lang="it-IT" altLang="it-IT">
                <a:latin typeface="Georgia" panose="02040502050405020303" pitchFamily="18" charset="0"/>
              </a:rPr>
              <a:t>, è a stadi, e richiede una serie di mutazioni. Cellule che </a:t>
            </a:r>
            <a:r>
              <a:rPr lang="it-IT" altLang="it-IT" i="1">
                <a:latin typeface="Georgia" panose="02040502050405020303" pitchFamily="18" charset="0"/>
              </a:rPr>
              <a:t>in vitro</a:t>
            </a:r>
            <a:r>
              <a:rPr lang="it-IT" altLang="it-IT">
                <a:latin typeface="Georgia" panose="02040502050405020303" pitchFamily="18" charset="0"/>
              </a:rPr>
              <a:t> sono in grado di replicarsi indefinitamente sono senza dubbio mutate in alcuni geni (</a:t>
            </a:r>
            <a:r>
              <a:rPr lang="it-IT" altLang="it-IT" i="1">
                <a:latin typeface="Georgia" panose="02040502050405020303" pitchFamily="18" charset="0"/>
              </a:rPr>
              <a:t>trasformate</a:t>
            </a:r>
            <a:r>
              <a:rPr lang="it-IT" altLang="it-IT">
                <a:latin typeface="Georgia" panose="02040502050405020303" pitchFamily="18" charset="0"/>
              </a:rPr>
              <a:t>), ma non necessariamente possono produrre un tumore se impiantate </a:t>
            </a:r>
            <a:r>
              <a:rPr lang="it-IT" altLang="it-IT" i="1">
                <a:latin typeface="Georgia" panose="02040502050405020303" pitchFamily="18" charset="0"/>
              </a:rPr>
              <a:t>in vivo</a:t>
            </a:r>
            <a:r>
              <a:rPr lang="it-IT" altLang="it-IT">
                <a:latin typeface="Georgia" panose="02040502050405020303" pitchFamily="18" charset="0"/>
              </a:rPr>
              <a:t>, in quanto richiederebbero in tal caso alcune mutazioni non richieste per la proliferazione </a:t>
            </a:r>
            <a:r>
              <a:rPr lang="it-IT" altLang="it-IT" i="1">
                <a:latin typeface="Georgia" panose="02040502050405020303" pitchFamily="18" charset="0"/>
              </a:rPr>
              <a:t>in vitro</a:t>
            </a:r>
            <a:r>
              <a:rPr lang="it-IT" altLang="it-IT">
                <a:latin typeface="Georgia" panose="02040502050405020303" pitchFamily="18" charset="0"/>
              </a:rPr>
              <a:t> (es: neoangiogenesi, capacità di far crescere capillari per ottenere nutrimento, invasività…). Dato che le colture in sospensione sfruttano meglio il terreno sono indicate quando servano quantità di cellule massicce. Per ottenere tale sfruttamento anche con cellule che richiedono adesione alla superficie si possono usare i microcarriers, piccole sferette di materiale plastico (ø 100-200 μm), cui le cellule crescono come fossero in monostrato, ma a densità analoghe delle colture in sospensione.</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Colture clonali</a:t>
            </a:r>
            <a:r>
              <a:rPr lang="it-IT" altLang="it-IT">
                <a:latin typeface="Georgia" panose="02040502050405020303" pitchFamily="18" charset="0"/>
              </a:rPr>
              <a:t>: in questi tipi di coltura le cellule vengono diluite prima della semina in modo tale da avere ogni cellula separata dalle altre, che prolifera formando una colonia singola.</a:t>
            </a:r>
          </a:p>
          <a:p>
            <a:pPr algn="just" eaLnBrk="1" hangingPunct="1">
              <a:spcBef>
                <a:spcPct val="0"/>
              </a:spcBef>
              <a:defRPr/>
            </a:pPr>
            <a:r>
              <a:rPr lang="it-IT" altLang="it-IT">
                <a:latin typeface="Wingdings" panose="05000000000000000000" pitchFamily="2" charset="2"/>
              </a:rPr>
              <a:t>§</a:t>
            </a:r>
            <a:r>
              <a:rPr lang="it-IT" altLang="it-IT">
                <a:cs typeface="Times New Roman" panose="02020603050405020304" pitchFamily="18" charset="0"/>
              </a:rPr>
              <a:t>         </a:t>
            </a:r>
            <a:r>
              <a:rPr lang="it-IT" altLang="it-IT" b="1">
                <a:latin typeface="Georgia" panose="02040502050405020303" pitchFamily="18" charset="0"/>
              </a:rPr>
              <a:t>Co-colture</a:t>
            </a:r>
            <a:r>
              <a:rPr lang="it-IT" altLang="it-IT">
                <a:latin typeface="Georgia" panose="02040502050405020303" pitchFamily="18" charset="0"/>
              </a:rPr>
              <a:t>: in questo caso si coltivano nello stesso recipiente cellule di tipo diverso, per permettere di ricostruire un semplice sistema tissutale.</a:t>
            </a:r>
          </a:p>
          <a:p>
            <a:pPr eaLnBrk="1" hangingPunct="1">
              <a:spcBef>
                <a:spcPct val="0"/>
              </a:spcBef>
              <a:defRPr/>
            </a:pPr>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BF6D50F-E01D-4A45-8731-1C86BD96B1F8}" type="slidenum">
              <a:rPr lang="en-US" altLang="it-IT"/>
              <a:t>19</a:t>
            </a:fld>
            <a:endParaRPr lang="en-US" altLang="it-IT"/>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A97DC59-BFF1-42CD-9D2C-E51C79053E1F}" type="slidenum">
              <a:rPr lang="en-US" altLang="it-IT"/>
              <a:t>30</a:t>
            </a:fld>
            <a:endParaRPr lang="en-US" altLang="it-IT"/>
          </a:p>
        </p:txBody>
      </p:sp>
      <p:sp>
        <p:nvSpPr>
          <p:cNvPr id="55299" name="Rectangle 2"/>
          <p:cNvSpPr>
            <a:spLocks noGrp="1" noRot="1" noChangeAspect="1" noChangeArrowheads="1" noTextEdit="1"/>
          </p:cNvSpPr>
          <p:nvPr>
            <p:ph type="sldImg"/>
          </p:nvPr>
        </p:nvSpPr>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F86A4A4-FEC2-477E-8912-018C72276234}" type="slidenum">
              <a:rPr lang="en-US" altLang="it-IT"/>
              <a:t>32</a:t>
            </a:fld>
            <a:endParaRPr lang="en-US" altLang="it-IT"/>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BF9C34-57EB-4773-A76D-DB94F3E6AD73}" type="slidenum">
              <a:rPr lang="en-GB" altLang="it-IT"/>
              <a:t>42</a:t>
            </a:fld>
            <a:endParaRPr lang="en-GB" altLang="it-IT"/>
          </a:p>
        </p:txBody>
      </p:sp>
      <p:sp>
        <p:nvSpPr>
          <p:cNvPr id="26627" name="Rectangle 2"/>
          <p:cNvSpPr>
            <a:spLocks noGrp="1" noRot="1" noChangeAspect="1" noChangeArrowheads="1" noTextEdit="1"/>
          </p:cNvSpPr>
          <p:nvPr>
            <p:ph type="sldImg"/>
          </p:nvPr>
        </p:nvSpPr>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A84B71-A592-4E28-BE41-19914DFB6203}" type="slidenum">
              <a:rPr lang="it-IT" altLang="it-IT"/>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E9FBF4-630B-4A37-90E3-506EEEF80D12}" type="slidenum">
              <a:rPr lang="it-IT" altLang="it-IT"/>
              <a:t>‹N›</a:t>
            </a:fld>
            <a:endParaRPr lang="it-IT"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DA3C0F-5CAC-4995-8D9F-6E562688C8BF}" type="slidenum">
              <a:rPr lang="it-IT" altLang="it-IT"/>
              <a:t>‹N›</a: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6830016-2DC0-44CE-8BA5-4F6AF2411B64}" type="slidenum">
              <a:rPr lang="it-IT" altLang="it-IT"/>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r>
              <a:rPr lang="it-IT"/>
              <a:t>10/03/2010</a:t>
            </a:r>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4A4657-6A96-4414-926C-FC7AA9807A1D}" type="slidenum">
              <a:rPr lang="it-IT" altLang="it-IT"/>
              <a:t>‹N›</a:t>
            </a:fld>
            <a:endParaRPr lang="it-IT"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r>
              <a:rPr lang="it-IT"/>
              <a:t>10/03/2010</a:t>
            </a: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D32CDE-F7B4-4182-BA85-FD0D0F2A3A01}" type="slidenum">
              <a:rPr lang="it-IT" altLang="it-IT"/>
              <a:t>‹N›</a:t>
            </a:fld>
            <a:endParaRPr lang="it-IT"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r>
              <a:rPr lang="it-IT"/>
              <a:t>10/03/2010</a:t>
            </a:r>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291E3F6-272B-440F-86DC-A1F8A7FD7C81}" type="slidenum">
              <a:rPr lang="it-IT" altLang="it-IT"/>
              <a:t>‹N›</a:t>
            </a:fld>
            <a:endParaRPr lang="it-IT"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r>
              <a:rPr lang="it-IT"/>
              <a:t>10/03/2010</a:t>
            </a:r>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7583ADE-C522-4360-A2A1-227B2AF10418}" type="slidenum">
              <a:rPr lang="it-IT" altLang="it-IT"/>
              <a:t>‹N›</a:t>
            </a:fld>
            <a:endParaRPr lang="it-IT"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r>
              <a:rPr lang="it-IT"/>
              <a:t>10/03/2010</a:t>
            </a:r>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045366F-087F-4A07-A39F-3CB81F4A3446}" type="slidenum">
              <a:rPr lang="it-IT" altLang="it-IT"/>
              <a:t>‹N›</a:t>
            </a:fld>
            <a:endParaRPr lang="it-IT"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r>
              <a:rPr lang="it-IT"/>
              <a:t>10/03/2010</a:t>
            </a: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C0281F9-DF1A-4127-AAB7-32B5185C3AC6}" type="slidenum">
              <a:rPr lang="it-IT" altLang="it-IT"/>
              <a:t>‹N›</a:t>
            </a:fld>
            <a:endParaRPr lang="it-IT"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r>
              <a:rPr lang="it-IT"/>
              <a:t>10/03/2010</a:t>
            </a:r>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488B8C2-671D-40EC-AEDF-306EA73B749F}" type="slidenum">
              <a:rPr lang="it-IT" altLang="it-IT"/>
              <a:t>‹N›</a:t>
            </a:fld>
            <a:endParaRPr lang="it-IT"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it-IT"/>
              <a:t>10/03/2010</a:t>
            </a: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a:defRPr/>
            </a:pPr>
            <a:fld id="{81E6D671-4718-4EE3-BA94-8BB0350B774A}" type="slidenum">
              <a:rPr lang="it-IT" altLang="it-IT"/>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facellitate.com/cell-culture-laborator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1</a:t>
            </a:fld>
            <a:endParaRPr lang="it-IT" altLang="it-IT"/>
          </a:p>
        </p:txBody>
      </p:sp>
      <p:pic>
        <p:nvPicPr>
          <p:cNvPr id="2" name="Immagine 1">
            <a:extLst>
              <a:ext uri="{FF2B5EF4-FFF2-40B4-BE49-F238E27FC236}">
                <a16:creationId xmlns:a16="http://schemas.microsoft.com/office/drawing/2014/main" id="{7C55A6EC-E956-7BEC-BC7D-99E56950C4D9}"/>
              </a:ext>
            </a:extLst>
          </p:cNvPr>
          <p:cNvPicPr>
            <a:picLocks noChangeAspect="1"/>
          </p:cNvPicPr>
          <p:nvPr/>
        </p:nvPicPr>
        <p:blipFill>
          <a:blip r:embed="rId2"/>
          <a:stretch>
            <a:fillRect/>
          </a:stretch>
        </p:blipFill>
        <p:spPr>
          <a:xfrm>
            <a:off x="1230337" y="1201382"/>
            <a:ext cx="3024337" cy="1884886"/>
          </a:xfrm>
          <a:prstGeom prst="rect">
            <a:avLst/>
          </a:prstGeom>
        </p:spPr>
      </p:pic>
      <p:sp>
        <p:nvSpPr>
          <p:cNvPr id="5" name="CasellaDiTesto 4">
            <a:extLst>
              <a:ext uri="{FF2B5EF4-FFF2-40B4-BE49-F238E27FC236}">
                <a16:creationId xmlns:a16="http://schemas.microsoft.com/office/drawing/2014/main" id="{6D740665-22C4-8E8B-3448-F27A301B2F58}"/>
              </a:ext>
            </a:extLst>
          </p:cNvPr>
          <p:cNvSpPr txBox="1"/>
          <p:nvPr/>
        </p:nvSpPr>
        <p:spPr>
          <a:xfrm>
            <a:off x="251677" y="6356350"/>
            <a:ext cx="7826181" cy="369332"/>
          </a:xfrm>
          <a:prstGeom prst="rect">
            <a:avLst/>
          </a:prstGeom>
          <a:noFill/>
        </p:spPr>
        <p:txBody>
          <a:bodyPr wrap="square">
            <a:spAutoFit/>
          </a:bodyPr>
          <a:lstStyle/>
          <a:p>
            <a:r>
              <a:rPr lang="it-IT" dirty="0"/>
              <a:t>https://microbenotes.com/animal-cell-culture/</a:t>
            </a:r>
          </a:p>
        </p:txBody>
      </p:sp>
      <p:pic>
        <p:nvPicPr>
          <p:cNvPr id="7" name="Immagine 6">
            <a:extLst>
              <a:ext uri="{FF2B5EF4-FFF2-40B4-BE49-F238E27FC236}">
                <a16:creationId xmlns:a16="http://schemas.microsoft.com/office/drawing/2014/main" id="{841264DB-5191-BFEB-97D7-AA297FC49783}"/>
              </a:ext>
            </a:extLst>
          </p:cNvPr>
          <p:cNvPicPr>
            <a:picLocks noChangeAspect="1"/>
          </p:cNvPicPr>
          <p:nvPr/>
        </p:nvPicPr>
        <p:blipFill>
          <a:blip r:embed="rId3"/>
          <a:stretch>
            <a:fillRect/>
          </a:stretch>
        </p:blipFill>
        <p:spPr>
          <a:xfrm>
            <a:off x="4892777" y="1201382"/>
            <a:ext cx="3029845" cy="2016224"/>
          </a:xfrm>
          <a:prstGeom prst="rect">
            <a:avLst/>
          </a:prstGeom>
        </p:spPr>
      </p:pic>
      <p:pic>
        <p:nvPicPr>
          <p:cNvPr id="8" name="Immagine 7">
            <a:extLst>
              <a:ext uri="{FF2B5EF4-FFF2-40B4-BE49-F238E27FC236}">
                <a16:creationId xmlns:a16="http://schemas.microsoft.com/office/drawing/2014/main" id="{0B7C74B1-1B32-7DC9-0087-1833C0EF54D0}"/>
              </a:ext>
            </a:extLst>
          </p:cNvPr>
          <p:cNvPicPr>
            <a:picLocks noChangeAspect="1"/>
          </p:cNvPicPr>
          <p:nvPr/>
        </p:nvPicPr>
        <p:blipFill>
          <a:blip r:embed="rId4"/>
          <a:stretch>
            <a:fillRect/>
          </a:stretch>
        </p:blipFill>
        <p:spPr>
          <a:xfrm>
            <a:off x="1187624" y="3759737"/>
            <a:ext cx="6479656" cy="19438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16830016-2DC0-44CE-8BA5-4F6AF2411B64}" type="slidenum">
              <a:rPr lang="it-IT" altLang="it-IT" smtClean="0"/>
              <a:t>10</a:t>
            </a:fld>
            <a:endParaRPr lang="it-IT" altLang="it-IT"/>
          </a:p>
        </p:txBody>
      </p:sp>
      <p:sp>
        <p:nvSpPr>
          <p:cNvPr id="5" name="Rectangle 2"/>
          <p:cNvSpPr>
            <a:spLocks noGrp="1" noChangeArrowheads="1"/>
          </p:cNvSpPr>
          <p:nvPr/>
        </p:nvSpPr>
        <p:spPr bwMode="auto">
          <a:xfrm>
            <a:off x="827584"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kumimoji="1"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kumimoji="1"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kumimoji="1"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kumimoji="1" sz="4400">
                <a:solidFill>
                  <a:schemeClr val="tx2"/>
                </a:solidFill>
                <a:latin typeface="Times New Roman" panose="02020603050405020304" pitchFamily="18" charset="0"/>
              </a:defRPr>
            </a:lvl9pPr>
          </a:lstStyle>
          <a:p>
            <a:r>
              <a:rPr lang="en-US" altLang="it-IT" sz="2600" b="1" dirty="0">
                <a:latin typeface="Aptos" panose="020B0004020202020204" pitchFamily="34" charset="0"/>
                <a:cs typeface="Arial" panose="020B0604020202020204" pitchFamily="34" charset="0"/>
              </a:rPr>
              <a:t>Major development’s in cell culture technology</a:t>
            </a:r>
          </a:p>
        </p:txBody>
      </p:sp>
      <p:sp>
        <p:nvSpPr>
          <p:cNvPr id="6" name="Rectangle 3"/>
          <p:cNvSpPr>
            <a:spLocks noGrp="1" noChangeArrowheads="1"/>
          </p:cNvSpPr>
          <p:nvPr/>
        </p:nvSpPr>
        <p:spPr bwMode="auto">
          <a:xfrm>
            <a:off x="827584" y="148478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lst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r>
              <a:rPr lang="en-US" altLang="it-IT" sz="2000" b="1" dirty="0">
                <a:latin typeface="Aptos" panose="020B0004020202020204" pitchFamily="34" charset="0"/>
                <a:cs typeface="Arial" panose="020B0604020202020204" pitchFamily="34" charset="0"/>
              </a:rPr>
              <a:t>First</a:t>
            </a:r>
            <a:r>
              <a:rPr lang="en-US" altLang="it-IT" sz="2000" dirty="0">
                <a:latin typeface="Aptos" panose="020B0004020202020204" pitchFamily="34" charset="0"/>
                <a:cs typeface="Arial" panose="020B0604020202020204" pitchFamily="34" charset="0"/>
              </a:rPr>
              <a:t> </a:t>
            </a:r>
          </a:p>
          <a:p>
            <a:pPr marL="0" indent="0">
              <a:buNone/>
            </a:pPr>
            <a:r>
              <a:rPr lang="en-US" altLang="it-IT" sz="2000" dirty="0">
                <a:latin typeface="Aptos" panose="020B0004020202020204" pitchFamily="34" charset="0"/>
                <a:cs typeface="Arial" panose="020B0604020202020204" pitchFamily="34" charset="0"/>
              </a:rPr>
              <a:t> the use of </a:t>
            </a:r>
            <a:r>
              <a:rPr lang="en-US" altLang="it-IT" sz="2000" b="1" dirty="0">
                <a:solidFill>
                  <a:srgbClr val="FF0000"/>
                </a:solidFill>
                <a:latin typeface="Aptos" panose="020B0004020202020204" pitchFamily="34" charset="0"/>
                <a:cs typeface="Arial" panose="020B0604020202020204" pitchFamily="34" charset="0"/>
              </a:rPr>
              <a:t>antibiotics</a:t>
            </a:r>
            <a:r>
              <a:rPr lang="en-US" altLang="it-IT" sz="2000" dirty="0">
                <a:latin typeface="Aptos" panose="020B0004020202020204" pitchFamily="34" charset="0"/>
                <a:cs typeface="Arial" panose="020B0604020202020204" pitchFamily="34" charset="0"/>
              </a:rPr>
              <a:t> which inhibits the growth of contaminants.</a:t>
            </a:r>
          </a:p>
          <a:p>
            <a:endParaRPr lang="en-US" altLang="it-IT" sz="2000" dirty="0">
              <a:latin typeface="Aptos" panose="020B0004020202020204" pitchFamily="34" charset="0"/>
              <a:cs typeface="Arial" panose="020B0604020202020204" pitchFamily="34" charset="0"/>
            </a:endParaRPr>
          </a:p>
          <a:p>
            <a:endParaRPr lang="en-US" altLang="it-IT" sz="2000" dirty="0">
              <a:latin typeface="Aptos" panose="020B0004020202020204" pitchFamily="34" charset="0"/>
              <a:cs typeface="Arial" panose="020B0604020202020204" pitchFamily="34" charset="0"/>
            </a:endParaRPr>
          </a:p>
          <a:p>
            <a:r>
              <a:rPr lang="en-US" altLang="it-IT" sz="2000" b="1" dirty="0">
                <a:latin typeface="Aptos" panose="020B0004020202020204" pitchFamily="34" charset="0"/>
                <a:cs typeface="Arial" panose="020B0604020202020204" pitchFamily="34" charset="0"/>
              </a:rPr>
              <a:t>Second </a:t>
            </a:r>
            <a:endParaRPr lang="en-US" altLang="it-IT" sz="2000" dirty="0">
              <a:latin typeface="Aptos" panose="020B0004020202020204" pitchFamily="34" charset="0"/>
              <a:cs typeface="Arial" panose="020B0604020202020204" pitchFamily="34" charset="0"/>
            </a:endParaRPr>
          </a:p>
          <a:p>
            <a:pPr marL="0" indent="0">
              <a:buNone/>
            </a:pPr>
            <a:r>
              <a:rPr lang="en-US" altLang="it-IT" sz="2000" dirty="0">
                <a:latin typeface="Aptos" panose="020B0004020202020204" pitchFamily="34" charset="0"/>
                <a:cs typeface="Arial" panose="020B0604020202020204" pitchFamily="34" charset="0"/>
              </a:rPr>
              <a:t> the </a:t>
            </a:r>
            <a:r>
              <a:rPr lang="en-US" altLang="it-IT" sz="2000" b="1" dirty="0">
                <a:solidFill>
                  <a:srgbClr val="FF0000"/>
                </a:solidFill>
                <a:latin typeface="Aptos" panose="020B0004020202020204" pitchFamily="34" charset="0"/>
                <a:cs typeface="Arial" panose="020B0604020202020204" pitchFamily="34" charset="0"/>
              </a:rPr>
              <a:t>use of trypsin</a:t>
            </a:r>
            <a:r>
              <a:rPr lang="en-US" altLang="it-IT" sz="2000" dirty="0">
                <a:latin typeface="Aptos" panose="020B0004020202020204" pitchFamily="34" charset="0"/>
                <a:cs typeface="Arial" panose="020B0604020202020204" pitchFamily="34" charset="0"/>
              </a:rPr>
              <a:t> to remove adherent cells to subculture further from the culture vessel</a:t>
            </a:r>
          </a:p>
          <a:p>
            <a:endParaRPr lang="en-US" altLang="it-IT" sz="2000" dirty="0">
              <a:latin typeface="Aptos" panose="020B0004020202020204" pitchFamily="34" charset="0"/>
              <a:cs typeface="Arial" panose="020B0604020202020204" pitchFamily="34" charset="0"/>
            </a:endParaRPr>
          </a:p>
          <a:p>
            <a:endParaRPr lang="en-US" altLang="it-IT" sz="2000" dirty="0">
              <a:latin typeface="Aptos" panose="020B0004020202020204" pitchFamily="34" charset="0"/>
              <a:cs typeface="Arial" panose="020B0604020202020204" pitchFamily="34" charset="0"/>
            </a:endParaRPr>
          </a:p>
          <a:p>
            <a:r>
              <a:rPr lang="en-US" altLang="it-IT" sz="2000" b="1" dirty="0">
                <a:latin typeface="Aptos" panose="020B0004020202020204" pitchFamily="34" charset="0"/>
                <a:cs typeface="Arial" panose="020B0604020202020204" pitchFamily="34" charset="0"/>
              </a:rPr>
              <a:t>Third </a:t>
            </a:r>
            <a:endParaRPr lang="en-US" altLang="it-IT" sz="2000" dirty="0">
              <a:latin typeface="Aptos" panose="020B0004020202020204" pitchFamily="34" charset="0"/>
              <a:cs typeface="Arial" panose="020B0604020202020204" pitchFamily="34" charset="0"/>
            </a:endParaRPr>
          </a:p>
          <a:p>
            <a:pPr marL="0" indent="0">
              <a:buNone/>
            </a:pPr>
            <a:r>
              <a:rPr lang="en-US" altLang="it-IT" sz="2000" dirty="0">
                <a:latin typeface="Aptos" panose="020B0004020202020204" pitchFamily="34" charset="0"/>
                <a:cs typeface="Arial" panose="020B0604020202020204" pitchFamily="34" charset="0"/>
              </a:rPr>
              <a:t>the use of </a:t>
            </a:r>
            <a:r>
              <a:rPr lang="en-US" altLang="it-IT" sz="2000" b="1" u="sng" dirty="0">
                <a:solidFill>
                  <a:srgbClr val="FF0000"/>
                </a:solidFill>
                <a:latin typeface="Aptos" panose="020B0004020202020204" pitchFamily="34" charset="0"/>
                <a:cs typeface="Arial" panose="020B0604020202020204" pitchFamily="34" charset="0"/>
              </a:rPr>
              <a:t>chemically defined </a:t>
            </a:r>
            <a:r>
              <a:rPr lang="en-US" altLang="it-IT" sz="2000" b="1" dirty="0">
                <a:latin typeface="Aptos" panose="020B0004020202020204" pitchFamily="34" charset="0"/>
                <a:cs typeface="Arial" panose="020B0604020202020204" pitchFamily="34" charset="0"/>
              </a:rPr>
              <a:t>culture medium</a:t>
            </a:r>
            <a:r>
              <a:rPr lang="en-US" altLang="it-IT" sz="2000" dirty="0">
                <a:latin typeface="Aptos" panose="020B0004020202020204" pitchFamily="34" charset="0"/>
                <a:cs typeface="Arial" panose="020B0604020202020204" pitchFamily="34" charset="0"/>
              </a:rPr>
              <a:t>.</a:t>
            </a:r>
          </a:p>
          <a:p>
            <a:pPr>
              <a:buFontTx/>
              <a:buNone/>
            </a:pPr>
            <a:endParaRPr lang="en-US" altLang="it-IT" sz="2000" dirty="0">
              <a:latin typeface="Aptos" panose="020B00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116632"/>
            <a:ext cx="8229600" cy="1143000"/>
          </a:xfrm>
        </p:spPr>
        <p:txBody>
          <a:bodyPr/>
          <a:lstStyle/>
          <a:p>
            <a:pPr eaLnBrk="1" hangingPunct="1"/>
            <a:r>
              <a:rPr lang="it-IT" altLang="it-IT" sz="2400" b="1" dirty="0">
                <a:latin typeface="Aptos" panose="020B0004020202020204" pitchFamily="34" charset="0"/>
                <a:cs typeface="Arial" panose="020B0604020202020204" pitchFamily="34" charset="0"/>
              </a:rPr>
              <a:t>Cell culture</a:t>
            </a:r>
          </a:p>
        </p:txBody>
      </p:sp>
      <p:sp>
        <p:nvSpPr>
          <p:cNvPr id="1024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174A41-4596-442F-9F00-6947B80A497C}" type="slidenum">
              <a:rPr lang="it-IT" altLang="it-IT" sz="1200">
                <a:solidFill>
                  <a:srgbClr val="898989"/>
                </a:solidFill>
                <a:latin typeface="Arial" panose="020B0604020202020204" pitchFamily="34" charset="0"/>
              </a:rPr>
              <a:t>11</a:t>
            </a:fld>
            <a:endParaRPr lang="it-IT" altLang="it-IT" sz="1200">
              <a:solidFill>
                <a:srgbClr val="898989"/>
              </a:solidFill>
              <a:latin typeface="Arial" panose="020B0604020202020204" pitchFamily="34" charset="0"/>
            </a:endParaRPr>
          </a:p>
        </p:txBody>
      </p:sp>
      <p:sp>
        <p:nvSpPr>
          <p:cNvPr id="2" name="Rettangolo 1"/>
          <p:cNvSpPr/>
          <p:nvPr/>
        </p:nvSpPr>
        <p:spPr>
          <a:xfrm>
            <a:off x="827584" y="1635646"/>
            <a:ext cx="6696744" cy="4278094"/>
          </a:xfrm>
          <a:prstGeom prst="rect">
            <a:avLst/>
          </a:prstGeom>
        </p:spPr>
        <p:txBody>
          <a:bodyPr wrap="square">
            <a:spAutoFit/>
          </a:bodyPr>
          <a:lstStyle/>
          <a:p>
            <a:pPr marL="342900" indent="-342900">
              <a:buFont typeface="Arial" panose="020B0604020202020204" pitchFamily="34" charset="0"/>
              <a:buChar char="•"/>
            </a:pPr>
            <a:r>
              <a:rPr lang="it-IT" sz="2000" i="1" dirty="0" err="1">
                <a:latin typeface="Aptos" panose="020B0004020202020204" pitchFamily="34" charset="0"/>
              </a:rPr>
              <a:t>Bacteria</a:t>
            </a:r>
            <a:endParaRPr lang="it-IT" sz="2000" i="1" dirty="0">
              <a:latin typeface="Aptos" panose="020B0004020202020204" pitchFamily="34" charset="0"/>
            </a:endParaRPr>
          </a:p>
          <a:p>
            <a:pPr marL="342900" indent="-342900">
              <a:buFont typeface="Arial" panose="020B0604020202020204" pitchFamily="34" charset="0"/>
              <a:buChar char="•"/>
            </a:pPr>
            <a:r>
              <a:rPr lang="it-IT" sz="2000" i="1" dirty="0" err="1">
                <a:latin typeface="Aptos" panose="020B0004020202020204" pitchFamily="34" charset="0"/>
              </a:rPr>
              <a:t>Yeast</a:t>
            </a:r>
            <a:r>
              <a:rPr lang="it-IT" sz="2000" i="1" dirty="0">
                <a:latin typeface="Aptos" panose="020B0004020202020204" pitchFamily="34" charset="0"/>
              </a:rPr>
              <a:t> (</a:t>
            </a:r>
            <a:r>
              <a:rPr lang="it-IT" sz="2000" i="1" dirty="0" err="1">
                <a:latin typeface="Aptos" panose="020B0004020202020204" pitchFamily="34" charset="0"/>
              </a:rPr>
              <a:t>lower</a:t>
            </a:r>
            <a:r>
              <a:rPr lang="it-IT" sz="2000" i="1" dirty="0">
                <a:latin typeface="Aptos" panose="020B0004020202020204" pitchFamily="34" charset="0"/>
              </a:rPr>
              <a:t> </a:t>
            </a:r>
            <a:r>
              <a:rPr lang="it-IT" sz="2000" i="1" dirty="0" err="1">
                <a:latin typeface="Aptos" panose="020B0004020202020204" pitchFamily="34" charset="0"/>
              </a:rPr>
              <a:t>eukaryotic</a:t>
            </a:r>
            <a:r>
              <a:rPr lang="it-IT" sz="2000" i="1" dirty="0">
                <a:latin typeface="Aptos" panose="020B0004020202020204" pitchFamily="34" charset="0"/>
              </a:rPr>
              <a:t>)</a:t>
            </a:r>
          </a:p>
          <a:p>
            <a:pPr marL="342900" indent="-342900">
              <a:buFont typeface="Arial" panose="020B0604020202020204" pitchFamily="34" charset="0"/>
              <a:buChar char="•"/>
            </a:pPr>
            <a:r>
              <a:rPr lang="it-IT" sz="2000" i="1" dirty="0" err="1">
                <a:latin typeface="Aptos" panose="020B0004020202020204" pitchFamily="34" charset="0"/>
              </a:rPr>
              <a:t>Plant</a:t>
            </a:r>
            <a:r>
              <a:rPr lang="it-IT" sz="2000" i="1" dirty="0">
                <a:latin typeface="Aptos" panose="020B0004020202020204" pitchFamily="34" charset="0"/>
              </a:rPr>
              <a:t> </a:t>
            </a:r>
            <a:r>
              <a:rPr lang="it-IT" sz="2000" i="1" dirty="0" err="1">
                <a:latin typeface="Aptos" panose="020B0004020202020204" pitchFamily="34" charset="0"/>
              </a:rPr>
              <a:t>cell</a:t>
            </a:r>
            <a:r>
              <a:rPr lang="it-IT" sz="2000" i="1" dirty="0">
                <a:latin typeface="Aptos" panose="020B0004020202020204" pitchFamily="34" charset="0"/>
              </a:rPr>
              <a:t> </a:t>
            </a:r>
            <a:r>
              <a:rPr lang="it-IT" sz="2000" i="1" dirty="0" err="1">
                <a:latin typeface="Aptos" panose="020B0004020202020204" pitchFamily="34" charset="0"/>
              </a:rPr>
              <a:t>Cultures</a:t>
            </a:r>
            <a:endParaRPr lang="it-IT" sz="2000" i="1" dirty="0">
              <a:latin typeface="Aptos" panose="020B0004020202020204" pitchFamily="34" charset="0"/>
            </a:endParaRPr>
          </a:p>
          <a:p>
            <a:endParaRPr lang="it-IT" sz="2000" dirty="0">
              <a:latin typeface="Aptos" panose="020B0004020202020204" pitchFamily="34" charset="0"/>
            </a:endParaRPr>
          </a:p>
          <a:p>
            <a:pPr marL="342900" indent="-342900">
              <a:buFont typeface="Arial" panose="020B0604020202020204" pitchFamily="34" charset="0"/>
              <a:buChar char="•"/>
            </a:pPr>
            <a:r>
              <a:rPr lang="it-IT" sz="2400" b="1" dirty="0" err="1">
                <a:solidFill>
                  <a:srgbClr val="0070C0"/>
                </a:solidFill>
                <a:latin typeface="Aptos" panose="020B0004020202020204" pitchFamily="34" charset="0"/>
              </a:rPr>
              <a:t>Primary</a:t>
            </a:r>
            <a:r>
              <a:rPr lang="it-IT" sz="2400" b="1" dirty="0">
                <a:solidFill>
                  <a:srgbClr val="0070C0"/>
                </a:solidFill>
                <a:latin typeface="Aptos" panose="020B0004020202020204" pitchFamily="34" charset="0"/>
              </a:rPr>
              <a:t> </a:t>
            </a:r>
            <a:r>
              <a:rPr lang="it-IT" sz="2400" b="1" dirty="0" err="1">
                <a:solidFill>
                  <a:srgbClr val="0070C0"/>
                </a:solidFill>
                <a:latin typeface="Aptos" panose="020B0004020202020204" pitchFamily="34" charset="0"/>
              </a:rPr>
              <a:t>cultures</a:t>
            </a:r>
            <a:r>
              <a:rPr lang="it-IT" sz="2400" b="1" dirty="0">
                <a:solidFill>
                  <a:srgbClr val="0070C0"/>
                </a:solidFill>
                <a:latin typeface="Aptos" panose="020B0004020202020204" pitchFamily="34" charset="0"/>
              </a:rPr>
              <a:t> of </a:t>
            </a:r>
            <a:r>
              <a:rPr lang="it-IT" sz="2400" b="1" dirty="0" err="1">
                <a:solidFill>
                  <a:srgbClr val="0070C0"/>
                </a:solidFill>
                <a:latin typeface="Aptos" panose="020B0004020202020204" pitchFamily="34" charset="0"/>
              </a:rPr>
              <a:t>animal</a:t>
            </a:r>
            <a:r>
              <a:rPr lang="it-IT" sz="2400" b="1" dirty="0">
                <a:solidFill>
                  <a:srgbClr val="0070C0"/>
                </a:solidFill>
                <a:latin typeface="Aptos" panose="020B0004020202020204" pitchFamily="34" charset="0"/>
              </a:rPr>
              <a:t> </a:t>
            </a:r>
            <a:r>
              <a:rPr lang="it-IT" sz="2400" b="1" dirty="0" err="1">
                <a:solidFill>
                  <a:srgbClr val="0070C0"/>
                </a:solidFill>
                <a:latin typeface="Aptos" panose="020B0004020202020204" pitchFamily="34" charset="0"/>
              </a:rPr>
              <a:t>cells</a:t>
            </a:r>
            <a:endParaRPr lang="it-IT" sz="2400" b="1" dirty="0">
              <a:solidFill>
                <a:srgbClr val="0070C0"/>
              </a:solidFill>
              <a:latin typeface="Aptos" panose="020B0004020202020204" pitchFamily="34" charset="0"/>
            </a:endParaRPr>
          </a:p>
          <a:p>
            <a:pPr marL="342900" indent="-342900">
              <a:buFont typeface="Arial" panose="020B0604020202020204" pitchFamily="34" charset="0"/>
              <a:buChar char="•"/>
            </a:pPr>
            <a:endParaRPr lang="it-IT" sz="2400" b="1" dirty="0">
              <a:solidFill>
                <a:srgbClr val="0070C0"/>
              </a:solidFill>
              <a:latin typeface="Aptos" panose="020B0004020202020204" pitchFamily="34" charset="0"/>
            </a:endParaRPr>
          </a:p>
          <a:p>
            <a:pPr marL="342900" indent="-342900">
              <a:buFont typeface="Arial" panose="020B0604020202020204" pitchFamily="34" charset="0"/>
              <a:buChar char="•"/>
            </a:pPr>
            <a:r>
              <a:rPr lang="it-IT" sz="2400" b="1" dirty="0">
                <a:solidFill>
                  <a:srgbClr val="0070C0"/>
                </a:solidFill>
                <a:latin typeface="Aptos" panose="020B0004020202020204" pitchFamily="34" charset="0"/>
              </a:rPr>
              <a:t>Cell </a:t>
            </a:r>
            <a:r>
              <a:rPr lang="it-IT" sz="2400" b="1" dirty="0" err="1">
                <a:solidFill>
                  <a:srgbClr val="0070C0"/>
                </a:solidFill>
                <a:latin typeface="Aptos" panose="020B0004020202020204" pitchFamily="34" charset="0"/>
              </a:rPr>
              <a:t>lines</a:t>
            </a:r>
            <a:endParaRPr lang="it-IT" sz="2400" b="1" dirty="0">
              <a:solidFill>
                <a:srgbClr val="0070C0"/>
              </a:solidFill>
              <a:latin typeface="Aptos" panose="020B0004020202020204" pitchFamily="34" charset="0"/>
            </a:endParaRPr>
          </a:p>
          <a:p>
            <a:pPr marL="342900" indent="-342900">
              <a:buFont typeface="Arial" panose="020B0604020202020204" pitchFamily="34" charset="0"/>
              <a:buChar char="•"/>
            </a:pPr>
            <a:endParaRPr lang="it-IT" sz="2000" dirty="0">
              <a:latin typeface="Aptos" panose="020B0004020202020204" pitchFamily="34" charset="0"/>
            </a:endParaRPr>
          </a:p>
          <a:p>
            <a:pPr marL="342900" indent="-342900">
              <a:buFont typeface="Arial" panose="020B0604020202020204" pitchFamily="34" charset="0"/>
              <a:buChar char="•"/>
            </a:pPr>
            <a:endParaRPr lang="it-IT" sz="2000" dirty="0">
              <a:latin typeface="Aptos" panose="020B0004020202020204" pitchFamily="34" charset="0"/>
            </a:endParaRPr>
          </a:p>
          <a:p>
            <a:pPr marL="342900" indent="-342900">
              <a:buFont typeface="Arial" panose="020B0604020202020204" pitchFamily="34" charset="0"/>
              <a:buChar char="•"/>
            </a:pPr>
            <a:endParaRPr lang="it-IT" sz="2000" dirty="0">
              <a:latin typeface="Aptos" panose="020B0004020202020204" pitchFamily="34" charset="0"/>
            </a:endParaRPr>
          </a:p>
          <a:p>
            <a:pPr marL="342900" indent="-342900">
              <a:buFont typeface="Arial" panose="020B0604020202020204" pitchFamily="34" charset="0"/>
              <a:buChar char="•"/>
            </a:pPr>
            <a:r>
              <a:rPr lang="it-IT" sz="2000" dirty="0">
                <a:solidFill>
                  <a:srgbClr val="00B050"/>
                </a:solidFill>
                <a:latin typeface="Aptos" panose="020B0004020202020204" pitchFamily="34" charset="0"/>
              </a:rPr>
              <a:t>In </a:t>
            </a:r>
            <a:r>
              <a:rPr lang="it-IT" sz="2000" dirty="0" err="1">
                <a:solidFill>
                  <a:srgbClr val="00B050"/>
                </a:solidFill>
                <a:latin typeface="Aptos" panose="020B0004020202020204" pitchFamily="34" charset="0"/>
              </a:rPr>
              <a:t>Suspension</a:t>
            </a:r>
            <a:endParaRPr lang="it-IT" sz="2000" dirty="0">
              <a:solidFill>
                <a:srgbClr val="00B050"/>
              </a:solidFill>
              <a:latin typeface="Aptos" panose="020B0004020202020204" pitchFamily="34" charset="0"/>
            </a:endParaRPr>
          </a:p>
          <a:p>
            <a:pPr marL="342900" indent="-342900">
              <a:buFont typeface="Arial" panose="020B0604020202020204" pitchFamily="34" charset="0"/>
              <a:buChar char="•"/>
            </a:pPr>
            <a:endParaRPr lang="it-IT" sz="2000" dirty="0">
              <a:latin typeface="Aptos" panose="020B0004020202020204" pitchFamily="34" charset="0"/>
            </a:endParaRPr>
          </a:p>
          <a:p>
            <a:pPr marL="342900" indent="-342900">
              <a:buFont typeface="Arial" panose="020B0604020202020204" pitchFamily="34" charset="0"/>
              <a:buChar char="•"/>
            </a:pPr>
            <a:r>
              <a:rPr lang="it-IT" sz="2000" dirty="0" err="1">
                <a:solidFill>
                  <a:srgbClr val="FF0000"/>
                </a:solidFill>
                <a:latin typeface="Aptos" panose="020B0004020202020204" pitchFamily="34" charset="0"/>
              </a:rPr>
              <a:t>Adherents</a:t>
            </a:r>
            <a:endParaRPr lang="it-IT" sz="2000" dirty="0">
              <a:solidFill>
                <a:srgbClr val="FF0000"/>
              </a:solidFill>
              <a:latin typeface="Aptos" panose="020B00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Segnaposto numero diapositiva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A82865-4FAB-4202-A45B-EF129181D2A2}" type="slidenum">
              <a:rPr lang="it-IT" altLang="it-IT" sz="1200">
                <a:solidFill>
                  <a:srgbClr val="898989"/>
                </a:solidFill>
              </a:rPr>
              <a:t>12</a:t>
            </a:fld>
            <a:endParaRPr lang="it-IT" altLang="it-IT" sz="1200">
              <a:solidFill>
                <a:srgbClr val="898989"/>
              </a:solidFill>
            </a:endParaRPr>
          </a:p>
        </p:txBody>
      </p:sp>
      <p:sp>
        <p:nvSpPr>
          <p:cNvPr id="5" name="CasellaDiTesto 4">
            <a:extLst>
              <a:ext uri="{FF2B5EF4-FFF2-40B4-BE49-F238E27FC236}">
                <a16:creationId xmlns:a16="http://schemas.microsoft.com/office/drawing/2014/main" id="{7979E9A0-70EE-D8A1-C6EA-D010D4EE1AB0}"/>
              </a:ext>
            </a:extLst>
          </p:cNvPr>
          <p:cNvSpPr txBox="1"/>
          <p:nvPr/>
        </p:nvSpPr>
        <p:spPr>
          <a:xfrm>
            <a:off x="2177734" y="404664"/>
            <a:ext cx="4788532" cy="461665"/>
          </a:xfrm>
          <a:prstGeom prst="rect">
            <a:avLst/>
          </a:prstGeom>
          <a:noFill/>
        </p:spPr>
        <p:txBody>
          <a:bodyPr wrap="square">
            <a:spAutoFit/>
          </a:bodyPr>
          <a:lstStyle/>
          <a:p>
            <a:pPr algn="l"/>
            <a:r>
              <a:rPr lang="it-IT" sz="2400" b="1" i="0" u="none" strike="noStrike" dirty="0">
                <a:effectLst/>
                <a:highlight>
                  <a:srgbClr val="FFFFFF"/>
                </a:highlight>
                <a:latin typeface="Aptos" panose="020B0004020202020204" pitchFamily="34" charset="0"/>
              </a:rPr>
              <a:t>CELL CULTURE LABORATORY </a:t>
            </a:r>
            <a:endParaRPr lang="it-IT" sz="2400" b="1" i="0" u="none" strike="noStrike" dirty="0">
              <a:effectLst/>
              <a:highlight>
                <a:srgbClr val="FFFFFF"/>
              </a:highlight>
              <a:latin typeface="Aptos" panose="020B0004020202020204" pitchFamily="34" charset="0"/>
              <a:hlinkClick r:id="rId2"/>
            </a:endParaRPr>
          </a:p>
        </p:txBody>
      </p:sp>
      <p:pic>
        <p:nvPicPr>
          <p:cNvPr id="6" name="Immagine 5">
            <a:extLst>
              <a:ext uri="{FF2B5EF4-FFF2-40B4-BE49-F238E27FC236}">
                <a16:creationId xmlns:a16="http://schemas.microsoft.com/office/drawing/2014/main" id="{EC7566EA-0E22-983E-DC71-4F2CAE54D54D}"/>
              </a:ext>
            </a:extLst>
          </p:cNvPr>
          <p:cNvPicPr>
            <a:picLocks noChangeAspect="1"/>
          </p:cNvPicPr>
          <p:nvPr/>
        </p:nvPicPr>
        <p:blipFill>
          <a:blip r:embed="rId3"/>
          <a:stretch>
            <a:fillRect/>
          </a:stretch>
        </p:blipFill>
        <p:spPr>
          <a:xfrm>
            <a:off x="352568" y="1236935"/>
            <a:ext cx="8298414" cy="46678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9707F1B-0E75-9E3D-FAB8-2A826AE4EB46}"/>
              </a:ext>
            </a:extLst>
          </p:cNvPr>
          <p:cNvSpPr>
            <a:spLocks noGrp="1"/>
          </p:cNvSpPr>
          <p:nvPr>
            <p:ph type="sldNum" sz="quarter" idx="12"/>
          </p:nvPr>
        </p:nvSpPr>
        <p:spPr/>
        <p:txBody>
          <a:bodyPr/>
          <a:lstStyle/>
          <a:p>
            <a:pPr>
              <a:defRPr/>
            </a:pPr>
            <a:fld id="{16830016-2DC0-44CE-8BA5-4F6AF2411B64}" type="slidenum">
              <a:rPr lang="it-IT" altLang="it-IT" smtClean="0"/>
              <a:t>13</a:t>
            </a:fld>
            <a:endParaRPr lang="it-IT" altLang="it-IT"/>
          </a:p>
        </p:txBody>
      </p:sp>
      <p:sp>
        <p:nvSpPr>
          <p:cNvPr id="6" name="CasellaDiTesto 5">
            <a:extLst>
              <a:ext uri="{FF2B5EF4-FFF2-40B4-BE49-F238E27FC236}">
                <a16:creationId xmlns:a16="http://schemas.microsoft.com/office/drawing/2014/main" id="{ABC2109E-021F-312E-CECE-B70B891DFDFC}"/>
              </a:ext>
            </a:extLst>
          </p:cNvPr>
          <p:cNvSpPr txBox="1"/>
          <p:nvPr/>
        </p:nvSpPr>
        <p:spPr>
          <a:xfrm>
            <a:off x="323528" y="1340768"/>
            <a:ext cx="3719189" cy="4801314"/>
          </a:xfrm>
          <a:prstGeom prst="rect">
            <a:avLst/>
          </a:prstGeom>
          <a:noFill/>
        </p:spPr>
        <p:txBody>
          <a:bodyPr wrap="square">
            <a:spAutoFit/>
          </a:bodyPr>
          <a:lstStyle/>
          <a:p>
            <a:endParaRPr lang="en-US" dirty="0">
              <a:latin typeface="Aptos" panose="020B0004020202020204" pitchFamily="34" charset="0"/>
            </a:endParaRPr>
          </a:p>
          <a:p>
            <a:r>
              <a:rPr lang="en-US" dirty="0">
                <a:latin typeface="Aptos" panose="020B0004020202020204" pitchFamily="34" charset="0"/>
              </a:rPr>
              <a:t>-the study of </a:t>
            </a:r>
            <a:r>
              <a:rPr lang="en-US" b="1" dirty="0">
                <a:latin typeface="Aptos" panose="020B0004020202020204" pitchFamily="34" charset="0"/>
              </a:rPr>
              <a:t>cellular differentiation </a:t>
            </a:r>
            <a:r>
              <a:rPr lang="en-US" dirty="0">
                <a:latin typeface="Aptos" panose="020B0004020202020204" pitchFamily="34" charset="0"/>
              </a:rPr>
              <a:t>(cell cycle)</a:t>
            </a:r>
          </a:p>
          <a:p>
            <a:endParaRPr lang="en-US" dirty="0">
              <a:latin typeface="Aptos" panose="020B0004020202020204" pitchFamily="34" charset="0"/>
            </a:endParaRPr>
          </a:p>
          <a:p>
            <a:endParaRPr lang="en-US" dirty="0">
              <a:latin typeface="Aptos" panose="020B0004020202020204" pitchFamily="34" charset="0"/>
            </a:endParaRPr>
          </a:p>
          <a:p>
            <a:r>
              <a:rPr lang="en-US" dirty="0">
                <a:latin typeface="Aptos" panose="020B0004020202020204" pitchFamily="34" charset="0"/>
              </a:rPr>
              <a:t>- pathological studies;</a:t>
            </a:r>
          </a:p>
          <a:p>
            <a:endParaRPr lang="en-US" dirty="0">
              <a:latin typeface="Aptos" panose="020B0004020202020204" pitchFamily="34" charset="0"/>
            </a:endParaRPr>
          </a:p>
          <a:p>
            <a:endParaRPr lang="en-US" dirty="0">
              <a:latin typeface="Aptos" panose="020B0004020202020204" pitchFamily="34" charset="0"/>
            </a:endParaRPr>
          </a:p>
          <a:p>
            <a:r>
              <a:rPr lang="en-US" dirty="0">
                <a:latin typeface="Aptos" panose="020B0004020202020204" pitchFamily="34" charset="0"/>
              </a:rPr>
              <a:t>- experimental models in biochemistry, pharmacology, physiology;</a:t>
            </a:r>
          </a:p>
          <a:p>
            <a:endParaRPr lang="en-US" dirty="0">
              <a:latin typeface="Aptos" panose="020B0004020202020204" pitchFamily="34" charset="0"/>
            </a:endParaRPr>
          </a:p>
          <a:p>
            <a:endParaRPr lang="en-US" dirty="0">
              <a:latin typeface="Aptos" panose="020B0004020202020204" pitchFamily="34" charset="0"/>
            </a:endParaRPr>
          </a:p>
          <a:p>
            <a:r>
              <a:rPr lang="en-US" dirty="0">
                <a:latin typeface="Aptos" panose="020B0004020202020204" pitchFamily="34" charset="0"/>
              </a:rPr>
              <a:t>- genetic manipulation;</a:t>
            </a:r>
          </a:p>
          <a:p>
            <a:endParaRPr lang="en-US" dirty="0">
              <a:latin typeface="Aptos" panose="020B0004020202020204" pitchFamily="34" charset="0"/>
            </a:endParaRPr>
          </a:p>
          <a:p>
            <a:endParaRPr lang="en-US" dirty="0">
              <a:latin typeface="Aptos" panose="020B0004020202020204" pitchFamily="34" charset="0"/>
            </a:endParaRPr>
          </a:p>
          <a:p>
            <a:r>
              <a:rPr lang="en-US" dirty="0">
                <a:latin typeface="Aptos" panose="020B0004020202020204" pitchFamily="34" charset="0"/>
              </a:rPr>
              <a:t>- biotechnological applications</a:t>
            </a:r>
            <a:endParaRPr lang="it-IT" dirty="0">
              <a:latin typeface="Aptos" panose="020B0004020202020204" pitchFamily="34" charset="0"/>
            </a:endParaRPr>
          </a:p>
        </p:txBody>
      </p:sp>
      <p:sp>
        <p:nvSpPr>
          <p:cNvPr id="3" name="CasellaDiTesto 2">
            <a:extLst>
              <a:ext uri="{FF2B5EF4-FFF2-40B4-BE49-F238E27FC236}">
                <a16:creationId xmlns:a16="http://schemas.microsoft.com/office/drawing/2014/main" id="{9991782A-1E2F-C0F9-69DC-E2AB5A08B4F9}"/>
              </a:ext>
            </a:extLst>
          </p:cNvPr>
          <p:cNvSpPr txBox="1"/>
          <p:nvPr/>
        </p:nvSpPr>
        <p:spPr>
          <a:xfrm>
            <a:off x="395536" y="222895"/>
            <a:ext cx="8568952" cy="646331"/>
          </a:xfrm>
          <a:prstGeom prst="rect">
            <a:avLst/>
          </a:prstGeom>
          <a:noFill/>
        </p:spPr>
        <p:txBody>
          <a:bodyPr wrap="square">
            <a:spAutoFit/>
          </a:bodyPr>
          <a:lstStyle/>
          <a:p>
            <a:r>
              <a:rPr lang="en-US" dirty="0">
                <a:latin typeface="Aptos" panose="020B0004020202020204" pitchFamily="34" charset="0"/>
              </a:rPr>
              <a:t>Cell cultures </a:t>
            </a:r>
            <a:r>
              <a:rPr lang="en-US" b="1" dirty="0">
                <a:latin typeface="Aptos" panose="020B0004020202020204" pitchFamily="34" charset="0"/>
              </a:rPr>
              <a:t>last longer </a:t>
            </a:r>
            <a:r>
              <a:rPr lang="en-US" dirty="0">
                <a:latin typeface="Aptos" panose="020B0004020202020204" pitchFamily="34" charset="0"/>
              </a:rPr>
              <a:t>and allow a </a:t>
            </a:r>
            <a:r>
              <a:rPr lang="en-US" b="1" dirty="0">
                <a:latin typeface="Aptos" panose="020B0004020202020204" pitchFamily="34" charset="0"/>
              </a:rPr>
              <a:t>variety of studies </a:t>
            </a:r>
            <a:r>
              <a:rPr lang="en-US" dirty="0">
                <a:latin typeface="Aptos" panose="020B0004020202020204" pitchFamily="34" charset="0"/>
              </a:rPr>
              <a:t>that are not possible with tissues. </a:t>
            </a:r>
          </a:p>
        </p:txBody>
      </p:sp>
      <p:pic>
        <p:nvPicPr>
          <p:cNvPr id="5" name="Immagine 4">
            <a:extLst>
              <a:ext uri="{FF2B5EF4-FFF2-40B4-BE49-F238E27FC236}">
                <a16:creationId xmlns:a16="http://schemas.microsoft.com/office/drawing/2014/main" id="{02E2E926-61CE-71D1-6B80-37C6950A97B2}"/>
              </a:ext>
            </a:extLst>
          </p:cNvPr>
          <p:cNvPicPr>
            <a:picLocks noChangeAspect="1"/>
          </p:cNvPicPr>
          <p:nvPr/>
        </p:nvPicPr>
        <p:blipFill>
          <a:blip r:embed="rId2"/>
          <a:stretch>
            <a:fillRect/>
          </a:stretch>
        </p:blipFill>
        <p:spPr>
          <a:xfrm>
            <a:off x="4122641" y="1988840"/>
            <a:ext cx="4861118" cy="2726687"/>
          </a:xfrm>
          <a:prstGeom prst="rect">
            <a:avLst/>
          </a:prstGeom>
        </p:spPr>
      </p:pic>
    </p:spTree>
    <p:extLst>
      <p:ext uri="{BB962C8B-B14F-4D97-AF65-F5344CB8AC3E}">
        <p14:creationId xmlns:p14="http://schemas.microsoft.com/office/powerpoint/2010/main" val="336314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EE0EE75-3858-9D53-D840-6EB6BD82FDB5}"/>
              </a:ext>
            </a:extLst>
          </p:cNvPr>
          <p:cNvSpPr>
            <a:spLocks noGrp="1"/>
          </p:cNvSpPr>
          <p:nvPr>
            <p:ph type="sldNum" sz="quarter" idx="12"/>
          </p:nvPr>
        </p:nvSpPr>
        <p:spPr/>
        <p:txBody>
          <a:bodyPr/>
          <a:lstStyle/>
          <a:p>
            <a:pPr>
              <a:defRPr/>
            </a:pPr>
            <a:fld id="{16830016-2DC0-44CE-8BA5-4F6AF2411B64}" type="slidenum">
              <a:rPr lang="it-IT" altLang="it-IT" smtClean="0"/>
              <a:t>14</a:t>
            </a:fld>
            <a:endParaRPr lang="it-IT" altLang="it-IT"/>
          </a:p>
        </p:txBody>
      </p:sp>
      <p:pic>
        <p:nvPicPr>
          <p:cNvPr id="5" name="Immagine 4">
            <a:extLst>
              <a:ext uri="{FF2B5EF4-FFF2-40B4-BE49-F238E27FC236}">
                <a16:creationId xmlns:a16="http://schemas.microsoft.com/office/drawing/2014/main" id="{83E9357E-F38A-5BDD-2B2F-13428389CA39}"/>
              </a:ext>
            </a:extLst>
          </p:cNvPr>
          <p:cNvPicPr>
            <a:picLocks noChangeAspect="1"/>
          </p:cNvPicPr>
          <p:nvPr/>
        </p:nvPicPr>
        <p:blipFill>
          <a:blip r:embed="rId2"/>
          <a:stretch>
            <a:fillRect/>
          </a:stretch>
        </p:blipFill>
        <p:spPr>
          <a:xfrm>
            <a:off x="937671" y="773356"/>
            <a:ext cx="6923112" cy="5582994"/>
          </a:xfrm>
          <a:prstGeom prst="rect">
            <a:avLst/>
          </a:prstGeom>
        </p:spPr>
      </p:pic>
      <p:sp>
        <p:nvSpPr>
          <p:cNvPr id="2" name="CasellaDiTesto 1">
            <a:extLst>
              <a:ext uri="{FF2B5EF4-FFF2-40B4-BE49-F238E27FC236}">
                <a16:creationId xmlns:a16="http://schemas.microsoft.com/office/drawing/2014/main" id="{826593C6-5A8B-0A0E-B8A0-57C3FEA190F7}"/>
              </a:ext>
            </a:extLst>
          </p:cNvPr>
          <p:cNvSpPr txBox="1"/>
          <p:nvPr/>
        </p:nvSpPr>
        <p:spPr>
          <a:xfrm>
            <a:off x="2483766" y="223565"/>
            <a:ext cx="3830921" cy="369332"/>
          </a:xfrm>
          <a:prstGeom prst="rect">
            <a:avLst/>
          </a:prstGeom>
          <a:noFill/>
        </p:spPr>
        <p:txBody>
          <a:bodyPr wrap="none" rtlCol="0">
            <a:spAutoFit/>
          </a:bodyPr>
          <a:lstStyle/>
          <a:p>
            <a:r>
              <a:rPr lang="it-IT" b="1" dirty="0"/>
              <a:t>Application of Animal </a:t>
            </a:r>
            <a:r>
              <a:rPr lang="it-IT" b="1" dirty="0" err="1"/>
              <a:t>cell</a:t>
            </a:r>
            <a:r>
              <a:rPr lang="it-IT" b="1" dirty="0"/>
              <a:t> culture</a:t>
            </a:r>
          </a:p>
        </p:txBody>
      </p:sp>
    </p:spTree>
    <p:extLst>
      <p:ext uri="{BB962C8B-B14F-4D97-AF65-F5344CB8AC3E}">
        <p14:creationId xmlns:p14="http://schemas.microsoft.com/office/powerpoint/2010/main" val="427476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15AFB4-CA3A-4AC1-ABF9-1EFE746C7C34}" type="slidenum">
              <a:rPr lang="it-IT" altLang="it-IT" sz="1200">
                <a:solidFill>
                  <a:srgbClr val="898989"/>
                </a:solidFill>
              </a:rPr>
              <a:t>15</a:t>
            </a:fld>
            <a:endParaRPr lang="it-IT" altLang="it-IT" sz="1200">
              <a:solidFill>
                <a:srgbClr val="898989"/>
              </a:solidFill>
            </a:endParaRPr>
          </a:p>
        </p:txBody>
      </p:sp>
      <p:sp>
        <p:nvSpPr>
          <p:cNvPr id="2" name="Rettangolo 1"/>
          <p:cNvSpPr/>
          <p:nvPr/>
        </p:nvSpPr>
        <p:spPr>
          <a:xfrm>
            <a:off x="467544" y="890270"/>
            <a:ext cx="8075240" cy="5077460"/>
          </a:xfrm>
          <a:prstGeom prst="rect">
            <a:avLst/>
          </a:prstGeom>
        </p:spPr>
        <p:txBody>
          <a:bodyPr wrap="square">
            <a:spAutoFit/>
          </a:bodyPr>
          <a:lstStyle/>
          <a:p>
            <a:pPr marL="285750" indent="-285750">
              <a:lnSpc>
                <a:spcPct val="200000"/>
              </a:lnSpc>
              <a:buFont typeface="Arial" panose="020B0604020202020204" pitchFamily="34" charset="0"/>
              <a:buChar char="•"/>
            </a:pPr>
            <a:r>
              <a:rPr lang="it-IT" b="1" dirty="0">
                <a:latin typeface="Aptos" panose="020B0004020202020204" pitchFamily="34" charset="0"/>
                <a:sym typeface="+mn-ea"/>
              </a:rPr>
              <a:t>Commercial </a:t>
            </a:r>
            <a:r>
              <a:rPr lang="it-IT" b="1" dirty="0" err="1">
                <a:latin typeface="Aptos" panose="020B0004020202020204" pitchFamily="34" charset="0"/>
                <a:sym typeface="+mn-ea"/>
              </a:rPr>
              <a:t>availability</a:t>
            </a:r>
            <a:r>
              <a:rPr lang="it-IT" b="1" dirty="0">
                <a:latin typeface="Aptos" panose="020B0004020202020204" pitchFamily="34" charset="0"/>
                <a:sym typeface="+mn-ea"/>
              </a:rPr>
              <a:t> </a:t>
            </a:r>
            <a:r>
              <a:rPr lang="it-IT" dirty="0">
                <a:latin typeface="Aptos" panose="020B0004020202020204" pitchFamily="34" charset="0"/>
                <a:sym typeface="+mn-ea"/>
              </a:rPr>
              <a:t>of media, </a:t>
            </a:r>
            <a:r>
              <a:rPr lang="it-IT" dirty="0" err="1">
                <a:latin typeface="Aptos" panose="020B0004020202020204" pitchFamily="34" charset="0"/>
                <a:sym typeface="+mn-ea"/>
              </a:rPr>
              <a:t>factors</a:t>
            </a:r>
            <a:r>
              <a:rPr lang="it-IT" dirty="0">
                <a:latin typeface="Aptos" panose="020B0004020202020204" pitchFamily="34" charset="0"/>
                <a:sym typeface="+mn-ea"/>
              </a:rPr>
              <a:t>, etc.</a:t>
            </a:r>
            <a:endParaRPr lang="it-IT" dirty="0">
              <a:latin typeface="Aptos" panose="020B0004020202020204" pitchFamily="34" charset="0"/>
            </a:endParaRPr>
          </a:p>
          <a:p>
            <a:pPr marL="285750" indent="-285750">
              <a:lnSpc>
                <a:spcPct val="200000"/>
              </a:lnSpc>
              <a:buFont typeface="Arial" panose="020B0604020202020204" pitchFamily="34" charset="0"/>
              <a:buChar char="•"/>
            </a:pPr>
            <a:r>
              <a:rPr lang="it-IT" b="1" dirty="0" err="1">
                <a:latin typeface="Aptos" panose="020B0004020202020204" pitchFamily="34" charset="0"/>
                <a:sym typeface="+mn-ea"/>
              </a:rPr>
              <a:t>Documentation</a:t>
            </a:r>
            <a:r>
              <a:rPr lang="it-IT" b="1" dirty="0">
                <a:latin typeface="Aptos" panose="020B0004020202020204" pitchFamily="34" charset="0"/>
                <a:sym typeface="+mn-ea"/>
              </a:rPr>
              <a:t> </a:t>
            </a:r>
            <a:r>
              <a:rPr lang="it-IT" dirty="0">
                <a:latin typeface="Aptos" panose="020B0004020202020204" pitchFamily="34" charset="0"/>
                <a:sym typeface="+mn-ea"/>
              </a:rPr>
              <a:t>on </a:t>
            </a:r>
            <a:r>
              <a:rPr lang="it-IT" dirty="0" err="1">
                <a:latin typeface="Aptos" panose="020B0004020202020204" pitchFamily="34" charset="0"/>
                <a:sym typeface="+mn-ea"/>
              </a:rPr>
              <a:t>insulation</a:t>
            </a:r>
            <a:r>
              <a:rPr lang="it-IT" dirty="0">
                <a:latin typeface="Aptos" panose="020B0004020202020204" pitchFamily="34" charset="0"/>
                <a:sym typeface="+mn-ea"/>
              </a:rPr>
              <a:t>/</a:t>
            </a:r>
            <a:r>
              <a:rPr lang="it-IT" dirty="0" err="1">
                <a:latin typeface="Aptos" panose="020B0004020202020204" pitchFamily="34" charset="0"/>
                <a:sym typeface="+mn-ea"/>
              </a:rPr>
              <a:t>preservation</a:t>
            </a:r>
            <a:endParaRPr lang="it-IT" dirty="0">
              <a:latin typeface="Aptos" panose="020B0004020202020204" pitchFamily="34" charset="0"/>
            </a:endParaRPr>
          </a:p>
          <a:p>
            <a:pPr marL="285750" indent="-285750">
              <a:lnSpc>
                <a:spcPct val="200000"/>
              </a:lnSpc>
              <a:buFont typeface="Arial" panose="020B0604020202020204" pitchFamily="34" charset="0"/>
              <a:buChar char="•"/>
            </a:pPr>
            <a:r>
              <a:rPr lang="it-IT" dirty="0">
                <a:latin typeface="Aptos" panose="020B0004020202020204" pitchFamily="34" charset="0"/>
                <a:sym typeface="+mn-ea"/>
              </a:rPr>
              <a:t>Control of </a:t>
            </a:r>
            <a:r>
              <a:rPr lang="it-IT" b="1" dirty="0" err="1">
                <a:latin typeface="Aptos" panose="020B0004020202020204" pitchFamily="34" charset="0"/>
                <a:sym typeface="+mn-ea"/>
              </a:rPr>
              <a:t>environmental</a:t>
            </a:r>
            <a:r>
              <a:rPr lang="it-IT" b="1" dirty="0">
                <a:latin typeface="Aptos" panose="020B0004020202020204" pitchFamily="34" charset="0"/>
                <a:sym typeface="+mn-ea"/>
              </a:rPr>
              <a:t> </a:t>
            </a:r>
            <a:r>
              <a:rPr lang="it-IT" b="1" dirty="0" err="1">
                <a:latin typeface="Aptos" panose="020B0004020202020204" pitchFamily="34" charset="0"/>
                <a:sym typeface="+mn-ea"/>
              </a:rPr>
              <a:t>variables</a:t>
            </a:r>
            <a:r>
              <a:rPr lang="it-IT" b="1" dirty="0">
                <a:latin typeface="Aptos" panose="020B0004020202020204" pitchFamily="34" charset="0"/>
                <a:sym typeface="+mn-ea"/>
              </a:rPr>
              <a:t> </a:t>
            </a:r>
            <a:r>
              <a:rPr lang="it-IT" dirty="0">
                <a:latin typeface="Aptos" panose="020B0004020202020204" pitchFamily="34" charset="0"/>
                <a:sym typeface="+mn-ea"/>
              </a:rPr>
              <a:t>(T, PH...)</a:t>
            </a:r>
            <a:endParaRPr lang="it-IT" dirty="0">
              <a:latin typeface="Aptos" panose="020B0004020202020204" pitchFamily="34" charset="0"/>
            </a:endParaRPr>
          </a:p>
          <a:p>
            <a:pPr marL="285750" indent="-285750">
              <a:lnSpc>
                <a:spcPct val="200000"/>
              </a:lnSpc>
              <a:buFont typeface="Arial" panose="020B0604020202020204" pitchFamily="34" charset="0"/>
              <a:buChar char="•"/>
            </a:pPr>
            <a:endParaRPr lang="it-IT" dirty="0">
              <a:latin typeface="Aptos" panose="020B0004020202020204" pitchFamily="34" charset="0"/>
            </a:endParaRPr>
          </a:p>
          <a:p>
            <a:pPr marL="285750" indent="-285750">
              <a:lnSpc>
                <a:spcPct val="200000"/>
              </a:lnSpc>
              <a:buFont typeface="Arial" panose="020B0604020202020204" pitchFamily="34" charset="0"/>
              <a:buChar char="•"/>
            </a:pPr>
            <a:r>
              <a:rPr lang="it-IT" dirty="0">
                <a:solidFill>
                  <a:srgbClr val="00B0F0"/>
                </a:solidFill>
                <a:latin typeface="Aptos" panose="020B0004020202020204" pitchFamily="34" charset="0"/>
              </a:rPr>
              <a:t>Wide </a:t>
            </a:r>
            <a:r>
              <a:rPr lang="it-IT" dirty="0" err="1">
                <a:solidFill>
                  <a:srgbClr val="00B0F0"/>
                </a:solidFill>
                <a:latin typeface="Aptos" panose="020B0004020202020204" pitchFamily="34" charset="0"/>
              </a:rPr>
              <a:t>availability</a:t>
            </a:r>
            <a:r>
              <a:rPr lang="it-IT" dirty="0">
                <a:solidFill>
                  <a:srgbClr val="00B0F0"/>
                </a:solidFill>
                <a:latin typeface="Aptos" panose="020B0004020202020204" pitchFamily="34" charset="0"/>
              </a:rPr>
              <a:t> of </a:t>
            </a:r>
            <a:r>
              <a:rPr lang="it-IT" b="1" dirty="0" err="1">
                <a:solidFill>
                  <a:srgbClr val="00B0F0"/>
                </a:solidFill>
                <a:latin typeface="Aptos" panose="020B0004020202020204" pitchFamily="34" charset="0"/>
              </a:rPr>
              <a:t>cell</a:t>
            </a:r>
            <a:r>
              <a:rPr lang="it-IT" b="1" dirty="0">
                <a:solidFill>
                  <a:srgbClr val="00B0F0"/>
                </a:solidFill>
                <a:latin typeface="Aptos" panose="020B0004020202020204" pitchFamily="34" charset="0"/>
              </a:rPr>
              <a:t> </a:t>
            </a:r>
            <a:r>
              <a:rPr lang="it-IT" b="1" dirty="0" err="1">
                <a:solidFill>
                  <a:srgbClr val="00B0F0"/>
                </a:solidFill>
                <a:latin typeface="Aptos" panose="020B0004020202020204" pitchFamily="34" charset="0"/>
              </a:rPr>
              <a:t>types</a:t>
            </a:r>
          </a:p>
          <a:p>
            <a:pPr marL="285750" indent="-285750">
              <a:lnSpc>
                <a:spcPct val="200000"/>
              </a:lnSpc>
              <a:buFont typeface="Arial" panose="020B0604020202020204" pitchFamily="34" charset="0"/>
              <a:buChar char="•"/>
            </a:pPr>
            <a:endParaRPr lang="it-IT" dirty="0">
              <a:solidFill>
                <a:schemeClr val="accent6">
                  <a:lumMod val="75000"/>
                </a:schemeClr>
              </a:solidFill>
              <a:latin typeface="Aptos" panose="020B0004020202020204" pitchFamily="34" charset="0"/>
            </a:endParaRPr>
          </a:p>
          <a:p>
            <a:pPr marL="285750" indent="-285750">
              <a:lnSpc>
                <a:spcPct val="200000"/>
              </a:lnSpc>
              <a:buFont typeface="Arial" panose="020B0604020202020204" pitchFamily="34" charset="0"/>
              <a:buChar char="•"/>
            </a:pPr>
            <a:r>
              <a:rPr lang="it-IT" dirty="0" err="1">
                <a:solidFill>
                  <a:schemeClr val="accent6">
                    <a:lumMod val="50000"/>
                  </a:schemeClr>
                </a:solidFill>
                <a:latin typeface="Aptos" panose="020B0004020202020204" pitchFamily="34" charset="0"/>
              </a:rPr>
              <a:t>Simplicity</a:t>
            </a:r>
            <a:r>
              <a:rPr lang="it-IT" dirty="0">
                <a:solidFill>
                  <a:schemeClr val="accent6">
                    <a:lumMod val="50000"/>
                  </a:schemeClr>
                </a:solidFill>
                <a:latin typeface="Aptos" panose="020B0004020202020204" pitchFamily="34" charset="0"/>
              </a:rPr>
              <a:t> in </a:t>
            </a:r>
            <a:r>
              <a:rPr lang="it-IT" b="1" dirty="0" err="1">
                <a:solidFill>
                  <a:schemeClr val="accent6">
                    <a:lumMod val="50000"/>
                  </a:schemeClr>
                </a:solidFill>
                <a:latin typeface="Aptos" panose="020B0004020202020204" pitchFamily="34" charset="0"/>
              </a:rPr>
              <a:t>replicating</a:t>
            </a:r>
            <a:r>
              <a:rPr lang="it-IT" b="1" dirty="0">
                <a:solidFill>
                  <a:schemeClr val="accent6">
                    <a:lumMod val="50000"/>
                  </a:schemeClr>
                </a:solidFill>
                <a:latin typeface="Aptos" panose="020B0004020202020204" pitchFamily="34" charset="0"/>
              </a:rPr>
              <a:t> </a:t>
            </a:r>
            <a:r>
              <a:rPr lang="it-IT" b="1" dirty="0" err="1">
                <a:solidFill>
                  <a:schemeClr val="accent6">
                    <a:lumMod val="50000"/>
                  </a:schemeClr>
                </a:solidFill>
                <a:latin typeface="Aptos" panose="020B0004020202020204" pitchFamily="34" charset="0"/>
              </a:rPr>
              <a:t>experiments</a:t>
            </a:r>
            <a:endParaRPr lang="it-IT" b="1" dirty="0">
              <a:solidFill>
                <a:schemeClr val="accent6">
                  <a:lumMod val="50000"/>
                </a:schemeClr>
              </a:solidFill>
              <a:latin typeface="Aptos" panose="020B0004020202020204" pitchFamily="34" charset="0"/>
            </a:endParaRPr>
          </a:p>
          <a:p>
            <a:pPr marL="285750" indent="-285750">
              <a:lnSpc>
                <a:spcPct val="200000"/>
              </a:lnSpc>
              <a:buFont typeface="Arial" panose="020B0604020202020204" pitchFamily="34" charset="0"/>
              <a:buChar char="•"/>
            </a:pPr>
            <a:r>
              <a:rPr lang="it-IT" dirty="0" err="1">
                <a:solidFill>
                  <a:schemeClr val="accent6">
                    <a:lumMod val="50000"/>
                  </a:schemeClr>
                </a:solidFill>
                <a:latin typeface="Aptos" panose="020B0004020202020204" pitchFamily="34" charset="0"/>
              </a:rPr>
              <a:t>Possibility</a:t>
            </a:r>
            <a:r>
              <a:rPr lang="it-IT" dirty="0">
                <a:solidFill>
                  <a:schemeClr val="accent6">
                    <a:lumMod val="50000"/>
                  </a:schemeClr>
                </a:solidFill>
                <a:latin typeface="Aptos" panose="020B0004020202020204" pitchFamily="34" charset="0"/>
              </a:rPr>
              <a:t> of </a:t>
            </a:r>
            <a:r>
              <a:rPr lang="it-IT" b="1" dirty="0" err="1">
                <a:solidFill>
                  <a:schemeClr val="accent6">
                    <a:lumMod val="50000"/>
                  </a:schemeClr>
                </a:solidFill>
                <a:latin typeface="Aptos" panose="020B0004020202020204" pitchFamily="34" charset="0"/>
              </a:rPr>
              <a:t>sizing</a:t>
            </a:r>
            <a:r>
              <a:rPr lang="it-IT" b="1" dirty="0">
                <a:solidFill>
                  <a:schemeClr val="accent6">
                    <a:lumMod val="50000"/>
                  </a:schemeClr>
                </a:solidFill>
                <a:latin typeface="Aptos" panose="020B0004020202020204" pitchFamily="34" charset="0"/>
              </a:rPr>
              <a:t> </a:t>
            </a:r>
            <a:r>
              <a:rPr lang="it-IT" b="1" dirty="0" err="1">
                <a:solidFill>
                  <a:schemeClr val="accent6">
                    <a:lumMod val="50000"/>
                  </a:schemeClr>
                </a:solidFill>
                <a:latin typeface="Aptos" panose="020B0004020202020204" pitchFamily="34" charset="0"/>
              </a:rPr>
              <a:t>experiments</a:t>
            </a:r>
            <a:r>
              <a:rPr lang="it-IT" b="1" dirty="0">
                <a:solidFill>
                  <a:schemeClr val="accent6">
                    <a:lumMod val="50000"/>
                  </a:schemeClr>
                </a:solidFill>
                <a:latin typeface="Aptos" panose="020B0004020202020204" pitchFamily="34" charset="0"/>
              </a:rPr>
              <a:t> </a:t>
            </a:r>
            <a:r>
              <a:rPr lang="it-IT" dirty="0">
                <a:solidFill>
                  <a:schemeClr val="accent6">
                    <a:lumMod val="50000"/>
                  </a:schemeClr>
                </a:solidFill>
                <a:latin typeface="Aptos" panose="020B0004020202020204" pitchFamily="34" charset="0"/>
              </a:rPr>
              <a:t>with </a:t>
            </a:r>
            <a:r>
              <a:rPr lang="it-IT" dirty="0" err="1">
                <a:solidFill>
                  <a:schemeClr val="accent6">
                    <a:lumMod val="50000"/>
                  </a:schemeClr>
                </a:solidFill>
                <a:latin typeface="Aptos" panose="020B0004020202020204" pitchFamily="34" charset="0"/>
              </a:rPr>
              <a:t>biotechnological</a:t>
            </a:r>
            <a:r>
              <a:rPr lang="it-IT" dirty="0">
                <a:solidFill>
                  <a:schemeClr val="accent6">
                    <a:lumMod val="50000"/>
                  </a:schemeClr>
                </a:solidFill>
                <a:latin typeface="Aptos" panose="020B0004020202020204" pitchFamily="34" charset="0"/>
              </a:rPr>
              <a:t> </a:t>
            </a:r>
            <a:r>
              <a:rPr lang="it-IT" dirty="0" err="1">
                <a:solidFill>
                  <a:schemeClr val="accent6">
                    <a:lumMod val="50000"/>
                  </a:schemeClr>
                </a:solidFill>
                <a:latin typeface="Aptos" panose="020B0004020202020204" pitchFamily="34" charset="0"/>
              </a:rPr>
              <a:t>purposes</a:t>
            </a:r>
            <a:endParaRPr lang="it-IT" dirty="0">
              <a:solidFill>
                <a:schemeClr val="accent6">
                  <a:lumMod val="50000"/>
                </a:schemeClr>
              </a:solidFill>
              <a:latin typeface="Aptos" panose="020B0004020202020204" pitchFamily="34" charset="0"/>
            </a:endParaRPr>
          </a:p>
          <a:p>
            <a:pPr marL="285750" indent="-285750">
              <a:lnSpc>
                <a:spcPct val="200000"/>
              </a:lnSpc>
              <a:buFont typeface="Arial" panose="020B0604020202020204" pitchFamily="34" charset="0"/>
              <a:buChar char="•"/>
            </a:pPr>
            <a:r>
              <a:rPr lang="it-IT" dirty="0" err="1">
                <a:solidFill>
                  <a:schemeClr val="accent6">
                    <a:lumMod val="50000"/>
                  </a:schemeClr>
                </a:solidFill>
                <a:latin typeface="Aptos" panose="020B0004020202020204" pitchFamily="34" charset="0"/>
              </a:rPr>
              <a:t>Reduction</a:t>
            </a:r>
            <a:r>
              <a:rPr lang="it-IT" dirty="0">
                <a:solidFill>
                  <a:schemeClr val="accent6">
                    <a:lumMod val="50000"/>
                  </a:schemeClr>
                </a:solidFill>
                <a:latin typeface="Aptos" panose="020B0004020202020204" pitchFamily="34" charset="0"/>
              </a:rPr>
              <a:t> in the </a:t>
            </a:r>
            <a:r>
              <a:rPr lang="it-IT" b="1" dirty="0" err="1">
                <a:solidFill>
                  <a:schemeClr val="accent6">
                    <a:lumMod val="50000"/>
                  </a:schemeClr>
                </a:solidFill>
                <a:latin typeface="Aptos" panose="020B0004020202020204" pitchFamily="34" charset="0"/>
              </a:rPr>
              <a:t>number</a:t>
            </a:r>
            <a:r>
              <a:rPr lang="it-IT" b="1" dirty="0">
                <a:solidFill>
                  <a:schemeClr val="accent6">
                    <a:lumMod val="50000"/>
                  </a:schemeClr>
                </a:solidFill>
                <a:latin typeface="Aptos" panose="020B0004020202020204" pitchFamily="34" charset="0"/>
              </a:rPr>
              <a:t> of </a:t>
            </a:r>
            <a:r>
              <a:rPr lang="it-IT" b="1" dirty="0" err="1">
                <a:solidFill>
                  <a:schemeClr val="accent6">
                    <a:lumMod val="50000"/>
                  </a:schemeClr>
                </a:solidFill>
                <a:latin typeface="Aptos" panose="020B0004020202020204" pitchFamily="34" charset="0"/>
              </a:rPr>
              <a:t>animals</a:t>
            </a:r>
            <a:r>
              <a:rPr lang="it-IT" b="1" dirty="0">
                <a:solidFill>
                  <a:schemeClr val="accent6">
                    <a:lumMod val="50000"/>
                  </a:schemeClr>
                </a:solidFill>
                <a:latin typeface="Aptos" panose="020B0004020202020204" pitchFamily="34" charset="0"/>
              </a:rPr>
              <a:t> </a:t>
            </a:r>
            <a:r>
              <a:rPr lang="it-IT" b="1" dirty="0" err="1">
                <a:solidFill>
                  <a:schemeClr val="accent6">
                    <a:lumMod val="50000"/>
                  </a:schemeClr>
                </a:solidFill>
                <a:latin typeface="Aptos" panose="020B0004020202020204" pitchFamily="34" charset="0"/>
              </a:rPr>
              <a:t>killed</a:t>
            </a:r>
          </a:p>
        </p:txBody>
      </p:sp>
      <p:sp>
        <p:nvSpPr>
          <p:cNvPr id="5" name="Rettangolo 4"/>
          <p:cNvSpPr/>
          <p:nvPr/>
        </p:nvSpPr>
        <p:spPr>
          <a:xfrm>
            <a:off x="2037674" y="136525"/>
            <a:ext cx="4663521" cy="523220"/>
          </a:xfrm>
          <a:prstGeom prst="rect">
            <a:avLst/>
          </a:prstGeom>
        </p:spPr>
        <p:txBody>
          <a:bodyPr wrap="none">
            <a:spAutoFit/>
          </a:bodyPr>
          <a:lstStyle/>
          <a:p>
            <a:r>
              <a:rPr lang="it-IT" sz="2800" b="1" dirty="0" err="1">
                <a:latin typeface="Aptos" panose="020B0004020202020204" pitchFamily="34" charset="0"/>
              </a:rPr>
              <a:t>Advantages</a:t>
            </a:r>
            <a:r>
              <a:rPr lang="it-IT" sz="2800" b="1" dirty="0">
                <a:latin typeface="Aptos" panose="020B0004020202020204" pitchFamily="34" charset="0"/>
              </a:rPr>
              <a:t>  in </a:t>
            </a:r>
            <a:r>
              <a:rPr lang="it-IT" sz="2800" b="1" dirty="0" err="1">
                <a:latin typeface="Aptos" panose="020B0004020202020204" pitchFamily="34" charset="0"/>
              </a:rPr>
              <a:t>cell</a:t>
            </a:r>
            <a:r>
              <a:rPr lang="it-IT" sz="2800" b="1" dirty="0">
                <a:latin typeface="Aptos" panose="020B0004020202020204" pitchFamily="34" charset="0"/>
              </a:rPr>
              <a:t> </a:t>
            </a:r>
            <a:r>
              <a:rPr lang="it-IT" sz="2800" b="1" dirty="0" err="1">
                <a:latin typeface="Aptos" panose="020B0004020202020204" pitchFamily="34" charset="0"/>
              </a:rPr>
              <a:t>cultures</a:t>
            </a:r>
            <a:endParaRPr lang="it-IT" sz="2800" b="1" dirty="0">
              <a:latin typeface="Aptos" panose="020B0004020202020204" pitchFamily="34" charset="0"/>
            </a:endParaRPr>
          </a:p>
        </p:txBody>
      </p:sp>
      <p:cxnSp>
        <p:nvCxnSpPr>
          <p:cNvPr id="3" name="Straight Connector 2"/>
          <p:cNvCxnSpPr/>
          <p:nvPr/>
        </p:nvCxnSpPr>
        <p:spPr>
          <a:xfrm flipV="1">
            <a:off x="395536" y="2924944"/>
            <a:ext cx="5990590" cy="31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386780" y="4149080"/>
            <a:ext cx="5990590" cy="3111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48E2E6-009E-4A53-B128-B414F04C21B3}" type="slidenum">
              <a:rPr lang="it-IT" altLang="it-IT" sz="1200">
                <a:solidFill>
                  <a:srgbClr val="898989"/>
                </a:solidFill>
              </a:rPr>
              <a:t>16</a:t>
            </a:fld>
            <a:endParaRPr lang="it-IT" altLang="it-IT" sz="1200">
              <a:solidFill>
                <a:srgbClr val="898989"/>
              </a:solidFill>
            </a:endParaRPr>
          </a:p>
        </p:txBody>
      </p:sp>
      <p:sp>
        <p:nvSpPr>
          <p:cNvPr id="5" name="Rettangolo 4"/>
          <p:cNvSpPr/>
          <p:nvPr/>
        </p:nvSpPr>
        <p:spPr>
          <a:xfrm>
            <a:off x="1862213" y="188640"/>
            <a:ext cx="4453655" cy="461665"/>
          </a:xfrm>
          <a:prstGeom prst="rect">
            <a:avLst/>
          </a:prstGeom>
        </p:spPr>
        <p:txBody>
          <a:bodyPr wrap="none">
            <a:spAutoFit/>
          </a:bodyPr>
          <a:lstStyle/>
          <a:p>
            <a:r>
              <a:rPr lang="it-IT" sz="2400" b="1" dirty="0" err="1">
                <a:latin typeface="Aptos" panose="020B0004020202020204" pitchFamily="34" charset="0"/>
              </a:rPr>
              <a:t>Disadvantages</a:t>
            </a:r>
            <a:r>
              <a:rPr lang="it-IT" sz="2400" b="1" dirty="0">
                <a:latin typeface="Aptos" panose="020B0004020202020204" pitchFamily="34" charset="0"/>
              </a:rPr>
              <a:t>  in </a:t>
            </a:r>
            <a:r>
              <a:rPr lang="it-IT" sz="2400" b="1" dirty="0" err="1">
                <a:latin typeface="Aptos" panose="020B0004020202020204" pitchFamily="34" charset="0"/>
              </a:rPr>
              <a:t>cell</a:t>
            </a:r>
            <a:r>
              <a:rPr lang="it-IT" sz="2400" b="1" dirty="0">
                <a:latin typeface="Aptos" panose="020B0004020202020204" pitchFamily="34" charset="0"/>
              </a:rPr>
              <a:t> </a:t>
            </a:r>
            <a:r>
              <a:rPr lang="it-IT" sz="2400" b="1" dirty="0" err="1">
                <a:latin typeface="Aptos" panose="020B0004020202020204" pitchFamily="34" charset="0"/>
              </a:rPr>
              <a:t>cultures</a:t>
            </a:r>
            <a:endParaRPr lang="it-IT" sz="2400" b="1" dirty="0">
              <a:latin typeface="Aptos" panose="020B0004020202020204" pitchFamily="34" charset="0"/>
            </a:endParaRPr>
          </a:p>
        </p:txBody>
      </p:sp>
      <p:sp>
        <p:nvSpPr>
          <p:cNvPr id="2" name="Rettangolo 1"/>
          <p:cNvSpPr/>
          <p:nvPr/>
        </p:nvSpPr>
        <p:spPr>
          <a:xfrm>
            <a:off x="251520" y="1185719"/>
            <a:ext cx="7488832" cy="2308324"/>
          </a:xfrm>
          <a:prstGeom prst="rect">
            <a:avLst/>
          </a:prstGeom>
        </p:spPr>
        <p:txBody>
          <a:bodyPr wrap="square">
            <a:spAutoFit/>
          </a:bodyPr>
          <a:lstStyle/>
          <a:p>
            <a:pPr marL="285750" indent="-285750">
              <a:buFont typeface="Arial" panose="020B0604020202020204" pitchFamily="34" charset="0"/>
              <a:buChar char="•"/>
            </a:pPr>
            <a:r>
              <a:rPr lang="it-IT" b="1" dirty="0">
                <a:solidFill>
                  <a:srgbClr val="FF0000"/>
                </a:solidFill>
                <a:latin typeface="Aptos" panose="020B0004020202020204" pitchFamily="34" charset="0"/>
                <a:sym typeface="+mn-ea"/>
              </a:rPr>
              <a:t>Cost</a:t>
            </a:r>
            <a:r>
              <a:rPr lang="it-IT" dirty="0">
                <a:latin typeface="Aptos" panose="020B0004020202020204" pitchFamily="34" charset="0"/>
                <a:sym typeface="+mn-ea"/>
              </a:rPr>
              <a:t> of </a:t>
            </a:r>
            <a:r>
              <a:rPr lang="it-IT" dirty="0" err="1">
                <a:latin typeface="Aptos" panose="020B0004020202020204" pitchFamily="34" charset="0"/>
                <a:sym typeface="+mn-ea"/>
              </a:rPr>
              <a:t>materials</a:t>
            </a:r>
            <a:r>
              <a:rPr lang="it-IT" dirty="0">
                <a:latin typeface="Aptos" panose="020B0004020202020204" pitchFamily="34" charset="0"/>
                <a:sym typeface="+mn-ea"/>
              </a:rPr>
              <a:t> </a:t>
            </a:r>
            <a:r>
              <a:rPr lang="it-IT" dirty="0" err="1">
                <a:latin typeface="Aptos" panose="020B0004020202020204" pitchFamily="34" charset="0"/>
                <a:sym typeface="+mn-ea"/>
              </a:rPr>
              <a:t>required</a:t>
            </a:r>
            <a:r>
              <a:rPr lang="it-IT" dirty="0">
                <a:latin typeface="Aptos" panose="020B0004020202020204" pitchFamily="34" charset="0"/>
                <a:sym typeface="+mn-ea"/>
              </a:rPr>
              <a:t> (</a:t>
            </a:r>
            <a:r>
              <a:rPr lang="it-IT" dirty="0" err="1">
                <a:latin typeface="Aptos" panose="020B0004020202020204" pitchFamily="34" charset="0"/>
                <a:sym typeface="+mn-ea"/>
              </a:rPr>
              <a:t>eg</a:t>
            </a:r>
            <a:r>
              <a:rPr lang="it-IT" dirty="0">
                <a:latin typeface="Aptos" panose="020B0004020202020204" pitchFamily="34" charset="0"/>
                <a:sym typeface="+mn-ea"/>
              </a:rPr>
              <a:t>, </a:t>
            </a:r>
            <a:r>
              <a:rPr lang="it-IT" dirty="0" err="1">
                <a:latin typeface="Aptos" panose="020B0004020202020204" pitchFamily="34" charset="0"/>
                <a:sym typeface="+mn-ea"/>
              </a:rPr>
              <a:t>serum</a:t>
            </a:r>
            <a:r>
              <a:rPr lang="it-IT" dirty="0">
                <a:latin typeface="Aptos" panose="020B0004020202020204" pitchFamily="34" charset="0"/>
                <a:sym typeface="+mn-ea"/>
              </a:rPr>
              <a:t>, </a:t>
            </a:r>
            <a:r>
              <a:rPr lang="it-IT" dirty="0" err="1">
                <a:latin typeface="Aptos" panose="020B0004020202020204" pitchFamily="34" charset="0"/>
                <a:sym typeface="+mn-ea"/>
              </a:rPr>
              <a:t>growth</a:t>
            </a:r>
            <a:r>
              <a:rPr lang="it-IT" dirty="0">
                <a:latin typeface="Aptos" panose="020B0004020202020204" pitchFamily="34" charset="0"/>
                <a:sym typeface="+mn-ea"/>
              </a:rPr>
              <a:t> </a:t>
            </a:r>
            <a:r>
              <a:rPr lang="it-IT" dirty="0" err="1">
                <a:latin typeface="Aptos" panose="020B0004020202020204" pitchFamily="34" charset="0"/>
                <a:sym typeface="+mn-ea"/>
              </a:rPr>
              <a:t>factors</a:t>
            </a:r>
            <a:r>
              <a:rPr lang="it-IT" dirty="0">
                <a:latin typeface="Aptos" panose="020B0004020202020204" pitchFamily="34" charset="0"/>
                <a:sym typeface="+mn-ea"/>
              </a:rPr>
              <a:t>...)</a:t>
            </a:r>
          </a:p>
          <a:p>
            <a:pPr marL="285750" indent="-285750">
              <a:buFont typeface="Arial" panose="020B0604020202020204" pitchFamily="34" charset="0"/>
              <a:buChar char="•"/>
            </a:pPr>
            <a:endParaRPr lang="it-IT" dirty="0">
              <a:latin typeface="Aptos" panose="020B0004020202020204" pitchFamily="34" charset="0"/>
              <a:sym typeface="+mn-ea"/>
            </a:endParaRPr>
          </a:p>
          <a:p>
            <a:pPr marL="285750" indent="-285750">
              <a:buFont typeface="Arial" panose="020B0604020202020204" pitchFamily="34" charset="0"/>
              <a:buChar char="•"/>
            </a:pPr>
            <a:endParaRPr lang="it-IT" dirty="0" err="1">
              <a:latin typeface="Aptos" panose="020B0004020202020204" pitchFamily="34" charset="0"/>
            </a:endParaRPr>
          </a:p>
          <a:p>
            <a:pPr marL="285750" indent="-285750">
              <a:buFont typeface="Arial" panose="020B0604020202020204" pitchFamily="34" charset="0"/>
              <a:buChar char="•"/>
            </a:pPr>
            <a:endParaRPr lang="it-IT" dirty="0" err="1">
              <a:latin typeface="Aptos" panose="020B0004020202020204" pitchFamily="34" charset="0"/>
            </a:endParaRPr>
          </a:p>
          <a:p>
            <a:pPr marL="285750" indent="-285750">
              <a:buFont typeface="Arial" panose="020B0604020202020204" pitchFamily="34" charset="0"/>
              <a:buChar char="•"/>
            </a:pPr>
            <a:r>
              <a:rPr lang="it-IT" dirty="0" err="1">
                <a:latin typeface="Aptos" panose="020B0004020202020204" pitchFamily="34" charset="0"/>
              </a:rPr>
              <a:t>Very</a:t>
            </a:r>
            <a:r>
              <a:rPr lang="it-IT" dirty="0">
                <a:latin typeface="Aptos" panose="020B0004020202020204" pitchFamily="34" charset="0"/>
              </a:rPr>
              <a:t> </a:t>
            </a:r>
            <a:r>
              <a:rPr lang="it-IT" dirty="0" err="1">
                <a:latin typeface="Aptos" panose="020B0004020202020204" pitchFamily="34" charset="0"/>
              </a:rPr>
              <a:t>specialized</a:t>
            </a:r>
            <a:r>
              <a:rPr lang="it-IT" dirty="0">
                <a:latin typeface="Aptos" panose="020B0004020202020204" pitchFamily="34" charset="0"/>
              </a:rPr>
              <a:t> and </a:t>
            </a:r>
            <a:r>
              <a:rPr lang="it-IT" b="1" dirty="0" err="1">
                <a:solidFill>
                  <a:srgbClr val="FF0000"/>
                </a:solidFill>
                <a:latin typeface="Aptos" panose="020B0004020202020204" pitchFamily="34" charset="0"/>
              </a:rPr>
              <a:t>laborious</a:t>
            </a:r>
            <a:r>
              <a:rPr lang="it-IT" b="1" dirty="0">
                <a:solidFill>
                  <a:srgbClr val="FF0000"/>
                </a:solidFill>
                <a:latin typeface="Aptos" panose="020B0004020202020204" pitchFamily="34" charset="0"/>
              </a:rPr>
              <a:t> </a:t>
            </a:r>
            <a:r>
              <a:rPr lang="it-IT" b="1" dirty="0" err="1">
                <a:solidFill>
                  <a:srgbClr val="FF0000"/>
                </a:solidFill>
                <a:latin typeface="Aptos" panose="020B0004020202020204" pitchFamily="34" charset="0"/>
              </a:rPr>
              <a:t>methods</a:t>
            </a:r>
          </a:p>
          <a:p>
            <a:pPr marL="285750" indent="-285750">
              <a:buFont typeface="Arial" panose="020B0604020202020204" pitchFamily="34" charset="0"/>
              <a:buChar char="•"/>
            </a:pPr>
            <a:endParaRPr lang="it-IT" dirty="0">
              <a:latin typeface="Aptos" panose="020B0004020202020204" pitchFamily="34" charset="0"/>
            </a:endParaRPr>
          </a:p>
          <a:p>
            <a:pPr marL="285750" indent="-285750">
              <a:buFont typeface="Arial" panose="020B0604020202020204" pitchFamily="34" charset="0"/>
              <a:buChar char="•"/>
            </a:pPr>
            <a:endParaRPr lang="it-IT" dirty="0">
              <a:latin typeface="Aptos" panose="020B0004020202020204" pitchFamily="34" charset="0"/>
            </a:endParaRPr>
          </a:p>
          <a:p>
            <a:pPr marL="285750" indent="-285750">
              <a:buFont typeface="Arial" panose="020B0604020202020204" pitchFamily="34" charset="0"/>
              <a:buChar char="•"/>
            </a:pPr>
            <a:endParaRPr lang="it-IT" dirty="0">
              <a:latin typeface="Aptos" panose="020B0004020202020204" pitchFamily="34" charset="0"/>
            </a:endParaRPr>
          </a:p>
        </p:txBody>
      </p:sp>
      <p:pic>
        <p:nvPicPr>
          <p:cNvPr id="6" name="Immagine 5">
            <a:extLst>
              <a:ext uri="{FF2B5EF4-FFF2-40B4-BE49-F238E27FC236}">
                <a16:creationId xmlns:a16="http://schemas.microsoft.com/office/drawing/2014/main" id="{718EF3E2-9EA7-C867-BE01-DDA0D370D819}"/>
              </a:ext>
            </a:extLst>
          </p:cNvPr>
          <p:cNvPicPr>
            <a:picLocks noChangeAspect="1"/>
          </p:cNvPicPr>
          <p:nvPr/>
        </p:nvPicPr>
        <p:blipFill>
          <a:blip r:embed="rId2"/>
          <a:stretch>
            <a:fillRect/>
          </a:stretch>
        </p:blipFill>
        <p:spPr>
          <a:xfrm>
            <a:off x="4932040" y="3946663"/>
            <a:ext cx="3888432" cy="2333058"/>
          </a:xfrm>
          <a:prstGeom prst="rect">
            <a:avLst/>
          </a:prstGeom>
        </p:spPr>
      </p:pic>
      <p:sp>
        <p:nvSpPr>
          <p:cNvPr id="8" name="CasellaDiTesto 7">
            <a:extLst>
              <a:ext uri="{FF2B5EF4-FFF2-40B4-BE49-F238E27FC236}">
                <a16:creationId xmlns:a16="http://schemas.microsoft.com/office/drawing/2014/main" id="{8D58306A-AE42-2634-524B-8119EBDBDE64}"/>
              </a:ext>
            </a:extLst>
          </p:cNvPr>
          <p:cNvSpPr txBox="1"/>
          <p:nvPr/>
        </p:nvSpPr>
        <p:spPr>
          <a:xfrm>
            <a:off x="179512" y="3946663"/>
            <a:ext cx="4572000" cy="1477328"/>
          </a:xfrm>
          <a:prstGeom prst="rect">
            <a:avLst/>
          </a:prstGeom>
          <a:noFill/>
        </p:spPr>
        <p:txBody>
          <a:bodyPr wrap="square">
            <a:spAutoFit/>
          </a:bodyPr>
          <a:lstStyle/>
          <a:p>
            <a:pPr marL="285750" indent="-285750">
              <a:buFont typeface="Arial" panose="020B0604020202020204" pitchFamily="34" charset="0"/>
              <a:buChar char="•"/>
            </a:pPr>
            <a:r>
              <a:rPr lang="it-IT" b="1" dirty="0" err="1">
                <a:solidFill>
                  <a:srgbClr val="FF0000"/>
                </a:solidFill>
                <a:latin typeface="Aptos" panose="020B0004020202020204" pitchFamily="34" charset="0"/>
              </a:rPr>
              <a:t>Simplified</a:t>
            </a:r>
            <a:r>
              <a:rPr lang="it-IT" b="1" dirty="0">
                <a:solidFill>
                  <a:srgbClr val="FF0000"/>
                </a:solidFill>
                <a:latin typeface="Aptos" panose="020B0004020202020204" pitchFamily="34" charset="0"/>
              </a:rPr>
              <a:t> systems</a:t>
            </a:r>
            <a:r>
              <a:rPr lang="it-IT" dirty="0">
                <a:latin typeface="Aptos" panose="020B0004020202020204" pitchFamily="34" charset="0"/>
              </a:rPr>
              <a:t> </a:t>
            </a:r>
            <a:r>
              <a:rPr lang="it-IT" dirty="0" err="1">
                <a:latin typeface="Aptos" panose="020B0004020202020204" pitchFamily="34" charset="0"/>
              </a:rPr>
              <a:t>compared</a:t>
            </a:r>
            <a:r>
              <a:rPr lang="it-IT" dirty="0">
                <a:latin typeface="Aptos" panose="020B0004020202020204" pitchFamily="34" charset="0"/>
              </a:rPr>
              <a:t> to an </a:t>
            </a:r>
            <a:r>
              <a:rPr lang="it-IT" dirty="0" err="1">
                <a:latin typeface="Aptos" panose="020B0004020202020204" pitchFamily="34" charset="0"/>
              </a:rPr>
              <a:t>integrated</a:t>
            </a:r>
            <a:r>
              <a:rPr lang="it-IT" dirty="0">
                <a:latin typeface="Aptos" panose="020B0004020202020204" pitchFamily="34" charset="0"/>
              </a:rPr>
              <a:t> body</a:t>
            </a:r>
          </a:p>
          <a:p>
            <a:pPr marL="285750" indent="-285750">
              <a:buFont typeface="Arial" panose="020B0604020202020204" pitchFamily="34" charset="0"/>
              <a:buChar char="•"/>
            </a:pPr>
            <a:endParaRPr lang="it-IT" dirty="0">
              <a:latin typeface="Aptos" panose="020B0004020202020204" pitchFamily="34" charset="0"/>
            </a:endParaRPr>
          </a:p>
          <a:p>
            <a:pPr marL="285750" indent="-285750">
              <a:buFont typeface="Arial" panose="020B0604020202020204" pitchFamily="34" charset="0"/>
              <a:buChar char="•"/>
            </a:pPr>
            <a:r>
              <a:rPr lang="it-IT" dirty="0" err="1">
                <a:latin typeface="Aptos" panose="020B0004020202020204" pitchFamily="34" charset="0"/>
              </a:rPr>
              <a:t>Difficulty</a:t>
            </a:r>
            <a:r>
              <a:rPr lang="it-IT" dirty="0">
                <a:latin typeface="Aptos" panose="020B0004020202020204" pitchFamily="34" charset="0"/>
              </a:rPr>
              <a:t> in </a:t>
            </a:r>
            <a:r>
              <a:rPr lang="it-IT" dirty="0" err="1">
                <a:latin typeface="Aptos" panose="020B0004020202020204" pitchFamily="34" charset="0"/>
              </a:rPr>
              <a:t>correlating</a:t>
            </a:r>
            <a:r>
              <a:rPr lang="it-IT" dirty="0">
                <a:latin typeface="Aptos" panose="020B0004020202020204" pitchFamily="34" charset="0"/>
              </a:rPr>
              <a:t> </a:t>
            </a:r>
            <a:r>
              <a:rPr lang="it-IT" b="1" i="1" u="sng" dirty="0">
                <a:solidFill>
                  <a:srgbClr val="FF0000"/>
                </a:solidFill>
                <a:latin typeface="Aptos" panose="020B0004020202020204" pitchFamily="34" charset="0"/>
              </a:rPr>
              <a:t>in vitro </a:t>
            </a:r>
            <a:r>
              <a:rPr lang="it-IT" dirty="0" err="1">
                <a:latin typeface="Aptos" panose="020B0004020202020204" pitchFamily="34" charset="0"/>
              </a:rPr>
              <a:t>concentrations</a:t>
            </a:r>
            <a:r>
              <a:rPr lang="it-IT" dirty="0">
                <a:latin typeface="Aptos" panose="020B0004020202020204" pitchFamily="34" charset="0"/>
              </a:rPr>
              <a:t> with </a:t>
            </a:r>
            <a:r>
              <a:rPr lang="it-IT" dirty="0" err="1">
                <a:latin typeface="Aptos" panose="020B0004020202020204" pitchFamily="34" charset="0"/>
              </a:rPr>
              <a:t>those</a:t>
            </a:r>
            <a:r>
              <a:rPr lang="it-IT" dirty="0">
                <a:latin typeface="Aptos" panose="020B0004020202020204" pitchFamily="34" charset="0"/>
              </a:rPr>
              <a:t> </a:t>
            </a:r>
            <a:r>
              <a:rPr lang="it-IT" b="1" i="1" u="sng" dirty="0">
                <a:solidFill>
                  <a:srgbClr val="FF0000"/>
                </a:solidFill>
                <a:latin typeface="Aptos" panose="020B0004020202020204" pitchFamily="34" charset="0"/>
              </a:rPr>
              <a:t>in vivo</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251520" y="121058"/>
            <a:ext cx="8229600" cy="1075694"/>
          </a:xfrm>
        </p:spPr>
        <p:txBody>
          <a:bodyPr/>
          <a:lstStyle/>
          <a:p>
            <a:pPr eaLnBrk="1" hangingPunct="1"/>
            <a:r>
              <a:rPr lang="it-IT" altLang="it-IT" sz="3200" b="1" dirty="0">
                <a:latin typeface="Arial Narrow" panose="020B0606020202030204" pitchFamily="34" charset="0"/>
              </a:rPr>
              <a:t>Tipi di colture cellulari</a:t>
            </a:r>
          </a:p>
        </p:txBody>
      </p:sp>
      <p:sp>
        <p:nvSpPr>
          <p:cNvPr id="25603" name="Rectangle 5"/>
          <p:cNvSpPr>
            <a:spLocks noGrp="1" noChangeArrowheads="1"/>
          </p:cNvSpPr>
          <p:nvPr>
            <p:ph type="body" idx="1"/>
          </p:nvPr>
        </p:nvSpPr>
        <p:spPr>
          <a:xfrm>
            <a:off x="457200" y="1565752"/>
            <a:ext cx="8229600" cy="4488904"/>
          </a:xfrm>
        </p:spPr>
        <p:txBody>
          <a:bodyPr/>
          <a:lstStyle/>
          <a:p>
            <a:pPr algn="just" eaLnBrk="1" hangingPunct="1">
              <a:spcAft>
                <a:spcPct val="50000"/>
              </a:spcAft>
              <a:defRPr/>
            </a:pPr>
            <a:r>
              <a:rPr lang="it-IT" sz="2000" b="1" dirty="0">
                <a:latin typeface="Arial Narrow" panose="020B0606020202030204" pitchFamily="34" charset="0"/>
                <a:sym typeface="+mn-ea"/>
              </a:rPr>
              <a:t>Colture in </a:t>
            </a:r>
            <a:r>
              <a:rPr lang="it-IT" sz="2000" b="1" dirty="0">
                <a:solidFill>
                  <a:schemeClr val="tx2"/>
                </a:solidFill>
                <a:latin typeface="Arial Narrow" panose="020B0606020202030204" pitchFamily="34" charset="0"/>
                <a:sym typeface="+mn-ea"/>
              </a:rPr>
              <a:t>monostrato/ </a:t>
            </a:r>
            <a:r>
              <a:rPr lang="it-IT" sz="2000" b="1" dirty="0">
                <a:solidFill>
                  <a:srgbClr val="FF0000"/>
                </a:solidFill>
                <a:latin typeface="Arial Narrow" panose="020B0606020202030204" pitchFamily="34" charset="0"/>
                <a:sym typeface="+mn-ea"/>
              </a:rPr>
              <a:t>in sospensione</a:t>
            </a:r>
            <a:r>
              <a:rPr lang="it-IT" sz="2000" dirty="0">
                <a:solidFill>
                  <a:schemeClr val="tx2"/>
                </a:solidFill>
                <a:latin typeface="Arial Narrow" panose="020B0606020202030204" pitchFamily="34" charset="0"/>
                <a:sym typeface="+mn-ea"/>
              </a:rPr>
              <a:t>: </a:t>
            </a:r>
            <a:r>
              <a:rPr lang="it-IT" sz="2000" dirty="0">
                <a:latin typeface="Arial Narrow" panose="020B0606020202030204" pitchFamily="34" charset="0"/>
                <a:sym typeface="+mn-ea"/>
              </a:rPr>
              <a:t>le cellule tendono ad aderire alla superficie del recipiente di coltura; moltiplicandosi formano un monostrato, in quanto risentono dell’inibizione da contatto. Cellule trasformate possono formare </a:t>
            </a:r>
            <a:r>
              <a:rPr lang="it-IT" sz="2000" dirty="0" err="1">
                <a:latin typeface="Arial Narrow" panose="020B0606020202030204" pitchFamily="34" charset="0"/>
                <a:sym typeface="+mn-ea"/>
              </a:rPr>
              <a:t>pluristrati</a:t>
            </a:r>
            <a:r>
              <a:rPr lang="it-IT" sz="2000" dirty="0">
                <a:latin typeface="Arial Narrow" panose="020B0606020202030204" pitchFamily="34" charset="0"/>
                <a:sym typeface="+mn-ea"/>
              </a:rPr>
              <a:t>. </a:t>
            </a:r>
          </a:p>
          <a:p>
            <a:pPr algn="just" eaLnBrk="1" hangingPunct="1">
              <a:spcAft>
                <a:spcPct val="50000"/>
              </a:spcAft>
              <a:defRPr/>
            </a:pPr>
            <a:endParaRPr lang="it-IT" sz="2000" b="1" dirty="0">
              <a:latin typeface="Arial Narrow" panose="020B0606020202030204" pitchFamily="34" charset="0"/>
              <a:sym typeface="+mn-ea"/>
            </a:endParaRPr>
          </a:p>
          <a:p>
            <a:pPr algn="just" eaLnBrk="1" hangingPunct="1">
              <a:spcAft>
                <a:spcPct val="50000"/>
              </a:spcAft>
              <a:defRPr/>
            </a:pPr>
            <a:r>
              <a:rPr lang="it-IT" sz="2000" b="1" dirty="0">
                <a:latin typeface="Arial Narrow" panose="020B0606020202030204" pitchFamily="34" charset="0"/>
              </a:rPr>
              <a:t>Colture</a:t>
            </a:r>
            <a:r>
              <a:rPr lang="it-IT" sz="2000" b="1" dirty="0">
                <a:solidFill>
                  <a:schemeClr val="tx2"/>
                </a:solidFill>
                <a:latin typeface="Arial Narrow" panose="020B0606020202030204" pitchFamily="34" charset="0"/>
              </a:rPr>
              <a:t> a breve/</a:t>
            </a:r>
            <a:r>
              <a:rPr lang="it-IT" sz="2000" b="1" dirty="0">
                <a:solidFill>
                  <a:srgbClr val="FF0000"/>
                </a:solidFill>
                <a:latin typeface="Arial Narrow" panose="020B0606020202030204" pitchFamily="34" charset="0"/>
              </a:rPr>
              <a:t>lungo termine</a:t>
            </a:r>
            <a:r>
              <a:rPr lang="it-IT" sz="2000" b="1" dirty="0">
                <a:latin typeface="Arial Narrow" panose="020B0606020202030204" pitchFamily="34" charset="0"/>
              </a:rPr>
              <a:t>:</a:t>
            </a:r>
            <a:r>
              <a:rPr lang="it-IT" sz="2000" dirty="0">
                <a:latin typeface="Arial Narrow" panose="020B0606020202030204" pitchFamily="34" charset="0"/>
              </a:rPr>
              <a:t> nel primo caso il numero di cicli cui vanno incontro le cellule è ridotto; in colture a lungo termine le cellule si dividono molte volte, o addirittura illimitatamente (</a:t>
            </a:r>
            <a:r>
              <a:rPr lang="it-IT" sz="2000" b="1" dirty="0">
                <a:solidFill>
                  <a:srgbClr val="FF6600"/>
                </a:solidFill>
                <a:latin typeface="Arial Narrow" panose="020B0606020202030204" pitchFamily="34" charset="0"/>
              </a:rPr>
              <a:t>linee cellulari stabilizzate</a:t>
            </a:r>
            <a:r>
              <a:rPr lang="it-IT" sz="2000" dirty="0">
                <a:latin typeface="Arial Narrow" panose="020B0606020202030204" pitchFamily="34" charset="0"/>
              </a:rPr>
              <a:t>)</a:t>
            </a:r>
          </a:p>
          <a:p>
            <a:pPr algn="just" eaLnBrk="1" hangingPunct="1">
              <a:spcAft>
                <a:spcPct val="50000"/>
              </a:spcAft>
              <a:defRPr/>
            </a:pPr>
            <a:endParaRPr lang="it-IT" sz="2000" dirty="0">
              <a:latin typeface="Arial Narrow" panose="020B0606020202030204" pitchFamily="34" charset="0"/>
            </a:endParaRPr>
          </a:p>
          <a:p>
            <a:pPr algn="just" eaLnBrk="1" hangingPunct="1">
              <a:spcAft>
                <a:spcPct val="50000"/>
              </a:spcAft>
              <a:defRPr/>
            </a:pPr>
            <a:r>
              <a:rPr lang="it-IT" sz="2000" b="1" dirty="0">
                <a:solidFill>
                  <a:schemeClr val="tx2"/>
                </a:solidFill>
                <a:latin typeface="Arial Narrow" panose="020B0606020202030204" pitchFamily="34" charset="0"/>
              </a:rPr>
              <a:t>Colture clonali:</a:t>
            </a:r>
            <a:r>
              <a:rPr lang="it-IT" sz="2000" dirty="0">
                <a:solidFill>
                  <a:schemeClr val="tx2"/>
                </a:solidFill>
                <a:latin typeface="Arial Narrow" panose="020B0606020202030204" pitchFamily="34" charset="0"/>
              </a:rPr>
              <a:t> </a:t>
            </a:r>
            <a:r>
              <a:rPr lang="it-IT" sz="2000" dirty="0">
                <a:latin typeface="Arial Narrow" panose="020B0606020202030204" pitchFamily="34" charset="0"/>
              </a:rPr>
              <a:t>le cellule vengono diluite prima della “semina” in modo da avere ogni cellula separata, che prolifera formando una singola colonia (</a:t>
            </a:r>
            <a:r>
              <a:rPr lang="it-IT" sz="2000" b="1" i="1" dirty="0">
                <a:latin typeface="Arial Narrow" panose="020B0606020202030204" pitchFamily="34" charset="0"/>
              </a:rPr>
              <a:t>clone</a:t>
            </a:r>
            <a:r>
              <a:rPr lang="it-IT" sz="2000" dirty="0">
                <a:latin typeface="Arial Narrow" panose="020B0606020202030204" pitchFamily="34" charset="0"/>
              </a:rPr>
              <a:t>).</a:t>
            </a:r>
          </a:p>
          <a:p>
            <a:pPr eaLnBrk="1" hangingPunct="1">
              <a:spcAft>
                <a:spcPct val="50000"/>
              </a:spcAft>
              <a:defRPr/>
            </a:pPr>
            <a:endParaRPr lang="it-IT" sz="2000" dirty="0">
              <a:latin typeface="Arial Narrow" panose="020B0606020202030204" pitchFamily="34" charset="0"/>
            </a:endParaRPr>
          </a:p>
        </p:txBody>
      </p:sp>
      <p:sp>
        <p:nvSpPr>
          <p:cNvPr id="18436"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7AE0E3-4D3D-42C1-B231-14CE09C9841E}" type="slidenum">
              <a:rPr lang="it-IT" altLang="it-IT" sz="1200">
                <a:solidFill>
                  <a:srgbClr val="898989"/>
                </a:solidFill>
              </a:rPr>
              <a:t>17</a:t>
            </a:fld>
            <a:endParaRPr lang="it-IT" altLang="it-IT" sz="12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0982D06-EEE3-2C05-E00C-6CEBE08EF195}"/>
              </a:ext>
            </a:extLst>
          </p:cNvPr>
          <p:cNvSpPr>
            <a:spLocks noGrp="1"/>
          </p:cNvSpPr>
          <p:nvPr>
            <p:ph type="sldNum" sz="quarter" idx="12"/>
          </p:nvPr>
        </p:nvSpPr>
        <p:spPr/>
        <p:txBody>
          <a:bodyPr/>
          <a:lstStyle/>
          <a:p>
            <a:pPr>
              <a:defRPr/>
            </a:pPr>
            <a:fld id="{16830016-2DC0-44CE-8BA5-4F6AF2411B64}" type="slidenum">
              <a:rPr lang="it-IT" altLang="it-IT" smtClean="0"/>
              <a:t>18</a:t>
            </a:fld>
            <a:endParaRPr lang="it-IT" altLang="it-IT"/>
          </a:p>
        </p:txBody>
      </p:sp>
      <p:sp>
        <p:nvSpPr>
          <p:cNvPr id="7" name="CasellaDiTesto 6">
            <a:extLst>
              <a:ext uri="{FF2B5EF4-FFF2-40B4-BE49-F238E27FC236}">
                <a16:creationId xmlns:a16="http://schemas.microsoft.com/office/drawing/2014/main" id="{14EADA9B-47D5-98CD-6C53-4A0170B49406}"/>
              </a:ext>
            </a:extLst>
          </p:cNvPr>
          <p:cNvSpPr txBox="1"/>
          <p:nvPr/>
        </p:nvSpPr>
        <p:spPr>
          <a:xfrm>
            <a:off x="923256" y="836712"/>
            <a:ext cx="7321152" cy="3816429"/>
          </a:xfrm>
          <a:prstGeom prst="rect">
            <a:avLst/>
          </a:prstGeom>
          <a:noFill/>
        </p:spPr>
        <p:txBody>
          <a:bodyPr wrap="square">
            <a:spAutoFit/>
          </a:bodyPr>
          <a:lstStyle/>
          <a:p>
            <a:r>
              <a:rPr lang="en-US" b="1" dirty="0">
                <a:solidFill>
                  <a:srgbClr val="00B0F0"/>
                </a:solidFill>
              </a:rPr>
              <a:t>Monolayer </a:t>
            </a:r>
            <a:r>
              <a:rPr lang="en-US" b="1" dirty="0">
                <a:solidFill>
                  <a:srgbClr val="FF0000"/>
                </a:solidFill>
              </a:rPr>
              <a:t>/ suspension cultures</a:t>
            </a:r>
            <a:r>
              <a:rPr lang="en-US" dirty="0">
                <a:solidFill>
                  <a:srgbClr val="FF0000"/>
                </a:solidFill>
              </a:rPr>
              <a:t>: </a:t>
            </a:r>
          </a:p>
          <a:p>
            <a:endParaRPr lang="en-US" dirty="0"/>
          </a:p>
          <a:p>
            <a:r>
              <a:rPr lang="en-US" sz="1600" dirty="0"/>
              <a:t>Cells tend to adhere to the surface of the culture vessel; as they multiply, they form a monolayer, as they are sensitive to contact inhibition. Transformed cells can form multilayers.</a:t>
            </a:r>
          </a:p>
          <a:p>
            <a:endParaRPr lang="en-US" dirty="0"/>
          </a:p>
          <a:p>
            <a:endParaRPr lang="en-US" dirty="0"/>
          </a:p>
          <a:p>
            <a:endParaRPr lang="en-US" dirty="0"/>
          </a:p>
          <a:p>
            <a:endParaRPr lang="en-US" dirty="0">
              <a:solidFill>
                <a:srgbClr val="FF0000"/>
              </a:solidFill>
            </a:endParaRPr>
          </a:p>
          <a:p>
            <a:r>
              <a:rPr lang="en-US" b="1" dirty="0">
                <a:solidFill>
                  <a:srgbClr val="00B0F0"/>
                </a:solidFill>
              </a:rPr>
              <a:t>Short-term</a:t>
            </a:r>
            <a:r>
              <a:rPr lang="en-US" b="1" dirty="0">
                <a:solidFill>
                  <a:srgbClr val="FF0000"/>
                </a:solidFill>
              </a:rPr>
              <a:t> / long-term cultures: </a:t>
            </a:r>
          </a:p>
          <a:p>
            <a:endParaRPr lang="en-US" b="1" dirty="0"/>
          </a:p>
          <a:p>
            <a:r>
              <a:rPr lang="en-US" sz="1600" dirty="0">
                <a:solidFill>
                  <a:schemeClr val="bg1">
                    <a:lumMod val="75000"/>
                  </a:schemeClr>
                </a:solidFill>
              </a:rPr>
              <a:t>In the first case, the number of cycles the cells undergo is limited; in long-term cultures, cells divide many times, or even indefinitely (established cell lines).</a:t>
            </a:r>
          </a:p>
          <a:p>
            <a:endParaRPr lang="en-US" dirty="0"/>
          </a:p>
        </p:txBody>
      </p:sp>
    </p:spTree>
    <p:extLst>
      <p:ext uri="{BB962C8B-B14F-4D97-AF65-F5344CB8AC3E}">
        <p14:creationId xmlns:p14="http://schemas.microsoft.com/office/powerpoint/2010/main" val="215159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6639" y="110276"/>
            <a:ext cx="7927975" cy="547454"/>
          </a:xfrm>
        </p:spPr>
        <p:txBody>
          <a:bodyPr/>
          <a:lstStyle/>
          <a:p>
            <a:r>
              <a:rPr lang="en-US" altLang="it-IT" sz="2400" b="1" dirty="0">
                <a:latin typeface="Aptos" panose="020B0004020202020204" pitchFamily="34" charset="0"/>
                <a:cs typeface="Arial" panose="020B0604020202020204" pitchFamily="34" charset="0"/>
              </a:rPr>
              <a:t>Culturing of cells</a:t>
            </a:r>
          </a:p>
        </p:txBody>
      </p:sp>
      <p:sp>
        <p:nvSpPr>
          <p:cNvPr id="18435" name="Rectangle 3"/>
          <p:cNvSpPr>
            <a:spLocks noGrp="1" noChangeArrowheads="1"/>
          </p:cNvSpPr>
          <p:nvPr>
            <p:ph type="body" idx="1"/>
          </p:nvPr>
        </p:nvSpPr>
        <p:spPr>
          <a:xfrm>
            <a:off x="116205" y="641384"/>
            <a:ext cx="8911590" cy="2334751"/>
          </a:xfrm>
        </p:spPr>
        <p:txBody>
          <a:bodyPr/>
          <a:lstStyle/>
          <a:p>
            <a:r>
              <a:rPr lang="en-US" altLang="it-IT" sz="1600" dirty="0">
                <a:latin typeface="Aptos" panose="020B0004020202020204" pitchFamily="34" charset="0"/>
                <a:cs typeface="Arial" panose="020B0604020202020204" pitchFamily="34" charset="0"/>
              </a:rPr>
              <a:t>Cells are cultured as </a:t>
            </a:r>
            <a:r>
              <a:rPr lang="en-US" altLang="it-IT" sz="1600" b="1" dirty="0">
                <a:latin typeface="Aptos" panose="020B0004020202020204" pitchFamily="34" charset="0"/>
                <a:cs typeface="Arial" panose="020B0604020202020204" pitchFamily="34" charset="0"/>
              </a:rPr>
              <a:t>anchorage    dependent</a:t>
            </a:r>
            <a:r>
              <a:rPr lang="en-US" altLang="it-IT" sz="1600" dirty="0">
                <a:latin typeface="Aptos" panose="020B0004020202020204" pitchFamily="34" charset="0"/>
                <a:cs typeface="Arial" panose="020B0604020202020204" pitchFamily="34" charset="0"/>
              </a:rPr>
              <a:t> or    </a:t>
            </a:r>
            <a:r>
              <a:rPr lang="en-US" altLang="it-IT" sz="1600" b="1" dirty="0">
                <a:latin typeface="Aptos" panose="020B0004020202020204" pitchFamily="34" charset="0"/>
                <a:cs typeface="Arial" panose="020B0604020202020204" pitchFamily="34" charset="0"/>
              </a:rPr>
              <a:t>independent</a:t>
            </a: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endParaRPr lang="en-US" altLang="it-IT" sz="1600" b="1" dirty="0">
              <a:latin typeface="Aptos" panose="020B0004020202020204" pitchFamily="34" charset="0"/>
              <a:cs typeface="Arial" panose="020B0604020202020204" pitchFamily="34" charset="0"/>
            </a:endParaRPr>
          </a:p>
          <a:p>
            <a:r>
              <a:rPr lang="en-US" altLang="it-IT" sz="1600" dirty="0">
                <a:latin typeface="Aptos" panose="020B0004020202020204" pitchFamily="34" charset="0"/>
                <a:cs typeface="Arial" panose="020B0604020202020204" pitchFamily="34" charset="0"/>
              </a:rPr>
              <a:t>Cell lines derived from </a:t>
            </a:r>
            <a:r>
              <a:rPr lang="en-US" altLang="it-IT" sz="1600" b="1" dirty="0">
                <a:latin typeface="Aptos" panose="020B0004020202020204" pitchFamily="34" charset="0"/>
                <a:cs typeface="Arial" panose="020B0604020202020204" pitchFamily="34" charset="0"/>
              </a:rPr>
              <a:t>normal tissues</a:t>
            </a:r>
            <a:r>
              <a:rPr lang="en-US" altLang="it-IT" sz="1600" dirty="0">
                <a:latin typeface="Aptos" panose="020B0004020202020204" pitchFamily="34" charset="0"/>
                <a:cs typeface="Arial" panose="020B0604020202020204" pitchFamily="34" charset="0"/>
              </a:rPr>
              <a:t> are considered as </a:t>
            </a:r>
            <a:r>
              <a:rPr lang="en-US" altLang="it-IT" sz="1600" b="1" dirty="0">
                <a:latin typeface="Aptos" panose="020B0004020202020204" pitchFamily="34" charset="0"/>
                <a:cs typeface="Arial" panose="020B0604020202020204" pitchFamily="34" charset="0"/>
              </a:rPr>
              <a:t>anchorage-dependent </a:t>
            </a:r>
            <a:r>
              <a:rPr lang="en-US" altLang="it-IT" sz="1600" dirty="0">
                <a:latin typeface="Aptos" panose="020B0004020202020204" pitchFamily="34" charset="0"/>
                <a:cs typeface="Arial" panose="020B0604020202020204" pitchFamily="34" charset="0"/>
              </a:rPr>
              <a:t>grows only on a suitable substrate e.g. tissue cells</a:t>
            </a:r>
          </a:p>
          <a:p>
            <a:endParaRPr lang="en-US" altLang="it-IT" sz="1600" dirty="0">
              <a:latin typeface="Aptos" panose="020B0004020202020204" pitchFamily="34" charset="0"/>
              <a:cs typeface="Arial" panose="020B0604020202020204" pitchFamily="34" charset="0"/>
            </a:endParaRPr>
          </a:p>
          <a:p>
            <a:r>
              <a:rPr lang="en-US" altLang="it-IT" sz="1600" b="1" dirty="0">
                <a:latin typeface="Aptos" panose="020B0004020202020204" pitchFamily="34" charset="0"/>
                <a:cs typeface="Arial" panose="020B0604020202020204" pitchFamily="34" charset="0"/>
              </a:rPr>
              <a:t>Suspension cells </a:t>
            </a:r>
            <a:r>
              <a:rPr lang="en-US" altLang="it-IT" sz="1600" dirty="0">
                <a:latin typeface="Aptos" panose="020B0004020202020204" pitchFamily="34" charset="0"/>
                <a:cs typeface="Arial" panose="020B0604020202020204" pitchFamily="34" charset="0"/>
              </a:rPr>
              <a:t>are </a:t>
            </a:r>
            <a:r>
              <a:rPr lang="en-US" altLang="it-IT" sz="1600" b="1" dirty="0">
                <a:solidFill>
                  <a:schemeClr val="tx2"/>
                </a:solidFill>
                <a:latin typeface="Aptos" panose="020B0004020202020204" pitchFamily="34" charset="0"/>
                <a:cs typeface="Arial" panose="020B0604020202020204" pitchFamily="34" charset="0"/>
              </a:rPr>
              <a:t>anchorage-independent</a:t>
            </a:r>
            <a:r>
              <a:rPr lang="en-US" altLang="it-IT" sz="1600" dirty="0">
                <a:latin typeface="Aptos" panose="020B0004020202020204" pitchFamily="34" charset="0"/>
                <a:cs typeface="Arial" panose="020B0604020202020204" pitchFamily="34" charset="0"/>
              </a:rPr>
              <a:t> e.g. blood cells</a:t>
            </a:r>
          </a:p>
          <a:p>
            <a:endParaRPr lang="en-US" altLang="it-IT" sz="1600" dirty="0">
              <a:latin typeface="Aptos" panose="020B0004020202020204" pitchFamily="34" charset="0"/>
              <a:cs typeface="Arial" panose="020B0604020202020204" pitchFamily="34" charset="0"/>
            </a:endParaRPr>
          </a:p>
          <a:p>
            <a:r>
              <a:rPr lang="en-US" altLang="it-IT" sz="1600" b="1" dirty="0">
                <a:latin typeface="Aptos" panose="020B0004020202020204" pitchFamily="34" charset="0"/>
                <a:cs typeface="Arial" panose="020B0604020202020204" pitchFamily="34" charset="0"/>
              </a:rPr>
              <a:t>Transformed cell lines </a:t>
            </a:r>
            <a:r>
              <a:rPr lang="en-US" altLang="it-IT" sz="1600" dirty="0">
                <a:latin typeface="Aptos" panose="020B0004020202020204" pitchFamily="34" charset="0"/>
                <a:cs typeface="Arial" panose="020B0604020202020204" pitchFamily="34" charset="0"/>
              </a:rPr>
              <a:t>either grows as monolayer or as suspension</a:t>
            </a:r>
          </a:p>
          <a:p>
            <a:endParaRPr lang="en-US" altLang="it-IT" sz="1600" dirty="0">
              <a:latin typeface="Aptos" panose="020B0004020202020204" pitchFamily="34" charset="0"/>
              <a:cs typeface="Arial" panose="020B0604020202020204" pitchFamily="34" charset="0"/>
            </a:endParaRPr>
          </a:p>
          <a:p>
            <a:endParaRPr lang="en-US" altLang="it-IT" sz="1600" dirty="0">
              <a:latin typeface="Aptos" panose="020B00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4E718FA5-7F76-EE3A-2585-9A626F77921D}"/>
              </a:ext>
            </a:extLst>
          </p:cNvPr>
          <p:cNvPicPr>
            <a:picLocks noChangeAspect="1"/>
          </p:cNvPicPr>
          <p:nvPr/>
        </p:nvPicPr>
        <p:blipFill>
          <a:blip r:embed="rId3"/>
          <a:stretch>
            <a:fillRect/>
          </a:stretch>
        </p:blipFill>
        <p:spPr>
          <a:xfrm>
            <a:off x="5759559" y="1867730"/>
            <a:ext cx="3074253" cy="1730882"/>
          </a:xfrm>
          <a:prstGeom prst="rect">
            <a:avLst/>
          </a:prstGeom>
        </p:spPr>
      </p:pic>
      <p:pic>
        <p:nvPicPr>
          <p:cNvPr id="5" name="Immagine 4">
            <a:extLst>
              <a:ext uri="{FF2B5EF4-FFF2-40B4-BE49-F238E27FC236}">
                <a16:creationId xmlns:a16="http://schemas.microsoft.com/office/drawing/2014/main" id="{8047D37A-6BED-5570-2EAB-C3F189021C2E}"/>
              </a:ext>
            </a:extLst>
          </p:cNvPr>
          <p:cNvPicPr>
            <a:picLocks noChangeAspect="1"/>
          </p:cNvPicPr>
          <p:nvPr/>
        </p:nvPicPr>
        <p:blipFill rotWithShape="1">
          <a:blip r:embed="rId4"/>
          <a:srcRect t="6397" b="16844"/>
          <a:stretch/>
        </p:blipFill>
        <p:spPr>
          <a:xfrm>
            <a:off x="30857" y="1188838"/>
            <a:ext cx="5643354" cy="30322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94E5141-D75D-4C98-A240-5AB82060F63F}" type="slidenum">
              <a:rPr lang="it-IT" altLang="it-IT" sz="1200">
                <a:solidFill>
                  <a:srgbClr val="898989"/>
                </a:solidFill>
                <a:latin typeface="Arial Narrow" panose="020B0606020202030204" pitchFamily="34" charset="0"/>
              </a:rPr>
              <a:t>2</a:t>
            </a:fld>
            <a:endParaRPr lang="it-IT" altLang="it-IT" sz="1200">
              <a:solidFill>
                <a:srgbClr val="898989"/>
              </a:solidFill>
              <a:latin typeface="Arial Narrow" panose="020B0606020202030204" pitchFamily="34" charset="0"/>
            </a:endParaRPr>
          </a:p>
        </p:txBody>
      </p:sp>
      <p:sp>
        <p:nvSpPr>
          <p:cNvPr id="2" name="Text Box 1"/>
          <p:cNvSpPr txBox="1"/>
          <p:nvPr/>
        </p:nvSpPr>
        <p:spPr>
          <a:xfrm>
            <a:off x="561975" y="1043731"/>
            <a:ext cx="8020050" cy="4770537"/>
          </a:xfrm>
          <a:prstGeom prst="rect">
            <a:avLst/>
          </a:prstGeom>
          <a:noFill/>
        </p:spPr>
        <p:txBody>
          <a:bodyPr wrap="square" rtlCol="0" anchor="t">
            <a:spAutoFit/>
          </a:bodyPr>
          <a:lstStyle/>
          <a:p>
            <a:r>
              <a:rPr lang="en-US" sz="2400" b="1" i="1" dirty="0">
                <a:solidFill>
                  <a:srgbClr val="385D8A"/>
                </a:solidFill>
                <a:latin typeface="Aptos" panose="020B0004020202020204" pitchFamily="34" charset="0"/>
              </a:rPr>
              <a:t>In vitro </a:t>
            </a:r>
            <a:r>
              <a:rPr lang="en-US" sz="2000" b="1" dirty="0">
                <a:latin typeface="Aptos" panose="020B0004020202020204" pitchFamily="34" charset="0"/>
              </a:rPr>
              <a:t>cell cultures:</a:t>
            </a:r>
          </a:p>
          <a:p>
            <a:endParaRPr lang="en-US" sz="2000" dirty="0">
              <a:latin typeface="Aptos" panose="020B0004020202020204" pitchFamily="34" charset="0"/>
            </a:endParaRPr>
          </a:p>
          <a:p>
            <a:r>
              <a:rPr lang="en-US" sz="2000" dirty="0">
                <a:latin typeface="Aptos" panose="020B0004020202020204" pitchFamily="34" charset="0"/>
              </a:rPr>
              <a:t>- cells</a:t>
            </a:r>
            <a:r>
              <a:rPr lang="en-US" sz="2000" u="sng" dirty="0">
                <a:latin typeface="Aptos" panose="020B0004020202020204" pitchFamily="34" charset="0"/>
              </a:rPr>
              <a:t> </a:t>
            </a:r>
            <a:r>
              <a:rPr lang="en-US" sz="2000" b="1" dirty="0">
                <a:solidFill>
                  <a:schemeClr val="tx2"/>
                </a:solidFill>
                <a:latin typeface="Aptos" panose="020B0004020202020204" pitchFamily="34" charset="0"/>
              </a:rPr>
              <a:t>isolated from their environment</a:t>
            </a:r>
            <a:r>
              <a:rPr lang="en-US" sz="2000" b="1" dirty="0">
                <a:latin typeface="Aptos" panose="020B0004020202020204" pitchFamily="34" charset="0"/>
              </a:rPr>
              <a:t> </a:t>
            </a:r>
          </a:p>
          <a:p>
            <a:endParaRPr lang="en-US" sz="2000" b="1" dirty="0">
              <a:latin typeface="Aptos" panose="020B0004020202020204" pitchFamily="34" charset="0"/>
            </a:endParaRPr>
          </a:p>
          <a:p>
            <a:r>
              <a:rPr lang="en-US" sz="2000" b="1" dirty="0">
                <a:latin typeface="Aptos" panose="020B0004020202020204" pitchFamily="34" charset="0"/>
              </a:rPr>
              <a:t>- </a:t>
            </a:r>
            <a:r>
              <a:rPr lang="en-US" sz="2000" dirty="0">
                <a:latin typeface="Aptos" panose="020B0004020202020204" pitchFamily="34" charset="0"/>
              </a:rPr>
              <a:t>enabled to live</a:t>
            </a:r>
            <a:r>
              <a:rPr lang="en-US" sz="2000" b="1" dirty="0">
                <a:latin typeface="Aptos" panose="020B0004020202020204" pitchFamily="34" charset="0"/>
              </a:rPr>
              <a:t> </a:t>
            </a:r>
            <a:r>
              <a:rPr lang="en-US" sz="2000" b="1" dirty="0">
                <a:solidFill>
                  <a:schemeClr val="tx2"/>
                </a:solidFill>
                <a:latin typeface="Aptos" panose="020B0004020202020204" pitchFamily="34" charset="0"/>
              </a:rPr>
              <a:t>within a defined system</a:t>
            </a:r>
            <a:endParaRPr lang="en-US" sz="2000" b="1" dirty="0">
              <a:latin typeface="Aptos" panose="020B0004020202020204" pitchFamily="34" charset="0"/>
            </a:endParaRPr>
          </a:p>
          <a:p>
            <a:endParaRPr lang="en-US" sz="2000" dirty="0">
              <a:latin typeface="Aptos" panose="020B0004020202020204" pitchFamily="34" charset="0"/>
            </a:endParaRPr>
          </a:p>
          <a:p>
            <a:endParaRPr lang="en-US" sz="2000" dirty="0">
              <a:latin typeface="Aptos" panose="020B0004020202020204" pitchFamily="34" charset="0"/>
            </a:endParaRPr>
          </a:p>
          <a:p>
            <a:endParaRPr lang="en-US" sz="2000" dirty="0">
              <a:latin typeface="Aptos" panose="020B0004020202020204" pitchFamily="34" charset="0"/>
            </a:endParaRPr>
          </a:p>
          <a:p>
            <a:r>
              <a:rPr lang="it-IT" altLang="en-US" sz="2000" b="1" dirty="0">
                <a:latin typeface="Aptos" panose="020B0004020202020204" pitchFamily="34" charset="0"/>
              </a:rPr>
              <a:t>- </a:t>
            </a:r>
            <a:r>
              <a:rPr lang="en-US" sz="2000" b="1" dirty="0">
                <a:latin typeface="Aptos" panose="020B0004020202020204" pitchFamily="34" charset="0"/>
              </a:rPr>
              <a:t>fundamental tool </a:t>
            </a:r>
            <a:r>
              <a:rPr lang="en-US" sz="2000" dirty="0">
                <a:latin typeface="Aptos" panose="020B0004020202020204" pitchFamily="34" charset="0"/>
              </a:rPr>
              <a:t>for biochemical, microbiological, pharmacological studies ...</a:t>
            </a:r>
          </a:p>
          <a:p>
            <a:endParaRPr lang="en-US" sz="2000" dirty="0">
              <a:latin typeface="Aptos" panose="020B0004020202020204" pitchFamily="34" charset="0"/>
            </a:endParaRPr>
          </a:p>
          <a:p>
            <a:endParaRPr lang="en-US" sz="2000" dirty="0">
              <a:latin typeface="Aptos" panose="020B0004020202020204" pitchFamily="34" charset="0"/>
            </a:endParaRPr>
          </a:p>
          <a:p>
            <a:endParaRPr lang="en-US" sz="2000" dirty="0">
              <a:latin typeface="Aptos" panose="020B0004020202020204" pitchFamily="34" charset="0"/>
            </a:endParaRPr>
          </a:p>
          <a:p>
            <a:r>
              <a:rPr lang="it-IT" altLang="en-US" sz="2000" dirty="0">
                <a:latin typeface="Aptos" panose="020B0004020202020204" pitchFamily="34" charset="0"/>
              </a:rPr>
              <a:t>- </a:t>
            </a:r>
            <a:r>
              <a:rPr lang="en-US" sz="2000" b="1" dirty="0">
                <a:latin typeface="Aptos" panose="020B0004020202020204" pitchFamily="34" charset="0"/>
              </a:rPr>
              <a:t>useful in the production </a:t>
            </a:r>
            <a:r>
              <a:rPr lang="en-US" sz="2000" dirty="0">
                <a:latin typeface="Aptos" panose="020B0004020202020204" pitchFamily="34" charset="0"/>
              </a:rPr>
              <a:t>of growth factors, monoclonal antibodies, vaccines, recombinant proteins in general ...</a:t>
            </a:r>
          </a:p>
        </p:txBody>
      </p:sp>
      <p:sp>
        <p:nvSpPr>
          <p:cNvPr id="6146" name="Rectangle 2"/>
          <p:cNvSpPr>
            <a:spLocks noGrp="1" noChangeArrowheads="1"/>
          </p:cNvSpPr>
          <p:nvPr/>
        </p:nvSpPr>
        <p:spPr>
          <a:xfrm>
            <a:off x="2143125" y="0"/>
            <a:ext cx="4857750" cy="928688"/>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it-IT" sz="2800" b="1" dirty="0">
                <a:latin typeface="Aptos" panose="020B0004020202020204" pitchFamily="34" charset="0"/>
                <a:cs typeface="Arial" panose="020B0604020202020204" pitchFamily="34" charset="0"/>
              </a:rPr>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91B8D8C-547C-59E3-DADC-E5F34D9139B1}"/>
              </a:ext>
            </a:extLst>
          </p:cNvPr>
          <p:cNvSpPr>
            <a:spLocks noGrp="1"/>
          </p:cNvSpPr>
          <p:nvPr>
            <p:ph type="sldNum" sz="quarter" idx="12"/>
          </p:nvPr>
        </p:nvSpPr>
        <p:spPr/>
        <p:txBody>
          <a:bodyPr/>
          <a:lstStyle/>
          <a:p>
            <a:pPr>
              <a:defRPr/>
            </a:pPr>
            <a:fld id="{F045366F-087F-4A07-A39F-3CB81F4A3446}" type="slidenum">
              <a:rPr lang="it-IT" altLang="it-IT" smtClean="0"/>
              <a:t>20</a:t>
            </a:fld>
            <a:endParaRPr lang="it-IT" altLang="it-IT"/>
          </a:p>
        </p:txBody>
      </p:sp>
      <p:pic>
        <p:nvPicPr>
          <p:cNvPr id="1026" name="Picture 2" descr="figure image">
            <a:extLst>
              <a:ext uri="{FF2B5EF4-FFF2-40B4-BE49-F238E27FC236}">
                <a16:creationId xmlns:a16="http://schemas.microsoft.com/office/drawing/2014/main" id="{EBC3377E-EAEF-6C3A-934E-27ABF9C79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79" y="3743435"/>
            <a:ext cx="6544642" cy="297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78426F44-BA34-4AC1-A590-E2C9DEE6F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53" y="924019"/>
            <a:ext cx="2160240" cy="198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C6E0732F-8F25-DDF8-730C-5D4688E010A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5062253" y="948377"/>
            <a:ext cx="2981893" cy="2086636"/>
          </a:xfrm>
          <a:prstGeom prst="rect">
            <a:avLst/>
          </a:prstGeom>
        </p:spPr>
      </p:pic>
      <p:sp>
        <p:nvSpPr>
          <p:cNvPr id="5" name="Text Box 2">
            <a:extLst>
              <a:ext uri="{FF2B5EF4-FFF2-40B4-BE49-F238E27FC236}">
                <a16:creationId xmlns:a16="http://schemas.microsoft.com/office/drawing/2014/main" id="{EC14C9C3-8312-2079-3D21-27493715B684}"/>
              </a:ext>
            </a:extLst>
          </p:cNvPr>
          <p:cNvSpPr txBox="1"/>
          <p:nvPr/>
        </p:nvSpPr>
        <p:spPr>
          <a:xfrm>
            <a:off x="81119" y="164117"/>
            <a:ext cx="4274858" cy="584775"/>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it-IT" sz="1600" dirty="0">
                <a:ln>
                  <a:noFill/>
                </a:ln>
                <a:solidFill>
                  <a:srgbClr val="212121"/>
                </a:solidFill>
                <a:effectLst/>
                <a:latin typeface="Aptos" panose="020B0004020202020204" pitchFamily="34" charset="0"/>
                <a:sym typeface="+mn-ea"/>
              </a:rPr>
              <a:t>Cells that are part of </a:t>
            </a:r>
            <a:r>
              <a:rPr lang="en-US" altLang="it-IT" sz="1600" b="1" dirty="0">
                <a:ln>
                  <a:noFill/>
                </a:ln>
                <a:solidFill>
                  <a:srgbClr val="212121"/>
                </a:solidFill>
                <a:effectLst/>
                <a:latin typeface="Aptos" panose="020B0004020202020204" pitchFamily="34" charset="0"/>
                <a:sym typeface="+mn-ea"/>
              </a:rPr>
              <a:t>solid tissues </a:t>
            </a:r>
            <a:r>
              <a:rPr lang="en-US" altLang="it-IT" sz="1600" dirty="0">
                <a:ln>
                  <a:noFill/>
                </a:ln>
                <a:solidFill>
                  <a:srgbClr val="212121"/>
                </a:solidFill>
                <a:effectLst/>
                <a:latin typeface="Aptos" panose="020B0004020202020204" pitchFamily="34" charset="0"/>
                <a:sym typeface="+mn-ea"/>
              </a:rPr>
              <a:t>grow in vitro </a:t>
            </a:r>
            <a:r>
              <a:rPr lang="en-US" altLang="it-IT" sz="1600" b="1" dirty="0">
                <a:ln>
                  <a:noFill/>
                </a:ln>
                <a:solidFill>
                  <a:srgbClr val="FF0000"/>
                </a:solidFill>
                <a:effectLst/>
                <a:latin typeface="Aptos" panose="020B0004020202020204" pitchFamily="34" charset="0"/>
                <a:sym typeface="+mn-ea"/>
              </a:rPr>
              <a:t>adhering </a:t>
            </a:r>
            <a:r>
              <a:rPr lang="en-US" altLang="it-IT" sz="1600" dirty="0">
                <a:ln>
                  <a:noFill/>
                </a:ln>
                <a:solidFill>
                  <a:srgbClr val="212121"/>
                </a:solidFill>
                <a:effectLst/>
                <a:latin typeface="Aptos" panose="020B0004020202020204" pitchFamily="34" charset="0"/>
                <a:sym typeface="+mn-ea"/>
              </a:rPr>
              <a:t>to the surface of the culture plates.</a:t>
            </a:r>
            <a:r>
              <a:rPr lang="en-US" altLang="it-IT" sz="1600" dirty="0">
                <a:ln>
                  <a:noFill/>
                </a:ln>
                <a:effectLst/>
                <a:latin typeface="Aptos" panose="020B0004020202020204" pitchFamily="34" charset="0"/>
                <a:sym typeface="+mn-ea"/>
              </a:rPr>
              <a:t> </a:t>
            </a:r>
            <a:endParaRPr lang="en-US" sz="1600" dirty="0">
              <a:latin typeface="Aptos" panose="020B0004020202020204" pitchFamily="34" charset="0"/>
            </a:endParaRPr>
          </a:p>
        </p:txBody>
      </p:sp>
      <p:sp>
        <p:nvSpPr>
          <p:cNvPr id="6" name="Text Box 3">
            <a:extLst>
              <a:ext uri="{FF2B5EF4-FFF2-40B4-BE49-F238E27FC236}">
                <a16:creationId xmlns:a16="http://schemas.microsoft.com/office/drawing/2014/main" id="{EA00DCD5-D0F5-6657-EC00-A7A3E439876A}"/>
              </a:ext>
            </a:extLst>
          </p:cNvPr>
          <p:cNvSpPr txBox="1"/>
          <p:nvPr/>
        </p:nvSpPr>
        <p:spPr>
          <a:xfrm>
            <a:off x="4550778" y="117380"/>
            <a:ext cx="4608512" cy="830997"/>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it-IT" sz="1600" dirty="0">
                <a:ln>
                  <a:noFill/>
                </a:ln>
                <a:solidFill>
                  <a:srgbClr val="212121"/>
                </a:solidFill>
                <a:effectLst/>
                <a:latin typeface="Aptos" panose="020B0004020202020204" pitchFamily="34" charset="0"/>
                <a:sym typeface="+mn-ea"/>
              </a:rPr>
              <a:t>The cells of </a:t>
            </a:r>
            <a:r>
              <a:rPr lang="en-US" altLang="it-IT" sz="1600" b="1" dirty="0" err="1">
                <a:ln>
                  <a:noFill/>
                </a:ln>
                <a:solidFill>
                  <a:srgbClr val="212121"/>
                </a:solidFill>
                <a:effectLst/>
                <a:latin typeface="Aptos" panose="020B0004020202020204" pitchFamily="34" charset="0"/>
                <a:sym typeface="+mn-ea"/>
              </a:rPr>
              <a:t>haematopoietic</a:t>
            </a:r>
            <a:r>
              <a:rPr lang="en-US" altLang="it-IT" sz="1600" b="1" dirty="0">
                <a:ln>
                  <a:noFill/>
                </a:ln>
                <a:solidFill>
                  <a:srgbClr val="212121"/>
                </a:solidFill>
                <a:effectLst/>
                <a:latin typeface="Aptos" panose="020B0004020202020204" pitchFamily="34" charset="0"/>
                <a:sym typeface="+mn-ea"/>
              </a:rPr>
              <a:t> origin</a:t>
            </a:r>
            <a:r>
              <a:rPr lang="en-US" altLang="it-IT" sz="1600" dirty="0">
                <a:ln>
                  <a:noFill/>
                </a:ln>
                <a:solidFill>
                  <a:srgbClr val="212121"/>
                </a:solidFill>
                <a:effectLst/>
                <a:latin typeface="Aptos" panose="020B0004020202020204" pitchFamily="34" charset="0"/>
                <a:sym typeface="+mn-ea"/>
              </a:rPr>
              <a:t>, which normally grow in fluid medium, grow in suspension and multiply in vitro </a:t>
            </a:r>
            <a:r>
              <a:rPr lang="en-US" altLang="it-IT" sz="1600" b="1" dirty="0">
                <a:ln>
                  <a:noFill/>
                </a:ln>
                <a:solidFill>
                  <a:srgbClr val="FF0000"/>
                </a:solidFill>
                <a:effectLst/>
                <a:latin typeface="Aptos" panose="020B0004020202020204" pitchFamily="34" charset="0"/>
                <a:sym typeface="+mn-ea"/>
              </a:rPr>
              <a:t>without adhering</a:t>
            </a:r>
            <a:r>
              <a:rPr lang="en-US" altLang="it-IT" sz="1600" dirty="0">
                <a:ln>
                  <a:noFill/>
                </a:ln>
                <a:solidFill>
                  <a:srgbClr val="212121"/>
                </a:solidFill>
                <a:effectLst/>
                <a:latin typeface="Aptos" panose="020B0004020202020204" pitchFamily="34" charset="0"/>
                <a:sym typeface="+mn-ea"/>
              </a:rPr>
              <a:t>. </a:t>
            </a:r>
            <a:endParaRPr lang="en-US" sz="1600" dirty="0">
              <a:latin typeface="Aptos" panose="020B0004020202020204" pitchFamily="34" charset="0"/>
            </a:endParaRPr>
          </a:p>
        </p:txBody>
      </p:sp>
      <p:sp>
        <p:nvSpPr>
          <p:cNvPr id="7" name="Rectangle 6">
            <a:extLst>
              <a:ext uri="{FF2B5EF4-FFF2-40B4-BE49-F238E27FC236}">
                <a16:creationId xmlns:a16="http://schemas.microsoft.com/office/drawing/2014/main" id="{4C942782-9A9C-6445-4180-EC396A7ECC0E}"/>
              </a:ext>
            </a:extLst>
          </p:cNvPr>
          <p:cNvSpPr>
            <a:spLocks noChangeArrowheads="1"/>
          </p:cNvSpPr>
          <p:nvPr/>
        </p:nvSpPr>
        <p:spPr bwMode="auto">
          <a:xfrm>
            <a:off x="395536" y="3087193"/>
            <a:ext cx="32553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900" i="1" dirty="0" err="1">
                <a:latin typeface="Cambria" panose="02040503050406030204" pitchFamily="18" charset="0"/>
              </a:rPr>
              <a:t>Confluent</a:t>
            </a:r>
            <a:r>
              <a:rPr lang="it-IT" altLang="it-IT" sz="900" i="1" dirty="0">
                <a:latin typeface="Cambria" panose="02040503050406030204" pitchFamily="18" charset="0"/>
              </a:rPr>
              <a:t> </a:t>
            </a:r>
            <a:r>
              <a:rPr lang="it-IT" altLang="it-IT" sz="900" i="1" dirty="0" err="1">
                <a:latin typeface="Cambria" panose="02040503050406030204" pitchFamily="18" charset="0"/>
              </a:rPr>
              <a:t>cells</a:t>
            </a:r>
            <a:r>
              <a:rPr lang="it-IT" altLang="it-IT" sz="900" i="1" dirty="0">
                <a:latin typeface="Cambria" panose="02040503050406030204" pitchFamily="18" charset="0"/>
              </a:rPr>
              <a:t> in </a:t>
            </a:r>
            <a:r>
              <a:rPr lang="it-IT" altLang="it-IT" sz="900" i="1" dirty="0" err="1">
                <a:latin typeface="Cambria" panose="02040503050406030204" pitchFamily="18" charset="0"/>
              </a:rPr>
              <a:t>monolayer</a:t>
            </a:r>
            <a:r>
              <a:rPr lang="it-IT" altLang="it-IT" sz="900" i="1" dirty="0">
                <a:latin typeface="Cambria" panose="02040503050406030204" pitchFamily="18" charset="0"/>
              </a:rPr>
              <a:t> L929 mouse </a:t>
            </a:r>
            <a:r>
              <a:rPr lang="it-IT" altLang="it-IT" sz="900" i="1" dirty="0" err="1">
                <a:latin typeface="Cambria" panose="02040503050406030204" pitchFamily="18" charset="0"/>
              </a:rPr>
              <a:t>fibroblast</a:t>
            </a:r>
            <a:r>
              <a:rPr lang="it-IT" altLang="it-IT" sz="900" i="1" dirty="0">
                <a:latin typeface="Cambria" panose="02040503050406030204" pitchFamily="18" charset="0"/>
              </a:rPr>
              <a:t> </a:t>
            </a:r>
            <a:r>
              <a:rPr lang="it-IT" altLang="it-IT" sz="900" i="1" dirty="0" err="1">
                <a:latin typeface="Cambria" panose="02040503050406030204" pitchFamily="18" charset="0"/>
              </a:rPr>
              <a:t>cells</a:t>
            </a:r>
            <a:r>
              <a:rPr lang="it-IT" altLang="it-IT" sz="900" i="1" dirty="0">
                <a:latin typeface="Cambria" panose="02040503050406030204" pitchFamily="18" charset="0"/>
              </a:rPr>
              <a:t>.</a:t>
            </a:r>
          </a:p>
        </p:txBody>
      </p:sp>
    </p:spTree>
    <p:extLst>
      <p:ext uri="{BB962C8B-B14F-4D97-AF65-F5344CB8AC3E}">
        <p14:creationId xmlns:p14="http://schemas.microsoft.com/office/powerpoint/2010/main" val="310548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0982D06-EEE3-2C05-E00C-6CEBE08EF195}"/>
              </a:ext>
            </a:extLst>
          </p:cNvPr>
          <p:cNvSpPr>
            <a:spLocks noGrp="1"/>
          </p:cNvSpPr>
          <p:nvPr>
            <p:ph type="sldNum" sz="quarter" idx="12"/>
          </p:nvPr>
        </p:nvSpPr>
        <p:spPr/>
        <p:txBody>
          <a:bodyPr/>
          <a:lstStyle/>
          <a:p>
            <a:pPr>
              <a:defRPr/>
            </a:pPr>
            <a:fld id="{16830016-2DC0-44CE-8BA5-4F6AF2411B64}" type="slidenum">
              <a:rPr lang="it-IT" altLang="it-IT" smtClean="0"/>
              <a:t>21</a:t>
            </a:fld>
            <a:endParaRPr lang="it-IT" altLang="it-IT"/>
          </a:p>
        </p:txBody>
      </p:sp>
      <p:sp>
        <p:nvSpPr>
          <p:cNvPr id="7" name="CasellaDiTesto 6">
            <a:extLst>
              <a:ext uri="{FF2B5EF4-FFF2-40B4-BE49-F238E27FC236}">
                <a16:creationId xmlns:a16="http://schemas.microsoft.com/office/drawing/2014/main" id="{14EADA9B-47D5-98CD-6C53-4A0170B49406}"/>
              </a:ext>
            </a:extLst>
          </p:cNvPr>
          <p:cNvSpPr txBox="1"/>
          <p:nvPr/>
        </p:nvSpPr>
        <p:spPr>
          <a:xfrm>
            <a:off x="923256" y="836712"/>
            <a:ext cx="7321152" cy="3816429"/>
          </a:xfrm>
          <a:prstGeom prst="rect">
            <a:avLst/>
          </a:prstGeom>
          <a:noFill/>
        </p:spPr>
        <p:txBody>
          <a:bodyPr wrap="square">
            <a:spAutoFit/>
          </a:bodyPr>
          <a:lstStyle/>
          <a:p>
            <a:r>
              <a:rPr lang="en-US" b="1" dirty="0">
                <a:solidFill>
                  <a:srgbClr val="00B0F0"/>
                </a:solidFill>
              </a:rPr>
              <a:t>Monolayer </a:t>
            </a:r>
            <a:r>
              <a:rPr lang="en-US" b="1" dirty="0">
                <a:solidFill>
                  <a:srgbClr val="FF0000"/>
                </a:solidFill>
              </a:rPr>
              <a:t>/ suspension cultures</a:t>
            </a:r>
            <a:r>
              <a:rPr lang="en-US" dirty="0">
                <a:solidFill>
                  <a:srgbClr val="FF0000"/>
                </a:solidFill>
              </a:rPr>
              <a:t>: </a:t>
            </a:r>
          </a:p>
          <a:p>
            <a:endParaRPr lang="en-US" dirty="0"/>
          </a:p>
          <a:p>
            <a:r>
              <a:rPr lang="en-US" sz="1600" dirty="0">
                <a:solidFill>
                  <a:schemeClr val="bg1">
                    <a:lumMod val="85000"/>
                  </a:schemeClr>
                </a:solidFill>
              </a:rPr>
              <a:t>Cells tend to adhere to the surface of the culture vessel; as they multiply, they form a monolayer, as they are sensitive to contact inhibition. Transformed cells can form multilayers.</a:t>
            </a:r>
          </a:p>
          <a:p>
            <a:endParaRPr lang="en-US" dirty="0"/>
          </a:p>
          <a:p>
            <a:endParaRPr lang="en-US" dirty="0"/>
          </a:p>
          <a:p>
            <a:endParaRPr lang="en-US" dirty="0"/>
          </a:p>
          <a:p>
            <a:endParaRPr lang="en-US" dirty="0">
              <a:solidFill>
                <a:srgbClr val="FF0000"/>
              </a:solidFill>
            </a:endParaRPr>
          </a:p>
          <a:p>
            <a:r>
              <a:rPr lang="en-US" b="1" dirty="0">
                <a:solidFill>
                  <a:srgbClr val="00B0F0"/>
                </a:solidFill>
              </a:rPr>
              <a:t>Short-term</a:t>
            </a:r>
            <a:r>
              <a:rPr lang="en-US" b="1" dirty="0">
                <a:solidFill>
                  <a:srgbClr val="FF0000"/>
                </a:solidFill>
              </a:rPr>
              <a:t> / long-term cultures: </a:t>
            </a:r>
          </a:p>
          <a:p>
            <a:endParaRPr lang="en-US" b="1" dirty="0"/>
          </a:p>
          <a:p>
            <a:r>
              <a:rPr lang="en-US" sz="1600" dirty="0"/>
              <a:t>In the first case, the number of cycles the cells undergo is limited; in long-term cultures, cells divide many times, or even indefinitely (established cell lines).</a:t>
            </a:r>
          </a:p>
          <a:p>
            <a:endParaRPr lang="en-US" dirty="0"/>
          </a:p>
        </p:txBody>
      </p:sp>
    </p:spTree>
    <p:extLst>
      <p:ext uri="{BB962C8B-B14F-4D97-AF65-F5344CB8AC3E}">
        <p14:creationId xmlns:p14="http://schemas.microsoft.com/office/powerpoint/2010/main" val="327025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36513FB-177E-352F-6BCC-D8C68AB84E97}"/>
              </a:ext>
            </a:extLst>
          </p:cNvPr>
          <p:cNvSpPr>
            <a:spLocks noGrp="1"/>
          </p:cNvSpPr>
          <p:nvPr>
            <p:ph type="sldNum" sz="quarter" idx="12"/>
          </p:nvPr>
        </p:nvSpPr>
        <p:spPr/>
        <p:txBody>
          <a:bodyPr/>
          <a:lstStyle/>
          <a:p>
            <a:pPr>
              <a:defRPr/>
            </a:pPr>
            <a:fld id="{F045366F-087F-4A07-A39F-3CB81F4A3446}" type="slidenum">
              <a:rPr lang="it-IT" altLang="it-IT" smtClean="0"/>
              <a:t>22</a:t>
            </a:fld>
            <a:endParaRPr lang="it-IT" altLang="it-IT"/>
          </a:p>
        </p:txBody>
      </p:sp>
      <p:pic>
        <p:nvPicPr>
          <p:cNvPr id="3" name="Immagine 2">
            <a:extLst>
              <a:ext uri="{FF2B5EF4-FFF2-40B4-BE49-F238E27FC236}">
                <a16:creationId xmlns:a16="http://schemas.microsoft.com/office/drawing/2014/main" id="{938ABB93-0680-47C8-D5E6-455E7E308111}"/>
              </a:ext>
            </a:extLst>
          </p:cNvPr>
          <p:cNvPicPr>
            <a:picLocks noChangeAspect="1"/>
          </p:cNvPicPr>
          <p:nvPr/>
        </p:nvPicPr>
        <p:blipFill rotWithShape="1">
          <a:blip r:embed="rId2"/>
          <a:srcRect l="6897" t="11212"/>
          <a:stretch/>
        </p:blipFill>
        <p:spPr>
          <a:xfrm>
            <a:off x="1403648" y="523766"/>
            <a:ext cx="5616624" cy="3294454"/>
          </a:xfrm>
          <a:prstGeom prst="rect">
            <a:avLst/>
          </a:prstGeom>
        </p:spPr>
      </p:pic>
      <p:sp>
        <p:nvSpPr>
          <p:cNvPr id="6" name="CasellaDiTesto 5">
            <a:extLst>
              <a:ext uri="{FF2B5EF4-FFF2-40B4-BE49-F238E27FC236}">
                <a16:creationId xmlns:a16="http://schemas.microsoft.com/office/drawing/2014/main" id="{BC670325-5C08-DE9A-77FA-26124E273BB1}"/>
              </a:ext>
            </a:extLst>
          </p:cNvPr>
          <p:cNvSpPr txBox="1"/>
          <p:nvPr/>
        </p:nvSpPr>
        <p:spPr>
          <a:xfrm>
            <a:off x="313581" y="4043819"/>
            <a:ext cx="8458200" cy="2677656"/>
          </a:xfrm>
          <a:prstGeom prst="rect">
            <a:avLst/>
          </a:prstGeom>
          <a:noFill/>
        </p:spPr>
        <p:txBody>
          <a:bodyPr wrap="square">
            <a:spAutoFit/>
          </a:bodyPr>
          <a:lstStyle/>
          <a:p>
            <a:r>
              <a:rPr lang="en-US" sz="1400" b="1" dirty="0">
                <a:solidFill>
                  <a:srgbClr val="0070C0"/>
                </a:solidFill>
                <a:latin typeface="Aptos" panose="020B0004020202020204" pitchFamily="34" charset="0"/>
              </a:rPr>
              <a:t>Lag phase </a:t>
            </a:r>
            <a:r>
              <a:rPr lang="en-US" sz="1400" dirty="0">
                <a:latin typeface="Aptos" panose="020B0004020202020204" pitchFamily="34" charset="0"/>
              </a:rPr>
              <a:t>occurs when cells are acclimatizing to culture conditions and are not dividing.</a:t>
            </a:r>
          </a:p>
          <a:p>
            <a:endParaRPr lang="en-US" sz="1400" b="1" dirty="0">
              <a:latin typeface="Aptos" panose="020B0004020202020204" pitchFamily="34" charset="0"/>
            </a:endParaRPr>
          </a:p>
          <a:p>
            <a:r>
              <a:rPr lang="en-US" sz="1400" b="1" dirty="0">
                <a:solidFill>
                  <a:srgbClr val="0070C0"/>
                </a:solidFill>
                <a:latin typeface="Aptos" panose="020B0004020202020204" pitchFamily="34" charset="0"/>
              </a:rPr>
              <a:t>Log phase </a:t>
            </a:r>
            <a:r>
              <a:rPr lang="en-US" sz="1400" dirty="0">
                <a:latin typeface="Aptos" panose="020B0004020202020204" pitchFamily="34" charset="0"/>
              </a:rPr>
              <a:t>occurs when cells are actively dividing. This is </a:t>
            </a:r>
            <a:r>
              <a:rPr lang="en-US" sz="1400" dirty="0">
                <a:solidFill>
                  <a:srgbClr val="FF0000"/>
                </a:solidFill>
                <a:latin typeface="Aptos" panose="020B0004020202020204" pitchFamily="34" charset="0"/>
              </a:rPr>
              <a:t>the best phase for cell experimentation and data collection</a:t>
            </a:r>
            <a:r>
              <a:rPr lang="en-US" sz="1400" dirty="0">
                <a:latin typeface="Aptos" panose="020B0004020202020204" pitchFamily="34" charset="0"/>
              </a:rPr>
              <a:t>. </a:t>
            </a:r>
          </a:p>
          <a:p>
            <a:r>
              <a:rPr lang="en-US" sz="1400" dirty="0">
                <a:latin typeface="Aptos" panose="020B0004020202020204" pitchFamily="34" charset="0"/>
              </a:rPr>
              <a:t>Cells should be sub-cultured when they reach late log phase. </a:t>
            </a:r>
          </a:p>
          <a:p>
            <a:endParaRPr lang="en-US" sz="1400" dirty="0">
              <a:latin typeface="Aptos" panose="020B0004020202020204" pitchFamily="34" charset="0"/>
            </a:endParaRPr>
          </a:p>
          <a:p>
            <a:r>
              <a:rPr lang="en-US" sz="1400" dirty="0">
                <a:latin typeface="Aptos" panose="020B0004020202020204" pitchFamily="34" charset="0"/>
              </a:rPr>
              <a:t>When cells approach overcrowding, cell growth slows. This is known as </a:t>
            </a:r>
            <a:r>
              <a:rPr lang="en-US" sz="1400" b="1" dirty="0">
                <a:solidFill>
                  <a:srgbClr val="0070C0"/>
                </a:solidFill>
                <a:latin typeface="Aptos" panose="020B0004020202020204" pitchFamily="34" charset="0"/>
              </a:rPr>
              <a:t>stationary phase </a:t>
            </a:r>
            <a:r>
              <a:rPr lang="en-US" sz="1400" dirty="0">
                <a:latin typeface="Aptos" panose="020B0004020202020204" pitchFamily="34" charset="0"/>
              </a:rPr>
              <a:t>or plateau phase. </a:t>
            </a:r>
          </a:p>
          <a:p>
            <a:endParaRPr lang="en-US" sz="1400" dirty="0">
              <a:latin typeface="Aptos" panose="020B0004020202020204" pitchFamily="34" charset="0"/>
            </a:endParaRPr>
          </a:p>
          <a:p>
            <a:r>
              <a:rPr lang="en-US" sz="1400" dirty="0">
                <a:latin typeface="Aptos" panose="020B0004020202020204" pitchFamily="34" charset="0"/>
              </a:rPr>
              <a:t>When the natural process of cell death predominates, a cell population is considered to be in </a:t>
            </a:r>
            <a:r>
              <a:rPr lang="en-US" sz="1400" b="1" dirty="0">
                <a:solidFill>
                  <a:srgbClr val="0070C0"/>
                </a:solidFill>
                <a:latin typeface="Aptos" panose="020B0004020202020204" pitchFamily="34" charset="0"/>
              </a:rPr>
              <a:t>death phase</a:t>
            </a:r>
          </a:p>
          <a:p>
            <a:endParaRPr lang="en-US" sz="1400" b="1" dirty="0">
              <a:latin typeface="Aptos" panose="020B0004020202020204" pitchFamily="34" charset="0"/>
            </a:endParaRPr>
          </a:p>
          <a:p>
            <a:r>
              <a:rPr lang="en-US" sz="1400" dirty="0">
                <a:latin typeface="Aptos" panose="020B0004020202020204" pitchFamily="34" charset="0"/>
              </a:rPr>
              <a:t>It is important to note that the amount of time spent in each phase </a:t>
            </a:r>
            <a:r>
              <a:rPr lang="en-US" sz="1400" b="1" dirty="0">
                <a:latin typeface="Aptos" panose="020B0004020202020204" pitchFamily="34" charset="0"/>
              </a:rPr>
              <a:t>differs between individual cell lines and cultures</a:t>
            </a:r>
            <a:endParaRPr lang="it-IT" sz="1400" b="1" dirty="0">
              <a:latin typeface="Aptos" panose="020B0004020202020204" pitchFamily="34" charset="0"/>
            </a:endParaRPr>
          </a:p>
        </p:txBody>
      </p:sp>
      <p:sp>
        <p:nvSpPr>
          <p:cNvPr id="8" name="CasellaDiTesto 7">
            <a:extLst>
              <a:ext uri="{FF2B5EF4-FFF2-40B4-BE49-F238E27FC236}">
                <a16:creationId xmlns:a16="http://schemas.microsoft.com/office/drawing/2014/main" id="{C01899FE-AE0C-FF49-1EDC-ECAB26296020}"/>
              </a:ext>
            </a:extLst>
          </p:cNvPr>
          <p:cNvSpPr txBox="1"/>
          <p:nvPr/>
        </p:nvSpPr>
        <p:spPr>
          <a:xfrm>
            <a:off x="1183110" y="136525"/>
            <a:ext cx="7560840" cy="369332"/>
          </a:xfrm>
          <a:prstGeom prst="rect">
            <a:avLst/>
          </a:prstGeom>
          <a:noFill/>
        </p:spPr>
        <p:txBody>
          <a:bodyPr wrap="square">
            <a:spAutoFit/>
          </a:bodyPr>
          <a:lstStyle/>
          <a:p>
            <a:r>
              <a:rPr lang="en-US" sz="1800" dirty="0"/>
              <a:t>Cell culture growth generally occurs in </a:t>
            </a:r>
            <a:r>
              <a:rPr lang="en-US" sz="1800" b="1" dirty="0"/>
              <a:t>four phases </a:t>
            </a:r>
            <a:endParaRPr lang="it-IT" b="1" dirty="0"/>
          </a:p>
        </p:txBody>
      </p:sp>
    </p:spTree>
    <p:extLst>
      <p:ext uri="{BB962C8B-B14F-4D97-AF65-F5344CB8AC3E}">
        <p14:creationId xmlns:p14="http://schemas.microsoft.com/office/powerpoint/2010/main" val="231018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65830" y="4630191"/>
            <a:ext cx="2010069" cy="343251"/>
          </a:xfrm>
        </p:spPr>
        <p:txBody>
          <a:bodyPr/>
          <a:lstStyle/>
          <a:p>
            <a:pPr>
              <a:defRPr/>
            </a:pPr>
            <a:fld id="{F045366F-087F-4A07-A39F-3CB81F4A3446}" type="slidenum">
              <a:rPr lang="it-IT" altLang="it-IT">
                <a:latin typeface="Aptos" panose="020B0004020202020204" pitchFamily="34" charset="0"/>
              </a:rPr>
              <a:t>23</a:t>
            </a:fld>
            <a:endParaRPr lang="it-IT" altLang="it-IT">
              <a:latin typeface="Aptos" panose="020B0004020202020204" pitchFamily="34" charset="0"/>
            </a:endParaRPr>
          </a:p>
        </p:txBody>
      </p:sp>
      <p:sp>
        <p:nvSpPr>
          <p:cNvPr id="4" name="Text Box 3"/>
          <p:cNvSpPr txBox="1"/>
          <p:nvPr/>
        </p:nvSpPr>
        <p:spPr>
          <a:xfrm>
            <a:off x="232885" y="827165"/>
            <a:ext cx="8302625" cy="1198880"/>
          </a:xfrm>
          <a:prstGeom prst="rect">
            <a:avLst/>
          </a:prstGeom>
          <a:noFill/>
        </p:spPr>
        <p:txBody>
          <a:bodyPr wrap="square" rtlCol="0" anchor="t">
            <a:spAutoFit/>
          </a:bodyPr>
          <a:lstStyle/>
          <a:p>
            <a:r>
              <a:rPr lang="en-US" dirty="0">
                <a:latin typeface="Aptos" panose="020B0004020202020204" pitchFamily="34" charset="0"/>
              </a:rPr>
              <a:t>At </a:t>
            </a:r>
            <a:r>
              <a:rPr lang="en-US" b="1" dirty="0">
                <a:latin typeface="Aptos" panose="020B0004020202020204" pitchFamily="34" charset="0"/>
              </a:rPr>
              <a:t>confluence</a:t>
            </a:r>
            <a:r>
              <a:rPr lang="en-US" dirty="0">
                <a:latin typeface="Aptos" panose="020B0004020202020204" pitchFamily="34" charset="0"/>
              </a:rPr>
              <a:t>, </a:t>
            </a:r>
            <a:r>
              <a:rPr lang="en-US" b="1" dirty="0">
                <a:latin typeface="Aptos" panose="020B0004020202020204" pitchFamily="34" charset="0"/>
              </a:rPr>
              <a:t>growth stops,</a:t>
            </a:r>
            <a:r>
              <a:rPr lang="en-US" dirty="0">
                <a:latin typeface="Aptos" panose="020B0004020202020204" pitchFamily="34" charset="0"/>
              </a:rPr>
              <a:t> and cells must be detached and transferred to new plates.</a:t>
            </a:r>
          </a:p>
          <a:p>
            <a:r>
              <a:rPr lang="en-US" dirty="0">
                <a:latin typeface="Aptos" panose="020B0004020202020204" pitchFamily="34" charset="0"/>
              </a:rPr>
              <a:t>                   </a:t>
            </a:r>
          </a:p>
          <a:p>
            <a:r>
              <a:rPr lang="en-US" dirty="0">
                <a:latin typeface="Aptos" panose="020B0004020202020204" pitchFamily="34" charset="0"/>
              </a:rPr>
              <a:t> This action is called </a:t>
            </a:r>
            <a:r>
              <a:rPr lang="en-US" b="1" dirty="0">
                <a:solidFill>
                  <a:srgbClr val="FF0000"/>
                </a:solidFill>
                <a:latin typeface="Aptos" panose="020B0004020202020204" pitchFamily="34" charset="0"/>
              </a:rPr>
              <a:t>subculturing</a:t>
            </a:r>
            <a:r>
              <a:rPr lang="en-US" dirty="0">
                <a:latin typeface="Aptos" panose="020B0004020202020204" pitchFamily="34" charset="0"/>
              </a:rPr>
              <a:t> or </a:t>
            </a:r>
            <a:r>
              <a:rPr lang="en-US" b="1" dirty="0">
                <a:solidFill>
                  <a:srgbClr val="FF0000"/>
                </a:solidFill>
                <a:latin typeface="Aptos" panose="020B0004020202020204" pitchFamily="34" charset="0"/>
              </a:rPr>
              <a:t>passaging the cells</a:t>
            </a:r>
            <a:r>
              <a:rPr lang="en-US" dirty="0">
                <a:latin typeface="Aptos" panose="020B0004020202020204" pitchFamily="34" charset="0"/>
              </a:rPr>
              <a:t>.</a:t>
            </a:r>
          </a:p>
        </p:txBody>
      </p:sp>
      <p:pic>
        <p:nvPicPr>
          <p:cNvPr id="5" name="Picture 4"/>
          <p:cNvPicPr>
            <a:picLocks noChangeAspect="1"/>
          </p:cNvPicPr>
          <p:nvPr/>
        </p:nvPicPr>
        <p:blipFill>
          <a:blip r:embed="rId2"/>
          <a:srcRect r="50858" b="-3756"/>
          <a:stretch>
            <a:fillRect/>
          </a:stretch>
        </p:blipFill>
        <p:spPr>
          <a:xfrm>
            <a:off x="93894" y="2279462"/>
            <a:ext cx="1924283" cy="3047313"/>
          </a:xfrm>
          <a:prstGeom prst="rect">
            <a:avLst/>
          </a:prstGeom>
        </p:spPr>
      </p:pic>
      <p:pic>
        <p:nvPicPr>
          <p:cNvPr id="6" name="Picture 5"/>
          <p:cNvPicPr>
            <a:picLocks noChangeAspect="1"/>
          </p:cNvPicPr>
          <p:nvPr/>
        </p:nvPicPr>
        <p:blipFill rotWithShape="1">
          <a:blip r:embed="rId2"/>
          <a:srcRect l="49142" t="8721" b="1975"/>
          <a:stretch/>
        </p:blipFill>
        <p:spPr>
          <a:xfrm>
            <a:off x="3236906" y="2358197"/>
            <a:ext cx="2193590" cy="2889063"/>
          </a:xfrm>
          <a:prstGeom prst="rect">
            <a:avLst/>
          </a:prstGeom>
        </p:spPr>
      </p:pic>
      <p:pic>
        <p:nvPicPr>
          <p:cNvPr id="8" name="Picture 7"/>
          <p:cNvPicPr>
            <a:picLocks noChangeAspect="1"/>
          </p:cNvPicPr>
          <p:nvPr/>
        </p:nvPicPr>
        <p:blipFill>
          <a:blip r:embed="rId2"/>
          <a:srcRect r="50858" b="-3756"/>
          <a:stretch>
            <a:fillRect/>
          </a:stretch>
        </p:blipFill>
        <p:spPr>
          <a:xfrm>
            <a:off x="6563739" y="2106652"/>
            <a:ext cx="1984168" cy="3142146"/>
          </a:xfrm>
          <a:prstGeom prst="rect">
            <a:avLst/>
          </a:prstGeom>
        </p:spPr>
      </p:pic>
      <p:sp>
        <p:nvSpPr>
          <p:cNvPr id="9" name="Right Arrow 8"/>
          <p:cNvSpPr/>
          <p:nvPr/>
        </p:nvSpPr>
        <p:spPr>
          <a:xfrm>
            <a:off x="2373286" y="3416968"/>
            <a:ext cx="610798" cy="40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ight Arrow 9"/>
          <p:cNvSpPr/>
          <p:nvPr/>
        </p:nvSpPr>
        <p:spPr>
          <a:xfrm>
            <a:off x="5725871" y="3504794"/>
            <a:ext cx="610798" cy="40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7" name="CasellaDiTesto 6">
            <a:extLst>
              <a:ext uri="{FF2B5EF4-FFF2-40B4-BE49-F238E27FC236}">
                <a16:creationId xmlns:a16="http://schemas.microsoft.com/office/drawing/2014/main" id="{44C924D6-6B0B-D350-BA6D-78AAB4526FCC}"/>
              </a:ext>
            </a:extLst>
          </p:cNvPr>
          <p:cNvSpPr txBox="1"/>
          <p:nvPr/>
        </p:nvSpPr>
        <p:spPr>
          <a:xfrm>
            <a:off x="2190856" y="3990279"/>
            <a:ext cx="1019430" cy="369332"/>
          </a:xfrm>
          <a:prstGeom prst="rect">
            <a:avLst/>
          </a:prstGeom>
          <a:noFill/>
        </p:spPr>
        <p:txBody>
          <a:bodyPr wrap="square" rtlCol="0">
            <a:spAutoFit/>
          </a:bodyPr>
          <a:lstStyle/>
          <a:p>
            <a:r>
              <a:rPr lang="en-US" b="1" dirty="0">
                <a:latin typeface="Aptos" panose="020B0004020202020204" pitchFamily="34" charset="0"/>
              </a:rPr>
              <a:t>Growth </a:t>
            </a:r>
            <a:endParaRPr lang="it-IT" b="1" dirty="0">
              <a:latin typeface="Aptos" panose="020B0004020202020204" pitchFamily="34" charset="0"/>
            </a:endParaRPr>
          </a:p>
        </p:txBody>
      </p:sp>
      <p:sp>
        <p:nvSpPr>
          <p:cNvPr id="12" name="CasellaDiTesto 11">
            <a:extLst>
              <a:ext uri="{FF2B5EF4-FFF2-40B4-BE49-F238E27FC236}">
                <a16:creationId xmlns:a16="http://schemas.microsoft.com/office/drawing/2014/main" id="{20900735-6A6F-05E0-596E-D7CCBBE8CF81}"/>
              </a:ext>
            </a:extLst>
          </p:cNvPr>
          <p:cNvSpPr txBox="1"/>
          <p:nvPr/>
        </p:nvSpPr>
        <p:spPr>
          <a:xfrm>
            <a:off x="6563739" y="5282700"/>
            <a:ext cx="2694154" cy="369332"/>
          </a:xfrm>
          <a:prstGeom prst="rect">
            <a:avLst/>
          </a:prstGeom>
          <a:noFill/>
        </p:spPr>
        <p:txBody>
          <a:bodyPr wrap="square" rtlCol="0">
            <a:spAutoFit/>
          </a:bodyPr>
          <a:lstStyle/>
          <a:p>
            <a:r>
              <a:rPr lang="it-IT" b="1" dirty="0" err="1">
                <a:solidFill>
                  <a:schemeClr val="accent2">
                    <a:lumMod val="75000"/>
                  </a:schemeClr>
                </a:solidFill>
                <a:latin typeface="Aptos" panose="020B0004020202020204" pitchFamily="34" charset="0"/>
              </a:rPr>
              <a:t>Collect</a:t>
            </a:r>
            <a:r>
              <a:rPr lang="it-IT" b="1" dirty="0">
                <a:solidFill>
                  <a:schemeClr val="accent2">
                    <a:lumMod val="75000"/>
                  </a:schemeClr>
                </a:solidFill>
                <a:latin typeface="Aptos" panose="020B0004020202020204" pitchFamily="34" charset="0"/>
              </a:rPr>
              <a:t> and </a:t>
            </a:r>
            <a:r>
              <a:rPr lang="it-IT" b="1" dirty="0" err="1">
                <a:solidFill>
                  <a:schemeClr val="accent2">
                    <a:lumMod val="75000"/>
                  </a:schemeClr>
                </a:solidFill>
                <a:latin typeface="Aptos" panose="020B0004020202020204" pitchFamily="34" charset="0"/>
              </a:rPr>
              <a:t>dilute</a:t>
            </a:r>
            <a:endParaRPr lang="it-IT" b="1" dirty="0">
              <a:solidFill>
                <a:schemeClr val="accent2">
                  <a:lumMod val="75000"/>
                </a:schemeClr>
              </a:solidFill>
              <a:latin typeface="Aptos" panose="020B0004020202020204" pitchFamily="34" charset="0"/>
            </a:endParaRPr>
          </a:p>
        </p:txBody>
      </p:sp>
      <p:sp>
        <p:nvSpPr>
          <p:cNvPr id="3" name="Rectangle 2">
            <a:extLst>
              <a:ext uri="{FF2B5EF4-FFF2-40B4-BE49-F238E27FC236}">
                <a16:creationId xmlns:a16="http://schemas.microsoft.com/office/drawing/2014/main" id="{4003AF89-0B61-E21C-3891-CC33B7CBC625}"/>
              </a:ext>
            </a:extLst>
          </p:cNvPr>
          <p:cNvSpPr txBox="1">
            <a:spLocks noChangeArrowheads="1"/>
          </p:cNvSpPr>
          <p:nvPr/>
        </p:nvSpPr>
        <p:spPr>
          <a:xfrm>
            <a:off x="457200" y="154235"/>
            <a:ext cx="8229600" cy="4046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altLang="it-IT" sz="2400" b="1" dirty="0">
                <a:latin typeface="Aptos" panose="020B0004020202020204" pitchFamily="34" charset="0"/>
                <a:cs typeface="Arial" panose="020B0604020202020204" pitchFamily="34" charset="0"/>
              </a:rPr>
              <a:t>Anchorage dependent cells</a:t>
            </a:r>
          </a:p>
        </p:txBody>
      </p:sp>
      <p:sp>
        <p:nvSpPr>
          <p:cNvPr id="11" name="CasellaDiTesto 10">
            <a:extLst>
              <a:ext uri="{FF2B5EF4-FFF2-40B4-BE49-F238E27FC236}">
                <a16:creationId xmlns:a16="http://schemas.microsoft.com/office/drawing/2014/main" id="{AEEDC816-2F11-72C1-9244-917A89507037}"/>
              </a:ext>
            </a:extLst>
          </p:cNvPr>
          <p:cNvSpPr txBox="1"/>
          <p:nvPr/>
        </p:nvSpPr>
        <p:spPr>
          <a:xfrm>
            <a:off x="155328" y="5236534"/>
            <a:ext cx="2344996" cy="461665"/>
          </a:xfrm>
          <a:prstGeom prst="rect">
            <a:avLst/>
          </a:prstGeom>
          <a:noFill/>
        </p:spPr>
        <p:txBody>
          <a:bodyPr wrap="square" rtlCol="0">
            <a:spAutoFit/>
          </a:bodyPr>
          <a:lstStyle/>
          <a:p>
            <a:r>
              <a:rPr lang="en-US" sz="1200" dirty="0">
                <a:latin typeface="Aptos" panose="020B0004020202020204" pitchFamily="34" charset="0"/>
              </a:rPr>
              <a:t>Plate cells at correct seeding density </a:t>
            </a:r>
            <a:endParaRPr lang="it-IT" sz="1200" dirty="0">
              <a:latin typeface="Aptos" panose="020B0004020202020204" pitchFamily="34" charset="0"/>
            </a:endParaRPr>
          </a:p>
        </p:txBody>
      </p:sp>
    </p:spTree>
    <p:extLst>
      <p:ext uri="{BB962C8B-B14F-4D97-AF65-F5344CB8AC3E}">
        <p14:creationId xmlns:p14="http://schemas.microsoft.com/office/powerpoint/2010/main" val="782673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330DD3E-D54D-ECE3-B705-25B376BDE800}"/>
              </a:ext>
            </a:extLst>
          </p:cNvPr>
          <p:cNvSpPr>
            <a:spLocks noGrp="1"/>
          </p:cNvSpPr>
          <p:nvPr>
            <p:ph type="sldNum" sz="quarter" idx="12"/>
          </p:nvPr>
        </p:nvSpPr>
        <p:spPr/>
        <p:txBody>
          <a:bodyPr/>
          <a:lstStyle/>
          <a:p>
            <a:pPr>
              <a:defRPr/>
            </a:pPr>
            <a:fld id="{16830016-2DC0-44CE-8BA5-4F6AF2411B64}" type="slidenum">
              <a:rPr lang="it-IT" altLang="it-IT" smtClean="0"/>
              <a:t>24</a:t>
            </a:fld>
            <a:endParaRPr lang="it-IT" altLang="it-IT"/>
          </a:p>
        </p:txBody>
      </p:sp>
      <p:sp>
        <p:nvSpPr>
          <p:cNvPr id="6" name="CasellaDiTesto 5">
            <a:extLst>
              <a:ext uri="{FF2B5EF4-FFF2-40B4-BE49-F238E27FC236}">
                <a16:creationId xmlns:a16="http://schemas.microsoft.com/office/drawing/2014/main" id="{7DFF8FCA-A4A2-DE71-54D8-47BD9044F016}"/>
              </a:ext>
            </a:extLst>
          </p:cNvPr>
          <p:cNvSpPr txBox="1"/>
          <p:nvPr/>
        </p:nvSpPr>
        <p:spPr>
          <a:xfrm>
            <a:off x="683567" y="319621"/>
            <a:ext cx="7776864" cy="830997"/>
          </a:xfrm>
          <a:prstGeom prst="rect">
            <a:avLst/>
          </a:prstGeom>
          <a:noFill/>
        </p:spPr>
        <p:txBody>
          <a:bodyPr wrap="square">
            <a:spAutoFit/>
          </a:bodyPr>
          <a:lstStyle/>
          <a:p>
            <a:pPr algn="l"/>
            <a:r>
              <a:rPr lang="en-US" sz="2400" b="1" i="0" dirty="0">
                <a:solidFill>
                  <a:schemeClr val="accent2">
                    <a:lumMod val="75000"/>
                  </a:schemeClr>
                </a:solidFill>
                <a:effectLst/>
                <a:highlight>
                  <a:srgbClr val="FFFFFF"/>
                </a:highlight>
                <a:latin typeface="Nunito Sans" panose="020F0502020204030204" pitchFamily="2" charset="0"/>
              </a:rPr>
              <a:t>7 Critical Numbers in Cell Culture Every Researcher Should Know</a:t>
            </a:r>
          </a:p>
        </p:txBody>
      </p:sp>
      <p:pic>
        <p:nvPicPr>
          <p:cNvPr id="7" name="Immagine 6">
            <a:extLst>
              <a:ext uri="{FF2B5EF4-FFF2-40B4-BE49-F238E27FC236}">
                <a16:creationId xmlns:a16="http://schemas.microsoft.com/office/drawing/2014/main" id="{2DDA2D1F-2FD1-62AC-8BF4-38D4E364CBC7}"/>
              </a:ext>
            </a:extLst>
          </p:cNvPr>
          <p:cNvPicPr>
            <a:picLocks noChangeAspect="1"/>
          </p:cNvPicPr>
          <p:nvPr/>
        </p:nvPicPr>
        <p:blipFill>
          <a:blip r:embed="rId2"/>
          <a:stretch>
            <a:fillRect/>
          </a:stretch>
        </p:blipFill>
        <p:spPr>
          <a:xfrm>
            <a:off x="343670" y="1213305"/>
            <a:ext cx="8456657" cy="4755497"/>
          </a:xfrm>
          <a:prstGeom prst="rect">
            <a:avLst/>
          </a:prstGeom>
        </p:spPr>
      </p:pic>
      <p:sp>
        <p:nvSpPr>
          <p:cNvPr id="11" name="CasellaDiTesto 10">
            <a:extLst>
              <a:ext uri="{FF2B5EF4-FFF2-40B4-BE49-F238E27FC236}">
                <a16:creationId xmlns:a16="http://schemas.microsoft.com/office/drawing/2014/main" id="{480D82B8-1321-7F10-672B-14B7199C31BD}"/>
              </a:ext>
            </a:extLst>
          </p:cNvPr>
          <p:cNvSpPr txBox="1"/>
          <p:nvPr/>
        </p:nvSpPr>
        <p:spPr>
          <a:xfrm>
            <a:off x="541836" y="6293663"/>
            <a:ext cx="8640960" cy="276999"/>
          </a:xfrm>
          <a:prstGeom prst="rect">
            <a:avLst/>
          </a:prstGeom>
          <a:noFill/>
        </p:spPr>
        <p:txBody>
          <a:bodyPr wrap="square">
            <a:spAutoFit/>
          </a:bodyPr>
          <a:lstStyle/>
          <a:p>
            <a:r>
              <a:rPr lang="it-IT" sz="1200" dirty="0"/>
              <a:t>https://www.atlantisbioscience.com/blog/7-critical-numbers-in-cell-culture-every-researcher-should-know/</a:t>
            </a:r>
          </a:p>
        </p:txBody>
      </p:sp>
    </p:spTree>
    <p:extLst>
      <p:ext uri="{BB962C8B-B14F-4D97-AF65-F5344CB8AC3E}">
        <p14:creationId xmlns:p14="http://schemas.microsoft.com/office/powerpoint/2010/main" val="2487653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53336"/>
            <a:ext cx="2133600" cy="365125"/>
          </a:xfrm>
        </p:spPr>
        <p:txBody>
          <a:bodyPr/>
          <a:lstStyle/>
          <a:p>
            <a:pPr>
              <a:defRPr/>
            </a:pPr>
            <a:fld id="{F045366F-087F-4A07-A39F-3CB81F4A3446}" type="slidenum">
              <a:rPr lang="it-IT" altLang="it-IT" sz="1800"/>
              <a:t>25</a:t>
            </a:fld>
            <a:endParaRPr lang="it-IT" altLang="it-IT" sz="1800" dirty="0"/>
          </a:p>
        </p:txBody>
      </p:sp>
      <p:sp>
        <p:nvSpPr>
          <p:cNvPr id="3" name="Text Box 2"/>
          <p:cNvSpPr txBox="1"/>
          <p:nvPr/>
        </p:nvSpPr>
        <p:spPr>
          <a:xfrm>
            <a:off x="238390" y="687899"/>
            <a:ext cx="8342953" cy="646331"/>
          </a:xfrm>
          <a:prstGeom prst="rect">
            <a:avLst/>
          </a:prstGeom>
          <a:noFill/>
        </p:spPr>
        <p:txBody>
          <a:bodyPr wrap="square" rtlCol="0" anchor="t">
            <a:spAutoFit/>
          </a:bodyPr>
          <a:lstStyle/>
          <a:p>
            <a:pPr algn="just"/>
            <a:r>
              <a:rPr lang="en-US" dirty="0">
                <a:latin typeface="Aptos" panose="020B0004020202020204" pitchFamily="34" charset="0"/>
              </a:rPr>
              <a:t>Cell passaging or splitting is a </a:t>
            </a:r>
            <a:r>
              <a:rPr lang="en-US" b="1" dirty="0">
                <a:latin typeface="Aptos" panose="020B0004020202020204" pitchFamily="34" charset="0"/>
              </a:rPr>
              <a:t>technique</a:t>
            </a:r>
            <a:r>
              <a:rPr lang="en-US" dirty="0">
                <a:latin typeface="Aptos" panose="020B0004020202020204" pitchFamily="34" charset="0"/>
              </a:rPr>
              <a:t> that enables an individual to </a:t>
            </a:r>
            <a:r>
              <a:rPr lang="en-US" b="1" dirty="0">
                <a:latin typeface="Aptos" panose="020B0004020202020204" pitchFamily="34" charset="0"/>
              </a:rPr>
              <a:t>keep cells alive and growing </a:t>
            </a:r>
            <a:r>
              <a:rPr lang="en-US" dirty="0">
                <a:latin typeface="Aptos" panose="020B0004020202020204" pitchFamily="34" charset="0"/>
              </a:rPr>
              <a:t>under cultured conditions for extended periods of </a:t>
            </a:r>
            <a:r>
              <a:rPr lang="en-US" dirty="0" err="1">
                <a:latin typeface="Aptos" panose="020B0004020202020204" pitchFamily="34" charset="0"/>
              </a:rPr>
              <a:t>tim</a:t>
            </a:r>
            <a:r>
              <a:rPr lang="it-IT" altLang="en-US" dirty="0">
                <a:latin typeface="Aptos" panose="020B0004020202020204" pitchFamily="34" charset="0"/>
              </a:rPr>
              <a:t>e</a:t>
            </a:r>
          </a:p>
        </p:txBody>
      </p:sp>
      <p:sp>
        <p:nvSpPr>
          <p:cNvPr id="4" name="Text Box 3"/>
          <p:cNvSpPr txBox="1"/>
          <p:nvPr/>
        </p:nvSpPr>
        <p:spPr>
          <a:xfrm>
            <a:off x="151696" y="2636912"/>
            <a:ext cx="3916248" cy="2031325"/>
          </a:xfrm>
          <a:prstGeom prst="rect">
            <a:avLst/>
          </a:prstGeom>
          <a:noFill/>
        </p:spPr>
        <p:txBody>
          <a:bodyPr wrap="square" rtlCol="0" anchor="t">
            <a:spAutoFit/>
          </a:bodyPr>
          <a:lstStyle/>
          <a:p>
            <a:pPr algn="just"/>
            <a:r>
              <a:rPr lang="en-US" dirty="0">
                <a:latin typeface="Aptos" panose="020B0004020202020204" pitchFamily="34" charset="0"/>
              </a:rPr>
              <a:t>The </a:t>
            </a:r>
            <a:r>
              <a:rPr lang="en-US" b="1" dirty="0">
                <a:latin typeface="Aptos" panose="020B0004020202020204" pitchFamily="34" charset="0"/>
              </a:rPr>
              <a:t>passage number </a:t>
            </a:r>
            <a:r>
              <a:rPr lang="en-US" dirty="0">
                <a:latin typeface="Aptos" panose="020B0004020202020204" pitchFamily="34" charset="0"/>
              </a:rPr>
              <a:t>of a cell culture is a record of</a:t>
            </a:r>
            <a:r>
              <a:rPr lang="en-US" b="1" dirty="0">
                <a:latin typeface="Aptos" panose="020B0004020202020204" pitchFamily="34" charset="0"/>
              </a:rPr>
              <a:t> </a:t>
            </a:r>
          </a:p>
          <a:p>
            <a:pPr algn="just"/>
            <a:endParaRPr lang="en-US" b="1" dirty="0">
              <a:latin typeface="Aptos" panose="020B0004020202020204" pitchFamily="34" charset="0"/>
            </a:endParaRPr>
          </a:p>
          <a:p>
            <a:pPr algn="just"/>
            <a:r>
              <a:rPr lang="en-US" b="1" dirty="0">
                <a:latin typeface="Aptos" panose="020B0004020202020204" pitchFamily="34" charset="0"/>
              </a:rPr>
              <a:t>- the number of times the culture has been </a:t>
            </a:r>
            <a:r>
              <a:rPr lang="en-US" b="1" dirty="0" err="1">
                <a:latin typeface="Aptos" panose="020B0004020202020204" pitchFamily="34" charset="0"/>
              </a:rPr>
              <a:t>subcultured</a:t>
            </a:r>
            <a:r>
              <a:rPr lang="en-US" dirty="0">
                <a:latin typeface="Aptos" panose="020B0004020202020204" pitchFamily="34" charset="0"/>
              </a:rPr>
              <a:t>, i.e. harvested and reseeded into multiple ‘daughter’ cell culture flasks.</a:t>
            </a:r>
          </a:p>
        </p:txBody>
      </p:sp>
      <p:sp>
        <p:nvSpPr>
          <p:cNvPr id="5" name="Text Box 4"/>
          <p:cNvSpPr txBox="1"/>
          <p:nvPr/>
        </p:nvSpPr>
        <p:spPr>
          <a:xfrm>
            <a:off x="2123728" y="1781668"/>
            <a:ext cx="5414585" cy="369332"/>
          </a:xfrm>
          <a:prstGeom prst="rect">
            <a:avLst/>
          </a:prstGeom>
          <a:noFill/>
        </p:spPr>
        <p:txBody>
          <a:bodyPr wrap="square" rtlCol="0" anchor="t">
            <a:spAutoFit/>
          </a:bodyPr>
          <a:lstStyle/>
          <a:p>
            <a:r>
              <a:rPr lang="en-US" dirty="0">
                <a:latin typeface="Aptos" panose="020B0004020202020204" pitchFamily="34" charset="0"/>
              </a:rPr>
              <a:t> </a:t>
            </a:r>
            <a:r>
              <a:rPr lang="en-US" b="1" dirty="0">
                <a:latin typeface="Aptos" panose="020B0004020202020204" pitchFamily="34" charset="0"/>
              </a:rPr>
              <a:t>What does ‘</a:t>
            </a:r>
            <a:r>
              <a:rPr lang="en-US" b="1" dirty="0">
                <a:solidFill>
                  <a:srgbClr val="FF0000"/>
                </a:solidFill>
                <a:latin typeface="Aptos" panose="020B0004020202020204" pitchFamily="34" charset="0"/>
              </a:rPr>
              <a:t>passage number</a:t>
            </a:r>
            <a:r>
              <a:rPr lang="en-US" b="1" dirty="0">
                <a:latin typeface="Aptos" panose="020B0004020202020204" pitchFamily="34" charset="0"/>
              </a:rPr>
              <a:t>’ mean?</a:t>
            </a:r>
          </a:p>
        </p:txBody>
      </p:sp>
      <p:sp>
        <p:nvSpPr>
          <p:cNvPr id="7" name="CasellaDiTesto 6">
            <a:extLst>
              <a:ext uri="{FF2B5EF4-FFF2-40B4-BE49-F238E27FC236}">
                <a16:creationId xmlns:a16="http://schemas.microsoft.com/office/drawing/2014/main" id="{71C4662A-E527-AF2C-2F27-312FCF213D75}"/>
              </a:ext>
            </a:extLst>
          </p:cNvPr>
          <p:cNvSpPr txBox="1"/>
          <p:nvPr/>
        </p:nvSpPr>
        <p:spPr>
          <a:xfrm>
            <a:off x="2938819" y="103574"/>
            <a:ext cx="2525405" cy="461665"/>
          </a:xfrm>
          <a:prstGeom prst="rect">
            <a:avLst/>
          </a:prstGeom>
          <a:noFill/>
        </p:spPr>
        <p:txBody>
          <a:bodyPr wrap="square">
            <a:spAutoFit/>
          </a:bodyPr>
          <a:lstStyle/>
          <a:p>
            <a:pPr algn="just"/>
            <a:r>
              <a:rPr lang="en-US" sz="2400" b="1" dirty="0">
                <a:solidFill>
                  <a:srgbClr val="00B050"/>
                </a:solidFill>
                <a:latin typeface="Aptos" panose="020B0004020202020204" pitchFamily="34" charset="0"/>
              </a:rPr>
              <a:t>Cell Passaging</a:t>
            </a:r>
            <a:endParaRPr lang="en-US" sz="2400" dirty="0">
              <a:solidFill>
                <a:srgbClr val="00B050"/>
              </a:solidFill>
              <a:latin typeface="Aptos" panose="020B0004020202020204" pitchFamily="34" charset="0"/>
            </a:endParaRPr>
          </a:p>
        </p:txBody>
      </p:sp>
      <p:sp>
        <p:nvSpPr>
          <p:cNvPr id="9" name="CasellaDiTesto 8">
            <a:extLst>
              <a:ext uri="{FF2B5EF4-FFF2-40B4-BE49-F238E27FC236}">
                <a16:creationId xmlns:a16="http://schemas.microsoft.com/office/drawing/2014/main" id="{C32191AD-BD11-FF11-4697-6238F99EF052}"/>
              </a:ext>
            </a:extLst>
          </p:cNvPr>
          <p:cNvSpPr txBox="1"/>
          <p:nvPr/>
        </p:nvSpPr>
        <p:spPr>
          <a:xfrm>
            <a:off x="248975" y="5312459"/>
            <a:ext cx="8676630" cy="1323439"/>
          </a:xfrm>
          <a:prstGeom prst="rect">
            <a:avLst/>
          </a:prstGeom>
          <a:noFill/>
        </p:spPr>
        <p:txBody>
          <a:bodyPr wrap="square">
            <a:spAutoFit/>
          </a:bodyPr>
          <a:lstStyle/>
          <a:p>
            <a:r>
              <a:rPr lang="en-US" sz="1600" dirty="0">
                <a:latin typeface="Aptos" panose="020B0004020202020204" pitchFamily="34" charset="0"/>
              </a:rPr>
              <a:t>Although passage number is often treated as a routine metric, </a:t>
            </a:r>
            <a:r>
              <a:rPr lang="en-US" sz="1600" b="1" dirty="0">
                <a:latin typeface="Aptos" panose="020B0004020202020204" pitchFamily="34" charset="0"/>
              </a:rPr>
              <a:t>it plays a critical role in determining cell quality, performance, and experimental reproducibility</a:t>
            </a:r>
            <a:r>
              <a:rPr lang="en-US" sz="1600" dirty="0">
                <a:latin typeface="Aptos" panose="020B0004020202020204" pitchFamily="34" charset="0"/>
              </a:rPr>
              <a:t>. Over time, cells accumulate molecular and epigenetic changes during in vitro culture. These changes can lead to significant shifts in </a:t>
            </a:r>
            <a:r>
              <a:rPr lang="en-US" sz="1600" dirty="0" err="1">
                <a:latin typeface="Aptos" panose="020B0004020202020204" pitchFamily="34" charset="0"/>
              </a:rPr>
              <a:t>behaviour</a:t>
            </a:r>
            <a:r>
              <a:rPr lang="en-US" sz="1600" dirty="0">
                <a:latin typeface="Aptos" panose="020B0004020202020204" pitchFamily="34" charset="0"/>
              </a:rPr>
              <a:t>, such as altered gene expression, slower proliferation, reduced viability, or unwanted differentiation — even when cell morphology remains unchanged.</a:t>
            </a:r>
            <a:endParaRPr lang="it-IT" sz="1600" dirty="0">
              <a:latin typeface="Aptos" panose="020B0004020202020204" pitchFamily="34" charset="0"/>
            </a:endParaRPr>
          </a:p>
        </p:txBody>
      </p:sp>
      <p:pic>
        <p:nvPicPr>
          <p:cNvPr id="10" name="Immagine 9">
            <a:extLst>
              <a:ext uri="{FF2B5EF4-FFF2-40B4-BE49-F238E27FC236}">
                <a16:creationId xmlns:a16="http://schemas.microsoft.com/office/drawing/2014/main" id="{03D78DFE-6F5C-BC73-648D-6572EAF5CE16}"/>
              </a:ext>
            </a:extLst>
          </p:cNvPr>
          <p:cNvPicPr>
            <a:picLocks noChangeAspect="1"/>
          </p:cNvPicPr>
          <p:nvPr/>
        </p:nvPicPr>
        <p:blipFill>
          <a:blip r:embed="rId2"/>
          <a:stretch>
            <a:fillRect/>
          </a:stretch>
        </p:blipFill>
        <p:spPr>
          <a:xfrm>
            <a:off x="4201521" y="2174864"/>
            <a:ext cx="4818613" cy="27096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Segnaposto numero diapositiva 4"/>
          <p:cNvSpPr>
            <a:spLocks noGrp="1"/>
          </p:cNvSpPr>
          <p:nvPr>
            <p:ph type="sldNum" sz="quarter" idx="12"/>
          </p:nvPr>
        </p:nvSpPr>
        <p:spPr bwMode="auto">
          <a:xfrm>
            <a:off x="6778884" y="6522277"/>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332AEEA-18FE-4364-8C40-D7710A34B5A0}" type="slidenum">
              <a:rPr lang="it-IT" altLang="it-IT" sz="1200">
                <a:solidFill>
                  <a:srgbClr val="898989"/>
                </a:solidFill>
              </a:rPr>
              <a:t>26</a:t>
            </a:fld>
            <a:endParaRPr lang="it-IT" altLang="it-IT" sz="1200">
              <a:solidFill>
                <a:srgbClr val="898989"/>
              </a:solidFill>
            </a:endParaRPr>
          </a:p>
        </p:txBody>
      </p:sp>
      <p:pic>
        <p:nvPicPr>
          <p:cNvPr id="2" name="Picture 1"/>
          <p:cNvPicPr>
            <a:picLocks noChangeAspect="1"/>
          </p:cNvPicPr>
          <p:nvPr/>
        </p:nvPicPr>
        <p:blipFill>
          <a:blip r:embed="rId2"/>
          <a:stretch>
            <a:fillRect/>
          </a:stretch>
        </p:blipFill>
        <p:spPr>
          <a:xfrm>
            <a:off x="5292079" y="1909496"/>
            <a:ext cx="3255651" cy="2442358"/>
          </a:xfrm>
          <a:prstGeom prst="rect">
            <a:avLst/>
          </a:prstGeom>
        </p:spPr>
      </p:pic>
      <p:pic>
        <p:nvPicPr>
          <p:cNvPr id="3" name="Picture 2"/>
          <p:cNvPicPr>
            <a:picLocks noChangeAspect="1"/>
          </p:cNvPicPr>
          <p:nvPr/>
        </p:nvPicPr>
        <p:blipFill>
          <a:blip r:embed="rId3"/>
          <a:stretch>
            <a:fillRect/>
          </a:stretch>
        </p:blipFill>
        <p:spPr>
          <a:xfrm>
            <a:off x="5349180" y="4372820"/>
            <a:ext cx="3445937" cy="2584572"/>
          </a:xfrm>
          <a:prstGeom prst="rect">
            <a:avLst/>
          </a:prstGeom>
        </p:spPr>
      </p:pic>
      <p:pic>
        <p:nvPicPr>
          <p:cNvPr id="4" name="Immagine 3">
            <a:extLst>
              <a:ext uri="{FF2B5EF4-FFF2-40B4-BE49-F238E27FC236}">
                <a16:creationId xmlns:a16="http://schemas.microsoft.com/office/drawing/2014/main" id="{9746A8AB-D0E4-E6D7-BC4A-902C539623CF}"/>
              </a:ext>
            </a:extLst>
          </p:cNvPr>
          <p:cNvPicPr>
            <a:picLocks noChangeAspect="1"/>
          </p:cNvPicPr>
          <p:nvPr/>
        </p:nvPicPr>
        <p:blipFill>
          <a:blip r:embed="rId4"/>
          <a:stretch>
            <a:fillRect/>
          </a:stretch>
        </p:blipFill>
        <p:spPr>
          <a:xfrm>
            <a:off x="710696" y="2305563"/>
            <a:ext cx="3920310" cy="4277630"/>
          </a:xfrm>
          <a:prstGeom prst="rect">
            <a:avLst/>
          </a:prstGeom>
        </p:spPr>
      </p:pic>
      <p:sp>
        <p:nvSpPr>
          <p:cNvPr id="6" name="CasellaDiTesto 5">
            <a:extLst>
              <a:ext uri="{FF2B5EF4-FFF2-40B4-BE49-F238E27FC236}">
                <a16:creationId xmlns:a16="http://schemas.microsoft.com/office/drawing/2014/main" id="{AE6AFED7-E3E5-0D5E-49BA-E8CB5776CF9E}"/>
              </a:ext>
            </a:extLst>
          </p:cNvPr>
          <p:cNvSpPr txBox="1"/>
          <p:nvPr/>
        </p:nvSpPr>
        <p:spPr>
          <a:xfrm>
            <a:off x="251520" y="695968"/>
            <a:ext cx="8223350" cy="1107996"/>
          </a:xfrm>
          <a:prstGeom prst="rect">
            <a:avLst/>
          </a:prstGeom>
          <a:noFill/>
        </p:spPr>
        <p:txBody>
          <a:bodyPr wrap="square">
            <a:spAutoFit/>
          </a:bodyPr>
          <a:lstStyle/>
          <a:p>
            <a:r>
              <a:rPr lang="en-US" sz="1600" dirty="0">
                <a:latin typeface="Aptos" panose="020B0004020202020204" pitchFamily="34" charset="0"/>
              </a:rPr>
              <a:t>Cellular confluence generally refers to the </a:t>
            </a:r>
            <a:r>
              <a:rPr lang="en-US" sz="1600" b="1" dirty="0">
                <a:solidFill>
                  <a:srgbClr val="00B0F0"/>
                </a:solidFill>
                <a:latin typeface="Aptos" panose="020B0004020202020204" pitchFamily="34" charset="0"/>
              </a:rPr>
              <a:t>percentage of the culture vessel inhabited by attached cells</a:t>
            </a:r>
            <a:r>
              <a:rPr lang="en-US" sz="1600" b="1" dirty="0">
                <a:latin typeface="Aptos" panose="020B0004020202020204" pitchFamily="34" charset="0"/>
              </a:rPr>
              <a:t>.</a:t>
            </a:r>
            <a:r>
              <a:rPr lang="en-US" sz="1600" dirty="0">
                <a:latin typeface="Aptos" panose="020B0004020202020204" pitchFamily="34" charset="0"/>
              </a:rPr>
              <a:t> </a:t>
            </a:r>
          </a:p>
          <a:p>
            <a:r>
              <a:rPr lang="en-US" sz="1600" dirty="0">
                <a:latin typeface="Aptos" panose="020B0004020202020204" pitchFamily="34" charset="0"/>
              </a:rPr>
              <a:t>For example, </a:t>
            </a:r>
            <a:r>
              <a:rPr lang="en-US" sz="1600" b="1" dirty="0">
                <a:latin typeface="Aptos" panose="020B0004020202020204" pitchFamily="34" charset="0"/>
              </a:rPr>
              <a:t>100% cellular confluence </a:t>
            </a:r>
            <a:r>
              <a:rPr lang="en-US" sz="1600" dirty="0">
                <a:latin typeface="Aptos" panose="020B0004020202020204" pitchFamily="34" charset="0"/>
              </a:rPr>
              <a:t>means the surface area is completely covered by cells, whereas </a:t>
            </a:r>
            <a:r>
              <a:rPr lang="en-US" sz="1600" b="1" dirty="0">
                <a:latin typeface="Aptos" panose="020B0004020202020204" pitchFamily="34" charset="0"/>
              </a:rPr>
              <a:t>50% confluence </a:t>
            </a:r>
            <a:r>
              <a:rPr lang="en-US" sz="1600" dirty="0">
                <a:latin typeface="Aptos" panose="020B0004020202020204" pitchFamily="34" charset="0"/>
              </a:rPr>
              <a:t>means roughly half of the surface is covered</a:t>
            </a:r>
            <a:r>
              <a:rPr lang="en-US" dirty="0">
                <a:latin typeface="Aptos" panose="020B0004020202020204" pitchFamily="34" charset="0"/>
              </a:rPr>
              <a:t>.</a:t>
            </a:r>
            <a:endParaRPr lang="it-IT" dirty="0">
              <a:latin typeface="Aptos" panose="020B0004020202020204" pitchFamily="34" charset="0"/>
            </a:endParaRPr>
          </a:p>
        </p:txBody>
      </p:sp>
      <p:sp>
        <p:nvSpPr>
          <p:cNvPr id="5" name="Rettangolo 4">
            <a:extLst>
              <a:ext uri="{FF2B5EF4-FFF2-40B4-BE49-F238E27FC236}">
                <a16:creationId xmlns:a16="http://schemas.microsoft.com/office/drawing/2014/main" id="{E2D677F4-E443-5D0D-7014-3AD5863CF61F}"/>
              </a:ext>
            </a:extLst>
          </p:cNvPr>
          <p:cNvSpPr/>
          <p:nvPr/>
        </p:nvSpPr>
        <p:spPr>
          <a:xfrm>
            <a:off x="6993623" y="1948631"/>
            <a:ext cx="1693177" cy="2364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33FEF67-F511-1993-3B68-1C1670787014}"/>
              </a:ext>
            </a:extLst>
          </p:cNvPr>
          <p:cNvSpPr/>
          <p:nvPr/>
        </p:nvSpPr>
        <p:spPr>
          <a:xfrm>
            <a:off x="5364088" y="4444378"/>
            <a:ext cx="1693177" cy="2364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1B42CF88-8DBE-E388-213C-126F223F3CB7}"/>
              </a:ext>
            </a:extLst>
          </p:cNvPr>
          <p:cNvSpPr/>
          <p:nvPr/>
        </p:nvSpPr>
        <p:spPr>
          <a:xfrm>
            <a:off x="7108939" y="4474827"/>
            <a:ext cx="1693177" cy="2364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F60BC962-16FC-7D43-27C9-7D573605E73D}"/>
              </a:ext>
            </a:extLst>
          </p:cNvPr>
          <p:cNvSpPr txBox="1"/>
          <p:nvPr/>
        </p:nvSpPr>
        <p:spPr>
          <a:xfrm>
            <a:off x="3006079" y="132296"/>
            <a:ext cx="4572000" cy="461665"/>
          </a:xfrm>
          <a:prstGeom prst="rect">
            <a:avLst/>
          </a:prstGeom>
          <a:noFill/>
        </p:spPr>
        <p:txBody>
          <a:bodyPr wrap="square">
            <a:spAutoFit/>
          </a:bodyPr>
          <a:lstStyle/>
          <a:p>
            <a:r>
              <a:rPr lang="en-US" sz="2400" b="1" dirty="0">
                <a:solidFill>
                  <a:srgbClr val="00B050"/>
                </a:solidFill>
                <a:latin typeface="Aptos" panose="020B0004020202020204" pitchFamily="34" charset="0"/>
              </a:rPr>
              <a:t>Cellular Confluence</a:t>
            </a:r>
            <a:endParaRPr lang="it-IT" sz="24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4734A27-214D-4B6F-22AE-26DA74149BFD}"/>
              </a:ext>
            </a:extLst>
          </p:cNvPr>
          <p:cNvSpPr>
            <a:spLocks noGrp="1"/>
          </p:cNvSpPr>
          <p:nvPr>
            <p:ph type="sldNum" sz="quarter" idx="12"/>
          </p:nvPr>
        </p:nvSpPr>
        <p:spPr/>
        <p:txBody>
          <a:bodyPr/>
          <a:lstStyle/>
          <a:p>
            <a:pPr>
              <a:defRPr/>
            </a:pPr>
            <a:fld id="{F045366F-087F-4A07-A39F-3CB81F4A3446}" type="slidenum">
              <a:rPr lang="it-IT" altLang="it-IT" smtClean="0"/>
              <a:t>27</a:t>
            </a:fld>
            <a:endParaRPr lang="it-IT" altLang="it-IT"/>
          </a:p>
        </p:txBody>
      </p:sp>
      <p:sp>
        <p:nvSpPr>
          <p:cNvPr id="4" name="CasellaDiTesto 3">
            <a:extLst>
              <a:ext uri="{FF2B5EF4-FFF2-40B4-BE49-F238E27FC236}">
                <a16:creationId xmlns:a16="http://schemas.microsoft.com/office/drawing/2014/main" id="{8539E2C6-5CE7-0E44-A5D2-71A1224E731D}"/>
              </a:ext>
            </a:extLst>
          </p:cNvPr>
          <p:cNvSpPr txBox="1"/>
          <p:nvPr/>
        </p:nvSpPr>
        <p:spPr>
          <a:xfrm>
            <a:off x="251520" y="829306"/>
            <a:ext cx="8640960" cy="3108543"/>
          </a:xfrm>
          <a:prstGeom prst="rect">
            <a:avLst/>
          </a:prstGeom>
          <a:noFill/>
        </p:spPr>
        <p:txBody>
          <a:bodyPr wrap="square">
            <a:spAutoFit/>
          </a:bodyPr>
          <a:lstStyle/>
          <a:p>
            <a:pPr algn="l"/>
            <a:r>
              <a:rPr lang="en-US" sz="1600" b="0" i="0" dirty="0">
                <a:solidFill>
                  <a:srgbClr val="252525"/>
                </a:solidFill>
                <a:effectLst/>
                <a:highlight>
                  <a:srgbClr val="FFFFFF"/>
                </a:highlight>
                <a:latin typeface="Aptos" panose="020B0004020202020204" pitchFamily="34" charset="0"/>
              </a:rPr>
              <a:t>— the number of cells plated per unit area (for adherent cells) or per unit volume (for suspension cells) </a:t>
            </a:r>
          </a:p>
          <a:p>
            <a:pPr algn="l"/>
            <a:r>
              <a:rPr lang="en-US" sz="1600" b="0" i="0" dirty="0">
                <a:solidFill>
                  <a:srgbClr val="252525"/>
                </a:solidFill>
                <a:effectLst/>
                <a:highlight>
                  <a:srgbClr val="FFFFFF"/>
                </a:highlight>
                <a:latin typeface="Aptos" panose="020B0004020202020204" pitchFamily="34" charset="0"/>
              </a:rPr>
              <a:t>— is a </a:t>
            </a:r>
            <a:r>
              <a:rPr lang="en-US" sz="1600" b="1" i="0" dirty="0">
                <a:solidFill>
                  <a:srgbClr val="252525"/>
                </a:solidFill>
                <a:effectLst/>
                <a:highlight>
                  <a:srgbClr val="FFFFFF"/>
                </a:highlight>
                <a:latin typeface="Aptos" panose="020B0004020202020204" pitchFamily="34" charset="0"/>
              </a:rPr>
              <a:t>fundamental parameter</a:t>
            </a:r>
            <a:r>
              <a:rPr lang="en-US" sz="1600" b="0" i="0" dirty="0">
                <a:solidFill>
                  <a:srgbClr val="252525"/>
                </a:solidFill>
                <a:effectLst/>
                <a:highlight>
                  <a:srgbClr val="FFFFFF"/>
                </a:highlight>
                <a:latin typeface="Aptos" panose="020B0004020202020204" pitchFamily="34" charset="0"/>
              </a:rPr>
              <a:t> in cell culture. It directly influences growth rate, morphology, gene expression, and the outcome of downstream assays.</a:t>
            </a:r>
          </a:p>
          <a:p>
            <a:pPr algn="l"/>
            <a:endParaRPr lang="en-US" b="0" i="0" dirty="0">
              <a:solidFill>
                <a:srgbClr val="252525"/>
              </a:solidFill>
              <a:effectLst/>
              <a:highlight>
                <a:srgbClr val="FFFFFF"/>
              </a:highlight>
              <a:latin typeface="Aptos" panose="020B0004020202020204" pitchFamily="34" charset="0"/>
            </a:endParaRPr>
          </a:p>
          <a:p>
            <a:pPr algn="l"/>
            <a:r>
              <a:rPr lang="en-US" b="1" i="0" dirty="0">
                <a:solidFill>
                  <a:srgbClr val="252525"/>
                </a:solidFill>
                <a:effectLst/>
                <a:highlight>
                  <a:srgbClr val="FFFFFF"/>
                </a:highlight>
                <a:latin typeface="Aptos" panose="020B0004020202020204" pitchFamily="34" charset="0"/>
              </a:rPr>
              <a:t>Incorrect seeding can lead to:</a:t>
            </a:r>
            <a:endParaRPr lang="en-US" b="0" i="0" dirty="0">
              <a:solidFill>
                <a:srgbClr val="252525"/>
              </a:solidFill>
              <a:effectLst/>
              <a:highlight>
                <a:srgbClr val="FFFFFF"/>
              </a:highlight>
              <a:latin typeface="Aptos" panose="020B0004020202020204" pitchFamily="34" charset="0"/>
            </a:endParaRPr>
          </a:p>
          <a:p>
            <a:pPr algn="l">
              <a:buFont typeface="Arial" panose="020B0604020202020204" pitchFamily="34" charset="0"/>
              <a:buChar char="•"/>
            </a:pPr>
            <a:r>
              <a:rPr lang="en-US" sz="1600" b="1" i="0" dirty="0">
                <a:solidFill>
                  <a:srgbClr val="252525"/>
                </a:solidFill>
                <a:effectLst/>
                <a:highlight>
                  <a:srgbClr val="FFFFFF"/>
                </a:highlight>
                <a:latin typeface="Aptos" panose="020B0004020202020204" pitchFamily="34" charset="0"/>
              </a:rPr>
              <a:t>Over-confluency, </a:t>
            </a:r>
            <a:r>
              <a:rPr lang="en-US" sz="1600" b="0" i="0" dirty="0">
                <a:solidFill>
                  <a:srgbClr val="252525"/>
                </a:solidFill>
                <a:effectLst/>
                <a:highlight>
                  <a:srgbClr val="FFFFFF"/>
                </a:highlight>
                <a:latin typeface="Aptos" panose="020B0004020202020204" pitchFamily="34" charset="0"/>
              </a:rPr>
              <a:t>causing contact inhibition, altered </a:t>
            </a:r>
            <a:r>
              <a:rPr lang="en-US" sz="1600" b="0" i="0" dirty="0" err="1">
                <a:solidFill>
                  <a:srgbClr val="252525"/>
                </a:solidFill>
                <a:effectLst/>
                <a:highlight>
                  <a:srgbClr val="FFFFFF"/>
                </a:highlight>
                <a:latin typeface="Aptos" panose="020B0004020202020204" pitchFamily="34" charset="0"/>
              </a:rPr>
              <a:t>signalling</a:t>
            </a:r>
            <a:r>
              <a:rPr lang="en-US" sz="1600" b="0" i="0" dirty="0">
                <a:solidFill>
                  <a:srgbClr val="252525"/>
                </a:solidFill>
                <a:effectLst/>
                <a:highlight>
                  <a:srgbClr val="FFFFFF"/>
                </a:highlight>
                <a:latin typeface="Aptos" panose="020B0004020202020204" pitchFamily="34" charset="0"/>
              </a:rPr>
              <a:t>, or early senescence</a:t>
            </a:r>
          </a:p>
          <a:p>
            <a:pPr algn="l">
              <a:buFont typeface="Arial" panose="020B0604020202020204" pitchFamily="34" charset="0"/>
              <a:buChar char="•"/>
            </a:pPr>
            <a:endParaRPr lang="en-US" sz="1600" b="0" i="0" dirty="0">
              <a:solidFill>
                <a:srgbClr val="252525"/>
              </a:solidFill>
              <a:effectLst/>
              <a:highlight>
                <a:srgbClr val="FFFFFF"/>
              </a:highlight>
              <a:latin typeface="Aptos" panose="020B0004020202020204" pitchFamily="34" charset="0"/>
            </a:endParaRPr>
          </a:p>
          <a:p>
            <a:pPr algn="l">
              <a:buFont typeface="Arial" panose="020B0604020202020204" pitchFamily="34" charset="0"/>
              <a:buChar char="•"/>
            </a:pPr>
            <a:r>
              <a:rPr lang="en-US" sz="1600" b="1" i="0" dirty="0">
                <a:solidFill>
                  <a:srgbClr val="252525"/>
                </a:solidFill>
                <a:effectLst/>
                <a:highlight>
                  <a:srgbClr val="FFFFFF"/>
                </a:highlight>
                <a:latin typeface="Aptos" panose="020B0004020202020204" pitchFamily="34" charset="0"/>
              </a:rPr>
              <a:t>Low density, </a:t>
            </a:r>
            <a:r>
              <a:rPr lang="en-US" sz="1600" b="0" i="0" dirty="0">
                <a:solidFill>
                  <a:srgbClr val="252525"/>
                </a:solidFill>
                <a:effectLst/>
                <a:highlight>
                  <a:srgbClr val="FFFFFF"/>
                </a:highlight>
                <a:latin typeface="Aptos" panose="020B0004020202020204" pitchFamily="34" charset="0"/>
              </a:rPr>
              <a:t>which can stress cells, delay growth, or alter </a:t>
            </a:r>
            <a:r>
              <a:rPr lang="en-US" sz="1600" b="0" i="0" dirty="0" err="1">
                <a:solidFill>
                  <a:srgbClr val="252525"/>
                </a:solidFill>
                <a:effectLst/>
                <a:highlight>
                  <a:srgbClr val="FFFFFF"/>
                </a:highlight>
                <a:latin typeface="Aptos" panose="020B0004020202020204" pitchFamily="34" charset="0"/>
              </a:rPr>
              <a:t>behaviour</a:t>
            </a:r>
            <a:endParaRPr lang="en-US" sz="1600" b="0" i="0" dirty="0">
              <a:solidFill>
                <a:srgbClr val="252525"/>
              </a:solidFill>
              <a:effectLst/>
              <a:highlight>
                <a:srgbClr val="FFFFFF"/>
              </a:highlight>
              <a:latin typeface="Aptos" panose="020B0004020202020204" pitchFamily="34" charset="0"/>
            </a:endParaRPr>
          </a:p>
          <a:p>
            <a:pPr algn="l">
              <a:buFont typeface="Arial" panose="020B0604020202020204" pitchFamily="34" charset="0"/>
              <a:buChar char="•"/>
            </a:pPr>
            <a:endParaRPr lang="en-US" sz="1600" b="0" i="0" dirty="0">
              <a:solidFill>
                <a:srgbClr val="252525"/>
              </a:solidFill>
              <a:effectLst/>
              <a:highlight>
                <a:srgbClr val="FFFFFF"/>
              </a:highlight>
              <a:latin typeface="Aptos" panose="020B0004020202020204" pitchFamily="34" charset="0"/>
            </a:endParaRPr>
          </a:p>
          <a:p>
            <a:pPr algn="l">
              <a:buFont typeface="Arial" panose="020B0604020202020204" pitchFamily="34" charset="0"/>
              <a:buChar char="•"/>
            </a:pPr>
            <a:r>
              <a:rPr lang="en-US" sz="1600" b="1" i="0" dirty="0">
                <a:solidFill>
                  <a:srgbClr val="252525"/>
                </a:solidFill>
                <a:effectLst/>
                <a:highlight>
                  <a:srgbClr val="FFFFFF"/>
                </a:highlight>
                <a:latin typeface="Aptos" panose="020B0004020202020204" pitchFamily="34" charset="0"/>
              </a:rPr>
              <a:t>Experimental variability,</a:t>
            </a:r>
            <a:r>
              <a:rPr lang="en-US" sz="1600" b="0" i="0" dirty="0">
                <a:solidFill>
                  <a:srgbClr val="252525"/>
                </a:solidFill>
                <a:effectLst/>
                <a:highlight>
                  <a:srgbClr val="FFFFFF"/>
                </a:highlight>
                <a:latin typeface="Aptos" panose="020B0004020202020204" pitchFamily="34" charset="0"/>
              </a:rPr>
              <a:t> especially in assays dependent on cell–cell interactions, secreted factors, or differentiation cues</a:t>
            </a:r>
          </a:p>
        </p:txBody>
      </p:sp>
      <p:pic>
        <p:nvPicPr>
          <p:cNvPr id="5" name="Immagine 4">
            <a:extLst>
              <a:ext uri="{FF2B5EF4-FFF2-40B4-BE49-F238E27FC236}">
                <a16:creationId xmlns:a16="http://schemas.microsoft.com/office/drawing/2014/main" id="{DA9E05E4-667D-D358-6BAE-4DDB8A72F788}"/>
              </a:ext>
            </a:extLst>
          </p:cNvPr>
          <p:cNvPicPr>
            <a:picLocks noChangeAspect="1"/>
          </p:cNvPicPr>
          <p:nvPr/>
        </p:nvPicPr>
        <p:blipFill>
          <a:blip r:embed="rId2"/>
          <a:stretch>
            <a:fillRect/>
          </a:stretch>
        </p:blipFill>
        <p:spPr>
          <a:xfrm>
            <a:off x="971600" y="4302974"/>
            <a:ext cx="6844587" cy="2053376"/>
          </a:xfrm>
          <a:prstGeom prst="rect">
            <a:avLst/>
          </a:prstGeom>
        </p:spPr>
      </p:pic>
      <p:sp>
        <p:nvSpPr>
          <p:cNvPr id="6" name="CasellaDiTesto 5">
            <a:extLst>
              <a:ext uri="{FF2B5EF4-FFF2-40B4-BE49-F238E27FC236}">
                <a16:creationId xmlns:a16="http://schemas.microsoft.com/office/drawing/2014/main" id="{EA190B76-BBB4-2040-8538-82D62B12298E}"/>
              </a:ext>
            </a:extLst>
          </p:cNvPr>
          <p:cNvSpPr txBox="1"/>
          <p:nvPr/>
        </p:nvSpPr>
        <p:spPr>
          <a:xfrm>
            <a:off x="2987824" y="185078"/>
            <a:ext cx="4572000" cy="461665"/>
          </a:xfrm>
          <a:prstGeom prst="rect">
            <a:avLst/>
          </a:prstGeom>
          <a:noFill/>
        </p:spPr>
        <p:txBody>
          <a:bodyPr wrap="square">
            <a:spAutoFit/>
          </a:bodyPr>
          <a:lstStyle/>
          <a:p>
            <a:pPr algn="l"/>
            <a:r>
              <a:rPr lang="en-US" sz="2400" b="1" i="0" dirty="0">
                <a:solidFill>
                  <a:srgbClr val="00B050"/>
                </a:solidFill>
                <a:effectLst/>
                <a:highlight>
                  <a:srgbClr val="FFFFFF"/>
                </a:highlight>
                <a:latin typeface="Roboto" panose="02000000000000000000" pitchFamily="2" charset="0"/>
              </a:rPr>
              <a:t>Cell Seeding Density</a:t>
            </a:r>
          </a:p>
        </p:txBody>
      </p:sp>
    </p:spTree>
    <p:extLst>
      <p:ext uri="{BB962C8B-B14F-4D97-AF65-F5344CB8AC3E}">
        <p14:creationId xmlns:p14="http://schemas.microsoft.com/office/powerpoint/2010/main" val="52602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7334BBA-F16D-52F6-1852-EBBA54C7B0B2}"/>
              </a:ext>
            </a:extLst>
          </p:cNvPr>
          <p:cNvSpPr>
            <a:spLocks noGrp="1"/>
          </p:cNvSpPr>
          <p:nvPr>
            <p:ph type="sldNum" sz="quarter" idx="12"/>
          </p:nvPr>
        </p:nvSpPr>
        <p:spPr/>
        <p:txBody>
          <a:bodyPr/>
          <a:lstStyle/>
          <a:p>
            <a:pPr>
              <a:defRPr/>
            </a:pPr>
            <a:fld id="{16830016-2DC0-44CE-8BA5-4F6AF2411B64}" type="slidenum">
              <a:rPr lang="it-IT" altLang="it-IT" smtClean="0"/>
              <a:t>28</a:t>
            </a:fld>
            <a:endParaRPr lang="it-IT" altLang="it-IT"/>
          </a:p>
        </p:txBody>
      </p:sp>
      <p:pic>
        <p:nvPicPr>
          <p:cNvPr id="1026" name="Picture 2">
            <a:extLst>
              <a:ext uri="{FF2B5EF4-FFF2-40B4-BE49-F238E27FC236}">
                <a16:creationId xmlns:a16="http://schemas.microsoft.com/office/drawing/2014/main" id="{4AB7E11A-1BDC-D854-5D76-6FB0829F7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384" y="836682"/>
            <a:ext cx="7133232" cy="5519668"/>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2BD84C3E-0509-63FC-2266-278034008602}"/>
              </a:ext>
            </a:extLst>
          </p:cNvPr>
          <p:cNvSpPr/>
          <p:nvPr/>
        </p:nvSpPr>
        <p:spPr>
          <a:xfrm>
            <a:off x="2339752" y="1628800"/>
            <a:ext cx="1728192" cy="3384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98479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2"/>
          <p:cNvSpPr>
            <a:spLocks noGrp="1" noChangeArrowheads="1"/>
          </p:cNvSpPr>
          <p:nvPr>
            <p:ph type="title"/>
          </p:nvPr>
        </p:nvSpPr>
        <p:spPr>
          <a:xfrm>
            <a:off x="107504" y="159878"/>
            <a:ext cx="8458200" cy="609600"/>
          </a:xfrm>
        </p:spPr>
        <p:txBody>
          <a:bodyPr/>
          <a:lstStyle/>
          <a:p>
            <a:pPr eaLnBrk="1" hangingPunct="1"/>
            <a:r>
              <a:rPr lang="it-IT" altLang="it-IT" sz="2400" b="1" dirty="0" err="1">
                <a:latin typeface="Arial Narrow" panose="020B0606020202030204" pitchFamily="34" charset="0"/>
              </a:rPr>
              <a:t>Evolution</a:t>
            </a:r>
            <a:r>
              <a:rPr lang="it-IT" altLang="it-IT" sz="2400" b="1" dirty="0">
                <a:latin typeface="Arial Narrow" panose="020B0606020202030204" pitchFamily="34" charset="0"/>
              </a:rPr>
              <a:t> of a </a:t>
            </a:r>
            <a:r>
              <a:rPr lang="it-IT" altLang="it-IT" sz="2400" b="1" dirty="0" err="1">
                <a:latin typeface="Arial Narrow" panose="020B0606020202030204" pitchFamily="34" charset="0"/>
              </a:rPr>
              <a:t>cell</a:t>
            </a:r>
            <a:r>
              <a:rPr lang="it-IT" altLang="it-IT" sz="2400" b="1" dirty="0">
                <a:latin typeface="Arial Narrow" panose="020B0606020202030204" pitchFamily="34" charset="0"/>
              </a:rPr>
              <a:t> culture</a:t>
            </a:r>
          </a:p>
        </p:txBody>
      </p:sp>
      <p:sp>
        <p:nvSpPr>
          <p:cNvPr id="36871" name="Segnaposto numero diapositiva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E791CB6-13F3-41DC-8520-5FF1AC62965A}" type="slidenum">
              <a:rPr lang="it-IT" altLang="it-IT" sz="1200">
                <a:solidFill>
                  <a:srgbClr val="898989"/>
                </a:solidFill>
                <a:latin typeface="Arial Narrow" panose="020B0606020202030204" pitchFamily="34" charset="0"/>
              </a:rPr>
              <a:t>29</a:t>
            </a:fld>
            <a:endParaRPr lang="it-IT" altLang="it-IT" sz="1200">
              <a:solidFill>
                <a:srgbClr val="898989"/>
              </a:solidFill>
              <a:latin typeface="Arial Narrow" panose="020B0606020202030204" pitchFamily="34" charset="0"/>
            </a:endParaRPr>
          </a:p>
        </p:txBody>
      </p:sp>
      <p:pic>
        <p:nvPicPr>
          <p:cNvPr id="4" name="Immagine 3">
            <a:extLst>
              <a:ext uri="{FF2B5EF4-FFF2-40B4-BE49-F238E27FC236}">
                <a16:creationId xmlns:a16="http://schemas.microsoft.com/office/drawing/2014/main" id="{BAE39828-A9DE-C3F9-9AC5-0C2263766FC8}"/>
              </a:ext>
            </a:extLst>
          </p:cNvPr>
          <p:cNvPicPr>
            <a:picLocks noChangeAspect="1"/>
          </p:cNvPicPr>
          <p:nvPr/>
        </p:nvPicPr>
        <p:blipFill>
          <a:blip r:embed="rId2"/>
          <a:stretch>
            <a:fillRect/>
          </a:stretch>
        </p:blipFill>
        <p:spPr>
          <a:xfrm>
            <a:off x="1043608" y="836712"/>
            <a:ext cx="6990460" cy="46085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C168D08-F055-B684-C7C9-90CDAFAF8941}"/>
              </a:ext>
            </a:extLst>
          </p:cNvPr>
          <p:cNvSpPr>
            <a:spLocks noGrp="1"/>
          </p:cNvSpPr>
          <p:nvPr>
            <p:ph type="sldNum" sz="quarter" idx="12"/>
          </p:nvPr>
        </p:nvSpPr>
        <p:spPr/>
        <p:txBody>
          <a:bodyPr/>
          <a:lstStyle/>
          <a:p>
            <a:pPr>
              <a:defRPr/>
            </a:pPr>
            <a:fld id="{16830016-2DC0-44CE-8BA5-4F6AF2411B64}" type="slidenum">
              <a:rPr lang="it-IT" altLang="it-IT" smtClean="0"/>
              <a:t>3</a:t>
            </a:fld>
            <a:endParaRPr lang="it-IT" altLang="it-IT"/>
          </a:p>
        </p:txBody>
      </p:sp>
      <p:pic>
        <p:nvPicPr>
          <p:cNvPr id="1026" name="Picture 2" descr="History of Cell Culture | IntechOpen">
            <a:extLst>
              <a:ext uri="{FF2B5EF4-FFF2-40B4-BE49-F238E27FC236}">
                <a16:creationId xmlns:a16="http://schemas.microsoft.com/office/drawing/2014/main" id="{463E4A58-D0CB-2DC9-6395-6F6DEC7C9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366" y="170780"/>
            <a:ext cx="4402596" cy="661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38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40550" y="-200281"/>
            <a:ext cx="8229600" cy="1143000"/>
          </a:xfrm>
        </p:spPr>
        <p:txBody>
          <a:bodyPr/>
          <a:lstStyle/>
          <a:p>
            <a:r>
              <a:rPr lang="en-US" altLang="it-IT" sz="2400" b="1" dirty="0">
                <a:latin typeface="Aptos" panose="020B0004020202020204" pitchFamily="34" charset="0"/>
                <a:cs typeface="Arial" panose="020B0604020202020204" pitchFamily="34" charset="0"/>
              </a:rPr>
              <a:t>Passing Suspension cells</a:t>
            </a:r>
          </a:p>
        </p:txBody>
      </p:sp>
      <p:sp>
        <p:nvSpPr>
          <p:cNvPr id="20483" name="Rectangle 3"/>
          <p:cNvSpPr>
            <a:spLocks noGrp="1" noChangeArrowheads="1"/>
          </p:cNvSpPr>
          <p:nvPr>
            <p:ph type="body" idx="1"/>
          </p:nvPr>
        </p:nvSpPr>
        <p:spPr>
          <a:xfrm>
            <a:off x="107504" y="4591033"/>
            <a:ext cx="3300660" cy="1506861"/>
          </a:xfrm>
        </p:spPr>
        <p:txBody>
          <a:bodyPr/>
          <a:lstStyle/>
          <a:p>
            <a:r>
              <a:rPr lang="en-US" altLang="it-IT" sz="1600" dirty="0">
                <a:latin typeface="Aptos" panose="020B0004020202020204" pitchFamily="34" charset="0"/>
                <a:cs typeface="Arial" panose="020B0604020202020204" pitchFamily="34" charset="0"/>
              </a:rPr>
              <a:t>Easier to passage as </a:t>
            </a:r>
            <a:r>
              <a:rPr lang="en-US" altLang="it-IT" sz="1600" b="1" dirty="0">
                <a:latin typeface="Aptos" panose="020B0004020202020204" pitchFamily="34" charset="0"/>
                <a:cs typeface="Arial" panose="020B0604020202020204" pitchFamily="34" charset="0"/>
              </a:rPr>
              <a:t>no need to detach them</a:t>
            </a:r>
          </a:p>
          <a:p>
            <a:pPr marL="0" indent="0">
              <a:buNone/>
            </a:pPr>
            <a:endParaRPr lang="en-US" altLang="it-IT" sz="1600" dirty="0">
              <a:latin typeface="Aptos" panose="020B0004020202020204" pitchFamily="34" charset="0"/>
              <a:cs typeface="Arial" panose="020B0604020202020204" pitchFamily="34" charset="0"/>
            </a:endParaRPr>
          </a:p>
          <a:p>
            <a:r>
              <a:rPr lang="en-US" altLang="it-IT" sz="1600" dirty="0">
                <a:latin typeface="Aptos" panose="020B0004020202020204" pitchFamily="34" charset="0"/>
                <a:cs typeface="Arial" panose="020B0604020202020204" pitchFamily="34" charset="0"/>
              </a:rPr>
              <a:t>As the suspension cells </a:t>
            </a:r>
            <a:r>
              <a:rPr lang="en-US" altLang="it-IT" sz="1600" b="1" dirty="0">
                <a:latin typeface="Aptos" panose="020B0004020202020204" pitchFamily="34" charset="0"/>
                <a:cs typeface="Arial" panose="020B0604020202020204" pitchFamily="34" charset="0"/>
              </a:rPr>
              <a:t>reach to confluency</a:t>
            </a:r>
            <a:endParaRPr lang="en-US" altLang="it-IT" sz="1600" dirty="0">
              <a:latin typeface="Aptos" panose="020B00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252C5796-D574-7C0D-E8CD-54BC54780FDF}"/>
              </a:ext>
            </a:extLst>
          </p:cNvPr>
          <p:cNvPicPr>
            <a:picLocks noChangeAspect="1"/>
          </p:cNvPicPr>
          <p:nvPr/>
        </p:nvPicPr>
        <p:blipFill rotWithShape="1">
          <a:blip r:embed="rId3"/>
          <a:srcRect l="50000"/>
          <a:stretch/>
        </p:blipFill>
        <p:spPr>
          <a:xfrm>
            <a:off x="368551" y="1359361"/>
            <a:ext cx="2570348" cy="2892209"/>
          </a:xfrm>
          <a:prstGeom prst="rect">
            <a:avLst/>
          </a:prstGeom>
        </p:spPr>
      </p:pic>
      <p:pic>
        <p:nvPicPr>
          <p:cNvPr id="3" name="Immagine 2">
            <a:extLst>
              <a:ext uri="{FF2B5EF4-FFF2-40B4-BE49-F238E27FC236}">
                <a16:creationId xmlns:a16="http://schemas.microsoft.com/office/drawing/2014/main" id="{E056A74D-65C2-BB85-E6A0-AEF450E6F4AB}"/>
              </a:ext>
            </a:extLst>
          </p:cNvPr>
          <p:cNvPicPr>
            <a:picLocks noChangeAspect="1"/>
          </p:cNvPicPr>
          <p:nvPr/>
        </p:nvPicPr>
        <p:blipFill rotWithShape="1">
          <a:blip r:embed="rId3"/>
          <a:srcRect l="50000"/>
          <a:stretch/>
        </p:blipFill>
        <p:spPr>
          <a:xfrm>
            <a:off x="5580112" y="2263157"/>
            <a:ext cx="2570348" cy="2892209"/>
          </a:xfrm>
          <a:prstGeom prst="rect">
            <a:avLst/>
          </a:prstGeom>
        </p:spPr>
      </p:pic>
      <p:pic>
        <p:nvPicPr>
          <p:cNvPr id="4" name="Immagine 3">
            <a:extLst>
              <a:ext uri="{FF2B5EF4-FFF2-40B4-BE49-F238E27FC236}">
                <a16:creationId xmlns:a16="http://schemas.microsoft.com/office/drawing/2014/main" id="{C4075E87-9825-FC17-1285-759F110D19AF}"/>
              </a:ext>
            </a:extLst>
          </p:cNvPr>
          <p:cNvPicPr>
            <a:picLocks noChangeAspect="1"/>
          </p:cNvPicPr>
          <p:nvPr/>
        </p:nvPicPr>
        <p:blipFill rotWithShape="1">
          <a:blip r:embed="rId3"/>
          <a:srcRect l="89469" b="82572"/>
          <a:stretch/>
        </p:blipFill>
        <p:spPr>
          <a:xfrm>
            <a:off x="5436096" y="2440895"/>
            <a:ext cx="541378" cy="504056"/>
          </a:xfrm>
          <a:prstGeom prst="rect">
            <a:avLst/>
          </a:prstGeom>
        </p:spPr>
      </p:pic>
      <p:sp>
        <p:nvSpPr>
          <p:cNvPr id="6" name="CasellaDiTesto 5">
            <a:extLst>
              <a:ext uri="{FF2B5EF4-FFF2-40B4-BE49-F238E27FC236}">
                <a16:creationId xmlns:a16="http://schemas.microsoft.com/office/drawing/2014/main" id="{DCD151B8-52D4-3EDB-211F-75381DFC3A24}"/>
              </a:ext>
            </a:extLst>
          </p:cNvPr>
          <p:cNvSpPr txBox="1"/>
          <p:nvPr/>
        </p:nvSpPr>
        <p:spPr>
          <a:xfrm>
            <a:off x="4604742" y="5449822"/>
            <a:ext cx="3997136" cy="648072"/>
          </a:xfrm>
          <a:prstGeom prst="rect">
            <a:avLst/>
          </a:prstGeom>
          <a:noFill/>
        </p:spPr>
        <p:txBody>
          <a:bodyPr wrap="square">
            <a:spAutoFit/>
          </a:bodyPr>
          <a:lstStyle/>
          <a:p>
            <a:r>
              <a:rPr lang="en-US" altLang="it-IT" sz="1800" dirty="0">
                <a:latin typeface="Aptos" panose="020B0004020202020204" pitchFamily="34" charset="0"/>
              </a:rPr>
              <a:t>Replaced with the same amount of pre-warmed medium</a:t>
            </a:r>
          </a:p>
        </p:txBody>
      </p:sp>
      <p:sp>
        <p:nvSpPr>
          <p:cNvPr id="8" name="CasellaDiTesto 7">
            <a:extLst>
              <a:ext uri="{FF2B5EF4-FFF2-40B4-BE49-F238E27FC236}">
                <a16:creationId xmlns:a16="http://schemas.microsoft.com/office/drawing/2014/main" id="{3540D329-E731-BB27-4492-BB4A160B0937}"/>
              </a:ext>
            </a:extLst>
          </p:cNvPr>
          <p:cNvSpPr txBox="1"/>
          <p:nvPr/>
        </p:nvSpPr>
        <p:spPr>
          <a:xfrm>
            <a:off x="3819152" y="1435149"/>
            <a:ext cx="4572000" cy="369332"/>
          </a:xfrm>
          <a:prstGeom prst="rect">
            <a:avLst/>
          </a:prstGeom>
          <a:noFill/>
        </p:spPr>
        <p:txBody>
          <a:bodyPr wrap="square">
            <a:spAutoFit/>
          </a:bodyPr>
          <a:lstStyle/>
          <a:p>
            <a:r>
              <a:rPr lang="en-US" altLang="it-IT" sz="1800" dirty="0">
                <a:latin typeface="Aptos" panose="020B0004020202020204" pitchFamily="34" charset="0"/>
              </a:rPr>
              <a:t>Aseptically remove </a:t>
            </a:r>
            <a:r>
              <a:rPr lang="en-US" altLang="it-IT" sz="1800" b="1" dirty="0">
                <a:latin typeface="Aptos" panose="020B0004020202020204" pitchFamily="34" charset="0"/>
              </a:rPr>
              <a:t>1/3</a:t>
            </a:r>
            <a:r>
              <a:rPr lang="en-US" altLang="it-IT" sz="1800" b="1" baseline="30000" dirty="0">
                <a:latin typeface="Aptos" panose="020B0004020202020204" pitchFamily="34" charset="0"/>
              </a:rPr>
              <a:t>rd</a:t>
            </a:r>
            <a:r>
              <a:rPr lang="en-US" altLang="it-IT" sz="1800" b="1" dirty="0">
                <a:latin typeface="Aptos" panose="020B0004020202020204" pitchFamily="34" charset="0"/>
              </a:rPr>
              <a:t> of medium</a:t>
            </a:r>
          </a:p>
        </p:txBody>
      </p:sp>
      <p:sp>
        <p:nvSpPr>
          <p:cNvPr id="9" name="Freccia circolare in giù 8">
            <a:extLst>
              <a:ext uri="{FF2B5EF4-FFF2-40B4-BE49-F238E27FC236}">
                <a16:creationId xmlns:a16="http://schemas.microsoft.com/office/drawing/2014/main" id="{5573050F-5C75-03C1-01DB-731308E5575E}"/>
              </a:ext>
            </a:extLst>
          </p:cNvPr>
          <p:cNvSpPr/>
          <p:nvPr/>
        </p:nvSpPr>
        <p:spPr>
          <a:xfrm rot="19912749">
            <a:off x="2366586" y="933947"/>
            <a:ext cx="1365411" cy="85082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ptos" panose="020B0004020202020204" pitchFamily="34" charset="0"/>
            </a:endParaRPr>
          </a:p>
        </p:txBody>
      </p:sp>
      <p:sp>
        <p:nvSpPr>
          <p:cNvPr id="10" name="Freccia circolare in giù 9">
            <a:extLst>
              <a:ext uri="{FF2B5EF4-FFF2-40B4-BE49-F238E27FC236}">
                <a16:creationId xmlns:a16="http://schemas.microsoft.com/office/drawing/2014/main" id="{A31688F7-5861-9A50-6536-97E4F575595C}"/>
              </a:ext>
            </a:extLst>
          </p:cNvPr>
          <p:cNvSpPr/>
          <p:nvPr/>
        </p:nvSpPr>
        <p:spPr>
          <a:xfrm rot="18338145">
            <a:off x="3961303" y="3322257"/>
            <a:ext cx="1365411" cy="850828"/>
          </a:xfrm>
          <a:prstGeom prst="curved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ptos" panose="020B0004020202020204" pitchFamily="34" charset="0"/>
            </a:endParaRPr>
          </a:p>
        </p:txBody>
      </p:sp>
      <p:sp>
        <p:nvSpPr>
          <p:cNvPr id="5" name="Figura a mano libera: forma 4">
            <a:extLst>
              <a:ext uri="{FF2B5EF4-FFF2-40B4-BE49-F238E27FC236}">
                <a16:creationId xmlns:a16="http://schemas.microsoft.com/office/drawing/2014/main" id="{44BA8D79-3C2F-EE49-1892-9B04E26B0B7F}"/>
              </a:ext>
            </a:extLst>
          </p:cNvPr>
          <p:cNvSpPr/>
          <p:nvPr/>
        </p:nvSpPr>
        <p:spPr>
          <a:xfrm>
            <a:off x="7061200" y="3314241"/>
            <a:ext cx="247690" cy="260809"/>
          </a:xfrm>
          <a:custGeom>
            <a:avLst/>
            <a:gdLst>
              <a:gd name="connsiteX0" fmla="*/ 107950 w 247690"/>
              <a:gd name="connsiteY0" fmla="*/ 459 h 260809"/>
              <a:gd name="connsiteX1" fmla="*/ 69850 w 247690"/>
              <a:gd name="connsiteY1" fmla="*/ 6809 h 260809"/>
              <a:gd name="connsiteX2" fmla="*/ 50800 w 247690"/>
              <a:gd name="connsiteY2" fmla="*/ 38559 h 260809"/>
              <a:gd name="connsiteX3" fmla="*/ 31750 w 247690"/>
              <a:gd name="connsiteY3" fmla="*/ 63959 h 260809"/>
              <a:gd name="connsiteX4" fmla="*/ 19050 w 247690"/>
              <a:gd name="connsiteY4" fmla="*/ 83009 h 260809"/>
              <a:gd name="connsiteX5" fmla="*/ 12700 w 247690"/>
              <a:gd name="connsiteY5" fmla="*/ 108409 h 260809"/>
              <a:gd name="connsiteX6" fmla="*/ 0 w 247690"/>
              <a:gd name="connsiteY6" fmla="*/ 146509 h 260809"/>
              <a:gd name="connsiteX7" fmla="*/ 12700 w 247690"/>
              <a:gd name="connsiteY7" fmla="*/ 210009 h 260809"/>
              <a:gd name="connsiteX8" fmla="*/ 38100 w 247690"/>
              <a:gd name="connsiteY8" fmla="*/ 229059 h 260809"/>
              <a:gd name="connsiteX9" fmla="*/ 120650 w 247690"/>
              <a:gd name="connsiteY9" fmla="*/ 260809 h 260809"/>
              <a:gd name="connsiteX10" fmla="*/ 171450 w 247690"/>
              <a:gd name="connsiteY10" fmla="*/ 254459 h 260809"/>
              <a:gd name="connsiteX11" fmla="*/ 196850 w 247690"/>
              <a:gd name="connsiteY11" fmla="*/ 235409 h 260809"/>
              <a:gd name="connsiteX12" fmla="*/ 234950 w 247690"/>
              <a:gd name="connsiteY12" fmla="*/ 216359 h 260809"/>
              <a:gd name="connsiteX13" fmla="*/ 241300 w 247690"/>
              <a:gd name="connsiteY13" fmla="*/ 184609 h 260809"/>
              <a:gd name="connsiteX14" fmla="*/ 247650 w 247690"/>
              <a:gd name="connsiteY14" fmla="*/ 165559 h 260809"/>
              <a:gd name="connsiteX15" fmla="*/ 222250 w 247690"/>
              <a:gd name="connsiteY15" fmla="*/ 70309 h 260809"/>
              <a:gd name="connsiteX16" fmla="*/ 184150 w 247690"/>
              <a:gd name="connsiteY16" fmla="*/ 19509 h 260809"/>
              <a:gd name="connsiteX17" fmla="*/ 165100 w 247690"/>
              <a:gd name="connsiteY17" fmla="*/ 13159 h 260809"/>
              <a:gd name="connsiteX18" fmla="*/ 107950 w 247690"/>
              <a:gd name="connsiteY18" fmla="*/ 459 h 2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90" h="260809">
                <a:moveTo>
                  <a:pt x="107950" y="459"/>
                </a:moveTo>
                <a:cubicBezTo>
                  <a:pt x="92075" y="-599"/>
                  <a:pt x="80563" y="-333"/>
                  <a:pt x="69850" y="6809"/>
                </a:cubicBezTo>
                <a:cubicBezTo>
                  <a:pt x="59581" y="13655"/>
                  <a:pt x="57646" y="28290"/>
                  <a:pt x="50800" y="38559"/>
                </a:cubicBezTo>
                <a:cubicBezTo>
                  <a:pt x="44929" y="47365"/>
                  <a:pt x="37901" y="55347"/>
                  <a:pt x="31750" y="63959"/>
                </a:cubicBezTo>
                <a:cubicBezTo>
                  <a:pt x="27314" y="70169"/>
                  <a:pt x="23283" y="76659"/>
                  <a:pt x="19050" y="83009"/>
                </a:cubicBezTo>
                <a:cubicBezTo>
                  <a:pt x="16933" y="91476"/>
                  <a:pt x="15208" y="100050"/>
                  <a:pt x="12700" y="108409"/>
                </a:cubicBezTo>
                <a:cubicBezTo>
                  <a:pt x="8853" y="121231"/>
                  <a:pt x="0" y="146509"/>
                  <a:pt x="0" y="146509"/>
                </a:cubicBezTo>
                <a:cubicBezTo>
                  <a:pt x="4233" y="167676"/>
                  <a:pt x="3654" y="190410"/>
                  <a:pt x="12700" y="210009"/>
                </a:cubicBezTo>
                <a:cubicBezTo>
                  <a:pt x="17135" y="219618"/>
                  <a:pt x="28958" y="223726"/>
                  <a:pt x="38100" y="229059"/>
                </a:cubicBezTo>
                <a:cubicBezTo>
                  <a:pt x="85411" y="256657"/>
                  <a:pt x="77828" y="252245"/>
                  <a:pt x="120650" y="260809"/>
                </a:cubicBezTo>
                <a:cubicBezTo>
                  <a:pt x="137583" y="258692"/>
                  <a:pt x="155261" y="259855"/>
                  <a:pt x="171450" y="254459"/>
                </a:cubicBezTo>
                <a:cubicBezTo>
                  <a:pt x="181490" y="251112"/>
                  <a:pt x="187775" y="240854"/>
                  <a:pt x="196850" y="235409"/>
                </a:cubicBezTo>
                <a:cubicBezTo>
                  <a:pt x="209026" y="228104"/>
                  <a:pt x="222250" y="222709"/>
                  <a:pt x="234950" y="216359"/>
                </a:cubicBezTo>
                <a:cubicBezTo>
                  <a:pt x="237067" y="205776"/>
                  <a:pt x="238682" y="195080"/>
                  <a:pt x="241300" y="184609"/>
                </a:cubicBezTo>
                <a:cubicBezTo>
                  <a:pt x="242923" y="178115"/>
                  <a:pt x="248206" y="172229"/>
                  <a:pt x="247650" y="165559"/>
                </a:cubicBezTo>
                <a:cubicBezTo>
                  <a:pt x="246818" y="155579"/>
                  <a:pt x="230987" y="85599"/>
                  <a:pt x="222250" y="70309"/>
                </a:cubicBezTo>
                <a:cubicBezTo>
                  <a:pt x="211748" y="51931"/>
                  <a:pt x="204230" y="26202"/>
                  <a:pt x="184150" y="19509"/>
                </a:cubicBezTo>
                <a:cubicBezTo>
                  <a:pt x="177800" y="17392"/>
                  <a:pt x="171367" y="15509"/>
                  <a:pt x="165100" y="13159"/>
                </a:cubicBezTo>
                <a:cubicBezTo>
                  <a:pt x="154427" y="9157"/>
                  <a:pt x="123825" y="1517"/>
                  <a:pt x="107950" y="459"/>
                </a:cubicBezTo>
                <a:close/>
              </a:path>
            </a:pathLst>
          </a:custGeom>
          <a:solidFill>
            <a:srgbClr val="DE9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forma 6">
            <a:extLst>
              <a:ext uri="{FF2B5EF4-FFF2-40B4-BE49-F238E27FC236}">
                <a16:creationId xmlns:a16="http://schemas.microsoft.com/office/drawing/2014/main" id="{519BC350-6BB8-9C00-91CD-155F65715C86}"/>
              </a:ext>
            </a:extLst>
          </p:cNvPr>
          <p:cNvSpPr/>
          <p:nvPr/>
        </p:nvSpPr>
        <p:spPr>
          <a:xfrm>
            <a:off x="6660232" y="3053432"/>
            <a:ext cx="247690" cy="260809"/>
          </a:xfrm>
          <a:custGeom>
            <a:avLst/>
            <a:gdLst>
              <a:gd name="connsiteX0" fmla="*/ 107950 w 247690"/>
              <a:gd name="connsiteY0" fmla="*/ 459 h 260809"/>
              <a:gd name="connsiteX1" fmla="*/ 69850 w 247690"/>
              <a:gd name="connsiteY1" fmla="*/ 6809 h 260809"/>
              <a:gd name="connsiteX2" fmla="*/ 50800 w 247690"/>
              <a:gd name="connsiteY2" fmla="*/ 38559 h 260809"/>
              <a:gd name="connsiteX3" fmla="*/ 31750 w 247690"/>
              <a:gd name="connsiteY3" fmla="*/ 63959 h 260809"/>
              <a:gd name="connsiteX4" fmla="*/ 19050 w 247690"/>
              <a:gd name="connsiteY4" fmla="*/ 83009 h 260809"/>
              <a:gd name="connsiteX5" fmla="*/ 12700 w 247690"/>
              <a:gd name="connsiteY5" fmla="*/ 108409 h 260809"/>
              <a:gd name="connsiteX6" fmla="*/ 0 w 247690"/>
              <a:gd name="connsiteY6" fmla="*/ 146509 h 260809"/>
              <a:gd name="connsiteX7" fmla="*/ 12700 w 247690"/>
              <a:gd name="connsiteY7" fmla="*/ 210009 h 260809"/>
              <a:gd name="connsiteX8" fmla="*/ 38100 w 247690"/>
              <a:gd name="connsiteY8" fmla="*/ 229059 h 260809"/>
              <a:gd name="connsiteX9" fmla="*/ 120650 w 247690"/>
              <a:gd name="connsiteY9" fmla="*/ 260809 h 260809"/>
              <a:gd name="connsiteX10" fmla="*/ 171450 w 247690"/>
              <a:gd name="connsiteY10" fmla="*/ 254459 h 260809"/>
              <a:gd name="connsiteX11" fmla="*/ 196850 w 247690"/>
              <a:gd name="connsiteY11" fmla="*/ 235409 h 260809"/>
              <a:gd name="connsiteX12" fmla="*/ 234950 w 247690"/>
              <a:gd name="connsiteY12" fmla="*/ 216359 h 260809"/>
              <a:gd name="connsiteX13" fmla="*/ 241300 w 247690"/>
              <a:gd name="connsiteY13" fmla="*/ 184609 h 260809"/>
              <a:gd name="connsiteX14" fmla="*/ 247650 w 247690"/>
              <a:gd name="connsiteY14" fmla="*/ 165559 h 260809"/>
              <a:gd name="connsiteX15" fmla="*/ 222250 w 247690"/>
              <a:gd name="connsiteY15" fmla="*/ 70309 h 260809"/>
              <a:gd name="connsiteX16" fmla="*/ 184150 w 247690"/>
              <a:gd name="connsiteY16" fmla="*/ 19509 h 260809"/>
              <a:gd name="connsiteX17" fmla="*/ 165100 w 247690"/>
              <a:gd name="connsiteY17" fmla="*/ 13159 h 260809"/>
              <a:gd name="connsiteX18" fmla="*/ 107950 w 247690"/>
              <a:gd name="connsiteY18" fmla="*/ 459 h 2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90" h="260809">
                <a:moveTo>
                  <a:pt x="107950" y="459"/>
                </a:moveTo>
                <a:cubicBezTo>
                  <a:pt x="92075" y="-599"/>
                  <a:pt x="80563" y="-333"/>
                  <a:pt x="69850" y="6809"/>
                </a:cubicBezTo>
                <a:cubicBezTo>
                  <a:pt x="59581" y="13655"/>
                  <a:pt x="57646" y="28290"/>
                  <a:pt x="50800" y="38559"/>
                </a:cubicBezTo>
                <a:cubicBezTo>
                  <a:pt x="44929" y="47365"/>
                  <a:pt x="37901" y="55347"/>
                  <a:pt x="31750" y="63959"/>
                </a:cubicBezTo>
                <a:cubicBezTo>
                  <a:pt x="27314" y="70169"/>
                  <a:pt x="23283" y="76659"/>
                  <a:pt x="19050" y="83009"/>
                </a:cubicBezTo>
                <a:cubicBezTo>
                  <a:pt x="16933" y="91476"/>
                  <a:pt x="15208" y="100050"/>
                  <a:pt x="12700" y="108409"/>
                </a:cubicBezTo>
                <a:cubicBezTo>
                  <a:pt x="8853" y="121231"/>
                  <a:pt x="0" y="146509"/>
                  <a:pt x="0" y="146509"/>
                </a:cubicBezTo>
                <a:cubicBezTo>
                  <a:pt x="4233" y="167676"/>
                  <a:pt x="3654" y="190410"/>
                  <a:pt x="12700" y="210009"/>
                </a:cubicBezTo>
                <a:cubicBezTo>
                  <a:pt x="17135" y="219618"/>
                  <a:pt x="28958" y="223726"/>
                  <a:pt x="38100" y="229059"/>
                </a:cubicBezTo>
                <a:cubicBezTo>
                  <a:pt x="85411" y="256657"/>
                  <a:pt x="77828" y="252245"/>
                  <a:pt x="120650" y="260809"/>
                </a:cubicBezTo>
                <a:cubicBezTo>
                  <a:pt x="137583" y="258692"/>
                  <a:pt x="155261" y="259855"/>
                  <a:pt x="171450" y="254459"/>
                </a:cubicBezTo>
                <a:cubicBezTo>
                  <a:pt x="181490" y="251112"/>
                  <a:pt x="187775" y="240854"/>
                  <a:pt x="196850" y="235409"/>
                </a:cubicBezTo>
                <a:cubicBezTo>
                  <a:pt x="209026" y="228104"/>
                  <a:pt x="222250" y="222709"/>
                  <a:pt x="234950" y="216359"/>
                </a:cubicBezTo>
                <a:cubicBezTo>
                  <a:pt x="237067" y="205776"/>
                  <a:pt x="238682" y="195080"/>
                  <a:pt x="241300" y="184609"/>
                </a:cubicBezTo>
                <a:cubicBezTo>
                  <a:pt x="242923" y="178115"/>
                  <a:pt x="248206" y="172229"/>
                  <a:pt x="247650" y="165559"/>
                </a:cubicBezTo>
                <a:cubicBezTo>
                  <a:pt x="246818" y="155579"/>
                  <a:pt x="230987" y="85599"/>
                  <a:pt x="222250" y="70309"/>
                </a:cubicBezTo>
                <a:cubicBezTo>
                  <a:pt x="211748" y="51931"/>
                  <a:pt x="204230" y="26202"/>
                  <a:pt x="184150" y="19509"/>
                </a:cubicBezTo>
                <a:cubicBezTo>
                  <a:pt x="177800" y="17392"/>
                  <a:pt x="171367" y="15509"/>
                  <a:pt x="165100" y="13159"/>
                </a:cubicBezTo>
                <a:cubicBezTo>
                  <a:pt x="154427" y="9157"/>
                  <a:pt x="123825" y="1517"/>
                  <a:pt x="107950" y="459"/>
                </a:cubicBezTo>
                <a:close/>
              </a:path>
            </a:pathLst>
          </a:custGeom>
          <a:solidFill>
            <a:srgbClr val="DE9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forma 10">
            <a:extLst>
              <a:ext uri="{FF2B5EF4-FFF2-40B4-BE49-F238E27FC236}">
                <a16:creationId xmlns:a16="http://schemas.microsoft.com/office/drawing/2014/main" id="{51AAD615-98A7-7596-80C1-05C4DF2147D9}"/>
              </a:ext>
            </a:extLst>
          </p:cNvPr>
          <p:cNvSpPr/>
          <p:nvPr/>
        </p:nvSpPr>
        <p:spPr>
          <a:xfrm>
            <a:off x="7100510" y="3017099"/>
            <a:ext cx="247690" cy="260809"/>
          </a:xfrm>
          <a:custGeom>
            <a:avLst/>
            <a:gdLst>
              <a:gd name="connsiteX0" fmla="*/ 107950 w 247690"/>
              <a:gd name="connsiteY0" fmla="*/ 459 h 260809"/>
              <a:gd name="connsiteX1" fmla="*/ 69850 w 247690"/>
              <a:gd name="connsiteY1" fmla="*/ 6809 h 260809"/>
              <a:gd name="connsiteX2" fmla="*/ 50800 w 247690"/>
              <a:gd name="connsiteY2" fmla="*/ 38559 h 260809"/>
              <a:gd name="connsiteX3" fmla="*/ 31750 w 247690"/>
              <a:gd name="connsiteY3" fmla="*/ 63959 h 260809"/>
              <a:gd name="connsiteX4" fmla="*/ 19050 w 247690"/>
              <a:gd name="connsiteY4" fmla="*/ 83009 h 260809"/>
              <a:gd name="connsiteX5" fmla="*/ 12700 w 247690"/>
              <a:gd name="connsiteY5" fmla="*/ 108409 h 260809"/>
              <a:gd name="connsiteX6" fmla="*/ 0 w 247690"/>
              <a:gd name="connsiteY6" fmla="*/ 146509 h 260809"/>
              <a:gd name="connsiteX7" fmla="*/ 12700 w 247690"/>
              <a:gd name="connsiteY7" fmla="*/ 210009 h 260809"/>
              <a:gd name="connsiteX8" fmla="*/ 38100 w 247690"/>
              <a:gd name="connsiteY8" fmla="*/ 229059 h 260809"/>
              <a:gd name="connsiteX9" fmla="*/ 120650 w 247690"/>
              <a:gd name="connsiteY9" fmla="*/ 260809 h 260809"/>
              <a:gd name="connsiteX10" fmla="*/ 171450 w 247690"/>
              <a:gd name="connsiteY10" fmla="*/ 254459 h 260809"/>
              <a:gd name="connsiteX11" fmla="*/ 196850 w 247690"/>
              <a:gd name="connsiteY11" fmla="*/ 235409 h 260809"/>
              <a:gd name="connsiteX12" fmla="*/ 234950 w 247690"/>
              <a:gd name="connsiteY12" fmla="*/ 216359 h 260809"/>
              <a:gd name="connsiteX13" fmla="*/ 241300 w 247690"/>
              <a:gd name="connsiteY13" fmla="*/ 184609 h 260809"/>
              <a:gd name="connsiteX14" fmla="*/ 247650 w 247690"/>
              <a:gd name="connsiteY14" fmla="*/ 165559 h 260809"/>
              <a:gd name="connsiteX15" fmla="*/ 222250 w 247690"/>
              <a:gd name="connsiteY15" fmla="*/ 70309 h 260809"/>
              <a:gd name="connsiteX16" fmla="*/ 184150 w 247690"/>
              <a:gd name="connsiteY16" fmla="*/ 19509 h 260809"/>
              <a:gd name="connsiteX17" fmla="*/ 165100 w 247690"/>
              <a:gd name="connsiteY17" fmla="*/ 13159 h 260809"/>
              <a:gd name="connsiteX18" fmla="*/ 107950 w 247690"/>
              <a:gd name="connsiteY18" fmla="*/ 459 h 2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90" h="260809">
                <a:moveTo>
                  <a:pt x="107950" y="459"/>
                </a:moveTo>
                <a:cubicBezTo>
                  <a:pt x="92075" y="-599"/>
                  <a:pt x="80563" y="-333"/>
                  <a:pt x="69850" y="6809"/>
                </a:cubicBezTo>
                <a:cubicBezTo>
                  <a:pt x="59581" y="13655"/>
                  <a:pt x="57646" y="28290"/>
                  <a:pt x="50800" y="38559"/>
                </a:cubicBezTo>
                <a:cubicBezTo>
                  <a:pt x="44929" y="47365"/>
                  <a:pt x="37901" y="55347"/>
                  <a:pt x="31750" y="63959"/>
                </a:cubicBezTo>
                <a:cubicBezTo>
                  <a:pt x="27314" y="70169"/>
                  <a:pt x="23283" y="76659"/>
                  <a:pt x="19050" y="83009"/>
                </a:cubicBezTo>
                <a:cubicBezTo>
                  <a:pt x="16933" y="91476"/>
                  <a:pt x="15208" y="100050"/>
                  <a:pt x="12700" y="108409"/>
                </a:cubicBezTo>
                <a:cubicBezTo>
                  <a:pt x="8853" y="121231"/>
                  <a:pt x="0" y="146509"/>
                  <a:pt x="0" y="146509"/>
                </a:cubicBezTo>
                <a:cubicBezTo>
                  <a:pt x="4233" y="167676"/>
                  <a:pt x="3654" y="190410"/>
                  <a:pt x="12700" y="210009"/>
                </a:cubicBezTo>
                <a:cubicBezTo>
                  <a:pt x="17135" y="219618"/>
                  <a:pt x="28958" y="223726"/>
                  <a:pt x="38100" y="229059"/>
                </a:cubicBezTo>
                <a:cubicBezTo>
                  <a:pt x="85411" y="256657"/>
                  <a:pt x="77828" y="252245"/>
                  <a:pt x="120650" y="260809"/>
                </a:cubicBezTo>
                <a:cubicBezTo>
                  <a:pt x="137583" y="258692"/>
                  <a:pt x="155261" y="259855"/>
                  <a:pt x="171450" y="254459"/>
                </a:cubicBezTo>
                <a:cubicBezTo>
                  <a:pt x="181490" y="251112"/>
                  <a:pt x="187775" y="240854"/>
                  <a:pt x="196850" y="235409"/>
                </a:cubicBezTo>
                <a:cubicBezTo>
                  <a:pt x="209026" y="228104"/>
                  <a:pt x="222250" y="222709"/>
                  <a:pt x="234950" y="216359"/>
                </a:cubicBezTo>
                <a:cubicBezTo>
                  <a:pt x="237067" y="205776"/>
                  <a:pt x="238682" y="195080"/>
                  <a:pt x="241300" y="184609"/>
                </a:cubicBezTo>
                <a:cubicBezTo>
                  <a:pt x="242923" y="178115"/>
                  <a:pt x="248206" y="172229"/>
                  <a:pt x="247650" y="165559"/>
                </a:cubicBezTo>
                <a:cubicBezTo>
                  <a:pt x="246818" y="155579"/>
                  <a:pt x="230987" y="85599"/>
                  <a:pt x="222250" y="70309"/>
                </a:cubicBezTo>
                <a:cubicBezTo>
                  <a:pt x="211748" y="51931"/>
                  <a:pt x="204230" y="26202"/>
                  <a:pt x="184150" y="19509"/>
                </a:cubicBezTo>
                <a:cubicBezTo>
                  <a:pt x="177800" y="17392"/>
                  <a:pt x="171367" y="15509"/>
                  <a:pt x="165100" y="13159"/>
                </a:cubicBezTo>
                <a:cubicBezTo>
                  <a:pt x="154427" y="9157"/>
                  <a:pt x="123825" y="1517"/>
                  <a:pt x="107950" y="459"/>
                </a:cubicBezTo>
                <a:close/>
              </a:path>
            </a:pathLst>
          </a:custGeom>
          <a:solidFill>
            <a:srgbClr val="DE9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65830" y="4630191"/>
            <a:ext cx="2010069" cy="343251"/>
          </a:xfrm>
        </p:spPr>
        <p:txBody>
          <a:bodyPr/>
          <a:lstStyle/>
          <a:p>
            <a:pPr>
              <a:defRPr/>
            </a:pPr>
            <a:fld id="{F045366F-087F-4A07-A39F-3CB81F4A3446}" type="slidenum">
              <a:rPr lang="it-IT" altLang="it-IT">
                <a:latin typeface="Aptos" panose="020B0004020202020204" pitchFamily="34" charset="0"/>
              </a:rPr>
              <a:t>31</a:t>
            </a:fld>
            <a:endParaRPr lang="it-IT" altLang="it-IT">
              <a:latin typeface="Aptos" panose="020B0004020202020204" pitchFamily="34" charset="0"/>
            </a:endParaRPr>
          </a:p>
        </p:txBody>
      </p:sp>
      <p:sp>
        <p:nvSpPr>
          <p:cNvPr id="4" name="Text Box 3"/>
          <p:cNvSpPr txBox="1"/>
          <p:nvPr/>
        </p:nvSpPr>
        <p:spPr>
          <a:xfrm>
            <a:off x="232885" y="827165"/>
            <a:ext cx="8302625" cy="1198880"/>
          </a:xfrm>
          <a:prstGeom prst="rect">
            <a:avLst/>
          </a:prstGeom>
          <a:noFill/>
        </p:spPr>
        <p:txBody>
          <a:bodyPr wrap="square" rtlCol="0" anchor="t">
            <a:spAutoFit/>
          </a:bodyPr>
          <a:lstStyle/>
          <a:p>
            <a:r>
              <a:rPr lang="en-US" dirty="0">
                <a:latin typeface="Aptos" panose="020B0004020202020204" pitchFamily="34" charset="0"/>
              </a:rPr>
              <a:t>At </a:t>
            </a:r>
            <a:r>
              <a:rPr lang="en-US" b="1" dirty="0">
                <a:latin typeface="Aptos" panose="020B0004020202020204" pitchFamily="34" charset="0"/>
              </a:rPr>
              <a:t>confluence</a:t>
            </a:r>
            <a:r>
              <a:rPr lang="en-US" dirty="0">
                <a:latin typeface="Aptos" panose="020B0004020202020204" pitchFamily="34" charset="0"/>
              </a:rPr>
              <a:t>, </a:t>
            </a:r>
            <a:r>
              <a:rPr lang="en-US" b="1" dirty="0">
                <a:latin typeface="Aptos" panose="020B0004020202020204" pitchFamily="34" charset="0"/>
              </a:rPr>
              <a:t>growth stops,</a:t>
            </a:r>
            <a:r>
              <a:rPr lang="en-US" dirty="0">
                <a:latin typeface="Aptos" panose="020B0004020202020204" pitchFamily="34" charset="0"/>
              </a:rPr>
              <a:t> and cells must be detached and transferred to new plates.</a:t>
            </a:r>
          </a:p>
          <a:p>
            <a:r>
              <a:rPr lang="en-US" dirty="0">
                <a:latin typeface="Aptos" panose="020B0004020202020204" pitchFamily="34" charset="0"/>
              </a:rPr>
              <a:t>                   </a:t>
            </a:r>
          </a:p>
          <a:p>
            <a:r>
              <a:rPr lang="en-US" dirty="0">
                <a:latin typeface="Aptos" panose="020B0004020202020204" pitchFamily="34" charset="0"/>
              </a:rPr>
              <a:t> This action is called </a:t>
            </a:r>
            <a:r>
              <a:rPr lang="en-US" b="1" dirty="0">
                <a:solidFill>
                  <a:srgbClr val="FF0000"/>
                </a:solidFill>
                <a:latin typeface="Aptos" panose="020B0004020202020204" pitchFamily="34" charset="0"/>
              </a:rPr>
              <a:t>subculturing</a:t>
            </a:r>
            <a:r>
              <a:rPr lang="en-US" dirty="0">
                <a:latin typeface="Aptos" panose="020B0004020202020204" pitchFamily="34" charset="0"/>
              </a:rPr>
              <a:t> or </a:t>
            </a:r>
            <a:r>
              <a:rPr lang="en-US" b="1" dirty="0">
                <a:solidFill>
                  <a:srgbClr val="FF0000"/>
                </a:solidFill>
                <a:latin typeface="Aptos" panose="020B0004020202020204" pitchFamily="34" charset="0"/>
              </a:rPr>
              <a:t>passaging the cells</a:t>
            </a:r>
            <a:r>
              <a:rPr lang="en-US" dirty="0">
                <a:latin typeface="Aptos" panose="020B0004020202020204" pitchFamily="34" charset="0"/>
              </a:rPr>
              <a:t>.</a:t>
            </a:r>
          </a:p>
        </p:txBody>
      </p:sp>
      <p:pic>
        <p:nvPicPr>
          <p:cNvPr id="5" name="Picture 4"/>
          <p:cNvPicPr>
            <a:picLocks noChangeAspect="1"/>
          </p:cNvPicPr>
          <p:nvPr/>
        </p:nvPicPr>
        <p:blipFill>
          <a:blip r:embed="rId2"/>
          <a:srcRect r="50858" b="-3756"/>
          <a:stretch>
            <a:fillRect/>
          </a:stretch>
        </p:blipFill>
        <p:spPr>
          <a:xfrm>
            <a:off x="93894" y="2279462"/>
            <a:ext cx="1924283" cy="3047313"/>
          </a:xfrm>
          <a:prstGeom prst="rect">
            <a:avLst/>
          </a:prstGeom>
        </p:spPr>
      </p:pic>
      <p:pic>
        <p:nvPicPr>
          <p:cNvPr id="6" name="Picture 5"/>
          <p:cNvPicPr>
            <a:picLocks noChangeAspect="1"/>
          </p:cNvPicPr>
          <p:nvPr/>
        </p:nvPicPr>
        <p:blipFill rotWithShape="1">
          <a:blip r:embed="rId2"/>
          <a:srcRect l="49142" t="8721" b="1975"/>
          <a:stretch/>
        </p:blipFill>
        <p:spPr>
          <a:xfrm>
            <a:off x="3236906" y="2358197"/>
            <a:ext cx="2193590" cy="2889063"/>
          </a:xfrm>
          <a:prstGeom prst="rect">
            <a:avLst/>
          </a:prstGeom>
        </p:spPr>
      </p:pic>
      <p:pic>
        <p:nvPicPr>
          <p:cNvPr id="8" name="Picture 7"/>
          <p:cNvPicPr>
            <a:picLocks noChangeAspect="1"/>
          </p:cNvPicPr>
          <p:nvPr/>
        </p:nvPicPr>
        <p:blipFill>
          <a:blip r:embed="rId2"/>
          <a:srcRect r="50858" b="-3756"/>
          <a:stretch>
            <a:fillRect/>
          </a:stretch>
        </p:blipFill>
        <p:spPr>
          <a:xfrm>
            <a:off x="6563739" y="2106652"/>
            <a:ext cx="1984168" cy="3142146"/>
          </a:xfrm>
          <a:prstGeom prst="rect">
            <a:avLst/>
          </a:prstGeom>
        </p:spPr>
      </p:pic>
      <p:sp>
        <p:nvSpPr>
          <p:cNvPr id="9" name="Right Arrow 8"/>
          <p:cNvSpPr/>
          <p:nvPr/>
        </p:nvSpPr>
        <p:spPr>
          <a:xfrm>
            <a:off x="2373286" y="3416968"/>
            <a:ext cx="610798" cy="40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ight Arrow 9"/>
          <p:cNvSpPr/>
          <p:nvPr/>
        </p:nvSpPr>
        <p:spPr>
          <a:xfrm>
            <a:off x="5725871" y="3504794"/>
            <a:ext cx="610798" cy="406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7" name="CasellaDiTesto 6">
            <a:extLst>
              <a:ext uri="{FF2B5EF4-FFF2-40B4-BE49-F238E27FC236}">
                <a16:creationId xmlns:a16="http://schemas.microsoft.com/office/drawing/2014/main" id="{44C924D6-6B0B-D350-BA6D-78AAB4526FCC}"/>
              </a:ext>
            </a:extLst>
          </p:cNvPr>
          <p:cNvSpPr txBox="1"/>
          <p:nvPr/>
        </p:nvSpPr>
        <p:spPr>
          <a:xfrm>
            <a:off x="2190856" y="3990279"/>
            <a:ext cx="1019430" cy="369332"/>
          </a:xfrm>
          <a:prstGeom prst="rect">
            <a:avLst/>
          </a:prstGeom>
          <a:noFill/>
        </p:spPr>
        <p:txBody>
          <a:bodyPr wrap="square" rtlCol="0">
            <a:spAutoFit/>
          </a:bodyPr>
          <a:lstStyle/>
          <a:p>
            <a:r>
              <a:rPr lang="en-US" b="1" dirty="0">
                <a:latin typeface="Aptos" panose="020B0004020202020204" pitchFamily="34" charset="0"/>
              </a:rPr>
              <a:t>Growth </a:t>
            </a:r>
            <a:endParaRPr lang="it-IT" b="1" dirty="0">
              <a:latin typeface="Aptos" panose="020B0004020202020204" pitchFamily="34" charset="0"/>
            </a:endParaRPr>
          </a:p>
        </p:txBody>
      </p:sp>
      <p:sp>
        <p:nvSpPr>
          <p:cNvPr id="12" name="CasellaDiTesto 11">
            <a:extLst>
              <a:ext uri="{FF2B5EF4-FFF2-40B4-BE49-F238E27FC236}">
                <a16:creationId xmlns:a16="http://schemas.microsoft.com/office/drawing/2014/main" id="{20900735-6A6F-05E0-596E-D7CCBBE8CF81}"/>
              </a:ext>
            </a:extLst>
          </p:cNvPr>
          <p:cNvSpPr txBox="1"/>
          <p:nvPr/>
        </p:nvSpPr>
        <p:spPr>
          <a:xfrm>
            <a:off x="6563739" y="5282700"/>
            <a:ext cx="2694154" cy="369332"/>
          </a:xfrm>
          <a:prstGeom prst="rect">
            <a:avLst/>
          </a:prstGeom>
          <a:noFill/>
        </p:spPr>
        <p:txBody>
          <a:bodyPr wrap="square" rtlCol="0">
            <a:spAutoFit/>
          </a:bodyPr>
          <a:lstStyle/>
          <a:p>
            <a:r>
              <a:rPr lang="it-IT" b="1" dirty="0" err="1">
                <a:solidFill>
                  <a:schemeClr val="accent2">
                    <a:lumMod val="75000"/>
                  </a:schemeClr>
                </a:solidFill>
                <a:latin typeface="Aptos" panose="020B0004020202020204" pitchFamily="34" charset="0"/>
              </a:rPr>
              <a:t>Collect</a:t>
            </a:r>
            <a:r>
              <a:rPr lang="it-IT" b="1" dirty="0">
                <a:solidFill>
                  <a:schemeClr val="accent2">
                    <a:lumMod val="75000"/>
                  </a:schemeClr>
                </a:solidFill>
                <a:latin typeface="Aptos" panose="020B0004020202020204" pitchFamily="34" charset="0"/>
              </a:rPr>
              <a:t> and </a:t>
            </a:r>
            <a:r>
              <a:rPr lang="it-IT" b="1" dirty="0" err="1">
                <a:solidFill>
                  <a:schemeClr val="accent2">
                    <a:lumMod val="75000"/>
                  </a:schemeClr>
                </a:solidFill>
                <a:latin typeface="Aptos" panose="020B0004020202020204" pitchFamily="34" charset="0"/>
              </a:rPr>
              <a:t>dilute</a:t>
            </a:r>
            <a:endParaRPr lang="it-IT" b="1" dirty="0">
              <a:solidFill>
                <a:schemeClr val="accent2">
                  <a:lumMod val="75000"/>
                </a:schemeClr>
              </a:solidFill>
              <a:latin typeface="Aptos" panose="020B0004020202020204" pitchFamily="34" charset="0"/>
            </a:endParaRPr>
          </a:p>
        </p:txBody>
      </p:sp>
      <p:sp>
        <p:nvSpPr>
          <p:cNvPr id="3" name="Rectangle 2">
            <a:extLst>
              <a:ext uri="{FF2B5EF4-FFF2-40B4-BE49-F238E27FC236}">
                <a16:creationId xmlns:a16="http://schemas.microsoft.com/office/drawing/2014/main" id="{4003AF89-0B61-E21C-3891-CC33B7CBC625}"/>
              </a:ext>
            </a:extLst>
          </p:cNvPr>
          <p:cNvSpPr txBox="1">
            <a:spLocks noChangeArrowheads="1"/>
          </p:cNvSpPr>
          <p:nvPr/>
        </p:nvSpPr>
        <p:spPr>
          <a:xfrm>
            <a:off x="457200" y="154235"/>
            <a:ext cx="8229600" cy="4046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altLang="it-IT" sz="2400" b="1" dirty="0">
                <a:latin typeface="Aptos" panose="020B0004020202020204" pitchFamily="34" charset="0"/>
                <a:cs typeface="Arial" panose="020B0604020202020204" pitchFamily="34" charset="0"/>
              </a:rPr>
              <a:t>Anchorage dependent cells</a:t>
            </a:r>
          </a:p>
        </p:txBody>
      </p:sp>
      <p:sp>
        <p:nvSpPr>
          <p:cNvPr id="11" name="CasellaDiTesto 10">
            <a:extLst>
              <a:ext uri="{FF2B5EF4-FFF2-40B4-BE49-F238E27FC236}">
                <a16:creationId xmlns:a16="http://schemas.microsoft.com/office/drawing/2014/main" id="{AEEDC816-2F11-72C1-9244-917A89507037}"/>
              </a:ext>
            </a:extLst>
          </p:cNvPr>
          <p:cNvSpPr txBox="1"/>
          <p:nvPr/>
        </p:nvSpPr>
        <p:spPr>
          <a:xfrm>
            <a:off x="155328" y="5236534"/>
            <a:ext cx="2344996" cy="461665"/>
          </a:xfrm>
          <a:prstGeom prst="rect">
            <a:avLst/>
          </a:prstGeom>
          <a:noFill/>
        </p:spPr>
        <p:txBody>
          <a:bodyPr wrap="square" rtlCol="0">
            <a:spAutoFit/>
          </a:bodyPr>
          <a:lstStyle/>
          <a:p>
            <a:r>
              <a:rPr lang="en-US" sz="1200" dirty="0">
                <a:latin typeface="Aptos" panose="020B0004020202020204" pitchFamily="34" charset="0"/>
              </a:rPr>
              <a:t>Plate cells at correct seeding density </a:t>
            </a:r>
            <a:endParaRPr lang="it-IT" sz="1200" dirty="0">
              <a:latin typeface="Aptos" panose="020B00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5785" y="85897"/>
            <a:ext cx="8229600" cy="1102855"/>
          </a:xfrm>
        </p:spPr>
        <p:txBody>
          <a:bodyPr/>
          <a:lstStyle/>
          <a:p>
            <a:r>
              <a:rPr lang="en-US" altLang="it-IT" sz="2400" b="1" dirty="0">
                <a:latin typeface="Arial" panose="020B0604020202020204" pitchFamily="34" charset="0"/>
                <a:cs typeface="Arial" panose="020B0604020202020204" pitchFamily="34" charset="0"/>
              </a:rPr>
              <a:t>Adherent cells</a:t>
            </a:r>
            <a:endParaRPr lang="en-US" altLang="it-IT" sz="2400" dirty="0">
              <a:latin typeface="Arial" panose="020B0604020202020204" pitchFamily="34" charset="0"/>
              <a:cs typeface="Arial" panose="020B0604020202020204" pitchFamily="34" charset="0"/>
            </a:endParaRPr>
          </a:p>
        </p:txBody>
      </p:sp>
      <p:pic>
        <p:nvPicPr>
          <p:cNvPr id="49154" name="Picture 2" descr="https://www.abmgood.com/marketing/knowledge_base/img/cell_culture/cell_culture-trypsin_subculture_proced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66" y="868737"/>
            <a:ext cx="8803817" cy="1944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a:extLst>
              <a:ext uri="{FF2B5EF4-FFF2-40B4-BE49-F238E27FC236}">
                <a16:creationId xmlns:a16="http://schemas.microsoft.com/office/drawing/2014/main" id="{D9B115B4-CD3B-7834-3328-39C5079C84E1}"/>
              </a:ext>
            </a:extLst>
          </p:cNvPr>
          <p:cNvPicPr>
            <a:picLocks noChangeAspect="1"/>
          </p:cNvPicPr>
          <p:nvPr/>
        </p:nvPicPr>
        <p:blipFill>
          <a:blip r:embed="rId4"/>
          <a:srcRect r="50858" b="-3756"/>
          <a:stretch>
            <a:fillRect/>
          </a:stretch>
        </p:blipFill>
        <p:spPr>
          <a:xfrm rot="5400000">
            <a:off x="6996615" y="1964791"/>
            <a:ext cx="1687353" cy="2672107"/>
          </a:xfrm>
          <a:prstGeom prst="rect">
            <a:avLst/>
          </a:prstGeom>
        </p:spPr>
      </p:pic>
      <p:pic>
        <p:nvPicPr>
          <p:cNvPr id="4" name="Picture 21" descr="sirc_x10x1_mic2_cgrybr">
            <a:extLst>
              <a:ext uri="{FF2B5EF4-FFF2-40B4-BE49-F238E27FC236}">
                <a16:creationId xmlns:a16="http://schemas.microsoft.com/office/drawing/2014/main" id="{CEAC2433-1A61-1CD7-94D9-3BE26650D2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85" y="2510703"/>
            <a:ext cx="2008952" cy="147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sirc_x10x1_mic2_ncgrybr">
            <a:extLst>
              <a:ext uri="{FF2B5EF4-FFF2-40B4-BE49-F238E27FC236}">
                <a16:creationId xmlns:a16="http://schemas.microsoft.com/office/drawing/2014/main" id="{C5AFBFA3-2944-BD8D-F2AF-9318C82BEE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0118" y="2483461"/>
            <a:ext cx="2008953" cy="150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5">
            <a:extLst>
              <a:ext uri="{FF2B5EF4-FFF2-40B4-BE49-F238E27FC236}">
                <a16:creationId xmlns:a16="http://schemas.microsoft.com/office/drawing/2014/main" id="{A290CC34-A5CB-6DD9-3FED-6EFA4F26ABC5}"/>
              </a:ext>
            </a:extLst>
          </p:cNvPr>
          <p:cNvSpPr txBox="1">
            <a:spLocks noChangeArrowheads="1"/>
          </p:cNvSpPr>
          <p:nvPr/>
        </p:nvSpPr>
        <p:spPr bwMode="auto">
          <a:xfrm>
            <a:off x="322569" y="4365104"/>
            <a:ext cx="1635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sz="1400" b="1" dirty="0"/>
              <a:t>100% confluence</a:t>
            </a:r>
            <a:endParaRPr lang="en-US" altLang="it-IT" sz="1400" b="1" dirty="0"/>
          </a:p>
        </p:txBody>
      </p:sp>
      <p:sp>
        <p:nvSpPr>
          <p:cNvPr id="7" name="Text Box 25">
            <a:extLst>
              <a:ext uri="{FF2B5EF4-FFF2-40B4-BE49-F238E27FC236}">
                <a16:creationId xmlns:a16="http://schemas.microsoft.com/office/drawing/2014/main" id="{4657417C-9A7C-C8D6-6BCD-101CCA69BB4C}"/>
              </a:ext>
            </a:extLst>
          </p:cNvPr>
          <p:cNvSpPr txBox="1">
            <a:spLocks noChangeArrowheads="1"/>
          </p:cNvSpPr>
          <p:nvPr/>
        </p:nvSpPr>
        <p:spPr bwMode="auto">
          <a:xfrm>
            <a:off x="2555776" y="4400525"/>
            <a:ext cx="15359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sz="1400" b="1" dirty="0"/>
              <a:t>60% confluence</a:t>
            </a:r>
            <a:endParaRPr lang="en-US" altLang="it-IT" sz="14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103E177-BEC3-8882-5844-D2D41D06BA14}"/>
              </a:ext>
            </a:extLst>
          </p:cNvPr>
          <p:cNvSpPr>
            <a:spLocks noGrp="1"/>
          </p:cNvSpPr>
          <p:nvPr>
            <p:ph type="sldNum" sz="quarter" idx="12"/>
          </p:nvPr>
        </p:nvSpPr>
        <p:spPr/>
        <p:txBody>
          <a:bodyPr/>
          <a:lstStyle/>
          <a:p>
            <a:pPr>
              <a:defRPr/>
            </a:pPr>
            <a:fld id="{F045366F-087F-4A07-A39F-3CB81F4A3446}" type="slidenum">
              <a:rPr lang="it-IT" altLang="it-IT" smtClean="0"/>
              <a:t>33</a:t>
            </a:fld>
            <a:endParaRPr lang="it-IT" altLang="it-IT"/>
          </a:p>
        </p:txBody>
      </p:sp>
      <p:pic>
        <p:nvPicPr>
          <p:cNvPr id="3" name="Immagine 2">
            <a:extLst>
              <a:ext uri="{FF2B5EF4-FFF2-40B4-BE49-F238E27FC236}">
                <a16:creationId xmlns:a16="http://schemas.microsoft.com/office/drawing/2014/main" id="{37723F43-D1E6-3A0B-60AC-651837929517}"/>
              </a:ext>
            </a:extLst>
          </p:cNvPr>
          <p:cNvPicPr>
            <a:picLocks noChangeAspect="1"/>
          </p:cNvPicPr>
          <p:nvPr/>
        </p:nvPicPr>
        <p:blipFill>
          <a:blip r:embed="rId2"/>
          <a:stretch>
            <a:fillRect/>
          </a:stretch>
        </p:blipFill>
        <p:spPr>
          <a:xfrm>
            <a:off x="256156" y="136525"/>
            <a:ext cx="8255636" cy="4815787"/>
          </a:xfrm>
          <a:prstGeom prst="rect">
            <a:avLst/>
          </a:prstGeom>
        </p:spPr>
      </p:pic>
      <p:sp>
        <p:nvSpPr>
          <p:cNvPr id="4" name="Text Box 10">
            <a:extLst>
              <a:ext uri="{FF2B5EF4-FFF2-40B4-BE49-F238E27FC236}">
                <a16:creationId xmlns:a16="http://schemas.microsoft.com/office/drawing/2014/main" id="{87C98239-94A6-A58E-1A3C-C1A49353A588}"/>
              </a:ext>
            </a:extLst>
          </p:cNvPr>
          <p:cNvSpPr txBox="1"/>
          <p:nvPr/>
        </p:nvSpPr>
        <p:spPr>
          <a:xfrm>
            <a:off x="256156" y="5164068"/>
            <a:ext cx="8255635" cy="1600438"/>
          </a:xfrm>
          <a:prstGeom prst="rect">
            <a:avLst/>
          </a:prstGeom>
          <a:noFill/>
        </p:spPr>
        <p:txBody>
          <a:bodyPr wrap="square" rtlCol="0" anchor="t">
            <a:spAutoFit/>
          </a:bodyPr>
          <a:lstStyle/>
          <a:p>
            <a:r>
              <a:rPr lang="it-IT" altLang="en-US" sz="1400" b="1" dirty="0">
                <a:sym typeface="+mn-ea"/>
              </a:rPr>
              <a:t>A) </a:t>
            </a:r>
            <a:r>
              <a:rPr lang="en-US" sz="1400" dirty="0">
                <a:sym typeface="+mn-ea"/>
              </a:rPr>
              <a:t>For the transfer, the </a:t>
            </a:r>
            <a:r>
              <a:rPr lang="en-US" sz="1400" b="1" dirty="0">
                <a:sym typeface="+mn-ea"/>
              </a:rPr>
              <a:t>use of EDTA </a:t>
            </a:r>
            <a:r>
              <a:rPr lang="en-US" sz="1400" dirty="0">
                <a:sym typeface="+mn-ea"/>
              </a:rPr>
              <a:t>(</a:t>
            </a:r>
            <a:r>
              <a:rPr lang="en-US" sz="1400" dirty="0" err="1">
                <a:sym typeface="+mn-ea"/>
              </a:rPr>
              <a:t>chel</a:t>
            </a:r>
            <a:r>
              <a:rPr lang="en-US" sz="1400" dirty="0">
                <a:sym typeface="+mn-ea"/>
              </a:rPr>
              <a:t> Ca</a:t>
            </a:r>
            <a:r>
              <a:rPr lang="en-US" sz="1400" baseline="30000" dirty="0">
                <a:sym typeface="+mn-ea"/>
              </a:rPr>
              <a:t>2 +</a:t>
            </a:r>
            <a:r>
              <a:rPr lang="en-US" sz="1400" dirty="0">
                <a:sym typeface="+mn-ea"/>
              </a:rPr>
              <a:t> and Mg</a:t>
            </a:r>
            <a:r>
              <a:rPr lang="en-US" sz="1400" baseline="30000" dirty="0">
                <a:sym typeface="+mn-ea"/>
              </a:rPr>
              <a:t>2 +</a:t>
            </a:r>
            <a:r>
              <a:rPr lang="en-US" sz="1400" dirty="0">
                <a:sym typeface="+mn-ea"/>
              </a:rPr>
              <a:t>, indispensable for adhesion) and / or</a:t>
            </a:r>
            <a:r>
              <a:rPr lang="en-US" sz="1400" b="1" dirty="0">
                <a:sym typeface="+mn-ea"/>
              </a:rPr>
              <a:t> trypsin</a:t>
            </a:r>
            <a:r>
              <a:rPr lang="en-US" sz="1400" dirty="0">
                <a:sym typeface="+mn-ea"/>
              </a:rPr>
              <a:t> (degrades the proteins of the matrix) are used.</a:t>
            </a:r>
            <a:endParaRPr lang="en-US" sz="1400" dirty="0"/>
          </a:p>
          <a:p>
            <a:endParaRPr lang="en-US" sz="1400" dirty="0"/>
          </a:p>
          <a:p>
            <a:r>
              <a:rPr lang="en-US" sz="1400" b="1" dirty="0">
                <a:sym typeface="+mn-ea"/>
              </a:rPr>
              <a:t>B) </a:t>
            </a:r>
            <a:r>
              <a:rPr lang="en-US" sz="1400" dirty="0">
                <a:sym typeface="+mn-ea"/>
              </a:rPr>
              <a:t>After detachment, the action of EDTA and trypsin is neutralized by the addition of a </a:t>
            </a:r>
            <a:r>
              <a:rPr lang="en-US" sz="1400" b="1" dirty="0">
                <a:sym typeface="+mn-ea"/>
              </a:rPr>
              <a:t>new culture medium containing excess divalent cations </a:t>
            </a:r>
            <a:r>
              <a:rPr lang="en-US" sz="1400" dirty="0">
                <a:sym typeface="+mn-ea"/>
              </a:rPr>
              <a:t>and trypsin inhibitors.</a:t>
            </a:r>
            <a:endParaRPr lang="en-US" sz="1400" dirty="0"/>
          </a:p>
          <a:p>
            <a:endParaRPr lang="en-US" sz="1400" dirty="0"/>
          </a:p>
          <a:p>
            <a:r>
              <a:rPr lang="en-US" sz="1400" b="1" dirty="0">
                <a:sym typeface="+mn-ea"/>
              </a:rPr>
              <a:t>C) </a:t>
            </a:r>
            <a:r>
              <a:rPr lang="en-US" sz="1400" dirty="0">
                <a:sym typeface="+mn-ea"/>
              </a:rPr>
              <a:t>The cells are collected by centrifugation, resuspended, </a:t>
            </a:r>
            <a:r>
              <a:rPr lang="en-US" sz="1400" b="1" dirty="0">
                <a:sym typeface="+mn-ea"/>
              </a:rPr>
              <a:t>counted</a:t>
            </a:r>
            <a:r>
              <a:rPr lang="en-US" sz="1400" dirty="0">
                <a:sym typeface="+mn-ea"/>
              </a:rPr>
              <a:t> and </a:t>
            </a:r>
            <a:r>
              <a:rPr lang="it-IT" altLang="en-US" sz="1400" b="1" dirty="0" err="1">
                <a:sym typeface="+mn-ea"/>
              </a:rPr>
              <a:t>diluted</a:t>
            </a:r>
            <a:r>
              <a:rPr lang="it-IT" altLang="en-US" sz="1400" b="1" dirty="0">
                <a:sym typeface="+mn-ea"/>
              </a:rPr>
              <a:t> </a:t>
            </a:r>
            <a:r>
              <a:rPr lang="en-US" sz="1400" b="1" dirty="0">
                <a:sym typeface="+mn-ea"/>
              </a:rPr>
              <a:t>i</a:t>
            </a:r>
            <a:r>
              <a:rPr lang="en-US" sz="1400" dirty="0">
                <a:sym typeface="+mn-ea"/>
              </a:rPr>
              <a:t>n new plates.</a:t>
            </a:r>
            <a:endParaRPr lang="en-US" sz="1400" dirty="0"/>
          </a:p>
        </p:txBody>
      </p:sp>
      <p:sp>
        <p:nvSpPr>
          <p:cNvPr id="5" name="Rettangolo 4">
            <a:extLst>
              <a:ext uri="{FF2B5EF4-FFF2-40B4-BE49-F238E27FC236}">
                <a16:creationId xmlns:a16="http://schemas.microsoft.com/office/drawing/2014/main" id="{D271665A-0D9B-8CD9-6A21-A2EBF7AB9281}"/>
              </a:ext>
            </a:extLst>
          </p:cNvPr>
          <p:cNvSpPr/>
          <p:nvPr/>
        </p:nvSpPr>
        <p:spPr>
          <a:xfrm>
            <a:off x="4713589" y="341675"/>
            <a:ext cx="2952328" cy="21602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11FD09D-B5C2-088A-E768-9298CD8BDE75}"/>
              </a:ext>
            </a:extLst>
          </p:cNvPr>
          <p:cNvSpPr/>
          <p:nvPr/>
        </p:nvSpPr>
        <p:spPr>
          <a:xfrm>
            <a:off x="4713589" y="2614985"/>
            <a:ext cx="3838500" cy="23762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44122DE-1656-E19C-2E82-E084961E4BB8}"/>
              </a:ext>
            </a:extLst>
          </p:cNvPr>
          <p:cNvSpPr/>
          <p:nvPr/>
        </p:nvSpPr>
        <p:spPr>
          <a:xfrm>
            <a:off x="783432" y="2672396"/>
            <a:ext cx="3787140" cy="23762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011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3711" y="257702"/>
            <a:ext cx="8441055" cy="620395"/>
          </a:xfrm>
        </p:spPr>
        <p:txBody>
          <a:bodyPr/>
          <a:lstStyle/>
          <a:p>
            <a:pPr eaLnBrk="1" hangingPunct="1"/>
            <a:r>
              <a:rPr lang="en-US" sz="2800" b="1" dirty="0">
                <a:latin typeface="Arial" panose="020B0604020202020204" pitchFamily="34" charset="0"/>
                <a:cs typeface="Arial" panose="020B0604020202020204" pitchFamily="34" charset="0"/>
              </a:rPr>
              <a:t>Primary cultures</a:t>
            </a:r>
            <a:endParaRPr lang="it-IT" altLang="ko-KR" sz="2800" b="1" dirty="0">
              <a:latin typeface="Arial" panose="020B0604020202020204" pitchFamily="34" charset="0"/>
              <a:ea typeface="Gulim" panose="020B0600000101010101" pitchFamily="34" charset="-127"/>
              <a:cs typeface="Arial" panose="020B0604020202020204" pitchFamily="34" charset="0"/>
            </a:endParaRPr>
          </a:p>
        </p:txBody>
      </p:sp>
      <p:sp>
        <p:nvSpPr>
          <p:cNvPr id="2048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5E5641-2D58-4281-885D-94355293B74F}" type="slidenum">
              <a:rPr lang="it-IT" altLang="it-IT" sz="1200">
                <a:solidFill>
                  <a:srgbClr val="898989"/>
                </a:solidFill>
              </a:rPr>
              <a:t>34</a:t>
            </a:fld>
            <a:endParaRPr lang="it-IT" altLang="it-IT" sz="1200">
              <a:solidFill>
                <a:srgbClr val="898989"/>
              </a:solidFill>
            </a:endParaRPr>
          </a:p>
        </p:txBody>
      </p:sp>
      <p:sp>
        <p:nvSpPr>
          <p:cNvPr id="3" name="CasellaDiTesto 2">
            <a:extLst>
              <a:ext uri="{FF2B5EF4-FFF2-40B4-BE49-F238E27FC236}">
                <a16:creationId xmlns:a16="http://schemas.microsoft.com/office/drawing/2014/main" id="{531AB186-3EFA-8E27-2741-066DEB980F72}"/>
              </a:ext>
            </a:extLst>
          </p:cNvPr>
          <p:cNvSpPr txBox="1"/>
          <p:nvPr/>
        </p:nvSpPr>
        <p:spPr>
          <a:xfrm>
            <a:off x="601705" y="1196752"/>
            <a:ext cx="7963061" cy="4247317"/>
          </a:xfrm>
          <a:prstGeom prst="rect">
            <a:avLst/>
          </a:prstGeom>
          <a:noFill/>
        </p:spPr>
        <p:txBody>
          <a:bodyPr wrap="square">
            <a:spAutoFit/>
          </a:bodyPr>
          <a:lstStyle/>
          <a:p>
            <a:r>
              <a:rPr lang="en-US" b="1" dirty="0">
                <a:solidFill>
                  <a:srgbClr val="FF0000"/>
                </a:solidFill>
              </a:rPr>
              <a:t>Primary cultures </a:t>
            </a:r>
            <a:r>
              <a:rPr lang="en-US" dirty="0"/>
              <a:t>are defined as </a:t>
            </a:r>
          </a:p>
          <a:p>
            <a:endParaRPr lang="en-US" dirty="0"/>
          </a:p>
          <a:p>
            <a:pPr marL="285750" indent="-285750">
              <a:buFontTx/>
              <a:buChar char="-"/>
            </a:pPr>
            <a:r>
              <a:rPr lang="en-US" dirty="0"/>
              <a:t>cultures </a:t>
            </a:r>
            <a:r>
              <a:rPr lang="en-US" b="1" dirty="0"/>
              <a:t>obtained from cells coming directly from tissue; embryos, adult </a:t>
            </a:r>
            <a:r>
              <a:rPr lang="en-US" dirty="0"/>
              <a:t>cells in suspension or from tumors.</a:t>
            </a:r>
          </a:p>
          <a:p>
            <a:pPr marL="285750" indent="-285750">
              <a:buFontTx/>
              <a:buChar char="-"/>
            </a:pPr>
            <a:endParaRPr lang="en-US" dirty="0"/>
          </a:p>
          <a:p>
            <a:r>
              <a:rPr lang="en-US" dirty="0"/>
              <a:t>They generally contain a </a:t>
            </a:r>
            <a:r>
              <a:rPr lang="en-US" b="1" dirty="0"/>
              <a:t>relatively heterogeneous mixture of cells in </a:t>
            </a:r>
            <a:r>
              <a:rPr lang="en-US" dirty="0"/>
              <a:t>different physiological states. </a:t>
            </a:r>
          </a:p>
          <a:p>
            <a:r>
              <a:rPr lang="en-US" dirty="0"/>
              <a:t>There are cells that can grow in suspension or attached to an artificial matrix such as plastic but also to collagen.</a:t>
            </a:r>
          </a:p>
          <a:p>
            <a:endParaRPr lang="en-US" dirty="0"/>
          </a:p>
          <a:p>
            <a:endParaRPr lang="en-US" dirty="0"/>
          </a:p>
          <a:p>
            <a:r>
              <a:rPr lang="en-US" b="1" dirty="0">
                <a:solidFill>
                  <a:srgbClr val="00B0F0"/>
                </a:solidFill>
              </a:rPr>
              <a:t>Secondary cultures </a:t>
            </a:r>
          </a:p>
          <a:p>
            <a:endParaRPr lang="en-US" b="1" dirty="0"/>
          </a:p>
          <a:p>
            <a:r>
              <a:rPr lang="en-US" dirty="0"/>
              <a:t>are subcultures of primary cultures that become necessary when the cells reach confluence or completely cover the matrix to which they are attached.</a:t>
            </a: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663CA85-0C0B-E0CF-3720-CDDFA26971D6}"/>
              </a:ext>
            </a:extLst>
          </p:cNvPr>
          <p:cNvSpPr>
            <a:spLocks noGrp="1"/>
          </p:cNvSpPr>
          <p:nvPr>
            <p:ph type="sldNum" sz="quarter" idx="12"/>
          </p:nvPr>
        </p:nvSpPr>
        <p:spPr/>
        <p:txBody>
          <a:bodyPr/>
          <a:lstStyle/>
          <a:p>
            <a:pPr>
              <a:defRPr/>
            </a:pPr>
            <a:fld id="{16830016-2DC0-44CE-8BA5-4F6AF2411B64}" type="slidenum">
              <a:rPr lang="it-IT" altLang="it-IT" smtClean="0"/>
              <a:t>35</a:t>
            </a:fld>
            <a:endParaRPr lang="it-IT" altLang="it-IT"/>
          </a:p>
        </p:txBody>
      </p:sp>
      <p:sp>
        <p:nvSpPr>
          <p:cNvPr id="5" name="Rectangle 2">
            <a:extLst>
              <a:ext uri="{FF2B5EF4-FFF2-40B4-BE49-F238E27FC236}">
                <a16:creationId xmlns:a16="http://schemas.microsoft.com/office/drawing/2014/main" id="{7CF9AF37-2D51-A454-59FD-000D086E9087}"/>
              </a:ext>
            </a:extLst>
          </p:cNvPr>
          <p:cNvSpPr>
            <a:spLocks noGrp="1" noChangeArrowheads="1"/>
          </p:cNvSpPr>
          <p:nvPr>
            <p:ph type="title"/>
          </p:nvPr>
        </p:nvSpPr>
        <p:spPr>
          <a:xfrm>
            <a:off x="264418" y="260648"/>
            <a:ext cx="8458200" cy="609600"/>
          </a:xfrm>
        </p:spPr>
        <p:txBody>
          <a:bodyPr/>
          <a:lstStyle/>
          <a:p>
            <a:pPr eaLnBrk="1" hangingPunct="1"/>
            <a:r>
              <a:rPr lang="it-IT" altLang="it-IT" sz="2400" b="1" dirty="0" err="1">
                <a:latin typeface="Arial Narrow" panose="020B0606020202030204" pitchFamily="34" charset="0"/>
              </a:rPr>
              <a:t>Evolution</a:t>
            </a:r>
            <a:r>
              <a:rPr lang="it-IT" altLang="it-IT" sz="2400" b="1" dirty="0">
                <a:latin typeface="Arial Narrow" panose="020B0606020202030204" pitchFamily="34" charset="0"/>
              </a:rPr>
              <a:t> of a </a:t>
            </a:r>
            <a:r>
              <a:rPr lang="it-IT" altLang="it-IT" sz="2400" b="1" dirty="0" err="1">
                <a:latin typeface="Arial Narrow" panose="020B0606020202030204" pitchFamily="34" charset="0"/>
              </a:rPr>
              <a:t>cell</a:t>
            </a:r>
            <a:r>
              <a:rPr lang="it-IT" altLang="it-IT" sz="2400" b="1" dirty="0">
                <a:latin typeface="Arial Narrow" panose="020B0606020202030204" pitchFamily="34" charset="0"/>
              </a:rPr>
              <a:t> culture</a:t>
            </a:r>
          </a:p>
        </p:txBody>
      </p:sp>
      <p:pic>
        <p:nvPicPr>
          <p:cNvPr id="6" name="Immagine 5">
            <a:extLst>
              <a:ext uri="{FF2B5EF4-FFF2-40B4-BE49-F238E27FC236}">
                <a16:creationId xmlns:a16="http://schemas.microsoft.com/office/drawing/2014/main" id="{BCE721A1-A4B6-FC90-ACA8-FFED0E15ED55}"/>
              </a:ext>
            </a:extLst>
          </p:cNvPr>
          <p:cNvPicPr>
            <a:picLocks noChangeAspect="1"/>
          </p:cNvPicPr>
          <p:nvPr/>
        </p:nvPicPr>
        <p:blipFill>
          <a:blip r:embed="rId2"/>
          <a:stretch>
            <a:fillRect/>
          </a:stretch>
        </p:blipFill>
        <p:spPr>
          <a:xfrm>
            <a:off x="1259632" y="1223785"/>
            <a:ext cx="7249108" cy="4779028"/>
          </a:xfrm>
          <a:prstGeom prst="rect">
            <a:avLst/>
          </a:prstGeom>
        </p:spPr>
      </p:pic>
    </p:spTree>
    <p:extLst>
      <p:ext uri="{BB962C8B-B14F-4D97-AF65-F5344CB8AC3E}">
        <p14:creationId xmlns:p14="http://schemas.microsoft.com/office/powerpoint/2010/main" val="2917791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4FCD482-9C35-C56F-E975-5BDC81D6568A}"/>
              </a:ext>
            </a:extLst>
          </p:cNvPr>
          <p:cNvSpPr>
            <a:spLocks noGrp="1"/>
          </p:cNvSpPr>
          <p:nvPr>
            <p:ph type="sldNum" sz="quarter" idx="12"/>
          </p:nvPr>
        </p:nvSpPr>
        <p:spPr>
          <a:xfrm>
            <a:off x="6889229" y="6314549"/>
            <a:ext cx="2133600" cy="365125"/>
          </a:xfrm>
        </p:spPr>
        <p:txBody>
          <a:bodyPr/>
          <a:lstStyle/>
          <a:p>
            <a:pPr>
              <a:defRPr/>
            </a:pPr>
            <a:fld id="{16830016-2DC0-44CE-8BA5-4F6AF2411B64}" type="slidenum">
              <a:rPr lang="it-IT" altLang="it-IT" smtClean="0"/>
              <a:t>36</a:t>
            </a:fld>
            <a:endParaRPr lang="it-IT" altLang="it-IT"/>
          </a:p>
        </p:txBody>
      </p:sp>
      <p:pic>
        <p:nvPicPr>
          <p:cNvPr id="7" name="Immagine 6">
            <a:extLst>
              <a:ext uri="{FF2B5EF4-FFF2-40B4-BE49-F238E27FC236}">
                <a16:creationId xmlns:a16="http://schemas.microsoft.com/office/drawing/2014/main" id="{85A50951-205E-06FD-518E-53A3A8A3A404}"/>
              </a:ext>
            </a:extLst>
          </p:cNvPr>
          <p:cNvPicPr>
            <a:picLocks noChangeAspect="1"/>
          </p:cNvPicPr>
          <p:nvPr/>
        </p:nvPicPr>
        <p:blipFill>
          <a:blip r:embed="rId2"/>
          <a:stretch>
            <a:fillRect/>
          </a:stretch>
        </p:blipFill>
        <p:spPr>
          <a:xfrm>
            <a:off x="551089" y="1092262"/>
            <a:ext cx="6984776" cy="4889343"/>
          </a:xfrm>
          <a:prstGeom prst="rect">
            <a:avLst/>
          </a:prstGeom>
        </p:spPr>
      </p:pic>
      <p:sp>
        <p:nvSpPr>
          <p:cNvPr id="9" name="CasellaDiTesto 8">
            <a:extLst>
              <a:ext uri="{FF2B5EF4-FFF2-40B4-BE49-F238E27FC236}">
                <a16:creationId xmlns:a16="http://schemas.microsoft.com/office/drawing/2014/main" id="{C7B70007-AE11-7B55-E835-D2C2AEB35E6F}"/>
              </a:ext>
            </a:extLst>
          </p:cNvPr>
          <p:cNvSpPr txBox="1"/>
          <p:nvPr/>
        </p:nvSpPr>
        <p:spPr>
          <a:xfrm>
            <a:off x="179512" y="953267"/>
            <a:ext cx="5550359" cy="343235"/>
          </a:xfrm>
          <a:prstGeom prst="rect">
            <a:avLst/>
          </a:prstGeom>
          <a:noFill/>
        </p:spPr>
        <p:txBody>
          <a:bodyPr wrap="square">
            <a:spAutoFit/>
          </a:bodyPr>
          <a:lstStyle/>
          <a:p>
            <a:pPr algn="just" eaLnBrk="1" hangingPunct="1">
              <a:lnSpc>
                <a:spcPct val="90000"/>
              </a:lnSpc>
              <a:spcAft>
                <a:spcPct val="30000"/>
              </a:spcAft>
            </a:pPr>
            <a:r>
              <a:rPr lang="it-IT" altLang="it-IT" sz="1800" dirty="0" err="1">
                <a:solidFill>
                  <a:srgbClr val="FF0000"/>
                </a:solidFill>
                <a:latin typeface="Aptos" panose="020B0004020202020204" pitchFamily="34" charset="0"/>
              </a:rPr>
              <a:t>Cells</a:t>
            </a:r>
            <a:r>
              <a:rPr lang="it-IT" altLang="it-IT" sz="1800" dirty="0">
                <a:solidFill>
                  <a:srgbClr val="FF0000"/>
                </a:solidFill>
                <a:latin typeface="Aptos" panose="020B0004020202020204" pitchFamily="34" charset="0"/>
              </a:rPr>
              <a:t> from a sample (</a:t>
            </a:r>
            <a:r>
              <a:rPr lang="it-IT" altLang="it-IT" sz="1800" dirty="0" err="1">
                <a:solidFill>
                  <a:srgbClr val="FF0000"/>
                </a:solidFill>
                <a:latin typeface="Aptos" panose="020B0004020202020204" pitchFamily="34" charset="0"/>
              </a:rPr>
              <a:t>organ</a:t>
            </a:r>
            <a:r>
              <a:rPr lang="it-IT" altLang="it-IT" sz="1800" dirty="0">
                <a:solidFill>
                  <a:srgbClr val="FF0000"/>
                </a:solidFill>
                <a:latin typeface="Aptos" panose="020B0004020202020204" pitchFamily="34" charset="0"/>
              </a:rPr>
              <a:t>, </a:t>
            </a:r>
            <a:r>
              <a:rPr lang="it-IT" altLang="it-IT" sz="1800" dirty="0" err="1">
                <a:solidFill>
                  <a:srgbClr val="FF0000"/>
                </a:solidFill>
                <a:latin typeface="Aptos" panose="020B0004020202020204" pitchFamily="34" charset="0"/>
              </a:rPr>
              <a:t>biopsy</a:t>
            </a:r>
            <a:r>
              <a:rPr lang="it-IT" altLang="it-IT" sz="1800" dirty="0">
                <a:solidFill>
                  <a:srgbClr val="FF0000"/>
                </a:solidFill>
                <a:latin typeface="Aptos" panose="020B0004020202020204" pitchFamily="34" charset="0"/>
              </a:rPr>
              <a:t>, </a:t>
            </a:r>
            <a:r>
              <a:rPr lang="it-IT" altLang="it-IT" sz="1800" dirty="0" err="1">
                <a:solidFill>
                  <a:srgbClr val="FF0000"/>
                </a:solidFill>
                <a:latin typeface="Aptos" panose="020B0004020202020204" pitchFamily="34" charset="0"/>
              </a:rPr>
              <a:t>embryos</a:t>
            </a:r>
            <a:r>
              <a:rPr lang="it-IT" altLang="it-IT" sz="1800" dirty="0">
                <a:solidFill>
                  <a:srgbClr val="FF0000"/>
                </a:solidFill>
                <a:latin typeface="Aptos" panose="020B0004020202020204" pitchFamily="34" charset="0"/>
              </a:rPr>
              <a:t>).</a:t>
            </a:r>
          </a:p>
        </p:txBody>
      </p:sp>
      <p:sp>
        <p:nvSpPr>
          <p:cNvPr id="13" name="CasellaDiTesto 12">
            <a:extLst>
              <a:ext uri="{FF2B5EF4-FFF2-40B4-BE49-F238E27FC236}">
                <a16:creationId xmlns:a16="http://schemas.microsoft.com/office/drawing/2014/main" id="{93AE4D94-17AD-FE56-C435-E044243C16FA}"/>
              </a:ext>
            </a:extLst>
          </p:cNvPr>
          <p:cNvSpPr txBox="1"/>
          <p:nvPr/>
        </p:nvSpPr>
        <p:spPr>
          <a:xfrm>
            <a:off x="450845" y="5783584"/>
            <a:ext cx="4320480" cy="674031"/>
          </a:xfrm>
          <a:prstGeom prst="rect">
            <a:avLst/>
          </a:prstGeom>
          <a:noFill/>
        </p:spPr>
        <p:txBody>
          <a:bodyPr wrap="square">
            <a:spAutoFit/>
          </a:bodyPr>
          <a:lstStyle/>
          <a:p>
            <a:pPr algn="just" eaLnBrk="1" hangingPunct="1">
              <a:lnSpc>
                <a:spcPct val="90000"/>
              </a:lnSpc>
              <a:spcAft>
                <a:spcPct val="30000"/>
              </a:spcAft>
            </a:pPr>
            <a:r>
              <a:rPr lang="it-IT" altLang="it-IT" sz="1800" dirty="0">
                <a:latin typeface="Aptos" panose="020B0004020202020204" pitchFamily="34" charset="0"/>
              </a:rPr>
              <a:t>Control of  </a:t>
            </a:r>
            <a:r>
              <a:rPr lang="it-IT" altLang="it-IT" dirty="0" err="1">
                <a:latin typeface="Aptos" panose="020B0004020202020204" pitchFamily="34" charset="0"/>
              </a:rPr>
              <a:t>cell</a:t>
            </a:r>
            <a:r>
              <a:rPr lang="it-IT" altLang="it-IT" dirty="0">
                <a:latin typeface="Aptos" panose="020B0004020202020204" pitchFamily="34" charset="0"/>
              </a:rPr>
              <a:t> </a:t>
            </a:r>
            <a:r>
              <a:rPr lang="it-IT" altLang="it-IT" dirty="0" err="1">
                <a:latin typeface="Aptos" panose="020B0004020202020204" pitchFamily="34" charset="0"/>
              </a:rPr>
              <a:t>viability</a:t>
            </a:r>
            <a:r>
              <a:rPr lang="it-IT" altLang="it-IT" dirty="0">
                <a:latin typeface="Aptos" panose="020B0004020202020204" pitchFamily="34" charset="0"/>
              </a:rPr>
              <a:t> </a:t>
            </a:r>
          </a:p>
          <a:p>
            <a:pPr algn="just" eaLnBrk="1" hangingPunct="1">
              <a:lnSpc>
                <a:spcPct val="90000"/>
              </a:lnSpc>
              <a:spcAft>
                <a:spcPct val="30000"/>
              </a:spcAft>
            </a:pPr>
            <a:r>
              <a:rPr lang="it-IT" altLang="it-IT" dirty="0">
                <a:latin typeface="Aptos" panose="020B0004020202020204" pitchFamily="34" charset="0"/>
              </a:rPr>
              <a:t>and </a:t>
            </a:r>
            <a:r>
              <a:rPr lang="it-IT" altLang="it-IT" dirty="0" err="1">
                <a:latin typeface="Aptos" panose="020B0004020202020204" pitchFamily="34" charset="0"/>
              </a:rPr>
              <a:t>plating</a:t>
            </a:r>
            <a:endParaRPr lang="it-IT" altLang="it-IT" sz="1800" dirty="0">
              <a:latin typeface="Aptos" panose="020B0004020202020204" pitchFamily="34" charset="0"/>
            </a:endParaRPr>
          </a:p>
        </p:txBody>
      </p:sp>
      <p:sp>
        <p:nvSpPr>
          <p:cNvPr id="14" name="Rectangle 2">
            <a:extLst>
              <a:ext uri="{FF2B5EF4-FFF2-40B4-BE49-F238E27FC236}">
                <a16:creationId xmlns:a16="http://schemas.microsoft.com/office/drawing/2014/main" id="{BA009BC0-8501-E476-D8A3-5A045BEFA7D6}"/>
              </a:ext>
            </a:extLst>
          </p:cNvPr>
          <p:cNvSpPr>
            <a:spLocks noGrp="1" noChangeArrowheads="1"/>
          </p:cNvSpPr>
          <p:nvPr>
            <p:ph type="title"/>
          </p:nvPr>
        </p:nvSpPr>
        <p:spPr>
          <a:xfrm>
            <a:off x="467588" y="72407"/>
            <a:ext cx="8441055" cy="620395"/>
          </a:xfrm>
        </p:spPr>
        <p:txBody>
          <a:bodyPr/>
          <a:lstStyle/>
          <a:p>
            <a:pPr eaLnBrk="1" hangingPunct="1"/>
            <a:r>
              <a:rPr lang="en-US" sz="2400" b="1" dirty="0">
                <a:latin typeface="Aptos" panose="020B0004020202020204" pitchFamily="34" charset="0"/>
                <a:cs typeface="Arial" panose="020B0604020202020204" pitchFamily="34" charset="0"/>
              </a:rPr>
              <a:t>Primary cultures</a:t>
            </a:r>
            <a:endParaRPr lang="it-IT" altLang="ko-KR" sz="2400" b="1" dirty="0">
              <a:latin typeface="Aptos" panose="020B0004020202020204" pitchFamily="34" charset="0"/>
              <a:ea typeface="Gulim" panose="020B0600000101010101" pitchFamily="34" charset="-127"/>
              <a:cs typeface="Arial" panose="020B0604020202020204" pitchFamily="34" charset="0"/>
            </a:endParaRPr>
          </a:p>
        </p:txBody>
      </p:sp>
      <p:sp>
        <p:nvSpPr>
          <p:cNvPr id="16" name="CasellaDiTesto 15">
            <a:extLst>
              <a:ext uri="{FF2B5EF4-FFF2-40B4-BE49-F238E27FC236}">
                <a16:creationId xmlns:a16="http://schemas.microsoft.com/office/drawing/2014/main" id="{DD30E55B-2DA7-61E7-C6BA-C108AC0AF8A9}"/>
              </a:ext>
            </a:extLst>
          </p:cNvPr>
          <p:cNvSpPr txBox="1"/>
          <p:nvPr/>
        </p:nvSpPr>
        <p:spPr>
          <a:xfrm>
            <a:off x="5729871" y="5644277"/>
            <a:ext cx="2887216" cy="369332"/>
          </a:xfrm>
          <a:prstGeom prst="rect">
            <a:avLst/>
          </a:prstGeom>
          <a:noFill/>
        </p:spPr>
        <p:txBody>
          <a:bodyPr wrap="square">
            <a:spAutoFit/>
          </a:bodyPr>
          <a:lstStyle/>
          <a:p>
            <a:r>
              <a:rPr lang="en-US" dirty="0">
                <a:solidFill>
                  <a:srgbClr val="7030A0"/>
                </a:solidFill>
                <a:latin typeface="Aptos" panose="020B0004020202020204" pitchFamily="34" charset="0"/>
              </a:rPr>
              <a:t>Enzymatic dissociation</a:t>
            </a:r>
          </a:p>
        </p:txBody>
      </p:sp>
      <p:sp>
        <p:nvSpPr>
          <p:cNvPr id="18" name="CasellaDiTesto 17">
            <a:extLst>
              <a:ext uri="{FF2B5EF4-FFF2-40B4-BE49-F238E27FC236}">
                <a16:creationId xmlns:a16="http://schemas.microsoft.com/office/drawing/2014/main" id="{E01A4A4D-88BF-B212-9BAF-9067ABB0FB7E}"/>
              </a:ext>
            </a:extLst>
          </p:cNvPr>
          <p:cNvSpPr txBox="1"/>
          <p:nvPr/>
        </p:nvSpPr>
        <p:spPr>
          <a:xfrm>
            <a:off x="5992802" y="1412776"/>
            <a:ext cx="2887216" cy="369332"/>
          </a:xfrm>
          <a:prstGeom prst="rect">
            <a:avLst/>
          </a:prstGeom>
          <a:noFill/>
        </p:spPr>
        <p:txBody>
          <a:bodyPr wrap="square">
            <a:spAutoFit/>
          </a:bodyPr>
          <a:lstStyle/>
          <a:p>
            <a:r>
              <a:rPr lang="en-US" dirty="0">
                <a:solidFill>
                  <a:srgbClr val="00B0F0"/>
                </a:solidFill>
                <a:latin typeface="Aptos" panose="020B0004020202020204" pitchFamily="34" charset="0"/>
              </a:rPr>
              <a:t>Mechanical dissociation</a:t>
            </a:r>
          </a:p>
        </p:txBody>
      </p:sp>
    </p:spTree>
    <p:extLst>
      <p:ext uri="{BB962C8B-B14F-4D97-AF65-F5344CB8AC3E}">
        <p14:creationId xmlns:p14="http://schemas.microsoft.com/office/powerpoint/2010/main" val="2742367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37</a:t>
            </a:fld>
            <a:endParaRPr lang="it-IT" altLang="it-IT"/>
          </a:p>
        </p:txBody>
      </p:sp>
      <p:sp>
        <p:nvSpPr>
          <p:cNvPr id="6" name="Rettangolo 5"/>
          <p:cNvSpPr/>
          <p:nvPr/>
        </p:nvSpPr>
        <p:spPr>
          <a:xfrm>
            <a:off x="161021" y="260648"/>
            <a:ext cx="5040559" cy="3939540"/>
          </a:xfrm>
          <a:prstGeom prst="rect">
            <a:avLst/>
          </a:prstGeom>
        </p:spPr>
        <p:txBody>
          <a:bodyPr wrap="square">
            <a:spAutoFit/>
          </a:bodyPr>
          <a:lstStyle/>
          <a:p>
            <a:r>
              <a:rPr lang="en-US" b="1" u="sng" dirty="0">
                <a:solidFill>
                  <a:srgbClr val="973F2F"/>
                </a:solidFill>
                <a:latin typeface="Aptos" panose="020B0004020202020204" pitchFamily="34" charset="0"/>
              </a:rPr>
              <a:t>Mechanical dissociation</a:t>
            </a:r>
          </a:p>
          <a:p>
            <a:endParaRPr lang="en-US" sz="1400" dirty="0">
              <a:solidFill>
                <a:srgbClr val="333333"/>
              </a:solidFill>
              <a:latin typeface="Aptos" panose="020B0004020202020204" pitchFamily="34" charset="0"/>
            </a:endParaRPr>
          </a:p>
          <a:p>
            <a:pPr marL="285750" indent="-285750">
              <a:buFontTx/>
              <a:buChar char="-"/>
            </a:pPr>
            <a:r>
              <a:rPr lang="en-US" sz="1600" dirty="0">
                <a:solidFill>
                  <a:srgbClr val="333333"/>
                </a:solidFill>
                <a:latin typeface="Aptos" panose="020B0004020202020204" pitchFamily="34" charset="0"/>
              </a:rPr>
              <a:t>repeated mincing with scissors or sharp blades,</a:t>
            </a:r>
          </a:p>
          <a:p>
            <a:pPr marL="285750" indent="-285750">
              <a:buFontTx/>
              <a:buChar char="-"/>
            </a:pPr>
            <a:endParaRPr lang="en-US" sz="1600" dirty="0">
              <a:solidFill>
                <a:srgbClr val="333333"/>
              </a:solidFill>
              <a:latin typeface="Aptos" panose="020B0004020202020204" pitchFamily="34" charset="0"/>
            </a:endParaRPr>
          </a:p>
          <a:p>
            <a:pPr marL="285750" indent="-285750">
              <a:buFontTx/>
              <a:buChar char="-"/>
            </a:pPr>
            <a:r>
              <a:rPr lang="en-US" sz="1600" dirty="0">
                <a:solidFill>
                  <a:srgbClr val="333333"/>
                </a:solidFill>
                <a:latin typeface="Aptos" panose="020B0004020202020204" pitchFamily="34" charset="0"/>
              </a:rPr>
              <a:t>scraping the tissue surface, </a:t>
            </a:r>
          </a:p>
          <a:p>
            <a:pPr marL="285750" indent="-285750">
              <a:buFontTx/>
              <a:buChar char="-"/>
            </a:pPr>
            <a:endParaRPr lang="en-US" sz="1600" dirty="0">
              <a:solidFill>
                <a:srgbClr val="333333"/>
              </a:solidFill>
              <a:latin typeface="Aptos" panose="020B0004020202020204" pitchFamily="34" charset="0"/>
            </a:endParaRPr>
          </a:p>
          <a:p>
            <a:pPr marL="285750" indent="-285750">
              <a:buFontTx/>
              <a:buChar char="-"/>
            </a:pPr>
            <a:r>
              <a:rPr lang="en-US" sz="1600" dirty="0">
                <a:solidFill>
                  <a:srgbClr val="333333"/>
                </a:solidFill>
                <a:latin typeface="Aptos" panose="020B0004020202020204" pitchFamily="34" charset="0"/>
              </a:rPr>
              <a:t>homogenization, </a:t>
            </a:r>
          </a:p>
          <a:p>
            <a:pPr marL="285750" indent="-285750">
              <a:buFontTx/>
              <a:buChar char="-"/>
            </a:pPr>
            <a:endParaRPr lang="en-US" sz="1600" dirty="0">
              <a:solidFill>
                <a:srgbClr val="333333"/>
              </a:solidFill>
              <a:latin typeface="Aptos" panose="020B0004020202020204" pitchFamily="34" charset="0"/>
            </a:endParaRPr>
          </a:p>
          <a:p>
            <a:pPr marL="285750" indent="-285750">
              <a:buFontTx/>
              <a:buChar char="-"/>
            </a:pPr>
            <a:r>
              <a:rPr lang="en-US" sz="1600" dirty="0" err="1">
                <a:solidFill>
                  <a:srgbClr val="333333"/>
                </a:solidFill>
                <a:latin typeface="Aptos" panose="020B0004020202020204" pitchFamily="34" charset="0"/>
              </a:rPr>
              <a:t>vortexing</a:t>
            </a:r>
            <a:r>
              <a:rPr lang="en-US" sz="1600" dirty="0">
                <a:solidFill>
                  <a:srgbClr val="333333"/>
                </a:solidFill>
                <a:latin typeface="Aptos" panose="020B0004020202020204" pitchFamily="34" charset="0"/>
              </a:rPr>
              <a:t>, repeated aspiration through pipettes or sequentially smaller needles (e.g., 16-, 20-, and 23-gauge), </a:t>
            </a:r>
          </a:p>
          <a:p>
            <a:pPr marL="285750" indent="-285750">
              <a:buFontTx/>
              <a:buChar char="-"/>
            </a:pPr>
            <a:endParaRPr lang="en-US" sz="1600" dirty="0">
              <a:solidFill>
                <a:srgbClr val="333333"/>
              </a:solidFill>
              <a:latin typeface="Aptos" panose="020B0004020202020204" pitchFamily="34" charset="0"/>
            </a:endParaRPr>
          </a:p>
          <a:p>
            <a:pPr marL="285750" indent="-285750">
              <a:buFontTx/>
              <a:buChar char="-"/>
            </a:pPr>
            <a:r>
              <a:rPr lang="en-US" sz="1600" dirty="0">
                <a:solidFill>
                  <a:srgbClr val="333333"/>
                </a:solidFill>
                <a:latin typeface="Aptos" panose="020B0004020202020204" pitchFamily="34" charset="0"/>
              </a:rPr>
              <a:t>application of abnormal osmolarity stress</a:t>
            </a:r>
            <a:r>
              <a:rPr lang="en-US" sz="1400" dirty="0">
                <a:solidFill>
                  <a:srgbClr val="333333"/>
                </a:solidFill>
                <a:latin typeface="Aptos" panose="020B0004020202020204" pitchFamily="34" charset="0"/>
              </a:rPr>
              <a:t>, </a:t>
            </a:r>
          </a:p>
          <a:p>
            <a:pPr marL="285750" indent="-285750">
              <a:buFontTx/>
              <a:buChar char="-"/>
            </a:pPr>
            <a:endParaRPr lang="en-US" sz="1400" dirty="0">
              <a:solidFill>
                <a:srgbClr val="333333"/>
              </a:solidFill>
              <a:latin typeface="Aptos" panose="020B0004020202020204" pitchFamily="34" charset="0"/>
            </a:endParaRPr>
          </a:p>
          <a:p>
            <a:pPr marL="285750" indent="-285750">
              <a:buFontTx/>
              <a:buChar char="-"/>
            </a:pPr>
            <a:endParaRPr lang="en-US" sz="1400" dirty="0">
              <a:solidFill>
                <a:srgbClr val="333333"/>
              </a:solidFill>
              <a:latin typeface="Aptos" panose="020B0004020202020204" pitchFamily="34" charset="0"/>
            </a:endParaRPr>
          </a:p>
          <a:p>
            <a:endParaRPr lang="en-US" sz="1400" dirty="0">
              <a:solidFill>
                <a:srgbClr val="333333"/>
              </a:solidFill>
              <a:latin typeface="Aptos" panose="020B0004020202020204" pitchFamily="34" charset="0"/>
            </a:endParaRPr>
          </a:p>
        </p:txBody>
      </p:sp>
      <p:pic>
        <p:nvPicPr>
          <p:cNvPr id="5" name="Content Placeholder 4"/>
          <p:cNvPicPr>
            <a:picLocks noGrp="1" noChangeAspect="1"/>
          </p:cNvPicPr>
          <p:nvPr>
            <p:ph idx="1"/>
          </p:nvPr>
        </p:nvPicPr>
        <p:blipFill rotWithShape="1">
          <a:blip r:embed="rId2"/>
          <a:srcRect l="-316" t="-323" r="33296" b="71226"/>
          <a:stretch/>
        </p:blipFill>
        <p:spPr>
          <a:xfrm>
            <a:off x="5436096" y="1167826"/>
            <a:ext cx="3600400" cy="1677213"/>
          </a:xfrm>
          <a:prstGeom prst="rect">
            <a:avLst/>
          </a:prstGeom>
        </p:spPr>
      </p:pic>
      <p:pic>
        <p:nvPicPr>
          <p:cNvPr id="9" name="Content Placeholder 4">
            <a:extLst>
              <a:ext uri="{FF2B5EF4-FFF2-40B4-BE49-F238E27FC236}">
                <a16:creationId xmlns:a16="http://schemas.microsoft.com/office/drawing/2014/main" id="{1DA78D14-04E0-4C66-8F59-2193B8599AB6}"/>
              </a:ext>
            </a:extLst>
          </p:cNvPr>
          <p:cNvPicPr>
            <a:picLocks noChangeAspect="1"/>
          </p:cNvPicPr>
          <p:nvPr/>
        </p:nvPicPr>
        <p:blipFill rotWithShape="1">
          <a:blip r:embed="rId2"/>
          <a:srcRect l="66597" t="-323" r="316" b="71226"/>
          <a:stretch/>
        </p:blipFill>
        <p:spPr bwMode="auto">
          <a:xfrm>
            <a:off x="6553200" y="4122096"/>
            <a:ext cx="2268260" cy="214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141FCCEE-668E-335D-AB42-91B79BA82416}"/>
              </a:ext>
            </a:extLst>
          </p:cNvPr>
          <p:cNvPicPr>
            <a:picLocks noChangeAspect="1"/>
          </p:cNvPicPr>
          <p:nvPr/>
        </p:nvPicPr>
        <p:blipFill rotWithShape="1">
          <a:blip r:embed="rId3"/>
          <a:srcRect b="60058"/>
          <a:stretch/>
        </p:blipFill>
        <p:spPr>
          <a:xfrm>
            <a:off x="107504" y="4012961"/>
            <a:ext cx="5976664" cy="235861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C3B0B74-46CE-1F2A-B350-6990F91DF0A4}"/>
              </a:ext>
            </a:extLst>
          </p:cNvPr>
          <p:cNvSpPr>
            <a:spLocks noGrp="1"/>
          </p:cNvSpPr>
          <p:nvPr>
            <p:ph type="sldNum" sz="quarter" idx="12"/>
          </p:nvPr>
        </p:nvSpPr>
        <p:spPr/>
        <p:txBody>
          <a:bodyPr/>
          <a:lstStyle/>
          <a:p>
            <a:pPr>
              <a:defRPr/>
            </a:pPr>
            <a:fld id="{16830016-2DC0-44CE-8BA5-4F6AF2411B64}" type="slidenum">
              <a:rPr lang="it-IT" altLang="it-IT" smtClean="0">
                <a:latin typeface="Aptos" panose="020B0004020202020204" pitchFamily="34" charset="0"/>
                <a:ea typeface="ADLaM Display" panose="02010000000000000000" pitchFamily="2" charset="0"/>
                <a:cs typeface="ADLaM Display" panose="02010000000000000000" pitchFamily="2" charset="0"/>
              </a:rPr>
              <a:t>38</a:t>
            </a:fld>
            <a:endParaRPr lang="it-IT" altLang="it-IT">
              <a:latin typeface="Aptos" panose="020B0004020202020204" pitchFamily="34" charset="0"/>
              <a:ea typeface="ADLaM Display" panose="02010000000000000000" pitchFamily="2" charset="0"/>
              <a:cs typeface="ADLaM Display" panose="02010000000000000000" pitchFamily="2" charset="0"/>
            </a:endParaRPr>
          </a:p>
        </p:txBody>
      </p:sp>
      <p:sp>
        <p:nvSpPr>
          <p:cNvPr id="6" name="CasellaDiTesto 5">
            <a:extLst>
              <a:ext uri="{FF2B5EF4-FFF2-40B4-BE49-F238E27FC236}">
                <a16:creationId xmlns:a16="http://schemas.microsoft.com/office/drawing/2014/main" id="{C7FAF524-0ED2-C5D2-59DA-48A003F09B22}"/>
              </a:ext>
            </a:extLst>
          </p:cNvPr>
          <p:cNvSpPr txBox="1"/>
          <p:nvPr/>
        </p:nvSpPr>
        <p:spPr>
          <a:xfrm>
            <a:off x="244182" y="215849"/>
            <a:ext cx="8442617" cy="2462213"/>
          </a:xfrm>
          <a:prstGeom prst="rect">
            <a:avLst/>
          </a:prstGeom>
          <a:noFill/>
        </p:spPr>
        <p:txBody>
          <a:bodyPr wrap="square">
            <a:spAutoFit/>
          </a:bodyPr>
          <a:lstStyle/>
          <a:p>
            <a:pPr algn="l"/>
            <a:r>
              <a:rPr lang="en-US" sz="2800" b="1" i="0" dirty="0">
                <a:solidFill>
                  <a:srgbClr val="53565A"/>
                </a:solidFill>
                <a:effectLst/>
                <a:latin typeface="Aptos" panose="020B0004020202020204" pitchFamily="34" charset="0"/>
                <a:ea typeface="ADLaM Display" panose="02010000000000000000" pitchFamily="2" charset="0"/>
                <a:cs typeface="ADLaM Display" panose="02010000000000000000" pitchFamily="2" charset="0"/>
              </a:rPr>
              <a:t>Cell strainers </a:t>
            </a:r>
          </a:p>
          <a:p>
            <a:pPr algn="l"/>
            <a:endParaRPr lang="en-US" b="1" dirty="0">
              <a:solidFill>
                <a:srgbClr val="53565A"/>
              </a:solidFill>
              <a:latin typeface="Aptos" panose="020B0004020202020204" pitchFamily="34" charset="0"/>
              <a:ea typeface="ADLaM Display" panose="02010000000000000000" pitchFamily="2" charset="0"/>
              <a:cs typeface="ADLaM Display" panose="02010000000000000000" pitchFamily="2" charset="0"/>
            </a:endParaRPr>
          </a:p>
          <a:p>
            <a:pPr algn="l"/>
            <a:r>
              <a:rPr lang="en-US" b="0" i="0" dirty="0">
                <a:solidFill>
                  <a:srgbClr val="53565A"/>
                </a:solidFill>
                <a:effectLst/>
                <a:latin typeface="Aptos" panose="020B0004020202020204" pitchFamily="34" charset="0"/>
                <a:ea typeface="ADLaM Display" panose="02010000000000000000" pitchFamily="2" charset="0"/>
                <a:cs typeface="ADLaM Display" panose="02010000000000000000" pitchFamily="2" charset="0"/>
              </a:rPr>
              <a:t>are sterile, easy to use devices for rapidly isolating primary cells to consistently obtain </a:t>
            </a:r>
            <a:r>
              <a:rPr lang="en-US" b="1" i="0" dirty="0">
                <a:solidFill>
                  <a:srgbClr val="53565A"/>
                </a:solidFill>
                <a:effectLst/>
                <a:latin typeface="Aptos" panose="020B0004020202020204" pitchFamily="34" charset="0"/>
                <a:ea typeface="ADLaM Display" panose="02010000000000000000" pitchFamily="2" charset="0"/>
                <a:cs typeface="ADLaM Display" panose="02010000000000000000" pitchFamily="2" charset="0"/>
              </a:rPr>
              <a:t>a uniform single-cell suspension from tissues</a:t>
            </a:r>
            <a:r>
              <a:rPr lang="en-US" b="0" i="0" dirty="0">
                <a:solidFill>
                  <a:srgbClr val="53565A"/>
                </a:solidFill>
                <a:effectLst/>
                <a:latin typeface="Aptos" panose="020B0004020202020204" pitchFamily="34" charset="0"/>
                <a:ea typeface="ADLaM Display" panose="02010000000000000000" pitchFamily="2" charset="0"/>
                <a:cs typeface="ADLaM Display" panose="02010000000000000000" pitchFamily="2" charset="0"/>
              </a:rPr>
              <a:t>.  Fits 50 ml Falcon® conical tubes.</a:t>
            </a:r>
            <a:br>
              <a:rPr lang="en-US" b="0" i="0" dirty="0">
                <a:solidFill>
                  <a:srgbClr val="53565A"/>
                </a:solidFill>
                <a:effectLst/>
                <a:latin typeface="Aptos" panose="020B0004020202020204" pitchFamily="34" charset="0"/>
                <a:ea typeface="ADLaM Display" panose="02010000000000000000" pitchFamily="2" charset="0"/>
                <a:cs typeface="ADLaM Display" panose="02010000000000000000" pitchFamily="2" charset="0"/>
              </a:rPr>
            </a:br>
            <a:endParaRPr lang="en-US" b="0" i="0" dirty="0">
              <a:solidFill>
                <a:srgbClr val="53565A"/>
              </a:solidFill>
              <a:effectLst/>
              <a:latin typeface="Aptos" panose="020B0004020202020204" pitchFamily="34" charset="0"/>
              <a:ea typeface="ADLaM Display" panose="02010000000000000000" pitchFamily="2" charset="0"/>
              <a:cs typeface="ADLaM Display" panose="02010000000000000000" pitchFamily="2" charset="0"/>
            </a:endParaRPr>
          </a:p>
          <a:p>
            <a:br>
              <a:rPr lang="en-US" dirty="0">
                <a:latin typeface="Aptos" panose="020B0004020202020204" pitchFamily="34" charset="0"/>
                <a:ea typeface="ADLaM Display" panose="02010000000000000000" pitchFamily="2" charset="0"/>
                <a:cs typeface="ADLaM Display" panose="02010000000000000000" pitchFamily="2" charset="0"/>
              </a:rPr>
            </a:br>
            <a:endParaRPr lang="it-IT" dirty="0">
              <a:latin typeface="Aptos" panose="020B0004020202020204" pitchFamily="34" charset="0"/>
              <a:ea typeface="ADLaM Display" panose="02010000000000000000" pitchFamily="2" charset="0"/>
              <a:cs typeface="ADLaM Display" panose="02010000000000000000" pitchFamily="2" charset="0"/>
            </a:endParaRPr>
          </a:p>
        </p:txBody>
      </p:sp>
      <p:sp>
        <p:nvSpPr>
          <p:cNvPr id="9" name="CasellaDiTesto 8">
            <a:extLst>
              <a:ext uri="{FF2B5EF4-FFF2-40B4-BE49-F238E27FC236}">
                <a16:creationId xmlns:a16="http://schemas.microsoft.com/office/drawing/2014/main" id="{F715A676-D908-67AD-1E9A-53E479C49CEE}"/>
              </a:ext>
            </a:extLst>
          </p:cNvPr>
          <p:cNvSpPr txBox="1"/>
          <p:nvPr/>
        </p:nvSpPr>
        <p:spPr>
          <a:xfrm>
            <a:off x="71709" y="4712342"/>
            <a:ext cx="5145744" cy="1692771"/>
          </a:xfrm>
          <a:prstGeom prst="rect">
            <a:avLst/>
          </a:prstGeom>
          <a:noFill/>
        </p:spPr>
        <p:txBody>
          <a:bodyPr wrap="square">
            <a:spAutoFit/>
          </a:bodyPr>
          <a:lstStyle/>
          <a:p>
            <a:r>
              <a:rPr lang="en-US" sz="1600" dirty="0">
                <a:solidFill>
                  <a:srgbClr val="333333"/>
                </a:solidFill>
                <a:latin typeface="Aptos" panose="020B0004020202020204" pitchFamily="34" charset="0"/>
                <a:ea typeface="ADLaM Display" panose="02010000000000000000" pitchFamily="2" charset="0"/>
                <a:cs typeface="ADLaM Display" panose="02010000000000000000" pitchFamily="2" charset="0"/>
              </a:rPr>
              <a:t>This process </a:t>
            </a:r>
            <a:r>
              <a:rPr lang="en-US" sz="1600" b="1" dirty="0">
                <a:solidFill>
                  <a:srgbClr val="333333"/>
                </a:solidFill>
                <a:latin typeface="Aptos" panose="020B0004020202020204" pitchFamily="34" charset="0"/>
                <a:ea typeface="ADLaM Display" panose="02010000000000000000" pitchFamily="2" charset="0"/>
                <a:cs typeface="ADLaM Display" panose="02010000000000000000" pitchFamily="2" charset="0"/>
              </a:rPr>
              <a:t>generates single cell suspensions quickly </a:t>
            </a:r>
            <a:r>
              <a:rPr lang="en-US" sz="1600" dirty="0">
                <a:solidFill>
                  <a:srgbClr val="333333"/>
                </a:solidFill>
                <a:latin typeface="Aptos" panose="020B0004020202020204" pitchFamily="34" charset="0"/>
                <a:ea typeface="ADLaM Display" panose="02010000000000000000" pitchFamily="2" charset="0"/>
                <a:cs typeface="ADLaM Display" panose="02010000000000000000" pitchFamily="2" charset="0"/>
              </a:rPr>
              <a:t>with a minimal number of steps. </a:t>
            </a:r>
          </a:p>
          <a:p>
            <a:endParaRPr lang="en-US" sz="1600" dirty="0">
              <a:solidFill>
                <a:srgbClr val="333333"/>
              </a:solidFill>
              <a:latin typeface="Aptos" panose="020B0004020202020204" pitchFamily="34" charset="0"/>
              <a:ea typeface="ADLaM Display" panose="02010000000000000000" pitchFamily="2" charset="0"/>
              <a:cs typeface="ADLaM Display" panose="02010000000000000000" pitchFamily="2" charset="0"/>
            </a:endParaRPr>
          </a:p>
          <a:p>
            <a:r>
              <a:rPr lang="en-US" sz="1400" dirty="0">
                <a:solidFill>
                  <a:srgbClr val="333333"/>
                </a:solidFill>
                <a:latin typeface="Aptos" panose="020B0004020202020204" pitchFamily="34" charset="0"/>
                <a:ea typeface="ADLaM Display" panose="02010000000000000000" pitchFamily="2" charset="0"/>
                <a:cs typeface="ADLaM Display" panose="02010000000000000000" pitchFamily="2" charset="0"/>
              </a:rPr>
              <a:t>However, dissociation of tumor tissue using mechanical methods is not often a suitable technique, for obtaining tumor cells for culture because the technique results in </a:t>
            </a:r>
            <a:r>
              <a:rPr lang="en-US" sz="1400" b="1" dirty="0">
                <a:solidFill>
                  <a:srgbClr val="333333"/>
                </a:solidFill>
                <a:latin typeface="Aptos" panose="020B0004020202020204" pitchFamily="34" charset="0"/>
                <a:ea typeface="ADLaM Display" panose="02010000000000000000" pitchFamily="2" charset="0"/>
                <a:cs typeface="ADLaM Display" panose="02010000000000000000" pitchFamily="2" charset="0"/>
              </a:rPr>
              <a:t>a high percentage of dead cells </a:t>
            </a:r>
            <a:r>
              <a:rPr lang="en-US" sz="1400" dirty="0">
                <a:solidFill>
                  <a:srgbClr val="333333"/>
                </a:solidFill>
                <a:latin typeface="Aptos" panose="020B0004020202020204" pitchFamily="34" charset="0"/>
                <a:ea typeface="ADLaM Display" panose="02010000000000000000" pitchFamily="2" charset="0"/>
                <a:cs typeface="ADLaM Display" panose="02010000000000000000" pitchFamily="2" charset="0"/>
              </a:rPr>
              <a:t>that secrete degrading enzymes</a:t>
            </a:r>
            <a:endParaRPr lang="en-US" sz="1400" b="0" i="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endParaRPr>
          </a:p>
        </p:txBody>
      </p:sp>
      <p:sp>
        <p:nvSpPr>
          <p:cNvPr id="10" name="CasellaDiTesto 9">
            <a:extLst>
              <a:ext uri="{FF2B5EF4-FFF2-40B4-BE49-F238E27FC236}">
                <a16:creationId xmlns:a16="http://schemas.microsoft.com/office/drawing/2014/main" id="{E2F31C41-4C9E-C9E8-BF88-D65FCBD23FF8}"/>
              </a:ext>
            </a:extLst>
          </p:cNvPr>
          <p:cNvSpPr txBox="1"/>
          <p:nvPr/>
        </p:nvSpPr>
        <p:spPr>
          <a:xfrm>
            <a:off x="5243798" y="2600670"/>
            <a:ext cx="4120202" cy="646331"/>
          </a:xfrm>
          <a:prstGeom prst="rect">
            <a:avLst/>
          </a:prstGeom>
          <a:noFill/>
        </p:spPr>
        <p:txBody>
          <a:bodyPr wrap="square">
            <a:spAutoFit/>
          </a:bodyPr>
          <a:lstStyle/>
          <a:p>
            <a:pPr marL="285750" indent="-285750">
              <a:buFontTx/>
              <a:buChar char="-"/>
            </a:pPr>
            <a:r>
              <a:rPr lang="en-US" sz="1800" dirty="0">
                <a:solidFill>
                  <a:srgbClr val="333333"/>
                </a:solidFill>
                <a:latin typeface="Aptos" panose="020B0004020202020204" pitchFamily="34" charset="0"/>
                <a:ea typeface="ADLaM Display" panose="02010000000000000000" pitchFamily="2" charset="0"/>
                <a:cs typeface="ADLaM Display" panose="02010000000000000000" pitchFamily="2" charset="0"/>
              </a:rPr>
              <a:t>filtration through a nylon or steel mesh (</a:t>
            </a:r>
            <a:r>
              <a:rPr lang="en-US" sz="1800" b="1" dirty="0">
                <a:solidFill>
                  <a:srgbClr val="333333"/>
                </a:solidFill>
                <a:latin typeface="Aptos" panose="020B0004020202020204" pitchFamily="34" charset="0"/>
                <a:ea typeface="ADLaM Display" panose="02010000000000000000" pitchFamily="2" charset="0"/>
                <a:cs typeface="ADLaM Display" panose="02010000000000000000" pitchFamily="2" charset="0"/>
              </a:rPr>
              <a:t>50–100 </a:t>
            </a:r>
            <a:r>
              <a:rPr lang="en-US" sz="1800" b="1" dirty="0" err="1">
                <a:solidFill>
                  <a:srgbClr val="333333"/>
                </a:solidFill>
                <a:latin typeface="Aptos" panose="020B0004020202020204" pitchFamily="34" charset="0"/>
                <a:ea typeface="ADLaM Display" panose="02010000000000000000" pitchFamily="2" charset="0"/>
                <a:cs typeface="ADLaM Display" panose="02010000000000000000" pitchFamily="2" charset="0"/>
              </a:rPr>
              <a:t>μm</a:t>
            </a:r>
            <a:r>
              <a:rPr lang="en-US" sz="1800" b="1" dirty="0">
                <a:solidFill>
                  <a:srgbClr val="333333"/>
                </a:solidFill>
                <a:latin typeface="Aptos" panose="020B0004020202020204" pitchFamily="34" charset="0"/>
                <a:ea typeface="ADLaM Display" panose="02010000000000000000" pitchFamily="2" charset="0"/>
                <a:cs typeface="ADLaM Display" panose="02010000000000000000" pitchFamily="2" charset="0"/>
              </a:rPr>
              <a:t> opening</a:t>
            </a:r>
            <a:r>
              <a:rPr lang="en-US" sz="1800" dirty="0">
                <a:solidFill>
                  <a:srgbClr val="333333"/>
                </a:solidFill>
                <a:latin typeface="Aptos" panose="020B0004020202020204" pitchFamily="34" charset="0"/>
                <a:ea typeface="ADLaM Display" panose="02010000000000000000" pitchFamily="2" charset="0"/>
                <a:cs typeface="ADLaM Display" panose="02010000000000000000" pitchFamily="2" charset="0"/>
              </a:rPr>
              <a:t>), </a:t>
            </a:r>
          </a:p>
        </p:txBody>
      </p:sp>
      <p:pic>
        <p:nvPicPr>
          <p:cNvPr id="1026" name="Picture 2">
            <a:extLst>
              <a:ext uri="{FF2B5EF4-FFF2-40B4-BE49-F238E27FC236}">
                <a16:creationId xmlns:a16="http://schemas.microsoft.com/office/drawing/2014/main" id="{A913F4CF-4B1E-A033-CA96-E06CD2E85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4" y="2183099"/>
            <a:ext cx="2747397" cy="1990007"/>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37215C18-3A0C-3147-31EC-83743E56670D}"/>
              </a:ext>
            </a:extLst>
          </p:cNvPr>
          <p:cNvPicPr>
            <a:picLocks noChangeAspect="1"/>
          </p:cNvPicPr>
          <p:nvPr/>
        </p:nvPicPr>
        <p:blipFill>
          <a:blip r:embed="rId3"/>
          <a:stretch>
            <a:fillRect/>
          </a:stretch>
        </p:blipFill>
        <p:spPr>
          <a:xfrm>
            <a:off x="3992658" y="60960"/>
            <a:ext cx="5121084" cy="591363"/>
          </a:xfrm>
          <a:prstGeom prst="rect">
            <a:avLst/>
          </a:prstGeom>
        </p:spPr>
      </p:pic>
      <p:pic>
        <p:nvPicPr>
          <p:cNvPr id="12" name="Immagine 11">
            <a:extLst>
              <a:ext uri="{FF2B5EF4-FFF2-40B4-BE49-F238E27FC236}">
                <a16:creationId xmlns:a16="http://schemas.microsoft.com/office/drawing/2014/main" id="{947CD2B1-0488-8BF2-095A-C5A4505C41C0}"/>
              </a:ext>
            </a:extLst>
          </p:cNvPr>
          <p:cNvPicPr>
            <a:picLocks noChangeAspect="1"/>
          </p:cNvPicPr>
          <p:nvPr/>
        </p:nvPicPr>
        <p:blipFill rotWithShape="1">
          <a:blip r:embed="rId4"/>
          <a:srcRect b="18613"/>
          <a:stretch/>
        </p:blipFill>
        <p:spPr>
          <a:xfrm>
            <a:off x="3001676" y="1892587"/>
            <a:ext cx="2084923" cy="2545276"/>
          </a:xfrm>
          <a:prstGeom prst="rect">
            <a:avLst/>
          </a:prstGeom>
        </p:spPr>
      </p:pic>
      <p:pic>
        <p:nvPicPr>
          <p:cNvPr id="2" name="Immagine 1">
            <a:extLst>
              <a:ext uri="{FF2B5EF4-FFF2-40B4-BE49-F238E27FC236}">
                <a16:creationId xmlns:a16="http://schemas.microsoft.com/office/drawing/2014/main" id="{97D475E0-568F-2127-582D-83DAB496E8C3}"/>
              </a:ext>
            </a:extLst>
          </p:cNvPr>
          <p:cNvPicPr>
            <a:picLocks noChangeAspect="1"/>
          </p:cNvPicPr>
          <p:nvPr/>
        </p:nvPicPr>
        <p:blipFill rotWithShape="1">
          <a:blip r:embed="rId5"/>
          <a:srcRect t="40550"/>
          <a:stretch/>
        </p:blipFill>
        <p:spPr>
          <a:xfrm>
            <a:off x="5273397" y="4437863"/>
            <a:ext cx="3542544" cy="2080833"/>
          </a:xfrm>
          <a:prstGeom prst="rect">
            <a:avLst/>
          </a:prstGeom>
        </p:spPr>
      </p:pic>
    </p:spTree>
    <p:extLst>
      <p:ext uri="{BB962C8B-B14F-4D97-AF65-F5344CB8AC3E}">
        <p14:creationId xmlns:p14="http://schemas.microsoft.com/office/powerpoint/2010/main" val="22010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16830016-2DC0-44CE-8BA5-4F6AF2411B64}" type="slidenum">
              <a:rPr lang="it-IT" altLang="it-IT" smtClean="0"/>
              <a:t>39</a:t>
            </a:fld>
            <a:endParaRPr lang="it-IT" altLang="it-IT"/>
          </a:p>
        </p:txBody>
      </p:sp>
      <p:sp>
        <p:nvSpPr>
          <p:cNvPr id="5" name="Rettangolo 4"/>
          <p:cNvSpPr/>
          <p:nvPr/>
        </p:nvSpPr>
        <p:spPr>
          <a:xfrm>
            <a:off x="143507" y="161739"/>
            <a:ext cx="5508613" cy="2123658"/>
          </a:xfrm>
          <a:prstGeom prst="rect">
            <a:avLst/>
          </a:prstGeom>
        </p:spPr>
        <p:txBody>
          <a:bodyPr wrap="square">
            <a:spAutoFit/>
          </a:bodyPr>
          <a:lstStyle/>
          <a:p>
            <a:r>
              <a:rPr lang="en-US" b="1" u="sng" dirty="0">
                <a:solidFill>
                  <a:srgbClr val="973F2F"/>
                </a:solidFill>
                <a:latin typeface="Aptos" panose="020B0004020202020204" pitchFamily="34" charset="0"/>
              </a:rPr>
              <a:t>Enzymatic dissociation</a:t>
            </a:r>
          </a:p>
          <a:p>
            <a:endParaRPr lang="en-US" b="1" u="sng" dirty="0">
              <a:solidFill>
                <a:srgbClr val="973F2F"/>
              </a:solidFill>
              <a:latin typeface="Aptos" panose="020B0004020202020204" pitchFamily="34" charset="0"/>
            </a:endParaRPr>
          </a:p>
          <a:p>
            <a:r>
              <a:rPr lang="en-US" sz="1600" dirty="0">
                <a:solidFill>
                  <a:srgbClr val="333333"/>
                </a:solidFill>
                <a:latin typeface="Aptos" panose="020B0004020202020204" pitchFamily="34" charset="0"/>
              </a:rPr>
              <a:t>Enzymatic dissociation is a commonly used practice to digest minced tissue into a single cell suspensions due to proper digestion of tissue and preservation of cell viability and integrity. </a:t>
            </a:r>
          </a:p>
          <a:p>
            <a:endParaRPr lang="en-US" sz="1600" dirty="0">
              <a:solidFill>
                <a:srgbClr val="333333"/>
              </a:solidFill>
              <a:latin typeface="Aptos" panose="020B0004020202020204" pitchFamily="34" charset="0"/>
            </a:endParaRPr>
          </a:p>
          <a:p>
            <a:endParaRPr lang="en-US" sz="1600" dirty="0">
              <a:solidFill>
                <a:srgbClr val="333333"/>
              </a:solidFill>
              <a:latin typeface="Aptos" panose="020B0004020202020204" pitchFamily="34" charset="0"/>
            </a:endParaRPr>
          </a:p>
        </p:txBody>
      </p:sp>
      <p:pic>
        <p:nvPicPr>
          <p:cNvPr id="2" name="Content Placeholder 1"/>
          <p:cNvPicPr>
            <a:picLocks noGrp="1" noChangeAspect="1"/>
          </p:cNvPicPr>
          <p:nvPr>
            <p:ph idx="1"/>
          </p:nvPr>
        </p:nvPicPr>
        <p:blipFill>
          <a:blip r:embed="rId2"/>
          <a:srcRect l="30468" t="9568" r="30393" b="12486"/>
          <a:stretch>
            <a:fillRect/>
          </a:stretch>
        </p:blipFill>
        <p:spPr>
          <a:xfrm>
            <a:off x="6444208" y="4101225"/>
            <a:ext cx="1674039" cy="2562881"/>
          </a:xfrm>
          <a:prstGeom prst="rect">
            <a:avLst/>
          </a:prstGeom>
        </p:spPr>
      </p:pic>
      <p:pic>
        <p:nvPicPr>
          <p:cNvPr id="7" name="Picture 6"/>
          <p:cNvPicPr>
            <a:picLocks noChangeAspect="1"/>
          </p:cNvPicPr>
          <p:nvPr/>
        </p:nvPicPr>
        <p:blipFill>
          <a:blip r:embed="rId3"/>
          <a:srcRect l="30463" r="28161" b="6419"/>
          <a:stretch>
            <a:fillRect/>
          </a:stretch>
        </p:blipFill>
        <p:spPr>
          <a:xfrm>
            <a:off x="4416193" y="3887190"/>
            <a:ext cx="1746249" cy="2637269"/>
          </a:xfrm>
          <a:prstGeom prst="rect">
            <a:avLst/>
          </a:prstGeom>
        </p:spPr>
      </p:pic>
      <p:sp>
        <p:nvSpPr>
          <p:cNvPr id="8" name="CasellaDiTesto 7">
            <a:extLst>
              <a:ext uri="{FF2B5EF4-FFF2-40B4-BE49-F238E27FC236}">
                <a16:creationId xmlns:a16="http://schemas.microsoft.com/office/drawing/2014/main" id="{4968DA6F-DBE4-45F6-A56B-FFE56895A968}"/>
              </a:ext>
            </a:extLst>
          </p:cNvPr>
          <p:cNvSpPr txBox="1"/>
          <p:nvPr/>
        </p:nvSpPr>
        <p:spPr>
          <a:xfrm>
            <a:off x="143507" y="1933726"/>
            <a:ext cx="5220580" cy="923330"/>
          </a:xfrm>
          <a:prstGeom prst="rect">
            <a:avLst/>
          </a:prstGeom>
          <a:noFill/>
        </p:spPr>
        <p:txBody>
          <a:bodyPr wrap="square">
            <a:spAutoFit/>
          </a:bodyPr>
          <a:lstStyle/>
          <a:p>
            <a:r>
              <a:rPr lang="en-US" sz="1800" dirty="0">
                <a:solidFill>
                  <a:srgbClr val="333333"/>
                </a:solidFill>
                <a:latin typeface="Aptos" panose="020B0004020202020204" pitchFamily="34" charset="0"/>
              </a:rPr>
              <a:t>Numerous studies have shown that </a:t>
            </a:r>
            <a:r>
              <a:rPr lang="en-US" sz="1800" b="1" dirty="0">
                <a:solidFill>
                  <a:srgbClr val="333333"/>
                </a:solidFill>
                <a:latin typeface="Aptos" panose="020B0004020202020204" pitchFamily="34" charset="0"/>
              </a:rPr>
              <a:t>certain enzymes are more effective than others</a:t>
            </a:r>
            <a:r>
              <a:rPr lang="en-US" sz="1800" dirty="0">
                <a:solidFill>
                  <a:srgbClr val="333333"/>
                </a:solidFill>
                <a:latin typeface="Aptos" panose="020B0004020202020204" pitchFamily="34" charset="0"/>
              </a:rPr>
              <a:t> for dissociation of specific tissues.</a:t>
            </a:r>
            <a:endParaRPr lang="en-US" sz="1800" b="0" i="0" dirty="0">
              <a:solidFill>
                <a:srgbClr val="333333"/>
              </a:solidFill>
              <a:effectLst/>
              <a:latin typeface="Aptos" panose="020B0004020202020204" pitchFamily="34" charset="0"/>
            </a:endParaRPr>
          </a:p>
        </p:txBody>
      </p:sp>
      <p:pic>
        <p:nvPicPr>
          <p:cNvPr id="9" name="Immagine 8">
            <a:extLst>
              <a:ext uri="{FF2B5EF4-FFF2-40B4-BE49-F238E27FC236}">
                <a16:creationId xmlns:a16="http://schemas.microsoft.com/office/drawing/2014/main" id="{76523A64-5F37-3CA3-27D8-409EDA593403}"/>
              </a:ext>
            </a:extLst>
          </p:cNvPr>
          <p:cNvPicPr>
            <a:picLocks noChangeAspect="1"/>
          </p:cNvPicPr>
          <p:nvPr/>
        </p:nvPicPr>
        <p:blipFill>
          <a:blip r:embed="rId4"/>
          <a:stretch>
            <a:fillRect/>
          </a:stretch>
        </p:blipFill>
        <p:spPr>
          <a:xfrm>
            <a:off x="1555068" y="2982997"/>
            <a:ext cx="2148774" cy="2148774"/>
          </a:xfrm>
          <a:prstGeom prst="rect">
            <a:avLst/>
          </a:prstGeom>
        </p:spPr>
      </p:pic>
      <p:sp>
        <p:nvSpPr>
          <p:cNvPr id="13" name="CasellaDiTesto 12">
            <a:extLst>
              <a:ext uri="{FF2B5EF4-FFF2-40B4-BE49-F238E27FC236}">
                <a16:creationId xmlns:a16="http://schemas.microsoft.com/office/drawing/2014/main" id="{FFCAE1AC-EEE3-10EE-6203-ED34F0C53B4E}"/>
              </a:ext>
            </a:extLst>
          </p:cNvPr>
          <p:cNvSpPr txBox="1"/>
          <p:nvPr/>
        </p:nvSpPr>
        <p:spPr>
          <a:xfrm>
            <a:off x="294553" y="3279941"/>
            <a:ext cx="4572000" cy="3416320"/>
          </a:xfrm>
          <a:prstGeom prst="rect">
            <a:avLst/>
          </a:prstGeom>
          <a:noFill/>
        </p:spPr>
        <p:txBody>
          <a:bodyPr wrap="square">
            <a:spAutoFit/>
          </a:bodyPr>
          <a:lstStyle/>
          <a:p>
            <a:pPr marL="285750" indent="-285750">
              <a:buFont typeface="Arial" panose="020B0604020202020204" pitchFamily="34" charset="0"/>
              <a:buChar char="•"/>
            </a:pPr>
            <a:endParaRPr lang="en-US" sz="1800" b="1" dirty="0">
              <a:solidFill>
                <a:srgbClr val="333333"/>
              </a:solidFill>
              <a:latin typeface="Aptos" panose="020B0004020202020204" pitchFamily="34" charset="0"/>
            </a:endParaRPr>
          </a:p>
          <a:p>
            <a:pPr marL="285750" indent="-285750">
              <a:buFont typeface="Arial" panose="020B0604020202020204" pitchFamily="34" charset="0"/>
              <a:buChar char="•"/>
            </a:pPr>
            <a:endParaRPr lang="en-US" sz="1800" b="1" dirty="0">
              <a:solidFill>
                <a:srgbClr val="333333"/>
              </a:solidFill>
              <a:latin typeface="Aptos" panose="020B0004020202020204" pitchFamily="34" charset="0"/>
            </a:endParaRPr>
          </a:p>
          <a:p>
            <a:endParaRPr lang="en-US" sz="1800" b="1" dirty="0">
              <a:solidFill>
                <a:srgbClr val="333333"/>
              </a:solidFill>
              <a:latin typeface="Aptos" panose="020B0004020202020204" pitchFamily="34" charset="0"/>
            </a:endParaRPr>
          </a:p>
          <a:p>
            <a:endParaRPr lang="en-US" sz="1800" b="1" dirty="0">
              <a:solidFill>
                <a:srgbClr val="333333"/>
              </a:solidFill>
              <a:latin typeface="Aptos" panose="020B0004020202020204" pitchFamily="34" charset="0"/>
            </a:endParaRPr>
          </a:p>
          <a:p>
            <a:endParaRPr lang="en-US" sz="1800" b="1" dirty="0">
              <a:solidFill>
                <a:srgbClr val="333333"/>
              </a:solidFill>
              <a:latin typeface="Aptos" panose="020B0004020202020204" pitchFamily="34" charset="0"/>
            </a:endParaRPr>
          </a:p>
          <a:p>
            <a:endParaRPr lang="en-US" sz="1800" b="1" dirty="0">
              <a:solidFill>
                <a:srgbClr val="333333"/>
              </a:solidFill>
              <a:latin typeface="Aptos" panose="020B0004020202020204" pitchFamily="34" charset="0"/>
            </a:endParaRPr>
          </a:p>
          <a:p>
            <a:pPr marL="285750" indent="-285750">
              <a:buFont typeface="Arial" panose="020B0604020202020204" pitchFamily="34" charset="0"/>
              <a:buChar char="•"/>
            </a:pPr>
            <a:r>
              <a:rPr lang="en-US" sz="1800" b="1" dirty="0">
                <a:solidFill>
                  <a:srgbClr val="333333"/>
                </a:solidFill>
                <a:latin typeface="Aptos" panose="020B0004020202020204" pitchFamily="34" charset="0"/>
              </a:rPr>
              <a:t>papain, </a:t>
            </a:r>
          </a:p>
          <a:p>
            <a:pPr marL="285750" indent="-285750">
              <a:buFont typeface="Arial" panose="020B0604020202020204" pitchFamily="34" charset="0"/>
              <a:buChar char="•"/>
            </a:pPr>
            <a:r>
              <a:rPr lang="en-US" sz="1800" b="1" dirty="0">
                <a:solidFill>
                  <a:srgbClr val="333333"/>
                </a:solidFill>
                <a:latin typeface="Aptos" panose="020B0004020202020204" pitchFamily="34" charset="0"/>
              </a:rPr>
              <a:t>elastase, </a:t>
            </a:r>
          </a:p>
          <a:p>
            <a:pPr marL="285750" indent="-285750">
              <a:buFont typeface="Arial" panose="020B0604020202020204" pitchFamily="34" charset="0"/>
              <a:buChar char="•"/>
            </a:pPr>
            <a:r>
              <a:rPr lang="en-US" sz="1800" b="1" dirty="0">
                <a:solidFill>
                  <a:srgbClr val="333333"/>
                </a:solidFill>
                <a:latin typeface="Aptos" panose="020B0004020202020204" pitchFamily="34" charset="0"/>
              </a:rPr>
              <a:t>hyaluronidase, </a:t>
            </a:r>
          </a:p>
          <a:p>
            <a:pPr marL="285750" indent="-285750">
              <a:buFont typeface="Arial" panose="020B0604020202020204" pitchFamily="34" charset="0"/>
              <a:buChar char="•"/>
            </a:pPr>
            <a:r>
              <a:rPr lang="en-US" sz="1800" b="1" dirty="0">
                <a:solidFill>
                  <a:srgbClr val="333333"/>
                </a:solidFill>
                <a:latin typeface="Aptos" panose="020B0004020202020204" pitchFamily="34" charset="0"/>
              </a:rPr>
              <a:t>collagenase, </a:t>
            </a:r>
          </a:p>
          <a:p>
            <a:pPr marL="285750" indent="-285750">
              <a:buFont typeface="Arial" panose="020B0604020202020204" pitchFamily="34" charset="0"/>
              <a:buChar char="•"/>
            </a:pPr>
            <a:r>
              <a:rPr lang="en-US" sz="1800" b="1" dirty="0" err="1">
                <a:solidFill>
                  <a:srgbClr val="333333"/>
                </a:solidFill>
                <a:latin typeface="Aptos" panose="020B0004020202020204" pitchFamily="34" charset="0"/>
              </a:rPr>
              <a:t>pronase</a:t>
            </a:r>
            <a:r>
              <a:rPr lang="en-US" sz="1800" b="1" dirty="0">
                <a:solidFill>
                  <a:srgbClr val="333333"/>
                </a:solidFill>
                <a:latin typeface="Aptos" panose="020B0004020202020204" pitchFamily="34" charset="0"/>
              </a:rPr>
              <a:t>,</a:t>
            </a:r>
          </a:p>
          <a:p>
            <a:pPr marL="285750" indent="-285750">
              <a:buFont typeface="Arial" panose="020B0604020202020204" pitchFamily="34" charset="0"/>
              <a:buChar char="•"/>
            </a:pPr>
            <a:r>
              <a:rPr lang="en-US" sz="1800" b="1" dirty="0">
                <a:solidFill>
                  <a:srgbClr val="333333"/>
                </a:solidFill>
                <a:latin typeface="Aptos" panose="020B0004020202020204" pitchFamily="34" charset="0"/>
              </a:rPr>
              <a:t>deoxyribonuclease</a:t>
            </a:r>
            <a:r>
              <a:rPr lang="en-US" sz="1800" dirty="0">
                <a:solidFill>
                  <a:srgbClr val="333333"/>
                </a:solidFill>
                <a:latin typeface="Aptos" panose="020B0004020202020204" pitchFamily="34" charset="0"/>
              </a:rPr>
              <a:t>.</a:t>
            </a:r>
          </a:p>
        </p:txBody>
      </p:sp>
      <p:sp>
        <p:nvSpPr>
          <p:cNvPr id="15" name="CasellaDiTesto 14">
            <a:extLst>
              <a:ext uri="{FF2B5EF4-FFF2-40B4-BE49-F238E27FC236}">
                <a16:creationId xmlns:a16="http://schemas.microsoft.com/office/drawing/2014/main" id="{B43CC3FC-27DD-9540-86E2-2BFAAEB297FE}"/>
              </a:ext>
            </a:extLst>
          </p:cNvPr>
          <p:cNvSpPr txBox="1"/>
          <p:nvPr/>
        </p:nvSpPr>
        <p:spPr>
          <a:xfrm>
            <a:off x="319593" y="3731893"/>
            <a:ext cx="2736304" cy="369332"/>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333333"/>
                </a:solidFill>
                <a:latin typeface="Aptos" panose="020B0004020202020204" pitchFamily="34" charset="0"/>
              </a:rPr>
              <a:t>Trypsin</a:t>
            </a:r>
          </a:p>
        </p:txBody>
      </p:sp>
      <p:pic>
        <p:nvPicPr>
          <p:cNvPr id="3" name="Immagine 2">
            <a:extLst>
              <a:ext uri="{FF2B5EF4-FFF2-40B4-BE49-F238E27FC236}">
                <a16:creationId xmlns:a16="http://schemas.microsoft.com/office/drawing/2014/main" id="{4B85CC39-FCDD-3BCF-772D-FD9FD1A37117}"/>
              </a:ext>
            </a:extLst>
          </p:cNvPr>
          <p:cNvPicPr>
            <a:picLocks noChangeAspect="1"/>
          </p:cNvPicPr>
          <p:nvPr/>
        </p:nvPicPr>
        <p:blipFill>
          <a:blip r:embed="rId5"/>
          <a:stretch>
            <a:fillRect/>
          </a:stretch>
        </p:blipFill>
        <p:spPr>
          <a:xfrm>
            <a:off x="5451032" y="318559"/>
            <a:ext cx="3549461" cy="23885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36339A7-9F26-53EB-E097-C806FBA7E854}"/>
              </a:ext>
            </a:extLst>
          </p:cNvPr>
          <p:cNvSpPr>
            <a:spLocks noGrp="1"/>
          </p:cNvSpPr>
          <p:nvPr>
            <p:ph type="sldNum" sz="quarter" idx="12"/>
          </p:nvPr>
        </p:nvSpPr>
        <p:spPr/>
        <p:txBody>
          <a:bodyPr/>
          <a:lstStyle/>
          <a:p>
            <a:pPr>
              <a:defRPr/>
            </a:pPr>
            <a:fld id="{16830016-2DC0-44CE-8BA5-4F6AF2411B64}" type="slidenum">
              <a:rPr lang="it-IT" altLang="it-IT" smtClean="0"/>
              <a:t>4</a:t>
            </a:fld>
            <a:endParaRPr lang="it-IT" altLang="it-IT"/>
          </a:p>
        </p:txBody>
      </p:sp>
      <p:pic>
        <p:nvPicPr>
          <p:cNvPr id="2050" name="Picture 2" descr="Wilhelm Roux - Wikipedia">
            <a:extLst>
              <a:ext uri="{FF2B5EF4-FFF2-40B4-BE49-F238E27FC236}">
                <a16:creationId xmlns:a16="http://schemas.microsoft.com/office/drawing/2014/main" id="{70BCF1A4-888F-E641-C3ED-ADDB113D9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99" y="1890361"/>
            <a:ext cx="1567153" cy="218748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7BA04FE9-0A77-17FB-85CC-9115B60DCA99}"/>
              </a:ext>
            </a:extLst>
          </p:cNvPr>
          <p:cNvSpPr txBox="1"/>
          <p:nvPr/>
        </p:nvSpPr>
        <p:spPr>
          <a:xfrm>
            <a:off x="350564" y="4763295"/>
            <a:ext cx="5112568" cy="646331"/>
          </a:xfrm>
          <a:prstGeom prst="rect">
            <a:avLst/>
          </a:prstGeom>
          <a:noFill/>
        </p:spPr>
        <p:txBody>
          <a:bodyPr wrap="square">
            <a:spAutoFit/>
          </a:bodyPr>
          <a:lstStyle/>
          <a:p>
            <a:pPr eaLnBrk="1" hangingPunct="1"/>
            <a:r>
              <a:rPr lang="en-US" altLang="it-IT" sz="1800" dirty="0">
                <a:latin typeface="Aptos" panose="020B0004020202020204" pitchFamily="34" charset="0"/>
              </a:rPr>
              <a:t>Cell culture was first successfully undertaken by Ross Harrison in</a:t>
            </a:r>
            <a:r>
              <a:rPr lang="en-US" altLang="it-IT" sz="1800" b="1" dirty="0">
                <a:latin typeface="Aptos" panose="020B0004020202020204" pitchFamily="34" charset="0"/>
              </a:rPr>
              <a:t> </a:t>
            </a:r>
            <a:r>
              <a:rPr lang="en-US" altLang="it-IT" sz="1800" b="1" dirty="0">
                <a:solidFill>
                  <a:srgbClr val="FF0000"/>
                </a:solidFill>
                <a:latin typeface="Aptos" panose="020B0004020202020204" pitchFamily="34" charset="0"/>
              </a:rPr>
              <a:t>1907</a:t>
            </a:r>
          </a:p>
        </p:txBody>
      </p:sp>
      <p:pic>
        <p:nvPicPr>
          <p:cNvPr id="7" name="Immagine 6">
            <a:extLst>
              <a:ext uri="{FF2B5EF4-FFF2-40B4-BE49-F238E27FC236}">
                <a16:creationId xmlns:a16="http://schemas.microsoft.com/office/drawing/2014/main" id="{4FA43DD9-73AC-4C63-CDE9-E3D08F7BFE99}"/>
              </a:ext>
            </a:extLst>
          </p:cNvPr>
          <p:cNvPicPr>
            <a:picLocks noChangeAspect="1"/>
          </p:cNvPicPr>
          <p:nvPr/>
        </p:nvPicPr>
        <p:blipFill>
          <a:blip r:embed="rId3"/>
          <a:stretch>
            <a:fillRect/>
          </a:stretch>
        </p:blipFill>
        <p:spPr>
          <a:xfrm>
            <a:off x="5556089" y="3666415"/>
            <a:ext cx="1332568" cy="1459016"/>
          </a:xfrm>
          <a:prstGeom prst="rect">
            <a:avLst/>
          </a:prstGeom>
        </p:spPr>
      </p:pic>
      <p:sp>
        <p:nvSpPr>
          <p:cNvPr id="3" name="CasellaDiTesto 2">
            <a:extLst>
              <a:ext uri="{FF2B5EF4-FFF2-40B4-BE49-F238E27FC236}">
                <a16:creationId xmlns:a16="http://schemas.microsoft.com/office/drawing/2014/main" id="{75494D1E-B0BE-5E83-DBE1-4197A6D3E2B9}"/>
              </a:ext>
            </a:extLst>
          </p:cNvPr>
          <p:cNvSpPr txBox="1"/>
          <p:nvPr/>
        </p:nvSpPr>
        <p:spPr>
          <a:xfrm>
            <a:off x="350564" y="5903703"/>
            <a:ext cx="8856984" cy="646331"/>
          </a:xfrm>
          <a:prstGeom prst="rect">
            <a:avLst/>
          </a:prstGeom>
          <a:noFill/>
        </p:spPr>
        <p:txBody>
          <a:bodyPr wrap="square">
            <a:spAutoFit/>
          </a:bodyPr>
          <a:lstStyle/>
          <a:p>
            <a:pPr eaLnBrk="1" hangingPunct="1"/>
            <a:r>
              <a:rPr lang="en-US" altLang="it-IT" sz="1800" b="1" dirty="0">
                <a:latin typeface="Aptos" panose="020B0004020202020204" pitchFamily="34" charset="0"/>
              </a:rPr>
              <a:t>1940s: </a:t>
            </a:r>
            <a:r>
              <a:rPr lang="en-US" altLang="it-IT" sz="1800" b="1" dirty="0">
                <a:solidFill>
                  <a:srgbClr val="FF0000"/>
                </a:solidFill>
                <a:latin typeface="Aptos" panose="020B0004020202020204" pitchFamily="34" charset="0"/>
              </a:rPr>
              <a:t>The use of the antibiotics</a:t>
            </a:r>
            <a:r>
              <a:rPr lang="en-US" altLang="it-IT" sz="1800" b="1" dirty="0">
                <a:latin typeface="Aptos" panose="020B0004020202020204" pitchFamily="34" charset="0"/>
              </a:rPr>
              <a:t> </a:t>
            </a:r>
            <a:r>
              <a:rPr lang="en-US" altLang="it-IT" sz="1800" dirty="0">
                <a:latin typeface="Aptos" panose="020B0004020202020204" pitchFamily="34" charset="0"/>
              </a:rPr>
              <a:t>penicillin and streptomycin in culture medium decreased the problem of contamination in cell culture.</a:t>
            </a:r>
          </a:p>
        </p:txBody>
      </p:sp>
      <p:sp>
        <p:nvSpPr>
          <p:cNvPr id="8" name="CasellaDiTesto 7">
            <a:extLst>
              <a:ext uri="{FF2B5EF4-FFF2-40B4-BE49-F238E27FC236}">
                <a16:creationId xmlns:a16="http://schemas.microsoft.com/office/drawing/2014/main" id="{CCFB742C-B3DC-7E5F-568E-11864F28CA0D}"/>
              </a:ext>
            </a:extLst>
          </p:cNvPr>
          <p:cNvSpPr txBox="1"/>
          <p:nvPr/>
        </p:nvSpPr>
        <p:spPr>
          <a:xfrm>
            <a:off x="398838" y="273080"/>
            <a:ext cx="8208912" cy="1231106"/>
          </a:xfrm>
          <a:prstGeom prst="rect">
            <a:avLst/>
          </a:prstGeom>
          <a:noFill/>
        </p:spPr>
        <p:txBody>
          <a:bodyPr wrap="square">
            <a:spAutoFit/>
          </a:bodyPr>
          <a:lstStyle/>
          <a:p>
            <a:pPr eaLnBrk="1" hangingPunct="1"/>
            <a:r>
              <a:rPr lang="en-US" altLang="it-IT" sz="1800" b="1" dirty="0">
                <a:solidFill>
                  <a:srgbClr val="00B0F0"/>
                </a:solidFill>
                <a:latin typeface="Aptos" panose="020B0004020202020204" pitchFamily="34" charset="0"/>
              </a:rPr>
              <a:t>Cell culture </a:t>
            </a:r>
            <a:r>
              <a:rPr lang="en-US" altLang="it-IT" sz="1800" dirty="0">
                <a:latin typeface="Aptos" panose="020B0004020202020204" pitchFamily="34" charset="0"/>
              </a:rPr>
              <a:t>is the  process by which prokaryotic, eukaryotic or plant cells are grown under controlled conditions. </a:t>
            </a:r>
          </a:p>
          <a:p>
            <a:pPr eaLnBrk="1" hangingPunct="1"/>
            <a:endParaRPr lang="en-US" altLang="it-IT" sz="1800" dirty="0">
              <a:latin typeface="Aptos" panose="020B0004020202020204" pitchFamily="34" charset="0"/>
            </a:endParaRPr>
          </a:p>
          <a:p>
            <a:pPr marL="0" indent="0" eaLnBrk="1" hangingPunct="1">
              <a:buNone/>
            </a:pPr>
            <a:r>
              <a:rPr lang="en-US" altLang="it-IT" sz="1800" dirty="0">
                <a:latin typeface="Aptos" panose="020B0004020202020204" pitchFamily="34" charset="0"/>
              </a:rPr>
              <a:t>But </a:t>
            </a:r>
            <a:r>
              <a:rPr lang="en-US" altLang="it-IT" sz="2000" b="1" u="sng" dirty="0">
                <a:solidFill>
                  <a:srgbClr val="FF0000"/>
                </a:solidFill>
                <a:latin typeface="Aptos" panose="020B0004020202020204" pitchFamily="34" charset="0"/>
              </a:rPr>
              <a:t>in practice </a:t>
            </a:r>
            <a:r>
              <a:rPr lang="en-US" altLang="it-IT" sz="1800" dirty="0">
                <a:latin typeface="Aptos" panose="020B0004020202020204" pitchFamily="34" charset="0"/>
              </a:rPr>
              <a:t>it refers to the culturing of cells derived from </a:t>
            </a:r>
            <a:r>
              <a:rPr lang="en-US" altLang="it-IT" sz="2000" b="1" u="sng" dirty="0">
                <a:solidFill>
                  <a:schemeClr val="accent1">
                    <a:lumMod val="75000"/>
                  </a:schemeClr>
                </a:solidFill>
                <a:latin typeface="Aptos" panose="020B0004020202020204" pitchFamily="34" charset="0"/>
              </a:rPr>
              <a:t>animal cells</a:t>
            </a:r>
            <a:r>
              <a:rPr lang="en-US" altLang="it-IT" sz="2000" b="1" dirty="0">
                <a:latin typeface="Aptos" panose="020B0004020202020204" pitchFamily="34" charset="0"/>
              </a:rPr>
              <a:t>.</a:t>
            </a:r>
          </a:p>
        </p:txBody>
      </p:sp>
      <p:sp>
        <p:nvSpPr>
          <p:cNvPr id="11" name="CasellaDiTesto 10">
            <a:extLst>
              <a:ext uri="{FF2B5EF4-FFF2-40B4-BE49-F238E27FC236}">
                <a16:creationId xmlns:a16="http://schemas.microsoft.com/office/drawing/2014/main" id="{F7B85010-E067-DF04-7F14-7750485E3BA7}"/>
              </a:ext>
            </a:extLst>
          </p:cNvPr>
          <p:cNvSpPr txBox="1"/>
          <p:nvPr/>
        </p:nvSpPr>
        <p:spPr>
          <a:xfrm>
            <a:off x="1933576" y="1947479"/>
            <a:ext cx="4619624" cy="646331"/>
          </a:xfrm>
          <a:prstGeom prst="rect">
            <a:avLst/>
          </a:prstGeom>
          <a:noFill/>
        </p:spPr>
        <p:txBody>
          <a:bodyPr wrap="square">
            <a:spAutoFit/>
          </a:bodyPr>
          <a:lstStyle/>
          <a:p>
            <a:r>
              <a:rPr lang="en-US" altLang="it-IT" sz="1800" dirty="0">
                <a:latin typeface="Aptos" panose="020B0004020202020204" pitchFamily="34" charset="0"/>
              </a:rPr>
              <a:t>Roux in </a:t>
            </a:r>
            <a:r>
              <a:rPr lang="en-US" altLang="it-IT" sz="1800" b="1" dirty="0">
                <a:solidFill>
                  <a:srgbClr val="FF0000"/>
                </a:solidFill>
                <a:latin typeface="Aptos" panose="020B0004020202020204" pitchFamily="34" charset="0"/>
              </a:rPr>
              <a:t>1885</a:t>
            </a:r>
            <a:r>
              <a:rPr lang="en-US" altLang="it-IT" sz="1800" dirty="0">
                <a:solidFill>
                  <a:srgbClr val="FF0000"/>
                </a:solidFill>
                <a:latin typeface="Aptos" panose="020B0004020202020204" pitchFamily="34" charset="0"/>
              </a:rPr>
              <a:t> </a:t>
            </a:r>
            <a:r>
              <a:rPr lang="en-US" altLang="it-IT" sz="1800" dirty="0">
                <a:latin typeface="Aptos" panose="020B0004020202020204" pitchFamily="34" charset="0"/>
              </a:rPr>
              <a:t>for the first time maintained embryonic chick cells in a cell culture</a:t>
            </a:r>
          </a:p>
        </p:txBody>
      </p:sp>
      <p:pic>
        <p:nvPicPr>
          <p:cNvPr id="2" name="Immagine 1">
            <a:extLst>
              <a:ext uri="{FF2B5EF4-FFF2-40B4-BE49-F238E27FC236}">
                <a16:creationId xmlns:a16="http://schemas.microsoft.com/office/drawing/2014/main" id="{66AAB58F-4E14-7302-261C-AE5B04C457EC}"/>
              </a:ext>
            </a:extLst>
          </p:cNvPr>
          <p:cNvPicPr>
            <a:picLocks noChangeAspect="1"/>
          </p:cNvPicPr>
          <p:nvPr/>
        </p:nvPicPr>
        <p:blipFill>
          <a:blip r:embed="rId4"/>
          <a:stretch>
            <a:fillRect/>
          </a:stretch>
        </p:blipFill>
        <p:spPr>
          <a:xfrm>
            <a:off x="1791742" y="2699492"/>
            <a:ext cx="1598117" cy="1459016"/>
          </a:xfrm>
          <a:prstGeom prst="rect">
            <a:avLst/>
          </a:prstGeom>
        </p:spPr>
      </p:pic>
      <p:pic>
        <p:nvPicPr>
          <p:cNvPr id="10" name="Immagine 9">
            <a:extLst>
              <a:ext uri="{FF2B5EF4-FFF2-40B4-BE49-F238E27FC236}">
                <a16:creationId xmlns:a16="http://schemas.microsoft.com/office/drawing/2014/main" id="{0C4F6D75-96EB-9327-DBEA-B48DAC995CD5}"/>
              </a:ext>
            </a:extLst>
          </p:cNvPr>
          <p:cNvPicPr>
            <a:picLocks noChangeAspect="1"/>
          </p:cNvPicPr>
          <p:nvPr/>
        </p:nvPicPr>
        <p:blipFill>
          <a:blip r:embed="rId5"/>
          <a:stretch>
            <a:fillRect/>
          </a:stretch>
        </p:blipFill>
        <p:spPr>
          <a:xfrm>
            <a:off x="6852864" y="4451390"/>
            <a:ext cx="2250069" cy="1317828"/>
          </a:xfrm>
          <a:prstGeom prst="rect">
            <a:avLst/>
          </a:prstGeom>
        </p:spPr>
      </p:pic>
    </p:spTree>
    <p:extLst>
      <p:ext uri="{BB962C8B-B14F-4D97-AF65-F5344CB8AC3E}">
        <p14:creationId xmlns:p14="http://schemas.microsoft.com/office/powerpoint/2010/main" val="3431093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p:nvPr/>
        </p:nvGrpSpPr>
        <p:grpSpPr bwMode="auto">
          <a:xfrm>
            <a:off x="142875" y="71438"/>
            <a:ext cx="8543925" cy="6284912"/>
            <a:chOff x="90" y="45"/>
            <a:chExt cx="5602" cy="4170"/>
          </a:xfrm>
        </p:grpSpPr>
        <p:graphicFrame>
          <p:nvGraphicFramePr>
            <p:cNvPr id="23557" name="Object 3"/>
            <p:cNvGraphicFramePr>
              <a:graphicFrameLocks noChangeAspect="1"/>
            </p:cNvGraphicFramePr>
            <p:nvPr/>
          </p:nvGraphicFramePr>
          <p:xfrm>
            <a:off x="113" y="119"/>
            <a:ext cx="5465" cy="4096"/>
          </p:xfrm>
          <a:graphic>
            <a:graphicData uri="http://schemas.openxmlformats.org/presentationml/2006/ole">
              <mc:AlternateContent xmlns:mc="http://schemas.openxmlformats.org/markup-compatibility/2006">
                <mc:Choice xmlns:v="urn:schemas-microsoft-com:vml" Requires="v">
                  <p:oleObj name="PHOTO-PAINT" r:id="rId2" imgW="824230" imgH="617220" progId="CorelPhotoPaint.Image.12">
                    <p:embed/>
                  </p:oleObj>
                </mc:Choice>
                <mc:Fallback>
                  <p:oleObj name="PHOTO-PAINT" r:id="rId2" imgW="824230" imgH="617220" progId="CorelPhotoPaint.Image.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119"/>
                          <a:ext cx="5465" cy="409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4"/>
            <p:cNvSpPr>
              <a:spLocks noChangeArrowheads="1"/>
            </p:cNvSpPr>
            <p:nvPr/>
          </p:nvSpPr>
          <p:spPr bwMode="auto">
            <a:xfrm>
              <a:off x="90" y="91"/>
              <a:ext cx="5602" cy="73"/>
            </a:xfrm>
            <a:prstGeom prst="rect">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p>
          </p:txBody>
        </p:sp>
        <p:sp>
          <p:nvSpPr>
            <p:cNvPr id="23559" name="Rectangle 5"/>
            <p:cNvSpPr>
              <a:spLocks noChangeArrowheads="1"/>
            </p:cNvSpPr>
            <p:nvPr/>
          </p:nvSpPr>
          <p:spPr bwMode="auto">
            <a:xfrm>
              <a:off x="90" y="45"/>
              <a:ext cx="68" cy="4156"/>
            </a:xfrm>
            <a:prstGeom prst="rect">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p>
          </p:txBody>
        </p:sp>
      </p:grpSp>
      <p:sp>
        <p:nvSpPr>
          <p:cNvPr id="23555" name="Rectangle 6"/>
          <p:cNvSpPr>
            <a:spLocks noChangeArrowheads="1"/>
          </p:cNvSpPr>
          <p:nvPr/>
        </p:nvSpPr>
        <p:spPr bwMode="auto">
          <a:xfrm>
            <a:off x="1835150" y="115888"/>
            <a:ext cx="5329238" cy="360362"/>
          </a:xfrm>
          <a:prstGeom prst="rect">
            <a:avLst/>
          </a:prstGeom>
          <a:solidFill>
            <a:schemeClr val="bg1"/>
          </a:solidFill>
          <a:ln w="9525">
            <a:solidFill>
              <a:schemeClr val="bg1"/>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1800"/>
          </a:p>
        </p:txBody>
      </p:sp>
      <p:sp>
        <p:nvSpPr>
          <p:cNvPr id="23556" name="Segnaposto numero diapositiva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8F1ADC-0AE5-44D3-A9DD-7F4E57A4D076}" type="slidenum">
              <a:rPr lang="it-IT" altLang="it-IT" sz="1200">
                <a:solidFill>
                  <a:srgbClr val="898989"/>
                </a:solidFill>
              </a:rPr>
              <a:t>40</a:t>
            </a:fld>
            <a:endParaRPr lang="it-IT" altLang="it-IT" sz="1200">
              <a:solidFill>
                <a:srgbClr val="898989"/>
              </a:solidFill>
            </a:endParaRPr>
          </a:p>
        </p:txBody>
      </p:sp>
      <p:sp>
        <p:nvSpPr>
          <p:cNvPr id="3" name="Rettangolo 1"/>
          <p:cNvSpPr/>
          <p:nvPr/>
        </p:nvSpPr>
        <p:spPr>
          <a:xfrm>
            <a:off x="5004048" y="3573139"/>
            <a:ext cx="4139952" cy="2902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323528" y="136525"/>
            <a:ext cx="8229600" cy="1143000"/>
          </a:xfrm>
        </p:spPr>
        <p:txBody>
          <a:bodyPr/>
          <a:lstStyle/>
          <a:p>
            <a:pPr eaLnBrk="1" hangingPunct="1"/>
            <a:r>
              <a:rPr lang="it-IT" altLang="it-IT" sz="2400" b="1" dirty="0" err="1">
                <a:latin typeface="Aptos" panose="020B0004020202020204" pitchFamily="34" charset="0"/>
                <a:cs typeface="Arial" panose="020B0604020202020204" pitchFamily="34" charset="0"/>
              </a:rPr>
              <a:t>Primary</a:t>
            </a:r>
            <a:r>
              <a:rPr lang="it-IT" altLang="it-IT" sz="2400" b="1" dirty="0">
                <a:latin typeface="Aptos" panose="020B0004020202020204" pitchFamily="34" charset="0"/>
                <a:cs typeface="Arial" panose="020B0604020202020204" pitchFamily="34" charset="0"/>
              </a:rPr>
              <a:t> culture</a:t>
            </a:r>
          </a:p>
        </p:txBody>
      </p:sp>
      <p:sp>
        <p:nvSpPr>
          <p:cNvPr id="24580"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4AC68F-E027-4251-BBFE-C9A763FD3A99}" type="slidenum">
              <a:rPr lang="it-IT" altLang="it-IT" sz="1200">
                <a:solidFill>
                  <a:srgbClr val="898989"/>
                </a:solidFill>
                <a:latin typeface="Arial Narrow" panose="020B0606020202030204" pitchFamily="34" charset="0"/>
              </a:rPr>
              <a:t>41</a:t>
            </a:fld>
            <a:endParaRPr lang="it-IT" altLang="it-IT" sz="1200">
              <a:solidFill>
                <a:srgbClr val="898989"/>
              </a:solidFill>
              <a:latin typeface="Arial Narrow" panose="020B0606020202030204" pitchFamily="34" charset="0"/>
            </a:endParaRPr>
          </a:p>
        </p:txBody>
      </p:sp>
      <p:sp>
        <p:nvSpPr>
          <p:cNvPr id="3" name="CasellaDiTesto 2">
            <a:extLst>
              <a:ext uri="{FF2B5EF4-FFF2-40B4-BE49-F238E27FC236}">
                <a16:creationId xmlns:a16="http://schemas.microsoft.com/office/drawing/2014/main" id="{8F7F38F2-3B0D-0350-40E9-C3A4C97BCF4C}"/>
              </a:ext>
            </a:extLst>
          </p:cNvPr>
          <p:cNvSpPr txBox="1"/>
          <p:nvPr/>
        </p:nvSpPr>
        <p:spPr>
          <a:xfrm>
            <a:off x="590872" y="1279525"/>
            <a:ext cx="8017446" cy="3970318"/>
          </a:xfrm>
          <a:prstGeom prst="rect">
            <a:avLst/>
          </a:prstGeom>
          <a:noFill/>
        </p:spPr>
        <p:txBody>
          <a:bodyPr wrap="square">
            <a:spAutoFit/>
          </a:bodyPr>
          <a:lstStyle/>
          <a:p>
            <a:r>
              <a:rPr lang="en-US" dirty="0">
                <a:latin typeface="Aptos" panose="020B0004020202020204" pitchFamily="34" charset="0"/>
              </a:rPr>
              <a:t>The cells are derived directly from </a:t>
            </a:r>
            <a:r>
              <a:rPr lang="en-US" b="1" dirty="0">
                <a:latin typeface="Aptos" panose="020B0004020202020204" pitchFamily="34" charset="0"/>
              </a:rPr>
              <a:t>the original tissue </a:t>
            </a:r>
            <a:r>
              <a:rPr lang="en-US" dirty="0">
                <a:latin typeface="Aptos" panose="020B0004020202020204" pitchFamily="34" charset="0"/>
              </a:rPr>
              <a:t>and retain many functional features that are also found in vivo.</a:t>
            </a:r>
          </a:p>
          <a:p>
            <a:endParaRPr lang="en-US" dirty="0">
              <a:latin typeface="Aptos" panose="020B0004020202020204" pitchFamily="34" charset="0"/>
            </a:endParaRPr>
          </a:p>
          <a:p>
            <a:r>
              <a:rPr lang="en-US" dirty="0">
                <a:latin typeface="Aptos" panose="020B0004020202020204" pitchFamily="34" charset="0"/>
              </a:rPr>
              <a:t>During growth, </a:t>
            </a:r>
            <a:r>
              <a:rPr lang="en-US" b="1" dirty="0">
                <a:solidFill>
                  <a:schemeClr val="tx2">
                    <a:lumMod val="60000"/>
                    <a:lumOff val="40000"/>
                  </a:schemeClr>
                </a:solidFill>
                <a:latin typeface="Aptos" panose="020B0004020202020204" pitchFamily="34" charset="0"/>
              </a:rPr>
              <a:t>selection occurs </a:t>
            </a:r>
            <a:r>
              <a:rPr lang="en-US" dirty="0">
                <a:latin typeface="Aptos" panose="020B0004020202020204" pitchFamily="34" charset="0"/>
              </a:rPr>
              <a:t>based on the degree of proliferation: </a:t>
            </a:r>
          </a:p>
          <a:p>
            <a:pPr marL="285750" indent="-285750">
              <a:buFontTx/>
              <a:buChar char="-"/>
            </a:pPr>
            <a:r>
              <a:rPr lang="en-US" dirty="0">
                <a:latin typeface="Aptos" panose="020B0004020202020204" pitchFamily="34" charset="0"/>
              </a:rPr>
              <a:t>expansion of proliferating cells, </a:t>
            </a:r>
          </a:p>
          <a:p>
            <a:pPr marL="285750" indent="-285750">
              <a:buFontTx/>
              <a:buChar char="-"/>
            </a:pPr>
            <a:r>
              <a:rPr lang="en-US" dirty="0">
                <a:latin typeface="Aptos" panose="020B0004020202020204" pitchFamily="34" charset="0"/>
              </a:rPr>
              <a:t>those that survive but cannot duplicate remain stationary,</a:t>
            </a:r>
          </a:p>
          <a:p>
            <a:pPr marL="285750" indent="-285750">
              <a:buFontTx/>
              <a:buChar char="-"/>
            </a:pPr>
            <a:r>
              <a:rPr lang="en-US" dirty="0">
                <a:latin typeface="Aptos" panose="020B0004020202020204" pitchFamily="34" charset="0"/>
              </a:rPr>
              <a:t>while other cell types are not resistant.</a:t>
            </a:r>
          </a:p>
          <a:p>
            <a:endParaRPr lang="en-US" dirty="0">
              <a:latin typeface="Aptos" panose="020B0004020202020204" pitchFamily="34" charset="0"/>
            </a:endParaRPr>
          </a:p>
          <a:p>
            <a:r>
              <a:rPr lang="en-US" dirty="0">
                <a:latin typeface="Aptos" panose="020B0004020202020204" pitchFamily="34" charset="0"/>
              </a:rPr>
              <a:t>This means that </a:t>
            </a:r>
            <a:r>
              <a:rPr lang="en-US" b="1" dirty="0">
                <a:solidFill>
                  <a:srgbClr val="0070C0"/>
                </a:solidFill>
                <a:latin typeface="Aptos" panose="020B0004020202020204" pitchFamily="34" charset="0"/>
              </a:rPr>
              <a:t>the proportions of the different cell types change over time</a:t>
            </a:r>
            <a:r>
              <a:rPr lang="en-US" b="1" dirty="0">
                <a:latin typeface="Aptos" panose="020B0004020202020204" pitchFamily="34" charset="0"/>
              </a:rPr>
              <a:t> </a:t>
            </a:r>
            <a:r>
              <a:rPr lang="en-US" dirty="0">
                <a:latin typeface="Aptos" panose="020B0004020202020204" pitchFamily="34" charset="0"/>
              </a:rPr>
              <a:t>until an equilibrium is reached that is significantly different from the initial situation.</a:t>
            </a:r>
          </a:p>
          <a:p>
            <a:endParaRPr lang="en-US" dirty="0">
              <a:latin typeface="Aptos" panose="020B0004020202020204" pitchFamily="34" charset="0"/>
            </a:endParaRPr>
          </a:p>
          <a:p>
            <a:r>
              <a:rPr lang="en-US" dirty="0">
                <a:latin typeface="Aptos" panose="020B0004020202020204" pitchFamily="34" charset="0"/>
              </a:rPr>
              <a:t>When the proliferation has depleted the culture medium, a subculture must be established in a new container with fresh medium</a:t>
            </a:r>
            <a:endParaRPr lang="it-IT" dirty="0">
              <a:latin typeface="Aptos" panose="020B00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11340" y="127868"/>
            <a:ext cx="91440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it-IT"/>
          </a:p>
          <a:p>
            <a:pPr eaLnBrk="1" hangingPunct="1"/>
            <a:endParaRPr lang="en-GB" altLang="it-IT"/>
          </a:p>
          <a:p>
            <a:pPr eaLnBrk="1" hangingPunct="1"/>
            <a:endParaRPr lang="en-GB" altLang="it-IT"/>
          </a:p>
          <a:p>
            <a:pPr eaLnBrk="1" hangingPunct="1"/>
            <a:endParaRPr lang="en-GB" altLang="it-IT"/>
          </a:p>
        </p:txBody>
      </p:sp>
      <p:sp>
        <p:nvSpPr>
          <p:cNvPr id="5123" name="Rectangle 5"/>
          <p:cNvSpPr>
            <a:spLocks noGrp="1" noChangeArrowheads="1"/>
          </p:cNvSpPr>
          <p:nvPr>
            <p:ph type="body" idx="4294967295"/>
          </p:nvPr>
        </p:nvSpPr>
        <p:spPr>
          <a:xfrm>
            <a:off x="178079" y="812712"/>
            <a:ext cx="3996854" cy="4897438"/>
          </a:xfrm>
        </p:spPr>
        <p:txBody>
          <a:bodyPr/>
          <a:lstStyle/>
          <a:p>
            <a:pPr eaLnBrk="1" hangingPunct="1">
              <a:lnSpc>
                <a:spcPct val="150000"/>
              </a:lnSpc>
              <a:buFontTx/>
              <a:buNone/>
            </a:pPr>
            <a:r>
              <a:rPr lang="en-GB" altLang="it-IT" sz="1600" b="1" dirty="0">
                <a:solidFill>
                  <a:srgbClr val="000066"/>
                </a:solidFill>
                <a:latin typeface="Arial" panose="020B0604020202020204" pitchFamily="34" charset="0"/>
                <a:cs typeface="Arial" panose="020B0604020202020204" pitchFamily="34" charset="0"/>
              </a:rPr>
              <a:t>Primary cultures</a:t>
            </a:r>
          </a:p>
          <a:p>
            <a:pPr eaLnBrk="1" hangingPunct="1">
              <a:lnSpc>
                <a:spcPct val="150000"/>
              </a:lnSpc>
              <a:buFontTx/>
              <a:buNone/>
            </a:pPr>
            <a:endParaRPr lang="en-GB" altLang="it-IT" sz="1600" b="1" dirty="0">
              <a:solidFill>
                <a:srgbClr val="000066"/>
              </a:solidFill>
              <a:latin typeface="Arial" panose="020B0604020202020204" pitchFamily="34" charset="0"/>
              <a:cs typeface="Arial" panose="020B0604020202020204" pitchFamily="34" charset="0"/>
            </a:endParaRP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Derived directly from animal tissue</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embryo or adult?/ Normal or neoplastic?</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Cultured either as tissue explants or single cells</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Initially heterogeneous – become overpopulated with fibroblasts</a:t>
            </a:r>
          </a:p>
          <a:p>
            <a:pPr lvl="1" eaLnBrk="1" hangingPunct="1">
              <a:lnSpc>
                <a:spcPct val="150000"/>
              </a:lnSpc>
              <a:buFontTx/>
              <a:buChar char="•"/>
            </a:pPr>
            <a:r>
              <a:rPr lang="en-GB" altLang="it-IT" sz="1600" b="1" dirty="0">
                <a:latin typeface="Arial" panose="020B0604020202020204" pitchFamily="34" charset="0"/>
                <a:cs typeface="Arial" panose="020B0604020202020204" pitchFamily="34" charset="0"/>
              </a:rPr>
              <a:t>Finite life span </a:t>
            </a:r>
            <a:r>
              <a:rPr lang="en-GB" altLang="it-IT" sz="1600" i="1" dirty="0">
                <a:latin typeface="Arial" panose="020B0604020202020204" pitchFamily="34" charset="0"/>
                <a:cs typeface="Arial" panose="020B0604020202020204" pitchFamily="34" charset="0"/>
              </a:rPr>
              <a:t>in vitro</a:t>
            </a:r>
            <a:endParaRPr lang="en-GB" altLang="it-IT" sz="1600" dirty="0">
              <a:latin typeface="Arial" panose="020B0604020202020204" pitchFamily="34" charset="0"/>
              <a:cs typeface="Arial" panose="020B0604020202020204" pitchFamily="34" charset="0"/>
            </a:endParaRP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Retain </a:t>
            </a:r>
            <a:r>
              <a:rPr lang="en-GB" altLang="it-IT" sz="1600" b="1" dirty="0">
                <a:latin typeface="Arial" panose="020B0604020202020204" pitchFamily="34" charset="0"/>
                <a:cs typeface="Arial" panose="020B0604020202020204" pitchFamily="34" charset="0"/>
              </a:rPr>
              <a:t>differentiated phenotype</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Mainly anchorage dependant</a:t>
            </a:r>
          </a:p>
          <a:p>
            <a:pPr lvl="1" eaLnBrk="1" hangingPunct="1">
              <a:lnSpc>
                <a:spcPct val="150000"/>
              </a:lnSpc>
              <a:buFontTx/>
              <a:buChar char="•"/>
            </a:pPr>
            <a:r>
              <a:rPr lang="en-GB" altLang="it-IT" sz="1600" dirty="0">
                <a:latin typeface="Arial" panose="020B0604020202020204" pitchFamily="34" charset="0"/>
                <a:cs typeface="Arial" panose="020B0604020202020204" pitchFamily="34" charset="0"/>
              </a:rPr>
              <a:t>Exhibit contact inhibition</a:t>
            </a:r>
          </a:p>
        </p:txBody>
      </p:sp>
      <p:sp>
        <p:nvSpPr>
          <p:cNvPr id="5124" name="Rectangle 9"/>
          <p:cNvSpPr>
            <a:spLocks noChangeArrowheads="1"/>
          </p:cNvSpPr>
          <p:nvPr/>
        </p:nvSpPr>
        <p:spPr bwMode="auto">
          <a:xfrm>
            <a:off x="1603172" y="26943"/>
            <a:ext cx="727233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it-IT" sz="2600" b="1" dirty="0">
                <a:solidFill>
                  <a:srgbClr val="800000"/>
                </a:solidFill>
              </a:rPr>
              <a:t>Types of cell cultured </a:t>
            </a:r>
            <a:r>
              <a:rPr lang="en-GB" altLang="it-IT" sz="2600" b="1" i="1" dirty="0">
                <a:solidFill>
                  <a:srgbClr val="800000"/>
                </a:solidFill>
              </a:rPr>
              <a:t>in vitro</a:t>
            </a:r>
            <a:endParaRPr lang="en-GB" altLang="it-IT" sz="2600" b="1" dirty="0">
              <a:solidFill>
                <a:srgbClr val="800000"/>
              </a:solidFill>
            </a:endParaRPr>
          </a:p>
        </p:txBody>
      </p:sp>
      <p:sp>
        <p:nvSpPr>
          <p:cNvPr id="6" name="Rectangle 7"/>
          <p:cNvSpPr>
            <a:spLocks noChangeArrowheads="1"/>
          </p:cNvSpPr>
          <p:nvPr/>
        </p:nvSpPr>
        <p:spPr bwMode="auto">
          <a:xfrm>
            <a:off x="4683340" y="1042619"/>
            <a:ext cx="428114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pPr>
            <a:r>
              <a:rPr lang="en-GB" altLang="it-IT" sz="1600" b="1" dirty="0">
                <a:solidFill>
                  <a:srgbClr val="000066"/>
                </a:solidFill>
              </a:rPr>
              <a:t>Secondary cultures</a:t>
            </a:r>
          </a:p>
          <a:p>
            <a:pPr eaLnBrk="1" hangingPunct="1">
              <a:lnSpc>
                <a:spcPct val="90000"/>
              </a:lnSpc>
              <a:spcBef>
                <a:spcPct val="20000"/>
              </a:spcBef>
            </a:pPr>
            <a:endParaRPr lang="en-GB" altLang="it-IT" sz="1600" b="1" dirty="0">
              <a:solidFill>
                <a:srgbClr val="000066"/>
              </a:solidFill>
            </a:endParaRPr>
          </a:p>
          <a:p>
            <a:pPr marL="457200" lvl="1" indent="0" eaLnBrk="1" hangingPunct="1">
              <a:lnSpc>
                <a:spcPct val="150000"/>
              </a:lnSpc>
              <a:spcBef>
                <a:spcPct val="20000"/>
              </a:spcBef>
            </a:pPr>
            <a:r>
              <a:rPr lang="en-GB" altLang="it-IT" sz="1600" b="1" dirty="0"/>
              <a:t>Derived from a primary cell culture</a:t>
            </a:r>
          </a:p>
          <a:p>
            <a:pPr marL="457200" lvl="1" indent="0" eaLnBrk="1" hangingPunct="1">
              <a:lnSpc>
                <a:spcPct val="150000"/>
              </a:lnSpc>
              <a:spcBef>
                <a:spcPct val="20000"/>
              </a:spcBef>
            </a:pPr>
            <a:endParaRPr lang="en-GB" altLang="it-IT" sz="1600" b="1" dirty="0"/>
          </a:p>
          <a:p>
            <a:pPr marL="457200" lvl="1" indent="0" eaLnBrk="1" hangingPunct="1">
              <a:lnSpc>
                <a:spcPct val="150000"/>
              </a:lnSpc>
              <a:spcBef>
                <a:spcPct val="20000"/>
              </a:spcBef>
            </a:pPr>
            <a:endParaRPr lang="en-GB" altLang="it-IT" sz="1600" b="1" dirty="0"/>
          </a:p>
          <a:p>
            <a:pPr marL="457200" lvl="1" indent="0" eaLnBrk="1" hangingPunct="1">
              <a:lnSpc>
                <a:spcPct val="150000"/>
              </a:lnSpc>
              <a:spcBef>
                <a:spcPct val="20000"/>
              </a:spcBef>
            </a:pPr>
            <a:endParaRPr lang="en-GB" altLang="it-IT" sz="1600" b="1" dirty="0"/>
          </a:p>
          <a:p>
            <a:pPr marL="457200" lvl="1" indent="0" eaLnBrk="1" hangingPunct="1">
              <a:lnSpc>
                <a:spcPct val="150000"/>
              </a:lnSpc>
              <a:spcBef>
                <a:spcPct val="20000"/>
              </a:spcBef>
            </a:pPr>
            <a:endParaRPr lang="en-GB" altLang="it-IT" sz="1600" b="1" dirty="0"/>
          </a:p>
          <a:p>
            <a:pPr lvl="1" eaLnBrk="1" hangingPunct="1">
              <a:lnSpc>
                <a:spcPct val="150000"/>
              </a:lnSpc>
              <a:spcBef>
                <a:spcPct val="20000"/>
              </a:spcBef>
              <a:buFontTx/>
              <a:buChar char="•"/>
            </a:pPr>
            <a:r>
              <a:rPr lang="en-GB" altLang="it-IT" sz="1600" dirty="0"/>
              <a:t>Isolated by selection or cloning</a:t>
            </a:r>
          </a:p>
          <a:p>
            <a:pPr lvl="1" eaLnBrk="1" hangingPunct="1">
              <a:lnSpc>
                <a:spcPct val="150000"/>
              </a:lnSpc>
              <a:spcBef>
                <a:spcPct val="20000"/>
              </a:spcBef>
              <a:buFontTx/>
              <a:buChar char="•"/>
            </a:pPr>
            <a:r>
              <a:rPr lang="en-GB" altLang="it-IT" sz="1600" dirty="0"/>
              <a:t>Becoming a more homogeneous cell population</a:t>
            </a:r>
          </a:p>
          <a:p>
            <a:pPr lvl="1" eaLnBrk="1" hangingPunct="1">
              <a:lnSpc>
                <a:spcPct val="150000"/>
              </a:lnSpc>
              <a:spcBef>
                <a:spcPct val="20000"/>
              </a:spcBef>
              <a:buFontTx/>
              <a:buChar char="•"/>
            </a:pPr>
            <a:r>
              <a:rPr lang="en-GB" altLang="it-IT" sz="1600" b="1" dirty="0"/>
              <a:t>Finite life span</a:t>
            </a:r>
            <a:r>
              <a:rPr lang="en-GB" altLang="it-IT" sz="1600" dirty="0"/>
              <a:t> </a:t>
            </a:r>
            <a:r>
              <a:rPr lang="en-GB" altLang="it-IT" sz="1600" i="1" dirty="0"/>
              <a:t>in vitro</a:t>
            </a:r>
            <a:endParaRPr lang="en-GB" altLang="it-IT" sz="1600" dirty="0"/>
          </a:p>
          <a:p>
            <a:pPr lvl="1" eaLnBrk="1" hangingPunct="1">
              <a:lnSpc>
                <a:spcPct val="150000"/>
              </a:lnSpc>
              <a:spcBef>
                <a:spcPct val="20000"/>
              </a:spcBef>
              <a:buFontTx/>
              <a:buChar char="•"/>
            </a:pPr>
            <a:r>
              <a:rPr lang="en-GB" altLang="it-IT" sz="1600" dirty="0"/>
              <a:t>Retain </a:t>
            </a:r>
            <a:r>
              <a:rPr lang="en-GB" altLang="it-IT" sz="1600" b="1" dirty="0"/>
              <a:t>differentiated phenotype</a:t>
            </a:r>
          </a:p>
          <a:p>
            <a:pPr lvl="1" eaLnBrk="1" hangingPunct="1">
              <a:lnSpc>
                <a:spcPct val="150000"/>
              </a:lnSpc>
              <a:spcBef>
                <a:spcPct val="20000"/>
              </a:spcBef>
              <a:buFontTx/>
              <a:buChar char="•"/>
            </a:pPr>
            <a:r>
              <a:rPr lang="en-GB" altLang="it-IT" sz="1600" dirty="0"/>
              <a:t>Mainly anchorage dependant</a:t>
            </a:r>
          </a:p>
          <a:p>
            <a:pPr lvl="1" eaLnBrk="1" hangingPunct="1">
              <a:lnSpc>
                <a:spcPct val="150000"/>
              </a:lnSpc>
              <a:spcBef>
                <a:spcPct val="20000"/>
              </a:spcBef>
              <a:buFontTx/>
              <a:buChar char="•"/>
            </a:pPr>
            <a:r>
              <a:rPr lang="en-GB" altLang="it-IT" sz="1600" dirty="0"/>
              <a:t>Exhibit contact inhibition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045366F-087F-4A07-A39F-3CB81F4A3446}" type="slidenum">
              <a:rPr lang="it-IT" altLang="it-IT" smtClean="0"/>
              <a:t>43</a:t>
            </a:fld>
            <a:endParaRPr lang="it-IT" altLang="it-IT"/>
          </a:p>
        </p:txBody>
      </p:sp>
      <p:pic>
        <p:nvPicPr>
          <p:cNvPr id="49154" name="Picture 2" descr="Risultati immagini per primary culture st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7811"/>
            <a:ext cx="7776864" cy="56463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045366F-087F-4A07-A39F-3CB81F4A3446}" type="slidenum">
              <a:rPr lang="it-IT" altLang="it-IT" smtClean="0"/>
              <a:t>44</a:t>
            </a:fld>
            <a:endParaRPr lang="it-IT" altLang="it-I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6032"/>
            <a:ext cx="8107288" cy="62628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3"/>
          <p:cNvSpPr>
            <a:spLocks noChangeArrowheads="1"/>
          </p:cNvSpPr>
          <p:nvPr/>
        </p:nvSpPr>
        <p:spPr bwMode="auto">
          <a:xfrm>
            <a:off x="755576" y="417714"/>
            <a:ext cx="72730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HUVEC  -    </a:t>
            </a:r>
            <a:r>
              <a:rPr lang="it-IT" altLang="it-IT" sz="2000" b="1" dirty="0">
                <a:solidFill>
                  <a:srgbClr val="FF0000"/>
                </a:solidFill>
                <a:latin typeface="Arial" panose="020B0604020202020204" pitchFamily="34" charset="0"/>
              </a:rPr>
              <a:t>H</a:t>
            </a:r>
            <a:r>
              <a:rPr lang="it-IT" altLang="it-IT" sz="1800" dirty="0">
                <a:latin typeface="Arial" panose="020B0604020202020204" pitchFamily="34" charset="0"/>
              </a:rPr>
              <a:t>uman </a:t>
            </a:r>
            <a:r>
              <a:rPr lang="it-IT" altLang="it-IT" sz="2000" dirty="0" err="1">
                <a:solidFill>
                  <a:srgbClr val="FF0000"/>
                </a:solidFill>
                <a:latin typeface="Arial" panose="020B0604020202020204" pitchFamily="34" charset="0"/>
              </a:rPr>
              <a:t>U</a:t>
            </a:r>
            <a:r>
              <a:rPr lang="it-IT" altLang="it-IT" sz="1800" dirty="0" err="1">
                <a:latin typeface="Arial" panose="020B0604020202020204" pitchFamily="34" charset="0"/>
              </a:rPr>
              <a:t>mbilical</a:t>
            </a:r>
            <a:r>
              <a:rPr lang="it-IT" altLang="it-IT" sz="1800" b="1" dirty="0">
                <a:latin typeface="Arial" panose="020B0604020202020204" pitchFamily="34" charset="0"/>
              </a:rPr>
              <a:t> </a:t>
            </a:r>
            <a:r>
              <a:rPr lang="it-IT" altLang="it-IT" sz="2000" b="1" dirty="0" err="1">
                <a:solidFill>
                  <a:srgbClr val="FF0000"/>
                </a:solidFill>
                <a:latin typeface="Arial" panose="020B0604020202020204" pitchFamily="34" charset="0"/>
              </a:rPr>
              <a:t>V</a:t>
            </a:r>
            <a:r>
              <a:rPr lang="it-IT" altLang="it-IT" sz="1800" dirty="0" err="1">
                <a:latin typeface="Arial" panose="020B0604020202020204" pitchFamily="34" charset="0"/>
              </a:rPr>
              <a:t>ein</a:t>
            </a:r>
            <a:r>
              <a:rPr lang="it-IT" altLang="it-IT" sz="1800" b="1" dirty="0">
                <a:latin typeface="Arial" panose="020B0604020202020204" pitchFamily="34" charset="0"/>
              </a:rPr>
              <a:t> </a:t>
            </a:r>
            <a:r>
              <a:rPr lang="it-IT" altLang="it-IT" sz="2000" b="1" dirty="0" err="1">
                <a:solidFill>
                  <a:srgbClr val="FF0000"/>
                </a:solidFill>
                <a:latin typeface="Arial" panose="020B0604020202020204" pitchFamily="34" charset="0"/>
              </a:rPr>
              <a:t>E</a:t>
            </a:r>
            <a:r>
              <a:rPr lang="it-IT" altLang="it-IT" sz="1800" dirty="0" err="1">
                <a:latin typeface="Arial" panose="020B0604020202020204" pitchFamily="34" charset="0"/>
              </a:rPr>
              <a:t>ndothelial</a:t>
            </a:r>
            <a:r>
              <a:rPr lang="it-IT" altLang="it-IT" sz="1800" dirty="0">
                <a:latin typeface="Arial" panose="020B0604020202020204" pitchFamily="34" charset="0"/>
              </a:rPr>
              <a:t> </a:t>
            </a:r>
            <a:r>
              <a:rPr lang="it-IT" altLang="it-IT" sz="2000" b="1" dirty="0" err="1">
                <a:solidFill>
                  <a:srgbClr val="FF0000"/>
                </a:solidFill>
                <a:latin typeface="Arial" panose="020B0604020202020204" pitchFamily="34" charset="0"/>
              </a:rPr>
              <a:t>C</a:t>
            </a:r>
            <a:r>
              <a:rPr lang="it-IT" altLang="it-IT" sz="1800" dirty="0" err="1">
                <a:latin typeface="Arial" panose="020B0604020202020204" pitchFamily="34" charset="0"/>
              </a:rPr>
              <a:t>ells</a:t>
            </a:r>
            <a:endParaRPr lang="en-US" altLang="it-IT" sz="1800" dirty="0">
              <a:latin typeface="Arial" panose="020B0604020202020204" pitchFamily="34" charset="0"/>
            </a:endParaRPr>
          </a:p>
        </p:txBody>
      </p:sp>
      <p:sp>
        <p:nvSpPr>
          <p:cNvPr id="26634" name="Segnaposto numero diapositiva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F8EF7F-C45E-4C0A-97FF-3146B15A095B}" type="slidenum">
              <a:rPr lang="it-IT" altLang="it-IT" sz="1200">
                <a:solidFill>
                  <a:srgbClr val="898989"/>
                </a:solidFill>
              </a:rPr>
              <a:t>45</a:t>
            </a:fld>
            <a:endParaRPr lang="it-IT" altLang="it-IT" sz="1200">
              <a:solidFill>
                <a:srgbClr val="898989"/>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20" y="1320431"/>
            <a:ext cx="6912768" cy="518999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045366F-087F-4A07-A39F-3CB81F4A3446}" type="slidenum">
              <a:rPr lang="it-IT" altLang="it-IT" smtClean="0"/>
              <a:t>46</a:t>
            </a:fld>
            <a:endParaRPr lang="it-IT" alt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29" y="916581"/>
            <a:ext cx="3940577" cy="2784612"/>
          </a:xfrm>
          <a:prstGeom prst="rect">
            <a:avLst/>
          </a:prstGeom>
        </p:spPr>
      </p:pic>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305" y="1066188"/>
            <a:ext cx="2385695" cy="23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6639972" y="3572129"/>
            <a:ext cx="2246778" cy="646331"/>
          </a:xfrm>
          <a:prstGeom prst="rect">
            <a:avLst/>
          </a:prstGeom>
          <a:noFill/>
        </p:spPr>
        <p:txBody>
          <a:bodyPr wrap="square" rtlCol="0">
            <a:spAutoFit/>
          </a:bodyPr>
          <a:lstStyle/>
          <a:p>
            <a:r>
              <a:rPr lang="it-IT" b="1" dirty="0">
                <a:highlight>
                  <a:srgbClr val="FFFF00"/>
                </a:highlight>
              </a:rPr>
              <a:t>Video isolamento cellule  x2</a:t>
            </a:r>
          </a:p>
        </p:txBody>
      </p:sp>
      <p:sp>
        <p:nvSpPr>
          <p:cNvPr id="26626" name="Rettangolo 13"/>
          <p:cNvSpPr>
            <a:spLocks noChangeArrowheads="1"/>
          </p:cNvSpPr>
          <p:nvPr/>
        </p:nvSpPr>
        <p:spPr bwMode="auto">
          <a:xfrm>
            <a:off x="491697" y="260814"/>
            <a:ext cx="8380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HUVEC       </a:t>
            </a:r>
            <a:r>
              <a:rPr lang="en-US" sz="2400" dirty="0">
                <a:solidFill>
                  <a:srgbClr val="FF0000"/>
                </a:solidFill>
                <a:latin typeface="Arial" panose="020B0604020202020204" pitchFamily="34" charset="0"/>
              </a:rPr>
              <a:t>H</a:t>
            </a:r>
            <a:r>
              <a:rPr lang="en-US" sz="2400" dirty="0">
                <a:latin typeface="Arial" panose="020B0604020202020204" pitchFamily="34" charset="0"/>
              </a:rPr>
              <a:t>uman </a:t>
            </a:r>
            <a:r>
              <a:rPr lang="en-US" sz="2400" dirty="0">
                <a:solidFill>
                  <a:srgbClr val="FF0000"/>
                </a:solidFill>
                <a:latin typeface="Arial" panose="020B0604020202020204" pitchFamily="34" charset="0"/>
              </a:rPr>
              <a:t>U</a:t>
            </a:r>
            <a:r>
              <a:rPr lang="en-US" sz="2400" dirty="0">
                <a:latin typeface="Arial" panose="020B0604020202020204" pitchFamily="34" charset="0"/>
              </a:rPr>
              <a:t>mbilical </a:t>
            </a:r>
            <a:r>
              <a:rPr lang="en-US" sz="2400" dirty="0">
                <a:solidFill>
                  <a:srgbClr val="FF0000"/>
                </a:solidFill>
                <a:latin typeface="Arial" panose="020B0604020202020204" pitchFamily="34" charset="0"/>
              </a:rPr>
              <a:t>V</a:t>
            </a:r>
            <a:r>
              <a:rPr lang="en-US" sz="2400" dirty="0">
                <a:latin typeface="Arial" panose="020B0604020202020204" pitchFamily="34" charset="0"/>
              </a:rPr>
              <a:t>ein </a:t>
            </a:r>
            <a:r>
              <a:rPr lang="en-US" sz="2400" dirty="0">
                <a:solidFill>
                  <a:srgbClr val="FF0000"/>
                </a:solidFill>
                <a:latin typeface="Arial" panose="020B0604020202020204" pitchFamily="34" charset="0"/>
              </a:rPr>
              <a:t>E</a:t>
            </a:r>
            <a:r>
              <a:rPr lang="en-US" sz="2400" dirty="0">
                <a:latin typeface="Arial" panose="020B0604020202020204" pitchFamily="34" charset="0"/>
              </a:rPr>
              <a:t>ndothelial </a:t>
            </a:r>
            <a:r>
              <a:rPr lang="en-US" sz="2400" b="1" dirty="0">
                <a:solidFill>
                  <a:srgbClr val="FF0000"/>
                </a:solidFill>
                <a:latin typeface="Arial" panose="020B0604020202020204" pitchFamily="34" charset="0"/>
              </a:rPr>
              <a:t>C</a:t>
            </a:r>
            <a:r>
              <a:rPr lang="en-US" sz="2400" dirty="0">
                <a:latin typeface="Arial" panose="020B0604020202020204" pitchFamily="34" charset="0"/>
              </a:rPr>
              <a:t>ell</a:t>
            </a:r>
          </a:p>
        </p:txBody>
      </p:sp>
      <p:sp>
        <p:nvSpPr>
          <p:cNvPr id="6" name="Text Box 5"/>
          <p:cNvSpPr txBox="1"/>
          <p:nvPr/>
        </p:nvSpPr>
        <p:spPr>
          <a:xfrm>
            <a:off x="257250" y="4124747"/>
            <a:ext cx="8199755" cy="1323439"/>
          </a:xfrm>
          <a:prstGeom prst="rect">
            <a:avLst/>
          </a:prstGeom>
          <a:noFill/>
        </p:spPr>
        <p:txBody>
          <a:bodyPr wrap="square" rtlCol="0" anchor="t">
            <a:spAutoFit/>
          </a:bodyPr>
          <a:lstStyle/>
          <a:p>
            <a:r>
              <a:rPr lang="en-US" sz="1600" dirty="0">
                <a:latin typeface="Aptos" panose="020B0004020202020204" pitchFamily="34" charset="0"/>
              </a:rPr>
              <a:t> isolation from umbilical cord was first described in 1973. </a:t>
            </a:r>
          </a:p>
          <a:p>
            <a:endParaRPr lang="en-US" sz="1600" dirty="0">
              <a:latin typeface="Aptos" panose="020B0004020202020204" pitchFamily="34" charset="0"/>
            </a:endParaRPr>
          </a:p>
          <a:p>
            <a:r>
              <a:rPr lang="en-US" sz="1600" dirty="0">
                <a:latin typeface="Aptos" panose="020B0004020202020204" pitchFamily="34" charset="0"/>
              </a:rPr>
              <a:t>To date, this model is still widely used because of the </a:t>
            </a:r>
            <a:r>
              <a:rPr lang="en-US" sz="1600" b="1" dirty="0">
                <a:latin typeface="Aptos" panose="020B0004020202020204" pitchFamily="34" charset="0"/>
              </a:rPr>
              <a:t>high HUVEC isolation success rate</a:t>
            </a:r>
            <a:r>
              <a:rPr lang="en-US" sz="1600" dirty="0">
                <a:latin typeface="Aptos" panose="020B0004020202020204" pitchFamily="34" charset="0"/>
              </a:rPr>
              <a:t>, and because HUVEC are </a:t>
            </a:r>
            <a:r>
              <a:rPr lang="en-US" sz="1600" b="1" dirty="0">
                <a:latin typeface="Aptos" panose="020B0004020202020204" pitchFamily="34" charset="0"/>
              </a:rPr>
              <a:t>an excellent model to study a broad array of diseases</a:t>
            </a:r>
            <a:r>
              <a:rPr lang="en-US" sz="1600" dirty="0">
                <a:latin typeface="Aptos" panose="020B0004020202020204" pitchFamily="34" charset="0"/>
              </a:rPr>
              <a:t>, including cardiovascular and metabolic diseases.</a:t>
            </a:r>
          </a:p>
        </p:txBody>
      </p:sp>
      <p:sp>
        <p:nvSpPr>
          <p:cNvPr id="8" name="CasellaDiTesto 7">
            <a:extLst>
              <a:ext uri="{FF2B5EF4-FFF2-40B4-BE49-F238E27FC236}">
                <a16:creationId xmlns:a16="http://schemas.microsoft.com/office/drawing/2014/main" id="{862A4345-926A-789A-8A21-719100F3B168}"/>
              </a:ext>
            </a:extLst>
          </p:cNvPr>
          <p:cNvSpPr txBox="1"/>
          <p:nvPr/>
        </p:nvSpPr>
        <p:spPr>
          <a:xfrm>
            <a:off x="132656" y="6051789"/>
            <a:ext cx="9011344" cy="338554"/>
          </a:xfrm>
          <a:prstGeom prst="rect">
            <a:avLst/>
          </a:prstGeom>
          <a:noFill/>
        </p:spPr>
        <p:txBody>
          <a:bodyPr wrap="square">
            <a:spAutoFit/>
          </a:bodyPr>
          <a:lstStyle/>
          <a:p>
            <a:r>
              <a:rPr lang="it-IT" sz="1600" dirty="0">
                <a:latin typeface="Aptos" panose="020B0004020202020204" pitchFamily="34" charset="0"/>
              </a:rPr>
              <a:t>https://www.stemcell.com/how-to-prepare-a-single-cell-suspension-from-mouse-spleen.html</a:t>
            </a:r>
          </a:p>
        </p:txBody>
      </p:sp>
      <p:sp>
        <p:nvSpPr>
          <p:cNvPr id="10" name="CasellaDiTesto 9">
            <a:extLst>
              <a:ext uri="{FF2B5EF4-FFF2-40B4-BE49-F238E27FC236}">
                <a16:creationId xmlns:a16="http://schemas.microsoft.com/office/drawing/2014/main" id="{3474ECF4-6471-4F2F-B6BE-F2ADD27F72E1}"/>
              </a:ext>
            </a:extLst>
          </p:cNvPr>
          <p:cNvSpPr txBox="1"/>
          <p:nvPr/>
        </p:nvSpPr>
        <p:spPr>
          <a:xfrm>
            <a:off x="176392" y="6428403"/>
            <a:ext cx="8381852" cy="338554"/>
          </a:xfrm>
          <a:prstGeom prst="rect">
            <a:avLst/>
          </a:prstGeom>
          <a:noFill/>
        </p:spPr>
        <p:txBody>
          <a:bodyPr wrap="square">
            <a:spAutoFit/>
          </a:bodyPr>
          <a:lstStyle/>
          <a:p>
            <a:r>
              <a:rPr lang="it-IT" sz="1600" dirty="0">
                <a:latin typeface="Aptos" panose="020B0004020202020204" pitchFamily="34" charset="0"/>
              </a:rPr>
              <a:t>https://www.youtube.com/watch?v=gePfThd2Hro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3"/>
          <p:cNvSpPr>
            <a:spLocks noChangeArrowheads="1"/>
          </p:cNvSpPr>
          <p:nvPr/>
        </p:nvSpPr>
        <p:spPr bwMode="auto">
          <a:xfrm>
            <a:off x="179512" y="116632"/>
            <a:ext cx="4429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HUVEC</a:t>
            </a:r>
          </a:p>
          <a:p>
            <a:pPr eaLnBrk="1" hangingPunct="1">
              <a:spcBef>
                <a:spcPct val="0"/>
              </a:spcBef>
              <a:buFontTx/>
              <a:buNone/>
            </a:pPr>
            <a:r>
              <a:rPr lang="it-IT" altLang="it-IT" sz="1800" dirty="0">
                <a:latin typeface="Arial" panose="020B0604020202020204" pitchFamily="34" charset="0"/>
              </a:rPr>
              <a:t>Human </a:t>
            </a:r>
            <a:r>
              <a:rPr lang="it-IT" altLang="it-IT" sz="1800" dirty="0" err="1">
                <a:latin typeface="Arial" panose="020B0604020202020204" pitchFamily="34" charset="0"/>
              </a:rPr>
              <a:t>Umbilical</a:t>
            </a:r>
            <a:r>
              <a:rPr lang="it-IT" altLang="it-IT" sz="1800" dirty="0">
                <a:latin typeface="Arial" panose="020B0604020202020204" pitchFamily="34" charset="0"/>
              </a:rPr>
              <a:t> </a:t>
            </a:r>
            <a:r>
              <a:rPr lang="it-IT" altLang="it-IT" sz="1800" dirty="0" err="1">
                <a:latin typeface="Arial" panose="020B0604020202020204" pitchFamily="34" charset="0"/>
              </a:rPr>
              <a:t>Vein</a:t>
            </a:r>
            <a:r>
              <a:rPr lang="it-IT" altLang="it-IT" sz="1800" dirty="0">
                <a:latin typeface="Arial" panose="020B0604020202020204" pitchFamily="34" charset="0"/>
              </a:rPr>
              <a:t> </a:t>
            </a:r>
            <a:r>
              <a:rPr lang="it-IT" altLang="it-IT" sz="1800" dirty="0" err="1">
                <a:latin typeface="Arial" panose="020B0604020202020204" pitchFamily="34" charset="0"/>
              </a:rPr>
              <a:t>Endothelial</a:t>
            </a:r>
            <a:r>
              <a:rPr lang="it-IT" altLang="it-IT" sz="1800" dirty="0">
                <a:latin typeface="Arial" panose="020B0604020202020204" pitchFamily="34" charset="0"/>
              </a:rPr>
              <a:t> </a:t>
            </a:r>
            <a:r>
              <a:rPr lang="it-IT" altLang="it-IT" sz="1800" dirty="0" err="1">
                <a:latin typeface="Arial" panose="020B0604020202020204" pitchFamily="34" charset="0"/>
              </a:rPr>
              <a:t>Cells</a:t>
            </a:r>
            <a:endParaRPr lang="en-US" altLang="it-IT" sz="1800" dirty="0">
              <a:latin typeface="Arial" panose="020B0604020202020204" pitchFamily="34" charset="0"/>
            </a:endParaRPr>
          </a:p>
        </p:txBody>
      </p:sp>
      <p:pic>
        <p:nvPicPr>
          <p:cNvPr id="2662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135" y="891789"/>
            <a:ext cx="2623878" cy="262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ttangolo 15"/>
          <p:cNvSpPr>
            <a:spLocks noChangeArrowheads="1"/>
          </p:cNvSpPr>
          <p:nvPr/>
        </p:nvSpPr>
        <p:spPr bwMode="auto">
          <a:xfrm>
            <a:off x="4929188" y="142875"/>
            <a:ext cx="4214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latin typeface="Arial" panose="020B0604020202020204" pitchFamily="34" charset="0"/>
              </a:rPr>
              <a:t>NHLF</a:t>
            </a:r>
          </a:p>
          <a:p>
            <a:pPr eaLnBrk="1" hangingPunct="1">
              <a:spcBef>
                <a:spcPct val="0"/>
              </a:spcBef>
              <a:buFontTx/>
              <a:buNone/>
            </a:pPr>
            <a:r>
              <a:rPr lang="it-IT" altLang="it-IT" sz="1800" dirty="0" err="1">
                <a:latin typeface="Arial" panose="020B0604020202020204" pitchFamily="34" charset="0"/>
              </a:rPr>
              <a:t>Normal</a:t>
            </a:r>
            <a:r>
              <a:rPr lang="it-IT" altLang="it-IT" sz="1800" dirty="0">
                <a:latin typeface="Arial" panose="020B0604020202020204" pitchFamily="34" charset="0"/>
              </a:rPr>
              <a:t> Human </a:t>
            </a:r>
            <a:r>
              <a:rPr lang="it-IT" altLang="it-IT" sz="1800" dirty="0" err="1">
                <a:latin typeface="Arial" panose="020B0604020202020204" pitchFamily="34" charset="0"/>
              </a:rPr>
              <a:t>Lung</a:t>
            </a:r>
            <a:r>
              <a:rPr lang="it-IT" altLang="it-IT" sz="1800" dirty="0">
                <a:latin typeface="Arial" panose="020B0604020202020204" pitchFamily="34" charset="0"/>
              </a:rPr>
              <a:t> </a:t>
            </a:r>
            <a:r>
              <a:rPr lang="it-IT" altLang="it-IT" sz="1800" dirty="0" err="1">
                <a:latin typeface="Arial" panose="020B0604020202020204" pitchFamily="34" charset="0"/>
              </a:rPr>
              <a:t>Fibroblasts</a:t>
            </a:r>
            <a:endParaRPr lang="en-US" altLang="it-IT" sz="1800" dirty="0">
              <a:latin typeface="Arial" panose="020B0604020202020204" pitchFamily="34" charset="0"/>
            </a:endParaRPr>
          </a:p>
        </p:txBody>
      </p:sp>
      <p:pic>
        <p:nvPicPr>
          <p:cNvPr id="2662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28" y="4156571"/>
            <a:ext cx="2519536" cy="251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ttangolo 17"/>
          <p:cNvSpPr>
            <a:spLocks noChangeArrowheads="1"/>
          </p:cNvSpPr>
          <p:nvPr/>
        </p:nvSpPr>
        <p:spPr bwMode="auto">
          <a:xfrm>
            <a:off x="119092" y="3626749"/>
            <a:ext cx="236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latin typeface="Arial" panose="020B0604020202020204" pitchFamily="34" charset="0"/>
              </a:rPr>
              <a:t>Human </a:t>
            </a:r>
            <a:r>
              <a:rPr lang="it-IT" altLang="it-IT" sz="1800" b="1" dirty="0" err="1">
                <a:latin typeface="Arial" panose="020B0604020202020204" pitchFamily="34" charset="0"/>
              </a:rPr>
              <a:t>Hepatocytes</a:t>
            </a:r>
            <a:endParaRPr lang="en-US" altLang="it-IT" sz="1800" b="1" dirty="0">
              <a:latin typeface="Arial" panose="020B0604020202020204" pitchFamily="34" charset="0"/>
            </a:endParaRPr>
          </a:p>
        </p:txBody>
      </p:sp>
      <p:pic>
        <p:nvPicPr>
          <p:cNvPr id="266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28" y="860425"/>
            <a:ext cx="2519536" cy="251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479" y="4094536"/>
            <a:ext cx="2664534" cy="266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ttangolo 20"/>
          <p:cNvSpPr>
            <a:spLocks noChangeArrowheads="1"/>
          </p:cNvSpPr>
          <p:nvPr/>
        </p:nvSpPr>
        <p:spPr bwMode="auto">
          <a:xfrm>
            <a:off x="4507746" y="357596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err="1">
                <a:latin typeface="Arial" panose="020B0604020202020204" pitchFamily="34" charset="0"/>
              </a:rPr>
              <a:t>Normal</a:t>
            </a:r>
            <a:r>
              <a:rPr lang="it-IT" altLang="it-IT" sz="1800" dirty="0">
                <a:latin typeface="Arial" panose="020B0604020202020204" pitchFamily="34" charset="0"/>
              </a:rPr>
              <a:t> Human </a:t>
            </a:r>
            <a:r>
              <a:rPr lang="it-IT" altLang="it-IT" sz="1800" dirty="0" err="1">
                <a:latin typeface="Arial" panose="020B0604020202020204" pitchFamily="34" charset="0"/>
              </a:rPr>
              <a:t>Epidermal</a:t>
            </a:r>
            <a:r>
              <a:rPr lang="it-IT" altLang="it-IT" sz="1800" dirty="0">
                <a:latin typeface="Arial" panose="020B0604020202020204" pitchFamily="34" charset="0"/>
              </a:rPr>
              <a:t> </a:t>
            </a:r>
            <a:r>
              <a:rPr lang="it-IT" altLang="it-IT" sz="1800" b="1" dirty="0" err="1">
                <a:latin typeface="Arial" panose="020B0604020202020204" pitchFamily="34" charset="0"/>
              </a:rPr>
              <a:t>Keratinocytes</a:t>
            </a:r>
            <a:endParaRPr lang="en-US" altLang="it-IT" sz="1800" b="1" dirty="0">
              <a:latin typeface="Arial" panose="020B0604020202020204" pitchFamily="34" charset="0"/>
            </a:endParaRPr>
          </a:p>
        </p:txBody>
      </p:sp>
      <p:sp>
        <p:nvSpPr>
          <p:cNvPr id="26634" name="Segnaposto numero diapositiva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F8EF7F-C45E-4C0A-97FF-3146B15A095B}" type="slidenum">
              <a:rPr lang="it-IT" altLang="it-IT" sz="1200">
                <a:solidFill>
                  <a:srgbClr val="898989"/>
                </a:solidFill>
                <a:latin typeface="Arial" panose="020B0604020202020204" pitchFamily="34" charset="0"/>
              </a:rPr>
              <a:t>47</a:t>
            </a:fld>
            <a:endParaRPr lang="it-IT" altLang="it-IT" sz="1200">
              <a:solidFill>
                <a:srgbClr val="898989"/>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2915816" y="65241"/>
            <a:ext cx="5072063" cy="1000125"/>
          </a:xfrm>
        </p:spPr>
        <p:txBody>
          <a:bodyPr/>
          <a:lstStyle/>
          <a:p>
            <a:pPr eaLnBrk="1" hangingPunct="1"/>
            <a:r>
              <a:rPr lang="it-IT" altLang="it-IT" sz="3200" b="1" dirty="0" err="1">
                <a:latin typeface="Aptos" panose="020B0004020202020204" pitchFamily="34" charset="0"/>
              </a:rPr>
              <a:t>Introduction</a:t>
            </a:r>
            <a:endParaRPr lang="it-IT" altLang="it-IT" sz="3200" b="1" dirty="0">
              <a:latin typeface="Aptos" panose="020B0004020202020204" pitchFamily="34" charset="0"/>
            </a:endParaRPr>
          </a:p>
        </p:txBody>
      </p:sp>
      <p:sp>
        <p:nvSpPr>
          <p:cNvPr id="8195" name="Rectangle 5"/>
          <p:cNvSpPr>
            <a:spLocks noGrp="1" noChangeArrowheads="1"/>
          </p:cNvSpPr>
          <p:nvPr>
            <p:ph type="body" idx="1"/>
          </p:nvPr>
        </p:nvSpPr>
        <p:spPr>
          <a:xfrm>
            <a:off x="2623638" y="861352"/>
            <a:ext cx="5688632" cy="1000125"/>
          </a:xfrm>
        </p:spPr>
        <p:txBody>
          <a:bodyPr/>
          <a:lstStyle/>
          <a:p>
            <a:pPr algn="just" eaLnBrk="1" hangingPunct="1">
              <a:spcAft>
                <a:spcPct val="20000"/>
              </a:spcAft>
            </a:pPr>
            <a:r>
              <a:rPr lang="it-IT" altLang="it-IT" sz="1800" b="1" dirty="0">
                <a:latin typeface="Aptos" panose="020B0004020202020204" pitchFamily="34" charset="0"/>
              </a:rPr>
              <a:t>1951</a:t>
            </a:r>
            <a:r>
              <a:rPr lang="it-IT" altLang="it-IT" sz="1800" dirty="0">
                <a:latin typeface="Aptos" panose="020B0004020202020204" pitchFamily="34" charset="0"/>
              </a:rPr>
              <a:t> </a:t>
            </a:r>
            <a:r>
              <a:rPr lang="en-US" altLang="it-IT" sz="1800" dirty="0" err="1">
                <a:latin typeface="Aptos" panose="020B0004020202020204" pitchFamily="34" charset="0"/>
              </a:rPr>
              <a:t>Gey</a:t>
            </a:r>
            <a:r>
              <a:rPr lang="en-US" altLang="it-IT" sz="1800" dirty="0">
                <a:latin typeface="Aptos" panose="020B0004020202020204" pitchFamily="34" charset="0"/>
              </a:rPr>
              <a:t> established a </a:t>
            </a:r>
            <a:r>
              <a:rPr lang="en-US" altLang="it-IT" sz="1800" b="1" dirty="0">
                <a:solidFill>
                  <a:srgbClr val="FF0000"/>
                </a:solidFill>
                <a:latin typeface="Aptos" panose="020B0004020202020204" pitchFamily="34" charset="0"/>
              </a:rPr>
              <a:t>continuous cell line</a:t>
            </a:r>
            <a:r>
              <a:rPr lang="en-US" altLang="it-IT" sz="1800" dirty="0">
                <a:latin typeface="Aptos" panose="020B0004020202020204" pitchFamily="34" charset="0"/>
              </a:rPr>
              <a:t> from a human cervical carcinoma</a:t>
            </a:r>
            <a:r>
              <a:rPr lang="it-IT" altLang="it-IT" sz="1800" dirty="0">
                <a:latin typeface="Aptos" panose="020B0004020202020204" pitchFamily="34" charset="0"/>
              </a:rPr>
              <a:t>     </a:t>
            </a:r>
          </a:p>
          <a:p>
            <a:pPr algn="just" eaLnBrk="1" hangingPunct="1">
              <a:spcAft>
                <a:spcPct val="20000"/>
              </a:spcAft>
            </a:pPr>
            <a:endParaRPr lang="it-IT" altLang="it-IT" sz="1800" dirty="0">
              <a:latin typeface="Aptos" panose="020B0004020202020204" pitchFamily="34" charset="0"/>
            </a:endParaRPr>
          </a:p>
          <a:p>
            <a:pPr eaLnBrk="1" hangingPunct="1"/>
            <a:endParaRPr lang="it-IT" altLang="it-IT" sz="1800" dirty="0">
              <a:latin typeface="Aptos" panose="020B0004020202020204" pitchFamily="34"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362570"/>
            <a:ext cx="2105499" cy="304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03E780-3A86-44A8-BC63-2D9330558929}" type="slidenum">
              <a:rPr lang="it-IT" altLang="it-IT" sz="1200">
                <a:solidFill>
                  <a:srgbClr val="898989"/>
                </a:solidFill>
              </a:rPr>
              <a:t>5</a:t>
            </a:fld>
            <a:endParaRPr lang="it-IT" altLang="it-IT" sz="1200">
              <a:solidFill>
                <a:srgbClr val="898989"/>
              </a:solidFill>
            </a:endParaRPr>
          </a:p>
        </p:txBody>
      </p:sp>
      <p:sp>
        <p:nvSpPr>
          <p:cNvPr id="2" name="Rettangolo 1"/>
          <p:cNvSpPr/>
          <p:nvPr/>
        </p:nvSpPr>
        <p:spPr>
          <a:xfrm>
            <a:off x="4511218" y="3429000"/>
            <a:ext cx="4646295" cy="369332"/>
          </a:xfrm>
          <a:prstGeom prst="rect">
            <a:avLst/>
          </a:prstGeom>
        </p:spPr>
        <p:txBody>
          <a:bodyPr wrap="square">
            <a:spAutoFit/>
          </a:bodyPr>
          <a:lstStyle/>
          <a:p>
            <a:pPr eaLnBrk="1" hangingPunct="1"/>
            <a:r>
              <a:rPr lang="en-US" altLang="it-IT" dirty="0">
                <a:latin typeface="Aptos" panose="020B0004020202020204" pitchFamily="34" charset="0"/>
              </a:rPr>
              <a:t>Cell line is known as </a:t>
            </a:r>
            <a:r>
              <a:rPr lang="en-US" altLang="it-IT" b="1" dirty="0">
                <a:latin typeface="Aptos" panose="020B0004020202020204" pitchFamily="34" charset="0"/>
              </a:rPr>
              <a:t>HeLa</a:t>
            </a:r>
            <a:r>
              <a:rPr lang="en-US" altLang="it-IT" dirty="0">
                <a:latin typeface="Aptos" panose="020B0004020202020204" pitchFamily="34" charset="0"/>
              </a:rPr>
              <a:t> cells</a:t>
            </a:r>
            <a:endParaRPr lang="it-IT" altLang="it-IT" dirty="0">
              <a:latin typeface="Aptos" panose="020B0004020202020204" pitchFamily="34" charset="0"/>
            </a:endParaRPr>
          </a:p>
        </p:txBody>
      </p:sp>
      <p:pic>
        <p:nvPicPr>
          <p:cNvPr id="100" name="Picture 99"/>
          <p:cNvPicPr/>
          <p:nvPr/>
        </p:nvPicPr>
        <p:blipFill>
          <a:blip r:embed="rId4"/>
          <a:stretch>
            <a:fillRect/>
          </a:stretch>
        </p:blipFill>
        <p:spPr>
          <a:xfrm>
            <a:off x="4572000" y="3429000"/>
            <a:ext cx="0" cy="0"/>
          </a:xfrm>
          <a:prstGeom prst="rect">
            <a:avLst/>
          </a:prstGeom>
          <a:noFill/>
          <a:ln w="9525">
            <a:noFill/>
          </a:ln>
        </p:spPr>
      </p:pic>
      <p:pic>
        <p:nvPicPr>
          <p:cNvPr id="101" name="Picture 100"/>
          <p:cNvPicPr/>
          <p:nvPr/>
        </p:nvPicPr>
        <p:blipFill>
          <a:blip r:embed="rId4"/>
          <a:stretch>
            <a:fillRect/>
          </a:stretch>
        </p:blipFill>
        <p:spPr>
          <a:xfrm>
            <a:off x="4907110" y="3963525"/>
            <a:ext cx="2895650" cy="2446363"/>
          </a:xfrm>
          <a:prstGeom prst="rect">
            <a:avLst/>
          </a:prstGeom>
          <a:noFill/>
          <a:ln w="9525">
            <a:noFill/>
          </a:ln>
        </p:spPr>
      </p:pic>
      <p:pic>
        <p:nvPicPr>
          <p:cNvPr id="3" name="Immagine 2">
            <a:extLst>
              <a:ext uri="{FF2B5EF4-FFF2-40B4-BE49-F238E27FC236}">
                <a16:creationId xmlns:a16="http://schemas.microsoft.com/office/drawing/2014/main" id="{9B0D86ED-6D66-0307-1653-4223AE6D5167}"/>
              </a:ext>
            </a:extLst>
          </p:cNvPr>
          <p:cNvPicPr>
            <a:picLocks noChangeAspect="1"/>
          </p:cNvPicPr>
          <p:nvPr/>
        </p:nvPicPr>
        <p:blipFill>
          <a:blip r:embed="rId5"/>
          <a:stretch>
            <a:fillRect/>
          </a:stretch>
        </p:blipFill>
        <p:spPr>
          <a:xfrm>
            <a:off x="798963" y="476672"/>
            <a:ext cx="1704603" cy="2504455"/>
          </a:xfrm>
          <a:prstGeom prst="rect">
            <a:avLst/>
          </a:prstGeom>
        </p:spPr>
      </p:pic>
      <p:sp>
        <p:nvSpPr>
          <p:cNvPr id="5" name="CasellaDiTesto 4">
            <a:extLst>
              <a:ext uri="{FF2B5EF4-FFF2-40B4-BE49-F238E27FC236}">
                <a16:creationId xmlns:a16="http://schemas.microsoft.com/office/drawing/2014/main" id="{4C86336B-4D37-50FB-2A0E-C9E0B0766960}"/>
              </a:ext>
            </a:extLst>
          </p:cNvPr>
          <p:cNvSpPr txBox="1"/>
          <p:nvPr/>
        </p:nvSpPr>
        <p:spPr>
          <a:xfrm>
            <a:off x="3491880" y="2427357"/>
            <a:ext cx="4572000" cy="369332"/>
          </a:xfrm>
          <a:prstGeom prst="rect">
            <a:avLst/>
          </a:prstGeom>
          <a:noFill/>
        </p:spPr>
        <p:txBody>
          <a:bodyPr wrap="square">
            <a:spAutoFit/>
          </a:bodyPr>
          <a:lstStyle/>
          <a:p>
            <a:pPr marL="0" indent="0" algn="just" eaLnBrk="1" hangingPunct="1">
              <a:spcAft>
                <a:spcPct val="20000"/>
              </a:spcAft>
              <a:buNone/>
            </a:pPr>
            <a:r>
              <a:rPr lang="it-IT" altLang="it-IT" dirty="0">
                <a:latin typeface="Aptos" panose="020B0004020202020204" pitchFamily="34" charset="0"/>
              </a:rPr>
              <a:t>The </a:t>
            </a:r>
            <a:r>
              <a:rPr lang="it-IT" altLang="it-IT" dirty="0" err="1">
                <a:latin typeface="Aptos" panose="020B0004020202020204" pitchFamily="34" charset="0"/>
              </a:rPr>
              <a:t>patients</a:t>
            </a:r>
            <a:r>
              <a:rPr lang="it-IT" altLang="it-IT" dirty="0">
                <a:latin typeface="Aptos" panose="020B0004020202020204" pitchFamily="34" charset="0"/>
              </a:rPr>
              <a:t> </a:t>
            </a:r>
            <a:r>
              <a:rPr lang="it-IT" altLang="it-IT" dirty="0" err="1">
                <a:latin typeface="Aptos" panose="020B0004020202020204" pitchFamily="34" charset="0"/>
              </a:rPr>
              <a:t>was</a:t>
            </a:r>
            <a:r>
              <a:rPr lang="it-IT" altLang="it-IT" dirty="0">
                <a:latin typeface="Aptos" panose="020B0004020202020204" pitchFamily="34" charset="0"/>
              </a:rPr>
              <a:t> </a:t>
            </a:r>
            <a:r>
              <a:rPr lang="it-IT" altLang="it-IT" b="1" dirty="0">
                <a:solidFill>
                  <a:srgbClr val="FF0000"/>
                </a:solidFill>
                <a:latin typeface="Aptos" panose="020B0004020202020204" pitchFamily="34" charset="0"/>
              </a:rPr>
              <a:t>He</a:t>
            </a:r>
            <a:r>
              <a:rPr lang="it-IT" altLang="it-IT" dirty="0">
                <a:latin typeface="Aptos" panose="020B0004020202020204" pitchFamily="34" charset="0"/>
              </a:rPr>
              <a:t>nrietta </a:t>
            </a:r>
            <a:r>
              <a:rPr lang="it-IT" altLang="it-IT" b="1" dirty="0" err="1">
                <a:solidFill>
                  <a:srgbClr val="FF0000"/>
                </a:solidFill>
                <a:latin typeface="Aptos" panose="020B0004020202020204" pitchFamily="34" charset="0"/>
              </a:rPr>
              <a:t>La</a:t>
            </a:r>
            <a:r>
              <a:rPr lang="it-IT" altLang="it-IT" dirty="0" err="1">
                <a:latin typeface="Aptos" panose="020B0004020202020204" pitchFamily="34" charset="0"/>
              </a:rPr>
              <a:t>cks</a:t>
            </a:r>
            <a:r>
              <a:rPr lang="it-IT" altLang="it-IT" dirty="0">
                <a:latin typeface="Aptos" panose="020B00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830016-2DC0-44CE-8BA5-4F6AF2411B64}" type="slidenum">
              <a:rPr lang="it-IT" altLang="it-IT"/>
              <a:t>6</a:t>
            </a:fld>
            <a:endParaRPr lang="it-IT" altLang="it-IT"/>
          </a:p>
        </p:txBody>
      </p:sp>
      <p:pic>
        <p:nvPicPr>
          <p:cNvPr id="5" name="Content Placeholder 4"/>
          <p:cNvPicPr>
            <a:picLocks noGrp="1" noChangeAspect="1"/>
          </p:cNvPicPr>
          <p:nvPr>
            <p:ph idx="1"/>
          </p:nvPr>
        </p:nvPicPr>
        <p:blipFill>
          <a:blip r:embed="rId2"/>
          <a:stretch>
            <a:fillRect/>
          </a:stretch>
        </p:blipFill>
        <p:spPr>
          <a:xfrm>
            <a:off x="237490" y="274955"/>
            <a:ext cx="8578850" cy="6435090"/>
          </a:xfrm>
          <a:prstGeom prst="rect">
            <a:avLst/>
          </a:prstGeom>
        </p:spPr>
      </p:pic>
      <p:sp>
        <p:nvSpPr>
          <p:cNvPr id="7" name="Rectangles 6"/>
          <p:cNvSpPr/>
          <p:nvPr/>
        </p:nvSpPr>
        <p:spPr>
          <a:xfrm>
            <a:off x="7596505" y="5949315"/>
            <a:ext cx="575945" cy="360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830016-2DC0-44CE-8BA5-4F6AF2411B64}" type="slidenum">
              <a:rPr lang="it-IT" altLang="it-IT"/>
              <a:t>7</a:t>
            </a:fld>
            <a:endParaRPr lang="it-IT" altLang="it-IT"/>
          </a:p>
        </p:txBody>
      </p:sp>
      <p:pic>
        <p:nvPicPr>
          <p:cNvPr id="7" name="Immagine 6">
            <a:extLst>
              <a:ext uri="{FF2B5EF4-FFF2-40B4-BE49-F238E27FC236}">
                <a16:creationId xmlns:a16="http://schemas.microsoft.com/office/drawing/2014/main" id="{6FCA7DB2-0BD3-4CF9-F2F0-69CE3028C6EC}"/>
              </a:ext>
            </a:extLst>
          </p:cNvPr>
          <p:cNvPicPr>
            <a:picLocks noChangeAspect="1"/>
          </p:cNvPicPr>
          <p:nvPr/>
        </p:nvPicPr>
        <p:blipFill>
          <a:blip r:embed="rId2"/>
          <a:stretch>
            <a:fillRect/>
          </a:stretch>
        </p:blipFill>
        <p:spPr>
          <a:xfrm>
            <a:off x="251520" y="404664"/>
            <a:ext cx="8280920" cy="4196342"/>
          </a:xfrm>
          <a:prstGeom prst="rect">
            <a:avLst/>
          </a:prstGeom>
        </p:spPr>
      </p:pic>
      <p:sp>
        <p:nvSpPr>
          <p:cNvPr id="2" name="Freccia a destra 1">
            <a:extLst>
              <a:ext uri="{FF2B5EF4-FFF2-40B4-BE49-F238E27FC236}">
                <a16:creationId xmlns:a16="http://schemas.microsoft.com/office/drawing/2014/main" id="{1D3D552F-D565-C3E3-C8AF-B346FCC6936E}"/>
              </a:ext>
            </a:extLst>
          </p:cNvPr>
          <p:cNvSpPr/>
          <p:nvPr/>
        </p:nvSpPr>
        <p:spPr>
          <a:xfrm rot="16200000">
            <a:off x="2591780" y="3032956"/>
            <a:ext cx="432048" cy="21602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pic>
        <p:nvPicPr>
          <p:cNvPr id="5125" name="New picture"/>
          <p:cNvPicPr>
            <a:picLocks noGrp="1" noChangeAspect="1"/>
          </p:cNvPicPr>
          <p:nvPr>
            <p:ph sz="half" idx="1"/>
          </p:nvPr>
        </p:nvPicPr>
        <p:blipFill>
          <a:blip r:embed="rId2"/>
          <a:srcRect b="34726"/>
          <a:stretch>
            <a:fillRect/>
          </a:stretch>
        </p:blipFill>
        <p:spPr>
          <a:xfrm>
            <a:off x="1691680" y="2441778"/>
            <a:ext cx="6264696" cy="4299590"/>
          </a:xfrm>
          <a:prstGeom prst="rect">
            <a:avLst/>
          </a:prstGeom>
        </p:spPr>
      </p:pic>
      <p:pic>
        <p:nvPicPr>
          <p:cNvPr id="16" name="Content Placeholder 4"/>
          <p:cNvPicPr>
            <a:picLocks noChangeAspect="1"/>
          </p:cNvPicPr>
          <p:nvPr/>
        </p:nvPicPr>
        <p:blipFill>
          <a:blip r:embed="rId3"/>
          <a:srcRect l="24939" t="49327" r="21364" b="23625"/>
          <a:stretch>
            <a:fillRect/>
          </a:stretch>
        </p:blipFill>
        <p:spPr>
          <a:xfrm>
            <a:off x="715326" y="116632"/>
            <a:ext cx="7713345" cy="21856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txBox="1">
            <a:spLocks noChangeArrowheads="1"/>
          </p:cNvSpPr>
          <p:nvPr/>
        </p:nvSpPr>
        <p:spPr bwMode="auto">
          <a:xfrm>
            <a:off x="191894" y="620688"/>
            <a:ext cx="6345332" cy="505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pPr>
            <a:endParaRPr lang="en-US" altLang="it-IT" sz="1800" dirty="0">
              <a:latin typeface="Aptos" panose="020B0004020202020204" pitchFamily="34" charset="0"/>
            </a:endParaRPr>
          </a:p>
          <a:p>
            <a:pPr eaLnBrk="1" hangingPunct="1">
              <a:lnSpc>
                <a:spcPct val="80000"/>
              </a:lnSpc>
            </a:pPr>
            <a:r>
              <a:rPr lang="en-US" altLang="it-IT" sz="1800" b="1" dirty="0">
                <a:latin typeface="Aptos" panose="020B0004020202020204" pitchFamily="34" charset="0"/>
              </a:rPr>
              <a:t>1955: Eagle </a:t>
            </a:r>
            <a:r>
              <a:rPr lang="en-US" altLang="it-IT" sz="1800" dirty="0">
                <a:latin typeface="Aptos" panose="020B0004020202020204" pitchFamily="34" charset="0"/>
              </a:rPr>
              <a:t>studied </a:t>
            </a:r>
            <a:r>
              <a:rPr lang="en-US" altLang="it-IT" sz="1800" b="1" dirty="0">
                <a:solidFill>
                  <a:srgbClr val="FF0000"/>
                </a:solidFill>
                <a:latin typeface="Aptos" panose="020B0004020202020204" pitchFamily="34" charset="0"/>
              </a:rPr>
              <a:t>the nutrient requirements</a:t>
            </a:r>
            <a:r>
              <a:rPr lang="en-US" altLang="it-IT" sz="1800" dirty="0">
                <a:latin typeface="Aptos" panose="020B0004020202020204" pitchFamily="34" charset="0"/>
              </a:rPr>
              <a:t> of selected cells in culture and established the first widely used chemically defined medium.</a:t>
            </a: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r>
              <a:rPr lang="en-US" altLang="it-IT" sz="1800" b="1" dirty="0">
                <a:latin typeface="Aptos" panose="020B0004020202020204" pitchFamily="34" charset="0"/>
              </a:rPr>
              <a:t>1964</a:t>
            </a:r>
            <a:r>
              <a:rPr lang="en-US" altLang="it-IT" sz="1800" dirty="0">
                <a:latin typeface="Aptos" panose="020B0004020202020204" pitchFamily="34" charset="0"/>
              </a:rPr>
              <a:t>: </a:t>
            </a:r>
            <a:r>
              <a:rPr lang="en-US" altLang="it-IT" sz="1800" b="1" dirty="0">
                <a:latin typeface="Aptos" panose="020B0004020202020204" pitchFamily="34" charset="0"/>
              </a:rPr>
              <a:t>Littlefield</a:t>
            </a:r>
            <a:r>
              <a:rPr lang="en-US" altLang="it-IT" sz="1800" dirty="0">
                <a:latin typeface="Aptos" panose="020B0004020202020204" pitchFamily="34" charset="0"/>
              </a:rPr>
              <a:t> introduced the </a:t>
            </a:r>
            <a:r>
              <a:rPr lang="en-US" altLang="it-IT" sz="1800" b="1" dirty="0">
                <a:latin typeface="Aptos" panose="020B0004020202020204" pitchFamily="34" charset="0"/>
              </a:rPr>
              <a:t>HAT medium </a:t>
            </a:r>
            <a:r>
              <a:rPr lang="en-US" altLang="it-IT" sz="1800" dirty="0">
                <a:latin typeface="Aptos" panose="020B0004020202020204" pitchFamily="34" charset="0"/>
              </a:rPr>
              <a:t>for cell selection.</a:t>
            </a: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endParaRPr lang="en-US" altLang="it-IT" sz="1800" dirty="0">
              <a:latin typeface="Aptos" panose="020B0004020202020204" pitchFamily="34" charset="0"/>
            </a:endParaRPr>
          </a:p>
          <a:p>
            <a:pPr eaLnBrk="1" hangingPunct="1">
              <a:lnSpc>
                <a:spcPct val="80000"/>
              </a:lnSpc>
            </a:pPr>
            <a:r>
              <a:rPr lang="en-US" altLang="it-IT" sz="1800" b="1" dirty="0">
                <a:latin typeface="Aptos" panose="020B0004020202020204" pitchFamily="34" charset="0"/>
              </a:rPr>
              <a:t>1965</a:t>
            </a:r>
            <a:r>
              <a:rPr lang="en-US" altLang="it-IT" sz="1800" dirty="0">
                <a:latin typeface="Aptos" panose="020B0004020202020204" pitchFamily="34" charset="0"/>
              </a:rPr>
              <a:t>: </a:t>
            </a:r>
            <a:r>
              <a:rPr lang="en-US" altLang="it-IT" sz="1800" b="1" dirty="0">
                <a:latin typeface="Aptos" panose="020B0004020202020204" pitchFamily="34" charset="0"/>
              </a:rPr>
              <a:t>Ham</a:t>
            </a:r>
            <a:r>
              <a:rPr lang="en-US" altLang="it-IT" sz="1800" dirty="0">
                <a:latin typeface="Aptos" panose="020B0004020202020204" pitchFamily="34" charset="0"/>
              </a:rPr>
              <a:t> introduced the first </a:t>
            </a:r>
            <a:r>
              <a:rPr lang="en-US" altLang="it-IT" sz="1800" b="1" dirty="0">
                <a:solidFill>
                  <a:srgbClr val="FF0000"/>
                </a:solidFill>
                <a:latin typeface="Aptos" panose="020B0004020202020204" pitchFamily="34" charset="0"/>
              </a:rPr>
              <a:t>serum-free medium </a:t>
            </a:r>
            <a:r>
              <a:rPr lang="en-US" altLang="it-IT" sz="1800" dirty="0">
                <a:latin typeface="Aptos" panose="020B0004020202020204" pitchFamily="34" charset="0"/>
              </a:rPr>
              <a:t>which was able to support the growth of some cells.</a:t>
            </a:r>
          </a:p>
        </p:txBody>
      </p:sp>
      <p:sp>
        <p:nvSpPr>
          <p:cNvPr id="7171"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BCA793-7CEE-4E8A-9266-36973957C732}" type="slidenum">
              <a:rPr lang="it-IT" altLang="it-IT" sz="1200">
                <a:solidFill>
                  <a:srgbClr val="898989"/>
                </a:solidFill>
              </a:rPr>
              <a:t>9</a:t>
            </a:fld>
            <a:endParaRPr lang="it-IT" altLang="it-IT" sz="1200">
              <a:solidFill>
                <a:srgbClr val="898989"/>
              </a:solidFill>
            </a:endParaRPr>
          </a:p>
        </p:txBody>
      </p:sp>
      <p:pic>
        <p:nvPicPr>
          <p:cNvPr id="1026" name="Picture 2" descr="The American Association of Immunologists - Harry Eagle">
            <a:extLst>
              <a:ext uri="{FF2B5EF4-FFF2-40B4-BE49-F238E27FC236}">
                <a16:creationId xmlns:a16="http://schemas.microsoft.com/office/drawing/2014/main" id="{175A0B50-8136-5C18-B4CB-F5A8591FF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332656"/>
            <a:ext cx="16668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B4EE2AA4-695D-E1E1-E270-2F31B066C028}"/>
              </a:ext>
            </a:extLst>
          </p:cNvPr>
          <p:cNvPicPr>
            <a:picLocks noChangeAspect="1"/>
          </p:cNvPicPr>
          <p:nvPr/>
        </p:nvPicPr>
        <p:blipFill>
          <a:blip r:embed="rId3"/>
          <a:stretch>
            <a:fillRect/>
          </a:stretch>
        </p:blipFill>
        <p:spPr>
          <a:xfrm>
            <a:off x="6854351" y="3667090"/>
            <a:ext cx="1832449" cy="2689260"/>
          </a:xfrm>
          <a:prstGeom prst="rect">
            <a:avLst/>
          </a:prstGeom>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3435</TotalTime>
  <Words>2602</Words>
  <Application>Microsoft Office PowerPoint</Application>
  <PresentationFormat>Presentazione su schermo (4:3)</PresentationFormat>
  <Paragraphs>373</Paragraphs>
  <Slides>47</Slides>
  <Notes>7</Notes>
  <HiddenSlides>1</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47</vt:i4>
      </vt:variant>
    </vt:vector>
  </HeadingPairs>
  <TitlesOfParts>
    <vt:vector size="59" baseType="lpstr">
      <vt:lpstr>Aptos</vt:lpstr>
      <vt:lpstr>Arial</vt:lpstr>
      <vt:lpstr>Arial Narrow</vt:lpstr>
      <vt:lpstr>Calibri</vt:lpstr>
      <vt:lpstr>Cambria</vt:lpstr>
      <vt:lpstr>Georgia</vt:lpstr>
      <vt:lpstr>Nunito Sans</vt:lpstr>
      <vt:lpstr>Roboto</vt:lpstr>
      <vt:lpstr>Times New Roman</vt:lpstr>
      <vt:lpstr>Wingdings</vt:lpstr>
      <vt:lpstr>Tema di Office</vt:lpstr>
      <vt:lpstr>PHOTO-PAINT</vt:lpstr>
      <vt:lpstr>Presentazione standard di PowerPoint</vt:lpstr>
      <vt:lpstr>Presentazione standard di PowerPoint</vt:lpstr>
      <vt:lpstr>Presentazione standard di PowerPoint</vt:lpstr>
      <vt:lpstr>Presentazione standard di PowerPoint</vt:lpstr>
      <vt:lpstr>Introduction</vt:lpstr>
      <vt:lpstr>Presentazione standard di PowerPoint</vt:lpstr>
      <vt:lpstr>Presentazione standard di PowerPoint</vt:lpstr>
      <vt:lpstr>Presentazione standard di PowerPoint</vt:lpstr>
      <vt:lpstr>Presentazione standard di PowerPoint</vt:lpstr>
      <vt:lpstr>Presentazione standard di PowerPoint</vt:lpstr>
      <vt:lpstr>Cell culture</vt:lpstr>
      <vt:lpstr>Presentazione standard di PowerPoint</vt:lpstr>
      <vt:lpstr>Presentazione standard di PowerPoint</vt:lpstr>
      <vt:lpstr>Presentazione standard di PowerPoint</vt:lpstr>
      <vt:lpstr>Presentazione standard di PowerPoint</vt:lpstr>
      <vt:lpstr>Presentazione standard di PowerPoint</vt:lpstr>
      <vt:lpstr>Tipi di colture cellulari</vt:lpstr>
      <vt:lpstr>Presentazione standard di PowerPoint</vt:lpstr>
      <vt:lpstr>Culturing of cells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Evolution of a cell culture</vt:lpstr>
      <vt:lpstr>Passing Suspension cells</vt:lpstr>
      <vt:lpstr>Presentazione standard di PowerPoint</vt:lpstr>
      <vt:lpstr>Adherent cells</vt:lpstr>
      <vt:lpstr>Presentazione standard di PowerPoint</vt:lpstr>
      <vt:lpstr>Primary cultures</vt:lpstr>
      <vt:lpstr>Evolution of a cell culture</vt:lpstr>
      <vt:lpstr>Primary cultures</vt:lpstr>
      <vt:lpstr>Presentazione standard di PowerPoint</vt:lpstr>
      <vt:lpstr>Presentazione standard di PowerPoint</vt:lpstr>
      <vt:lpstr>Presentazione standard di PowerPoint</vt:lpstr>
      <vt:lpstr>Presentazione standard di PowerPoint</vt:lpstr>
      <vt:lpstr>Primary culture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SBLATTERO DANIELE</cp:lastModifiedBy>
  <cp:revision>525</cp:revision>
  <dcterms:created xsi:type="dcterms:W3CDTF">2010-03-06T14:10:00Z</dcterms:created>
  <dcterms:modified xsi:type="dcterms:W3CDTF">2026-03-02T12:26:12Z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1033-11.2.0.10463</vt:lpwstr>
  </property>
  <property fmtid="{D5CDD505-2E9C-101B-9397-08002B2CF9AE}" pid="3" name="ICV">
    <vt:lpwstr>516B582D44CA4AC1BA5A49E5E28D7040</vt:lpwstr>
  </property>
</Properties>
</file>