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5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0" r:id="rId13"/>
    <p:sldId id="277" r:id="rId14"/>
    <p:sldId id="279" r:id="rId15"/>
    <p:sldId id="282" r:id="rId16"/>
    <p:sldId id="278" r:id="rId17"/>
    <p:sldId id="280" r:id="rId18"/>
    <p:sldId id="262" r:id="rId19"/>
    <p:sldId id="264" r:id="rId20"/>
    <p:sldId id="263" r:id="rId21"/>
    <p:sldId id="265" r:id="rId22"/>
    <p:sldId id="266" r:id="rId23"/>
    <p:sldId id="261" r:id="rId24"/>
    <p:sldId id="267" r:id="rId25"/>
    <p:sldId id="268" r:id="rId26"/>
    <p:sldId id="283" r:id="rId27"/>
    <p:sldId id="269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3" autoAdjust="0"/>
    <p:restoredTop sz="86364" autoAdjust="0"/>
  </p:normalViewPr>
  <p:slideViewPr>
    <p:cSldViewPr snapToGrid="0">
      <p:cViewPr varScale="1">
        <p:scale>
          <a:sx n="63" d="100"/>
          <a:sy n="63" d="100"/>
        </p:scale>
        <p:origin x="32" y="188"/>
      </p:cViewPr>
      <p:guideLst/>
    </p:cSldViewPr>
  </p:slideViewPr>
  <p:outlineViewPr>
    <p:cViewPr>
      <p:scale>
        <a:sx n="33" d="100"/>
        <a:sy n="33" d="100"/>
      </p:scale>
      <p:origin x="0" y="-155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3C324-59DF-49E0-8279-C769B7268EA5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ED2CE-93C3-4990-BAE9-B8C2E395BA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68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chimica è la scienza che studia a livello atomico-molecolare la materia e la sua trasformazione.</a:t>
            </a:r>
          </a:p>
          <a:p>
            <a:r>
              <a:rPr lang="it-IT" dirty="0" smtClean="0"/>
              <a:t>Ha</a:t>
            </a:r>
            <a:r>
              <a:rPr lang="it-IT" baseline="0" dirty="0" smtClean="0"/>
              <a:t> una componente sperimentale per lo studio fenomenologico del comportamento della materia</a:t>
            </a:r>
          </a:p>
          <a:p>
            <a:r>
              <a:rPr lang="it-IT" baseline="0" dirty="0" smtClean="0"/>
              <a:t>e una componente teorica astratta per la descrizione della materia e delle sue proprietà.</a:t>
            </a:r>
          </a:p>
          <a:p>
            <a:r>
              <a:rPr lang="it-IT" baseline="0" dirty="0" smtClean="0"/>
              <a:t>Centrale nella Chimica è la relazione Struttura e proprietà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D2CE-93C3-4990-BAE9-B8C2E395BA8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60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D2CE-93C3-4990-BAE9-B8C2E395BA8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4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D2CE-93C3-4990-BAE9-B8C2E395BA8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54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D2CE-93C3-4990-BAE9-B8C2E395BA8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03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D2CE-93C3-4990-BAE9-B8C2E395BA85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07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D2CE-93C3-4990-BAE9-B8C2E395BA85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89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52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06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91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81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28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73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83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60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6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98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81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32143-0905-45F0-84C4-840ED819BE61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2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Didattica Innovativa per la Chimica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 parte - 6 ore </a:t>
            </a:r>
          </a:p>
          <a:p>
            <a:endParaRPr lang="it-IT" dirty="0" smtClean="0"/>
          </a:p>
          <a:p>
            <a:r>
              <a:rPr lang="it-IT" dirty="0" smtClean="0"/>
              <a:t>Docente Prof. Silvano Geremia (sgeremia@units.it)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44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8113" y="15500"/>
            <a:ext cx="10515600" cy="909640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….ed ora all’Intelligenza </a:t>
            </a:r>
            <a:r>
              <a:rPr lang="it-IT" sz="3600" b="1" dirty="0"/>
              <a:t>A</a:t>
            </a:r>
            <a:r>
              <a:rPr lang="it-IT" sz="3600" b="1" dirty="0" smtClean="0"/>
              <a:t>rtificiale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18583" y="1135832"/>
            <a:ext cx="5807765" cy="57024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600" b="1" dirty="0" smtClean="0"/>
              <a:t>L’irrompere delle nuove tecnologie dell’informazione, e dell'intelligenza artificiale ha sconvolto:</a:t>
            </a:r>
          </a:p>
          <a:p>
            <a:pPr marL="0" indent="0">
              <a:buNone/>
            </a:pPr>
            <a:r>
              <a:rPr lang="it-IT" sz="3600" b="1" dirty="0" smtClean="0"/>
              <a:t>i</a:t>
            </a:r>
            <a:r>
              <a:rPr lang="it-IT" sz="3600" b="1" dirty="0" smtClean="0">
                <a:solidFill>
                  <a:srgbClr val="FF0000"/>
                </a:solidFill>
              </a:rPr>
              <a:t> luoghi</a:t>
            </a:r>
            <a:r>
              <a:rPr lang="it-IT" sz="3600" b="1" dirty="0" smtClean="0"/>
              <a:t>,</a:t>
            </a:r>
          </a:p>
          <a:p>
            <a:pPr marL="0" indent="0">
              <a:buNone/>
            </a:pPr>
            <a:r>
              <a:rPr lang="it-IT" sz="3600" b="1" dirty="0" smtClean="0"/>
              <a:t>le</a:t>
            </a:r>
            <a:r>
              <a:rPr lang="it-IT" sz="3600" b="1" dirty="0" smtClean="0">
                <a:solidFill>
                  <a:srgbClr val="00B050"/>
                </a:solidFill>
              </a:rPr>
              <a:t> forme</a:t>
            </a:r>
            <a:r>
              <a:rPr lang="it-IT" sz="3600" b="1" dirty="0" smtClean="0"/>
              <a:t>, </a:t>
            </a:r>
          </a:p>
          <a:p>
            <a:pPr marL="0" indent="0">
              <a:buNone/>
            </a:pPr>
            <a:r>
              <a:rPr lang="it-IT" sz="3600" b="1" dirty="0" smtClean="0"/>
              <a:t>i </a:t>
            </a:r>
            <a:r>
              <a:rPr lang="it-IT" sz="3600" b="1" dirty="0" smtClean="0">
                <a:solidFill>
                  <a:srgbClr val="00B0F0"/>
                </a:solidFill>
              </a:rPr>
              <a:t>tempi </a:t>
            </a:r>
            <a:r>
              <a:rPr lang="it-IT" sz="3600" b="1" dirty="0" smtClean="0"/>
              <a:t>e </a:t>
            </a:r>
          </a:p>
          <a:p>
            <a:pPr marL="0" indent="0">
              <a:buNone/>
            </a:pPr>
            <a:r>
              <a:rPr lang="it-IT" sz="3600" b="1" dirty="0" smtClean="0"/>
              <a:t>la </a:t>
            </a:r>
            <a:r>
              <a:rPr lang="it-IT" sz="3600" b="1" dirty="0" smtClean="0">
                <a:solidFill>
                  <a:schemeClr val="accent2">
                    <a:lumMod val="75000"/>
                  </a:schemeClr>
                </a:solidFill>
              </a:rPr>
              <a:t>quantità </a:t>
            </a:r>
            <a:r>
              <a:rPr lang="it-IT" sz="3600" b="1" dirty="0" smtClean="0"/>
              <a:t>di conoscenza </a:t>
            </a:r>
          </a:p>
          <a:p>
            <a:pPr marL="0" indent="0">
              <a:buNone/>
            </a:pPr>
            <a:r>
              <a:rPr lang="it-IT" sz="3600" b="1" dirty="0" smtClean="0"/>
              <a:t>ed ora anche </a:t>
            </a:r>
          </a:p>
          <a:p>
            <a:pPr marL="0" indent="0">
              <a:buNone/>
            </a:pPr>
            <a:r>
              <a:rPr lang="it-IT" sz="3600" b="1" dirty="0" smtClean="0"/>
              <a:t>la sua </a:t>
            </a:r>
            <a:r>
              <a:rPr lang="it-IT" sz="3600" b="1" dirty="0" smtClean="0">
                <a:solidFill>
                  <a:srgbClr val="FF0000"/>
                </a:solidFill>
              </a:rPr>
              <a:t>organizzazione</a:t>
            </a:r>
            <a:r>
              <a:rPr lang="it-IT" sz="3600" b="1" dirty="0" smtClean="0"/>
              <a:t>.</a:t>
            </a:r>
          </a:p>
          <a:p>
            <a:pPr marL="0" indent="0">
              <a:buNone/>
            </a:pPr>
            <a:endParaRPr lang="it-IT" sz="3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08" y="1015273"/>
            <a:ext cx="3429000" cy="2133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99" y="3538898"/>
            <a:ext cx="4297017" cy="30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5678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il Professore non è più l’unico depositario del sapere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44787" y="1479171"/>
            <a:ext cx="3973996" cy="342465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Ha tuttavia le </a:t>
            </a:r>
            <a:r>
              <a:rPr lang="it-IT" dirty="0" smtClean="0">
                <a:solidFill>
                  <a:srgbClr val="FF0000"/>
                </a:solidFill>
              </a:rPr>
              <a:t>conoscenze </a:t>
            </a:r>
            <a:r>
              <a:rPr lang="it-IT" dirty="0" smtClean="0"/>
              <a:t>e l'</a:t>
            </a:r>
            <a:r>
              <a:rPr lang="it-IT" dirty="0" smtClean="0">
                <a:solidFill>
                  <a:srgbClr val="FF0000"/>
                </a:solidFill>
              </a:rPr>
              <a:t>esperienza</a:t>
            </a:r>
            <a:r>
              <a:rPr lang="it-IT" dirty="0" smtClean="0"/>
              <a:t> necessaria per </a:t>
            </a:r>
            <a:r>
              <a:rPr lang="it-IT" dirty="0" smtClean="0">
                <a:solidFill>
                  <a:srgbClr val="0070C0"/>
                </a:solidFill>
              </a:rPr>
              <a:t>selezionare</a:t>
            </a:r>
            <a:r>
              <a:rPr lang="it-IT" dirty="0" smtClean="0"/>
              <a:t> gli argomenti delle lezioni utilizzando in aula </a:t>
            </a:r>
            <a:r>
              <a:rPr lang="it-IT" dirty="0" smtClean="0">
                <a:solidFill>
                  <a:srgbClr val="0070C0"/>
                </a:solidFill>
              </a:rPr>
              <a:t>metodi </a:t>
            </a:r>
            <a:r>
              <a:rPr lang="it-IT" dirty="0" smtClean="0"/>
              <a:t>che trasmettano agli studenti un </a:t>
            </a:r>
            <a:r>
              <a:rPr lang="it-IT" dirty="0" smtClean="0">
                <a:solidFill>
                  <a:srgbClr val="FF0000"/>
                </a:solidFill>
              </a:rPr>
              <a:t>sapere meno effimero e nozionistico.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78" y="1134097"/>
            <a:ext cx="2676525" cy="41148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703" y="1325563"/>
            <a:ext cx="2524125" cy="349567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775792" y="5428887"/>
            <a:ext cx="10296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Può </a:t>
            </a:r>
            <a:r>
              <a:rPr lang="it-IT" sz="2800" dirty="0" smtClean="0">
                <a:solidFill>
                  <a:srgbClr val="FF0000"/>
                </a:solidFill>
              </a:rPr>
              <a:t>insegnare a imparare </a:t>
            </a:r>
            <a:r>
              <a:rPr lang="it-IT" sz="2800" dirty="0" smtClean="0"/>
              <a:t>anche utilizzando una </a:t>
            </a:r>
            <a:r>
              <a:rPr lang="it-IT" sz="2800" b="1" dirty="0" smtClean="0"/>
              <a:t>didattica innovativa </a:t>
            </a:r>
            <a:r>
              <a:rPr lang="it-IT" sz="2800" dirty="0" smtClean="0"/>
              <a:t>che sfrutti i mezzi moderni di comunicazione.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1007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/>
              <a:t>Approcci Didattici Innovativi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Costruttivismo:</a:t>
            </a:r>
            <a:r>
              <a:rPr lang="it-IT" dirty="0" smtClean="0"/>
              <a:t> Conoscenza costruita attivamente.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Apprendimento per Scoperta:</a:t>
            </a:r>
            <a:r>
              <a:rPr lang="it-IT" dirty="0" smtClean="0"/>
              <a:t> Scoperta autonoma di concetti.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Classe Capovolta:</a:t>
            </a:r>
            <a:r>
              <a:rPr lang="it-IT" dirty="0" smtClean="0"/>
              <a:t> Teoria a casa, pratica in classe.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26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7565" y="365126"/>
            <a:ext cx="11794435" cy="628788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Costruttivismo:</a:t>
            </a:r>
            <a:r>
              <a:rPr lang="it-IT" dirty="0" smtClean="0"/>
              <a:t> Conoscenza costruita attivamente.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5191" y="1322042"/>
            <a:ext cx="11155018" cy="52510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Un tempo si pensava che la conoscenza potesse essere trasferita intatta dalla mente dell'insegnante a quella dello studente.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 smtClean="0"/>
              <a:t>Insegnare e far apprendere non sono sinonimi: </a:t>
            </a:r>
            <a:r>
              <a:rPr lang="it-IT" b="1" i="1" dirty="0" smtClean="0"/>
              <a:t>possiamo insegnare, e insegnare bene, senza che gli studenti apprendano</a:t>
            </a:r>
            <a:r>
              <a:rPr lang="it-IT" b="1" dirty="0" smtClean="0"/>
              <a:t>.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dirty="0"/>
              <a:t>D</a:t>
            </a:r>
            <a:r>
              <a:rPr lang="it-IT" dirty="0" smtClean="0"/>
              <a:t>omanda principale dell'epistemologia: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Come arriviamo a sapere ciò che sappiamo?</a:t>
            </a:r>
          </a:p>
          <a:p>
            <a:pPr marL="0" indent="0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b="1" dirty="0" smtClean="0"/>
              <a:t>Il modello costruttivista può essere così riassunto: 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L</a:t>
            </a:r>
            <a:r>
              <a:rPr lang="it-IT" b="1" dirty="0" smtClean="0">
                <a:solidFill>
                  <a:srgbClr val="FF0000"/>
                </a:solidFill>
              </a:rPr>
              <a:t>a conoscenza è costruita nella mente di chi apprende 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e “si adatta” piuttosto che “corrispondere” alla realtà.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123" y="3192337"/>
            <a:ext cx="3105564" cy="338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1296" y="-119269"/>
            <a:ext cx="10515600" cy="1325563"/>
          </a:xfrm>
        </p:spPr>
        <p:txBody>
          <a:bodyPr/>
          <a:lstStyle/>
          <a:p>
            <a:r>
              <a:rPr lang="it-IT" dirty="0" smtClean="0"/>
              <a:t>Tipologia di conoscenza in ambito chimico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9357" y="1941790"/>
            <a:ext cx="11287539" cy="4916210"/>
          </a:xfrm>
        </p:spPr>
        <p:txBody>
          <a:bodyPr>
            <a:normAutofit fontScale="92500" lnSpcReduction="10000"/>
          </a:bodyPr>
          <a:lstStyle/>
          <a:p>
            <a:r>
              <a:rPr lang="it-IT" i="1" dirty="0" smtClean="0"/>
              <a:t>Conoscenza sociale </a:t>
            </a:r>
          </a:p>
          <a:p>
            <a:pPr marL="0" indent="0">
              <a:buNone/>
            </a:pPr>
            <a:r>
              <a:rPr lang="it-IT" dirty="0" smtClean="0"/>
              <a:t>Esempio: nome e simboli degli elementi chimici</a:t>
            </a:r>
          </a:p>
          <a:p>
            <a:pPr marL="0" indent="0">
              <a:buNone/>
            </a:pPr>
            <a:r>
              <a:rPr lang="it-IT" b="1" dirty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per istruzione diretta 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i="1" dirty="0" smtClean="0"/>
              <a:t>Conoscenza fisica </a:t>
            </a:r>
          </a:p>
          <a:p>
            <a:pPr marL="0" indent="0">
              <a:buNone/>
            </a:pPr>
            <a:r>
              <a:rPr lang="it-IT" dirty="0" smtClean="0"/>
              <a:t>Esempio: stati di aggregazione e proprietà della materia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i="1" dirty="0" smtClean="0"/>
              <a:t>Conoscenza logico-matematica </a:t>
            </a:r>
          </a:p>
          <a:p>
            <a:pPr marL="0" indent="0">
              <a:buNone/>
            </a:pPr>
            <a:r>
              <a:rPr lang="it-IT" dirty="0" smtClean="0"/>
              <a:t>Esempio: stechiometria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non possono essere trasferite direttamente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dalla mente dell'insegnante alla mente dello studente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012" y="1021788"/>
            <a:ext cx="2715867" cy="17287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8748" y="2846719"/>
            <a:ext cx="2590800" cy="17621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0359" y="4705000"/>
            <a:ext cx="2606537" cy="2153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767385" y="1021788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Secondo Jean </a:t>
            </a:r>
            <a:r>
              <a:rPr lang="it-IT" dirty="0" err="1" smtClean="0"/>
              <a:t>Piaget</a:t>
            </a:r>
            <a:r>
              <a:rPr lang="it-IT" dirty="0" smtClean="0"/>
              <a:t>, uno dei più influenti psicologi nello studio dello sviluppo cognitivo, esistono tre principali tipi di conoscenza: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22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Modello costruttivista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7680" y="1752281"/>
            <a:ext cx="9235440" cy="5303837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Ciascuno costruisce la propria conoscenza che “si adatta” alle proprie esperienze.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 concetti, le idee, le teorie, e i modelli che costruiamo nella nostra mente vengono costantemente messi alla prova come risultato delle esperienze personali.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Mediante un meccanismo di tipo Darwiniano sopravvivono le idee che meglio si adattano alle esperienze personali.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810" y="1752281"/>
            <a:ext cx="2480310" cy="233440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9802" y="4226474"/>
            <a:ext cx="18383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168" y="-229944"/>
            <a:ext cx="11115955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Ruolo dei preconcetti e/o concetti sbagliati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717" y="1030748"/>
            <a:ext cx="11486855" cy="55081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Quando abbiamo costruito la nostra conoscenza, </a:t>
            </a:r>
          </a:p>
          <a:p>
            <a:pPr marL="0" indent="0">
              <a:buNone/>
            </a:pPr>
            <a:r>
              <a:rPr lang="it-IT" dirty="0" smtClean="0"/>
              <a:t>se ci viene semplicemente detto che abbiamo torto, </a:t>
            </a:r>
          </a:p>
          <a:p>
            <a:pPr marL="0" indent="0">
              <a:buNone/>
            </a:pPr>
            <a:r>
              <a:rPr lang="it-IT" dirty="0" smtClean="0"/>
              <a:t>questo non è generalmente sufficiente a farci cambiare</a:t>
            </a:r>
          </a:p>
          <a:p>
            <a:pPr marL="0" indent="0">
              <a:buNone/>
            </a:pPr>
            <a:r>
              <a:rPr lang="it-IT" dirty="0" smtClean="0"/>
              <a:t> i nostri concetti anche se errati.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Anche nella scienza, un esperimento non può dimostrare che una teoria è sbagliata: I sostenitori della teoria apporteranno delle modifiche ad hoc per spiegare il nuovo esperimento. L'unico modo per liberarsi di una vecchia teoria è costruire una nuova teoria che svolga un lavoro migliore nel spiegare le prove sperimentali. (</a:t>
            </a:r>
            <a:r>
              <a:rPr lang="it-IT" dirty="0" smtClean="0">
                <a:solidFill>
                  <a:srgbClr val="FF0000"/>
                </a:solidFill>
              </a:rPr>
              <a:t>Esempio: teoria del legame di valenza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Analogamente, </a:t>
            </a:r>
            <a:r>
              <a:rPr lang="it-IT" dirty="0"/>
              <a:t>l</a:t>
            </a:r>
            <a:r>
              <a:rPr lang="it-IT" dirty="0" smtClean="0"/>
              <a:t>'unico modo per sostituire un concetto sbagliato è costruire un nuovo concetto che spieghi in modo più appropriato le nostre esperienze.</a:t>
            </a:r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354" y="847868"/>
            <a:ext cx="3680460" cy="20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9661" y="113333"/>
            <a:ext cx="11353800" cy="1325563"/>
          </a:xfrm>
        </p:spPr>
        <p:txBody>
          <a:bodyPr/>
          <a:lstStyle/>
          <a:p>
            <a:r>
              <a:rPr lang="it-IT" dirty="0" smtClean="0"/>
              <a:t>Cambio di prospettiva nel modello costruttivista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0200" y="1438896"/>
            <a:ext cx="11623261" cy="5312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P</a:t>
            </a:r>
            <a:r>
              <a:rPr lang="it-IT" dirty="0" smtClean="0"/>
              <a:t>assaggio da qualcuno che “insegna”</a:t>
            </a:r>
          </a:p>
          <a:p>
            <a:pPr marL="0" indent="0">
              <a:buNone/>
            </a:pPr>
            <a:r>
              <a:rPr lang="it-IT" dirty="0" smtClean="0"/>
              <a:t>a qualcuno che cerca di facilitare l'apprendimento.</a:t>
            </a:r>
          </a:p>
          <a:p>
            <a:pPr marL="0" indent="0">
              <a:buNone/>
            </a:pPr>
            <a:r>
              <a:rPr lang="it-IT" dirty="0"/>
              <a:t>S</a:t>
            </a:r>
            <a:r>
              <a:rPr lang="it-IT" dirty="0" smtClean="0"/>
              <a:t>postamento dall’insegnamento per imposizione </a:t>
            </a:r>
          </a:p>
          <a:p>
            <a:pPr marL="0" indent="0">
              <a:buNone/>
            </a:pPr>
            <a:r>
              <a:rPr lang="it-IT" dirty="0" smtClean="0"/>
              <a:t>all’insegnamento per negoziazione.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 smtClean="0"/>
              <a:t>Gli studenti attivi imparano di più degli studenti passivi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i="1" dirty="0" smtClean="0"/>
              <a:t>Il fattore più importante che influenza</a:t>
            </a:r>
          </a:p>
          <a:p>
            <a:pPr marL="0" indent="0">
              <a:buNone/>
            </a:pPr>
            <a:r>
              <a:rPr lang="it-IT" b="1" i="1" dirty="0" smtClean="0"/>
              <a:t>l’apprendimento è ciò che lo studente già conosce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290" y="1282222"/>
            <a:ext cx="2500709" cy="235360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407" y="3868479"/>
            <a:ext cx="2551592" cy="255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9440" cy="1920875"/>
          </a:xfrm>
        </p:spPr>
        <p:txBody>
          <a:bodyPr>
            <a:normAutofit/>
          </a:bodyPr>
          <a:lstStyle/>
          <a:p>
            <a:r>
              <a:rPr lang="it-IT" b="1" dirty="0" smtClean="0"/>
              <a:t>Aumento dell’interazione docente-studente:</a:t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b="1" dirty="0" smtClean="0"/>
              <a:t> Utilizzo di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82040" y="3105785"/>
            <a:ext cx="10515600" cy="4351338"/>
          </a:xfrm>
        </p:spPr>
        <p:txBody>
          <a:bodyPr/>
          <a:lstStyle/>
          <a:p>
            <a:r>
              <a:rPr lang="it-IT" dirty="0" smtClean="0"/>
              <a:t>Descrizione: Strumento per raccogliere feedback in tempo reale.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Applicazione: Coinvolgere gli studenti nelle discussioni.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Esperienza del 1° anno di Chimica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983" y="1325562"/>
            <a:ext cx="4803457" cy="107583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21701" y="6161705"/>
            <a:ext cx="2998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https://www.wooclap.com/it/</a:t>
            </a:r>
          </a:p>
        </p:txBody>
      </p:sp>
    </p:spTree>
    <p:extLst>
      <p:ext uri="{BB962C8B-B14F-4D97-AF65-F5344CB8AC3E}">
        <p14:creationId xmlns:p14="http://schemas.microsoft.com/office/powerpoint/2010/main" val="3597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Risorse Multimediali in </a:t>
            </a:r>
            <a:r>
              <a:rPr lang="it-IT" b="1" dirty="0" err="1" smtClean="0"/>
              <a:t>Moodle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smtClean="0"/>
              <a:t>Descrizione:</a:t>
            </a:r>
            <a:r>
              <a:rPr lang="it-IT" smtClean="0"/>
              <a:t> Piattaforma e-learning con video, simulazioni e quiz.</a:t>
            </a:r>
          </a:p>
          <a:p>
            <a:pPr marL="0" indent="0">
              <a:buNone/>
            </a:pPr>
            <a:endParaRPr lang="it-IT" smtClean="0"/>
          </a:p>
          <a:p>
            <a:r>
              <a:rPr lang="it-IT" b="1" smtClean="0"/>
              <a:t>Applicazione:</a:t>
            </a:r>
            <a:r>
              <a:rPr lang="it-IT" smtClean="0"/>
              <a:t> Creazione di percorsi di apprendimento personalizzati.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733" y="4228847"/>
            <a:ext cx="1880473" cy="14317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625" y="4184452"/>
            <a:ext cx="1919861" cy="1476119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444" y="4187840"/>
            <a:ext cx="2943327" cy="147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81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Agenda del Corso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smtClean="0"/>
              <a:t>Giovedì </a:t>
            </a:r>
            <a:r>
              <a:rPr lang="it-IT" b="1" dirty="0" smtClean="0"/>
              <a:t>26</a:t>
            </a:r>
            <a:r>
              <a:rPr lang="it-IT" b="1" dirty="0" smtClean="0"/>
              <a:t> marzo </a:t>
            </a:r>
            <a:r>
              <a:rPr lang="it-IT" b="1" dirty="0" smtClean="0"/>
              <a:t>3 ore:</a:t>
            </a:r>
          </a:p>
          <a:p>
            <a:r>
              <a:rPr lang="it-IT" dirty="0" smtClean="0"/>
              <a:t>Introduzione alla Didattica Innovativa</a:t>
            </a:r>
          </a:p>
          <a:p>
            <a:r>
              <a:rPr lang="it-IT" dirty="0" smtClean="0"/>
              <a:t>Costruttivismo: Apprendimento attivo</a:t>
            </a:r>
          </a:p>
          <a:p>
            <a:r>
              <a:rPr lang="it-IT" dirty="0" smtClean="0"/>
              <a:t>Uso della Tecnologia nell’Insegnamento della Chimica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Mercoledì </a:t>
            </a:r>
            <a:r>
              <a:rPr lang="it-IT" b="1" dirty="0" smtClean="0"/>
              <a:t>8 </a:t>
            </a:r>
            <a:r>
              <a:rPr lang="it-IT" b="1" dirty="0" smtClean="0"/>
              <a:t>aprile 3 ore:</a:t>
            </a:r>
            <a:endParaRPr lang="it-IT" b="1" dirty="0"/>
          </a:p>
          <a:p>
            <a:r>
              <a:rPr lang="it-IT" dirty="0"/>
              <a:t>Metodologie di Valutazione dell’Apprendimento </a:t>
            </a:r>
          </a:p>
          <a:p>
            <a:r>
              <a:rPr lang="it-IT" dirty="0" smtClean="0"/>
              <a:t>Classe Capovolta in Chimica</a:t>
            </a:r>
          </a:p>
          <a:p>
            <a:r>
              <a:rPr lang="it-IT" dirty="0" smtClean="0"/>
              <a:t>Laboratorio Didattico: Creazione di Strumenti Innovativi</a:t>
            </a:r>
          </a:p>
          <a:p>
            <a:r>
              <a:rPr lang="it-IT" dirty="0" smtClean="0"/>
              <a:t>Conclusione e Discussione Finale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12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Progetti Collaborativi “</a:t>
            </a:r>
            <a:r>
              <a:rPr lang="it-IT" b="1" dirty="0" err="1" smtClean="0"/>
              <a:t>Wikimica</a:t>
            </a:r>
            <a:r>
              <a:rPr lang="it-IT" b="1" dirty="0" smtClean="0"/>
              <a:t>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Descrizione:</a:t>
            </a:r>
            <a:r>
              <a:rPr lang="it-IT" dirty="0" smtClean="0"/>
              <a:t> Creazione collaborativa di pagine di appunti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Applicazione:</a:t>
            </a:r>
            <a:r>
              <a:rPr lang="it-IT" dirty="0" smtClean="0"/>
              <a:t> Sviluppo di competenze di ricerca e scrittura.</a:t>
            </a:r>
          </a:p>
          <a:p>
            <a:endParaRPr lang="it-IT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53" y="4051545"/>
            <a:ext cx="2125418" cy="212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Modelli Molecolari Interattivi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Descrizione:</a:t>
            </a:r>
            <a:r>
              <a:rPr lang="it-IT" dirty="0" smtClean="0"/>
              <a:t> Visualizzazione e manipolazione di strutture molecolari in 3D.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Applicazione:</a:t>
            </a:r>
            <a:r>
              <a:rPr lang="it-IT" dirty="0" smtClean="0"/>
              <a:t> Comprensione delle geometrie molecolari e interazioni chimiche.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619" y="4284510"/>
            <a:ext cx="2534238" cy="202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95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Test di Autovalutazione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Descrizione:</a:t>
            </a:r>
            <a:r>
              <a:rPr lang="it-IT" dirty="0" smtClean="0"/>
              <a:t> Strumenti per monitorare il proprio apprendimento.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Applicazione:</a:t>
            </a:r>
            <a:r>
              <a:rPr lang="it-IT" dirty="0" smtClean="0"/>
              <a:t> Identificazione delle aree di miglioramento.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922" y="3880874"/>
            <a:ext cx="1952650" cy="278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56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/>
              <a:t>Classe Capovolta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0600" y="96497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Prima </a:t>
            </a:r>
            <a:r>
              <a:rPr lang="it-IT" dirty="0" smtClean="0"/>
              <a:t>lo studio a casa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Dopo </a:t>
            </a:r>
            <a:r>
              <a:rPr lang="it-IT" dirty="0" smtClean="0"/>
              <a:t>la discussione e confronto in aula</a:t>
            </a:r>
          </a:p>
          <a:p>
            <a:endParaRPr lang="it-IT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740228" y="3632654"/>
            <a:ext cx="112231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Discussione collettiva difendendo o contestando teorie chimiche.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Esempio di applicazione pratica: Processo al concetto di valenza.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92" y="1128915"/>
            <a:ext cx="2666121" cy="232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8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324881"/>
            <a:ext cx="10929257" cy="5424261"/>
          </a:xfrm>
        </p:spPr>
        <p:txBody>
          <a:bodyPr>
            <a:normAutofit fontScale="92500"/>
          </a:bodyPr>
          <a:lstStyle/>
          <a:p>
            <a:r>
              <a:rPr lang="it-IT" dirty="0"/>
              <a:t>Punto di </a:t>
            </a:r>
            <a:r>
              <a:rPr lang="it-IT" dirty="0" smtClean="0"/>
              <a:t>partenza: </a:t>
            </a:r>
            <a:r>
              <a:rPr lang="it-IT" dirty="0"/>
              <a:t>un articolo </a:t>
            </a:r>
            <a:r>
              <a:rPr lang="it-IT" dirty="0" err="1" smtClean="0"/>
              <a:t>J.Chem.Ed</a:t>
            </a:r>
            <a:r>
              <a:rPr lang="it-IT" dirty="0" smtClean="0"/>
              <a:t>. 2006, 83, 791 che definisce la </a:t>
            </a:r>
            <a:r>
              <a:rPr lang="it-IT" dirty="0"/>
              <a:t>valenza </a:t>
            </a:r>
            <a:r>
              <a:rPr lang="it-IT" dirty="0" smtClean="0"/>
              <a:t>come differenza tra gli elettroni di valenza e gli elettroni di non legame</a:t>
            </a:r>
          </a:p>
          <a:p>
            <a:r>
              <a:rPr lang="it-IT" dirty="0" smtClean="0"/>
              <a:t>Classe suddivisa in tre gruppi: Accusa</a:t>
            </a:r>
            <a:r>
              <a:rPr lang="it-IT" dirty="0"/>
              <a:t>, Difesa </a:t>
            </a:r>
            <a:r>
              <a:rPr lang="it-IT" dirty="0" smtClean="0"/>
              <a:t>e Giuria del </a:t>
            </a:r>
            <a:r>
              <a:rPr lang="it-IT" dirty="0"/>
              <a:t>processo riguardante l'uso e il significato del  </a:t>
            </a:r>
            <a:r>
              <a:rPr lang="it-IT" dirty="0" smtClean="0"/>
              <a:t>concetto «valenza».</a:t>
            </a:r>
            <a:endParaRPr lang="it-IT" dirty="0"/>
          </a:p>
          <a:p>
            <a:r>
              <a:rPr lang="it-IT" dirty="0"/>
              <a:t>Il team della Difesa sarà responsabile di ricercare e fornire esempi e prove a supporto dei punti trattati </a:t>
            </a:r>
            <a:r>
              <a:rPr lang="it-IT" dirty="0" smtClean="0"/>
              <a:t>nell'articolo.</a:t>
            </a:r>
            <a:endParaRPr lang="it-IT" dirty="0"/>
          </a:p>
          <a:p>
            <a:r>
              <a:rPr lang="it-IT" dirty="0"/>
              <a:t>Il team dell'Accusa sarà responsabile di ricercare e fornire esempi e prove mirate a contestare i punti trattati </a:t>
            </a:r>
            <a:r>
              <a:rPr lang="it-IT" dirty="0" smtClean="0"/>
              <a:t>nell'articolo.</a:t>
            </a:r>
            <a:endParaRPr lang="it-IT" dirty="0"/>
          </a:p>
          <a:p>
            <a:r>
              <a:rPr lang="it-IT" dirty="0"/>
              <a:t>Il team della Giuria sarà responsabile di esaminare e valutare le prove presentate dai team della Difesa e dell'Accusa e fornire un verdetto finale</a:t>
            </a:r>
            <a:r>
              <a:rPr lang="it-IT" dirty="0" smtClean="0"/>
              <a:t>.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Lo studio e il lavoro viene svolto a casa</a:t>
            </a:r>
            <a:endParaRPr lang="it-IT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Il processo viene svolto in aula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-682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/>
              <a:t>Processo </a:t>
            </a:r>
            <a:r>
              <a:rPr lang="it-IT" b="1" dirty="0"/>
              <a:t>alla </a:t>
            </a:r>
            <a:r>
              <a:rPr lang="it-IT" b="1" dirty="0" smtClean="0"/>
              <a:t>Valenza</a:t>
            </a: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22514" y="31406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9414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Modelli Molecolari 3D e Ologrammi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733314" cy="4351338"/>
          </a:xfrm>
        </p:spPr>
        <p:txBody>
          <a:bodyPr/>
          <a:lstStyle/>
          <a:p>
            <a:r>
              <a:rPr lang="it-IT" b="1" dirty="0" smtClean="0"/>
              <a:t>Descrizione:</a:t>
            </a:r>
            <a:r>
              <a:rPr lang="it-IT" dirty="0" smtClean="0"/>
              <a:t> Visualizzazione </a:t>
            </a:r>
            <a:r>
              <a:rPr lang="it-IT" dirty="0" err="1" smtClean="0"/>
              <a:t>immersiva</a:t>
            </a:r>
            <a:r>
              <a:rPr lang="it-IT" dirty="0" smtClean="0"/>
              <a:t> delle strutture molecolari.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Applicazione:</a:t>
            </a:r>
            <a:r>
              <a:rPr lang="it-IT" dirty="0" smtClean="0"/>
              <a:t> Esplorazione e comprensione delle strutture molecolari.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Visualizzazione di pseudo-ologrammi 3D sul telefonino e/o </a:t>
            </a:r>
            <a:r>
              <a:rPr lang="it-IT" dirty="0" err="1" smtClean="0"/>
              <a:t>tablet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1959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Modelli Molecolari 3D e Ologrammi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0114" y="2270351"/>
            <a:ext cx="11255828" cy="4587649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Costruzione della piramide per la visualizzazione olografica 3D</a:t>
            </a:r>
          </a:p>
          <a:p>
            <a:pPr marL="0" indent="0">
              <a:buNone/>
            </a:pPr>
            <a:r>
              <a:rPr lang="it-IT" dirty="0" smtClean="0"/>
              <a:t>Materiale: </a:t>
            </a:r>
            <a:r>
              <a:rPr lang="it-IT" dirty="0" err="1" smtClean="0"/>
              <a:t>Templato</a:t>
            </a:r>
            <a:r>
              <a:rPr lang="it-IT" dirty="0" smtClean="0"/>
              <a:t>, fogli trasparenti, penna, forbice, nastro adesivo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Preparazione del Filmato</a:t>
            </a:r>
          </a:p>
          <a:p>
            <a:pPr marL="0" indent="0">
              <a:buNone/>
            </a:pPr>
            <a:r>
              <a:rPr lang="it-IT" dirty="0"/>
              <a:t>U</a:t>
            </a:r>
            <a:r>
              <a:rPr lang="it-IT" dirty="0" smtClean="0"/>
              <a:t>tilizzo di PowerPoint</a:t>
            </a:r>
            <a:r>
              <a:rPr lang="it-IT" dirty="0"/>
              <a:t> </a:t>
            </a:r>
            <a:r>
              <a:rPr lang="it-IT" dirty="0" smtClean="0"/>
              <a:t>con quattro quadranti ruotati di 90° </a:t>
            </a:r>
          </a:p>
        </p:txBody>
      </p:sp>
    </p:spTree>
    <p:extLst>
      <p:ext uri="{BB962C8B-B14F-4D97-AF65-F5344CB8AC3E}">
        <p14:creationId xmlns:p14="http://schemas.microsoft.com/office/powerpoint/2010/main" val="1053649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Conclusione e Discussione Finale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Sintesi:</a:t>
            </a:r>
            <a:r>
              <a:rPr lang="it-IT" dirty="0" smtClean="0"/>
              <a:t> Riflessioni sui concetti discussi.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Discussione:</a:t>
            </a:r>
            <a:r>
              <a:rPr lang="it-IT" dirty="0" smtClean="0"/>
              <a:t> Condivisione di esperienze e pianificazione.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Follow-up:</a:t>
            </a:r>
            <a:r>
              <a:rPr lang="it-IT" dirty="0" smtClean="0"/>
              <a:t> Risorse aggiuntive e suggerimenti per approfondimenti.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7998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Panoramica sulla Didattica Innovativa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9510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 smtClean="0"/>
              <a:t>Insieme di metodologie che coinvolgono attivamente gli studenti.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b="1" dirty="0" smtClean="0"/>
              <a:t>Rilevanza:</a:t>
            </a:r>
          </a:p>
          <a:p>
            <a:r>
              <a:rPr lang="it-IT" dirty="0" smtClean="0"/>
              <a:t>Adattamento ai cambiamenti sociali.</a:t>
            </a:r>
          </a:p>
          <a:p>
            <a:r>
              <a:rPr lang="it-IT" dirty="0" smtClean="0"/>
              <a:t>Motivazione e coinvolgimento.</a:t>
            </a:r>
          </a:p>
          <a:p>
            <a:r>
              <a:rPr lang="it-IT" dirty="0" smtClean="0"/>
              <a:t>Personalizzazione dell'apprendimento.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b="1" dirty="0" smtClean="0"/>
              <a:t>Impatto sulla Chimica:</a:t>
            </a:r>
            <a:r>
              <a:rPr lang="it-IT" dirty="0" smtClean="0"/>
              <a:t> </a:t>
            </a:r>
          </a:p>
          <a:p>
            <a:r>
              <a:rPr lang="it-IT" dirty="0" smtClean="0"/>
              <a:t>Rendere i concetti astratti più accessibili e concreti.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25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68" y="92219"/>
            <a:ext cx="3333750" cy="33337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4" y="-94384"/>
            <a:ext cx="2457450" cy="33337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366" y="3425969"/>
            <a:ext cx="2286000" cy="33337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4" y="3340966"/>
            <a:ext cx="2428875" cy="33337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3303" y="492268"/>
            <a:ext cx="5162550" cy="8858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5379" y="1572491"/>
            <a:ext cx="1178398" cy="117839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4431" y="2945287"/>
            <a:ext cx="5432044" cy="33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567" y="-135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Lezione Universitaria… nel Medioevo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02723" y="6323797"/>
            <a:ext cx="10515600" cy="509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 smtClean="0"/>
              <a:t>Laurentius</a:t>
            </a:r>
            <a:r>
              <a:rPr lang="it-IT" dirty="0" smtClean="0"/>
              <a:t> de </a:t>
            </a:r>
            <a:r>
              <a:rPr lang="it-IT" dirty="0" err="1" smtClean="0"/>
              <a:t>Voltolina</a:t>
            </a:r>
            <a:r>
              <a:rPr lang="it-IT" dirty="0" smtClean="0"/>
              <a:t>, </a:t>
            </a:r>
            <a:r>
              <a:rPr lang="it-IT" dirty="0" err="1" smtClean="0"/>
              <a:t>ca</a:t>
            </a:r>
            <a:r>
              <a:rPr lang="it-IT" dirty="0" smtClean="0"/>
              <a:t>. 1355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723" y="935803"/>
            <a:ext cx="6619104" cy="534492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374791" y="2219845"/>
            <a:ext cx="2645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/>
              <a:t>Il Professore</a:t>
            </a:r>
          </a:p>
          <a:p>
            <a:r>
              <a:rPr lang="it-IT" sz="3200" b="1" dirty="0" smtClean="0"/>
              <a:t>sapeva 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quasi nulla </a:t>
            </a:r>
          </a:p>
          <a:p>
            <a:r>
              <a:rPr lang="it-IT" sz="3200" b="1" dirty="0" smtClean="0"/>
              <a:t>di </a:t>
            </a:r>
          </a:p>
          <a:p>
            <a:r>
              <a:rPr lang="it-IT" sz="3200" b="1" dirty="0" smtClean="0">
                <a:solidFill>
                  <a:srgbClr val="0070C0"/>
                </a:solidFill>
              </a:rPr>
              <a:t>quasi tutto</a:t>
            </a:r>
          </a:p>
        </p:txBody>
      </p:sp>
    </p:spTree>
    <p:extLst>
      <p:ext uri="{BB962C8B-B14F-4D97-AF65-F5344CB8AC3E}">
        <p14:creationId xmlns:p14="http://schemas.microsoft.com/office/powerpoint/2010/main" val="386112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8773" y="117990"/>
            <a:ext cx="10515600" cy="1325563"/>
          </a:xfrm>
        </p:spPr>
        <p:txBody>
          <a:bodyPr/>
          <a:lstStyle/>
          <a:p>
            <a:r>
              <a:rPr lang="it-IT" b="1" dirty="0" smtClean="0"/>
              <a:t>… oggi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6" y="1443553"/>
            <a:ext cx="6150650" cy="4324436"/>
          </a:xfrm>
        </p:spPr>
      </p:pic>
      <p:sp>
        <p:nvSpPr>
          <p:cNvPr id="5" name="Rettangolo 4"/>
          <p:cNvSpPr/>
          <p:nvPr/>
        </p:nvSpPr>
        <p:spPr>
          <a:xfrm>
            <a:off x="7622414" y="1810951"/>
            <a:ext cx="238635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Il Professore </a:t>
            </a:r>
            <a:endParaRPr lang="it-IT" sz="3200" b="1" dirty="0" smtClean="0"/>
          </a:p>
          <a:p>
            <a:r>
              <a:rPr lang="it-IT" sz="3200" b="1" dirty="0" smtClean="0"/>
              <a:t>sa </a:t>
            </a:r>
          </a:p>
          <a:p>
            <a:r>
              <a:rPr lang="it-IT" sz="3200" b="1" dirty="0" smtClean="0">
                <a:solidFill>
                  <a:srgbClr val="0070C0"/>
                </a:solidFill>
              </a:rPr>
              <a:t>quasi </a:t>
            </a:r>
            <a:r>
              <a:rPr lang="it-IT" sz="3200" b="1" dirty="0">
                <a:solidFill>
                  <a:srgbClr val="0070C0"/>
                </a:solidFill>
              </a:rPr>
              <a:t>tutto </a:t>
            </a:r>
            <a:endParaRPr lang="it-IT" sz="3200" b="1" dirty="0" smtClean="0">
              <a:solidFill>
                <a:srgbClr val="0070C0"/>
              </a:solidFill>
            </a:endParaRPr>
          </a:p>
          <a:p>
            <a:r>
              <a:rPr lang="it-IT" sz="3200" b="1" dirty="0" smtClean="0"/>
              <a:t>di 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quasi </a:t>
            </a:r>
            <a:r>
              <a:rPr lang="it-IT" sz="3200" b="1" dirty="0">
                <a:solidFill>
                  <a:srgbClr val="FF0000"/>
                </a:solidFill>
              </a:rPr>
              <a:t>nulla</a:t>
            </a:r>
          </a:p>
        </p:txBody>
      </p:sp>
      <p:sp>
        <p:nvSpPr>
          <p:cNvPr id="6" name="Rettangolo 5"/>
          <p:cNvSpPr/>
          <p:nvPr/>
        </p:nvSpPr>
        <p:spPr>
          <a:xfrm>
            <a:off x="650788" y="6071457"/>
            <a:ext cx="11100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/>
              <a:t>Ci sono persone che sanno tutto e purtroppo è tutto quello che sanno </a:t>
            </a:r>
            <a:r>
              <a:rPr lang="it-IT" sz="2400" b="1" dirty="0" smtClean="0"/>
              <a:t>(Oscar Wilde).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1409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16510" y="0"/>
            <a:ext cx="3906399" cy="1325563"/>
          </a:xfrm>
        </p:spPr>
        <p:txBody>
          <a:bodyPr/>
          <a:lstStyle/>
          <a:p>
            <a:r>
              <a:rPr lang="it-IT" b="1" dirty="0" smtClean="0"/>
              <a:t>Siamo passati: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10" y="1233488"/>
            <a:ext cx="5858766" cy="4370223"/>
          </a:xfrm>
        </p:spPr>
      </p:pic>
      <p:sp>
        <p:nvSpPr>
          <p:cNvPr id="5" name="Rettangolo 4"/>
          <p:cNvSpPr/>
          <p:nvPr/>
        </p:nvSpPr>
        <p:spPr>
          <a:xfrm>
            <a:off x="1196942" y="5715685"/>
            <a:ext cx="9897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/>
              <a:t>Dalla luce di una candela per osservare il mondo….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17841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4871" y="5723507"/>
            <a:ext cx="12093146" cy="1036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 smtClean="0"/>
              <a:t>…alla luce di sincrotrone per conoscere i dettagli di un virus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029" y="1258574"/>
            <a:ext cx="5988358" cy="410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031" y="365125"/>
            <a:ext cx="7903845" cy="61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16091</TotalTime>
  <Words>1143</Words>
  <Application>Microsoft Office PowerPoint</Application>
  <PresentationFormat>Widescreen</PresentationFormat>
  <Paragraphs>175</Paragraphs>
  <Slides>27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di Office</vt:lpstr>
      <vt:lpstr>Didattica Innovativa per la Chimica</vt:lpstr>
      <vt:lpstr>Agenda del Corso</vt:lpstr>
      <vt:lpstr>Panoramica sulla Didattica Innovativa</vt:lpstr>
      <vt:lpstr>Presentazione standard di PowerPoint</vt:lpstr>
      <vt:lpstr>Lezione Universitaria… nel Medioevo</vt:lpstr>
      <vt:lpstr>… oggi</vt:lpstr>
      <vt:lpstr>Siamo passati:</vt:lpstr>
      <vt:lpstr>Presentazione standard di PowerPoint</vt:lpstr>
      <vt:lpstr>Presentazione standard di PowerPoint</vt:lpstr>
      <vt:lpstr>….ed ora all’Intelligenza Artificiale</vt:lpstr>
      <vt:lpstr>il Professore non è più l’unico depositario del sapere</vt:lpstr>
      <vt:lpstr>Approcci Didattici Innovativi</vt:lpstr>
      <vt:lpstr>Costruttivismo: Conoscenza costruita attivamente.</vt:lpstr>
      <vt:lpstr>Tipologia di conoscenza in ambito chimico</vt:lpstr>
      <vt:lpstr>Modello costruttivista</vt:lpstr>
      <vt:lpstr>Ruolo dei preconcetti e/o concetti sbagliati </vt:lpstr>
      <vt:lpstr>Cambio di prospettiva nel modello costruttivista</vt:lpstr>
      <vt:lpstr>Aumento dell’interazione docente-studente:   Utilizzo di </vt:lpstr>
      <vt:lpstr>Risorse Multimediali in Moodle</vt:lpstr>
      <vt:lpstr>Progetti Collaborativi “Wikimica”</vt:lpstr>
      <vt:lpstr>Modelli Molecolari Interattivi</vt:lpstr>
      <vt:lpstr>Test di Autovalutazione</vt:lpstr>
      <vt:lpstr>Classe Capovolta </vt:lpstr>
      <vt:lpstr>Processo alla Valenza</vt:lpstr>
      <vt:lpstr>Modelli Molecolari 3D e Ologrammi</vt:lpstr>
      <vt:lpstr>Modelli Molecolari 3D e Ologrammi</vt:lpstr>
      <vt:lpstr>Conclusione e Discussione Finale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Didattica Innovativa per la Chimica</dc:title>
  <dc:creator>GEREMIA SILVANO</dc:creator>
  <cp:lastModifiedBy>GEREMIA SILVANO</cp:lastModifiedBy>
  <cp:revision>71</cp:revision>
  <dcterms:created xsi:type="dcterms:W3CDTF">2024-08-22T09:57:07Z</dcterms:created>
  <dcterms:modified xsi:type="dcterms:W3CDTF">2026-03-26T15:36:27Z</dcterms:modified>
</cp:coreProperties>
</file>