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9" r:id="rId2"/>
    <p:sldId id="260" r:id="rId3"/>
    <p:sldId id="267" r:id="rId4"/>
    <p:sldId id="266" r:id="rId5"/>
    <p:sldId id="269" r:id="rId6"/>
    <p:sldId id="273" r:id="rId7"/>
    <p:sldId id="282" r:id="rId8"/>
    <p:sldId id="283" r:id="rId9"/>
    <p:sldId id="284" r:id="rId10"/>
    <p:sldId id="304" r:id="rId11"/>
    <p:sldId id="313" r:id="rId12"/>
    <p:sldId id="281" r:id="rId13"/>
    <p:sldId id="276" r:id="rId14"/>
    <p:sldId id="314" r:id="rId15"/>
    <p:sldId id="316" r:id="rId16"/>
    <p:sldId id="321" r:id="rId17"/>
    <p:sldId id="317" r:id="rId18"/>
    <p:sldId id="319" r:id="rId19"/>
    <p:sldId id="318" r:id="rId20"/>
    <p:sldId id="320" r:id="rId21"/>
    <p:sldId id="302" r:id="rId22"/>
    <p:sldId id="311" r:id="rId23"/>
    <p:sldId id="323" r:id="rId24"/>
    <p:sldId id="285" r:id="rId25"/>
    <p:sldId id="306" r:id="rId26"/>
    <p:sldId id="322" r:id="rId27"/>
    <p:sldId id="287" r:id="rId28"/>
    <p:sldId id="288" r:id="rId29"/>
    <p:sldId id="290" r:id="rId30"/>
    <p:sldId id="291" r:id="rId31"/>
    <p:sldId id="315" r:id="rId32"/>
    <p:sldId id="293" r:id="rId33"/>
    <p:sldId id="295" r:id="rId34"/>
    <p:sldId id="297" r:id="rId35"/>
    <p:sldId id="298" r:id="rId36"/>
    <p:sldId id="299" r:id="rId37"/>
    <p:sldId id="301"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io Pupillo" initials="AP" lastIdx="2" clrIdx="0">
    <p:extLst>
      <p:ext uri="{19B8F6BF-5375-455C-9EA6-DF929625EA0E}">
        <p15:presenceInfo xmlns:p15="http://schemas.microsoft.com/office/powerpoint/2012/main" userId="S::alessio.pupillo@oltoffshore.it::b843161f-2663-4582-a575-43943feaa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800080"/>
    <a:srgbClr val="078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2" autoAdjust="0"/>
    <p:restoredTop sz="88837" autoAdjust="0"/>
  </p:normalViewPr>
  <p:slideViewPr>
    <p:cSldViewPr snapToGrid="0" showGuides="1">
      <p:cViewPr varScale="1">
        <p:scale>
          <a:sx n="221" d="100"/>
          <a:sy n="221" d="100"/>
        </p:scale>
        <p:origin x="1072" y="168"/>
      </p:cViewPr>
      <p:guideLst>
        <p:guide orient="horz" pos="2160"/>
        <p:guide pos="2880"/>
      </p:guideLst>
    </p:cSldViewPr>
  </p:slideViewPr>
  <p:notesTextViewPr>
    <p:cViewPr>
      <p:scale>
        <a:sx n="1" d="1"/>
        <a:sy n="1" d="1"/>
      </p:scale>
      <p:origin x="0" y="0"/>
    </p:cViewPr>
  </p:notesTextViewPr>
  <p:notesViewPr>
    <p:cSldViewPr snapToGrid="0">
      <p:cViewPr varScale="1">
        <p:scale>
          <a:sx n="84" d="100"/>
          <a:sy n="84" d="100"/>
        </p:scale>
        <p:origin x="297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5D51E-8E44-4E0E-95EB-FF7A852FA0C5}" type="datetimeFigureOut">
              <a:rPr lang="it-IT" smtClean="0"/>
              <a:pPr/>
              <a:t>21/05/24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2DEBB-3315-4203-907B-14DADAF295D7}" type="slidenum">
              <a:rPr lang="it-IT" smtClean="0"/>
              <a:pPr/>
              <a:t>‹N›</a:t>
            </a:fld>
            <a:endParaRPr lang="it-IT"/>
          </a:p>
        </p:txBody>
      </p:sp>
    </p:spTree>
    <p:extLst>
      <p:ext uri="{BB962C8B-B14F-4D97-AF65-F5344CB8AC3E}">
        <p14:creationId xmlns:p14="http://schemas.microsoft.com/office/powerpoint/2010/main" val="205839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5" name="Segnaposto note 2"/>
          <p:cNvSpPr>
            <a:spLocks noGrp="1"/>
          </p:cNvSpPr>
          <p:nvPr>
            <p:ph type="body" idx="1"/>
          </p:nvPr>
        </p:nvSpPr>
        <p:spPr>
          <a:xfrm>
            <a:off x="709931" y="5105731"/>
            <a:ext cx="5679440" cy="4605576"/>
          </a:xfrm>
        </p:spPr>
        <p:txBody>
          <a:bodyPr>
            <a:normAutofit/>
          </a:bodyPr>
          <a:lstStyle/>
          <a:p>
            <a:endParaRPr lang="it-IT" dirty="0"/>
          </a:p>
        </p:txBody>
      </p:sp>
      <p:sp>
        <p:nvSpPr>
          <p:cNvPr id="3" name="Segnaposto data 2"/>
          <p:cNvSpPr>
            <a:spLocks noGrp="1"/>
          </p:cNvSpPr>
          <p:nvPr>
            <p:ph type="dt" idx="10"/>
          </p:nvPr>
        </p:nvSpPr>
        <p:spPr/>
        <p:txBody>
          <a:bodyPr/>
          <a:lstStyle/>
          <a:p>
            <a:endParaRPr lang="it-IT"/>
          </a:p>
        </p:txBody>
      </p:sp>
    </p:spTree>
    <p:extLst>
      <p:ext uri="{BB962C8B-B14F-4D97-AF65-F5344CB8AC3E}">
        <p14:creationId xmlns:p14="http://schemas.microsoft.com/office/powerpoint/2010/main" val="1719898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AC2DEBB-3315-4203-907B-14DADAF295D7}" type="slidenum">
              <a:rPr lang="it-IT" smtClean="0"/>
              <a:pPr/>
              <a:t>18</a:t>
            </a:fld>
            <a:endParaRPr lang="it-IT"/>
          </a:p>
        </p:txBody>
      </p:sp>
    </p:spTree>
    <p:extLst>
      <p:ext uri="{BB962C8B-B14F-4D97-AF65-F5344CB8AC3E}">
        <p14:creationId xmlns:p14="http://schemas.microsoft.com/office/powerpoint/2010/main" val="106949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AC2DEBB-3315-4203-907B-14DADAF295D7}" type="slidenum">
              <a:rPr lang="it-IT" smtClean="0"/>
              <a:t>22</a:t>
            </a:fld>
            <a:endParaRPr lang="it-IT"/>
          </a:p>
        </p:txBody>
      </p:sp>
    </p:spTree>
    <p:extLst>
      <p:ext uri="{BB962C8B-B14F-4D97-AF65-F5344CB8AC3E}">
        <p14:creationId xmlns:p14="http://schemas.microsoft.com/office/powerpoint/2010/main" val="17574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272751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2727518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1427204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1438168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data 3"/>
          <p:cNvSpPr>
            <a:spLocks noGrp="1"/>
          </p:cNvSpPr>
          <p:nvPr>
            <p:ph type="dt" idx="10"/>
          </p:nvPr>
        </p:nvSpPr>
        <p:spPr/>
        <p:txBody>
          <a:bodyPr/>
          <a:lstStyle/>
          <a:p>
            <a:endParaRPr lang="it-IT"/>
          </a:p>
        </p:txBody>
      </p:sp>
    </p:spTree>
    <p:extLst>
      <p:ext uri="{BB962C8B-B14F-4D97-AF65-F5344CB8AC3E}">
        <p14:creationId xmlns:p14="http://schemas.microsoft.com/office/powerpoint/2010/main" val="797193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data 3"/>
          <p:cNvSpPr>
            <a:spLocks noGrp="1"/>
          </p:cNvSpPr>
          <p:nvPr>
            <p:ph type="dt" idx="10"/>
          </p:nvPr>
        </p:nvSpPr>
        <p:spPr/>
        <p:txBody>
          <a:bodyPr/>
          <a:lstStyle/>
          <a:p>
            <a:endParaRPr lang="it-IT"/>
          </a:p>
        </p:txBody>
      </p:sp>
    </p:spTree>
    <p:extLst>
      <p:ext uri="{BB962C8B-B14F-4D97-AF65-F5344CB8AC3E}">
        <p14:creationId xmlns:p14="http://schemas.microsoft.com/office/powerpoint/2010/main" val="325556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1276966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122465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egnaposto immagine diapositiva 1"/>
          <p:cNvSpPr>
            <a:spLocks noGrp="1" noRot="1" noChangeAspect="1" noTextEdit="1"/>
          </p:cNvSpPr>
          <p:nvPr>
            <p:ph type="sldImg"/>
          </p:nvPr>
        </p:nvSpPr>
        <p:spPr>
          <a:xfrm>
            <a:off x="1371600" y="1143000"/>
            <a:ext cx="4114800" cy="3086100"/>
          </a:xfrm>
          <a:ln/>
        </p:spPr>
      </p:sp>
      <p:sp>
        <p:nvSpPr>
          <p:cNvPr id="193539" name="Segnaposto note 2"/>
          <p:cNvSpPr>
            <a:spLocks noGrp="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3028526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2210663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2099918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2287206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970246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1713084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3918648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394006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data 3"/>
          <p:cNvSpPr>
            <a:spLocks noGrp="1"/>
          </p:cNvSpPr>
          <p:nvPr>
            <p:ph type="dt" idx="10"/>
          </p:nvPr>
        </p:nvSpPr>
        <p:spPr/>
        <p:txBody>
          <a:bodyPr/>
          <a:lstStyle/>
          <a:p>
            <a:endParaRPr lang="it-IT"/>
          </a:p>
        </p:txBody>
      </p:sp>
    </p:spTree>
    <p:extLst>
      <p:ext uri="{BB962C8B-B14F-4D97-AF65-F5344CB8AC3E}">
        <p14:creationId xmlns:p14="http://schemas.microsoft.com/office/powerpoint/2010/main" val="3314593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bwMode="auto">
          <a:xfrm>
            <a:off x="946574" y="5184829"/>
            <a:ext cx="5204510" cy="49129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 name="Segnaposto data 1"/>
          <p:cNvSpPr>
            <a:spLocks noGrp="1"/>
          </p:cNvSpPr>
          <p:nvPr>
            <p:ph type="dt" idx="10"/>
          </p:nvPr>
        </p:nvSpPr>
        <p:spPr/>
        <p:txBody>
          <a:bodyPr/>
          <a:lstStyle/>
          <a:p>
            <a:endParaRPr lang="it-IT"/>
          </a:p>
        </p:txBody>
      </p:sp>
    </p:spTree>
    <p:extLst>
      <p:ext uri="{BB962C8B-B14F-4D97-AF65-F5344CB8AC3E}">
        <p14:creationId xmlns:p14="http://schemas.microsoft.com/office/powerpoint/2010/main" val="52211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data 3"/>
          <p:cNvSpPr>
            <a:spLocks noGrp="1"/>
          </p:cNvSpPr>
          <p:nvPr>
            <p:ph type="dt" idx="10"/>
          </p:nvPr>
        </p:nvSpPr>
        <p:spPr/>
        <p:txBody>
          <a:bodyPr/>
          <a:lstStyle/>
          <a:p>
            <a:endParaRPr lang="it-IT"/>
          </a:p>
        </p:txBody>
      </p:sp>
    </p:spTree>
    <p:extLst>
      <p:ext uri="{BB962C8B-B14F-4D97-AF65-F5344CB8AC3E}">
        <p14:creationId xmlns:p14="http://schemas.microsoft.com/office/powerpoint/2010/main" val="2581882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data 3"/>
          <p:cNvSpPr>
            <a:spLocks noGrp="1"/>
          </p:cNvSpPr>
          <p:nvPr>
            <p:ph type="dt" idx="10"/>
          </p:nvPr>
        </p:nvSpPr>
        <p:spPr/>
        <p:txBody>
          <a:bodyPr/>
          <a:lstStyle/>
          <a:p>
            <a:endParaRPr lang="it-IT"/>
          </a:p>
        </p:txBody>
      </p:sp>
    </p:spTree>
    <p:extLst>
      <p:ext uri="{BB962C8B-B14F-4D97-AF65-F5344CB8AC3E}">
        <p14:creationId xmlns:p14="http://schemas.microsoft.com/office/powerpoint/2010/main" val="54711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data 3"/>
          <p:cNvSpPr>
            <a:spLocks noGrp="1"/>
          </p:cNvSpPr>
          <p:nvPr>
            <p:ph type="dt" idx="10"/>
          </p:nvPr>
        </p:nvSpPr>
        <p:spPr/>
        <p:txBody>
          <a:bodyPr/>
          <a:lstStyle/>
          <a:p>
            <a:endParaRPr lang="it-IT"/>
          </a:p>
        </p:txBody>
      </p:sp>
    </p:spTree>
    <p:extLst>
      <p:ext uri="{BB962C8B-B14F-4D97-AF65-F5344CB8AC3E}">
        <p14:creationId xmlns:p14="http://schemas.microsoft.com/office/powerpoint/2010/main" val="403219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data 3"/>
          <p:cNvSpPr>
            <a:spLocks noGrp="1"/>
          </p:cNvSpPr>
          <p:nvPr>
            <p:ph type="dt" idx="10"/>
          </p:nvPr>
        </p:nvSpPr>
        <p:spPr/>
        <p:txBody>
          <a:bodyPr/>
          <a:lstStyle/>
          <a:p>
            <a:endParaRPr lang="it-IT"/>
          </a:p>
        </p:txBody>
      </p:sp>
    </p:spTree>
    <p:extLst>
      <p:ext uri="{BB962C8B-B14F-4D97-AF65-F5344CB8AC3E}">
        <p14:creationId xmlns:p14="http://schemas.microsoft.com/office/powerpoint/2010/main" val="4265903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data 3"/>
          <p:cNvSpPr>
            <a:spLocks noGrp="1"/>
          </p:cNvSpPr>
          <p:nvPr>
            <p:ph type="dt" idx="10"/>
          </p:nvPr>
        </p:nvSpPr>
        <p:spPr/>
        <p:txBody>
          <a:bodyPr/>
          <a:lstStyle/>
          <a:p>
            <a:endParaRPr lang="it-IT"/>
          </a:p>
        </p:txBody>
      </p:sp>
    </p:spTree>
    <p:extLst>
      <p:ext uri="{BB962C8B-B14F-4D97-AF65-F5344CB8AC3E}">
        <p14:creationId xmlns:p14="http://schemas.microsoft.com/office/powerpoint/2010/main" val="372398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9E97777-0249-4C5D-A39D-3FBB3386AD0A}" type="datetime1">
              <a:rPr lang="it-IT" smtClean="0"/>
              <a:pPr/>
              <a:t>21/05/24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077430-67B0-4552-8951-B6BE6D635E4D}" type="slidenum">
              <a:rPr lang="it-IT" smtClean="0"/>
              <a:pPr/>
              <a:t>‹N›</a:t>
            </a:fld>
            <a:endParaRPr lang="it-IT"/>
          </a:p>
        </p:txBody>
      </p:sp>
    </p:spTree>
    <p:extLst>
      <p:ext uri="{BB962C8B-B14F-4D97-AF65-F5344CB8AC3E}">
        <p14:creationId xmlns:p14="http://schemas.microsoft.com/office/powerpoint/2010/main" val="2456173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43976D-814D-4E56-8518-D7ACABFB3D57}" type="datetime1">
              <a:rPr lang="it-IT" smtClean="0"/>
              <a:pPr/>
              <a:t>21/05/24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077430-67B0-4552-8951-B6BE6D635E4D}" type="slidenum">
              <a:rPr lang="it-IT" smtClean="0"/>
              <a:pPr/>
              <a:t>‹N›</a:t>
            </a:fld>
            <a:endParaRPr lang="it-IT"/>
          </a:p>
        </p:txBody>
      </p:sp>
    </p:spTree>
    <p:extLst>
      <p:ext uri="{BB962C8B-B14F-4D97-AF65-F5344CB8AC3E}">
        <p14:creationId xmlns:p14="http://schemas.microsoft.com/office/powerpoint/2010/main" val="390120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E4C3C3D-2C72-461C-AAAB-0AA7142A46DF}" type="datetime1">
              <a:rPr lang="it-IT" smtClean="0"/>
              <a:pPr/>
              <a:t>21/05/24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077430-67B0-4552-8951-B6BE6D635E4D}" type="slidenum">
              <a:rPr lang="it-IT" smtClean="0"/>
              <a:pPr/>
              <a:t>‹N›</a:t>
            </a:fld>
            <a:endParaRPr lang="it-IT"/>
          </a:p>
        </p:txBody>
      </p:sp>
    </p:spTree>
    <p:extLst>
      <p:ext uri="{BB962C8B-B14F-4D97-AF65-F5344CB8AC3E}">
        <p14:creationId xmlns:p14="http://schemas.microsoft.com/office/powerpoint/2010/main" val="428126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D539AFD-119F-4872-AD88-9BA9DD0886D1}" type="datetime1">
              <a:rPr lang="it-IT" smtClean="0"/>
              <a:pPr/>
              <a:t>21/05/24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077430-67B0-4552-8951-B6BE6D635E4D}" type="slidenum">
              <a:rPr lang="it-IT" smtClean="0"/>
              <a:pPr/>
              <a:t>‹N›</a:t>
            </a:fld>
            <a:endParaRPr lang="it-IT"/>
          </a:p>
        </p:txBody>
      </p:sp>
    </p:spTree>
    <p:extLst>
      <p:ext uri="{BB962C8B-B14F-4D97-AF65-F5344CB8AC3E}">
        <p14:creationId xmlns:p14="http://schemas.microsoft.com/office/powerpoint/2010/main" val="159963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408E2C87-9E7F-4BFF-9537-AA6E2C144F8B}" type="datetime1">
              <a:rPr lang="it-IT" smtClean="0"/>
              <a:pPr/>
              <a:t>21/05/24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077430-67B0-4552-8951-B6BE6D635E4D}" type="slidenum">
              <a:rPr lang="it-IT" smtClean="0"/>
              <a:pPr/>
              <a:t>‹N›</a:t>
            </a:fld>
            <a:endParaRPr lang="it-IT"/>
          </a:p>
        </p:txBody>
      </p:sp>
    </p:spTree>
    <p:extLst>
      <p:ext uri="{BB962C8B-B14F-4D97-AF65-F5344CB8AC3E}">
        <p14:creationId xmlns:p14="http://schemas.microsoft.com/office/powerpoint/2010/main" val="307029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308ED21-F84A-458B-B53D-841552098513}" type="datetime1">
              <a:rPr lang="it-IT" smtClean="0"/>
              <a:pPr/>
              <a:t>21/05/24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9077430-67B0-4552-8951-B6BE6D635E4D}" type="slidenum">
              <a:rPr lang="it-IT" smtClean="0"/>
              <a:pPr/>
              <a:t>‹N›</a:t>
            </a:fld>
            <a:endParaRPr lang="it-IT"/>
          </a:p>
        </p:txBody>
      </p:sp>
    </p:spTree>
    <p:extLst>
      <p:ext uri="{BB962C8B-B14F-4D97-AF65-F5344CB8AC3E}">
        <p14:creationId xmlns:p14="http://schemas.microsoft.com/office/powerpoint/2010/main" val="265141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971F351-A418-4A5B-A312-CA070E2A0236}" type="datetime1">
              <a:rPr lang="it-IT" smtClean="0"/>
              <a:pPr/>
              <a:t>21/05/24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9077430-67B0-4552-8951-B6BE6D635E4D}" type="slidenum">
              <a:rPr lang="it-IT" smtClean="0"/>
              <a:pPr/>
              <a:t>‹N›</a:t>
            </a:fld>
            <a:endParaRPr lang="it-IT"/>
          </a:p>
        </p:txBody>
      </p:sp>
    </p:spTree>
    <p:extLst>
      <p:ext uri="{BB962C8B-B14F-4D97-AF65-F5344CB8AC3E}">
        <p14:creationId xmlns:p14="http://schemas.microsoft.com/office/powerpoint/2010/main" val="223403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0BF8E5E-0609-4355-8868-427E3C19F052}" type="datetime1">
              <a:rPr lang="it-IT" smtClean="0"/>
              <a:pPr/>
              <a:t>21/05/24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9077430-67B0-4552-8951-B6BE6D635E4D}" type="slidenum">
              <a:rPr lang="it-IT" smtClean="0"/>
              <a:pPr/>
              <a:t>‹N›</a:t>
            </a:fld>
            <a:endParaRPr lang="it-IT"/>
          </a:p>
        </p:txBody>
      </p:sp>
    </p:spTree>
    <p:extLst>
      <p:ext uri="{BB962C8B-B14F-4D97-AF65-F5344CB8AC3E}">
        <p14:creationId xmlns:p14="http://schemas.microsoft.com/office/powerpoint/2010/main" val="399023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9708B-9F03-492F-87DE-E77EF709E003}" type="datetime1">
              <a:rPr lang="it-IT" smtClean="0"/>
              <a:pPr/>
              <a:t>21/05/24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9077430-67B0-4552-8951-B6BE6D635E4D}" type="slidenum">
              <a:rPr lang="it-IT" smtClean="0"/>
              <a:pPr/>
              <a:t>‹N›</a:t>
            </a:fld>
            <a:endParaRPr lang="it-IT"/>
          </a:p>
        </p:txBody>
      </p:sp>
    </p:spTree>
    <p:extLst>
      <p:ext uri="{BB962C8B-B14F-4D97-AF65-F5344CB8AC3E}">
        <p14:creationId xmlns:p14="http://schemas.microsoft.com/office/powerpoint/2010/main" val="222478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E4DCDFF-60CA-4EC0-8B3D-BABC9CC5162A}" type="datetime1">
              <a:rPr lang="it-IT" smtClean="0"/>
              <a:pPr/>
              <a:t>21/05/24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9077430-67B0-4552-8951-B6BE6D635E4D}" type="slidenum">
              <a:rPr lang="it-IT" smtClean="0"/>
              <a:pPr/>
              <a:t>‹N›</a:t>
            </a:fld>
            <a:endParaRPr lang="it-IT"/>
          </a:p>
        </p:txBody>
      </p:sp>
    </p:spTree>
    <p:extLst>
      <p:ext uri="{BB962C8B-B14F-4D97-AF65-F5344CB8AC3E}">
        <p14:creationId xmlns:p14="http://schemas.microsoft.com/office/powerpoint/2010/main" val="278881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0C4307D1-10F2-4948-B4B4-FA21CF59A980}" type="datetime1">
              <a:rPr lang="it-IT" smtClean="0"/>
              <a:pPr/>
              <a:t>21/05/24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9077430-67B0-4552-8951-B6BE6D635E4D}" type="slidenum">
              <a:rPr lang="it-IT" smtClean="0"/>
              <a:pPr/>
              <a:t>‹N›</a:t>
            </a:fld>
            <a:endParaRPr lang="it-IT"/>
          </a:p>
        </p:txBody>
      </p:sp>
    </p:spTree>
    <p:extLst>
      <p:ext uri="{BB962C8B-B14F-4D97-AF65-F5344CB8AC3E}">
        <p14:creationId xmlns:p14="http://schemas.microsoft.com/office/powerpoint/2010/main" val="23621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80BF3-8BFD-48C7-88D5-29EB87756B69}" type="datetime1">
              <a:rPr lang="it-IT" smtClean="0"/>
              <a:pPr/>
              <a:t>21/05/24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77430-67B0-4552-8951-B6BE6D635E4D}" type="slidenum">
              <a:rPr lang="it-IT" smtClean="0"/>
              <a:pPr/>
              <a:t>‹N›</a:t>
            </a:fld>
            <a:endParaRPr lang="it-IT"/>
          </a:p>
        </p:txBody>
      </p:sp>
    </p:spTree>
    <p:extLst>
      <p:ext uri="{BB962C8B-B14F-4D97-AF65-F5344CB8AC3E}">
        <p14:creationId xmlns:p14="http://schemas.microsoft.com/office/powerpoint/2010/main" val="4162191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UM0jtD_OWLU?feature=oembed" TargetMode="Externa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a:xfrm>
            <a:off x="752559" y="4823440"/>
            <a:ext cx="7638881" cy="1399226"/>
          </a:xfrm>
          <a:noFill/>
          <a:ln w="28575">
            <a:solidFill>
              <a:srgbClr val="002060"/>
            </a:solidFill>
            <a:miter lim="800000"/>
            <a:headEnd/>
            <a:tailEnd/>
          </a:ln>
        </p:spPr>
        <p:txBody>
          <a:bodyPr vert="horz" wrap="square" lIns="68580" tIns="34290" rIns="68580" bIns="34290" numCol="1" anchor="ctr" anchorCtr="0" compatLnSpc="1">
            <a:prstTxWarp prst="textNoShape">
              <a:avLst/>
            </a:prstTxWarp>
            <a:normAutofit/>
          </a:bodyPr>
          <a:lstStyle/>
          <a:p>
            <a:pPr algn="ctr"/>
            <a:r>
              <a:rPr lang="en-US" sz="2800" b="1" dirty="0">
                <a:solidFill>
                  <a:srgbClr val="FF0000"/>
                </a:solidFill>
                <a:latin typeface="Arial" panose="020B0604020202020204" pitchFamily="34" charset="0"/>
                <a:cs typeface="Arial" panose="020B0604020202020204" pitchFamily="34" charset="0"/>
              </a:rPr>
              <a:t>The application  of the Decree </a:t>
            </a:r>
            <a:r>
              <a:rPr lang="en-US" sz="2800" b="1" dirty="0" err="1">
                <a:solidFill>
                  <a:srgbClr val="FF0000"/>
                </a:solidFill>
                <a:latin typeface="Arial" panose="020B0604020202020204" pitchFamily="34" charset="0"/>
                <a:cs typeface="Arial" panose="020B0604020202020204" pitchFamily="34" charset="0"/>
              </a:rPr>
              <a:t>D.Lgs</a:t>
            </a:r>
            <a:r>
              <a:rPr lang="en-US" sz="2800" b="1" dirty="0">
                <a:solidFill>
                  <a:srgbClr val="FF0000"/>
                </a:solidFill>
                <a:latin typeface="Arial" panose="020B0604020202020204" pitchFamily="34" charset="0"/>
                <a:cs typeface="Arial" panose="020B0604020202020204" pitchFamily="34" charset="0"/>
              </a:rPr>
              <a:t>. 105/2015 (“Seveso” Law) on the Terminal FSRU Toscana</a:t>
            </a:r>
            <a:endParaRPr lang="it-IT" sz="2800" b="1" dirty="0">
              <a:solidFill>
                <a:srgbClr val="00B0F0"/>
              </a:solidFill>
              <a:latin typeface="Arial" panose="020B0604020202020204" pitchFamily="34" charset="0"/>
              <a:cs typeface="Arial" panose="020B0604020202020204" pitchFamily="34" charset="0"/>
            </a:endParaRPr>
          </a:p>
        </p:txBody>
      </p:sp>
      <p:pic>
        <p:nvPicPr>
          <p:cNvPr id="4" name="Picture 21" descr="ecos_flags - TEMPLATE"/>
          <p:cNvPicPr/>
          <p:nvPr/>
        </p:nvPicPr>
        <p:blipFill>
          <a:blip r:embed="rId3"/>
          <a:srcRect/>
          <a:stretch>
            <a:fillRect/>
          </a:stretch>
        </p:blipFill>
        <p:spPr bwMode="auto">
          <a:xfrm>
            <a:off x="318898" y="230409"/>
            <a:ext cx="1485625" cy="845831"/>
          </a:xfrm>
          <a:prstGeom prst="rect">
            <a:avLst/>
          </a:prstGeom>
          <a:noFill/>
          <a:ln w="9525">
            <a:noFill/>
            <a:miter lim="800000"/>
            <a:headEnd/>
            <a:tailEnd/>
          </a:ln>
        </p:spPr>
      </p:pic>
      <p:pic>
        <p:nvPicPr>
          <p:cNvPr id="5" name="Picture 22" descr="OLT"/>
          <p:cNvPicPr/>
          <p:nvPr/>
        </p:nvPicPr>
        <p:blipFill>
          <a:blip r:embed="rId4"/>
          <a:srcRect/>
          <a:stretch>
            <a:fillRect/>
          </a:stretch>
        </p:blipFill>
        <p:spPr bwMode="auto">
          <a:xfrm>
            <a:off x="7634100" y="230409"/>
            <a:ext cx="1304290" cy="864870"/>
          </a:xfrm>
          <a:prstGeom prst="rect">
            <a:avLst/>
          </a:prstGeom>
          <a:noFill/>
          <a:ln w="9525">
            <a:noFill/>
            <a:miter lim="800000"/>
            <a:headEnd/>
            <a:tailEnd/>
          </a:ln>
        </p:spPr>
      </p:pic>
      <p:pic>
        <p:nvPicPr>
          <p:cNvPr id="2051" name="Picture 3" descr="_R1B8128"/>
          <p:cNvPicPr>
            <a:picLocks noChangeAspect="1" noChangeArrowheads="1"/>
          </p:cNvPicPr>
          <p:nvPr/>
        </p:nvPicPr>
        <p:blipFill>
          <a:blip r:embed="rId5">
            <a:extLst>
              <a:ext uri="{28A0092B-C50C-407E-A947-70E740481C1C}">
                <a14:useLocalDpi xmlns:a14="http://schemas.microsoft.com/office/drawing/2010/main" val="0"/>
              </a:ext>
            </a:extLst>
          </a:blip>
          <a:srcRect l="17253" t="8543"/>
          <a:stretch>
            <a:fillRect/>
          </a:stretch>
        </p:blipFill>
        <p:spPr bwMode="auto">
          <a:xfrm>
            <a:off x="2235425" y="1222656"/>
            <a:ext cx="47053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numero diapositiva 2"/>
          <p:cNvSpPr>
            <a:spLocks noGrp="1"/>
          </p:cNvSpPr>
          <p:nvPr>
            <p:ph type="sldNum" sz="quarter" idx="12"/>
          </p:nvPr>
        </p:nvSpPr>
        <p:spPr/>
        <p:txBody>
          <a:bodyPr/>
          <a:lstStyle/>
          <a:p>
            <a:fld id="{09077430-67B0-4552-8951-B6BE6D635E4D}" type="slidenum">
              <a:rPr lang="it-IT" smtClean="0"/>
              <a:t>1</a:t>
            </a:fld>
            <a:endParaRPr lang="it-IT"/>
          </a:p>
        </p:txBody>
      </p:sp>
    </p:spTree>
    <p:extLst>
      <p:ext uri="{BB962C8B-B14F-4D97-AF65-F5344CB8AC3E}">
        <p14:creationId xmlns:p14="http://schemas.microsoft.com/office/powerpoint/2010/main" val="3523710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23428" y="1014766"/>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BLEVE</a:t>
            </a:r>
          </a:p>
        </p:txBody>
      </p:sp>
      <p:sp>
        <p:nvSpPr>
          <p:cNvPr id="5" name="CasellaDiTesto 4"/>
          <p:cNvSpPr txBox="1"/>
          <p:nvPr/>
        </p:nvSpPr>
        <p:spPr>
          <a:xfrm>
            <a:off x="338584" y="1937987"/>
            <a:ext cx="8466831" cy="2385268"/>
          </a:xfrm>
          <a:prstGeom prst="rect">
            <a:avLst/>
          </a:prstGeom>
          <a:noFill/>
        </p:spPr>
        <p:txBody>
          <a:bodyPr wrap="square" rtlCol="0">
            <a:spAutoFit/>
          </a:bodyPr>
          <a:lstStyle/>
          <a:p>
            <a:pPr algn="just">
              <a:spcBef>
                <a:spcPts val="300"/>
              </a:spcBef>
              <a:spcAft>
                <a:spcPts val="300"/>
              </a:spcAft>
            </a:pPr>
            <a:r>
              <a:rPr lang="it-IT" dirty="0"/>
              <a:t>Un </a:t>
            </a:r>
            <a:r>
              <a:rPr lang="it-IT" b="1" dirty="0">
                <a:solidFill>
                  <a:srgbClr val="FF0000"/>
                </a:solidFill>
              </a:rPr>
              <a:t>BLEVE</a:t>
            </a:r>
            <a:r>
              <a:rPr lang="it-IT" dirty="0"/>
              <a:t> accade in caso di rottura catastrofica di un serbatoio in pressione a causa di un incendio esterno.</a:t>
            </a:r>
          </a:p>
          <a:p>
            <a:pPr algn="just">
              <a:spcBef>
                <a:spcPts val="300"/>
              </a:spcBef>
              <a:spcAft>
                <a:spcPts val="300"/>
              </a:spcAft>
            </a:pPr>
            <a:r>
              <a:rPr lang="it-IT" dirty="0"/>
              <a:t>Quando un serbatoio contenente liquido pressurizzato è esposto ad un incendio, il liquido si riscalda aumentando l’evaporazione e di conseguenza la pressione nella parte vapore del serbatoio. In seguito all’apertura della valvola di sicurezza, il livello del liquido si riduce, riducendo anche l’efficacia di assorbimento termico dalle pareti del serbatoio fino a che non viene raggiunta la temperatura di cedimento meccanico con conseguente rottura catastrofica.</a:t>
            </a:r>
          </a:p>
        </p:txBody>
      </p:sp>
      <p:graphicFrame>
        <p:nvGraphicFramePr>
          <p:cNvPr id="9" name="Tabella 8"/>
          <p:cNvGraphicFramePr>
            <a:graphicFrameLocks noGrp="1"/>
          </p:cNvGraphicFramePr>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Possible Scenarios for LNG and Propane</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Picture 21" descr="ecos_flags - TEMPLATE"/>
          <p:cNvPicPr/>
          <p:nvPr/>
        </p:nvPicPr>
        <p:blipFill>
          <a:blip r:embed="rId3"/>
          <a:srcRect/>
          <a:stretch>
            <a:fillRect/>
          </a:stretch>
        </p:blipFill>
        <p:spPr bwMode="auto">
          <a:xfrm>
            <a:off x="375544" y="274305"/>
            <a:ext cx="1161943" cy="542142"/>
          </a:xfrm>
          <a:prstGeom prst="rect">
            <a:avLst/>
          </a:prstGeom>
          <a:noFill/>
          <a:ln w="9525">
            <a:noFill/>
            <a:miter lim="800000"/>
            <a:headEnd/>
            <a:tailEnd/>
          </a:ln>
        </p:spPr>
      </p:pic>
      <p:pic>
        <p:nvPicPr>
          <p:cNvPr id="11" name="Immagine 10"/>
          <p:cNvPicPr>
            <a:picLocks noChangeAspect="1"/>
          </p:cNvPicPr>
          <p:nvPr/>
        </p:nvPicPr>
        <p:blipFill>
          <a:blip r:embed="rId4"/>
          <a:stretch>
            <a:fillRect/>
          </a:stretch>
        </p:blipFill>
        <p:spPr>
          <a:xfrm>
            <a:off x="7526954" y="264907"/>
            <a:ext cx="969684" cy="643435"/>
          </a:xfrm>
          <a:prstGeom prst="rect">
            <a:avLst/>
          </a:prstGeom>
        </p:spPr>
      </p:pic>
      <p:sp>
        <p:nvSpPr>
          <p:cNvPr id="2" name="Segnaposto numero diapositiva 1"/>
          <p:cNvSpPr>
            <a:spLocks noGrp="1"/>
          </p:cNvSpPr>
          <p:nvPr>
            <p:ph type="sldNum" sz="quarter" idx="12"/>
          </p:nvPr>
        </p:nvSpPr>
        <p:spPr/>
        <p:txBody>
          <a:bodyPr/>
          <a:lstStyle/>
          <a:p>
            <a:fld id="{09077430-67B0-4552-8951-B6BE6D635E4D}" type="slidenum">
              <a:rPr lang="it-IT" smtClean="0"/>
              <a:t>10</a:t>
            </a:fld>
            <a:endParaRPr lang="it-IT" dirty="0"/>
          </a:p>
        </p:txBody>
      </p:sp>
      <p:pic>
        <p:nvPicPr>
          <p:cNvPr id="1026" name="Picture 2" descr="Risultati immagini per bleve image">
            <a:extLst>
              <a:ext uri="{FF2B5EF4-FFF2-40B4-BE49-F238E27FC236}">
                <a16:creationId xmlns:a16="http://schemas.microsoft.com/office/drawing/2014/main" id="{361859D9-B711-46CD-A28F-CEEC34705B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799" y="4152198"/>
            <a:ext cx="5771417" cy="213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0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23428" y="1014766"/>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BLEVE</a:t>
            </a:r>
          </a:p>
        </p:txBody>
      </p:sp>
      <p:graphicFrame>
        <p:nvGraphicFramePr>
          <p:cNvPr id="9" name="Tabella 8"/>
          <p:cNvGraphicFramePr>
            <a:graphicFrameLocks noGrp="1"/>
          </p:cNvGraphicFramePr>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Possible Scenarios for LNG and Propane</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Picture 21" descr="ecos_flags - TEMPLATE"/>
          <p:cNvPicPr/>
          <p:nvPr/>
        </p:nvPicPr>
        <p:blipFill>
          <a:blip r:embed="rId4"/>
          <a:srcRect/>
          <a:stretch>
            <a:fillRect/>
          </a:stretch>
        </p:blipFill>
        <p:spPr bwMode="auto">
          <a:xfrm>
            <a:off x="375544" y="274305"/>
            <a:ext cx="1161943" cy="542142"/>
          </a:xfrm>
          <a:prstGeom prst="rect">
            <a:avLst/>
          </a:prstGeom>
          <a:noFill/>
          <a:ln w="9525">
            <a:noFill/>
            <a:miter lim="800000"/>
            <a:headEnd/>
            <a:tailEnd/>
          </a:ln>
        </p:spPr>
      </p:pic>
      <p:pic>
        <p:nvPicPr>
          <p:cNvPr id="11" name="Immagine 10"/>
          <p:cNvPicPr>
            <a:picLocks noChangeAspect="1"/>
          </p:cNvPicPr>
          <p:nvPr/>
        </p:nvPicPr>
        <p:blipFill>
          <a:blip r:embed="rId5"/>
          <a:stretch>
            <a:fillRect/>
          </a:stretch>
        </p:blipFill>
        <p:spPr>
          <a:xfrm>
            <a:off x="7526954" y="264907"/>
            <a:ext cx="969684" cy="643435"/>
          </a:xfrm>
          <a:prstGeom prst="rect">
            <a:avLst/>
          </a:prstGeom>
        </p:spPr>
      </p:pic>
      <p:sp>
        <p:nvSpPr>
          <p:cNvPr id="2" name="Segnaposto numero diapositiva 1"/>
          <p:cNvSpPr>
            <a:spLocks noGrp="1"/>
          </p:cNvSpPr>
          <p:nvPr>
            <p:ph type="sldNum" sz="quarter" idx="12"/>
          </p:nvPr>
        </p:nvSpPr>
        <p:spPr/>
        <p:txBody>
          <a:bodyPr/>
          <a:lstStyle/>
          <a:p>
            <a:fld id="{09077430-67B0-4552-8951-B6BE6D635E4D}" type="slidenum">
              <a:rPr lang="it-IT" smtClean="0"/>
              <a:t>11</a:t>
            </a:fld>
            <a:endParaRPr lang="it-IT" dirty="0"/>
          </a:p>
        </p:txBody>
      </p:sp>
      <p:pic>
        <p:nvPicPr>
          <p:cNvPr id="6" name="Elementi multimediali online 5" title="BLEVE (Boiling Liquid Expanding Vapor Explosion) Demonstration - How it Happens Training Video">
            <a:hlinkClick r:id="" action="ppaction://media"/>
            <a:extLst>
              <a:ext uri="{FF2B5EF4-FFF2-40B4-BE49-F238E27FC236}">
                <a16:creationId xmlns:a16="http://schemas.microsoft.com/office/drawing/2014/main" id="{D4211763-7A37-4E26-A0C8-0CE9393CEDF3}"/>
              </a:ext>
            </a:extLst>
          </p:cNvPr>
          <p:cNvPicPr>
            <a:picLocks noGrp="1" noRot="1" noChangeAspect="1"/>
          </p:cNvPicPr>
          <p:nvPr>
            <p:ph idx="1"/>
            <a:videoFile r:link="rId1"/>
          </p:nvPr>
        </p:nvPicPr>
        <p:blipFill>
          <a:blip r:embed="rId6"/>
          <a:stretch>
            <a:fillRect/>
          </a:stretch>
        </p:blipFill>
        <p:spPr>
          <a:xfrm>
            <a:off x="1668463" y="1825625"/>
            <a:ext cx="5805487" cy="4351338"/>
          </a:xfrm>
          <a:prstGeom prst="rect">
            <a:avLst/>
          </a:prstGeom>
        </p:spPr>
      </p:pic>
    </p:spTree>
    <p:extLst>
      <p:ext uri="{BB962C8B-B14F-4D97-AF65-F5344CB8AC3E}">
        <p14:creationId xmlns:p14="http://schemas.microsoft.com/office/powerpoint/2010/main" val="4165803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3955" y="109742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Gas </a:t>
            </a:r>
            <a:r>
              <a:rPr lang="en-US" b="1" dirty="0" err="1">
                <a:solidFill>
                  <a:srgbClr val="FF0000"/>
                </a:solidFill>
                <a:latin typeface="Arial" panose="020B0604020202020204" pitchFamily="34" charset="0"/>
                <a:ea typeface="+mj-ea"/>
                <a:cs typeface="Arial" panose="020B0604020202020204" pitchFamily="34" charset="0"/>
              </a:rPr>
              <a:t>Naturale</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Liquefatto</a:t>
            </a:r>
            <a:r>
              <a:rPr lang="en-US" b="1" dirty="0">
                <a:solidFill>
                  <a:srgbClr val="FF0000"/>
                </a:solidFill>
                <a:latin typeface="Arial" panose="020B0604020202020204" pitchFamily="34" charset="0"/>
                <a:ea typeface="+mj-ea"/>
                <a:cs typeface="Arial" panose="020B0604020202020204" pitchFamily="34" charset="0"/>
              </a:rPr>
              <a:t> - </a:t>
            </a:r>
            <a:r>
              <a:rPr lang="en-US" b="1" dirty="0" err="1">
                <a:solidFill>
                  <a:srgbClr val="FF0000"/>
                </a:solidFill>
                <a:latin typeface="Arial" panose="020B0604020202020204" pitchFamily="34" charset="0"/>
                <a:ea typeface="+mj-ea"/>
                <a:cs typeface="Arial" panose="020B0604020202020204" pitchFamily="34" charset="0"/>
              </a:rPr>
              <a:t>Propano</a:t>
            </a:r>
            <a:endParaRPr lang="en-US" b="1" dirty="0">
              <a:solidFill>
                <a:srgbClr val="FF0000"/>
              </a:solidFill>
              <a:latin typeface="Arial" panose="020B0604020202020204" pitchFamily="34" charset="0"/>
              <a:ea typeface="+mj-ea"/>
              <a:cs typeface="Arial" panose="020B0604020202020204" pitchFamily="34"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608145949"/>
              </p:ext>
            </p:extLst>
          </p:nvPr>
        </p:nvGraphicFramePr>
        <p:xfrm>
          <a:off x="326377" y="184927"/>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a:solidFill>
                            <a:schemeClr val="tx1"/>
                          </a:solidFill>
                          <a:latin typeface="Arial" panose="020B0604020202020204" pitchFamily="34" charset="0"/>
                          <a:cs typeface="Arial" panose="020B0604020202020204" pitchFamily="34" charset="0"/>
                        </a:rPr>
                        <a:t>Pericolo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Incidente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Rilevante</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21" descr="ecos_flags - TEMPLATE"/>
          <p:cNvPicPr/>
          <p:nvPr/>
        </p:nvPicPr>
        <p:blipFill>
          <a:blip r:embed="rId2" cstate="print"/>
          <a:srcRect/>
          <a:stretch>
            <a:fillRect/>
          </a:stretch>
        </p:blipFill>
        <p:spPr bwMode="auto">
          <a:xfrm>
            <a:off x="523785" y="242752"/>
            <a:ext cx="1161943" cy="542142"/>
          </a:xfrm>
          <a:prstGeom prst="rect">
            <a:avLst/>
          </a:prstGeom>
          <a:noFill/>
          <a:ln w="9525">
            <a:noFill/>
            <a:miter lim="800000"/>
            <a:headEnd/>
            <a:tailEnd/>
          </a:ln>
        </p:spPr>
      </p:pic>
      <p:pic>
        <p:nvPicPr>
          <p:cNvPr id="10" name="Immagine 9"/>
          <p:cNvPicPr>
            <a:picLocks noChangeAspect="1"/>
          </p:cNvPicPr>
          <p:nvPr/>
        </p:nvPicPr>
        <p:blipFill>
          <a:blip r:embed="rId3" cstate="print"/>
          <a:stretch>
            <a:fillRect/>
          </a:stretch>
        </p:blipFill>
        <p:spPr>
          <a:xfrm>
            <a:off x="7675195" y="233354"/>
            <a:ext cx="969684" cy="643435"/>
          </a:xfrm>
          <a:prstGeom prst="rect">
            <a:avLst/>
          </a:prstGeom>
        </p:spPr>
      </p:pic>
      <p:sp>
        <p:nvSpPr>
          <p:cNvPr id="23" name="CasellaDiTesto 22"/>
          <p:cNvSpPr txBox="1"/>
          <p:nvPr/>
        </p:nvSpPr>
        <p:spPr>
          <a:xfrm>
            <a:off x="392004" y="1894220"/>
            <a:ext cx="8240277" cy="923330"/>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Sia il propano che il gas naturale liquefatto hanno </a:t>
            </a:r>
            <a:r>
              <a:rPr lang="it-IT" dirty="0">
                <a:solidFill>
                  <a:srgbClr val="FF0000"/>
                </a:solidFill>
                <a:latin typeface="Arial" panose="020B0604020202020204" pitchFamily="34" charset="0"/>
                <a:cs typeface="Arial" panose="020B0604020202020204" pitchFamily="34" charset="0"/>
              </a:rPr>
              <a:t>simili caratteristiche di pericolosità. </a:t>
            </a:r>
            <a:r>
              <a:rPr lang="it-IT" dirty="0">
                <a:latin typeface="Arial" panose="020B0604020202020204" pitchFamily="34" charset="0"/>
                <a:cs typeface="Arial" panose="020B0604020202020204" pitchFamily="34" charset="0"/>
              </a:rPr>
              <a:t>Pertanto, un incidente originato dal rilascio di queste sostanze risulta in </a:t>
            </a:r>
            <a:r>
              <a:rPr lang="it-IT" dirty="0">
                <a:solidFill>
                  <a:srgbClr val="FF0000"/>
                </a:solidFill>
                <a:latin typeface="Arial" panose="020B0604020202020204" pitchFamily="34" charset="0"/>
                <a:cs typeface="Arial" panose="020B0604020202020204" pitchFamily="34" charset="0"/>
              </a:rPr>
              <a:t>scenari simili</a:t>
            </a:r>
            <a:r>
              <a:rPr lang="it-IT"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pSp>
        <p:nvGrpSpPr>
          <p:cNvPr id="38" name="Gruppo 37"/>
          <p:cNvGrpSpPr/>
          <p:nvPr/>
        </p:nvGrpSpPr>
        <p:grpSpPr>
          <a:xfrm>
            <a:off x="547349" y="3344742"/>
            <a:ext cx="8049302" cy="2415835"/>
            <a:chOff x="365024" y="2583562"/>
            <a:chExt cx="8049302" cy="2415835"/>
          </a:xfrm>
        </p:grpSpPr>
        <p:sp>
          <p:nvSpPr>
            <p:cNvPr id="4" name="CasellaDiTesto 3"/>
            <p:cNvSpPr txBox="1"/>
            <p:nvPr/>
          </p:nvSpPr>
          <p:spPr>
            <a:xfrm>
              <a:off x="1026175" y="2583562"/>
              <a:ext cx="1139608" cy="369332"/>
            </a:xfrm>
            <a:prstGeom prst="rect">
              <a:avLst/>
            </a:prstGeom>
            <a:noFill/>
            <a:ln>
              <a:solidFill>
                <a:schemeClr val="tx1"/>
              </a:solidFill>
            </a:ln>
          </p:spPr>
          <p:txBody>
            <a:bodyPr wrap="square" rtlCol="0">
              <a:spAutoFit/>
            </a:bodyPr>
            <a:lstStyle/>
            <a:p>
              <a:pPr algn="ctr"/>
              <a:r>
                <a:rPr lang="it-IT" dirty="0">
                  <a:latin typeface="Arial" panose="020B0604020202020204" pitchFamily="34" charset="0"/>
                  <a:cs typeface="Arial" panose="020B0604020202020204" pitchFamily="34" charset="0"/>
                </a:rPr>
                <a:t>Rilascio</a:t>
              </a:r>
            </a:p>
          </p:txBody>
        </p:sp>
        <p:sp>
          <p:nvSpPr>
            <p:cNvPr id="11" name="CasellaDiTesto 10"/>
            <p:cNvSpPr txBox="1"/>
            <p:nvPr/>
          </p:nvSpPr>
          <p:spPr>
            <a:xfrm>
              <a:off x="548553" y="3250520"/>
              <a:ext cx="2144389" cy="646331"/>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Innesco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Immediato</a:t>
              </a:r>
              <a:endParaRPr lang="en-US" dirty="0">
                <a:latin typeface="Arial" panose="020B0604020202020204" pitchFamily="34" charset="0"/>
                <a:cs typeface="Arial" panose="020B0604020202020204" pitchFamily="34" charset="0"/>
              </a:endParaRPr>
            </a:p>
          </p:txBody>
        </p:sp>
        <p:sp>
          <p:nvSpPr>
            <p:cNvPr id="12" name="Decisione 11"/>
            <p:cNvSpPr/>
            <p:nvPr/>
          </p:nvSpPr>
          <p:spPr>
            <a:xfrm>
              <a:off x="523785" y="3090870"/>
              <a:ext cx="2144389" cy="971044"/>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14" name="CasellaDiTesto 13"/>
            <p:cNvSpPr txBox="1"/>
            <p:nvPr/>
          </p:nvSpPr>
          <p:spPr>
            <a:xfrm>
              <a:off x="1141924" y="4208881"/>
              <a:ext cx="582626" cy="307777"/>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SI</a:t>
              </a:r>
            </a:p>
          </p:txBody>
        </p:sp>
        <p:sp>
          <p:nvSpPr>
            <p:cNvPr id="15" name="CasellaDiTesto 14"/>
            <p:cNvSpPr txBox="1"/>
            <p:nvPr/>
          </p:nvSpPr>
          <p:spPr>
            <a:xfrm>
              <a:off x="365024" y="4621194"/>
              <a:ext cx="2459097" cy="369332"/>
            </a:xfrm>
            <a:prstGeom prst="rect">
              <a:avLst/>
            </a:prstGeom>
            <a:noFill/>
            <a:ln>
              <a:solidFill>
                <a:schemeClr val="tx1"/>
              </a:solidFill>
            </a:ln>
          </p:spPr>
          <p:txBody>
            <a:bodyPr wrap="square" rtlCol="0">
              <a:spAutoFit/>
            </a:bodyPr>
            <a:lstStyle/>
            <a:p>
              <a:pPr algn="ctr"/>
              <a:r>
                <a:rPr lang="it-IT" dirty="0">
                  <a:latin typeface="Arial" panose="020B0604020202020204" pitchFamily="34" charset="0"/>
                  <a:cs typeface="Arial" panose="020B0604020202020204" pitchFamily="34" charset="0"/>
                </a:rPr>
                <a:t>Jet – </a:t>
              </a:r>
              <a:r>
                <a:rPr lang="it-IT" dirty="0" err="1">
                  <a:latin typeface="Arial" panose="020B0604020202020204" pitchFamily="34" charset="0"/>
                  <a:cs typeface="Arial" panose="020B0604020202020204" pitchFamily="34" charset="0"/>
                </a:rPr>
                <a:t>Fire</a:t>
              </a:r>
              <a:r>
                <a:rPr lang="it-IT" dirty="0">
                  <a:latin typeface="Arial" panose="020B0604020202020204" pitchFamily="34" charset="0"/>
                  <a:cs typeface="Arial" panose="020B0604020202020204" pitchFamily="34" charset="0"/>
                </a:rPr>
                <a:t> / Pool </a:t>
              </a:r>
              <a:r>
                <a:rPr lang="it-IT" dirty="0" err="1">
                  <a:latin typeface="Arial" panose="020B0604020202020204" pitchFamily="34" charset="0"/>
                  <a:cs typeface="Arial" panose="020B0604020202020204" pitchFamily="34" charset="0"/>
                </a:rPr>
                <a:t>Fire</a:t>
              </a:r>
              <a:endParaRPr lang="it-IT" dirty="0">
                <a:latin typeface="Arial" panose="020B0604020202020204" pitchFamily="34" charset="0"/>
                <a:cs typeface="Arial" panose="020B0604020202020204" pitchFamily="34" charset="0"/>
              </a:endParaRPr>
            </a:p>
          </p:txBody>
        </p:sp>
        <p:sp>
          <p:nvSpPr>
            <p:cNvPr id="16" name="CasellaDiTesto 15"/>
            <p:cNvSpPr txBox="1"/>
            <p:nvPr/>
          </p:nvSpPr>
          <p:spPr>
            <a:xfrm>
              <a:off x="2796745" y="3172078"/>
              <a:ext cx="626692" cy="307777"/>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NO</a:t>
              </a:r>
            </a:p>
          </p:txBody>
        </p:sp>
        <p:grpSp>
          <p:nvGrpSpPr>
            <p:cNvPr id="19" name="Gruppo 18"/>
            <p:cNvGrpSpPr/>
            <p:nvPr/>
          </p:nvGrpSpPr>
          <p:grpSpPr>
            <a:xfrm>
              <a:off x="3718219" y="3081084"/>
              <a:ext cx="2144389" cy="971044"/>
              <a:chOff x="675614" y="2369330"/>
              <a:chExt cx="2144389" cy="971044"/>
            </a:xfrm>
          </p:grpSpPr>
          <p:sp>
            <p:nvSpPr>
              <p:cNvPr id="17" name="CasellaDiTesto 16"/>
              <p:cNvSpPr txBox="1"/>
              <p:nvPr/>
            </p:nvSpPr>
            <p:spPr>
              <a:xfrm>
                <a:off x="675614" y="2548888"/>
                <a:ext cx="2144389" cy="646331"/>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Innesco</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err="1">
                    <a:latin typeface="Arial" panose="020B0604020202020204" pitchFamily="34" charset="0"/>
                    <a:cs typeface="Arial" panose="020B0604020202020204" pitchFamily="34" charset="0"/>
                  </a:rPr>
                  <a:t>ritardato</a:t>
                </a:r>
                <a:endParaRPr lang="en-US" dirty="0">
                  <a:latin typeface="Arial" panose="020B0604020202020204" pitchFamily="34" charset="0"/>
                  <a:cs typeface="Arial" panose="020B0604020202020204" pitchFamily="34" charset="0"/>
                </a:endParaRPr>
              </a:p>
            </p:txBody>
          </p:sp>
          <p:sp>
            <p:nvSpPr>
              <p:cNvPr id="18" name="Decisione 17"/>
              <p:cNvSpPr/>
              <p:nvPr/>
            </p:nvSpPr>
            <p:spPr>
              <a:xfrm>
                <a:off x="675614" y="2369330"/>
                <a:ext cx="2144389" cy="971044"/>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grpSp>
        <p:sp>
          <p:nvSpPr>
            <p:cNvPr id="20" name="CasellaDiTesto 19"/>
            <p:cNvSpPr txBox="1"/>
            <p:nvPr/>
          </p:nvSpPr>
          <p:spPr>
            <a:xfrm>
              <a:off x="4198924" y="4118274"/>
              <a:ext cx="582626" cy="307777"/>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SI</a:t>
              </a:r>
            </a:p>
          </p:txBody>
        </p:sp>
        <p:sp>
          <p:nvSpPr>
            <p:cNvPr id="21" name="CasellaDiTesto 20"/>
            <p:cNvSpPr txBox="1"/>
            <p:nvPr/>
          </p:nvSpPr>
          <p:spPr>
            <a:xfrm>
              <a:off x="6071263" y="3258829"/>
              <a:ext cx="626692" cy="307777"/>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NO</a:t>
              </a:r>
            </a:p>
          </p:txBody>
        </p:sp>
        <p:sp>
          <p:nvSpPr>
            <p:cNvPr id="22" name="CasellaDiTesto 21"/>
            <p:cNvSpPr txBox="1"/>
            <p:nvPr/>
          </p:nvSpPr>
          <p:spPr>
            <a:xfrm>
              <a:off x="3647634" y="4630065"/>
              <a:ext cx="2285559" cy="369332"/>
            </a:xfrm>
            <a:prstGeom prst="rect">
              <a:avLst/>
            </a:prstGeom>
            <a:noFill/>
            <a:ln>
              <a:solidFill>
                <a:schemeClr val="tx1"/>
              </a:solidFill>
            </a:ln>
          </p:spPr>
          <p:txBody>
            <a:bodyPr wrap="square" rtlCol="0">
              <a:spAutoFit/>
            </a:bodyPr>
            <a:lstStyle/>
            <a:p>
              <a:pPr algn="ctr"/>
              <a:r>
                <a:rPr lang="it-IT" dirty="0">
                  <a:latin typeface="Arial" panose="020B0604020202020204" pitchFamily="34" charset="0"/>
                  <a:cs typeface="Arial" panose="020B0604020202020204" pitchFamily="34" charset="0"/>
                </a:rPr>
                <a:t>Flash – </a:t>
              </a:r>
              <a:r>
                <a:rPr lang="it-IT" dirty="0" err="1">
                  <a:latin typeface="Arial" panose="020B0604020202020204" pitchFamily="34" charset="0"/>
                  <a:cs typeface="Arial" panose="020B0604020202020204" pitchFamily="34" charset="0"/>
                </a:rPr>
                <a:t>Fire</a:t>
              </a:r>
              <a:r>
                <a:rPr lang="it-IT" dirty="0">
                  <a:latin typeface="Arial" panose="020B0604020202020204" pitchFamily="34" charset="0"/>
                  <a:cs typeface="Arial" panose="020B0604020202020204" pitchFamily="34" charset="0"/>
                </a:rPr>
                <a:t> / UVCE</a:t>
              </a:r>
            </a:p>
          </p:txBody>
        </p:sp>
        <p:sp>
          <p:nvSpPr>
            <p:cNvPr id="24" name="CasellaDiTesto 23"/>
            <p:cNvSpPr txBox="1"/>
            <p:nvPr/>
          </p:nvSpPr>
          <p:spPr>
            <a:xfrm>
              <a:off x="6603483" y="3197274"/>
              <a:ext cx="1810843" cy="738664"/>
            </a:xfrm>
            <a:prstGeom prst="rect">
              <a:avLst/>
            </a:prstGeom>
            <a:noFill/>
            <a:ln>
              <a:solidFill>
                <a:schemeClr val="tx1"/>
              </a:solidFill>
            </a:ln>
          </p:spPr>
          <p:txBody>
            <a:bodyPr wrap="square" rtlCol="0">
              <a:spAutoFit/>
            </a:bodyPr>
            <a:lstStyle/>
            <a:p>
              <a:pPr algn="ctr"/>
              <a:r>
                <a:rPr lang="en-US" dirty="0" err="1"/>
                <a:t>Pozza</a:t>
              </a:r>
              <a:br>
                <a:rPr lang="en-US" dirty="0"/>
              </a:br>
              <a:r>
                <a:rPr lang="en-US" sz="1200" dirty="0"/>
                <a:t>(</a:t>
              </a:r>
              <a:r>
                <a:rPr lang="en-US" sz="1200" dirty="0" err="1"/>
                <a:t>alta</a:t>
              </a:r>
              <a:r>
                <a:rPr lang="en-US" sz="1200" dirty="0"/>
                <a:t> </a:t>
              </a:r>
              <a:r>
                <a:rPr lang="en-US" sz="1200" dirty="0" err="1"/>
                <a:t>velocità</a:t>
              </a:r>
              <a:r>
                <a:rPr lang="en-US" sz="1200" dirty="0"/>
                <a:t> di </a:t>
              </a:r>
              <a:r>
                <a:rPr lang="en-US" sz="1200" dirty="0" err="1"/>
                <a:t>evaporazione</a:t>
              </a:r>
              <a:r>
                <a:rPr lang="en-US" sz="1200" dirty="0"/>
                <a:t>)</a:t>
              </a:r>
              <a:endParaRPr lang="en-US" dirty="0"/>
            </a:p>
          </p:txBody>
        </p:sp>
        <p:cxnSp>
          <p:nvCxnSpPr>
            <p:cNvPr id="26" name="Connettore 1 25"/>
            <p:cNvCxnSpPr>
              <a:stCxn id="4" idx="2"/>
              <a:endCxn id="12" idx="0"/>
            </p:cNvCxnSpPr>
            <p:nvPr/>
          </p:nvCxnSpPr>
          <p:spPr>
            <a:xfrm>
              <a:off x="1595979" y="2952894"/>
              <a:ext cx="1" cy="13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a:stCxn id="12" idx="2"/>
              <a:endCxn id="15" idx="0"/>
            </p:cNvCxnSpPr>
            <p:nvPr/>
          </p:nvCxnSpPr>
          <p:spPr>
            <a:xfrm flipH="1">
              <a:off x="1594573" y="4061914"/>
              <a:ext cx="1407" cy="559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a:stCxn id="11" idx="3"/>
              <a:endCxn id="18" idx="1"/>
            </p:cNvCxnSpPr>
            <p:nvPr/>
          </p:nvCxnSpPr>
          <p:spPr>
            <a:xfrm flipV="1">
              <a:off x="2692942" y="3566606"/>
              <a:ext cx="1025277" cy="7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a:stCxn id="18" idx="2"/>
              <a:endCxn id="22" idx="0"/>
            </p:cNvCxnSpPr>
            <p:nvPr/>
          </p:nvCxnSpPr>
          <p:spPr>
            <a:xfrm>
              <a:off x="4790414" y="4052128"/>
              <a:ext cx="0" cy="577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a:cxnSpLocks/>
              <a:stCxn id="18" idx="3"/>
              <a:endCxn id="24" idx="1"/>
            </p:cNvCxnSpPr>
            <p:nvPr/>
          </p:nvCxnSpPr>
          <p:spPr>
            <a:xfrm>
              <a:off x="5862608" y="3566606"/>
              <a:ext cx="740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Segnaposto numero diapositiva 38"/>
          <p:cNvSpPr>
            <a:spLocks noGrp="1"/>
          </p:cNvSpPr>
          <p:nvPr>
            <p:ph type="sldNum" sz="quarter" idx="12"/>
          </p:nvPr>
        </p:nvSpPr>
        <p:spPr/>
        <p:txBody>
          <a:bodyPr/>
          <a:lstStyle/>
          <a:p>
            <a:fld id="{09077430-67B0-4552-8951-B6BE6D635E4D}" type="slidenum">
              <a:rPr lang="it-IT" smtClean="0"/>
              <a:pPr/>
              <a:t>12</a:t>
            </a:fld>
            <a:endParaRPr lang="it-IT"/>
          </a:p>
        </p:txBody>
      </p:sp>
    </p:spTree>
    <p:extLst>
      <p:ext uri="{BB962C8B-B14F-4D97-AF65-F5344CB8AC3E}">
        <p14:creationId xmlns:p14="http://schemas.microsoft.com/office/powerpoint/2010/main" val="151497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303955" y="109742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MGO – </a:t>
            </a:r>
            <a:r>
              <a:rPr lang="en-US" b="1" dirty="0" err="1">
                <a:solidFill>
                  <a:srgbClr val="FF0000"/>
                </a:solidFill>
                <a:latin typeface="Arial" panose="020B0604020202020204" pitchFamily="34" charset="0"/>
                <a:ea typeface="+mj-ea"/>
                <a:cs typeface="Arial" panose="020B0604020202020204" pitchFamily="34" charset="0"/>
              </a:rPr>
              <a:t>Elementi</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dell’etichetta</a:t>
            </a:r>
            <a:endParaRPr lang="en-US" b="1" dirty="0">
              <a:solidFill>
                <a:srgbClr val="FF0000"/>
              </a:solidFill>
              <a:latin typeface="Arial" panose="020B0604020202020204" pitchFamily="34" charset="0"/>
              <a:ea typeface="+mj-ea"/>
              <a:cs typeface="Arial" panose="020B0604020202020204" pitchFamily="34" charset="0"/>
            </a:endParaRPr>
          </a:p>
        </p:txBody>
      </p:sp>
      <p:sp>
        <p:nvSpPr>
          <p:cNvPr id="2" name="CasellaDiTesto 1"/>
          <p:cNvSpPr txBox="1"/>
          <p:nvPr/>
        </p:nvSpPr>
        <p:spPr>
          <a:xfrm>
            <a:off x="6172201" y="6282508"/>
            <a:ext cx="2514599" cy="307777"/>
          </a:xfrm>
          <a:prstGeom prst="rect">
            <a:avLst/>
          </a:prstGeom>
          <a:noFill/>
        </p:spPr>
        <p:txBody>
          <a:bodyPr wrap="square" rtlCol="0">
            <a:spAutoFit/>
          </a:bodyPr>
          <a:lstStyle/>
          <a:p>
            <a:r>
              <a:rPr lang="it-IT" sz="1400" dirty="0"/>
              <a:t>MSDS rev. date  19/10/2012</a:t>
            </a:r>
          </a:p>
        </p:txBody>
      </p:sp>
      <p:graphicFrame>
        <p:nvGraphicFramePr>
          <p:cNvPr id="7" name="Tabella 6"/>
          <p:cNvGraphicFramePr>
            <a:graphicFrameLocks noGrp="1"/>
          </p:cNvGraphicFramePr>
          <p:nvPr>
            <p:extLst>
              <p:ext uri="{D42A27DB-BD31-4B8C-83A1-F6EECF244321}">
                <p14:modId xmlns:p14="http://schemas.microsoft.com/office/powerpoint/2010/main" val="82133231"/>
              </p:ext>
            </p:extLst>
          </p:nvPr>
        </p:nvGraphicFramePr>
        <p:xfrm>
          <a:off x="326377" y="184927"/>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a:solidFill>
                            <a:schemeClr val="tx1"/>
                          </a:solidFill>
                          <a:latin typeface="Arial" panose="020B0604020202020204" pitchFamily="34" charset="0"/>
                          <a:cs typeface="Arial" panose="020B0604020202020204" pitchFamily="34" charset="0"/>
                        </a:rPr>
                        <a:t>Proprietà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pericolose</a:t>
                      </a:r>
                      <a:r>
                        <a:rPr lang="en-US" dirty="0">
                          <a:solidFill>
                            <a:schemeClr val="tx1"/>
                          </a:solidFill>
                          <a:latin typeface="Arial" panose="020B0604020202020204" pitchFamily="34" charset="0"/>
                          <a:cs typeface="Arial" panose="020B0604020202020204" pitchFamily="34" charset="0"/>
                        </a:rPr>
                        <a:t> Marine Gasoil</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8" name="Picture 21" descr="ecos_flags - TEMPLATE"/>
          <p:cNvPicPr/>
          <p:nvPr/>
        </p:nvPicPr>
        <p:blipFill>
          <a:blip r:embed="rId2" cstate="print"/>
          <a:srcRect/>
          <a:stretch>
            <a:fillRect/>
          </a:stretch>
        </p:blipFill>
        <p:spPr bwMode="auto">
          <a:xfrm>
            <a:off x="523785" y="242752"/>
            <a:ext cx="1161943" cy="542142"/>
          </a:xfrm>
          <a:prstGeom prst="rect">
            <a:avLst/>
          </a:prstGeom>
          <a:noFill/>
          <a:ln w="9525">
            <a:noFill/>
            <a:miter lim="800000"/>
            <a:headEnd/>
            <a:tailEnd/>
          </a:ln>
        </p:spPr>
      </p:pic>
      <p:pic>
        <p:nvPicPr>
          <p:cNvPr id="9" name="Immagine 8"/>
          <p:cNvPicPr>
            <a:picLocks noChangeAspect="1"/>
          </p:cNvPicPr>
          <p:nvPr/>
        </p:nvPicPr>
        <p:blipFill>
          <a:blip r:embed="rId3" cstate="print"/>
          <a:stretch>
            <a:fillRect/>
          </a:stretch>
        </p:blipFill>
        <p:spPr>
          <a:xfrm>
            <a:off x="7675195" y="233354"/>
            <a:ext cx="969684" cy="643435"/>
          </a:xfrm>
          <a:prstGeom prst="rect">
            <a:avLst/>
          </a:prstGeom>
        </p:spPr>
      </p:pic>
      <p:sp>
        <p:nvSpPr>
          <p:cNvPr id="4" name="Segnaposto numero diapositiva 3"/>
          <p:cNvSpPr>
            <a:spLocks noGrp="1"/>
          </p:cNvSpPr>
          <p:nvPr>
            <p:ph type="sldNum" sz="quarter" idx="12"/>
          </p:nvPr>
        </p:nvSpPr>
        <p:spPr/>
        <p:txBody>
          <a:bodyPr/>
          <a:lstStyle/>
          <a:p>
            <a:fld id="{09077430-67B0-4552-8951-B6BE6D635E4D}" type="slidenum">
              <a:rPr lang="it-IT" smtClean="0"/>
              <a:pPr/>
              <a:t>13</a:t>
            </a:fld>
            <a:endParaRPr lang="it-IT"/>
          </a:p>
        </p:txBody>
      </p:sp>
      <p:sp>
        <p:nvSpPr>
          <p:cNvPr id="12" name="CasellaDiTesto 11"/>
          <p:cNvSpPr txBox="1"/>
          <p:nvPr/>
        </p:nvSpPr>
        <p:spPr>
          <a:xfrm>
            <a:off x="523785" y="5453347"/>
            <a:ext cx="8240277" cy="738664"/>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Il PERICOLO </a:t>
            </a:r>
            <a:r>
              <a:rPr lang="en-US" sz="1400" dirty="0" err="1">
                <a:latin typeface="Arial" panose="020B0604020202020204" pitchFamily="34" charset="0"/>
                <a:cs typeface="Arial" panose="020B0604020202020204" pitchFamily="34" charset="0"/>
              </a:rPr>
              <a:t>principale</a:t>
            </a:r>
            <a:r>
              <a:rPr lang="en-US" sz="1400" dirty="0">
                <a:latin typeface="Arial" panose="020B0604020202020204" pitchFamily="34" charset="0"/>
                <a:cs typeface="Arial" panose="020B0604020202020204" pitchFamily="34" charset="0"/>
              </a:rPr>
              <a:t> del Marine Gasoil è la </a:t>
            </a:r>
            <a:r>
              <a:rPr lang="en-US" sz="1400" dirty="0" err="1">
                <a:solidFill>
                  <a:srgbClr val="FF0000"/>
                </a:solidFill>
                <a:latin typeface="Arial" panose="020B0604020202020204" pitchFamily="34" charset="0"/>
                <a:cs typeface="Arial" panose="020B0604020202020204" pitchFamily="34" charset="0"/>
              </a:rPr>
              <a:t>Tossicità</a:t>
            </a:r>
            <a:r>
              <a:rPr lang="en-US" sz="1400" dirty="0">
                <a:solidFill>
                  <a:srgbClr val="FF0000"/>
                </a:solidFill>
                <a:latin typeface="Arial" panose="020B0604020202020204" pitchFamily="34" charset="0"/>
                <a:cs typeface="Arial" panose="020B0604020202020204" pitchFamily="34" charset="0"/>
              </a:rPr>
              <a:t> per la fauna </a:t>
            </a:r>
            <a:r>
              <a:rPr lang="en-US" sz="1400" dirty="0" err="1">
                <a:solidFill>
                  <a:srgbClr val="FF0000"/>
                </a:solidFill>
                <a:latin typeface="Arial" panose="020B0604020202020204" pitchFamily="34" charset="0"/>
                <a:cs typeface="Arial" panose="020B0604020202020204" pitchFamily="34" charset="0"/>
              </a:rPr>
              <a:t>Acquatica</a:t>
            </a:r>
            <a:r>
              <a:rPr lang="en-US" sz="1400" dirty="0">
                <a:latin typeface="Arial" panose="020B0604020202020204" pitchFamily="34" charset="0"/>
                <a:cs typeface="Arial" panose="020B0604020202020204" pitchFamily="34" charset="0"/>
              </a:rPr>
              <a:t>. </a:t>
            </a:r>
          </a:p>
          <a:p>
            <a:pPr algn="just"/>
            <a:endParaRPr lang="it-IT" sz="1400" dirty="0">
              <a:solidFill>
                <a:srgbClr val="FF0000"/>
              </a:solidFill>
              <a:latin typeface="Arial" panose="020B0604020202020204" pitchFamily="34" charset="0"/>
              <a:cs typeface="Arial" panose="020B0604020202020204" pitchFamily="34" charset="0"/>
            </a:endParaRPr>
          </a:p>
          <a:p>
            <a:pPr algn="just"/>
            <a:r>
              <a:rPr lang="it-IT" sz="1400" dirty="0">
                <a:solidFill>
                  <a:srgbClr val="FF0000"/>
                </a:solidFill>
                <a:latin typeface="Arial" panose="020B0604020202020204" pitchFamily="34" charset="0"/>
                <a:cs typeface="Arial" panose="020B0604020202020204" pitchFamily="34" charset="0"/>
              </a:rPr>
              <a:t>quindi importante evitare sversamenti in mare di MGO</a:t>
            </a:r>
            <a:r>
              <a:rPr lang="it-IT" sz="1400" b="1" dirty="0">
                <a:solidFill>
                  <a:srgbClr val="FF0000"/>
                </a:solidFill>
                <a:latin typeface="Arial" panose="020B0604020202020204" pitchFamily="34" charset="0"/>
                <a:cs typeface="Arial" panose="020B0604020202020204" pitchFamily="34" charset="0"/>
              </a:rPr>
              <a:t>.</a:t>
            </a:r>
            <a:endParaRPr lang="en-US" sz="1400" b="1" dirty="0">
              <a:solidFill>
                <a:srgbClr val="FF0000"/>
              </a:solidFill>
              <a:latin typeface="Arial" panose="020B0604020202020204" pitchFamily="34" charset="0"/>
              <a:cs typeface="Arial" panose="020B0604020202020204" pitchFamily="34" charset="0"/>
            </a:endParaRPr>
          </a:p>
        </p:txBody>
      </p:sp>
      <p:grpSp>
        <p:nvGrpSpPr>
          <p:cNvPr id="21" name="Gruppo 20">
            <a:extLst>
              <a:ext uri="{FF2B5EF4-FFF2-40B4-BE49-F238E27FC236}">
                <a16:creationId xmlns:a16="http://schemas.microsoft.com/office/drawing/2014/main" id="{EC6DAACD-76C0-4878-BA11-049A1E8B066A}"/>
              </a:ext>
            </a:extLst>
          </p:cNvPr>
          <p:cNvGrpSpPr/>
          <p:nvPr/>
        </p:nvGrpSpPr>
        <p:grpSpPr>
          <a:xfrm>
            <a:off x="1497215" y="1847598"/>
            <a:ext cx="6145573" cy="3392141"/>
            <a:chOff x="1497215" y="1847598"/>
            <a:chExt cx="6145573" cy="3392141"/>
          </a:xfrm>
        </p:grpSpPr>
        <p:grpSp>
          <p:nvGrpSpPr>
            <p:cNvPr id="17" name="Gruppo 16">
              <a:extLst>
                <a:ext uri="{FF2B5EF4-FFF2-40B4-BE49-F238E27FC236}">
                  <a16:creationId xmlns:a16="http://schemas.microsoft.com/office/drawing/2014/main" id="{E34B9504-F3DA-4FD7-B405-DB0965EC51F0}"/>
                </a:ext>
              </a:extLst>
            </p:cNvPr>
            <p:cNvGrpSpPr/>
            <p:nvPr/>
          </p:nvGrpSpPr>
          <p:grpSpPr>
            <a:xfrm>
              <a:off x="1497215" y="1847598"/>
              <a:ext cx="6145573" cy="3392141"/>
              <a:chOff x="1499213" y="1847598"/>
              <a:chExt cx="6145573" cy="3392141"/>
            </a:xfrm>
          </p:grpSpPr>
          <p:pic>
            <p:nvPicPr>
              <p:cNvPr id="13" name="Immagine 12">
                <a:extLst>
                  <a:ext uri="{FF2B5EF4-FFF2-40B4-BE49-F238E27FC236}">
                    <a16:creationId xmlns:a16="http://schemas.microsoft.com/office/drawing/2014/main" id="{E47FA7D5-6118-497B-B1BC-16BA1157B1FA}"/>
                  </a:ext>
                </a:extLst>
              </p:cNvPr>
              <p:cNvPicPr>
                <a:picLocks noChangeAspect="1"/>
              </p:cNvPicPr>
              <p:nvPr/>
            </p:nvPicPr>
            <p:blipFill>
              <a:blip r:embed="rId4"/>
              <a:stretch>
                <a:fillRect/>
              </a:stretch>
            </p:blipFill>
            <p:spPr>
              <a:xfrm>
                <a:off x="1499213" y="1847598"/>
                <a:ext cx="6145573" cy="3392141"/>
              </a:xfrm>
              <a:prstGeom prst="rect">
                <a:avLst/>
              </a:prstGeom>
            </p:spPr>
          </p:pic>
          <p:sp>
            <p:nvSpPr>
              <p:cNvPr id="15" name="Rettangolo 14">
                <a:extLst>
                  <a:ext uri="{FF2B5EF4-FFF2-40B4-BE49-F238E27FC236}">
                    <a16:creationId xmlns:a16="http://schemas.microsoft.com/office/drawing/2014/main" id="{E59FA29E-CB60-47A1-B999-ECD55F3FF789}"/>
                  </a:ext>
                </a:extLst>
              </p:cNvPr>
              <p:cNvSpPr/>
              <p:nvPr/>
            </p:nvSpPr>
            <p:spPr>
              <a:xfrm>
                <a:off x="3117669" y="3596640"/>
                <a:ext cx="1776548" cy="226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4235A70D-3F19-48F8-9D7F-183F8635108F}"/>
                  </a:ext>
                </a:extLst>
              </p:cNvPr>
              <p:cNvSpPr/>
              <p:nvPr/>
            </p:nvSpPr>
            <p:spPr>
              <a:xfrm>
                <a:off x="3117669" y="4950178"/>
                <a:ext cx="3457302" cy="226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8" name="Picture 4">
              <a:extLst>
                <a:ext uri="{FF2B5EF4-FFF2-40B4-BE49-F238E27FC236}">
                  <a16:creationId xmlns:a16="http://schemas.microsoft.com/office/drawing/2014/main" id="{1D2DA5B7-56D6-4362-B7FE-94BF269EA5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2429" y="2111511"/>
              <a:ext cx="882693" cy="882693"/>
            </a:xfrm>
            <a:prstGeom prst="rect">
              <a:avLst/>
            </a:prstGeom>
            <a:solidFill>
              <a:schemeClr val="bg1"/>
            </a:solidFill>
          </p:spPr>
        </p:pic>
        <p:pic>
          <p:nvPicPr>
            <p:cNvPr id="2050" name="Picture 2">
              <a:extLst>
                <a:ext uri="{FF2B5EF4-FFF2-40B4-BE49-F238E27FC236}">
                  <a16:creationId xmlns:a16="http://schemas.microsoft.com/office/drawing/2014/main" id="{0601CC6C-BAC8-4382-83C2-4D4BF22044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5122" y="2111857"/>
              <a:ext cx="882000" cy="88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3B1AADD-961A-497F-8DDC-FE7D872CD50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4742" y="2111857"/>
              <a:ext cx="882000" cy="882000"/>
            </a:xfrm>
            <a:prstGeom prst="rect">
              <a:avLst/>
            </a:prstGeom>
            <a:solidFill>
              <a:schemeClr val="bg1"/>
            </a:solidFill>
          </p:spPr>
        </p:pic>
        <p:pic>
          <p:nvPicPr>
            <p:cNvPr id="20" name="Immagine 19">
              <a:extLst>
                <a:ext uri="{FF2B5EF4-FFF2-40B4-BE49-F238E27FC236}">
                  <a16:creationId xmlns:a16="http://schemas.microsoft.com/office/drawing/2014/main" id="{C4DA8080-B6BB-4868-A3DB-CDEAE834E4E4}"/>
                </a:ext>
              </a:extLst>
            </p:cNvPr>
            <p:cNvPicPr>
              <a:picLocks noChangeAspect="1"/>
            </p:cNvPicPr>
            <p:nvPr/>
          </p:nvPicPr>
          <p:blipFill>
            <a:blip r:embed="rId8"/>
            <a:stretch>
              <a:fillRect/>
            </a:stretch>
          </p:blipFill>
          <p:spPr>
            <a:xfrm>
              <a:off x="5768172" y="2111857"/>
              <a:ext cx="882000" cy="882000"/>
            </a:xfrm>
            <a:prstGeom prst="rect">
              <a:avLst/>
            </a:prstGeom>
          </p:spPr>
        </p:pic>
      </p:grpSp>
    </p:spTree>
    <p:extLst>
      <p:ext uri="{BB962C8B-B14F-4D97-AF65-F5344CB8AC3E}">
        <p14:creationId xmlns:p14="http://schemas.microsoft.com/office/powerpoint/2010/main" val="263571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3955" y="109742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MGO</a:t>
            </a:r>
          </a:p>
        </p:txBody>
      </p:sp>
      <p:graphicFrame>
        <p:nvGraphicFramePr>
          <p:cNvPr id="7" name="Tabella 6"/>
          <p:cNvGraphicFramePr>
            <a:graphicFrameLocks noGrp="1"/>
          </p:cNvGraphicFramePr>
          <p:nvPr>
            <p:extLst>
              <p:ext uri="{D42A27DB-BD31-4B8C-83A1-F6EECF244321}">
                <p14:modId xmlns:p14="http://schemas.microsoft.com/office/powerpoint/2010/main" val="1483966113"/>
              </p:ext>
            </p:extLst>
          </p:nvPr>
        </p:nvGraphicFramePr>
        <p:xfrm>
          <a:off x="326377" y="184927"/>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a:solidFill>
                            <a:schemeClr val="tx1"/>
                          </a:solidFill>
                          <a:latin typeface="Arial" panose="020B0604020202020204" pitchFamily="34" charset="0"/>
                          <a:cs typeface="Arial" panose="020B0604020202020204" pitchFamily="34" charset="0"/>
                        </a:rPr>
                        <a:t>Pericolo</a:t>
                      </a:r>
                      <a:r>
                        <a:rPr lang="en-US" dirty="0">
                          <a:solidFill>
                            <a:schemeClr val="tx1"/>
                          </a:solidFill>
                          <a:latin typeface="Arial" panose="020B0604020202020204" pitchFamily="34" charset="0"/>
                          <a:cs typeface="Arial" panose="020B0604020202020204" pitchFamily="34" charset="0"/>
                        </a:rPr>
                        <a:t> di </a:t>
                      </a:r>
                      <a:r>
                        <a:rPr lang="en-US" dirty="0" err="1">
                          <a:solidFill>
                            <a:schemeClr val="tx1"/>
                          </a:solidFill>
                          <a:latin typeface="Arial" panose="020B0604020202020204" pitchFamily="34" charset="0"/>
                          <a:cs typeface="Arial" panose="020B0604020202020204" pitchFamily="34" charset="0"/>
                        </a:rPr>
                        <a:t>incidente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rilevante</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21" descr="ecos_flags - TEMPLATE"/>
          <p:cNvPicPr/>
          <p:nvPr/>
        </p:nvPicPr>
        <p:blipFill>
          <a:blip r:embed="rId2"/>
          <a:srcRect/>
          <a:stretch>
            <a:fillRect/>
          </a:stretch>
        </p:blipFill>
        <p:spPr bwMode="auto">
          <a:xfrm>
            <a:off x="523785" y="242752"/>
            <a:ext cx="1161943" cy="542142"/>
          </a:xfrm>
          <a:prstGeom prst="rect">
            <a:avLst/>
          </a:prstGeom>
          <a:noFill/>
          <a:ln w="9525">
            <a:noFill/>
            <a:miter lim="800000"/>
            <a:headEnd/>
            <a:tailEnd/>
          </a:ln>
        </p:spPr>
      </p:pic>
      <p:pic>
        <p:nvPicPr>
          <p:cNvPr id="10" name="Immagine 9"/>
          <p:cNvPicPr>
            <a:picLocks noChangeAspect="1"/>
          </p:cNvPicPr>
          <p:nvPr/>
        </p:nvPicPr>
        <p:blipFill>
          <a:blip r:embed="rId3"/>
          <a:stretch>
            <a:fillRect/>
          </a:stretch>
        </p:blipFill>
        <p:spPr>
          <a:xfrm>
            <a:off x="7675195" y="233354"/>
            <a:ext cx="969684" cy="643435"/>
          </a:xfrm>
          <a:prstGeom prst="rect">
            <a:avLst/>
          </a:prstGeom>
        </p:spPr>
      </p:pic>
      <p:sp>
        <p:nvSpPr>
          <p:cNvPr id="23" name="CasellaDiTesto 22"/>
          <p:cNvSpPr txBox="1"/>
          <p:nvPr/>
        </p:nvSpPr>
        <p:spPr>
          <a:xfrm>
            <a:off x="451861" y="1870282"/>
            <a:ext cx="8240277" cy="584775"/>
          </a:xfrm>
          <a:prstGeom prst="rect">
            <a:avLst/>
          </a:prstGeom>
          <a:noFill/>
        </p:spPr>
        <p:txBody>
          <a:bodyPr wrap="square" rtlCol="0">
            <a:spAutoFit/>
          </a:bodyPr>
          <a:lstStyle/>
          <a:p>
            <a:pPr algn="just"/>
            <a:r>
              <a:rPr lang="en-US" sz="1600" dirty="0">
                <a:latin typeface="Arial" panose="020B0604020202020204" pitchFamily="34" charset="0"/>
                <a:cs typeface="Arial" panose="020B0604020202020204" pitchFamily="34" charset="0"/>
              </a:rPr>
              <a:t>Vista la </a:t>
            </a:r>
            <a:r>
              <a:rPr lang="en-US" sz="1600" dirty="0" err="1">
                <a:latin typeface="Arial" panose="020B0604020202020204" pitchFamily="34" charset="0"/>
                <a:cs typeface="Arial" panose="020B0604020202020204" pitchFamily="34" charset="0"/>
              </a:rPr>
              <a:t>sua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infiammabilità</a:t>
            </a:r>
            <a:r>
              <a:rPr lang="en-US" sz="1600" dirty="0">
                <a:latin typeface="Arial" panose="020B0604020202020204" pitchFamily="34" charset="0"/>
                <a:cs typeface="Arial" panose="020B0604020202020204" pitchFamily="34" charset="0"/>
              </a:rPr>
              <a:t>, un </a:t>
            </a:r>
            <a:r>
              <a:rPr lang="en-US" sz="1600" dirty="0" err="1">
                <a:latin typeface="Arial" panose="020B0604020202020204" pitchFamily="34" charset="0"/>
                <a:cs typeface="Arial" panose="020B0604020202020204" pitchFamily="34" charset="0"/>
              </a:rPr>
              <a:t>rilascio</a:t>
            </a:r>
            <a:r>
              <a:rPr lang="en-US" sz="1600" dirty="0">
                <a:latin typeface="Arial" panose="020B0604020202020204" pitchFamily="34" charset="0"/>
                <a:cs typeface="Arial" panose="020B0604020202020204" pitchFamily="34" charset="0"/>
              </a:rPr>
              <a:t> di MGO </a:t>
            </a:r>
            <a:r>
              <a:rPr lang="en-US" sz="1600" dirty="0" err="1">
                <a:latin typeface="Arial" panose="020B0604020202020204" pitchFamily="34" charset="0"/>
                <a:cs typeface="Arial" panose="020B0604020202020204" pitchFamily="34" charset="0"/>
              </a:rPr>
              <a:t>può</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risultare</a:t>
            </a:r>
            <a:r>
              <a:rPr lang="en-US" sz="1600" dirty="0">
                <a:latin typeface="Arial" panose="020B0604020202020204" pitchFamily="34" charset="0"/>
                <a:cs typeface="Arial" panose="020B0604020202020204" pitchFamily="34" charset="0"/>
              </a:rPr>
              <a:t> in un </a:t>
            </a:r>
            <a:r>
              <a:rPr lang="en-US" sz="1600" dirty="0" err="1">
                <a:latin typeface="Arial" panose="020B0604020202020204" pitchFamily="34" charset="0"/>
                <a:cs typeface="Arial" panose="020B0604020202020204" pitchFamily="34" charset="0"/>
              </a:rPr>
              <a:t>incendio</a:t>
            </a:r>
            <a:r>
              <a:rPr lang="en-US" sz="1600" dirty="0">
                <a:latin typeface="Arial" panose="020B0604020202020204" pitchFamily="34" charset="0"/>
                <a:cs typeface="Arial" panose="020B0604020202020204" pitchFamily="34" charset="0"/>
              </a:rPr>
              <a:t> di </a:t>
            </a:r>
            <a:r>
              <a:rPr lang="en-US" sz="1600" dirty="0" err="1">
                <a:latin typeface="Arial" panose="020B0604020202020204" pitchFamily="34" charset="0"/>
                <a:cs typeface="Arial" panose="020B0604020202020204" pitchFamily="34" charset="0"/>
              </a:rPr>
              <a:t>pozza</a:t>
            </a:r>
            <a:r>
              <a:rPr lang="en-US" sz="1600" dirty="0">
                <a:latin typeface="Arial" panose="020B0604020202020204" pitchFamily="34" charset="0"/>
                <a:cs typeface="Arial" panose="020B0604020202020204" pitchFamily="34" charset="0"/>
              </a:rPr>
              <a:t> se </a:t>
            </a:r>
            <a:r>
              <a:rPr lang="en-US" sz="1600" dirty="0" err="1">
                <a:latin typeface="Arial" panose="020B0604020202020204" pitchFamily="34" charset="0"/>
                <a:cs typeface="Arial" panose="020B0604020202020204" pitchFamily="34" charset="0"/>
              </a:rPr>
              <a:t>innescato</a:t>
            </a:r>
            <a:r>
              <a:rPr lang="en-US" sz="1600" dirty="0">
                <a:latin typeface="Arial" panose="020B0604020202020204" pitchFamily="34" charset="0"/>
                <a:cs typeface="Arial" panose="020B0604020202020204" pitchFamily="34" charset="0"/>
              </a:rPr>
              <a:t>.</a:t>
            </a:r>
          </a:p>
        </p:txBody>
      </p:sp>
      <p:grpSp>
        <p:nvGrpSpPr>
          <p:cNvPr id="38" name="Gruppo 37"/>
          <p:cNvGrpSpPr/>
          <p:nvPr/>
        </p:nvGrpSpPr>
        <p:grpSpPr>
          <a:xfrm>
            <a:off x="2055818" y="2971980"/>
            <a:ext cx="5475283" cy="2376186"/>
            <a:chOff x="2044601" y="2583562"/>
            <a:chExt cx="5475283" cy="2376186"/>
          </a:xfrm>
        </p:grpSpPr>
        <p:sp>
          <p:nvSpPr>
            <p:cNvPr id="4" name="CasellaDiTesto 3"/>
            <p:cNvSpPr txBox="1"/>
            <p:nvPr/>
          </p:nvSpPr>
          <p:spPr>
            <a:xfrm>
              <a:off x="2709267" y="2583562"/>
              <a:ext cx="1139608" cy="338554"/>
            </a:xfrm>
            <a:prstGeom prst="rect">
              <a:avLst/>
            </a:prstGeom>
            <a:noFill/>
            <a:ln>
              <a:solidFill>
                <a:schemeClr val="tx1"/>
              </a:solidFill>
            </a:ln>
          </p:spPr>
          <p:txBody>
            <a:bodyPr wrap="square" rtlCol="0">
              <a:spAutoFit/>
            </a:bodyPr>
            <a:lstStyle/>
            <a:p>
              <a:pPr algn="ctr"/>
              <a:r>
                <a:rPr lang="it-IT" sz="1600" dirty="0">
                  <a:latin typeface="Arial" panose="020B0604020202020204" pitchFamily="34" charset="0"/>
                  <a:cs typeface="Arial" panose="020B0604020202020204" pitchFamily="34" charset="0"/>
                </a:rPr>
                <a:t>Rilascio</a:t>
              </a:r>
            </a:p>
          </p:txBody>
        </p:sp>
        <p:sp>
          <p:nvSpPr>
            <p:cNvPr id="11" name="CasellaDiTesto 10"/>
            <p:cNvSpPr txBox="1"/>
            <p:nvPr/>
          </p:nvSpPr>
          <p:spPr>
            <a:xfrm>
              <a:off x="2179808" y="3472900"/>
              <a:ext cx="2198527" cy="338554"/>
            </a:xfrm>
            <a:prstGeom prst="rect">
              <a:avLst/>
            </a:prstGeom>
            <a:noFill/>
          </p:spPr>
          <p:txBody>
            <a:bodyPr wrap="square" rtlCol="0">
              <a:spAutoFit/>
            </a:bodyPr>
            <a:lstStyle/>
            <a:p>
              <a:pPr algn="ctr"/>
              <a:r>
                <a:rPr lang="en-US" sz="1600" dirty="0" err="1">
                  <a:latin typeface="Arial" panose="020B0604020202020204" pitchFamily="34" charset="0"/>
                  <a:cs typeface="Arial" panose="020B0604020202020204" pitchFamily="34" charset="0"/>
                </a:rPr>
                <a:t>Innesco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immediato</a:t>
              </a:r>
              <a:endParaRPr lang="en-US" sz="1600" dirty="0">
                <a:latin typeface="Arial" panose="020B0604020202020204" pitchFamily="34" charset="0"/>
                <a:cs typeface="Arial" panose="020B0604020202020204" pitchFamily="34" charset="0"/>
              </a:endParaRPr>
            </a:p>
          </p:txBody>
        </p:sp>
        <p:sp>
          <p:nvSpPr>
            <p:cNvPr id="12" name="Decisione 11"/>
            <p:cNvSpPr/>
            <p:nvPr/>
          </p:nvSpPr>
          <p:spPr>
            <a:xfrm>
              <a:off x="2044601" y="3090869"/>
              <a:ext cx="2468941" cy="1118011"/>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14" name="CasellaDiTesto 13"/>
            <p:cNvSpPr txBox="1"/>
            <p:nvPr/>
          </p:nvSpPr>
          <p:spPr>
            <a:xfrm>
              <a:off x="2684970" y="4208881"/>
              <a:ext cx="582626" cy="307777"/>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YES</a:t>
              </a:r>
            </a:p>
          </p:txBody>
        </p:sp>
        <p:sp>
          <p:nvSpPr>
            <p:cNvPr id="15" name="CasellaDiTesto 14"/>
            <p:cNvSpPr txBox="1"/>
            <p:nvPr/>
          </p:nvSpPr>
          <p:spPr>
            <a:xfrm>
              <a:off x="2049523" y="4621194"/>
              <a:ext cx="2459097" cy="338554"/>
            </a:xfrm>
            <a:prstGeom prst="rect">
              <a:avLst/>
            </a:prstGeom>
            <a:noFill/>
            <a:ln>
              <a:solidFill>
                <a:schemeClr val="tx1"/>
              </a:solidFill>
            </a:ln>
          </p:spPr>
          <p:txBody>
            <a:bodyPr wrap="square" rtlCol="0">
              <a:spAutoFit/>
            </a:bodyPr>
            <a:lstStyle/>
            <a:p>
              <a:pPr algn="ctr"/>
              <a:r>
                <a:rPr lang="it-IT" sz="1600" dirty="0">
                  <a:latin typeface="Arial" panose="020B0604020202020204" pitchFamily="34" charset="0"/>
                  <a:cs typeface="Arial" panose="020B0604020202020204" pitchFamily="34" charset="0"/>
                </a:rPr>
                <a:t>Incendio di pozza</a:t>
              </a:r>
            </a:p>
          </p:txBody>
        </p:sp>
        <p:sp>
          <p:nvSpPr>
            <p:cNvPr id="21" name="CasellaDiTesto 20"/>
            <p:cNvSpPr txBox="1"/>
            <p:nvPr/>
          </p:nvSpPr>
          <p:spPr>
            <a:xfrm>
              <a:off x="4667534" y="3223375"/>
              <a:ext cx="497146" cy="307777"/>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NO</a:t>
              </a:r>
            </a:p>
          </p:txBody>
        </p:sp>
        <p:sp>
          <p:nvSpPr>
            <p:cNvPr id="24" name="CasellaDiTesto 23"/>
            <p:cNvSpPr txBox="1"/>
            <p:nvPr/>
          </p:nvSpPr>
          <p:spPr>
            <a:xfrm>
              <a:off x="5565386" y="3480597"/>
              <a:ext cx="1954498" cy="338554"/>
            </a:xfrm>
            <a:prstGeom prst="rect">
              <a:avLst/>
            </a:prstGeom>
            <a:noFill/>
            <a:ln>
              <a:solidFill>
                <a:schemeClr val="tx1"/>
              </a:solidFill>
            </a:ln>
          </p:spPr>
          <p:txBody>
            <a:bodyPr wrap="square" rtlCol="0">
              <a:spAutoFit/>
            </a:bodyPr>
            <a:lstStyle/>
            <a:p>
              <a:pPr algn="ctr"/>
              <a:r>
                <a:rPr lang="en-US" sz="1600" dirty="0" err="1">
                  <a:latin typeface="Arial" panose="020B0604020202020204" pitchFamily="34" charset="0"/>
                  <a:cs typeface="Arial" panose="020B0604020202020204" pitchFamily="34" charset="0"/>
                </a:rPr>
                <a:t>Pozza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evaporante</a:t>
              </a:r>
              <a:endParaRPr lang="en-US" sz="1600" dirty="0">
                <a:latin typeface="Arial" panose="020B0604020202020204" pitchFamily="34" charset="0"/>
                <a:cs typeface="Arial" panose="020B0604020202020204" pitchFamily="34" charset="0"/>
              </a:endParaRPr>
            </a:p>
          </p:txBody>
        </p:sp>
        <p:cxnSp>
          <p:nvCxnSpPr>
            <p:cNvPr id="26" name="Connettore 1 25"/>
            <p:cNvCxnSpPr>
              <a:cxnSpLocks/>
              <a:stCxn id="4" idx="2"/>
              <a:endCxn id="12" idx="0"/>
            </p:cNvCxnSpPr>
            <p:nvPr/>
          </p:nvCxnSpPr>
          <p:spPr>
            <a:xfrm>
              <a:off x="3279071" y="2922116"/>
              <a:ext cx="1" cy="1687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a:cxnSpLocks/>
              <a:stCxn id="12" idx="2"/>
              <a:endCxn id="15" idx="0"/>
            </p:cNvCxnSpPr>
            <p:nvPr/>
          </p:nvCxnSpPr>
          <p:spPr>
            <a:xfrm>
              <a:off x="3279072" y="4208880"/>
              <a:ext cx="0" cy="412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a:cxnSpLocks/>
              <a:stCxn id="12" idx="3"/>
              <a:endCxn id="24" idx="1"/>
            </p:cNvCxnSpPr>
            <p:nvPr/>
          </p:nvCxnSpPr>
          <p:spPr>
            <a:xfrm flipV="1">
              <a:off x="4513542" y="3649874"/>
              <a:ext cx="10518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Segnaposto numero diapositiva 38"/>
          <p:cNvSpPr>
            <a:spLocks noGrp="1"/>
          </p:cNvSpPr>
          <p:nvPr>
            <p:ph type="sldNum" sz="quarter" idx="12"/>
          </p:nvPr>
        </p:nvSpPr>
        <p:spPr/>
        <p:txBody>
          <a:bodyPr/>
          <a:lstStyle/>
          <a:p>
            <a:fld id="{09077430-67B0-4552-8951-B6BE6D635E4D}" type="slidenum">
              <a:rPr lang="it-IT" smtClean="0"/>
              <a:t>14</a:t>
            </a:fld>
            <a:endParaRPr lang="it-IT"/>
          </a:p>
        </p:txBody>
      </p:sp>
    </p:spTree>
    <p:extLst>
      <p:ext uri="{BB962C8B-B14F-4D97-AF65-F5344CB8AC3E}">
        <p14:creationId xmlns:p14="http://schemas.microsoft.com/office/powerpoint/2010/main" val="229311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3955" y="109742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EIR CREDIBILI</a:t>
            </a:r>
          </a:p>
        </p:txBody>
      </p:sp>
      <p:graphicFrame>
        <p:nvGraphicFramePr>
          <p:cNvPr id="7" name="Tabella 6"/>
          <p:cNvGraphicFramePr>
            <a:graphicFrameLocks noGrp="1"/>
          </p:cNvGraphicFramePr>
          <p:nvPr>
            <p:extLst>
              <p:ext uri="{D42A27DB-BD31-4B8C-83A1-F6EECF244321}">
                <p14:modId xmlns:p14="http://schemas.microsoft.com/office/powerpoint/2010/main" val="3294299800"/>
              </p:ext>
            </p:extLst>
          </p:nvPr>
        </p:nvGraphicFramePr>
        <p:xfrm>
          <a:off x="326377" y="184927"/>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a:solidFill>
                            <a:schemeClr val="tx1"/>
                          </a:solidFill>
                          <a:latin typeface="Arial" panose="020B0604020202020204" pitchFamily="34" charset="0"/>
                          <a:cs typeface="Arial" panose="020B0604020202020204" pitchFamily="34" charset="0"/>
                        </a:rPr>
                        <a:t>Pericolo</a:t>
                      </a:r>
                      <a:r>
                        <a:rPr lang="en-US" dirty="0">
                          <a:solidFill>
                            <a:schemeClr val="tx1"/>
                          </a:solidFill>
                          <a:latin typeface="Arial" panose="020B0604020202020204" pitchFamily="34" charset="0"/>
                          <a:cs typeface="Arial" panose="020B0604020202020204" pitchFamily="34" charset="0"/>
                        </a:rPr>
                        <a:t> di </a:t>
                      </a:r>
                      <a:r>
                        <a:rPr lang="en-US" dirty="0" err="1">
                          <a:solidFill>
                            <a:schemeClr val="tx1"/>
                          </a:solidFill>
                          <a:latin typeface="Arial" panose="020B0604020202020204" pitchFamily="34" charset="0"/>
                          <a:cs typeface="Arial" panose="020B0604020202020204" pitchFamily="34" charset="0"/>
                        </a:rPr>
                        <a:t>incidente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rilevante</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21" descr="ecos_flags - TEMPLATE"/>
          <p:cNvPicPr/>
          <p:nvPr/>
        </p:nvPicPr>
        <p:blipFill>
          <a:blip r:embed="rId2"/>
          <a:srcRect/>
          <a:stretch>
            <a:fillRect/>
          </a:stretch>
        </p:blipFill>
        <p:spPr bwMode="auto">
          <a:xfrm>
            <a:off x="523785" y="242752"/>
            <a:ext cx="1161943" cy="542142"/>
          </a:xfrm>
          <a:prstGeom prst="rect">
            <a:avLst/>
          </a:prstGeom>
          <a:noFill/>
          <a:ln w="9525">
            <a:noFill/>
            <a:miter lim="800000"/>
            <a:headEnd/>
            <a:tailEnd/>
          </a:ln>
        </p:spPr>
      </p:pic>
      <p:pic>
        <p:nvPicPr>
          <p:cNvPr id="10" name="Immagine 9"/>
          <p:cNvPicPr>
            <a:picLocks noChangeAspect="1"/>
          </p:cNvPicPr>
          <p:nvPr/>
        </p:nvPicPr>
        <p:blipFill>
          <a:blip r:embed="rId3"/>
          <a:stretch>
            <a:fillRect/>
          </a:stretch>
        </p:blipFill>
        <p:spPr>
          <a:xfrm>
            <a:off x="7675195" y="233354"/>
            <a:ext cx="969684" cy="643435"/>
          </a:xfrm>
          <a:prstGeom prst="rect">
            <a:avLst/>
          </a:prstGeom>
        </p:spPr>
      </p:pic>
      <p:sp>
        <p:nvSpPr>
          <p:cNvPr id="23" name="CasellaDiTesto 22"/>
          <p:cNvSpPr txBox="1"/>
          <p:nvPr/>
        </p:nvSpPr>
        <p:spPr>
          <a:xfrm>
            <a:off x="392004" y="1894220"/>
            <a:ext cx="8240277" cy="3785652"/>
          </a:xfrm>
          <a:prstGeom prst="rect">
            <a:avLst/>
          </a:prstGeom>
          <a:noFill/>
        </p:spPr>
        <p:txBody>
          <a:bodyPr wrap="square" rtlCol="0">
            <a:spAutoFit/>
          </a:bodyPr>
          <a:lstStyle/>
          <a:p>
            <a:pPr algn="just"/>
            <a:r>
              <a:rPr lang="it-IT" sz="1600" dirty="0">
                <a:latin typeface="Arial" panose="020B0604020202020204" pitchFamily="34" charset="0"/>
                <a:cs typeface="Arial" panose="020B0604020202020204" pitchFamily="34" charset="0"/>
              </a:rPr>
              <a:t>Vengono riportati gli eventi iniziatori di riferimento ritenuti credibili in accordo alla Notifica, con le relative zone di danno.</a:t>
            </a:r>
          </a:p>
          <a:p>
            <a:pPr algn="just"/>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Le zone di danno sono identificate in funzione della radiazione termica assorbita e della tipologia di lesioni ad essa associata come da decreto del 9 maggio 2001 a cui la normativa SEVESO fa riferimento.</a:t>
            </a:r>
          </a:p>
          <a:p>
            <a:pPr algn="just"/>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In particolare:</a:t>
            </a:r>
          </a:p>
          <a:p>
            <a:pPr algn="just"/>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Zona 1: Elevata letalità</a:t>
            </a:r>
          </a:p>
          <a:p>
            <a:pPr algn="just"/>
            <a:r>
              <a:rPr lang="it-IT" sz="1600" dirty="0">
                <a:latin typeface="Arial" panose="020B0604020202020204" pitchFamily="34" charset="0"/>
                <a:cs typeface="Arial" panose="020B0604020202020204" pitchFamily="34" charset="0"/>
              </a:rPr>
              <a:t>Zona 2: Lesioni irreversibili</a:t>
            </a:r>
          </a:p>
          <a:p>
            <a:pPr algn="just"/>
            <a:r>
              <a:rPr lang="it-IT" sz="1600" dirty="0">
                <a:latin typeface="Arial" panose="020B0604020202020204" pitchFamily="34" charset="0"/>
                <a:cs typeface="Arial" panose="020B0604020202020204" pitchFamily="34" charset="0"/>
              </a:rPr>
              <a:t>Zona 3: Lesioni reversibili</a:t>
            </a:r>
          </a:p>
          <a:p>
            <a:pPr algn="just"/>
            <a:endParaRPr lang="it-IT" sz="1600" dirty="0">
              <a:latin typeface="Arial" panose="020B0604020202020204" pitchFamily="34" charset="0"/>
              <a:cs typeface="Arial" panose="020B0604020202020204" pitchFamily="34" charset="0"/>
            </a:endParaRPr>
          </a:p>
          <a:p>
            <a:pPr algn="just"/>
            <a:r>
              <a:rPr lang="it-IT" sz="1100" dirty="0"/>
              <a:t>Nota: le distanze di danno per le esplosioni sono riferite alla sovrapressione di picco</a:t>
            </a:r>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 </a:t>
            </a:r>
          </a:p>
        </p:txBody>
      </p:sp>
      <p:sp>
        <p:nvSpPr>
          <p:cNvPr id="39" name="Segnaposto numero diapositiva 38"/>
          <p:cNvSpPr>
            <a:spLocks noGrp="1"/>
          </p:cNvSpPr>
          <p:nvPr>
            <p:ph type="sldNum" sz="quarter" idx="12"/>
          </p:nvPr>
        </p:nvSpPr>
        <p:spPr/>
        <p:txBody>
          <a:bodyPr/>
          <a:lstStyle/>
          <a:p>
            <a:fld id="{09077430-67B0-4552-8951-B6BE6D635E4D}" type="slidenum">
              <a:rPr lang="it-IT" smtClean="0"/>
              <a:t>15</a:t>
            </a:fld>
            <a:endParaRPr lang="it-IT"/>
          </a:p>
        </p:txBody>
      </p:sp>
    </p:spTree>
    <p:extLst>
      <p:ext uri="{BB962C8B-B14F-4D97-AF65-F5344CB8AC3E}">
        <p14:creationId xmlns:p14="http://schemas.microsoft.com/office/powerpoint/2010/main" val="372933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3955" y="109742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EIR CREDIBILI</a:t>
            </a:r>
          </a:p>
        </p:txBody>
      </p:sp>
      <p:graphicFrame>
        <p:nvGraphicFramePr>
          <p:cNvPr id="7" name="Tabella 6"/>
          <p:cNvGraphicFramePr>
            <a:graphicFrameLocks noGrp="1"/>
          </p:cNvGraphicFramePr>
          <p:nvPr/>
        </p:nvGraphicFramePr>
        <p:xfrm>
          <a:off x="326377" y="184927"/>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Major Accident Hazard</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21" descr="ecos_flags - TEMPLATE"/>
          <p:cNvPicPr/>
          <p:nvPr/>
        </p:nvPicPr>
        <p:blipFill>
          <a:blip r:embed="rId2"/>
          <a:srcRect/>
          <a:stretch>
            <a:fillRect/>
          </a:stretch>
        </p:blipFill>
        <p:spPr bwMode="auto">
          <a:xfrm>
            <a:off x="523785" y="242752"/>
            <a:ext cx="1161943" cy="542142"/>
          </a:xfrm>
          <a:prstGeom prst="rect">
            <a:avLst/>
          </a:prstGeom>
          <a:noFill/>
          <a:ln w="9525">
            <a:noFill/>
            <a:miter lim="800000"/>
            <a:headEnd/>
            <a:tailEnd/>
          </a:ln>
        </p:spPr>
      </p:pic>
      <p:pic>
        <p:nvPicPr>
          <p:cNvPr id="10" name="Immagine 9"/>
          <p:cNvPicPr>
            <a:picLocks noChangeAspect="1"/>
          </p:cNvPicPr>
          <p:nvPr/>
        </p:nvPicPr>
        <p:blipFill>
          <a:blip r:embed="rId3"/>
          <a:stretch>
            <a:fillRect/>
          </a:stretch>
        </p:blipFill>
        <p:spPr>
          <a:xfrm>
            <a:off x="7675195" y="233354"/>
            <a:ext cx="969684" cy="643435"/>
          </a:xfrm>
          <a:prstGeom prst="rect">
            <a:avLst/>
          </a:prstGeom>
        </p:spPr>
      </p:pic>
      <p:sp>
        <p:nvSpPr>
          <p:cNvPr id="39" name="Segnaposto numero diapositiva 38"/>
          <p:cNvSpPr>
            <a:spLocks noGrp="1"/>
          </p:cNvSpPr>
          <p:nvPr>
            <p:ph type="sldNum" sz="quarter" idx="12"/>
          </p:nvPr>
        </p:nvSpPr>
        <p:spPr/>
        <p:txBody>
          <a:bodyPr/>
          <a:lstStyle/>
          <a:p>
            <a:fld id="{09077430-67B0-4552-8951-B6BE6D635E4D}" type="slidenum">
              <a:rPr lang="it-IT" smtClean="0"/>
              <a:t>16</a:t>
            </a:fld>
            <a:endParaRPr lang="it-IT"/>
          </a:p>
        </p:txBody>
      </p:sp>
      <p:graphicFrame>
        <p:nvGraphicFramePr>
          <p:cNvPr id="3" name="Tabella 2">
            <a:extLst>
              <a:ext uri="{FF2B5EF4-FFF2-40B4-BE49-F238E27FC236}">
                <a16:creationId xmlns:a16="http://schemas.microsoft.com/office/drawing/2014/main" id="{2D4D57C4-4020-4412-A6DC-94246AC77225}"/>
              </a:ext>
            </a:extLst>
          </p:cNvPr>
          <p:cNvGraphicFramePr>
            <a:graphicFrameLocks noGrp="1"/>
          </p:cNvGraphicFramePr>
          <p:nvPr>
            <p:extLst>
              <p:ext uri="{D42A27DB-BD31-4B8C-83A1-F6EECF244321}">
                <p14:modId xmlns:p14="http://schemas.microsoft.com/office/powerpoint/2010/main" val="3614482769"/>
              </p:ext>
            </p:extLst>
          </p:nvPr>
        </p:nvGraphicFramePr>
        <p:xfrm>
          <a:off x="621319" y="1847598"/>
          <a:ext cx="7901362" cy="2964573"/>
        </p:xfrm>
        <a:graphic>
          <a:graphicData uri="http://schemas.openxmlformats.org/drawingml/2006/table">
            <a:tbl>
              <a:tblPr firstRow="1" firstCol="1" lastRow="1" lastCol="1" bandRow="1" bandCol="1"/>
              <a:tblGrid>
                <a:gridCol w="2560031">
                  <a:extLst>
                    <a:ext uri="{9D8B030D-6E8A-4147-A177-3AD203B41FA5}">
                      <a16:colId xmlns:a16="http://schemas.microsoft.com/office/drawing/2014/main" val="807883121"/>
                    </a:ext>
                  </a:extLst>
                </a:gridCol>
                <a:gridCol w="2887666">
                  <a:extLst>
                    <a:ext uri="{9D8B030D-6E8A-4147-A177-3AD203B41FA5}">
                      <a16:colId xmlns:a16="http://schemas.microsoft.com/office/drawing/2014/main" val="594081719"/>
                    </a:ext>
                  </a:extLst>
                </a:gridCol>
                <a:gridCol w="865347">
                  <a:extLst>
                    <a:ext uri="{9D8B030D-6E8A-4147-A177-3AD203B41FA5}">
                      <a16:colId xmlns:a16="http://schemas.microsoft.com/office/drawing/2014/main" val="1059554260"/>
                    </a:ext>
                  </a:extLst>
                </a:gridCol>
                <a:gridCol w="769489">
                  <a:extLst>
                    <a:ext uri="{9D8B030D-6E8A-4147-A177-3AD203B41FA5}">
                      <a16:colId xmlns:a16="http://schemas.microsoft.com/office/drawing/2014/main" val="1628225140"/>
                    </a:ext>
                  </a:extLst>
                </a:gridCol>
                <a:gridCol w="818829">
                  <a:extLst>
                    <a:ext uri="{9D8B030D-6E8A-4147-A177-3AD203B41FA5}">
                      <a16:colId xmlns:a16="http://schemas.microsoft.com/office/drawing/2014/main" val="4132032762"/>
                    </a:ext>
                  </a:extLst>
                </a:gridCol>
              </a:tblGrid>
              <a:tr h="565513">
                <a:tc rowSpan="2">
                  <a:txBody>
                    <a:bodyPr/>
                    <a:lstStyle/>
                    <a:p>
                      <a:pPr algn="ctr">
                        <a:lnSpc>
                          <a:spcPct val="156000"/>
                        </a:lnSpc>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Evento/sostanza</a:t>
                      </a:r>
                      <a:r>
                        <a:rPr lang="it-IT" sz="1050" b="1" spc="-5" dirty="0">
                          <a:effectLst/>
                          <a:latin typeface="Arial" panose="020B0604020202020204" pitchFamily="34" charset="0"/>
                          <a:ea typeface="Calibri" panose="020F0502020204030204" pitchFamily="34" charset="0"/>
                          <a:cs typeface="Times New Roman" panose="02020603050405020304" pitchFamily="18" charset="0"/>
                        </a:rPr>
                        <a:t> </a:t>
                      </a:r>
                      <a:r>
                        <a:rPr lang="it-IT" sz="1050" b="1" dirty="0">
                          <a:effectLst/>
                          <a:latin typeface="Arial" panose="020B0604020202020204" pitchFamily="34" charset="0"/>
                          <a:ea typeface="Calibri" panose="020F0502020204030204" pitchFamily="34" charset="0"/>
                          <a:cs typeface="Times New Roman" panose="02020603050405020304" pitchFamily="18" charset="0"/>
                        </a:rPr>
                        <a:t>coinvolta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it-IT" sz="1050" b="1">
                          <a:effectLst/>
                          <a:latin typeface="Arial" panose="020B0604020202020204" pitchFamily="34" charset="0"/>
                          <a:ea typeface="Calibri" panose="020F0502020204030204" pitchFamily="34" charset="0"/>
                          <a:cs typeface="Times New Roman" panose="02020603050405020304" pitchFamily="18" charset="0"/>
                        </a:rPr>
                        <a:t>Modello</a:t>
                      </a:r>
                      <a:r>
                        <a:rPr lang="it-IT" sz="1050" b="1" spc="-5">
                          <a:effectLst/>
                          <a:latin typeface="Arial" panose="020B0604020202020204" pitchFamily="34" charset="0"/>
                          <a:ea typeface="Calibri" panose="020F0502020204030204" pitchFamily="34" charset="0"/>
                          <a:cs typeface="Times New Roman" panose="02020603050405020304" pitchFamily="18" charset="0"/>
                        </a:rPr>
                        <a:t> </a:t>
                      </a:r>
                      <a:r>
                        <a:rPr lang="it-IT" sz="1050" b="1">
                          <a:effectLst/>
                          <a:latin typeface="Arial" panose="020B0604020202020204" pitchFamily="34" charset="0"/>
                          <a:ea typeface="Calibri" panose="020F0502020204030204" pitchFamily="34" charset="0"/>
                          <a:cs typeface="Times New Roman" panose="02020603050405020304" pitchFamily="18" charset="0"/>
                        </a:rPr>
                        <a:t>sorgente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181610" algn="ctr">
                        <a:lnSpc>
                          <a:spcPct val="155000"/>
                        </a:lnSpc>
                        <a:spcAft>
                          <a:spcPts val="0"/>
                        </a:spcAft>
                      </a:pPr>
                      <a:r>
                        <a:rPr lang="it-IT" sz="1050" b="1">
                          <a:effectLst/>
                          <a:latin typeface="Arial" panose="020B0604020202020204" pitchFamily="34" charset="0"/>
                          <a:ea typeface="Calibri" panose="020F0502020204030204" pitchFamily="34" charset="0"/>
                          <a:cs typeface="Times New Roman" panose="02020603050405020304" pitchFamily="18" charset="0"/>
                        </a:rPr>
                        <a:t>Zone di danno</a:t>
                      </a:r>
                      <a:r>
                        <a:rPr lang="it-IT" sz="1050" b="1" spc="-5">
                          <a:effectLst/>
                          <a:latin typeface="Arial" panose="020B0604020202020204" pitchFamily="34" charset="0"/>
                          <a:ea typeface="Calibri" panose="020F0502020204030204" pitchFamily="34" charset="0"/>
                          <a:cs typeface="Times New Roman" panose="02020603050405020304" pitchFamily="18" charset="0"/>
                        </a:rPr>
                        <a:t> </a:t>
                      </a:r>
                      <a:r>
                        <a:rPr lang="it-IT" sz="1050" b="1">
                          <a:effectLst/>
                          <a:latin typeface="Arial" panose="020B0604020202020204" pitchFamily="34" charset="0"/>
                          <a:ea typeface="Calibri" panose="020F0502020204030204" pitchFamily="34" charset="0"/>
                          <a:cs typeface="Times New Roman" panose="02020603050405020304" pitchFamily="18" charset="0"/>
                        </a:rPr>
                        <a:t>(m)</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25204672"/>
                  </a:ext>
                </a:extLst>
              </a:tr>
              <a:tr h="159710">
                <a:tc vMerge="1">
                  <a:txBody>
                    <a:bodyPr/>
                    <a:lstStyle/>
                    <a:p>
                      <a:endParaRPr lang="it-IT"/>
                    </a:p>
                  </a:txBody>
                  <a:tcPr/>
                </a:tc>
                <a:tc vMerge="1">
                  <a:txBody>
                    <a:bodyPr/>
                    <a:lstStyle/>
                    <a:p>
                      <a:endParaRPr lang="it-IT"/>
                    </a:p>
                  </a:txBody>
                  <a:tcPr/>
                </a:tc>
                <a:tc>
                  <a:txBody>
                    <a:bodyPr/>
                    <a:lstStyle/>
                    <a:p>
                      <a:pPr algn="ctr">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II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050" b="1" dirty="0">
                          <a:effectLst/>
                          <a:latin typeface="Arial" panose="020B0604020202020204" pitchFamily="34" charset="0"/>
                          <a:ea typeface="Calibri" panose="020F0502020204030204" pitchFamily="34" charset="0"/>
                          <a:cs typeface="Times New Roman" panose="02020603050405020304" pitchFamily="18" charset="0"/>
                        </a:rPr>
                        <a:t>III</a:t>
                      </a:r>
                      <a:endParaRPr lang="it-IT" dirty="0"/>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656888"/>
                  </a:ext>
                </a:extLst>
              </a:tr>
              <a:tr h="159710">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tx1"/>
                          </a:solidFill>
                          <a:effectLst/>
                          <a:latin typeface="+mn-lt"/>
                          <a:ea typeface="+mn-ea"/>
                          <a:cs typeface="+mn-cs"/>
                        </a:rPr>
                        <a:t>EIR 3: rottura/perdita da tubazione GNL che collega gli stoccaggi al </a:t>
                      </a:r>
                      <a:r>
                        <a:rPr lang="it-IT" sz="1400" kern="1200" dirty="0" err="1">
                          <a:solidFill>
                            <a:schemeClr val="tx1"/>
                          </a:solidFill>
                          <a:effectLst/>
                          <a:latin typeface="+mn-lt"/>
                          <a:ea typeface="+mn-ea"/>
                          <a:cs typeface="+mn-cs"/>
                        </a:rPr>
                        <a:t>ricondensatore</a:t>
                      </a:r>
                      <a:endParaRPr lang="it-IT" sz="1400" dirty="0"/>
                    </a:p>
                  </a:txBody>
                  <a:tcPr anchor="ctr">
                    <a:lnT w="12700" cap="flat" cmpd="sng" algn="ctr">
                      <a:solidFill>
                        <a:srgbClr val="000000"/>
                      </a:solidFill>
                      <a:prstDash val="solid"/>
                      <a:round/>
                      <a:headEnd type="none" w="med" len="med"/>
                      <a:tailEnd type="none" w="med" len="med"/>
                    </a:lnT>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incendio da pozza (Pool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45,6</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67,4</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050" dirty="0">
                          <a:effectLst/>
                          <a:latin typeface="Arial" panose="020B0604020202020204" pitchFamily="34" charset="0"/>
                          <a:ea typeface="Calibri" panose="020F0502020204030204" pitchFamily="34" charset="0"/>
                          <a:cs typeface="Times New Roman" panose="02020603050405020304" pitchFamily="18" charset="0"/>
                        </a:rPr>
                        <a:t>83,25</a:t>
                      </a:r>
                      <a:endParaRPr lang="it-IT" dirty="0"/>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566150"/>
                  </a:ext>
                </a:extLst>
              </a:tr>
              <a:tr h="159710">
                <a:tc vMerge="1">
                  <a:txBody>
                    <a:bodyPr/>
                    <a:lstStyle/>
                    <a:p>
                      <a:endParaRPr lang="it-IT"/>
                    </a:p>
                  </a:txBody>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incendio da pozza (Pool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49,5</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68</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050" dirty="0">
                          <a:effectLst/>
                          <a:latin typeface="Arial" panose="020B0604020202020204" pitchFamily="34" charset="0"/>
                          <a:ea typeface="Calibri" panose="020F0502020204030204" pitchFamily="34" charset="0"/>
                          <a:cs typeface="Times New Roman" panose="02020603050405020304" pitchFamily="18" charset="0"/>
                        </a:rPr>
                        <a:t>81,74</a:t>
                      </a:r>
                      <a:endParaRPr lang="it-IT" dirty="0"/>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085678"/>
                  </a:ext>
                </a:extLst>
              </a:tr>
              <a:tr h="159710">
                <a:tc vMerge="1">
                  <a:txBody>
                    <a:bodyPr/>
                    <a:lstStyle/>
                    <a:p>
                      <a:endParaRPr lang="it-IT"/>
                    </a:p>
                  </a:txBody>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getto di fuoco (Jet</a:t>
                      </a:r>
                      <a:r>
                        <a:rPr lang="it-IT" sz="1050" spc="-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263</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a:effectLst/>
                          <a:latin typeface="Arial" panose="020B0604020202020204" pitchFamily="34" charset="0"/>
                          <a:ea typeface="Calibri" panose="020F0502020204030204" pitchFamily="34" charset="0"/>
                          <a:cs typeface="Times New Roman" panose="02020603050405020304" pitchFamily="18" charset="0"/>
                        </a:rPr>
                        <a:t>305</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050" dirty="0">
                          <a:effectLst/>
                          <a:latin typeface="Arial" panose="020B0604020202020204" pitchFamily="34" charset="0"/>
                          <a:ea typeface="Calibri" panose="020F0502020204030204" pitchFamily="34" charset="0"/>
                          <a:cs typeface="Times New Roman" panose="02020603050405020304" pitchFamily="18" charset="0"/>
                        </a:rPr>
                        <a:t>336,4</a:t>
                      </a:r>
                      <a:endParaRPr lang="it-IT" dirty="0"/>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735670"/>
                  </a:ext>
                </a:extLst>
              </a:tr>
              <a:tr h="159710">
                <a:tc vMerge="1">
                  <a:txBody>
                    <a:bodyPr/>
                    <a:lstStyle/>
                    <a:p>
                      <a:endParaRPr lang="it-IT"/>
                    </a:p>
                  </a:txBody>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getto di fuoco (Jet</a:t>
                      </a:r>
                      <a:r>
                        <a:rPr lang="it-IT" sz="1050" spc="-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221,6</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264,4</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050" dirty="0">
                          <a:effectLst/>
                          <a:latin typeface="Arial" panose="020B0604020202020204" pitchFamily="34" charset="0"/>
                          <a:ea typeface="Calibri" panose="020F0502020204030204" pitchFamily="34" charset="0"/>
                          <a:cs typeface="Times New Roman" panose="02020603050405020304" pitchFamily="18" charset="0"/>
                        </a:rPr>
                        <a:t>296,4</a:t>
                      </a:r>
                      <a:endParaRPr lang="it-IT" dirty="0"/>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84669"/>
                  </a:ext>
                </a:extLst>
              </a:tr>
              <a:tr h="212939">
                <a:tc vMerge="1">
                  <a:txBody>
                    <a:bodyPr/>
                    <a:lstStyle/>
                    <a:p>
                      <a:endParaRPr lang="it-IT"/>
                    </a:p>
                  </a:txBody>
                  <a:tcPr/>
                </a:tc>
                <a:tc>
                  <a:txBody>
                    <a:bodyPr/>
                    <a:lstStyle/>
                    <a:p>
                      <a:pPr algn="ctr">
                        <a:spcAft>
                          <a:spcPts val="0"/>
                        </a:spcAft>
                      </a:pPr>
                      <a:r>
                        <a:rPr lang="en-US" sz="1050" dirty="0" err="1">
                          <a:effectLst/>
                          <a:latin typeface="Arial" panose="020B0604020202020204" pitchFamily="34" charset="0"/>
                          <a:ea typeface="Cambria" panose="02040503050406030204" pitchFamily="18" charset="0"/>
                          <a:cs typeface="Times New Roman" panose="02020603050405020304" pitchFamily="18" charset="0"/>
                        </a:rPr>
                        <a:t>incendio</a:t>
                      </a:r>
                      <a:r>
                        <a:rPr lang="en-US" sz="1050" dirty="0">
                          <a:effectLst/>
                          <a:latin typeface="Arial" panose="020B0604020202020204" pitchFamily="34" charset="0"/>
                          <a:ea typeface="Cambria" panose="02040503050406030204" pitchFamily="18" charset="0"/>
                          <a:cs typeface="Times New Roman" panose="02020603050405020304" pitchFamily="18" charset="0"/>
                        </a:rPr>
                        <a:t> di </a:t>
                      </a:r>
                      <a:r>
                        <a:rPr lang="en-US" sz="1050" dirty="0" err="1">
                          <a:effectLst/>
                          <a:latin typeface="Arial" panose="020B0604020202020204" pitchFamily="34" charset="0"/>
                          <a:ea typeface="Cambria" panose="02040503050406030204" pitchFamily="18" charset="0"/>
                          <a:cs typeface="Times New Roman" panose="02020603050405020304" pitchFamily="18" charset="0"/>
                        </a:rPr>
                        <a:t>nube</a:t>
                      </a:r>
                      <a:r>
                        <a:rPr lang="en-US" sz="1050" dirty="0">
                          <a:effectLst/>
                          <a:latin typeface="Arial" panose="020B0604020202020204" pitchFamily="34" charset="0"/>
                          <a:ea typeface="Cambria" panose="02040503050406030204" pitchFamily="18" charset="0"/>
                          <a:cs typeface="Times New Roman" panose="02020603050405020304" pitchFamily="18" charset="0"/>
                        </a:rPr>
                        <a:t> (Flash</a:t>
                      </a:r>
                      <a:r>
                        <a:rPr lang="en-US" sz="1050" spc="-5" dirty="0">
                          <a:effectLst/>
                          <a:latin typeface="Arial" panose="020B0604020202020204" pitchFamily="34" charset="0"/>
                          <a:ea typeface="Cambria" panose="02040503050406030204" pitchFamily="18" charset="0"/>
                          <a:cs typeface="Times New Roman" panose="02020603050405020304" pitchFamily="18" charset="0"/>
                        </a:rPr>
                        <a:t> </a:t>
                      </a:r>
                      <a:r>
                        <a:rPr lang="en-US" sz="1050" dirty="0">
                          <a:effectLst/>
                          <a:latin typeface="Arial" panose="020B0604020202020204" pitchFamily="34" charset="0"/>
                          <a:ea typeface="Cambria" panose="02040503050406030204" pitchFamily="18" charset="0"/>
                          <a:cs typeface="Times New Roman" panose="02020603050405020304" pitchFamily="18" charset="0"/>
                        </a:rPr>
                        <a:t>fire)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a:effectLst/>
                          <a:latin typeface="Arial" panose="020B0604020202020204" pitchFamily="34" charset="0"/>
                          <a:ea typeface="Calibri" panose="020F0502020204030204" pitchFamily="34" charset="0"/>
                          <a:cs typeface="Times New Roman" panose="02020603050405020304" pitchFamily="18" charset="0"/>
                        </a:rPr>
                        <a:t>227</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463</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050" dirty="0">
                          <a:effectLst/>
                          <a:latin typeface="Arial" panose="020B0604020202020204" pitchFamily="34" charset="0"/>
                          <a:ea typeface="Calibri" panose="020F0502020204030204" pitchFamily="34" charset="0"/>
                          <a:cs typeface="Times New Roman" panose="02020603050405020304" pitchFamily="18" charset="0"/>
                        </a:rPr>
                        <a:t>--</a:t>
                      </a:r>
                      <a:endParaRPr lang="it-IT" dirty="0"/>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56835"/>
                  </a:ext>
                </a:extLst>
              </a:tr>
              <a:tr h="159710">
                <a:tc vMerge="1">
                  <a:txBody>
                    <a:bodyPr/>
                    <a:lstStyle/>
                    <a:p>
                      <a:endParaRPr lang="it-IT"/>
                    </a:p>
                  </a:txBody>
                  <a:tcPr/>
                </a:tc>
                <a:tc>
                  <a:txBody>
                    <a:bodyPr/>
                    <a:lstStyle/>
                    <a:p>
                      <a:pPr algn="ctr">
                        <a:spcAft>
                          <a:spcPts val="0"/>
                        </a:spcAft>
                      </a:pPr>
                      <a:r>
                        <a:rPr lang="en-US" sz="1050" dirty="0" err="1">
                          <a:effectLst/>
                          <a:latin typeface="Arial" panose="020B0604020202020204" pitchFamily="34" charset="0"/>
                          <a:ea typeface="Cambria" panose="02040503050406030204" pitchFamily="18" charset="0"/>
                          <a:cs typeface="Times New Roman" panose="02020603050405020304" pitchFamily="18" charset="0"/>
                        </a:rPr>
                        <a:t>incendio</a:t>
                      </a:r>
                      <a:r>
                        <a:rPr lang="en-US" sz="1050" dirty="0">
                          <a:effectLst/>
                          <a:latin typeface="Arial" panose="020B0604020202020204" pitchFamily="34" charset="0"/>
                          <a:ea typeface="Cambria" panose="02040503050406030204" pitchFamily="18" charset="0"/>
                          <a:cs typeface="Times New Roman" panose="02020603050405020304" pitchFamily="18" charset="0"/>
                        </a:rPr>
                        <a:t> di </a:t>
                      </a:r>
                      <a:r>
                        <a:rPr lang="en-US" sz="1050" dirty="0" err="1">
                          <a:effectLst/>
                          <a:latin typeface="Arial" panose="020B0604020202020204" pitchFamily="34" charset="0"/>
                          <a:ea typeface="Cambria" panose="02040503050406030204" pitchFamily="18" charset="0"/>
                          <a:cs typeface="Times New Roman" panose="02020603050405020304" pitchFamily="18" charset="0"/>
                        </a:rPr>
                        <a:t>nube</a:t>
                      </a:r>
                      <a:r>
                        <a:rPr lang="en-US" sz="1050" dirty="0">
                          <a:effectLst/>
                          <a:latin typeface="Arial" panose="020B0604020202020204" pitchFamily="34" charset="0"/>
                          <a:ea typeface="Cambria" panose="02040503050406030204" pitchFamily="18" charset="0"/>
                          <a:cs typeface="Times New Roman" panose="02020603050405020304" pitchFamily="18" charset="0"/>
                        </a:rPr>
                        <a:t> (Flash</a:t>
                      </a:r>
                      <a:r>
                        <a:rPr lang="en-US" sz="1050" spc="-5" dirty="0">
                          <a:effectLst/>
                          <a:latin typeface="Arial" panose="020B0604020202020204" pitchFamily="34" charset="0"/>
                          <a:ea typeface="Cambria" panose="02040503050406030204" pitchFamily="18" charset="0"/>
                          <a:cs typeface="Times New Roman" panose="02020603050405020304" pitchFamily="18" charset="0"/>
                        </a:rPr>
                        <a:t> </a:t>
                      </a:r>
                      <a:r>
                        <a:rPr lang="en-US" sz="1050" dirty="0">
                          <a:effectLst/>
                          <a:latin typeface="Arial" panose="020B0604020202020204" pitchFamily="34" charset="0"/>
                          <a:ea typeface="Cambria" panose="02040503050406030204" pitchFamily="18" charset="0"/>
                          <a:cs typeface="Times New Roman" panose="02020603050405020304" pitchFamily="18" charset="0"/>
                        </a:rPr>
                        <a:t>fire)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124,2</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241,6</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050" dirty="0">
                          <a:effectLst/>
                          <a:latin typeface="Arial" panose="020B0604020202020204" pitchFamily="34" charset="0"/>
                          <a:ea typeface="Calibri" panose="020F0502020204030204" pitchFamily="34" charset="0"/>
                          <a:cs typeface="Times New Roman" panose="02020603050405020304" pitchFamily="18" charset="0"/>
                        </a:rPr>
                        <a:t>--</a:t>
                      </a:r>
                      <a:endParaRPr lang="it-IT" dirty="0"/>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046081"/>
                  </a:ext>
                </a:extLst>
              </a:tr>
              <a:tr h="319420">
                <a:tc vMerge="1">
                  <a:txBody>
                    <a:bodyPr/>
                    <a:lstStyle/>
                    <a:p>
                      <a:endParaRPr lang="it-IT"/>
                    </a:p>
                  </a:txBody>
                  <a:tcPr>
                    <a:lnT w="12700" cap="flat" cmpd="sng" algn="ctr">
                      <a:solidFill>
                        <a:srgbClr val="000000"/>
                      </a:solidFill>
                      <a:prstDash val="solid"/>
                      <a:round/>
                      <a:headEnd type="none" w="med" len="med"/>
                      <a:tailEnd type="none" w="med" len="med"/>
                    </a:lnT>
                  </a:tcPr>
                </a:tc>
                <a:tc>
                  <a:txBody>
                    <a:bodyPr/>
                    <a:lstStyle/>
                    <a:p>
                      <a:pPr algn="ctr">
                        <a:spcAft>
                          <a:spcPts val="0"/>
                        </a:spcAft>
                      </a:pPr>
                      <a:r>
                        <a:rPr lang="it-IT" sz="1050" dirty="0">
                          <a:effectLst/>
                          <a:latin typeface="Arial" panose="020B0604020202020204" pitchFamily="34" charset="0"/>
                          <a:ea typeface="Cambria" panose="02040503050406030204" pitchFamily="18" charset="0"/>
                          <a:cs typeface="Times New Roman" panose="02020603050405020304" pitchFamily="18" charset="0"/>
                        </a:rPr>
                        <a:t>miscela gas/vapori infiammabili</a:t>
                      </a:r>
                      <a:r>
                        <a:rPr lang="it-IT" sz="1050" spc="-1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(U.V.C.E.)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396,8</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050" dirty="0">
                          <a:effectLst/>
                          <a:latin typeface="Arial" panose="020B0604020202020204" pitchFamily="34" charset="0"/>
                          <a:ea typeface="Calibri" panose="020F0502020204030204" pitchFamily="34" charset="0"/>
                          <a:cs typeface="Times New Roman" panose="02020603050405020304" pitchFamily="18" charset="0"/>
                        </a:rPr>
                        <a:t>631,9</a:t>
                      </a:r>
                      <a:endParaRPr lang="it-IT" dirty="0"/>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756600"/>
                  </a:ext>
                </a:extLst>
              </a:tr>
              <a:tr h="319420">
                <a:tc vMerge="1">
                  <a:txBody>
                    <a:bodyPr/>
                    <a:lstStyle/>
                    <a:p>
                      <a:endParaRPr lang="it-IT"/>
                    </a:p>
                  </a:txBody>
                  <a:tcPr/>
                </a:tc>
                <a:tc>
                  <a:txBody>
                    <a:bodyPr/>
                    <a:lstStyle/>
                    <a:p>
                      <a:pPr algn="ctr">
                        <a:spcAft>
                          <a:spcPts val="0"/>
                        </a:spcAft>
                      </a:pPr>
                      <a:r>
                        <a:rPr lang="it-IT" sz="1050" dirty="0">
                          <a:effectLst/>
                          <a:latin typeface="Arial" panose="020B0604020202020204" pitchFamily="34" charset="0"/>
                          <a:ea typeface="Cambria" panose="02040503050406030204" pitchFamily="18" charset="0"/>
                          <a:cs typeface="Times New Roman" panose="02020603050405020304" pitchFamily="18" charset="0"/>
                        </a:rPr>
                        <a:t>miscela gas/vapori infiammabili</a:t>
                      </a:r>
                      <a:r>
                        <a:rPr lang="it-IT" sz="1050" spc="-1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(U.V.C.E.)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274,4</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050" dirty="0">
                          <a:effectLst/>
                          <a:latin typeface="Arial" panose="020B0604020202020204" pitchFamily="34" charset="0"/>
                          <a:ea typeface="Calibri" panose="020F0502020204030204" pitchFamily="34" charset="0"/>
                          <a:cs typeface="Times New Roman" panose="02020603050405020304" pitchFamily="18" charset="0"/>
                        </a:rPr>
                        <a:t>466,5</a:t>
                      </a:r>
                      <a:endParaRPr lang="it-IT" dirty="0"/>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293692"/>
                  </a:ext>
                </a:extLst>
              </a:tr>
            </a:tbl>
          </a:graphicData>
        </a:graphic>
      </p:graphicFrame>
    </p:spTree>
    <p:extLst>
      <p:ext uri="{BB962C8B-B14F-4D97-AF65-F5344CB8AC3E}">
        <p14:creationId xmlns:p14="http://schemas.microsoft.com/office/powerpoint/2010/main" val="2928566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nvGraphicFramePr>
        <p:xfrm>
          <a:off x="326377" y="184927"/>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Major Accident Hazard</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21" descr="ecos_flags - TEMPLATE"/>
          <p:cNvPicPr/>
          <p:nvPr/>
        </p:nvPicPr>
        <p:blipFill>
          <a:blip r:embed="rId2"/>
          <a:srcRect/>
          <a:stretch>
            <a:fillRect/>
          </a:stretch>
        </p:blipFill>
        <p:spPr bwMode="auto">
          <a:xfrm>
            <a:off x="523785" y="242752"/>
            <a:ext cx="1161943" cy="542142"/>
          </a:xfrm>
          <a:prstGeom prst="rect">
            <a:avLst/>
          </a:prstGeom>
          <a:noFill/>
          <a:ln w="9525">
            <a:noFill/>
            <a:miter lim="800000"/>
            <a:headEnd/>
            <a:tailEnd/>
          </a:ln>
        </p:spPr>
      </p:pic>
      <p:pic>
        <p:nvPicPr>
          <p:cNvPr id="10" name="Immagine 9"/>
          <p:cNvPicPr>
            <a:picLocks noChangeAspect="1"/>
          </p:cNvPicPr>
          <p:nvPr/>
        </p:nvPicPr>
        <p:blipFill>
          <a:blip r:embed="rId3"/>
          <a:stretch>
            <a:fillRect/>
          </a:stretch>
        </p:blipFill>
        <p:spPr>
          <a:xfrm>
            <a:off x="7675195" y="233354"/>
            <a:ext cx="969684" cy="643435"/>
          </a:xfrm>
          <a:prstGeom prst="rect">
            <a:avLst/>
          </a:prstGeom>
        </p:spPr>
      </p:pic>
      <p:sp>
        <p:nvSpPr>
          <p:cNvPr id="39" name="Segnaposto numero diapositiva 38"/>
          <p:cNvSpPr>
            <a:spLocks noGrp="1"/>
          </p:cNvSpPr>
          <p:nvPr>
            <p:ph type="sldNum" sz="quarter" idx="12"/>
          </p:nvPr>
        </p:nvSpPr>
        <p:spPr/>
        <p:txBody>
          <a:bodyPr/>
          <a:lstStyle/>
          <a:p>
            <a:fld id="{09077430-67B0-4552-8951-B6BE6D635E4D}" type="slidenum">
              <a:rPr lang="it-IT" smtClean="0"/>
              <a:t>17</a:t>
            </a:fld>
            <a:endParaRPr lang="it-IT"/>
          </a:p>
        </p:txBody>
      </p:sp>
      <p:graphicFrame>
        <p:nvGraphicFramePr>
          <p:cNvPr id="11" name="Tabella 10">
            <a:extLst>
              <a:ext uri="{FF2B5EF4-FFF2-40B4-BE49-F238E27FC236}">
                <a16:creationId xmlns:a16="http://schemas.microsoft.com/office/drawing/2014/main" id="{DCE18396-C5FF-4B2C-9A3D-49A2ADF5EC3D}"/>
              </a:ext>
            </a:extLst>
          </p:cNvPr>
          <p:cNvGraphicFramePr>
            <a:graphicFrameLocks noGrp="1"/>
          </p:cNvGraphicFramePr>
          <p:nvPr>
            <p:extLst>
              <p:ext uri="{D42A27DB-BD31-4B8C-83A1-F6EECF244321}">
                <p14:modId xmlns:p14="http://schemas.microsoft.com/office/powerpoint/2010/main" val="4027614750"/>
              </p:ext>
            </p:extLst>
          </p:nvPr>
        </p:nvGraphicFramePr>
        <p:xfrm>
          <a:off x="621319" y="1843730"/>
          <a:ext cx="7901362" cy="2692033"/>
        </p:xfrm>
        <a:graphic>
          <a:graphicData uri="http://schemas.openxmlformats.org/drawingml/2006/table">
            <a:tbl>
              <a:tblPr firstRow="1" firstCol="1" lastRow="1" lastCol="1" bandRow="1" bandCol="1"/>
              <a:tblGrid>
                <a:gridCol w="2560031">
                  <a:extLst>
                    <a:ext uri="{9D8B030D-6E8A-4147-A177-3AD203B41FA5}">
                      <a16:colId xmlns:a16="http://schemas.microsoft.com/office/drawing/2014/main" val="807883121"/>
                    </a:ext>
                  </a:extLst>
                </a:gridCol>
                <a:gridCol w="2887666">
                  <a:extLst>
                    <a:ext uri="{9D8B030D-6E8A-4147-A177-3AD203B41FA5}">
                      <a16:colId xmlns:a16="http://schemas.microsoft.com/office/drawing/2014/main" val="594081719"/>
                    </a:ext>
                  </a:extLst>
                </a:gridCol>
                <a:gridCol w="865347">
                  <a:extLst>
                    <a:ext uri="{9D8B030D-6E8A-4147-A177-3AD203B41FA5}">
                      <a16:colId xmlns:a16="http://schemas.microsoft.com/office/drawing/2014/main" val="1059554260"/>
                    </a:ext>
                  </a:extLst>
                </a:gridCol>
                <a:gridCol w="769489">
                  <a:extLst>
                    <a:ext uri="{9D8B030D-6E8A-4147-A177-3AD203B41FA5}">
                      <a16:colId xmlns:a16="http://schemas.microsoft.com/office/drawing/2014/main" val="1628225140"/>
                    </a:ext>
                  </a:extLst>
                </a:gridCol>
                <a:gridCol w="818829">
                  <a:extLst>
                    <a:ext uri="{9D8B030D-6E8A-4147-A177-3AD203B41FA5}">
                      <a16:colId xmlns:a16="http://schemas.microsoft.com/office/drawing/2014/main" val="4132032762"/>
                    </a:ext>
                  </a:extLst>
                </a:gridCol>
              </a:tblGrid>
              <a:tr h="565513">
                <a:tc rowSpan="2">
                  <a:txBody>
                    <a:bodyPr/>
                    <a:lstStyle/>
                    <a:p>
                      <a:pPr algn="ctr">
                        <a:lnSpc>
                          <a:spcPct val="156000"/>
                        </a:lnSpc>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Evento/sostanza</a:t>
                      </a:r>
                      <a:r>
                        <a:rPr lang="it-IT" sz="1050" b="1" spc="-5" dirty="0">
                          <a:effectLst/>
                          <a:latin typeface="Arial" panose="020B0604020202020204" pitchFamily="34" charset="0"/>
                          <a:ea typeface="Calibri" panose="020F0502020204030204" pitchFamily="34" charset="0"/>
                          <a:cs typeface="Times New Roman" panose="02020603050405020304" pitchFamily="18" charset="0"/>
                        </a:rPr>
                        <a:t> </a:t>
                      </a:r>
                      <a:r>
                        <a:rPr lang="it-IT" sz="1050" b="1" dirty="0">
                          <a:effectLst/>
                          <a:latin typeface="Arial" panose="020B0604020202020204" pitchFamily="34" charset="0"/>
                          <a:ea typeface="Calibri" panose="020F0502020204030204" pitchFamily="34" charset="0"/>
                          <a:cs typeface="Times New Roman" panose="02020603050405020304" pitchFamily="18" charset="0"/>
                        </a:rPr>
                        <a:t>coinvolta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it-IT" sz="1050" b="1">
                          <a:effectLst/>
                          <a:latin typeface="Arial" panose="020B0604020202020204" pitchFamily="34" charset="0"/>
                          <a:ea typeface="Calibri" panose="020F0502020204030204" pitchFamily="34" charset="0"/>
                          <a:cs typeface="Times New Roman" panose="02020603050405020304" pitchFamily="18" charset="0"/>
                        </a:rPr>
                        <a:t>Modello</a:t>
                      </a:r>
                      <a:r>
                        <a:rPr lang="it-IT" sz="1050" b="1" spc="-5">
                          <a:effectLst/>
                          <a:latin typeface="Arial" panose="020B0604020202020204" pitchFamily="34" charset="0"/>
                          <a:ea typeface="Calibri" panose="020F0502020204030204" pitchFamily="34" charset="0"/>
                          <a:cs typeface="Times New Roman" panose="02020603050405020304" pitchFamily="18" charset="0"/>
                        </a:rPr>
                        <a:t> </a:t>
                      </a:r>
                      <a:r>
                        <a:rPr lang="it-IT" sz="1050" b="1">
                          <a:effectLst/>
                          <a:latin typeface="Arial" panose="020B0604020202020204" pitchFamily="34" charset="0"/>
                          <a:ea typeface="Calibri" panose="020F0502020204030204" pitchFamily="34" charset="0"/>
                          <a:cs typeface="Times New Roman" panose="02020603050405020304" pitchFamily="18" charset="0"/>
                        </a:rPr>
                        <a:t>sorgente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181610" algn="ctr">
                        <a:lnSpc>
                          <a:spcPct val="155000"/>
                        </a:lnSpc>
                        <a:spcAft>
                          <a:spcPts val="0"/>
                        </a:spcAft>
                      </a:pPr>
                      <a:r>
                        <a:rPr lang="it-IT" sz="1050" b="1">
                          <a:effectLst/>
                          <a:latin typeface="Arial" panose="020B0604020202020204" pitchFamily="34" charset="0"/>
                          <a:ea typeface="Calibri" panose="020F0502020204030204" pitchFamily="34" charset="0"/>
                          <a:cs typeface="Times New Roman" panose="02020603050405020304" pitchFamily="18" charset="0"/>
                        </a:rPr>
                        <a:t>Zone di danno</a:t>
                      </a:r>
                      <a:r>
                        <a:rPr lang="it-IT" sz="1050" b="1" spc="-5">
                          <a:effectLst/>
                          <a:latin typeface="Arial" panose="020B0604020202020204" pitchFamily="34" charset="0"/>
                          <a:ea typeface="Calibri" panose="020F0502020204030204" pitchFamily="34" charset="0"/>
                          <a:cs typeface="Times New Roman" panose="02020603050405020304" pitchFamily="18" charset="0"/>
                        </a:rPr>
                        <a:t> </a:t>
                      </a:r>
                      <a:r>
                        <a:rPr lang="it-IT" sz="1050" b="1">
                          <a:effectLst/>
                          <a:latin typeface="Arial" panose="020B0604020202020204" pitchFamily="34" charset="0"/>
                          <a:ea typeface="Calibri" panose="020F0502020204030204" pitchFamily="34" charset="0"/>
                          <a:cs typeface="Times New Roman" panose="02020603050405020304" pitchFamily="18" charset="0"/>
                        </a:rPr>
                        <a:t>(m)</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25204672"/>
                  </a:ext>
                </a:extLst>
              </a:tr>
              <a:tr h="159710">
                <a:tc vMerge="1">
                  <a:txBody>
                    <a:bodyPr/>
                    <a:lstStyle/>
                    <a:p>
                      <a:endParaRPr lang="it-IT"/>
                    </a:p>
                  </a:txBody>
                  <a:tcPr/>
                </a:tc>
                <a:tc vMerge="1">
                  <a:txBody>
                    <a:bodyPr/>
                    <a:lstStyle/>
                    <a:p>
                      <a:endParaRPr lang="it-IT"/>
                    </a:p>
                  </a:txBody>
                  <a:tcPr/>
                </a:tc>
                <a:tc>
                  <a:txBody>
                    <a:bodyPr/>
                    <a:lstStyle/>
                    <a:p>
                      <a:pPr algn="ctr">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II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050" b="1" dirty="0">
                          <a:effectLst/>
                          <a:latin typeface="Arial" panose="020B0604020202020204" pitchFamily="34" charset="0"/>
                          <a:ea typeface="Calibri" panose="020F0502020204030204" pitchFamily="34" charset="0"/>
                          <a:cs typeface="Times New Roman" panose="02020603050405020304" pitchFamily="18" charset="0"/>
                        </a:rPr>
                        <a:t>III</a:t>
                      </a:r>
                      <a:endParaRPr lang="it-IT" dirty="0"/>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656888"/>
                  </a:ext>
                </a:extLst>
              </a:tr>
              <a:tr h="159710">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tx1"/>
                          </a:solidFill>
                          <a:effectLst/>
                          <a:latin typeface="+mn-lt"/>
                          <a:ea typeface="+mn-ea"/>
                          <a:cs typeface="+mn-cs"/>
                        </a:rPr>
                        <a:t>EIR 4: rottura/perdita da tubazione di invio GNL tra le pompe Booster ed i vaporizzatori</a:t>
                      </a:r>
                    </a:p>
                  </a:txBody>
                  <a:tcPr marL="45720" marR="45720" anchor="ctr">
                    <a:lnT w="12700" cap="flat" cmpd="sng" algn="ctr">
                      <a:solidFill>
                        <a:srgbClr val="000000"/>
                      </a:solidFill>
                      <a:prstDash val="solid"/>
                      <a:round/>
                      <a:headEnd type="none" w="med" len="med"/>
                      <a:tailEnd type="none" w="med" len="med"/>
                    </a:lnT>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getto di fuoco (Jet </a:t>
                      </a:r>
                      <a:r>
                        <a:rPr lang="it-IT" sz="1050" b="0" kern="1200" dirty="0" err="1">
                          <a:solidFill>
                            <a:schemeClr val="tx1"/>
                          </a:solidFill>
                          <a:effectLst/>
                          <a:latin typeface="Arial" panose="020B0604020202020204" pitchFamily="34" charset="0"/>
                          <a:ea typeface="Cambria" panose="02040503050406030204" pitchFamily="18" charset="0"/>
                          <a:cs typeface="Times New Roman" panose="02020603050405020304" pitchFamily="18" charset="0"/>
                        </a:rPr>
                        <a:t>fire</a:t>
                      </a:r>
                      <a:r>
                        <a:rPr lang="it-IT"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 F2</a:t>
                      </a:r>
                      <a:endPar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393,3</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450,6</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492,7</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735670"/>
                  </a:ext>
                </a:extLst>
              </a:tr>
              <a:tr h="159710">
                <a:tc vMerge="1">
                  <a:txBody>
                    <a:bodyPr/>
                    <a:lstStyle/>
                    <a:p>
                      <a:endParaRPr lang="it-IT"/>
                    </a:p>
                  </a:txBody>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getto di fuoco (Jet </a:t>
                      </a:r>
                      <a:r>
                        <a:rPr lang="it-IT" sz="1050" b="0" kern="1200" dirty="0" err="1">
                          <a:solidFill>
                            <a:schemeClr val="tx1"/>
                          </a:solidFill>
                          <a:effectLst/>
                          <a:latin typeface="Arial" panose="020B0604020202020204" pitchFamily="34" charset="0"/>
                          <a:ea typeface="Cambria" panose="02040503050406030204" pitchFamily="18" charset="0"/>
                          <a:cs typeface="Times New Roman" panose="02020603050405020304" pitchFamily="18" charset="0"/>
                        </a:rPr>
                        <a:t>fire</a:t>
                      </a:r>
                      <a:r>
                        <a:rPr lang="it-IT"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 D5</a:t>
                      </a:r>
                      <a:endPar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331,8</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390,5</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434,25</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84669"/>
                  </a:ext>
                </a:extLst>
              </a:tr>
              <a:tr h="159710">
                <a:tc vMerge="1">
                  <a:txBody>
                    <a:bodyPr/>
                    <a:lstStyle/>
                    <a:p>
                      <a:endParaRPr lang="it-IT"/>
                    </a:p>
                  </a:txBody>
                  <a:tcPr/>
                </a:tc>
                <a:tc>
                  <a:txBody>
                    <a:bodyPr/>
                    <a:lstStyle/>
                    <a:p>
                      <a:pPr marL="0" algn="ctr" defTabSz="914400" rtl="0" eaLnBrk="1" latinLnBrk="0" hangingPunct="1">
                        <a:lnSpc>
                          <a:spcPct val="156000"/>
                        </a:lnSpc>
                        <a:spcAft>
                          <a:spcPts val="0"/>
                        </a:spcAft>
                      </a:pPr>
                      <a:r>
                        <a:rPr lang="en-US" sz="1050" b="0" kern="1200" dirty="0" err="1">
                          <a:solidFill>
                            <a:schemeClr val="tx1"/>
                          </a:solidFill>
                          <a:effectLst/>
                          <a:latin typeface="Arial" panose="020B0604020202020204" pitchFamily="34" charset="0"/>
                          <a:ea typeface="Cambria" panose="02040503050406030204" pitchFamily="18" charset="0"/>
                          <a:cs typeface="Times New Roman" panose="02020603050405020304" pitchFamily="18" charset="0"/>
                        </a:rPr>
                        <a:t>incendio</a:t>
                      </a:r>
                      <a:r>
                        <a:rPr lang="en-US"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 di </a:t>
                      </a:r>
                      <a:r>
                        <a:rPr lang="en-US" sz="1050" b="0" kern="1200" dirty="0" err="1">
                          <a:solidFill>
                            <a:schemeClr val="tx1"/>
                          </a:solidFill>
                          <a:effectLst/>
                          <a:latin typeface="Arial" panose="020B0604020202020204" pitchFamily="34" charset="0"/>
                          <a:ea typeface="Cambria" panose="02040503050406030204" pitchFamily="18" charset="0"/>
                          <a:cs typeface="Times New Roman" panose="02020603050405020304" pitchFamily="18" charset="0"/>
                        </a:rPr>
                        <a:t>nube</a:t>
                      </a:r>
                      <a:r>
                        <a:rPr lang="en-US"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 (Flash fire) F2</a:t>
                      </a:r>
                      <a:endPar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750,8</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1201,2</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56835"/>
                  </a:ext>
                </a:extLst>
              </a:tr>
              <a:tr h="159710">
                <a:tc vMerge="1">
                  <a:txBody>
                    <a:bodyPr/>
                    <a:lstStyle/>
                    <a:p>
                      <a:endParaRPr lang="it-IT"/>
                    </a:p>
                  </a:txBody>
                  <a:tcPr/>
                </a:tc>
                <a:tc>
                  <a:txBody>
                    <a:bodyPr/>
                    <a:lstStyle/>
                    <a:p>
                      <a:pPr marL="0" algn="ctr" defTabSz="914400" rtl="0" eaLnBrk="1" latinLnBrk="0" hangingPunct="1">
                        <a:lnSpc>
                          <a:spcPct val="156000"/>
                        </a:lnSpc>
                        <a:spcAft>
                          <a:spcPts val="0"/>
                        </a:spcAft>
                      </a:pPr>
                      <a:r>
                        <a:rPr lang="en-US" sz="1050" b="0" kern="1200" dirty="0" err="1">
                          <a:solidFill>
                            <a:schemeClr val="tx1"/>
                          </a:solidFill>
                          <a:effectLst/>
                          <a:latin typeface="Arial" panose="020B0604020202020204" pitchFamily="34" charset="0"/>
                          <a:ea typeface="Cambria" panose="02040503050406030204" pitchFamily="18" charset="0"/>
                          <a:cs typeface="Times New Roman" panose="02020603050405020304" pitchFamily="18" charset="0"/>
                        </a:rPr>
                        <a:t>incendio</a:t>
                      </a:r>
                      <a:r>
                        <a:rPr lang="en-US"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 di </a:t>
                      </a:r>
                      <a:r>
                        <a:rPr lang="en-US" sz="1050" b="0" kern="1200" dirty="0" err="1">
                          <a:solidFill>
                            <a:schemeClr val="tx1"/>
                          </a:solidFill>
                          <a:effectLst/>
                          <a:latin typeface="Arial" panose="020B0604020202020204" pitchFamily="34" charset="0"/>
                          <a:ea typeface="Cambria" panose="02040503050406030204" pitchFamily="18" charset="0"/>
                          <a:cs typeface="Times New Roman" panose="02020603050405020304" pitchFamily="18" charset="0"/>
                        </a:rPr>
                        <a:t>nube</a:t>
                      </a:r>
                      <a:r>
                        <a:rPr lang="en-US"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 (Flash fire) D5</a:t>
                      </a:r>
                      <a:endPar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376,8</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551,8</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046081"/>
                  </a:ext>
                </a:extLst>
              </a:tr>
              <a:tr h="319420">
                <a:tc vMerge="1">
                  <a:txBody>
                    <a:bodyPr/>
                    <a:lstStyle/>
                    <a:p>
                      <a:endParaRPr lang="it-IT"/>
                    </a:p>
                  </a:txBody>
                  <a:tcPr>
                    <a:lnT w="12700" cap="flat" cmpd="sng" algn="ctr">
                      <a:solidFill>
                        <a:srgbClr val="000000"/>
                      </a:solidFill>
                      <a:prstDash val="solid"/>
                      <a:round/>
                      <a:headEnd type="none" w="med" len="med"/>
                      <a:tailEnd type="none" w="med" len="med"/>
                    </a:lnT>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miscela gas/vapori infiammabili (U.V.C.E.) F2</a:t>
                      </a:r>
                      <a:endPar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1103,9</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1970,1</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3370,3</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756600"/>
                  </a:ext>
                </a:extLst>
              </a:tr>
              <a:tr h="319420">
                <a:tc vMerge="1">
                  <a:txBody>
                    <a:bodyPr/>
                    <a:lstStyle/>
                    <a:p>
                      <a:endParaRPr lang="it-IT"/>
                    </a:p>
                  </a:txBody>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miscela gas/vapori infiammabili (U.V.C.E.) D5</a:t>
                      </a:r>
                      <a:endPar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544,5</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971,4</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1661,2</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293692"/>
                  </a:ext>
                </a:extLst>
              </a:tr>
            </a:tbl>
          </a:graphicData>
        </a:graphic>
      </p:graphicFrame>
      <p:sp>
        <p:nvSpPr>
          <p:cNvPr id="12" name="Rectangle 7">
            <a:extLst>
              <a:ext uri="{FF2B5EF4-FFF2-40B4-BE49-F238E27FC236}">
                <a16:creationId xmlns:a16="http://schemas.microsoft.com/office/drawing/2014/main" id="{EEE0A7F7-C786-44FF-B98F-579F7EF2CAC9}"/>
              </a:ext>
            </a:extLst>
          </p:cNvPr>
          <p:cNvSpPr>
            <a:spLocks noChangeArrowheads="1"/>
          </p:cNvSpPr>
          <p:nvPr/>
        </p:nvSpPr>
        <p:spPr bwMode="auto">
          <a:xfrm>
            <a:off x="288000" y="1098000"/>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EIR CREDIBILI</a:t>
            </a:r>
          </a:p>
        </p:txBody>
      </p:sp>
    </p:spTree>
    <p:extLst>
      <p:ext uri="{BB962C8B-B14F-4D97-AF65-F5344CB8AC3E}">
        <p14:creationId xmlns:p14="http://schemas.microsoft.com/office/powerpoint/2010/main" val="1303934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3955" y="109742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cs typeface="Arial" panose="020B0604020202020204" pitchFamily="34" charset="0"/>
              </a:rPr>
              <a:t>EIR CREDIBILI</a:t>
            </a:r>
          </a:p>
        </p:txBody>
      </p:sp>
      <p:graphicFrame>
        <p:nvGraphicFramePr>
          <p:cNvPr id="7" name="Tabella 6"/>
          <p:cNvGraphicFramePr>
            <a:graphicFrameLocks noGrp="1"/>
          </p:cNvGraphicFramePr>
          <p:nvPr/>
        </p:nvGraphicFramePr>
        <p:xfrm>
          <a:off x="326377" y="184927"/>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Major Accident Hazard</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21" descr="ecos_flags - TEMPLATE"/>
          <p:cNvPicPr/>
          <p:nvPr/>
        </p:nvPicPr>
        <p:blipFill>
          <a:blip r:embed="rId3"/>
          <a:srcRect/>
          <a:stretch>
            <a:fillRect/>
          </a:stretch>
        </p:blipFill>
        <p:spPr bwMode="auto">
          <a:xfrm>
            <a:off x="523785" y="242752"/>
            <a:ext cx="1161943" cy="542142"/>
          </a:xfrm>
          <a:prstGeom prst="rect">
            <a:avLst/>
          </a:prstGeom>
          <a:noFill/>
          <a:ln w="9525">
            <a:noFill/>
            <a:miter lim="800000"/>
            <a:headEnd/>
            <a:tailEnd/>
          </a:ln>
        </p:spPr>
      </p:pic>
      <p:pic>
        <p:nvPicPr>
          <p:cNvPr id="10" name="Immagine 9"/>
          <p:cNvPicPr>
            <a:picLocks noChangeAspect="1"/>
          </p:cNvPicPr>
          <p:nvPr/>
        </p:nvPicPr>
        <p:blipFill>
          <a:blip r:embed="rId4"/>
          <a:stretch>
            <a:fillRect/>
          </a:stretch>
        </p:blipFill>
        <p:spPr>
          <a:xfrm>
            <a:off x="7675195" y="233354"/>
            <a:ext cx="969684" cy="643435"/>
          </a:xfrm>
          <a:prstGeom prst="rect">
            <a:avLst/>
          </a:prstGeom>
        </p:spPr>
      </p:pic>
      <p:sp>
        <p:nvSpPr>
          <p:cNvPr id="39" name="Segnaposto numero diapositiva 38"/>
          <p:cNvSpPr>
            <a:spLocks noGrp="1"/>
          </p:cNvSpPr>
          <p:nvPr>
            <p:ph type="sldNum" sz="quarter" idx="12"/>
          </p:nvPr>
        </p:nvSpPr>
        <p:spPr/>
        <p:txBody>
          <a:bodyPr/>
          <a:lstStyle/>
          <a:p>
            <a:fld id="{09077430-67B0-4552-8951-B6BE6D635E4D}" type="slidenum">
              <a:rPr lang="it-IT" smtClean="0"/>
              <a:t>18</a:t>
            </a:fld>
            <a:endParaRPr lang="it-IT"/>
          </a:p>
        </p:txBody>
      </p:sp>
      <p:graphicFrame>
        <p:nvGraphicFramePr>
          <p:cNvPr id="3" name="Tabella 2">
            <a:extLst>
              <a:ext uri="{FF2B5EF4-FFF2-40B4-BE49-F238E27FC236}">
                <a16:creationId xmlns:a16="http://schemas.microsoft.com/office/drawing/2014/main" id="{2D4D57C4-4020-4412-A6DC-94246AC77225}"/>
              </a:ext>
            </a:extLst>
          </p:cNvPr>
          <p:cNvGraphicFramePr>
            <a:graphicFrameLocks noGrp="1"/>
          </p:cNvGraphicFramePr>
          <p:nvPr>
            <p:extLst>
              <p:ext uri="{D42A27DB-BD31-4B8C-83A1-F6EECF244321}">
                <p14:modId xmlns:p14="http://schemas.microsoft.com/office/powerpoint/2010/main" val="16104985"/>
              </p:ext>
            </p:extLst>
          </p:nvPr>
        </p:nvGraphicFramePr>
        <p:xfrm>
          <a:off x="720563" y="1847598"/>
          <a:ext cx="7553487" cy="4524810"/>
        </p:xfrm>
        <a:graphic>
          <a:graphicData uri="http://schemas.openxmlformats.org/drawingml/2006/table">
            <a:tbl>
              <a:tblPr firstRow="1" firstCol="1" lastRow="1" lastCol="1" bandRow="1" bandCol="1"/>
              <a:tblGrid>
                <a:gridCol w="2407648">
                  <a:extLst>
                    <a:ext uri="{9D8B030D-6E8A-4147-A177-3AD203B41FA5}">
                      <a16:colId xmlns:a16="http://schemas.microsoft.com/office/drawing/2014/main" val="807883121"/>
                    </a:ext>
                  </a:extLst>
                </a:gridCol>
                <a:gridCol w="2923339">
                  <a:extLst>
                    <a:ext uri="{9D8B030D-6E8A-4147-A177-3AD203B41FA5}">
                      <a16:colId xmlns:a16="http://schemas.microsoft.com/office/drawing/2014/main" val="594081719"/>
                    </a:ext>
                  </a:extLst>
                </a:gridCol>
                <a:gridCol w="704111">
                  <a:extLst>
                    <a:ext uri="{9D8B030D-6E8A-4147-A177-3AD203B41FA5}">
                      <a16:colId xmlns:a16="http://schemas.microsoft.com/office/drawing/2014/main" val="1059554260"/>
                    </a:ext>
                  </a:extLst>
                </a:gridCol>
                <a:gridCol w="735611">
                  <a:extLst>
                    <a:ext uri="{9D8B030D-6E8A-4147-A177-3AD203B41FA5}">
                      <a16:colId xmlns:a16="http://schemas.microsoft.com/office/drawing/2014/main" val="1628225140"/>
                    </a:ext>
                  </a:extLst>
                </a:gridCol>
                <a:gridCol w="782778">
                  <a:extLst>
                    <a:ext uri="{9D8B030D-6E8A-4147-A177-3AD203B41FA5}">
                      <a16:colId xmlns:a16="http://schemas.microsoft.com/office/drawing/2014/main" val="4132032762"/>
                    </a:ext>
                  </a:extLst>
                </a:gridCol>
              </a:tblGrid>
              <a:tr h="216248">
                <a:tc rowSpan="2">
                  <a:txBody>
                    <a:bodyPr/>
                    <a:lstStyle/>
                    <a:p>
                      <a:pPr algn="ctr">
                        <a:lnSpc>
                          <a:spcPct val="156000"/>
                        </a:lnSpc>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Evento/sostanza</a:t>
                      </a:r>
                      <a:r>
                        <a:rPr lang="it-IT" sz="1050" b="1" spc="-5" dirty="0">
                          <a:effectLst/>
                          <a:latin typeface="Arial" panose="020B0604020202020204" pitchFamily="34" charset="0"/>
                          <a:ea typeface="Calibri" panose="020F0502020204030204" pitchFamily="34" charset="0"/>
                          <a:cs typeface="Times New Roman" panose="02020603050405020304" pitchFamily="18" charset="0"/>
                        </a:rPr>
                        <a:t> </a:t>
                      </a:r>
                      <a:r>
                        <a:rPr lang="it-IT" sz="1050" b="1" dirty="0">
                          <a:effectLst/>
                          <a:latin typeface="Arial" panose="020B0604020202020204" pitchFamily="34" charset="0"/>
                          <a:ea typeface="Calibri" panose="020F0502020204030204" pitchFamily="34" charset="0"/>
                          <a:cs typeface="Times New Roman" panose="02020603050405020304" pitchFamily="18" charset="0"/>
                        </a:rPr>
                        <a:t>coinvolta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it-IT" sz="1050" b="1">
                          <a:effectLst/>
                          <a:latin typeface="Arial" panose="020B0604020202020204" pitchFamily="34" charset="0"/>
                          <a:ea typeface="Calibri" panose="020F0502020204030204" pitchFamily="34" charset="0"/>
                          <a:cs typeface="Times New Roman" panose="02020603050405020304" pitchFamily="18" charset="0"/>
                        </a:rPr>
                        <a:t>Modello</a:t>
                      </a:r>
                      <a:r>
                        <a:rPr lang="it-IT" sz="1050" b="1" spc="-5">
                          <a:effectLst/>
                          <a:latin typeface="Arial" panose="020B0604020202020204" pitchFamily="34" charset="0"/>
                          <a:ea typeface="Calibri" panose="020F0502020204030204" pitchFamily="34" charset="0"/>
                          <a:cs typeface="Times New Roman" panose="02020603050405020304" pitchFamily="18" charset="0"/>
                        </a:rPr>
                        <a:t> </a:t>
                      </a:r>
                      <a:r>
                        <a:rPr lang="it-IT" sz="1050" b="1">
                          <a:effectLst/>
                          <a:latin typeface="Arial" panose="020B0604020202020204" pitchFamily="34" charset="0"/>
                          <a:ea typeface="Calibri" panose="020F0502020204030204" pitchFamily="34" charset="0"/>
                          <a:cs typeface="Times New Roman" panose="02020603050405020304" pitchFamily="18" charset="0"/>
                        </a:rPr>
                        <a:t>sorgente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181610" algn="ctr">
                        <a:lnSpc>
                          <a:spcPct val="155000"/>
                        </a:lnSpc>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Zone di danno</a:t>
                      </a:r>
                      <a:r>
                        <a:rPr lang="it-IT" sz="1050" b="1" spc="-5" dirty="0">
                          <a:effectLst/>
                          <a:latin typeface="Arial" panose="020B0604020202020204" pitchFamily="34" charset="0"/>
                          <a:ea typeface="Calibri" panose="020F0502020204030204" pitchFamily="34" charset="0"/>
                          <a:cs typeface="Times New Roman" panose="02020603050405020304" pitchFamily="18" charset="0"/>
                        </a:rPr>
                        <a:t> </a:t>
                      </a:r>
                      <a:r>
                        <a:rPr lang="it-IT" sz="1050" b="1" dirty="0">
                          <a:effectLst/>
                          <a:latin typeface="Arial" panose="020B0604020202020204" pitchFamily="34" charset="0"/>
                          <a:ea typeface="Calibri" panose="020F0502020204030204" pitchFamily="34" charset="0"/>
                          <a:cs typeface="Times New Roman" panose="02020603050405020304" pitchFamily="18" charset="0"/>
                        </a:rPr>
                        <a:t>(m)</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25204672"/>
                  </a:ext>
                </a:extLst>
              </a:tr>
              <a:tr h="232345">
                <a:tc vMerge="1">
                  <a:txBody>
                    <a:bodyPr/>
                    <a:lstStyle/>
                    <a:p>
                      <a:endParaRPr lang="it-IT"/>
                    </a:p>
                  </a:txBody>
                  <a:tcPr/>
                </a:tc>
                <a:tc vMerge="1">
                  <a:txBody>
                    <a:bodyPr/>
                    <a:lstStyle/>
                    <a:p>
                      <a:endParaRPr lang="it-IT"/>
                    </a:p>
                  </a:txBody>
                  <a:tcPr/>
                </a:tc>
                <a:tc>
                  <a:txBody>
                    <a:bodyPr/>
                    <a:lstStyle/>
                    <a:p>
                      <a:pPr algn="ctr">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II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050" b="1" dirty="0">
                          <a:effectLst/>
                          <a:latin typeface="Arial" panose="020B0604020202020204" pitchFamily="34" charset="0"/>
                          <a:ea typeface="Calibri" panose="020F0502020204030204" pitchFamily="34" charset="0"/>
                          <a:cs typeface="Times New Roman" panose="02020603050405020304" pitchFamily="18" charset="0"/>
                        </a:rPr>
                        <a:t>III</a:t>
                      </a:r>
                      <a:endParaRPr lang="it-IT" dirty="0"/>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656888"/>
                  </a:ext>
                </a:extLst>
              </a:tr>
              <a:tr h="232345">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tx1"/>
                          </a:solidFill>
                          <a:effectLst/>
                          <a:latin typeface="+mn-lt"/>
                          <a:ea typeface="+mn-ea"/>
                          <a:cs typeface="+mn-cs"/>
                        </a:rPr>
                        <a:t>EIR 6A: perdita/rottura della tubazione di GN esclusa lungo la linea di </a:t>
                      </a:r>
                      <a:r>
                        <a:rPr lang="it-IT" sz="1400" kern="1200" dirty="0" err="1">
                          <a:solidFill>
                            <a:schemeClr val="tx1"/>
                          </a:solidFill>
                          <a:effectLst/>
                          <a:latin typeface="+mn-lt"/>
                          <a:ea typeface="+mn-ea"/>
                          <a:cs typeface="+mn-cs"/>
                        </a:rPr>
                        <a:t>Send</a:t>
                      </a:r>
                      <a:r>
                        <a:rPr lang="it-IT" sz="1400" kern="1200" dirty="0">
                          <a:solidFill>
                            <a:schemeClr val="tx1"/>
                          </a:solidFill>
                          <a:effectLst/>
                          <a:latin typeface="+mn-lt"/>
                          <a:ea typeface="+mn-ea"/>
                          <a:cs typeface="+mn-cs"/>
                        </a:rPr>
                        <a:t> out</a:t>
                      </a: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getto di fuoco (Jet</a:t>
                      </a:r>
                      <a:r>
                        <a:rPr lang="it-IT" sz="1050" spc="-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176,2</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203</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223</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735670"/>
                  </a:ext>
                </a:extLst>
              </a:tr>
              <a:tr h="232345">
                <a:tc vMerge="1">
                  <a:txBody>
                    <a:bodyPr/>
                    <a:lstStyle/>
                    <a:p>
                      <a:endParaRPr lang="it-IT"/>
                    </a:p>
                  </a:txBody>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getto di fuoco (Jet</a:t>
                      </a:r>
                      <a:r>
                        <a:rPr lang="it-IT" sz="1050" spc="-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148,6</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175,4</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195</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84669"/>
                  </a:ext>
                </a:extLst>
              </a:tr>
              <a:tr h="232345">
                <a:tc vMerge="1">
                  <a:txBody>
                    <a:bodyPr/>
                    <a:lstStyle/>
                    <a:p>
                      <a:endParaRPr lang="it-IT"/>
                    </a:p>
                  </a:txBody>
                  <a:tcPr/>
                </a:tc>
                <a:tc>
                  <a:txBody>
                    <a:bodyPr/>
                    <a:lstStyle/>
                    <a:p>
                      <a:pPr algn="ctr">
                        <a:spcAft>
                          <a:spcPts val="0"/>
                        </a:spcAft>
                      </a:pPr>
                      <a:r>
                        <a:rPr lang="en-US" sz="1050" dirty="0" err="1">
                          <a:effectLst/>
                          <a:latin typeface="Arial" panose="020B0604020202020204" pitchFamily="34" charset="0"/>
                          <a:ea typeface="Cambria" panose="02040503050406030204" pitchFamily="18" charset="0"/>
                          <a:cs typeface="Times New Roman" panose="02020603050405020304" pitchFamily="18" charset="0"/>
                        </a:rPr>
                        <a:t>incendio</a:t>
                      </a:r>
                      <a:r>
                        <a:rPr lang="en-US" sz="1050" dirty="0">
                          <a:effectLst/>
                          <a:latin typeface="Arial" panose="020B0604020202020204" pitchFamily="34" charset="0"/>
                          <a:ea typeface="Cambria" panose="02040503050406030204" pitchFamily="18" charset="0"/>
                          <a:cs typeface="Times New Roman" panose="02020603050405020304" pitchFamily="18" charset="0"/>
                        </a:rPr>
                        <a:t> di </a:t>
                      </a:r>
                      <a:r>
                        <a:rPr lang="en-US" sz="1050" dirty="0" err="1">
                          <a:effectLst/>
                          <a:latin typeface="Arial" panose="020B0604020202020204" pitchFamily="34" charset="0"/>
                          <a:ea typeface="Cambria" panose="02040503050406030204" pitchFamily="18" charset="0"/>
                          <a:cs typeface="Times New Roman" panose="02020603050405020304" pitchFamily="18" charset="0"/>
                        </a:rPr>
                        <a:t>nube</a:t>
                      </a:r>
                      <a:r>
                        <a:rPr lang="en-US" sz="1050" dirty="0">
                          <a:effectLst/>
                          <a:latin typeface="Arial" panose="020B0604020202020204" pitchFamily="34" charset="0"/>
                          <a:ea typeface="Cambria" panose="02040503050406030204" pitchFamily="18" charset="0"/>
                          <a:cs typeface="Times New Roman" panose="02020603050405020304" pitchFamily="18" charset="0"/>
                        </a:rPr>
                        <a:t> (Flash</a:t>
                      </a:r>
                      <a:r>
                        <a:rPr lang="en-US" sz="1050" spc="-5" dirty="0">
                          <a:effectLst/>
                          <a:latin typeface="Arial" panose="020B0604020202020204" pitchFamily="34" charset="0"/>
                          <a:ea typeface="Cambria" panose="02040503050406030204" pitchFamily="18" charset="0"/>
                          <a:cs typeface="Times New Roman" panose="02020603050405020304" pitchFamily="18" charset="0"/>
                        </a:rPr>
                        <a:t> </a:t>
                      </a:r>
                      <a:r>
                        <a:rPr lang="en-US" sz="1050" dirty="0">
                          <a:effectLst/>
                          <a:latin typeface="Arial" panose="020B0604020202020204" pitchFamily="34" charset="0"/>
                          <a:ea typeface="Cambria" panose="02040503050406030204" pitchFamily="18" charset="0"/>
                          <a:cs typeface="Times New Roman" panose="02020603050405020304" pitchFamily="18" charset="0"/>
                        </a:rPr>
                        <a:t>fire)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108</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283</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56835"/>
                  </a:ext>
                </a:extLst>
              </a:tr>
              <a:tr h="232345">
                <a:tc vMerge="1">
                  <a:txBody>
                    <a:bodyPr/>
                    <a:lstStyle/>
                    <a:p>
                      <a:endParaRPr lang="it-IT"/>
                    </a:p>
                  </a:txBody>
                  <a:tcPr/>
                </a:tc>
                <a:tc>
                  <a:txBody>
                    <a:bodyPr/>
                    <a:lstStyle/>
                    <a:p>
                      <a:pPr algn="ctr">
                        <a:spcAft>
                          <a:spcPts val="0"/>
                        </a:spcAft>
                      </a:pPr>
                      <a:r>
                        <a:rPr lang="en-US" sz="1050" dirty="0" err="1">
                          <a:effectLst/>
                          <a:latin typeface="Arial" panose="020B0604020202020204" pitchFamily="34" charset="0"/>
                          <a:ea typeface="Cambria" panose="02040503050406030204" pitchFamily="18" charset="0"/>
                          <a:cs typeface="Times New Roman" panose="02020603050405020304" pitchFamily="18" charset="0"/>
                        </a:rPr>
                        <a:t>incendio</a:t>
                      </a:r>
                      <a:r>
                        <a:rPr lang="en-US" sz="1050" dirty="0">
                          <a:effectLst/>
                          <a:latin typeface="Arial" panose="020B0604020202020204" pitchFamily="34" charset="0"/>
                          <a:ea typeface="Cambria" panose="02040503050406030204" pitchFamily="18" charset="0"/>
                          <a:cs typeface="Times New Roman" panose="02020603050405020304" pitchFamily="18" charset="0"/>
                        </a:rPr>
                        <a:t> di </a:t>
                      </a:r>
                      <a:r>
                        <a:rPr lang="en-US" sz="1050" dirty="0" err="1">
                          <a:effectLst/>
                          <a:latin typeface="Arial" panose="020B0604020202020204" pitchFamily="34" charset="0"/>
                          <a:ea typeface="Cambria" panose="02040503050406030204" pitchFamily="18" charset="0"/>
                          <a:cs typeface="Times New Roman" panose="02020603050405020304" pitchFamily="18" charset="0"/>
                        </a:rPr>
                        <a:t>nube</a:t>
                      </a:r>
                      <a:r>
                        <a:rPr lang="en-US" sz="1050" dirty="0">
                          <a:effectLst/>
                          <a:latin typeface="Arial" panose="020B0604020202020204" pitchFamily="34" charset="0"/>
                          <a:ea typeface="Cambria" panose="02040503050406030204" pitchFamily="18" charset="0"/>
                          <a:cs typeface="Times New Roman" panose="02020603050405020304" pitchFamily="18" charset="0"/>
                        </a:rPr>
                        <a:t> (Flash</a:t>
                      </a:r>
                      <a:r>
                        <a:rPr lang="en-US" sz="1050" spc="-5" dirty="0">
                          <a:effectLst/>
                          <a:latin typeface="Arial" panose="020B0604020202020204" pitchFamily="34" charset="0"/>
                          <a:ea typeface="Cambria" panose="02040503050406030204" pitchFamily="18" charset="0"/>
                          <a:cs typeface="Times New Roman" panose="02020603050405020304" pitchFamily="18" charset="0"/>
                        </a:rPr>
                        <a:t> </a:t>
                      </a:r>
                      <a:r>
                        <a:rPr lang="en-US" sz="1050" dirty="0">
                          <a:effectLst/>
                          <a:latin typeface="Arial" panose="020B0604020202020204" pitchFamily="34" charset="0"/>
                          <a:ea typeface="Cambria" panose="02040503050406030204" pitchFamily="18" charset="0"/>
                          <a:cs typeface="Times New Roman" panose="02020603050405020304" pitchFamily="18" charset="0"/>
                        </a:rPr>
                        <a:t>fire)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101</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304</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046081"/>
                  </a:ext>
                </a:extLst>
              </a:tr>
              <a:tr h="380201">
                <a:tc vMerge="1">
                  <a:txBody>
                    <a:bodyPr/>
                    <a:lstStyle/>
                    <a:p>
                      <a:endParaRPr lang="it-IT"/>
                    </a:p>
                  </a:txBody>
                  <a:tcPr>
                    <a:lnT w="12700" cap="flat" cmpd="sng" algn="ctr">
                      <a:solidFill>
                        <a:srgbClr val="000000"/>
                      </a:solidFill>
                      <a:prstDash val="solid"/>
                      <a:round/>
                      <a:headEnd type="none" w="med" len="med"/>
                      <a:tailEnd type="none" w="med" len="med"/>
                    </a:lnT>
                  </a:tcPr>
                </a:tc>
                <a:tc>
                  <a:txBody>
                    <a:bodyPr/>
                    <a:lstStyle/>
                    <a:p>
                      <a:pPr algn="ctr">
                        <a:spcAft>
                          <a:spcPts val="0"/>
                        </a:spcAft>
                      </a:pPr>
                      <a:r>
                        <a:rPr lang="it-IT" sz="1050" dirty="0">
                          <a:effectLst/>
                          <a:latin typeface="Arial" panose="020B0604020202020204" pitchFamily="34" charset="0"/>
                          <a:ea typeface="Cambria" panose="02040503050406030204" pitchFamily="18" charset="0"/>
                          <a:cs typeface="Times New Roman" panose="02020603050405020304" pitchFamily="18" charset="0"/>
                        </a:rPr>
                        <a:t>miscela gas/vapori infiammabili</a:t>
                      </a:r>
                      <a:r>
                        <a:rPr lang="it-IT" sz="1050" spc="-1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(U.V.C.E.)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171</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265,2</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756600"/>
                  </a:ext>
                </a:extLst>
              </a:tr>
              <a:tr h="380201">
                <a:tc vMerge="1">
                  <a:txBody>
                    <a:bodyPr/>
                    <a:lstStyle/>
                    <a:p>
                      <a:endParaRPr lang="it-IT"/>
                    </a:p>
                  </a:txBody>
                  <a:tcPr/>
                </a:tc>
                <a:tc>
                  <a:txBody>
                    <a:bodyPr/>
                    <a:lstStyle/>
                    <a:p>
                      <a:pPr algn="ctr">
                        <a:spcAft>
                          <a:spcPts val="0"/>
                        </a:spcAft>
                      </a:pPr>
                      <a:r>
                        <a:rPr lang="it-IT" sz="1050" dirty="0">
                          <a:effectLst/>
                          <a:latin typeface="Arial" panose="020B0604020202020204" pitchFamily="34" charset="0"/>
                          <a:ea typeface="Cambria" panose="02040503050406030204" pitchFamily="18" charset="0"/>
                          <a:cs typeface="Times New Roman" panose="02020603050405020304" pitchFamily="18" charset="0"/>
                        </a:rPr>
                        <a:t>miscela gas/vapori infiammabili</a:t>
                      </a:r>
                      <a:r>
                        <a:rPr lang="it-IT" sz="1050" spc="-1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(U.V.C.E.)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167,7</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257,8</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293692"/>
                  </a:ext>
                </a:extLst>
              </a:tr>
              <a:tr h="232345">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tx1"/>
                          </a:solidFill>
                          <a:effectLst/>
                          <a:latin typeface="+mn-lt"/>
                          <a:ea typeface="+mn-ea"/>
                          <a:cs typeface="+mn-cs"/>
                        </a:rPr>
                        <a:t>EIR 1: Rilascio di GNL dai bracci di carico</a:t>
                      </a: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incendio da pozza (Pool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p>
                    <a:p>
                      <a:pPr marL="0" algn="ctr" defTabSz="914400" rtl="0" eaLnBrk="1" latinLnBrk="0" hangingPunct="1">
                        <a:spcAft>
                          <a:spcPts val="0"/>
                        </a:spcAft>
                      </a:pPr>
                      <a:endPar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10218"/>
                  </a:ext>
                </a:extLst>
              </a:tr>
              <a:tr h="23234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kern="1200" dirty="0">
                        <a:solidFill>
                          <a:schemeClr val="tx1"/>
                        </a:solidFill>
                        <a:effectLst/>
                        <a:latin typeface="Arial" panose="020B0604020202020204" pitchFamily="34" charset="0"/>
                        <a:ea typeface="+mn-ea"/>
                        <a:cs typeface="+mn-cs"/>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incendio da pozza (Pool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361966"/>
                  </a:ext>
                </a:extLst>
              </a:tr>
              <a:tr h="23234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kern="1200" dirty="0">
                        <a:solidFill>
                          <a:schemeClr val="tx1"/>
                        </a:solidFill>
                        <a:effectLst/>
                        <a:latin typeface="Arial" panose="020B0604020202020204" pitchFamily="34" charset="0"/>
                        <a:ea typeface="+mn-ea"/>
                        <a:cs typeface="+mn-cs"/>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getto di fuoco (Jet</a:t>
                      </a:r>
                      <a:r>
                        <a:rPr lang="it-IT" sz="1050" spc="-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76</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88</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96</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56282"/>
                  </a:ext>
                </a:extLst>
              </a:tr>
              <a:tr h="23234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kern="1200" dirty="0">
                        <a:solidFill>
                          <a:schemeClr val="tx1"/>
                        </a:solidFill>
                        <a:effectLst/>
                        <a:latin typeface="Arial" panose="020B0604020202020204" pitchFamily="34" charset="0"/>
                        <a:ea typeface="+mn-ea"/>
                        <a:cs typeface="+mn-cs"/>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getto di fuoco (Jet</a:t>
                      </a:r>
                      <a:r>
                        <a:rPr lang="it-IT" sz="1050" spc="-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64</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75</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83</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512458"/>
                  </a:ext>
                </a:extLst>
              </a:tr>
              <a:tr h="23234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kern="1200" dirty="0">
                        <a:solidFill>
                          <a:schemeClr val="tx1"/>
                        </a:solidFill>
                        <a:effectLst/>
                        <a:latin typeface="Arial" panose="020B0604020202020204" pitchFamily="34" charset="0"/>
                        <a:ea typeface="+mn-ea"/>
                        <a:cs typeface="+mn-cs"/>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dirty="0" err="1">
                          <a:effectLst/>
                          <a:latin typeface="Arial" panose="020B0604020202020204" pitchFamily="34" charset="0"/>
                          <a:ea typeface="Cambria" panose="02040503050406030204" pitchFamily="18" charset="0"/>
                          <a:cs typeface="Times New Roman" panose="02020603050405020304" pitchFamily="18" charset="0"/>
                        </a:rPr>
                        <a:t>incendio</a:t>
                      </a:r>
                      <a:r>
                        <a:rPr lang="en-US" sz="1050" dirty="0">
                          <a:effectLst/>
                          <a:latin typeface="Arial" panose="020B0604020202020204" pitchFamily="34" charset="0"/>
                          <a:ea typeface="Cambria" panose="02040503050406030204" pitchFamily="18" charset="0"/>
                          <a:cs typeface="Times New Roman" panose="02020603050405020304" pitchFamily="18" charset="0"/>
                        </a:rPr>
                        <a:t> di </a:t>
                      </a:r>
                      <a:r>
                        <a:rPr lang="en-US" sz="1050" dirty="0" err="1">
                          <a:effectLst/>
                          <a:latin typeface="Arial" panose="020B0604020202020204" pitchFamily="34" charset="0"/>
                          <a:ea typeface="Cambria" panose="02040503050406030204" pitchFamily="18" charset="0"/>
                          <a:cs typeface="Times New Roman" panose="02020603050405020304" pitchFamily="18" charset="0"/>
                        </a:rPr>
                        <a:t>nube</a:t>
                      </a:r>
                      <a:r>
                        <a:rPr lang="en-US" sz="1050" dirty="0">
                          <a:effectLst/>
                          <a:latin typeface="Arial" panose="020B0604020202020204" pitchFamily="34" charset="0"/>
                          <a:ea typeface="Cambria" panose="02040503050406030204" pitchFamily="18" charset="0"/>
                          <a:cs typeface="Times New Roman" panose="02020603050405020304" pitchFamily="18" charset="0"/>
                        </a:rPr>
                        <a:t> (Flash</a:t>
                      </a:r>
                      <a:r>
                        <a:rPr lang="en-US" sz="1050" spc="-5" dirty="0">
                          <a:effectLst/>
                          <a:latin typeface="Arial" panose="020B0604020202020204" pitchFamily="34" charset="0"/>
                          <a:ea typeface="Cambria" panose="02040503050406030204" pitchFamily="18" charset="0"/>
                          <a:cs typeface="Times New Roman" panose="02020603050405020304" pitchFamily="18" charset="0"/>
                        </a:rPr>
                        <a:t> </a:t>
                      </a:r>
                      <a:r>
                        <a:rPr lang="en-US" sz="1050" dirty="0">
                          <a:effectLst/>
                          <a:latin typeface="Arial" panose="020B0604020202020204" pitchFamily="34" charset="0"/>
                          <a:ea typeface="Cambria" panose="02040503050406030204" pitchFamily="18" charset="0"/>
                          <a:cs typeface="Times New Roman" panose="02020603050405020304" pitchFamily="18" charset="0"/>
                        </a:rPr>
                        <a:t>fire)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77,4</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155,8</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894075"/>
                  </a:ext>
                </a:extLst>
              </a:tr>
              <a:tr h="23234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kern="1200" dirty="0">
                        <a:solidFill>
                          <a:schemeClr val="tx1"/>
                        </a:solidFill>
                        <a:effectLst/>
                        <a:latin typeface="Arial" panose="020B0604020202020204" pitchFamily="34" charset="0"/>
                        <a:ea typeface="+mn-ea"/>
                        <a:cs typeface="+mn-cs"/>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dirty="0" err="1">
                          <a:effectLst/>
                          <a:latin typeface="Arial" panose="020B0604020202020204" pitchFamily="34" charset="0"/>
                          <a:ea typeface="Cambria" panose="02040503050406030204" pitchFamily="18" charset="0"/>
                          <a:cs typeface="Times New Roman" panose="02020603050405020304" pitchFamily="18" charset="0"/>
                        </a:rPr>
                        <a:t>incendio</a:t>
                      </a:r>
                      <a:r>
                        <a:rPr lang="en-US" sz="1050" dirty="0">
                          <a:effectLst/>
                          <a:latin typeface="Arial" panose="020B0604020202020204" pitchFamily="34" charset="0"/>
                          <a:ea typeface="Cambria" panose="02040503050406030204" pitchFamily="18" charset="0"/>
                          <a:cs typeface="Times New Roman" panose="02020603050405020304" pitchFamily="18" charset="0"/>
                        </a:rPr>
                        <a:t> di </a:t>
                      </a:r>
                      <a:r>
                        <a:rPr lang="en-US" sz="1050" dirty="0" err="1">
                          <a:effectLst/>
                          <a:latin typeface="Arial" panose="020B0604020202020204" pitchFamily="34" charset="0"/>
                          <a:ea typeface="Cambria" panose="02040503050406030204" pitchFamily="18" charset="0"/>
                          <a:cs typeface="Times New Roman" panose="02020603050405020304" pitchFamily="18" charset="0"/>
                        </a:rPr>
                        <a:t>nube</a:t>
                      </a:r>
                      <a:r>
                        <a:rPr lang="en-US" sz="1050" dirty="0">
                          <a:effectLst/>
                          <a:latin typeface="Arial" panose="020B0604020202020204" pitchFamily="34" charset="0"/>
                          <a:ea typeface="Cambria" panose="02040503050406030204" pitchFamily="18" charset="0"/>
                          <a:cs typeface="Times New Roman" panose="02020603050405020304" pitchFamily="18" charset="0"/>
                        </a:rPr>
                        <a:t> (Flash</a:t>
                      </a:r>
                      <a:r>
                        <a:rPr lang="en-US" sz="1050" spc="-5" dirty="0">
                          <a:effectLst/>
                          <a:latin typeface="Arial" panose="020B0604020202020204" pitchFamily="34" charset="0"/>
                          <a:ea typeface="Cambria" panose="02040503050406030204" pitchFamily="18" charset="0"/>
                          <a:cs typeface="Times New Roman" panose="02020603050405020304" pitchFamily="18" charset="0"/>
                        </a:rPr>
                        <a:t> </a:t>
                      </a:r>
                      <a:r>
                        <a:rPr lang="en-US" sz="1050" dirty="0">
                          <a:effectLst/>
                          <a:latin typeface="Arial" panose="020B0604020202020204" pitchFamily="34" charset="0"/>
                          <a:ea typeface="Cambria" panose="02040503050406030204" pitchFamily="18" charset="0"/>
                          <a:cs typeface="Times New Roman" panose="02020603050405020304" pitchFamily="18" charset="0"/>
                        </a:rPr>
                        <a:t>fire)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45,5</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72,5</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922297"/>
                  </a:ext>
                </a:extLst>
              </a:tr>
              <a:tr h="288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kern="1200" dirty="0">
                        <a:solidFill>
                          <a:schemeClr val="tx1"/>
                        </a:solidFill>
                        <a:effectLst/>
                        <a:latin typeface="+mn-lt"/>
                        <a:ea typeface="+mn-ea"/>
                        <a:cs typeface="+mn-cs"/>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mbria" panose="02040503050406030204" pitchFamily="18" charset="0"/>
                          <a:cs typeface="Times New Roman" panose="02020603050405020304" pitchFamily="18" charset="0"/>
                        </a:rPr>
                        <a:t>miscela gas/vapori infiammabili</a:t>
                      </a:r>
                      <a:r>
                        <a:rPr lang="it-IT" sz="1050" spc="-1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(U.V.C.E.)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6000"/>
                        </a:lnSpc>
                        <a:spcBef>
                          <a:spcPts val="0"/>
                        </a:spcBef>
                        <a:spcAft>
                          <a:spcPts val="0"/>
                        </a:spcAft>
                        <a:buClrTx/>
                        <a:buSzTx/>
                        <a:buFontTx/>
                        <a:buNone/>
                        <a:tabLst/>
                        <a:defRPr/>
                      </a:pPr>
                      <a:r>
                        <a:rPr lang="it-IT" sz="1050" b="0"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6000"/>
                        </a:lnSpc>
                        <a:spcBef>
                          <a:spcPts val="0"/>
                        </a:spcBef>
                        <a:spcAft>
                          <a:spcPts val="0"/>
                        </a:spcAft>
                        <a:buClrTx/>
                        <a:buSzTx/>
                        <a:buFontTx/>
                        <a:buNone/>
                        <a:tabLst/>
                        <a:defRPr/>
                      </a:pPr>
                      <a:r>
                        <a:rPr lang="it-IT" sz="1050" b="0" kern="1200" noProof="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it-IT" sz="1050" b="0"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111,8</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831353"/>
                  </a:ext>
                </a:extLst>
              </a:tr>
              <a:tr h="288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kern="1200" dirty="0">
                        <a:solidFill>
                          <a:schemeClr val="tx1"/>
                        </a:solidFill>
                        <a:effectLst/>
                        <a:latin typeface="+mn-lt"/>
                        <a:ea typeface="+mn-ea"/>
                        <a:cs typeface="+mn-cs"/>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mbria" panose="02040503050406030204" pitchFamily="18" charset="0"/>
                          <a:cs typeface="Times New Roman" panose="02020603050405020304" pitchFamily="18" charset="0"/>
                        </a:rPr>
                        <a:t>miscela gas/vapori infiammabili</a:t>
                      </a:r>
                      <a:r>
                        <a:rPr lang="it-IT" sz="1050" spc="-1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(U.V.C.E.)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6000"/>
                        </a:lnSpc>
                        <a:spcBef>
                          <a:spcPts val="0"/>
                        </a:spcBef>
                        <a:spcAft>
                          <a:spcPts val="0"/>
                        </a:spcAft>
                        <a:buClrTx/>
                        <a:buSzTx/>
                        <a:buFontTx/>
                        <a:buNone/>
                        <a:tabLst/>
                        <a:defRPr/>
                      </a:pPr>
                      <a:r>
                        <a:rPr lang="it-IT" sz="1050" b="0" kern="1200" noProof="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it-IT" sz="1050" b="0"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6000"/>
                        </a:lnSpc>
                        <a:spcBef>
                          <a:spcPts val="0"/>
                        </a:spcBef>
                        <a:spcAft>
                          <a:spcPts val="0"/>
                        </a:spcAft>
                        <a:buClrTx/>
                        <a:buSzTx/>
                        <a:buFontTx/>
                        <a:buNone/>
                        <a:tabLst/>
                        <a:defRPr/>
                      </a:pPr>
                      <a:r>
                        <a:rPr lang="it-IT" sz="1050" b="0"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64,7</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50508"/>
                  </a:ext>
                </a:extLst>
              </a:tr>
            </a:tbl>
          </a:graphicData>
        </a:graphic>
      </p:graphicFrame>
    </p:spTree>
    <p:extLst>
      <p:ext uri="{BB962C8B-B14F-4D97-AF65-F5344CB8AC3E}">
        <p14:creationId xmlns:p14="http://schemas.microsoft.com/office/powerpoint/2010/main" val="24334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3955" y="109742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cs typeface="Arial" panose="020B0604020202020204" pitchFamily="34" charset="0"/>
              </a:rPr>
              <a:t>EIR CREDIBILI</a:t>
            </a:r>
          </a:p>
        </p:txBody>
      </p:sp>
      <p:graphicFrame>
        <p:nvGraphicFramePr>
          <p:cNvPr id="7" name="Tabella 6"/>
          <p:cNvGraphicFramePr>
            <a:graphicFrameLocks noGrp="1"/>
          </p:cNvGraphicFramePr>
          <p:nvPr/>
        </p:nvGraphicFramePr>
        <p:xfrm>
          <a:off x="326377" y="184927"/>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Major Accident Hazard</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21" descr="ecos_flags - TEMPLATE"/>
          <p:cNvPicPr/>
          <p:nvPr/>
        </p:nvPicPr>
        <p:blipFill>
          <a:blip r:embed="rId2"/>
          <a:srcRect/>
          <a:stretch>
            <a:fillRect/>
          </a:stretch>
        </p:blipFill>
        <p:spPr bwMode="auto">
          <a:xfrm>
            <a:off x="523785" y="242752"/>
            <a:ext cx="1161943" cy="542142"/>
          </a:xfrm>
          <a:prstGeom prst="rect">
            <a:avLst/>
          </a:prstGeom>
          <a:noFill/>
          <a:ln w="9525">
            <a:noFill/>
            <a:miter lim="800000"/>
            <a:headEnd/>
            <a:tailEnd/>
          </a:ln>
        </p:spPr>
      </p:pic>
      <p:pic>
        <p:nvPicPr>
          <p:cNvPr id="10" name="Immagine 9"/>
          <p:cNvPicPr>
            <a:picLocks noChangeAspect="1"/>
          </p:cNvPicPr>
          <p:nvPr/>
        </p:nvPicPr>
        <p:blipFill>
          <a:blip r:embed="rId3"/>
          <a:stretch>
            <a:fillRect/>
          </a:stretch>
        </p:blipFill>
        <p:spPr>
          <a:xfrm>
            <a:off x="7675195" y="233354"/>
            <a:ext cx="969684" cy="643435"/>
          </a:xfrm>
          <a:prstGeom prst="rect">
            <a:avLst/>
          </a:prstGeom>
        </p:spPr>
      </p:pic>
      <p:sp>
        <p:nvSpPr>
          <p:cNvPr id="39" name="Segnaposto numero diapositiva 38"/>
          <p:cNvSpPr>
            <a:spLocks noGrp="1"/>
          </p:cNvSpPr>
          <p:nvPr>
            <p:ph type="sldNum" sz="quarter" idx="12"/>
          </p:nvPr>
        </p:nvSpPr>
        <p:spPr/>
        <p:txBody>
          <a:bodyPr/>
          <a:lstStyle/>
          <a:p>
            <a:fld id="{09077430-67B0-4552-8951-B6BE6D635E4D}" type="slidenum">
              <a:rPr lang="it-IT" smtClean="0"/>
              <a:t>19</a:t>
            </a:fld>
            <a:endParaRPr lang="it-IT"/>
          </a:p>
        </p:txBody>
      </p:sp>
      <p:graphicFrame>
        <p:nvGraphicFramePr>
          <p:cNvPr id="11" name="Tabella 10">
            <a:extLst>
              <a:ext uri="{FF2B5EF4-FFF2-40B4-BE49-F238E27FC236}">
                <a16:creationId xmlns:a16="http://schemas.microsoft.com/office/drawing/2014/main" id="{DCE18396-C5FF-4B2C-9A3D-49A2ADF5EC3D}"/>
              </a:ext>
            </a:extLst>
          </p:cNvPr>
          <p:cNvGraphicFramePr>
            <a:graphicFrameLocks noGrp="1"/>
          </p:cNvGraphicFramePr>
          <p:nvPr>
            <p:extLst>
              <p:ext uri="{D42A27DB-BD31-4B8C-83A1-F6EECF244321}">
                <p14:modId xmlns:p14="http://schemas.microsoft.com/office/powerpoint/2010/main" val="531780688"/>
              </p:ext>
            </p:extLst>
          </p:nvPr>
        </p:nvGraphicFramePr>
        <p:xfrm>
          <a:off x="628650" y="2039007"/>
          <a:ext cx="7886700" cy="3553135"/>
        </p:xfrm>
        <a:graphic>
          <a:graphicData uri="http://schemas.openxmlformats.org/drawingml/2006/table">
            <a:tbl>
              <a:tblPr firstRow="1" firstCol="1" lastRow="1" lastCol="1" bandRow="1" bandCol="1"/>
              <a:tblGrid>
                <a:gridCol w="2814254">
                  <a:extLst>
                    <a:ext uri="{9D8B030D-6E8A-4147-A177-3AD203B41FA5}">
                      <a16:colId xmlns:a16="http://schemas.microsoft.com/office/drawing/2014/main" val="807883121"/>
                    </a:ext>
                  </a:extLst>
                </a:gridCol>
                <a:gridCol w="2623334">
                  <a:extLst>
                    <a:ext uri="{9D8B030D-6E8A-4147-A177-3AD203B41FA5}">
                      <a16:colId xmlns:a16="http://schemas.microsoft.com/office/drawing/2014/main" val="594081719"/>
                    </a:ext>
                  </a:extLst>
                </a:gridCol>
                <a:gridCol w="863742">
                  <a:extLst>
                    <a:ext uri="{9D8B030D-6E8A-4147-A177-3AD203B41FA5}">
                      <a16:colId xmlns:a16="http://schemas.microsoft.com/office/drawing/2014/main" val="1059554260"/>
                    </a:ext>
                  </a:extLst>
                </a:gridCol>
                <a:gridCol w="768060">
                  <a:extLst>
                    <a:ext uri="{9D8B030D-6E8A-4147-A177-3AD203B41FA5}">
                      <a16:colId xmlns:a16="http://schemas.microsoft.com/office/drawing/2014/main" val="1628225140"/>
                    </a:ext>
                  </a:extLst>
                </a:gridCol>
                <a:gridCol w="817310">
                  <a:extLst>
                    <a:ext uri="{9D8B030D-6E8A-4147-A177-3AD203B41FA5}">
                      <a16:colId xmlns:a16="http://schemas.microsoft.com/office/drawing/2014/main" val="4132032762"/>
                    </a:ext>
                  </a:extLst>
                </a:gridCol>
              </a:tblGrid>
              <a:tr h="306787">
                <a:tc rowSpan="2">
                  <a:txBody>
                    <a:bodyPr/>
                    <a:lstStyle/>
                    <a:p>
                      <a:pPr algn="ctr">
                        <a:lnSpc>
                          <a:spcPct val="156000"/>
                        </a:lnSpc>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Evento/sostanza</a:t>
                      </a:r>
                      <a:r>
                        <a:rPr lang="it-IT" sz="1050" b="1" spc="-5" dirty="0">
                          <a:effectLst/>
                          <a:latin typeface="Arial" panose="020B0604020202020204" pitchFamily="34" charset="0"/>
                          <a:ea typeface="Calibri" panose="020F0502020204030204" pitchFamily="34" charset="0"/>
                          <a:cs typeface="Times New Roman" panose="02020603050405020304" pitchFamily="18" charset="0"/>
                        </a:rPr>
                        <a:t> </a:t>
                      </a:r>
                      <a:r>
                        <a:rPr lang="it-IT" sz="1050" b="1" dirty="0">
                          <a:effectLst/>
                          <a:latin typeface="Arial" panose="020B0604020202020204" pitchFamily="34" charset="0"/>
                          <a:ea typeface="Calibri" panose="020F0502020204030204" pitchFamily="34" charset="0"/>
                          <a:cs typeface="Times New Roman" panose="02020603050405020304" pitchFamily="18" charset="0"/>
                        </a:rPr>
                        <a:t>coinvolta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Modello</a:t>
                      </a:r>
                      <a:r>
                        <a:rPr lang="it-IT" sz="1050" b="1" spc="-5" dirty="0">
                          <a:effectLst/>
                          <a:latin typeface="Arial" panose="020B0604020202020204" pitchFamily="34" charset="0"/>
                          <a:ea typeface="Calibri" panose="020F0502020204030204" pitchFamily="34" charset="0"/>
                          <a:cs typeface="Times New Roman" panose="02020603050405020304" pitchFamily="18" charset="0"/>
                        </a:rPr>
                        <a:t> </a:t>
                      </a:r>
                      <a:r>
                        <a:rPr lang="it-IT" sz="1050" b="1" dirty="0">
                          <a:effectLst/>
                          <a:latin typeface="Arial" panose="020B0604020202020204" pitchFamily="34" charset="0"/>
                          <a:ea typeface="Calibri" panose="020F0502020204030204" pitchFamily="34" charset="0"/>
                          <a:cs typeface="Times New Roman" panose="02020603050405020304" pitchFamily="18" charset="0"/>
                        </a:rPr>
                        <a:t>sorgente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181610" algn="ctr">
                        <a:lnSpc>
                          <a:spcPct val="155000"/>
                        </a:lnSpc>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Zone di danno</a:t>
                      </a:r>
                      <a:r>
                        <a:rPr lang="it-IT" sz="1050" b="1" spc="-5" dirty="0">
                          <a:effectLst/>
                          <a:latin typeface="Arial" panose="020B0604020202020204" pitchFamily="34" charset="0"/>
                          <a:ea typeface="Calibri" panose="020F0502020204030204" pitchFamily="34" charset="0"/>
                          <a:cs typeface="Times New Roman" panose="02020603050405020304" pitchFamily="18" charset="0"/>
                        </a:rPr>
                        <a:t> </a:t>
                      </a:r>
                      <a:r>
                        <a:rPr lang="it-IT" sz="1050" b="1" dirty="0">
                          <a:effectLst/>
                          <a:latin typeface="Arial" panose="020B0604020202020204" pitchFamily="34" charset="0"/>
                          <a:ea typeface="Calibri" panose="020F0502020204030204" pitchFamily="34" charset="0"/>
                          <a:cs typeface="Times New Roman" panose="02020603050405020304" pitchFamily="18" charset="0"/>
                        </a:rPr>
                        <a:t>(m)</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25204672"/>
                  </a:ext>
                </a:extLst>
              </a:tr>
              <a:tr h="1051924">
                <a:tc vMerge="1">
                  <a:txBody>
                    <a:bodyPr/>
                    <a:lstStyle/>
                    <a:p>
                      <a:endParaRPr lang="it-IT"/>
                    </a:p>
                  </a:txBody>
                  <a:tcPr/>
                </a:tc>
                <a:tc vMerge="1">
                  <a:txBody>
                    <a:bodyPr/>
                    <a:lstStyle/>
                    <a:p>
                      <a:endParaRPr lang="it-IT"/>
                    </a:p>
                  </a:txBody>
                  <a:tcPr/>
                </a:tc>
                <a:tc>
                  <a:txBody>
                    <a:bodyPr/>
                    <a:lstStyle/>
                    <a:p>
                      <a:pPr algn="ctr">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b="1" dirty="0">
                          <a:effectLst/>
                          <a:latin typeface="Arial" panose="020B0604020202020204" pitchFamily="34" charset="0"/>
                          <a:ea typeface="Calibri" panose="020F0502020204030204" pitchFamily="34" charset="0"/>
                          <a:cs typeface="Times New Roman" panose="02020603050405020304" pitchFamily="18" charset="0"/>
                        </a:rPr>
                        <a:t>II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050" b="1" dirty="0">
                          <a:effectLst/>
                          <a:latin typeface="Arial" panose="020B0604020202020204" pitchFamily="34" charset="0"/>
                          <a:ea typeface="Calibri" panose="020F0502020204030204" pitchFamily="34" charset="0"/>
                          <a:cs typeface="Times New Roman" panose="02020603050405020304" pitchFamily="18" charset="0"/>
                        </a:rPr>
                        <a:t>III</a:t>
                      </a:r>
                      <a:endParaRPr lang="it-IT" dirty="0"/>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656888"/>
                  </a:ext>
                </a:extLst>
              </a:tr>
              <a:tr h="259447">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tx1"/>
                          </a:solidFill>
                          <a:effectLst/>
                          <a:latin typeface="+mn-lt"/>
                          <a:ea typeface="+mn-ea"/>
                          <a:cs typeface="+mn-cs"/>
                        </a:rPr>
                        <a:t>EIR 2: rottura/perdita da collettore di alimentazione GNL ai serbatoi di stoccaggio</a:t>
                      </a:r>
                    </a:p>
                  </a:txBody>
                  <a:tcPr marL="45720" marR="4572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incendio da pozza (Pool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32,18</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47,4</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58,4</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520352"/>
                  </a:ext>
                </a:extLst>
              </a:tr>
              <a:tr h="25944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kern="1200" dirty="0">
                        <a:solidFill>
                          <a:schemeClr val="tx1"/>
                        </a:solidFill>
                        <a:effectLst/>
                        <a:latin typeface="+mn-lt"/>
                        <a:ea typeface="+mn-ea"/>
                        <a:cs typeface="+mn-cs"/>
                      </a:endParaRPr>
                    </a:p>
                  </a:txBody>
                  <a:tcPr marL="45720" marR="4572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incendio da pozza (Pool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35,14</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47,88</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57,2</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967209"/>
                  </a:ext>
                </a:extLst>
              </a:tr>
              <a:tr h="25944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kern="1200" dirty="0">
                        <a:solidFill>
                          <a:schemeClr val="tx1"/>
                        </a:solidFill>
                        <a:effectLst/>
                        <a:latin typeface="+mn-lt"/>
                        <a:ea typeface="+mn-ea"/>
                        <a:cs typeface="+mn-cs"/>
                      </a:endParaRPr>
                    </a:p>
                  </a:txBody>
                  <a:tcPr marL="45720" marR="4572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getto di fuoco (Jet</a:t>
                      </a:r>
                      <a:r>
                        <a:rPr lang="it-IT" sz="1050" spc="-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182,7</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214</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235,5</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382868"/>
                  </a:ext>
                </a:extLst>
              </a:tr>
              <a:tr h="25944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kern="1200" dirty="0">
                        <a:solidFill>
                          <a:schemeClr val="tx1"/>
                        </a:solidFill>
                        <a:effectLst/>
                        <a:latin typeface="+mn-lt"/>
                        <a:ea typeface="+mn-ea"/>
                        <a:cs typeface="+mn-cs"/>
                      </a:endParaRPr>
                    </a:p>
                  </a:txBody>
                  <a:tcPr marL="45720" marR="4572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050" dirty="0">
                          <a:effectLst/>
                          <a:latin typeface="Arial" panose="020B0604020202020204" pitchFamily="34" charset="0"/>
                          <a:ea typeface="Calibri" panose="020F0502020204030204" pitchFamily="34" charset="0"/>
                          <a:cs typeface="Times New Roman" panose="02020603050405020304" pitchFamily="18" charset="0"/>
                        </a:rPr>
                        <a:t> </a:t>
                      </a:r>
                      <a:r>
                        <a:rPr lang="it-IT" sz="1050" dirty="0">
                          <a:effectLst/>
                          <a:latin typeface="Arial" panose="020B0604020202020204" pitchFamily="34" charset="0"/>
                          <a:ea typeface="Cambria" panose="02040503050406030204" pitchFamily="18" charset="0"/>
                          <a:cs typeface="Times New Roman" panose="02020603050405020304" pitchFamily="18" charset="0"/>
                        </a:rPr>
                        <a:t>getto di fuoco (Jet</a:t>
                      </a:r>
                      <a:r>
                        <a:rPr lang="it-IT" sz="1050" spc="-5" dirty="0">
                          <a:effectLst/>
                          <a:latin typeface="Arial" panose="020B0604020202020204" pitchFamily="34" charset="0"/>
                          <a:ea typeface="Cambria" panose="02040503050406030204" pitchFamily="18" charset="0"/>
                          <a:cs typeface="Times New Roman" panose="02020603050405020304" pitchFamily="18" charset="0"/>
                        </a:rPr>
                        <a:t> </a:t>
                      </a:r>
                      <a:r>
                        <a:rPr lang="it-IT" sz="1050" dirty="0" err="1">
                          <a:effectLst/>
                          <a:latin typeface="Arial" panose="020B0604020202020204" pitchFamily="34" charset="0"/>
                          <a:ea typeface="Cambria" panose="02040503050406030204" pitchFamily="18" charset="0"/>
                          <a:cs typeface="Times New Roman" panose="02020603050405020304" pitchFamily="18" charset="0"/>
                        </a:rPr>
                        <a:t>fire</a:t>
                      </a:r>
                      <a:r>
                        <a:rPr lang="it-IT" sz="1050" dirty="0">
                          <a:effectLst/>
                          <a:latin typeface="Arial" panose="020B0604020202020204" pitchFamily="34" charset="0"/>
                          <a:ea typeface="Cambria" panose="02040503050406030204" pitchFamily="18" charset="0"/>
                          <a:cs typeface="Times New Roman" panose="02020603050405020304" pitchFamily="18" charset="0"/>
                        </a:rPr>
                        <a:t>)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153,16</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182,35</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203,8</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50793"/>
                  </a:ext>
                </a:extLst>
              </a:tr>
              <a:tr h="25944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kern="1200" dirty="0">
                        <a:solidFill>
                          <a:schemeClr val="tx1"/>
                        </a:solidFill>
                        <a:effectLst/>
                        <a:latin typeface="+mn-lt"/>
                        <a:ea typeface="+mn-ea"/>
                        <a:cs typeface="+mn-cs"/>
                      </a:endParaRPr>
                    </a:p>
                  </a:txBody>
                  <a:tcPr marL="45720" marR="4572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dirty="0" err="1">
                          <a:effectLst/>
                          <a:latin typeface="Arial" panose="020B0604020202020204" pitchFamily="34" charset="0"/>
                          <a:ea typeface="Cambria" panose="02040503050406030204" pitchFamily="18" charset="0"/>
                          <a:cs typeface="Times New Roman" panose="02020603050405020304" pitchFamily="18" charset="0"/>
                        </a:rPr>
                        <a:t>incendio</a:t>
                      </a:r>
                      <a:r>
                        <a:rPr lang="en-US" sz="1050" dirty="0">
                          <a:effectLst/>
                          <a:latin typeface="Arial" panose="020B0604020202020204" pitchFamily="34" charset="0"/>
                          <a:ea typeface="Cambria" panose="02040503050406030204" pitchFamily="18" charset="0"/>
                          <a:cs typeface="Times New Roman" panose="02020603050405020304" pitchFamily="18" charset="0"/>
                        </a:rPr>
                        <a:t> di </a:t>
                      </a:r>
                      <a:r>
                        <a:rPr lang="en-US" sz="1050" dirty="0" err="1">
                          <a:effectLst/>
                          <a:latin typeface="Arial" panose="020B0604020202020204" pitchFamily="34" charset="0"/>
                          <a:ea typeface="Cambria" panose="02040503050406030204" pitchFamily="18" charset="0"/>
                          <a:cs typeface="Times New Roman" panose="02020603050405020304" pitchFamily="18" charset="0"/>
                        </a:rPr>
                        <a:t>nube</a:t>
                      </a:r>
                      <a:r>
                        <a:rPr lang="en-US" sz="1050" dirty="0">
                          <a:effectLst/>
                          <a:latin typeface="Arial" panose="020B0604020202020204" pitchFamily="34" charset="0"/>
                          <a:ea typeface="Cambria" panose="02040503050406030204" pitchFamily="18" charset="0"/>
                          <a:cs typeface="Times New Roman" panose="02020603050405020304" pitchFamily="18" charset="0"/>
                        </a:rPr>
                        <a:t> (Flash</a:t>
                      </a:r>
                      <a:r>
                        <a:rPr lang="en-US" sz="1050" spc="-5" dirty="0">
                          <a:effectLst/>
                          <a:latin typeface="Arial" panose="020B0604020202020204" pitchFamily="34" charset="0"/>
                          <a:ea typeface="Cambria" panose="02040503050406030204" pitchFamily="18" charset="0"/>
                          <a:cs typeface="Times New Roman" panose="02020603050405020304" pitchFamily="18" charset="0"/>
                        </a:rPr>
                        <a:t> </a:t>
                      </a:r>
                      <a:r>
                        <a:rPr lang="en-US" sz="1050" dirty="0">
                          <a:effectLst/>
                          <a:latin typeface="Arial" panose="020B0604020202020204" pitchFamily="34" charset="0"/>
                          <a:ea typeface="Cambria" panose="02040503050406030204" pitchFamily="18" charset="0"/>
                          <a:cs typeface="Times New Roman" panose="02020603050405020304" pitchFamily="18" charset="0"/>
                        </a:rPr>
                        <a:t>fire) F2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204</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416</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679861"/>
                  </a:ext>
                </a:extLst>
              </a:tr>
              <a:tr h="25944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kern="1200" dirty="0">
                        <a:solidFill>
                          <a:schemeClr val="tx1"/>
                        </a:solidFill>
                        <a:effectLst/>
                        <a:latin typeface="+mn-lt"/>
                        <a:ea typeface="+mn-ea"/>
                        <a:cs typeface="+mn-cs"/>
                      </a:endParaRPr>
                    </a:p>
                  </a:txBody>
                  <a:tcPr marL="45720" marR="4572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dirty="0" err="1">
                          <a:effectLst/>
                          <a:latin typeface="Arial" panose="020B0604020202020204" pitchFamily="34" charset="0"/>
                          <a:ea typeface="Cambria" panose="02040503050406030204" pitchFamily="18" charset="0"/>
                          <a:cs typeface="Times New Roman" panose="02020603050405020304" pitchFamily="18" charset="0"/>
                        </a:rPr>
                        <a:t>incendio</a:t>
                      </a:r>
                      <a:r>
                        <a:rPr lang="en-US" sz="1050" dirty="0">
                          <a:effectLst/>
                          <a:latin typeface="Arial" panose="020B0604020202020204" pitchFamily="34" charset="0"/>
                          <a:ea typeface="Cambria" panose="02040503050406030204" pitchFamily="18" charset="0"/>
                          <a:cs typeface="Times New Roman" panose="02020603050405020304" pitchFamily="18" charset="0"/>
                        </a:rPr>
                        <a:t> di </a:t>
                      </a:r>
                      <a:r>
                        <a:rPr lang="en-US" sz="1050" dirty="0" err="1">
                          <a:effectLst/>
                          <a:latin typeface="Arial" panose="020B0604020202020204" pitchFamily="34" charset="0"/>
                          <a:ea typeface="Cambria" panose="02040503050406030204" pitchFamily="18" charset="0"/>
                          <a:cs typeface="Times New Roman" panose="02020603050405020304" pitchFamily="18" charset="0"/>
                        </a:rPr>
                        <a:t>nube</a:t>
                      </a:r>
                      <a:r>
                        <a:rPr lang="en-US" sz="1050" dirty="0">
                          <a:effectLst/>
                          <a:latin typeface="Arial" panose="020B0604020202020204" pitchFamily="34" charset="0"/>
                          <a:ea typeface="Cambria" panose="02040503050406030204" pitchFamily="18" charset="0"/>
                          <a:cs typeface="Times New Roman" panose="02020603050405020304" pitchFamily="18" charset="0"/>
                        </a:rPr>
                        <a:t> (Flash</a:t>
                      </a:r>
                      <a:r>
                        <a:rPr lang="en-US" sz="1050" spc="-5" dirty="0">
                          <a:effectLst/>
                          <a:latin typeface="Arial" panose="020B0604020202020204" pitchFamily="34" charset="0"/>
                          <a:ea typeface="Cambria" panose="02040503050406030204" pitchFamily="18" charset="0"/>
                          <a:cs typeface="Times New Roman" panose="02020603050405020304" pitchFamily="18" charset="0"/>
                        </a:rPr>
                        <a:t> </a:t>
                      </a:r>
                      <a:r>
                        <a:rPr lang="en-US" sz="1050" dirty="0">
                          <a:effectLst/>
                          <a:latin typeface="Arial" panose="020B0604020202020204" pitchFamily="34" charset="0"/>
                          <a:ea typeface="Cambria" panose="02040503050406030204" pitchFamily="18" charset="0"/>
                          <a:cs typeface="Times New Roman" panose="02020603050405020304" pitchFamily="18" charset="0"/>
                        </a:rPr>
                        <a:t>fire) D5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90</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155,2</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87955"/>
                  </a:ext>
                </a:extLst>
              </a:tr>
              <a:tr h="318871">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tx1"/>
                          </a:solidFill>
                          <a:effectLst/>
                          <a:latin typeface="+mn-lt"/>
                          <a:ea typeface="+mn-ea"/>
                          <a:cs typeface="+mn-cs"/>
                        </a:rPr>
                        <a:t>EIR 5: rottura/perdita tubazione BOG</a:t>
                      </a:r>
                    </a:p>
                  </a:txBody>
                  <a:tcPr marL="45720" marR="45720" anchor="ctr">
                    <a:lnT w="12700" cap="flat" cmpd="sng" algn="ctr">
                      <a:solidFill>
                        <a:srgbClr val="000000"/>
                      </a:solidFill>
                      <a:prstDash val="solid"/>
                      <a:round/>
                      <a:headEnd type="none" w="med" len="med"/>
                      <a:tailEnd type="none" w="med" len="med"/>
                    </a:lnT>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getto di fuoco (Jet </a:t>
                      </a:r>
                      <a:r>
                        <a:rPr lang="it-IT" sz="1050" b="0" kern="1200" dirty="0" err="1">
                          <a:solidFill>
                            <a:schemeClr val="tx1"/>
                          </a:solidFill>
                          <a:effectLst/>
                          <a:latin typeface="Arial" panose="020B0604020202020204" pitchFamily="34" charset="0"/>
                          <a:ea typeface="Cambria" panose="02040503050406030204" pitchFamily="18" charset="0"/>
                          <a:cs typeface="Times New Roman" panose="02020603050405020304" pitchFamily="18" charset="0"/>
                        </a:rPr>
                        <a:t>fire</a:t>
                      </a:r>
                      <a:r>
                        <a:rPr lang="it-IT"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 F2</a:t>
                      </a:r>
                      <a:endPar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43,1</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49</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60,3</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735670"/>
                  </a:ext>
                </a:extLst>
              </a:tr>
              <a:tr h="318871">
                <a:tc vMerge="1">
                  <a:txBody>
                    <a:bodyPr/>
                    <a:lstStyle/>
                    <a:p>
                      <a:endParaRPr lang="it-IT"/>
                    </a:p>
                  </a:txBody>
                  <a:tcPr/>
                </a:tc>
                <a:tc>
                  <a:txBody>
                    <a:bodyPr/>
                    <a:lstStyle/>
                    <a:p>
                      <a:pPr marL="0" algn="ctr" defTabSz="914400" rtl="0" eaLnBrk="1" latinLnBrk="0" hangingPunct="1">
                        <a:lnSpc>
                          <a:spcPct val="156000"/>
                        </a:lnSpc>
                        <a:spcAft>
                          <a:spcPts val="0"/>
                        </a:spcAft>
                      </a:pPr>
                      <a:r>
                        <a:rPr lang="it-IT"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getto di fuoco (Jet </a:t>
                      </a:r>
                      <a:r>
                        <a:rPr lang="it-IT" sz="1050" b="0" kern="1200" dirty="0" err="1">
                          <a:solidFill>
                            <a:schemeClr val="tx1"/>
                          </a:solidFill>
                          <a:effectLst/>
                          <a:latin typeface="Arial" panose="020B0604020202020204" pitchFamily="34" charset="0"/>
                          <a:ea typeface="Cambria" panose="02040503050406030204" pitchFamily="18" charset="0"/>
                          <a:cs typeface="Times New Roman" panose="02020603050405020304" pitchFamily="18" charset="0"/>
                        </a:rPr>
                        <a:t>fire</a:t>
                      </a:r>
                      <a:r>
                        <a:rPr lang="it-IT" sz="1050" b="0" kern="12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 D5</a:t>
                      </a:r>
                      <a:endParaRPr lang="it-IT" sz="105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33,5</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41,6</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it-IT" sz="105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52,5</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84669"/>
                  </a:ext>
                </a:extLst>
              </a:tr>
            </a:tbl>
          </a:graphicData>
        </a:graphic>
      </p:graphicFrame>
    </p:spTree>
    <p:extLst>
      <p:ext uri="{BB962C8B-B14F-4D97-AF65-F5344CB8AC3E}">
        <p14:creationId xmlns:p14="http://schemas.microsoft.com/office/powerpoint/2010/main" val="115756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385889" y="944167"/>
            <a:ext cx="5480447" cy="648890"/>
          </a:xfrm>
          <a:prstGeom prst="rect">
            <a:avLst/>
          </a:prstGeom>
          <a:noFill/>
          <a:ln w="9525">
            <a:noFill/>
            <a:miter lim="800000"/>
            <a:headEnd/>
            <a:tailEnd/>
          </a:ln>
          <a:effectLst/>
        </p:spPr>
        <p:txBody>
          <a:bodyPr anchor="ctr"/>
          <a:lstStyle/>
          <a:p>
            <a:pPr>
              <a:lnSpc>
                <a:spcPct val="101000"/>
              </a:lnSpc>
              <a:buClr>
                <a:srgbClr val="000000"/>
              </a:buClr>
              <a:defRPr/>
            </a:pPr>
            <a:endParaRPr lang="it-IT" sz="2400" dirty="0">
              <a:latin typeface="+mj-lt"/>
              <a:ea typeface="+mj-ea"/>
              <a:cs typeface="+mj-cs"/>
            </a:endParaRPr>
          </a:p>
        </p:txBody>
      </p:sp>
      <p:sp>
        <p:nvSpPr>
          <p:cNvPr id="3" name="Rectangle 12"/>
          <p:cNvSpPr>
            <a:spLocks noChangeArrowheads="1"/>
          </p:cNvSpPr>
          <p:nvPr/>
        </p:nvSpPr>
        <p:spPr bwMode="auto">
          <a:xfrm>
            <a:off x="352484" y="2809920"/>
            <a:ext cx="8361975" cy="3600210"/>
          </a:xfrm>
          <a:prstGeom prst="rect">
            <a:avLst/>
          </a:prstGeom>
          <a:noFill/>
          <a:ln w="9525">
            <a:noFill/>
            <a:miter lim="800000"/>
            <a:headEnd/>
            <a:tailEnd/>
          </a:ln>
          <a:effectLst/>
        </p:spPr>
        <p:txBody>
          <a:bodyPr/>
          <a:lstStyle/>
          <a:p>
            <a:pPr algn="just">
              <a:spcBef>
                <a:spcPts val="300"/>
              </a:spcBef>
              <a:spcAft>
                <a:spcPts val="300"/>
              </a:spcAft>
            </a:pPr>
            <a:r>
              <a:rPr lang="it-IT" b="1" dirty="0">
                <a:solidFill>
                  <a:srgbClr val="FF0000"/>
                </a:solidFill>
              </a:rPr>
              <a:t>Incidente rilevante</a:t>
            </a:r>
            <a:r>
              <a:rPr lang="it-IT" dirty="0"/>
              <a:t>: un evento quale un’emissione, un incendio o un’esplosione di grande entità dovuto a sviluppi incontrollati nel corso dell'operazione di qualsiasi stabilimento soggetto alla direttiva Seveso, e che porta a gravi rischi per la salute umana o per l'ambiente, immediato o differito, all'interno o all'esterno dello stabilimento, e che coinvolgono una o più sostanze pericolose</a:t>
            </a:r>
            <a:r>
              <a:rPr lang="en-US" dirty="0"/>
              <a:t>;</a:t>
            </a:r>
          </a:p>
          <a:p>
            <a:pPr algn="just">
              <a:spcBef>
                <a:spcPts val="300"/>
              </a:spcBef>
              <a:spcAft>
                <a:spcPts val="300"/>
              </a:spcAft>
            </a:pPr>
            <a:endParaRPr lang="en-US" dirty="0"/>
          </a:p>
          <a:p>
            <a:pPr algn="just">
              <a:spcBef>
                <a:spcPts val="300"/>
              </a:spcBef>
              <a:spcAft>
                <a:spcPts val="300"/>
              </a:spcAft>
            </a:pPr>
            <a:r>
              <a:rPr lang="it-IT" b="1" dirty="0">
                <a:solidFill>
                  <a:srgbClr val="FF0000"/>
                </a:solidFill>
              </a:rPr>
              <a:t>Pericolo: </a:t>
            </a:r>
            <a:r>
              <a:rPr lang="it-IT" dirty="0"/>
              <a:t>la proprietà intrinseca di una sostanza pericolosa o della situazione fisica esistente in uno stabilimento di provocare danni per la salute umana o per l'ambiente;</a:t>
            </a:r>
          </a:p>
          <a:p>
            <a:pPr algn="just">
              <a:spcBef>
                <a:spcPts val="300"/>
              </a:spcBef>
              <a:spcAft>
                <a:spcPts val="300"/>
              </a:spcAft>
            </a:pPr>
            <a:br>
              <a:rPr lang="it-IT" dirty="0"/>
            </a:br>
            <a:r>
              <a:rPr lang="it-IT" b="1" dirty="0">
                <a:solidFill>
                  <a:srgbClr val="FF0000"/>
                </a:solidFill>
              </a:rPr>
              <a:t>Sostanza pericolosa: </a:t>
            </a:r>
            <a:r>
              <a:rPr lang="it-IT" dirty="0"/>
              <a:t>una sostanza o miscela coperti dalla parte 1 o elencate nella parte 2 dell'allegato I (della legge Seveso), anche sotto forma di una materia prima, prodotto, sottoprodotto, residui o prodotti intermedi</a:t>
            </a:r>
            <a:r>
              <a:rPr lang="en-US" dirty="0"/>
              <a:t>.</a:t>
            </a:r>
            <a:endParaRPr lang="it-IT" sz="1350" b="1" dirty="0">
              <a:solidFill>
                <a:schemeClr val="tx1">
                  <a:lumMod val="50000"/>
                  <a:lumOff val="50000"/>
                </a:schemeClr>
              </a:solidFill>
              <a:effectLst>
                <a:outerShdw blurRad="38100" dist="38100" dir="2700000" algn="tl">
                  <a:srgbClr val="FFFFFF"/>
                </a:outerShdw>
              </a:effectLst>
              <a:cs typeface="Times New Roman" pitchFamily="18" charset="0"/>
            </a:endParaRPr>
          </a:p>
        </p:txBody>
      </p:sp>
      <p:graphicFrame>
        <p:nvGraphicFramePr>
          <p:cNvPr id="9" name="Tabella 8"/>
          <p:cNvGraphicFramePr>
            <a:graphicFrameLocks noGrp="1"/>
          </p:cNvGraphicFramePr>
          <p:nvPr>
            <p:extLst>
              <p:ext uri="{D42A27DB-BD31-4B8C-83A1-F6EECF244321}">
                <p14:modId xmlns:p14="http://schemas.microsoft.com/office/powerpoint/2010/main" val="1704112000"/>
              </p:ext>
            </p:extLst>
          </p:nvPr>
        </p:nvGraphicFramePr>
        <p:xfrm>
          <a:off x="178136" y="216480"/>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a:solidFill>
                            <a:schemeClr val="tx1"/>
                          </a:solidFill>
                          <a:latin typeface="Arial" panose="020B0604020202020204" pitchFamily="34" charset="0"/>
                          <a:cs typeface="Arial" panose="020B0604020202020204" pitchFamily="34" charset="0"/>
                        </a:rPr>
                        <a:t>Decreto</a:t>
                      </a:r>
                      <a:r>
                        <a:rPr lang="en-US" baseline="0" dirty="0">
                          <a:solidFill>
                            <a:schemeClr val="tx1"/>
                          </a:solidFill>
                          <a:latin typeface="Arial" panose="020B0604020202020204" pitchFamily="34" charset="0"/>
                          <a:cs typeface="Arial" panose="020B0604020202020204" pitchFamily="34" charset="0"/>
                        </a:rPr>
                        <a:t> </a:t>
                      </a:r>
                      <a:r>
                        <a:rPr lang="en-US" baseline="0" dirty="0" err="1">
                          <a:solidFill>
                            <a:schemeClr val="tx1"/>
                          </a:solidFill>
                          <a:latin typeface="Arial" panose="020B0604020202020204" pitchFamily="34" charset="0"/>
                          <a:cs typeface="Arial" panose="020B0604020202020204" pitchFamily="34" charset="0"/>
                        </a:rPr>
                        <a:t>Legislativo</a:t>
                      </a:r>
                      <a:r>
                        <a:rPr lang="en-US" baseline="0"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D.Lgs</a:t>
                      </a:r>
                      <a:r>
                        <a:rPr lang="en-US" dirty="0">
                          <a:solidFill>
                            <a:schemeClr val="tx1"/>
                          </a:solidFill>
                          <a:latin typeface="Arial" panose="020B0604020202020204" pitchFamily="34" charset="0"/>
                          <a:cs typeface="Arial" panose="020B0604020202020204" pitchFamily="34" charset="0"/>
                        </a:rPr>
                        <a:t>. 105/2015 (</a:t>
                      </a:r>
                      <a:r>
                        <a:rPr lang="en-US" dirty="0" err="1">
                          <a:solidFill>
                            <a:schemeClr val="tx1"/>
                          </a:solidFill>
                          <a:latin typeface="Arial" panose="020B0604020202020204" pitchFamily="34" charset="0"/>
                          <a:cs typeface="Arial" panose="020B0604020202020204" pitchFamily="34" charset="0"/>
                        </a:rPr>
                        <a:t>Seveso</a:t>
                      </a:r>
                      <a:r>
                        <a:rPr lang="en-US" dirty="0">
                          <a:solidFill>
                            <a:schemeClr val="tx1"/>
                          </a:solidFill>
                          <a:latin typeface="Arial" panose="020B0604020202020204" pitchFamily="34" charset="0"/>
                          <a:cs typeface="Arial" panose="020B0604020202020204" pitchFamily="34" charset="0"/>
                        </a:rPr>
                        <a:t> III)</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Picture 21" descr="ecos_flags - TEMPLATE"/>
          <p:cNvPicPr/>
          <p:nvPr/>
        </p:nvPicPr>
        <p:blipFill>
          <a:blip r:embed="rId3" cstate="print"/>
          <a:srcRect/>
          <a:stretch>
            <a:fillRect/>
          </a:stretch>
        </p:blipFill>
        <p:spPr bwMode="auto">
          <a:xfrm>
            <a:off x="375544" y="274305"/>
            <a:ext cx="1161943" cy="542142"/>
          </a:xfrm>
          <a:prstGeom prst="rect">
            <a:avLst/>
          </a:prstGeom>
          <a:noFill/>
          <a:ln w="9525">
            <a:noFill/>
            <a:miter lim="800000"/>
            <a:headEnd/>
            <a:tailEnd/>
          </a:ln>
        </p:spPr>
      </p:pic>
      <p:pic>
        <p:nvPicPr>
          <p:cNvPr id="11" name="Immagine 10"/>
          <p:cNvPicPr>
            <a:picLocks noChangeAspect="1"/>
          </p:cNvPicPr>
          <p:nvPr/>
        </p:nvPicPr>
        <p:blipFill>
          <a:blip r:embed="rId4" cstate="print"/>
          <a:stretch>
            <a:fillRect/>
          </a:stretch>
        </p:blipFill>
        <p:spPr>
          <a:xfrm>
            <a:off x="7526954" y="264907"/>
            <a:ext cx="969684" cy="643435"/>
          </a:xfrm>
          <a:prstGeom prst="rect">
            <a:avLst/>
          </a:prstGeom>
        </p:spPr>
      </p:pic>
      <p:sp>
        <p:nvSpPr>
          <p:cNvPr id="6" name="Segnaposto numero diapositiva 5"/>
          <p:cNvSpPr>
            <a:spLocks noGrp="1"/>
          </p:cNvSpPr>
          <p:nvPr>
            <p:ph type="sldNum" sz="quarter" idx="12"/>
          </p:nvPr>
        </p:nvSpPr>
        <p:spPr/>
        <p:txBody>
          <a:bodyPr/>
          <a:lstStyle/>
          <a:p>
            <a:fld id="{09077430-67B0-4552-8951-B6BE6D635E4D}" type="slidenum">
              <a:rPr lang="it-IT" smtClean="0"/>
              <a:pPr/>
              <a:t>2</a:t>
            </a:fld>
            <a:endParaRPr lang="it-IT"/>
          </a:p>
        </p:txBody>
      </p:sp>
      <p:sp>
        <p:nvSpPr>
          <p:cNvPr id="12" name="Rectangle 13"/>
          <p:cNvSpPr>
            <a:spLocks noChangeArrowheads="1"/>
          </p:cNvSpPr>
          <p:nvPr/>
        </p:nvSpPr>
        <p:spPr bwMode="auto">
          <a:xfrm>
            <a:off x="260142" y="1750082"/>
            <a:ext cx="5910450" cy="503589"/>
          </a:xfrm>
          <a:prstGeom prst="rect">
            <a:avLst/>
          </a:prstGeom>
          <a:noFill/>
          <a:ln w="9525">
            <a:noFill/>
            <a:miter lim="800000"/>
            <a:headEnd/>
            <a:tailEnd/>
          </a:ln>
          <a:effectLst/>
        </p:spPr>
        <p:txBody>
          <a:bodyPr/>
          <a:lstStyle/>
          <a:p>
            <a:pPr marL="257175" indent="-257175">
              <a:lnSpc>
                <a:spcPct val="120000"/>
              </a:lnSpc>
              <a:spcBef>
                <a:spcPts val="600"/>
              </a:spcBef>
              <a:buClr>
                <a:srgbClr val="FF6600"/>
              </a:buClr>
              <a:tabLst>
                <a:tab pos="2752725" algn="l"/>
              </a:tabLst>
              <a:defRPr/>
            </a:pPr>
            <a:r>
              <a:rPr lang="it-IT" sz="2100" u="sng" dirty="0">
                <a:solidFill>
                  <a:srgbClr val="FF0000"/>
                </a:solidFill>
                <a:effectLst>
                  <a:outerShdw blurRad="38100" dist="38100" dir="2700000" algn="tl">
                    <a:srgbClr val="000000"/>
                  </a:outerShdw>
                </a:effectLst>
                <a:latin typeface="Arial" charset="0"/>
                <a:cs typeface="Arial" charset="0"/>
              </a:rPr>
              <a:t>Direttiva 2012/18/UE (Direttiva Seveso III)</a:t>
            </a:r>
          </a:p>
        </p:txBody>
      </p:sp>
      <p:sp>
        <p:nvSpPr>
          <p:cNvPr id="13" name="Rectangle 14"/>
          <p:cNvSpPr>
            <a:spLocks noChangeArrowheads="1"/>
          </p:cNvSpPr>
          <p:nvPr/>
        </p:nvSpPr>
        <p:spPr bwMode="auto">
          <a:xfrm>
            <a:off x="4840041" y="2253669"/>
            <a:ext cx="3238258" cy="394051"/>
          </a:xfrm>
          <a:prstGeom prst="rect">
            <a:avLst/>
          </a:prstGeom>
          <a:noFill/>
          <a:ln w="9525" algn="ctr">
            <a:noFill/>
            <a:miter lim="800000"/>
            <a:headEnd/>
            <a:tailEnd/>
          </a:ln>
          <a:effectLst/>
        </p:spPr>
        <p:txBody>
          <a:bodyPr wrap="none" lIns="67500" tIns="35100" rIns="67500" bIns="35100">
            <a:spAutoFit/>
          </a:bodyPr>
          <a:lstStyle/>
          <a:p>
            <a: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kumimoji="1" lang="en-US" sz="2100" dirty="0" err="1">
                <a:solidFill>
                  <a:srgbClr val="002060"/>
                </a:solidFill>
                <a:effectLst>
                  <a:outerShdw blurRad="38100" dist="38100" dir="2700000" algn="tl">
                    <a:srgbClr val="000000"/>
                  </a:outerShdw>
                </a:effectLst>
              </a:rPr>
              <a:t>D.Lgs</a:t>
            </a:r>
            <a:r>
              <a:rPr kumimoji="1" lang="en-US" sz="2100" dirty="0">
                <a:solidFill>
                  <a:srgbClr val="002060"/>
                </a:solidFill>
                <a:effectLst>
                  <a:outerShdw blurRad="38100" dist="38100" dir="2700000" algn="tl">
                    <a:srgbClr val="000000"/>
                  </a:outerShdw>
                </a:effectLst>
              </a:rPr>
              <a:t>. 26 </a:t>
            </a:r>
            <a:r>
              <a:rPr kumimoji="1" lang="en-US" sz="2100" dirty="0" err="1">
                <a:solidFill>
                  <a:srgbClr val="002060"/>
                </a:solidFill>
                <a:effectLst>
                  <a:outerShdw blurRad="38100" dist="38100" dir="2700000" algn="tl">
                    <a:srgbClr val="000000"/>
                  </a:outerShdw>
                </a:effectLst>
              </a:rPr>
              <a:t>Giugno</a:t>
            </a:r>
            <a:r>
              <a:rPr kumimoji="1" lang="en-US" sz="2100" dirty="0">
                <a:solidFill>
                  <a:srgbClr val="002060"/>
                </a:solidFill>
                <a:effectLst>
                  <a:outerShdw blurRad="38100" dist="38100" dir="2700000" algn="tl">
                    <a:srgbClr val="000000"/>
                  </a:outerShdw>
                </a:effectLst>
              </a:rPr>
              <a:t> 2015 n.105</a:t>
            </a:r>
          </a:p>
        </p:txBody>
      </p:sp>
      <p:sp>
        <p:nvSpPr>
          <p:cNvPr id="15" name="Rectangle 7"/>
          <p:cNvSpPr>
            <a:spLocks noChangeArrowheads="1"/>
          </p:cNvSpPr>
          <p:nvPr/>
        </p:nvSpPr>
        <p:spPr bwMode="auto">
          <a:xfrm>
            <a:off x="230678" y="1062386"/>
            <a:ext cx="8391439" cy="624884"/>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GB" b="1" dirty="0">
                <a:solidFill>
                  <a:srgbClr val="FF0000"/>
                </a:solidFill>
                <a:latin typeface="Arial" panose="020B0604020202020204" pitchFamily="34" charset="0"/>
                <a:ea typeface="+mj-ea"/>
                <a:cs typeface="Arial" panose="020B0604020202020204" pitchFamily="34" charset="0"/>
              </a:rPr>
              <a:t>“</a:t>
            </a:r>
            <a:r>
              <a:rPr lang="it-IT" b="1" dirty="0">
                <a:solidFill>
                  <a:srgbClr val="FF0000"/>
                </a:solidFill>
              </a:rPr>
              <a:t>Controllo dei pericoli di incidenti rilevanti connessi con determinate sostanze pericolose </a:t>
            </a:r>
            <a:r>
              <a:rPr lang="en-GB" b="1" dirty="0">
                <a:solidFill>
                  <a:srgbClr val="FF0000"/>
                </a:solidFill>
                <a:latin typeface="Arial" panose="020B0604020202020204" pitchFamily="34" charset="0"/>
                <a:ea typeface="+mj-ea"/>
                <a:cs typeface="Arial" panose="020B0604020202020204" pitchFamily="34" charset="0"/>
              </a:rPr>
              <a:t>" </a:t>
            </a:r>
          </a:p>
        </p:txBody>
      </p:sp>
      <p:cxnSp>
        <p:nvCxnSpPr>
          <p:cNvPr id="17" name="Connettore 4 16"/>
          <p:cNvCxnSpPr>
            <a:stCxn id="12" idx="2"/>
          </p:cNvCxnSpPr>
          <p:nvPr/>
        </p:nvCxnSpPr>
        <p:spPr>
          <a:xfrm rot="16200000" flipH="1">
            <a:off x="3880050" y="1588988"/>
            <a:ext cx="229568" cy="155893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280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nvGraphicFramePr>
        <p:xfrm>
          <a:off x="326377" y="184927"/>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Major Accident Hazard</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21" descr="ecos_flags - TEMPLATE"/>
          <p:cNvPicPr/>
          <p:nvPr/>
        </p:nvPicPr>
        <p:blipFill>
          <a:blip r:embed="rId2"/>
          <a:srcRect/>
          <a:stretch>
            <a:fillRect/>
          </a:stretch>
        </p:blipFill>
        <p:spPr bwMode="auto">
          <a:xfrm>
            <a:off x="523785" y="242752"/>
            <a:ext cx="1161943" cy="542142"/>
          </a:xfrm>
          <a:prstGeom prst="rect">
            <a:avLst/>
          </a:prstGeom>
          <a:noFill/>
          <a:ln w="9525">
            <a:noFill/>
            <a:miter lim="800000"/>
            <a:headEnd/>
            <a:tailEnd/>
          </a:ln>
        </p:spPr>
      </p:pic>
      <p:pic>
        <p:nvPicPr>
          <p:cNvPr id="10" name="Immagine 9"/>
          <p:cNvPicPr>
            <a:picLocks noChangeAspect="1"/>
          </p:cNvPicPr>
          <p:nvPr/>
        </p:nvPicPr>
        <p:blipFill>
          <a:blip r:embed="rId3"/>
          <a:stretch>
            <a:fillRect/>
          </a:stretch>
        </p:blipFill>
        <p:spPr>
          <a:xfrm>
            <a:off x="7675195" y="233354"/>
            <a:ext cx="969684" cy="643435"/>
          </a:xfrm>
          <a:prstGeom prst="rect">
            <a:avLst/>
          </a:prstGeom>
        </p:spPr>
      </p:pic>
      <p:sp>
        <p:nvSpPr>
          <p:cNvPr id="39" name="Segnaposto numero diapositiva 38"/>
          <p:cNvSpPr>
            <a:spLocks noGrp="1"/>
          </p:cNvSpPr>
          <p:nvPr>
            <p:ph type="sldNum" sz="quarter" idx="12"/>
          </p:nvPr>
        </p:nvSpPr>
        <p:spPr/>
        <p:txBody>
          <a:bodyPr/>
          <a:lstStyle/>
          <a:p>
            <a:fld id="{09077430-67B0-4552-8951-B6BE6D635E4D}" type="slidenum">
              <a:rPr lang="it-IT" smtClean="0"/>
              <a:t>20</a:t>
            </a:fld>
            <a:endParaRPr lang="it-IT"/>
          </a:p>
        </p:txBody>
      </p:sp>
      <p:sp>
        <p:nvSpPr>
          <p:cNvPr id="86" name="Rettangolo 85">
            <a:extLst>
              <a:ext uri="{FF2B5EF4-FFF2-40B4-BE49-F238E27FC236}">
                <a16:creationId xmlns:a16="http://schemas.microsoft.com/office/drawing/2014/main" id="{96DF2DD1-8D7F-42C4-AD38-BAF306E0356F}"/>
              </a:ext>
            </a:extLst>
          </p:cNvPr>
          <p:cNvSpPr/>
          <p:nvPr/>
        </p:nvSpPr>
        <p:spPr>
          <a:xfrm>
            <a:off x="326377" y="1847598"/>
            <a:ext cx="8496525" cy="44100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1" name="Rectangle 7">
            <a:extLst>
              <a:ext uri="{FF2B5EF4-FFF2-40B4-BE49-F238E27FC236}">
                <a16:creationId xmlns:a16="http://schemas.microsoft.com/office/drawing/2014/main" id="{817D2432-FC18-45DD-8382-B50823B887D7}"/>
              </a:ext>
            </a:extLst>
          </p:cNvPr>
          <p:cNvSpPr>
            <a:spLocks noChangeArrowheads="1"/>
          </p:cNvSpPr>
          <p:nvPr/>
        </p:nvSpPr>
        <p:spPr bwMode="auto">
          <a:xfrm>
            <a:off x="303955" y="109742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err="1">
                <a:solidFill>
                  <a:srgbClr val="FF0000"/>
                </a:solidFill>
                <a:latin typeface="Arial" panose="020B0604020202020204" pitchFamily="34" charset="0"/>
                <a:ea typeface="+mj-ea"/>
                <a:cs typeface="Arial" panose="020B0604020202020204" pitchFamily="34" charset="0"/>
              </a:rPr>
              <a:t>Esempio</a:t>
            </a:r>
            <a:r>
              <a:rPr lang="en-US" b="1" dirty="0">
                <a:solidFill>
                  <a:srgbClr val="FF0000"/>
                </a:solidFill>
                <a:latin typeface="Arial" panose="020B0604020202020204" pitchFamily="34" charset="0"/>
                <a:ea typeface="+mj-ea"/>
                <a:cs typeface="Arial" panose="020B0604020202020204" pitchFamily="34" charset="0"/>
              </a:rPr>
              <a:t> area di </a:t>
            </a:r>
            <a:r>
              <a:rPr lang="en-US" b="1" dirty="0" err="1">
                <a:solidFill>
                  <a:srgbClr val="FF0000"/>
                </a:solidFill>
                <a:latin typeface="Arial" panose="020B0604020202020204" pitchFamily="34" charset="0"/>
                <a:ea typeface="+mj-ea"/>
                <a:cs typeface="Arial" panose="020B0604020202020204" pitchFamily="34" charset="0"/>
              </a:rPr>
              <a:t>danno</a:t>
            </a:r>
            <a:r>
              <a:rPr lang="en-US" b="1" dirty="0">
                <a:solidFill>
                  <a:srgbClr val="FF0000"/>
                </a:solidFill>
                <a:latin typeface="Arial" panose="020B0604020202020204" pitchFamily="34" charset="0"/>
                <a:ea typeface="+mj-ea"/>
                <a:cs typeface="Arial" panose="020B0604020202020204" pitchFamily="34" charset="0"/>
              </a:rPr>
              <a:t> EIR 6A UVCE 2F</a:t>
            </a:r>
          </a:p>
        </p:txBody>
      </p:sp>
      <p:sp>
        <p:nvSpPr>
          <p:cNvPr id="84" name="Ovale 83">
            <a:extLst>
              <a:ext uri="{FF2B5EF4-FFF2-40B4-BE49-F238E27FC236}">
                <a16:creationId xmlns:a16="http://schemas.microsoft.com/office/drawing/2014/main" id="{4FA877B9-BD3F-4508-9F39-5A3443F76B8D}"/>
              </a:ext>
            </a:extLst>
          </p:cNvPr>
          <p:cNvSpPr/>
          <p:nvPr/>
        </p:nvSpPr>
        <p:spPr>
          <a:xfrm>
            <a:off x="2716650" y="2538671"/>
            <a:ext cx="3117600" cy="31176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Ovale 84">
            <a:extLst>
              <a:ext uri="{FF2B5EF4-FFF2-40B4-BE49-F238E27FC236}">
                <a16:creationId xmlns:a16="http://schemas.microsoft.com/office/drawing/2014/main" id="{FFA915EE-6034-4E2D-9067-AB8C19EBA938}"/>
              </a:ext>
            </a:extLst>
          </p:cNvPr>
          <p:cNvSpPr/>
          <p:nvPr/>
        </p:nvSpPr>
        <p:spPr>
          <a:xfrm>
            <a:off x="3267450" y="3089471"/>
            <a:ext cx="2008800" cy="20088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8" name="Connettore diritto 87">
            <a:extLst>
              <a:ext uri="{FF2B5EF4-FFF2-40B4-BE49-F238E27FC236}">
                <a16:creationId xmlns:a16="http://schemas.microsoft.com/office/drawing/2014/main" id="{E9074757-9771-4CBA-96AE-16D2A5718697}"/>
              </a:ext>
            </a:extLst>
          </p:cNvPr>
          <p:cNvCxnSpPr>
            <a:cxnSpLocks/>
          </p:cNvCxnSpPr>
          <p:nvPr/>
        </p:nvCxnSpPr>
        <p:spPr>
          <a:xfrm>
            <a:off x="7458075" y="5648669"/>
            <a:ext cx="586800" cy="0"/>
          </a:xfrm>
          <a:prstGeom prst="line">
            <a:avLst/>
          </a:prstGeom>
          <a:ln w="28575"/>
        </p:spPr>
        <p:style>
          <a:lnRef idx="1">
            <a:schemeClr val="dk1"/>
          </a:lnRef>
          <a:fillRef idx="0">
            <a:schemeClr val="dk1"/>
          </a:fillRef>
          <a:effectRef idx="0">
            <a:schemeClr val="dk1"/>
          </a:effectRef>
          <a:fontRef idx="minor">
            <a:schemeClr val="tx1"/>
          </a:fontRef>
        </p:style>
      </p:cxnSp>
      <p:sp>
        <p:nvSpPr>
          <p:cNvPr id="89" name="CasellaDiTesto 88">
            <a:extLst>
              <a:ext uri="{FF2B5EF4-FFF2-40B4-BE49-F238E27FC236}">
                <a16:creationId xmlns:a16="http://schemas.microsoft.com/office/drawing/2014/main" id="{601D24BA-52C7-46C6-B5D8-AE201FED1E0E}"/>
              </a:ext>
            </a:extLst>
          </p:cNvPr>
          <p:cNvSpPr txBox="1"/>
          <p:nvPr/>
        </p:nvSpPr>
        <p:spPr>
          <a:xfrm>
            <a:off x="7243818" y="5394661"/>
            <a:ext cx="1015314" cy="261610"/>
          </a:xfrm>
          <a:prstGeom prst="rect">
            <a:avLst/>
          </a:prstGeom>
          <a:noFill/>
        </p:spPr>
        <p:txBody>
          <a:bodyPr wrap="square" rtlCol="0">
            <a:spAutoFit/>
          </a:bodyPr>
          <a:lstStyle/>
          <a:p>
            <a:pPr algn="ctr"/>
            <a:r>
              <a:rPr lang="it-IT" sz="1100" dirty="0"/>
              <a:t>100 m</a:t>
            </a:r>
          </a:p>
        </p:txBody>
      </p:sp>
      <p:cxnSp>
        <p:nvCxnSpPr>
          <p:cNvPr id="90" name="Connettore diritto 89">
            <a:extLst>
              <a:ext uri="{FF2B5EF4-FFF2-40B4-BE49-F238E27FC236}">
                <a16:creationId xmlns:a16="http://schemas.microsoft.com/office/drawing/2014/main" id="{9CCA9FF8-113D-4F60-8BE2-BC9CF117B48E}"/>
              </a:ext>
            </a:extLst>
          </p:cNvPr>
          <p:cNvCxnSpPr>
            <a:cxnSpLocks/>
          </p:cNvCxnSpPr>
          <p:nvPr/>
        </p:nvCxnSpPr>
        <p:spPr>
          <a:xfrm rot="16200000">
            <a:off x="8008875" y="5648670"/>
            <a:ext cx="7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2" name="Connettore diritto 91">
            <a:extLst>
              <a:ext uri="{FF2B5EF4-FFF2-40B4-BE49-F238E27FC236}">
                <a16:creationId xmlns:a16="http://schemas.microsoft.com/office/drawing/2014/main" id="{74490B31-1FFF-4B3C-9FC4-1E6D59861E8E}"/>
              </a:ext>
            </a:extLst>
          </p:cNvPr>
          <p:cNvCxnSpPr>
            <a:cxnSpLocks/>
          </p:cNvCxnSpPr>
          <p:nvPr/>
        </p:nvCxnSpPr>
        <p:spPr>
          <a:xfrm rot="16200000">
            <a:off x="7422075" y="5648670"/>
            <a:ext cx="72000"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116" name="Gruppo 115">
            <a:extLst>
              <a:ext uri="{FF2B5EF4-FFF2-40B4-BE49-F238E27FC236}">
                <a16:creationId xmlns:a16="http://schemas.microsoft.com/office/drawing/2014/main" id="{93898564-B78D-4625-97E7-0E104C17E7FC}"/>
              </a:ext>
            </a:extLst>
          </p:cNvPr>
          <p:cNvGrpSpPr>
            <a:grpSpLocks noChangeAspect="1"/>
          </p:cNvGrpSpPr>
          <p:nvPr/>
        </p:nvGrpSpPr>
        <p:grpSpPr>
          <a:xfrm>
            <a:off x="3371850" y="3914482"/>
            <a:ext cx="1800000" cy="276306"/>
            <a:chOff x="1363298" y="4203700"/>
            <a:chExt cx="8604358" cy="1320800"/>
          </a:xfrm>
        </p:grpSpPr>
        <p:grpSp>
          <p:nvGrpSpPr>
            <p:cNvPr id="117" name="Gruppo 116">
              <a:extLst>
                <a:ext uri="{FF2B5EF4-FFF2-40B4-BE49-F238E27FC236}">
                  <a16:creationId xmlns:a16="http://schemas.microsoft.com/office/drawing/2014/main" id="{36DAD800-A0C6-49D3-A989-851DA05C6441}"/>
                </a:ext>
              </a:extLst>
            </p:cNvPr>
            <p:cNvGrpSpPr/>
            <p:nvPr/>
          </p:nvGrpSpPr>
          <p:grpSpPr>
            <a:xfrm>
              <a:off x="1363298" y="4203700"/>
              <a:ext cx="8148397" cy="1320800"/>
              <a:chOff x="1363298" y="4203700"/>
              <a:chExt cx="8148397" cy="1320800"/>
            </a:xfrm>
          </p:grpSpPr>
          <p:sp>
            <p:nvSpPr>
              <p:cNvPr id="122" name="Figura a mano libera: forma 121">
                <a:extLst>
                  <a:ext uri="{FF2B5EF4-FFF2-40B4-BE49-F238E27FC236}">
                    <a16:creationId xmlns:a16="http://schemas.microsoft.com/office/drawing/2014/main" id="{EC7E5F2A-7D6B-4BE3-BE08-FC5555B4DEEF}"/>
                  </a:ext>
                </a:extLst>
              </p:cNvPr>
              <p:cNvSpPr/>
              <p:nvPr/>
            </p:nvSpPr>
            <p:spPr>
              <a:xfrm flipH="1">
                <a:off x="1670050" y="4203700"/>
                <a:ext cx="7841645" cy="1320800"/>
              </a:xfrm>
              <a:custGeom>
                <a:avLst/>
                <a:gdLst>
                  <a:gd name="connsiteX0" fmla="*/ 6710521 w 7841645"/>
                  <a:gd name="connsiteY0" fmla="*/ 0 h 1320800"/>
                  <a:gd name="connsiteX1" fmla="*/ 6685945 w 7841645"/>
                  <a:gd name="connsiteY1" fmla="*/ 0 h 1320800"/>
                  <a:gd name="connsiteX2" fmla="*/ 1155700 w 7841645"/>
                  <a:gd name="connsiteY2" fmla="*/ 0 h 1320800"/>
                  <a:gd name="connsiteX3" fmla="*/ 1110645 w 7841645"/>
                  <a:gd name="connsiteY3" fmla="*/ 0 h 1320800"/>
                  <a:gd name="connsiteX4" fmla="*/ 1110645 w 7841645"/>
                  <a:gd name="connsiteY4" fmla="*/ 1617 h 1320800"/>
                  <a:gd name="connsiteX5" fmla="*/ 977201 w 7841645"/>
                  <a:gd name="connsiteY5" fmla="*/ 6407 h 1320800"/>
                  <a:gd name="connsiteX6" fmla="*/ 33398 w 7841645"/>
                  <a:gd name="connsiteY6" fmla="*/ 345614 h 1320800"/>
                  <a:gd name="connsiteX7" fmla="*/ 0 w 7841645"/>
                  <a:gd name="connsiteY7" fmla="*/ 381487 h 1320800"/>
                  <a:gd name="connsiteX8" fmla="*/ 0 w 7841645"/>
                  <a:gd name="connsiteY8" fmla="*/ 939314 h 1320800"/>
                  <a:gd name="connsiteX9" fmla="*/ 33398 w 7841645"/>
                  <a:gd name="connsiteY9" fmla="*/ 975186 h 1320800"/>
                  <a:gd name="connsiteX10" fmla="*/ 977201 w 7841645"/>
                  <a:gd name="connsiteY10" fmla="*/ 1314393 h 1320800"/>
                  <a:gd name="connsiteX11" fmla="*/ 1110645 w 7841645"/>
                  <a:gd name="connsiteY11" fmla="*/ 1319183 h 1320800"/>
                  <a:gd name="connsiteX12" fmla="*/ 1110645 w 7841645"/>
                  <a:gd name="connsiteY12" fmla="*/ 1320800 h 1320800"/>
                  <a:gd name="connsiteX13" fmla="*/ 1155700 w 7841645"/>
                  <a:gd name="connsiteY13" fmla="*/ 1320800 h 1320800"/>
                  <a:gd name="connsiteX14" fmla="*/ 6685945 w 7841645"/>
                  <a:gd name="connsiteY14" fmla="*/ 1320800 h 1320800"/>
                  <a:gd name="connsiteX15" fmla="*/ 6710521 w 7841645"/>
                  <a:gd name="connsiteY15" fmla="*/ 1320800 h 1320800"/>
                  <a:gd name="connsiteX16" fmla="*/ 6710521 w 7841645"/>
                  <a:gd name="connsiteY16" fmla="*/ 1319918 h 1320800"/>
                  <a:gd name="connsiteX17" fmla="*/ 6864444 w 7841645"/>
                  <a:gd name="connsiteY17" fmla="*/ 1314393 h 1320800"/>
                  <a:gd name="connsiteX18" fmla="*/ 7808247 w 7841645"/>
                  <a:gd name="connsiteY18" fmla="*/ 975186 h 1320800"/>
                  <a:gd name="connsiteX19" fmla="*/ 7841645 w 7841645"/>
                  <a:gd name="connsiteY19" fmla="*/ 939314 h 1320800"/>
                  <a:gd name="connsiteX20" fmla="*/ 7841645 w 7841645"/>
                  <a:gd name="connsiteY20" fmla="*/ 381487 h 1320800"/>
                  <a:gd name="connsiteX21" fmla="*/ 7808247 w 7841645"/>
                  <a:gd name="connsiteY21" fmla="*/ 345614 h 1320800"/>
                  <a:gd name="connsiteX22" fmla="*/ 6864444 w 7841645"/>
                  <a:gd name="connsiteY22" fmla="*/ 6407 h 1320800"/>
                  <a:gd name="connsiteX23" fmla="*/ 6710521 w 7841645"/>
                  <a:gd name="connsiteY23" fmla="*/ 882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41645" h="1320800">
                    <a:moveTo>
                      <a:pt x="6710521" y="0"/>
                    </a:moveTo>
                    <a:lnTo>
                      <a:pt x="6685945" y="0"/>
                    </a:lnTo>
                    <a:lnTo>
                      <a:pt x="1155700" y="0"/>
                    </a:lnTo>
                    <a:lnTo>
                      <a:pt x="1110645" y="0"/>
                    </a:lnTo>
                    <a:lnTo>
                      <a:pt x="1110645" y="1617"/>
                    </a:lnTo>
                    <a:lnTo>
                      <a:pt x="977201" y="6407"/>
                    </a:lnTo>
                    <a:cubicBezTo>
                      <a:pt x="568899" y="35971"/>
                      <a:pt x="222518" y="165484"/>
                      <a:pt x="33398" y="345614"/>
                    </a:cubicBezTo>
                    <a:lnTo>
                      <a:pt x="0" y="381487"/>
                    </a:lnTo>
                    <a:lnTo>
                      <a:pt x="0" y="939314"/>
                    </a:lnTo>
                    <a:lnTo>
                      <a:pt x="33398" y="975186"/>
                    </a:lnTo>
                    <a:cubicBezTo>
                      <a:pt x="222518" y="1155317"/>
                      <a:pt x="568899" y="1284830"/>
                      <a:pt x="977201" y="1314393"/>
                    </a:cubicBezTo>
                    <a:lnTo>
                      <a:pt x="1110645" y="1319183"/>
                    </a:lnTo>
                    <a:lnTo>
                      <a:pt x="1110645" y="1320800"/>
                    </a:lnTo>
                    <a:lnTo>
                      <a:pt x="1155700" y="1320800"/>
                    </a:lnTo>
                    <a:lnTo>
                      <a:pt x="6685945" y="1320800"/>
                    </a:lnTo>
                    <a:lnTo>
                      <a:pt x="6710521" y="1320800"/>
                    </a:lnTo>
                    <a:lnTo>
                      <a:pt x="6710521" y="1319918"/>
                    </a:lnTo>
                    <a:lnTo>
                      <a:pt x="6864444" y="1314393"/>
                    </a:lnTo>
                    <a:cubicBezTo>
                      <a:pt x="7272746" y="1284830"/>
                      <a:pt x="7619127" y="1155317"/>
                      <a:pt x="7808247" y="975186"/>
                    </a:cubicBezTo>
                    <a:lnTo>
                      <a:pt x="7841645" y="939314"/>
                    </a:lnTo>
                    <a:lnTo>
                      <a:pt x="7841645" y="381487"/>
                    </a:lnTo>
                    <a:lnTo>
                      <a:pt x="7808247" y="345614"/>
                    </a:lnTo>
                    <a:cubicBezTo>
                      <a:pt x="7619127" y="165484"/>
                      <a:pt x="7272746" y="35971"/>
                      <a:pt x="6864444" y="6407"/>
                    </a:cubicBezTo>
                    <a:lnTo>
                      <a:pt x="6710521" y="882"/>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Ovale 122">
                <a:extLst>
                  <a:ext uri="{FF2B5EF4-FFF2-40B4-BE49-F238E27FC236}">
                    <a16:creationId xmlns:a16="http://schemas.microsoft.com/office/drawing/2014/main" id="{C2B8356C-303D-4C56-B86A-DC021938CDD4}"/>
                  </a:ext>
                </a:extLst>
              </p:cNvPr>
              <p:cNvSpPr/>
              <p:nvPr/>
            </p:nvSpPr>
            <p:spPr>
              <a:xfrm>
                <a:off x="3689965" y="4307768"/>
                <a:ext cx="1183539" cy="11354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24" name="Ovale 123">
                <a:extLst>
                  <a:ext uri="{FF2B5EF4-FFF2-40B4-BE49-F238E27FC236}">
                    <a16:creationId xmlns:a16="http://schemas.microsoft.com/office/drawing/2014/main" id="{AA27BE83-9FE5-491F-AD88-8F9D12B05F95}"/>
                  </a:ext>
                </a:extLst>
              </p:cNvPr>
              <p:cNvSpPr/>
              <p:nvPr/>
            </p:nvSpPr>
            <p:spPr>
              <a:xfrm>
                <a:off x="4926721" y="4307768"/>
                <a:ext cx="1183539" cy="11354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25" name="Ovale 124">
                <a:extLst>
                  <a:ext uri="{FF2B5EF4-FFF2-40B4-BE49-F238E27FC236}">
                    <a16:creationId xmlns:a16="http://schemas.microsoft.com/office/drawing/2014/main" id="{6DD0A9AC-6C2C-491D-9AC7-9D06E0A8F048}"/>
                  </a:ext>
                </a:extLst>
              </p:cNvPr>
              <p:cNvSpPr/>
              <p:nvPr/>
            </p:nvSpPr>
            <p:spPr>
              <a:xfrm>
                <a:off x="6161999" y="4307768"/>
                <a:ext cx="1183539" cy="11354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26" name="Ovale 125">
                <a:extLst>
                  <a:ext uri="{FF2B5EF4-FFF2-40B4-BE49-F238E27FC236}">
                    <a16:creationId xmlns:a16="http://schemas.microsoft.com/office/drawing/2014/main" id="{33EA4123-1CFB-4CDC-87C4-E2E899D8A097}"/>
                  </a:ext>
                </a:extLst>
              </p:cNvPr>
              <p:cNvSpPr/>
              <p:nvPr/>
            </p:nvSpPr>
            <p:spPr>
              <a:xfrm>
                <a:off x="7397277" y="4307768"/>
                <a:ext cx="1183539" cy="11354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27" name="Rettangolo 126">
                <a:extLst>
                  <a:ext uri="{FF2B5EF4-FFF2-40B4-BE49-F238E27FC236}">
                    <a16:creationId xmlns:a16="http://schemas.microsoft.com/office/drawing/2014/main" id="{B16C6EE5-75B1-4E04-8F07-16C3420F043E}"/>
                  </a:ext>
                </a:extLst>
              </p:cNvPr>
              <p:cNvSpPr/>
              <p:nvPr/>
            </p:nvSpPr>
            <p:spPr>
              <a:xfrm>
                <a:off x="2362200" y="4384040"/>
                <a:ext cx="929640" cy="960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8" name="Rettangolo 127">
                <a:extLst>
                  <a:ext uri="{FF2B5EF4-FFF2-40B4-BE49-F238E27FC236}">
                    <a16:creationId xmlns:a16="http://schemas.microsoft.com/office/drawing/2014/main" id="{91A5A53F-C1CD-4468-95D3-4546A1550EB6}"/>
                  </a:ext>
                </a:extLst>
              </p:cNvPr>
              <p:cNvSpPr/>
              <p:nvPr/>
            </p:nvSpPr>
            <p:spPr>
              <a:xfrm>
                <a:off x="1827956" y="4568285"/>
                <a:ext cx="471187" cy="5916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9" name="Rettangolo 128">
                <a:extLst>
                  <a:ext uri="{FF2B5EF4-FFF2-40B4-BE49-F238E27FC236}">
                    <a16:creationId xmlns:a16="http://schemas.microsoft.com/office/drawing/2014/main" id="{50C5BCDC-7134-4839-B4D2-A2A3E4CEF5D5}"/>
                  </a:ext>
                </a:extLst>
              </p:cNvPr>
              <p:cNvSpPr/>
              <p:nvPr/>
            </p:nvSpPr>
            <p:spPr>
              <a:xfrm>
                <a:off x="1363298" y="4743545"/>
                <a:ext cx="318787" cy="241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18" name="Gruppo 117">
              <a:extLst>
                <a:ext uri="{FF2B5EF4-FFF2-40B4-BE49-F238E27FC236}">
                  <a16:creationId xmlns:a16="http://schemas.microsoft.com/office/drawing/2014/main" id="{7224686F-CB37-4E3D-BA87-10BCF2FF15E9}"/>
                </a:ext>
              </a:extLst>
            </p:cNvPr>
            <p:cNvGrpSpPr/>
            <p:nvPr/>
          </p:nvGrpSpPr>
          <p:grpSpPr>
            <a:xfrm>
              <a:off x="8580816" y="4422140"/>
              <a:ext cx="1386840" cy="883920"/>
              <a:chOff x="7329002" y="2990303"/>
              <a:chExt cx="872824" cy="557212"/>
            </a:xfrm>
          </p:grpSpPr>
          <p:sp>
            <p:nvSpPr>
              <p:cNvPr id="119" name="Rettangolo 118">
                <a:extLst>
                  <a:ext uri="{FF2B5EF4-FFF2-40B4-BE49-F238E27FC236}">
                    <a16:creationId xmlns:a16="http://schemas.microsoft.com/office/drawing/2014/main" id="{568CE57E-8CF0-4EDD-98C8-7085C6CBFF56}"/>
                  </a:ext>
                </a:extLst>
              </p:cNvPr>
              <p:cNvSpPr/>
              <p:nvPr/>
            </p:nvSpPr>
            <p:spPr>
              <a:xfrm>
                <a:off x="7329002" y="2990303"/>
                <a:ext cx="612536" cy="557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20" name="Rettangolo 119">
                <a:extLst>
                  <a:ext uri="{FF2B5EF4-FFF2-40B4-BE49-F238E27FC236}">
                    <a16:creationId xmlns:a16="http://schemas.microsoft.com/office/drawing/2014/main" id="{0A66894C-F8E0-4077-9C64-9A1481430C5A}"/>
                  </a:ext>
                </a:extLst>
              </p:cNvPr>
              <p:cNvSpPr/>
              <p:nvPr/>
            </p:nvSpPr>
            <p:spPr>
              <a:xfrm>
                <a:off x="7941538" y="3118243"/>
                <a:ext cx="179464" cy="2952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21" name="Trapezio 120">
                <a:extLst>
                  <a:ext uri="{FF2B5EF4-FFF2-40B4-BE49-F238E27FC236}">
                    <a16:creationId xmlns:a16="http://schemas.microsoft.com/office/drawing/2014/main" id="{32FE398F-4084-4D64-89EB-73CC044510FA}"/>
                  </a:ext>
                </a:extLst>
              </p:cNvPr>
              <p:cNvSpPr/>
              <p:nvPr/>
            </p:nvSpPr>
            <p:spPr>
              <a:xfrm rot="5400000">
                <a:off x="8041058" y="3225468"/>
                <a:ext cx="240712" cy="8082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grpSp>
      </p:grpSp>
      <p:sp>
        <p:nvSpPr>
          <p:cNvPr id="2" name="Rettangolo 1">
            <a:extLst>
              <a:ext uri="{FF2B5EF4-FFF2-40B4-BE49-F238E27FC236}">
                <a16:creationId xmlns:a16="http://schemas.microsoft.com/office/drawing/2014/main" id="{C231B8DF-7957-446C-9DE0-2A2A810060DE}"/>
              </a:ext>
            </a:extLst>
          </p:cNvPr>
          <p:cNvSpPr/>
          <p:nvPr/>
        </p:nvSpPr>
        <p:spPr>
          <a:xfrm>
            <a:off x="7271893" y="4097518"/>
            <a:ext cx="214257" cy="21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3F4C7FF0-BA2C-469F-A46A-4BEBCF148EDA}"/>
              </a:ext>
            </a:extLst>
          </p:cNvPr>
          <p:cNvSpPr/>
          <p:nvPr/>
        </p:nvSpPr>
        <p:spPr>
          <a:xfrm>
            <a:off x="7271893" y="4405468"/>
            <a:ext cx="214257" cy="216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D6BB6473-00DB-429C-96E7-2C1A99055078}"/>
              </a:ext>
            </a:extLst>
          </p:cNvPr>
          <p:cNvSpPr txBox="1"/>
          <p:nvPr/>
        </p:nvSpPr>
        <p:spPr>
          <a:xfrm>
            <a:off x="7553505" y="4051630"/>
            <a:ext cx="671018" cy="307777"/>
          </a:xfrm>
          <a:prstGeom prst="rect">
            <a:avLst/>
          </a:prstGeom>
          <a:noFill/>
        </p:spPr>
        <p:txBody>
          <a:bodyPr wrap="none" rtlCol="0">
            <a:spAutoFit/>
          </a:bodyPr>
          <a:lstStyle/>
          <a:p>
            <a:r>
              <a:rPr lang="it-IT" sz="1400" dirty="0"/>
              <a:t>Zona II</a:t>
            </a:r>
          </a:p>
        </p:txBody>
      </p:sp>
      <p:sp>
        <p:nvSpPr>
          <p:cNvPr id="31" name="CasellaDiTesto 30">
            <a:extLst>
              <a:ext uri="{FF2B5EF4-FFF2-40B4-BE49-F238E27FC236}">
                <a16:creationId xmlns:a16="http://schemas.microsoft.com/office/drawing/2014/main" id="{966A1513-EE65-4D13-AE05-F233DAC16D64}"/>
              </a:ext>
            </a:extLst>
          </p:cNvPr>
          <p:cNvSpPr txBox="1"/>
          <p:nvPr/>
        </p:nvSpPr>
        <p:spPr>
          <a:xfrm>
            <a:off x="7553505" y="4359580"/>
            <a:ext cx="715902" cy="307777"/>
          </a:xfrm>
          <a:prstGeom prst="rect">
            <a:avLst/>
          </a:prstGeom>
          <a:noFill/>
        </p:spPr>
        <p:txBody>
          <a:bodyPr wrap="none" rtlCol="0">
            <a:spAutoFit/>
          </a:bodyPr>
          <a:lstStyle/>
          <a:p>
            <a:r>
              <a:rPr lang="it-IT" sz="1400" dirty="0"/>
              <a:t>Zona III</a:t>
            </a:r>
          </a:p>
        </p:txBody>
      </p:sp>
    </p:spTree>
    <p:extLst>
      <p:ext uri="{BB962C8B-B14F-4D97-AF65-F5344CB8AC3E}">
        <p14:creationId xmlns:p14="http://schemas.microsoft.com/office/powerpoint/2010/main" val="243703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303955" y="109742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Domino Effects</a:t>
            </a:r>
          </a:p>
        </p:txBody>
      </p:sp>
      <p:graphicFrame>
        <p:nvGraphicFramePr>
          <p:cNvPr id="7" name="Tabella 6"/>
          <p:cNvGraphicFramePr>
            <a:graphicFrameLocks noGrp="1"/>
          </p:cNvGraphicFramePr>
          <p:nvPr/>
        </p:nvGraphicFramePr>
        <p:xfrm>
          <a:off x="326377" y="184927"/>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DOMINO EFFECTS</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8" name="Picture 21" descr="ecos_flags - TEMPLATE"/>
          <p:cNvPicPr/>
          <p:nvPr/>
        </p:nvPicPr>
        <p:blipFill>
          <a:blip r:embed="rId2"/>
          <a:srcRect/>
          <a:stretch>
            <a:fillRect/>
          </a:stretch>
        </p:blipFill>
        <p:spPr bwMode="auto">
          <a:xfrm>
            <a:off x="523785" y="242752"/>
            <a:ext cx="1161943" cy="542142"/>
          </a:xfrm>
          <a:prstGeom prst="rect">
            <a:avLst/>
          </a:prstGeom>
          <a:noFill/>
          <a:ln w="9525">
            <a:noFill/>
            <a:miter lim="800000"/>
            <a:headEnd/>
            <a:tailEnd/>
          </a:ln>
        </p:spPr>
      </p:pic>
      <p:pic>
        <p:nvPicPr>
          <p:cNvPr id="9" name="Immagine 8"/>
          <p:cNvPicPr>
            <a:picLocks noChangeAspect="1"/>
          </p:cNvPicPr>
          <p:nvPr/>
        </p:nvPicPr>
        <p:blipFill>
          <a:blip r:embed="rId3"/>
          <a:stretch>
            <a:fillRect/>
          </a:stretch>
        </p:blipFill>
        <p:spPr>
          <a:xfrm>
            <a:off x="7675195" y="233354"/>
            <a:ext cx="969684" cy="643435"/>
          </a:xfrm>
          <a:prstGeom prst="rect">
            <a:avLst/>
          </a:prstGeom>
        </p:spPr>
      </p:pic>
      <p:sp>
        <p:nvSpPr>
          <p:cNvPr id="4" name="Segnaposto numero diapositiva 3"/>
          <p:cNvSpPr>
            <a:spLocks noGrp="1"/>
          </p:cNvSpPr>
          <p:nvPr>
            <p:ph type="sldNum" sz="quarter" idx="12"/>
          </p:nvPr>
        </p:nvSpPr>
        <p:spPr/>
        <p:txBody>
          <a:bodyPr/>
          <a:lstStyle/>
          <a:p>
            <a:fld id="{09077430-67B0-4552-8951-B6BE6D635E4D}" type="slidenum">
              <a:rPr lang="it-IT" smtClean="0"/>
              <a:t>21</a:t>
            </a:fld>
            <a:endParaRPr lang="it-IT" dirty="0"/>
          </a:p>
        </p:txBody>
      </p:sp>
      <p:sp>
        <p:nvSpPr>
          <p:cNvPr id="16" name="CasellaDiTesto 15">
            <a:extLst>
              <a:ext uri="{FF2B5EF4-FFF2-40B4-BE49-F238E27FC236}">
                <a16:creationId xmlns:a16="http://schemas.microsoft.com/office/drawing/2014/main" id="{48B75DB2-D43B-4E52-8209-283622D13C8F}"/>
              </a:ext>
            </a:extLst>
          </p:cNvPr>
          <p:cNvSpPr txBox="1"/>
          <p:nvPr/>
        </p:nvSpPr>
        <p:spPr>
          <a:xfrm>
            <a:off x="400540" y="2087326"/>
            <a:ext cx="5151965" cy="954107"/>
          </a:xfrm>
          <a:prstGeom prst="rect">
            <a:avLst/>
          </a:prstGeom>
          <a:noFill/>
        </p:spPr>
        <p:txBody>
          <a:bodyPr wrap="square" rtlCol="0">
            <a:spAutoFit/>
          </a:bodyPr>
          <a:lstStyle/>
          <a:p>
            <a:pPr algn="just"/>
            <a:r>
              <a:rPr lang="en-US" sz="1400" dirty="0">
                <a:cs typeface="Arial" panose="020B0604020202020204" pitchFamily="34" charset="0"/>
              </a:rPr>
              <a:t>Un </a:t>
            </a:r>
            <a:r>
              <a:rPr lang="en-US" sz="1400" dirty="0" err="1">
                <a:cs typeface="Arial" panose="020B0604020202020204" pitchFamily="34" charset="0"/>
              </a:rPr>
              <a:t>effetto</a:t>
            </a:r>
            <a:r>
              <a:rPr lang="en-US" sz="1400" dirty="0">
                <a:cs typeface="Arial" panose="020B0604020202020204" pitchFamily="34" charset="0"/>
              </a:rPr>
              <a:t> domino è </a:t>
            </a:r>
            <a:r>
              <a:rPr lang="en-US" sz="1400" dirty="0" err="1">
                <a:cs typeface="Arial" panose="020B0604020202020204" pitchFamily="34" charset="0"/>
              </a:rPr>
              <a:t>definito</a:t>
            </a:r>
            <a:r>
              <a:rPr lang="en-US" sz="1400" dirty="0">
                <a:cs typeface="Arial" panose="020B0604020202020204" pitchFamily="34" charset="0"/>
              </a:rPr>
              <a:t> come una </a:t>
            </a:r>
            <a:r>
              <a:rPr lang="en-US" sz="1400" dirty="0" err="1">
                <a:cs typeface="Arial" panose="020B0604020202020204" pitchFamily="34" charset="0"/>
              </a:rPr>
              <a:t>sequenza</a:t>
            </a:r>
            <a:r>
              <a:rPr lang="en-US" sz="1400" dirty="0">
                <a:cs typeface="Arial" panose="020B0604020202020204" pitchFamily="34" charset="0"/>
              </a:rPr>
              <a:t> di </a:t>
            </a:r>
            <a:r>
              <a:rPr lang="en-US" sz="1400" dirty="0" err="1">
                <a:cs typeface="Arial" panose="020B0604020202020204" pitchFamily="34" charset="0"/>
              </a:rPr>
              <a:t>incidenti</a:t>
            </a:r>
            <a:r>
              <a:rPr lang="en-US" sz="1400" dirty="0">
                <a:cs typeface="Arial" panose="020B0604020202020204" pitchFamily="34" charset="0"/>
              </a:rPr>
              <a:t> </a:t>
            </a:r>
            <a:r>
              <a:rPr lang="en-US" sz="1400" dirty="0" err="1">
                <a:cs typeface="Arial" panose="020B0604020202020204" pitchFamily="34" charset="0"/>
              </a:rPr>
              <a:t>rilevanti</a:t>
            </a:r>
            <a:r>
              <a:rPr lang="en-US" sz="1400" dirty="0">
                <a:cs typeface="Arial" panose="020B0604020202020204" pitchFamily="34" charset="0"/>
              </a:rPr>
              <a:t> di </a:t>
            </a:r>
            <a:r>
              <a:rPr lang="en-US" sz="1400" dirty="0" err="1">
                <a:cs typeface="Arial" panose="020B0604020202020204" pitchFamily="34" charset="0"/>
              </a:rPr>
              <a:t>diversa</a:t>
            </a:r>
            <a:r>
              <a:rPr lang="en-US" sz="1400" dirty="0">
                <a:cs typeface="Arial" panose="020B0604020202020204" pitchFamily="34" charset="0"/>
              </a:rPr>
              <a:t> natura, </a:t>
            </a:r>
            <a:r>
              <a:rPr lang="en-US" sz="1400" dirty="0" err="1">
                <a:cs typeface="Arial" panose="020B0604020202020204" pitchFamily="34" charset="0"/>
              </a:rPr>
              <a:t>causalmente</a:t>
            </a:r>
            <a:r>
              <a:rPr lang="en-US" sz="1400" dirty="0">
                <a:cs typeface="Arial" panose="020B0604020202020204" pitchFamily="34" charset="0"/>
              </a:rPr>
              <a:t> </a:t>
            </a:r>
            <a:r>
              <a:rPr lang="en-US" sz="1400" dirty="0" err="1">
                <a:cs typeface="Arial" panose="020B0604020202020204" pitchFamily="34" charset="0"/>
              </a:rPr>
              <a:t>connessi</a:t>
            </a:r>
            <a:r>
              <a:rPr lang="en-US" sz="1400" dirty="0">
                <a:cs typeface="Arial" panose="020B0604020202020204" pitchFamily="34" charset="0"/>
              </a:rPr>
              <a:t> </a:t>
            </a:r>
            <a:r>
              <a:rPr lang="en-US" sz="1400" dirty="0" err="1">
                <a:cs typeface="Arial" panose="020B0604020202020204" pitchFamily="34" charset="0"/>
              </a:rPr>
              <a:t>che</a:t>
            </a:r>
            <a:r>
              <a:rPr lang="en-US" sz="1400" dirty="0">
                <a:cs typeface="Arial" panose="020B0604020202020204" pitchFamily="34" charset="0"/>
              </a:rPr>
              <a:t> </a:t>
            </a:r>
            <a:r>
              <a:rPr lang="en-US" sz="1400" dirty="0" err="1">
                <a:cs typeface="Arial" panose="020B0604020202020204" pitchFamily="34" charset="0"/>
              </a:rPr>
              <a:t>coinvolgono</a:t>
            </a:r>
            <a:r>
              <a:rPr lang="en-US" sz="1400" dirty="0">
                <a:cs typeface="Arial" panose="020B0604020202020204" pitchFamily="34" charset="0"/>
              </a:rPr>
              <a:t> diverse </a:t>
            </a:r>
            <a:r>
              <a:rPr lang="en-US" sz="1400" dirty="0" err="1">
                <a:cs typeface="Arial" panose="020B0604020202020204" pitchFamily="34" charset="0"/>
              </a:rPr>
              <a:t>installazioni</a:t>
            </a:r>
            <a:r>
              <a:rPr lang="en-US" sz="1400" dirty="0">
                <a:cs typeface="Arial" panose="020B0604020202020204" pitchFamily="34" charset="0"/>
              </a:rPr>
              <a:t> […] </a:t>
            </a:r>
            <a:r>
              <a:rPr lang="en-US" sz="1400" dirty="0" err="1">
                <a:cs typeface="Arial" panose="020B0604020202020204" pitchFamily="34" charset="0"/>
              </a:rPr>
              <a:t>che</a:t>
            </a:r>
            <a:r>
              <a:rPr lang="en-US" sz="1400" dirty="0">
                <a:cs typeface="Arial" panose="020B0604020202020204" pitchFamily="34" charset="0"/>
              </a:rPr>
              <a:t> porta ad </a:t>
            </a:r>
            <a:r>
              <a:rPr lang="en-US" sz="1400" dirty="0" err="1">
                <a:cs typeface="Arial" panose="020B0604020202020204" pitchFamily="34" charset="0"/>
              </a:rPr>
              <a:t>effetti</a:t>
            </a:r>
            <a:r>
              <a:rPr lang="en-US" sz="1400" dirty="0">
                <a:cs typeface="Arial" panose="020B0604020202020204" pitchFamily="34" charset="0"/>
              </a:rPr>
              <a:t> </a:t>
            </a:r>
            <a:r>
              <a:rPr lang="en-US" sz="1400" dirty="0" err="1">
                <a:cs typeface="Arial" panose="020B0604020202020204" pitchFamily="34" charset="0"/>
              </a:rPr>
              <a:t>diretti</a:t>
            </a:r>
            <a:r>
              <a:rPr lang="en-US" sz="1400" dirty="0">
                <a:cs typeface="Arial" panose="020B0604020202020204" pitchFamily="34" charset="0"/>
              </a:rPr>
              <a:t> o </a:t>
            </a:r>
            <a:r>
              <a:rPr lang="en-US" sz="1400" dirty="0" err="1">
                <a:cs typeface="Arial" panose="020B0604020202020204" pitchFamily="34" charset="0"/>
              </a:rPr>
              <a:t>indiretti</a:t>
            </a:r>
            <a:r>
              <a:rPr lang="en-US" sz="1400" dirty="0">
                <a:cs typeface="Arial" panose="020B0604020202020204" pitchFamily="34" charset="0"/>
              </a:rPr>
              <a:t>, </a:t>
            </a:r>
            <a:r>
              <a:rPr lang="en-US" sz="1400" dirty="0" err="1">
                <a:cs typeface="Arial" panose="020B0604020202020204" pitchFamily="34" charset="0"/>
              </a:rPr>
              <a:t>immediati</a:t>
            </a:r>
            <a:r>
              <a:rPr lang="en-US" sz="1400" dirty="0">
                <a:cs typeface="Arial" panose="020B0604020202020204" pitchFamily="34" charset="0"/>
              </a:rPr>
              <a:t> o </a:t>
            </a:r>
            <a:r>
              <a:rPr lang="en-US" sz="1400" dirty="0" err="1">
                <a:cs typeface="Arial" panose="020B0604020202020204" pitchFamily="34" charset="0"/>
              </a:rPr>
              <a:t>ritardati</a:t>
            </a:r>
            <a:r>
              <a:rPr lang="en-US" sz="1400" dirty="0">
                <a:cs typeface="Arial" panose="020B0604020202020204" pitchFamily="34" charset="0"/>
              </a:rPr>
              <a:t>.</a:t>
            </a:r>
            <a:endParaRPr lang="en-US" sz="1400" dirty="0">
              <a:solidFill>
                <a:srgbClr val="0070C0"/>
              </a:solidFill>
              <a:cs typeface="Arial" panose="020B0604020202020204" pitchFamily="34" charset="0"/>
            </a:endParaRPr>
          </a:p>
        </p:txBody>
      </p:sp>
      <p:pic>
        <p:nvPicPr>
          <p:cNvPr id="17" name="Immagine 16">
            <a:extLst>
              <a:ext uri="{FF2B5EF4-FFF2-40B4-BE49-F238E27FC236}">
                <a16:creationId xmlns:a16="http://schemas.microsoft.com/office/drawing/2014/main" id="{A4761F19-D83D-4603-AC1B-FA5E203EBD29}"/>
              </a:ext>
            </a:extLst>
          </p:cNvPr>
          <p:cNvPicPr>
            <a:picLocks noChangeAspect="1"/>
          </p:cNvPicPr>
          <p:nvPr/>
        </p:nvPicPr>
        <p:blipFill rotWithShape="1">
          <a:blip r:embed="rId4"/>
          <a:srcRect l="9628" t="29972" r="7460" b="16336"/>
          <a:stretch/>
        </p:blipFill>
        <p:spPr>
          <a:xfrm>
            <a:off x="5630272" y="1981416"/>
            <a:ext cx="3113188" cy="1334738"/>
          </a:xfrm>
          <a:prstGeom prst="rect">
            <a:avLst/>
          </a:prstGeom>
        </p:spPr>
      </p:pic>
      <p:sp>
        <p:nvSpPr>
          <p:cNvPr id="13" name="CasellaDiTesto 12">
            <a:extLst>
              <a:ext uri="{FF2B5EF4-FFF2-40B4-BE49-F238E27FC236}">
                <a16:creationId xmlns:a16="http://schemas.microsoft.com/office/drawing/2014/main" id="{635D32EA-802B-4BED-93AE-78480BA8E860}"/>
              </a:ext>
            </a:extLst>
          </p:cNvPr>
          <p:cNvSpPr txBox="1"/>
          <p:nvPr/>
        </p:nvSpPr>
        <p:spPr>
          <a:xfrm>
            <a:off x="326377" y="3316154"/>
            <a:ext cx="8240277" cy="523220"/>
          </a:xfrm>
          <a:prstGeom prst="rect">
            <a:avLst/>
          </a:prstGeom>
          <a:noFill/>
        </p:spPr>
        <p:txBody>
          <a:bodyPr wrap="square" rtlCol="0">
            <a:spAutoFit/>
          </a:bodyPr>
          <a:lstStyle/>
          <a:p>
            <a:pPr algn="just"/>
            <a:r>
              <a:rPr lang="en-US" sz="1400" dirty="0">
                <a:cs typeface="Arial" panose="020B0604020202020204" pitchFamily="34" charset="0"/>
              </a:rPr>
              <a:t>La </a:t>
            </a:r>
            <a:r>
              <a:rPr lang="en-US" sz="1400" dirty="0" err="1">
                <a:cs typeface="Arial" panose="020B0604020202020204" pitchFamily="34" charset="0"/>
              </a:rPr>
              <a:t>direttiva</a:t>
            </a:r>
            <a:r>
              <a:rPr lang="en-US" sz="1400" dirty="0">
                <a:cs typeface="Arial" panose="020B0604020202020204" pitchFamily="34" charset="0"/>
              </a:rPr>
              <a:t> SEVESO III </a:t>
            </a:r>
            <a:r>
              <a:rPr lang="en-US" sz="1400" dirty="0" err="1">
                <a:cs typeface="Arial" panose="020B0604020202020204" pitchFamily="34" charset="0"/>
              </a:rPr>
              <a:t>riconosce</a:t>
            </a:r>
            <a:r>
              <a:rPr lang="en-US" sz="1400" dirty="0">
                <a:cs typeface="Arial" panose="020B0604020202020204" pitchFamily="34" charset="0"/>
              </a:rPr>
              <a:t> il </a:t>
            </a:r>
            <a:r>
              <a:rPr lang="en-US" sz="1400" dirty="0" err="1">
                <a:cs typeface="Arial" panose="020B0604020202020204" pitchFamily="34" charset="0"/>
              </a:rPr>
              <a:t>pericolo</a:t>
            </a:r>
            <a:r>
              <a:rPr lang="en-US" sz="1400" dirty="0">
                <a:cs typeface="Arial" panose="020B0604020202020204" pitchFamily="34" charset="0"/>
              </a:rPr>
              <a:t> </a:t>
            </a:r>
            <a:r>
              <a:rPr lang="en-US" sz="1400" dirty="0" err="1">
                <a:cs typeface="Arial" panose="020B0604020202020204" pitchFamily="34" charset="0"/>
              </a:rPr>
              <a:t>dell’effetto</a:t>
            </a:r>
            <a:r>
              <a:rPr lang="en-US" sz="1400" dirty="0">
                <a:cs typeface="Arial" panose="020B0604020202020204" pitchFamily="34" charset="0"/>
              </a:rPr>
              <a:t> domino, </a:t>
            </a:r>
            <a:r>
              <a:rPr lang="en-US" sz="1400" dirty="0" err="1">
                <a:cs typeface="Arial" panose="020B0604020202020204" pitchFamily="34" charset="0"/>
              </a:rPr>
              <a:t>richiedendo</a:t>
            </a:r>
            <a:r>
              <a:rPr lang="en-US" sz="1400" dirty="0">
                <a:cs typeface="Arial" panose="020B0604020202020204" pitchFamily="34" charset="0"/>
              </a:rPr>
              <a:t> la </a:t>
            </a:r>
            <a:r>
              <a:rPr lang="en-US" sz="1400" dirty="0" err="1">
                <a:cs typeface="Arial" panose="020B0604020202020204" pitchFamily="34" charset="0"/>
              </a:rPr>
              <a:t>valutazione</a:t>
            </a:r>
            <a:r>
              <a:rPr lang="en-US" sz="1400" dirty="0">
                <a:cs typeface="Arial" panose="020B0604020202020204" pitchFamily="34" charset="0"/>
              </a:rPr>
              <a:t> </a:t>
            </a:r>
            <a:r>
              <a:rPr lang="en-US" sz="1400" dirty="0" err="1">
                <a:cs typeface="Arial" panose="020B0604020202020204" pitchFamily="34" charset="0"/>
              </a:rPr>
              <a:t>degli</a:t>
            </a:r>
            <a:r>
              <a:rPr lang="en-US" sz="1400" dirty="0">
                <a:cs typeface="Arial" panose="020B0604020202020204" pitchFamily="34" charset="0"/>
              </a:rPr>
              <a:t> </a:t>
            </a:r>
            <a:r>
              <a:rPr lang="en-US" sz="1400" dirty="0" err="1">
                <a:cs typeface="Arial" panose="020B0604020202020204" pitchFamily="34" charset="0"/>
              </a:rPr>
              <a:t>effetti</a:t>
            </a:r>
            <a:r>
              <a:rPr lang="en-US" sz="1400" dirty="0">
                <a:cs typeface="Arial" panose="020B0604020202020204" pitchFamily="34" charset="0"/>
              </a:rPr>
              <a:t> domino in tutti </a:t>
            </a:r>
            <a:r>
              <a:rPr lang="en-US" sz="1400" dirty="0" err="1">
                <a:cs typeface="Arial" panose="020B0604020202020204" pitchFamily="34" charset="0"/>
              </a:rPr>
              <a:t>gli</a:t>
            </a:r>
            <a:r>
              <a:rPr lang="en-US" sz="1400" dirty="0">
                <a:cs typeface="Arial" panose="020B0604020202020204" pitchFamily="34" charset="0"/>
              </a:rPr>
              <a:t> </a:t>
            </a:r>
            <a:r>
              <a:rPr lang="en-US" sz="1400" dirty="0" err="1">
                <a:cs typeface="Arial" panose="020B0604020202020204" pitchFamily="34" charset="0"/>
              </a:rPr>
              <a:t>stabilimenti</a:t>
            </a:r>
            <a:r>
              <a:rPr lang="en-US" sz="1400" dirty="0">
                <a:cs typeface="Arial" panose="020B0604020202020204" pitchFamily="34" charset="0"/>
              </a:rPr>
              <a:t> </a:t>
            </a:r>
            <a:r>
              <a:rPr lang="en-US" sz="1400" dirty="0" err="1">
                <a:cs typeface="Arial" panose="020B0604020202020204" pitchFamily="34" charset="0"/>
              </a:rPr>
              <a:t>che</a:t>
            </a:r>
            <a:r>
              <a:rPr lang="en-US" sz="1400" dirty="0">
                <a:cs typeface="Arial" panose="020B0604020202020204" pitchFamily="34" charset="0"/>
              </a:rPr>
              <a:t> </a:t>
            </a:r>
            <a:r>
              <a:rPr lang="en-US" sz="1400" dirty="0" err="1">
                <a:cs typeface="Arial" panose="020B0604020202020204" pitchFamily="34" charset="0"/>
              </a:rPr>
              <a:t>richiedono</a:t>
            </a:r>
            <a:r>
              <a:rPr lang="en-US" sz="1400" dirty="0">
                <a:cs typeface="Arial" panose="020B0604020202020204" pitchFamily="34" charset="0"/>
              </a:rPr>
              <a:t> </a:t>
            </a:r>
            <a:r>
              <a:rPr lang="en-US" sz="1400" dirty="0" err="1">
                <a:cs typeface="Arial" panose="020B0604020202020204" pitchFamily="34" charset="0"/>
              </a:rPr>
              <a:t>l’emissione</a:t>
            </a:r>
            <a:r>
              <a:rPr lang="en-US" sz="1400" dirty="0">
                <a:cs typeface="Arial" panose="020B0604020202020204" pitchFamily="34" charset="0"/>
              </a:rPr>
              <a:t> </a:t>
            </a:r>
            <a:r>
              <a:rPr lang="en-US" sz="1400" dirty="0" err="1">
                <a:cs typeface="Arial" panose="020B0604020202020204" pitchFamily="34" charset="0"/>
              </a:rPr>
              <a:t>obbligata</a:t>
            </a:r>
            <a:r>
              <a:rPr lang="en-US" sz="1400" dirty="0">
                <a:cs typeface="Arial" panose="020B0604020202020204" pitchFamily="34" charset="0"/>
              </a:rPr>
              <a:t> del </a:t>
            </a:r>
            <a:r>
              <a:rPr lang="en-US" sz="1400" dirty="0" err="1">
                <a:cs typeface="Arial" panose="020B0604020202020204" pitchFamily="34" charset="0"/>
              </a:rPr>
              <a:t>Rapporto</a:t>
            </a:r>
            <a:r>
              <a:rPr lang="en-US" sz="1400" dirty="0">
                <a:cs typeface="Arial" panose="020B0604020202020204" pitchFamily="34" charset="0"/>
              </a:rPr>
              <a:t> di </a:t>
            </a:r>
            <a:r>
              <a:rPr lang="en-US" sz="1400" dirty="0" err="1">
                <a:cs typeface="Arial" panose="020B0604020202020204" pitchFamily="34" charset="0"/>
              </a:rPr>
              <a:t>Sicurezza</a:t>
            </a:r>
            <a:r>
              <a:rPr lang="en-US" sz="1400" dirty="0">
                <a:cs typeface="Arial" panose="020B0604020202020204" pitchFamily="34" charset="0"/>
              </a:rPr>
              <a:t>.</a:t>
            </a:r>
          </a:p>
        </p:txBody>
      </p:sp>
      <p:graphicFrame>
        <p:nvGraphicFramePr>
          <p:cNvPr id="10" name="Tabella 9">
            <a:extLst>
              <a:ext uri="{FF2B5EF4-FFF2-40B4-BE49-F238E27FC236}">
                <a16:creationId xmlns:a16="http://schemas.microsoft.com/office/drawing/2014/main" id="{F9A304C5-C51F-4C45-B7D6-5678CD20D3D1}"/>
              </a:ext>
            </a:extLst>
          </p:cNvPr>
          <p:cNvGraphicFramePr>
            <a:graphicFrameLocks noGrp="1"/>
          </p:cNvGraphicFramePr>
          <p:nvPr>
            <p:extLst>
              <p:ext uri="{D42A27DB-BD31-4B8C-83A1-F6EECF244321}">
                <p14:modId xmlns:p14="http://schemas.microsoft.com/office/powerpoint/2010/main" val="3058588150"/>
              </p:ext>
            </p:extLst>
          </p:nvPr>
        </p:nvGraphicFramePr>
        <p:xfrm>
          <a:off x="326377" y="4024448"/>
          <a:ext cx="8518947" cy="2590800"/>
        </p:xfrm>
        <a:graphic>
          <a:graphicData uri="http://schemas.openxmlformats.org/drawingml/2006/table">
            <a:tbl>
              <a:tblPr firstRow="1" bandRow="1">
                <a:tableStyleId>{2D5ABB26-0587-4C30-8999-92F81FD0307C}</a:tableStyleId>
              </a:tblPr>
              <a:tblGrid>
                <a:gridCol w="1622362">
                  <a:extLst>
                    <a:ext uri="{9D8B030D-6E8A-4147-A177-3AD203B41FA5}">
                      <a16:colId xmlns:a16="http://schemas.microsoft.com/office/drawing/2014/main" val="1487396813"/>
                    </a:ext>
                  </a:extLst>
                </a:gridCol>
                <a:gridCol w="6896585">
                  <a:extLst>
                    <a:ext uri="{9D8B030D-6E8A-4147-A177-3AD203B41FA5}">
                      <a16:colId xmlns:a16="http://schemas.microsoft.com/office/drawing/2014/main" val="1301378840"/>
                    </a:ext>
                  </a:extLst>
                </a:gridCol>
              </a:tblGrid>
              <a:tr h="424799">
                <a:tc>
                  <a:txBody>
                    <a:bodyPr/>
                    <a:lstStyle/>
                    <a:p>
                      <a:r>
                        <a:rPr lang="it-IT" sz="1400" dirty="0">
                          <a:solidFill>
                            <a:srgbClr val="FF0000"/>
                          </a:solidFill>
                        </a:rPr>
                        <a:t>Scenario primario</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it-IT" sz="1400" dirty="0"/>
                        <a:t>Uno scenario incidentale che da inizio ad un effetto domino che si propaga con escalation ad altre unità di processo o stoccaggio, innescando uno o più scenari incidentali secondari.</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63431653"/>
                  </a:ext>
                </a:extLst>
              </a:tr>
              <a:tr h="679679">
                <a:tc>
                  <a:txBody>
                    <a:bodyPr/>
                    <a:lstStyle/>
                    <a:p>
                      <a:r>
                        <a:rPr lang="it-IT" sz="1400" dirty="0">
                          <a:solidFill>
                            <a:srgbClr val="FF0000"/>
                          </a:solidFill>
                        </a:rPr>
                        <a:t>Propagazione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400" dirty="0"/>
                        <a:t>Nel </a:t>
                      </a:r>
                      <a:r>
                        <a:rPr lang="en-US" sz="1400" dirty="0" err="1"/>
                        <a:t>caso</a:t>
                      </a:r>
                      <a:r>
                        <a:rPr lang="en-US" sz="1400" dirty="0"/>
                        <a:t> di un </a:t>
                      </a:r>
                      <a:r>
                        <a:rPr lang="en-US" sz="1400" dirty="0" err="1"/>
                        <a:t>effetto</a:t>
                      </a:r>
                      <a:r>
                        <a:rPr lang="en-US" sz="1400" dirty="0"/>
                        <a:t> domino </a:t>
                      </a:r>
                      <a:r>
                        <a:rPr lang="en-US" sz="1400" dirty="0" err="1"/>
                        <a:t>spaziale</a:t>
                      </a:r>
                      <a:r>
                        <a:rPr lang="en-US" sz="1400" dirty="0"/>
                        <a:t>, la </a:t>
                      </a:r>
                      <a:r>
                        <a:rPr lang="en-US" sz="1400" dirty="0" err="1"/>
                        <a:t>propagazione</a:t>
                      </a:r>
                      <a:r>
                        <a:rPr lang="en-US" sz="1400" dirty="0"/>
                        <a:t> </a:t>
                      </a:r>
                      <a:r>
                        <a:rPr lang="en-US" sz="1400" dirty="0" err="1"/>
                        <a:t>indica</a:t>
                      </a:r>
                      <a:r>
                        <a:rPr lang="en-US" sz="1400" dirty="0"/>
                        <a:t> </a:t>
                      </a:r>
                      <a:r>
                        <a:rPr lang="en-US" sz="1400" dirty="0" err="1"/>
                        <a:t>il</a:t>
                      </a:r>
                      <a:r>
                        <a:rPr lang="en-US" sz="1400" dirty="0"/>
                        <a:t> </a:t>
                      </a:r>
                      <a:r>
                        <a:rPr lang="en-US" sz="1400" dirty="0" err="1"/>
                        <a:t>coinvolgimento</a:t>
                      </a:r>
                      <a:r>
                        <a:rPr lang="en-US" sz="1400" dirty="0"/>
                        <a:t> di alter </a:t>
                      </a:r>
                      <a:r>
                        <a:rPr lang="en-US" sz="1400" dirty="0" err="1"/>
                        <a:t>unità</a:t>
                      </a:r>
                      <a:r>
                        <a:rPr lang="en-US" sz="1400" dirty="0"/>
                        <a:t> o </a:t>
                      </a:r>
                      <a:r>
                        <a:rPr lang="en-US" sz="1400" dirty="0" err="1"/>
                        <a:t>apparecchiature</a:t>
                      </a:r>
                      <a:r>
                        <a:rPr lang="en-US" sz="1400" dirty="0"/>
                        <a:t>, </a:t>
                      </a:r>
                      <a:r>
                        <a:rPr lang="en-US" sz="1400" dirty="0" err="1"/>
                        <a:t>presenti</a:t>
                      </a:r>
                      <a:r>
                        <a:rPr lang="en-US" sz="1400" dirty="0"/>
                        <a:t> in </a:t>
                      </a:r>
                      <a:r>
                        <a:rPr lang="en-US" sz="1400" dirty="0" err="1"/>
                        <a:t>posizioni</a:t>
                      </a:r>
                      <a:r>
                        <a:rPr lang="en-US" sz="1400" dirty="0"/>
                        <a:t> diverse rispetto a </a:t>
                      </a:r>
                      <a:r>
                        <a:rPr lang="en-US" sz="1400" dirty="0" err="1"/>
                        <a:t>quella</a:t>
                      </a:r>
                      <a:r>
                        <a:rPr lang="en-US" sz="1400" dirty="0"/>
                        <a:t> </a:t>
                      </a:r>
                      <a:r>
                        <a:rPr lang="en-US" sz="1400" dirty="0" err="1"/>
                        <a:t>dell’evento</a:t>
                      </a:r>
                      <a:r>
                        <a:rPr lang="en-US" sz="1400" dirty="0"/>
                        <a:t> </a:t>
                      </a:r>
                      <a:r>
                        <a:rPr lang="en-US" sz="1400" dirty="0" err="1"/>
                        <a:t>primario</a:t>
                      </a:r>
                      <a:r>
                        <a:rPr lang="en-US" sz="1400" dirty="0"/>
                        <a:t>. Nel </a:t>
                      </a:r>
                      <a:r>
                        <a:rPr lang="en-US" sz="1400" dirty="0" err="1"/>
                        <a:t>caso</a:t>
                      </a:r>
                      <a:r>
                        <a:rPr lang="en-US" sz="1400" dirty="0"/>
                        <a:t> di un </a:t>
                      </a:r>
                      <a:r>
                        <a:rPr lang="en-US" sz="1400" dirty="0" err="1"/>
                        <a:t>effetto</a:t>
                      </a:r>
                      <a:r>
                        <a:rPr lang="en-US" sz="1400" dirty="0"/>
                        <a:t> domino </a:t>
                      </a:r>
                      <a:r>
                        <a:rPr lang="en-US" sz="1400" dirty="0" err="1"/>
                        <a:t>temporale</a:t>
                      </a:r>
                      <a:r>
                        <a:rPr lang="en-US" sz="1400" dirty="0"/>
                        <a:t>, </a:t>
                      </a:r>
                      <a:r>
                        <a:rPr lang="en-US" sz="1400" dirty="0" err="1"/>
                        <a:t>c’è</a:t>
                      </a:r>
                      <a:r>
                        <a:rPr lang="en-US" sz="1400" dirty="0"/>
                        <a:t> </a:t>
                      </a:r>
                      <a:r>
                        <a:rPr lang="en-US" sz="1400" dirty="0" err="1"/>
                        <a:t>propagazione</a:t>
                      </a:r>
                      <a:r>
                        <a:rPr lang="en-US" sz="1400" dirty="0"/>
                        <a:t> </a:t>
                      </a:r>
                      <a:r>
                        <a:rPr lang="en-US" sz="1400" dirty="0" err="1"/>
                        <a:t>nella</a:t>
                      </a:r>
                      <a:r>
                        <a:rPr lang="en-US" sz="1400" dirty="0"/>
                        <a:t> </a:t>
                      </a:r>
                      <a:r>
                        <a:rPr lang="en-US" sz="1400" dirty="0" err="1"/>
                        <a:t>stessa</a:t>
                      </a:r>
                      <a:r>
                        <a:rPr lang="en-US" sz="1400" dirty="0"/>
                        <a:t> </a:t>
                      </a:r>
                      <a:r>
                        <a:rPr lang="en-US" sz="1400" dirty="0" err="1"/>
                        <a:t>unità</a:t>
                      </a:r>
                      <a:r>
                        <a:rPr lang="en-US" sz="1400" dirty="0"/>
                        <a:t> o </a:t>
                      </a:r>
                      <a:r>
                        <a:rPr lang="en-US" sz="1400" dirty="0" err="1"/>
                        <a:t>apparecchiatura</a:t>
                      </a:r>
                      <a:r>
                        <a:rPr lang="en-US" sz="1400" dirty="0"/>
                        <a:t>.</a:t>
                      </a:r>
                      <a:endParaRPr lang="it-IT"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27864706"/>
                  </a:ext>
                </a:extLst>
              </a:tr>
              <a:tr h="297360">
                <a:tc>
                  <a:txBody>
                    <a:bodyPr/>
                    <a:lstStyle/>
                    <a:p>
                      <a:r>
                        <a:rPr lang="en-US" sz="1400" dirty="0">
                          <a:solidFill>
                            <a:srgbClr val="FF0000"/>
                          </a:solidFill>
                        </a:rPr>
                        <a:t>Scenario </a:t>
                      </a:r>
                      <a:r>
                        <a:rPr lang="en-US" sz="1400" dirty="0" err="1">
                          <a:solidFill>
                            <a:srgbClr val="FF0000"/>
                          </a:solidFill>
                        </a:rPr>
                        <a:t>secondario</a:t>
                      </a:r>
                      <a:endParaRPr lang="it-IT" sz="1400" dirty="0">
                        <a:solidFill>
                          <a:srgbClr val="FF0000"/>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400" dirty="0"/>
                        <a:t>Uno scenario </a:t>
                      </a:r>
                      <a:r>
                        <a:rPr lang="en-US" sz="1400" dirty="0" err="1"/>
                        <a:t>incidentale</a:t>
                      </a:r>
                      <a:r>
                        <a:rPr lang="en-US" sz="1400" dirty="0"/>
                        <a:t> </a:t>
                      </a:r>
                      <a:r>
                        <a:rPr lang="en-US" sz="1400" dirty="0" err="1"/>
                        <a:t>causato</a:t>
                      </a:r>
                      <a:r>
                        <a:rPr lang="en-US" sz="1400" dirty="0"/>
                        <a:t> </a:t>
                      </a:r>
                      <a:r>
                        <a:rPr lang="en-US" sz="1400" dirty="0" err="1"/>
                        <a:t>dall’impatto</a:t>
                      </a:r>
                      <a:r>
                        <a:rPr lang="en-US" sz="1400" dirty="0"/>
                        <a:t> con un </a:t>
                      </a:r>
                      <a:r>
                        <a:rPr lang="en-US" sz="1400" dirty="0" err="1"/>
                        <a:t>vettore</a:t>
                      </a:r>
                      <a:r>
                        <a:rPr lang="en-US" sz="1400" dirty="0"/>
                        <a:t> di escalation </a:t>
                      </a:r>
                      <a:r>
                        <a:rPr lang="en-US" sz="1400" dirty="0" err="1"/>
                        <a:t>generato</a:t>
                      </a:r>
                      <a:r>
                        <a:rPr lang="en-US" sz="1400" dirty="0"/>
                        <a:t> da uno scenario </a:t>
                      </a:r>
                      <a:r>
                        <a:rPr lang="en-US" sz="1400" dirty="0" err="1"/>
                        <a:t>incidentale</a:t>
                      </a:r>
                      <a:r>
                        <a:rPr lang="en-US" sz="1400" dirty="0"/>
                        <a:t> </a:t>
                      </a:r>
                      <a:r>
                        <a:rPr lang="en-US" sz="1400" dirty="0" err="1"/>
                        <a:t>primario</a:t>
                      </a:r>
                      <a:r>
                        <a:rPr lang="en-US" sz="1400" dirty="0"/>
                        <a:t>.</a:t>
                      </a:r>
                      <a:endParaRPr lang="it-IT"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05022587"/>
                  </a:ext>
                </a:extLst>
              </a:tr>
              <a:tr h="172280">
                <a:tc>
                  <a:txBody>
                    <a:bodyPr/>
                    <a:lstStyle/>
                    <a:p>
                      <a:r>
                        <a:rPr lang="en-US" sz="1400" dirty="0">
                          <a:solidFill>
                            <a:srgbClr val="FF0000"/>
                          </a:solidFill>
                        </a:rPr>
                        <a:t>Escalation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400" dirty="0" err="1"/>
                        <a:t>L’intensificazione</a:t>
                      </a:r>
                      <a:r>
                        <a:rPr lang="en-US" sz="1400" dirty="0"/>
                        <a:t> </a:t>
                      </a:r>
                      <a:r>
                        <a:rPr lang="en-US" sz="1400" dirty="0" err="1"/>
                        <a:t>delle</a:t>
                      </a:r>
                      <a:r>
                        <a:rPr lang="en-US" sz="1400" dirty="0"/>
                        <a:t> </a:t>
                      </a:r>
                      <a:r>
                        <a:rPr lang="en-US" sz="1400" dirty="0" err="1"/>
                        <a:t>conseguenze</a:t>
                      </a:r>
                      <a:r>
                        <a:rPr lang="en-US" sz="1400" dirty="0"/>
                        <a:t> di un </a:t>
                      </a:r>
                      <a:r>
                        <a:rPr lang="en-US" sz="1400" dirty="0" err="1"/>
                        <a:t>evento</a:t>
                      </a:r>
                      <a:r>
                        <a:rPr lang="en-US" sz="1400" dirty="0"/>
                        <a:t> </a:t>
                      </a:r>
                      <a:r>
                        <a:rPr lang="en-US" sz="1400" dirty="0" err="1"/>
                        <a:t>indesiderato</a:t>
                      </a:r>
                      <a:r>
                        <a:rPr lang="en-US" sz="1400" dirty="0"/>
                        <a:t>.</a:t>
                      </a:r>
                      <a:endParaRPr lang="it-IT"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14720740"/>
                  </a:ext>
                </a:extLst>
              </a:tr>
              <a:tr h="297360">
                <a:tc>
                  <a:txBody>
                    <a:bodyPr/>
                    <a:lstStyle/>
                    <a:p>
                      <a:r>
                        <a:rPr lang="en-US" sz="1400" dirty="0" err="1">
                          <a:solidFill>
                            <a:srgbClr val="FF0000"/>
                          </a:solidFill>
                        </a:rPr>
                        <a:t>Vettore</a:t>
                      </a:r>
                      <a:r>
                        <a:rPr lang="en-US" sz="1400" dirty="0">
                          <a:solidFill>
                            <a:srgbClr val="FF0000"/>
                          </a:solidFill>
                        </a:rPr>
                        <a:t> di Escalation</a:t>
                      </a:r>
                      <a:endParaRPr lang="it-IT" sz="1400" dirty="0">
                        <a:solidFill>
                          <a:srgbClr val="FF0000"/>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400" dirty="0"/>
                        <a:t>Un </a:t>
                      </a:r>
                      <a:r>
                        <a:rPr lang="en-US" sz="1400" dirty="0" err="1"/>
                        <a:t>vettore</a:t>
                      </a:r>
                      <a:r>
                        <a:rPr lang="en-US" sz="1400" dirty="0"/>
                        <a:t> di </a:t>
                      </a:r>
                      <a:r>
                        <a:rPr lang="en-US" sz="1400" dirty="0" err="1"/>
                        <a:t>effetti</a:t>
                      </a:r>
                      <a:r>
                        <a:rPr lang="en-US" sz="1400" dirty="0"/>
                        <a:t> </a:t>
                      </a:r>
                      <a:r>
                        <a:rPr lang="en-US" sz="1400" dirty="0" err="1"/>
                        <a:t>fisici</a:t>
                      </a:r>
                      <a:r>
                        <a:rPr lang="en-US" sz="1400" dirty="0"/>
                        <a:t> generate </a:t>
                      </a:r>
                      <a:r>
                        <a:rPr lang="en-US" sz="1400" dirty="0" err="1"/>
                        <a:t>dallo</a:t>
                      </a:r>
                      <a:r>
                        <a:rPr lang="en-US" sz="1400" dirty="0"/>
                        <a:t> scenario </a:t>
                      </a:r>
                      <a:r>
                        <a:rPr lang="en-US" sz="1400" dirty="0" err="1"/>
                        <a:t>incidentale</a:t>
                      </a:r>
                      <a:r>
                        <a:rPr lang="en-US" sz="1400" dirty="0"/>
                        <a:t> </a:t>
                      </a:r>
                      <a:r>
                        <a:rPr lang="en-US" sz="1400" dirty="0" err="1"/>
                        <a:t>primario</a:t>
                      </a:r>
                      <a:r>
                        <a:rPr lang="en-US" sz="1400" dirty="0"/>
                        <a:t>.</a:t>
                      </a:r>
                      <a:endParaRPr lang="it-IT"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76783025"/>
                  </a:ext>
                </a:extLst>
              </a:tr>
            </a:tbl>
          </a:graphicData>
        </a:graphic>
      </p:graphicFrame>
    </p:spTree>
    <p:extLst>
      <p:ext uri="{BB962C8B-B14F-4D97-AF65-F5344CB8AC3E}">
        <p14:creationId xmlns:p14="http://schemas.microsoft.com/office/powerpoint/2010/main" val="3539911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303955" y="109742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Domino Effects</a:t>
            </a:r>
          </a:p>
        </p:txBody>
      </p:sp>
      <p:graphicFrame>
        <p:nvGraphicFramePr>
          <p:cNvPr id="7" name="Tabella 6"/>
          <p:cNvGraphicFramePr>
            <a:graphicFrameLocks noGrp="1"/>
          </p:cNvGraphicFramePr>
          <p:nvPr/>
        </p:nvGraphicFramePr>
        <p:xfrm>
          <a:off x="326377" y="184927"/>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DOMINO EFFECTS</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8" name="Picture 21" descr="ecos_flags - TEMPLATE"/>
          <p:cNvPicPr/>
          <p:nvPr/>
        </p:nvPicPr>
        <p:blipFill>
          <a:blip r:embed="rId3"/>
          <a:srcRect/>
          <a:stretch>
            <a:fillRect/>
          </a:stretch>
        </p:blipFill>
        <p:spPr bwMode="auto">
          <a:xfrm>
            <a:off x="523785" y="242752"/>
            <a:ext cx="1161943" cy="542142"/>
          </a:xfrm>
          <a:prstGeom prst="rect">
            <a:avLst/>
          </a:prstGeom>
          <a:noFill/>
          <a:ln w="9525">
            <a:noFill/>
            <a:miter lim="800000"/>
            <a:headEnd/>
            <a:tailEnd/>
          </a:ln>
        </p:spPr>
      </p:pic>
      <p:pic>
        <p:nvPicPr>
          <p:cNvPr id="9" name="Immagine 8"/>
          <p:cNvPicPr>
            <a:picLocks noChangeAspect="1"/>
          </p:cNvPicPr>
          <p:nvPr/>
        </p:nvPicPr>
        <p:blipFill>
          <a:blip r:embed="rId4"/>
          <a:stretch>
            <a:fillRect/>
          </a:stretch>
        </p:blipFill>
        <p:spPr>
          <a:xfrm>
            <a:off x="7675195" y="233354"/>
            <a:ext cx="969684" cy="643435"/>
          </a:xfrm>
          <a:prstGeom prst="rect">
            <a:avLst/>
          </a:prstGeom>
        </p:spPr>
      </p:pic>
      <p:sp>
        <p:nvSpPr>
          <p:cNvPr id="4" name="Segnaposto numero diapositiva 3"/>
          <p:cNvSpPr>
            <a:spLocks noGrp="1"/>
          </p:cNvSpPr>
          <p:nvPr>
            <p:ph type="sldNum" sz="quarter" idx="12"/>
          </p:nvPr>
        </p:nvSpPr>
        <p:spPr/>
        <p:txBody>
          <a:bodyPr/>
          <a:lstStyle/>
          <a:p>
            <a:fld id="{09077430-67B0-4552-8951-B6BE6D635E4D}" type="slidenum">
              <a:rPr lang="it-IT" smtClean="0"/>
              <a:t>22</a:t>
            </a:fld>
            <a:endParaRPr lang="it-IT" dirty="0"/>
          </a:p>
        </p:txBody>
      </p:sp>
      <p:grpSp>
        <p:nvGrpSpPr>
          <p:cNvPr id="38" name="Gruppo 37">
            <a:extLst>
              <a:ext uri="{FF2B5EF4-FFF2-40B4-BE49-F238E27FC236}">
                <a16:creationId xmlns:a16="http://schemas.microsoft.com/office/drawing/2014/main" id="{1F53AE85-1481-4D57-A457-262B4AB2A6B9}"/>
              </a:ext>
            </a:extLst>
          </p:cNvPr>
          <p:cNvGrpSpPr/>
          <p:nvPr/>
        </p:nvGrpSpPr>
        <p:grpSpPr>
          <a:xfrm>
            <a:off x="1774478" y="2165226"/>
            <a:ext cx="1265451" cy="1394158"/>
            <a:chOff x="1774478" y="2165226"/>
            <a:chExt cx="1265451" cy="1394158"/>
          </a:xfrm>
        </p:grpSpPr>
        <p:sp>
          <p:nvSpPr>
            <p:cNvPr id="12" name="Cilindro 11">
              <a:extLst>
                <a:ext uri="{FF2B5EF4-FFF2-40B4-BE49-F238E27FC236}">
                  <a16:creationId xmlns:a16="http://schemas.microsoft.com/office/drawing/2014/main" id="{749F8543-4789-40D3-BB70-44D0871639D4}"/>
                </a:ext>
              </a:extLst>
            </p:cNvPr>
            <p:cNvSpPr/>
            <p:nvPr/>
          </p:nvSpPr>
          <p:spPr>
            <a:xfrm>
              <a:off x="1774478" y="2165227"/>
              <a:ext cx="349848" cy="12242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ilindro 12">
              <a:extLst>
                <a:ext uri="{FF2B5EF4-FFF2-40B4-BE49-F238E27FC236}">
                  <a16:creationId xmlns:a16="http://schemas.microsoft.com/office/drawing/2014/main" id="{096E8EAC-A276-4DA0-905A-C7900288283C}"/>
                </a:ext>
              </a:extLst>
            </p:cNvPr>
            <p:cNvSpPr/>
            <p:nvPr/>
          </p:nvSpPr>
          <p:spPr>
            <a:xfrm>
              <a:off x="1949401" y="2165226"/>
              <a:ext cx="349848" cy="12242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ilindro 4">
              <a:extLst>
                <a:ext uri="{FF2B5EF4-FFF2-40B4-BE49-F238E27FC236}">
                  <a16:creationId xmlns:a16="http://schemas.microsoft.com/office/drawing/2014/main" id="{14A50DDC-9C49-4BB7-88C2-A9F204A461CA}"/>
                </a:ext>
              </a:extLst>
            </p:cNvPr>
            <p:cNvSpPr/>
            <p:nvPr/>
          </p:nvSpPr>
          <p:spPr>
            <a:xfrm>
              <a:off x="1899663" y="2481409"/>
              <a:ext cx="1140266" cy="1077975"/>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Esplosione: 8 punte 13">
            <a:extLst>
              <a:ext uri="{FF2B5EF4-FFF2-40B4-BE49-F238E27FC236}">
                <a16:creationId xmlns:a16="http://schemas.microsoft.com/office/drawing/2014/main" id="{4D4769CA-AA51-4F83-BDD9-5AA2E391A72E}"/>
              </a:ext>
            </a:extLst>
          </p:cNvPr>
          <p:cNvSpPr/>
          <p:nvPr/>
        </p:nvSpPr>
        <p:spPr>
          <a:xfrm>
            <a:off x="1802578" y="2601800"/>
            <a:ext cx="1611446" cy="1182814"/>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FF0000"/>
                </a:solidFill>
              </a:rPr>
              <a:t>Scenario</a:t>
            </a:r>
          </a:p>
          <a:p>
            <a:pPr algn="ctr"/>
            <a:r>
              <a:rPr lang="it-IT" sz="1600" dirty="0">
                <a:solidFill>
                  <a:srgbClr val="FF0000"/>
                </a:solidFill>
              </a:rPr>
              <a:t>primario</a:t>
            </a:r>
          </a:p>
        </p:txBody>
      </p:sp>
      <p:grpSp>
        <p:nvGrpSpPr>
          <p:cNvPr id="39" name="Gruppo 38">
            <a:extLst>
              <a:ext uri="{FF2B5EF4-FFF2-40B4-BE49-F238E27FC236}">
                <a16:creationId xmlns:a16="http://schemas.microsoft.com/office/drawing/2014/main" id="{5C73B703-0C9E-4077-A213-44F470D92043}"/>
              </a:ext>
            </a:extLst>
          </p:cNvPr>
          <p:cNvGrpSpPr/>
          <p:nvPr/>
        </p:nvGrpSpPr>
        <p:grpSpPr>
          <a:xfrm>
            <a:off x="4766049" y="2390456"/>
            <a:ext cx="1265451" cy="1394157"/>
            <a:chOff x="4766049" y="2390456"/>
            <a:chExt cx="1265451" cy="1394157"/>
          </a:xfrm>
        </p:grpSpPr>
        <p:sp>
          <p:nvSpPr>
            <p:cNvPr id="15" name="Cilindro 14">
              <a:extLst>
                <a:ext uri="{FF2B5EF4-FFF2-40B4-BE49-F238E27FC236}">
                  <a16:creationId xmlns:a16="http://schemas.microsoft.com/office/drawing/2014/main" id="{81AFA396-5A72-48B7-80A0-1F00E93DCF8B}"/>
                </a:ext>
              </a:extLst>
            </p:cNvPr>
            <p:cNvSpPr/>
            <p:nvPr/>
          </p:nvSpPr>
          <p:spPr>
            <a:xfrm>
              <a:off x="4766049" y="2390456"/>
              <a:ext cx="349848" cy="12242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ilindro 15">
              <a:extLst>
                <a:ext uri="{FF2B5EF4-FFF2-40B4-BE49-F238E27FC236}">
                  <a16:creationId xmlns:a16="http://schemas.microsoft.com/office/drawing/2014/main" id="{C46D301C-480A-4E27-95CE-1C1B914ACFA9}"/>
                </a:ext>
              </a:extLst>
            </p:cNvPr>
            <p:cNvSpPr/>
            <p:nvPr/>
          </p:nvSpPr>
          <p:spPr>
            <a:xfrm>
              <a:off x="4940972" y="2390456"/>
              <a:ext cx="349848" cy="12242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ilindro 16">
              <a:extLst>
                <a:ext uri="{FF2B5EF4-FFF2-40B4-BE49-F238E27FC236}">
                  <a16:creationId xmlns:a16="http://schemas.microsoft.com/office/drawing/2014/main" id="{338494D6-B9F3-48EA-8FA1-5638A1EE74B6}"/>
                </a:ext>
              </a:extLst>
            </p:cNvPr>
            <p:cNvSpPr/>
            <p:nvPr/>
          </p:nvSpPr>
          <p:spPr>
            <a:xfrm>
              <a:off x="4891234" y="2706638"/>
              <a:ext cx="1140266" cy="1077975"/>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9" name="Freccia a destra 18">
            <a:extLst>
              <a:ext uri="{FF2B5EF4-FFF2-40B4-BE49-F238E27FC236}">
                <a16:creationId xmlns:a16="http://schemas.microsoft.com/office/drawing/2014/main" id="{3AB04CE9-1FAB-49EE-BF24-C2797A325A0E}"/>
              </a:ext>
            </a:extLst>
          </p:cNvPr>
          <p:cNvSpPr/>
          <p:nvPr/>
        </p:nvSpPr>
        <p:spPr>
          <a:xfrm>
            <a:off x="3500802" y="3001049"/>
            <a:ext cx="1071198" cy="388436"/>
          </a:xfrm>
          <a:prstGeom prst="rightArrow">
            <a:avLst>
              <a:gd name="adj1" fmla="val 50000"/>
              <a:gd name="adj2" fmla="val 4329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Propagazione</a:t>
            </a:r>
          </a:p>
        </p:txBody>
      </p:sp>
      <p:grpSp>
        <p:nvGrpSpPr>
          <p:cNvPr id="40" name="Gruppo 39">
            <a:extLst>
              <a:ext uri="{FF2B5EF4-FFF2-40B4-BE49-F238E27FC236}">
                <a16:creationId xmlns:a16="http://schemas.microsoft.com/office/drawing/2014/main" id="{943148D9-EB2D-485C-9DE2-4E3B6F6FAA35}"/>
              </a:ext>
            </a:extLst>
          </p:cNvPr>
          <p:cNvGrpSpPr/>
          <p:nvPr/>
        </p:nvGrpSpPr>
        <p:grpSpPr>
          <a:xfrm>
            <a:off x="3675522" y="4350455"/>
            <a:ext cx="1265451" cy="1394158"/>
            <a:chOff x="3675522" y="4350455"/>
            <a:chExt cx="1265451" cy="1394158"/>
          </a:xfrm>
        </p:grpSpPr>
        <p:sp>
          <p:nvSpPr>
            <p:cNvPr id="20" name="Cilindro 19">
              <a:extLst>
                <a:ext uri="{FF2B5EF4-FFF2-40B4-BE49-F238E27FC236}">
                  <a16:creationId xmlns:a16="http://schemas.microsoft.com/office/drawing/2014/main" id="{2C1A2F60-8F10-4E0E-B78E-8B59B2F8700D}"/>
                </a:ext>
              </a:extLst>
            </p:cNvPr>
            <p:cNvSpPr/>
            <p:nvPr/>
          </p:nvSpPr>
          <p:spPr>
            <a:xfrm>
              <a:off x="3675522" y="4350456"/>
              <a:ext cx="349848" cy="12242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ilindro 20">
              <a:extLst>
                <a:ext uri="{FF2B5EF4-FFF2-40B4-BE49-F238E27FC236}">
                  <a16:creationId xmlns:a16="http://schemas.microsoft.com/office/drawing/2014/main" id="{938BBF9E-B5D2-46E7-B0EC-BD8B83878929}"/>
                </a:ext>
              </a:extLst>
            </p:cNvPr>
            <p:cNvSpPr/>
            <p:nvPr/>
          </p:nvSpPr>
          <p:spPr>
            <a:xfrm>
              <a:off x="3850445" y="4350455"/>
              <a:ext cx="349848" cy="12242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ilindro 21">
              <a:extLst>
                <a:ext uri="{FF2B5EF4-FFF2-40B4-BE49-F238E27FC236}">
                  <a16:creationId xmlns:a16="http://schemas.microsoft.com/office/drawing/2014/main" id="{071CC4EC-85E6-4BF2-A84F-5324D072E38C}"/>
                </a:ext>
              </a:extLst>
            </p:cNvPr>
            <p:cNvSpPr/>
            <p:nvPr/>
          </p:nvSpPr>
          <p:spPr>
            <a:xfrm>
              <a:off x="3800707" y="4666638"/>
              <a:ext cx="1140266" cy="1077975"/>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9" name="Esplosione: 8 punte 28">
            <a:extLst>
              <a:ext uri="{FF2B5EF4-FFF2-40B4-BE49-F238E27FC236}">
                <a16:creationId xmlns:a16="http://schemas.microsoft.com/office/drawing/2014/main" id="{70237BEC-07AD-4BC8-89A0-824B6F11887B}"/>
              </a:ext>
            </a:extLst>
          </p:cNvPr>
          <p:cNvSpPr/>
          <p:nvPr/>
        </p:nvSpPr>
        <p:spPr>
          <a:xfrm>
            <a:off x="4856476" y="2957862"/>
            <a:ext cx="1985541" cy="107797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FF0000"/>
                </a:solidFill>
              </a:rPr>
              <a:t>Scenario</a:t>
            </a:r>
          </a:p>
          <a:p>
            <a:pPr algn="ctr"/>
            <a:r>
              <a:rPr lang="it-IT" sz="1600" dirty="0">
                <a:solidFill>
                  <a:srgbClr val="FF0000"/>
                </a:solidFill>
              </a:rPr>
              <a:t>secondario</a:t>
            </a:r>
          </a:p>
        </p:txBody>
      </p:sp>
      <p:sp>
        <p:nvSpPr>
          <p:cNvPr id="30" name="Esplosione: 8 punte 29">
            <a:extLst>
              <a:ext uri="{FF2B5EF4-FFF2-40B4-BE49-F238E27FC236}">
                <a16:creationId xmlns:a16="http://schemas.microsoft.com/office/drawing/2014/main" id="{06A8A43E-7D44-4D5A-B5A1-B7B6E0E8D947}"/>
              </a:ext>
            </a:extLst>
          </p:cNvPr>
          <p:cNvSpPr/>
          <p:nvPr/>
        </p:nvSpPr>
        <p:spPr>
          <a:xfrm>
            <a:off x="3579229" y="4745583"/>
            <a:ext cx="1985541" cy="107797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FF0000"/>
                </a:solidFill>
              </a:rPr>
              <a:t>Scenario</a:t>
            </a:r>
          </a:p>
          <a:p>
            <a:pPr algn="ctr"/>
            <a:r>
              <a:rPr lang="it-IT" sz="1600" dirty="0">
                <a:solidFill>
                  <a:srgbClr val="FF0000"/>
                </a:solidFill>
              </a:rPr>
              <a:t>secondario</a:t>
            </a:r>
          </a:p>
        </p:txBody>
      </p:sp>
      <p:sp>
        <p:nvSpPr>
          <p:cNvPr id="32" name="CasellaDiTesto 31">
            <a:extLst>
              <a:ext uri="{FF2B5EF4-FFF2-40B4-BE49-F238E27FC236}">
                <a16:creationId xmlns:a16="http://schemas.microsoft.com/office/drawing/2014/main" id="{961F0D90-4C20-4C6A-BB7B-FCCD6DD422C1}"/>
              </a:ext>
            </a:extLst>
          </p:cNvPr>
          <p:cNvSpPr txBox="1"/>
          <p:nvPr/>
        </p:nvSpPr>
        <p:spPr>
          <a:xfrm>
            <a:off x="401409" y="6020961"/>
            <a:ext cx="8341179" cy="369332"/>
          </a:xfrm>
          <a:prstGeom prst="rect">
            <a:avLst/>
          </a:prstGeom>
          <a:noFill/>
        </p:spPr>
        <p:txBody>
          <a:bodyPr wrap="square" rtlCol="0">
            <a:spAutoFit/>
          </a:bodyPr>
          <a:lstStyle/>
          <a:p>
            <a:r>
              <a:rPr lang="it-IT" dirty="0">
                <a:solidFill>
                  <a:srgbClr val="0070C0"/>
                </a:solidFill>
                <a:latin typeface="Arial" panose="020B0604020202020204" pitchFamily="34" charset="0"/>
                <a:cs typeface="Arial" panose="020B0604020202020204" pitchFamily="34" charset="0"/>
              </a:rPr>
              <a:t>Escalation</a:t>
            </a:r>
            <a:r>
              <a:rPr lang="it-IT" dirty="0">
                <a:latin typeface="Arial" panose="020B0604020202020204" pitchFamily="34" charset="0"/>
                <a:cs typeface="Arial" panose="020B0604020202020204" pitchFamily="34" charset="0"/>
              </a:rPr>
              <a:t>: Intensità globale &gt;&gt;&gt; Intensità del solo scenario incidentale primario</a:t>
            </a:r>
          </a:p>
        </p:txBody>
      </p:sp>
      <p:sp>
        <p:nvSpPr>
          <p:cNvPr id="25" name="Freccia a destra 24">
            <a:extLst>
              <a:ext uri="{FF2B5EF4-FFF2-40B4-BE49-F238E27FC236}">
                <a16:creationId xmlns:a16="http://schemas.microsoft.com/office/drawing/2014/main" id="{C1B27BA7-4F07-4ED5-9D32-7A8679799DB6}"/>
              </a:ext>
            </a:extLst>
          </p:cNvPr>
          <p:cNvSpPr/>
          <p:nvPr/>
        </p:nvSpPr>
        <p:spPr>
          <a:xfrm rot="2597693">
            <a:off x="2774455" y="3833844"/>
            <a:ext cx="1071198" cy="388436"/>
          </a:xfrm>
          <a:prstGeom prst="rightArrow">
            <a:avLst>
              <a:gd name="adj1" fmla="val 50000"/>
              <a:gd name="adj2" fmla="val 4329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Propagazione</a:t>
            </a:r>
          </a:p>
        </p:txBody>
      </p:sp>
    </p:spTree>
    <p:extLst>
      <p:ext uri="{BB962C8B-B14F-4D97-AF65-F5344CB8AC3E}">
        <p14:creationId xmlns:p14="http://schemas.microsoft.com/office/powerpoint/2010/main" val="310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9" grpId="0" animBg="1"/>
      <p:bldP spid="30"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323428" y="1086774"/>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PEI – Piano di </a:t>
            </a:r>
            <a:r>
              <a:rPr lang="en-US" b="1" dirty="0" err="1">
                <a:solidFill>
                  <a:srgbClr val="FF0000"/>
                </a:solidFill>
                <a:latin typeface="Arial" panose="020B0604020202020204" pitchFamily="34" charset="0"/>
                <a:ea typeface="+mj-ea"/>
                <a:cs typeface="Arial" panose="020B0604020202020204" pitchFamily="34" charset="0"/>
              </a:rPr>
              <a:t>Emergenza</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Interno</a:t>
            </a:r>
            <a:endParaRPr lang="en-US" b="1" dirty="0">
              <a:solidFill>
                <a:srgbClr val="FF0000"/>
              </a:solidFill>
              <a:latin typeface="Arial" panose="020B0604020202020204" pitchFamily="34" charset="0"/>
              <a:ea typeface="+mj-ea"/>
              <a:cs typeface="Arial" panose="020B0604020202020204" pitchFamily="34" charset="0"/>
            </a:endParaRPr>
          </a:p>
        </p:txBody>
      </p:sp>
      <p:sp>
        <p:nvSpPr>
          <p:cNvPr id="4" name="CasellaDiTesto 3"/>
          <p:cNvSpPr txBox="1"/>
          <p:nvPr/>
        </p:nvSpPr>
        <p:spPr>
          <a:xfrm>
            <a:off x="437389" y="1705451"/>
            <a:ext cx="8221741" cy="3516347"/>
          </a:xfrm>
          <a:prstGeom prst="rect">
            <a:avLst/>
          </a:prstGeom>
          <a:noFill/>
        </p:spPr>
        <p:txBody>
          <a:bodyPr wrap="square" rtlCol="0">
            <a:spAutoFit/>
          </a:bodyPr>
          <a:lstStyle/>
          <a:p>
            <a:pPr algn="just">
              <a:spcBef>
                <a:spcPts val="300"/>
              </a:spcBef>
              <a:spcAft>
                <a:spcPts val="1200"/>
              </a:spcAft>
            </a:pPr>
            <a:r>
              <a:rPr lang="en-US" dirty="0"/>
              <a:t>I </a:t>
            </a:r>
            <a:r>
              <a:rPr lang="en-US" dirty="0" err="1"/>
              <a:t>piani</a:t>
            </a:r>
            <a:r>
              <a:rPr lang="en-US" dirty="0"/>
              <a:t> di </a:t>
            </a:r>
            <a:r>
              <a:rPr lang="en-US" dirty="0" err="1"/>
              <a:t>emergenza</a:t>
            </a:r>
            <a:r>
              <a:rPr lang="en-US" dirty="0"/>
              <a:t> </a:t>
            </a:r>
            <a:r>
              <a:rPr lang="en-US" dirty="0" err="1"/>
              <a:t>devono</a:t>
            </a:r>
            <a:r>
              <a:rPr lang="en-US" dirty="0"/>
              <a:t> </a:t>
            </a:r>
            <a:r>
              <a:rPr lang="en-US" dirty="0" err="1"/>
              <a:t>essere</a:t>
            </a:r>
            <a:r>
              <a:rPr lang="en-US" dirty="0"/>
              <a:t> </a:t>
            </a:r>
            <a:r>
              <a:rPr lang="en-US" dirty="0" err="1"/>
              <a:t>redatti</a:t>
            </a:r>
            <a:r>
              <a:rPr lang="en-US" dirty="0"/>
              <a:t> con le </a:t>
            </a:r>
            <a:r>
              <a:rPr lang="en-US" dirty="0" err="1"/>
              <a:t>seguenti</a:t>
            </a:r>
            <a:r>
              <a:rPr lang="en-US" dirty="0"/>
              <a:t> </a:t>
            </a:r>
            <a:r>
              <a:rPr lang="en-US" dirty="0" err="1"/>
              <a:t>finalità</a:t>
            </a:r>
            <a:r>
              <a:rPr lang="en-US" dirty="0"/>
              <a:t>:</a:t>
            </a:r>
            <a:endParaRPr lang="en-US" b="1" dirty="0">
              <a:solidFill>
                <a:srgbClr val="FF0000"/>
              </a:solidFill>
            </a:endParaRPr>
          </a:p>
          <a:p>
            <a:pPr marL="342900" indent="-342900" algn="just">
              <a:spcBef>
                <a:spcPts val="600"/>
              </a:spcBef>
              <a:spcAft>
                <a:spcPts val="600"/>
              </a:spcAft>
              <a:buClr>
                <a:schemeClr val="tx1"/>
              </a:buClr>
              <a:buAutoNum type="arabicPeriod"/>
            </a:pPr>
            <a:r>
              <a:rPr lang="en-US" dirty="0">
                <a:solidFill>
                  <a:srgbClr val="FF0000"/>
                </a:solidFill>
              </a:rPr>
              <a:t>Nomi o </a:t>
            </a:r>
            <a:r>
              <a:rPr lang="en-US" dirty="0" err="1">
                <a:solidFill>
                  <a:srgbClr val="FF0000"/>
                </a:solidFill>
              </a:rPr>
              <a:t>posizioni</a:t>
            </a:r>
            <a:r>
              <a:rPr lang="en-US" dirty="0">
                <a:solidFill>
                  <a:srgbClr val="FF0000"/>
                </a:solidFill>
              </a:rPr>
              <a:t> </a:t>
            </a:r>
            <a:r>
              <a:rPr lang="en-US" dirty="0" err="1">
                <a:solidFill>
                  <a:srgbClr val="FF0000"/>
                </a:solidFill>
              </a:rPr>
              <a:t>delle</a:t>
            </a:r>
            <a:r>
              <a:rPr lang="en-US" dirty="0">
                <a:solidFill>
                  <a:srgbClr val="FF0000"/>
                </a:solidFill>
              </a:rPr>
              <a:t> </a:t>
            </a:r>
            <a:r>
              <a:rPr lang="en-US" dirty="0" err="1">
                <a:solidFill>
                  <a:srgbClr val="FF0000"/>
                </a:solidFill>
              </a:rPr>
              <a:t>persone</a:t>
            </a:r>
            <a:r>
              <a:rPr lang="en-US" dirty="0">
                <a:solidFill>
                  <a:srgbClr val="FF0000"/>
                </a:solidFill>
              </a:rPr>
              <a:t> </a:t>
            </a:r>
            <a:r>
              <a:rPr lang="en-US" dirty="0" err="1">
                <a:solidFill>
                  <a:srgbClr val="FF0000"/>
                </a:solidFill>
              </a:rPr>
              <a:t>autorizzate</a:t>
            </a:r>
            <a:r>
              <a:rPr lang="en-US" dirty="0">
                <a:solidFill>
                  <a:srgbClr val="FF0000"/>
                </a:solidFill>
              </a:rPr>
              <a:t> ad </a:t>
            </a:r>
            <a:r>
              <a:rPr lang="en-US" dirty="0" err="1">
                <a:solidFill>
                  <a:srgbClr val="FF0000"/>
                </a:solidFill>
              </a:rPr>
              <a:t>avviare</a:t>
            </a:r>
            <a:r>
              <a:rPr lang="en-US" dirty="0">
                <a:solidFill>
                  <a:srgbClr val="FF0000"/>
                </a:solidFill>
              </a:rPr>
              <a:t> </a:t>
            </a:r>
            <a:r>
              <a:rPr lang="en-US" dirty="0" err="1">
                <a:solidFill>
                  <a:srgbClr val="FF0000"/>
                </a:solidFill>
              </a:rPr>
              <a:t>un’emergenza</a:t>
            </a:r>
            <a:r>
              <a:rPr lang="en-US" dirty="0">
                <a:solidFill>
                  <a:srgbClr val="FF0000"/>
                </a:solidFill>
              </a:rPr>
              <a:t>, e </a:t>
            </a:r>
            <a:r>
              <a:rPr lang="en-US" dirty="0" err="1">
                <a:solidFill>
                  <a:srgbClr val="FF0000"/>
                </a:solidFill>
              </a:rPr>
              <a:t>delle</a:t>
            </a:r>
            <a:r>
              <a:rPr lang="en-US" dirty="0">
                <a:solidFill>
                  <a:srgbClr val="FF0000"/>
                </a:solidFill>
              </a:rPr>
              <a:t> </a:t>
            </a:r>
            <a:r>
              <a:rPr lang="en-US" dirty="0" err="1">
                <a:solidFill>
                  <a:srgbClr val="FF0000"/>
                </a:solidFill>
              </a:rPr>
              <a:t>persone</a:t>
            </a:r>
            <a:r>
              <a:rPr lang="en-US" dirty="0">
                <a:solidFill>
                  <a:srgbClr val="FF0000"/>
                </a:solidFill>
              </a:rPr>
              <a:t> con la </a:t>
            </a:r>
            <a:r>
              <a:rPr lang="en-US" dirty="0" err="1">
                <a:solidFill>
                  <a:srgbClr val="FF0000"/>
                </a:solidFill>
              </a:rPr>
              <a:t>responsabilità</a:t>
            </a:r>
            <a:r>
              <a:rPr lang="en-US" dirty="0">
                <a:solidFill>
                  <a:srgbClr val="FF0000"/>
                </a:solidFill>
              </a:rPr>
              <a:t> di </a:t>
            </a:r>
            <a:r>
              <a:rPr lang="en-US" dirty="0" err="1">
                <a:solidFill>
                  <a:srgbClr val="FF0000"/>
                </a:solidFill>
              </a:rPr>
              <a:t>collaborare</a:t>
            </a:r>
            <a:r>
              <a:rPr lang="en-US" dirty="0">
                <a:solidFill>
                  <a:srgbClr val="FF0000"/>
                </a:solidFill>
              </a:rPr>
              <a:t> con </a:t>
            </a:r>
            <a:r>
              <a:rPr lang="en-US" dirty="0" err="1">
                <a:solidFill>
                  <a:srgbClr val="FF0000"/>
                </a:solidFill>
              </a:rPr>
              <a:t>l’autorità</a:t>
            </a:r>
            <a:r>
              <a:rPr lang="en-US" dirty="0">
                <a:solidFill>
                  <a:srgbClr val="FF0000"/>
                </a:solidFill>
              </a:rPr>
              <a:t> </a:t>
            </a:r>
            <a:r>
              <a:rPr lang="en-US" dirty="0" err="1">
                <a:solidFill>
                  <a:srgbClr val="FF0000"/>
                </a:solidFill>
              </a:rPr>
              <a:t>responsabile</a:t>
            </a:r>
            <a:r>
              <a:rPr lang="en-US" dirty="0">
                <a:solidFill>
                  <a:srgbClr val="FF0000"/>
                </a:solidFill>
              </a:rPr>
              <a:t> per il piano di </a:t>
            </a:r>
            <a:r>
              <a:rPr lang="en-US" dirty="0" err="1">
                <a:solidFill>
                  <a:srgbClr val="FF0000"/>
                </a:solidFill>
              </a:rPr>
              <a:t>emergenza</a:t>
            </a:r>
            <a:r>
              <a:rPr lang="en-US" dirty="0">
                <a:solidFill>
                  <a:srgbClr val="FF0000"/>
                </a:solidFill>
              </a:rPr>
              <a:t> </a:t>
            </a:r>
            <a:r>
              <a:rPr lang="en-US" dirty="0" err="1">
                <a:solidFill>
                  <a:srgbClr val="FF0000"/>
                </a:solidFill>
              </a:rPr>
              <a:t>esterno</a:t>
            </a:r>
            <a:r>
              <a:rPr lang="en-US" dirty="0">
                <a:solidFill>
                  <a:srgbClr val="FF0000"/>
                </a:solidFill>
              </a:rPr>
              <a:t>.</a:t>
            </a:r>
            <a:endParaRPr lang="en-US" dirty="0"/>
          </a:p>
          <a:p>
            <a:pPr marL="342900" indent="-342900" algn="just">
              <a:spcBef>
                <a:spcPts val="600"/>
              </a:spcBef>
              <a:spcAft>
                <a:spcPts val="600"/>
              </a:spcAft>
              <a:buAutoNum type="arabicPeriod"/>
            </a:pPr>
            <a:r>
              <a:rPr lang="en-US" dirty="0"/>
              <a:t>Una </a:t>
            </a:r>
            <a:r>
              <a:rPr lang="en-US" dirty="0" err="1"/>
              <a:t>descrizione</a:t>
            </a:r>
            <a:r>
              <a:rPr lang="en-US" dirty="0"/>
              <a:t> </a:t>
            </a:r>
            <a:r>
              <a:rPr lang="en-US" dirty="0" err="1"/>
              <a:t>delle</a:t>
            </a:r>
            <a:r>
              <a:rPr lang="en-US" dirty="0"/>
              <a:t> </a:t>
            </a:r>
            <a:r>
              <a:rPr lang="en-US" dirty="0" err="1">
                <a:solidFill>
                  <a:srgbClr val="FF0000"/>
                </a:solidFill>
              </a:rPr>
              <a:t>azioni</a:t>
            </a:r>
            <a:r>
              <a:rPr lang="en-US" dirty="0">
                <a:solidFill>
                  <a:srgbClr val="FF0000"/>
                </a:solidFill>
              </a:rPr>
              <a:t> </a:t>
            </a:r>
            <a:r>
              <a:rPr lang="en-US" dirty="0" err="1">
                <a:solidFill>
                  <a:srgbClr val="FF0000"/>
                </a:solidFill>
              </a:rPr>
              <a:t>che</a:t>
            </a:r>
            <a:r>
              <a:rPr lang="en-US" dirty="0">
                <a:solidFill>
                  <a:srgbClr val="FF0000"/>
                </a:solidFill>
              </a:rPr>
              <a:t> </a:t>
            </a:r>
            <a:r>
              <a:rPr lang="en-US" dirty="0" err="1">
                <a:solidFill>
                  <a:srgbClr val="FF0000"/>
                </a:solidFill>
              </a:rPr>
              <a:t>devono</a:t>
            </a:r>
            <a:r>
              <a:rPr lang="en-US" dirty="0">
                <a:solidFill>
                  <a:srgbClr val="FF0000"/>
                </a:solidFill>
              </a:rPr>
              <a:t> </a:t>
            </a:r>
            <a:r>
              <a:rPr lang="en-US" dirty="0" err="1">
                <a:solidFill>
                  <a:srgbClr val="FF0000"/>
                </a:solidFill>
              </a:rPr>
              <a:t>essere</a:t>
            </a:r>
            <a:r>
              <a:rPr lang="en-US" dirty="0">
                <a:solidFill>
                  <a:srgbClr val="FF0000"/>
                </a:solidFill>
              </a:rPr>
              <a:t> </a:t>
            </a:r>
            <a:r>
              <a:rPr lang="en-US" dirty="0" err="1">
                <a:solidFill>
                  <a:srgbClr val="FF0000"/>
                </a:solidFill>
              </a:rPr>
              <a:t>messe</a:t>
            </a:r>
            <a:r>
              <a:rPr lang="en-US" dirty="0">
                <a:solidFill>
                  <a:srgbClr val="FF0000"/>
                </a:solidFill>
              </a:rPr>
              <a:t> in </a:t>
            </a:r>
            <a:r>
              <a:rPr lang="en-US" dirty="0" err="1">
                <a:solidFill>
                  <a:srgbClr val="FF0000"/>
                </a:solidFill>
              </a:rPr>
              <a:t>atto</a:t>
            </a:r>
            <a:r>
              <a:rPr lang="en-US" dirty="0">
                <a:solidFill>
                  <a:srgbClr val="FF0000"/>
                </a:solidFill>
              </a:rPr>
              <a:t> per </a:t>
            </a:r>
            <a:r>
              <a:rPr lang="en-US" dirty="0" err="1">
                <a:solidFill>
                  <a:srgbClr val="FF0000"/>
                </a:solidFill>
              </a:rPr>
              <a:t>controllare</a:t>
            </a:r>
            <a:r>
              <a:rPr lang="en-US" dirty="0">
                <a:solidFill>
                  <a:srgbClr val="FF0000"/>
                </a:solidFill>
              </a:rPr>
              <a:t> le </a:t>
            </a:r>
            <a:r>
              <a:rPr lang="en-US" dirty="0" err="1">
                <a:solidFill>
                  <a:srgbClr val="FF0000"/>
                </a:solidFill>
              </a:rPr>
              <a:t>condizioni</a:t>
            </a:r>
            <a:r>
              <a:rPr lang="en-US" dirty="0">
                <a:solidFill>
                  <a:srgbClr val="FF0000"/>
                </a:solidFill>
              </a:rPr>
              <a:t> o </a:t>
            </a:r>
            <a:r>
              <a:rPr lang="en-US" dirty="0" err="1">
                <a:solidFill>
                  <a:srgbClr val="FF0000"/>
                </a:solidFill>
              </a:rPr>
              <a:t>gli</a:t>
            </a:r>
            <a:r>
              <a:rPr lang="en-US" dirty="0">
                <a:solidFill>
                  <a:srgbClr val="FF0000"/>
                </a:solidFill>
              </a:rPr>
              <a:t> </a:t>
            </a:r>
            <a:r>
              <a:rPr lang="en-US" dirty="0" err="1">
                <a:solidFill>
                  <a:srgbClr val="FF0000"/>
                </a:solidFill>
              </a:rPr>
              <a:t>eventi</a:t>
            </a:r>
            <a:r>
              <a:rPr lang="en-US" dirty="0">
                <a:solidFill>
                  <a:srgbClr val="FF0000"/>
                </a:solidFill>
              </a:rPr>
              <a:t> e per </a:t>
            </a:r>
            <a:r>
              <a:rPr lang="en-US" dirty="0" err="1">
                <a:solidFill>
                  <a:srgbClr val="FF0000"/>
                </a:solidFill>
              </a:rPr>
              <a:t>limitarne</a:t>
            </a:r>
            <a:r>
              <a:rPr lang="en-US" dirty="0">
                <a:solidFill>
                  <a:srgbClr val="FF0000"/>
                </a:solidFill>
              </a:rPr>
              <a:t> le </a:t>
            </a:r>
            <a:r>
              <a:rPr lang="en-US" dirty="0" err="1">
                <a:solidFill>
                  <a:srgbClr val="FF0000"/>
                </a:solidFill>
              </a:rPr>
              <a:t>conseguenze</a:t>
            </a:r>
            <a:r>
              <a:rPr lang="en-US" dirty="0">
                <a:solidFill>
                  <a:srgbClr val="FF0000"/>
                </a:solidFill>
              </a:rPr>
              <a:t>, </a:t>
            </a:r>
            <a:r>
              <a:rPr lang="en-US" dirty="0" err="1"/>
              <a:t>includendo</a:t>
            </a:r>
            <a:r>
              <a:rPr lang="en-US" dirty="0"/>
              <a:t> una </a:t>
            </a:r>
            <a:r>
              <a:rPr lang="en-US" dirty="0" err="1"/>
              <a:t>descrizione</a:t>
            </a:r>
            <a:r>
              <a:rPr lang="en-US" dirty="0"/>
              <a:t> </a:t>
            </a:r>
            <a:r>
              <a:rPr lang="en-US" dirty="0" err="1"/>
              <a:t>dei</a:t>
            </a:r>
            <a:r>
              <a:rPr lang="en-US" dirty="0"/>
              <a:t> dispositive di </a:t>
            </a:r>
            <a:r>
              <a:rPr lang="en-US" dirty="0" err="1"/>
              <a:t>sicurezza</a:t>
            </a:r>
            <a:r>
              <a:rPr lang="en-US" dirty="0"/>
              <a:t> e </a:t>
            </a:r>
            <a:r>
              <a:rPr lang="en-US" dirty="0" err="1"/>
              <a:t>delle</a:t>
            </a:r>
            <a:r>
              <a:rPr lang="en-US" dirty="0"/>
              <a:t> </a:t>
            </a:r>
            <a:r>
              <a:rPr lang="en-US" dirty="0" err="1"/>
              <a:t>risorse</a:t>
            </a:r>
            <a:r>
              <a:rPr lang="en-US" dirty="0"/>
              <a:t> </a:t>
            </a:r>
            <a:r>
              <a:rPr lang="en-US" dirty="0" err="1"/>
              <a:t>disponibili</a:t>
            </a:r>
            <a:r>
              <a:rPr lang="en-US" dirty="0"/>
              <a:t>;</a:t>
            </a:r>
          </a:p>
          <a:p>
            <a:pPr marL="342900" indent="-342900" algn="just">
              <a:spcBef>
                <a:spcPts val="600"/>
              </a:spcBef>
              <a:spcAft>
                <a:spcPts val="600"/>
              </a:spcAft>
              <a:buClr>
                <a:schemeClr val="tx1"/>
              </a:buClr>
              <a:buAutoNum type="arabicPeriod"/>
            </a:pPr>
            <a:r>
              <a:rPr lang="en-US" dirty="0">
                <a:solidFill>
                  <a:srgbClr val="FF0000"/>
                </a:solidFill>
              </a:rPr>
              <a:t>Come </a:t>
            </a:r>
            <a:r>
              <a:rPr lang="en-US" dirty="0" err="1">
                <a:solidFill>
                  <a:srgbClr val="FF0000"/>
                </a:solidFill>
              </a:rPr>
              <a:t>gli</a:t>
            </a:r>
            <a:r>
              <a:rPr lang="en-US" dirty="0">
                <a:solidFill>
                  <a:srgbClr val="FF0000"/>
                </a:solidFill>
              </a:rPr>
              <a:t> </a:t>
            </a:r>
            <a:r>
              <a:rPr lang="en-US" dirty="0" err="1">
                <a:solidFill>
                  <a:srgbClr val="FF0000"/>
                </a:solidFill>
              </a:rPr>
              <a:t>avvertimenti</a:t>
            </a:r>
            <a:r>
              <a:rPr lang="en-US" dirty="0">
                <a:solidFill>
                  <a:srgbClr val="FF0000"/>
                </a:solidFill>
              </a:rPr>
              <a:t> </a:t>
            </a:r>
            <a:r>
              <a:rPr lang="en-US" dirty="0" err="1">
                <a:solidFill>
                  <a:srgbClr val="FF0000"/>
                </a:solidFill>
              </a:rPr>
              <a:t>devono</a:t>
            </a:r>
            <a:r>
              <a:rPr lang="en-US" dirty="0">
                <a:solidFill>
                  <a:srgbClr val="FF0000"/>
                </a:solidFill>
              </a:rPr>
              <a:t> </a:t>
            </a:r>
            <a:r>
              <a:rPr lang="en-US" dirty="0" err="1">
                <a:solidFill>
                  <a:srgbClr val="FF0000"/>
                </a:solidFill>
              </a:rPr>
              <a:t>essere</a:t>
            </a:r>
            <a:r>
              <a:rPr lang="en-US" dirty="0">
                <a:solidFill>
                  <a:srgbClr val="FF0000"/>
                </a:solidFill>
              </a:rPr>
              <a:t> </a:t>
            </a:r>
            <a:r>
              <a:rPr lang="en-US" dirty="0" err="1">
                <a:solidFill>
                  <a:srgbClr val="FF0000"/>
                </a:solidFill>
              </a:rPr>
              <a:t>comunicati</a:t>
            </a:r>
            <a:r>
              <a:rPr lang="en-US" dirty="0">
                <a:solidFill>
                  <a:srgbClr val="FF0000"/>
                </a:solidFill>
              </a:rPr>
              <a:t> </a:t>
            </a:r>
            <a:r>
              <a:rPr lang="en-US" dirty="0"/>
              <a:t>e </a:t>
            </a:r>
            <a:r>
              <a:rPr lang="it-IT" dirty="0"/>
              <a:t>le azioni che le persone sono tenute a intraprendere al ricevimento di un avvertimento.</a:t>
            </a:r>
            <a:endParaRPr lang="en-US" dirty="0"/>
          </a:p>
          <a:p>
            <a:pPr marL="342900" indent="-342900" algn="just">
              <a:spcBef>
                <a:spcPts val="300"/>
              </a:spcBef>
              <a:spcAft>
                <a:spcPts val="300"/>
              </a:spcAft>
              <a:buAutoNum type="arabicPeriod"/>
            </a:pPr>
            <a:endParaRPr lang="en-US" b="1"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212" y="5077982"/>
            <a:ext cx="1254919" cy="1546060"/>
          </a:xfrm>
          <a:prstGeom prst="rect">
            <a:avLst/>
          </a:prstGeom>
        </p:spPr>
      </p:pic>
      <p:sp>
        <p:nvSpPr>
          <p:cNvPr id="3" name="Segnaposto numero diapositiva 2"/>
          <p:cNvSpPr>
            <a:spLocks noGrp="1"/>
          </p:cNvSpPr>
          <p:nvPr>
            <p:ph type="sldNum" sz="quarter" idx="12"/>
          </p:nvPr>
        </p:nvSpPr>
        <p:spPr/>
        <p:txBody>
          <a:bodyPr/>
          <a:lstStyle/>
          <a:p>
            <a:pPr>
              <a:defRPr/>
            </a:pPr>
            <a:fld id="{F181D099-2000-406D-983C-B9B258DBC1D1}" type="slidenum">
              <a:rPr lang="it-IT" smtClean="0"/>
              <a:pPr>
                <a:defRPr/>
              </a:pPr>
              <a:t>23</a:t>
            </a:fld>
            <a:endParaRPr lang="it-IT"/>
          </a:p>
        </p:txBody>
      </p:sp>
      <p:graphicFrame>
        <p:nvGraphicFramePr>
          <p:cNvPr id="8" name="Tabella 7"/>
          <p:cNvGraphicFramePr>
            <a:graphicFrameLocks noGrp="1"/>
          </p:cNvGraphicFramePr>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The Italian Decree </a:t>
                      </a:r>
                      <a:r>
                        <a:rPr lang="en-US" dirty="0" err="1">
                          <a:solidFill>
                            <a:schemeClr val="tx1"/>
                          </a:solidFill>
                          <a:latin typeface="Arial" panose="020B0604020202020204" pitchFamily="34" charset="0"/>
                          <a:cs typeface="Arial" panose="020B0604020202020204" pitchFamily="34" charset="0"/>
                        </a:rPr>
                        <a:t>D.Lgs</a:t>
                      </a:r>
                      <a:r>
                        <a:rPr lang="en-US" dirty="0">
                          <a:solidFill>
                            <a:schemeClr val="tx1"/>
                          </a:solidFill>
                          <a:latin typeface="Arial" panose="020B0604020202020204" pitchFamily="34" charset="0"/>
                          <a:cs typeface="Arial" panose="020B0604020202020204" pitchFamily="34" charset="0"/>
                        </a:rPr>
                        <a:t>. 105/2015 (Seveso Law)</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21" descr="ecos_flags - TEMPLATE"/>
          <p:cNvPicPr/>
          <p:nvPr/>
        </p:nvPicPr>
        <p:blipFill>
          <a:blip r:embed="rId4"/>
          <a:srcRect/>
          <a:stretch>
            <a:fillRect/>
          </a:stretch>
        </p:blipFill>
        <p:spPr bwMode="auto">
          <a:xfrm>
            <a:off x="375544" y="274305"/>
            <a:ext cx="1161943" cy="542142"/>
          </a:xfrm>
          <a:prstGeom prst="rect">
            <a:avLst/>
          </a:prstGeom>
          <a:noFill/>
          <a:ln w="9525">
            <a:noFill/>
            <a:miter lim="800000"/>
            <a:headEnd/>
            <a:tailEnd/>
          </a:ln>
        </p:spPr>
      </p:pic>
      <p:pic>
        <p:nvPicPr>
          <p:cNvPr id="10" name="Immagine 9"/>
          <p:cNvPicPr>
            <a:picLocks noChangeAspect="1"/>
          </p:cNvPicPr>
          <p:nvPr/>
        </p:nvPicPr>
        <p:blipFill>
          <a:blip r:embed="rId5"/>
          <a:stretch>
            <a:fillRect/>
          </a:stretch>
        </p:blipFill>
        <p:spPr>
          <a:xfrm>
            <a:off x="7526954" y="264907"/>
            <a:ext cx="969684" cy="643435"/>
          </a:xfrm>
          <a:prstGeom prst="rect">
            <a:avLst/>
          </a:prstGeom>
        </p:spPr>
      </p:pic>
    </p:spTree>
    <p:extLst>
      <p:ext uri="{BB962C8B-B14F-4D97-AF65-F5344CB8AC3E}">
        <p14:creationId xmlns:p14="http://schemas.microsoft.com/office/powerpoint/2010/main" val="349634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323428" y="1086774"/>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PEI – Piano di </a:t>
            </a:r>
            <a:r>
              <a:rPr lang="en-US" b="1" dirty="0" err="1">
                <a:solidFill>
                  <a:srgbClr val="FF0000"/>
                </a:solidFill>
                <a:latin typeface="Arial" panose="020B0604020202020204" pitchFamily="34" charset="0"/>
                <a:ea typeface="+mj-ea"/>
                <a:cs typeface="Arial" panose="020B0604020202020204" pitchFamily="34" charset="0"/>
              </a:rPr>
              <a:t>Emergenza</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Interno</a:t>
            </a:r>
            <a:endParaRPr lang="en-US" b="1" dirty="0">
              <a:solidFill>
                <a:srgbClr val="FF0000"/>
              </a:solidFill>
              <a:latin typeface="Arial" panose="020B0604020202020204" pitchFamily="34" charset="0"/>
              <a:ea typeface="+mj-ea"/>
              <a:cs typeface="Arial" panose="020B0604020202020204" pitchFamily="34" charset="0"/>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212" y="5077982"/>
            <a:ext cx="1254919" cy="1546060"/>
          </a:xfrm>
          <a:prstGeom prst="rect">
            <a:avLst/>
          </a:prstGeom>
        </p:spPr>
      </p:pic>
      <p:sp>
        <p:nvSpPr>
          <p:cNvPr id="3" name="Segnaposto numero diapositiva 2"/>
          <p:cNvSpPr>
            <a:spLocks noGrp="1"/>
          </p:cNvSpPr>
          <p:nvPr>
            <p:ph type="sldNum" sz="quarter" idx="12"/>
          </p:nvPr>
        </p:nvSpPr>
        <p:spPr/>
        <p:txBody>
          <a:bodyPr/>
          <a:lstStyle/>
          <a:p>
            <a:pPr>
              <a:defRPr/>
            </a:pPr>
            <a:fld id="{F181D099-2000-406D-983C-B9B258DBC1D1}" type="slidenum">
              <a:rPr lang="it-IT" smtClean="0"/>
              <a:pPr>
                <a:defRPr/>
              </a:pPr>
              <a:t>24</a:t>
            </a:fld>
            <a:endParaRPr lang="it-IT"/>
          </a:p>
        </p:txBody>
      </p:sp>
      <p:graphicFrame>
        <p:nvGraphicFramePr>
          <p:cNvPr id="8" name="Tabella 7"/>
          <p:cNvGraphicFramePr>
            <a:graphicFrameLocks noGrp="1"/>
          </p:cNvGraphicFramePr>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a:solidFill>
                            <a:schemeClr val="tx1"/>
                          </a:solidFill>
                          <a:latin typeface="Arial" panose="020B0604020202020204" pitchFamily="34" charset="0"/>
                          <a:cs typeface="Arial" panose="020B0604020202020204" pitchFamily="34" charset="0"/>
                        </a:rPr>
                        <a:t>Decreto</a:t>
                      </a:r>
                      <a:r>
                        <a:rPr lang="en-US" baseline="0" dirty="0">
                          <a:solidFill>
                            <a:schemeClr val="tx1"/>
                          </a:solidFill>
                          <a:latin typeface="Arial" panose="020B0604020202020204" pitchFamily="34" charset="0"/>
                          <a:cs typeface="Arial" panose="020B0604020202020204" pitchFamily="34" charset="0"/>
                        </a:rPr>
                        <a:t> </a:t>
                      </a:r>
                      <a:r>
                        <a:rPr lang="en-US" baseline="0" dirty="0" err="1">
                          <a:solidFill>
                            <a:schemeClr val="tx1"/>
                          </a:solidFill>
                          <a:latin typeface="Arial" panose="020B0604020202020204" pitchFamily="34" charset="0"/>
                          <a:cs typeface="Arial" panose="020B0604020202020204" pitchFamily="34" charset="0"/>
                        </a:rPr>
                        <a:t>Legislativo</a:t>
                      </a:r>
                      <a:r>
                        <a:rPr lang="en-US" baseline="0"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D.Lgs</a:t>
                      </a:r>
                      <a:r>
                        <a:rPr lang="en-US" dirty="0">
                          <a:solidFill>
                            <a:schemeClr val="tx1"/>
                          </a:solidFill>
                          <a:latin typeface="Arial" panose="020B0604020202020204" pitchFamily="34" charset="0"/>
                          <a:cs typeface="Arial" panose="020B0604020202020204" pitchFamily="34" charset="0"/>
                        </a:rPr>
                        <a:t>. 105/2015 (</a:t>
                      </a:r>
                      <a:r>
                        <a:rPr lang="en-US" dirty="0" err="1">
                          <a:solidFill>
                            <a:schemeClr val="tx1"/>
                          </a:solidFill>
                          <a:latin typeface="Arial" panose="020B0604020202020204" pitchFamily="34" charset="0"/>
                          <a:cs typeface="Arial" panose="020B0604020202020204" pitchFamily="34" charset="0"/>
                        </a:rPr>
                        <a:t>Seveso</a:t>
                      </a:r>
                      <a:r>
                        <a:rPr lang="en-US" dirty="0">
                          <a:solidFill>
                            <a:schemeClr val="tx1"/>
                          </a:solidFill>
                          <a:latin typeface="Arial" panose="020B0604020202020204" pitchFamily="34" charset="0"/>
                          <a:cs typeface="Arial" panose="020B0604020202020204" pitchFamily="34" charset="0"/>
                        </a:rPr>
                        <a:t> III)</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21" descr="ecos_flags - TEMPLATE"/>
          <p:cNvPicPr/>
          <p:nvPr/>
        </p:nvPicPr>
        <p:blipFill>
          <a:blip r:embed="rId4" cstate="print"/>
          <a:srcRect/>
          <a:stretch>
            <a:fillRect/>
          </a:stretch>
        </p:blipFill>
        <p:spPr bwMode="auto">
          <a:xfrm>
            <a:off x="375544" y="274305"/>
            <a:ext cx="1161943" cy="542142"/>
          </a:xfrm>
          <a:prstGeom prst="rect">
            <a:avLst/>
          </a:prstGeom>
          <a:noFill/>
          <a:ln w="9525">
            <a:noFill/>
            <a:miter lim="800000"/>
            <a:headEnd/>
            <a:tailEnd/>
          </a:ln>
        </p:spPr>
      </p:pic>
      <p:pic>
        <p:nvPicPr>
          <p:cNvPr id="10" name="Immagine 9"/>
          <p:cNvPicPr>
            <a:picLocks noChangeAspect="1"/>
          </p:cNvPicPr>
          <p:nvPr/>
        </p:nvPicPr>
        <p:blipFill>
          <a:blip r:embed="rId5" cstate="print"/>
          <a:stretch>
            <a:fillRect/>
          </a:stretch>
        </p:blipFill>
        <p:spPr>
          <a:xfrm>
            <a:off x="7526954" y="264907"/>
            <a:ext cx="969684" cy="643435"/>
          </a:xfrm>
          <a:prstGeom prst="rect">
            <a:avLst/>
          </a:prstGeom>
        </p:spPr>
      </p:pic>
      <p:sp>
        <p:nvSpPr>
          <p:cNvPr id="7" name="CasellaDiTesto 6">
            <a:extLst>
              <a:ext uri="{FF2B5EF4-FFF2-40B4-BE49-F238E27FC236}">
                <a16:creationId xmlns:a16="http://schemas.microsoft.com/office/drawing/2014/main" id="{481FD509-85E3-4CFC-AB1D-AC2227F3E43B}"/>
              </a:ext>
            </a:extLst>
          </p:cNvPr>
          <p:cNvSpPr txBox="1"/>
          <p:nvPr/>
        </p:nvSpPr>
        <p:spPr>
          <a:xfrm>
            <a:off x="303955" y="1780018"/>
            <a:ext cx="8496525" cy="2765856"/>
          </a:xfrm>
          <a:prstGeom prst="rect">
            <a:avLst/>
          </a:prstGeom>
          <a:noFill/>
        </p:spPr>
        <p:txBody>
          <a:bodyPr wrap="square" rtlCol="0">
            <a:normAutofit lnSpcReduction="10000"/>
          </a:bodyPr>
          <a:lstStyle/>
          <a:p>
            <a:pPr algn="just">
              <a:spcBef>
                <a:spcPts val="300"/>
              </a:spcBef>
              <a:spcAft>
                <a:spcPts val="1200"/>
              </a:spcAft>
            </a:pPr>
            <a:r>
              <a:rPr lang="it-IT" sz="1600" dirty="0">
                <a:solidFill>
                  <a:srgbClr val="FF0000"/>
                </a:solidFill>
              </a:rPr>
              <a:t>Il piano di emergenza interna contiene almeno le informazioni di cui all’allegato 4, punto 1 ed è predisposto allo scopo di:</a:t>
            </a:r>
          </a:p>
          <a:p>
            <a:pPr marL="342900" indent="-342900" algn="just">
              <a:spcBef>
                <a:spcPts val="300"/>
              </a:spcBef>
              <a:spcAft>
                <a:spcPts val="1200"/>
              </a:spcAft>
              <a:buFont typeface="+mj-lt"/>
              <a:buAutoNum type="alphaLcParenR"/>
            </a:pPr>
            <a:r>
              <a:rPr lang="it-IT" sz="1600" dirty="0"/>
              <a:t>Controllare e circoscrivere  gli incidenti in modo da minimizzarne gli effetti e limitarne i danni per la salute umana, per l’ambiente e per i beni;</a:t>
            </a:r>
          </a:p>
          <a:p>
            <a:pPr marL="342900" indent="-342900" algn="just">
              <a:spcBef>
                <a:spcPts val="300"/>
              </a:spcBef>
              <a:spcAft>
                <a:spcPts val="1200"/>
              </a:spcAft>
              <a:buFont typeface="+mj-lt"/>
              <a:buAutoNum type="alphaLcParenR"/>
            </a:pPr>
            <a:r>
              <a:rPr lang="it-IT" sz="1600" dirty="0"/>
              <a:t>Mettere in atto le misure necessarie per proteggere la salute umana e l’ambiente dalle conseguenze di incidenti rilevanti;</a:t>
            </a:r>
          </a:p>
          <a:p>
            <a:pPr marL="342900" indent="-342900" algn="just">
              <a:spcBef>
                <a:spcPts val="300"/>
              </a:spcBef>
              <a:spcAft>
                <a:spcPts val="1200"/>
              </a:spcAft>
              <a:buFont typeface="+mj-lt"/>
              <a:buAutoNum type="alphaLcParenR"/>
            </a:pPr>
            <a:r>
              <a:rPr lang="it-IT" sz="1600" dirty="0"/>
              <a:t>Informare adeguatamente i lavoratori, e i servizi o le autorità locali competenti;</a:t>
            </a:r>
          </a:p>
          <a:p>
            <a:pPr marL="342900" indent="-342900" algn="just">
              <a:spcBef>
                <a:spcPts val="300"/>
              </a:spcBef>
              <a:spcAft>
                <a:spcPts val="1200"/>
              </a:spcAft>
              <a:buFont typeface="+mj-lt"/>
              <a:buAutoNum type="alphaLcParenR"/>
            </a:pPr>
            <a:r>
              <a:rPr lang="it-IT" sz="1600" dirty="0"/>
              <a:t>Provvedere al ripristino e al disinquinamento dell’ambiente dopo un incidente rilevante.</a:t>
            </a:r>
            <a:endParaRPr lang="en-US" sz="1600" dirty="0"/>
          </a:p>
        </p:txBody>
      </p:sp>
    </p:spTree>
    <p:extLst>
      <p:ext uri="{BB962C8B-B14F-4D97-AF65-F5344CB8AC3E}">
        <p14:creationId xmlns:p14="http://schemas.microsoft.com/office/powerpoint/2010/main" val="2215424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323428" y="1086774"/>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PEI – Internal Emergency Plan </a:t>
            </a:r>
          </a:p>
        </p:txBody>
      </p:sp>
      <p:sp>
        <p:nvSpPr>
          <p:cNvPr id="4" name="CasellaDiTesto 3"/>
          <p:cNvSpPr txBox="1"/>
          <p:nvPr/>
        </p:nvSpPr>
        <p:spPr>
          <a:xfrm>
            <a:off x="437389" y="1705451"/>
            <a:ext cx="8221741" cy="2970044"/>
          </a:xfrm>
          <a:prstGeom prst="rect">
            <a:avLst/>
          </a:prstGeom>
          <a:noFill/>
        </p:spPr>
        <p:txBody>
          <a:bodyPr wrap="square" rtlCol="0">
            <a:spAutoFit/>
          </a:bodyPr>
          <a:lstStyle/>
          <a:p>
            <a:pPr algn="just">
              <a:spcBef>
                <a:spcPts val="300"/>
              </a:spcBef>
              <a:spcAft>
                <a:spcPts val="1200"/>
              </a:spcAft>
            </a:pPr>
            <a:r>
              <a:rPr lang="it-IT" dirty="0">
                <a:solidFill>
                  <a:srgbClr val="FF0000"/>
                </a:solidFill>
              </a:rPr>
              <a:t>Obblighi generali per i visitatori e gli appaltatori in caso di emergenza:</a:t>
            </a:r>
          </a:p>
          <a:p>
            <a:pPr marL="342900" indent="-342900" algn="just">
              <a:spcBef>
                <a:spcPts val="300"/>
              </a:spcBef>
              <a:spcAft>
                <a:spcPts val="1200"/>
              </a:spcAft>
              <a:buFont typeface="+mj-lt"/>
              <a:buAutoNum type="arabicPeriod"/>
            </a:pPr>
            <a:r>
              <a:rPr lang="it-IT" dirty="0"/>
              <a:t>Qualsiasi persona notando una situazione anomala (come ad esempio perdite o rilascio di liquido o gas, o altri eventi che possono comportare rischi per la sicurezza personale, l'ambiente o apparecchiature dell'impianto) può avviare una situazione di emergenza, premendo semplicemente il pulsante di allarme di emergenza. Questo porterà la squadra di emergenza verso l’EHQ (Head Quarter di emergenza) e ad avvisare gli altri membri dell'Organizzazione di emergenza;</a:t>
            </a:r>
          </a:p>
          <a:p>
            <a:pPr marL="342900" indent="-342900" algn="just">
              <a:spcBef>
                <a:spcPts val="300"/>
              </a:spcBef>
              <a:spcAft>
                <a:spcPts val="1200"/>
              </a:spcAft>
              <a:buFont typeface="+mj-lt"/>
              <a:buAutoNum type="arabicPeriod"/>
            </a:pPr>
            <a:r>
              <a:rPr lang="it-IT" dirty="0"/>
              <a:t>Visitatori e ed eventuali tecnici a bordo devono recarsi al punto di raccolta situato sul ponte principale per le istruzioni.</a:t>
            </a:r>
            <a:endParaRPr lang="en-US" dirty="0"/>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212" y="5077982"/>
            <a:ext cx="1254919" cy="1546060"/>
          </a:xfrm>
          <a:prstGeom prst="rect">
            <a:avLst/>
          </a:prstGeom>
        </p:spPr>
      </p:pic>
      <p:sp>
        <p:nvSpPr>
          <p:cNvPr id="3" name="Segnaposto numero diapositiva 2"/>
          <p:cNvSpPr>
            <a:spLocks noGrp="1"/>
          </p:cNvSpPr>
          <p:nvPr>
            <p:ph type="sldNum" sz="quarter" idx="12"/>
          </p:nvPr>
        </p:nvSpPr>
        <p:spPr/>
        <p:txBody>
          <a:bodyPr/>
          <a:lstStyle/>
          <a:p>
            <a:pPr>
              <a:defRPr/>
            </a:pPr>
            <a:fld id="{F181D099-2000-406D-983C-B9B258DBC1D1}" type="slidenum">
              <a:rPr lang="it-IT" smtClean="0"/>
              <a:pPr>
                <a:defRPr/>
              </a:pPr>
              <a:t>25</a:t>
            </a:fld>
            <a:endParaRPr lang="it-IT"/>
          </a:p>
        </p:txBody>
      </p:sp>
      <p:graphicFrame>
        <p:nvGraphicFramePr>
          <p:cNvPr id="8" name="Tabella 7"/>
          <p:cNvGraphicFramePr>
            <a:graphicFrameLocks noGrp="1"/>
          </p:cNvGraphicFramePr>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a:solidFill>
                            <a:schemeClr val="tx1"/>
                          </a:solidFill>
                          <a:latin typeface="Arial" panose="020B0604020202020204" pitchFamily="34" charset="0"/>
                          <a:cs typeface="Arial" panose="020B0604020202020204" pitchFamily="34" charset="0"/>
                        </a:rPr>
                        <a:t>Decreto</a:t>
                      </a:r>
                      <a:r>
                        <a:rPr lang="en-US" baseline="0" dirty="0">
                          <a:solidFill>
                            <a:schemeClr val="tx1"/>
                          </a:solidFill>
                          <a:latin typeface="Arial" panose="020B0604020202020204" pitchFamily="34" charset="0"/>
                          <a:cs typeface="Arial" panose="020B0604020202020204" pitchFamily="34" charset="0"/>
                        </a:rPr>
                        <a:t> </a:t>
                      </a:r>
                      <a:r>
                        <a:rPr lang="en-US" baseline="0" dirty="0" err="1">
                          <a:solidFill>
                            <a:schemeClr val="tx1"/>
                          </a:solidFill>
                          <a:latin typeface="Arial" panose="020B0604020202020204" pitchFamily="34" charset="0"/>
                          <a:cs typeface="Arial" panose="020B0604020202020204" pitchFamily="34" charset="0"/>
                        </a:rPr>
                        <a:t>Legislativo</a:t>
                      </a:r>
                      <a:r>
                        <a:rPr lang="en-US" baseline="0"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D.Lgs</a:t>
                      </a:r>
                      <a:r>
                        <a:rPr lang="en-US" dirty="0">
                          <a:solidFill>
                            <a:schemeClr val="tx1"/>
                          </a:solidFill>
                          <a:latin typeface="Arial" panose="020B0604020202020204" pitchFamily="34" charset="0"/>
                          <a:cs typeface="Arial" panose="020B0604020202020204" pitchFamily="34" charset="0"/>
                        </a:rPr>
                        <a:t>. 105/2015 (</a:t>
                      </a:r>
                      <a:r>
                        <a:rPr lang="en-US" dirty="0" err="1">
                          <a:solidFill>
                            <a:schemeClr val="tx1"/>
                          </a:solidFill>
                          <a:latin typeface="Arial" panose="020B0604020202020204" pitchFamily="34" charset="0"/>
                          <a:cs typeface="Arial" panose="020B0604020202020204" pitchFamily="34" charset="0"/>
                        </a:rPr>
                        <a:t>Seveso</a:t>
                      </a:r>
                      <a:r>
                        <a:rPr lang="en-US" dirty="0">
                          <a:solidFill>
                            <a:schemeClr val="tx1"/>
                          </a:solidFill>
                          <a:latin typeface="Arial" panose="020B0604020202020204" pitchFamily="34" charset="0"/>
                          <a:cs typeface="Arial" panose="020B0604020202020204" pitchFamily="34" charset="0"/>
                        </a:rPr>
                        <a:t> III)</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21" descr="ecos_flags - TEMPLATE"/>
          <p:cNvPicPr/>
          <p:nvPr/>
        </p:nvPicPr>
        <p:blipFill>
          <a:blip r:embed="rId4" cstate="print"/>
          <a:srcRect/>
          <a:stretch>
            <a:fillRect/>
          </a:stretch>
        </p:blipFill>
        <p:spPr bwMode="auto">
          <a:xfrm>
            <a:off x="375544" y="274305"/>
            <a:ext cx="1161943" cy="542142"/>
          </a:xfrm>
          <a:prstGeom prst="rect">
            <a:avLst/>
          </a:prstGeom>
          <a:noFill/>
          <a:ln w="9525">
            <a:noFill/>
            <a:miter lim="800000"/>
            <a:headEnd/>
            <a:tailEnd/>
          </a:ln>
        </p:spPr>
      </p:pic>
      <p:pic>
        <p:nvPicPr>
          <p:cNvPr id="10" name="Immagine 9"/>
          <p:cNvPicPr>
            <a:picLocks noChangeAspect="1"/>
          </p:cNvPicPr>
          <p:nvPr/>
        </p:nvPicPr>
        <p:blipFill>
          <a:blip r:embed="rId5" cstate="print"/>
          <a:stretch>
            <a:fillRect/>
          </a:stretch>
        </p:blipFill>
        <p:spPr>
          <a:xfrm>
            <a:off x="7526954" y="264907"/>
            <a:ext cx="969684" cy="643435"/>
          </a:xfrm>
          <a:prstGeom prst="rect">
            <a:avLst/>
          </a:prstGeom>
        </p:spPr>
      </p:pic>
    </p:spTree>
    <p:extLst>
      <p:ext uri="{BB962C8B-B14F-4D97-AF65-F5344CB8AC3E}">
        <p14:creationId xmlns:p14="http://schemas.microsoft.com/office/powerpoint/2010/main" val="3992625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323428" y="1086774"/>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err="1">
                <a:solidFill>
                  <a:srgbClr val="FF0000"/>
                </a:solidFill>
                <a:latin typeface="Arial" panose="020B0604020202020204" pitchFamily="34" charset="0"/>
                <a:ea typeface="+mj-ea"/>
                <a:cs typeface="Arial" panose="020B0604020202020204" pitchFamily="34" charset="0"/>
              </a:rPr>
              <a:t>Allarmi</a:t>
            </a:r>
            <a:endParaRPr lang="en-US" b="1" dirty="0">
              <a:solidFill>
                <a:srgbClr val="FF0000"/>
              </a:solidFill>
              <a:latin typeface="Arial" panose="020B0604020202020204" pitchFamily="34" charset="0"/>
              <a:ea typeface="+mj-ea"/>
              <a:cs typeface="Arial" panose="020B0604020202020204" pitchFamily="34" charset="0"/>
            </a:endParaRPr>
          </a:p>
        </p:txBody>
      </p:sp>
      <p:sp>
        <p:nvSpPr>
          <p:cNvPr id="3" name="Segnaposto numero diapositiva 2"/>
          <p:cNvSpPr>
            <a:spLocks noGrp="1"/>
          </p:cNvSpPr>
          <p:nvPr>
            <p:ph type="sldNum" sz="quarter" idx="12"/>
          </p:nvPr>
        </p:nvSpPr>
        <p:spPr/>
        <p:txBody>
          <a:bodyPr/>
          <a:lstStyle/>
          <a:p>
            <a:pPr>
              <a:defRPr/>
            </a:pPr>
            <a:fld id="{F181D099-2000-406D-983C-B9B258DBC1D1}" type="slidenum">
              <a:rPr lang="it-IT" smtClean="0"/>
              <a:pPr>
                <a:defRPr/>
              </a:pPr>
              <a:t>26</a:t>
            </a:fld>
            <a:endParaRPr lang="it-IT"/>
          </a:p>
        </p:txBody>
      </p:sp>
      <p:graphicFrame>
        <p:nvGraphicFramePr>
          <p:cNvPr id="8" name="Tabella 7"/>
          <p:cNvGraphicFramePr>
            <a:graphicFrameLocks noGrp="1"/>
          </p:cNvGraphicFramePr>
          <p:nvPr>
            <p:extLst>
              <p:ext uri="{D42A27DB-BD31-4B8C-83A1-F6EECF244321}">
                <p14:modId xmlns:p14="http://schemas.microsoft.com/office/powerpoint/2010/main" val="3813582971"/>
              </p:ext>
            </p:extLst>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a:solidFill>
                            <a:schemeClr val="tx1"/>
                          </a:solidFill>
                          <a:latin typeface="Arial" panose="020B0604020202020204" pitchFamily="34" charset="0"/>
                          <a:cs typeface="Arial" panose="020B0604020202020204" pitchFamily="34" charset="0"/>
                        </a:rPr>
                        <a:t>Decreto</a:t>
                      </a:r>
                      <a:r>
                        <a:rPr lang="en-US" baseline="0" dirty="0">
                          <a:solidFill>
                            <a:schemeClr val="tx1"/>
                          </a:solidFill>
                          <a:latin typeface="Arial" panose="020B0604020202020204" pitchFamily="34" charset="0"/>
                          <a:cs typeface="Arial" panose="020B0604020202020204" pitchFamily="34" charset="0"/>
                        </a:rPr>
                        <a:t> </a:t>
                      </a:r>
                      <a:r>
                        <a:rPr lang="en-US" baseline="0" dirty="0" err="1">
                          <a:solidFill>
                            <a:schemeClr val="tx1"/>
                          </a:solidFill>
                          <a:latin typeface="Arial" panose="020B0604020202020204" pitchFamily="34" charset="0"/>
                          <a:cs typeface="Arial" panose="020B0604020202020204" pitchFamily="34" charset="0"/>
                        </a:rPr>
                        <a:t>Legislativo</a:t>
                      </a:r>
                      <a:r>
                        <a:rPr lang="en-US" baseline="0"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D.Lgs</a:t>
                      </a:r>
                      <a:r>
                        <a:rPr lang="en-US" dirty="0">
                          <a:solidFill>
                            <a:schemeClr val="tx1"/>
                          </a:solidFill>
                          <a:latin typeface="Arial" panose="020B0604020202020204" pitchFamily="34" charset="0"/>
                          <a:cs typeface="Arial" panose="020B0604020202020204" pitchFamily="34" charset="0"/>
                        </a:rPr>
                        <a:t>. 105/2015 (Seveso III)</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21" descr="ecos_flags - TEMPLATE"/>
          <p:cNvPicPr/>
          <p:nvPr/>
        </p:nvPicPr>
        <p:blipFill>
          <a:blip r:embed="rId3"/>
          <a:srcRect/>
          <a:stretch>
            <a:fillRect/>
          </a:stretch>
        </p:blipFill>
        <p:spPr bwMode="auto">
          <a:xfrm>
            <a:off x="375544" y="274305"/>
            <a:ext cx="1161943" cy="542142"/>
          </a:xfrm>
          <a:prstGeom prst="rect">
            <a:avLst/>
          </a:prstGeom>
          <a:noFill/>
          <a:ln w="9525">
            <a:noFill/>
            <a:miter lim="800000"/>
            <a:headEnd/>
            <a:tailEnd/>
          </a:ln>
        </p:spPr>
      </p:pic>
      <p:pic>
        <p:nvPicPr>
          <p:cNvPr id="10" name="Immagine 9"/>
          <p:cNvPicPr>
            <a:picLocks noChangeAspect="1"/>
          </p:cNvPicPr>
          <p:nvPr/>
        </p:nvPicPr>
        <p:blipFill>
          <a:blip r:embed="rId4"/>
          <a:stretch>
            <a:fillRect/>
          </a:stretch>
        </p:blipFill>
        <p:spPr>
          <a:xfrm>
            <a:off x="7526954" y="264907"/>
            <a:ext cx="969684" cy="643435"/>
          </a:xfrm>
          <a:prstGeom prst="rect">
            <a:avLst/>
          </a:prstGeom>
        </p:spPr>
      </p:pic>
      <p:graphicFrame>
        <p:nvGraphicFramePr>
          <p:cNvPr id="5" name="Tabella 4"/>
          <p:cNvGraphicFramePr>
            <a:graphicFrameLocks noGrp="1"/>
          </p:cNvGraphicFramePr>
          <p:nvPr/>
        </p:nvGraphicFramePr>
        <p:xfrm>
          <a:off x="627738" y="1793346"/>
          <a:ext cx="7700574" cy="3840480"/>
        </p:xfrm>
        <a:graphic>
          <a:graphicData uri="http://schemas.openxmlformats.org/drawingml/2006/table">
            <a:tbl>
              <a:tblPr firstRow="1" firstCol="1" bandRow="1">
                <a:tableStyleId>{5C22544A-7EE6-4342-B048-85BDC9FD1C3A}</a:tableStyleId>
              </a:tblPr>
              <a:tblGrid>
                <a:gridCol w="525179">
                  <a:extLst>
                    <a:ext uri="{9D8B030D-6E8A-4147-A177-3AD203B41FA5}">
                      <a16:colId xmlns:a16="http://schemas.microsoft.com/office/drawing/2014/main" val="20000"/>
                    </a:ext>
                  </a:extLst>
                </a:gridCol>
                <a:gridCol w="1660244">
                  <a:extLst>
                    <a:ext uri="{9D8B030D-6E8A-4147-A177-3AD203B41FA5}">
                      <a16:colId xmlns:a16="http://schemas.microsoft.com/office/drawing/2014/main" val="20001"/>
                    </a:ext>
                  </a:extLst>
                </a:gridCol>
                <a:gridCol w="5515151">
                  <a:extLst>
                    <a:ext uri="{9D8B030D-6E8A-4147-A177-3AD203B41FA5}">
                      <a16:colId xmlns:a16="http://schemas.microsoft.com/office/drawing/2014/main" val="20002"/>
                    </a:ext>
                  </a:extLst>
                </a:gridCol>
              </a:tblGrid>
              <a:tr h="0">
                <a:tc gridSpan="2">
                  <a:txBody>
                    <a:bodyPr/>
                    <a:lstStyle/>
                    <a:p>
                      <a:pPr>
                        <a:spcBef>
                          <a:spcPts val="300"/>
                        </a:spcBef>
                        <a:spcAft>
                          <a:spcPts val="300"/>
                        </a:spcAft>
                      </a:pPr>
                      <a:r>
                        <a:rPr lang="en-GB" sz="1400" dirty="0">
                          <a:effectLst/>
                          <a:latin typeface="Arial" panose="020B0604020202020204" pitchFamily="34" charset="0"/>
                          <a:cs typeface="Arial" panose="020B0604020202020204" pitchFamily="34" charset="0"/>
                        </a:rPr>
                        <a:t>Scenario</a:t>
                      </a:r>
                      <a:endParaRPr lang="it-IT"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a:txBody>
                    <a:bodyPr/>
                    <a:lstStyle/>
                    <a:p>
                      <a:pPr>
                        <a:spcBef>
                          <a:spcPts val="300"/>
                        </a:spcBef>
                        <a:spcAft>
                          <a:spcPts val="300"/>
                        </a:spcAft>
                      </a:pPr>
                      <a:r>
                        <a:rPr lang="en-GB" sz="1400">
                          <a:effectLst/>
                          <a:latin typeface="Arial" panose="020B0604020202020204" pitchFamily="34" charset="0"/>
                          <a:cs typeface="Arial" panose="020B0604020202020204" pitchFamily="34" charset="0"/>
                        </a:rPr>
                        <a:t>Signal</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1</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400">
                          <a:effectLst/>
                          <a:latin typeface="Arial" panose="020B0604020202020204" pitchFamily="34" charset="0"/>
                          <a:cs typeface="Arial" panose="020B0604020202020204" pitchFamily="34" charset="0"/>
                        </a:rPr>
                        <a:t>General Alarm</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cs typeface="Arial" panose="020B0604020202020204" pitchFamily="34" charset="0"/>
                        </a:rPr>
                        <a:t> </a:t>
                      </a:r>
                      <a:endParaRPr lang="it-IT" sz="1400" dirty="0">
                        <a:effectLst/>
                        <a:latin typeface="Arial" panose="020B0604020202020204" pitchFamily="34" charset="0"/>
                        <a:cs typeface="Arial" panose="020B0604020202020204" pitchFamily="34" charset="0"/>
                      </a:endParaRPr>
                    </a:p>
                    <a:p>
                      <a:pPr>
                        <a:spcAft>
                          <a:spcPts val="0"/>
                        </a:spcAft>
                      </a:pPr>
                      <a:r>
                        <a:rPr lang="en-GB" sz="1400" dirty="0">
                          <a:effectLst/>
                          <a:latin typeface="Arial" panose="020B0604020202020204" pitchFamily="34" charset="0"/>
                          <a:cs typeface="Arial" panose="020B0604020202020204" pitchFamily="34" charset="0"/>
                        </a:rPr>
                        <a:t>7 short blasts and 1 long blast + Information regarding the emergency on PA.</a:t>
                      </a:r>
                      <a:endParaRPr lang="it-IT" sz="1400" dirty="0">
                        <a:effectLst/>
                        <a:latin typeface="Arial" panose="020B0604020202020204" pitchFamily="34" charset="0"/>
                        <a:cs typeface="Arial" panose="020B0604020202020204" pitchFamily="34" charset="0"/>
                      </a:endParaRPr>
                    </a:p>
                    <a:p>
                      <a:pPr>
                        <a:spcAft>
                          <a:spcPts val="0"/>
                        </a:spcAft>
                      </a:pPr>
                      <a:r>
                        <a:rPr lang="en-GB" sz="1400" dirty="0">
                          <a:effectLst/>
                          <a:latin typeface="Arial" panose="020B0604020202020204" pitchFamily="34" charset="0"/>
                          <a:cs typeface="Arial" panose="020B0604020202020204" pitchFamily="34" charset="0"/>
                        </a:rPr>
                        <a:t>- - - - - - -    ___________________</a:t>
                      </a:r>
                      <a:endParaRPr lang="it-IT" sz="1400" dirty="0">
                        <a:effectLst/>
                        <a:latin typeface="Arial" panose="020B0604020202020204" pitchFamily="34" charset="0"/>
                        <a:cs typeface="Arial" panose="020B0604020202020204" pitchFamily="34" charset="0"/>
                      </a:endParaRPr>
                    </a:p>
                    <a:p>
                      <a:pPr>
                        <a:spcAft>
                          <a:spcPts val="0"/>
                        </a:spcAft>
                      </a:pPr>
                      <a:r>
                        <a:rPr lang="en-GB" sz="1400" dirty="0">
                          <a:effectLst/>
                          <a:latin typeface="Arial" panose="020B0604020202020204" pitchFamily="34"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2</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400">
                          <a:effectLst/>
                          <a:latin typeface="Arial" panose="020B0604020202020204" pitchFamily="34" charset="0"/>
                          <a:cs typeface="Arial" panose="020B0604020202020204" pitchFamily="34" charset="0"/>
                        </a:rPr>
                        <a:t>Fire Alarm</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a:effectLst/>
                          <a:latin typeface="Arial" panose="020B0604020202020204" pitchFamily="34" charset="0"/>
                          <a:cs typeface="Arial" panose="020B0604020202020204" pitchFamily="34" charset="0"/>
                        </a:rPr>
                        <a:t>Continuous blast for not less than 10 seconds  followed with the information regarding the place of fire by Public Address system.</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3</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400">
                          <a:effectLst/>
                          <a:latin typeface="Arial" panose="020B0604020202020204" pitchFamily="34" charset="0"/>
                          <a:cs typeface="Arial" panose="020B0604020202020204" pitchFamily="34" charset="0"/>
                        </a:rPr>
                        <a:t>Man Over Board</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a:effectLst/>
                          <a:latin typeface="Arial" panose="020B0604020202020204" pitchFamily="34" charset="0"/>
                          <a:cs typeface="Arial" panose="020B0604020202020204" pitchFamily="34" charset="0"/>
                        </a:rPr>
                        <a:t>One long blast on whistle or siren followed with the information regarding the man over board</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400">
                          <a:effectLst/>
                          <a:latin typeface="Arial" panose="020B0604020202020204" pitchFamily="34" charset="0"/>
                          <a:cs typeface="Arial" panose="020B0604020202020204" pitchFamily="34" charset="0"/>
                        </a:rPr>
                        <a:t>Abandon Ship</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a:effectLst/>
                          <a:latin typeface="Arial" panose="020B0604020202020204" pitchFamily="34" charset="0"/>
                          <a:cs typeface="Arial" panose="020B0604020202020204" pitchFamily="34" charset="0"/>
                        </a:rPr>
                        <a:t>The order to abandon ship will be given from TM by means of public address and prolonged sound of signals by all available devices</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400">
                          <a:effectLst/>
                          <a:latin typeface="Arial" panose="020B0604020202020204" pitchFamily="34" charset="0"/>
                          <a:cs typeface="Arial" panose="020B0604020202020204" pitchFamily="34" charset="0"/>
                        </a:rPr>
                        <a:t>Gas &amp; Toxic Release</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a:effectLst/>
                          <a:latin typeface="Arial" panose="020B0604020202020204" pitchFamily="34" charset="0"/>
                          <a:cs typeface="Arial" panose="020B0604020202020204" pitchFamily="34" charset="0"/>
                        </a:rPr>
                        <a:t>Quick tone ramp rising every 0.25 seconds</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6</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400">
                          <a:effectLst/>
                          <a:latin typeface="Arial" panose="020B0604020202020204" pitchFamily="34" charset="0"/>
                          <a:cs typeface="Arial" panose="020B0604020202020204" pitchFamily="34" charset="0"/>
                        </a:rPr>
                        <a:t>Pollution</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a:effectLst/>
                          <a:latin typeface="Arial" panose="020B0604020202020204" pitchFamily="34" charset="0"/>
                          <a:cs typeface="Arial" panose="020B0604020202020204" pitchFamily="34" charset="0"/>
                        </a:rPr>
                        <a:t>Tone composed of 3 times 0.5 seconds on 0,5 seconds off, followed by 3 second pause.Tone repeating.follow PA announcement</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400">
                          <a:effectLst/>
                          <a:latin typeface="Arial" panose="020B0604020202020204" pitchFamily="34" charset="0"/>
                          <a:cs typeface="Arial" panose="020B0604020202020204" pitchFamily="34" charset="0"/>
                        </a:rPr>
                        <a:t>ISPS</a:t>
                      </a:r>
                      <a:endParaRPr lang="it-I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dirty="0">
                          <a:effectLst/>
                          <a:latin typeface="Arial" panose="020B0604020202020204" pitchFamily="34" charset="0"/>
                          <a:cs typeface="Arial" panose="020B0604020202020204" pitchFamily="34" charset="0"/>
                        </a:rPr>
                        <a:t>Tone composed of 1 second high tone followed by 1 second low tone. Tones repeating. Follow PA announcement</a:t>
                      </a:r>
                      <a:endParaRPr lang="it-IT"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1" name="CasellaDiTesto 10"/>
          <p:cNvSpPr txBox="1"/>
          <p:nvPr/>
        </p:nvSpPr>
        <p:spPr>
          <a:xfrm>
            <a:off x="341566" y="5798372"/>
            <a:ext cx="8221741" cy="646331"/>
          </a:xfrm>
          <a:prstGeom prst="rect">
            <a:avLst/>
          </a:prstGeom>
          <a:noFill/>
        </p:spPr>
        <p:txBody>
          <a:bodyPr wrap="square" rtlCol="0">
            <a:spAutoFit/>
          </a:bodyPr>
          <a:lstStyle/>
          <a:p>
            <a:pPr algn="just">
              <a:spcBef>
                <a:spcPts val="600"/>
              </a:spcBef>
              <a:spcAft>
                <a:spcPts val="600"/>
              </a:spcAft>
              <a:buClr>
                <a:schemeClr val="tx1"/>
              </a:buClr>
            </a:pPr>
            <a:r>
              <a:rPr lang="en-US" dirty="0" err="1"/>
              <a:t>Informazioni</a:t>
            </a:r>
            <a:r>
              <a:rPr lang="en-US" dirty="0"/>
              <a:t> e </a:t>
            </a:r>
            <a:r>
              <a:rPr lang="en-US" dirty="0" err="1"/>
              <a:t>regole</a:t>
            </a:r>
            <a:r>
              <a:rPr lang="en-US" dirty="0"/>
              <a:t> di salute e </a:t>
            </a:r>
            <a:r>
              <a:rPr lang="en-US" dirty="0" err="1"/>
              <a:t>sicurezza</a:t>
            </a:r>
            <a:r>
              <a:rPr lang="en-US" dirty="0"/>
              <a:t> per I </a:t>
            </a:r>
            <a:r>
              <a:rPr lang="en-US" dirty="0" err="1"/>
              <a:t>visitatori</a:t>
            </a:r>
            <a:r>
              <a:rPr lang="en-US" dirty="0"/>
              <a:t>, </a:t>
            </a:r>
            <a:r>
              <a:rPr lang="en-US" dirty="0" err="1"/>
              <a:t>sono</a:t>
            </a:r>
            <a:r>
              <a:rPr lang="en-US" dirty="0"/>
              <a:t> </a:t>
            </a:r>
            <a:r>
              <a:rPr lang="en-US" dirty="0" err="1"/>
              <a:t>disponibili</a:t>
            </a:r>
            <a:r>
              <a:rPr lang="en-US" dirty="0"/>
              <a:t> </a:t>
            </a:r>
            <a:r>
              <a:rPr lang="en-US" dirty="0" err="1"/>
              <a:t>nella</a:t>
            </a:r>
            <a:r>
              <a:rPr lang="en-US" dirty="0"/>
              <a:t> brochure “</a:t>
            </a:r>
            <a:r>
              <a:rPr lang="en-US" dirty="0" err="1"/>
              <a:t>Benvenuti</a:t>
            </a:r>
            <a:r>
              <a:rPr lang="en-US" dirty="0"/>
              <a:t> a </a:t>
            </a:r>
            <a:r>
              <a:rPr lang="en-US" dirty="0" err="1"/>
              <a:t>bordo</a:t>
            </a:r>
            <a:r>
              <a:rPr lang="en-US" dirty="0"/>
              <a:t> del </a:t>
            </a:r>
            <a:r>
              <a:rPr lang="en-US" dirty="0" err="1"/>
              <a:t>Terminale</a:t>
            </a:r>
            <a:r>
              <a:rPr lang="en-US" dirty="0"/>
              <a:t> OLT “FSRU TOSCANA””</a:t>
            </a:r>
            <a:endParaRPr lang="en-US" b="1" dirty="0"/>
          </a:p>
        </p:txBody>
      </p:sp>
    </p:spTree>
    <p:extLst>
      <p:ext uri="{BB962C8B-B14F-4D97-AF65-F5344CB8AC3E}">
        <p14:creationId xmlns:p14="http://schemas.microsoft.com/office/powerpoint/2010/main" val="2259340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F181D099-2000-406D-983C-B9B258DBC1D1}" type="slidenum">
              <a:rPr lang="it-IT" smtClean="0"/>
              <a:pPr>
                <a:defRPr/>
              </a:pPr>
              <a:t>27</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648365154"/>
              </p:ext>
            </p:extLst>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a:solidFill>
                            <a:schemeClr val="tx1"/>
                          </a:solidFill>
                          <a:latin typeface="Arial" panose="020B0604020202020204" pitchFamily="34" charset="0"/>
                          <a:cs typeface="Arial" panose="020B0604020202020204" pitchFamily="34" charset="0"/>
                        </a:rPr>
                        <a:t>Decreto</a:t>
                      </a:r>
                      <a:r>
                        <a:rPr lang="en-US" baseline="0" dirty="0">
                          <a:solidFill>
                            <a:schemeClr val="tx1"/>
                          </a:solidFill>
                          <a:latin typeface="Arial" panose="020B0604020202020204" pitchFamily="34" charset="0"/>
                          <a:cs typeface="Arial" panose="020B0604020202020204" pitchFamily="34" charset="0"/>
                        </a:rPr>
                        <a:t> </a:t>
                      </a:r>
                      <a:r>
                        <a:rPr lang="en-US" baseline="0" dirty="0" err="1">
                          <a:solidFill>
                            <a:schemeClr val="tx1"/>
                          </a:solidFill>
                          <a:latin typeface="Arial" panose="020B0604020202020204" pitchFamily="34" charset="0"/>
                          <a:cs typeface="Arial" panose="020B0604020202020204" pitchFamily="34" charset="0"/>
                        </a:rPr>
                        <a:t>Legislativo</a:t>
                      </a:r>
                      <a:r>
                        <a:rPr lang="en-US" baseline="0"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D.Lgs</a:t>
                      </a:r>
                      <a:r>
                        <a:rPr lang="en-US" dirty="0">
                          <a:solidFill>
                            <a:schemeClr val="tx1"/>
                          </a:solidFill>
                          <a:latin typeface="Arial" panose="020B0604020202020204" pitchFamily="34" charset="0"/>
                          <a:cs typeface="Arial" panose="020B0604020202020204" pitchFamily="34" charset="0"/>
                        </a:rPr>
                        <a:t>. 105/2015 (Seveso III)</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7" name="Picture 21" descr="ecos_flags - TEMPLATE"/>
          <p:cNvPicPr/>
          <p:nvPr/>
        </p:nvPicPr>
        <p:blipFill>
          <a:blip r:embed="rId3" cstate="print"/>
          <a:srcRect/>
          <a:stretch>
            <a:fillRect/>
          </a:stretch>
        </p:blipFill>
        <p:spPr bwMode="auto">
          <a:xfrm>
            <a:off x="375544" y="274305"/>
            <a:ext cx="1161943" cy="542142"/>
          </a:xfrm>
          <a:prstGeom prst="rect">
            <a:avLst/>
          </a:prstGeom>
          <a:noFill/>
          <a:ln w="9525">
            <a:noFill/>
            <a:miter lim="800000"/>
            <a:headEnd/>
            <a:tailEnd/>
          </a:ln>
        </p:spPr>
      </p:pic>
      <p:pic>
        <p:nvPicPr>
          <p:cNvPr id="9" name="Immagine 8"/>
          <p:cNvPicPr>
            <a:picLocks noChangeAspect="1"/>
          </p:cNvPicPr>
          <p:nvPr/>
        </p:nvPicPr>
        <p:blipFill>
          <a:blip r:embed="rId4" cstate="print"/>
          <a:stretch>
            <a:fillRect/>
          </a:stretch>
        </p:blipFill>
        <p:spPr>
          <a:xfrm>
            <a:off x="7526954" y="264907"/>
            <a:ext cx="969684" cy="643435"/>
          </a:xfrm>
          <a:prstGeom prst="rect">
            <a:avLst/>
          </a:prstGeom>
        </p:spPr>
      </p:pic>
      <p:sp>
        <p:nvSpPr>
          <p:cNvPr id="10" name="Rectangle 7"/>
          <p:cNvSpPr>
            <a:spLocks noChangeArrowheads="1"/>
          </p:cNvSpPr>
          <p:nvPr/>
        </p:nvSpPr>
        <p:spPr bwMode="auto">
          <a:xfrm>
            <a:off x="303955" y="109742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 Sistema di </a:t>
            </a:r>
            <a:r>
              <a:rPr lang="en-US" b="1" dirty="0" err="1">
                <a:solidFill>
                  <a:srgbClr val="FF0000"/>
                </a:solidFill>
                <a:latin typeface="Arial" panose="020B0604020202020204" pitchFamily="34" charset="0"/>
                <a:ea typeface="+mj-ea"/>
                <a:cs typeface="Arial" panose="020B0604020202020204" pitchFamily="34" charset="0"/>
              </a:rPr>
              <a:t>gestione</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della</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sicurezza</a:t>
            </a:r>
            <a:r>
              <a:rPr lang="en-US" b="1" dirty="0">
                <a:solidFill>
                  <a:srgbClr val="FF0000"/>
                </a:solidFill>
                <a:latin typeface="Arial" panose="020B0604020202020204" pitchFamily="34" charset="0"/>
                <a:ea typeface="+mj-ea"/>
                <a:cs typeface="Arial" panose="020B0604020202020204" pitchFamily="34" charset="0"/>
              </a:rPr>
              <a:t> (SGS – PIR)</a:t>
            </a:r>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954" y="2141251"/>
            <a:ext cx="4422722" cy="3858272"/>
          </a:xfrm>
          <a:prstGeom prst="rect">
            <a:avLst/>
          </a:prstGeom>
        </p:spPr>
      </p:pic>
      <p:sp>
        <p:nvSpPr>
          <p:cNvPr id="21" name="CasellaDiTesto 20"/>
          <p:cNvSpPr txBox="1"/>
          <p:nvPr/>
        </p:nvSpPr>
        <p:spPr>
          <a:xfrm>
            <a:off x="4726676" y="2013896"/>
            <a:ext cx="4073804" cy="2585323"/>
          </a:xfrm>
          <a:prstGeom prst="rect">
            <a:avLst/>
          </a:prstGeom>
          <a:noFill/>
        </p:spPr>
        <p:txBody>
          <a:bodyPr wrap="square" rtlCol="0">
            <a:spAutoFit/>
          </a:bodyPr>
          <a:lstStyle/>
          <a:p>
            <a:r>
              <a:rPr lang="en-US" dirty="0" err="1">
                <a:solidFill>
                  <a:srgbClr val="FF0000"/>
                </a:solidFill>
              </a:rPr>
              <a:t>Elementi</a:t>
            </a:r>
            <a:r>
              <a:rPr lang="en-US" dirty="0">
                <a:solidFill>
                  <a:srgbClr val="FF0000"/>
                </a:solidFill>
              </a:rPr>
              <a:t> </a:t>
            </a:r>
            <a:r>
              <a:rPr lang="en-US" dirty="0" err="1">
                <a:solidFill>
                  <a:srgbClr val="FF0000"/>
                </a:solidFill>
              </a:rPr>
              <a:t>principali</a:t>
            </a:r>
            <a:r>
              <a:rPr lang="en-US" dirty="0">
                <a:solidFill>
                  <a:srgbClr val="FF0000"/>
                </a:solidFill>
              </a:rPr>
              <a:t>:</a:t>
            </a:r>
          </a:p>
          <a:p>
            <a:pPr marL="285750" indent="-285750">
              <a:buFont typeface="Arial" panose="020B0604020202020204" pitchFamily="34" charset="0"/>
              <a:buChar char="•"/>
            </a:pPr>
            <a:r>
              <a:rPr lang="en-US" dirty="0" err="1">
                <a:solidFill>
                  <a:srgbClr val="002060"/>
                </a:solidFill>
              </a:rPr>
              <a:t>Organizzazione</a:t>
            </a:r>
            <a:r>
              <a:rPr lang="en-US" dirty="0">
                <a:solidFill>
                  <a:srgbClr val="002060"/>
                </a:solidFill>
              </a:rPr>
              <a:t> e </a:t>
            </a:r>
            <a:r>
              <a:rPr lang="en-US" dirty="0" err="1">
                <a:solidFill>
                  <a:srgbClr val="002060"/>
                </a:solidFill>
              </a:rPr>
              <a:t>Personale</a:t>
            </a:r>
            <a:r>
              <a:rPr lang="en-US" dirty="0">
                <a:solidFill>
                  <a:srgbClr val="002060"/>
                </a:solidFill>
              </a:rPr>
              <a:t>;</a:t>
            </a:r>
          </a:p>
          <a:p>
            <a:pPr marL="285750" indent="-285750">
              <a:buFont typeface="Arial" panose="020B0604020202020204" pitchFamily="34" charset="0"/>
              <a:buChar char="•"/>
            </a:pPr>
            <a:r>
              <a:rPr lang="en-US" dirty="0" err="1">
                <a:solidFill>
                  <a:srgbClr val="002060"/>
                </a:solidFill>
              </a:rPr>
              <a:t>Identificazione</a:t>
            </a:r>
            <a:r>
              <a:rPr lang="en-US" dirty="0">
                <a:solidFill>
                  <a:srgbClr val="002060"/>
                </a:solidFill>
              </a:rPr>
              <a:t> e </a:t>
            </a:r>
            <a:r>
              <a:rPr lang="en-US" dirty="0" err="1">
                <a:solidFill>
                  <a:srgbClr val="002060"/>
                </a:solidFill>
              </a:rPr>
              <a:t>valutazione</a:t>
            </a:r>
            <a:r>
              <a:rPr lang="en-US" dirty="0">
                <a:solidFill>
                  <a:srgbClr val="002060"/>
                </a:solidFill>
              </a:rPr>
              <a:t> </a:t>
            </a:r>
            <a:r>
              <a:rPr lang="en-US" dirty="0" err="1">
                <a:solidFill>
                  <a:srgbClr val="002060"/>
                </a:solidFill>
              </a:rPr>
              <a:t>dei</a:t>
            </a:r>
            <a:r>
              <a:rPr lang="en-US" dirty="0">
                <a:solidFill>
                  <a:srgbClr val="002060"/>
                </a:solidFill>
              </a:rPr>
              <a:t> </a:t>
            </a:r>
            <a:r>
              <a:rPr lang="en-US" dirty="0" err="1">
                <a:solidFill>
                  <a:srgbClr val="002060"/>
                </a:solidFill>
              </a:rPr>
              <a:t>maggiori</a:t>
            </a:r>
            <a:r>
              <a:rPr lang="en-US" dirty="0">
                <a:solidFill>
                  <a:srgbClr val="002060"/>
                </a:solidFill>
              </a:rPr>
              <a:t> </a:t>
            </a:r>
            <a:r>
              <a:rPr lang="en-US" dirty="0" err="1">
                <a:solidFill>
                  <a:srgbClr val="002060"/>
                </a:solidFill>
              </a:rPr>
              <a:t>pericoli</a:t>
            </a:r>
            <a:r>
              <a:rPr lang="en-US" dirty="0">
                <a:solidFill>
                  <a:srgbClr val="002060"/>
                </a:solidFill>
              </a:rPr>
              <a:t>;</a:t>
            </a:r>
          </a:p>
          <a:p>
            <a:pPr marL="285750" indent="-285750">
              <a:buFont typeface="Arial" panose="020B0604020202020204" pitchFamily="34" charset="0"/>
              <a:buChar char="•"/>
            </a:pPr>
            <a:r>
              <a:rPr lang="en-US" dirty="0" err="1">
                <a:solidFill>
                  <a:srgbClr val="002060"/>
                </a:solidFill>
              </a:rPr>
              <a:t>Controllo</a:t>
            </a:r>
            <a:r>
              <a:rPr lang="en-US" dirty="0">
                <a:solidFill>
                  <a:srgbClr val="002060"/>
                </a:solidFill>
              </a:rPr>
              <a:t> </a:t>
            </a:r>
            <a:r>
              <a:rPr lang="en-US" dirty="0" err="1">
                <a:solidFill>
                  <a:srgbClr val="002060"/>
                </a:solidFill>
              </a:rPr>
              <a:t>Operativo</a:t>
            </a:r>
            <a:r>
              <a:rPr lang="en-US" dirty="0">
                <a:solidFill>
                  <a:srgbClr val="002060"/>
                </a:solidFill>
              </a:rPr>
              <a:t>;</a:t>
            </a:r>
          </a:p>
          <a:p>
            <a:pPr marL="285750" indent="-285750">
              <a:buFont typeface="Arial" panose="020B0604020202020204" pitchFamily="34" charset="0"/>
              <a:buChar char="•"/>
            </a:pPr>
            <a:r>
              <a:rPr lang="en-US" dirty="0">
                <a:solidFill>
                  <a:srgbClr val="002060"/>
                </a:solidFill>
              </a:rPr>
              <a:t>Gestione del </a:t>
            </a:r>
            <a:r>
              <a:rPr lang="en-US" dirty="0" err="1">
                <a:solidFill>
                  <a:srgbClr val="002060"/>
                </a:solidFill>
              </a:rPr>
              <a:t>cambiamento</a:t>
            </a:r>
            <a:r>
              <a:rPr lang="en-US" dirty="0">
                <a:solidFill>
                  <a:srgbClr val="002060"/>
                </a:solidFill>
              </a:rPr>
              <a:t>;</a:t>
            </a:r>
          </a:p>
          <a:p>
            <a:pPr marL="285750" indent="-285750">
              <a:buFont typeface="Arial" panose="020B0604020202020204" pitchFamily="34" charset="0"/>
              <a:buChar char="•"/>
            </a:pPr>
            <a:r>
              <a:rPr lang="en-US" dirty="0">
                <a:solidFill>
                  <a:srgbClr val="002060"/>
                </a:solidFill>
              </a:rPr>
              <a:t>Planning </a:t>
            </a:r>
            <a:r>
              <a:rPr lang="en-US" dirty="0" err="1">
                <a:solidFill>
                  <a:srgbClr val="002060"/>
                </a:solidFill>
              </a:rPr>
              <a:t>delle</a:t>
            </a:r>
            <a:r>
              <a:rPr lang="en-US" dirty="0">
                <a:solidFill>
                  <a:srgbClr val="002060"/>
                </a:solidFill>
              </a:rPr>
              <a:t> </a:t>
            </a:r>
            <a:r>
              <a:rPr lang="en-US" dirty="0" err="1">
                <a:solidFill>
                  <a:srgbClr val="002060"/>
                </a:solidFill>
              </a:rPr>
              <a:t>emergenze</a:t>
            </a:r>
            <a:r>
              <a:rPr lang="en-US" dirty="0">
                <a:solidFill>
                  <a:srgbClr val="002060"/>
                </a:solidFill>
              </a:rPr>
              <a:t>;</a:t>
            </a:r>
          </a:p>
          <a:p>
            <a:pPr marL="285750" indent="-285750">
              <a:buFont typeface="Arial" panose="020B0604020202020204" pitchFamily="34" charset="0"/>
              <a:buChar char="•"/>
            </a:pPr>
            <a:r>
              <a:rPr lang="en-US" dirty="0" err="1">
                <a:solidFill>
                  <a:srgbClr val="002060"/>
                </a:solidFill>
              </a:rPr>
              <a:t>Verifiche</a:t>
            </a:r>
            <a:r>
              <a:rPr lang="en-US" dirty="0">
                <a:solidFill>
                  <a:srgbClr val="002060"/>
                </a:solidFill>
              </a:rPr>
              <a:t> </a:t>
            </a:r>
            <a:r>
              <a:rPr lang="en-US" dirty="0" err="1">
                <a:solidFill>
                  <a:srgbClr val="002060"/>
                </a:solidFill>
              </a:rPr>
              <a:t>delle</a:t>
            </a:r>
            <a:r>
              <a:rPr lang="en-US" dirty="0">
                <a:solidFill>
                  <a:srgbClr val="002060"/>
                </a:solidFill>
              </a:rPr>
              <a:t> performance;</a:t>
            </a:r>
          </a:p>
          <a:p>
            <a:pPr marL="285750" indent="-285750">
              <a:buFont typeface="Arial" panose="020B0604020202020204" pitchFamily="34" charset="0"/>
              <a:buChar char="•"/>
            </a:pPr>
            <a:r>
              <a:rPr lang="en-US" dirty="0" err="1">
                <a:solidFill>
                  <a:srgbClr val="002060"/>
                </a:solidFill>
              </a:rPr>
              <a:t>Revisione</a:t>
            </a:r>
            <a:r>
              <a:rPr lang="en-US" dirty="0">
                <a:solidFill>
                  <a:srgbClr val="002060"/>
                </a:solidFill>
              </a:rPr>
              <a:t> e </a:t>
            </a:r>
            <a:r>
              <a:rPr lang="en-US" dirty="0" err="1">
                <a:solidFill>
                  <a:srgbClr val="002060"/>
                </a:solidFill>
              </a:rPr>
              <a:t>controllo</a:t>
            </a:r>
            <a:r>
              <a:rPr lang="en-US" dirty="0">
                <a:solidFill>
                  <a:srgbClr val="002060"/>
                </a:solidFill>
              </a:rPr>
              <a:t>.</a:t>
            </a:r>
            <a:endParaRPr lang="en-US" dirty="0">
              <a:solidFill>
                <a:srgbClr val="FF0000"/>
              </a:solidFill>
            </a:endParaRPr>
          </a:p>
        </p:txBody>
      </p:sp>
    </p:spTree>
    <p:extLst>
      <p:ext uri="{BB962C8B-B14F-4D97-AF65-F5344CB8AC3E}">
        <p14:creationId xmlns:p14="http://schemas.microsoft.com/office/powerpoint/2010/main" val="2038497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23528" y="1772815"/>
            <a:ext cx="8518947" cy="3539430"/>
          </a:xfrm>
          <a:prstGeom prst="rect">
            <a:avLst/>
          </a:prstGeom>
          <a:noFill/>
        </p:spPr>
        <p:txBody>
          <a:bodyPr wrap="square" rtlCol="0">
            <a:spAutoFit/>
          </a:bodyPr>
          <a:lstStyle/>
          <a:p>
            <a:pPr algn="just"/>
            <a:r>
              <a:rPr lang="it-IT" sz="1600" dirty="0">
                <a:solidFill>
                  <a:schemeClr val="tx2">
                    <a:lumMod val="75000"/>
                  </a:schemeClr>
                </a:solidFill>
              </a:rPr>
              <a:t>Dal punto di vista operativo, la sicurezza del terminale è garantita da una accurata gestione delle attrezzature (Operation &amp; Maintenance), come richiesto dal Sistema di Gestione della Sicurezza</a:t>
            </a:r>
            <a:r>
              <a:rPr lang="it-IT" sz="1600" dirty="0"/>
              <a:t>. </a:t>
            </a:r>
          </a:p>
          <a:p>
            <a:pPr algn="just"/>
            <a:r>
              <a:rPr lang="it-IT" sz="1600" dirty="0"/>
              <a:t>Per quanto riguarda operatività e manutenzione, è riportato che:</a:t>
            </a:r>
          </a:p>
          <a:p>
            <a:pPr marL="285750" indent="-285750" algn="just">
              <a:buFont typeface="Arial" panose="020B0604020202020204" pitchFamily="34" charset="0"/>
              <a:buChar char="•"/>
            </a:pPr>
            <a:r>
              <a:rPr lang="it-IT" sz="1600" dirty="0"/>
              <a:t>Ispezioni e controlli programmati sono effettuati su dispositivi di sicurezza (valvole, attuatori, etc.), con la registrazione di eventuali guasti;</a:t>
            </a:r>
          </a:p>
          <a:p>
            <a:pPr marL="285750" indent="-285750" algn="just">
              <a:buFont typeface="Arial" panose="020B0604020202020204" pitchFamily="34" charset="0"/>
              <a:buChar char="•"/>
            </a:pPr>
            <a:r>
              <a:rPr lang="it-IT" sz="1600" dirty="0"/>
              <a:t>Sono identificati, sulla base di informazioni provenienti da analisi dei rischi e l'esperienza operativa del Terminale, gli elementi critici per la sicurezza, su cui effettuare ispezioni sistematiche e le attività di manutenzione.</a:t>
            </a:r>
          </a:p>
          <a:p>
            <a:pPr marL="285750" indent="-285750" algn="just">
              <a:buFont typeface="Arial" panose="020B0604020202020204" pitchFamily="34" charset="0"/>
              <a:buChar char="•"/>
            </a:pPr>
            <a:r>
              <a:rPr lang="it-IT" sz="1600" dirty="0"/>
              <a:t>Tutte le operazioni critiche per la sicurezza, evidenziati dalla valutazione dei rischi, hanno un'adeguata procedura di lavoro;</a:t>
            </a:r>
          </a:p>
          <a:p>
            <a:pPr marL="285750" indent="-285750" algn="just">
              <a:buFont typeface="Arial" panose="020B0604020202020204" pitchFamily="34" charset="0"/>
              <a:buChar char="•"/>
            </a:pPr>
            <a:r>
              <a:rPr lang="it-IT" sz="1600" dirty="0"/>
              <a:t>Tutte le operazioni di manutenzione sono effettuate sotto un permesso di lavoro, approvato dal Terminal Manager e il Base Manager solo in casi di alto rischio iniziale. </a:t>
            </a:r>
          </a:p>
          <a:p>
            <a:pPr marL="285750" indent="-285750" algn="just">
              <a:buFont typeface="Arial" panose="020B0604020202020204" pitchFamily="34" charset="0"/>
              <a:buChar char="•"/>
            </a:pPr>
            <a:r>
              <a:rPr lang="it-IT" sz="1600" dirty="0"/>
              <a:t>Per le operazioni di manutenzione sui componenti critici è prevista anche una notifica via e-mail l'inizio e la fine delle attività. In tutti i casi, i rischi sono valutati e mitigati.</a:t>
            </a:r>
          </a:p>
        </p:txBody>
      </p:sp>
      <p:sp>
        <p:nvSpPr>
          <p:cNvPr id="7" name="Rectangle 7"/>
          <p:cNvSpPr>
            <a:spLocks noChangeArrowheads="1"/>
          </p:cNvSpPr>
          <p:nvPr/>
        </p:nvSpPr>
        <p:spPr bwMode="auto">
          <a:xfrm>
            <a:off x="323528" y="1014766"/>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err="1">
                <a:solidFill>
                  <a:srgbClr val="FF0000"/>
                </a:solidFill>
                <a:latin typeface="Arial" panose="020B0604020202020204" pitchFamily="34" charset="0"/>
                <a:ea typeface="+mj-ea"/>
                <a:cs typeface="Arial" panose="020B0604020202020204" pitchFamily="34" charset="0"/>
              </a:rPr>
              <a:t>Elementi</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critici</a:t>
            </a:r>
            <a:r>
              <a:rPr lang="en-US" b="1" dirty="0">
                <a:solidFill>
                  <a:srgbClr val="FF0000"/>
                </a:solidFill>
                <a:latin typeface="Arial" panose="020B0604020202020204" pitchFamily="34" charset="0"/>
                <a:ea typeface="+mj-ea"/>
                <a:cs typeface="Arial" panose="020B0604020202020204" pitchFamily="34" charset="0"/>
              </a:rPr>
              <a:t> per la </a:t>
            </a:r>
            <a:r>
              <a:rPr lang="en-US" b="1" dirty="0" err="1">
                <a:solidFill>
                  <a:srgbClr val="FF0000"/>
                </a:solidFill>
                <a:latin typeface="Arial" panose="020B0604020202020204" pitchFamily="34" charset="0"/>
                <a:ea typeface="+mj-ea"/>
                <a:cs typeface="Arial" panose="020B0604020202020204" pitchFamily="34" charset="0"/>
              </a:rPr>
              <a:t>sicurezza</a:t>
            </a:r>
            <a:r>
              <a:rPr lang="en-US" b="1" dirty="0">
                <a:solidFill>
                  <a:srgbClr val="FF0000"/>
                </a:solidFill>
                <a:latin typeface="Arial" panose="020B0604020202020204" pitchFamily="34" charset="0"/>
                <a:ea typeface="+mj-ea"/>
                <a:cs typeface="Arial" panose="020B0604020202020204" pitchFamily="34" charset="0"/>
              </a:rPr>
              <a:t> – </a:t>
            </a:r>
            <a:r>
              <a:rPr lang="en-US" b="1" dirty="0" err="1">
                <a:solidFill>
                  <a:srgbClr val="FF0000"/>
                </a:solidFill>
                <a:latin typeface="Arial" panose="020B0604020202020204" pitchFamily="34" charset="0"/>
                <a:ea typeface="+mj-ea"/>
                <a:cs typeface="Arial" panose="020B0604020202020204" pitchFamily="34" charset="0"/>
              </a:rPr>
              <a:t>Procedura</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Operativa</a:t>
            </a:r>
            <a:endParaRPr lang="en-US" b="1" dirty="0">
              <a:solidFill>
                <a:srgbClr val="FF0000"/>
              </a:solidFill>
              <a:latin typeface="Arial" panose="020B0604020202020204" pitchFamily="34" charset="0"/>
              <a:ea typeface="+mj-ea"/>
              <a:cs typeface="Arial" panose="020B0604020202020204" pitchFamily="34" charset="0"/>
            </a:endParaRPr>
          </a:p>
        </p:txBody>
      </p:sp>
      <p:sp>
        <p:nvSpPr>
          <p:cNvPr id="4" name="Segnaposto numero diapositiva 3"/>
          <p:cNvSpPr>
            <a:spLocks noGrp="1"/>
          </p:cNvSpPr>
          <p:nvPr>
            <p:ph type="sldNum" sz="quarter" idx="12"/>
          </p:nvPr>
        </p:nvSpPr>
        <p:spPr/>
        <p:txBody>
          <a:bodyPr/>
          <a:lstStyle/>
          <a:p>
            <a:pPr>
              <a:defRPr/>
            </a:pPr>
            <a:fld id="{F181D099-2000-406D-983C-B9B258DBC1D1}" type="slidenum">
              <a:rPr lang="it-IT" smtClean="0"/>
              <a:pPr>
                <a:defRPr/>
              </a:pPr>
              <a:t>28</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2784440821"/>
              </p:ext>
            </p:extLst>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a:solidFill>
                            <a:schemeClr val="tx1"/>
                          </a:solidFill>
                          <a:latin typeface="Arial" panose="020B0604020202020204" pitchFamily="34" charset="0"/>
                          <a:cs typeface="Arial" panose="020B0604020202020204" pitchFamily="34" charset="0"/>
                        </a:rPr>
                        <a:t>Manutenzione</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Picture 21" descr="ecos_flags - TEMPLATE"/>
          <p:cNvPicPr/>
          <p:nvPr/>
        </p:nvPicPr>
        <p:blipFill>
          <a:blip r:embed="rId3" cstate="print"/>
          <a:srcRect/>
          <a:stretch>
            <a:fillRect/>
          </a:stretch>
        </p:blipFill>
        <p:spPr bwMode="auto">
          <a:xfrm>
            <a:off x="375544" y="274305"/>
            <a:ext cx="1161943" cy="542142"/>
          </a:xfrm>
          <a:prstGeom prst="rect">
            <a:avLst/>
          </a:prstGeom>
          <a:noFill/>
          <a:ln w="9525">
            <a:noFill/>
            <a:miter lim="800000"/>
            <a:headEnd/>
            <a:tailEnd/>
          </a:ln>
        </p:spPr>
      </p:pic>
      <p:pic>
        <p:nvPicPr>
          <p:cNvPr id="11" name="Immagine 10"/>
          <p:cNvPicPr>
            <a:picLocks noChangeAspect="1"/>
          </p:cNvPicPr>
          <p:nvPr/>
        </p:nvPicPr>
        <p:blipFill>
          <a:blip r:embed="rId4" cstate="print"/>
          <a:stretch>
            <a:fillRect/>
          </a:stretch>
        </p:blipFill>
        <p:spPr>
          <a:xfrm>
            <a:off x="7526954" y="264907"/>
            <a:ext cx="969684" cy="643435"/>
          </a:xfrm>
          <a:prstGeom prst="rect">
            <a:avLst/>
          </a:prstGeom>
        </p:spPr>
      </p:pic>
    </p:spTree>
    <p:extLst>
      <p:ext uri="{BB962C8B-B14F-4D97-AF65-F5344CB8AC3E}">
        <p14:creationId xmlns:p14="http://schemas.microsoft.com/office/powerpoint/2010/main" val="1177834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F181D099-2000-406D-983C-B9B258DBC1D1}" type="slidenum">
              <a:rPr lang="it-IT" smtClean="0"/>
              <a:pPr>
                <a:defRPr/>
              </a:pPr>
              <a:t>29</a:t>
            </a:fld>
            <a:endParaRPr lang="it-IT"/>
          </a:p>
        </p:txBody>
      </p:sp>
      <p:sp>
        <p:nvSpPr>
          <p:cNvPr id="5" name="CasellaDiTesto 4"/>
          <p:cNvSpPr txBox="1"/>
          <p:nvPr/>
        </p:nvSpPr>
        <p:spPr>
          <a:xfrm>
            <a:off x="332054" y="1752673"/>
            <a:ext cx="8415130" cy="4278094"/>
          </a:xfrm>
          <a:prstGeom prst="rect">
            <a:avLst/>
          </a:prstGeom>
          <a:noFill/>
        </p:spPr>
        <p:txBody>
          <a:bodyPr wrap="square" rtlCol="0">
            <a:spAutoFit/>
          </a:bodyPr>
          <a:lstStyle/>
          <a:p>
            <a:pPr algn="just">
              <a:spcBef>
                <a:spcPts val="300"/>
              </a:spcBef>
              <a:spcAft>
                <a:spcPts val="300"/>
              </a:spcAft>
            </a:pPr>
            <a:r>
              <a:rPr lang="it-IT" dirty="0"/>
              <a:t>Il permesso di lavoro </a:t>
            </a:r>
            <a:r>
              <a:rPr lang="it-IT" dirty="0">
                <a:solidFill>
                  <a:srgbClr val="FF0000"/>
                </a:solidFill>
              </a:rPr>
              <a:t>(ECOS-IMS-LIST-108 Permesso di lavoro) </a:t>
            </a:r>
            <a:r>
              <a:rPr lang="it-IT" dirty="0"/>
              <a:t>è un documento di controllo di sicurezza formale progettato per impedire danni a dipendenti, collaboratori e terzi, nonché alla proprietà, in particolare quando viene intrapreso un lavoro con prevedibile alto contenuto di pericolosità. </a:t>
            </a:r>
          </a:p>
          <a:p>
            <a:pPr algn="just">
              <a:spcBef>
                <a:spcPts val="300"/>
              </a:spcBef>
              <a:spcAft>
                <a:spcPts val="300"/>
              </a:spcAft>
            </a:pPr>
            <a:r>
              <a:rPr lang="it-IT" b="1" dirty="0">
                <a:solidFill>
                  <a:schemeClr val="accent1">
                    <a:lumMod val="50000"/>
                  </a:schemeClr>
                </a:solidFill>
              </a:rPr>
              <a:t>Il permesso definisce il lavoro da fare, le precauzioni da prendere e le responsabilità degli individui ed ha una durata di 24 ore.</a:t>
            </a:r>
          </a:p>
          <a:p>
            <a:pPr algn="just">
              <a:spcBef>
                <a:spcPts val="300"/>
              </a:spcBef>
              <a:spcAft>
                <a:spcPts val="300"/>
              </a:spcAft>
            </a:pPr>
            <a:r>
              <a:rPr lang="it-IT" b="1" dirty="0">
                <a:solidFill>
                  <a:srgbClr val="FF0000"/>
                </a:solidFill>
              </a:rPr>
              <a:t>Esso costituisce parte integrante di un processo di valutazione del rischio, in cui vengono identificati i rischi specifici e le misure di controllo adeguate sono attuate prima dell'inizio del compito lavoro. </a:t>
            </a:r>
          </a:p>
          <a:p>
            <a:pPr algn="just">
              <a:spcBef>
                <a:spcPts val="300"/>
              </a:spcBef>
              <a:spcAft>
                <a:spcPts val="300"/>
              </a:spcAft>
            </a:pPr>
            <a:r>
              <a:rPr lang="it-IT" b="1" dirty="0">
                <a:solidFill>
                  <a:schemeClr val="accent1">
                    <a:lumMod val="50000"/>
                  </a:schemeClr>
                </a:solidFill>
              </a:rPr>
              <a:t>Tuttavia, è importante garantire che le persone che devono svolgere un'attività di lavoro in cui è necessario un permesso di lavoro abbiano le competenze necessarie per svolgere il lavoro in modo sicuro</a:t>
            </a:r>
            <a:r>
              <a:rPr lang="it-IT" dirty="0"/>
              <a:t>. </a:t>
            </a:r>
          </a:p>
          <a:p>
            <a:pPr algn="just">
              <a:spcBef>
                <a:spcPts val="300"/>
              </a:spcBef>
              <a:spcAft>
                <a:spcPts val="300"/>
              </a:spcAft>
            </a:pPr>
            <a:r>
              <a:rPr lang="it-IT" dirty="0"/>
              <a:t>Il lavoro/manutenzione può essere svolto da personale interno od esterno (personale del FSRU o tecnici, contrattisti, </a:t>
            </a:r>
            <a:r>
              <a:rPr lang="it-IT" dirty="0" err="1"/>
              <a:t>ecc</a:t>
            </a:r>
            <a:r>
              <a:rPr lang="it-IT" dirty="0"/>
              <a:t>).</a:t>
            </a:r>
          </a:p>
        </p:txBody>
      </p:sp>
      <p:sp>
        <p:nvSpPr>
          <p:cNvPr id="10" name="Rectangle 7"/>
          <p:cNvSpPr>
            <a:spLocks noChangeArrowheads="1"/>
          </p:cNvSpPr>
          <p:nvPr/>
        </p:nvSpPr>
        <p:spPr bwMode="auto">
          <a:xfrm>
            <a:off x="312526" y="1046462"/>
            <a:ext cx="8518947" cy="508131"/>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err="1">
                <a:solidFill>
                  <a:srgbClr val="FF0000"/>
                </a:solidFill>
                <a:latin typeface="Arial" panose="020B0604020202020204" pitchFamily="34" charset="0"/>
                <a:ea typeface="+mj-ea"/>
                <a:cs typeface="Arial" panose="020B0604020202020204" pitchFamily="34" charset="0"/>
              </a:rPr>
              <a:t>Definizione</a:t>
            </a:r>
            <a:endParaRPr lang="en-US" b="1" dirty="0">
              <a:solidFill>
                <a:srgbClr val="FF0000"/>
              </a:solidFill>
              <a:latin typeface="Arial" panose="020B0604020202020204" pitchFamily="34" charset="0"/>
              <a:ea typeface="+mj-ea"/>
              <a:cs typeface="Arial" panose="020B0604020202020204" pitchFamily="34"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2280807056"/>
              </p:ext>
            </p:extLst>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ECOS-IMS-PROC-136-3 </a:t>
                      </a:r>
                      <a:r>
                        <a:rPr lang="en-US" dirty="0" err="1">
                          <a:solidFill>
                            <a:schemeClr val="tx1"/>
                          </a:solidFill>
                          <a:latin typeface="Arial" panose="020B0604020202020204" pitchFamily="34" charset="0"/>
                          <a:cs typeface="Arial" panose="020B0604020202020204" pitchFamily="34" charset="0"/>
                        </a:rPr>
                        <a:t>Permesso</a:t>
                      </a:r>
                      <a:r>
                        <a:rPr lang="en-US" dirty="0">
                          <a:solidFill>
                            <a:schemeClr val="tx1"/>
                          </a:solidFill>
                          <a:latin typeface="Arial" panose="020B0604020202020204" pitchFamily="34" charset="0"/>
                          <a:cs typeface="Arial" panose="020B0604020202020204" pitchFamily="34" charset="0"/>
                        </a:rPr>
                        <a:t> di </a:t>
                      </a:r>
                      <a:r>
                        <a:rPr lang="en-US" dirty="0" err="1">
                          <a:solidFill>
                            <a:schemeClr val="tx1"/>
                          </a:solidFill>
                          <a:latin typeface="Arial" panose="020B0604020202020204" pitchFamily="34" charset="0"/>
                          <a:cs typeface="Arial" panose="020B0604020202020204" pitchFamily="34" charset="0"/>
                        </a:rPr>
                        <a:t>lavoro</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8" name="Picture 21" descr="ecos_flags - TEMPLATE"/>
          <p:cNvPicPr/>
          <p:nvPr/>
        </p:nvPicPr>
        <p:blipFill>
          <a:blip r:embed="rId3" cstate="print"/>
          <a:srcRect/>
          <a:stretch>
            <a:fillRect/>
          </a:stretch>
        </p:blipFill>
        <p:spPr bwMode="auto">
          <a:xfrm>
            <a:off x="375544" y="274305"/>
            <a:ext cx="1161943" cy="542142"/>
          </a:xfrm>
          <a:prstGeom prst="rect">
            <a:avLst/>
          </a:prstGeom>
          <a:noFill/>
          <a:ln w="9525">
            <a:noFill/>
            <a:miter lim="800000"/>
            <a:headEnd/>
            <a:tailEnd/>
          </a:ln>
        </p:spPr>
      </p:pic>
      <p:pic>
        <p:nvPicPr>
          <p:cNvPr id="11" name="Immagine 10"/>
          <p:cNvPicPr>
            <a:picLocks noChangeAspect="1"/>
          </p:cNvPicPr>
          <p:nvPr/>
        </p:nvPicPr>
        <p:blipFill>
          <a:blip r:embed="rId4" cstate="print"/>
          <a:stretch>
            <a:fillRect/>
          </a:stretch>
        </p:blipFill>
        <p:spPr>
          <a:xfrm>
            <a:off x="7526954" y="264907"/>
            <a:ext cx="969684" cy="643435"/>
          </a:xfrm>
          <a:prstGeom prst="rect">
            <a:avLst/>
          </a:prstGeom>
        </p:spPr>
      </p:pic>
    </p:spTree>
    <p:extLst>
      <p:ext uri="{BB962C8B-B14F-4D97-AF65-F5344CB8AC3E}">
        <p14:creationId xmlns:p14="http://schemas.microsoft.com/office/powerpoint/2010/main" val="253820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2584106982"/>
              </p:ext>
            </p:extLst>
          </p:nvPr>
        </p:nvGraphicFramePr>
        <p:xfrm>
          <a:off x="767456" y="1798124"/>
          <a:ext cx="7609088" cy="2165350"/>
        </p:xfrm>
        <a:graphic>
          <a:graphicData uri="http://schemas.openxmlformats.org/drawingml/2006/table">
            <a:tbl>
              <a:tblPr>
                <a:tableStyleId>{5C22544A-7EE6-4342-B048-85BDC9FD1C3A}</a:tableStyleId>
              </a:tblPr>
              <a:tblGrid>
                <a:gridCol w="142828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3156472">
                  <a:extLst>
                    <a:ext uri="{9D8B030D-6E8A-4147-A177-3AD203B41FA5}">
                      <a16:colId xmlns:a16="http://schemas.microsoft.com/office/drawing/2014/main" val="20004"/>
                    </a:ext>
                  </a:extLst>
                </a:gridCol>
              </a:tblGrid>
              <a:tr h="245745">
                <a:tc>
                  <a:txBody>
                    <a:bodyPr/>
                    <a:lstStyle/>
                    <a:p>
                      <a:pPr algn="ctr">
                        <a:lnSpc>
                          <a:spcPct val="115000"/>
                        </a:lnSpc>
                        <a:spcBef>
                          <a:spcPts val="600"/>
                        </a:spcBef>
                        <a:spcAft>
                          <a:spcPts val="0"/>
                        </a:spcAft>
                      </a:pPr>
                      <a:r>
                        <a:rPr lang="en-US" sz="1200" b="1" noProof="0" dirty="0">
                          <a:effectLst/>
                          <a:latin typeface="Arial" panose="020B0604020202020204" pitchFamily="34" charset="0"/>
                          <a:cs typeface="Arial" panose="020B0604020202020204" pitchFamily="34" charset="0"/>
                        </a:rPr>
                        <a:t>Substance</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0"/>
                        </a:spcAft>
                      </a:pPr>
                      <a:r>
                        <a:rPr lang="en-US" sz="1200" b="1" noProof="0" dirty="0">
                          <a:effectLst/>
                          <a:latin typeface="Arial" panose="020B0604020202020204" pitchFamily="34" charset="0"/>
                          <a:cs typeface="Arial" panose="020B0604020202020204" pitchFamily="34" charset="0"/>
                        </a:rPr>
                        <a:t>Quantity on</a:t>
                      </a:r>
                      <a:r>
                        <a:rPr lang="en-US" sz="1200" b="1" baseline="0" noProof="0" dirty="0">
                          <a:effectLst/>
                          <a:latin typeface="Arial" panose="020B0604020202020204" pitchFamily="34" charset="0"/>
                          <a:cs typeface="Arial" panose="020B0604020202020204" pitchFamily="34" charset="0"/>
                        </a:rPr>
                        <a:t> the Terminal</a:t>
                      </a:r>
                      <a:r>
                        <a:rPr lang="en-US" sz="1200" b="1" noProof="0" dirty="0">
                          <a:effectLst/>
                          <a:latin typeface="Arial" panose="020B0604020202020204" pitchFamily="34" charset="0"/>
                          <a:cs typeface="Arial" panose="020B0604020202020204" pitchFamily="34" charset="0"/>
                        </a:rPr>
                        <a:t> [t]</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600"/>
                        </a:spcBef>
                        <a:spcAft>
                          <a:spcPts val="0"/>
                        </a:spcAft>
                      </a:pPr>
                      <a:r>
                        <a:rPr lang="en-US" sz="1200" b="1" noProof="0" dirty="0">
                          <a:effectLst/>
                          <a:latin typeface="Arial" panose="020B0604020202020204" pitchFamily="34" charset="0"/>
                          <a:ea typeface="Calibri" panose="020F0502020204030204" pitchFamily="34" charset="0"/>
                          <a:cs typeface="Arial" panose="020B0604020202020204" pitchFamily="34" charset="0"/>
                        </a:rPr>
                        <a:t>Lower-tier requirements </a:t>
                      </a:r>
                      <a:br>
                        <a:rPr lang="en-US" sz="1200" b="1" noProof="0" dirty="0">
                          <a:effectLst/>
                          <a:latin typeface="Arial" panose="020B0604020202020204" pitchFamily="34" charset="0"/>
                          <a:ea typeface="Calibri" panose="020F0502020204030204" pitchFamily="34" charset="0"/>
                          <a:cs typeface="Arial" panose="020B0604020202020204" pitchFamily="34" charset="0"/>
                        </a:rPr>
                      </a:br>
                      <a:r>
                        <a:rPr lang="en-US" sz="1200" b="1" noProof="0" dirty="0">
                          <a:effectLst/>
                          <a:latin typeface="Arial" panose="020B0604020202020204" pitchFamily="34" charset="0"/>
                          <a:ea typeface="Calibri" panose="020F0502020204030204" pitchFamily="34" charset="0"/>
                          <a:cs typeface="Arial" panose="020B0604020202020204" pitchFamily="34" charset="0"/>
                        </a:rPr>
                        <a:t>[t]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0"/>
                        </a:spcAft>
                      </a:pPr>
                      <a:r>
                        <a:rPr lang="en-US" sz="1200" b="1" noProof="0" dirty="0">
                          <a:effectLst/>
                          <a:latin typeface="Arial" panose="020B0604020202020204" pitchFamily="34" charset="0"/>
                          <a:ea typeface="Calibri" panose="020F0502020204030204" pitchFamily="34" charset="0"/>
                          <a:cs typeface="Arial" panose="020B0604020202020204" pitchFamily="34" charset="0"/>
                        </a:rPr>
                        <a:t>Upper-tier requirements </a:t>
                      </a:r>
                      <a:br>
                        <a:rPr lang="en-US" sz="1200" b="1" noProof="0" dirty="0">
                          <a:effectLst/>
                          <a:latin typeface="Arial" panose="020B0604020202020204" pitchFamily="34" charset="0"/>
                          <a:ea typeface="Calibri" panose="020F0502020204030204" pitchFamily="34" charset="0"/>
                          <a:cs typeface="Arial" panose="020B0604020202020204" pitchFamily="34" charset="0"/>
                        </a:rPr>
                      </a:br>
                      <a:r>
                        <a:rPr lang="en-US" sz="1200" b="1" noProof="0" dirty="0">
                          <a:effectLst/>
                          <a:latin typeface="Arial" panose="020B0604020202020204" pitchFamily="34" charset="0"/>
                          <a:ea typeface="Calibri" panose="020F0502020204030204" pitchFamily="34" charset="0"/>
                          <a:cs typeface="Arial" panose="020B0604020202020204" pitchFamily="34" charset="0"/>
                        </a:rPr>
                        <a:t>[t]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0"/>
                        </a:spcAft>
                      </a:pPr>
                      <a:r>
                        <a:rPr lang="en-US" sz="1200" b="1" noProof="0" dirty="0">
                          <a:effectLst/>
                          <a:latin typeface="Arial" panose="020B0604020202020204" pitchFamily="34" charset="0"/>
                          <a:cs typeface="Arial" panose="020B0604020202020204" pitchFamily="34" charset="0"/>
                        </a:rPr>
                        <a:t>Physical State</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47015">
                <a:tc>
                  <a:txBody>
                    <a:bodyPr/>
                    <a:lstStyle/>
                    <a:p>
                      <a:pPr algn="ctr">
                        <a:lnSpc>
                          <a:spcPct val="115000"/>
                        </a:lnSpc>
                        <a:spcBef>
                          <a:spcPts val="600"/>
                        </a:spcBef>
                        <a:spcAft>
                          <a:spcPts val="600"/>
                        </a:spcAft>
                      </a:pPr>
                      <a:r>
                        <a:rPr lang="en-US" sz="1200" noProof="0" dirty="0">
                          <a:effectLst/>
                          <a:latin typeface="Arial" panose="020B0604020202020204" pitchFamily="34" charset="0"/>
                          <a:cs typeface="Arial" panose="020B0604020202020204" pitchFamily="34" charset="0"/>
                        </a:rPr>
                        <a:t>LIQUEFIED</a:t>
                      </a:r>
                      <a:r>
                        <a:rPr lang="en-US" sz="1200" baseline="0" noProof="0" dirty="0">
                          <a:effectLst/>
                          <a:latin typeface="Arial" panose="020B0604020202020204" pitchFamily="34" charset="0"/>
                          <a:cs typeface="Arial" panose="020B0604020202020204" pitchFamily="34" charset="0"/>
                        </a:rPr>
                        <a:t> NATURAL GAS </a:t>
                      </a:r>
                      <a:r>
                        <a:rPr lang="en-US" sz="1200" noProof="0" dirty="0">
                          <a:effectLst/>
                          <a:latin typeface="Arial" panose="020B0604020202020204" pitchFamily="34" charset="0"/>
                          <a:cs typeface="Arial" panose="020B0604020202020204" pitchFamily="34" charset="0"/>
                        </a:rPr>
                        <a:t>(LNG)</a:t>
                      </a:r>
                      <a:endParaRPr lang="en-US" sz="1200"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en-US" sz="1200" noProof="0" dirty="0">
                          <a:effectLst/>
                          <a:latin typeface="Arial" panose="020B0604020202020204" pitchFamily="34" charset="0"/>
                          <a:cs typeface="Arial" panose="020B0604020202020204" pitchFamily="34" charset="0"/>
                        </a:rPr>
                        <a:t>67.500</a:t>
                      </a:r>
                      <a:endParaRPr lang="en-US" sz="1200"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600"/>
                        </a:spcBef>
                        <a:spcAft>
                          <a:spcPts val="600"/>
                        </a:spcAft>
                      </a:pPr>
                      <a:r>
                        <a:rPr lang="en-US" sz="1200" noProof="0" dirty="0">
                          <a:effectLst/>
                          <a:latin typeface="Arial" panose="020B0604020202020204" pitchFamily="34" charset="0"/>
                          <a:ea typeface="Calibri" panose="020F0502020204030204" pitchFamily="34" charset="0"/>
                          <a:cs typeface="Arial" panose="020B0604020202020204" pitchFamily="34" charset="0"/>
                        </a:rPr>
                        <a:t>50</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en-US" sz="1200" noProof="0" dirty="0">
                          <a:effectLst/>
                          <a:latin typeface="Arial" panose="020B0604020202020204" pitchFamily="34" charset="0"/>
                          <a:ea typeface="Calibri" panose="020F0502020204030204" pitchFamily="34" charset="0"/>
                          <a:cs typeface="Arial" panose="020B0604020202020204" pitchFamily="34" charset="0"/>
                        </a:rPr>
                        <a:t>200</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en-US" sz="1200" noProof="0" dirty="0">
                          <a:effectLst/>
                          <a:latin typeface="Arial" panose="020B0604020202020204" pitchFamily="34" charset="0"/>
                          <a:cs typeface="Arial" panose="020B0604020202020204" pitchFamily="34" charset="0"/>
                        </a:rPr>
                        <a:t>Liquefied Gas @ -162 °C storage Tanks and part of plant)</a:t>
                      </a:r>
                    </a:p>
                    <a:p>
                      <a:pPr algn="ctr">
                        <a:lnSpc>
                          <a:spcPct val="115000"/>
                        </a:lnSpc>
                        <a:spcBef>
                          <a:spcPts val="600"/>
                        </a:spcBef>
                        <a:spcAft>
                          <a:spcPts val="600"/>
                        </a:spcAft>
                      </a:pPr>
                      <a:r>
                        <a:rPr lang="en-US" sz="1200" noProof="0" dirty="0">
                          <a:effectLst/>
                          <a:latin typeface="Arial" panose="020B0604020202020204" pitchFamily="34" charset="0"/>
                          <a:cs typeface="Arial" panose="020B0604020202020204" pitchFamily="34" charset="0"/>
                        </a:rPr>
                        <a:t>Gas (after </a:t>
                      </a:r>
                      <a:r>
                        <a:rPr lang="en-US" sz="1200" noProof="0" dirty="0" err="1">
                          <a:effectLst/>
                          <a:latin typeface="Arial" panose="020B0604020202020204" pitchFamily="34" charset="0"/>
                          <a:cs typeface="Arial" panose="020B0604020202020204" pitchFamily="34" charset="0"/>
                        </a:rPr>
                        <a:t>regassification</a:t>
                      </a:r>
                      <a:r>
                        <a:rPr lang="en-US" sz="1200" noProof="0" dirty="0">
                          <a:effectLst/>
                          <a:latin typeface="Arial" panose="020B0604020202020204" pitchFamily="34" charset="0"/>
                          <a:cs typeface="Arial" panose="020B0604020202020204" pitchFamily="34" charset="0"/>
                        </a:rPr>
                        <a:t> and part</a:t>
                      </a:r>
                      <a:r>
                        <a:rPr lang="en-US" sz="1200" baseline="0" noProof="0" dirty="0">
                          <a:effectLst/>
                          <a:latin typeface="Arial" panose="020B0604020202020204" pitchFamily="34" charset="0"/>
                          <a:cs typeface="Arial" panose="020B0604020202020204" pitchFamily="34" charset="0"/>
                        </a:rPr>
                        <a:t> of plant</a:t>
                      </a:r>
                      <a:r>
                        <a:rPr lang="en-US" sz="1200" noProof="0" dirty="0">
                          <a:effectLst/>
                          <a:latin typeface="Arial" panose="020B0604020202020204" pitchFamily="34" charset="0"/>
                          <a:cs typeface="Arial" panose="020B0604020202020204" pitchFamily="34" charset="0"/>
                        </a:rPr>
                        <a:t>) </a:t>
                      </a:r>
                      <a:endParaRPr lang="en-US" sz="1200"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84175">
                <a:tc>
                  <a:txBody>
                    <a:bodyPr/>
                    <a:lstStyle/>
                    <a:p>
                      <a:pPr algn="ctr">
                        <a:lnSpc>
                          <a:spcPct val="115000"/>
                        </a:lnSpc>
                        <a:spcBef>
                          <a:spcPts val="600"/>
                        </a:spcBef>
                        <a:spcAft>
                          <a:spcPts val="600"/>
                        </a:spcAft>
                      </a:pPr>
                      <a:r>
                        <a:rPr lang="en-US" sz="1200" noProof="0" dirty="0">
                          <a:effectLst/>
                          <a:latin typeface="Arial" panose="020B0604020202020204" pitchFamily="34" charset="0"/>
                          <a:cs typeface="Arial" panose="020B0604020202020204" pitchFamily="34" charset="0"/>
                        </a:rPr>
                        <a:t>PROPANE</a:t>
                      </a:r>
                      <a:endParaRPr lang="en-US" sz="1200"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en-US" sz="1200" noProof="0" dirty="0">
                          <a:effectLst/>
                          <a:latin typeface="Arial" panose="020B0604020202020204" pitchFamily="34" charset="0"/>
                          <a:cs typeface="Arial" panose="020B0604020202020204" pitchFamily="34" charset="0"/>
                        </a:rPr>
                        <a:t>25</a:t>
                      </a:r>
                      <a:endParaRPr lang="en-US" sz="1200"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600"/>
                        </a:spcBef>
                        <a:spcAft>
                          <a:spcPts val="600"/>
                        </a:spcAft>
                        <a:buClrTx/>
                        <a:buSzTx/>
                        <a:buFontTx/>
                        <a:buNone/>
                        <a:tabLst/>
                        <a:defRPr/>
                      </a:pPr>
                      <a:r>
                        <a:rPr lang="en-US" sz="1200" noProof="0" dirty="0">
                          <a:effectLst/>
                          <a:latin typeface="Arial" panose="020B0604020202020204" pitchFamily="34" charset="0"/>
                          <a:ea typeface="Calibri" panose="020F0502020204030204" pitchFamily="34" charset="0"/>
                          <a:cs typeface="Arial" panose="020B0604020202020204" pitchFamily="34" charset="0"/>
                        </a:rPr>
                        <a:t>50</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600"/>
                        </a:spcBef>
                        <a:spcAft>
                          <a:spcPts val="600"/>
                        </a:spcAft>
                        <a:buClrTx/>
                        <a:buSzTx/>
                        <a:buFontTx/>
                        <a:buNone/>
                        <a:tabLst/>
                        <a:defRPr/>
                      </a:pPr>
                      <a:r>
                        <a:rPr lang="en-US" sz="1200" noProof="0" dirty="0">
                          <a:effectLst/>
                          <a:latin typeface="Arial" panose="020B0604020202020204" pitchFamily="34" charset="0"/>
                          <a:ea typeface="Calibri" panose="020F0502020204030204" pitchFamily="34" charset="0"/>
                          <a:cs typeface="Arial" panose="020B0604020202020204" pitchFamily="34" charset="0"/>
                        </a:rPr>
                        <a:t>200</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600"/>
                        </a:spcBef>
                        <a:spcAft>
                          <a:spcPts val="600"/>
                        </a:spcAft>
                        <a:buClrTx/>
                        <a:buSzTx/>
                        <a:buFontTx/>
                        <a:buNone/>
                        <a:tabLst/>
                        <a:defRPr/>
                      </a:pPr>
                      <a:r>
                        <a:rPr lang="en-US" sz="1200" noProof="0" dirty="0">
                          <a:effectLst/>
                          <a:latin typeface="Arial" panose="020B0604020202020204" pitchFamily="34" charset="0"/>
                          <a:cs typeface="Arial" panose="020B0604020202020204" pitchFamily="34" charset="0"/>
                        </a:rPr>
                        <a:t>Liquefied</a:t>
                      </a:r>
                      <a:r>
                        <a:rPr lang="en-US" sz="1200" baseline="0" noProof="0" dirty="0">
                          <a:effectLst/>
                          <a:latin typeface="Arial" panose="020B0604020202020204" pitchFamily="34" charset="0"/>
                          <a:cs typeface="Arial" panose="020B0604020202020204" pitchFamily="34" charset="0"/>
                        </a:rPr>
                        <a:t> and Gas</a:t>
                      </a:r>
                      <a:endParaRPr lang="en-US" sz="1200"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184150">
                <a:tc>
                  <a:txBody>
                    <a:bodyPr/>
                    <a:lstStyle/>
                    <a:p>
                      <a:pPr algn="ctr">
                        <a:lnSpc>
                          <a:spcPct val="115000"/>
                        </a:lnSpc>
                        <a:spcBef>
                          <a:spcPts val="600"/>
                        </a:spcBef>
                        <a:spcAft>
                          <a:spcPts val="600"/>
                        </a:spcAft>
                      </a:pPr>
                      <a:r>
                        <a:rPr lang="en-US" sz="1200" noProof="0" dirty="0">
                          <a:effectLst/>
                          <a:latin typeface="Arial" panose="020B0604020202020204" pitchFamily="34" charset="0"/>
                          <a:cs typeface="Arial" panose="020B0604020202020204" pitchFamily="34" charset="0"/>
                        </a:rPr>
                        <a:t>MARINE GAS OIL</a:t>
                      </a:r>
                      <a:endParaRPr lang="en-US" sz="1200"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en-US" sz="1200" noProof="0" dirty="0">
                          <a:effectLst/>
                          <a:latin typeface="Arial" panose="020B0604020202020204" pitchFamily="34" charset="0"/>
                          <a:cs typeface="Arial" panose="020B0604020202020204" pitchFamily="34" charset="0"/>
                        </a:rPr>
                        <a:t>2900</a:t>
                      </a:r>
                      <a:r>
                        <a:rPr lang="en-US" sz="1200" baseline="30000" noProof="0" dirty="0">
                          <a:effectLst/>
                          <a:latin typeface="Arial" panose="020B0604020202020204" pitchFamily="34" charset="0"/>
                          <a:cs typeface="Arial" panose="020B0604020202020204" pitchFamily="34" charset="0"/>
                        </a:rPr>
                        <a:t> </a:t>
                      </a:r>
                      <a:endParaRPr lang="en-US" sz="1200"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600"/>
                        </a:spcBef>
                        <a:spcAft>
                          <a:spcPts val="600"/>
                        </a:spcAft>
                      </a:pPr>
                      <a:r>
                        <a:rPr lang="en-US" sz="1200" noProof="0" dirty="0">
                          <a:effectLst/>
                          <a:latin typeface="Arial" panose="020B0604020202020204" pitchFamily="34" charset="0"/>
                          <a:ea typeface="Calibri" panose="020F0502020204030204" pitchFamily="34" charset="0"/>
                          <a:cs typeface="Arial" panose="020B0604020202020204" pitchFamily="34" charset="0"/>
                        </a:rPr>
                        <a:t>2500</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en-US" sz="1200" noProof="0" dirty="0">
                          <a:effectLst/>
                          <a:latin typeface="Arial" panose="020B0604020202020204" pitchFamily="34" charset="0"/>
                          <a:ea typeface="Calibri" panose="020F0502020204030204" pitchFamily="34" charset="0"/>
                          <a:cs typeface="Arial" panose="020B0604020202020204" pitchFamily="34" charset="0"/>
                        </a:rPr>
                        <a:t>25000</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600"/>
                        </a:spcAft>
                      </a:pPr>
                      <a:r>
                        <a:rPr lang="en-US" sz="1200" noProof="0" dirty="0">
                          <a:effectLst/>
                          <a:latin typeface="Arial" panose="020B0604020202020204" pitchFamily="34" charset="0"/>
                          <a:cs typeface="Arial" panose="020B0604020202020204" pitchFamily="34" charset="0"/>
                        </a:rPr>
                        <a:t>Liquid</a:t>
                      </a:r>
                      <a:endParaRPr lang="en-US" sz="1200" noProof="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8" name="CasellaDiTesto 7"/>
          <p:cNvSpPr txBox="1"/>
          <p:nvPr/>
        </p:nvSpPr>
        <p:spPr>
          <a:xfrm>
            <a:off x="689508" y="4085984"/>
            <a:ext cx="7764984" cy="1831271"/>
          </a:xfrm>
          <a:prstGeom prst="rect">
            <a:avLst/>
          </a:prstGeom>
          <a:noFill/>
        </p:spPr>
        <p:txBody>
          <a:bodyPr wrap="square" rtlCol="0">
            <a:spAutoFit/>
          </a:bodyPr>
          <a:lstStyle/>
          <a:p>
            <a:pPr>
              <a:spcAft>
                <a:spcPts val="600"/>
              </a:spcAft>
            </a:pPr>
            <a:r>
              <a:rPr lang="en-US" b="1" dirty="0">
                <a:solidFill>
                  <a:srgbClr val="FF0000"/>
                </a:solidFill>
              </a:rPr>
              <a:t>Il </a:t>
            </a:r>
            <a:r>
              <a:rPr lang="en-US" b="1" dirty="0" err="1">
                <a:solidFill>
                  <a:srgbClr val="FF0000"/>
                </a:solidFill>
              </a:rPr>
              <a:t>Terminale</a:t>
            </a:r>
            <a:r>
              <a:rPr lang="en-US" b="1" dirty="0">
                <a:solidFill>
                  <a:srgbClr val="FF0000"/>
                </a:solidFill>
              </a:rPr>
              <a:t> è </a:t>
            </a:r>
            <a:r>
              <a:rPr lang="en-US" b="1" dirty="0" err="1">
                <a:solidFill>
                  <a:srgbClr val="FF0000"/>
                </a:solidFill>
              </a:rPr>
              <a:t>soggetto</a:t>
            </a:r>
            <a:r>
              <a:rPr lang="en-US" b="1" dirty="0">
                <a:solidFill>
                  <a:srgbClr val="FF0000"/>
                </a:solidFill>
              </a:rPr>
              <a:t> </a:t>
            </a:r>
            <a:r>
              <a:rPr lang="en-US" b="1" dirty="0" err="1">
                <a:solidFill>
                  <a:srgbClr val="FF0000"/>
                </a:solidFill>
              </a:rPr>
              <a:t>alla</a:t>
            </a:r>
            <a:r>
              <a:rPr lang="en-US" b="1" dirty="0">
                <a:solidFill>
                  <a:srgbClr val="FF0000"/>
                </a:solidFill>
              </a:rPr>
              <a:t> </a:t>
            </a:r>
            <a:r>
              <a:rPr lang="en-US" b="1" dirty="0" err="1">
                <a:solidFill>
                  <a:srgbClr val="FF0000"/>
                </a:solidFill>
              </a:rPr>
              <a:t>Direttiva</a:t>
            </a:r>
            <a:r>
              <a:rPr lang="en-US" b="1" dirty="0">
                <a:solidFill>
                  <a:srgbClr val="FF0000"/>
                </a:solidFill>
              </a:rPr>
              <a:t> Seveso in </a:t>
            </a:r>
            <a:r>
              <a:rPr lang="en-US" b="1" dirty="0" err="1">
                <a:solidFill>
                  <a:srgbClr val="FF0000"/>
                </a:solidFill>
              </a:rPr>
              <a:t>quanto</a:t>
            </a:r>
            <a:r>
              <a:rPr lang="en-US" b="1" dirty="0">
                <a:solidFill>
                  <a:srgbClr val="FF0000"/>
                </a:solidFill>
              </a:rPr>
              <a:t> </a:t>
            </a:r>
            <a:r>
              <a:rPr lang="it-IT" b="1" dirty="0">
                <a:solidFill>
                  <a:srgbClr val="FF0000"/>
                </a:solidFill>
              </a:rPr>
              <a:t>stabilimento di «Soglia Superiore» principalmente per le grandi quantità di LNG stoccate che superano il livello superiore.</a:t>
            </a:r>
            <a:endParaRPr lang="en-US" b="1" dirty="0">
              <a:solidFill>
                <a:srgbClr val="FF0000"/>
              </a:solidFill>
            </a:endParaRPr>
          </a:p>
          <a:p>
            <a:pPr>
              <a:spcAft>
                <a:spcPts val="600"/>
              </a:spcAft>
            </a:pPr>
            <a:r>
              <a:rPr lang="en-US" b="1" dirty="0">
                <a:solidFill>
                  <a:srgbClr val="FF0000"/>
                </a:solidFill>
              </a:rPr>
              <a:t>Il </a:t>
            </a:r>
            <a:r>
              <a:rPr lang="it-IT" b="1" dirty="0">
                <a:solidFill>
                  <a:srgbClr val="FF0000"/>
                </a:solidFill>
              </a:rPr>
              <a:t>«GESTORE» (persona fisica o giuridica che detiene o gestisce uno stabilimento o di installazione, soggetti alla Direttiva Seveso) è OLT Offshore LNG Toscana  </a:t>
            </a:r>
            <a:r>
              <a:rPr lang="it-IT" b="1" dirty="0" err="1">
                <a:solidFill>
                  <a:srgbClr val="FF0000"/>
                </a:solidFill>
              </a:rPr>
              <a:t>rappresentanta</a:t>
            </a:r>
            <a:r>
              <a:rPr lang="it-IT" b="1" dirty="0">
                <a:solidFill>
                  <a:srgbClr val="FF0000"/>
                </a:solidFill>
              </a:rPr>
              <a:t>  dagli Amministratori Delegati.</a:t>
            </a:r>
            <a:endParaRPr lang="en-US" b="1" dirty="0">
              <a:solidFill>
                <a:srgbClr val="FF0000"/>
              </a:solidFill>
            </a:endParaRPr>
          </a:p>
        </p:txBody>
      </p:sp>
      <p:sp>
        <p:nvSpPr>
          <p:cNvPr id="9" name="Rectangle 7"/>
          <p:cNvSpPr>
            <a:spLocks noChangeArrowheads="1"/>
          </p:cNvSpPr>
          <p:nvPr/>
        </p:nvSpPr>
        <p:spPr bwMode="auto">
          <a:xfrm>
            <a:off x="323428" y="1014766"/>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err="1">
                <a:solidFill>
                  <a:srgbClr val="FF0000"/>
                </a:solidFill>
                <a:latin typeface="Arial" panose="020B0604020202020204" pitchFamily="34" charset="0"/>
                <a:ea typeface="+mj-ea"/>
                <a:cs typeface="Arial" panose="020B0604020202020204" pitchFamily="34" charset="0"/>
              </a:rPr>
              <a:t>Applicabilità</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Sostanze</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presenti</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sul</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Terminale</a:t>
            </a:r>
            <a:endParaRPr lang="en-US" b="1" dirty="0">
              <a:solidFill>
                <a:srgbClr val="FF0000"/>
              </a:solidFill>
              <a:latin typeface="Arial" panose="020B0604020202020204" pitchFamily="34" charset="0"/>
              <a:ea typeface="+mj-ea"/>
              <a:cs typeface="Arial" panose="020B0604020202020204" pitchFamily="34" charset="0"/>
            </a:endParaRPr>
          </a:p>
        </p:txBody>
      </p:sp>
      <p:graphicFrame>
        <p:nvGraphicFramePr>
          <p:cNvPr id="11" name="Tabella 10"/>
          <p:cNvGraphicFramePr>
            <a:graphicFrameLocks noGrp="1"/>
          </p:cNvGraphicFramePr>
          <p:nvPr>
            <p:extLst>
              <p:ext uri="{D42A27DB-BD31-4B8C-83A1-F6EECF244321}">
                <p14:modId xmlns:p14="http://schemas.microsoft.com/office/powerpoint/2010/main" val="3600947271"/>
              </p:ext>
            </p:extLst>
          </p:nvPr>
        </p:nvGraphicFramePr>
        <p:xfrm>
          <a:off x="178136" y="216480"/>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a:solidFill>
                            <a:schemeClr val="tx1"/>
                          </a:solidFill>
                          <a:latin typeface="Arial" panose="020B0604020202020204" pitchFamily="34" charset="0"/>
                          <a:cs typeface="Arial" panose="020B0604020202020204" pitchFamily="34" charset="0"/>
                        </a:rPr>
                        <a:t>Decreto</a:t>
                      </a:r>
                      <a:r>
                        <a:rPr lang="en-US" baseline="0" dirty="0">
                          <a:solidFill>
                            <a:schemeClr val="tx1"/>
                          </a:solidFill>
                          <a:latin typeface="Arial" panose="020B0604020202020204" pitchFamily="34" charset="0"/>
                          <a:cs typeface="Arial" panose="020B0604020202020204" pitchFamily="34" charset="0"/>
                        </a:rPr>
                        <a:t> </a:t>
                      </a:r>
                      <a:r>
                        <a:rPr lang="en-US" baseline="0" dirty="0" err="1">
                          <a:solidFill>
                            <a:schemeClr val="tx1"/>
                          </a:solidFill>
                          <a:latin typeface="Arial" panose="020B0604020202020204" pitchFamily="34" charset="0"/>
                          <a:cs typeface="Arial" panose="020B0604020202020204" pitchFamily="34" charset="0"/>
                        </a:rPr>
                        <a:t>Legislativo</a:t>
                      </a:r>
                      <a:r>
                        <a:rPr lang="en-US" baseline="0"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D.Lgs</a:t>
                      </a:r>
                      <a:r>
                        <a:rPr lang="en-US" dirty="0">
                          <a:solidFill>
                            <a:schemeClr val="tx1"/>
                          </a:solidFill>
                          <a:latin typeface="Arial" panose="020B0604020202020204" pitchFamily="34" charset="0"/>
                          <a:cs typeface="Arial" panose="020B0604020202020204" pitchFamily="34" charset="0"/>
                        </a:rPr>
                        <a:t>. 105/2015 (</a:t>
                      </a:r>
                      <a:r>
                        <a:rPr lang="en-US" dirty="0" err="1">
                          <a:solidFill>
                            <a:schemeClr val="tx1"/>
                          </a:solidFill>
                          <a:latin typeface="Arial" panose="020B0604020202020204" pitchFamily="34" charset="0"/>
                          <a:cs typeface="Arial" panose="020B0604020202020204" pitchFamily="34" charset="0"/>
                        </a:rPr>
                        <a:t>Seveso</a:t>
                      </a:r>
                      <a:r>
                        <a:rPr lang="en-US" dirty="0">
                          <a:solidFill>
                            <a:schemeClr val="tx1"/>
                          </a:solidFill>
                          <a:latin typeface="Arial" panose="020B0604020202020204" pitchFamily="34" charset="0"/>
                          <a:cs typeface="Arial" panose="020B0604020202020204" pitchFamily="34" charset="0"/>
                        </a:rPr>
                        <a:t> III)</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2" name="Picture 21" descr="ecos_flags - TEMPLATE"/>
          <p:cNvPicPr/>
          <p:nvPr/>
        </p:nvPicPr>
        <p:blipFill>
          <a:blip r:embed="rId3" cstate="print"/>
          <a:srcRect/>
          <a:stretch>
            <a:fillRect/>
          </a:stretch>
        </p:blipFill>
        <p:spPr bwMode="auto">
          <a:xfrm>
            <a:off x="375544" y="274305"/>
            <a:ext cx="1161943" cy="542142"/>
          </a:xfrm>
          <a:prstGeom prst="rect">
            <a:avLst/>
          </a:prstGeom>
          <a:noFill/>
          <a:ln w="9525">
            <a:noFill/>
            <a:miter lim="800000"/>
            <a:headEnd/>
            <a:tailEnd/>
          </a:ln>
        </p:spPr>
      </p:pic>
      <p:pic>
        <p:nvPicPr>
          <p:cNvPr id="13" name="Immagine 12"/>
          <p:cNvPicPr>
            <a:picLocks noChangeAspect="1"/>
          </p:cNvPicPr>
          <p:nvPr/>
        </p:nvPicPr>
        <p:blipFill>
          <a:blip r:embed="rId4" cstate="print"/>
          <a:stretch>
            <a:fillRect/>
          </a:stretch>
        </p:blipFill>
        <p:spPr>
          <a:xfrm>
            <a:off x="7526954" y="264907"/>
            <a:ext cx="969684" cy="643435"/>
          </a:xfrm>
          <a:prstGeom prst="rect">
            <a:avLst/>
          </a:prstGeom>
        </p:spPr>
      </p:pic>
      <p:sp>
        <p:nvSpPr>
          <p:cNvPr id="2" name="Segnaposto numero diapositiva 1"/>
          <p:cNvSpPr>
            <a:spLocks noGrp="1"/>
          </p:cNvSpPr>
          <p:nvPr>
            <p:ph type="sldNum" sz="quarter" idx="12"/>
          </p:nvPr>
        </p:nvSpPr>
        <p:spPr/>
        <p:txBody>
          <a:bodyPr/>
          <a:lstStyle/>
          <a:p>
            <a:fld id="{09077430-67B0-4552-8951-B6BE6D635E4D}" type="slidenum">
              <a:rPr lang="it-IT" smtClean="0"/>
              <a:pPr/>
              <a:t>3</a:t>
            </a:fld>
            <a:endParaRPr lang="it-IT"/>
          </a:p>
        </p:txBody>
      </p:sp>
    </p:spTree>
    <p:extLst>
      <p:ext uri="{BB962C8B-B14F-4D97-AF65-F5344CB8AC3E}">
        <p14:creationId xmlns:p14="http://schemas.microsoft.com/office/powerpoint/2010/main" val="1625828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F181D099-2000-406D-983C-B9B258DBC1D1}" type="slidenum">
              <a:rPr lang="it-IT" smtClean="0"/>
              <a:pPr>
                <a:defRPr/>
              </a:pPr>
              <a:t>30</a:t>
            </a:fld>
            <a:endParaRPr lang="it-IT"/>
          </a:p>
        </p:txBody>
      </p:sp>
      <p:sp>
        <p:nvSpPr>
          <p:cNvPr id="5" name="CasellaDiTesto 4"/>
          <p:cNvSpPr txBox="1"/>
          <p:nvPr/>
        </p:nvSpPr>
        <p:spPr>
          <a:xfrm>
            <a:off x="332055" y="1752673"/>
            <a:ext cx="8359100" cy="4058865"/>
          </a:xfrm>
          <a:prstGeom prst="rect">
            <a:avLst/>
          </a:prstGeom>
          <a:noFill/>
        </p:spPr>
        <p:txBody>
          <a:bodyPr wrap="square" rtlCol="0">
            <a:normAutofit fontScale="92500" lnSpcReduction="10000"/>
          </a:bodyPr>
          <a:lstStyle/>
          <a:p>
            <a:pPr>
              <a:spcBef>
                <a:spcPts val="300"/>
              </a:spcBef>
              <a:spcAft>
                <a:spcPts val="300"/>
              </a:spcAft>
            </a:pPr>
            <a:r>
              <a:rPr lang="it-IT" dirty="0"/>
              <a:t>Un permesso di lavoro è richiesto o dovrebbe essere richiesto quando devono essere svolte attività che possono influire negativamente sulla sicurezza delle persone, del FSRU Toscana o l'ambiente. </a:t>
            </a:r>
          </a:p>
          <a:p>
            <a:pPr>
              <a:spcBef>
                <a:spcPts val="300"/>
              </a:spcBef>
              <a:spcAft>
                <a:spcPts val="300"/>
              </a:spcAft>
            </a:pPr>
            <a:r>
              <a:rPr lang="it-IT" dirty="0"/>
              <a:t>I permessi di lavoro </a:t>
            </a:r>
            <a:r>
              <a:rPr lang="it-IT" dirty="0">
                <a:solidFill>
                  <a:srgbClr val="FF0000"/>
                </a:solidFill>
              </a:rPr>
              <a:t>non sono necessari per le attività di manutenzione ordinaria </a:t>
            </a:r>
            <a:r>
              <a:rPr lang="it-IT" dirty="0"/>
              <a:t>in un ambiente non pericoloso.</a:t>
            </a:r>
          </a:p>
          <a:p>
            <a:pPr>
              <a:spcBef>
                <a:spcPts val="300"/>
              </a:spcBef>
              <a:spcAft>
                <a:spcPts val="300"/>
              </a:spcAft>
            </a:pPr>
            <a:r>
              <a:rPr lang="it-IT" dirty="0"/>
              <a:t>I permessi di lavoro devono essere considerati:</a:t>
            </a:r>
          </a:p>
          <a:p>
            <a:pPr marL="285750" indent="-285750">
              <a:spcBef>
                <a:spcPts val="300"/>
              </a:spcBef>
              <a:spcAft>
                <a:spcPts val="300"/>
              </a:spcAft>
              <a:buFont typeface="Arial" panose="020B0604020202020204" pitchFamily="34" charset="0"/>
              <a:buChar char="•"/>
            </a:pPr>
            <a:r>
              <a:rPr lang="it-IT" dirty="0"/>
              <a:t>Per attività di manutenzione di routine in ambienti pericolosi;</a:t>
            </a:r>
          </a:p>
          <a:p>
            <a:pPr marL="285750" indent="-285750">
              <a:spcBef>
                <a:spcPts val="300"/>
              </a:spcBef>
              <a:spcAft>
                <a:spcPts val="300"/>
              </a:spcAft>
              <a:buFont typeface="Arial" panose="020B0604020202020204" pitchFamily="34" charset="0"/>
              <a:buChar char="•"/>
            </a:pPr>
            <a:r>
              <a:rPr lang="it-IT" dirty="0"/>
              <a:t>Per lavori in cui due o più individui hanno bisogno di coordinare le attività per completare il lavoro in modo sicuro;</a:t>
            </a:r>
          </a:p>
          <a:p>
            <a:pPr marL="285750" indent="-285750">
              <a:spcBef>
                <a:spcPts val="300"/>
              </a:spcBef>
              <a:spcAft>
                <a:spcPts val="300"/>
              </a:spcAft>
              <a:buFont typeface="Arial" panose="020B0604020202020204" pitchFamily="34" charset="0"/>
              <a:buChar char="•"/>
            </a:pPr>
            <a:r>
              <a:rPr lang="it-IT" dirty="0"/>
              <a:t>Per lavori in cui vi è un trasferimento di lavoro e responsabilità da un contraente all'altro;</a:t>
            </a:r>
          </a:p>
          <a:p>
            <a:pPr marL="285750" indent="-285750">
              <a:spcBef>
                <a:spcPts val="300"/>
              </a:spcBef>
              <a:spcAft>
                <a:spcPts val="300"/>
              </a:spcAft>
              <a:buFont typeface="Arial" panose="020B0604020202020204" pitchFamily="34" charset="0"/>
              <a:buChar char="•"/>
            </a:pPr>
            <a:r>
              <a:rPr lang="it-IT" dirty="0">
                <a:solidFill>
                  <a:srgbClr val="FF0000"/>
                </a:solidFill>
              </a:rPr>
              <a:t>Per lavori in cui sono coinvolti contrattisti o in generale personale non ECOS;</a:t>
            </a:r>
          </a:p>
          <a:p>
            <a:pPr marL="285750" indent="-285750">
              <a:spcBef>
                <a:spcPts val="300"/>
              </a:spcBef>
              <a:spcAft>
                <a:spcPts val="300"/>
              </a:spcAft>
              <a:buFont typeface="Arial" panose="020B0604020202020204" pitchFamily="34" charset="0"/>
              <a:buChar char="•"/>
            </a:pPr>
            <a:r>
              <a:rPr lang="it-IT" dirty="0">
                <a:solidFill>
                  <a:srgbClr val="FF0000"/>
                </a:solidFill>
              </a:rPr>
              <a:t>Operazioni o attività non routinarie.</a:t>
            </a:r>
          </a:p>
          <a:p>
            <a:pPr>
              <a:spcBef>
                <a:spcPts val="300"/>
              </a:spcBef>
              <a:spcAft>
                <a:spcPts val="300"/>
              </a:spcAft>
            </a:pPr>
            <a:r>
              <a:rPr lang="it-IT" dirty="0">
                <a:solidFill>
                  <a:srgbClr val="FF0000"/>
                </a:solidFill>
              </a:rPr>
              <a:t>Tra queste ultime rientrano le attività in cui è previsto l’utilizzo di mezzi di sollevamento per il trasferimento di persone e materiale.</a:t>
            </a:r>
          </a:p>
        </p:txBody>
      </p:sp>
      <p:sp>
        <p:nvSpPr>
          <p:cNvPr id="10" name="Rectangle 7"/>
          <p:cNvSpPr>
            <a:spLocks noChangeArrowheads="1"/>
          </p:cNvSpPr>
          <p:nvPr/>
        </p:nvSpPr>
        <p:spPr bwMode="auto">
          <a:xfrm>
            <a:off x="312526" y="1046462"/>
            <a:ext cx="8518947" cy="508131"/>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err="1">
                <a:solidFill>
                  <a:srgbClr val="FF0000"/>
                </a:solidFill>
                <a:latin typeface="Arial" panose="020B0604020202020204" pitchFamily="34" charset="0"/>
                <a:ea typeface="+mj-ea"/>
                <a:cs typeface="Arial" panose="020B0604020202020204" pitchFamily="34" charset="0"/>
              </a:rPr>
              <a:t>Quando</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il</a:t>
            </a:r>
            <a:r>
              <a:rPr lang="en-US" b="1" dirty="0">
                <a:solidFill>
                  <a:srgbClr val="FF0000"/>
                </a:solidFill>
                <a:latin typeface="Arial" panose="020B0604020202020204" pitchFamily="34" charset="0"/>
                <a:ea typeface="+mj-ea"/>
                <a:cs typeface="Arial" panose="020B0604020202020204" pitchFamily="34" charset="0"/>
              </a:rPr>
              <a:t> P.T.W. è </a:t>
            </a:r>
            <a:r>
              <a:rPr lang="en-US" b="1" dirty="0" err="1">
                <a:solidFill>
                  <a:srgbClr val="FF0000"/>
                </a:solidFill>
                <a:latin typeface="Arial" panose="020B0604020202020204" pitchFamily="34" charset="0"/>
                <a:ea typeface="+mj-ea"/>
                <a:cs typeface="Arial" panose="020B0604020202020204" pitchFamily="34" charset="0"/>
              </a:rPr>
              <a:t>necessario</a:t>
            </a:r>
            <a:endParaRPr lang="en-US" b="1" dirty="0">
              <a:solidFill>
                <a:srgbClr val="FF0000"/>
              </a:solidFill>
              <a:latin typeface="Arial" panose="020B0604020202020204" pitchFamily="34" charset="0"/>
              <a:ea typeface="+mj-ea"/>
              <a:cs typeface="Arial" panose="020B0604020202020204" pitchFamily="34"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931522436"/>
              </p:ext>
            </p:extLst>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ECOS-IMS-PROC-136-3 </a:t>
                      </a:r>
                      <a:r>
                        <a:rPr lang="en-US" dirty="0" err="1">
                          <a:solidFill>
                            <a:schemeClr val="tx1"/>
                          </a:solidFill>
                          <a:latin typeface="Arial" panose="020B0604020202020204" pitchFamily="34" charset="0"/>
                          <a:cs typeface="Arial" panose="020B0604020202020204" pitchFamily="34" charset="0"/>
                        </a:rPr>
                        <a:t>Permesso</a:t>
                      </a:r>
                      <a:r>
                        <a:rPr lang="en-US" dirty="0">
                          <a:solidFill>
                            <a:schemeClr val="tx1"/>
                          </a:solidFill>
                          <a:latin typeface="Arial" panose="020B0604020202020204" pitchFamily="34" charset="0"/>
                          <a:cs typeface="Arial" panose="020B0604020202020204" pitchFamily="34" charset="0"/>
                        </a:rPr>
                        <a:t> di </a:t>
                      </a:r>
                      <a:r>
                        <a:rPr lang="en-US" dirty="0" err="1">
                          <a:solidFill>
                            <a:schemeClr val="tx1"/>
                          </a:solidFill>
                          <a:latin typeface="Arial" panose="020B0604020202020204" pitchFamily="34" charset="0"/>
                          <a:cs typeface="Arial" panose="020B0604020202020204" pitchFamily="34" charset="0"/>
                        </a:rPr>
                        <a:t>lavoro</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8" name="Picture 21" descr="ecos_flags - TEMPLATE"/>
          <p:cNvPicPr/>
          <p:nvPr/>
        </p:nvPicPr>
        <p:blipFill>
          <a:blip r:embed="rId3" cstate="print"/>
          <a:srcRect/>
          <a:stretch>
            <a:fillRect/>
          </a:stretch>
        </p:blipFill>
        <p:spPr bwMode="auto">
          <a:xfrm>
            <a:off x="375544" y="274305"/>
            <a:ext cx="1161943" cy="542142"/>
          </a:xfrm>
          <a:prstGeom prst="rect">
            <a:avLst/>
          </a:prstGeom>
          <a:noFill/>
          <a:ln w="9525">
            <a:noFill/>
            <a:miter lim="800000"/>
            <a:headEnd/>
            <a:tailEnd/>
          </a:ln>
        </p:spPr>
      </p:pic>
      <p:pic>
        <p:nvPicPr>
          <p:cNvPr id="11" name="Immagine 10"/>
          <p:cNvPicPr>
            <a:picLocks noChangeAspect="1"/>
          </p:cNvPicPr>
          <p:nvPr/>
        </p:nvPicPr>
        <p:blipFill>
          <a:blip r:embed="rId4" cstate="print"/>
          <a:stretch>
            <a:fillRect/>
          </a:stretch>
        </p:blipFill>
        <p:spPr>
          <a:xfrm>
            <a:off x="7526954" y="264907"/>
            <a:ext cx="969684" cy="643435"/>
          </a:xfrm>
          <a:prstGeom prst="rect">
            <a:avLst/>
          </a:prstGeom>
        </p:spPr>
      </p:pic>
    </p:spTree>
    <p:extLst>
      <p:ext uri="{BB962C8B-B14F-4D97-AF65-F5344CB8AC3E}">
        <p14:creationId xmlns:p14="http://schemas.microsoft.com/office/powerpoint/2010/main" val="3477846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F181D099-2000-406D-983C-B9B258DBC1D1}" type="slidenum">
              <a:rPr lang="it-IT" smtClean="0"/>
              <a:pPr>
                <a:defRPr/>
              </a:pPr>
              <a:t>31</a:t>
            </a:fld>
            <a:endParaRPr lang="it-IT"/>
          </a:p>
        </p:txBody>
      </p:sp>
      <p:sp>
        <p:nvSpPr>
          <p:cNvPr id="10" name="Rectangle 7"/>
          <p:cNvSpPr>
            <a:spLocks noChangeArrowheads="1"/>
          </p:cNvSpPr>
          <p:nvPr/>
        </p:nvSpPr>
        <p:spPr bwMode="auto">
          <a:xfrm>
            <a:off x="312526" y="1046462"/>
            <a:ext cx="8518947" cy="508131"/>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err="1">
                <a:solidFill>
                  <a:srgbClr val="FF0000"/>
                </a:solidFill>
                <a:latin typeface="Arial" panose="020B0604020202020204" pitchFamily="34" charset="0"/>
                <a:ea typeface="+mj-ea"/>
                <a:cs typeface="Arial" panose="020B0604020202020204" pitchFamily="34" charset="0"/>
              </a:rPr>
              <a:t>Quando</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il</a:t>
            </a:r>
            <a:r>
              <a:rPr lang="en-US" b="1" dirty="0">
                <a:solidFill>
                  <a:srgbClr val="FF0000"/>
                </a:solidFill>
                <a:latin typeface="Arial" panose="020B0604020202020204" pitchFamily="34" charset="0"/>
                <a:ea typeface="+mj-ea"/>
                <a:cs typeface="Arial" panose="020B0604020202020204" pitchFamily="34" charset="0"/>
              </a:rPr>
              <a:t> P.T.W. è </a:t>
            </a:r>
            <a:r>
              <a:rPr lang="en-US" b="1" dirty="0" err="1">
                <a:solidFill>
                  <a:srgbClr val="FF0000"/>
                </a:solidFill>
                <a:latin typeface="Arial" panose="020B0604020202020204" pitchFamily="34" charset="0"/>
                <a:ea typeface="+mj-ea"/>
                <a:cs typeface="Arial" panose="020B0604020202020204" pitchFamily="34" charset="0"/>
              </a:rPr>
              <a:t>necessario</a:t>
            </a:r>
            <a:endParaRPr lang="en-US" b="1" dirty="0">
              <a:solidFill>
                <a:srgbClr val="FF0000"/>
              </a:solidFill>
              <a:latin typeface="Arial" panose="020B0604020202020204" pitchFamily="34" charset="0"/>
              <a:ea typeface="+mj-ea"/>
              <a:cs typeface="Arial" panose="020B0604020202020204" pitchFamily="34"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1855099657"/>
              </p:ext>
            </p:extLst>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ECOS-IMS-PROC-136-3 </a:t>
                      </a:r>
                      <a:r>
                        <a:rPr lang="en-US" dirty="0" err="1">
                          <a:solidFill>
                            <a:schemeClr val="tx1"/>
                          </a:solidFill>
                          <a:latin typeface="Arial" panose="020B0604020202020204" pitchFamily="34" charset="0"/>
                          <a:cs typeface="Arial" panose="020B0604020202020204" pitchFamily="34" charset="0"/>
                        </a:rPr>
                        <a:t>Permesso</a:t>
                      </a:r>
                      <a:r>
                        <a:rPr lang="en-US" dirty="0">
                          <a:solidFill>
                            <a:schemeClr val="tx1"/>
                          </a:solidFill>
                          <a:latin typeface="Arial" panose="020B0604020202020204" pitchFamily="34" charset="0"/>
                          <a:cs typeface="Arial" panose="020B0604020202020204" pitchFamily="34" charset="0"/>
                        </a:rPr>
                        <a:t> di </a:t>
                      </a:r>
                      <a:r>
                        <a:rPr lang="en-US" dirty="0" err="1">
                          <a:solidFill>
                            <a:schemeClr val="tx1"/>
                          </a:solidFill>
                          <a:latin typeface="Arial" panose="020B0604020202020204" pitchFamily="34" charset="0"/>
                          <a:cs typeface="Arial" panose="020B0604020202020204" pitchFamily="34" charset="0"/>
                        </a:rPr>
                        <a:t>lavoro</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8" name="Picture 21" descr="ecos_flags - TEMPLATE"/>
          <p:cNvPicPr/>
          <p:nvPr/>
        </p:nvPicPr>
        <p:blipFill>
          <a:blip r:embed="rId3" cstate="print"/>
          <a:srcRect/>
          <a:stretch>
            <a:fillRect/>
          </a:stretch>
        </p:blipFill>
        <p:spPr bwMode="auto">
          <a:xfrm>
            <a:off x="375544" y="274305"/>
            <a:ext cx="1161943" cy="542142"/>
          </a:xfrm>
          <a:prstGeom prst="rect">
            <a:avLst/>
          </a:prstGeom>
          <a:noFill/>
          <a:ln w="9525">
            <a:noFill/>
            <a:miter lim="800000"/>
            <a:headEnd/>
            <a:tailEnd/>
          </a:ln>
        </p:spPr>
      </p:pic>
      <p:pic>
        <p:nvPicPr>
          <p:cNvPr id="11" name="Immagine 10"/>
          <p:cNvPicPr>
            <a:picLocks noChangeAspect="1"/>
          </p:cNvPicPr>
          <p:nvPr/>
        </p:nvPicPr>
        <p:blipFill>
          <a:blip r:embed="rId4" cstate="print"/>
          <a:stretch>
            <a:fillRect/>
          </a:stretch>
        </p:blipFill>
        <p:spPr>
          <a:xfrm>
            <a:off x="7526954" y="264907"/>
            <a:ext cx="969684" cy="643435"/>
          </a:xfrm>
          <a:prstGeom prst="rect">
            <a:avLst/>
          </a:prstGeom>
        </p:spPr>
      </p:pic>
      <p:pic>
        <p:nvPicPr>
          <p:cNvPr id="9" name="Immagine 8">
            <a:extLst>
              <a:ext uri="{FF2B5EF4-FFF2-40B4-BE49-F238E27FC236}">
                <a16:creationId xmlns:a16="http://schemas.microsoft.com/office/drawing/2014/main" id="{98D75C02-9591-4818-A3C6-33E5B10C2F49}"/>
              </a:ext>
            </a:extLst>
          </p:cNvPr>
          <p:cNvPicPr/>
          <p:nvPr/>
        </p:nvPicPr>
        <p:blipFill>
          <a:blip r:embed="rId5"/>
          <a:srcRect r="-21" b="16966"/>
          <a:stretch>
            <a:fillRect/>
          </a:stretch>
        </p:blipFill>
        <p:spPr bwMode="auto">
          <a:xfrm>
            <a:off x="4893359" y="2241664"/>
            <a:ext cx="3609716" cy="2936501"/>
          </a:xfrm>
          <a:prstGeom prst="rect">
            <a:avLst/>
          </a:prstGeom>
          <a:noFill/>
          <a:ln w="9525">
            <a:noFill/>
            <a:miter lim="800000"/>
            <a:headEnd/>
            <a:tailEnd/>
          </a:ln>
        </p:spPr>
      </p:pic>
      <p:pic>
        <p:nvPicPr>
          <p:cNvPr id="12" name="Immagine 11">
            <a:extLst>
              <a:ext uri="{FF2B5EF4-FFF2-40B4-BE49-F238E27FC236}">
                <a16:creationId xmlns:a16="http://schemas.microsoft.com/office/drawing/2014/main" id="{E2B48658-EBB0-4E8C-922C-74B626363020}"/>
              </a:ext>
            </a:extLst>
          </p:cNvPr>
          <p:cNvPicPr/>
          <p:nvPr/>
        </p:nvPicPr>
        <p:blipFill>
          <a:blip r:embed="rId6"/>
          <a:srcRect/>
          <a:stretch>
            <a:fillRect/>
          </a:stretch>
        </p:blipFill>
        <p:spPr bwMode="auto">
          <a:xfrm>
            <a:off x="640925" y="2180799"/>
            <a:ext cx="3911292" cy="2936501"/>
          </a:xfrm>
          <a:prstGeom prst="rect">
            <a:avLst/>
          </a:prstGeom>
          <a:noFill/>
          <a:ln w="9525">
            <a:noFill/>
            <a:miter lim="800000"/>
            <a:headEnd/>
            <a:tailEnd/>
          </a:ln>
        </p:spPr>
      </p:pic>
      <p:pic>
        <p:nvPicPr>
          <p:cNvPr id="13" name="Immagine 12">
            <a:extLst>
              <a:ext uri="{FF2B5EF4-FFF2-40B4-BE49-F238E27FC236}">
                <a16:creationId xmlns:a16="http://schemas.microsoft.com/office/drawing/2014/main" id="{E4FD45C5-9B5B-40DD-B12A-67505DEE7677}"/>
              </a:ext>
            </a:extLst>
          </p:cNvPr>
          <p:cNvPicPr/>
          <p:nvPr/>
        </p:nvPicPr>
        <p:blipFill>
          <a:blip r:embed="rId5"/>
          <a:srcRect r="-21" b="16966"/>
          <a:stretch>
            <a:fillRect/>
          </a:stretch>
        </p:blipFill>
        <p:spPr bwMode="auto">
          <a:xfrm>
            <a:off x="4886922" y="2211232"/>
            <a:ext cx="3609716" cy="2936501"/>
          </a:xfrm>
          <a:prstGeom prst="rect">
            <a:avLst/>
          </a:prstGeom>
          <a:noFill/>
          <a:ln w="9525">
            <a:noFill/>
            <a:miter lim="800000"/>
            <a:headEnd/>
            <a:tailEnd/>
          </a:ln>
        </p:spPr>
      </p:pic>
      <p:pic>
        <p:nvPicPr>
          <p:cNvPr id="14" name="Immagine 13">
            <a:extLst>
              <a:ext uri="{FF2B5EF4-FFF2-40B4-BE49-F238E27FC236}">
                <a16:creationId xmlns:a16="http://schemas.microsoft.com/office/drawing/2014/main" id="{065A59C6-1B20-4E70-8599-3170A6329660}"/>
              </a:ext>
            </a:extLst>
          </p:cNvPr>
          <p:cNvPicPr/>
          <p:nvPr/>
        </p:nvPicPr>
        <p:blipFill>
          <a:blip r:embed="rId6"/>
          <a:srcRect/>
          <a:stretch>
            <a:fillRect/>
          </a:stretch>
        </p:blipFill>
        <p:spPr bwMode="auto">
          <a:xfrm>
            <a:off x="634488" y="2211232"/>
            <a:ext cx="3911292" cy="2936501"/>
          </a:xfrm>
          <a:prstGeom prst="rect">
            <a:avLst/>
          </a:prstGeom>
          <a:noFill/>
          <a:ln w="9525">
            <a:noFill/>
            <a:miter lim="800000"/>
            <a:headEnd/>
            <a:tailEnd/>
          </a:ln>
        </p:spPr>
      </p:pic>
    </p:spTree>
    <p:extLst>
      <p:ext uri="{BB962C8B-B14F-4D97-AF65-F5344CB8AC3E}">
        <p14:creationId xmlns:p14="http://schemas.microsoft.com/office/powerpoint/2010/main" val="1195714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F181D099-2000-406D-983C-B9B258DBC1D1}" type="slidenum">
              <a:rPr lang="it-IT" smtClean="0"/>
              <a:pPr>
                <a:defRPr/>
              </a:pPr>
              <a:t>32</a:t>
            </a:fld>
            <a:endParaRPr lang="it-IT"/>
          </a:p>
        </p:txBody>
      </p:sp>
      <p:sp>
        <p:nvSpPr>
          <p:cNvPr id="5" name="CasellaDiTesto 4"/>
          <p:cNvSpPr txBox="1"/>
          <p:nvPr/>
        </p:nvSpPr>
        <p:spPr>
          <a:xfrm>
            <a:off x="364434" y="1634317"/>
            <a:ext cx="8415130" cy="4508927"/>
          </a:xfrm>
          <a:prstGeom prst="rect">
            <a:avLst/>
          </a:prstGeom>
          <a:noFill/>
        </p:spPr>
        <p:txBody>
          <a:bodyPr wrap="square" rtlCol="0">
            <a:spAutoFit/>
          </a:bodyPr>
          <a:lstStyle/>
          <a:p>
            <a:pPr>
              <a:spcBef>
                <a:spcPts val="300"/>
              </a:spcBef>
              <a:spcAft>
                <a:spcPts val="300"/>
              </a:spcAft>
            </a:pPr>
            <a:r>
              <a:rPr lang="it-IT" dirty="0"/>
              <a:t>L'intenzione del permesso di lavoro è quello di:</a:t>
            </a:r>
          </a:p>
          <a:p>
            <a:pPr marL="285750" indent="-285750">
              <a:spcBef>
                <a:spcPts val="300"/>
              </a:spcBef>
              <a:spcAft>
                <a:spcPts val="300"/>
              </a:spcAft>
              <a:buFont typeface="Arial" panose="020B0604020202020204" pitchFamily="34" charset="0"/>
              <a:buChar char="•"/>
            </a:pPr>
            <a:r>
              <a:rPr lang="it-IT" dirty="0"/>
              <a:t>Garantire che il lavoro da eseguire sia correttamente autorizzato.</a:t>
            </a:r>
          </a:p>
          <a:p>
            <a:pPr marL="285750" indent="-285750">
              <a:spcBef>
                <a:spcPts val="300"/>
              </a:spcBef>
              <a:spcAft>
                <a:spcPts val="300"/>
              </a:spcAft>
              <a:buFont typeface="Arial" panose="020B0604020202020204" pitchFamily="34" charset="0"/>
              <a:buChar char="•"/>
            </a:pPr>
            <a:r>
              <a:rPr lang="it-IT" dirty="0"/>
              <a:t>Chiarire la natura e la portata del lavoro.</a:t>
            </a:r>
          </a:p>
          <a:p>
            <a:pPr marL="285750" indent="-285750">
              <a:spcBef>
                <a:spcPts val="300"/>
              </a:spcBef>
              <a:spcAft>
                <a:spcPts val="300"/>
              </a:spcAft>
              <a:buFont typeface="Arial" panose="020B0604020202020204" pitchFamily="34" charset="0"/>
              <a:buChar char="•"/>
            </a:pPr>
            <a:r>
              <a:rPr lang="it-IT" dirty="0"/>
              <a:t>Specificare quali devono essere le precauzioni e quali attività sono vietate. Si deve inoltre tener conto delle attività di altre parti che possono avere un impatto su o essere interessati dal lavoro proposto. Può essere necessario che queste attività siano temporaneamente sospese o modificate.</a:t>
            </a:r>
          </a:p>
          <a:p>
            <a:pPr marL="285750" indent="-285750">
              <a:spcBef>
                <a:spcPts val="300"/>
              </a:spcBef>
              <a:spcAft>
                <a:spcPts val="300"/>
              </a:spcAft>
              <a:buFont typeface="Arial" panose="020B0604020202020204" pitchFamily="34" charset="0"/>
              <a:buChar char="•"/>
            </a:pPr>
            <a:r>
              <a:rPr lang="it-IT" dirty="0"/>
              <a:t>Indicare la data, l'ora e il luogo per le attività specificate.</a:t>
            </a:r>
          </a:p>
          <a:p>
            <a:pPr marL="285750" indent="-285750">
              <a:spcBef>
                <a:spcPts val="300"/>
              </a:spcBef>
              <a:spcAft>
                <a:spcPts val="300"/>
              </a:spcAft>
              <a:buFont typeface="Arial" panose="020B0604020202020204" pitchFamily="34" charset="0"/>
              <a:buChar char="•"/>
            </a:pPr>
            <a:r>
              <a:rPr lang="it-IT" dirty="0"/>
              <a:t>Assicurarsi che tutte le persone che hanno il controllo o sono influenzati dalle attività sono a conoscenza.</a:t>
            </a:r>
          </a:p>
          <a:p>
            <a:pPr marL="285750" indent="-285750">
              <a:spcBef>
                <a:spcPts val="300"/>
              </a:spcBef>
              <a:spcAft>
                <a:spcPts val="300"/>
              </a:spcAft>
              <a:buFont typeface="Arial" panose="020B0604020202020204" pitchFamily="34" charset="0"/>
              <a:buChar char="•"/>
            </a:pPr>
            <a:r>
              <a:rPr lang="it-IT" dirty="0"/>
              <a:t>Fornire una registrazione del lavoro, che le precauzioni specificate sono state comprese e messe in atto, e che il luogo di lavoro e le attrezzature vengono restituite in condizione di sicurezza.</a:t>
            </a:r>
          </a:p>
          <a:p>
            <a:pPr marL="285750" indent="-285750">
              <a:spcBef>
                <a:spcPts val="300"/>
              </a:spcBef>
              <a:spcAft>
                <a:spcPts val="300"/>
              </a:spcAft>
              <a:buFont typeface="Arial" panose="020B0604020202020204" pitchFamily="34" charset="0"/>
              <a:buChar char="•"/>
            </a:pPr>
            <a:r>
              <a:rPr lang="it-IT" dirty="0"/>
              <a:t>L'approvazione per la durata del lavoro e il suo rinnovo, se è il caso</a:t>
            </a:r>
            <a:r>
              <a:rPr lang="en-US" dirty="0"/>
              <a:t>.</a:t>
            </a:r>
          </a:p>
        </p:txBody>
      </p:sp>
      <p:sp>
        <p:nvSpPr>
          <p:cNvPr id="10" name="Rectangle 7"/>
          <p:cNvSpPr>
            <a:spLocks noChangeArrowheads="1"/>
          </p:cNvSpPr>
          <p:nvPr/>
        </p:nvSpPr>
        <p:spPr bwMode="auto">
          <a:xfrm>
            <a:off x="312526" y="1046462"/>
            <a:ext cx="8518947" cy="508131"/>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err="1">
                <a:solidFill>
                  <a:srgbClr val="FF0000"/>
                </a:solidFill>
                <a:latin typeface="Arial" panose="020B0604020202020204" pitchFamily="34" charset="0"/>
                <a:ea typeface="+mj-ea"/>
                <a:cs typeface="Arial" panose="020B0604020202020204" pitchFamily="34" charset="0"/>
              </a:rPr>
              <a:t>Scopo</a:t>
            </a:r>
            <a:r>
              <a:rPr lang="en-US" b="1" dirty="0">
                <a:solidFill>
                  <a:srgbClr val="FF0000"/>
                </a:solidFill>
                <a:latin typeface="Arial" panose="020B0604020202020204" pitchFamily="34" charset="0"/>
                <a:ea typeface="+mj-ea"/>
                <a:cs typeface="Arial" panose="020B0604020202020204" pitchFamily="34" charset="0"/>
              </a:rPr>
              <a:t> del P.T.W.</a:t>
            </a:r>
          </a:p>
        </p:txBody>
      </p:sp>
      <p:graphicFrame>
        <p:nvGraphicFramePr>
          <p:cNvPr id="7" name="Tabella 6"/>
          <p:cNvGraphicFramePr>
            <a:graphicFrameLocks noGrp="1"/>
          </p:cNvGraphicFramePr>
          <p:nvPr>
            <p:extLst>
              <p:ext uri="{D42A27DB-BD31-4B8C-83A1-F6EECF244321}">
                <p14:modId xmlns:p14="http://schemas.microsoft.com/office/powerpoint/2010/main" val="1295415343"/>
              </p:ext>
            </p:extLst>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ECOS-IMS-PROC-136-3 </a:t>
                      </a:r>
                      <a:r>
                        <a:rPr lang="en-US" dirty="0" err="1">
                          <a:solidFill>
                            <a:schemeClr val="tx1"/>
                          </a:solidFill>
                          <a:latin typeface="Arial" panose="020B0604020202020204" pitchFamily="34" charset="0"/>
                          <a:cs typeface="Arial" panose="020B0604020202020204" pitchFamily="34" charset="0"/>
                        </a:rPr>
                        <a:t>Permesso</a:t>
                      </a:r>
                      <a:r>
                        <a:rPr lang="en-US" dirty="0">
                          <a:solidFill>
                            <a:schemeClr val="tx1"/>
                          </a:solidFill>
                          <a:latin typeface="Arial" panose="020B0604020202020204" pitchFamily="34" charset="0"/>
                          <a:cs typeface="Arial" panose="020B0604020202020204" pitchFamily="34" charset="0"/>
                        </a:rPr>
                        <a:t> di </a:t>
                      </a:r>
                      <a:r>
                        <a:rPr lang="en-US" dirty="0" err="1">
                          <a:solidFill>
                            <a:schemeClr val="tx1"/>
                          </a:solidFill>
                          <a:latin typeface="Arial" panose="020B0604020202020204" pitchFamily="34" charset="0"/>
                          <a:cs typeface="Arial" panose="020B0604020202020204" pitchFamily="34" charset="0"/>
                        </a:rPr>
                        <a:t>lavoro</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8" name="Picture 21" descr="ecos_flags - TEMPLATE"/>
          <p:cNvPicPr/>
          <p:nvPr/>
        </p:nvPicPr>
        <p:blipFill>
          <a:blip r:embed="rId3" cstate="print"/>
          <a:srcRect/>
          <a:stretch>
            <a:fillRect/>
          </a:stretch>
        </p:blipFill>
        <p:spPr bwMode="auto">
          <a:xfrm>
            <a:off x="375544" y="274305"/>
            <a:ext cx="1161943" cy="542142"/>
          </a:xfrm>
          <a:prstGeom prst="rect">
            <a:avLst/>
          </a:prstGeom>
          <a:noFill/>
          <a:ln w="9525">
            <a:noFill/>
            <a:miter lim="800000"/>
            <a:headEnd/>
            <a:tailEnd/>
          </a:ln>
        </p:spPr>
      </p:pic>
      <p:pic>
        <p:nvPicPr>
          <p:cNvPr id="11" name="Immagine 10"/>
          <p:cNvPicPr>
            <a:picLocks noChangeAspect="1"/>
          </p:cNvPicPr>
          <p:nvPr/>
        </p:nvPicPr>
        <p:blipFill>
          <a:blip r:embed="rId4" cstate="print"/>
          <a:stretch>
            <a:fillRect/>
          </a:stretch>
        </p:blipFill>
        <p:spPr>
          <a:xfrm>
            <a:off x="7526954" y="264907"/>
            <a:ext cx="969684" cy="643435"/>
          </a:xfrm>
          <a:prstGeom prst="rect">
            <a:avLst/>
          </a:prstGeom>
        </p:spPr>
      </p:pic>
    </p:spTree>
    <p:extLst>
      <p:ext uri="{BB962C8B-B14F-4D97-AF65-F5344CB8AC3E}">
        <p14:creationId xmlns:p14="http://schemas.microsoft.com/office/powerpoint/2010/main" val="3741802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F181D099-2000-406D-983C-B9B258DBC1D1}" type="slidenum">
              <a:rPr lang="it-IT" smtClean="0"/>
              <a:pPr>
                <a:defRPr/>
              </a:pPr>
              <a:t>33</a:t>
            </a:fld>
            <a:endParaRPr lang="it-IT"/>
          </a:p>
        </p:txBody>
      </p:sp>
      <p:sp>
        <p:nvSpPr>
          <p:cNvPr id="5" name="CasellaDiTesto 4"/>
          <p:cNvSpPr txBox="1"/>
          <p:nvPr/>
        </p:nvSpPr>
        <p:spPr>
          <a:xfrm>
            <a:off x="364434" y="1634317"/>
            <a:ext cx="8415130" cy="2739211"/>
          </a:xfrm>
          <a:prstGeom prst="rect">
            <a:avLst/>
          </a:prstGeom>
          <a:noFill/>
        </p:spPr>
        <p:txBody>
          <a:bodyPr wrap="square" rtlCol="0">
            <a:spAutoFit/>
          </a:bodyPr>
          <a:lstStyle/>
          <a:p>
            <a:pPr algn="just">
              <a:spcBef>
                <a:spcPts val="300"/>
              </a:spcBef>
              <a:spcAft>
                <a:spcPts val="300"/>
              </a:spcAft>
            </a:pPr>
            <a:r>
              <a:rPr lang="en-US" dirty="0"/>
              <a:t>Il </a:t>
            </a:r>
            <a:r>
              <a:rPr lang="en-US" dirty="0" err="1"/>
              <a:t>Permesso</a:t>
            </a:r>
            <a:r>
              <a:rPr lang="en-US" dirty="0"/>
              <a:t> di </a:t>
            </a:r>
            <a:r>
              <a:rPr lang="en-US" dirty="0" err="1"/>
              <a:t>Lavoro</a:t>
            </a:r>
            <a:r>
              <a:rPr lang="en-US" dirty="0"/>
              <a:t> </a:t>
            </a:r>
            <a:r>
              <a:rPr lang="en-US" dirty="0" err="1"/>
              <a:t>deve</a:t>
            </a:r>
            <a:r>
              <a:rPr lang="en-US" dirty="0"/>
              <a:t> </a:t>
            </a:r>
            <a:r>
              <a:rPr lang="en-US" dirty="0" err="1"/>
              <a:t>essere</a:t>
            </a:r>
            <a:r>
              <a:rPr lang="en-US" dirty="0"/>
              <a:t> </a:t>
            </a:r>
            <a:r>
              <a:rPr lang="en-US" dirty="0" err="1"/>
              <a:t>redatto</a:t>
            </a:r>
            <a:r>
              <a:rPr lang="en-US" dirty="0"/>
              <a:t> dal </a:t>
            </a:r>
            <a:r>
              <a:rPr lang="en-US" dirty="0">
                <a:solidFill>
                  <a:srgbClr val="FF0000"/>
                </a:solidFill>
              </a:rPr>
              <a:t>Capo </a:t>
            </a:r>
            <a:r>
              <a:rPr lang="en-US" dirty="0" err="1">
                <a:solidFill>
                  <a:srgbClr val="FF0000"/>
                </a:solidFill>
              </a:rPr>
              <a:t>Dipartimento</a:t>
            </a:r>
            <a:r>
              <a:rPr lang="en-US" dirty="0">
                <a:solidFill>
                  <a:srgbClr val="0070C0"/>
                </a:solidFill>
              </a:rPr>
              <a:t> (la Persona </a:t>
            </a:r>
            <a:r>
              <a:rPr lang="en-US" dirty="0" err="1">
                <a:solidFill>
                  <a:srgbClr val="0070C0"/>
                </a:solidFill>
              </a:rPr>
              <a:t>che</a:t>
            </a:r>
            <a:r>
              <a:rPr lang="en-US" dirty="0">
                <a:solidFill>
                  <a:srgbClr val="0070C0"/>
                </a:solidFill>
              </a:rPr>
              <a:t> </a:t>
            </a:r>
            <a:r>
              <a:rPr lang="en-US" dirty="0" err="1">
                <a:solidFill>
                  <a:srgbClr val="0070C0"/>
                </a:solidFill>
              </a:rPr>
              <a:t>richiede</a:t>
            </a:r>
            <a:r>
              <a:rPr lang="en-US" dirty="0">
                <a:solidFill>
                  <a:srgbClr val="0070C0"/>
                </a:solidFill>
              </a:rPr>
              <a:t> </a:t>
            </a:r>
            <a:r>
              <a:rPr lang="en-US" dirty="0" err="1">
                <a:solidFill>
                  <a:srgbClr val="0070C0"/>
                </a:solidFill>
              </a:rPr>
              <a:t>l’esecuzione</a:t>
            </a:r>
            <a:r>
              <a:rPr lang="en-US" dirty="0">
                <a:solidFill>
                  <a:srgbClr val="0070C0"/>
                </a:solidFill>
              </a:rPr>
              <a:t> dl </a:t>
            </a:r>
            <a:r>
              <a:rPr lang="en-US" dirty="0" err="1">
                <a:solidFill>
                  <a:srgbClr val="0070C0"/>
                </a:solidFill>
              </a:rPr>
              <a:t>lavoro</a:t>
            </a:r>
            <a:r>
              <a:rPr lang="en-US" dirty="0">
                <a:solidFill>
                  <a:srgbClr val="0070C0"/>
                </a:solidFill>
              </a:rPr>
              <a:t>)</a:t>
            </a:r>
            <a:r>
              <a:rPr lang="en-US" dirty="0"/>
              <a:t>. </a:t>
            </a:r>
            <a:r>
              <a:rPr lang="en-US" dirty="0" err="1"/>
              <a:t>Può</a:t>
            </a:r>
            <a:r>
              <a:rPr lang="en-US" dirty="0"/>
              <a:t> </a:t>
            </a:r>
            <a:r>
              <a:rPr lang="en-US" dirty="0" err="1"/>
              <a:t>essere</a:t>
            </a:r>
            <a:r>
              <a:rPr lang="en-US" dirty="0"/>
              <a:t> il Terminal Manager o il Safety and Security Manager.</a:t>
            </a:r>
          </a:p>
          <a:p>
            <a:pPr algn="just">
              <a:spcBef>
                <a:spcPts val="300"/>
              </a:spcBef>
              <a:spcAft>
                <a:spcPts val="300"/>
              </a:spcAft>
            </a:pPr>
            <a:r>
              <a:rPr lang="en-US" dirty="0" err="1"/>
              <a:t>Deve</a:t>
            </a:r>
            <a:r>
              <a:rPr lang="en-US" dirty="0"/>
              <a:t> </a:t>
            </a:r>
            <a:r>
              <a:rPr lang="en-US" dirty="0" err="1"/>
              <a:t>compilare</a:t>
            </a:r>
            <a:r>
              <a:rPr lang="en-US" dirty="0"/>
              <a:t> la  </a:t>
            </a:r>
            <a:r>
              <a:rPr lang="en-US" dirty="0">
                <a:solidFill>
                  <a:srgbClr val="0070C0"/>
                </a:solidFill>
              </a:rPr>
              <a:t>“PART A”  del modulo del </a:t>
            </a:r>
            <a:r>
              <a:rPr lang="en-US" dirty="0" err="1">
                <a:solidFill>
                  <a:srgbClr val="0070C0"/>
                </a:solidFill>
              </a:rPr>
              <a:t>Permesso</a:t>
            </a:r>
            <a:r>
              <a:rPr lang="en-US" dirty="0">
                <a:solidFill>
                  <a:srgbClr val="0070C0"/>
                </a:solidFill>
              </a:rPr>
              <a:t> di </a:t>
            </a:r>
            <a:r>
              <a:rPr lang="en-US" dirty="0" err="1">
                <a:solidFill>
                  <a:srgbClr val="0070C0"/>
                </a:solidFill>
              </a:rPr>
              <a:t>Lavoro</a:t>
            </a:r>
            <a:r>
              <a:rPr lang="en-US" dirty="0">
                <a:solidFill>
                  <a:srgbClr val="0070C0"/>
                </a:solidFill>
              </a:rPr>
              <a:t> </a:t>
            </a:r>
            <a:r>
              <a:rPr lang="en-US" dirty="0"/>
              <a:t>(ECOS-IMS-LIST-108- Permit to Work TEMPLATE) in </a:t>
            </a:r>
            <a:r>
              <a:rPr lang="en-US" dirty="0" err="1"/>
              <a:t>tutte</a:t>
            </a:r>
            <a:r>
              <a:rPr lang="en-US" dirty="0"/>
              <a:t> le sue parti, </a:t>
            </a:r>
            <a:r>
              <a:rPr lang="en-US" dirty="0" err="1"/>
              <a:t>firmarla</a:t>
            </a:r>
            <a:r>
              <a:rPr lang="en-US" dirty="0"/>
              <a:t> e </a:t>
            </a:r>
            <a:r>
              <a:rPr lang="en-US" dirty="0" err="1"/>
              <a:t>sottoporla</a:t>
            </a:r>
            <a:r>
              <a:rPr lang="en-US" dirty="0"/>
              <a:t> al Terminal Manager (</a:t>
            </a:r>
            <a:r>
              <a:rPr lang="en-US" dirty="0" err="1"/>
              <a:t>Autorizzatore</a:t>
            </a:r>
            <a:r>
              <a:rPr lang="en-US" dirty="0"/>
              <a:t> del </a:t>
            </a:r>
            <a:r>
              <a:rPr lang="en-US" dirty="0" err="1"/>
              <a:t>Permesso</a:t>
            </a:r>
            <a:r>
              <a:rPr lang="en-US" dirty="0"/>
              <a:t>) per </a:t>
            </a:r>
            <a:r>
              <a:rPr lang="en-US" dirty="0" err="1"/>
              <a:t>approvazione</a:t>
            </a:r>
            <a:endParaRPr lang="en-US" dirty="0"/>
          </a:p>
          <a:p>
            <a:pPr algn="just">
              <a:spcBef>
                <a:spcPts val="300"/>
              </a:spcBef>
              <a:spcAft>
                <a:spcPts val="300"/>
              </a:spcAft>
            </a:pPr>
            <a:r>
              <a:rPr lang="en-US" dirty="0"/>
              <a:t>Per </a:t>
            </a:r>
            <a:r>
              <a:rPr lang="en-US" dirty="0" err="1"/>
              <a:t>approvazione</a:t>
            </a:r>
            <a:r>
              <a:rPr lang="en-US" dirty="0"/>
              <a:t>, il TM </a:t>
            </a:r>
            <a:r>
              <a:rPr lang="en-US" dirty="0" err="1"/>
              <a:t>deve</a:t>
            </a:r>
            <a:r>
              <a:rPr lang="en-US" dirty="0"/>
              <a:t> </a:t>
            </a:r>
            <a:r>
              <a:rPr lang="en-US" dirty="0" err="1"/>
              <a:t>compilare</a:t>
            </a:r>
            <a:r>
              <a:rPr lang="en-US" dirty="0"/>
              <a:t> la </a:t>
            </a:r>
            <a:r>
              <a:rPr lang="en-US" dirty="0">
                <a:solidFill>
                  <a:srgbClr val="0070C0"/>
                </a:solidFill>
              </a:rPr>
              <a:t>“PART “B” del modulo del </a:t>
            </a:r>
            <a:r>
              <a:rPr lang="en-US" dirty="0" err="1">
                <a:solidFill>
                  <a:srgbClr val="0070C0"/>
                </a:solidFill>
              </a:rPr>
              <a:t>Permesso</a:t>
            </a:r>
            <a:r>
              <a:rPr lang="en-US" dirty="0">
                <a:solidFill>
                  <a:srgbClr val="0070C0"/>
                </a:solidFill>
              </a:rPr>
              <a:t> di </a:t>
            </a:r>
            <a:r>
              <a:rPr lang="en-US" dirty="0" err="1">
                <a:solidFill>
                  <a:srgbClr val="0070C0"/>
                </a:solidFill>
              </a:rPr>
              <a:t>Lavoro</a:t>
            </a:r>
            <a:r>
              <a:rPr lang="en-US" dirty="0">
                <a:solidFill>
                  <a:srgbClr val="0070C0"/>
                </a:solidFill>
              </a:rPr>
              <a:t> </a:t>
            </a:r>
            <a:r>
              <a:rPr lang="en-US" dirty="0" err="1"/>
              <a:t>nelle</a:t>
            </a:r>
            <a:r>
              <a:rPr lang="en-US" dirty="0"/>
              <a:t> parti di </a:t>
            </a:r>
            <a:r>
              <a:rPr lang="en-US" dirty="0" err="1"/>
              <a:t>sua</a:t>
            </a:r>
            <a:r>
              <a:rPr lang="en-US" dirty="0"/>
              <a:t> </a:t>
            </a:r>
            <a:r>
              <a:rPr lang="en-US" dirty="0" err="1"/>
              <a:t>pertinenza</a:t>
            </a:r>
            <a:r>
              <a:rPr lang="en-US" dirty="0"/>
              <a:t>, </a:t>
            </a:r>
            <a:r>
              <a:rPr lang="en-US" dirty="0" err="1"/>
              <a:t>firmarlo</a:t>
            </a:r>
            <a:r>
              <a:rPr lang="en-US" dirty="0"/>
              <a:t> e </a:t>
            </a:r>
            <a:r>
              <a:rPr lang="en-US" dirty="0" err="1"/>
              <a:t>riconsegnarlo</a:t>
            </a:r>
            <a:r>
              <a:rPr lang="en-US" dirty="0"/>
              <a:t> </a:t>
            </a:r>
            <a:r>
              <a:rPr lang="en-US" dirty="0" err="1"/>
              <a:t>alla</a:t>
            </a:r>
            <a:r>
              <a:rPr lang="en-US" dirty="0"/>
              <a:t> </a:t>
            </a:r>
            <a:r>
              <a:rPr lang="en-US" dirty="0" err="1"/>
              <a:t>figura</a:t>
            </a:r>
            <a:r>
              <a:rPr lang="en-US" dirty="0"/>
              <a:t> </a:t>
            </a:r>
            <a:r>
              <a:rPr lang="en-US" dirty="0" err="1"/>
              <a:t>che</a:t>
            </a:r>
            <a:r>
              <a:rPr lang="en-US" dirty="0"/>
              <a:t> ha </a:t>
            </a:r>
            <a:r>
              <a:rPr lang="en-US" dirty="0" err="1"/>
              <a:t>richiesto</a:t>
            </a:r>
            <a:r>
              <a:rPr lang="en-US" dirty="0"/>
              <a:t> il </a:t>
            </a:r>
            <a:r>
              <a:rPr lang="en-US" dirty="0" err="1"/>
              <a:t>permesso</a:t>
            </a:r>
            <a:r>
              <a:rPr lang="en-US" dirty="0"/>
              <a:t>.</a:t>
            </a:r>
          </a:p>
        </p:txBody>
      </p:sp>
      <p:sp>
        <p:nvSpPr>
          <p:cNvPr id="10" name="Rectangle 7"/>
          <p:cNvSpPr>
            <a:spLocks noChangeArrowheads="1"/>
          </p:cNvSpPr>
          <p:nvPr/>
        </p:nvSpPr>
        <p:spPr bwMode="auto">
          <a:xfrm>
            <a:off x="312526" y="1046462"/>
            <a:ext cx="8518947" cy="508131"/>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Responsibilities</a:t>
            </a:r>
          </a:p>
        </p:txBody>
      </p:sp>
      <p:graphicFrame>
        <p:nvGraphicFramePr>
          <p:cNvPr id="8" name="Tabella 7"/>
          <p:cNvGraphicFramePr>
            <a:graphicFrameLocks noGrp="1"/>
          </p:cNvGraphicFramePr>
          <p:nvPr>
            <p:extLst>
              <p:ext uri="{D42A27DB-BD31-4B8C-83A1-F6EECF244321}">
                <p14:modId xmlns:p14="http://schemas.microsoft.com/office/powerpoint/2010/main" val="3121408274"/>
              </p:ext>
            </p:extLst>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ECOS-IMS-PROC-136-3 </a:t>
                      </a:r>
                      <a:r>
                        <a:rPr lang="en-US" dirty="0" err="1">
                          <a:solidFill>
                            <a:schemeClr val="tx1"/>
                          </a:solidFill>
                          <a:latin typeface="Arial" panose="020B0604020202020204" pitchFamily="34" charset="0"/>
                          <a:cs typeface="Arial" panose="020B0604020202020204" pitchFamily="34" charset="0"/>
                        </a:rPr>
                        <a:t>Permesso</a:t>
                      </a:r>
                      <a:r>
                        <a:rPr lang="en-US" dirty="0">
                          <a:solidFill>
                            <a:schemeClr val="tx1"/>
                          </a:solidFill>
                          <a:latin typeface="Arial" panose="020B0604020202020204" pitchFamily="34" charset="0"/>
                          <a:cs typeface="Arial" panose="020B0604020202020204" pitchFamily="34" charset="0"/>
                        </a:rPr>
                        <a:t> di </a:t>
                      </a:r>
                      <a:r>
                        <a:rPr lang="en-US" dirty="0" err="1">
                          <a:solidFill>
                            <a:schemeClr val="tx1"/>
                          </a:solidFill>
                          <a:latin typeface="Arial" panose="020B0604020202020204" pitchFamily="34" charset="0"/>
                          <a:cs typeface="Arial" panose="020B0604020202020204" pitchFamily="34" charset="0"/>
                        </a:rPr>
                        <a:t>lavoro</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1" name="Picture 21" descr="ecos_flags - TEMPLATE"/>
          <p:cNvPicPr/>
          <p:nvPr/>
        </p:nvPicPr>
        <p:blipFill>
          <a:blip r:embed="rId3"/>
          <a:srcRect/>
          <a:stretch>
            <a:fillRect/>
          </a:stretch>
        </p:blipFill>
        <p:spPr bwMode="auto">
          <a:xfrm>
            <a:off x="375544" y="274305"/>
            <a:ext cx="1161943" cy="542142"/>
          </a:xfrm>
          <a:prstGeom prst="rect">
            <a:avLst/>
          </a:prstGeom>
          <a:noFill/>
          <a:ln w="9525">
            <a:noFill/>
            <a:miter lim="800000"/>
            <a:headEnd/>
            <a:tailEnd/>
          </a:ln>
        </p:spPr>
      </p:pic>
      <p:pic>
        <p:nvPicPr>
          <p:cNvPr id="12" name="Immagine 11"/>
          <p:cNvPicPr>
            <a:picLocks noChangeAspect="1"/>
          </p:cNvPicPr>
          <p:nvPr/>
        </p:nvPicPr>
        <p:blipFill>
          <a:blip r:embed="rId4"/>
          <a:stretch>
            <a:fillRect/>
          </a:stretch>
        </p:blipFill>
        <p:spPr>
          <a:xfrm>
            <a:off x="7526954" y="264907"/>
            <a:ext cx="969684" cy="643435"/>
          </a:xfrm>
          <a:prstGeom prst="rect">
            <a:avLst/>
          </a:prstGeom>
        </p:spPr>
      </p:pic>
      <p:pic>
        <p:nvPicPr>
          <p:cNvPr id="9" name="Immagine 8"/>
          <p:cNvPicPr>
            <a:picLocks noChangeAspect="1"/>
          </p:cNvPicPr>
          <p:nvPr/>
        </p:nvPicPr>
        <p:blipFill>
          <a:blip r:embed="rId5"/>
          <a:stretch>
            <a:fillRect/>
          </a:stretch>
        </p:blipFill>
        <p:spPr>
          <a:xfrm>
            <a:off x="4527164" y="4712532"/>
            <a:ext cx="4304309" cy="1022301"/>
          </a:xfrm>
          <a:prstGeom prst="rect">
            <a:avLst/>
          </a:prstGeom>
        </p:spPr>
      </p:pic>
      <p:pic>
        <p:nvPicPr>
          <p:cNvPr id="4" name="Immagine 3"/>
          <p:cNvPicPr>
            <a:picLocks noChangeAspect="1"/>
          </p:cNvPicPr>
          <p:nvPr/>
        </p:nvPicPr>
        <p:blipFill>
          <a:blip r:embed="rId6"/>
          <a:stretch>
            <a:fillRect/>
          </a:stretch>
        </p:blipFill>
        <p:spPr>
          <a:xfrm>
            <a:off x="312526" y="4332061"/>
            <a:ext cx="4165790" cy="1610225"/>
          </a:xfrm>
          <a:prstGeom prst="rect">
            <a:avLst/>
          </a:prstGeom>
        </p:spPr>
      </p:pic>
    </p:spTree>
    <p:extLst>
      <p:ext uri="{BB962C8B-B14F-4D97-AF65-F5344CB8AC3E}">
        <p14:creationId xmlns:p14="http://schemas.microsoft.com/office/powerpoint/2010/main" val="1001506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F181D099-2000-406D-983C-B9B258DBC1D1}" type="slidenum">
              <a:rPr lang="it-IT" smtClean="0"/>
              <a:pPr>
                <a:defRPr/>
              </a:pPr>
              <a:t>34</a:t>
            </a:fld>
            <a:endParaRPr lang="it-IT"/>
          </a:p>
        </p:txBody>
      </p:sp>
      <p:sp>
        <p:nvSpPr>
          <p:cNvPr id="5" name="CasellaDiTesto 4"/>
          <p:cNvSpPr txBox="1"/>
          <p:nvPr/>
        </p:nvSpPr>
        <p:spPr>
          <a:xfrm>
            <a:off x="364434" y="1634317"/>
            <a:ext cx="8415130" cy="1631216"/>
          </a:xfrm>
          <a:prstGeom prst="rect">
            <a:avLst/>
          </a:prstGeom>
          <a:noFill/>
        </p:spPr>
        <p:txBody>
          <a:bodyPr wrap="square" rtlCol="0">
            <a:spAutoFit/>
          </a:bodyPr>
          <a:lstStyle/>
          <a:p>
            <a:pPr algn="just">
              <a:spcBef>
                <a:spcPts val="300"/>
              </a:spcBef>
              <a:spcAft>
                <a:spcPts val="300"/>
              </a:spcAft>
            </a:pPr>
            <a:r>
              <a:rPr lang="en-US" dirty="0"/>
              <a:t>Il </a:t>
            </a:r>
            <a:r>
              <a:rPr lang="en-US" dirty="0" err="1"/>
              <a:t>personale</a:t>
            </a:r>
            <a:r>
              <a:rPr lang="en-US" dirty="0"/>
              <a:t> </a:t>
            </a:r>
            <a:r>
              <a:rPr lang="en-US" dirty="0" err="1"/>
              <a:t>che</a:t>
            </a:r>
            <a:r>
              <a:rPr lang="en-US" dirty="0"/>
              <a:t> </a:t>
            </a:r>
            <a:r>
              <a:rPr lang="en-US" dirty="0" err="1"/>
              <a:t>esegue</a:t>
            </a:r>
            <a:r>
              <a:rPr lang="en-US" dirty="0"/>
              <a:t> il </a:t>
            </a:r>
            <a:r>
              <a:rPr lang="en-US" dirty="0" err="1"/>
              <a:t>lavoro</a:t>
            </a:r>
            <a:r>
              <a:rPr lang="en-US" dirty="0"/>
              <a:t> </a:t>
            </a:r>
            <a:r>
              <a:rPr lang="en-US" dirty="0" err="1"/>
              <a:t>deve</a:t>
            </a:r>
            <a:r>
              <a:rPr lang="en-US" dirty="0"/>
              <a:t> </a:t>
            </a:r>
            <a:r>
              <a:rPr lang="en-US" dirty="0" err="1"/>
              <a:t>compilare</a:t>
            </a:r>
            <a:r>
              <a:rPr lang="en-US" dirty="0"/>
              <a:t> la </a:t>
            </a:r>
            <a:r>
              <a:rPr lang="en-US" dirty="0">
                <a:solidFill>
                  <a:srgbClr val="0070C0"/>
                </a:solidFill>
              </a:rPr>
              <a:t>“PART C” </a:t>
            </a:r>
            <a:r>
              <a:rPr lang="en-US" dirty="0"/>
              <a:t>del modulo</a:t>
            </a:r>
          </a:p>
          <a:p>
            <a:pPr algn="just">
              <a:spcBef>
                <a:spcPts val="300"/>
              </a:spcBef>
              <a:spcAft>
                <a:spcPts val="300"/>
              </a:spcAft>
            </a:pPr>
            <a:r>
              <a:rPr lang="en-US" dirty="0" err="1"/>
              <a:t>Firmando</a:t>
            </a:r>
            <a:r>
              <a:rPr lang="en-US" dirty="0"/>
              <a:t> il </a:t>
            </a:r>
            <a:r>
              <a:rPr lang="en-US" dirty="0" err="1"/>
              <a:t>permesso</a:t>
            </a:r>
            <a:r>
              <a:rPr lang="en-US" dirty="0"/>
              <a:t>, il </a:t>
            </a:r>
            <a:r>
              <a:rPr lang="en-US" dirty="0" err="1">
                <a:solidFill>
                  <a:srgbClr val="FF0000"/>
                </a:solidFill>
              </a:rPr>
              <a:t>personale</a:t>
            </a:r>
            <a:r>
              <a:rPr lang="en-US" dirty="0">
                <a:solidFill>
                  <a:srgbClr val="FF0000"/>
                </a:solidFill>
              </a:rPr>
              <a:t> </a:t>
            </a:r>
            <a:r>
              <a:rPr lang="en-US" dirty="0"/>
              <a:t>(</a:t>
            </a:r>
            <a:r>
              <a:rPr lang="en-US" dirty="0" err="1"/>
              <a:t>personale</a:t>
            </a:r>
            <a:r>
              <a:rPr lang="en-US" dirty="0"/>
              <a:t> del FSRU, contractors etc..) </a:t>
            </a:r>
            <a:r>
              <a:rPr lang="en-US" dirty="0" err="1">
                <a:solidFill>
                  <a:srgbClr val="FF0000"/>
                </a:solidFill>
              </a:rPr>
              <a:t>confermano</a:t>
            </a:r>
            <a:r>
              <a:rPr lang="en-US" dirty="0">
                <a:solidFill>
                  <a:srgbClr val="FF0000"/>
                </a:solidFill>
              </a:rPr>
              <a:t> </a:t>
            </a:r>
            <a:r>
              <a:rPr lang="en-US" dirty="0" err="1">
                <a:solidFill>
                  <a:srgbClr val="FF0000"/>
                </a:solidFill>
              </a:rPr>
              <a:t>che</a:t>
            </a:r>
            <a:r>
              <a:rPr lang="en-US" dirty="0">
                <a:solidFill>
                  <a:srgbClr val="FF0000"/>
                </a:solidFill>
              </a:rPr>
              <a:t> </a:t>
            </a:r>
            <a:r>
              <a:rPr lang="en-US" dirty="0" err="1">
                <a:solidFill>
                  <a:srgbClr val="FF0000"/>
                </a:solidFill>
              </a:rPr>
              <a:t>loro</a:t>
            </a:r>
            <a:r>
              <a:rPr lang="en-US" dirty="0">
                <a:solidFill>
                  <a:srgbClr val="FF0000"/>
                </a:solidFill>
              </a:rPr>
              <a:t> e I </a:t>
            </a:r>
            <a:r>
              <a:rPr lang="en-US" dirty="0" err="1">
                <a:solidFill>
                  <a:srgbClr val="FF0000"/>
                </a:solidFill>
              </a:rPr>
              <a:t>loro</a:t>
            </a:r>
            <a:r>
              <a:rPr lang="en-US" dirty="0">
                <a:solidFill>
                  <a:srgbClr val="FF0000"/>
                </a:solidFill>
              </a:rPr>
              <a:t> </a:t>
            </a:r>
            <a:r>
              <a:rPr lang="en-US" dirty="0" err="1">
                <a:solidFill>
                  <a:srgbClr val="FF0000"/>
                </a:solidFill>
              </a:rPr>
              <a:t>sottoposti</a:t>
            </a:r>
            <a:r>
              <a:rPr lang="en-US" dirty="0">
                <a:solidFill>
                  <a:srgbClr val="FF0000"/>
                </a:solidFill>
              </a:rPr>
              <a:t>, </a:t>
            </a:r>
            <a:r>
              <a:rPr lang="en-US" dirty="0" err="1">
                <a:solidFill>
                  <a:srgbClr val="FF0000"/>
                </a:solidFill>
              </a:rPr>
              <a:t>accettano</a:t>
            </a:r>
            <a:r>
              <a:rPr lang="en-US" dirty="0">
                <a:solidFill>
                  <a:srgbClr val="FF0000"/>
                </a:solidFill>
              </a:rPr>
              <a:t> le </a:t>
            </a:r>
            <a:r>
              <a:rPr lang="en-US" dirty="0" err="1">
                <a:solidFill>
                  <a:srgbClr val="FF0000"/>
                </a:solidFill>
              </a:rPr>
              <a:t>condizioni</a:t>
            </a:r>
            <a:r>
              <a:rPr lang="en-US" dirty="0">
                <a:solidFill>
                  <a:srgbClr val="FF0000"/>
                </a:solidFill>
              </a:rPr>
              <a:t> </a:t>
            </a:r>
            <a:r>
              <a:rPr lang="en-US" dirty="0" err="1">
                <a:solidFill>
                  <a:srgbClr val="FF0000"/>
                </a:solidFill>
              </a:rPr>
              <a:t>descritte</a:t>
            </a:r>
            <a:r>
              <a:rPr lang="en-US" dirty="0">
                <a:solidFill>
                  <a:srgbClr val="FF0000"/>
                </a:solidFill>
              </a:rPr>
              <a:t> </a:t>
            </a:r>
            <a:r>
              <a:rPr lang="en-US" dirty="0" err="1">
                <a:solidFill>
                  <a:srgbClr val="FF0000"/>
                </a:solidFill>
              </a:rPr>
              <a:t>nel</a:t>
            </a:r>
            <a:r>
              <a:rPr lang="en-US" dirty="0">
                <a:solidFill>
                  <a:srgbClr val="FF0000"/>
                </a:solidFill>
              </a:rPr>
              <a:t> </a:t>
            </a:r>
            <a:r>
              <a:rPr lang="en-US" dirty="0" err="1">
                <a:solidFill>
                  <a:srgbClr val="FF0000"/>
                </a:solidFill>
              </a:rPr>
              <a:t>permesso</a:t>
            </a:r>
            <a:r>
              <a:rPr lang="en-US" dirty="0">
                <a:solidFill>
                  <a:srgbClr val="FF0000"/>
                </a:solidFill>
              </a:rPr>
              <a:t>  e </a:t>
            </a:r>
            <a:r>
              <a:rPr lang="en-US" dirty="0" err="1">
                <a:solidFill>
                  <a:srgbClr val="FF0000"/>
                </a:solidFill>
              </a:rPr>
              <a:t>accettano</a:t>
            </a:r>
            <a:r>
              <a:rPr lang="en-US" dirty="0">
                <a:solidFill>
                  <a:srgbClr val="FF0000"/>
                </a:solidFill>
              </a:rPr>
              <a:t> </a:t>
            </a:r>
            <a:r>
              <a:rPr lang="en-US" dirty="0" err="1">
                <a:solidFill>
                  <a:srgbClr val="FF0000"/>
                </a:solidFill>
              </a:rPr>
              <a:t>tutte</a:t>
            </a:r>
            <a:r>
              <a:rPr lang="en-US" dirty="0">
                <a:solidFill>
                  <a:srgbClr val="FF0000"/>
                </a:solidFill>
              </a:rPr>
              <a:t> le </a:t>
            </a:r>
            <a:r>
              <a:rPr lang="en-US" dirty="0" err="1">
                <a:solidFill>
                  <a:srgbClr val="FF0000"/>
                </a:solidFill>
              </a:rPr>
              <a:t>precauzioni</a:t>
            </a:r>
            <a:r>
              <a:rPr lang="en-US" dirty="0">
                <a:solidFill>
                  <a:srgbClr val="FF0000"/>
                </a:solidFill>
              </a:rPr>
              <a:t>/</a:t>
            </a:r>
            <a:r>
              <a:rPr lang="en-US" dirty="0" err="1">
                <a:solidFill>
                  <a:srgbClr val="FF0000"/>
                </a:solidFill>
              </a:rPr>
              <a:t>misure</a:t>
            </a:r>
            <a:r>
              <a:rPr lang="en-US" dirty="0">
                <a:solidFill>
                  <a:srgbClr val="FF0000"/>
                </a:solidFill>
              </a:rPr>
              <a:t> di </a:t>
            </a:r>
            <a:r>
              <a:rPr lang="en-US" dirty="0" err="1">
                <a:solidFill>
                  <a:srgbClr val="FF0000"/>
                </a:solidFill>
              </a:rPr>
              <a:t>sicurezza</a:t>
            </a:r>
            <a:r>
              <a:rPr lang="en-US" dirty="0">
                <a:solidFill>
                  <a:srgbClr val="FF0000"/>
                </a:solidFill>
              </a:rPr>
              <a:t> </a:t>
            </a:r>
            <a:r>
              <a:rPr lang="en-US" dirty="0" err="1">
                <a:solidFill>
                  <a:srgbClr val="FF0000"/>
                </a:solidFill>
              </a:rPr>
              <a:t>adottate</a:t>
            </a:r>
            <a:endParaRPr lang="en-US" dirty="0"/>
          </a:p>
          <a:p>
            <a:pPr algn="just">
              <a:spcBef>
                <a:spcPts val="300"/>
              </a:spcBef>
              <a:spcAft>
                <a:spcPts val="300"/>
              </a:spcAft>
            </a:pPr>
            <a:endParaRPr lang="en-US" dirty="0"/>
          </a:p>
        </p:txBody>
      </p:sp>
      <p:sp>
        <p:nvSpPr>
          <p:cNvPr id="10" name="Rectangle 7"/>
          <p:cNvSpPr>
            <a:spLocks noChangeArrowheads="1"/>
          </p:cNvSpPr>
          <p:nvPr/>
        </p:nvSpPr>
        <p:spPr bwMode="auto">
          <a:xfrm>
            <a:off x="312526" y="1046462"/>
            <a:ext cx="8518947" cy="508131"/>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err="1">
                <a:solidFill>
                  <a:srgbClr val="FF0000"/>
                </a:solidFill>
                <a:latin typeface="Arial" panose="020B0604020202020204" pitchFamily="34" charset="0"/>
                <a:ea typeface="+mj-ea"/>
                <a:cs typeface="Arial" panose="020B0604020202020204" pitchFamily="34" charset="0"/>
              </a:rPr>
              <a:t>Responsabilità</a:t>
            </a:r>
            <a:endParaRPr lang="en-US" b="1" dirty="0">
              <a:solidFill>
                <a:srgbClr val="FF0000"/>
              </a:solidFill>
              <a:latin typeface="Arial" panose="020B0604020202020204" pitchFamily="34" charset="0"/>
              <a:ea typeface="+mj-ea"/>
              <a:cs typeface="Arial" panose="020B0604020202020204" pitchFamily="34" charset="0"/>
            </a:endParaRPr>
          </a:p>
        </p:txBody>
      </p:sp>
      <p:pic>
        <p:nvPicPr>
          <p:cNvPr id="3" name="Immagine 2"/>
          <p:cNvPicPr>
            <a:picLocks noChangeAspect="1"/>
          </p:cNvPicPr>
          <p:nvPr/>
        </p:nvPicPr>
        <p:blipFill>
          <a:blip r:embed="rId3"/>
          <a:stretch>
            <a:fillRect/>
          </a:stretch>
        </p:blipFill>
        <p:spPr>
          <a:xfrm>
            <a:off x="449845" y="3345257"/>
            <a:ext cx="8244309" cy="1244041"/>
          </a:xfrm>
          <a:prstGeom prst="rect">
            <a:avLst/>
          </a:prstGeom>
        </p:spPr>
      </p:pic>
      <p:graphicFrame>
        <p:nvGraphicFramePr>
          <p:cNvPr id="8" name="Tabella 7"/>
          <p:cNvGraphicFramePr>
            <a:graphicFrameLocks noGrp="1"/>
          </p:cNvGraphicFramePr>
          <p:nvPr>
            <p:extLst>
              <p:ext uri="{D42A27DB-BD31-4B8C-83A1-F6EECF244321}">
                <p14:modId xmlns:p14="http://schemas.microsoft.com/office/powerpoint/2010/main" val="1827418932"/>
              </p:ext>
            </p:extLst>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ECOS-IMS-PROC-136-3 </a:t>
                      </a:r>
                      <a:r>
                        <a:rPr lang="en-US" dirty="0" err="1">
                          <a:solidFill>
                            <a:schemeClr val="tx1"/>
                          </a:solidFill>
                          <a:latin typeface="Arial" panose="020B0604020202020204" pitchFamily="34" charset="0"/>
                          <a:cs typeface="Arial" panose="020B0604020202020204" pitchFamily="34" charset="0"/>
                        </a:rPr>
                        <a:t>Permesso</a:t>
                      </a:r>
                      <a:r>
                        <a:rPr lang="en-US" dirty="0">
                          <a:solidFill>
                            <a:schemeClr val="tx1"/>
                          </a:solidFill>
                          <a:latin typeface="Arial" panose="020B0604020202020204" pitchFamily="34" charset="0"/>
                          <a:cs typeface="Arial" panose="020B0604020202020204" pitchFamily="34" charset="0"/>
                        </a:rPr>
                        <a:t> di </a:t>
                      </a:r>
                      <a:r>
                        <a:rPr lang="en-US" dirty="0" err="1">
                          <a:solidFill>
                            <a:schemeClr val="tx1"/>
                          </a:solidFill>
                          <a:latin typeface="Arial" panose="020B0604020202020204" pitchFamily="34" charset="0"/>
                          <a:cs typeface="Arial" panose="020B0604020202020204" pitchFamily="34" charset="0"/>
                        </a:rPr>
                        <a:t>lavoro</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1" name="Picture 21" descr="ecos_flags - TEMPLATE"/>
          <p:cNvPicPr/>
          <p:nvPr/>
        </p:nvPicPr>
        <p:blipFill>
          <a:blip r:embed="rId4"/>
          <a:srcRect/>
          <a:stretch>
            <a:fillRect/>
          </a:stretch>
        </p:blipFill>
        <p:spPr bwMode="auto">
          <a:xfrm>
            <a:off x="375544" y="274305"/>
            <a:ext cx="1161943" cy="542142"/>
          </a:xfrm>
          <a:prstGeom prst="rect">
            <a:avLst/>
          </a:prstGeom>
          <a:noFill/>
          <a:ln w="9525">
            <a:noFill/>
            <a:miter lim="800000"/>
            <a:headEnd/>
            <a:tailEnd/>
          </a:ln>
        </p:spPr>
      </p:pic>
      <p:pic>
        <p:nvPicPr>
          <p:cNvPr id="12" name="Immagine 11"/>
          <p:cNvPicPr>
            <a:picLocks noChangeAspect="1"/>
          </p:cNvPicPr>
          <p:nvPr/>
        </p:nvPicPr>
        <p:blipFill>
          <a:blip r:embed="rId5"/>
          <a:stretch>
            <a:fillRect/>
          </a:stretch>
        </p:blipFill>
        <p:spPr>
          <a:xfrm>
            <a:off x="7526954" y="264907"/>
            <a:ext cx="969684" cy="643435"/>
          </a:xfrm>
          <a:prstGeom prst="rect">
            <a:avLst/>
          </a:prstGeom>
        </p:spPr>
      </p:pic>
    </p:spTree>
    <p:extLst>
      <p:ext uri="{BB962C8B-B14F-4D97-AF65-F5344CB8AC3E}">
        <p14:creationId xmlns:p14="http://schemas.microsoft.com/office/powerpoint/2010/main" val="510961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F181D099-2000-406D-983C-B9B258DBC1D1}" type="slidenum">
              <a:rPr lang="it-IT" smtClean="0"/>
              <a:pPr>
                <a:defRPr/>
              </a:pPr>
              <a:t>35</a:t>
            </a:fld>
            <a:endParaRPr lang="it-IT"/>
          </a:p>
        </p:txBody>
      </p:sp>
      <p:sp>
        <p:nvSpPr>
          <p:cNvPr id="5" name="CasellaDiTesto 4"/>
          <p:cNvSpPr txBox="1"/>
          <p:nvPr/>
        </p:nvSpPr>
        <p:spPr>
          <a:xfrm>
            <a:off x="364434" y="1634317"/>
            <a:ext cx="8415130" cy="4154984"/>
          </a:xfrm>
          <a:prstGeom prst="rect">
            <a:avLst/>
          </a:prstGeom>
          <a:noFill/>
        </p:spPr>
        <p:txBody>
          <a:bodyPr wrap="square" rtlCol="0">
            <a:spAutoFit/>
          </a:bodyPr>
          <a:lstStyle/>
          <a:p>
            <a:pPr algn="just">
              <a:spcBef>
                <a:spcPts val="300"/>
              </a:spcBef>
              <a:spcAft>
                <a:spcPts val="300"/>
              </a:spcAft>
            </a:pPr>
            <a:r>
              <a:rPr lang="en-US" dirty="0">
                <a:solidFill>
                  <a:srgbClr val="FF0000"/>
                </a:solidFill>
              </a:rPr>
              <a:t>La </a:t>
            </a:r>
            <a:r>
              <a:rPr lang="en-US" dirty="0" err="1">
                <a:solidFill>
                  <a:srgbClr val="FF0000"/>
                </a:solidFill>
              </a:rPr>
              <a:t>validità</a:t>
            </a:r>
            <a:r>
              <a:rPr lang="en-US" dirty="0">
                <a:solidFill>
                  <a:srgbClr val="FF0000"/>
                </a:solidFill>
              </a:rPr>
              <a:t> </a:t>
            </a:r>
            <a:r>
              <a:rPr lang="en-US" dirty="0" err="1">
                <a:solidFill>
                  <a:srgbClr val="FF0000"/>
                </a:solidFill>
              </a:rPr>
              <a:t>massima</a:t>
            </a:r>
            <a:r>
              <a:rPr lang="en-US" dirty="0">
                <a:solidFill>
                  <a:srgbClr val="FF0000"/>
                </a:solidFill>
              </a:rPr>
              <a:t> </a:t>
            </a:r>
            <a:r>
              <a:rPr lang="en-US" dirty="0" err="1">
                <a:solidFill>
                  <a:srgbClr val="FF0000"/>
                </a:solidFill>
              </a:rPr>
              <a:t>approvata</a:t>
            </a:r>
            <a:r>
              <a:rPr lang="en-US" dirty="0">
                <a:solidFill>
                  <a:srgbClr val="FF0000"/>
                </a:solidFill>
              </a:rPr>
              <a:t> per il </a:t>
            </a:r>
            <a:r>
              <a:rPr lang="en-US" dirty="0" err="1">
                <a:solidFill>
                  <a:srgbClr val="FF0000"/>
                </a:solidFill>
              </a:rPr>
              <a:t>lavoro</a:t>
            </a:r>
            <a:r>
              <a:rPr lang="en-US" dirty="0">
                <a:solidFill>
                  <a:srgbClr val="FF0000"/>
                </a:solidFill>
              </a:rPr>
              <a:t> è di 24 ore.</a:t>
            </a:r>
            <a:endParaRPr lang="en-US" dirty="0"/>
          </a:p>
          <a:p>
            <a:pPr algn="just">
              <a:spcBef>
                <a:spcPts val="300"/>
              </a:spcBef>
              <a:spcAft>
                <a:spcPts val="300"/>
              </a:spcAft>
            </a:pPr>
            <a:r>
              <a:rPr lang="en-US" dirty="0"/>
              <a:t>Se il </a:t>
            </a:r>
            <a:r>
              <a:rPr lang="en-US" dirty="0" err="1"/>
              <a:t>lavoro</a:t>
            </a:r>
            <a:r>
              <a:rPr lang="en-US" dirty="0"/>
              <a:t> per il quale è </a:t>
            </a:r>
            <a:r>
              <a:rPr lang="en-US" dirty="0" err="1"/>
              <a:t>stato</a:t>
            </a:r>
            <a:r>
              <a:rPr lang="en-US" dirty="0"/>
              <a:t> </a:t>
            </a:r>
            <a:r>
              <a:rPr lang="en-US" dirty="0" err="1"/>
              <a:t>richiesto</a:t>
            </a:r>
            <a:r>
              <a:rPr lang="en-US" dirty="0"/>
              <a:t> il </a:t>
            </a:r>
            <a:r>
              <a:rPr lang="en-US" dirty="0" err="1"/>
              <a:t>permesso</a:t>
            </a:r>
            <a:r>
              <a:rPr lang="en-US" dirty="0"/>
              <a:t> non è </a:t>
            </a:r>
            <a:r>
              <a:rPr lang="en-US" dirty="0" err="1"/>
              <a:t>stato</a:t>
            </a:r>
            <a:r>
              <a:rPr lang="en-US" dirty="0"/>
              <a:t> </a:t>
            </a:r>
            <a:r>
              <a:rPr lang="en-US" dirty="0" err="1"/>
              <a:t>completato</a:t>
            </a:r>
            <a:r>
              <a:rPr lang="en-US" dirty="0"/>
              <a:t>, </a:t>
            </a:r>
            <a:r>
              <a:rPr lang="en-US" dirty="0" err="1"/>
              <a:t>sarà</a:t>
            </a:r>
            <a:r>
              <a:rPr lang="en-US" dirty="0"/>
              <a:t> </a:t>
            </a:r>
            <a:r>
              <a:rPr lang="en-US" dirty="0" err="1"/>
              <a:t>necessario</a:t>
            </a:r>
            <a:r>
              <a:rPr lang="en-US" dirty="0"/>
              <a:t> </a:t>
            </a:r>
            <a:r>
              <a:rPr lang="en-US" dirty="0" err="1"/>
              <a:t>richiedere</a:t>
            </a:r>
            <a:r>
              <a:rPr lang="en-US" dirty="0"/>
              <a:t> </a:t>
            </a:r>
            <a:r>
              <a:rPr lang="en-US" dirty="0" err="1"/>
              <a:t>un’estensione</a:t>
            </a:r>
            <a:r>
              <a:rPr lang="en-US" dirty="0"/>
              <a:t> del </a:t>
            </a:r>
            <a:r>
              <a:rPr lang="en-US" dirty="0" err="1"/>
              <a:t>permesso</a:t>
            </a:r>
            <a:r>
              <a:rPr lang="en-US" dirty="0"/>
              <a:t>, se è </a:t>
            </a:r>
            <a:r>
              <a:rPr lang="en-US" dirty="0" err="1"/>
              <a:t>sicuro</a:t>
            </a:r>
            <a:r>
              <a:rPr lang="en-US" dirty="0"/>
              <a:t>, </a:t>
            </a:r>
            <a:r>
              <a:rPr lang="en-US" dirty="0" err="1"/>
              <a:t>oppure</a:t>
            </a:r>
            <a:r>
              <a:rPr lang="en-US" dirty="0"/>
              <a:t> </a:t>
            </a:r>
            <a:r>
              <a:rPr lang="en-US" dirty="0" err="1"/>
              <a:t>richiedere</a:t>
            </a:r>
            <a:r>
              <a:rPr lang="en-US" dirty="0"/>
              <a:t> un </a:t>
            </a:r>
            <a:r>
              <a:rPr lang="en-US" dirty="0" err="1"/>
              <a:t>altro</a:t>
            </a:r>
            <a:r>
              <a:rPr lang="en-US" dirty="0"/>
              <a:t> </a:t>
            </a:r>
            <a:r>
              <a:rPr lang="en-US" dirty="0" err="1"/>
              <a:t>permesso</a:t>
            </a:r>
            <a:r>
              <a:rPr lang="en-US" dirty="0"/>
              <a:t> per un </a:t>
            </a:r>
            <a:r>
              <a:rPr lang="en-US" dirty="0" err="1"/>
              <a:t>altro</a:t>
            </a:r>
            <a:r>
              <a:rPr lang="en-US" dirty="0"/>
              <a:t> </a:t>
            </a:r>
            <a:r>
              <a:rPr lang="en-US" dirty="0" err="1"/>
              <a:t>periodo</a:t>
            </a:r>
            <a:r>
              <a:rPr lang="en-US" dirty="0"/>
              <a:t> di tempo.</a:t>
            </a:r>
          </a:p>
          <a:p>
            <a:pPr algn="just">
              <a:spcBef>
                <a:spcPts val="300"/>
              </a:spcBef>
              <a:spcAft>
                <a:spcPts val="300"/>
              </a:spcAft>
            </a:pPr>
            <a:r>
              <a:rPr lang="en-US" dirty="0"/>
              <a:t>Se è </a:t>
            </a:r>
            <a:r>
              <a:rPr lang="en-US" dirty="0" err="1"/>
              <a:t>necessario</a:t>
            </a:r>
            <a:r>
              <a:rPr lang="en-US" dirty="0"/>
              <a:t> </a:t>
            </a:r>
            <a:r>
              <a:rPr lang="en-US" dirty="0" err="1">
                <a:solidFill>
                  <a:srgbClr val="0070C0"/>
                </a:solidFill>
              </a:rPr>
              <a:t>estenderlo</a:t>
            </a:r>
            <a:r>
              <a:rPr lang="en-US" dirty="0">
                <a:solidFill>
                  <a:srgbClr val="0070C0"/>
                </a:solidFill>
              </a:rPr>
              <a:t> </a:t>
            </a:r>
            <a:r>
              <a:rPr lang="en-US" dirty="0"/>
              <a:t>(</a:t>
            </a:r>
            <a:r>
              <a:rPr lang="en-US" dirty="0" err="1"/>
              <a:t>rivalidarlo</a:t>
            </a:r>
            <a:r>
              <a:rPr lang="en-US" dirty="0"/>
              <a:t>), il </a:t>
            </a:r>
            <a:r>
              <a:rPr lang="en-US" dirty="0" err="1"/>
              <a:t>richidente</a:t>
            </a:r>
            <a:r>
              <a:rPr lang="en-US" dirty="0"/>
              <a:t> del </a:t>
            </a:r>
            <a:r>
              <a:rPr lang="en-US" dirty="0" err="1"/>
              <a:t>permesso</a:t>
            </a:r>
            <a:r>
              <a:rPr lang="en-US" dirty="0"/>
              <a:t> </a:t>
            </a:r>
            <a:r>
              <a:rPr lang="en-US" dirty="0" err="1"/>
              <a:t>deve</a:t>
            </a:r>
            <a:r>
              <a:rPr lang="en-US" dirty="0"/>
              <a:t> </a:t>
            </a:r>
            <a:r>
              <a:rPr lang="en-US" dirty="0" err="1"/>
              <a:t>compilare</a:t>
            </a:r>
            <a:r>
              <a:rPr lang="en-US" dirty="0"/>
              <a:t> la </a:t>
            </a:r>
            <a:r>
              <a:rPr lang="en-US" dirty="0">
                <a:solidFill>
                  <a:srgbClr val="0070C0"/>
                </a:solidFill>
              </a:rPr>
              <a:t>“PART D” </a:t>
            </a:r>
            <a:r>
              <a:rPr lang="en-US" dirty="0"/>
              <a:t>del form e </a:t>
            </a:r>
            <a:r>
              <a:rPr lang="en-US" dirty="0" err="1"/>
              <a:t>firmarlo</a:t>
            </a:r>
            <a:r>
              <a:rPr lang="en-US" dirty="0"/>
              <a:t>.</a:t>
            </a:r>
          </a:p>
          <a:p>
            <a:pPr algn="just">
              <a:spcBef>
                <a:spcPts val="300"/>
              </a:spcBef>
              <a:spcAft>
                <a:spcPts val="300"/>
              </a:spcAft>
            </a:pPr>
            <a:r>
              <a:rPr lang="en-US" dirty="0" err="1"/>
              <a:t>Successivamente</a:t>
            </a:r>
            <a:r>
              <a:rPr lang="en-US" dirty="0"/>
              <a:t> </a:t>
            </a:r>
            <a:r>
              <a:rPr lang="en-US" dirty="0" err="1"/>
              <a:t>deve</a:t>
            </a:r>
            <a:r>
              <a:rPr lang="en-US" dirty="0"/>
              <a:t> </a:t>
            </a:r>
            <a:r>
              <a:rPr lang="en-US" dirty="0" err="1"/>
              <a:t>sottoporlo</a:t>
            </a:r>
            <a:r>
              <a:rPr lang="en-US" dirty="0"/>
              <a:t> </a:t>
            </a:r>
            <a:r>
              <a:rPr lang="en-US" dirty="0" err="1"/>
              <a:t>nuovamente</a:t>
            </a:r>
            <a:r>
              <a:rPr lang="en-US" dirty="0"/>
              <a:t> al TM </a:t>
            </a:r>
            <a:r>
              <a:rPr lang="en-US" dirty="0" err="1"/>
              <a:t>che</a:t>
            </a:r>
            <a:r>
              <a:rPr lang="en-US" dirty="0"/>
              <a:t> </a:t>
            </a:r>
            <a:r>
              <a:rPr lang="en-US" dirty="0" err="1"/>
              <a:t>compilerà</a:t>
            </a:r>
            <a:r>
              <a:rPr lang="en-US" dirty="0"/>
              <a:t> la </a:t>
            </a:r>
            <a:r>
              <a:rPr lang="en-US" dirty="0">
                <a:solidFill>
                  <a:srgbClr val="0070C0"/>
                </a:solidFill>
              </a:rPr>
              <a:t>“PART E” </a:t>
            </a:r>
            <a:r>
              <a:rPr lang="en-US" dirty="0"/>
              <a:t>in </a:t>
            </a:r>
            <a:r>
              <a:rPr lang="en-US" dirty="0" err="1"/>
              <a:t>tutte</a:t>
            </a:r>
            <a:r>
              <a:rPr lang="en-US" dirty="0"/>
              <a:t> le parti di </a:t>
            </a:r>
            <a:r>
              <a:rPr lang="en-US" dirty="0" err="1"/>
              <a:t>sua</a:t>
            </a:r>
            <a:r>
              <a:rPr lang="en-US" dirty="0"/>
              <a:t> </a:t>
            </a:r>
            <a:r>
              <a:rPr lang="en-US" dirty="0" err="1"/>
              <a:t>competenza</a:t>
            </a:r>
            <a:r>
              <a:rPr lang="en-US" dirty="0"/>
              <a:t> e lo </a:t>
            </a:r>
            <a:r>
              <a:rPr lang="en-US" dirty="0" err="1"/>
              <a:t>firmerà</a:t>
            </a:r>
            <a:r>
              <a:rPr lang="en-US" dirty="0"/>
              <a:t>.</a:t>
            </a:r>
          </a:p>
          <a:p>
            <a:pPr algn="just">
              <a:spcBef>
                <a:spcPts val="300"/>
              </a:spcBef>
              <a:spcAft>
                <a:spcPts val="300"/>
              </a:spcAft>
            </a:pPr>
            <a:r>
              <a:rPr lang="en-US" dirty="0"/>
              <a:t>Come per la </a:t>
            </a:r>
            <a:r>
              <a:rPr lang="en-US" dirty="0" err="1"/>
              <a:t>richiesta</a:t>
            </a:r>
            <a:r>
              <a:rPr lang="en-US" dirty="0"/>
              <a:t> di </a:t>
            </a:r>
            <a:r>
              <a:rPr lang="en-US" dirty="0" err="1"/>
              <a:t>permesso</a:t>
            </a:r>
            <a:r>
              <a:rPr lang="en-US" dirty="0"/>
              <a:t> </a:t>
            </a:r>
            <a:r>
              <a:rPr lang="en-US" dirty="0" err="1"/>
              <a:t>iniziale</a:t>
            </a:r>
            <a:r>
              <a:rPr lang="en-US" dirty="0"/>
              <a:t>, </a:t>
            </a:r>
            <a:r>
              <a:rPr lang="en-US" dirty="0">
                <a:solidFill>
                  <a:srgbClr val="0070C0"/>
                </a:solidFill>
              </a:rPr>
              <a:t>se dal RA </a:t>
            </a:r>
            <a:r>
              <a:rPr lang="en-US" dirty="0" err="1">
                <a:solidFill>
                  <a:srgbClr val="0070C0"/>
                </a:solidFill>
              </a:rPr>
              <a:t>questo</a:t>
            </a:r>
            <a:r>
              <a:rPr lang="en-US" dirty="0">
                <a:solidFill>
                  <a:srgbClr val="0070C0"/>
                </a:solidFill>
              </a:rPr>
              <a:t> ha un </a:t>
            </a:r>
            <a:r>
              <a:rPr lang="en-US" dirty="0" err="1">
                <a:solidFill>
                  <a:srgbClr val="0070C0"/>
                </a:solidFill>
              </a:rPr>
              <a:t>rischio</a:t>
            </a:r>
            <a:r>
              <a:rPr lang="en-US" dirty="0">
                <a:solidFill>
                  <a:srgbClr val="0070C0"/>
                </a:solidFill>
              </a:rPr>
              <a:t> </a:t>
            </a:r>
            <a:r>
              <a:rPr lang="en-US" dirty="0" err="1">
                <a:solidFill>
                  <a:srgbClr val="0070C0"/>
                </a:solidFill>
              </a:rPr>
              <a:t>iniziale</a:t>
            </a:r>
            <a:r>
              <a:rPr lang="en-US" dirty="0">
                <a:solidFill>
                  <a:srgbClr val="0070C0"/>
                </a:solidFill>
              </a:rPr>
              <a:t> “I”, il form </a:t>
            </a:r>
            <a:r>
              <a:rPr lang="en-US" dirty="0" err="1">
                <a:solidFill>
                  <a:srgbClr val="0070C0"/>
                </a:solidFill>
              </a:rPr>
              <a:t>deve</a:t>
            </a:r>
            <a:r>
              <a:rPr lang="en-US" dirty="0">
                <a:solidFill>
                  <a:srgbClr val="0070C0"/>
                </a:solidFill>
              </a:rPr>
              <a:t> </a:t>
            </a:r>
            <a:r>
              <a:rPr lang="en-US" dirty="0" err="1">
                <a:solidFill>
                  <a:srgbClr val="0070C0"/>
                </a:solidFill>
              </a:rPr>
              <a:t>essere</a:t>
            </a:r>
            <a:r>
              <a:rPr lang="en-US" dirty="0">
                <a:solidFill>
                  <a:srgbClr val="0070C0"/>
                </a:solidFill>
              </a:rPr>
              <a:t> </a:t>
            </a:r>
            <a:r>
              <a:rPr lang="en-US" dirty="0" err="1">
                <a:solidFill>
                  <a:srgbClr val="0070C0"/>
                </a:solidFill>
              </a:rPr>
              <a:t>inviato</a:t>
            </a:r>
            <a:r>
              <a:rPr lang="en-US" dirty="0">
                <a:solidFill>
                  <a:srgbClr val="0070C0"/>
                </a:solidFill>
              </a:rPr>
              <a:t> al BM/DPA per </a:t>
            </a:r>
            <a:r>
              <a:rPr lang="en-US" dirty="0" err="1">
                <a:solidFill>
                  <a:srgbClr val="0070C0"/>
                </a:solidFill>
              </a:rPr>
              <a:t>approvazione</a:t>
            </a:r>
            <a:endParaRPr lang="en-US" dirty="0"/>
          </a:p>
          <a:p>
            <a:pPr algn="just">
              <a:spcBef>
                <a:spcPts val="300"/>
              </a:spcBef>
              <a:spcAft>
                <a:spcPts val="300"/>
              </a:spcAft>
            </a:pPr>
            <a:r>
              <a:rPr lang="en-US" dirty="0"/>
              <a:t>Il </a:t>
            </a:r>
            <a:r>
              <a:rPr lang="en-US" dirty="0" err="1"/>
              <a:t>personale</a:t>
            </a:r>
            <a:r>
              <a:rPr lang="en-US" dirty="0"/>
              <a:t> </a:t>
            </a:r>
            <a:r>
              <a:rPr lang="en-US" dirty="0" err="1"/>
              <a:t>che</a:t>
            </a:r>
            <a:r>
              <a:rPr lang="en-US" dirty="0"/>
              <a:t> </a:t>
            </a:r>
            <a:r>
              <a:rPr lang="en-US" dirty="0" err="1"/>
              <a:t>esegue</a:t>
            </a:r>
            <a:r>
              <a:rPr lang="en-US" dirty="0"/>
              <a:t> I </a:t>
            </a:r>
            <a:r>
              <a:rPr lang="en-US" dirty="0" err="1"/>
              <a:t>lavori</a:t>
            </a:r>
            <a:r>
              <a:rPr lang="en-US" dirty="0"/>
              <a:t> </a:t>
            </a:r>
            <a:r>
              <a:rPr lang="en-US" dirty="0" err="1"/>
              <a:t>deve</a:t>
            </a:r>
            <a:r>
              <a:rPr lang="en-US" dirty="0"/>
              <a:t> </a:t>
            </a:r>
            <a:r>
              <a:rPr lang="en-US" dirty="0" err="1"/>
              <a:t>firmare</a:t>
            </a:r>
            <a:r>
              <a:rPr lang="en-US" dirty="0"/>
              <a:t> la “PART F” (</a:t>
            </a:r>
            <a:r>
              <a:rPr lang="en-US" dirty="0" err="1"/>
              <a:t>così</a:t>
            </a:r>
            <a:r>
              <a:rPr lang="en-US" dirty="0"/>
              <a:t> come era per la “PART C”)</a:t>
            </a:r>
          </a:p>
          <a:p>
            <a:pPr algn="just">
              <a:spcBef>
                <a:spcPts val="300"/>
              </a:spcBef>
              <a:spcAft>
                <a:spcPts val="300"/>
              </a:spcAft>
            </a:pPr>
            <a:r>
              <a:rPr lang="en-US" dirty="0">
                <a:solidFill>
                  <a:srgbClr val="FF0000"/>
                </a:solidFill>
              </a:rPr>
              <a:t>Il </a:t>
            </a:r>
            <a:r>
              <a:rPr lang="en-US" dirty="0" err="1">
                <a:solidFill>
                  <a:srgbClr val="FF0000"/>
                </a:solidFill>
              </a:rPr>
              <a:t>permesso</a:t>
            </a:r>
            <a:r>
              <a:rPr lang="en-US" dirty="0">
                <a:solidFill>
                  <a:srgbClr val="FF0000"/>
                </a:solidFill>
              </a:rPr>
              <a:t> di </a:t>
            </a:r>
            <a:r>
              <a:rPr lang="en-US" dirty="0" err="1">
                <a:solidFill>
                  <a:srgbClr val="FF0000"/>
                </a:solidFill>
              </a:rPr>
              <a:t>lavoro</a:t>
            </a:r>
            <a:r>
              <a:rPr lang="en-US" dirty="0">
                <a:solidFill>
                  <a:srgbClr val="FF0000"/>
                </a:solidFill>
              </a:rPr>
              <a:t> </a:t>
            </a:r>
            <a:r>
              <a:rPr lang="en-US" dirty="0" err="1">
                <a:solidFill>
                  <a:srgbClr val="FF0000"/>
                </a:solidFill>
              </a:rPr>
              <a:t>deve</a:t>
            </a:r>
            <a:r>
              <a:rPr lang="en-US" dirty="0">
                <a:solidFill>
                  <a:srgbClr val="FF0000"/>
                </a:solidFill>
              </a:rPr>
              <a:t> </a:t>
            </a:r>
            <a:r>
              <a:rPr lang="en-US" dirty="0" err="1">
                <a:solidFill>
                  <a:srgbClr val="FF0000"/>
                </a:solidFill>
              </a:rPr>
              <a:t>essere</a:t>
            </a:r>
            <a:r>
              <a:rPr lang="en-US" dirty="0">
                <a:solidFill>
                  <a:srgbClr val="FF0000"/>
                </a:solidFill>
              </a:rPr>
              <a:t> </a:t>
            </a:r>
            <a:r>
              <a:rPr lang="en-US" dirty="0" err="1">
                <a:solidFill>
                  <a:srgbClr val="FF0000"/>
                </a:solidFill>
              </a:rPr>
              <a:t>esposto</a:t>
            </a:r>
            <a:r>
              <a:rPr lang="en-US" dirty="0">
                <a:solidFill>
                  <a:srgbClr val="FF0000"/>
                </a:solidFill>
              </a:rPr>
              <a:t> </a:t>
            </a:r>
            <a:r>
              <a:rPr lang="en-US" dirty="0" err="1">
                <a:solidFill>
                  <a:srgbClr val="FF0000"/>
                </a:solidFill>
              </a:rPr>
              <a:t>nella</a:t>
            </a:r>
            <a:r>
              <a:rPr lang="en-US" dirty="0">
                <a:solidFill>
                  <a:srgbClr val="FF0000"/>
                </a:solidFill>
              </a:rPr>
              <a:t> zona del </a:t>
            </a:r>
            <a:r>
              <a:rPr lang="en-US" dirty="0" err="1">
                <a:solidFill>
                  <a:srgbClr val="FF0000"/>
                </a:solidFill>
              </a:rPr>
              <a:t>lavoro</a:t>
            </a:r>
            <a:r>
              <a:rPr lang="en-US" dirty="0">
                <a:solidFill>
                  <a:srgbClr val="FF0000"/>
                </a:solidFill>
              </a:rPr>
              <a:t>, </a:t>
            </a:r>
            <a:r>
              <a:rPr lang="en-US" dirty="0" err="1">
                <a:solidFill>
                  <a:srgbClr val="FF0000"/>
                </a:solidFill>
              </a:rPr>
              <a:t>durante</a:t>
            </a:r>
            <a:r>
              <a:rPr lang="en-US" dirty="0">
                <a:solidFill>
                  <a:srgbClr val="FF0000"/>
                </a:solidFill>
              </a:rPr>
              <a:t> </a:t>
            </a:r>
            <a:r>
              <a:rPr lang="en-US" dirty="0" err="1">
                <a:solidFill>
                  <a:srgbClr val="FF0000"/>
                </a:solidFill>
              </a:rPr>
              <a:t>tutta</a:t>
            </a:r>
            <a:r>
              <a:rPr lang="en-US" dirty="0">
                <a:solidFill>
                  <a:srgbClr val="FF0000"/>
                </a:solidFill>
              </a:rPr>
              <a:t> la </a:t>
            </a:r>
            <a:r>
              <a:rPr lang="en-US" dirty="0" err="1">
                <a:solidFill>
                  <a:srgbClr val="FF0000"/>
                </a:solidFill>
              </a:rPr>
              <a:t>durata</a:t>
            </a:r>
            <a:r>
              <a:rPr lang="en-US" dirty="0">
                <a:solidFill>
                  <a:srgbClr val="FF0000"/>
                </a:solidFill>
              </a:rPr>
              <a:t> di </a:t>
            </a:r>
            <a:r>
              <a:rPr lang="en-US" dirty="0" err="1">
                <a:solidFill>
                  <a:srgbClr val="FF0000"/>
                </a:solidFill>
              </a:rPr>
              <a:t>esecuzione</a:t>
            </a:r>
            <a:r>
              <a:rPr lang="en-US" dirty="0">
                <a:solidFill>
                  <a:srgbClr val="FF0000"/>
                </a:solidFill>
              </a:rPr>
              <a:t>.</a:t>
            </a:r>
          </a:p>
        </p:txBody>
      </p:sp>
      <p:sp>
        <p:nvSpPr>
          <p:cNvPr id="10" name="Rectangle 7"/>
          <p:cNvSpPr>
            <a:spLocks noChangeArrowheads="1"/>
          </p:cNvSpPr>
          <p:nvPr/>
        </p:nvSpPr>
        <p:spPr bwMode="auto">
          <a:xfrm>
            <a:off x="312526" y="1046462"/>
            <a:ext cx="8518947" cy="508131"/>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err="1">
                <a:solidFill>
                  <a:srgbClr val="FF0000"/>
                </a:solidFill>
                <a:latin typeface="Arial" panose="020B0604020202020204" pitchFamily="34" charset="0"/>
                <a:ea typeface="+mj-ea"/>
                <a:cs typeface="Arial" panose="020B0604020202020204" pitchFamily="34" charset="0"/>
              </a:rPr>
              <a:t>Responsabilità</a:t>
            </a:r>
            <a:endParaRPr lang="en-US" b="1" dirty="0">
              <a:solidFill>
                <a:srgbClr val="FF0000"/>
              </a:solidFill>
              <a:latin typeface="Arial" panose="020B0604020202020204" pitchFamily="34" charset="0"/>
              <a:ea typeface="+mj-ea"/>
              <a:cs typeface="Arial" panose="020B0604020202020204" pitchFamily="34"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1460201431"/>
              </p:ext>
            </p:extLst>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ECOS-IMS-PROC-136-3 </a:t>
                      </a:r>
                      <a:r>
                        <a:rPr lang="en-US" dirty="0" err="1">
                          <a:solidFill>
                            <a:schemeClr val="tx1"/>
                          </a:solidFill>
                          <a:latin typeface="Arial" panose="020B0604020202020204" pitchFamily="34" charset="0"/>
                          <a:cs typeface="Arial" panose="020B0604020202020204" pitchFamily="34" charset="0"/>
                        </a:rPr>
                        <a:t>Permesso</a:t>
                      </a:r>
                      <a:r>
                        <a:rPr lang="en-US" dirty="0">
                          <a:solidFill>
                            <a:schemeClr val="tx1"/>
                          </a:solidFill>
                          <a:latin typeface="Arial" panose="020B0604020202020204" pitchFamily="34" charset="0"/>
                          <a:cs typeface="Arial" panose="020B0604020202020204" pitchFamily="34" charset="0"/>
                        </a:rPr>
                        <a:t> di </a:t>
                      </a:r>
                      <a:r>
                        <a:rPr lang="en-US" dirty="0" err="1">
                          <a:solidFill>
                            <a:schemeClr val="tx1"/>
                          </a:solidFill>
                          <a:latin typeface="Arial" panose="020B0604020202020204" pitchFamily="34" charset="0"/>
                          <a:cs typeface="Arial" panose="020B0604020202020204" pitchFamily="34" charset="0"/>
                        </a:rPr>
                        <a:t>lavoro</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8" name="Picture 21" descr="ecos_flags - TEMPLATE"/>
          <p:cNvPicPr/>
          <p:nvPr/>
        </p:nvPicPr>
        <p:blipFill>
          <a:blip r:embed="rId3"/>
          <a:srcRect/>
          <a:stretch>
            <a:fillRect/>
          </a:stretch>
        </p:blipFill>
        <p:spPr bwMode="auto">
          <a:xfrm>
            <a:off x="375544" y="274305"/>
            <a:ext cx="1161943" cy="542142"/>
          </a:xfrm>
          <a:prstGeom prst="rect">
            <a:avLst/>
          </a:prstGeom>
          <a:noFill/>
          <a:ln w="9525">
            <a:noFill/>
            <a:miter lim="800000"/>
            <a:headEnd/>
            <a:tailEnd/>
          </a:ln>
        </p:spPr>
      </p:pic>
      <p:pic>
        <p:nvPicPr>
          <p:cNvPr id="11" name="Immagine 10"/>
          <p:cNvPicPr>
            <a:picLocks noChangeAspect="1"/>
          </p:cNvPicPr>
          <p:nvPr/>
        </p:nvPicPr>
        <p:blipFill>
          <a:blip r:embed="rId4"/>
          <a:stretch>
            <a:fillRect/>
          </a:stretch>
        </p:blipFill>
        <p:spPr>
          <a:xfrm>
            <a:off x="7526954" y="264907"/>
            <a:ext cx="969684" cy="643435"/>
          </a:xfrm>
          <a:prstGeom prst="rect">
            <a:avLst/>
          </a:prstGeom>
        </p:spPr>
      </p:pic>
    </p:spTree>
    <p:extLst>
      <p:ext uri="{BB962C8B-B14F-4D97-AF65-F5344CB8AC3E}">
        <p14:creationId xmlns:p14="http://schemas.microsoft.com/office/powerpoint/2010/main" val="1807032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F181D099-2000-406D-983C-B9B258DBC1D1}" type="slidenum">
              <a:rPr lang="it-IT" smtClean="0"/>
              <a:pPr>
                <a:defRPr/>
              </a:pPr>
              <a:t>36</a:t>
            </a:fld>
            <a:endParaRPr lang="it-IT"/>
          </a:p>
        </p:txBody>
      </p:sp>
      <p:sp>
        <p:nvSpPr>
          <p:cNvPr id="5" name="CasellaDiTesto 4"/>
          <p:cNvSpPr txBox="1"/>
          <p:nvPr/>
        </p:nvSpPr>
        <p:spPr>
          <a:xfrm>
            <a:off x="364434" y="1634317"/>
            <a:ext cx="8415130" cy="2893100"/>
          </a:xfrm>
          <a:prstGeom prst="rect">
            <a:avLst/>
          </a:prstGeom>
          <a:noFill/>
        </p:spPr>
        <p:txBody>
          <a:bodyPr wrap="square" rtlCol="0">
            <a:spAutoFit/>
          </a:bodyPr>
          <a:lstStyle/>
          <a:p>
            <a:pPr algn="just">
              <a:spcBef>
                <a:spcPts val="300"/>
              </a:spcBef>
              <a:spcAft>
                <a:spcPts val="300"/>
              </a:spcAft>
            </a:pPr>
            <a:r>
              <a:rPr lang="en-US" dirty="0"/>
              <a:t>Una volta ultimate I </a:t>
            </a:r>
            <a:r>
              <a:rPr lang="en-US" dirty="0" err="1"/>
              <a:t>lavori</a:t>
            </a:r>
            <a:r>
              <a:rPr lang="en-US" dirty="0"/>
              <a:t>, </a:t>
            </a:r>
            <a:r>
              <a:rPr lang="en-US" dirty="0" err="1"/>
              <a:t>deve</a:t>
            </a:r>
            <a:r>
              <a:rPr lang="en-US" dirty="0"/>
              <a:t> </a:t>
            </a:r>
            <a:r>
              <a:rPr lang="en-US" dirty="0" err="1"/>
              <a:t>essere</a:t>
            </a:r>
            <a:r>
              <a:rPr lang="en-US" dirty="0"/>
              <a:t> compilate la </a:t>
            </a:r>
            <a:r>
              <a:rPr lang="en-US" dirty="0">
                <a:solidFill>
                  <a:srgbClr val="0070C0"/>
                </a:solidFill>
              </a:rPr>
              <a:t>“PART G” (</a:t>
            </a:r>
            <a:r>
              <a:rPr lang="en-US" dirty="0" err="1">
                <a:solidFill>
                  <a:srgbClr val="0070C0"/>
                </a:solidFill>
              </a:rPr>
              <a:t>Chiusura</a:t>
            </a:r>
            <a:r>
              <a:rPr lang="en-US" dirty="0">
                <a:solidFill>
                  <a:srgbClr val="0070C0"/>
                </a:solidFill>
              </a:rPr>
              <a:t>) </a:t>
            </a:r>
            <a:r>
              <a:rPr lang="en-US" dirty="0"/>
              <a:t>del form da </a:t>
            </a:r>
            <a:r>
              <a:rPr lang="en-US" dirty="0" err="1"/>
              <a:t>parte</a:t>
            </a:r>
            <a:r>
              <a:rPr lang="en-US" dirty="0"/>
              <a:t> del </a:t>
            </a:r>
            <a:r>
              <a:rPr lang="en-US" dirty="0" err="1"/>
              <a:t>richiedente</a:t>
            </a:r>
            <a:r>
              <a:rPr lang="en-US" dirty="0"/>
              <a:t> del </a:t>
            </a:r>
            <a:r>
              <a:rPr lang="en-US" dirty="0" err="1"/>
              <a:t>permesso</a:t>
            </a:r>
            <a:r>
              <a:rPr lang="en-US" dirty="0"/>
              <a:t> e </a:t>
            </a:r>
            <a:r>
              <a:rPr lang="en-US" dirty="0" err="1"/>
              <a:t>firmato</a:t>
            </a:r>
            <a:r>
              <a:rPr lang="en-US" dirty="0"/>
              <a:t>.</a:t>
            </a:r>
          </a:p>
          <a:p>
            <a:pPr algn="just">
              <a:spcBef>
                <a:spcPts val="300"/>
              </a:spcBef>
              <a:spcAft>
                <a:spcPts val="300"/>
              </a:spcAft>
            </a:pPr>
            <a:r>
              <a:rPr lang="en-US" dirty="0" err="1">
                <a:solidFill>
                  <a:srgbClr val="0070C0"/>
                </a:solidFill>
              </a:rPr>
              <a:t>L’Ufficio</a:t>
            </a:r>
            <a:r>
              <a:rPr lang="en-US" dirty="0">
                <a:solidFill>
                  <a:srgbClr val="0070C0"/>
                </a:solidFill>
              </a:rPr>
              <a:t> </a:t>
            </a:r>
            <a:r>
              <a:rPr lang="en-US" dirty="0" err="1">
                <a:solidFill>
                  <a:srgbClr val="0070C0"/>
                </a:solidFill>
              </a:rPr>
              <a:t>deve</a:t>
            </a:r>
            <a:r>
              <a:rPr lang="en-US" dirty="0">
                <a:solidFill>
                  <a:srgbClr val="0070C0"/>
                </a:solidFill>
              </a:rPr>
              <a:t> </a:t>
            </a:r>
            <a:r>
              <a:rPr lang="en-US" dirty="0" err="1">
                <a:solidFill>
                  <a:srgbClr val="0070C0"/>
                </a:solidFill>
              </a:rPr>
              <a:t>essere</a:t>
            </a:r>
            <a:r>
              <a:rPr lang="en-US" dirty="0">
                <a:solidFill>
                  <a:srgbClr val="0070C0"/>
                </a:solidFill>
              </a:rPr>
              <a:t> </a:t>
            </a:r>
            <a:r>
              <a:rPr lang="en-US" dirty="0" err="1">
                <a:solidFill>
                  <a:srgbClr val="0070C0"/>
                </a:solidFill>
              </a:rPr>
              <a:t>informato</a:t>
            </a:r>
            <a:r>
              <a:rPr lang="en-US" dirty="0">
                <a:solidFill>
                  <a:srgbClr val="0070C0"/>
                </a:solidFill>
              </a:rPr>
              <a:t> per </a:t>
            </a:r>
            <a:r>
              <a:rPr lang="en-US" dirty="0" err="1">
                <a:solidFill>
                  <a:srgbClr val="0070C0"/>
                </a:solidFill>
              </a:rPr>
              <a:t>iscritto</a:t>
            </a:r>
            <a:r>
              <a:rPr lang="en-US" dirty="0">
                <a:solidFill>
                  <a:srgbClr val="0070C0"/>
                </a:solidFill>
              </a:rPr>
              <a:t> (e-mail), </a:t>
            </a:r>
            <a:r>
              <a:rPr lang="en-US" dirty="0" err="1">
                <a:solidFill>
                  <a:srgbClr val="0070C0"/>
                </a:solidFill>
              </a:rPr>
              <a:t>riguardo</a:t>
            </a:r>
            <a:r>
              <a:rPr lang="en-US" dirty="0">
                <a:solidFill>
                  <a:srgbClr val="0070C0"/>
                </a:solidFill>
              </a:rPr>
              <a:t> </a:t>
            </a:r>
            <a:r>
              <a:rPr lang="en-US" dirty="0" err="1">
                <a:solidFill>
                  <a:srgbClr val="0070C0"/>
                </a:solidFill>
              </a:rPr>
              <a:t>alla</a:t>
            </a:r>
            <a:r>
              <a:rPr lang="en-US" dirty="0">
                <a:solidFill>
                  <a:srgbClr val="0070C0"/>
                </a:solidFill>
              </a:rPr>
              <a:t> </a:t>
            </a:r>
            <a:r>
              <a:rPr lang="en-US" dirty="0" err="1">
                <a:solidFill>
                  <a:srgbClr val="0070C0"/>
                </a:solidFill>
              </a:rPr>
              <a:t>chiusura</a:t>
            </a:r>
            <a:r>
              <a:rPr lang="en-US" dirty="0">
                <a:solidFill>
                  <a:srgbClr val="0070C0"/>
                </a:solidFill>
              </a:rPr>
              <a:t> del </a:t>
            </a:r>
            <a:r>
              <a:rPr lang="en-US" dirty="0" err="1">
                <a:solidFill>
                  <a:srgbClr val="0070C0"/>
                </a:solidFill>
              </a:rPr>
              <a:t>Permesso</a:t>
            </a:r>
            <a:r>
              <a:rPr lang="en-US" dirty="0">
                <a:solidFill>
                  <a:srgbClr val="0070C0"/>
                </a:solidFill>
              </a:rPr>
              <a:t> di </a:t>
            </a:r>
            <a:r>
              <a:rPr lang="en-US" dirty="0" err="1">
                <a:solidFill>
                  <a:srgbClr val="0070C0"/>
                </a:solidFill>
              </a:rPr>
              <a:t>lavoro</a:t>
            </a:r>
            <a:r>
              <a:rPr lang="en-US" dirty="0">
                <a:solidFill>
                  <a:srgbClr val="0070C0"/>
                </a:solidFill>
              </a:rPr>
              <a:t>, se per </a:t>
            </a:r>
            <a:r>
              <a:rPr lang="en-US" dirty="0" err="1">
                <a:solidFill>
                  <a:srgbClr val="0070C0"/>
                </a:solidFill>
              </a:rPr>
              <a:t>questo</a:t>
            </a:r>
            <a:r>
              <a:rPr lang="en-US" dirty="0">
                <a:solidFill>
                  <a:srgbClr val="0070C0"/>
                </a:solidFill>
              </a:rPr>
              <a:t> è </a:t>
            </a:r>
            <a:r>
              <a:rPr lang="en-US" dirty="0" err="1">
                <a:solidFill>
                  <a:srgbClr val="0070C0"/>
                </a:solidFill>
              </a:rPr>
              <a:t>stata</a:t>
            </a:r>
            <a:r>
              <a:rPr lang="en-US" dirty="0">
                <a:solidFill>
                  <a:srgbClr val="0070C0"/>
                </a:solidFill>
              </a:rPr>
              <a:t> </a:t>
            </a:r>
            <a:r>
              <a:rPr lang="en-US" dirty="0" err="1">
                <a:solidFill>
                  <a:srgbClr val="0070C0"/>
                </a:solidFill>
              </a:rPr>
              <a:t>richiesta</a:t>
            </a:r>
            <a:r>
              <a:rPr lang="en-US" dirty="0">
                <a:solidFill>
                  <a:srgbClr val="0070C0"/>
                </a:solidFill>
              </a:rPr>
              <a:t> </a:t>
            </a:r>
            <a:r>
              <a:rPr lang="en-US" dirty="0" err="1">
                <a:solidFill>
                  <a:srgbClr val="0070C0"/>
                </a:solidFill>
              </a:rPr>
              <a:t>l’approvazione</a:t>
            </a:r>
            <a:r>
              <a:rPr lang="en-US" dirty="0">
                <a:solidFill>
                  <a:srgbClr val="0070C0"/>
                </a:solidFill>
              </a:rPr>
              <a:t> (</a:t>
            </a:r>
            <a:r>
              <a:rPr lang="en-US" dirty="0" err="1">
                <a:solidFill>
                  <a:srgbClr val="0070C0"/>
                </a:solidFill>
              </a:rPr>
              <a:t>Rischio</a:t>
            </a:r>
            <a:r>
              <a:rPr lang="en-US" dirty="0">
                <a:solidFill>
                  <a:srgbClr val="0070C0"/>
                </a:solidFill>
              </a:rPr>
              <a:t> </a:t>
            </a:r>
            <a:r>
              <a:rPr lang="en-US" dirty="0" err="1">
                <a:solidFill>
                  <a:srgbClr val="0070C0"/>
                </a:solidFill>
              </a:rPr>
              <a:t>iniziale</a:t>
            </a:r>
            <a:r>
              <a:rPr lang="en-US" dirty="0">
                <a:solidFill>
                  <a:srgbClr val="0070C0"/>
                </a:solidFill>
              </a:rPr>
              <a:t> “I”)</a:t>
            </a:r>
          </a:p>
          <a:p>
            <a:pPr algn="just">
              <a:spcBef>
                <a:spcPts val="300"/>
              </a:spcBef>
              <a:spcAft>
                <a:spcPts val="300"/>
              </a:spcAft>
            </a:pPr>
            <a:r>
              <a:rPr lang="en-US" dirty="0"/>
              <a:t>Tutti </a:t>
            </a:r>
            <a:r>
              <a:rPr lang="en-US" dirty="0" err="1"/>
              <a:t>gli</a:t>
            </a:r>
            <a:r>
              <a:rPr lang="en-US" dirty="0"/>
              <a:t> </a:t>
            </a:r>
            <a:r>
              <a:rPr lang="en-US" dirty="0" err="1"/>
              <a:t>allegati</a:t>
            </a:r>
            <a:r>
              <a:rPr lang="en-US" dirty="0"/>
              <a:t> al </a:t>
            </a:r>
            <a:r>
              <a:rPr lang="en-US" dirty="0" err="1"/>
              <a:t>PdL</a:t>
            </a:r>
            <a:r>
              <a:rPr lang="en-US" dirty="0"/>
              <a:t> </a:t>
            </a:r>
            <a:r>
              <a:rPr lang="en-US" dirty="0" err="1"/>
              <a:t>devono</a:t>
            </a:r>
            <a:r>
              <a:rPr lang="en-US" dirty="0"/>
              <a:t> </a:t>
            </a:r>
            <a:r>
              <a:rPr lang="en-US" dirty="0" err="1"/>
              <a:t>essere</a:t>
            </a:r>
            <a:r>
              <a:rPr lang="en-US" dirty="0"/>
              <a:t> </a:t>
            </a:r>
            <a:r>
              <a:rPr lang="en-US" dirty="0" err="1"/>
              <a:t>iniziati</a:t>
            </a:r>
            <a:r>
              <a:rPr lang="en-US" dirty="0"/>
              <a:t> dal Terminal Manager.</a:t>
            </a:r>
          </a:p>
          <a:p>
            <a:pPr algn="just">
              <a:spcBef>
                <a:spcPts val="300"/>
              </a:spcBef>
              <a:spcAft>
                <a:spcPts val="300"/>
              </a:spcAft>
            </a:pPr>
            <a:r>
              <a:rPr lang="en-US" dirty="0">
                <a:solidFill>
                  <a:srgbClr val="FF0000"/>
                </a:solidFill>
              </a:rPr>
              <a:t>I moduli </a:t>
            </a:r>
            <a:r>
              <a:rPr lang="en-US" dirty="0" err="1">
                <a:solidFill>
                  <a:srgbClr val="FF0000"/>
                </a:solidFill>
              </a:rPr>
              <a:t>dei</a:t>
            </a:r>
            <a:r>
              <a:rPr lang="en-US" dirty="0">
                <a:solidFill>
                  <a:srgbClr val="FF0000"/>
                </a:solidFill>
              </a:rPr>
              <a:t> </a:t>
            </a:r>
            <a:r>
              <a:rPr lang="en-US" dirty="0" err="1">
                <a:solidFill>
                  <a:srgbClr val="FF0000"/>
                </a:solidFill>
              </a:rPr>
              <a:t>permessi</a:t>
            </a:r>
            <a:r>
              <a:rPr lang="en-US" dirty="0">
                <a:solidFill>
                  <a:srgbClr val="FF0000"/>
                </a:solidFill>
              </a:rPr>
              <a:t> di </a:t>
            </a:r>
            <a:r>
              <a:rPr lang="en-US" dirty="0" err="1">
                <a:solidFill>
                  <a:srgbClr val="FF0000"/>
                </a:solidFill>
              </a:rPr>
              <a:t>lavoro</a:t>
            </a:r>
            <a:r>
              <a:rPr lang="en-US" dirty="0">
                <a:solidFill>
                  <a:srgbClr val="FF0000"/>
                </a:solidFill>
              </a:rPr>
              <a:t> </a:t>
            </a:r>
            <a:r>
              <a:rPr lang="en-US" dirty="0" err="1">
                <a:solidFill>
                  <a:srgbClr val="FF0000"/>
                </a:solidFill>
              </a:rPr>
              <a:t>devono</a:t>
            </a:r>
            <a:r>
              <a:rPr lang="en-US" dirty="0">
                <a:solidFill>
                  <a:srgbClr val="FF0000"/>
                </a:solidFill>
              </a:rPr>
              <a:t> </a:t>
            </a:r>
            <a:r>
              <a:rPr lang="en-US" dirty="0" err="1">
                <a:solidFill>
                  <a:srgbClr val="FF0000"/>
                </a:solidFill>
              </a:rPr>
              <a:t>essere</a:t>
            </a:r>
            <a:r>
              <a:rPr lang="en-US" dirty="0">
                <a:solidFill>
                  <a:srgbClr val="FF0000"/>
                </a:solidFill>
              </a:rPr>
              <a:t> </a:t>
            </a:r>
            <a:r>
              <a:rPr lang="en-US" dirty="0" err="1">
                <a:solidFill>
                  <a:srgbClr val="FF0000"/>
                </a:solidFill>
              </a:rPr>
              <a:t>archiviati</a:t>
            </a:r>
            <a:r>
              <a:rPr lang="en-US" dirty="0">
                <a:solidFill>
                  <a:srgbClr val="FF0000"/>
                </a:solidFill>
              </a:rPr>
              <a:t> e </a:t>
            </a:r>
            <a:r>
              <a:rPr lang="en-US" dirty="0" err="1">
                <a:solidFill>
                  <a:srgbClr val="FF0000"/>
                </a:solidFill>
              </a:rPr>
              <a:t>conservati</a:t>
            </a:r>
            <a:r>
              <a:rPr lang="en-US" dirty="0">
                <a:solidFill>
                  <a:srgbClr val="FF0000"/>
                </a:solidFill>
              </a:rPr>
              <a:t> a </a:t>
            </a:r>
            <a:r>
              <a:rPr lang="en-US" dirty="0" err="1">
                <a:solidFill>
                  <a:srgbClr val="FF0000"/>
                </a:solidFill>
              </a:rPr>
              <a:t>bordo</a:t>
            </a:r>
            <a:r>
              <a:rPr lang="en-US" dirty="0">
                <a:solidFill>
                  <a:srgbClr val="FF0000"/>
                </a:solidFill>
              </a:rPr>
              <a:t> per </a:t>
            </a:r>
            <a:r>
              <a:rPr lang="en-US" dirty="0" err="1">
                <a:solidFill>
                  <a:srgbClr val="FF0000"/>
                </a:solidFill>
              </a:rPr>
              <a:t>almento</a:t>
            </a:r>
            <a:r>
              <a:rPr lang="en-US" dirty="0">
                <a:solidFill>
                  <a:srgbClr val="FF0000"/>
                </a:solidFill>
              </a:rPr>
              <a:t> 2 anni, ai </a:t>
            </a:r>
            <a:r>
              <a:rPr lang="en-US" dirty="0" err="1">
                <a:solidFill>
                  <a:srgbClr val="FF0000"/>
                </a:solidFill>
              </a:rPr>
              <a:t>fini</a:t>
            </a:r>
            <a:r>
              <a:rPr lang="en-US" dirty="0">
                <a:solidFill>
                  <a:srgbClr val="FF0000"/>
                </a:solidFill>
              </a:rPr>
              <a:t> di audit come </a:t>
            </a:r>
            <a:r>
              <a:rPr lang="en-US" dirty="0" err="1">
                <a:solidFill>
                  <a:srgbClr val="FF0000"/>
                </a:solidFill>
              </a:rPr>
              <a:t>indicato</a:t>
            </a:r>
            <a:r>
              <a:rPr lang="en-US" dirty="0">
                <a:solidFill>
                  <a:srgbClr val="FF0000"/>
                </a:solidFill>
              </a:rPr>
              <a:t> in ECOS-IMS-LIST-009 On board Filing List.</a:t>
            </a:r>
          </a:p>
          <a:p>
            <a:pPr algn="just">
              <a:spcBef>
                <a:spcPts val="300"/>
              </a:spcBef>
              <a:spcAft>
                <a:spcPts val="300"/>
              </a:spcAft>
            </a:pPr>
            <a:r>
              <a:rPr lang="en-US" dirty="0">
                <a:solidFill>
                  <a:srgbClr val="FF0000"/>
                </a:solidFill>
              </a:rPr>
              <a:t>The PTW forms have to be filed and retained on board at least for 2 years, for audit purposes,  as indicated in the ECOS-IMS-LIST-009 On board Filing List.</a:t>
            </a:r>
          </a:p>
        </p:txBody>
      </p:sp>
      <p:sp>
        <p:nvSpPr>
          <p:cNvPr id="10" name="Rectangle 7"/>
          <p:cNvSpPr>
            <a:spLocks noChangeArrowheads="1"/>
          </p:cNvSpPr>
          <p:nvPr/>
        </p:nvSpPr>
        <p:spPr bwMode="auto">
          <a:xfrm>
            <a:off x="312526" y="1046462"/>
            <a:ext cx="8518947" cy="508131"/>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err="1">
                <a:solidFill>
                  <a:srgbClr val="FF0000"/>
                </a:solidFill>
                <a:latin typeface="Arial" panose="020B0604020202020204" pitchFamily="34" charset="0"/>
                <a:ea typeface="+mj-ea"/>
                <a:cs typeface="Arial" panose="020B0604020202020204" pitchFamily="34" charset="0"/>
              </a:rPr>
              <a:t>Responsabilità</a:t>
            </a:r>
            <a:r>
              <a:rPr lang="en-US" b="1" dirty="0">
                <a:solidFill>
                  <a:srgbClr val="FF0000"/>
                </a:solidFill>
                <a:latin typeface="Arial" panose="020B0604020202020204" pitchFamily="34" charset="0"/>
                <a:ea typeface="+mj-ea"/>
                <a:cs typeface="Arial" panose="020B0604020202020204" pitchFamily="34" charset="0"/>
              </a:rPr>
              <a:t> </a:t>
            </a:r>
          </a:p>
        </p:txBody>
      </p:sp>
      <p:pic>
        <p:nvPicPr>
          <p:cNvPr id="3" name="Immagine 2"/>
          <p:cNvPicPr>
            <a:picLocks noChangeAspect="1"/>
          </p:cNvPicPr>
          <p:nvPr/>
        </p:nvPicPr>
        <p:blipFill>
          <a:blip r:embed="rId3"/>
          <a:stretch>
            <a:fillRect/>
          </a:stretch>
        </p:blipFill>
        <p:spPr>
          <a:xfrm>
            <a:off x="402928" y="4607141"/>
            <a:ext cx="8298578" cy="1920202"/>
          </a:xfrm>
          <a:prstGeom prst="rect">
            <a:avLst/>
          </a:prstGeom>
        </p:spPr>
      </p:pic>
      <p:graphicFrame>
        <p:nvGraphicFramePr>
          <p:cNvPr id="8" name="Tabella 7"/>
          <p:cNvGraphicFramePr>
            <a:graphicFrameLocks noGrp="1"/>
          </p:cNvGraphicFramePr>
          <p:nvPr>
            <p:extLst>
              <p:ext uri="{D42A27DB-BD31-4B8C-83A1-F6EECF244321}">
                <p14:modId xmlns:p14="http://schemas.microsoft.com/office/powerpoint/2010/main" val="2837415372"/>
              </p:ext>
            </p:extLst>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ECOS-IMS-PROC-136-3 </a:t>
                      </a:r>
                      <a:r>
                        <a:rPr lang="en-US" dirty="0" err="1">
                          <a:solidFill>
                            <a:schemeClr val="tx1"/>
                          </a:solidFill>
                          <a:latin typeface="Arial" panose="020B0604020202020204" pitchFamily="34" charset="0"/>
                          <a:cs typeface="Arial" panose="020B0604020202020204" pitchFamily="34" charset="0"/>
                        </a:rPr>
                        <a:t>Permesso</a:t>
                      </a:r>
                      <a:r>
                        <a:rPr lang="en-US" dirty="0">
                          <a:solidFill>
                            <a:schemeClr val="tx1"/>
                          </a:solidFill>
                          <a:latin typeface="Arial" panose="020B0604020202020204" pitchFamily="34" charset="0"/>
                          <a:cs typeface="Arial" panose="020B0604020202020204" pitchFamily="34" charset="0"/>
                        </a:rPr>
                        <a:t> di </a:t>
                      </a:r>
                      <a:r>
                        <a:rPr lang="en-US" dirty="0" err="1">
                          <a:solidFill>
                            <a:schemeClr val="tx1"/>
                          </a:solidFill>
                          <a:latin typeface="Arial" panose="020B0604020202020204" pitchFamily="34" charset="0"/>
                          <a:cs typeface="Arial" panose="020B0604020202020204" pitchFamily="34" charset="0"/>
                        </a:rPr>
                        <a:t>lavoro</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1" name="Picture 21" descr="ecos_flags - TEMPLATE"/>
          <p:cNvPicPr/>
          <p:nvPr/>
        </p:nvPicPr>
        <p:blipFill>
          <a:blip r:embed="rId4"/>
          <a:srcRect/>
          <a:stretch>
            <a:fillRect/>
          </a:stretch>
        </p:blipFill>
        <p:spPr bwMode="auto">
          <a:xfrm>
            <a:off x="375544" y="274305"/>
            <a:ext cx="1161943" cy="542142"/>
          </a:xfrm>
          <a:prstGeom prst="rect">
            <a:avLst/>
          </a:prstGeom>
          <a:noFill/>
          <a:ln w="9525">
            <a:noFill/>
            <a:miter lim="800000"/>
            <a:headEnd/>
            <a:tailEnd/>
          </a:ln>
        </p:spPr>
      </p:pic>
      <p:pic>
        <p:nvPicPr>
          <p:cNvPr id="12" name="Immagine 11"/>
          <p:cNvPicPr>
            <a:picLocks noChangeAspect="1"/>
          </p:cNvPicPr>
          <p:nvPr/>
        </p:nvPicPr>
        <p:blipFill>
          <a:blip r:embed="rId5"/>
          <a:stretch>
            <a:fillRect/>
          </a:stretch>
        </p:blipFill>
        <p:spPr>
          <a:xfrm>
            <a:off x="7526954" y="264907"/>
            <a:ext cx="969684" cy="643435"/>
          </a:xfrm>
          <a:prstGeom prst="rect">
            <a:avLst/>
          </a:prstGeom>
        </p:spPr>
      </p:pic>
    </p:spTree>
    <p:extLst>
      <p:ext uri="{BB962C8B-B14F-4D97-AF65-F5344CB8AC3E}">
        <p14:creationId xmlns:p14="http://schemas.microsoft.com/office/powerpoint/2010/main" val="4285683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F181D099-2000-406D-983C-B9B258DBC1D1}" type="slidenum">
              <a:rPr lang="it-IT" smtClean="0"/>
              <a:pPr>
                <a:defRPr/>
              </a:pPr>
              <a:t>37</a:t>
            </a:fld>
            <a:endParaRPr lang="it-IT"/>
          </a:p>
        </p:txBody>
      </p:sp>
      <p:pic>
        <p:nvPicPr>
          <p:cNvPr id="10" name="Picture 21" descr="ecos_flags - TEMPLATE"/>
          <p:cNvPicPr/>
          <p:nvPr/>
        </p:nvPicPr>
        <p:blipFill>
          <a:blip r:embed="rId3" cstate="print"/>
          <a:srcRect/>
          <a:stretch>
            <a:fillRect/>
          </a:stretch>
        </p:blipFill>
        <p:spPr bwMode="auto">
          <a:xfrm>
            <a:off x="346968" y="398130"/>
            <a:ext cx="3366615" cy="1953184"/>
          </a:xfrm>
          <a:prstGeom prst="rect">
            <a:avLst/>
          </a:prstGeom>
          <a:noFill/>
          <a:ln w="9525">
            <a:noFill/>
            <a:miter lim="800000"/>
            <a:headEnd/>
            <a:tailEnd/>
          </a:ln>
        </p:spPr>
      </p:pic>
      <p:pic>
        <p:nvPicPr>
          <p:cNvPr id="11" name="Immagine 10"/>
          <p:cNvPicPr>
            <a:picLocks noChangeAspect="1"/>
          </p:cNvPicPr>
          <p:nvPr/>
        </p:nvPicPr>
        <p:blipFill>
          <a:blip r:embed="rId4" cstate="print"/>
          <a:stretch>
            <a:fillRect/>
          </a:stretch>
        </p:blipFill>
        <p:spPr>
          <a:xfrm>
            <a:off x="5733093" y="468405"/>
            <a:ext cx="2782257" cy="1846170"/>
          </a:xfrm>
          <a:prstGeom prst="rect">
            <a:avLst/>
          </a:prstGeom>
        </p:spPr>
      </p:pic>
      <p:sp>
        <p:nvSpPr>
          <p:cNvPr id="4" name="CasellaDiTesto 3"/>
          <p:cNvSpPr txBox="1"/>
          <p:nvPr/>
        </p:nvSpPr>
        <p:spPr>
          <a:xfrm>
            <a:off x="814388" y="3100388"/>
            <a:ext cx="7829550" cy="1938992"/>
          </a:xfrm>
          <a:prstGeom prst="rect">
            <a:avLst/>
          </a:prstGeom>
          <a:noFill/>
        </p:spPr>
        <p:txBody>
          <a:bodyPr wrap="square" rtlCol="0">
            <a:spAutoFit/>
          </a:bodyPr>
          <a:lstStyle/>
          <a:p>
            <a:pPr algn="ctr"/>
            <a:r>
              <a:rPr lang="en-US" sz="6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Grazie per </a:t>
            </a:r>
            <a:r>
              <a:rPr lang="en-US" sz="6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l’attenzione</a:t>
            </a:r>
            <a:endParaRPr lang="en-US" sz="6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152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6"/>
          <p:cNvSpPr>
            <a:spLocks noChangeArrowheads="1"/>
          </p:cNvSpPr>
          <p:nvPr/>
        </p:nvSpPr>
        <p:spPr bwMode="auto">
          <a:xfrm>
            <a:off x="559837" y="3491434"/>
            <a:ext cx="2011471"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5pPr>
            <a:lvl6pPr marL="2514600" indent="-228600" algn="ctr" defTabSz="449263" eaLnBrk="0" fontAlgn="base" hangingPunct="0">
              <a:spcBef>
                <a:spcPct val="0"/>
              </a:spcBef>
              <a:spcAft>
                <a:spcPct val="0"/>
              </a:spcAft>
              <a:buClr>
                <a:srgbClr val="3333CC"/>
              </a:buClr>
              <a:buSzPct val="100000"/>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6pPr>
            <a:lvl7pPr marL="2971800" indent="-228600" algn="ctr" defTabSz="449263" eaLnBrk="0" fontAlgn="base" hangingPunct="0">
              <a:spcBef>
                <a:spcPct val="0"/>
              </a:spcBef>
              <a:spcAft>
                <a:spcPct val="0"/>
              </a:spcAft>
              <a:buClr>
                <a:srgbClr val="3333CC"/>
              </a:buClr>
              <a:buSzPct val="100000"/>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7pPr>
            <a:lvl8pPr marL="3429000" indent="-228600" algn="ctr" defTabSz="449263" eaLnBrk="0" fontAlgn="base" hangingPunct="0">
              <a:spcBef>
                <a:spcPct val="0"/>
              </a:spcBef>
              <a:spcAft>
                <a:spcPct val="0"/>
              </a:spcAft>
              <a:buClr>
                <a:srgbClr val="3333CC"/>
              </a:buClr>
              <a:buSzPct val="100000"/>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8pPr>
            <a:lvl9pPr marL="3886200" indent="-228600" algn="ctr" defTabSz="449263" eaLnBrk="0" fontAlgn="base" hangingPunct="0">
              <a:spcBef>
                <a:spcPct val="0"/>
              </a:spcBef>
              <a:spcAft>
                <a:spcPct val="0"/>
              </a:spcAft>
              <a:buClr>
                <a:srgbClr val="3333CC"/>
              </a:buClr>
              <a:buSzPct val="100000"/>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9pPr>
          </a:lstStyle>
          <a:p>
            <a:r>
              <a:rPr lang="it-IT" altLang="it-IT" sz="1800" dirty="0">
                <a:solidFill>
                  <a:srgbClr val="FF0000"/>
                </a:solidFill>
                <a:latin typeface="Arial" panose="020B0604020202020204" pitchFamily="34" charset="0"/>
                <a:cs typeface="Arial" panose="020B0604020202020204" pitchFamily="34" charset="0"/>
              </a:rPr>
              <a:t>Soglia Inferiore</a:t>
            </a:r>
          </a:p>
        </p:txBody>
      </p:sp>
      <p:sp>
        <p:nvSpPr>
          <p:cNvPr id="72708" name="Rectangle 7"/>
          <p:cNvSpPr>
            <a:spLocks noChangeArrowheads="1"/>
          </p:cNvSpPr>
          <p:nvPr/>
        </p:nvSpPr>
        <p:spPr bwMode="auto">
          <a:xfrm>
            <a:off x="6011499" y="3589908"/>
            <a:ext cx="2155372" cy="371513"/>
          </a:xfrm>
          <a:prstGeom prst="rect">
            <a:avLst/>
          </a:prstGeom>
          <a:noFill/>
          <a:ln w="127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5pPr>
            <a:lvl6pPr marL="2514600" indent="-228600" algn="ctr" defTabSz="449263" eaLnBrk="0" fontAlgn="base" hangingPunct="0">
              <a:spcBef>
                <a:spcPct val="0"/>
              </a:spcBef>
              <a:spcAft>
                <a:spcPct val="0"/>
              </a:spcAft>
              <a:buClr>
                <a:srgbClr val="3333CC"/>
              </a:buClr>
              <a:buSzPct val="100000"/>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6pPr>
            <a:lvl7pPr marL="2971800" indent="-228600" algn="ctr" defTabSz="449263" eaLnBrk="0" fontAlgn="base" hangingPunct="0">
              <a:spcBef>
                <a:spcPct val="0"/>
              </a:spcBef>
              <a:spcAft>
                <a:spcPct val="0"/>
              </a:spcAft>
              <a:buClr>
                <a:srgbClr val="3333CC"/>
              </a:buClr>
              <a:buSzPct val="100000"/>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7pPr>
            <a:lvl8pPr marL="3429000" indent="-228600" algn="ctr" defTabSz="449263" eaLnBrk="0" fontAlgn="base" hangingPunct="0">
              <a:spcBef>
                <a:spcPct val="0"/>
              </a:spcBef>
              <a:spcAft>
                <a:spcPct val="0"/>
              </a:spcAft>
              <a:buClr>
                <a:srgbClr val="3333CC"/>
              </a:buClr>
              <a:buSzPct val="100000"/>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8pPr>
            <a:lvl9pPr marL="3886200" indent="-228600" algn="ctr" defTabSz="449263" eaLnBrk="0" fontAlgn="base" hangingPunct="0">
              <a:spcBef>
                <a:spcPct val="0"/>
              </a:spcBef>
              <a:spcAft>
                <a:spcPct val="0"/>
              </a:spcAft>
              <a:buClr>
                <a:srgbClr val="3333CC"/>
              </a:buClr>
              <a:buSzPct val="100000"/>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Tahoma" panose="020B0604030504040204" pitchFamily="34" charset="0"/>
                <a:ea typeface="Lucida Sans Unicode" panose="020B0602030504020204" pitchFamily="34" charset="0"/>
                <a:cs typeface="Lucida Sans Unicode" panose="020B0602030504020204" pitchFamily="34" charset="0"/>
              </a:defRPr>
            </a:lvl9pPr>
          </a:lstStyle>
          <a:p>
            <a:pPr algn="ctr"/>
            <a:r>
              <a:rPr lang="it-IT" altLang="it-IT" sz="1800" dirty="0">
                <a:solidFill>
                  <a:srgbClr val="FF0000"/>
                </a:solidFill>
                <a:latin typeface="Arial" panose="020B0604020202020204" pitchFamily="34" charset="0"/>
                <a:cs typeface="Arial" panose="020B0604020202020204" pitchFamily="34" charset="0"/>
              </a:rPr>
              <a:t>Soglia superiore</a:t>
            </a:r>
          </a:p>
        </p:txBody>
      </p:sp>
      <p:sp>
        <p:nvSpPr>
          <p:cNvPr id="57350" name="Rectangle 8"/>
          <p:cNvSpPr>
            <a:spLocks noChangeArrowheads="1"/>
          </p:cNvSpPr>
          <p:nvPr/>
        </p:nvSpPr>
        <p:spPr bwMode="auto">
          <a:xfrm>
            <a:off x="242254" y="4860784"/>
            <a:ext cx="4321175" cy="1497462"/>
          </a:xfrm>
          <a:prstGeom prst="rect">
            <a:avLst/>
          </a:prstGeom>
          <a:noFill/>
          <a:ln w="9525" algn="ctr">
            <a:noFill/>
            <a:miter lim="800000"/>
            <a:headEnd/>
            <a:tailEnd/>
          </a:ln>
        </p:spPr>
        <p:txBody>
          <a:bodyPr wrap="square" lIns="90000" tIns="46800" rIns="90000" bIns="46800">
            <a:spAutoFit/>
          </a:bodyPr>
          <a:lstStyle/>
          <a:p>
            <a:pPr marL="361950" indent="-276225" algn="l">
              <a:lnSpc>
                <a:spcPct val="130000"/>
              </a:lnSpc>
              <a:buClr>
                <a:srgbClr val="FF0000"/>
              </a:buClr>
              <a:buFont typeface="Wingdings" pitchFamily="2" charset="2"/>
              <a:buChar char="Ø"/>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b="0" dirty="0">
                <a:solidFill>
                  <a:srgbClr val="0070C0"/>
                </a:solidFill>
                <a:latin typeface="Arial" panose="020B0604020202020204" pitchFamily="34" charset="0"/>
                <a:cs typeface="Arial" panose="020B0604020202020204" pitchFamily="34" charset="0"/>
              </a:rPr>
              <a:t>Notifica</a:t>
            </a:r>
          </a:p>
          <a:p>
            <a:pPr marL="361950" indent="-276225" algn="l">
              <a:lnSpc>
                <a:spcPct val="130000"/>
              </a:lnSpc>
              <a:buClr>
                <a:srgbClr val="FF0000"/>
              </a:buClr>
              <a:buFont typeface="Wingdings" pitchFamily="2" charset="2"/>
              <a:buChar char="Ø"/>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dirty="0">
                <a:solidFill>
                  <a:srgbClr val="0070C0"/>
                </a:solidFill>
                <a:latin typeface="Arial" panose="020B0604020202020204" pitchFamily="34" charset="0"/>
                <a:cs typeface="Arial" panose="020B0604020202020204" pitchFamily="34" charset="0"/>
              </a:rPr>
              <a:t>Sistema di gestione della sicurezza conforme al D. lgs. 105/15 (SGS-PIR)</a:t>
            </a:r>
            <a:endParaRPr lang="it-IT" b="0" dirty="0">
              <a:solidFill>
                <a:srgbClr val="0070C0"/>
              </a:solidFill>
              <a:latin typeface="Arial" panose="020B0604020202020204" pitchFamily="34" charset="0"/>
              <a:cs typeface="Arial" panose="020B0604020202020204" pitchFamily="34" charset="0"/>
            </a:endParaRPr>
          </a:p>
        </p:txBody>
      </p:sp>
      <p:sp>
        <p:nvSpPr>
          <p:cNvPr id="57353" name="Rectangle 12"/>
          <p:cNvSpPr>
            <a:spLocks noChangeArrowheads="1"/>
          </p:cNvSpPr>
          <p:nvPr/>
        </p:nvSpPr>
        <p:spPr bwMode="auto">
          <a:xfrm>
            <a:off x="5117166" y="4516603"/>
            <a:ext cx="3944039" cy="2217659"/>
          </a:xfrm>
          <a:prstGeom prst="rect">
            <a:avLst/>
          </a:prstGeom>
          <a:noFill/>
          <a:ln w="9525" algn="ctr">
            <a:noFill/>
            <a:miter lim="800000"/>
            <a:headEnd/>
            <a:tailEnd/>
          </a:ln>
        </p:spPr>
        <p:txBody>
          <a:bodyPr wrap="square" lIns="90000" tIns="46800" rIns="90000" bIns="46800">
            <a:spAutoFit/>
          </a:bodyPr>
          <a:lstStyle/>
          <a:p>
            <a:pPr marL="361950" indent="-276225" algn="l">
              <a:lnSpc>
                <a:spcPct val="130000"/>
              </a:lnSpc>
              <a:buClr>
                <a:srgbClr val="FF0000"/>
              </a:buClr>
              <a:buFont typeface="Wingdings" pitchFamily="2" charset="2"/>
              <a:buChar char="Ø"/>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b="0" dirty="0">
                <a:solidFill>
                  <a:srgbClr val="0070C0"/>
                </a:solidFill>
                <a:latin typeface="Arial" panose="020B0604020202020204" pitchFamily="34" charset="0"/>
                <a:cs typeface="Arial" panose="020B0604020202020204" pitchFamily="34" charset="0"/>
              </a:rPr>
              <a:t>Notifica</a:t>
            </a:r>
          </a:p>
          <a:p>
            <a:pPr marL="361950" indent="-276225" algn="l">
              <a:lnSpc>
                <a:spcPct val="130000"/>
              </a:lnSpc>
              <a:buClr>
                <a:srgbClr val="FF0000"/>
              </a:buClr>
              <a:buFont typeface="Wingdings" pitchFamily="2" charset="2"/>
              <a:buChar char="Ø"/>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dirty="0">
                <a:solidFill>
                  <a:srgbClr val="0070C0"/>
                </a:solidFill>
                <a:latin typeface="Arial" panose="020B0604020202020204" pitchFamily="34" charset="0"/>
                <a:cs typeface="Arial" panose="020B0604020202020204" pitchFamily="34" charset="0"/>
              </a:rPr>
              <a:t>Sistema di gestione della sicurezza conforme al D. lgs. 105/15 (SGS-PIR)</a:t>
            </a:r>
            <a:endParaRPr lang="it-IT" b="0" dirty="0">
              <a:solidFill>
                <a:srgbClr val="0070C0"/>
              </a:solidFill>
              <a:latin typeface="Arial" panose="020B0604020202020204" pitchFamily="34" charset="0"/>
              <a:cs typeface="Arial" panose="020B0604020202020204" pitchFamily="34" charset="0"/>
            </a:endParaRPr>
          </a:p>
          <a:p>
            <a:pPr marL="361950" indent="-276225" algn="l">
              <a:lnSpc>
                <a:spcPct val="130000"/>
              </a:lnSpc>
              <a:buClr>
                <a:srgbClr val="FF0000"/>
              </a:buClr>
              <a:buFont typeface="Wingdings" pitchFamily="2" charset="2"/>
              <a:buChar char="Ø"/>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b="0" dirty="0">
                <a:solidFill>
                  <a:srgbClr val="0070C0"/>
                </a:solidFill>
                <a:latin typeface="Arial" panose="020B0604020202020204" pitchFamily="34" charset="0"/>
                <a:cs typeface="Arial" panose="020B0604020202020204" pitchFamily="34" charset="0"/>
              </a:rPr>
              <a:t>Ra</a:t>
            </a:r>
            <a:r>
              <a:rPr lang="it-IT" dirty="0">
                <a:solidFill>
                  <a:srgbClr val="0070C0"/>
                </a:solidFill>
                <a:latin typeface="Arial" panose="020B0604020202020204" pitchFamily="34" charset="0"/>
                <a:cs typeface="Arial" panose="020B0604020202020204" pitchFamily="34" charset="0"/>
              </a:rPr>
              <a:t>pporto di Sicurezza</a:t>
            </a:r>
            <a:endParaRPr lang="it-IT" b="0" dirty="0">
              <a:solidFill>
                <a:srgbClr val="0070C0"/>
              </a:solidFill>
              <a:latin typeface="Arial" panose="020B0604020202020204" pitchFamily="34" charset="0"/>
              <a:cs typeface="Arial" panose="020B0604020202020204" pitchFamily="34" charset="0"/>
            </a:endParaRPr>
          </a:p>
          <a:p>
            <a:pPr marL="361950" indent="-276225">
              <a:lnSpc>
                <a:spcPct val="130000"/>
              </a:lnSpc>
              <a:buClr>
                <a:srgbClr val="FF0000"/>
              </a:buClr>
              <a:buFont typeface="Wingdings" pitchFamily="2" charset="2"/>
              <a:buChar char="Ø"/>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dirty="0">
                <a:solidFill>
                  <a:srgbClr val="0070C0"/>
                </a:solidFill>
                <a:latin typeface="Arial" panose="020B0604020202020204" pitchFamily="34" charset="0"/>
                <a:cs typeface="Arial" panose="020B0604020202020204" pitchFamily="34" charset="0"/>
              </a:rPr>
              <a:t>Piano d’emergenza interno (PEI)</a:t>
            </a:r>
            <a:endParaRPr lang="it-IT" b="0" dirty="0">
              <a:solidFill>
                <a:srgbClr val="0070C0"/>
              </a:solidFill>
              <a:latin typeface="Arial" panose="020B0604020202020204" pitchFamily="34" charset="0"/>
              <a:cs typeface="Arial" panose="020B0604020202020204" pitchFamily="34" charset="0"/>
            </a:endParaRPr>
          </a:p>
        </p:txBody>
      </p:sp>
      <p:sp>
        <p:nvSpPr>
          <p:cNvPr id="72713" name="AutoShape 13"/>
          <p:cNvSpPr>
            <a:spLocks noChangeArrowheads="1"/>
          </p:cNvSpPr>
          <p:nvPr/>
        </p:nvSpPr>
        <p:spPr bwMode="auto">
          <a:xfrm rot="5400000">
            <a:off x="1070930" y="4182922"/>
            <a:ext cx="719138"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2060"/>
          </a:solidFill>
          <a:ln w="12700" algn="ctr">
            <a:solidFill>
              <a:srgbClr val="FF0000"/>
            </a:solidFill>
            <a:miter lim="800000"/>
            <a:headEnd/>
            <a:tailEnd/>
          </a:ln>
        </p:spPr>
        <p:txBody>
          <a:bodyPr lIns="90000" tIns="46800" rIns="90000" bIns="46800" anchor="ctr">
            <a:spAutoFit/>
          </a:bodyPr>
          <a:lstStyle/>
          <a:p>
            <a:endParaRPr lang="it-IT"/>
          </a:p>
        </p:txBody>
      </p:sp>
      <p:sp>
        <p:nvSpPr>
          <p:cNvPr id="72714" name="AutoShape 14"/>
          <p:cNvSpPr>
            <a:spLocks noChangeArrowheads="1"/>
          </p:cNvSpPr>
          <p:nvPr/>
        </p:nvSpPr>
        <p:spPr bwMode="auto">
          <a:xfrm rot="5400000">
            <a:off x="6760530" y="4219435"/>
            <a:ext cx="719137"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2060"/>
          </a:solidFill>
          <a:ln w="12700" algn="ctr">
            <a:solidFill>
              <a:srgbClr val="FF0000"/>
            </a:solidFill>
            <a:miter lim="800000"/>
            <a:headEnd/>
            <a:tailEnd/>
          </a:ln>
        </p:spPr>
        <p:txBody>
          <a:bodyPr lIns="90000" tIns="46800" rIns="90000" bIns="46800" anchor="ctr">
            <a:spAutoFit/>
          </a:bodyPr>
          <a:lstStyle/>
          <a:p>
            <a:endParaRPr lang="it-IT"/>
          </a:p>
        </p:txBody>
      </p:sp>
      <p:sp>
        <p:nvSpPr>
          <p:cNvPr id="4" name="CasellaDiTesto 3"/>
          <p:cNvSpPr txBox="1"/>
          <p:nvPr/>
        </p:nvSpPr>
        <p:spPr>
          <a:xfrm>
            <a:off x="3483310" y="1748098"/>
            <a:ext cx="2160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defPPr>
              <a:defRPr lang="it-IT"/>
            </a:defPPr>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FF0000"/>
                </a:solidFill>
                <a:latin typeface="Arial" panose="020B0604020202020204" pitchFamily="34" charset="0"/>
                <a:ea typeface="Lucida Sans Unicode" panose="020B060203050402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latin typeface="Tahoma" panose="020B0604030504040204" pitchFamily="34" charset="0"/>
                <a:ea typeface="Lucida Sans Unicode" panose="020B0602030504020204" pitchFamily="34"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latin typeface="Tahoma" panose="020B0604030504040204" pitchFamily="34" charset="0"/>
                <a:ea typeface="Lucida Sans Unicode" panose="020B0602030504020204" pitchFamily="34"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latin typeface="Tahoma" panose="020B0604030504040204" pitchFamily="34" charset="0"/>
                <a:ea typeface="Lucida Sans Unicode" panose="020B0602030504020204" pitchFamily="34"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latin typeface="Tahoma" panose="020B0604030504040204" pitchFamily="34" charset="0"/>
                <a:ea typeface="Lucida Sans Unicode" panose="020B0602030504020204" pitchFamily="34" charset="0"/>
                <a:cs typeface="Lucida Sans Unicode" panose="020B0602030504020204" pitchFamily="34" charset="0"/>
              </a:defRPr>
            </a:lvl5pPr>
            <a:lvl6pPr marL="2514600" indent="-228600" algn="ctr" defTabSz="449263" eaLnBrk="0" fontAlgn="base" hangingPunct="0">
              <a:spcBef>
                <a:spcPct val="0"/>
              </a:spcBef>
              <a:spcAft>
                <a:spcPct val="0"/>
              </a:spcAft>
              <a:buClr>
                <a:srgbClr val="3333CC"/>
              </a:buClr>
              <a:buSzPct val="100000"/>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latin typeface="Tahoma" panose="020B0604030504040204" pitchFamily="34" charset="0"/>
                <a:ea typeface="Lucida Sans Unicode" panose="020B0602030504020204" pitchFamily="34" charset="0"/>
                <a:cs typeface="Lucida Sans Unicode" panose="020B0602030504020204" pitchFamily="34" charset="0"/>
              </a:defRPr>
            </a:lvl6pPr>
            <a:lvl7pPr marL="2971800" indent="-228600" algn="ctr" defTabSz="449263" eaLnBrk="0" fontAlgn="base" hangingPunct="0">
              <a:spcBef>
                <a:spcPct val="0"/>
              </a:spcBef>
              <a:spcAft>
                <a:spcPct val="0"/>
              </a:spcAft>
              <a:buClr>
                <a:srgbClr val="3333CC"/>
              </a:buClr>
              <a:buSzPct val="100000"/>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latin typeface="Tahoma" panose="020B0604030504040204" pitchFamily="34" charset="0"/>
                <a:ea typeface="Lucida Sans Unicode" panose="020B0602030504020204" pitchFamily="34" charset="0"/>
                <a:cs typeface="Lucida Sans Unicode" panose="020B0602030504020204" pitchFamily="34" charset="0"/>
              </a:defRPr>
            </a:lvl7pPr>
            <a:lvl8pPr marL="3429000" indent="-228600" algn="ctr" defTabSz="449263" eaLnBrk="0" fontAlgn="base" hangingPunct="0">
              <a:spcBef>
                <a:spcPct val="0"/>
              </a:spcBef>
              <a:spcAft>
                <a:spcPct val="0"/>
              </a:spcAft>
              <a:buClr>
                <a:srgbClr val="3333CC"/>
              </a:buClr>
              <a:buSzPct val="100000"/>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latin typeface="Tahoma" panose="020B0604030504040204" pitchFamily="34" charset="0"/>
                <a:ea typeface="Lucida Sans Unicode" panose="020B0602030504020204" pitchFamily="34" charset="0"/>
                <a:cs typeface="Lucida Sans Unicode" panose="020B0602030504020204" pitchFamily="34" charset="0"/>
              </a:defRPr>
            </a:lvl8pPr>
            <a:lvl9pPr marL="3886200" indent="-228600" algn="ctr" defTabSz="449263" eaLnBrk="0" fontAlgn="base" hangingPunct="0">
              <a:spcBef>
                <a:spcPct val="0"/>
              </a:spcBef>
              <a:spcAft>
                <a:spcPct val="0"/>
              </a:spcAft>
              <a:buClr>
                <a:srgbClr val="3333CC"/>
              </a:buClr>
              <a:buSzPct val="100000"/>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latin typeface="Tahoma" panose="020B0604030504040204" pitchFamily="34" charset="0"/>
                <a:ea typeface="Lucida Sans Unicode" panose="020B0602030504020204" pitchFamily="34" charset="0"/>
                <a:cs typeface="Lucida Sans Unicode" panose="020B0602030504020204" pitchFamily="34" charset="0"/>
              </a:defRPr>
            </a:lvl9pPr>
          </a:lstStyle>
          <a:p>
            <a:pPr algn="ctr"/>
            <a:r>
              <a:rPr lang="it-IT" dirty="0"/>
              <a:t>Stabilimento</a:t>
            </a:r>
          </a:p>
        </p:txBody>
      </p:sp>
      <p:sp>
        <p:nvSpPr>
          <p:cNvPr id="6" name="Freccia a destra 5"/>
          <p:cNvSpPr/>
          <p:nvPr/>
        </p:nvSpPr>
        <p:spPr>
          <a:xfrm rot="8459633">
            <a:off x="1902901" y="2476517"/>
            <a:ext cx="1870064" cy="674306"/>
          </a:xfrm>
          <a:prstGeom prst="rightArrow">
            <a:avLst/>
          </a:prstGeom>
          <a:solidFill>
            <a:srgbClr val="00206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a destra 21"/>
          <p:cNvSpPr/>
          <p:nvPr/>
        </p:nvSpPr>
        <p:spPr>
          <a:xfrm rot="2697692">
            <a:off x="5213671" y="2445220"/>
            <a:ext cx="1917650" cy="674306"/>
          </a:xfrm>
          <a:prstGeom prst="rightArrow">
            <a:avLst/>
          </a:prstGeom>
          <a:solidFill>
            <a:srgbClr val="00206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ctangle 7"/>
          <p:cNvSpPr>
            <a:spLocks noChangeArrowheads="1"/>
          </p:cNvSpPr>
          <p:nvPr/>
        </p:nvSpPr>
        <p:spPr bwMode="auto">
          <a:xfrm>
            <a:off x="303955" y="109742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err="1">
                <a:solidFill>
                  <a:srgbClr val="FF0000"/>
                </a:solidFill>
                <a:latin typeface="Arial" panose="020B0604020202020204" pitchFamily="34" charset="0"/>
                <a:ea typeface="+mj-ea"/>
                <a:cs typeface="Arial" panose="020B0604020202020204" pitchFamily="34" charset="0"/>
              </a:rPr>
              <a:t>Applicabilità</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Requisiti</a:t>
            </a:r>
            <a:endParaRPr lang="en-US" b="1" dirty="0">
              <a:solidFill>
                <a:srgbClr val="FF0000"/>
              </a:solidFill>
              <a:latin typeface="Arial" panose="020B0604020202020204" pitchFamily="34" charset="0"/>
              <a:ea typeface="+mj-ea"/>
              <a:cs typeface="Arial" panose="020B0604020202020204" pitchFamily="34" charset="0"/>
            </a:endParaRPr>
          </a:p>
        </p:txBody>
      </p:sp>
      <p:graphicFrame>
        <p:nvGraphicFramePr>
          <p:cNvPr id="15" name="Tabella 14"/>
          <p:cNvGraphicFramePr>
            <a:graphicFrameLocks noGrp="1"/>
          </p:cNvGraphicFramePr>
          <p:nvPr>
            <p:extLst>
              <p:ext uri="{D42A27DB-BD31-4B8C-83A1-F6EECF244321}">
                <p14:modId xmlns:p14="http://schemas.microsoft.com/office/powerpoint/2010/main" val="3935629580"/>
              </p:ext>
            </p:extLst>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a:solidFill>
                            <a:schemeClr val="tx1"/>
                          </a:solidFill>
                          <a:latin typeface="Arial" panose="020B0604020202020204" pitchFamily="34" charset="0"/>
                          <a:cs typeface="Arial" panose="020B0604020202020204" pitchFamily="34" charset="0"/>
                        </a:rPr>
                        <a:t>Decreto</a:t>
                      </a:r>
                      <a:r>
                        <a:rPr lang="en-US" baseline="0" dirty="0">
                          <a:solidFill>
                            <a:schemeClr val="tx1"/>
                          </a:solidFill>
                          <a:latin typeface="Arial" panose="020B0604020202020204" pitchFamily="34" charset="0"/>
                          <a:cs typeface="Arial" panose="020B0604020202020204" pitchFamily="34" charset="0"/>
                        </a:rPr>
                        <a:t> </a:t>
                      </a:r>
                      <a:r>
                        <a:rPr lang="en-US" baseline="0" dirty="0" err="1">
                          <a:solidFill>
                            <a:schemeClr val="tx1"/>
                          </a:solidFill>
                          <a:latin typeface="Arial" panose="020B0604020202020204" pitchFamily="34" charset="0"/>
                          <a:cs typeface="Arial" panose="020B0604020202020204" pitchFamily="34" charset="0"/>
                        </a:rPr>
                        <a:t>Legislativo</a:t>
                      </a:r>
                      <a:r>
                        <a:rPr lang="en-US" baseline="0"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D.Lgs</a:t>
                      </a:r>
                      <a:r>
                        <a:rPr lang="en-US" dirty="0">
                          <a:solidFill>
                            <a:schemeClr val="tx1"/>
                          </a:solidFill>
                          <a:latin typeface="Arial" panose="020B0604020202020204" pitchFamily="34" charset="0"/>
                          <a:cs typeface="Arial" panose="020B0604020202020204" pitchFamily="34" charset="0"/>
                        </a:rPr>
                        <a:t>. 105/2015 (</a:t>
                      </a:r>
                      <a:r>
                        <a:rPr lang="en-US" dirty="0" err="1">
                          <a:solidFill>
                            <a:schemeClr val="tx1"/>
                          </a:solidFill>
                          <a:latin typeface="Arial" panose="020B0604020202020204" pitchFamily="34" charset="0"/>
                          <a:cs typeface="Arial" panose="020B0604020202020204" pitchFamily="34" charset="0"/>
                        </a:rPr>
                        <a:t>Seveso</a:t>
                      </a:r>
                      <a:r>
                        <a:rPr lang="en-US" dirty="0">
                          <a:solidFill>
                            <a:schemeClr val="tx1"/>
                          </a:solidFill>
                          <a:latin typeface="Arial" panose="020B0604020202020204" pitchFamily="34" charset="0"/>
                          <a:cs typeface="Arial" panose="020B0604020202020204" pitchFamily="34" charset="0"/>
                        </a:rPr>
                        <a:t> III)</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6" name="Picture 21" descr="ecos_flags - TEMPLATE"/>
          <p:cNvPicPr/>
          <p:nvPr/>
        </p:nvPicPr>
        <p:blipFill>
          <a:blip r:embed="rId3" cstate="print"/>
          <a:srcRect/>
          <a:stretch>
            <a:fillRect/>
          </a:stretch>
        </p:blipFill>
        <p:spPr bwMode="auto">
          <a:xfrm>
            <a:off x="375544" y="274305"/>
            <a:ext cx="1161943" cy="542142"/>
          </a:xfrm>
          <a:prstGeom prst="rect">
            <a:avLst/>
          </a:prstGeom>
          <a:noFill/>
          <a:ln w="9525">
            <a:noFill/>
            <a:miter lim="800000"/>
            <a:headEnd/>
            <a:tailEnd/>
          </a:ln>
        </p:spPr>
      </p:pic>
      <p:pic>
        <p:nvPicPr>
          <p:cNvPr id="17" name="Immagine 16"/>
          <p:cNvPicPr>
            <a:picLocks noChangeAspect="1"/>
          </p:cNvPicPr>
          <p:nvPr/>
        </p:nvPicPr>
        <p:blipFill>
          <a:blip r:embed="rId4" cstate="print"/>
          <a:stretch>
            <a:fillRect/>
          </a:stretch>
        </p:blipFill>
        <p:spPr>
          <a:xfrm>
            <a:off x="7526954" y="264907"/>
            <a:ext cx="969684" cy="643435"/>
          </a:xfrm>
          <a:prstGeom prst="rect">
            <a:avLst/>
          </a:prstGeom>
        </p:spPr>
      </p:pic>
      <p:sp>
        <p:nvSpPr>
          <p:cNvPr id="3" name="Segnaposto numero diapositiva 2"/>
          <p:cNvSpPr>
            <a:spLocks noGrp="1"/>
          </p:cNvSpPr>
          <p:nvPr>
            <p:ph type="sldNum" sz="quarter" idx="12"/>
          </p:nvPr>
        </p:nvSpPr>
        <p:spPr/>
        <p:txBody>
          <a:bodyPr/>
          <a:lstStyle/>
          <a:p>
            <a:fld id="{09077430-67B0-4552-8951-B6BE6D635E4D}" type="slidenum">
              <a:rPr lang="it-IT" smtClean="0"/>
              <a:pPr/>
              <a:t>4</a:t>
            </a:fld>
            <a:endParaRPr lang="it-IT"/>
          </a:p>
        </p:txBody>
      </p:sp>
    </p:spTree>
    <p:extLst>
      <p:ext uri="{BB962C8B-B14F-4D97-AF65-F5344CB8AC3E}">
        <p14:creationId xmlns:p14="http://schemas.microsoft.com/office/powerpoint/2010/main" val="213115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A22E65DF-F12A-4312-82CF-15ED962A7C35}"/>
              </a:ext>
            </a:extLst>
          </p:cNvPr>
          <p:cNvPicPr>
            <a:picLocks noChangeAspect="1"/>
          </p:cNvPicPr>
          <p:nvPr/>
        </p:nvPicPr>
        <p:blipFill>
          <a:blip r:embed="rId2"/>
          <a:stretch>
            <a:fillRect/>
          </a:stretch>
        </p:blipFill>
        <p:spPr>
          <a:xfrm>
            <a:off x="691667" y="2213282"/>
            <a:ext cx="7592225" cy="3022610"/>
          </a:xfrm>
          <a:prstGeom prst="rect">
            <a:avLst/>
          </a:prstGeom>
        </p:spPr>
      </p:pic>
      <p:sp>
        <p:nvSpPr>
          <p:cNvPr id="6" name="Rectangle 7"/>
          <p:cNvSpPr>
            <a:spLocks noChangeArrowheads="1"/>
          </p:cNvSpPr>
          <p:nvPr/>
        </p:nvSpPr>
        <p:spPr bwMode="auto">
          <a:xfrm>
            <a:off x="303955" y="109742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GNL – </a:t>
            </a:r>
            <a:r>
              <a:rPr lang="en-US" b="1" dirty="0" err="1">
                <a:solidFill>
                  <a:srgbClr val="FF0000"/>
                </a:solidFill>
                <a:latin typeface="Arial" panose="020B0604020202020204" pitchFamily="34" charset="0"/>
                <a:ea typeface="+mj-ea"/>
                <a:cs typeface="Arial" panose="020B0604020202020204" pitchFamily="34" charset="0"/>
              </a:rPr>
              <a:t>Elementi</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dell’etichetta</a:t>
            </a:r>
            <a:endParaRPr lang="en-US" b="1" dirty="0">
              <a:solidFill>
                <a:srgbClr val="FF0000"/>
              </a:solidFill>
              <a:latin typeface="Arial" panose="020B0604020202020204" pitchFamily="34" charset="0"/>
              <a:ea typeface="+mj-ea"/>
              <a:cs typeface="Arial" panose="020B0604020202020204" pitchFamily="34" charset="0"/>
            </a:endParaRPr>
          </a:p>
        </p:txBody>
      </p:sp>
      <p:sp>
        <p:nvSpPr>
          <p:cNvPr id="2" name="CasellaDiTesto 1"/>
          <p:cNvSpPr txBox="1"/>
          <p:nvPr/>
        </p:nvSpPr>
        <p:spPr>
          <a:xfrm>
            <a:off x="6172201" y="6282508"/>
            <a:ext cx="2514599" cy="307777"/>
          </a:xfrm>
          <a:prstGeom prst="rect">
            <a:avLst/>
          </a:prstGeom>
          <a:noFill/>
        </p:spPr>
        <p:txBody>
          <a:bodyPr wrap="square" rtlCol="0">
            <a:spAutoFit/>
          </a:bodyPr>
          <a:lstStyle/>
          <a:p>
            <a:r>
              <a:rPr lang="it-IT" sz="1400" dirty="0"/>
              <a:t>MSDS rev. date  02/12/2015</a:t>
            </a:r>
          </a:p>
        </p:txBody>
      </p:sp>
      <p:graphicFrame>
        <p:nvGraphicFramePr>
          <p:cNvPr id="7" name="Tabella 6"/>
          <p:cNvGraphicFramePr>
            <a:graphicFrameLocks noGrp="1"/>
          </p:cNvGraphicFramePr>
          <p:nvPr>
            <p:extLst>
              <p:ext uri="{D42A27DB-BD31-4B8C-83A1-F6EECF244321}">
                <p14:modId xmlns:p14="http://schemas.microsoft.com/office/powerpoint/2010/main" val="2926413613"/>
              </p:ext>
            </p:extLst>
          </p:nvPr>
        </p:nvGraphicFramePr>
        <p:xfrm>
          <a:off x="303955" y="193202"/>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Hazard properties Liquefied Natural Gas</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8" name="Picture 21" descr="ecos_flags - TEMPLATE"/>
          <p:cNvPicPr/>
          <p:nvPr/>
        </p:nvPicPr>
        <p:blipFill>
          <a:blip r:embed="rId3" cstate="print"/>
          <a:srcRect/>
          <a:stretch>
            <a:fillRect/>
          </a:stretch>
        </p:blipFill>
        <p:spPr bwMode="auto">
          <a:xfrm>
            <a:off x="375544" y="274305"/>
            <a:ext cx="1161943" cy="542142"/>
          </a:xfrm>
          <a:prstGeom prst="rect">
            <a:avLst/>
          </a:prstGeom>
          <a:noFill/>
          <a:ln w="9525">
            <a:noFill/>
            <a:miter lim="800000"/>
            <a:headEnd/>
            <a:tailEnd/>
          </a:ln>
        </p:spPr>
      </p:pic>
      <p:pic>
        <p:nvPicPr>
          <p:cNvPr id="9" name="Immagine 8"/>
          <p:cNvPicPr>
            <a:picLocks noChangeAspect="1"/>
          </p:cNvPicPr>
          <p:nvPr/>
        </p:nvPicPr>
        <p:blipFill>
          <a:blip r:embed="rId4" cstate="print"/>
          <a:stretch>
            <a:fillRect/>
          </a:stretch>
        </p:blipFill>
        <p:spPr>
          <a:xfrm>
            <a:off x="7526954" y="264907"/>
            <a:ext cx="969684" cy="643435"/>
          </a:xfrm>
          <a:prstGeom prst="rect">
            <a:avLst/>
          </a:prstGeom>
        </p:spPr>
      </p:pic>
      <p:sp>
        <p:nvSpPr>
          <p:cNvPr id="3" name="Segnaposto numero diapositiva 2"/>
          <p:cNvSpPr>
            <a:spLocks noGrp="1"/>
          </p:cNvSpPr>
          <p:nvPr>
            <p:ph type="sldNum" sz="quarter" idx="12"/>
          </p:nvPr>
        </p:nvSpPr>
        <p:spPr/>
        <p:txBody>
          <a:bodyPr/>
          <a:lstStyle/>
          <a:p>
            <a:fld id="{09077430-67B0-4552-8951-B6BE6D635E4D}" type="slidenum">
              <a:rPr lang="it-IT" smtClean="0"/>
              <a:pPr/>
              <a:t>5</a:t>
            </a:fld>
            <a:endParaRPr lang="it-IT" dirty="0"/>
          </a:p>
        </p:txBody>
      </p:sp>
      <p:pic>
        <p:nvPicPr>
          <p:cNvPr id="16" name="Immagine 15">
            <a:extLst>
              <a:ext uri="{FF2B5EF4-FFF2-40B4-BE49-F238E27FC236}">
                <a16:creationId xmlns:a16="http://schemas.microsoft.com/office/drawing/2014/main" id="{A87EA0A0-4619-45F0-A1F8-2ADA5C8FBF1F}"/>
              </a:ext>
            </a:extLst>
          </p:cNvPr>
          <p:cNvPicPr>
            <a:picLocks noChangeAspect="1"/>
          </p:cNvPicPr>
          <p:nvPr/>
        </p:nvPicPr>
        <p:blipFill>
          <a:blip r:embed="rId5"/>
          <a:stretch>
            <a:fillRect/>
          </a:stretch>
        </p:blipFill>
        <p:spPr>
          <a:xfrm>
            <a:off x="691667" y="5319640"/>
            <a:ext cx="7444740" cy="307428"/>
          </a:xfrm>
          <a:prstGeom prst="rect">
            <a:avLst/>
          </a:prstGeom>
        </p:spPr>
      </p:pic>
    </p:spTree>
    <p:extLst>
      <p:ext uri="{BB962C8B-B14F-4D97-AF65-F5344CB8AC3E}">
        <p14:creationId xmlns:p14="http://schemas.microsoft.com/office/powerpoint/2010/main" val="403714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303955" y="956743"/>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err="1">
                <a:solidFill>
                  <a:srgbClr val="FF0000"/>
                </a:solidFill>
                <a:latin typeface="Arial" panose="020B0604020202020204" pitchFamily="34" charset="0"/>
                <a:ea typeface="+mj-ea"/>
                <a:cs typeface="Arial" panose="020B0604020202020204" pitchFamily="34" charset="0"/>
              </a:rPr>
              <a:t>Propano</a:t>
            </a:r>
            <a:r>
              <a:rPr lang="en-US" b="1" dirty="0">
                <a:solidFill>
                  <a:srgbClr val="FF0000"/>
                </a:solidFill>
                <a:latin typeface="Arial" panose="020B0604020202020204" pitchFamily="34" charset="0"/>
                <a:ea typeface="+mj-ea"/>
                <a:cs typeface="Arial" panose="020B0604020202020204" pitchFamily="34" charset="0"/>
              </a:rPr>
              <a:t> – </a:t>
            </a:r>
            <a:r>
              <a:rPr lang="en-US" b="1" dirty="0" err="1">
                <a:solidFill>
                  <a:srgbClr val="FF0000"/>
                </a:solidFill>
                <a:latin typeface="Arial" panose="020B0604020202020204" pitchFamily="34" charset="0"/>
                <a:ea typeface="+mj-ea"/>
                <a:cs typeface="Arial" panose="020B0604020202020204" pitchFamily="34" charset="0"/>
              </a:rPr>
              <a:t>Elementi</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dell’etichetta</a:t>
            </a:r>
            <a:endParaRPr lang="en-US" b="1" dirty="0">
              <a:solidFill>
                <a:srgbClr val="FF0000"/>
              </a:solidFill>
              <a:latin typeface="Arial" panose="020B0604020202020204" pitchFamily="34" charset="0"/>
              <a:ea typeface="+mj-ea"/>
              <a:cs typeface="Arial" panose="020B0604020202020204" pitchFamily="34" charset="0"/>
            </a:endParaRPr>
          </a:p>
        </p:txBody>
      </p:sp>
      <p:sp>
        <p:nvSpPr>
          <p:cNvPr id="2" name="CasellaDiTesto 1"/>
          <p:cNvSpPr txBox="1"/>
          <p:nvPr/>
        </p:nvSpPr>
        <p:spPr>
          <a:xfrm>
            <a:off x="5950635" y="6282508"/>
            <a:ext cx="2736166" cy="307777"/>
          </a:xfrm>
          <a:prstGeom prst="rect">
            <a:avLst/>
          </a:prstGeom>
          <a:noFill/>
        </p:spPr>
        <p:txBody>
          <a:bodyPr wrap="square" rtlCol="0">
            <a:spAutoFit/>
          </a:bodyPr>
          <a:lstStyle/>
          <a:p>
            <a:r>
              <a:rPr lang="it-IT" sz="1400" dirty="0"/>
              <a:t>MSDS SIAD rev. date  29/05/2015</a:t>
            </a:r>
          </a:p>
        </p:txBody>
      </p:sp>
      <p:graphicFrame>
        <p:nvGraphicFramePr>
          <p:cNvPr id="8" name="Tabella 7"/>
          <p:cNvGraphicFramePr>
            <a:graphicFrameLocks noGrp="1"/>
          </p:cNvGraphicFramePr>
          <p:nvPr>
            <p:extLst>
              <p:ext uri="{D42A27DB-BD31-4B8C-83A1-F6EECF244321}">
                <p14:modId xmlns:p14="http://schemas.microsoft.com/office/powerpoint/2010/main" val="4035893425"/>
              </p:ext>
            </p:extLst>
          </p:nvPr>
        </p:nvGraphicFramePr>
        <p:xfrm>
          <a:off x="326377" y="184927"/>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Hazard properties Propane</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21" descr="ecos_flags - TEMPLATE"/>
          <p:cNvPicPr/>
          <p:nvPr/>
        </p:nvPicPr>
        <p:blipFill>
          <a:blip r:embed="rId2" cstate="print"/>
          <a:srcRect/>
          <a:stretch>
            <a:fillRect/>
          </a:stretch>
        </p:blipFill>
        <p:spPr bwMode="auto">
          <a:xfrm>
            <a:off x="523785" y="242752"/>
            <a:ext cx="1161943" cy="542142"/>
          </a:xfrm>
          <a:prstGeom prst="rect">
            <a:avLst/>
          </a:prstGeom>
          <a:noFill/>
          <a:ln w="9525">
            <a:noFill/>
            <a:miter lim="800000"/>
            <a:headEnd/>
            <a:tailEnd/>
          </a:ln>
        </p:spPr>
      </p:pic>
      <p:pic>
        <p:nvPicPr>
          <p:cNvPr id="10" name="Immagine 9"/>
          <p:cNvPicPr>
            <a:picLocks noChangeAspect="1"/>
          </p:cNvPicPr>
          <p:nvPr/>
        </p:nvPicPr>
        <p:blipFill>
          <a:blip r:embed="rId3" cstate="print"/>
          <a:stretch>
            <a:fillRect/>
          </a:stretch>
        </p:blipFill>
        <p:spPr>
          <a:xfrm>
            <a:off x="7675195" y="233354"/>
            <a:ext cx="969684" cy="643435"/>
          </a:xfrm>
          <a:prstGeom prst="rect">
            <a:avLst/>
          </a:prstGeom>
        </p:spPr>
      </p:pic>
      <p:sp>
        <p:nvSpPr>
          <p:cNvPr id="4" name="Segnaposto numero diapositiva 3"/>
          <p:cNvSpPr>
            <a:spLocks noGrp="1"/>
          </p:cNvSpPr>
          <p:nvPr>
            <p:ph type="sldNum" sz="quarter" idx="12"/>
          </p:nvPr>
        </p:nvSpPr>
        <p:spPr/>
        <p:txBody>
          <a:bodyPr/>
          <a:lstStyle/>
          <a:p>
            <a:fld id="{09077430-67B0-4552-8951-B6BE6D635E4D}" type="slidenum">
              <a:rPr lang="it-IT" smtClean="0"/>
              <a:pPr/>
              <a:t>6</a:t>
            </a:fld>
            <a:endParaRPr lang="it-IT"/>
          </a:p>
        </p:txBody>
      </p:sp>
      <p:sp>
        <p:nvSpPr>
          <p:cNvPr id="13" name="AutoShape 2" descr="Risultato immagini per GHS02">
            <a:extLst>
              <a:ext uri="{FF2B5EF4-FFF2-40B4-BE49-F238E27FC236}">
                <a16:creationId xmlns:a16="http://schemas.microsoft.com/office/drawing/2014/main" id="{0477D363-E42E-4BC7-966F-19E7ECE3B32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5" name="Gruppo 14">
            <a:extLst>
              <a:ext uri="{FF2B5EF4-FFF2-40B4-BE49-F238E27FC236}">
                <a16:creationId xmlns:a16="http://schemas.microsoft.com/office/drawing/2014/main" id="{91B25550-E184-401B-BABA-646F08B3A1C0}"/>
              </a:ext>
            </a:extLst>
          </p:cNvPr>
          <p:cNvGrpSpPr/>
          <p:nvPr/>
        </p:nvGrpSpPr>
        <p:grpSpPr>
          <a:xfrm>
            <a:off x="1590675" y="1768158"/>
            <a:ext cx="5962650" cy="3800475"/>
            <a:chOff x="1590675" y="1768158"/>
            <a:chExt cx="5962650" cy="3800475"/>
          </a:xfrm>
        </p:grpSpPr>
        <p:pic>
          <p:nvPicPr>
            <p:cNvPr id="12" name="Immagine 11">
              <a:extLst>
                <a:ext uri="{FF2B5EF4-FFF2-40B4-BE49-F238E27FC236}">
                  <a16:creationId xmlns:a16="http://schemas.microsoft.com/office/drawing/2014/main" id="{F7517D10-0EED-4FCC-A3A9-846680906F2D}"/>
                </a:ext>
              </a:extLst>
            </p:cNvPr>
            <p:cNvPicPr>
              <a:picLocks noChangeAspect="1"/>
            </p:cNvPicPr>
            <p:nvPr/>
          </p:nvPicPr>
          <p:blipFill>
            <a:blip r:embed="rId4"/>
            <a:stretch>
              <a:fillRect/>
            </a:stretch>
          </p:blipFill>
          <p:spPr>
            <a:xfrm>
              <a:off x="1590675" y="1768158"/>
              <a:ext cx="5962650" cy="3800475"/>
            </a:xfrm>
            <a:prstGeom prst="rect">
              <a:avLst/>
            </a:prstGeom>
          </p:spPr>
        </p:pic>
        <p:pic>
          <p:nvPicPr>
            <p:cNvPr id="1028" name="Picture 4">
              <a:extLst>
                <a:ext uri="{FF2B5EF4-FFF2-40B4-BE49-F238E27FC236}">
                  <a16:creationId xmlns:a16="http://schemas.microsoft.com/office/drawing/2014/main" id="{C65AFBC1-0B79-4756-83E4-40069E92B2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0562" y="3735868"/>
              <a:ext cx="547551" cy="547551"/>
            </a:xfrm>
            <a:prstGeom prst="rect">
              <a:avLst/>
            </a:prstGeom>
            <a:solidFill>
              <a:schemeClr val="bg1"/>
            </a:solidFill>
          </p:spPr>
        </p:pic>
        <p:pic>
          <p:nvPicPr>
            <p:cNvPr id="14" name="Immagine 13">
              <a:extLst>
                <a:ext uri="{FF2B5EF4-FFF2-40B4-BE49-F238E27FC236}">
                  <a16:creationId xmlns:a16="http://schemas.microsoft.com/office/drawing/2014/main" id="{6E94BBEB-D54F-4394-BCC5-88212EC67B9F}"/>
                </a:ext>
              </a:extLst>
            </p:cNvPr>
            <p:cNvPicPr>
              <a:picLocks noChangeAspect="1"/>
            </p:cNvPicPr>
            <p:nvPr/>
          </p:nvPicPr>
          <p:blipFill>
            <a:blip r:embed="rId6"/>
            <a:stretch>
              <a:fillRect/>
            </a:stretch>
          </p:blipFill>
          <p:spPr>
            <a:xfrm>
              <a:off x="2747964" y="3735868"/>
              <a:ext cx="540000" cy="540000"/>
            </a:xfrm>
            <a:prstGeom prst="rect">
              <a:avLst/>
            </a:prstGeom>
          </p:spPr>
        </p:pic>
      </p:grpSp>
    </p:spTree>
    <p:extLst>
      <p:ext uri="{BB962C8B-B14F-4D97-AF65-F5344CB8AC3E}">
        <p14:creationId xmlns:p14="http://schemas.microsoft.com/office/powerpoint/2010/main" val="330721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23428" y="1014766"/>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Jet – Fire </a:t>
            </a:r>
          </a:p>
        </p:txBody>
      </p:sp>
      <p:sp>
        <p:nvSpPr>
          <p:cNvPr id="5" name="CasellaDiTesto 4"/>
          <p:cNvSpPr txBox="1"/>
          <p:nvPr/>
        </p:nvSpPr>
        <p:spPr>
          <a:xfrm>
            <a:off x="375544" y="1737246"/>
            <a:ext cx="4816475" cy="1646605"/>
          </a:xfrm>
          <a:prstGeom prst="rect">
            <a:avLst/>
          </a:prstGeom>
          <a:noFill/>
        </p:spPr>
        <p:txBody>
          <a:bodyPr wrap="square" rtlCol="0">
            <a:spAutoFit/>
          </a:bodyPr>
          <a:lstStyle/>
          <a:p>
            <a:pPr>
              <a:spcBef>
                <a:spcPts val="300"/>
              </a:spcBef>
              <a:spcAft>
                <a:spcPts val="300"/>
              </a:spcAft>
            </a:pPr>
            <a:r>
              <a:rPr lang="it-IT" sz="1600" dirty="0"/>
              <a:t>Il </a:t>
            </a:r>
            <a:r>
              <a:rPr lang="it-IT" sz="1600" b="1" dirty="0">
                <a:solidFill>
                  <a:srgbClr val="FF0000"/>
                </a:solidFill>
              </a:rPr>
              <a:t>Jet </a:t>
            </a:r>
            <a:r>
              <a:rPr lang="it-IT" sz="1600" b="1" dirty="0" err="1">
                <a:solidFill>
                  <a:srgbClr val="FF0000"/>
                </a:solidFill>
              </a:rPr>
              <a:t>fire</a:t>
            </a:r>
            <a:r>
              <a:rPr lang="it-IT" sz="1600" dirty="0"/>
              <a:t> (getto infuocato) nell'industria di processo si può avere in seguito ad un rilascio accidentale o in caso di innesco di un rilascio convogliato, quali ad esempio le torce (</a:t>
            </a:r>
            <a:r>
              <a:rPr lang="it-IT" sz="1600" dirty="0" err="1"/>
              <a:t>flares</a:t>
            </a:r>
            <a:r>
              <a:rPr lang="it-IT" sz="1600" dirty="0"/>
              <a:t>).</a:t>
            </a:r>
          </a:p>
          <a:p>
            <a:pPr>
              <a:spcBef>
                <a:spcPts val="300"/>
              </a:spcBef>
              <a:spcAft>
                <a:spcPts val="300"/>
              </a:spcAft>
            </a:pPr>
            <a:r>
              <a:rPr lang="it-IT" sz="1600" b="1" dirty="0">
                <a:solidFill>
                  <a:srgbClr val="FF0000"/>
                </a:solidFill>
              </a:rPr>
              <a:t>Il fluido può essere un gas, ma anche un liquido che vaporizza o spray in un aerosol.</a:t>
            </a:r>
            <a:endParaRPr lang="en-US" b="1" dirty="0">
              <a:solidFill>
                <a:srgbClr val="FF0000"/>
              </a:solidFill>
            </a:endParaRPr>
          </a:p>
        </p:txBody>
      </p:sp>
      <p:graphicFrame>
        <p:nvGraphicFramePr>
          <p:cNvPr id="10" name="Tabella 9"/>
          <p:cNvGraphicFramePr>
            <a:graphicFrameLocks noGrp="1"/>
          </p:cNvGraphicFramePr>
          <p:nvPr>
            <p:extLst>
              <p:ext uri="{D42A27DB-BD31-4B8C-83A1-F6EECF244321}">
                <p14:modId xmlns:p14="http://schemas.microsoft.com/office/powerpoint/2010/main" val="203100859"/>
              </p:ext>
            </p:extLst>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Possible Scenarios for LNG and Propane</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1" name="Picture 21" descr="ecos_flags - TEMPLATE"/>
          <p:cNvPicPr/>
          <p:nvPr/>
        </p:nvPicPr>
        <p:blipFill>
          <a:blip r:embed="rId3" cstate="print"/>
          <a:srcRect/>
          <a:stretch>
            <a:fillRect/>
          </a:stretch>
        </p:blipFill>
        <p:spPr bwMode="auto">
          <a:xfrm>
            <a:off x="375544" y="274305"/>
            <a:ext cx="1161943" cy="542142"/>
          </a:xfrm>
          <a:prstGeom prst="rect">
            <a:avLst/>
          </a:prstGeom>
          <a:noFill/>
          <a:ln w="9525">
            <a:noFill/>
            <a:miter lim="800000"/>
            <a:headEnd/>
            <a:tailEnd/>
          </a:ln>
        </p:spPr>
      </p:pic>
      <p:pic>
        <p:nvPicPr>
          <p:cNvPr id="12" name="Immagine 11"/>
          <p:cNvPicPr>
            <a:picLocks noChangeAspect="1"/>
          </p:cNvPicPr>
          <p:nvPr/>
        </p:nvPicPr>
        <p:blipFill>
          <a:blip r:embed="rId4" cstate="print"/>
          <a:stretch>
            <a:fillRect/>
          </a:stretch>
        </p:blipFill>
        <p:spPr>
          <a:xfrm>
            <a:off x="7526954" y="264907"/>
            <a:ext cx="969684" cy="643435"/>
          </a:xfrm>
          <a:prstGeom prst="rect">
            <a:avLst/>
          </a:prstGeom>
        </p:spPr>
      </p:pic>
      <p:sp>
        <p:nvSpPr>
          <p:cNvPr id="2" name="Segnaposto numero diapositiva 1"/>
          <p:cNvSpPr>
            <a:spLocks noGrp="1"/>
          </p:cNvSpPr>
          <p:nvPr>
            <p:ph type="sldNum" sz="quarter" idx="12"/>
          </p:nvPr>
        </p:nvSpPr>
        <p:spPr/>
        <p:txBody>
          <a:bodyPr/>
          <a:lstStyle/>
          <a:p>
            <a:fld id="{09077430-67B0-4552-8951-B6BE6D635E4D}" type="slidenum">
              <a:rPr lang="it-IT" smtClean="0"/>
              <a:pPr/>
              <a:t>7</a:t>
            </a:fld>
            <a:endParaRPr lang="it-IT"/>
          </a:p>
        </p:txBody>
      </p:sp>
      <p:grpSp>
        <p:nvGrpSpPr>
          <p:cNvPr id="23" name="Gruppo 22">
            <a:extLst>
              <a:ext uri="{FF2B5EF4-FFF2-40B4-BE49-F238E27FC236}">
                <a16:creationId xmlns:a16="http://schemas.microsoft.com/office/drawing/2014/main" id="{6C5A4633-CF9A-45B0-AC40-B95E9B00E198}"/>
              </a:ext>
            </a:extLst>
          </p:cNvPr>
          <p:cNvGrpSpPr/>
          <p:nvPr/>
        </p:nvGrpSpPr>
        <p:grpSpPr>
          <a:xfrm>
            <a:off x="6158825" y="1869439"/>
            <a:ext cx="1482477" cy="3553231"/>
            <a:chOff x="6158825" y="1869439"/>
            <a:chExt cx="1482477" cy="3553231"/>
          </a:xfrm>
        </p:grpSpPr>
        <p:grpSp>
          <p:nvGrpSpPr>
            <p:cNvPr id="24" name="Gruppo 23">
              <a:extLst>
                <a:ext uri="{FF2B5EF4-FFF2-40B4-BE49-F238E27FC236}">
                  <a16:creationId xmlns:a16="http://schemas.microsoft.com/office/drawing/2014/main" id="{EBD05C90-7973-49F5-B0DE-540DAA90B325}"/>
                </a:ext>
              </a:extLst>
            </p:cNvPr>
            <p:cNvGrpSpPr/>
            <p:nvPr/>
          </p:nvGrpSpPr>
          <p:grpSpPr>
            <a:xfrm>
              <a:off x="6158825" y="1869439"/>
              <a:ext cx="1482477" cy="3553231"/>
              <a:chOff x="6158825" y="1869439"/>
              <a:chExt cx="1482477" cy="3553231"/>
            </a:xfrm>
          </p:grpSpPr>
          <p:grpSp>
            <p:nvGrpSpPr>
              <p:cNvPr id="27" name="Gruppo 26">
                <a:extLst>
                  <a:ext uri="{FF2B5EF4-FFF2-40B4-BE49-F238E27FC236}">
                    <a16:creationId xmlns:a16="http://schemas.microsoft.com/office/drawing/2014/main" id="{6732821E-EFEB-4B35-A822-1077AF9217D5}"/>
                  </a:ext>
                </a:extLst>
              </p:cNvPr>
              <p:cNvGrpSpPr/>
              <p:nvPr/>
            </p:nvGrpSpPr>
            <p:grpSpPr>
              <a:xfrm rot="19891312">
                <a:off x="6158825" y="4967460"/>
                <a:ext cx="1482477" cy="455210"/>
                <a:chOff x="4970356" y="5090594"/>
                <a:chExt cx="3517231" cy="1080001"/>
              </a:xfrm>
            </p:grpSpPr>
            <p:sp>
              <p:nvSpPr>
                <p:cNvPr id="29" name="Cilindro 28">
                  <a:extLst>
                    <a:ext uri="{FF2B5EF4-FFF2-40B4-BE49-F238E27FC236}">
                      <a16:creationId xmlns:a16="http://schemas.microsoft.com/office/drawing/2014/main" id="{3769B430-9EB4-4B7A-95EE-0FCE6ADBD55F}"/>
                    </a:ext>
                  </a:extLst>
                </p:cNvPr>
                <p:cNvSpPr/>
                <p:nvPr/>
              </p:nvSpPr>
              <p:spPr>
                <a:xfrm rot="16200000">
                  <a:off x="7158762" y="4663908"/>
                  <a:ext cx="724277" cy="1933372"/>
                </a:xfrm>
                <a:prstGeom prst="can">
                  <a:avLst>
                    <a:gd name="adj" fmla="val 9074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grpSp>
              <p:nvGrpSpPr>
                <p:cNvPr id="30" name="Gruppo 29">
                  <a:extLst>
                    <a:ext uri="{FF2B5EF4-FFF2-40B4-BE49-F238E27FC236}">
                      <a16:creationId xmlns:a16="http://schemas.microsoft.com/office/drawing/2014/main" id="{A7C36EC6-27A2-4D4F-9327-366A0BD72581}"/>
                    </a:ext>
                  </a:extLst>
                </p:cNvPr>
                <p:cNvGrpSpPr/>
                <p:nvPr/>
              </p:nvGrpSpPr>
              <p:grpSpPr>
                <a:xfrm>
                  <a:off x="6276460" y="5090594"/>
                  <a:ext cx="1150325" cy="1080001"/>
                  <a:chOff x="7359814" y="2668508"/>
                  <a:chExt cx="1190589" cy="1080001"/>
                </a:xfrm>
              </p:grpSpPr>
              <p:sp>
                <p:nvSpPr>
                  <p:cNvPr id="34" name="Connettore 33">
                    <a:extLst>
                      <a:ext uri="{FF2B5EF4-FFF2-40B4-BE49-F238E27FC236}">
                        <a16:creationId xmlns:a16="http://schemas.microsoft.com/office/drawing/2014/main" id="{D1C6C5CE-F110-4831-ADEC-FA6B1A4B5E56}"/>
                      </a:ext>
                    </a:extLst>
                  </p:cNvPr>
                  <p:cNvSpPr/>
                  <p:nvPr/>
                </p:nvSpPr>
                <p:spPr>
                  <a:xfrm>
                    <a:off x="7470403" y="2668508"/>
                    <a:ext cx="1080000" cy="108000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35" name="Connettore 34">
                    <a:extLst>
                      <a:ext uri="{FF2B5EF4-FFF2-40B4-BE49-F238E27FC236}">
                        <a16:creationId xmlns:a16="http://schemas.microsoft.com/office/drawing/2014/main" id="{1208C521-8A45-4193-9D4A-3F353B69CBC3}"/>
                      </a:ext>
                    </a:extLst>
                  </p:cNvPr>
                  <p:cNvSpPr/>
                  <p:nvPr/>
                </p:nvSpPr>
                <p:spPr>
                  <a:xfrm>
                    <a:off x="7359814" y="2668509"/>
                    <a:ext cx="1080000" cy="108000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grpSp>
            <p:sp>
              <p:nvSpPr>
                <p:cNvPr id="31" name="Connettore 30">
                  <a:extLst>
                    <a:ext uri="{FF2B5EF4-FFF2-40B4-BE49-F238E27FC236}">
                      <a16:creationId xmlns:a16="http://schemas.microsoft.com/office/drawing/2014/main" id="{BB410D94-A5FC-4A18-BA41-CB0A7F875910}"/>
                    </a:ext>
                  </a:extLst>
                </p:cNvPr>
                <p:cNvSpPr/>
                <p:nvPr/>
              </p:nvSpPr>
              <p:spPr>
                <a:xfrm>
                  <a:off x="6276887" y="5090594"/>
                  <a:ext cx="1043476" cy="108000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32" name="Connettore 31">
                  <a:extLst>
                    <a:ext uri="{FF2B5EF4-FFF2-40B4-BE49-F238E27FC236}">
                      <a16:creationId xmlns:a16="http://schemas.microsoft.com/office/drawing/2014/main" id="{CE33AAA8-3561-4682-B39A-AE48C0175DA7}"/>
                    </a:ext>
                  </a:extLst>
                </p:cNvPr>
                <p:cNvSpPr/>
                <p:nvPr/>
              </p:nvSpPr>
              <p:spPr>
                <a:xfrm>
                  <a:off x="6166298" y="5090594"/>
                  <a:ext cx="1043476" cy="108000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33" name="Cilindro 32">
                  <a:extLst>
                    <a:ext uri="{FF2B5EF4-FFF2-40B4-BE49-F238E27FC236}">
                      <a16:creationId xmlns:a16="http://schemas.microsoft.com/office/drawing/2014/main" id="{87C1CF55-E28B-4EFA-87E3-B0E41D3262BA}"/>
                    </a:ext>
                  </a:extLst>
                </p:cNvPr>
                <p:cNvSpPr/>
                <p:nvPr/>
              </p:nvSpPr>
              <p:spPr>
                <a:xfrm rot="16200000">
                  <a:off x="5622205" y="4616606"/>
                  <a:ext cx="724277" cy="2027975"/>
                </a:xfrm>
                <a:prstGeom prst="can">
                  <a:avLst>
                    <a:gd name="adj" fmla="val 9074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grpSp>
          <p:sp>
            <p:nvSpPr>
              <p:cNvPr id="28" name="Figura a mano libera: forma 27">
                <a:extLst>
                  <a:ext uri="{FF2B5EF4-FFF2-40B4-BE49-F238E27FC236}">
                    <a16:creationId xmlns:a16="http://schemas.microsoft.com/office/drawing/2014/main" id="{DB10B84F-B408-4925-8FBA-40899247E785}"/>
                  </a:ext>
                </a:extLst>
              </p:cNvPr>
              <p:cNvSpPr/>
              <p:nvPr/>
            </p:nvSpPr>
            <p:spPr>
              <a:xfrm rot="20925417" flipH="1">
                <a:off x="6201193" y="1869439"/>
                <a:ext cx="1367409" cy="3079499"/>
              </a:xfrm>
              <a:custGeom>
                <a:avLst/>
                <a:gdLst>
                  <a:gd name="connsiteX0" fmla="*/ 204264 w 1404157"/>
                  <a:gd name="connsiteY0" fmla="*/ 83886 h 2841279"/>
                  <a:gd name="connsiteX1" fmla="*/ 127318 w 1404157"/>
                  <a:gd name="connsiteY1" fmla="*/ 412836 h 2841279"/>
                  <a:gd name="connsiteX2" fmla="*/ 0 w 1404157"/>
                  <a:gd name="connsiteY2" fmla="*/ 745363 h 2841279"/>
                  <a:gd name="connsiteX3" fmla="*/ 86165 w 1404157"/>
                  <a:gd name="connsiteY3" fmla="*/ 1383175 h 2841279"/>
                  <a:gd name="connsiteX4" fmla="*/ 254450 w 1404157"/>
                  <a:gd name="connsiteY4" fmla="*/ 2019172 h 2841279"/>
                  <a:gd name="connsiteX5" fmla="*/ 649960 w 1404157"/>
                  <a:gd name="connsiteY5" fmla="*/ 2627761 h 2841279"/>
                  <a:gd name="connsiteX6" fmla="*/ 872150 w 1404157"/>
                  <a:gd name="connsiteY6" fmla="*/ 2746979 h 2841279"/>
                  <a:gd name="connsiteX7" fmla="*/ 979485 w 1404157"/>
                  <a:gd name="connsiteY7" fmla="*/ 2841279 h 2841279"/>
                  <a:gd name="connsiteX8" fmla="*/ 1000440 w 1404157"/>
                  <a:gd name="connsiteY8" fmla="*/ 2815814 h 2841279"/>
                  <a:gd name="connsiteX9" fmla="*/ 1000484 w 1404157"/>
                  <a:gd name="connsiteY9" fmla="*/ 2815838 h 2841279"/>
                  <a:gd name="connsiteX10" fmla="*/ 1000580 w 1404157"/>
                  <a:gd name="connsiteY10" fmla="*/ 2815644 h 2841279"/>
                  <a:gd name="connsiteX11" fmla="*/ 1003191 w 1404157"/>
                  <a:gd name="connsiteY11" fmla="*/ 2812471 h 2841279"/>
                  <a:gd name="connsiteX12" fmla="*/ 1005933 w 1404157"/>
                  <a:gd name="connsiteY12" fmla="*/ 2814572 h 2841279"/>
                  <a:gd name="connsiteX13" fmla="*/ 1035964 w 1404157"/>
                  <a:gd name="connsiteY13" fmla="*/ 2772646 h 2841279"/>
                  <a:gd name="connsiteX14" fmla="*/ 1262599 w 1404157"/>
                  <a:gd name="connsiteY14" fmla="*/ 2497247 h 2841279"/>
                  <a:gd name="connsiteX15" fmla="*/ 1396292 w 1404157"/>
                  <a:gd name="connsiteY15" fmla="*/ 2035521 h 2841279"/>
                  <a:gd name="connsiteX16" fmla="*/ 1404157 w 1404157"/>
                  <a:gd name="connsiteY16" fmla="*/ 1564740 h 2841279"/>
                  <a:gd name="connsiteX17" fmla="*/ 1270463 w 1404157"/>
                  <a:gd name="connsiteY17" fmla="*/ 840463 h 2841279"/>
                  <a:gd name="connsiteX18" fmla="*/ 1196998 w 1404157"/>
                  <a:gd name="connsiteY18" fmla="*/ 577913 h 2841279"/>
                  <a:gd name="connsiteX19" fmla="*/ 1069224 w 1404157"/>
                  <a:gd name="connsiteY19" fmla="*/ 327114 h 2841279"/>
                  <a:gd name="connsiteX20" fmla="*/ 822444 w 1404157"/>
                  <a:gd name="connsiteY20" fmla="*/ 0 h 2841279"/>
                  <a:gd name="connsiteX21" fmla="*/ 703637 w 1404157"/>
                  <a:gd name="connsiteY21" fmla="*/ 240910 h 2841279"/>
                  <a:gd name="connsiteX22" fmla="*/ 515639 w 1404157"/>
                  <a:gd name="connsiteY22" fmla="*/ 11513 h 2841279"/>
                  <a:gd name="connsiteX23" fmla="*/ 407919 w 1404157"/>
                  <a:gd name="connsiteY23" fmla="*/ 254068 h 2841279"/>
                  <a:gd name="connsiteX0" fmla="*/ 118099 w 1317992"/>
                  <a:gd name="connsiteY0" fmla="*/ 83886 h 2841279"/>
                  <a:gd name="connsiteX1" fmla="*/ 41153 w 1317992"/>
                  <a:gd name="connsiteY1" fmla="*/ 412836 h 2841279"/>
                  <a:gd name="connsiteX2" fmla="*/ 33271 w 1317992"/>
                  <a:gd name="connsiteY2" fmla="*/ 788011 h 2841279"/>
                  <a:gd name="connsiteX3" fmla="*/ 0 w 1317992"/>
                  <a:gd name="connsiteY3" fmla="*/ 1383175 h 2841279"/>
                  <a:gd name="connsiteX4" fmla="*/ 168285 w 1317992"/>
                  <a:gd name="connsiteY4" fmla="*/ 2019172 h 2841279"/>
                  <a:gd name="connsiteX5" fmla="*/ 563795 w 1317992"/>
                  <a:gd name="connsiteY5" fmla="*/ 2627761 h 2841279"/>
                  <a:gd name="connsiteX6" fmla="*/ 785985 w 1317992"/>
                  <a:gd name="connsiteY6" fmla="*/ 2746979 h 2841279"/>
                  <a:gd name="connsiteX7" fmla="*/ 893320 w 1317992"/>
                  <a:gd name="connsiteY7" fmla="*/ 2841279 h 2841279"/>
                  <a:gd name="connsiteX8" fmla="*/ 914275 w 1317992"/>
                  <a:gd name="connsiteY8" fmla="*/ 2815814 h 2841279"/>
                  <a:gd name="connsiteX9" fmla="*/ 914319 w 1317992"/>
                  <a:gd name="connsiteY9" fmla="*/ 2815838 h 2841279"/>
                  <a:gd name="connsiteX10" fmla="*/ 914415 w 1317992"/>
                  <a:gd name="connsiteY10" fmla="*/ 2815644 h 2841279"/>
                  <a:gd name="connsiteX11" fmla="*/ 917026 w 1317992"/>
                  <a:gd name="connsiteY11" fmla="*/ 2812471 h 2841279"/>
                  <a:gd name="connsiteX12" fmla="*/ 919768 w 1317992"/>
                  <a:gd name="connsiteY12" fmla="*/ 2814572 h 2841279"/>
                  <a:gd name="connsiteX13" fmla="*/ 949799 w 1317992"/>
                  <a:gd name="connsiteY13" fmla="*/ 2772646 h 2841279"/>
                  <a:gd name="connsiteX14" fmla="*/ 1176434 w 1317992"/>
                  <a:gd name="connsiteY14" fmla="*/ 2497247 h 2841279"/>
                  <a:gd name="connsiteX15" fmla="*/ 1310127 w 1317992"/>
                  <a:gd name="connsiteY15" fmla="*/ 2035521 h 2841279"/>
                  <a:gd name="connsiteX16" fmla="*/ 1317992 w 1317992"/>
                  <a:gd name="connsiteY16" fmla="*/ 1564740 h 2841279"/>
                  <a:gd name="connsiteX17" fmla="*/ 1184298 w 1317992"/>
                  <a:gd name="connsiteY17" fmla="*/ 840463 h 2841279"/>
                  <a:gd name="connsiteX18" fmla="*/ 1110833 w 1317992"/>
                  <a:gd name="connsiteY18" fmla="*/ 577913 h 2841279"/>
                  <a:gd name="connsiteX19" fmla="*/ 983059 w 1317992"/>
                  <a:gd name="connsiteY19" fmla="*/ 327114 h 2841279"/>
                  <a:gd name="connsiteX20" fmla="*/ 736279 w 1317992"/>
                  <a:gd name="connsiteY20" fmla="*/ 0 h 2841279"/>
                  <a:gd name="connsiteX21" fmla="*/ 617472 w 1317992"/>
                  <a:gd name="connsiteY21" fmla="*/ 240910 h 2841279"/>
                  <a:gd name="connsiteX22" fmla="*/ 429474 w 1317992"/>
                  <a:gd name="connsiteY22" fmla="*/ 11513 h 2841279"/>
                  <a:gd name="connsiteX23" fmla="*/ 321754 w 1317992"/>
                  <a:gd name="connsiteY23" fmla="*/ 254068 h 2841279"/>
                  <a:gd name="connsiteX24" fmla="*/ 118099 w 1317992"/>
                  <a:gd name="connsiteY24" fmla="*/ 83886 h 2841279"/>
                  <a:gd name="connsiteX0" fmla="*/ 128200 w 1328093"/>
                  <a:gd name="connsiteY0" fmla="*/ 83886 h 2841279"/>
                  <a:gd name="connsiteX1" fmla="*/ 51254 w 1328093"/>
                  <a:gd name="connsiteY1" fmla="*/ 412836 h 2841279"/>
                  <a:gd name="connsiteX2" fmla="*/ 43372 w 1328093"/>
                  <a:gd name="connsiteY2" fmla="*/ 788011 h 2841279"/>
                  <a:gd name="connsiteX3" fmla="*/ 10101 w 1328093"/>
                  <a:gd name="connsiteY3" fmla="*/ 1383175 h 2841279"/>
                  <a:gd name="connsiteX4" fmla="*/ 178386 w 1328093"/>
                  <a:gd name="connsiteY4" fmla="*/ 2019172 h 2841279"/>
                  <a:gd name="connsiteX5" fmla="*/ 573896 w 1328093"/>
                  <a:gd name="connsiteY5" fmla="*/ 2627761 h 2841279"/>
                  <a:gd name="connsiteX6" fmla="*/ 796086 w 1328093"/>
                  <a:gd name="connsiteY6" fmla="*/ 2746979 h 2841279"/>
                  <a:gd name="connsiteX7" fmla="*/ 903421 w 1328093"/>
                  <a:gd name="connsiteY7" fmla="*/ 2841279 h 2841279"/>
                  <a:gd name="connsiteX8" fmla="*/ 924376 w 1328093"/>
                  <a:gd name="connsiteY8" fmla="*/ 2815814 h 2841279"/>
                  <a:gd name="connsiteX9" fmla="*/ 924420 w 1328093"/>
                  <a:gd name="connsiteY9" fmla="*/ 2815838 h 2841279"/>
                  <a:gd name="connsiteX10" fmla="*/ 924516 w 1328093"/>
                  <a:gd name="connsiteY10" fmla="*/ 2815644 h 2841279"/>
                  <a:gd name="connsiteX11" fmla="*/ 927127 w 1328093"/>
                  <a:gd name="connsiteY11" fmla="*/ 2812471 h 2841279"/>
                  <a:gd name="connsiteX12" fmla="*/ 929869 w 1328093"/>
                  <a:gd name="connsiteY12" fmla="*/ 2814572 h 2841279"/>
                  <a:gd name="connsiteX13" fmla="*/ 959900 w 1328093"/>
                  <a:gd name="connsiteY13" fmla="*/ 2772646 h 2841279"/>
                  <a:gd name="connsiteX14" fmla="*/ 1186535 w 1328093"/>
                  <a:gd name="connsiteY14" fmla="*/ 2497247 h 2841279"/>
                  <a:gd name="connsiteX15" fmla="*/ 1320228 w 1328093"/>
                  <a:gd name="connsiteY15" fmla="*/ 2035521 h 2841279"/>
                  <a:gd name="connsiteX16" fmla="*/ 1328093 w 1328093"/>
                  <a:gd name="connsiteY16" fmla="*/ 1564740 h 2841279"/>
                  <a:gd name="connsiteX17" fmla="*/ 1194399 w 1328093"/>
                  <a:gd name="connsiteY17" fmla="*/ 840463 h 2841279"/>
                  <a:gd name="connsiteX18" fmla="*/ 1120934 w 1328093"/>
                  <a:gd name="connsiteY18" fmla="*/ 577913 h 2841279"/>
                  <a:gd name="connsiteX19" fmla="*/ 993160 w 1328093"/>
                  <a:gd name="connsiteY19" fmla="*/ 327114 h 2841279"/>
                  <a:gd name="connsiteX20" fmla="*/ 746380 w 1328093"/>
                  <a:gd name="connsiteY20" fmla="*/ 0 h 2841279"/>
                  <a:gd name="connsiteX21" fmla="*/ 627573 w 1328093"/>
                  <a:gd name="connsiteY21" fmla="*/ 240910 h 2841279"/>
                  <a:gd name="connsiteX22" fmla="*/ 439575 w 1328093"/>
                  <a:gd name="connsiteY22" fmla="*/ 11513 h 2841279"/>
                  <a:gd name="connsiteX23" fmla="*/ 331855 w 1328093"/>
                  <a:gd name="connsiteY23" fmla="*/ 254068 h 2841279"/>
                  <a:gd name="connsiteX24" fmla="*/ 128200 w 1328093"/>
                  <a:gd name="connsiteY24" fmla="*/ 83886 h 2841279"/>
                  <a:gd name="connsiteX0" fmla="*/ 175229 w 1375122"/>
                  <a:gd name="connsiteY0" fmla="*/ 83886 h 2841279"/>
                  <a:gd name="connsiteX1" fmla="*/ 98283 w 1375122"/>
                  <a:gd name="connsiteY1" fmla="*/ 412836 h 2841279"/>
                  <a:gd name="connsiteX2" fmla="*/ 32748 w 1375122"/>
                  <a:gd name="connsiteY2" fmla="*/ 809235 h 2841279"/>
                  <a:gd name="connsiteX3" fmla="*/ 57130 w 1375122"/>
                  <a:gd name="connsiteY3" fmla="*/ 1383175 h 2841279"/>
                  <a:gd name="connsiteX4" fmla="*/ 225415 w 1375122"/>
                  <a:gd name="connsiteY4" fmla="*/ 2019172 h 2841279"/>
                  <a:gd name="connsiteX5" fmla="*/ 620925 w 1375122"/>
                  <a:gd name="connsiteY5" fmla="*/ 2627761 h 2841279"/>
                  <a:gd name="connsiteX6" fmla="*/ 843115 w 1375122"/>
                  <a:gd name="connsiteY6" fmla="*/ 2746979 h 2841279"/>
                  <a:gd name="connsiteX7" fmla="*/ 950450 w 1375122"/>
                  <a:gd name="connsiteY7" fmla="*/ 2841279 h 2841279"/>
                  <a:gd name="connsiteX8" fmla="*/ 971405 w 1375122"/>
                  <a:gd name="connsiteY8" fmla="*/ 2815814 h 2841279"/>
                  <a:gd name="connsiteX9" fmla="*/ 971449 w 1375122"/>
                  <a:gd name="connsiteY9" fmla="*/ 2815838 h 2841279"/>
                  <a:gd name="connsiteX10" fmla="*/ 971545 w 1375122"/>
                  <a:gd name="connsiteY10" fmla="*/ 2815644 h 2841279"/>
                  <a:gd name="connsiteX11" fmla="*/ 974156 w 1375122"/>
                  <a:gd name="connsiteY11" fmla="*/ 2812471 h 2841279"/>
                  <a:gd name="connsiteX12" fmla="*/ 976898 w 1375122"/>
                  <a:gd name="connsiteY12" fmla="*/ 2814572 h 2841279"/>
                  <a:gd name="connsiteX13" fmla="*/ 1006929 w 1375122"/>
                  <a:gd name="connsiteY13" fmla="*/ 2772646 h 2841279"/>
                  <a:gd name="connsiteX14" fmla="*/ 1233564 w 1375122"/>
                  <a:gd name="connsiteY14" fmla="*/ 2497247 h 2841279"/>
                  <a:gd name="connsiteX15" fmla="*/ 1367257 w 1375122"/>
                  <a:gd name="connsiteY15" fmla="*/ 2035521 h 2841279"/>
                  <a:gd name="connsiteX16" fmla="*/ 1375122 w 1375122"/>
                  <a:gd name="connsiteY16" fmla="*/ 1564740 h 2841279"/>
                  <a:gd name="connsiteX17" fmla="*/ 1241428 w 1375122"/>
                  <a:gd name="connsiteY17" fmla="*/ 840463 h 2841279"/>
                  <a:gd name="connsiteX18" fmla="*/ 1167963 w 1375122"/>
                  <a:gd name="connsiteY18" fmla="*/ 577913 h 2841279"/>
                  <a:gd name="connsiteX19" fmla="*/ 1040189 w 1375122"/>
                  <a:gd name="connsiteY19" fmla="*/ 327114 h 2841279"/>
                  <a:gd name="connsiteX20" fmla="*/ 793409 w 1375122"/>
                  <a:gd name="connsiteY20" fmla="*/ 0 h 2841279"/>
                  <a:gd name="connsiteX21" fmla="*/ 674602 w 1375122"/>
                  <a:gd name="connsiteY21" fmla="*/ 240910 h 2841279"/>
                  <a:gd name="connsiteX22" fmla="*/ 486604 w 1375122"/>
                  <a:gd name="connsiteY22" fmla="*/ 11513 h 2841279"/>
                  <a:gd name="connsiteX23" fmla="*/ 378884 w 1375122"/>
                  <a:gd name="connsiteY23" fmla="*/ 254068 h 2841279"/>
                  <a:gd name="connsiteX24" fmla="*/ 175229 w 1375122"/>
                  <a:gd name="connsiteY24" fmla="*/ 83886 h 2841279"/>
                  <a:gd name="connsiteX0" fmla="*/ 175229 w 1375122"/>
                  <a:gd name="connsiteY0" fmla="*/ 83886 h 2841279"/>
                  <a:gd name="connsiteX1" fmla="*/ 98283 w 1375122"/>
                  <a:gd name="connsiteY1" fmla="*/ 412836 h 2841279"/>
                  <a:gd name="connsiteX2" fmla="*/ 32748 w 1375122"/>
                  <a:gd name="connsiteY2" fmla="*/ 809235 h 2841279"/>
                  <a:gd name="connsiteX3" fmla="*/ 57130 w 1375122"/>
                  <a:gd name="connsiteY3" fmla="*/ 1383175 h 2841279"/>
                  <a:gd name="connsiteX4" fmla="*/ 225415 w 1375122"/>
                  <a:gd name="connsiteY4" fmla="*/ 2019172 h 2841279"/>
                  <a:gd name="connsiteX5" fmla="*/ 620925 w 1375122"/>
                  <a:gd name="connsiteY5" fmla="*/ 2627761 h 2841279"/>
                  <a:gd name="connsiteX6" fmla="*/ 843115 w 1375122"/>
                  <a:gd name="connsiteY6" fmla="*/ 2746979 h 2841279"/>
                  <a:gd name="connsiteX7" fmla="*/ 950450 w 1375122"/>
                  <a:gd name="connsiteY7" fmla="*/ 2841279 h 2841279"/>
                  <a:gd name="connsiteX8" fmla="*/ 971405 w 1375122"/>
                  <a:gd name="connsiteY8" fmla="*/ 2815814 h 2841279"/>
                  <a:gd name="connsiteX9" fmla="*/ 971449 w 1375122"/>
                  <a:gd name="connsiteY9" fmla="*/ 2815838 h 2841279"/>
                  <a:gd name="connsiteX10" fmla="*/ 971545 w 1375122"/>
                  <a:gd name="connsiteY10" fmla="*/ 2815644 h 2841279"/>
                  <a:gd name="connsiteX11" fmla="*/ 974156 w 1375122"/>
                  <a:gd name="connsiteY11" fmla="*/ 2812471 h 2841279"/>
                  <a:gd name="connsiteX12" fmla="*/ 976898 w 1375122"/>
                  <a:gd name="connsiteY12" fmla="*/ 2814572 h 2841279"/>
                  <a:gd name="connsiteX13" fmla="*/ 1006929 w 1375122"/>
                  <a:gd name="connsiteY13" fmla="*/ 2772646 h 2841279"/>
                  <a:gd name="connsiteX14" fmla="*/ 1233564 w 1375122"/>
                  <a:gd name="connsiteY14" fmla="*/ 2497247 h 2841279"/>
                  <a:gd name="connsiteX15" fmla="*/ 1367257 w 1375122"/>
                  <a:gd name="connsiteY15" fmla="*/ 2035521 h 2841279"/>
                  <a:gd name="connsiteX16" fmla="*/ 1375122 w 1375122"/>
                  <a:gd name="connsiteY16" fmla="*/ 1564740 h 2841279"/>
                  <a:gd name="connsiteX17" fmla="*/ 1241428 w 1375122"/>
                  <a:gd name="connsiteY17" fmla="*/ 840463 h 2841279"/>
                  <a:gd name="connsiteX18" fmla="*/ 1167963 w 1375122"/>
                  <a:gd name="connsiteY18" fmla="*/ 577913 h 2841279"/>
                  <a:gd name="connsiteX19" fmla="*/ 1040189 w 1375122"/>
                  <a:gd name="connsiteY19" fmla="*/ 327114 h 2841279"/>
                  <a:gd name="connsiteX20" fmla="*/ 793409 w 1375122"/>
                  <a:gd name="connsiteY20" fmla="*/ 0 h 2841279"/>
                  <a:gd name="connsiteX21" fmla="*/ 674602 w 1375122"/>
                  <a:gd name="connsiteY21" fmla="*/ 240910 h 2841279"/>
                  <a:gd name="connsiteX22" fmla="*/ 486604 w 1375122"/>
                  <a:gd name="connsiteY22" fmla="*/ 11513 h 2841279"/>
                  <a:gd name="connsiteX23" fmla="*/ 378884 w 1375122"/>
                  <a:gd name="connsiteY23" fmla="*/ 254068 h 2841279"/>
                  <a:gd name="connsiteX24" fmla="*/ 175229 w 1375122"/>
                  <a:gd name="connsiteY24" fmla="*/ 83886 h 2841279"/>
                  <a:gd name="connsiteX0" fmla="*/ 142481 w 1342374"/>
                  <a:gd name="connsiteY0" fmla="*/ 83886 h 2841279"/>
                  <a:gd name="connsiteX1" fmla="*/ 65535 w 1342374"/>
                  <a:gd name="connsiteY1" fmla="*/ 412836 h 2841279"/>
                  <a:gd name="connsiteX2" fmla="*/ 0 w 1342374"/>
                  <a:gd name="connsiteY2" fmla="*/ 809235 h 2841279"/>
                  <a:gd name="connsiteX3" fmla="*/ 24382 w 1342374"/>
                  <a:gd name="connsiteY3" fmla="*/ 1383175 h 2841279"/>
                  <a:gd name="connsiteX4" fmla="*/ 192667 w 1342374"/>
                  <a:gd name="connsiteY4" fmla="*/ 2019172 h 2841279"/>
                  <a:gd name="connsiteX5" fmla="*/ 588177 w 1342374"/>
                  <a:gd name="connsiteY5" fmla="*/ 2627761 h 2841279"/>
                  <a:gd name="connsiteX6" fmla="*/ 810367 w 1342374"/>
                  <a:gd name="connsiteY6" fmla="*/ 2746979 h 2841279"/>
                  <a:gd name="connsiteX7" fmla="*/ 917702 w 1342374"/>
                  <a:gd name="connsiteY7" fmla="*/ 2841279 h 2841279"/>
                  <a:gd name="connsiteX8" fmla="*/ 938657 w 1342374"/>
                  <a:gd name="connsiteY8" fmla="*/ 2815814 h 2841279"/>
                  <a:gd name="connsiteX9" fmla="*/ 938701 w 1342374"/>
                  <a:gd name="connsiteY9" fmla="*/ 2815838 h 2841279"/>
                  <a:gd name="connsiteX10" fmla="*/ 938797 w 1342374"/>
                  <a:gd name="connsiteY10" fmla="*/ 2815644 h 2841279"/>
                  <a:gd name="connsiteX11" fmla="*/ 941408 w 1342374"/>
                  <a:gd name="connsiteY11" fmla="*/ 2812471 h 2841279"/>
                  <a:gd name="connsiteX12" fmla="*/ 944150 w 1342374"/>
                  <a:gd name="connsiteY12" fmla="*/ 2814572 h 2841279"/>
                  <a:gd name="connsiteX13" fmla="*/ 974181 w 1342374"/>
                  <a:gd name="connsiteY13" fmla="*/ 2772646 h 2841279"/>
                  <a:gd name="connsiteX14" fmla="*/ 1200816 w 1342374"/>
                  <a:gd name="connsiteY14" fmla="*/ 2497247 h 2841279"/>
                  <a:gd name="connsiteX15" fmla="*/ 1334509 w 1342374"/>
                  <a:gd name="connsiteY15" fmla="*/ 2035521 h 2841279"/>
                  <a:gd name="connsiteX16" fmla="*/ 1342374 w 1342374"/>
                  <a:gd name="connsiteY16" fmla="*/ 1564740 h 2841279"/>
                  <a:gd name="connsiteX17" fmla="*/ 1208680 w 1342374"/>
                  <a:gd name="connsiteY17" fmla="*/ 840463 h 2841279"/>
                  <a:gd name="connsiteX18" fmla="*/ 1135215 w 1342374"/>
                  <a:gd name="connsiteY18" fmla="*/ 577913 h 2841279"/>
                  <a:gd name="connsiteX19" fmla="*/ 1007441 w 1342374"/>
                  <a:gd name="connsiteY19" fmla="*/ 327114 h 2841279"/>
                  <a:gd name="connsiteX20" fmla="*/ 760661 w 1342374"/>
                  <a:gd name="connsiteY20" fmla="*/ 0 h 2841279"/>
                  <a:gd name="connsiteX21" fmla="*/ 641854 w 1342374"/>
                  <a:gd name="connsiteY21" fmla="*/ 240910 h 2841279"/>
                  <a:gd name="connsiteX22" fmla="*/ 453856 w 1342374"/>
                  <a:gd name="connsiteY22" fmla="*/ 11513 h 2841279"/>
                  <a:gd name="connsiteX23" fmla="*/ 346136 w 1342374"/>
                  <a:gd name="connsiteY23" fmla="*/ 254068 h 2841279"/>
                  <a:gd name="connsiteX24" fmla="*/ 142481 w 1342374"/>
                  <a:gd name="connsiteY24" fmla="*/ 83886 h 2841279"/>
                  <a:gd name="connsiteX0" fmla="*/ 167516 w 1367409"/>
                  <a:gd name="connsiteY0" fmla="*/ 83886 h 2841279"/>
                  <a:gd name="connsiteX1" fmla="*/ 90570 w 1367409"/>
                  <a:gd name="connsiteY1" fmla="*/ 412836 h 2841279"/>
                  <a:gd name="connsiteX2" fmla="*/ 0 w 1367409"/>
                  <a:gd name="connsiteY2" fmla="*/ 869816 h 2841279"/>
                  <a:gd name="connsiteX3" fmla="*/ 49417 w 1367409"/>
                  <a:gd name="connsiteY3" fmla="*/ 1383175 h 2841279"/>
                  <a:gd name="connsiteX4" fmla="*/ 217702 w 1367409"/>
                  <a:gd name="connsiteY4" fmla="*/ 2019172 h 2841279"/>
                  <a:gd name="connsiteX5" fmla="*/ 613212 w 1367409"/>
                  <a:gd name="connsiteY5" fmla="*/ 2627761 h 2841279"/>
                  <a:gd name="connsiteX6" fmla="*/ 835402 w 1367409"/>
                  <a:gd name="connsiteY6" fmla="*/ 2746979 h 2841279"/>
                  <a:gd name="connsiteX7" fmla="*/ 942737 w 1367409"/>
                  <a:gd name="connsiteY7" fmla="*/ 2841279 h 2841279"/>
                  <a:gd name="connsiteX8" fmla="*/ 963692 w 1367409"/>
                  <a:gd name="connsiteY8" fmla="*/ 2815814 h 2841279"/>
                  <a:gd name="connsiteX9" fmla="*/ 963736 w 1367409"/>
                  <a:gd name="connsiteY9" fmla="*/ 2815838 h 2841279"/>
                  <a:gd name="connsiteX10" fmla="*/ 963832 w 1367409"/>
                  <a:gd name="connsiteY10" fmla="*/ 2815644 h 2841279"/>
                  <a:gd name="connsiteX11" fmla="*/ 966443 w 1367409"/>
                  <a:gd name="connsiteY11" fmla="*/ 2812471 h 2841279"/>
                  <a:gd name="connsiteX12" fmla="*/ 969185 w 1367409"/>
                  <a:gd name="connsiteY12" fmla="*/ 2814572 h 2841279"/>
                  <a:gd name="connsiteX13" fmla="*/ 999216 w 1367409"/>
                  <a:gd name="connsiteY13" fmla="*/ 2772646 h 2841279"/>
                  <a:gd name="connsiteX14" fmla="*/ 1225851 w 1367409"/>
                  <a:gd name="connsiteY14" fmla="*/ 2497247 h 2841279"/>
                  <a:gd name="connsiteX15" fmla="*/ 1359544 w 1367409"/>
                  <a:gd name="connsiteY15" fmla="*/ 2035521 h 2841279"/>
                  <a:gd name="connsiteX16" fmla="*/ 1367409 w 1367409"/>
                  <a:gd name="connsiteY16" fmla="*/ 1564740 h 2841279"/>
                  <a:gd name="connsiteX17" fmla="*/ 1233715 w 1367409"/>
                  <a:gd name="connsiteY17" fmla="*/ 840463 h 2841279"/>
                  <a:gd name="connsiteX18" fmla="*/ 1160250 w 1367409"/>
                  <a:gd name="connsiteY18" fmla="*/ 577913 h 2841279"/>
                  <a:gd name="connsiteX19" fmla="*/ 1032476 w 1367409"/>
                  <a:gd name="connsiteY19" fmla="*/ 327114 h 2841279"/>
                  <a:gd name="connsiteX20" fmla="*/ 785696 w 1367409"/>
                  <a:gd name="connsiteY20" fmla="*/ 0 h 2841279"/>
                  <a:gd name="connsiteX21" fmla="*/ 666889 w 1367409"/>
                  <a:gd name="connsiteY21" fmla="*/ 240910 h 2841279"/>
                  <a:gd name="connsiteX22" fmla="*/ 478891 w 1367409"/>
                  <a:gd name="connsiteY22" fmla="*/ 11513 h 2841279"/>
                  <a:gd name="connsiteX23" fmla="*/ 371171 w 1367409"/>
                  <a:gd name="connsiteY23" fmla="*/ 254068 h 2841279"/>
                  <a:gd name="connsiteX24" fmla="*/ 167516 w 1367409"/>
                  <a:gd name="connsiteY24" fmla="*/ 83886 h 2841279"/>
                  <a:gd name="connsiteX0" fmla="*/ 167516 w 1367409"/>
                  <a:gd name="connsiteY0" fmla="*/ 83886 h 2841279"/>
                  <a:gd name="connsiteX1" fmla="*/ 68464 w 1367409"/>
                  <a:gd name="connsiteY1" fmla="*/ 519674 h 2841279"/>
                  <a:gd name="connsiteX2" fmla="*/ 0 w 1367409"/>
                  <a:gd name="connsiteY2" fmla="*/ 869816 h 2841279"/>
                  <a:gd name="connsiteX3" fmla="*/ 49417 w 1367409"/>
                  <a:gd name="connsiteY3" fmla="*/ 1383175 h 2841279"/>
                  <a:gd name="connsiteX4" fmla="*/ 217702 w 1367409"/>
                  <a:gd name="connsiteY4" fmla="*/ 2019172 h 2841279"/>
                  <a:gd name="connsiteX5" fmla="*/ 613212 w 1367409"/>
                  <a:gd name="connsiteY5" fmla="*/ 2627761 h 2841279"/>
                  <a:gd name="connsiteX6" fmla="*/ 835402 w 1367409"/>
                  <a:gd name="connsiteY6" fmla="*/ 2746979 h 2841279"/>
                  <a:gd name="connsiteX7" fmla="*/ 942737 w 1367409"/>
                  <a:gd name="connsiteY7" fmla="*/ 2841279 h 2841279"/>
                  <a:gd name="connsiteX8" fmla="*/ 963692 w 1367409"/>
                  <a:gd name="connsiteY8" fmla="*/ 2815814 h 2841279"/>
                  <a:gd name="connsiteX9" fmla="*/ 963736 w 1367409"/>
                  <a:gd name="connsiteY9" fmla="*/ 2815838 h 2841279"/>
                  <a:gd name="connsiteX10" fmla="*/ 963832 w 1367409"/>
                  <a:gd name="connsiteY10" fmla="*/ 2815644 h 2841279"/>
                  <a:gd name="connsiteX11" fmla="*/ 966443 w 1367409"/>
                  <a:gd name="connsiteY11" fmla="*/ 2812471 h 2841279"/>
                  <a:gd name="connsiteX12" fmla="*/ 969185 w 1367409"/>
                  <a:gd name="connsiteY12" fmla="*/ 2814572 h 2841279"/>
                  <a:gd name="connsiteX13" fmla="*/ 999216 w 1367409"/>
                  <a:gd name="connsiteY13" fmla="*/ 2772646 h 2841279"/>
                  <a:gd name="connsiteX14" fmla="*/ 1225851 w 1367409"/>
                  <a:gd name="connsiteY14" fmla="*/ 2497247 h 2841279"/>
                  <a:gd name="connsiteX15" fmla="*/ 1359544 w 1367409"/>
                  <a:gd name="connsiteY15" fmla="*/ 2035521 h 2841279"/>
                  <a:gd name="connsiteX16" fmla="*/ 1367409 w 1367409"/>
                  <a:gd name="connsiteY16" fmla="*/ 1564740 h 2841279"/>
                  <a:gd name="connsiteX17" fmla="*/ 1233715 w 1367409"/>
                  <a:gd name="connsiteY17" fmla="*/ 840463 h 2841279"/>
                  <a:gd name="connsiteX18" fmla="*/ 1160250 w 1367409"/>
                  <a:gd name="connsiteY18" fmla="*/ 577913 h 2841279"/>
                  <a:gd name="connsiteX19" fmla="*/ 1032476 w 1367409"/>
                  <a:gd name="connsiteY19" fmla="*/ 327114 h 2841279"/>
                  <a:gd name="connsiteX20" fmla="*/ 785696 w 1367409"/>
                  <a:gd name="connsiteY20" fmla="*/ 0 h 2841279"/>
                  <a:gd name="connsiteX21" fmla="*/ 666889 w 1367409"/>
                  <a:gd name="connsiteY21" fmla="*/ 240910 h 2841279"/>
                  <a:gd name="connsiteX22" fmla="*/ 478891 w 1367409"/>
                  <a:gd name="connsiteY22" fmla="*/ 11513 h 2841279"/>
                  <a:gd name="connsiteX23" fmla="*/ 371171 w 1367409"/>
                  <a:gd name="connsiteY23" fmla="*/ 254068 h 2841279"/>
                  <a:gd name="connsiteX24" fmla="*/ 167516 w 1367409"/>
                  <a:gd name="connsiteY24" fmla="*/ 83886 h 284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7409" h="2841279">
                    <a:moveTo>
                      <a:pt x="167516" y="83886"/>
                    </a:moveTo>
                    <a:lnTo>
                      <a:pt x="68464" y="519674"/>
                    </a:lnTo>
                    <a:cubicBezTo>
                      <a:pt x="65837" y="644732"/>
                      <a:pt x="25415" y="708169"/>
                      <a:pt x="0" y="869816"/>
                    </a:cubicBezTo>
                    <a:cubicBezTo>
                      <a:pt x="49892" y="1106183"/>
                      <a:pt x="41290" y="1191862"/>
                      <a:pt x="49417" y="1383175"/>
                    </a:cubicBezTo>
                    <a:lnTo>
                      <a:pt x="217702" y="2019172"/>
                    </a:lnTo>
                    <a:lnTo>
                      <a:pt x="613212" y="2627761"/>
                    </a:lnTo>
                    <a:lnTo>
                      <a:pt x="835402" y="2746979"/>
                    </a:lnTo>
                    <a:lnTo>
                      <a:pt x="942737" y="2841279"/>
                    </a:lnTo>
                    <a:lnTo>
                      <a:pt x="963692" y="2815814"/>
                    </a:lnTo>
                    <a:cubicBezTo>
                      <a:pt x="963707" y="2815822"/>
                      <a:pt x="963721" y="2815830"/>
                      <a:pt x="963736" y="2815838"/>
                    </a:cubicBezTo>
                    <a:cubicBezTo>
                      <a:pt x="963768" y="2815773"/>
                      <a:pt x="963800" y="2815709"/>
                      <a:pt x="963832" y="2815644"/>
                    </a:cubicBezTo>
                    <a:lnTo>
                      <a:pt x="966443" y="2812471"/>
                    </a:lnTo>
                    <a:lnTo>
                      <a:pt x="969185" y="2814572"/>
                    </a:lnTo>
                    <a:lnTo>
                      <a:pt x="999216" y="2772646"/>
                    </a:lnTo>
                    <a:lnTo>
                      <a:pt x="1225851" y="2497247"/>
                    </a:lnTo>
                    <a:lnTo>
                      <a:pt x="1359544" y="2035521"/>
                    </a:lnTo>
                    <a:lnTo>
                      <a:pt x="1367409" y="1564740"/>
                    </a:lnTo>
                    <a:lnTo>
                      <a:pt x="1233715" y="840463"/>
                    </a:lnTo>
                    <a:lnTo>
                      <a:pt x="1160250" y="577913"/>
                    </a:lnTo>
                    <a:cubicBezTo>
                      <a:pt x="1145598" y="555273"/>
                      <a:pt x="1047128" y="349754"/>
                      <a:pt x="1032476" y="327114"/>
                    </a:cubicBezTo>
                    <a:lnTo>
                      <a:pt x="785696" y="0"/>
                    </a:lnTo>
                    <a:lnTo>
                      <a:pt x="666889" y="240910"/>
                    </a:lnTo>
                    <a:lnTo>
                      <a:pt x="478891" y="11513"/>
                    </a:lnTo>
                    <a:lnTo>
                      <a:pt x="371171" y="254068"/>
                    </a:lnTo>
                    <a:lnTo>
                      <a:pt x="167516" y="83886"/>
                    </a:lnTo>
                    <a:close/>
                  </a:path>
                </a:pathLst>
              </a:custGeom>
              <a:solidFill>
                <a:schemeClr val="accent2">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5" name="Figura a mano libera: forma 24">
              <a:extLst>
                <a:ext uri="{FF2B5EF4-FFF2-40B4-BE49-F238E27FC236}">
                  <a16:creationId xmlns:a16="http://schemas.microsoft.com/office/drawing/2014/main" id="{617683CC-113D-41AC-BD39-0A2AC44EECC1}"/>
                </a:ext>
              </a:extLst>
            </p:cNvPr>
            <p:cNvSpPr/>
            <p:nvPr/>
          </p:nvSpPr>
          <p:spPr>
            <a:xfrm>
              <a:off x="6428056" y="2652784"/>
              <a:ext cx="896906" cy="2313943"/>
            </a:xfrm>
            <a:custGeom>
              <a:avLst/>
              <a:gdLst>
                <a:gd name="connsiteX0" fmla="*/ 416460 w 1249379"/>
                <a:gd name="connsiteY0" fmla="*/ 181069 h 2688879"/>
                <a:gd name="connsiteX1" fmla="*/ 90535 w 1249379"/>
                <a:gd name="connsiteY1" fmla="*/ 697117 h 2688879"/>
                <a:gd name="connsiteX2" fmla="*/ 108642 w 1249379"/>
                <a:gd name="connsiteY2" fmla="*/ 1086416 h 2688879"/>
                <a:gd name="connsiteX3" fmla="*/ 0 w 1249379"/>
                <a:gd name="connsiteY3" fmla="*/ 1774479 h 2688879"/>
                <a:gd name="connsiteX4" fmla="*/ 416460 w 1249379"/>
                <a:gd name="connsiteY4" fmla="*/ 2426328 h 2688879"/>
                <a:gd name="connsiteX5" fmla="*/ 760491 w 1249379"/>
                <a:gd name="connsiteY5" fmla="*/ 2688879 h 2688879"/>
                <a:gd name="connsiteX6" fmla="*/ 1086416 w 1249379"/>
                <a:gd name="connsiteY6" fmla="*/ 2344847 h 2688879"/>
                <a:gd name="connsiteX7" fmla="*/ 1240325 w 1249379"/>
                <a:gd name="connsiteY7" fmla="*/ 1883121 h 2688879"/>
                <a:gd name="connsiteX8" fmla="*/ 1249379 w 1249379"/>
                <a:gd name="connsiteY8" fmla="*/ 1412340 h 2688879"/>
                <a:gd name="connsiteX9" fmla="*/ 1167897 w 1249379"/>
                <a:gd name="connsiteY9" fmla="*/ 597528 h 2688879"/>
                <a:gd name="connsiteX10" fmla="*/ 679010 w 1249379"/>
                <a:gd name="connsiteY10" fmla="*/ 108641 h 2688879"/>
                <a:gd name="connsiteX11" fmla="*/ 588476 w 1249379"/>
                <a:gd name="connsiteY11" fmla="*/ 0 h 2688879"/>
                <a:gd name="connsiteX12" fmla="*/ 416460 w 1249379"/>
                <a:gd name="connsiteY12" fmla="*/ 181069 h 2688879"/>
                <a:gd name="connsiteX0" fmla="*/ 416460 w 1249379"/>
                <a:gd name="connsiteY0" fmla="*/ 181069 h 2688879"/>
                <a:gd name="connsiteX1" fmla="*/ 90535 w 1249379"/>
                <a:gd name="connsiteY1" fmla="*/ 697117 h 2688879"/>
                <a:gd name="connsiteX2" fmla="*/ 108642 w 1249379"/>
                <a:gd name="connsiteY2" fmla="*/ 1086416 h 2688879"/>
                <a:gd name="connsiteX3" fmla="*/ 0 w 1249379"/>
                <a:gd name="connsiteY3" fmla="*/ 1774479 h 2688879"/>
                <a:gd name="connsiteX4" fmla="*/ 416460 w 1249379"/>
                <a:gd name="connsiteY4" fmla="*/ 2426328 h 2688879"/>
                <a:gd name="connsiteX5" fmla="*/ 760491 w 1249379"/>
                <a:gd name="connsiteY5" fmla="*/ 2688879 h 2688879"/>
                <a:gd name="connsiteX6" fmla="*/ 1086416 w 1249379"/>
                <a:gd name="connsiteY6" fmla="*/ 2344847 h 2688879"/>
                <a:gd name="connsiteX7" fmla="*/ 1240325 w 1249379"/>
                <a:gd name="connsiteY7" fmla="*/ 1883121 h 2688879"/>
                <a:gd name="connsiteX8" fmla="*/ 1249379 w 1249379"/>
                <a:gd name="connsiteY8" fmla="*/ 1412340 h 2688879"/>
                <a:gd name="connsiteX9" fmla="*/ 1167897 w 1249379"/>
                <a:gd name="connsiteY9" fmla="*/ 597528 h 2688879"/>
                <a:gd name="connsiteX10" fmla="*/ 896293 w 1249379"/>
                <a:gd name="connsiteY10" fmla="*/ 543208 h 2688879"/>
                <a:gd name="connsiteX11" fmla="*/ 588476 w 1249379"/>
                <a:gd name="connsiteY11" fmla="*/ 0 h 2688879"/>
                <a:gd name="connsiteX12" fmla="*/ 416460 w 1249379"/>
                <a:gd name="connsiteY12" fmla="*/ 181069 h 2688879"/>
                <a:gd name="connsiteX0" fmla="*/ 416460 w 1249379"/>
                <a:gd name="connsiteY0" fmla="*/ 181069 h 2688879"/>
                <a:gd name="connsiteX1" fmla="*/ 90535 w 1249379"/>
                <a:gd name="connsiteY1" fmla="*/ 697117 h 2688879"/>
                <a:gd name="connsiteX2" fmla="*/ 108642 w 1249379"/>
                <a:gd name="connsiteY2" fmla="*/ 1086416 h 2688879"/>
                <a:gd name="connsiteX3" fmla="*/ 0 w 1249379"/>
                <a:gd name="connsiteY3" fmla="*/ 1774479 h 2688879"/>
                <a:gd name="connsiteX4" fmla="*/ 416460 w 1249379"/>
                <a:gd name="connsiteY4" fmla="*/ 2426328 h 2688879"/>
                <a:gd name="connsiteX5" fmla="*/ 760491 w 1249379"/>
                <a:gd name="connsiteY5" fmla="*/ 2688879 h 2688879"/>
                <a:gd name="connsiteX6" fmla="*/ 1086416 w 1249379"/>
                <a:gd name="connsiteY6" fmla="*/ 2344847 h 2688879"/>
                <a:gd name="connsiteX7" fmla="*/ 1240325 w 1249379"/>
                <a:gd name="connsiteY7" fmla="*/ 1883121 h 2688879"/>
                <a:gd name="connsiteX8" fmla="*/ 1249379 w 1249379"/>
                <a:gd name="connsiteY8" fmla="*/ 1412340 h 2688879"/>
                <a:gd name="connsiteX9" fmla="*/ 1095469 w 1249379"/>
                <a:gd name="connsiteY9" fmla="*/ 688063 h 2688879"/>
                <a:gd name="connsiteX10" fmla="*/ 896293 w 1249379"/>
                <a:gd name="connsiteY10" fmla="*/ 543208 h 2688879"/>
                <a:gd name="connsiteX11" fmla="*/ 588476 w 1249379"/>
                <a:gd name="connsiteY11" fmla="*/ 0 h 2688879"/>
                <a:gd name="connsiteX12" fmla="*/ 416460 w 1249379"/>
                <a:gd name="connsiteY12" fmla="*/ 181069 h 2688879"/>
                <a:gd name="connsiteX0" fmla="*/ 416460 w 1249379"/>
                <a:gd name="connsiteY0" fmla="*/ 181069 h 2688879"/>
                <a:gd name="connsiteX1" fmla="*/ 90535 w 1249379"/>
                <a:gd name="connsiteY1" fmla="*/ 697117 h 2688879"/>
                <a:gd name="connsiteX2" fmla="*/ 108642 w 1249379"/>
                <a:gd name="connsiteY2" fmla="*/ 1086416 h 2688879"/>
                <a:gd name="connsiteX3" fmla="*/ 0 w 1249379"/>
                <a:gd name="connsiteY3" fmla="*/ 1774479 h 2688879"/>
                <a:gd name="connsiteX4" fmla="*/ 416460 w 1249379"/>
                <a:gd name="connsiteY4" fmla="*/ 2426328 h 2688879"/>
                <a:gd name="connsiteX5" fmla="*/ 760491 w 1249379"/>
                <a:gd name="connsiteY5" fmla="*/ 2688879 h 2688879"/>
                <a:gd name="connsiteX6" fmla="*/ 1086416 w 1249379"/>
                <a:gd name="connsiteY6" fmla="*/ 2344847 h 2688879"/>
                <a:gd name="connsiteX7" fmla="*/ 1240325 w 1249379"/>
                <a:gd name="connsiteY7" fmla="*/ 1883121 h 2688879"/>
                <a:gd name="connsiteX8" fmla="*/ 1249379 w 1249379"/>
                <a:gd name="connsiteY8" fmla="*/ 1412340 h 2688879"/>
                <a:gd name="connsiteX9" fmla="*/ 1095469 w 1249379"/>
                <a:gd name="connsiteY9" fmla="*/ 688063 h 2688879"/>
                <a:gd name="connsiteX10" fmla="*/ 914400 w 1249379"/>
                <a:gd name="connsiteY10" fmla="*/ 425513 h 2688879"/>
                <a:gd name="connsiteX11" fmla="*/ 588476 w 1249379"/>
                <a:gd name="connsiteY11" fmla="*/ 0 h 2688879"/>
                <a:gd name="connsiteX12" fmla="*/ 416460 w 1249379"/>
                <a:gd name="connsiteY12" fmla="*/ 181069 h 2688879"/>
                <a:gd name="connsiteX0" fmla="*/ 416460 w 1249379"/>
                <a:gd name="connsiteY0" fmla="*/ 181069 h 2688879"/>
                <a:gd name="connsiteX1" fmla="*/ 230890 w 1249379"/>
                <a:gd name="connsiteY1" fmla="*/ 552337 h 2688879"/>
                <a:gd name="connsiteX2" fmla="*/ 108642 w 1249379"/>
                <a:gd name="connsiteY2" fmla="*/ 1086416 h 2688879"/>
                <a:gd name="connsiteX3" fmla="*/ 0 w 1249379"/>
                <a:gd name="connsiteY3" fmla="*/ 1774479 h 2688879"/>
                <a:gd name="connsiteX4" fmla="*/ 416460 w 1249379"/>
                <a:gd name="connsiteY4" fmla="*/ 2426328 h 2688879"/>
                <a:gd name="connsiteX5" fmla="*/ 760491 w 1249379"/>
                <a:gd name="connsiteY5" fmla="*/ 2688879 h 2688879"/>
                <a:gd name="connsiteX6" fmla="*/ 1086416 w 1249379"/>
                <a:gd name="connsiteY6" fmla="*/ 2344847 h 2688879"/>
                <a:gd name="connsiteX7" fmla="*/ 1240325 w 1249379"/>
                <a:gd name="connsiteY7" fmla="*/ 1883121 h 2688879"/>
                <a:gd name="connsiteX8" fmla="*/ 1249379 w 1249379"/>
                <a:gd name="connsiteY8" fmla="*/ 1412340 h 2688879"/>
                <a:gd name="connsiteX9" fmla="*/ 1095469 w 1249379"/>
                <a:gd name="connsiteY9" fmla="*/ 688063 h 2688879"/>
                <a:gd name="connsiteX10" fmla="*/ 914400 w 1249379"/>
                <a:gd name="connsiteY10" fmla="*/ 425513 h 2688879"/>
                <a:gd name="connsiteX11" fmla="*/ 588476 w 1249379"/>
                <a:gd name="connsiteY11" fmla="*/ 0 h 2688879"/>
                <a:gd name="connsiteX12" fmla="*/ 416460 w 1249379"/>
                <a:gd name="connsiteY12" fmla="*/ 181069 h 2688879"/>
                <a:gd name="connsiteX0" fmla="*/ 307818 w 1140737"/>
                <a:gd name="connsiteY0" fmla="*/ 181069 h 2688879"/>
                <a:gd name="connsiteX1" fmla="*/ 122248 w 1140737"/>
                <a:gd name="connsiteY1" fmla="*/ 552337 h 2688879"/>
                <a:gd name="connsiteX2" fmla="*/ 0 w 1140737"/>
                <a:gd name="connsiteY2" fmla="*/ 1086416 h 2688879"/>
                <a:gd name="connsiteX3" fmla="*/ 22941 w 1140737"/>
                <a:gd name="connsiteY3" fmla="*/ 1743999 h 2688879"/>
                <a:gd name="connsiteX4" fmla="*/ 307818 w 1140737"/>
                <a:gd name="connsiteY4" fmla="*/ 2426328 h 2688879"/>
                <a:gd name="connsiteX5" fmla="*/ 651849 w 1140737"/>
                <a:gd name="connsiteY5" fmla="*/ 2688879 h 2688879"/>
                <a:gd name="connsiteX6" fmla="*/ 977774 w 1140737"/>
                <a:gd name="connsiteY6" fmla="*/ 2344847 h 2688879"/>
                <a:gd name="connsiteX7" fmla="*/ 1131683 w 1140737"/>
                <a:gd name="connsiteY7" fmla="*/ 1883121 h 2688879"/>
                <a:gd name="connsiteX8" fmla="*/ 1140737 w 1140737"/>
                <a:gd name="connsiteY8" fmla="*/ 1412340 h 2688879"/>
                <a:gd name="connsiteX9" fmla="*/ 986827 w 1140737"/>
                <a:gd name="connsiteY9" fmla="*/ 688063 h 2688879"/>
                <a:gd name="connsiteX10" fmla="*/ 805758 w 1140737"/>
                <a:gd name="connsiteY10" fmla="*/ 425513 h 2688879"/>
                <a:gd name="connsiteX11" fmla="*/ 479834 w 1140737"/>
                <a:gd name="connsiteY11" fmla="*/ 0 h 2688879"/>
                <a:gd name="connsiteX12" fmla="*/ 307818 w 1140737"/>
                <a:gd name="connsiteY12" fmla="*/ 181069 h 2688879"/>
                <a:gd name="connsiteX0" fmla="*/ 307818 w 1140737"/>
                <a:gd name="connsiteY0" fmla="*/ 181069 h 2688879"/>
                <a:gd name="connsiteX1" fmla="*/ 122248 w 1140737"/>
                <a:gd name="connsiteY1" fmla="*/ 552337 h 2688879"/>
                <a:gd name="connsiteX2" fmla="*/ 0 w 1140737"/>
                <a:gd name="connsiteY2" fmla="*/ 1086416 h 2688879"/>
                <a:gd name="connsiteX3" fmla="*/ 22941 w 1140737"/>
                <a:gd name="connsiteY3" fmla="*/ 1743999 h 2688879"/>
                <a:gd name="connsiteX4" fmla="*/ 307818 w 1140737"/>
                <a:gd name="connsiteY4" fmla="*/ 2426328 h 2688879"/>
                <a:gd name="connsiteX5" fmla="*/ 651849 w 1140737"/>
                <a:gd name="connsiteY5" fmla="*/ 2688879 h 2688879"/>
                <a:gd name="connsiteX6" fmla="*/ 977774 w 1140737"/>
                <a:gd name="connsiteY6" fmla="*/ 2344847 h 2688879"/>
                <a:gd name="connsiteX7" fmla="*/ 1131683 w 1140737"/>
                <a:gd name="connsiteY7" fmla="*/ 1883121 h 2688879"/>
                <a:gd name="connsiteX8" fmla="*/ 1140737 w 1140737"/>
                <a:gd name="connsiteY8" fmla="*/ 1412340 h 2688879"/>
                <a:gd name="connsiteX9" fmla="*/ 986827 w 1140737"/>
                <a:gd name="connsiteY9" fmla="*/ 688063 h 2688879"/>
                <a:gd name="connsiteX10" fmla="*/ 805758 w 1140737"/>
                <a:gd name="connsiteY10" fmla="*/ 425513 h 2688879"/>
                <a:gd name="connsiteX11" fmla="*/ 702525 w 1140737"/>
                <a:gd name="connsiteY11" fmla="*/ 228054 h 2688879"/>
                <a:gd name="connsiteX12" fmla="*/ 479834 w 1140737"/>
                <a:gd name="connsiteY12" fmla="*/ 0 h 2688879"/>
                <a:gd name="connsiteX13" fmla="*/ 307818 w 1140737"/>
                <a:gd name="connsiteY13" fmla="*/ 181069 h 2688879"/>
                <a:gd name="connsiteX0" fmla="*/ 307818 w 1140737"/>
                <a:gd name="connsiteY0" fmla="*/ 333469 h 2841279"/>
                <a:gd name="connsiteX1" fmla="*/ 122248 w 1140737"/>
                <a:gd name="connsiteY1" fmla="*/ 704737 h 2841279"/>
                <a:gd name="connsiteX2" fmla="*/ 0 w 1140737"/>
                <a:gd name="connsiteY2" fmla="*/ 1238816 h 2841279"/>
                <a:gd name="connsiteX3" fmla="*/ 22941 w 1140737"/>
                <a:gd name="connsiteY3" fmla="*/ 1896399 h 2841279"/>
                <a:gd name="connsiteX4" fmla="*/ 307818 w 1140737"/>
                <a:gd name="connsiteY4" fmla="*/ 2578728 h 2841279"/>
                <a:gd name="connsiteX5" fmla="*/ 651849 w 1140737"/>
                <a:gd name="connsiteY5" fmla="*/ 2841279 h 2841279"/>
                <a:gd name="connsiteX6" fmla="*/ 977774 w 1140737"/>
                <a:gd name="connsiteY6" fmla="*/ 2497247 h 2841279"/>
                <a:gd name="connsiteX7" fmla="*/ 1131683 w 1140737"/>
                <a:gd name="connsiteY7" fmla="*/ 2035521 h 2841279"/>
                <a:gd name="connsiteX8" fmla="*/ 1140737 w 1140737"/>
                <a:gd name="connsiteY8" fmla="*/ 1564740 h 2841279"/>
                <a:gd name="connsiteX9" fmla="*/ 986827 w 1140737"/>
                <a:gd name="connsiteY9" fmla="*/ 840463 h 2841279"/>
                <a:gd name="connsiteX10" fmla="*/ 805758 w 1140737"/>
                <a:gd name="connsiteY10" fmla="*/ 577913 h 2841279"/>
                <a:gd name="connsiteX11" fmla="*/ 702525 w 1140737"/>
                <a:gd name="connsiteY11" fmla="*/ 380454 h 2841279"/>
                <a:gd name="connsiteX12" fmla="*/ 471062 w 1140737"/>
                <a:gd name="connsiteY12" fmla="*/ 0 h 2841279"/>
                <a:gd name="connsiteX13" fmla="*/ 307818 w 1140737"/>
                <a:gd name="connsiteY13" fmla="*/ 333469 h 2841279"/>
                <a:gd name="connsiteX0" fmla="*/ 307818 w 1140737"/>
                <a:gd name="connsiteY0" fmla="*/ 333469 h 2841279"/>
                <a:gd name="connsiteX1" fmla="*/ 122248 w 1140737"/>
                <a:gd name="connsiteY1" fmla="*/ 704737 h 2841279"/>
                <a:gd name="connsiteX2" fmla="*/ 0 w 1140737"/>
                <a:gd name="connsiteY2" fmla="*/ 1238816 h 2841279"/>
                <a:gd name="connsiteX3" fmla="*/ 22941 w 1140737"/>
                <a:gd name="connsiteY3" fmla="*/ 1896399 h 2841279"/>
                <a:gd name="connsiteX4" fmla="*/ 307818 w 1140737"/>
                <a:gd name="connsiteY4" fmla="*/ 2578728 h 2841279"/>
                <a:gd name="connsiteX5" fmla="*/ 651849 w 1140737"/>
                <a:gd name="connsiteY5" fmla="*/ 2841279 h 2841279"/>
                <a:gd name="connsiteX6" fmla="*/ 977774 w 1140737"/>
                <a:gd name="connsiteY6" fmla="*/ 2497247 h 2841279"/>
                <a:gd name="connsiteX7" fmla="*/ 1131683 w 1140737"/>
                <a:gd name="connsiteY7" fmla="*/ 2035521 h 2841279"/>
                <a:gd name="connsiteX8" fmla="*/ 1140737 w 1140737"/>
                <a:gd name="connsiteY8" fmla="*/ 1564740 h 2841279"/>
                <a:gd name="connsiteX9" fmla="*/ 986827 w 1140737"/>
                <a:gd name="connsiteY9" fmla="*/ 840463 h 2841279"/>
                <a:gd name="connsiteX10" fmla="*/ 902253 w 1140737"/>
                <a:gd name="connsiteY10" fmla="*/ 577913 h 2841279"/>
                <a:gd name="connsiteX11" fmla="*/ 702525 w 1140737"/>
                <a:gd name="connsiteY11" fmla="*/ 380454 h 2841279"/>
                <a:gd name="connsiteX12" fmla="*/ 471062 w 1140737"/>
                <a:gd name="connsiteY12" fmla="*/ 0 h 2841279"/>
                <a:gd name="connsiteX13" fmla="*/ 307818 w 1140737"/>
                <a:gd name="connsiteY13" fmla="*/ 333469 h 2841279"/>
                <a:gd name="connsiteX0" fmla="*/ 307818 w 1140737"/>
                <a:gd name="connsiteY0" fmla="*/ 333469 h 2841279"/>
                <a:gd name="connsiteX1" fmla="*/ 122248 w 1140737"/>
                <a:gd name="connsiteY1" fmla="*/ 704737 h 2841279"/>
                <a:gd name="connsiteX2" fmla="*/ 0 w 1140737"/>
                <a:gd name="connsiteY2" fmla="*/ 1238816 h 2841279"/>
                <a:gd name="connsiteX3" fmla="*/ 22941 w 1140737"/>
                <a:gd name="connsiteY3" fmla="*/ 1896399 h 2841279"/>
                <a:gd name="connsiteX4" fmla="*/ 307818 w 1140737"/>
                <a:gd name="connsiteY4" fmla="*/ 2578728 h 2841279"/>
                <a:gd name="connsiteX5" fmla="*/ 651849 w 1140737"/>
                <a:gd name="connsiteY5" fmla="*/ 2841279 h 2841279"/>
                <a:gd name="connsiteX6" fmla="*/ 977774 w 1140737"/>
                <a:gd name="connsiteY6" fmla="*/ 2497247 h 2841279"/>
                <a:gd name="connsiteX7" fmla="*/ 1131683 w 1140737"/>
                <a:gd name="connsiteY7" fmla="*/ 2035521 h 2841279"/>
                <a:gd name="connsiteX8" fmla="*/ 1140737 w 1140737"/>
                <a:gd name="connsiteY8" fmla="*/ 1564740 h 2841279"/>
                <a:gd name="connsiteX9" fmla="*/ 986827 w 1140737"/>
                <a:gd name="connsiteY9" fmla="*/ 840463 h 2841279"/>
                <a:gd name="connsiteX10" fmla="*/ 902253 w 1140737"/>
                <a:gd name="connsiteY10" fmla="*/ 577913 h 2841279"/>
                <a:gd name="connsiteX11" fmla="*/ 755158 w 1140737"/>
                <a:gd name="connsiteY11" fmla="*/ 327114 h 2841279"/>
                <a:gd name="connsiteX12" fmla="*/ 471062 w 1140737"/>
                <a:gd name="connsiteY12" fmla="*/ 0 h 2841279"/>
                <a:gd name="connsiteX13" fmla="*/ 307818 w 1140737"/>
                <a:gd name="connsiteY13" fmla="*/ 333469 h 284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0737" h="2841279">
                  <a:moveTo>
                    <a:pt x="307818" y="333469"/>
                  </a:moveTo>
                  <a:lnTo>
                    <a:pt x="122248" y="704737"/>
                  </a:lnTo>
                  <a:lnTo>
                    <a:pt x="0" y="1238816"/>
                  </a:lnTo>
                  <a:lnTo>
                    <a:pt x="22941" y="1896399"/>
                  </a:lnTo>
                  <a:lnTo>
                    <a:pt x="307818" y="2578728"/>
                  </a:lnTo>
                  <a:lnTo>
                    <a:pt x="651849" y="2841279"/>
                  </a:lnTo>
                  <a:lnTo>
                    <a:pt x="977774" y="2497247"/>
                  </a:lnTo>
                  <a:lnTo>
                    <a:pt x="1131683" y="2035521"/>
                  </a:lnTo>
                  <a:lnTo>
                    <a:pt x="1140737" y="1564740"/>
                  </a:lnTo>
                  <a:lnTo>
                    <a:pt x="986827" y="840463"/>
                  </a:lnTo>
                  <a:lnTo>
                    <a:pt x="902253" y="577913"/>
                  </a:lnTo>
                  <a:cubicBezTo>
                    <a:pt x="885386" y="555273"/>
                    <a:pt x="772025" y="349754"/>
                    <a:pt x="755158" y="327114"/>
                  </a:cubicBezTo>
                  <a:lnTo>
                    <a:pt x="471062" y="0"/>
                  </a:lnTo>
                  <a:lnTo>
                    <a:pt x="307818" y="333469"/>
                  </a:lnTo>
                  <a:close/>
                </a:path>
              </a:pathLst>
            </a:cu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62B6FB8B-6E16-4F0B-A7BC-4187D6C2C8BB}"/>
                </a:ext>
              </a:extLst>
            </p:cNvPr>
            <p:cNvSpPr/>
            <p:nvPr/>
          </p:nvSpPr>
          <p:spPr>
            <a:xfrm>
              <a:off x="6529324" y="3459959"/>
              <a:ext cx="690795" cy="1517462"/>
            </a:xfrm>
            <a:custGeom>
              <a:avLst/>
              <a:gdLst>
                <a:gd name="connsiteX0" fmla="*/ 416460 w 1249379"/>
                <a:gd name="connsiteY0" fmla="*/ 181069 h 2688879"/>
                <a:gd name="connsiteX1" fmla="*/ 90535 w 1249379"/>
                <a:gd name="connsiteY1" fmla="*/ 697117 h 2688879"/>
                <a:gd name="connsiteX2" fmla="*/ 108642 w 1249379"/>
                <a:gd name="connsiteY2" fmla="*/ 1086416 h 2688879"/>
                <a:gd name="connsiteX3" fmla="*/ 0 w 1249379"/>
                <a:gd name="connsiteY3" fmla="*/ 1774479 h 2688879"/>
                <a:gd name="connsiteX4" fmla="*/ 416460 w 1249379"/>
                <a:gd name="connsiteY4" fmla="*/ 2426328 h 2688879"/>
                <a:gd name="connsiteX5" fmla="*/ 760491 w 1249379"/>
                <a:gd name="connsiteY5" fmla="*/ 2688879 h 2688879"/>
                <a:gd name="connsiteX6" fmla="*/ 1086416 w 1249379"/>
                <a:gd name="connsiteY6" fmla="*/ 2344847 h 2688879"/>
                <a:gd name="connsiteX7" fmla="*/ 1240325 w 1249379"/>
                <a:gd name="connsiteY7" fmla="*/ 1883121 h 2688879"/>
                <a:gd name="connsiteX8" fmla="*/ 1249379 w 1249379"/>
                <a:gd name="connsiteY8" fmla="*/ 1412340 h 2688879"/>
                <a:gd name="connsiteX9" fmla="*/ 1167897 w 1249379"/>
                <a:gd name="connsiteY9" fmla="*/ 597528 h 2688879"/>
                <a:gd name="connsiteX10" fmla="*/ 679010 w 1249379"/>
                <a:gd name="connsiteY10" fmla="*/ 108641 h 2688879"/>
                <a:gd name="connsiteX11" fmla="*/ 588476 w 1249379"/>
                <a:gd name="connsiteY11" fmla="*/ 0 h 2688879"/>
                <a:gd name="connsiteX12" fmla="*/ 416460 w 1249379"/>
                <a:gd name="connsiteY12" fmla="*/ 181069 h 2688879"/>
                <a:gd name="connsiteX0" fmla="*/ 416460 w 1249379"/>
                <a:gd name="connsiteY0" fmla="*/ 181069 h 2688879"/>
                <a:gd name="connsiteX1" fmla="*/ 90535 w 1249379"/>
                <a:gd name="connsiteY1" fmla="*/ 697117 h 2688879"/>
                <a:gd name="connsiteX2" fmla="*/ 108642 w 1249379"/>
                <a:gd name="connsiteY2" fmla="*/ 1086416 h 2688879"/>
                <a:gd name="connsiteX3" fmla="*/ 0 w 1249379"/>
                <a:gd name="connsiteY3" fmla="*/ 1774479 h 2688879"/>
                <a:gd name="connsiteX4" fmla="*/ 416460 w 1249379"/>
                <a:gd name="connsiteY4" fmla="*/ 2426328 h 2688879"/>
                <a:gd name="connsiteX5" fmla="*/ 760491 w 1249379"/>
                <a:gd name="connsiteY5" fmla="*/ 2688879 h 2688879"/>
                <a:gd name="connsiteX6" fmla="*/ 1086416 w 1249379"/>
                <a:gd name="connsiteY6" fmla="*/ 2344847 h 2688879"/>
                <a:gd name="connsiteX7" fmla="*/ 1240325 w 1249379"/>
                <a:gd name="connsiteY7" fmla="*/ 1883121 h 2688879"/>
                <a:gd name="connsiteX8" fmla="*/ 1249379 w 1249379"/>
                <a:gd name="connsiteY8" fmla="*/ 1412340 h 2688879"/>
                <a:gd name="connsiteX9" fmla="*/ 1167897 w 1249379"/>
                <a:gd name="connsiteY9" fmla="*/ 597528 h 2688879"/>
                <a:gd name="connsiteX10" fmla="*/ 896293 w 1249379"/>
                <a:gd name="connsiteY10" fmla="*/ 543208 h 2688879"/>
                <a:gd name="connsiteX11" fmla="*/ 588476 w 1249379"/>
                <a:gd name="connsiteY11" fmla="*/ 0 h 2688879"/>
                <a:gd name="connsiteX12" fmla="*/ 416460 w 1249379"/>
                <a:gd name="connsiteY12" fmla="*/ 181069 h 2688879"/>
                <a:gd name="connsiteX0" fmla="*/ 416460 w 1249379"/>
                <a:gd name="connsiteY0" fmla="*/ 181069 h 2688879"/>
                <a:gd name="connsiteX1" fmla="*/ 90535 w 1249379"/>
                <a:gd name="connsiteY1" fmla="*/ 697117 h 2688879"/>
                <a:gd name="connsiteX2" fmla="*/ 108642 w 1249379"/>
                <a:gd name="connsiteY2" fmla="*/ 1086416 h 2688879"/>
                <a:gd name="connsiteX3" fmla="*/ 0 w 1249379"/>
                <a:gd name="connsiteY3" fmla="*/ 1774479 h 2688879"/>
                <a:gd name="connsiteX4" fmla="*/ 416460 w 1249379"/>
                <a:gd name="connsiteY4" fmla="*/ 2426328 h 2688879"/>
                <a:gd name="connsiteX5" fmla="*/ 760491 w 1249379"/>
                <a:gd name="connsiteY5" fmla="*/ 2688879 h 2688879"/>
                <a:gd name="connsiteX6" fmla="*/ 1086416 w 1249379"/>
                <a:gd name="connsiteY6" fmla="*/ 2344847 h 2688879"/>
                <a:gd name="connsiteX7" fmla="*/ 1240325 w 1249379"/>
                <a:gd name="connsiteY7" fmla="*/ 1883121 h 2688879"/>
                <a:gd name="connsiteX8" fmla="*/ 1249379 w 1249379"/>
                <a:gd name="connsiteY8" fmla="*/ 1412340 h 2688879"/>
                <a:gd name="connsiteX9" fmla="*/ 1095469 w 1249379"/>
                <a:gd name="connsiteY9" fmla="*/ 688063 h 2688879"/>
                <a:gd name="connsiteX10" fmla="*/ 896293 w 1249379"/>
                <a:gd name="connsiteY10" fmla="*/ 543208 h 2688879"/>
                <a:gd name="connsiteX11" fmla="*/ 588476 w 1249379"/>
                <a:gd name="connsiteY11" fmla="*/ 0 h 2688879"/>
                <a:gd name="connsiteX12" fmla="*/ 416460 w 1249379"/>
                <a:gd name="connsiteY12" fmla="*/ 181069 h 2688879"/>
                <a:gd name="connsiteX0" fmla="*/ 416460 w 1249379"/>
                <a:gd name="connsiteY0" fmla="*/ 181069 h 2688879"/>
                <a:gd name="connsiteX1" fmla="*/ 90535 w 1249379"/>
                <a:gd name="connsiteY1" fmla="*/ 697117 h 2688879"/>
                <a:gd name="connsiteX2" fmla="*/ 108642 w 1249379"/>
                <a:gd name="connsiteY2" fmla="*/ 1086416 h 2688879"/>
                <a:gd name="connsiteX3" fmla="*/ 0 w 1249379"/>
                <a:gd name="connsiteY3" fmla="*/ 1774479 h 2688879"/>
                <a:gd name="connsiteX4" fmla="*/ 416460 w 1249379"/>
                <a:gd name="connsiteY4" fmla="*/ 2426328 h 2688879"/>
                <a:gd name="connsiteX5" fmla="*/ 760491 w 1249379"/>
                <a:gd name="connsiteY5" fmla="*/ 2688879 h 2688879"/>
                <a:gd name="connsiteX6" fmla="*/ 1086416 w 1249379"/>
                <a:gd name="connsiteY6" fmla="*/ 2344847 h 2688879"/>
                <a:gd name="connsiteX7" fmla="*/ 1240325 w 1249379"/>
                <a:gd name="connsiteY7" fmla="*/ 1883121 h 2688879"/>
                <a:gd name="connsiteX8" fmla="*/ 1249379 w 1249379"/>
                <a:gd name="connsiteY8" fmla="*/ 1412340 h 2688879"/>
                <a:gd name="connsiteX9" fmla="*/ 1095469 w 1249379"/>
                <a:gd name="connsiteY9" fmla="*/ 688063 h 2688879"/>
                <a:gd name="connsiteX10" fmla="*/ 914400 w 1249379"/>
                <a:gd name="connsiteY10" fmla="*/ 425513 h 2688879"/>
                <a:gd name="connsiteX11" fmla="*/ 588476 w 1249379"/>
                <a:gd name="connsiteY11" fmla="*/ 0 h 2688879"/>
                <a:gd name="connsiteX12" fmla="*/ 416460 w 1249379"/>
                <a:gd name="connsiteY12" fmla="*/ 181069 h 2688879"/>
                <a:gd name="connsiteX0" fmla="*/ 416460 w 1249379"/>
                <a:gd name="connsiteY0" fmla="*/ 181069 h 2688879"/>
                <a:gd name="connsiteX1" fmla="*/ 230890 w 1249379"/>
                <a:gd name="connsiteY1" fmla="*/ 552337 h 2688879"/>
                <a:gd name="connsiteX2" fmla="*/ 108642 w 1249379"/>
                <a:gd name="connsiteY2" fmla="*/ 1086416 h 2688879"/>
                <a:gd name="connsiteX3" fmla="*/ 0 w 1249379"/>
                <a:gd name="connsiteY3" fmla="*/ 1774479 h 2688879"/>
                <a:gd name="connsiteX4" fmla="*/ 416460 w 1249379"/>
                <a:gd name="connsiteY4" fmla="*/ 2426328 h 2688879"/>
                <a:gd name="connsiteX5" fmla="*/ 760491 w 1249379"/>
                <a:gd name="connsiteY5" fmla="*/ 2688879 h 2688879"/>
                <a:gd name="connsiteX6" fmla="*/ 1086416 w 1249379"/>
                <a:gd name="connsiteY6" fmla="*/ 2344847 h 2688879"/>
                <a:gd name="connsiteX7" fmla="*/ 1240325 w 1249379"/>
                <a:gd name="connsiteY7" fmla="*/ 1883121 h 2688879"/>
                <a:gd name="connsiteX8" fmla="*/ 1249379 w 1249379"/>
                <a:gd name="connsiteY8" fmla="*/ 1412340 h 2688879"/>
                <a:gd name="connsiteX9" fmla="*/ 1095469 w 1249379"/>
                <a:gd name="connsiteY9" fmla="*/ 688063 h 2688879"/>
                <a:gd name="connsiteX10" fmla="*/ 914400 w 1249379"/>
                <a:gd name="connsiteY10" fmla="*/ 425513 h 2688879"/>
                <a:gd name="connsiteX11" fmla="*/ 588476 w 1249379"/>
                <a:gd name="connsiteY11" fmla="*/ 0 h 2688879"/>
                <a:gd name="connsiteX12" fmla="*/ 416460 w 1249379"/>
                <a:gd name="connsiteY12" fmla="*/ 181069 h 2688879"/>
                <a:gd name="connsiteX0" fmla="*/ 307818 w 1140737"/>
                <a:gd name="connsiteY0" fmla="*/ 181069 h 2688879"/>
                <a:gd name="connsiteX1" fmla="*/ 122248 w 1140737"/>
                <a:gd name="connsiteY1" fmla="*/ 552337 h 2688879"/>
                <a:gd name="connsiteX2" fmla="*/ 0 w 1140737"/>
                <a:gd name="connsiteY2" fmla="*/ 1086416 h 2688879"/>
                <a:gd name="connsiteX3" fmla="*/ 22941 w 1140737"/>
                <a:gd name="connsiteY3" fmla="*/ 1743999 h 2688879"/>
                <a:gd name="connsiteX4" fmla="*/ 307818 w 1140737"/>
                <a:gd name="connsiteY4" fmla="*/ 2426328 h 2688879"/>
                <a:gd name="connsiteX5" fmla="*/ 651849 w 1140737"/>
                <a:gd name="connsiteY5" fmla="*/ 2688879 h 2688879"/>
                <a:gd name="connsiteX6" fmla="*/ 977774 w 1140737"/>
                <a:gd name="connsiteY6" fmla="*/ 2344847 h 2688879"/>
                <a:gd name="connsiteX7" fmla="*/ 1131683 w 1140737"/>
                <a:gd name="connsiteY7" fmla="*/ 1883121 h 2688879"/>
                <a:gd name="connsiteX8" fmla="*/ 1140737 w 1140737"/>
                <a:gd name="connsiteY8" fmla="*/ 1412340 h 2688879"/>
                <a:gd name="connsiteX9" fmla="*/ 986827 w 1140737"/>
                <a:gd name="connsiteY9" fmla="*/ 688063 h 2688879"/>
                <a:gd name="connsiteX10" fmla="*/ 805758 w 1140737"/>
                <a:gd name="connsiteY10" fmla="*/ 425513 h 2688879"/>
                <a:gd name="connsiteX11" fmla="*/ 479834 w 1140737"/>
                <a:gd name="connsiteY11" fmla="*/ 0 h 2688879"/>
                <a:gd name="connsiteX12" fmla="*/ 307818 w 1140737"/>
                <a:gd name="connsiteY12" fmla="*/ 181069 h 2688879"/>
                <a:gd name="connsiteX0" fmla="*/ 307818 w 1140737"/>
                <a:gd name="connsiteY0" fmla="*/ 181069 h 2688879"/>
                <a:gd name="connsiteX1" fmla="*/ 122248 w 1140737"/>
                <a:gd name="connsiteY1" fmla="*/ 552337 h 2688879"/>
                <a:gd name="connsiteX2" fmla="*/ 0 w 1140737"/>
                <a:gd name="connsiteY2" fmla="*/ 1086416 h 2688879"/>
                <a:gd name="connsiteX3" fmla="*/ 22941 w 1140737"/>
                <a:gd name="connsiteY3" fmla="*/ 1743999 h 2688879"/>
                <a:gd name="connsiteX4" fmla="*/ 307818 w 1140737"/>
                <a:gd name="connsiteY4" fmla="*/ 2426328 h 2688879"/>
                <a:gd name="connsiteX5" fmla="*/ 651849 w 1140737"/>
                <a:gd name="connsiteY5" fmla="*/ 2688879 h 2688879"/>
                <a:gd name="connsiteX6" fmla="*/ 977774 w 1140737"/>
                <a:gd name="connsiteY6" fmla="*/ 2344847 h 2688879"/>
                <a:gd name="connsiteX7" fmla="*/ 1131683 w 1140737"/>
                <a:gd name="connsiteY7" fmla="*/ 1883121 h 2688879"/>
                <a:gd name="connsiteX8" fmla="*/ 1140737 w 1140737"/>
                <a:gd name="connsiteY8" fmla="*/ 1412340 h 2688879"/>
                <a:gd name="connsiteX9" fmla="*/ 986827 w 1140737"/>
                <a:gd name="connsiteY9" fmla="*/ 688063 h 2688879"/>
                <a:gd name="connsiteX10" fmla="*/ 805758 w 1140737"/>
                <a:gd name="connsiteY10" fmla="*/ 425513 h 2688879"/>
                <a:gd name="connsiteX11" fmla="*/ 702525 w 1140737"/>
                <a:gd name="connsiteY11" fmla="*/ 228054 h 2688879"/>
                <a:gd name="connsiteX12" fmla="*/ 479834 w 1140737"/>
                <a:gd name="connsiteY12" fmla="*/ 0 h 2688879"/>
                <a:gd name="connsiteX13" fmla="*/ 307818 w 1140737"/>
                <a:gd name="connsiteY13" fmla="*/ 181069 h 2688879"/>
                <a:gd name="connsiteX0" fmla="*/ 307818 w 1140737"/>
                <a:gd name="connsiteY0" fmla="*/ 333469 h 2841279"/>
                <a:gd name="connsiteX1" fmla="*/ 122248 w 1140737"/>
                <a:gd name="connsiteY1" fmla="*/ 704737 h 2841279"/>
                <a:gd name="connsiteX2" fmla="*/ 0 w 1140737"/>
                <a:gd name="connsiteY2" fmla="*/ 1238816 h 2841279"/>
                <a:gd name="connsiteX3" fmla="*/ 22941 w 1140737"/>
                <a:gd name="connsiteY3" fmla="*/ 1896399 h 2841279"/>
                <a:gd name="connsiteX4" fmla="*/ 307818 w 1140737"/>
                <a:gd name="connsiteY4" fmla="*/ 2578728 h 2841279"/>
                <a:gd name="connsiteX5" fmla="*/ 651849 w 1140737"/>
                <a:gd name="connsiteY5" fmla="*/ 2841279 h 2841279"/>
                <a:gd name="connsiteX6" fmla="*/ 977774 w 1140737"/>
                <a:gd name="connsiteY6" fmla="*/ 2497247 h 2841279"/>
                <a:gd name="connsiteX7" fmla="*/ 1131683 w 1140737"/>
                <a:gd name="connsiteY7" fmla="*/ 2035521 h 2841279"/>
                <a:gd name="connsiteX8" fmla="*/ 1140737 w 1140737"/>
                <a:gd name="connsiteY8" fmla="*/ 1564740 h 2841279"/>
                <a:gd name="connsiteX9" fmla="*/ 986827 w 1140737"/>
                <a:gd name="connsiteY9" fmla="*/ 840463 h 2841279"/>
                <a:gd name="connsiteX10" fmla="*/ 805758 w 1140737"/>
                <a:gd name="connsiteY10" fmla="*/ 577913 h 2841279"/>
                <a:gd name="connsiteX11" fmla="*/ 702525 w 1140737"/>
                <a:gd name="connsiteY11" fmla="*/ 380454 h 2841279"/>
                <a:gd name="connsiteX12" fmla="*/ 471062 w 1140737"/>
                <a:gd name="connsiteY12" fmla="*/ 0 h 2841279"/>
                <a:gd name="connsiteX13" fmla="*/ 307818 w 1140737"/>
                <a:gd name="connsiteY13" fmla="*/ 333469 h 2841279"/>
                <a:gd name="connsiteX0" fmla="*/ 307818 w 1140737"/>
                <a:gd name="connsiteY0" fmla="*/ 333469 h 2841279"/>
                <a:gd name="connsiteX1" fmla="*/ 122248 w 1140737"/>
                <a:gd name="connsiteY1" fmla="*/ 704737 h 2841279"/>
                <a:gd name="connsiteX2" fmla="*/ 0 w 1140737"/>
                <a:gd name="connsiteY2" fmla="*/ 1238816 h 2841279"/>
                <a:gd name="connsiteX3" fmla="*/ 22941 w 1140737"/>
                <a:gd name="connsiteY3" fmla="*/ 1896399 h 2841279"/>
                <a:gd name="connsiteX4" fmla="*/ 307818 w 1140737"/>
                <a:gd name="connsiteY4" fmla="*/ 2578728 h 2841279"/>
                <a:gd name="connsiteX5" fmla="*/ 651849 w 1140737"/>
                <a:gd name="connsiteY5" fmla="*/ 2841279 h 2841279"/>
                <a:gd name="connsiteX6" fmla="*/ 977774 w 1140737"/>
                <a:gd name="connsiteY6" fmla="*/ 2497247 h 2841279"/>
                <a:gd name="connsiteX7" fmla="*/ 1131683 w 1140737"/>
                <a:gd name="connsiteY7" fmla="*/ 2035521 h 2841279"/>
                <a:gd name="connsiteX8" fmla="*/ 1140737 w 1140737"/>
                <a:gd name="connsiteY8" fmla="*/ 1564740 h 2841279"/>
                <a:gd name="connsiteX9" fmla="*/ 986827 w 1140737"/>
                <a:gd name="connsiteY9" fmla="*/ 840463 h 2841279"/>
                <a:gd name="connsiteX10" fmla="*/ 902253 w 1140737"/>
                <a:gd name="connsiteY10" fmla="*/ 577913 h 2841279"/>
                <a:gd name="connsiteX11" fmla="*/ 702525 w 1140737"/>
                <a:gd name="connsiteY11" fmla="*/ 380454 h 2841279"/>
                <a:gd name="connsiteX12" fmla="*/ 471062 w 1140737"/>
                <a:gd name="connsiteY12" fmla="*/ 0 h 2841279"/>
                <a:gd name="connsiteX13" fmla="*/ 307818 w 1140737"/>
                <a:gd name="connsiteY13" fmla="*/ 333469 h 2841279"/>
                <a:gd name="connsiteX0" fmla="*/ 307818 w 1140737"/>
                <a:gd name="connsiteY0" fmla="*/ 333469 h 2841279"/>
                <a:gd name="connsiteX1" fmla="*/ 122248 w 1140737"/>
                <a:gd name="connsiteY1" fmla="*/ 704737 h 2841279"/>
                <a:gd name="connsiteX2" fmla="*/ 0 w 1140737"/>
                <a:gd name="connsiteY2" fmla="*/ 1238816 h 2841279"/>
                <a:gd name="connsiteX3" fmla="*/ 22941 w 1140737"/>
                <a:gd name="connsiteY3" fmla="*/ 1896399 h 2841279"/>
                <a:gd name="connsiteX4" fmla="*/ 307818 w 1140737"/>
                <a:gd name="connsiteY4" fmla="*/ 2578728 h 2841279"/>
                <a:gd name="connsiteX5" fmla="*/ 651849 w 1140737"/>
                <a:gd name="connsiteY5" fmla="*/ 2841279 h 2841279"/>
                <a:gd name="connsiteX6" fmla="*/ 977774 w 1140737"/>
                <a:gd name="connsiteY6" fmla="*/ 2497247 h 2841279"/>
                <a:gd name="connsiteX7" fmla="*/ 1131683 w 1140737"/>
                <a:gd name="connsiteY7" fmla="*/ 2035521 h 2841279"/>
                <a:gd name="connsiteX8" fmla="*/ 1140737 w 1140737"/>
                <a:gd name="connsiteY8" fmla="*/ 1564740 h 2841279"/>
                <a:gd name="connsiteX9" fmla="*/ 986827 w 1140737"/>
                <a:gd name="connsiteY9" fmla="*/ 840463 h 2841279"/>
                <a:gd name="connsiteX10" fmla="*/ 902253 w 1140737"/>
                <a:gd name="connsiteY10" fmla="*/ 577913 h 2841279"/>
                <a:gd name="connsiteX11" fmla="*/ 755158 w 1140737"/>
                <a:gd name="connsiteY11" fmla="*/ 327114 h 2841279"/>
                <a:gd name="connsiteX12" fmla="*/ 471062 w 1140737"/>
                <a:gd name="connsiteY12" fmla="*/ 0 h 2841279"/>
                <a:gd name="connsiteX13" fmla="*/ 307818 w 1140737"/>
                <a:gd name="connsiteY13" fmla="*/ 333469 h 284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0737" h="2841279">
                  <a:moveTo>
                    <a:pt x="307818" y="333469"/>
                  </a:moveTo>
                  <a:lnTo>
                    <a:pt x="122248" y="704737"/>
                  </a:lnTo>
                  <a:lnTo>
                    <a:pt x="0" y="1238816"/>
                  </a:lnTo>
                  <a:lnTo>
                    <a:pt x="22941" y="1896399"/>
                  </a:lnTo>
                  <a:lnTo>
                    <a:pt x="307818" y="2578728"/>
                  </a:lnTo>
                  <a:lnTo>
                    <a:pt x="651849" y="2841279"/>
                  </a:lnTo>
                  <a:lnTo>
                    <a:pt x="977774" y="2497247"/>
                  </a:lnTo>
                  <a:lnTo>
                    <a:pt x="1131683" y="2035521"/>
                  </a:lnTo>
                  <a:lnTo>
                    <a:pt x="1140737" y="1564740"/>
                  </a:lnTo>
                  <a:lnTo>
                    <a:pt x="986827" y="840463"/>
                  </a:lnTo>
                  <a:lnTo>
                    <a:pt x="902253" y="577913"/>
                  </a:lnTo>
                  <a:cubicBezTo>
                    <a:pt x="885386" y="555273"/>
                    <a:pt x="772025" y="349754"/>
                    <a:pt x="755158" y="327114"/>
                  </a:cubicBezTo>
                  <a:lnTo>
                    <a:pt x="471062" y="0"/>
                  </a:lnTo>
                  <a:lnTo>
                    <a:pt x="307818" y="333469"/>
                  </a:lnTo>
                  <a:close/>
                </a:path>
              </a:pathLst>
            </a:cu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36" name="Immagine 35">
            <a:extLst>
              <a:ext uri="{FF2B5EF4-FFF2-40B4-BE49-F238E27FC236}">
                <a16:creationId xmlns:a16="http://schemas.microsoft.com/office/drawing/2014/main" id="{7FDC57F9-B8E7-41E0-BB68-A42BE2CF0ECA}"/>
              </a:ext>
            </a:extLst>
          </p:cNvPr>
          <p:cNvPicPr>
            <a:picLocks noChangeAspect="1"/>
          </p:cNvPicPr>
          <p:nvPr/>
        </p:nvPicPr>
        <p:blipFill>
          <a:blip r:embed="rId5"/>
          <a:stretch>
            <a:fillRect/>
          </a:stretch>
        </p:blipFill>
        <p:spPr>
          <a:xfrm>
            <a:off x="453940" y="4362994"/>
            <a:ext cx="3497794" cy="2358482"/>
          </a:xfrm>
          <a:prstGeom prst="rect">
            <a:avLst/>
          </a:prstGeom>
        </p:spPr>
      </p:pic>
      <p:pic>
        <p:nvPicPr>
          <p:cNvPr id="4" name="Immagine 3">
            <a:extLst>
              <a:ext uri="{FF2B5EF4-FFF2-40B4-BE49-F238E27FC236}">
                <a16:creationId xmlns:a16="http://schemas.microsoft.com/office/drawing/2014/main" id="{CED85997-50F6-4258-A00B-7B9C7D15F05B}"/>
              </a:ext>
            </a:extLst>
          </p:cNvPr>
          <p:cNvPicPr>
            <a:picLocks noChangeAspect="1"/>
          </p:cNvPicPr>
          <p:nvPr/>
        </p:nvPicPr>
        <p:blipFill>
          <a:blip r:embed="rId6"/>
          <a:stretch>
            <a:fillRect/>
          </a:stretch>
        </p:blipFill>
        <p:spPr>
          <a:xfrm>
            <a:off x="4046295" y="4362994"/>
            <a:ext cx="1572321" cy="2358482"/>
          </a:xfrm>
          <a:prstGeom prst="rect">
            <a:avLst/>
          </a:prstGeom>
        </p:spPr>
      </p:pic>
    </p:spTree>
    <p:extLst>
      <p:ext uri="{BB962C8B-B14F-4D97-AF65-F5344CB8AC3E}">
        <p14:creationId xmlns:p14="http://schemas.microsoft.com/office/powerpoint/2010/main" val="417077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23428" y="1014766"/>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Pool – Fire </a:t>
            </a:r>
          </a:p>
        </p:txBody>
      </p:sp>
      <p:sp>
        <p:nvSpPr>
          <p:cNvPr id="5" name="CasellaDiTesto 4"/>
          <p:cNvSpPr txBox="1"/>
          <p:nvPr/>
        </p:nvSpPr>
        <p:spPr>
          <a:xfrm>
            <a:off x="480165" y="1796921"/>
            <a:ext cx="8205470" cy="1554272"/>
          </a:xfrm>
          <a:prstGeom prst="rect">
            <a:avLst/>
          </a:prstGeom>
          <a:noFill/>
        </p:spPr>
        <p:txBody>
          <a:bodyPr wrap="square" rtlCol="0">
            <a:spAutoFit/>
          </a:bodyPr>
          <a:lstStyle/>
          <a:p>
            <a:pPr>
              <a:spcBef>
                <a:spcPts val="300"/>
              </a:spcBef>
              <a:spcAft>
                <a:spcPts val="300"/>
              </a:spcAft>
            </a:pPr>
            <a:r>
              <a:rPr lang="en-US" dirty="0"/>
              <a:t>Si ha un</a:t>
            </a:r>
            <a:r>
              <a:rPr lang="en-US" b="1" dirty="0">
                <a:solidFill>
                  <a:srgbClr val="FF0000"/>
                </a:solidFill>
              </a:rPr>
              <a:t> Pool Fire (o </a:t>
            </a:r>
            <a:r>
              <a:rPr lang="en-US" b="1" dirty="0" err="1">
                <a:solidFill>
                  <a:srgbClr val="FF0000"/>
                </a:solidFill>
              </a:rPr>
              <a:t>incendio</a:t>
            </a:r>
            <a:r>
              <a:rPr lang="en-US" b="1" dirty="0">
                <a:solidFill>
                  <a:srgbClr val="FF0000"/>
                </a:solidFill>
              </a:rPr>
              <a:t> di </a:t>
            </a:r>
            <a:r>
              <a:rPr lang="en-US" b="1" dirty="0" err="1">
                <a:solidFill>
                  <a:srgbClr val="FF0000"/>
                </a:solidFill>
              </a:rPr>
              <a:t>pozza</a:t>
            </a:r>
            <a:r>
              <a:rPr lang="en-US" b="1" dirty="0">
                <a:solidFill>
                  <a:srgbClr val="FF0000"/>
                </a:solidFill>
              </a:rPr>
              <a:t>) </a:t>
            </a:r>
            <a:r>
              <a:rPr lang="it-IT" dirty="0"/>
              <a:t>in caso di innesco di un liquido infiammabile sversato sul terreno (o acqua).</a:t>
            </a:r>
          </a:p>
          <a:p>
            <a:pPr algn="just">
              <a:spcBef>
                <a:spcPts val="300"/>
              </a:spcBef>
              <a:spcAft>
                <a:spcPts val="300"/>
              </a:spcAft>
            </a:pPr>
            <a:r>
              <a:rPr lang="it-IT" dirty="0"/>
              <a:t>Il liquido può essere anche un </a:t>
            </a:r>
            <a:r>
              <a:rPr lang="it-IT" b="1" dirty="0">
                <a:solidFill>
                  <a:srgbClr val="FF0000"/>
                </a:solidFill>
              </a:rPr>
              <a:t>gas compresso liquefatto</a:t>
            </a:r>
            <a:r>
              <a:rPr lang="it-IT" dirty="0"/>
              <a:t> (come il propano), che nel rilascio (e conseguente decompressione) si raffredda e diventa liquido, o un </a:t>
            </a:r>
            <a:r>
              <a:rPr lang="it-IT" b="1" dirty="0">
                <a:solidFill>
                  <a:srgbClr val="FF0000"/>
                </a:solidFill>
              </a:rPr>
              <a:t>gas liquefatto refrigerato</a:t>
            </a:r>
            <a:r>
              <a:rPr lang="it-IT" dirty="0"/>
              <a:t> (come il GNL).</a:t>
            </a:r>
            <a:endParaRPr lang="en-US" dirty="0"/>
          </a:p>
        </p:txBody>
      </p:sp>
      <p:graphicFrame>
        <p:nvGraphicFramePr>
          <p:cNvPr id="9" name="Tabella 8"/>
          <p:cNvGraphicFramePr>
            <a:graphicFrameLocks noGrp="1"/>
          </p:cNvGraphicFramePr>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Possible Scenarios for LNG and Propane</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Picture 21" descr="ecos_flags - TEMPLATE"/>
          <p:cNvPicPr/>
          <p:nvPr/>
        </p:nvPicPr>
        <p:blipFill>
          <a:blip r:embed="rId3" cstate="print"/>
          <a:srcRect/>
          <a:stretch>
            <a:fillRect/>
          </a:stretch>
        </p:blipFill>
        <p:spPr bwMode="auto">
          <a:xfrm>
            <a:off x="375544" y="274305"/>
            <a:ext cx="1161943" cy="542142"/>
          </a:xfrm>
          <a:prstGeom prst="rect">
            <a:avLst/>
          </a:prstGeom>
          <a:noFill/>
          <a:ln w="9525">
            <a:noFill/>
            <a:miter lim="800000"/>
            <a:headEnd/>
            <a:tailEnd/>
          </a:ln>
        </p:spPr>
      </p:pic>
      <p:pic>
        <p:nvPicPr>
          <p:cNvPr id="11" name="Immagine 10"/>
          <p:cNvPicPr>
            <a:picLocks noChangeAspect="1"/>
          </p:cNvPicPr>
          <p:nvPr/>
        </p:nvPicPr>
        <p:blipFill>
          <a:blip r:embed="rId4" cstate="print"/>
          <a:stretch>
            <a:fillRect/>
          </a:stretch>
        </p:blipFill>
        <p:spPr>
          <a:xfrm>
            <a:off x="7526954" y="264907"/>
            <a:ext cx="969684" cy="643435"/>
          </a:xfrm>
          <a:prstGeom prst="rect">
            <a:avLst/>
          </a:prstGeom>
        </p:spPr>
      </p:pic>
      <p:sp>
        <p:nvSpPr>
          <p:cNvPr id="2" name="Segnaposto numero diapositiva 1"/>
          <p:cNvSpPr>
            <a:spLocks noGrp="1"/>
          </p:cNvSpPr>
          <p:nvPr>
            <p:ph type="sldNum" sz="quarter" idx="12"/>
          </p:nvPr>
        </p:nvSpPr>
        <p:spPr/>
        <p:txBody>
          <a:bodyPr/>
          <a:lstStyle/>
          <a:p>
            <a:fld id="{09077430-67B0-4552-8951-B6BE6D635E4D}" type="slidenum">
              <a:rPr lang="it-IT" smtClean="0"/>
              <a:pPr/>
              <a:t>8</a:t>
            </a:fld>
            <a:endParaRPr lang="it-IT"/>
          </a:p>
        </p:txBody>
      </p:sp>
      <p:pic>
        <p:nvPicPr>
          <p:cNvPr id="30722" name="Picture 2" descr="Risultati immagini per pool fire"/>
          <p:cNvPicPr>
            <a:picLocks noChangeAspect="1" noChangeArrowheads="1"/>
          </p:cNvPicPr>
          <p:nvPr/>
        </p:nvPicPr>
        <p:blipFill>
          <a:blip r:embed="rId5" cstate="print"/>
          <a:srcRect/>
          <a:stretch>
            <a:fillRect/>
          </a:stretch>
        </p:blipFill>
        <p:spPr bwMode="auto">
          <a:xfrm>
            <a:off x="2288145" y="3471971"/>
            <a:ext cx="4589511" cy="3059674"/>
          </a:xfrm>
          <a:prstGeom prst="rect">
            <a:avLst/>
          </a:prstGeom>
          <a:noFill/>
        </p:spPr>
      </p:pic>
    </p:spTree>
    <p:extLst>
      <p:ext uri="{BB962C8B-B14F-4D97-AF65-F5344CB8AC3E}">
        <p14:creationId xmlns:p14="http://schemas.microsoft.com/office/powerpoint/2010/main" val="21843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23428" y="1014766"/>
            <a:ext cx="8518947" cy="542026"/>
          </a:xfrm>
          <a:prstGeom prst="rect">
            <a:avLst/>
          </a:prstGeom>
          <a:noFill/>
          <a:ln w="28575">
            <a:solidFill>
              <a:srgbClr val="002060"/>
            </a:solidFill>
            <a:miter lim="800000"/>
            <a:headEnd/>
            <a:tailEnd/>
          </a:ln>
        </p:spPr>
        <p:txBody>
          <a:bodyPr vert="horz" wrap="square" lIns="68580" tIns="34290" rIns="68580" bIns="34290" numCol="1"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Flash Fire UVCE</a:t>
            </a:r>
          </a:p>
        </p:txBody>
      </p:sp>
      <p:sp>
        <p:nvSpPr>
          <p:cNvPr id="5" name="CasellaDiTesto 4"/>
          <p:cNvSpPr txBox="1"/>
          <p:nvPr/>
        </p:nvSpPr>
        <p:spPr>
          <a:xfrm>
            <a:off x="450850" y="1778358"/>
            <a:ext cx="8196761" cy="2097129"/>
          </a:xfrm>
          <a:prstGeom prst="rect">
            <a:avLst/>
          </a:prstGeom>
          <a:noFill/>
        </p:spPr>
        <p:txBody>
          <a:bodyPr wrap="square" rtlCol="0">
            <a:spAutoFit/>
          </a:bodyPr>
          <a:lstStyle/>
          <a:p>
            <a:pPr algn="just">
              <a:spcBef>
                <a:spcPts val="300"/>
              </a:spcBef>
              <a:spcAft>
                <a:spcPts val="300"/>
              </a:spcAft>
            </a:pPr>
            <a:r>
              <a:rPr lang="it-IT" dirty="0"/>
              <a:t>Una</a:t>
            </a:r>
            <a:r>
              <a:rPr lang="it-IT" b="1" dirty="0">
                <a:solidFill>
                  <a:schemeClr val="accent1">
                    <a:lumMod val="50000"/>
                  </a:schemeClr>
                </a:solidFill>
              </a:rPr>
              <a:t> </a:t>
            </a:r>
            <a:r>
              <a:rPr lang="it-IT" b="1" dirty="0" err="1">
                <a:solidFill>
                  <a:srgbClr val="FF0000"/>
                </a:solidFill>
              </a:rPr>
              <a:t>Vapor</a:t>
            </a:r>
            <a:r>
              <a:rPr lang="it-IT" b="1" dirty="0">
                <a:solidFill>
                  <a:srgbClr val="FF0000"/>
                </a:solidFill>
              </a:rPr>
              <a:t> Cloud Fire</a:t>
            </a:r>
            <a:r>
              <a:rPr lang="it-IT" b="1" dirty="0">
                <a:solidFill>
                  <a:schemeClr val="accent1">
                    <a:lumMod val="50000"/>
                  </a:schemeClr>
                </a:solidFill>
              </a:rPr>
              <a:t> </a:t>
            </a:r>
            <a:r>
              <a:rPr lang="it-IT" dirty="0"/>
              <a:t>o</a:t>
            </a:r>
            <a:r>
              <a:rPr lang="it-IT" b="1" dirty="0">
                <a:solidFill>
                  <a:schemeClr val="accent1">
                    <a:lumMod val="50000"/>
                  </a:schemeClr>
                </a:solidFill>
              </a:rPr>
              <a:t> </a:t>
            </a:r>
            <a:r>
              <a:rPr lang="it-IT" b="1" dirty="0">
                <a:solidFill>
                  <a:srgbClr val="FF0000"/>
                </a:solidFill>
              </a:rPr>
              <a:t>Flash Fire</a:t>
            </a:r>
            <a:r>
              <a:rPr lang="it-IT" b="1" dirty="0">
                <a:solidFill>
                  <a:schemeClr val="accent1">
                    <a:lumMod val="50000"/>
                  </a:schemeClr>
                </a:solidFill>
              </a:rPr>
              <a:t> </a:t>
            </a:r>
            <a:r>
              <a:rPr lang="it-IT" dirty="0"/>
              <a:t>si verifica quando una nube infiammabile (miscela di gas infiammabili e aria) si innesca senza creazione di un effetto di sovrappressione significativo. L'effetto principale è termico.</a:t>
            </a:r>
          </a:p>
          <a:p>
            <a:pPr algn="just">
              <a:spcBef>
                <a:spcPts val="300"/>
              </a:spcBef>
              <a:spcAft>
                <a:spcPts val="300"/>
              </a:spcAft>
            </a:pPr>
            <a:r>
              <a:rPr lang="it-IT" dirty="0">
                <a:solidFill>
                  <a:srgbClr val="FF0000"/>
                </a:solidFill>
              </a:rPr>
              <a:t>Se si verifica un effetto di sovrapressione l'evento è una esplosione di nube di vapori (</a:t>
            </a:r>
            <a:r>
              <a:rPr lang="it-IT" dirty="0" err="1">
                <a:solidFill>
                  <a:srgbClr val="FF0000"/>
                </a:solidFill>
              </a:rPr>
              <a:t>Vapour</a:t>
            </a:r>
            <a:r>
              <a:rPr lang="it-IT" dirty="0">
                <a:solidFill>
                  <a:srgbClr val="FF0000"/>
                </a:solidFill>
              </a:rPr>
              <a:t> Cloud </a:t>
            </a:r>
            <a:r>
              <a:rPr lang="it-IT" dirty="0" err="1">
                <a:solidFill>
                  <a:srgbClr val="FF0000"/>
                </a:solidFill>
              </a:rPr>
              <a:t>Explosion</a:t>
            </a:r>
            <a:r>
              <a:rPr lang="it-IT" dirty="0">
                <a:solidFill>
                  <a:srgbClr val="FF0000"/>
                </a:solidFill>
              </a:rPr>
              <a:t> VCE). Nel caso in cui la nube infiammabile non è limitato dalle strutture (ad esempio tubazioni, vasi, ecc), questa esplosione è chiamato Unconfined Vapor Nube Explosion (UVCE)</a:t>
            </a:r>
            <a:r>
              <a:rPr lang="it-IT" b="1" dirty="0">
                <a:solidFill>
                  <a:srgbClr val="FF0000"/>
                </a:solidFill>
              </a:rPr>
              <a:t>.</a:t>
            </a:r>
            <a:endParaRPr lang="en-US" b="1" dirty="0">
              <a:solidFill>
                <a:srgbClr val="FF0000"/>
              </a:solidFill>
            </a:endParaRPr>
          </a:p>
        </p:txBody>
      </p:sp>
      <p:graphicFrame>
        <p:nvGraphicFramePr>
          <p:cNvPr id="9" name="Tabella 8"/>
          <p:cNvGraphicFramePr>
            <a:graphicFrameLocks noGrp="1"/>
          </p:cNvGraphicFramePr>
          <p:nvPr/>
        </p:nvGraphicFramePr>
        <p:xfrm>
          <a:off x="303955" y="217881"/>
          <a:ext cx="8496525" cy="704347"/>
        </p:xfrm>
        <a:graphic>
          <a:graphicData uri="http://schemas.openxmlformats.org/drawingml/2006/table">
            <a:tbl>
              <a:tblPr firstRow="1" bandRow="1">
                <a:tableStyleId>{5C22544A-7EE6-4342-B048-85BDC9FD1C3A}</a:tableStyleId>
              </a:tblPr>
              <a:tblGrid>
                <a:gridCol w="1496916">
                  <a:extLst>
                    <a:ext uri="{9D8B030D-6E8A-4147-A177-3AD203B41FA5}">
                      <a16:colId xmlns:a16="http://schemas.microsoft.com/office/drawing/2014/main" val="20000"/>
                    </a:ext>
                  </a:extLst>
                </a:gridCol>
                <a:gridCol w="5664425">
                  <a:extLst>
                    <a:ext uri="{9D8B030D-6E8A-4147-A177-3AD203B41FA5}">
                      <a16:colId xmlns:a16="http://schemas.microsoft.com/office/drawing/2014/main" val="20001"/>
                    </a:ext>
                  </a:extLst>
                </a:gridCol>
                <a:gridCol w="1335184">
                  <a:extLst>
                    <a:ext uri="{9D8B030D-6E8A-4147-A177-3AD203B41FA5}">
                      <a16:colId xmlns:a16="http://schemas.microsoft.com/office/drawing/2014/main" val="20002"/>
                    </a:ext>
                  </a:extLst>
                </a:gridCol>
              </a:tblGrid>
              <a:tr h="704347">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Arial" panose="020B0604020202020204" pitchFamily="34" charset="0"/>
                          <a:cs typeface="Arial" panose="020B0604020202020204" pitchFamily="34" charset="0"/>
                        </a:rPr>
                        <a:t>Possible Scenarios for LNG and Propane</a:t>
                      </a:r>
                      <a:endParaRPr lang="it-IT"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dirty="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Picture 21" descr="ecos_flags - TEMPLATE"/>
          <p:cNvPicPr/>
          <p:nvPr/>
        </p:nvPicPr>
        <p:blipFill>
          <a:blip r:embed="rId3" cstate="print"/>
          <a:srcRect/>
          <a:stretch>
            <a:fillRect/>
          </a:stretch>
        </p:blipFill>
        <p:spPr bwMode="auto">
          <a:xfrm>
            <a:off x="375544" y="274305"/>
            <a:ext cx="1161943" cy="542142"/>
          </a:xfrm>
          <a:prstGeom prst="rect">
            <a:avLst/>
          </a:prstGeom>
          <a:noFill/>
          <a:ln w="9525">
            <a:noFill/>
            <a:miter lim="800000"/>
            <a:headEnd/>
            <a:tailEnd/>
          </a:ln>
        </p:spPr>
      </p:pic>
      <p:pic>
        <p:nvPicPr>
          <p:cNvPr id="11" name="Immagine 10"/>
          <p:cNvPicPr>
            <a:picLocks noChangeAspect="1"/>
          </p:cNvPicPr>
          <p:nvPr/>
        </p:nvPicPr>
        <p:blipFill>
          <a:blip r:embed="rId4" cstate="print"/>
          <a:stretch>
            <a:fillRect/>
          </a:stretch>
        </p:blipFill>
        <p:spPr>
          <a:xfrm>
            <a:off x="7526954" y="264907"/>
            <a:ext cx="969684" cy="643435"/>
          </a:xfrm>
          <a:prstGeom prst="rect">
            <a:avLst/>
          </a:prstGeom>
        </p:spPr>
      </p:pic>
      <p:sp>
        <p:nvSpPr>
          <p:cNvPr id="2" name="Segnaposto numero diapositiva 1"/>
          <p:cNvSpPr>
            <a:spLocks noGrp="1"/>
          </p:cNvSpPr>
          <p:nvPr>
            <p:ph type="sldNum" sz="quarter" idx="12"/>
          </p:nvPr>
        </p:nvSpPr>
        <p:spPr/>
        <p:txBody>
          <a:bodyPr/>
          <a:lstStyle/>
          <a:p>
            <a:fld id="{09077430-67B0-4552-8951-B6BE6D635E4D}" type="slidenum">
              <a:rPr lang="it-IT" smtClean="0"/>
              <a:pPr/>
              <a:t>9</a:t>
            </a:fld>
            <a:endParaRPr lang="it-IT"/>
          </a:p>
        </p:txBody>
      </p:sp>
      <p:pic>
        <p:nvPicPr>
          <p:cNvPr id="12" name="Immagine 11">
            <a:extLst>
              <a:ext uri="{FF2B5EF4-FFF2-40B4-BE49-F238E27FC236}">
                <a16:creationId xmlns:a16="http://schemas.microsoft.com/office/drawing/2014/main" id="{7F85578E-5901-47FE-9D41-36622DC056AC}"/>
              </a:ext>
            </a:extLst>
          </p:cNvPr>
          <p:cNvPicPr>
            <a:picLocks noChangeAspect="1"/>
          </p:cNvPicPr>
          <p:nvPr/>
        </p:nvPicPr>
        <p:blipFill>
          <a:blip r:embed="rId5"/>
          <a:stretch>
            <a:fillRect/>
          </a:stretch>
        </p:blipFill>
        <p:spPr>
          <a:xfrm>
            <a:off x="1588222" y="3853425"/>
            <a:ext cx="5967556" cy="2648609"/>
          </a:xfrm>
          <a:prstGeom prst="rect">
            <a:avLst/>
          </a:prstGeom>
        </p:spPr>
      </p:pic>
    </p:spTree>
    <p:extLst>
      <p:ext uri="{BB962C8B-B14F-4D97-AF65-F5344CB8AC3E}">
        <p14:creationId xmlns:p14="http://schemas.microsoft.com/office/powerpoint/2010/main" val="11865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6762</TotalTime>
  <Words>3695</Words>
  <Application>Microsoft Macintosh PowerPoint</Application>
  <PresentationFormat>Presentazione su schermo (4:3)</PresentationFormat>
  <Paragraphs>484</Paragraphs>
  <Slides>37</Slides>
  <Notes>26</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37</vt:i4>
      </vt:variant>
    </vt:vector>
  </HeadingPairs>
  <TitlesOfParts>
    <vt:vector size="42" baseType="lpstr">
      <vt:lpstr>Arial</vt:lpstr>
      <vt:lpstr>Calibri</vt:lpstr>
      <vt:lpstr>Calibri Light</vt:lpstr>
      <vt:lpstr>Wingdings</vt:lpstr>
      <vt:lpstr>Tema di Office</vt:lpstr>
      <vt:lpstr>The application  of the Decree D.Lgs. 105/2015 (“Seveso” Law) on the Terminal FSRU Toscana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20</dc:creator>
  <cp:lastModifiedBy>BEVILACQUA PAOLO</cp:lastModifiedBy>
  <cp:revision>371</cp:revision>
  <dcterms:created xsi:type="dcterms:W3CDTF">2016-05-31T13:25:07Z</dcterms:created>
  <dcterms:modified xsi:type="dcterms:W3CDTF">2024-05-21T11:24:33Z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Confidential_OLT_Data_Classification</vt:lpwstr>
  </property>
</Properties>
</file>