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3" r:id="rId2"/>
    <p:sldId id="284" r:id="rId3"/>
    <p:sldId id="285" r:id="rId4"/>
    <p:sldId id="286" r:id="rId5"/>
    <p:sldId id="287" r:id="rId6"/>
    <p:sldId id="288" r:id="rId7"/>
    <p:sldId id="289" r:id="rId8"/>
    <p:sldId id="290" r:id="rId9"/>
    <p:sldId id="291" r:id="rId10"/>
    <p:sldId id="292" r:id="rId11"/>
    <p:sldId id="293" r:id="rId12"/>
    <p:sldId id="344" r:id="rId13"/>
    <p:sldId id="295" r:id="rId14"/>
    <p:sldId id="294" r:id="rId15"/>
    <p:sldId id="296" r:id="rId16"/>
    <p:sldId id="297" r:id="rId17"/>
    <p:sldId id="301" r:id="rId18"/>
    <p:sldId id="300" r:id="rId19"/>
    <p:sldId id="299" r:id="rId20"/>
    <p:sldId id="302" r:id="rId21"/>
    <p:sldId id="303" r:id="rId2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0" d="100"/>
          <a:sy n="100"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04/03/2026</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526473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04/03/2026</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593535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04/03/2026</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583914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04/03/2026</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61221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04/03/2026</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682062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04/03/2026</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434141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04/03/2026</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791352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04/03/2026</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435280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04/03/2026</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668076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04/03/2026</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400742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04/03/2026</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973663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04/03/2026</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27996993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4550884-D62C-8B61-1D62-C073367ED25F}"/>
              </a:ext>
            </a:extLst>
          </p:cNvPr>
          <p:cNvSpPr>
            <a:spLocks noGrp="1"/>
          </p:cNvSpPr>
          <p:nvPr>
            <p:ph idx="1"/>
          </p:nvPr>
        </p:nvSpPr>
        <p:spPr>
          <a:xfrm>
            <a:off x="838200" y="733331"/>
            <a:ext cx="10515600" cy="5443632"/>
          </a:xfrm>
        </p:spPr>
        <p:txBody>
          <a:bodyPr>
            <a:normAutofit lnSpcReduction="10000"/>
          </a:bodyPr>
          <a:lstStyle/>
          <a:p>
            <a:pPr algn="just"/>
            <a:r>
              <a:rPr lang="it-IT" dirty="0"/>
              <a:t>La Giovine Italia riesce a fare proseliti specialmente all’interno della borghesia cittadina, ma non nelle campagne, dove è ostacolata dall’analfabetismo e dalla diffidenza dei contadini verso i propositi rivoluzionari</a:t>
            </a:r>
          </a:p>
          <a:p>
            <a:pPr algn="just"/>
            <a:r>
              <a:rPr lang="it-IT" dirty="0"/>
              <a:t>In seguito ad alcuni tentativi insurrezionali fallimentari, Mazzini fonda in Svizzera nel 1834 la Giovine Europa, che si proponeva di battersi per l’autodeterminazione delle nazioni europee</a:t>
            </a:r>
          </a:p>
          <a:p>
            <a:pPr algn="just"/>
            <a:r>
              <a:rPr lang="it-IT" dirty="0"/>
              <a:t>Negli anni Quaranta in Italia cominciano a farsi strada ipotesi più moderate di quelle di Mazzini</a:t>
            </a:r>
          </a:p>
          <a:p>
            <a:pPr algn="just"/>
            <a:r>
              <a:rPr lang="it-IT" dirty="0"/>
              <a:t>Il sacerdote piemontese Vincenzo Gioberti, autore del volume </a:t>
            </a:r>
            <a:r>
              <a:rPr lang="it-IT" i="1" dirty="0"/>
              <a:t>Del primato morale e civile degli italiani</a:t>
            </a:r>
            <a:r>
              <a:rPr lang="it-IT" dirty="0"/>
              <a:t> (1843), pone la religione cristiana come criterio guida per arrivare ad un’indipendenza nazionale</a:t>
            </a:r>
          </a:p>
        </p:txBody>
      </p:sp>
    </p:spTree>
    <p:extLst>
      <p:ext uri="{BB962C8B-B14F-4D97-AF65-F5344CB8AC3E}">
        <p14:creationId xmlns:p14="http://schemas.microsoft.com/office/powerpoint/2010/main" val="820253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80B3C02-1CAE-1F84-28E4-FB291F83C551}"/>
              </a:ext>
            </a:extLst>
          </p:cNvPr>
          <p:cNvSpPr>
            <a:spLocks noGrp="1"/>
          </p:cNvSpPr>
          <p:nvPr>
            <p:ph idx="1"/>
          </p:nvPr>
        </p:nvSpPr>
        <p:spPr>
          <a:xfrm>
            <a:off x="838200" y="679010"/>
            <a:ext cx="10515600" cy="5497953"/>
          </a:xfrm>
        </p:spPr>
        <p:txBody>
          <a:bodyPr/>
          <a:lstStyle/>
          <a:p>
            <a:pPr algn="just"/>
            <a:r>
              <a:rPr lang="it-IT" dirty="0"/>
              <a:t>Con l’appoggio delle truppe croate, l’esercito austriaco riesce a riprendere il controllo di Vienna</a:t>
            </a:r>
          </a:p>
          <a:p>
            <a:pPr algn="just"/>
            <a:r>
              <a:rPr lang="it-IT" dirty="0"/>
              <a:t>Nel dicembre 1848 l’imperatore Ferdinando I abdica a favore del nipote Francesco Giuseppe</a:t>
            </a:r>
          </a:p>
          <a:p>
            <a:pPr algn="just"/>
            <a:r>
              <a:rPr lang="it-IT" dirty="0"/>
              <a:t>Nel marzo 1849 l’Assemblea costituente imperiale viene sciolta dall’esercito</a:t>
            </a:r>
          </a:p>
          <a:p>
            <a:pPr algn="just"/>
            <a:r>
              <a:rPr lang="it-IT" dirty="0"/>
              <a:t>Nell’aprile del 1849 l’Assemblea nazionale ungherese proclama l’indipendenza dell’Ungheria</a:t>
            </a:r>
          </a:p>
          <a:p>
            <a:pPr algn="just"/>
            <a:r>
              <a:rPr lang="it-IT" dirty="0"/>
              <a:t>Con l’aiuto della Russia, l’Austria riesce a riconquistare l’Ungheria nell’agosto 1849</a:t>
            </a:r>
          </a:p>
          <a:p>
            <a:pPr algn="just"/>
            <a:r>
              <a:rPr lang="it-IT" dirty="0"/>
              <a:t>Nell’agosto 1849 anche Venezia viene riconquistata dagli austriaci</a:t>
            </a:r>
          </a:p>
        </p:txBody>
      </p:sp>
    </p:spTree>
    <p:extLst>
      <p:ext uri="{BB962C8B-B14F-4D97-AF65-F5344CB8AC3E}">
        <p14:creationId xmlns:p14="http://schemas.microsoft.com/office/powerpoint/2010/main" val="4063532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77D42C4-02C3-E516-910B-B18347198F84}"/>
              </a:ext>
            </a:extLst>
          </p:cNvPr>
          <p:cNvSpPr>
            <a:spLocks noGrp="1"/>
          </p:cNvSpPr>
          <p:nvPr>
            <p:ph idx="1"/>
          </p:nvPr>
        </p:nvSpPr>
        <p:spPr>
          <a:xfrm>
            <a:off x="838200" y="642796"/>
            <a:ext cx="10515600" cy="5534167"/>
          </a:xfrm>
        </p:spPr>
        <p:txBody>
          <a:bodyPr>
            <a:normAutofit/>
          </a:bodyPr>
          <a:lstStyle/>
          <a:p>
            <a:pPr algn="just"/>
            <a:r>
              <a:rPr lang="it-IT" dirty="0"/>
              <a:t>Una repubblica romana, proclamata nel febbraio 1849 dopo la fuga di Pio IX, guidata da un triumvirato capeggiato da Mazzini, viene sciolta per intervento francese nel luglio 1849</a:t>
            </a:r>
          </a:p>
          <a:p>
            <a:pPr algn="just"/>
            <a:r>
              <a:rPr lang="it-IT" dirty="0"/>
              <a:t>Alla fine del biennio rivoluzionario 1848-49 in Italia, solo il Regno di Sardegna conserverà una costituzione (lo Statuto Albertino) e un parlamento con una Camera elettiva</a:t>
            </a:r>
          </a:p>
          <a:p>
            <a:pPr algn="just"/>
            <a:r>
              <a:rPr lang="it-IT" dirty="0"/>
              <a:t>Negli Stati tedeschi, l’Assemblea di Francoforte aveva deciso di risolvere la questione nazionale in base al modello «piccolo-tedesco», che escludeva gli stati tedeschi dell’Impero austriaco e si centrava invece sul Regno di Prussia e gli stati tedeschi del Nord</a:t>
            </a:r>
          </a:p>
          <a:p>
            <a:pPr algn="just"/>
            <a:r>
              <a:rPr lang="it-IT" dirty="0"/>
              <a:t>Il re di Prussia Federico Guglielmo IV, a cui l’Assemblea aveva offerto la corona di questo Regno federale tedesco, rifiuta e nel maggio 1848 l’Assemblea di Francoforte è sciolta</a:t>
            </a:r>
          </a:p>
        </p:txBody>
      </p:sp>
    </p:spTree>
    <p:extLst>
      <p:ext uri="{BB962C8B-B14F-4D97-AF65-F5344CB8AC3E}">
        <p14:creationId xmlns:p14="http://schemas.microsoft.com/office/powerpoint/2010/main" val="1331150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AEE6E2-6F4B-FCC6-ECC2-6818FD7F91DD}"/>
              </a:ext>
            </a:extLst>
          </p:cNvPr>
          <p:cNvSpPr>
            <a:spLocks noGrp="1"/>
          </p:cNvSpPr>
          <p:nvPr>
            <p:ph type="title"/>
          </p:nvPr>
        </p:nvSpPr>
        <p:spPr>
          <a:xfrm>
            <a:off x="838200" y="365126"/>
            <a:ext cx="10515600" cy="458740"/>
          </a:xfrm>
        </p:spPr>
        <p:txBody>
          <a:bodyPr>
            <a:normAutofit/>
          </a:bodyPr>
          <a:lstStyle/>
          <a:p>
            <a:pPr algn="ctr"/>
            <a:r>
              <a:rPr lang="it-IT" sz="2400" dirty="0"/>
              <a:t>Carta etnica dell’Impero austriaco</a:t>
            </a:r>
          </a:p>
        </p:txBody>
      </p:sp>
      <p:pic>
        <p:nvPicPr>
          <p:cNvPr id="1026" name="Picture 2" descr="Austria 1848">
            <a:extLst>
              <a:ext uri="{FF2B5EF4-FFF2-40B4-BE49-F238E27FC236}">
                <a16:creationId xmlns:a16="http://schemas.microsoft.com/office/drawing/2014/main" id="{78810961-28FE-CFCF-C658-E8C7CD76319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87184" y="752451"/>
            <a:ext cx="6417631" cy="53530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4402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E4BD1-D4BD-50B6-D13B-E3CFC7F5ED02}"/>
              </a:ext>
            </a:extLst>
          </p:cNvPr>
          <p:cNvSpPr>
            <a:spLocks noGrp="1"/>
          </p:cNvSpPr>
          <p:nvPr>
            <p:ph type="title"/>
          </p:nvPr>
        </p:nvSpPr>
        <p:spPr>
          <a:xfrm>
            <a:off x="838200" y="365125"/>
            <a:ext cx="10515600" cy="748451"/>
          </a:xfrm>
        </p:spPr>
        <p:txBody>
          <a:bodyPr>
            <a:normAutofit/>
          </a:bodyPr>
          <a:lstStyle/>
          <a:p>
            <a:pPr algn="ctr"/>
            <a:r>
              <a:rPr lang="it-IT" sz="2400" dirty="0"/>
              <a:t>Le rivoluzioni del 1848-49</a:t>
            </a:r>
          </a:p>
        </p:txBody>
      </p:sp>
      <p:pic>
        <p:nvPicPr>
          <p:cNvPr id="1026" name="Picture 2" descr="Ripasso Facile: RIASSUNTO PRIMA GUERRA D'INDIPENDENZA">
            <a:extLst>
              <a:ext uri="{FF2B5EF4-FFF2-40B4-BE49-F238E27FC236}">
                <a16:creationId xmlns:a16="http://schemas.microsoft.com/office/drawing/2014/main" id="{E36EA207-1919-F3A8-A8F3-6810E2AC156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039736" y="1113576"/>
            <a:ext cx="6112527" cy="50633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0492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20A64DE-EC6D-4E86-3EC7-CB5E7E88C727}"/>
              </a:ext>
            </a:extLst>
          </p:cNvPr>
          <p:cNvSpPr>
            <a:spLocks noGrp="1"/>
          </p:cNvSpPr>
          <p:nvPr>
            <p:ph idx="1"/>
          </p:nvPr>
        </p:nvSpPr>
        <p:spPr>
          <a:xfrm>
            <a:off x="838200" y="724277"/>
            <a:ext cx="10515600" cy="5452686"/>
          </a:xfrm>
        </p:spPr>
        <p:txBody>
          <a:bodyPr>
            <a:normAutofit lnSpcReduction="10000"/>
          </a:bodyPr>
          <a:lstStyle/>
          <a:p>
            <a:pPr algn="just"/>
            <a:r>
              <a:rPr lang="it-IT" dirty="0"/>
              <a:t>La caratteristica delle rivoluzioni della prima metà dell’Ottocento rispetto a quelle dei secoli precedenti è che al centro non c’era più la questione fiscale ma la questione della sovranità politica</a:t>
            </a:r>
          </a:p>
          <a:p>
            <a:pPr algn="just"/>
            <a:r>
              <a:rPr lang="it-IT" dirty="0"/>
              <a:t>L’idea è che la sovranità deve essere affidata al «popolo»</a:t>
            </a:r>
          </a:p>
          <a:p>
            <a:pPr algn="just"/>
            <a:r>
              <a:rPr lang="it-IT" dirty="0"/>
              <a:t>Il «popolo» di cui si parla però è esclusivamente la parte maschile della popolazione: nessuna costituzione dell’epoca contemplava l’esercizio dei diritti politici da parte delle donne</a:t>
            </a:r>
          </a:p>
          <a:p>
            <a:pPr algn="just"/>
            <a:r>
              <a:rPr lang="it-IT" dirty="0"/>
              <a:t>Proprio durante il 1848-49 si rende evidente il fatto che la categoria di «popolo» indistinto è un’astrazione, perché il «popolo» a sua volta si divide per contrapposti interessi sociali e di classe</a:t>
            </a:r>
          </a:p>
          <a:p>
            <a:pPr algn="just"/>
            <a:r>
              <a:rPr lang="it-IT" dirty="0"/>
              <a:t>L’idea di «nazione» inoltre sempre più si caratterizza per un antagonismo nei confronti delle «altre» nazioni percepite come nemiche: l’idea mazziniana della «fratellanza» fra le nazioni sembra ormai tramontata</a:t>
            </a:r>
          </a:p>
        </p:txBody>
      </p:sp>
    </p:spTree>
    <p:extLst>
      <p:ext uri="{BB962C8B-B14F-4D97-AF65-F5344CB8AC3E}">
        <p14:creationId xmlns:p14="http://schemas.microsoft.com/office/powerpoint/2010/main" val="2002996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2AB35A-82CA-A3F6-E90D-003AF33175E3}"/>
              </a:ext>
            </a:extLst>
          </p:cNvPr>
          <p:cNvSpPr>
            <a:spLocks noGrp="1"/>
          </p:cNvSpPr>
          <p:nvPr>
            <p:ph type="title"/>
          </p:nvPr>
        </p:nvSpPr>
        <p:spPr/>
        <p:txBody>
          <a:bodyPr/>
          <a:lstStyle/>
          <a:p>
            <a:r>
              <a:rPr lang="it-IT" dirty="0"/>
              <a:t>Un’era di progresso</a:t>
            </a:r>
          </a:p>
        </p:txBody>
      </p:sp>
      <p:sp>
        <p:nvSpPr>
          <p:cNvPr id="3" name="Segnaposto contenuto 2">
            <a:extLst>
              <a:ext uri="{FF2B5EF4-FFF2-40B4-BE49-F238E27FC236}">
                <a16:creationId xmlns:a16="http://schemas.microsoft.com/office/drawing/2014/main" id="{AB2F359C-7686-457D-7635-4CC88BC75AC7}"/>
              </a:ext>
            </a:extLst>
          </p:cNvPr>
          <p:cNvSpPr>
            <a:spLocks noGrp="1"/>
          </p:cNvSpPr>
          <p:nvPr>
            <p:ph idx="1"/>
          </p:nvPr>
        </p:nvSpPr>
        <p:spPr/>
        <p:txBody>
          <a:bodyPr/>
          <a:lstStyle/>
          <a:p>
            <a:pPr algn="just"/>
            <a:r>
              <a:rPr lang="it-IT" dirty="0"/>
              <a:t>Nel corso dell’Ottocento aumenta il numero di strade pavimentate e percorribili in carrozza</a:t>
            </a:r>
          </a:p>
          <a:p>
            <a:pPr algn="just"/>
            <a:r>
              <a:rPr lang="it-IT" dirty="0"/>
              <a:t>Fra il 1825 e il 1880 la rete ferroviaria europea passa da 2000 km complessivi a più di 100.000 km, con una concentrazione nel Regno Unito e nell’Europa centro-settentrionale</a:t>
            </a:r>
          </a:p>
          <a:p>
            <a:pPr algn="just"/>
            <a:r>
              <a:rPr lang="it-IT" dirty="0"/>
              <a:t>I tempi e i costi degli spostamenti di persone e merci si riducono drasticamente</a:t>
            </a:r>
          </a:p>
          <a:p>
            <a:pPr algn="just"/>
            <a:r>
              <a:rPr lang="it-IT" dirty="0"/>
              <a:t>Le industrie che vengono maggiormente stimolate da ferrovie e ponti sono quelle siderurgiche, meccaniche e del legname</a:t>
            </a:r>
          </a:p>
        </p:txBody>
      </p:sp>
    </p:spTree>
    <p:extLst>
      <p:ext uri="{BB962C8B-B14F-4D97-AF65-F5344CB8AC3E}">
        <p14:creationId xmlns:p14="http://schemas.microsoft.com/office/powerpoint/2010/main" val="27660276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745F0EB-1F0E-DEB9-3D47-94D2C4EAB0C6}"/>
              </a:ext>
            </a:extLst>
          </p:cNvPr>
          <p:cNvSpPr>
            <a:spLocks noGrp="1"/>
          </p:cNvSpPr>
          <p:nvPr>
            <p:ph idx="1"/>
          </p:nvPr>
        </p:nvSpPr>
        <p:spPr>
          <a:xfrm>
            <a:off x="838200" y="832919"/>
            <a:ext cx="10515600" cy="5344044"/>
          </a:xfrm>
        </p:spPr>
        <p:txBody>
          <a:bodyPr/>
          <a:lstStyle/>
          <a:p>
            <a:pPr algn="just"/>
            <a:r>
              <a:rPr lang="it-IT" dirty="0"/>
              <a:t>Al centro di questo meccanismo sta la macchina a vapore e quindi la produzione di carbone</a:t>
            </a:r>
          </a:p>
          <a:p>
            <a:pPr algn="just"/>
            <a:r>
              <a:rPr lang="it-IT" dirty="0"/>
              <a:t>Vengono migliorati i sistemi di produzione dell’acciaio, più flessibile e resistente di ferro e ghisa</a:t>
            </a:r>
          </a:p>
          <a:p>
            <a:pPr algn="just"/>
            <a:r>
              <a:rPr lang="it-IT" dirty="0"/>
              <a:t>Nelle città si concentrano le industrie, in particolare siderurgiche e tessili, e vi lavorano operai spesso giunti dalle campagne</a:t>
            </a:r>
          </a:p>
          <a:p>
            <a:pPr algn="just"/>
            <a:r>
              <a:rPr lang="it-IT" dirty="0"/>
              <a:t>Gli operai vivono in sobborghi industriali delle grandi città in condizioni di vita pessime</a:t>
            </a:r>
          </a:p>
          <a:p>
            <a:pPr algn="just"/>
            <a:r>
              <a:rPr lang="it-IT" dirty="0"/>
              <a:t>Vengono sfruttati anche i bambini</a:t>
            </a:r>
          </a:p>
          <a:p>
            <a:pPr algn="just"/>
            <a:r>
              <a:rPr lang="it-IT" dirty="0"/>
              <a:t>I tassi di mortalità nei quartieri operai sono molto alti</a:t>
            </a:r>
          </a:p>
        </p:txBody>
      </p:sp>
    </p:spTree>
    <p:extLst>
      <p:ext uri="{BB962C8B-B14F-4D97-AF65-F5344CB8AC3E}">
        <p14:creationId xmlns:p14="http://schemas.microsoft.com/office/powerpoint/2010/main" val="1884668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E23924-3BF4-5C78-8D51-894E3803ACF3}"/>
              </a:ext>
            </a:extLst>
          </p:cNvPr>
          <p:cNvSpPr>
            <a:spLocks noGrp="1"/>
          </p:cNvSpPr>
          <p:nvPr>
            <p:ph type="title"/>
          </p:nvPr>
        </p:nvSpPr>
        <p:spPr>
          <a:xfrm>
            <a:off x="838200" y="365126"/>
            <a:ext cx="10515600" cy="974788"/>
          </a:xfrm>
        </p:spPr>
        <p:txBody>
          <a:bodyPr>
            <a:normAutofit/>
          </a:bodyPr>
          <a:lstStyle/>
          <a:p>
            <a:pPr algn="ctr"/>
            <a:r>
              <a:rPr lang="it-IT" sz="2400" dirty="0"/>
              <a:t>Le ferrovie in Europa</a:t>
            </a:r>
          </a:p>
        </p:txBody>
      </p:sp>
      <p:pic>
        <p:nvPicPr>
          <p:cNvPr id="4098" name="Picture 2" descr="Lo sviluppo della rete ferroviaria in Europa (1850-70)">
            <a:extLst>
              <a:ext uri="{FF2B5EF4-FFF2-40B4-BE49-F238E27FC236}">
                <a16:creationId xmlns:a16="http://schemas.microsoft.com/office/drawing/2014/main" id="{85E07B8E-BF70-8A7C-7840-D7F91FB5385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28975" y="1519238"/>
            <a:ext cx="5734050" cy="4363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97025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989420-A9E2-DCD4-D011-B7C1E76E2E9A}"/>
              </a:ext>
            </a:extLst>
          </p:cNvPr>
          <p:cNvSpPr>
            <a:spLocks noGrp="1"/>
          </p:cNvSpPr>
          <p:nvPr>
            <p:ph type="title"/>
          </p:nvPr>
        </p:nvSpPr>
        <p:spPr>
          <a:xfrm>
            <a:off x="838200" y="365126"/>
            <a:ext cx="10515600" cy="996950"/>
          </a:xfrm>
        </p:spPr>
        <p:txBody>
          <a:bodyPr>
            <a:normAutofit/>
          </a:bodyPr>
          <a:lstStyle/>
          <a:p>
            <a:pPr algn="ctr"/>
            <a:r>
              <a:rPr lang="it-IT" sz="2400" dirty="0"/>
              <a:t>Crescita della popolazione</a:t>
            </a:r>
          </a:p>
        </p:txBody>
      </p:sp>
      <p:pic>
        <p:nvPicPr>
          <p:cNvPr id="3074" name="Picture 2" descr="Crescita della popolazione in alcune città europee tra 1800 e 1850">
            <a:extLst>
              <a:ext uri="{FF2B5EF4-FFF2-40B4-BE49-F238E27FC236}">
                <a16:creationId xmlns:a16="http://schemas.microsoft.com/office/drawing/2014/main" id="{DDCB4019-301B-5B27-C378-E9B166BE01F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733800" y="1509713"/>
            <a:ext cx="4724399" cy="41870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51032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4AF909F-4D80-D11B-9261-3C39F5F91391}"/>
              </a:ext>
            </a:extLst>
          </p:cNvPr>
          <p:cNvSpPr>
            <a:spLocks noGrp="1"/>
          </p:cNvSpPr>
          <p:nvPr>
            <p:ph idx="1"/>
          </p:nvPr>
        </p:nvSpPr>
        <p:spPr>
          <a:xfrm>
            <a:off x="838200" y="751438"/>
            <a:ext cx="10515600" cy="5425525"/>
          </a:xfrm>
        </p:spPr>
        <p:txBody>
          <a:bodyPr>
            <a:normAutofit lnSpcReduction="10000"/>
          </a:bodyPr>
          <a:lstStyle/>
          <a:p>
            <a:pPr algn="just"/>
            <a:r>
              <a:rPr lang="it-IT" dirty="0"/>
              <a:t>Grande sviluppo delle banche, dove i risparmiatori depositano il loro denaro e ricavano degli interessi, mentre le banche a loro volta prestano denaro ad altri risparmiatori o ad imprese, in cambio di interessi maggiori</a:t>
            </a:r>
          </a:p>
          <a:p>
            <a:pPr algn="just"/>
            <a:r>
              <a:rPr lang="it-IT" dirty="0"/>
              <a:t>Le banche centrali posseggono le riserve auree di un paese ed emettono carta moneta o moneta metallica</a:t>
            </a:r>
          </a:p>
          <a:p>
            <a:pPr algn="just"/>
            <a:r>
              <a:rPr lang="it-IT" dirty="0"/>
              <a:t>Il sistema si basa sul «</a:t>
            </a:r>
            <a:r>
              <a:rPr lang="it-IT" dirty="0" err="1"/>
              <a:t>gold</a:t>
            </a:r>
            <a:r>
              <a:rPr lang="it-IT" dirty="0"/>
              <a:t> standard», per cui vi è la possibilità di un’immediata convertibilità di banconote in oro</a:t>
            </a:r>
          </a:p>
          <a:p>
            <a:pPr algn="just"/>
            <a:r>
              <a:rPr lang="it-IT" dirty="0"/>
              <a:t>Nelle città poi l’offerta di beni e servizi è aumentata e i prezzi restano stabili, grazie ai progressi nei trasporti, sia via terra che via mare</a:t>
            </a:r>
          </a:p>
          <a:p>
            <a:pPr algn="just"/>
            <a:r>
              <a:rPr lang="it-IT" dirty="0"/>
              <a:t>Fra gli anni Quaranta e Settanta dell’Ottocento si impone il sistema economico liberista di tipo britannico, che postula la diminuzione o l’annullamento dei dazi doganali</a:t>
            </a:r>
          </a:p>
        </p:txBody>
      </p:sp>
    </p:spTree>
    <p:extLst>
      <p:ext uri="{BB962C8B-B14F-4D97-AF65-F5344CB8AC3E}">
        <p14:creationId xmlns:p14="http://schemas.microsoft.com/office/powerpoint/2010/main" val="551765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4D14C8D-1DD9-D9AC-0BFF-35308E81CF08}"/>
              </a:ext>
            </a:extLst>
          </p:cNvPr>
          <p:cNvSpPr>
            <a:spLocks noGrp="1"/>
          </p:cNvSpPr>
          <p:nvPr>
            <p:ph idx="1"/>
          </p:nvPr>
        </p:nvSpPr>
        <p:spPr>
          <a:xfrm>
            <a:off x="838200" y="715224"/>
            <a:ext cx="10515600" cy="5461739"/>
          </a:xfrm>
        </p:spPr>
        <p:txBody>
          <a:bodyPr/>
          <a:lstStyle/>
          <a:p>
            <a:pPr algn="just"/>
            <a:r>
              <a:rPr lang="it-IT" dirty="0"/>
              <a:t>Alla testa dell’iniziativa politica secondo Gioberti non ci può essere il popolo ma devono essere i sovrani, sotto il coordinamento del papa</a:t>
            </a:r>
          </a:p>
          <a:p>
            <a:pPr algn="just"/>
            <a:r>
              <a:rPr lang="it-IT" dirty="0"/>
              <a:t>La rinascita italiana deve quindi svilupparsi con un’unione di tipo confederale degli Stati allora esistenti, la cui presidenza doveva essere affidata al papa, a cui era conferita una superiorità etica: neoguelfismo</a:t>
            </a:r>
          </a:p>
          <a:p>
            <a:pPr algn="just"/>
            <a:r>
              <a:rPr lang="it-IT" dirty="0"/>
              <a:t>Il nobile piemontese Cesare Balbo, nel volume </a:t>
            </a:r>
            <a:r>
              <a:rPr lang="it-IT" i="1" dirty="0"/>
              <a:t>Delle speranze d’Italia</a:t>
            </a:r>
            <a:r>
              <a:rPr lang="it-IT" dirty="0"/>
              <a:t> (1844) appoggia l’idea di Gioberti di una soluzione confederale</a:t>
            </a:r>
          </a:p>
          <a:p>
            <a:pPr algn="just"/>
            <a:r>
              <a:rPr lang="it-IT" dirty="0"/>
              <a:t>Balbo critica però l’idea di mettere il papa al centro di questa confederazione, visto il suo orientamento politico reazionario</a:t>
            </a:r>
          </a:p>
        </p:txBody>
      </p:sp>
    </p:spTree>
    <p:extLst>
      <p:ext uri="{BB962C8B-B14F-4D97-AF65-F5344CB8AC3E}">
        <p14:creationId xmlns:p14="http://schemas.microsoft.com/office/powerpoint/2010/main" val="25943891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45161D9-A8E6-2B30-5B2D-F61C40268284}"/>
              </a:ext>
            </a:extLst>
          </p:cNvPr>
          <p:cNvSpPr>
            <a:spLocks noGrp="1"/>
          </p:cNvSpPr>
          <p:nvPr>
            <p:ph idx="1"/>
          </p:nvPr>
        </p:nvSpPr>
        <p:spPr>
          <a:xfrm>
            <a:off x="838200" y="697117"/>
            <a:ext cx="10515600" cy="5479846"/>
          </a:xfrm>
        </p:spPr>
        <p:txBody>
          <a:bodyPr/>
          <a:lstStyle/>
          <a:p>
            <a:pPr algn="just"/>
            <a:r>
              <a:rPr lang="it-IT" dirty="0"/>
              <a:t>Questo comporta l’aumento del volume degli scambi commerciali fra i vari paesi, a livello europeo ed extraeuropeo</a:t>
            </a:r>
          </a:p>
          <a:p>
            <a:pPr algn="just"/>
            <a:r>
              <a:rPr lang="it-IT" dirty="0"/>
              <a:t>Ogni area tende a specializzarsi: l’Europa nord-occidentale produce soprattutto manufatti a tecnologia avanzata (macchinari, prodotti siderurgici, manufatti tessili), esportati nelle periferie europee (Penisola iberica, Italia, Balcani, Europa orientale) e nel resto del mondo</a:t>
            </a:r>
          </a:p>
          <a:p>
            <a:pPr algn="just"/>
            <a:r>
              <a:rPr lang="it-IT" dirty="0"/>
              <a:t>Dalle zone tecnologicamente meno avanzate viceversa arrivano materie prime e beni alimentari</a:t>
            </a:r>
          </a:p>
          <a:p>
            <a:pPr algn="just"/>
            <a:r>
              <a:rPr lang="it-IT" dirty="0"/>
              <a:t>I paesi più avanzati hanno quindi una bilancia commerciale in attivo che permette loro di sviluppare ulteriormente la propria economia</a:t>
            </a:r>
          </a:p>
        </p:txBody>
      </p:sp>
    </p:spTree>
    <p:extLst>
      <p:ext uri="{BB962C8B-B14F-4D97-AF65-F5344CB8AC3E}">
        <p14:creationId xmlns:p14="http://schemas.microsoft.com/office/powerpoint/2010/main" val="11796646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E31FD4E-BF3A-426D-0E85-0839A3F25BB4}"/>
              </a:ext>
            </a:extLst>
          </p:cNvPr>
          <p:cNvSpPr>
            <a:spLocks noGrp="1"/>
          </p:cNvSpPr>
          <p:nvPr>
            <p:ph idx="1"/>
          </p:nvPr>
        </p:nvSpPr>
        <p:spPr>
          <a:xfrm>
            <a:off x="838200" y="715224"/>
            <a:ext cx="10515600" cy="5461739"/>
          </a:xfrm>
        </p:spPr>
        <p:txBody>
          <a:bodyPr>
            <a:normAutofit lnSpcReduction="10000"/>
          </a:bodyPr>
          <a:lstStyle/>
          <a:p>
            <a:pPr algn="just"/>
            <a:r>
              <a:rPr lang="it-IT" dirty="0"/>
              <a:t>Per le comunicazioni c’è il servizio postale, regolamentato in Inghilterra nel 1837 con l’introduzione del francobollo</a:t>
            </a:r>
          </a:p>
          <a:p>
            <a:pPr algn="just"/>
            <a:r>
              <a:rPr lang="it-IT" dirty="0"/>
              <a:t>Dalla metà dell’Ottocento si sviluppa poi sempre più il telegrafo, inventato nel 1844 da Samuel Morse: nella seconda metà dell’Ottocento, tramite cavi sottomarini è possibile collegare telegraficamente tutti i continenti</a:t>
            </a:r>
          </a:p>
          <a:p>
            <a:pPr algn="just"/>
            <a:r>
              <a:rPr lang="it-IT" dirty="0"/>
              <a:t>Dal punto di vista filosofico il positivismo (Auguste Comte e Herbert Spencer) sostiene che l’umanità era incamminata verso un indefinito futuro di progresso</a:t>
            </a:r>
          </a:p>
          <a:p>
            <a:pPr algn="just"/>
            <a:r>
              <a:rPr lang="it-IT" dirty="0"/>
              <a:t>Charles Darwin con </a:t>
            </a:r>
            <a:r>
              <a:rPr lang="it-IT" i="1" dirty="0"/>
              <a:t>L’origine delle specie</a:t>
            </a:r>
            <a:r>
              <a:rPr lang="it-IT" dirty="0"/>
              <a:t> (1859) costruisce una teoria dell’evoluzione per cui ogni forma di vita deriva da forme di vita precedenti, che si evolvono tramite un processo di «selezione naturale»</a:t>
            </a:r>
          </a:p>
          <a:p>
            <a:endParaRPr lang="it-IT" dirty="0"/>
          </a:p>
        </p:txBody>
      </p:sp>
    </p:spTree>
    <p:extLst>
      <p:ext uri="{BB962C8B-B14F-4D97-AF65-F5344CB8AC3E}">
        <p14:creationId xmlns:p14="http://schemas.microsoft.com/office/powerpoint/2010/main" val="664981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9A93B13-FF04-DCBC-764E-5A8B89253AF2}"/>
              </a:ext>
            </a:extLst>
          </p:cNvPr>
          <p:cNvSpPr>
            <a:spLocks noGrp="1"/>
          </p:cNvSpPr>
          <p:nvPr>
            <p:ph idx="1"/>
          </p:nvPr>
        </p:nvSpPr>
        <p:spPr>
          <a:xfrm>
            <a:off x="838200" y="706170"/>
            <a:ext cx="10515600" cy="5470793"/>
          </a:xfrm>
        </p:spPr>
        <p:txBody>
          <a:bodyPr/>
          <a:lstStyle/>
          <a:p>
            <a:pPr algn="just"/>
            <a:r>
              <a:rPr lang="it-IT" dirty="0"/>
              <a:t>Spiega che era prima di tutto necessario allontanare in qualche modo l’Austria dalle questioni italiane, tramite un suo «</a:t>
            </a:r>
            <a:r>
              <a:rPr lang="it-IT" dirty="0" err="1"/>
              <a:t>inorientamento</a:t>
            </a:r>
            <a:r>
              <a:rPr lang="it-IT" dirty="0"/>
              <a:t>» in direzione dei Balcani, dove il dominio ottomano si stava progressivamente sfaldando</a:t>
            </a:r>
          </a:p>
          <a:p>
            <a:pPr algn="just"/>
            <a:r>
              <a:rPr lang="it-IT" dirty="0"/>
              <a:t>Balbo affida al Piemonte il compito di guidare questo processo confederale</a:t>
            </a:r>
          </a:p>
          <a:p>
            <a:pPr algn="just"/>
            <a:r>
              <a:rPr lang="it-IT" dirty="0"/>
              <a:t>Fra il 1843 e il 1845 falliscono altri tentativi insurrezionali mazziniani e nel 1846 alla morte di papa Gregorio XVI viene eletto nuovo papa Pio IX, che prende subito dei provvedimenti di tipo liberale (amnistia, attenuazione della censura, creazione di una Consulta di Stato)</a:t>
            </a:r>
          </a:p>
          <a:p>
            <a:endParaRPr lang="it-IT" dirty="0"/>
          </a:p>
        </p:txBody>
      </p:sp>
    </p:spTree>
    <p:extLst>
      <p:ext uri="{BB962C8B-B14F-4D97-AF65-F5344CB8AC3E}">
        <p14:creationId xmlns:p14="http://schemas.microsoft.com/office/powerpoint/2010/main" val="631716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CD7463-9E26-206C-2453-39A13CC83941}"/>
              </a:ext>
            </a:extLst>
          </p:cNvPr>
          <p:cNvSpPr>
            <a:spLocks noGrp="1"/>
          </p:cNvSpPr>
          <p:nvPr>
            <p:ph type="title"/>
          </p:nvPr>
        </p:nvSpPr>
        <p:spPr/>
        <p:txBody>
          <a:bodyPr/>
          <a:lstStyle/>
          <a:p>
            <a:r>
              <a:rPr lang="it-IT" dirty="0"/>
              <a:t>Le rivoluzioni del 1848-49</a:t>
            </a:r>
          </a:p>
        </p:txBody>
      </p:sp>
      <p:sp>
        <p:nvSpPr>
          <p:cNvPr id="3" name="Segnaposto contenuto 2">
            <a:extLst>
              <a:ext uri="{FF2B5EF4-FFF2-40B4-BE49-F238E27FC236}">
                <a16:creationId xmlns:a16="http://schemas.microsoft.com/office/drawing/2014/main" id="{D4065D40-55C6-6D55-C22E-549EA19B7A1D}"/>
              </a:ext>
            </a:extLst>
          </p:cNvPr>
          <p:cNvSpPr>
            <a:spLocks noGrp="1"/>
          </p:cNvSpPr>
          <p:nvPr>
            <p:ph idx="1"/>
          </p:nvPr>
        </p:nvSpPr>
        <p:spPr/>
        <p:txBody>
          <a:bodyPr/>
          <a:lstStyle/>
          <a:p>
            <a:pPr algn="just"/>
            <a:r>
              <a:rPr lang="it-IT" dirty="0"/>
              <a:t>All’origine di questo nuovo ciclo rivoluzionario c’è una crisi economico-sociale che colpisce tutta Europa: cattive annate agricole hanno generato un aumento dei prezzi e una caduta della domanda, con una crisi artigianale e industriale</a:t>
            </a:r>
          </a:p>
          <a:p>
            <a:pPr algn="just"/>
            <a:r>
              <a:rPr lang="it-IT" dirty="0"/>
              <a:t>Nel gennaio 1848 una prima rivoluzione scoppia a Palermo nel Regno delle Due Sicilie, per cui re Ferdinando II concede una costituzione</a:t>
            </a:r>
          </a:p>
          <a:p>
            <a:pPr algn="just"/>
            <a:r>
              <a:rPr lang="it-IT" dirty="0"/>
              <a:t>Nel marzo 1848 una costituzione viene concessa anche dal re di Sardegna, Carlo Alberto di Savoia (lo Statuto Albertino)</a:t>
            </a:r>
          </a:p>
        </p:txBody>
      </p:sp>
    </p:spTree>
    <p:extLst>
      <p:ext uri="{BB962C8B-B14F-4D97-AF65-F5344CB8AC3E}">
        <p14:creationId xmlns:p14="http://schemas.microsoft.com/office/powerpoint/2010/main" val="3594019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5497D10-2930-036B-05A7-682AE8D46CCA}"/>
              </a:ext>
            </a:extLst>
          </p:cNvPr>
          <p:cNvSpPr>
            <a:spLocks noGrp="1"/>
          </p:cNvSpPr>
          <p:nvPr>
            <p:ph idx="1"/>
          </p:nvPr>
        </p:nvSpPr>
        <p:spPr>
          <a:xfrm>
            <a:off x="838200" y="760491"/>
            <a:ext cx="10515600" cy="5416472"/>
          </a:xfrm>
        </p:spPr>
        <p:txBody>
          <a:bodyPr>
            <a:normAutofit fontScale="92500" lnSpcReduction="10000"/>
          </a:bodyPr>
          <a:lstStyle/>
          <a:p>
            <a:pPr algn="just"/>
            <a:r>
              <a:rPr lang="it-IT" dirty="0"/>
              <a:t>Nel febbraio 1848 il granduca di Toscana Leopoldo II emana una costituzione</a:t>
            </a:r>
          </a:p>
          <a:p>
            <a:pPr algn="just"/>
            <a:r>
              <a:rPr lang="it-IT" dirty="0"/>
              <a:t>Anche papa Pio IX nel febbraio 1848 emana uno statuto</a:t>
            </a:r>
          </a:p>
          <a:p>
            <a:pPr algn="just"/>
            <a:r>
              <a:rPr lang="it-IT" dirty="0"/>
              <a:t>In Francia vi era una crescente mobilitazione di liberali progressisti, radicali e repubblicani contro l’involuzione autoritaria della monarchia di Luigi Filippo</a:t>
            </a:r>
          </a:p>
          <a:p>
            <a:pPr algn="just"/>
            <a:r>
              <a:rPr lang="it-IT" dirty="0"/>
              <a:t>Nel febbraio 1848 in seguito a scontri con la popolazione di Parigi, Luigi Filippo abdica e viene nominato un governo repubblicano provvisorio, di cui fanno parte anche due socialisti: Louis Blanc e Albert, un operaio</a:t>
            </a:r>
          </a:p>
          <a:p>
            <a:pPr algn="just"/>
            <a:r>
              <a:rPr lang="it-IT" dirty="0"/>
              <a:t>Il governo repubblicano mette in atto una serie di riforme: abolizione della pena di morte per reati politici, abolizione della schiavitù nelle colonie, libertà di stampa e associazione, suffragio universale maschile, creazione degli Ateliers </a:t>
            </a:r>
            <a:r>
              <a:rPr lang="it-IT" dirty="0" err="1"/>
              <a:t>Nationaux</a:t>
            </a:r>
            <a:r>
              <a:rPr lang="it-IT" dirty="0"/>
              <a:t> (cantieri statali per lavori pubblici)</a:t>
            </a:r>
          </a:p>
        </p:txBody>
      </p:sp>
    </p:spTree>
    <p:extLst>
      <p:ext uri="{BB962C8B-B14F-4D97-AF65-F5344CB8AC3E}">
        <p14:creationId xmlns:p14="http://schemas.microsoft.com/office/powerpoint/2010/main" val="1900825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4E4534B-245E-51D0-BAA8-AF550739C0D4}"/>
              </a:ext>
            </a:extLst>
          </p:cNvPr>
          <p:cNvSpPr>
            <a:spLocks noGrp="1"/>
          </p:cNvSpPr>
          <p:nvPr>
            <p:ph idx="1"/>
          </p:nvPr>
        </p:nvSpPr>
        <p:spPr>
          <a:xfrm>
            <a:off x="838200" y="679010"/>
            <a:ext cx="10515600" cy="5497953"/>
          </a:xfrm>
        </p:spPr>
        <p:txBody>
          <a:bodyPr/>
          <a:lstStyle/>
          <a:p>
            <a:pPr algn="just"/>
            <a:r>
              <a:rPr lang="it-IT" dirty="0"/>
              <a:t>Nel marzo 1848 scoppia una rivoluzione a Vienna</a:t>
            </a:r>
          </a:p>
          <a:p>
            <a:pPr algn="just"/>
            <a:r>
              <a:rPr lang="it-IT" dirty="0"/>
              <a:t>L’imperatore Ferdinando I licenzia il primo ministro Metternich e promette una costituzione</a:t>
            </a:r>
          </a:p>
          <a:p>
            <a:pPr algn="just"/>
            <a:r>
              <a:rPr lang="it-IT" dirty="0"/>
              <a:t>Nel marzo 1848 la rivoluzione arriva a Budapest dove si forma un governo autonomo ungherese</a:t>
            </a:r>
          </a:p>
          <a:p>
            <a:pPr algn="just"/>
            <a:r>
              <a:rPr lang="it-IT" dirty="0"/>
              <a:t>Nel marzo 1848 Milano, dopo cinque giornate, si libera dagli austriaci e lo stesso accade a Venezia, dove viene proclamata una repubblica guidata da Daniele Manin</a:t>
            </a:r>
          </a:p>
          <a:p>
            <a:pPr algn="just"/>
            <a:r>
              <a:rPr lang="it-IT" dirty="0"/>
              <a:t>Il 23 marzo il Regno di Sardegna dichiara guerra all’Austria (prima guerra d’indipendenza)</a:t>
            </a:r>
          </a:p>
          <a:p>
            <a:pPr algn="just"/>
            <a:r>
              <a:rPr lang="it-IT" dirty="0"/>
              <a:t>Nell’aprile 1848 l’Austria riconosce all’Ungheria una larga autonomia</a:t>
            </a:r>
          </a:p>
          <a:p>
            <a:endParaRPr lang="it-IT" dirty="0"/>
          </a:p>
          <a:p>
            <a:endParaRPr lang="it-IT" dirty="0"/>
          </a:p>
        </p:txBody>
      </p:sp>
    </p:spTree>
    <p:extLst>
      <p:ext uri="{BB962C8B-B14F-4D97-AF65-F5344CB8AC3E}">
        <p14:creationId xmlns:p14="http://schemas.microsoft.com/office/powerpoint/2010/main" val="3843949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4268044-D722-6426-2CFC-CA94C525AB63}"/>
              </a:ext>
            </a:extLst>
          </p:cNvPr>
          <p:cNvSpPr>
            <a:spLocks noGrp="1"/>
          </p:cNvSpPr>
          <p:nvPr>
            <p:ph idx="1"/>
          </p:nvPr>
        </p:nvSpPr>
        <p:spPr>
          <a:xfrm>
            <a:off x="838200" y="697117"/>
            <a:ext cx="10515600" cy="5479846"/>
          </a:xfrm>
        </p:spPr>
        <p:txBody>
          <a:bodyPr>
            <a:normAutofit lnSpcReduction="10000"/>
          </a:bodyPr>
          <a:lstStyle/>
          <a:p>
            <a:pPr algn="just"/>
            <a:r>
              <a:rPr lang="it-IT" dirty="0"/>
              <a:t>In Austria viene eletta un’assemblea costituente a suffragio universale maschile</a:t>
            </a:r>
          </a:p>
          <a:p>
            <a:pPr algn="just"/>
            <a:r>
              <a:rPr lang="it-IT" dirty="0"/>
              <a:t>L’Assemblea costituente imperiale decreta l’abolizione della servitù feudale</a:t>
            </a:r>
          </a:p>
          <a:p>
            <a:pPr algn="just"/>
            <a:r>
              <a:rPr lang="it-IT" dirty="0"/>
              <a:t>Nel giugno 1848 si è aperto a Praga un congresso dei popoli slavi dell’Impero per trasformare l’Impero in una federazione di stati nazionali dotati di larghe autonomie</a:t>
            </a:r>
          </a:p>
          <a:p>
            <a:pPr algn="just"/>
            <a:r>
              <a:rPr lang="it-IT" dirty="0"/>
              <a:t>In seguito ad una rivolta scoppiata a Berlino nel marzo del 1848, il re di Prussia Federico Guglielmo IV convoca un’assemblea costituente prussiana eletta a suffragio universale maschile</a:t>
            </a:r>
          </a:p>
          <a:p>
            <a:pPr algn="just"/>
            <a:r>
              <a:rPr lang="it-IT" dirty="0"/>
              <a:t>Tra marzo e aprile 1848 la gran parte degli stati della Confederazione germanica autorizza l’elezione a suffragio censitario di delegati da inviare a un’Assemblea nazionale tedesca con sede a Francoforte</a:t>
            </a:r>
          </a:p>
        </p:txBody>
      </p:sp>
    </p:spTree>
    <p:extLst>
      <p:ext uri="{BB962C8B-B14F-4D97-AF65-F5344CB8AC3E}">
        <p14:creationId xmlns:p14="http://schemas.microsoft.com/office/powerpoint/2010/main" val="3157694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026BBD8-BCF6-CDFA-5559-4B07E86DB386}"/>
              </a:ext>
            </a:extLst>
          </p:cNvPr>
          <p:cNvSpPr>
            <a:spLocks noGrp="1"/>
          </p:cNvSpPr>
          <p:nvPr>
            <p:ph idx="1"/>
          </p:nvPr>
        </p:nvSpPr>
        <p:spPr>
          <a:xfrm>
            <a:off x="838200" y="688063"/>
            <a:ext cx="10515600" cy="5488900"/>
          </a:xfrm>
        </p:spPr>
        <p:txBody>
          <a:bodyPr/>
          <a:lstStyle/>
          <a:p>
            <a:pPr algn="just"/>
            <a:r>
              <a:rPr lang="it-IT" dirty="0"/>
              <a:t>Nell’aprile 1848 anche nei Principati danubiani di Moldavia e Valacchia una rivoluzione </a:t>
            </a:r>
            <a:r>
              <a:rPr lang="it-IT" dirty="0" err="1"/>
              <a:t>antiottomana</a:t>
            </a:r>
            <a:r>
              <a:rPr lang="it-IT" dirty="0"/>
              <a:t> e antirussa porta alla formazione di governi indipendentisti, esperienza che finisce nell’ottobre 1848 in seguito ad un’invasione congiunta russo-turca</a:t>
            </a:r>
          </a:p>
          <a:p>
            <a:pPr algn="just"/>
            <a:r>
              <a:rPr lang="it-IT" dirty="0"/>
              <a:t>In Francia, nel giugno 1848 il governo repubblicano moderato decreta la chiusura degli Ateliers </a:t>
            </a:r>
            <a:r>
              <a:rPr lang="it-IT" dirty="0" err="1"/>
              <a:t>Nationaux</a:t>
            </a:r>
            <a:r>
              <a:rPr lang="it-IT" dirty="0"/>
              <a:t>, potendo così alleggerire la pressione fiscale sulle campagne imposta proprio per il mantenimento degli Ateliers </a:t>
            </a:r>
            <a:r>
              <a:rPr lang="it-IT" dirty="0" err="1"/>
              <a:t>Nationaux</a:t>
            </a:r>
            <a:r>
              <a:rPr lang="it-IT" dirty="0"/>
              <a:t>, ma questo provoca un’insurrezione radicale a Parigi, repressa duramente dall’esercito</a:t>
            </a:r>
          </a:p>
          <a:p>
            <a:pPr algn="just"/>
            <a:r>
              <a:rPr lang="it-IT" dirty="0"/>
              <a:t>Nel novembre 1848 viene varata la nuova costituzione francese che prevede un sistema presidenziale con un parlamento eletto a  suffragio universale maschile</a:t>
            </a:r>
          </a:p>
        </p:txBody>
      </p:sp>
    </p:spTree>
    <p:extLst>
      <p:ext uri="{BB962C8B-B14F-4D97-AF65-F5344CB8AC3E}">
        <p14:creationId xmlns:p14="http://schemas.microsoft.com/office/powerpoint/2010/main" val="1394078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7F317AA-B40C-6941-9F08-C717F5ADBC22}"/>
              </a:ext>
            </a:extLst>
          </p:cNvPr>
          <p:cNvSpPr>
            <a:spLocks noGrp="1"/>
          </p:cNvSpPr>
          <p:nvPr>
            <p:ph idx="1"/>
          </p:nvPr>
        </p:nvSpPr>
        <p:spPr>
          <a:xfrm>
            <a:off x="838200" y="697117"/>
            <a:ext cx="10515600" cy="5479846"/>
          </a:xfrm>
        </p:spPr>
        <p:txBody>
          <a:bodyPr>
            <a:normAutofit lnSpcReduction="10000"/>
          </a:bodyPr>
          <a:lstStyle/>
          <a:p>
            <a:pPr algn="just"/>
            <a:r>
              <a:rPr lang="it-IT" dirty="0"/>
              <a:t>Alle elezioni presidenziali del dicembre 1848 vince Luigi Napoleone Bonaparte, nipote dell’ex imperatore Napoleone</a:t>
            </a:r>
          </a:p>
          <a:p>
            <a:pPr algn="just"/>
            <a:r>
              <a:rPr lang="it-IT" dirty="0"/>
              <a:t>Il congresso dei popoli slavi di Praga viene sciolto con la forza dall’esercito austriaco nel giugno del 1848</a:t>
            </a:r>
          </a:p>
          <a:p>
            <a:pPr algn="just"/>
            <a:r>
              <a:rPr lang="it-IT" dirty="0"/>
              <a:t>Il parlamento ungherese, riunitosi dal luglio 1848, mette in atto una politica accentratrice che reprime i diritti nazionali delle minoranze croata, serba, slovacca e romena</a:t>
            </a:r>
          </a:p>
          <a:p>
            <a:pPr algn="just"/>
            <a:r>
              <a:rPr lang="it-IT" dirty="0"/>
              <a:t>Nel settembre 1848, ad un tentativo delle truppe austriache di mettere fine al tentativo autonomista ungherese, il parlamento ungherese nomina un comitato ungherese di difesa nazionale, con a capo Lajos Kossuth, che attacca Vienna</a:t>
            </a:r>
          </a:p>
          <a:p>
            <a:pPr algn="just"/>
            <a:r>
              <a:rPr lang="it-IT" dirty="0"/>
              <a:t>Nell’ottobre 1848 un’insurrezione scoppia a Vienna con l’obiettivo di solidarizzare con gli ungheresi</a:t>
            </a:r>
          </a:p>
          <a:p>
            <a:endParaRPr lang="it-IT" dirty="0"/>
          </a:p>
        </p:txBody>
      </p:sp>
    </p:spTree>
    <p:extLst>
      <p:ext uri="{BB962C8B-B14F-4D97-AF65-F5344CB8AC3E}">
        <p14:creationId xmlns:p14="http://schemas.microsoft.com/office/powerpoint/2010/main" val="3689036825"/>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1772</Words>
  <Application>Microsoft Office PowerPoint</Application>
  <PresentationFormat>Widescreen</PresentationFormat>
  <Paragraphs>82</Paragraphs>
  <Slides>21</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21</vt:i4>
      </vt:variant>
    </vt:vector>
  </HeadingPairs>
  <TitlesOfParts>
    <vt:vector size="25" baseType="lpstr">
      <vt:lpstr>Aptos</vt:lpstr>
      <vt:lpstr>Aptos Display</vt:lpstr>
      <vt:lpstr>Arial</vt:lpstr>
      <vt:lpstr>1_Tema di Office</vt:lpstr>
      <vt:lpstr>Presentazione standard di PowerPoint</vt:lpstr>
      <vt:lpstr>Presentazione standard di PowerPoint</vt:lpstr>
      <vt:lpstr>Presentazione standard di PowerPoint</vt:lpstr>
      <vt:lpstr>Le rivoluzioni del 1848-49</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Carta etnica dell’Impero austriaco</vt:lpstr>
      <vt:lpstr>Le rivoluzioni del 1848-49</vt:lpstr>
      <vt:lpstr>Presentazione standard di PowerPoint</vt:lpstr>
      <vt:lpstr>Un’era di progresso</vt:lpstr>
      <vt:lpstr>Presentazione standard di PowerPoint</vt:lpstr>
      <vt:lpstr>Le ferrovie in Europa</vt:lpstr>
      <vt:lpstr>Crescita della popolazione</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2026-03-04T14:26:35Z</dcterms:created>
  <dcterms:modified xsi:type="dcterms:W3CDTF">2026-03-04T14:27:10Z</dcterms:modified>
</cp:coreProperties>
</file>