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40" r:id="rId2"/>
    <p:sldId id="392" r:id="rId3"/>
    <p:sldId id="391" r:id="rId4"/>
    <p:sldId id="363" r:id="rId5"/>
    <p:sldId id="338" r:id="rId6"/>
    <p:sldId id="364" r:id="rId7"/>
    <p:sldId id="365" r:id="rId8"/>
    <p:sldId id="366" r:id="rId9"/>
    <p:sldId id="367" r:id="rId10"/>
    <p:sldId id="370" r:id="rId11"/>
    <p:sldId id="371" r:id="rId12"/>
    <p:sldId id="372" r:id="rId13"/>
    <p:sldId id="401" r:id="rId14"/>
    <p:sldId id="387" r:id="rId15"/>
    <p:sldId id="402" r:id="rId16"/>
    <p:sldId id="393" r:id="rId17"/>
    <p:sldId id="400" r:id="rId18"/>
    <p:sldId id="404" r:id="rId19"/>
    <p:sldId id="403" r:id="rId20"/>
    <p:sldId id="394" r:id="rId21"/>
    <p:sldId id="395" r:id="rId22"/>
    <p:sldId id="388" r:id="rId23"/>
    <p:sldId id="339" r:id="rId24"/>
    <p:sldId id="389" r:id="rId25"/>
    <p:sldId id="343" r:id="rId26"/>
    <p:sldId id="345" r:id="rId27"/>
    <p:sldId id="346" r:id="rId28"/>
    <p:sldId id="347" r:id="rId29"/>
    <p:sldId id="348" r:id="rId30"/>
    <p:sldId id="349" r:id="rId31"/>
    <p:sldId id="350" r:id="rId32"/>
    <p:sldId id="351" r:id="rId33"/>
    <p:sldId id="352" r:id="rId34"/>
    <p:sldId id="353" r:id="rId35"/>
    <p:sldId id="397" r:id="rId36"/>
    <p:sldId id="398" r:id="rId37"/>
    <p:sldId id="399" r:id="rId38"/>
    <p:sldId id="390" r:id="rId39"/>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7"/>
    <p:restoredTop sz="96203"/>
  </p:normalViewPr>
  <p:slideViewPr>
    <p:cSldViewPr snapToGrid="0">
      <p:cViewPr varScale="1">
        <p:scale>
          <a:sx n="117" d="100"/>
          <a:sy n="117" d="100"/>
        </p:scale>
        <p:origin x="19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03142-D547-CC4A-BFA9-C0FF4BCF1CA5}" type="doc">
      <dgm:prSet loTypeId="urn:microsoft.com/office/officeart/2005/8/layout/vList2" loCatId="" qsTypeId="urn:microsoft.com/office/officeart/2005/8/quickstyle/simple4" qsCatId="simple" csTypeId="urn:microsoft.com/office/officeart/2005/8/colors/colorful1" csCatId="colorful" phldr="1"/>
      <dgm:spPr/>
      <dgm:t>
        <a:bodyPr/>
        <a:lstStyle/>
        <a:p>
          <a:endParaRPr lang="it-IT"/>
        </a:p>
      </dgm:t>
    </dgm:pt>
    <dgm:pt modelId="{8F32CF2C-E0A8-5A4F-AC52-E6353EDEE29C}">
      <dgm:prSet/>
      <dgm:spPr/>
      <dgm:t>
        <a:bodyPr/>
        <a:lstStyle/>
        <a:p>
          <a:pPr rtl="0"/>
          <a:r>
            <a:rPr lang="it-IT">
              <a:latin typeface="Verdana"/>
              <a:cs typeface="Verdana"/>
            </a:rPr>
            <a:t>Modello Waterfall (a cascata)</a:t>
          </a:r>
          <a:endParaRPr lang="it-IT" dirty="0">
            <a:latin typeface="Verdana"/>
            <a:cs typeface="Verdana"/>
          </a:endParaRPr>
        </a:p>
      </dgm:t>
    </dgm:pt>
    <dgm:pt modelId="{F1887A0A-C39F-B648-A578-C8361CEB8FF3}" type="parTrans" cxnId="{1CB126DB-A7D8-AB4F-970C-D470069D30F3}">
      <dgm:prSet/>
      <dgm:spPr/>
      <dgm:t>
        <a:bodyPr/>
        <a:lstStyle/>
        <a:p>
          <a:endParaRPr lang="it-IT">
            <a:solidFill>
              <a:srgbClr val="000000"/>
            </a:solidFill>
            <a:latin typeface="Verdana"/>
            <a:cs typeface="Verdana"/>
          </a:endParaRPr>
        </a:p>
      </dgm:t>
    </dgm:pt>
    <dgm:pt modelId="{CA0BA000-D6C8-334B-BD1E-9C42AEC11271}" type="sibTrans" cxnId="{1CB126DB-A7D8-AB4F-970C-D470069D30F3}">
      <dgm:prSet/>
      <dgm:spPr/>
      <dgm:t>
        <a:bodyPr/>
        <a:lstStyle/>
        <a:p>
          <a:endParaRPr lang="it-IT">
            <a:solidFill>
              <a:srgbClr val="000000"/>
            </a:solidFill>
            <a:latin typeface="Verdana"/>
            <a:cs typeface="Verdana"/>
          </a:endParaRPr>
        </a:p>
      </dgm:t>
    </dgm:pt>
    <dgm:pt modelId="{D17169F9-96DE-4849-AE02-61978233A6A9}">
      <dgm:prSet/>
      <dgm:spPr/>
      <dgm:t>
        <a:bodyPr/>
        <a:lstStyle/>
        <a:p>
          <a:pPr rtl="0"/>
          <a:r>
            <a:rPr lang="it-IT">
              <a:latin typeface="Verdana"/>
              <a:cs typeface="Verdana"/>
            </a:rPr>
            <a:t>Modello a V</a:t>
          </a:r>
          <a:endParaRPr lang="it-IT" dirty="0">
            <a:latin typeface="Verdana"/>
            <a:cs typeface="Verdana"/>
          </a:endParaRPr>
        </a:p>
      </dgm:t>
    </dgm:pt>
    <dgm:pt modelId="{CAFE99F6-F1A5-094A-B45C-BD81F89D436B}" type="parTrans" cxnId="{6A0482F2-68F9-1C49-A3A7-9426B6038D4B}">
      <dgm:prSet/>
      <dgm:spPr/>
      <dgm:t>
        <a:bodyPr/>
        <a:lstStyle/>
        <a:p>
          <a:endParaRPr lang="it-IT">
            <a:solidFill>
              <a:srgbClr val="000000"/>
            </a:solidFill>
            <a:latin typeface="Verdana"/>
            <a:cs typeface="Verdana"/>
          </a:endParaRPr>
        </a:p>
      </dgm:t>
    </dgm:pt>
    <dgm:pt modelId="{85AFE0CA-0608-F946-9B94-8A15D8CFFCE6}" type="sibTrans" cxnId="{6A0482F2-68F9-1C49-A3A7-9426B6038D4B}">
      <dgm:prSet/>
      <dgm:spPr/>
      <dgm:t>
        <a:bodyPr/>
        <a:lstStyle/>
        <a:p>
          <a:endParaRPr lang="it-IT">
            <a:solidFill>
              <a:srgbClr val="000000"/>
            </a:solidFill>
            <a:latin typeface="Verdana"/>
            <a:cs typeface="Verdana"/>
          </a:endParaRPr>
        </a:p>
      </dgm:t>
    </dgm:pt>
    <dgm:pt modelId="{19BEDF58-BA2B-C548-9EBA-5B021977E6CC}">
      <dgm:prSet/>
      <dgm:spPr/>
      <dgm:t>
        <a:bodyPr/>
        <a:lstStyle/>
        <a:p>
          <a:pPr rtl="0"/>
          <a:r>
            <a:rPr lang="it-IT">
              <a:latin typeface="Verdana"/>
              <a:cs typeface="Verdana"/>
            </a:rPr>
            <a:t>Modelli evolutivi</a:t>
          </a:r>
        </a:p>
      </dgm:t>
    </dgm:pt>
    <dgm:pt modelId="{1036D283-DBF6-A740-8277-97C68FDA4B0D}" type="parTrans" cxnId="{7DBC6889-1661-A94E-BB5B-2CD5BF289957}">
      <dgm:prSet/>
      <dgm:spPr/>
      <dgm:t>
        <a:bodyPr/>
        <a:lstStyle/>
        <a:p>
          <a:endParaRPr lang="it-IT">
            <a:solidFill>
              <a:srgbClr val="000000"/>
            </a:solidFill>
            <a:latin typeface="Verdana"/>
            <a:cs typeface="Verdana"/>
          </a:endParaRPr>
        </a:p>
      </dgm:t>
    </dgm:pt>
    <dgm:pt modelId="{A7747E7E-8CA7-7147-A532-FB67BFCC1739}" type="sibTrans" cxnId="{7DBC6889-1661-A94E-BB5B-2CD5BF289957}">
      <dgm:prSet/>
      <dgm:spPr/>
      <dgm:t>
        <a:bodyPr/>
        <a:lstStyle/>
        <a:p>
          <a:endParaRPr lang="it-IT">
            <a:solidFill>
              <a:srgbClr val="000000"/>
            </a:solidFill>
            <a:latin typeface="Verdana"/>
            <a:cs typeface="Verdana"/>
          </a:endParaRPr>
        </a:p>
      </dgm:t>
    </dgm:pt>
    <dgm:pt modelId="{7E702628-7492-0049-85CB-CB4210B29EF9}">
      <dgm:prSet/>
      <dgm:spPr/>
      <dgm:t>
        <a:bodyPr/>
        <a:lstStyle/>
        <a:p>
          <a:pPr rtl="0"/>
          <a:r>
            <a:rPr lang="it-IT">
              <a:latin typeface="Verdana"/>
              <a:cs typeface="Verdana"/>
            </a:rPr>
            <a:t>Modelli basati su prototipi</a:t>
          </a:r>
        </a:p>
      </dgm:t>
    </dgm:pt>
    <dgm:pt modelId="{C858BC54-038C-B64B-B30B-A3015ED04A16}" type="parTrans" cxnId="{C36330C5-65B5-1145-8973-D77E7F1CB2F7}">
      <dgm:prSet/>
      <dgm:spPr/>
      <dgm:t>
        <a:bodyPr/>
        <a:lstStyle/>
        <a:p>
          <a:endParaRPr lang="it-IT">
            <a:solidFill>
              <a:srgbClr val="000000"/>
            </a:solidFill>
            <a:latin typeface="Verdana"/>
            <a:cs typeface="Verdana"/>
          </a:endParaRPr>
        </a:p>
      </dgm:t>
    </dgm:pt>
    <dgm:pt modelId="{04D7EAD9-6A0D-4447-8EE5-80888DC9D56E}" type="sibTrans" cxnId="{C36330C5-65B5-1145-8973-D77E7F1CB2F7}">
      <dgm:prSet/>
      <dgm:spPr/>
      <dgm:t>
        <a:bodyPr/>
        <a:lstStyle/>
        <a:p>
          <a:endParaRPr lang="it-IT">
            <a:solidFill>
              <a:srgbClr val="000000"/>
            </a:solidFill>
            <a:latin typeface="Verdana"/>
            <a:cs typeface="Verdana"/>
          </a:endParaRPr>
        </a:p>
      </dgm:t>
    </dgm:pt>
    <dgm:pt modelId="{508F3FE2-2D1E-A14C-B8D7-63683D373F21}">
      <dgm:prSet/>
      <dgm:spPr/>
      <dgm:t>
        <a:bodyPr/>
        <a:lstStyle/>
        <a:p>
          <a:pPr rtl="0"/>
          <a:r>
            <a:rPr lang="it-IT">
              <a:latin typeface="Verdana"/>
              <a:cs typeface="Verdana"/>
            </a:rPr>
            <a:t>Unified process</a:t>
          </a:r>
        </a:p>
      </dgm:t>
    </dgm:pt>
    <dgm:pt modelId="{AADACCF0-4059-134A-B023-2DB928D6564C}" type="parTrans" cxnId="{711130D7-8583-7840-8686-7DBBCA4E34D6}">
      <dgm:prSet/>
      <dgm:spPr/>
      <dgm:t>
        <a:bodyPr/>
        <a:lstStyle/>
        <a:p>
          <a:endParaRPr lang="it-IT">
            <a:solidFill>
              <a:srgbClr val="000000"/>
            </a:solidFill>
            <a:latin typeface="Verdana"/>
            <a:cs typeface="Verdana"/>
          </a:endParaRPr>
        </a:p>
      </dgm:t>
    </dgm:pt>
    <dgm:pt modelId="{B3C38093-E7E7-5B40-92C6-A7F7CA58D825}" type="sibTrans" cxnId="{711130D7-8583-7840-8686-7DBBCA4E34D6}">
      <dgm:prSet/>
      <dgm:spPr/>
      <dgm:t>
        <a:bodyPr/>
        <a:lstStyle/>
        <a:p>
          <a:endParaRPr lang="it-IT">
            <a:solidFill>
              <a:srgbClr val="000000"/>
            </a:solidFill>
            <a:latin typeface="Verdana"/>
            <a:cs typeface="Verdana"/>
          </a:endParaRPr>
        </a:p>
      </dgm:t>
    </dgm:pt>
    <dgm:pt modelId="{5BEFDF37-69EB-1441-B57A-118B9E38D82B}">
      <dgm:prSet/>
      <dgm:spPr/>
      <dgm:t>
        <a:bodyPr/>
        <a:lstStyle/>
        <a:p>
          <a:pPr rtl="0"/>
          <a:r>
            <a:rPr lang="it-IT">
              <a:latin typeface="Verdana"/>
              <a:cs typeface="Verdana"/>
            </a:rPr>
            <a:t>Modelli trasformazionali</a:t>
          </a:r>
        </a:p>
      </dgm:t>
    </dgm:pt>
    <dgm:pt modelId="{E1A036BD-3EFD-B842-B8D7-D2C887BE44B9}" type="parTrans" cxnId="{C7548C9B-A97E-4941-AF04-047AC50CC351}">
      <dgm:prSet/>
      <dgm:spPr/>
      <dgm:t>
        <a:bodyPr/>
        <a:lstStyle/>
        <a:p>
          <a:endParaRPr lang="it-IT">
            <a:solidFill>
              <a:srgbClr val="000000"/>
            </a:solidFill>
            <a:latin typeface="Verdana"/>
            <a:cs typeface="Verdana"/>
          </a:endParaRPr>
        </a:p>
      </dgm:t>
    </dgm:pt>
    <dgm:pt modelId="{247562EF-F780-C845-8CE7-5AEF39FE1C52}" type="sibTrans" cxnId="{C7548C9B-A97E-4941-AF04-047AC50CC351}">
      <dgm:prSet/>
      <dgm:spPr/>
      <dgm:t>
        <a:bodyPr/>
        <a:lstStyle/>
        <a:p>
          <a:endParaRPr lang="it-IT">
            <a:solidFill>
              <a:srgbClr val="000000"/>
            </a:solidFill>
            <a:latin typeface="Verdana"/>
            <a:cs typeface="Verdana"/>
          </a:endParaRPr>
        </a:p>
      </dgm:t>
    </dgm:pt>
    <dgm:pt modelId="{ADF2200E-74DC-BD4D-BB47-10EA042A217C}">
      <dgm:prSet/>
      <dgm:spPr/>
      <dgm:t>
        <a:bodyPr/>
        <a:lstStyle/>
        <a:p>
          <a:pPr rtl="0"/>
          <a:r>
            <a:rPr lang="it-IT">
              <a:latin typeface="Verdana"/>
              <a:cs typeface="Verdana"/>
            </a:rPr>
            <a:t>Modelli a spirale</a:t>
          </a:r>
          <a:endParaRPr lang="it-IT" dirty="0">
            <a:latin typeface="Verdana"/>
            <a:cs typeface="Verdana"/>
          </a:endParaRPr>
        </a:p>
      </dgm:t>
    </dgm:pt>
    <dgm:pt modelId="{E9364940-791F-D648-9F54-B0CF5E92530C}" type="parTrans" cxnId="{1B27201C-91CB-9349-AC83-21FDD4AF6047}">
      <dgm:prSet/>
      <dgm:spPr/>
      <dgm:t>
        <a:bodyPr/>
        <a:lstStyle/>
        <a:p>
          <a:endParaRPr lang="it-IT">
            <a:solidFill>
              <a:srgbClr val="000000"/>
            </a:solidFill>
            <a:latin typeface="Verdana"/>
            <a:cs typeface="Verdana"/>
          </a:endParaRPr>
        </a:p>
      </dgm:t>
    </dgm:pt>
    <dgm:pt modelId="{AA616F83-D312-D241-B634-8E4C90EB6D59}" type="sibTrans" cxnId="{1B27201C-91CB-9349-AC83-21FDD4AF6047}">
      <dgm:prSet/>
      <dgm:spPr/>
      <dgm:t>
        <a:bodyPr/>
        <a:lstStyle/>
        <a:p>
          <a:endParaRPr lang="it-IT">
            <a:solidFill>
              <a:srgbClr val="000000"/>
            </a:solidFill>
            <a:latin typeface="Verdana"/>
            <a:cs typeface="Verdana"/>
          </a:endParaRPr>
        </a:p>
      </dgm:t>
    </dgm:pt>
    <dgm:pt modelId="{A88F2D86-6201-E14C-8CDF-91338037C90B}">
      <dgm:prSet/>
      <dgm:spPr/>
      <dgm:t>
        <a:bodyPr/>
        <a:lstStyle/>
        <a:p>
          <a:pPr rtl="0"/>
          <a:r>
            <a:rPr lang="it-IT">
              <a:latin typeface="Verdana"/>
              <a:cs typeface="Verdana"/>
            </a:rPr>
            <a:t>Modello lineare</a:t>
          </a:r>
          <a:endParaRPr lang="it-IT" dirty="0">
            <a:latin typeface="Verdana"/>
            <a:cs typeface="Verdana"/>
          </a:endParaRPr>
        </a:p>
      </dgm:t>
    </dgm:pt>
    <dgm:pt modelId="{785059E8-3F44-FE4F-A554-8D50900CA323}" type="parTrans" cxnId="{753A46C0-DA6D-E94E-A495-47A0D851BE76}">
      <dgm:prSet/>
      <dgm:spPr/>
      <dgm:t>
        <a:bodyPr/>
        <a:lstStyle/>
        <a:p>
          <a:endParaRPr lang="en-GB"/>
        </a:p>
      </dgm:t>
    </dgm:pt>
    <dgm:pt modelId="{7E2E8C55-A7EE-3346-8C48-663957D2D68A}" type="sibTrans" cxnId="{753A46C0-DA6D-E94E-A495-47A0D851BE76}">
      <dgm:prSet/>
      <dgm:spPr/>
      <dgm:t>
        <a:bodyPr/>
        <a:lstStyle/>
        <a:p>
          <a:endParaRPr lang="en-GB"/>
        </a:p>
      </dgm:t>
    </dgm:pt>
    <dgm:pt modelId="{630758AC-E3EF-6348-852E-5E281D223AD5}">
      <dgm:prSet/>
      <dgm:spPr/>
      <dgm:t>
        <a:bodyPr/>
        <a:lstStyle/>
        <a:p>
          <a:pPr rtl="0"/>
          <a:r>
            <a:rPr lang="it-IT">
              <a:latin typeface="Verdana"/>
              <a:cs typeface="Verdana"/>
            </a:rPr>
            <a:t>Modello con feedback</a:t>
          </a:r>
          <a:endParaRPr lang="it-IT" dirty="0">
            <a:latin typeface="Verdana"/>
            <a:cs typeface="Verdana"/>
          </a:endParaRPr>
        </a:p>
      </dgm:t>
    </dgm:pt>
    <dgm:pt modelId="{DD765946-6BFB-7944-925B-4440097FC025}" type="parTrans" cxnId="{8580BDD0-5097-A84B-9425-FD1FAFDBCE30}">
      <dgm:prSet/>
      <dgm:spPr/>
      <dgm:t>
        <a:bodyPr/>
        <a:lstStyle/>
        <a:p>
          <a:endParaRPr lang="en-GB"/>
        </a:p>
      </dgm:t>
    </dgm:pt>
    <dgm:pt modelId="{0B1919F0-0A61-D240-8A39-E0D42E346D47}" type="sibTrans" cxnId="{8580BDD0-5097-A84B-9425-FD1FAFDBCE30}">
      <dgm:prSet/>
      <dgm:spPr/>
      <dgm:t>
        <a:bodyPr/>
        <a:lstStyle/>
        <a:p>
          <a:endParaRPr lang="en-GB"/>
        </a:p>
      </dgm:t>
    </dgm:pt>
    <dgm:pt modelId="{464F3E02-830A-1542-A06D-8919A359C551}" type="pres">
      <dgm:prSet presAssocID="{0F703142-D547-CC4A-BFA9-C0FF4BCF1CA5}" presName="linear" presStyleCnt="0">
        <dgm:presLayoutVars>
          <dgm:animLvl val="lvl"/>
          <dgm:resizeHandles val="exact"/>
        </dgm:presLayoutVars>
      </dgm:prSet>
      <dgm:spPr/>
    </dgm:pt>
    <dgm:pt modelId="{1202F756-9474-5444-B47A-FFBBD56869AA}" type="pres">
      <dgm:prSet presAssocID="{8F32CF2C-E0A8-5A4F-AC52-E6353EDEE29C}" presName="parentText" presStyleLbl="node1" presStyleIdx="0" presStyleCnt="4">
        <dgm:presLayoutVars>
          <dgm:chMax val="0"/>
          <dgm:bulletEnabled val="1"/>
        </dgm:presLayoutVars>
      </dgm:prSet>
      <dgm:spPr/>
    </dgm:pt>
    <dgm:pt modelId="{718426BC-71F1-8B4E-B45B-27A864AFD93A}" type="pres">
      <dgm:prSet presAssocID="{8F32CF2C-E0A8-5A4F-AC52-E6353EDEE29C}" presName="childText" presStyleLbl="revTx" presStyleIdx="0" presStyleCnt="2">
        <dgm:presLayoutVars>
          <dgm:bulletEnabled val="1"/>
        </dgm:presLayoutVars>
      </dgm:prSet>
      <dgm:spPr/>
    </dgm:pt>
    <dgm:pt modelId="{2D05E77E-D92F-B744-BC67-28C98D7D74A9}" type="pres">
      <dgm:prSet presAssocID="{19BEDF58-BA2B-C548-9EBA-5B021977E6CC}" presName="parentText" presStyleLbl="node1" presStyleIdx="1" presStyleCnt="4">
        <dgm:presLayoutVars>
          <dgm:chMax val="0"/>
          <dgm:bulletEnabled val="1"/>
        </dgm:presLayoutVars>
      </dgm:prSet>
      <dgm:spPr/>
    </dgm:pt>
    <dgm:pt modelId="{C8D80BB7-9EDD-544C-A2BF-859CCFC38A10}" type="pres">
      <dgm:prSet presAssocID="{19BEDF58-BA2B-C548-9EBA-5B021977E6CC}" presName="childText" presStyleLbl="revTx" presStyleIdx="1" presStyleCnt="2">
        <dgm:presLayoutVars>
          <dgm:bulletEnabled val="1"/>
        </dgm:presLayoutVars>
      </dgm:prSet>
      <dgm:spPr/>
    </dgm:pt>
    <dgm:pt modelId="{86666C00-C036-8F46-9240-99B082255158}" type="pres">
      <dgm:prSet presAssocID="{5BEFDF37-69EB-1441-B57A-118B9E38D82B}" presName="parentText" presStyleLbl="node1" presStyleIdx="2" presStyleCnt="4">
        <dgm:presLayoutVars>
          <dgm:chMax val="0"/>
          <dgm:bulletEnabled val="1"/>
        </dgm:presLayoutVars>
      </dgm:prSet>
      <dgm:spPr/>
    </dgm:pt>
    <dgm:pt modelId="{E8A6E529-F09D-404B-8708-B69A1B1E35D4}" type="pres">
      <dgm:prSet presAssocID="{247562EF-F780-C845-8CE7-5AEF39FE1C52}" presName="spacer" presStyleCnt="0"/>
      <dgm:spPr/>
    </dgm:pt>
    <dgm:pt modelId="{D2A891FA-A6E6-EB4E-9142-C7AB0698EE9B}" type="pres">
      <dgm:prSet presAssocID="{ADF2200E-74DC-BD4D-BB47-10EA042A217C}" presName="parentText" presStyleLbl="node1" presStyleIdx="3" presStyleCnt="4">
        <dgm:presLayoutVars>
          <dgm:chMax val="0"/>
          <dgm:bulletEnabled val="1"/>
        </dgm:presLayoutVars>
      </dgm:prSet>
      <dgm:spPr/>
    </dgm:pt>
  </dgm:ptLst>
  <dgm:cxnLst>
    <dgm:cxn modelId="{EF8AA416-2AC6-BF44-9C20-94F862F1244A}" type="presOf" srcId="{630758AC-E3EF-6348-852E-5E281D223AD5}" destId="{718426BC-71F1-8B4E-B45B-27A864AFD93A}" srcOrd="0" destOrd="1" presId="urn:microsoft.com/office/officeart/2005/8/layout/vList2"/>
    <dgm:cxn modelId="{82F3A119-AEA9-424B-9722-38BC3B4A0B08}" type="presOf" srcId="{D17169F9-96DE-4849-AE02-61978233A6A9}" destId="{718426BC-71F1-8B4E-B45B-27A864AFD93A}" srcOrd="0" destOrd="2" presId="urn:microsoft.com/office/officeart/2005/8/layout/vList2"/>
    <dgm:cxn modelId="{1B27201C-91CB-9349-AC83-21FDD4AF6047}" srcId="{0F703142-D547-CC4A-BFA9-C0FF4BCF1CA5}" destId="{ADF2200E-74DC-BD4D-BB47-10EA042A217C}" srcOrd="3" destOrd="0" parTransId="{E9364940-791F-D648-9F54-B0CF5E92530C}" sibTransId="{AA616F83-D312-D241-B634-8E4C90EB6D59}"/>
    <dgm:cxn modelId="{03612A44-77B7-9044-85FE-B51072F802A0}" type="presOf" srcId="{A88F2D86-6201-E14C-8CDF-91338037C90B}" destId="{718426BC-71F1-8B4E-B45B-27A864AFD93A}" srcOrd="0" destOrd="0" presId="urn:microsoft.com/office/officeart/2005/8/layout/vList2"/>
    <dgm:cxn modelId="{57D25D5D-3924-8347-98B8-DB003B8D382F}" type="presOf" srcId="{ADF2200E-74DC-BD4D-BB47-10EA042A217C}" destId="{D2A891FA-A6E6-EB4E-9142-C7AB0698EE9B}" srcOrd="0" destOrd="0" presId="urn:microsoft.com/office/officeart/2005/8/layout/vList2"/>
    <dgm:cxn modelId="{409CF066-FA0A-EB41-813B-49AE2A40F637}" type="presOf" srcId="{8F32CF2C-E0A8-5A4F-AC52-E6353EDEE29C}" destId="{1202F756-9474-5444-B47A-FFBBD56869AA}" srcOrd="0" destOrd="0" presId="urn:microsoft.com/office/officeart/2005/8/layout/vList2"/>
    <dgm:cxn modelId="{9106357D-8F3E-0E4A-9289-52F9CF5EB38D}" type="presOf" srcId="{0F703142-D547-CC4A-BFA9-C0FF4BCF1CA5}" destId="{464F3E02-830A-1542-A06D-8919A359C551}" srcOrd="0" destOrd="0" presId="urn:microsoft.com/office/officeart/2005/8/layout/vList2"/>
    <dgm:cxn modelId="{FB19F57D-6BB4-3C47-A0BF-56FDB7F4B28D}" type="presOf" srcId="{508F3FE2-2D1E-A14C-B8D7-63683D373F21}" destId="{C8D80BB7-9EDD-544C-A2BF-859CCFC38A10}" srcOrd="0" destOrd="1" presId="urn:microsoft.com/office/officeart/2005/8/layout/vList2"/>
    <dgm:cxn modelId="{CAA70389-8D85-DF42-8EA9-23E8A583E415}" type="presOf" srcId="{7E702628-7492-0049-85CB-CB4210B29EF9}" destId="{C8D80BB7-9EDD-544C-A2BF-859CCFC38A10}" srcOrd="0" destOrd="0" presId="urn:microsoft.com/office/officeart/2005/8/layout/vList2"/>
    <dgm:cxn modelId="{7DBC6889-1661-A94E-BB5B-2CD5BF289957}" srcId="{0F703142-D547-CC4A-BFA9-C0FF4BCF1CA5}" destId="{19BEDF58-BA2B-C548-9EBA-5B021977E6CC}" srcOrd="1" destOrd="0" parTransId="{1036D283-DBF6-A740-8277-97C68FDA4B0D}" sibTransId="{A7747E7E-8CA7-7147-A532-FB67BFCC1739}"/>
    <dgm:cxn modelId="{C7548C9B-A97E-4941-AF04-047AC50CC351}" srcId="{0F703142-D547-CC4A-BFA9-C0FF4BCF1CA5}" destId="{5BEFDF37-69EB-1441-B57A-118B9E38D82B}" srcOrd="2" destOrd="0" parTransId="{E1A036BD-3EFD-B842-B8D7-D2C887BE44B9}" sibTransId="{247562EF-F780-C845-8CE7-5AEF39FE1C52}"/>
    <dgm:cxn modelId="{753A46C0-DA6D-E94E-A495-47A0D851BE76}" srcId="{8F32CF2C-E0A8-5A4F-AC52-E6353EDEE29C}" destId="{A88F2D86-6201-E14C-8CDF-91338037C90B}" srcOrd="0" destOrd="0" parTransId="{785059E8-3F44-FE4F-A554-8D50900CA323}" sibTransId="{7E2E8C55-A7EE-3346-8C48-663957D2D68A}"/>
    <dgm:cxn modelId="{C36330C5-65B5-1145-8973-D77E7F1CB2F7}" srcId="{19BEDF58-BA2B-C548-9EBA-5B021977E6CC}" destId="{7E702628-7492-0049-85CB-CB4210B29EF9}" srcOrd="0" destOrd="0" parTransId="{C858BC54-038C-B64B-B30B-A3015ED04A16}" sibTransId="{04D7EAD9-6A0D-4447-8EE5-80888DC9D56E}"/>
    <dgm:cxn modelId="{05A28CC5-4143-FD49-89CA-B55AA1A47BA6}" type="presOf" srcId="{5BEFDF37-69EB-1441-B57A-118B9E38D82B}" destId="{86666C00-C036-8F46-9240-99B082255158}" srcOrd="0" destOrd="0" presId="urn:microsoft.com/office/officeart/2005/8/layout/vList2"/>
    <dgm:cxn modelId="{8580BDD0-5097-A84B-9425-FD1FAFDBCE30}" srcId="{8F32CF2C-E0A8-5A4F-AC52-E6353EDEE29C}" destId="{630758AC-E3EF-6348-852E-5E281D223AD5}" srcOrd="1" destOrd="0" parTransId="{DD765946-6BFB-7944-925B-4440097FC025}" sibTransId="{0B1919F0-0A61-D240-8A39-E0D42E346D47}"/>
    <dgm:cxn modelId="{711130D7-8583-7840-8686-7DBBCA4E34D6}" srcId="{19BEDF58-BA2B-C548-9EBA-5B021977E6CC}" destId="{508F3FE2-2D1E-A14C-B8D7-63683D373F21}" srcOrd="1" destOrd="0" parTransId="{AADACCF0-4059-134A-B023-2DB928D6564C}" sibTransId="{B3C38093-E7E7-5B40-92C6-A7F7CA58D825}"/>
    <dgm:cxn modelId="{1CB126DB-A7D8-AB4F-970C-D470069D30F3}" srcId="{0F703142-D547-CC4A-BFA9-C0FF4BCF1CA5}" destId="{8F32CF2C-E0A8-5A4F-AC52-E6353EDEE29C}" srcOrd="0" destOrd="0" parTransId="{F1887A0A-C39F-B648-A578-C8361CEB8FF3}" sibTransId="{CA0BA000-D6C8-334B-BD1E-9C42AEC11271}"/>
    <dgm:cxn modelId="{CA3A83E6-86D7-3C43-A7FC-08225B468BF3}" type="presOf" srcId="{19BEDF58-BA2B-C548-9EBA-5B021977E6CC}" destId="{2D05E77E-D92F-B744-BC67-28C98D7D74A9}" srcOrd="0" destOrd="0" presId="urn:microsoft.com/office/officeart/2005/8/layout/vList2"/>
    <dgm:cxn modelId="{6A0482F2-68F9-1C49-A3A7-9426B6038D4B}" srcId="{8F32CF2C-E0A8-5A4F-AC52-E6353EDEE29C}" destId="{D17169F9-96DE-4849-AE02-61978233A6A9}" srcOrd="2" destOrd="0" parTransId="{CAFE99F6-F1A5-094A-B45C-BD81F89D436B}" sibTransId="{85AFE0CA-0608-F946-9B94-8A15D8CFFCE6}"/>
    <dgm:cxn modelId="{D041B4D4-3137-014A-8DF1-EBBB052D31A2}" type="presParOf" srcId="{464F3E02-830A-1542-A06D-8919A359C551}" destId="{1202F756-9474-5444-B47A-FFBBD56869AA}" srcOrd="0" destOrd="0" presId="urn:microsoft.com/office/officeart/2005/8/layout/vList2"/>
    <dgm:cxn modelId="{467DE982-66D1-A849-8B91-A590CD3CBBD3}" type="presParOf" srcId="{464F3E02-830A-1542-A06D-8919A359C551}" destId="{718426BC-71F1-8B4E-B45B-27A864AFD93A}" srcOrd="1" destOrd="0" presId="urn:microsoft.com/office/officeart/2005/8/layout/vList2"/>
    <dgm:cxn modelId="{2C1CE594-C893-C146-B7CE-0CC81A13BC79}" type="presParOf" srcId="{464F3E02-830A-1542-A06D-8919A359C551}" destId="{2D05E77E-D92F-B744-BC67-28C98D7D74A9}" srcOrd="2" destOrd="0" presId="urn:microsoft.com/office/officeart/2005/8/layout/vList2"/>
    <dgm:cxn modelId="{7B2E25C2-9768-D442-B6CC-7A2DA673E235}" type="presParOf" srcId="{464F3E02-830A-1542-A06D-8919A359C551}" destId="{C8D80BB7-9EDD-544C-A2BF-859CCFC38A10}" srcOrd="3" destOrd="0" presId="urn:microsoft.com/office/officeart/2005/8/layout/vList2"/>
    <dgm:cxn modelId="{9B8AAFAB-0943-AA40-8C1A-7009A0C5B394}" type="presParOf" srcId="{464F3E02-830A-1542-A06D-8919A359C551}" destId="{86666C00-C036-8F46-9240-99B082255158}" srcOrd="4" destOrd="0" presId="urn:microsoft.com/office/officeart/2005/8/layout/vList2"/>
    <dgm:cxn modelId="{AF70C154-3DB4-7B44-8582-5AF08F6ED5F0}" type="presParOf" srcId="{464F3E02-830A-1542-A06D-8919A359C551}" destId="{E8A6E529-F09D-404B-8708-B69A1B1E35D4}" srcOrd="5" destOrd="0" presId="urn:microsoft.com/office/officeart/2005/8/layout/vList2"/>
    <dgm:cxn modelId="{7EC628AF-C65D-E547-8AE6-7CAFB0AFEC0A}" type="presParOf" srcId="{464F3E02-830A-1542-A06D-8919A359C551}" destId="{D2A891FA-A6E6-EB4E-9142-C7AB0698EE9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23214-4B74-6147-A687-08AC05603CAE}" type="doc">
      <dgm:prSet loTypeId="urn:microsoft.com/office/officeart/2005/8/layout/process4" loCatId="" qsTypeId="urn:microsoft.com/office/officeart/2005/8/quickstyle/simple2" qsCatId="simple" csTypeId="urn:microsoft.com/office/officeart/2005/8/colors/accent2_2" csCatId="accent2"/>
      <dgm:spPr/>
      <dgm:t>
        <a:bodyPr/>
        <a:lstStyle/>
        <a:p>
          <a:endParaRPr lang="it-IT"/>
        </a:p>
      </dgm:t>
    </dgm:pt>
    <dgm:pt modelId="{039B00F9-02F4-7849-AA38-024B62EB9ECB}">
      <dgm:prSet custT="1"/>
      <dgm:spPr/>
      <dgm:t>
        <a:bodyPr/>
        <a:lstStyle/>
        <a:p>
          <a:pPr rtl="0"/>
          <a:r>
            <a:rPr lang="it-IT" sz="2500">
              <a:latin typeface="Verdana"/>
              <a:cs typeface="Verdana"/>
            </a:rPr>
            <a:t>Studio di fattibilità</a:t>
          </a:r>
        </a:p>
      </dgm:t>
    </dgm:pt>
    <dgm:pt modelId="{CE20866E-962C-524B-87D6-27F2836C40C3}" type="parTrans" cxnId="{602F426E-D374-AC41-951E-43D29893F4E1}">
      <dgm:prSet/>
      <dgm:spPr/>
      <dgm:t>
        <a:bodyPr/>
        <a:lstStyle/>
        <a:p>
          <a:endParaRPr lang="it-IT" sz="2500">
            <a:latin typeface="Verdana"/>
            <a:cs typeface="Verdana"/>
          </a:endParaRPr>
        </a:p>
      </dgm:t>
    </dgm:pt>
    <dgm:pt modelId="{755BFAF9-1555-0342-8F8D-5481AFC6112B}" type="sibTrans" cxnId="{602F426E-D374-AC41-951E-43D29893F4E1}">
      <dgm:prSet/>
      <dgm:spPr/>
      <dgm:t>
        <a:bodyPr/>
        <a:lstStyle/>
        <a:p>
          <a:endParaRPr lang="it-IT" sz="2500">
            <a:latin typeface="Verdana"/>
            <a:cs typeface="Verdana"/>
          </a:endParaRPr>
        </a:p>
      </dgm:t>
    </dgm:pt>
    <dgm:pt modelId="{C56C40FD-A8B1-9E47-B750-050477F68D98}">
      <dgm:prSet custT="1"/>
      <dgm:spPr/>
      <dgm:t>
        <a:bodyPr/>
        <a:lstStyle/>
        <a:p>
          <a:pPr rtl="0"/>
          <a:r>
            <a:rPr lang="it-IT" sz="2500">
              <a:latin typeface="Verdana"/>
              <a:cs typeface="Verdana"/>
            </a:rPr>
            <a:t>Analisi dei requisiti</a:t>
          </a:r>
        </a:p>
      </dgm:t>
    </dgm:pt>
    <dgm:pt modelId="{B43C0983-2D42-7645-AF14-C967D2D0C5A0}" type="parTrans" cxnId="{4C5374F5-565C-BF4E-9397-C6C6088C4767}">
      <dgm:prSet/>
      <dgm:spPr/>
      <dgm:t>
        <a:bodyPr/>
        <a:lstStyle/>
        <a:p>
          <a:endParaRPr lang="it-IT" sz="2500">
            <a:latin typeface="Verdana"/>
            <a:cs typeface="Verdana"/>
          </a:endParaRPr>
        </a:p>
      </dgm:t>
    </dgm:pt>
    <dgm:pt modelId="{58D191AF-A711-A447-8276-A43EA8110A46}" type="sibTrans" cxnId="{4C5374F5-565C-BF4E-9397-C6C6088C4767}">
      <dgm:prSet/>
      <dgm:spPr/>
      <dgm:t>
        <a:bodyPr/>
        <a:lstStyle/>
        <a:p>
          <a:endParaRPr lang="it-IT" sz="2500">
            <a:latin typeface="Verdana"/>
            <a:cs typeface="Verdana"/>
          </a:endParaRPr>
        </a:p>
      </dgm:t>
    </dgm:pt>
    <dgm:pt modelId="{D727468C-8AF4-E045-A446-D1E2AAF58205}">
      <dgm:prSet custT="1"/>
      <dgm:spPr/>
      <dgm:t>
        <a:bodyPr/>
        <a:lstStyle/>
        <a:p>
          <a:pPr rtl="0"/>
          <a:r>
            <a:rPr lang="it-IT" sz="2500">
              <a:latin typeface="Verdana"/>
              <a:cs typeface="Verdana"/>
            </a:rPr>
            <a:t>Progettazione</a:t>
          </a:r>
        </a:p>
      </dgm:t>
    </dgm:pt>
    <dgm:pt modelId="{CBB53C9A-15BC-0A4C-B1FA-A666C2D27CB6}" type="parTrans" cxnId="{4E6CAC17-30D4-5040-9996-49D59AE0801D}">
      <dgm:prSet/>
      <dgm:spPr/>
      <dgm:t>
        <a:bodyPr/>
        <a:lstStyle/>
        <a:p>
          <a:endParaRPr lang="it-IT" sz="2500">
            <a:latin typeface="Verdana"/>
            <a:cs typeface="Verdana"/>
          </a:endParaRPr>
        </a:p>
      </dgm:t>
    </dgm:pt>
    <dgm:pt modelId="{A590E70B-B665-C34B-8C5A-94374EE8179F}" type="sibTrans" cxnId="{4E6CAC17-30D4-5040-9996-49D59AE0801D}">
      <dgm:prSet/>
      <dgm:spPr/>
      <dgm:t>
        <a:bodyPr/>
        <a:lstStyle/>
        <a:p>
          <a:endParaRPr lang="it-IT" sz="2500">
            <a:latin typeface="Verdana"/>
            <a:cs typeface="Verdana"/>
          </a:endParaRPr>
        </a:p>
      </dgm:t>
    </dgm:pt>
    <dgm:pt modelId="{2E0C634B-6B63-DA44-8BF0-A103508BF31A}">
      <dgm:prSet custT="1"/>
      <dgm:spPr/>
      <dgm:t>
        <a:bodyPr/>
        <a:lstStyle/>
        <a:p>
          <a:pPr rtl="0"/>
          <a:r>
            <a:rPr lang="it-IT" sz="2500">
              <a:latin typeface="Verdana"/>
              <a:cs typeface="Verdana"/>
            </a:rPr>
            <a:t>Codifica e test di modulo</a:t>
          </a:r>
        </a:p>
      </dgm:t>
    </dgm:pt>
    <dgm:pt modelId="{053366EF-9454-AF4C-8F7F-BC63C06B25F7}" type="parTrans" cxnId="{3412F717-A55A-504F-B5A4-291E88F4C261}">
      <dgm:prSet/>
      <dgm:spPr/>
      <dgm:t>
        <a:bodyPr/>
        <a:lstStyle/>
        <a:p>
          <a:endParaRPr lang="it-IT" sz="2500">
            <a:latin typeface="Verdana"/>
            <a:cs typeface="Verdana"/>
          </a:endParaRPr>
        </a:p>
      </dgm:t>
    </dgm:pt>
    <dgm:pt modelId="{F2EF7432-5A72-D343-B335-531ED321C5C4}" type="sibTrans" cxnId="{3412F717-A55A-504F-B5A4-291E88F4C261}">
      <dgm:prSet/>
      <dgm:spPr/>
      <dgm:t>
        <a:bodyPr/>
        <a:lstStyle/>
        <a:p>
          <a:endParaRPr lang="it-IT" sz="2500">
            <a:latin typeface="Verdana"/>
            <a:cs typeface="Verdana"/>
          </a:endParaRPr>
        </a:p>
      </dgm:t>
    </dgm:pt>
    <dgm:pt modelId="{E005E523-1E8D-854F-8A92-817538C63C27}">
      <dgm:prSet custT="1"/>
      <dgm:spPr/>
      <dgm:t>
        <a:bodyPr/>
        <a:lstStyle/>
        <a:p>
          <a:pPr rtl="0"/>
          <a:r>
            <a:rPr lang="it-IT" sz="2500" dirty="0">
              <a:latin typeface="Verdana"/>
              <a:cs typeface="Verdana"/>
            </a:rPr>
            <a:t>Integrazione e test di sistema</a:t>
          </a:r>
        </a:p>
      </dgm:t>
    </dgm:pt>
    <dgm:pt modelId="{9A697C05-DBB2-384B-89B4-97E5CE57AF4D}" type="parTrans" cxnId="{90346D04-F39E-A447-A9D5-7CF64D9339C1}">
      <dgm:prSet/>
      <dgm:spPr/>
      <dgm:t>
        <a:bodyPr/>
        <a:lstStyle/>
        <a:p>
          <a:endParaRPr lang="it-IT" sz="2500">
            <a:latin typeface="Verdana"/>
            <a:cs typeface="Verdana"/>
          </a:endParaRPr>
        </a:p>
      </dgm:t>
    </dgm:pt>
    <dgm:pt modelId="{6DB47586-AF64-F948-BC11-64BBCADDB20C}" type="sibTrans" cxnId="{90346D04-F39E-A447-A9D5-7CF64D9339C1}">
      <dgm:prSet/>
      <dgm:spPr/>
      <dgm:t>
        <a:bodyPr/>
        <a:lstStyle/>
        <a:p>
          <a:endParaRPr lang="it-IT" sz="2500">
            <a:latin typeface="Verdana"/>
            <a:cs typeface="Verdana"/>
          </a:endParaRPr>
        </a:p>
      </dgm:t>
    </dgm:pt>
    <dgm:pt modelId="{19E1A234-8A46-5B45-99BC-46CBF60F3A22}">
      <dgm:prSet custT="1"/>
      <dgm:spPr/>
      <dgm:t>
        <a:bodyPr/>
        <a:lstStyle/>
        <a:p>
          <a:pPr rtl="0"/>
          <a:r>
            <a:rPr lang="it-IT" sz="2500">
              <a:latin typeface="Verdana"/>
              <a:cs typeface="Verdana"/>
            </a:rPr>
            <a:t>Consegna, installazione e manutenzione</a:t>
          </a:r>
        </a:p>
      </dgm:t>
    </dgm:pt>
    <dgm:pt modelId="{1B938CDB-52D4-964A-AA21-5DCB5B5E9BCF}" type="parTrans" cxnId="{690B4817-DF4B-6345-B5E4-B50E50FC91C4}">
      <dgm:prSet/>
      <dgm:spPr/>
      <dgm:t>
        <a:bodyPr/>
        <a:lstStyle/>
        <a:p>
          <a:endParaRPr lang="it-IT" sz="2500">
            <a:latin typeface="Verdana"/>
            <a:cs typeface="Verdana"/>
          </a:endParaRPr>
        </a:p>
      </dgm:t>
    </dgm:pt>
    <dgm:pt modelId="{2C2C6AE2-CFCF-9043-ACD4-A111E96D7802}" type="sibTrans" cxnId="{690B4817-DF4B-6345-B5E4-B50E50FC91C4}">
      <dgm:prSet/>
      <dgm:spPr/>
      <dgm:t>
        <a:bodyPr/>
        <a:lstStyle/>
        <a:p>
          <a:endParaRPr lang="it-IT" sz="2500">
            <a:latin typeface="Verdana"/>
            <a:cs typeface="Verdana"/>
          </a:endParaRPr>
        </a:p>
      </dgm:t>
    </dgm:pt>
    <dgm:pt modelId="{F97811B6-D8B6-E44A-9B15-912D599A9DC4}" type="pres">
      <dgm:prSet presAssocID="{1E423214-4B74-6147-A687-08AC05603CAE}" presName="Name0" presStyleCnt="0">
        <dgm:presLayoutVars>
          <dgm:dir/>
          <dgm:animLvl val="lvl"/>
          <dgm:resizeHandles val="exact"/>
        </dgm:presLayoutVars>
      </dgm:prSet>
      <dgm:spPr/>
    </dgm:pt>
    <dgm:pt modelId="{56F1ADD9-98EF-3240-B6FD-6ECFDE054712}" type="pres">
      <dgm:prSet presAssocID="{19E1A234-8A46-5B45-99BC-46CBF60F3A22}" presName="boxAndChildren" presStyleCnt="0"/>
      <dgm:spPr/>
    </dgm:pt>
    <dgm:pt modelId="{599F5B38-D6C7-DE4A-84D8-1F8BDD42B0CE}" type="pres">
      <dgm:prSet presAssocID="{19E1A234-8A46-5B45-99BC-46CBF60F3A22}" presName="parentTextBox" presStyleLbl="node1" presStyleIdx="0" presStyleCnt="6"/>
      <dgm:spPr/>
    </dgm:pt>
    <dgm:pt modelId="{FB71126E-B731-9F43-B573-59D56631C1AE}" type="pres">
      <dgm:prSet presAssocID="{6DB47586-AF64-F948-BC11-64BBCADDB20C}" presName="sp" presStyleCnt="0"/>
      <dgm:spPr/>
    </dgm:pt>
    <dgm:pt modelId="{36733F47-C02B-7646-900B-BD82002945BE}" type="pres">
      <dgm:prSet presAssocID="{E005E523-1E8D-854F-8A92-817538C63C27}" presName="arrowAndChildren" presStyleCnt="0"/>
      <dgm:spPr/>
    </dgm:pt>
    <dgm:pt modelId="{6E1F2567-4AF2-ED4C-AA94-EDF523861E6F}" type="pres">
      <dgm:prSet presAssocID="{E005E523-1E8D-854F-8A92-817538C63C27}" presName="parentTextArrow" presStyleLbl="node1" presStyleIdx="1" presStyleCnt="6"/>
      <dgm:spPr/>
    </dgm:pt>
    <dgm:pt modelId="{45023323-A84E-B348-A747-FAF1C52F7808}" type="pres">
      <dgm:prSet presAssocID="{F2EF7432-5A72-D343-B335-531ED321C5C4}" presName="sp" presStyleCnt="0"/>
      <dgm:spPr/>
    </dgm:pt>
    <dgm:pt modelId="{DBB93732-941A-784B-9E78-F9C9A28644C4}" type="pres">
      <dgm:prSet presAssocID="{2E0C634B-6B63-DA44-8BF0-A103508BF31A}" presName="arrowAndChildren" presStyleCnt="0"/>
      <dgm:spPr/>
    </dgm:pt>
    <dgm:pt modelId="{2F811B0C-E5AF-4641-895C-0799E2BE2F9C}" type="pres">
      <dgm:prSet presAssocID="{2E0C634B-6B63-DA44-8BF0-A103508BF31A}" presName="parentTextArrow" presStyleLbl="node1" presStyleIdx="2" presStyleCnt="6"/>
      <dgm:spPr/>
    </dgm:pt>
    <dgm:pt modelId="{C7AB9BEF-47B1-724C-B69B-B3BE2FC84DE9}" type="pres">
      <dgm:prSet presAssocID="{A590E70B-B665-C34B-8C5A-94374EE8179F}" presName="sp" presStyleCnt="0"/>
      <dgm:spPr/>
    </dgm:pt>
    <dgm:pt modelId="{D40D8638-D0C2-C642-8FA0-377ECDA9B8B6}" type="pres">
      <dgm:prSet presAssocID="{D727468C-8AF4-E045-A446-D1E2AAF58205}" presName="arrowAndChildren" presStyleCnt="0"/>
      <dgm:spPr/>
    </dgm:pt>
    <dgm:pt modelId="{5CDD8C9B-98E1-144B-8EEE-857904F3A721}" type="pres">
      <dgm:prSet presAssocID="{D727468C-8AF4-E045-A446-D1E2AAF58205}" presName="parentTextArrow" presStyleLbl="node1" presStyleIdx="3" presStyleCnt="6"/>
      <dgm:spPr/>
    </dgm:pt>
    <dgm:pt modelId="{56AAFEF1-6F99-3342-A1B4-C90842BE81D8}" type="pres">
      <dgm:prSet presAssocID="{58D191AF-A711-A447-8276-A43EA8110A46}" presName="sp" presStyleCnt="0"/>
      <dgm:spPr/>
    </dgm:pt>
    <dgm:pt modelId="{986BD00F-2D33-7248-8293-10CEB8A2B5E0}" type="pres">
      <dgm:prSet presAssocID="{C56C40FD-A8B1-9E47-B750-050477F68D98}" presName="arrowAndChildren" presStyleCnt="0"/>
      <dgm:spPr/>
    </dgm:pt>
    <dgm:pt modelId="{9F8F1EA5-50A0-4047-88A6-C14D7F358E7C}" type="pres">
      <dgm:prSet presAssocID="{C56C40FD-A8B1-9E47-B750-050477F68D98}" presName="parentTextArrow" presStyleLbl="node1" presStyleIdx="4" presStyleCnt="6"/>
      <dgm:spPr/>
    </dgm:pt>
    <dgm:pt modelId="{EABE19AC-45DB-0049-B23E-FBD456B1BEAC}" type="pres">
      <dgm:prSet presAssocID="{755BFAF9-1555-0342-8F8D-5481AFC6112B}" presName="sp" presStyleCnt="0"/>
      <dgm:spPr/>
    </dgm:pt>
    <dgm:pt modelId="{C6D8219A-059C-B84F-91FD-F44BA69C76DD}" type="pres">
      <dgm:prSet presAssocID="{039B00F9-02F4-7849-AA38-024B62EB9ECB}" presName="arrowAndChildren" presStyleCnt="0"/>
      <dgm:spPr/>
    </dgm:pt>
    <dgm:pt modelId="{82FE69E1-294F-B547-BBF6-21793DE6F0EB}" type="pres">
      <dgm:prSet presAssocID="{039B00F9-02F4-7849-AA38-024B62EB9ECB}" presName="parentTextArrow" presStyleLbl="node1" presStyleIdx="5" presStyleCnt="6" custLinFactNeighborX="-203"/>
      <dgm:spPr/>
    </dgm:pt>
  </dgm:ptLst>
  <dgm:cxnLst>
    <dgm:cxn modelId="{90346D04-F39E-A447-A9D5-7CF64D9339C1}" srcId="{1E423214-4B74-6147-A687-08AC05603CAE}" destId="{E005E523-1E8D-854F-8A92-817538C63C27}" srcOrd="4" destOrd="0" parTransId="{9A697C05-DBB2-384B-89B4-97E5CE57AF4D}" sibTransId="{6DB47586-AF64-F948-BC11-64BBCADDB20C}"/>
    <dgm:cxn modelId="{690B4817-DF4B-6345-B5E4-B50E50FC91C4}" srcId="{1E423214-4B74-6147-A687-08AC05603CAE}" destId="{19E1A234-8A46-5B45-99BC-46CBF60F3A22}" srcOrd="5" destOrd="0" parTransId="{1B938CDB-52D4-964A-AA21-5DCB5B5E9BCF}" sibTransId="{2C2C6AE2-CFCF-9043-ACD4-A111E96D7802}"/>
    <dgm:cxn modelId="{4E6CAC17-30D4-5040-9996-49D59AE0801D}" srcId="{1E423214-4B74-6147-A687-08AC05603CAE}" destId="{D727468C-8AF4-E045-A446-D1E2AAF58205}" srcOrd="2" destOrd="0" parTransId="{CBB53C9A-15BC-0A4C-B1FA-A666C2D27CB6}" sibTransId="{A590E70B-B665-C34B-8C5A-94374EE8179F}"/>
    <dgm:cxn modelId="{3412F717-A55A-504F-B5A4-291E88F4C261}" srcId="{1E423214-4B74-6147-A687-08AC05603CAE}" destId="{2E0C634B-6B63-DA44-8BF0-A103508BF31A}" srcOrd="3" destOrd="0" parTransId="{053366EF-9454-AF4C-8F7F-BC63C06B25F7}" sibTransId="{F2EF7432-5A72-D343-B335-531ED321C5C4}"/>
    <dgm:cxn modelId="{6E36582F-C40A-FC4B-BA6E-89134F5A69ED}" type="presOf" srcId="{19E1A234-8A46-5B45-99BC-46CBF60F3A22}" destId="{599F5B38-D6C7-DE4A-84D8-1F8BDD42B0CE}" srcOrd="0" destOrd="0" presId="urn:microsoft.com/office/officeart/2005/8/layout/process4"/>
    <dgm:cxn modelId="{C173ED3A-B4C7-2F43-83B1-4AB0B1DA5C6C}" type="presOf" srcId="{E005E523-1E8D-854F-8A92-817538C63C27}" destId="{6E1F2567-4AF2-ED4C-AA94-EDF523861E6F}" srcOrd="0" destOrd="0" presId="urn:microsoft.com/office/officeart/2005/8/layout/process4"/>
    <dgm:cxn modelId="{EFEFCF5B-DF64-B046-AC93-B3986D1160D5}" type="presOf" srcId="{C56C40FD-A8B1-9E47-B750-050477F68D98}" destId="{9F8F1EA5-50A0-4047-88A6-C14D7F358E7C}" srcOrd="0" destOrd="0" presId="urn:microsoft.com/office/officeart/2005/8/layout/process4"/>
    <dgm:cxn modelId="{602F426E-D374-AC41-951E-43D29893F4E1}" srcId="{1E423214-4B74-6147-A687-08AC05603CAE}" destId="{039B00F9-02F4-7849-AA38-024B62EB9ECB}" srcOrd="0" destOrd="0" parTransId="{CE20866E-962C-524B-87D6-27F2836C40C3}" sibTransId="{755BFAF9-1555-0342-8F8D-5481AFC6112B}"/>
    <dgm:cxn modelId="{B1078973-2B44-224C-AFF5-337C918A6CA1}" type="presOf" srcId="{1E423214-4B74-6147-A687-08AC05603CAE}" destId="{F97811B6-D8B6-E44A-9B15-912D599A9DC4}" srcOrd="0" destOrd="0" presId="urn:microsoft.com/office/officeart/2005/8/layout/process4"/>
    <dgm:cxn modelId="{183BADD1-2701-E446-9100-8636EE183169}" type="presOf" srcId="{039B00F9-02F4-7849-AA38-024B62EB9ECB}" destId="{82FE69E1-294F-B547-BBF6-21793DE6F0EB}" srcOrd="0" destOrd="0" presId="urn:microsoft.com/office/officeart/2005/8/layout/process4"/>
    <dgm:cxn modelId="{9F415EDF-9902-9449-A0F9-610D55A1A4C8}" type="presOf" srcId="{2E0C634B-6B63-DA44-8BF0-A103508BF31A}" destId="{2F811B0C-E5AF-4641-895C-0799E2BE2F9C}" srcOrd="0" destOrd="0" presId="urn:microsoft.com/office/officeart/2005/8/layout/process4"/>
    <dgm:cxn modelId="{A5CE16F1-3302-2C48-93F1-D41CBBD5C80F}" type="presOf" srcId="{D727468C-8AF4-E045-A446-D1E2AAF58205}" destId="{5CDD8C9B-98E1-144B-8EEE-857904F3A721}" srcOrd="0" destOrd="0" presId="urn:microsoft.com/office/officeart/2005/8/layout/process4"/>
    <dgm:cxn modelId="{4C5374F5-565C-BF4E-9397-C6C6088C4767}" srcId="{1E423214-4B74-6147-A687-08AC05603CAE}" destId="{C56C40FD-A8B1-9E47-B750-050477F68D98}" srcOrd="1" destOrd="0" parTransId="{B43C0983-2D42-7645-AF14-C967D2D0C5A0}" sibTransId="{58D191AF-A711-A447-8276-A43EA8110A46}"/>
    <dgm:cxn modelId="{2B3B01B7-5284-FE47-B957-9FE36DF3380A}" type="presParOf" srcId="{F97811B6-D8B6-E44A-9B15-912D599A9DC4}" destId="{56F1ADD9-98EF-3240-B6FD-6ECFDE054712}" srcOrd="0" destOrd="0" presId="urn:microsoft.com/office/officeart/2005/8/layout/process4"/>
    <dgm:cxn modelId="{1A65881B-079B-8A49-8031-52597D881102}" type="presParOf" srcId="{56F1ADD9-98EF-3240-B6FD-6ECFDE054712}" destId="{599F5B38-D6C7-DE4A-84D8-1F8BDD42B0CE}" srcOrd="0" destOrd="0" presId="urn:microsoft.com/office/officeart/2005/8/layout/process4"/>
    <dgm:cxn modelId="{BA1433DF-3A55-5E4A-9B8F-7C5D75F7E281}" type="presParOf" srcId="{F97811B6-D8B6-E44A-9B15-912D599A9DC4}" destId="{FB71126E-B731-9F43-B573-59D56631C1AE}" srcOrd="1" destOrd="0" presId="urn:microsoft.com/office/officeart/2005/8/layout/process4"/>
    <dgm:cxn modelId="{3B94FD2A-E1A3-AC45-814F-A89102F9BF9F}" type="presParOf" srcId="{F97811B6-D8B6-E44A-9B15-912D599A9DC4}" destId="{36733F47-C02B-7646-900B-BD82002945BE}" srcOrd="2" destOrd="0" presId="urn:microsoft.com/office/officeart/2005/8/layout/process4"/>
    <dgm:cxn modelId="{6601CFB0-28B5-6547-ACA8-1499F5349500}" type="presParOf" srcId="{36733F47-C02B-7646-900B-BD82002945BE}" destId="{6E1F2567-4AF2-ED4C-AA94-EDF523861E6F}" srcOrd="0" destOrd="0" presId="urn:microsoft.com/office/officeart/2005/8/layout/process4"/>
    <dgm:cxn modelId="{42853F58-CA89-F044-9C0E-586265DDC2E4}" type="presParOf" srcId="{F97811B6-D8B6-E44A-9B15-912D599A9DC4}" destId="{45023323-A84E-B348-A747-FAF1C52F7808}" srcOrd="3" destOrd="0" presId="urn:microsoft.com/office/officeart/2005/8/layout/process4"/>
    <dgm:cxn modelId="{027D39C3-8FED-9A40-AAC6-72A6A306BA19}" type="presParOf" srcId="{F97811B6-D8B6-E44A-9B15-912D599A9DC4}" destId="{DBB93732-941A-784B-9E78-F9C9A28644C4}" srcOrd="4" destOrd="0" presId="urn:microsoft.com/office/officeart/2005/8/layout/process4"/>
    <dgm:cxn modelId="{7FC0F9EA-5825-D748-94FB-5AB36A33269C}" type="presParOf" srcId="{DBB93732-941A-784B-9E78-F9C9A28644C4}" destId="{2F811B0C-E5AF-4641-895C-0799E2BE2F9C}" srcOrd="0" destOrd="0" presId="urn:microsoft.com/office/officeart/2005/8/layout/process4"/>
    <dgm:cxn modelId="{C96D5F50-8C26-694A-B767-8A49FC9529E1}" type="presParOf" srcId="{F97811B6-D8B6-E44A-9B15-912D599A9DC4}" destId="{C7AB9BEF-47B1-724C-B69B-B3BE2FC84DE9}" srcOrd="5" destOrd="0" presId="urn:microsoft.com/office/officeart/2005/8/layout/process4"/>
    <dgm:cxn modelId="{0E18B1A8-4978-F84F-A844-9539283D6C6D}" type="presParOf" srcId="{F97811B6-D8B6-E44A-9B15-912D599A9DC4}" destId="{D40D8638-D0C2-C642-8FA0-377ECDA9B8B6}" srcOrd="6" destOrd="0" presId="urn:microsoft.com/office/officeart/2005/8/layout/process4"/>
    <dgm:cxn modelId="{821739E3-CA59-F94C-BDDB-F8BF0657690F}" type="presParOf" srcId="{D40D8638-D0C2-C642-8FA0-377ECDA9B8B6}" destId="{5CDD8C9B-98E1-144B-8EEE-857904F3A721}" srcOrd="0" destOrd="0" presId="urn:microsoft.com/office/officeart/2005/8/layout/process4"/>
    <dgm:cxn modelId="{825B7A81-A9CD-9E4E-A736-84067001AE80}" type="presParOf" srcId="{F97811B6-D8B6-E44A-9B15-912D599A9DC4}" destId="{56AAFEF1-6F99-3342-A1B4-C90842BE81D8}" srcOrd="7" destOrd="0" presId="urn:microsoft.com/office/officeart/2005/8/layout/process4"/>
    <dgm:cxn modelId="{92704445-2C40-9A41-9646-532EE2490975}" type="presParOf" srcId="{F97811B6-D8B6-E44A-9B15-912D599A9DC4}" destId="{986BD00F-2D33-7248-8293-10CEB8A2B5E0}" srcOrd="8" destOrd="0" presId="urn:microsoft.com/office/officeart/2005/8/layout/process4"/>
    <dgm:cxn modelId="{FBD445BF-54CE-7B4E-8D63-10209E3677D4}" type="presParOf" srcId="{986BD00F-2D33-7248-8293-10CEB8A2B5E0}" destId="{9F8F1EA5-50A0-4047-88A6-C14D7F358E7C}" srcOrd="0" destOrd="0" presId="urn:microsoft.com/office/officeart/2005/8/layout/process4"/>
    <dgm:cxn modelId="{EE09C616-FC8D-C24D-819D-54871DD537B9}" type="presParOf" srcId="{F97811B6-D8B6-E44A-9B15-912D599A9DC4}" destId="{EABE19AC-45DB-0049-B23E-FBD456B1BEAC}" srcOrd="9" destOrd="0" presId="urn:microsoft.com/office/officeart/2005/8/layout/process4"/>
    <dgm:cxn modelId="{39BDA145-FEB2-704A-B7C2-565ACDC5354B}" type="presParOf" srcId="{F97811B6-D8B6-E44A-9B15-912D599A9DC4}" destId="{C6D8219A-059C-B84F-91FD-F44BA69C76DD}" srcOrd="10" destOrd="0" presId="urn:microsoft.com/office/officeart/2005/8/layout/process4"/>
    <dgm:cxn modelId="{2BBAB11D-9A10-BC4A-BB1D-3B9E5FA1A10A}" type="presParOf" srcId="{C6D8219A-059C-B84F-91FD-F44BA69C76DD}" destId="{82FE69E1-294F-B547-BBF6-21793DE6F0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54869-9743-AA47-93CB-DF0B902532FD}" type="doc">
      <dgm:prSet loTypeId="urn:microsoft.com/office/officeart/2005/8/layout/hProcess9" loCatId="" qsTypeId="urn:microsoft.com/office/officeart/2005/8/quickstyle/simple4" qsCatId="simple" csTypeId="urn:microsoft.com/office/officeart/2005/8/colors/colorful1" csCatId="colorful"/>
      <dgm:spPr/>
      <dgm:t>
        <a:bodyPr/>
        <a:lstStyle/>
        <a:p>
          <a:endParaRPr lang="it-IT"/>
        </a:p>
      </dgm:t>
    </dgm:pt>
    <dgm:pt modelId="{909B848E-48CF-8A4D-9CE0-EB58FB530408}">
      <dgm:prSet custT="1"/>
      <dgm:spPr/>
      <dgm:t>
        <a:bodyPr/>
        <a:lstStyle/>
        <a:p>
          <a:pPr rtl="0"/>
          <a:r>
            <a:rPr lang="it-IT" sz="1100" b="1">
              <a:latin typeface="Verdana"/>
              <a:cs typeface="Verdana"/>
            </a:rPr>
            <a:t>Analisi e specifica</a:t>
          </a:r>
        </a:p>
      </dgm:t>
    </dgm:pt>
    <dgm:pt modelId="{664E2D2F-E834-8A41-8B20-8FF805F311B6}" type="parTrans" cxnId="{55EC4F79-5AC1-1C4C-8245-001298C3EA44}">
      <dgm:prSet/>
      <dgm:spPr/>
      <dgm:t>
        <a:bodyPr/>
        <a:lstStyle/>
        <a:p>
          <a:endParaRPr lang="it-IT" sz="1100" b="1">
            <a:solidFill>
              <a:srgbClr val="000000"/>
            </a:solidFill>
            <a:latin typeface="Verdana"/>
            <a:cs typeface="Verdana"/>
          </a:endParaRPr>
        </a:p>
      </dgm:t>
    </dgm:pt>
    <dgm:pt modelId="{FCB26B7F-0F25-094C-9A44-4DB64FB344AB}" type="sibTrans" cxnId="{55EC4F79-5AC1-1C4C-8245-001298C3EA44}">
      <dgm:prSet/>
      <dgm:spPr/>
      <dgm:t>
        <a:bodyPr/>
        <a:lstStyle/>
        <a:p>
          <a:endParaRPr lang="it-IT" sz="1100" b="1">
            <a:solidFill>
              <a:srgbClr val="000000"/>
            </a:solidFill>
            <a:latin typeface="Verdana"/>
            <a:cs typeface="Verdana"/>
          </a:endParaRPr>
        </a:p>
      </dgm:t>
    </dgm:pt>
    <dgm:pt modelId="{66BBEED5-DC3E-D944-82FD-311779C584FF}">
      <dgm:prSet custT="1"/>
      <dgm:spPr/>
      <dgm:t>
        <a:bodyPr/>
        <a:lstStyle/>
        <a:p>
          <a:pPr rtl="0"/>
          <a:r>
            <a:rPr lang="it-IT" sz="1100" b="1">
              <a:latin typeface="Verdana"/>
              <a:cs typeface="Verdana"/>
            </a:rPr>
            <a:t>Progettazione</a:t>
          </a:r>
        </a:p>
      </dgm:t>
    </dgm:pt>
    <dgm:pt modelId="{636EE19E-2691-4746-BE13-83518E08513C}" type="parTrans" cxnId="{14246C3F-090E-EF4B-92EE-7FC796ADA879}">
      <dgm:prSet/>
      <dgm:spPr/>
      <dgm:t>
        <a:bodyPr/>
        <a:lstStyle/>
        <a:p>
          <a:endParaRPr lang="it-IT" sz="1100" b="1">
            <a:solidFill>
              <a:srgbClr val="000000"/>
            </a:solidFill>
            <a:latin typeface="Verdana"/>
            <a:cs typeface="Verdana"/>
          </a:endParaRPr>
        </a:p>
      </dgm:t>
    </dgm:pt>
    <dgm:pt modelId="{851A33BE-3DEB-5048-8D41-831344C997AF}" type="sibTrans" cxnId="{14246C3F-090E-EF4B-92EE-7FC796ADA879}">
      <dgm:prSet/>
      <dgm:spPr/>
      <dgm:t>
        <a:bodyPr/>
        <a:lstStyle/>
        <a:p>
          <a:endParaRPr lang="it-IT" sz="1100" b="1">
            <a:solidFill>
              <a:srgbClr val="000000"/>
            </a:solidFill>
            <a:latin typeface="Verdana"/>
            <a:cs typeface="Verdana"/>
          </a:endParaRPr>
        </a:p>
      </dgm:t>
    </dgm:pt>
    <dgm:pt modelId="{97303E6B-524A-0F4B-8EEE-12772308664E}">
      <dgm:prSet custT="1"/>
      <dgm:spPr/>
      <dgm:t>
        <a:bodyPr/>
        <a:lstStyle/>
        <a:p>
          <a:pPr rtl="0"/>
          <a:r>
            <a:rPr lang="it-IT" sz="1100" b="1">
              <a:latin typeface="Verdana"/>
              <a:cs typeface="Verdana"/>
            </a:rPr>
            <a:t>Codifica</a:t>
          </a:r>
        </a:p>
      </dgm:t>
    </dgm:pt>
    <dgm:pt modelId="{BCE3DB21-D090-8D4B-878E-77ACE79704D1}" type="parTrans" cxnId="{0813A0B5-B915-E847-A325-FA244298A83B}">
      <dgm:prSet/>
      <dgm:spPr/>
      <dgm:t>
        <a:bodyPr/>
        <a:lstStyle/>
        <a:p>
          <a:endParaRPr lang="it-IT" sz="1100" b="1">
            <a:solidFill>
              <a:srgbClr val="000000"/>
            </a:solidFill>
            <a:latin typeface="Verdana"/>
            <a:cs typeface="Verdana"/>
          </a:endParaRPr>
        </a:p>
      </dgm:t>
    </dgm:pt>
    <dgm:pt modelId="{160D606A-21BA-3544-A04A-571B66CD377A}" type="sibTrans" cxnId="{0813A0B5-B915-E847-A325-FA244298A83B}">
      <dgm:prSet/>
      <dgm:spPr/>
      <dgm:t>
        <a:bodyPr/>
        <a:lstStyle/>
        <a:p>
          <a:endParaRPr lang="it-IT" sz="1100" b="1">
            <a:solidFill>
              <a:srgbClr val="000000"/>
            </a:solidFill>
            <a:latin typeface="Verdana"/>
            <a:cs typeface="Verdana"/>
          </a:endParaRPr>
        </a:p>
      </dgm:t>
    </dgm:pt>
    <dgm:pt modelId="{0AD2833D-72F6-7942-80B2-9F0F001D5577}">
      <dgm:prSet custT="1"/>
      <dgm:spPr/>
      <dgm:t>
        <a:bodyPr/>
        <a:lstStyle/>
        <a:p>
          <a:pPr rtl="0"/>
          <a:r>
            <a:rPr lang="it-IT" sz="1100" b="1">
              <a:latin typeface="Verdana"/>
              <a:cs typeface="Verdana"/>
            </a:rPr>
            <a:t>Test e convalida</a:t>
          </a:r>
        </a:p>
      </dgm:t>
    </dgm:pt>
    <dgm:pt modelId="{BDB1C109-ABB8-4C49-9289-E8EE4501A7FA}" type="parTrans" cxnId="{1A18EFE2-B008-2549-8359-FC609EC866B0}">
      <dgm:prSet/>
      <dgm:spPr/>
      <dgm:t>
        <a:bodyPr/>
        <a:lstStyle/>
        <a:p>
          <a:endParaRPr lang="it-IT" sz="1100" b="1">
            <a:solidFill>
              <a:srgbClr val="000000"/>
            </a:solidFill>
            <a:latin typeface="Verdana"/>
            <a:cs typeface="Verdana"/>
          </a:endParaRPr>
        </a:p>
      </dgm:t>
    </dgm:pt>
    <dgm:pt modelId="{530E5698-6DE2-D749-BCD2-DF112072B7BF}" type="sibTrans" cxnId="{1A18EFE2-B008-2549-8359-FC609EC866B0}">
      <dgm:prSet/>
      <dgm:spPr/>
      <dgm:t>
        <a:bodyPr/>
        <a:lstStyle/>
        <a:p>
          <a:endParaRPr lang="it-IT" sz="1100" b="1">
            <a:solidFill>
              <a:srgbClr val="000000"/>
            </a:solidFill>
            <a:latin typeface="Verdana"/>
            <a:cs typeface="Verdana"/>
          </a:endParaRPr>
        </a:p>
      </dgm:t>
    </dgm:pt>
    <dgm:pt modelId="{FB89BBF6-18BD-5546-BA75-A422F483EF6C}" type="pres">
      <dgm:prSet presAssocID="{78A54869-9743-AA47-93CB-DF0B902532FD}" presName="CompostProcess" presStyleCnt="0">
        <dgm:presLayoutVars>
          <dgm:dir/>
          <dgm:resizeHandles val="exact"/>
        </dgm:presLayoutVars>
      </dgm:prSet>
      <dgm:spPr/>
    </dgm:pt>
    <dgm:pt modelId="{9585A786-20FE-574B-A159-DFEBFA44E923}" type="pres">
      <dgm:prSet presAssocID="{78A54869-9743-AA47-93CB-DF0B902532FD}" presName="arrow" presStyleLbl="bgShp" presStyleIdx="0" presStyleCnt="1"/>
      <dgm:spPr/>
    </dgm:pt>
    <dgm:pt modelId="{A70D2E3B-C618-A848-A971-8AC72F72E4F5}" type="pres">
      <dgm:prSet presAssocID="{78A54869-9743-AA47-93CB-DF0B902532FD}" presName="linearProcess" presStyleCnt="0"/>
      <dgm:spPr/>
    </dgm:pt>
    <dgm:pt modelId="{21116AFE-DDA9-A646-B871-7F1ABC917E0B}" type="pres">
      <dgm:prSet presAssocID="{909B848E-48CF-8A4D-9CE0-EB58FB530408}" presName="textNode" presStyleLbl="node1" presStyleIdx="0" presStyleCnt="4">
        <dgm:presLayoutVars>
          <dgm:bulletEnabled val="1"/>
        </dgm:presLayoutVars>
      </dgm:prSet>
      <dgm:spPr/>
    </dgm:pt>
    <dgm:pt modelId="{6B652DC0-DD2D-C944-AD0B-F8176627879C}" type="pres">
      <dgm:prSet presAssocID="{FCB26B7F-0F25-094C-9A44-4DB64FB344AB}" presName="sibTrans" presStyleCnt="0"/>
      <dgm:spPr/>
    </dgm:pt>
    <dgm:pt modelId="{9ED2DF63-6617-EE4B-BFF4-EF968D80855E}" type="pres">
      <dgm:prSet presAssocID="{66BBEED5-DC3E-D944-82FD-311779C584FF}" presName="textNode" presStyleLbl="node1" presStyleIdx="1" presStyleCnt="4">
        <dgm:presLayoutVars>
          <dgm:bulletEnabled val="1"/>
        </dgm:presLayoutVars>
      </dgm:prSet>
      <dgm:spPr/>
    </dgm:pt>
    <dgm:pt modelId="{286321CC-5265-B749-8D99-90C7DD26BA5B}" type="pres">
      <dgm:prSet presAssocID="{851A33BE-3DEB-5048-8D41-831344C997AF}" presName="sibTrans" presStyleCnt="0"/>
      <dgm:spPr/>
    </dgm:pt>
    <dgm:pt modelId="{E610BAD8-CA57-C741-BD97-7C4A98EE935A}" type="pres">
      <dgm:prSet presAssocID="{97303E6B-524A-0F4B-8EEE-12772308664E}" presName="textNode" presStyleLbl="node1" presStyleIdx="2" presStyleCnt="4">
        <dgm:presLayoutVars>
          <dgm:bulletEnabled val="1"/>
        </dgm:presLayoutVars>
      </dgm:prSet>
      <dgm:spPr/>
    </dgm:pt>
    <dgm:pt modelId="{0AF6892F-99E9-754F-98C3-E23A6FCF5CC4}" type="pres">
      <dgm:prSet presAssocID="{160D606A-21BA-3544-A04A-571B66CD377A}" presName="sibTrans" presStyleCnt="0"/>
      <dgm:spPr/>
    </dgm:pt>
    <dgm:pt modelId="{4E2949FE-F046-8544-97D7-6F95CF41FB85}" type="pres">
      <dgm:prSet presAssocID="{0AD2833D-72F6-7942-80B2-9F0F001D5577}" presName="textNode" presStyleLbl="node1" presStyleIdx="3" presStyleCnt="4">
        <dgm:presLayoutVars>
          <dgm:bulletEnabled val="1"/>
        </dgm:presLayoutVars>
      </dgm:prSet>
      <dgm:spPr/>
    </dgm:pt>
  </dgm:ptLst>
  <dgm:cxnLst>
    <dgm:cxn modelId="{29703905-D41F-2F46-B075-1660B56447E7}" type="presOf" srcId="{0AD2833D-72F6-7942-80B2-9F0F001D5577}" destId="{4E2949FE-F046-8544-97D7-6F95CF41FB85}" srcOrd="0" destOrd="0" presId="urn:microsoft.com/office/officeart/2005/8/layout/hProcess9"/>
    <dgm:cxn modelId="{200AA412-3930-2D4C-B36E-3736A9211E63}" type="presOf" srcId="{66BBEED5-DC3E-D944-82FD-311779C584FF}" destId="{9ED2DF63-6617-EE4B-BFF4-EF968D80855E}" srcOrd="0" destOrd="0" presId="urn:microsoft.com/office/officeart/2005/8/layout/hProcess9"/>
    <dgm:cxn modelId="{14246C3F-090E-EF4B-92EE-7FC796ADA879}" srcId="{78A54869-9743-AA47-93CB-DF0B902532FD}" destId="{66BBEED5-DC3E-D944-82FD-311779C584FF}" srcOrd="1" destOrd="0" parTransId="{636EE19E-2691-4746-BE13-83518E08513C}" sibTransId="{851A33BE-3DEB-5048-8D41-831344C997AF}"/>
    <dgm:cxn modelId="{1A0A6860-345B-1648-B4E7-D6B091F6093C}" type="presOf" srcId="{97303E6B-524A-0F4B-8EEE-12772308664E}" destId="{E610BAD8-CA57-C741-BD97-7C4A98EE935A}" srcOrd="0" destOrd="0" presId="urn:microsoft.com/office/officeart/2005/8/layout/hProcess9"/>
    <dgm:cxn modelId="{55EC4F79-5AC1-1C4C-8245-001298C3EA44}" srcId="{78A54869-9743-AA47-93CB-DF0B902532FD}" destId="{909B848E-48CF-8A4D-9CE0-EB58FB530408}" srcOrd="0" destOrd="0" parTransId="{664E2D2F-E834-8A41-8B20-8FF805F311B6}" sibTransId="{FCB26B7F-0F25-094C-9A44-4DB64FB344AB}"/>
    <dgm:cxn modelId="{0813A0B5-B915-E847-A325-FA244298A83B}" srcId="{78A54869-9743-AA47-93CB-DF0B902532FD}" destId="{97303E6B-524A-0F4B-8EEE-12772308664E}" srcOrd="2" destOrd="0" parTransId="{BCE3DB21-D090-8D4B-878E-77ACE79704D1}" sibTransId="{160D606A-21BA-3544-A04A-571B66CD377A}"/>
    <dgm:cxn modelId="{2629FCD0-1CE8-BB4B-9831-C3CEF46D40B0}" type="presOf" srcId="{78A54869-9743-AA47-93CB-DF0B902532FD}" destId="{FB89BBF6-18BD-5546-BA75-A422F483EF6C}" srcOrd="0" destOrd="0" presId="urn:microsoft.com/office/officeart/2005/8/layout/hProcess9"/>
    <dgm:cxn modelId="{1A18EFE2-B008-2549-8359-FC609EC866B0}" srcId="{78A54869-9743-AA47-93CB-DF0B902532FD}" destId="{0AD2833D-72F6-7942-80B2-9F0F001D5577}" srcOrd="3" destOrd="0" parTransId="{BDB1C109-ABB8-4C49-9289-E8EE4501A7FA}" sibTransId="{530E5698-6DE2-D749-BCD2-DF112072B7BF}"/>
    <dgm:cxn modelId="{92581BE9-E99E-C145-84C0-E33DB91FC61E}" type="presOf" srcId="{909B848E-48CF-8A4D-9CE0-EB58FB530408}" destId="{21116AFE-DDA9-A646-B871-7F1ABC917E0B}" srcOrd="0" destOrd="0" presId="urn:microsoft.com/office/officeart/2005/8/layout/hProcess9"/>
    <dgm:cxn modelId="{5DF82312-2F9E-C94A-A5EA-DAD0F8AD7B31}" type="presParOf" srcId="{FB89BBF6-18BD-5546-BA75-A422F483EF6C}" destId="{9585A786-20FE-574B-A159-DFEBFA44E923}" srcOrd="0" destOrd="0" presId="urn:microsoft.com/office/officeart/2005/8/layout/hProcess9"/>
    <dgm:cxn modelId="{C2299B21-7A0C-BE4A-B024-F3A55E7812F4}" type="presParOf" srcId="{FB89BBF6-18BD-5546-BA75-A422F483EF6C}" destId="{A70D2E3B-C618-A848-A971-8AC72F72E4F5}" srcOrd="1" destOrd="0" presId="urn:microsoft.com/office/officeart/2005/8/layout/hProcess9"/>
    <dgm:cxn modelId="{7BA85CDF-0469-3341-94AE-79E2768727B6}" type="presParOf" srcId="{A70D2E3B-C618-A848-A971-8AC72F72E4F5}" destId="{21116AFE-DDA9-A646-B871-7F1ABC917E0B}" srcOrd="0" destOrd="0" presId="urn:microsoft.com/office/officeart/2005/8/layout/hProcess9"/>
    <dgm:cxn modelId="{B1427B3F-8A2E-2E48-9526-78B59A4376A4}" type="presParOf" srcId="{A70D2E3B-C618-A848-A971-8AC72F72E4F5}" destId="{6B652DC0-DD2D-C944-AD0B-F8176627879C}" srcOrd="1" destOrd="0" presId="urn:microsoft.com/office/officeart/2005/8/layout/hProcess9"/>
    <dgm:cxn modelId="{502661F4-AA74-434C-9FB8-F846BC9945BF}" type="presParOf" srcId="{A70D2E3B-C618-A848-A971-8AC72F72E4F5}" destId="{9ED2DF63-6617-EE4B-BFF4-EF968D80855E}" srcOrd="2" destOrd="0" presId="urn:microsoft.com/office/officeart/2005/8/layout/hProcess9"/>
    <dgm:cxn modelId="{0EFB504C-DB9F-7B45-8B55-30AD6D738655}" type="presParOf" srcId="{A70D2E3B-C618-A848-A971-8AC72F72E4F5}" destId="{286321CC-5265-B749-8D99-90C7DD26BA5B}" srcOrd="3" destOrd="0" presId="urn:microsoft.com/office/officeart/2005/8/layout/hProcess9"/>
    <dgm:cxn modelId="{BAF12D07-C1D0-924F-A5BB-B5EDE17ABE7E}" type="presParOf" srcId="{A70D2E3B-C618-A848-A971-8AC72F72E4F5}" destId="{E610BAD8-CA57-C741-BD97-7C4A98EE935A}" srcOrd="4" destOrd="0" presId="urn:microsoft.com/office/officeart/2005/8/layout/hProcess9"/>
    <dgm:cxn modelId="{875B9F95-EC6B-2542-9536-413666B61166}" type="presParOf" srcId="{A70D2E3B-C618-A848-A971-8AC72F72E4F5}" destId="{0AF6892F-99E9-754F-98C3-E23A6FCF5CC4}" srcOrd="5" destOrd="0" presId="urn:microsoft.com/office/officeart/2005/8/layout/hProcess9"/>
    <dgm:cxn modelId="{52439C93-3D0A-D54A-9C0C-192BBDC7C0D1}" type="presParOf" srcId="{A70D2E3B-C618-A848-A971-8AC72F72E4F5}" destId="{4E2949FE-F046-8544-97D7-6F95CF41FB8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A54869-9743-AA47-93CB-DF0B902532FD}" type="doc">
      <dgm:prSet loTypeId="urn:microsoft.com/office/officeart/2005/8/layout/hProcess9" loCatId="" qsTypeId="urn:microsoft.com/office/officeart/2005/8/quickstyle/simple4" qsCatId="simple" csTypeId="urn:microsoft.com/office/officeart/2005/8/colors/colorful1" csCatId="colorful"/>
      <dgm:spPr/>
      <dgm:t>
        <a:bodyPr/>
        <a:lstStyle/>
        <a:p>
          <a:endParaRPr lang="it-IT"/>
        </a:p>
      </dgm:t>
    </dgm:pt>
    <dgm:pt modelId="{909B848E-48CF-8A4D-9CE0-EB58FB530408}">
      <dgm:prSet custT="1"/>
      <dgm:spPr/>
      <dgm:t>
        <a:bodyPr/>
        <a:lstStyle/>
        <a:p>
          <a:pPr rtl="0"/>
          <a:r>
            <a:rPr lang="it-IT" sz="1100" b="1">
              <a:latin typeface="Verdana"/>
              <a:cs typeface="Verdana"/>
            </a:rPr>
            <a:t>Analisi e specifica</a:t>
          </a:r>
        </a:p>
      </dgm:t>
    </dgm:pt>
    <dgm:pt modelId="{664E2D2F-E834-8A41-8B20-8FF805F311B6}" type="parTrans" cxnId="{55EC4F79-5AC1-1C4C-8245-001298C3EA44}">
      <dgm:prSet/>
      <dgm:spPr/>
      <dgm:t>
        <a:bodyPr/>
        <a:lstStyle/>
        <a:p>
          <a:endParaRPr lang="it-IT" sz="1100" b="1">
            <a:solidFill>
              <a:srgbClr val="000000"/>
            </a:solidFill>
            <a:latin typeface="Verdana"/>
            <a:cs typeface="Verdana"/>
          </a:endParaRPr>
        </a:p>
      </dgm:t>
    </dgm:pt>
    <dgm:pt modelId="{FCB26B7F-0F25-094C-9A44-4DB64FB344AB}" type="sibTrans" cxnId="{55EC4F79-5AC1-1C4C-8245-001298C3EA44}">
      <dgm:prSet/>
      <dgm:spPr/>
      <dgm:t>
        <a:bodyPr/>
        <a:lstStyle/>
        <a:p>
          <a:endParaRPr lang="it-IT" sz="1100" b="1">
            <a:solidFill>
              <a:srgbClr val="000000"/>
            </a:solidFill>
            <a:latin typeface="Verdana"/>
            <a:cs typeface="Verdana"/>
          </a:endParaRPr>
        </a:p>
      </dgm:t>
    </dgm:pt>
    <dgm:pt modelId="{66BBEED5-DC3E-D944-82FD-311779C584FF}">
      <dgm:prSet custT="1"/>
      <dgm:spPr/>
      <dgm:t>
        <a:bodyPr/>
        <a:lstStyle/>
        <a:p>
          <a:pPr rtl="0"/>
          <a:r>
            <a:rPr lang="it-IT" sz="1100" b="1">
              <a:latin typeface="Verdana"/>
              <a:cs typeface="Verdana"/>
            </a:rPr>
            <a:t>Progettazione</a:t>
          </a:r>
        </a:p>
      </dgm:t>
    </dgm:pt>
    <dgm:pt modelId="{636EE19E-2691-4746-BE13-83518E08513C}" type="parTrans" cxnId="{14246C3F-090E-EF4B-92EE-7FC796ADA879}">
      <dgm:prSet/>
      <dgm:spPr/>
      <dgm:t>
        <a:bodyPr/>
        <a:lstStyle/>
        <a:p>
          <a:endParaRPr lang="it-IT" sz="1100" b="1">
            <a:solidFill>
              <a:srgbClr val="000000"/>
            </a:solidFill>
            <a:latin typeface="Verdana"/>
            <a:cs typeface="Verdana"/>
          </a:endParaRPr>
        </a:p>
      </dgm:t>
    </dgm:pt>
    <dgm:pt modelId="{851A33BE-3DEB-5048-8D41-831344C997AF}" type="sibTrans" cxnId="{14246C3F-090E-EF4B-92EE-7FC796ADA879}">
      <dgm:prSet/>
      <dgm:spPr/>
      <dgm:t>
        <a:bodyPr/>
        <a:lstStyle/>
        <a:p>
          <a:endParaRPr lang="it-IT" sz="1100" b="1">
            <a:solidFill>
              <a:srgbClr val="000000"/>
            </a:solidFill>
            <a:latin typeface="Verdana"/>
            <a:cs typeface="Verdana"/>
          </a:endParaRPr>
        </a:p>
      </dgm:t>
    </dgm:pt>
    <dgm:pt modelId="{97303E6B-524A-0F4B-8EEE-12772308664E}">
      <dgm:prSet custT="1"/>
      <dgm:spPr/>
      <dgm:t>
        <a:bodyPr/>
        <a:lstStyle/>
        <a:p>
          <a:pPr rtl="0"/>
          <a:r>
            <a:rPr lang="it-IT" sz="1100" b="1">
              <a:latin typeface="Verdana"/>
              <a:cs typeface="Verdana"/>
            </a:rPr>
            <a:t>Codifica</a:t>
          </a:r>
        </a:p>
      </dgm:t>
    </dgm:pt>
    <dgm:pt modelId="{BCE3DB21-D090-8D4B-878E-77ACE79704D1}" type="parTrans" cxnId="{0813A0B5-B915-E847-A325-FA244298A83B}">
      <dgm:prSet/>
      <dgm:spPr/>
      <dgm:t>
        <a:bodyPr/>
        <a:lstStyle/>
        <a:p>
          <a:endParaRPr lang="it-IT" sz="1100" b="1">
            <a:solidFill>
              <a:srgbClr val="000000"/>
            </a:solidFill>
            <a:latin typeface="Verdana"/>
            <a:cs typeface="Verdana"/>
          </a:endParaRPr>
        </a:p>
      </dgm:t>
    </dgm:pt>
    <dgm:pt modelId="{160D606A-21BA-3544-A04A-571B66CD377A}" type="sibTrans" cxnId="{0813A0B5-B915-E847-A325-FA244298A83B}">
      <dgm:prSet/>
      <dgm:spPr/>
      <dgm:t>
        <a:bodyPr/>
        <a:lstStyle/>
        <a:p>
          <a:endParaRPr lang="it-IT" sz="1100" b="1">
            <a:solidFill>
              <a:srgbClr val="000000"/>
            </a:solidFill>
            <a:latin typeface="Verdana"/>
            <a:cs typeface="Verdana"/>
          </a:endParaRPr>
        </a:p>
      </dgm:t>
    </dgm:pt>
    <dgm:pt modelId="{0AD2833D-72F6-7942-80B2-9F0F001D5577}">
      <dgm:prSet custT="1"/>
      <dgm:spPr/>
      <dgm:t>
        <a:bodyPr/>
        <a:lstStyle/>
        <a:p>
          <a:pPr rtl="0"/>
          <a:r>
            <a:rPr lang="it-IT" sz="1100" b="1">
              <a:latin typeface="Verdana"/>
              <a:cs typeface="Verdana"/>
            </a:rPr>
            <a:t>Test e convalida</a:t>
          </a:r>
        </a:p>
      </dgm:t>
    </dgm:pt>
    <dgm:pt modelId="{BDB1C109-ABB8-4C49-9289-E8EE4501A7FA}" type="parTrans" cxnId="{1A18EFE2-B008-2549-8359-FC609EC866B0}">
      <dgm:prSet/>
      <dgm:spPr/>
      <dgm:t>
        <a:bodyPr/>
        <a:lstStyle/>
        <a:p>
          <a:endParaRPr lang="it-IT" sz="1100" b="1">
            <a:solidFill>
              <a:srgbClr val="000000"/>
            </a:solidFill>
            <a:latin typeface="Verdana"/>
            <a:cs typeface="Verdana"/>
          </a:endParaRPr>
        </a:p>
      </dgm:t>
    </dgm:pt>
    <dgm:pt modelId="{530E5698-6DE2-D749-BCD2-DF112072B7BF}" type="sibTrans" cxnId="{1A18EFE2-B008-2549-8359-FC609EC866B0}">
      <dgm:prSet/>
      <dgm:spPr/>
      <dgm:t>
        <a:bodyPr/>
        <a:lstStyle/>
        <a:p>
          <a:endParaRPr lang="it-IT" sz="1100" b="1">
            <a:solidFill>
              <a:srgbClr val="000000"/>
            </a:solidFill>
            <a:latin typeface="Verdana"/>
            <a:cs typeface="Verdana"/>
          </a:endParaRPr>
        </a:p>
      </dgm:t>
    </dgm:pt>
    <dgm:pt modelId="{FB89BBF6-18BD-5546-BA75-A422F483EF6C}" type="pres">
      <dgm:prSet presAssocID="{78A54869-9743-AA47-93CB-DF0B902532FD}" presName="CompostProcess" presStyleCnt="0">
        <dgm:presLayoutVars>
          <dgm:dir/>
          <dgm:resizeHandles val="exact"/>
        </dgm:presLayoutVars>
      </dgm:prSet>
      <dgm:spPr/>
    </dgm:pt>
    <dgm:pt modelId="{9585A786-20FE-574B-A159-DFEBFA44E923}" type="pres">
      <dgm:prSet presAssocID="{78A54869-9743-AA47-93CB-DF0B902532FD}" presName="arrow" presStyleLbl="bgShp" presStyleIdx="0" presStyleCnt="1"/>
      <dgm:spPr/>
    </dgm:pt>
    <dgm:pt modelId="{A70D2E3B-C618-A848-A971-8AC72F72E4F5}" type="pres">
      <dgm:prSet presAssocID="{78A54869-9743-AA47-93CB-DF0B902532FD}" presName="linearProcess" presStyleCnt="0"/>
      <dgm:spPr/>
    </dgm:pt>
    <dgm:pt modelId="{21116AFE-DDA9-A646-B871-7F1ABC917E0B}" type="pres">
      <dgm:prSet presAssocID="{909B848E-48CF-8A4D-9CE0-EB58FB530408}" presName="textNode" presStyleLbl="node1" presStyleIdx="0" presStyleCnt="4">
        <dgm:presLayoutVars>
          <dgm:bulletEnabled val="1"/>
        </dgm:presLayoutVars>
      </dgm:prSet>
      <dgm:spPr/>
    </dgm:pt>
    <dgm:pt modelId="{6B652DC0-DD2D-C944-AD0B-F8176627879C}" type="pres">
      <dgm:prSet presAssocID="{FCB26B7F-0F25-094C-9A44-4DB64FB344AB}" presName="sibTrans" presStyleCnt="0"/>
      <dgm:spPr/>
    </dgm:pt>
    <dgm:pt modelId="{9ED2DF63-6617-EE4B-BFF4-EF968D80855E}" type="pres">
      <dgm:prSet presAssocID="{66BBEED5-DC3E-D944-82FD-311779C584FF}" presName="textNode" presStyleLbl="node1" presStyleIdx="1" presStyleCnt="4">
        <dgm:presLayoutVars>
          <dgm:bulletEnabled val="1"/>
        </dgm:presLayoutVars>
      </dgm:prSet>
      <dgm:spPr/>
    </dgm:pt>
    <dgm:pt modelId="{286321CC-5265-B749-8D99-90C7DD26BA5B}" type="pres">
      <dgm:prSet presAssocID="{851A33BE-3DEB-5048-8D41-831344C997AF}" presName="sibTrans" presStyleCnt="0"/>
      <dgm:spPr/>
    </dgm:pt>
    <dgm:pt modelId="{E610BAD8-CA57-C741-BD97-7C4A98EE935A}" type="pres">
      <dgm:prSet presAssocID="{97303E6B-524A-0F4B-8EEE-12772308664E}" presName="textNode" presStyleLbl="node1" presStyleIdx="2" presStyleCnt="4">
        <dgm:presLayoutVars>
          <dgm:bulletEnabled val="1"/>
        </dgm:presLayoutVars>
      </dgm:prSet>
      <dgm:spPr/>
    </dgm:pt>
    <dgm:pt modelId="{0AF6892F-99E9-754F-98C3-E23A6FCF5CC4}" type="pres">
      <dgm:prSet presAssocID="{160D606A-21BA-3544-A04A-571B66CD377A}" presName="sibTrans" presStyleCnt="0"/>
      <dgm:spPr/>
    </dgm:pt>
    <dgm:pt modelId="{4E2949FE-F046-8544-97D7-6F95CF41FB85}" type="pres">
      <dgm:prSet presAssocID="{0AD2833D-72F6-7942-80B2-9F0F001D5577}" presName="textNode" presStyleLbl="node1" presStyleIdx="3" presStyleCnt="4">
        <dgm:presLayoutVars>
          <dgm:bulletEnabled val="1"/>
        </dgm:presLayoutVars>
      </dgm:prSet>
      <dgm:spPr/>
    </dgm:pt>
  </dgm:ptLst>
  <dgm:cxnLst>
    <dgm:cxn modelId="{14246C3F-090E-EF4B-92EE-7FC796ADA879}" srcId="{78A54869-9743-AA47-93CB-DF0B902532FD}" destId="{66BBEED5-DC3E-D944-82FD-311779C584FF}" srcOrd="1" destOrd="0" parTransId="{636EE19E-2691-4746-BE13-83518E08513C}" sibTransId="{851A33BE-3DEB-5048-8D41-831344C997AF}"/>
    <dgm:cxn modelId="{61BFDB65-62FA-F740-B793-7FDBE2E23795}" type="presOf" srcId="{97303E6B-524A-0F4B-8EEE-12772308664E}" destId="{E610BAD8-CA57-C741-BD97-7C4A98EE935A}" srcOrd="0" destOrd="0" presId="urn:microsoft.com/office/officeart/2005/8/layout/hProcess9"/>
    <dgm:cxn modelId="{55EC4F79-5AC1-1C4C-8245-001298C3EA44}" srcId="{78A54869-9743-AA47-93CB-DF0B902532FD}" destId="{909B848E-48CF-8A4D-9CE0-EB58FB530408}" srcOrd="0" destOrd="0" parTransId="{664E2D2F-E834-8A41-8B20-8FF805F311B6}" sibTransId="{FCB26B7F-0F25-094C-9A44-4DB64FB344AB}"/>
    <dgm:cxn modelId="{2E4E5290-6A25-A446-B948-7A680FBCD79D}" type="presOf" srcId="{78A54869-9743-AA47-93CB-DF0B902532FD}" destId="{FB89BBF6-18BD-5546-BA75-A422F483EF6C}" srcOrd="0" destOrd="0" presId="urn:microsoft.com/office/officeart/2005/8/layout/hProcess9"/>
    <dgm:cxn modelId="{0813A0B5-B915-E847-A325-FA244298A83B}" srcId="{78A54869-9743-AA47-93CB-DF0B902532FD}" destId="{97303E6B-524A-0F4B-8EEE-12772308664E}" srcOrd="2" destOrd="0" parTransId="{BCE3DB21-D090-8D4B-878E-77ACE79704D1}" sibTransId="{160D606A-21BA-3544-A04A-571B66CD377A}"/>
    <dgm:cxn modelId="{F52C11C7-7154-9F4E-96F3-322EFA207526}" type="presOf" srcId="{909B848E-48CF-8A4D-9CE0-EB58FB530408}" destId="{21116AFE-DDA9-A646-B871-7F1ABC917E0B}" srcOrd="0" destOrd="0" presId="urn:microsoft.com/office/officeart/2005/8/layout/hProcess9"/>
    <dgm:cxn modelId="{B8E39FC7-5514-3248-A973-811D2ED64F56}" type="presOf" srcId="{66BBEED5-DC3E-D944-82FD-311779C584FF}" destId="{9ED2DF63-6617-EE4B-BFF4-EF968D80855E}" srcOrd="0" destOrd="0" presId="urn:microsoft.com/office/officeart/2005/8/layout/hProcess9"/>
    <dgm:cxn modelId="{1A18EFE2-B008-2549-8359-FC609EC866B0}" srcId="{78A54869-9743-AA47-93CB-DF0B902532FD}" destId="{0AD2833D-72F6-7942-80B2-9F0F001D5577}" srcOrd="3" destOrd="0" parTransId="{BDB1C109-ABB8-4C49-9289-E8EE4501A7FA}" sibTransId="{530E5698-6DE2-D749-BCD2-DF112072B7BF}"/>
    <dgm:cxn modelId="{919BD4F3-1B0A-2C4A-890C-821E54E5CD22}" type="presOf" srcId="{0AD2833D-72F6-7942-80B2-9F0F001D5577}" destId="{4E2949FE-F046-8544-97D7-6F95CF41FB85}" srcOrd="0" destOrd="0" presId="urn:microsoft.com/office/officeart/2005/8/layout/hProcess9"/>
    <dgm:cxn modelId="{A5E84BAF-4858-2643-AE9F-D55C9C22934D}" type="presParOf" srcId="{FB89BBF6-18BD-5546-BA75-A422F483EF6C}" destId="{9585A786-20FE-574B-A159-DFEBFA44E923}" srcOrd="0" destOrd="0" presId="urn:microsoft.com/office/officeart/2005/8/layout/hProcess9"/>
    <dgm:cxn modelId="{844B498A-C5E8-7D42-95A5-EF9857821DBA}" type="presParOf" srcId="{FB89BBF6-18BD-5546-BA75-A422F483EF6C}" destId="{A70D2E3B-C618-A848-A971-8AC72F72E4F5}" srcOrd="1" destOrd="0" presId="urn:microsoft.com/office/officeart/2005/8/layout/hProcess9"/>
    <dgm:cxn modelId="{0289FA76-15A6-4B46-BFB8-08424A7CD864}" type="presParOf" srcId="{A70D2E3B-C618-A848-A971-8AC72F72E4F5}" destId="{21116AFE-DDA9-A646-B871-7F1ABC917E0B}" srcOrd="0" destOrd="0" presId="urn:microsoft.com/office/officeart/2005/8/layout/hProcess9"/>
    <dgm:cxn modelId="{CC29AD8A-07B4-2E46-8A1A-8082DD8F75FA}" type="presParOf" srcId="{A70D2E3B-C618-A848-A971-8AC72F72E4F5}" destId="{6B652DC0-DD2D-C944-AD0B-F8176627879C}" srcOrd="1" destOrd="0" presId="urn:microsoft.com/office/officeart/2005/8/layout/hProcess9"/>
    <dgm:cxn modelId="{A2F72954-8EED-A344-835B-22E8149A23B8}" type="presParOf" srcId="{A70D2E3B-C618-A848-A971-8AC72F72E4F5}" destId="{9ED2DF63-6617-EE4B-BFF4-EF968D80855E}" srcOrd="2" destOrd="0" presId="urn:microsoft.com/office/officeart/2005/8/layout/hProcess9"/>
    <dgm:cxn modelId="{C01353CD-858D-FA49-9C23-8CA8A5C10201}" type="presParOf" srcId="{A70D2E3B-C618-A848-A971-8AC72F72E4F5}" destId="{286321CC-5265-B749-8D99-90C7DD26BA5B}" srcOrd="3" destOrd="0" presId="urn:microsoft.com/office/officeart/2005/8/layout/hProcess9"/>
    <dgm:cxn modelId="{38DF6595-343B-BA41-AD28-93573B1CE85A}" type="presParOf" srcId="{A70D2E3B-C618-A848-A971-8AC72F72E4F5}" destId="{E610BAD8-CA57-C741-BD97-7C4A98EE935A}" srcOrd="4" destOrd="0" presId="urn:microsoft.com/office/officeart/2005/8/layout/hProcess9"/>
    <dgm:cxn modelId="{FCCE68FE-B3AF-384C-9B37-0A77682E364C}" type="presParOf" srcId="{A70D2E3B-C618-A848-A971-8AC72F72E4F5}" destId="{0AF6892F-99E9-754F-98C3-E23A6FCF5CC4}" srcOrd="5" destOrd="0" presId="urn:microsoft.com/office/officeart/2005/8/layout/hProcess9"/>
    <dgm:cxn modelId="{B37279F8-19F0-434A-8476-F616F2A8BBE1}" type="presParOf" srcId="{A70D2E3B-C618-A848-A971-8AC72F72E4F5}" destId="{4E2949FE-F046-8544-97D7-6F95CF41FB85}"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A54869-9743-AA47-93CB-DF0B902532FD}" type="doc">
      <dgm:prSet loTypeId="urn:microsoft.com/office/officeart/2005/8/layout/hProcess9" loCatId="" qsTypeId="urn:microsoft.com/office/officeart/2005/8/quickstyle/simple4" qsCatId="simple" csTypeId="urn:microsoft.com/office/officeart/2005/8/colors/colorful1" csCatId="colorful"/>
      <dgm:spPr/>
      <dgm:t>
        <a:bodyPr/>
        <a:lstStyle/>
        <a:p>
          <a:endParaRPr lang="it-IT"/>
        </a:p>
      </dgm:t>
    </dgm:pt>
    <dgm:pt modelId="{909B848E-48CF-8A4D-9CE0-EB58FB530408}">
      <dgm:prSet custT="1"/>
      <dgm:spPr/>
      <dgm:t>
        <a:bodyPr/>
        <a:lstStyle/>
        <a:p>
          <a:pPr rtl="0"/>
          <a:r>
            <a:rPr lang="it-IT" sz="1100" b="1">
              <a:latin typeface="Verdana"/>
              <a:cs typeface="Verdana"/>
            </a:rPr>
            <a:t>Analisi e specifica</a:t>
          </a:r>
        </a:p>
      </dgm:t>
    </dgm:pt>
    <dgm:pt modelId="{664E2D2F-E834-8A41-8B20-8FF805F311B6}" type="parTrans" cxnId="{55EC4F79-5AC1-1C4C-8245-001298C3EA44}">
      <dgm:prSet/>
      <dgm:spPr/>
      <dgm:t>
        <a:bodyPr/>
        <a:lstStyle/>
        <a:p>
          <a:endParaRPr lang="it-IT" sz="1100" b="1">
            <a:solidFill>
              <a:srgbClr val="000000"/>
            </a:solidFill>
            <a:latin typeface="Verdana"/>
            <a:cs typeface="Verdana"/>
          </a:endParaRPr>
        </a:p>
      </dgm:t>
    </dgm:pt>
    <dgm:pt modelId="{FCB26B7F-0F25-094C-9A44-4DB64FB344AB}" type="sibTrans" cxnId="{55EC4F79-5AC1-1C4C-8245-001298C3EA44}">
      <dgm:prSet/>
      <dgm:spPr/>
      <dgm:t>
        <a:bodyPr/>
        <a:lstStyle/>
        <a:p>
          <a:endParaRPr lang="it-IT" sz="1100" b="1">
            <a:solidFill>
              <a:srgbClr val="000000"/>
            </a:solidFill>
            <a:latin typeface="Verdana"/>
            <a:cs typeface="Verdana"/>
          </a:endParaRPr>
        </a:p>
      </dgm:t>
    </dgm:pt>
    <dgm:pt modelId="{66BBEED5-DC3E-D944-82FD-311779C584FF}">
      <dgm:prSet custT="1"/>
      <dgm:spPr/>
      <dgm:t>
        <a:bodyPr/>
        <a:lstStyle/>
        <a:p>
          <a:pPr rtl="0"/>
          <a:r>
            <a:rPr lang="it-IT" sz="1100" b="1">
              <a:latin typeface="Verdana"/>
              <a:cs typeface="Verdana"/>
            </a:rPr>
            <a:t>Progettazione</a:t>
          </a:r>
        </a:p>
      </dgm:t>
    </dgm:pt>
    <dgm:pt modelId="{636EE19E-2691-4746-BE13-83518E08513C}" type="parTrans" cxnId="{14246C3F-090E-EF4B-92EE-7FC796ADA879}">
      <dgm:prSet/>
      <dgm:spPr/>
      <dgm:t>
        <a:bodyPr/>
        <a:lstStyle/>
        <a:p>
          <a:endParaRPr lang="it-IT" sz="1100" b="1">
            <a:solidFill>
              <a:srgbClr val="000000"/>
            </a:solidFill>
            <a:latin typeface="Verdana"/>
            <a:cs typeface="Verdana"/>
          </a:endParaRPr>
        </a:p>
      </dgm:t>
    </dgm:pt>
    <dgm:pt modelId="{851A33BE-3DEB-5048-8D41-831344C997AF}" type="sibTrans" cxnId="{14246C3F-090E-EF4B-92EE-7FC796ADA879}">
      <dgm:prSet/>
      <dgm:spPr/>
      <dgm:t>
        <a:bodyPr/>
        <a:lstStyle/>
        <a:p>
          <a:endParaRPr lang="it-IT" sz="1100" b="1">
            <a:solidFill>
              <a:srgbClr val="000000"/>
            </a:solidFill>
            <a:latin typeface="Verdana"/>
            <a:cs typeface="Verdana"/>
          </a:endParaRPr>
        </a:p>
      </dgm:t>
    </dgm:pt>
    <dgm:pt modelId="{97303E6B-524A-0F4B-8EEE-12772308664E}">
      <dgm:prSet custT="1"/>
      <dgm:spPr/>
      <dgm:t>
        <a:bodyPr/>
        <a:lstStyle/>
        <a:p>
          <a:pPr rtl="0"/>
          <a:r>
            <a:rPr lang="it-IT" sz="1100" b="1">
              <a:latin typeface="Verdana"/>
              <a:cs typeface="Verdana"/>
            </a:rPr>
            <a:t>Codifica</a:t>
          </a:r>
          <a:endParaRPr lang="it-IT" sz="1100" b="1" dirty="0">
            <a:latin typeface="Verdana"/>
            <a:cs typeface="Verdana"/>
          </a:endParaRPr>
        </a:p>
      </dgm:t>
    </dgm:pt>
    <dgm:pt modelId="{BCE3DB21-D090-8D4B-878E-77ACE79704D1}" type="parTrans" cxnId="{0813A0B5-B915-E847-A325-FA244298A83B}">
      <dgm:prSet/>
      <dgm:spPr/>
      <dgm:t>
        <a:bodyPr/>
        <a:lstStyle/>
        <a:p>
          <a:endParaRPr lang="it-IT" sz="1100" b="1">
            <a:solidFill>
              <a:srgbClr val="000000"/>
            </a:solidFill>
            <a:latin typeface="Verdana"/>
            <a:cs typeface="Verdana"/>
          </a:endParaRPr>
        </a:p>
      </dgm:t>
    </dgm:pt>
    <dgm:pt modelId="{160D606A-21BA-3544-A04A-571B66CD377A}" type="sibTrans" cxnId="{0813A0B5-B915-E847-A325-FA244298A83B}">
      <dgm:prSet/>
      <dgm:spPr/>
      <dgm:t>
        <a:bodyPr/>
        <a:lstStyle/>
        <a:p>
          <a:endParaRPr lang="it-IT" sz="1100" b="1">
            <a:solidFill>
              <a:srgbClr val="000000"/>
            </a:solidFill>
            <a:latin typeface="Verdana"/>
            <a:cs typeface="Verdana"/>
          </a:endParaRPr>
        </a:p>
      </dgm:t>
    </dgm:pt>
    <dgm:pt modelId="{0AD2833D-72F6-7942-80B2-9F0F001D5577}">
      <dgm:prSet custT="1"/>
      <dgm:spPr/>
      <dgm:t>
        <a:bodyPr/>
        <a:lstStyle/>
        <a:p>
          <a:pPr rtl="0"/>
          <a:r>
            <a:rPr lang="it-IT" sz="1100" b="1">
              <a:latin typeface="Verdana"/>
              <a:cs typeface="Verdana"/>
            </a:rPr>
            <a:t>Test e convalida</a:t>
          </a:r>
        </a:p>
      </dgm:t>
    </dgm:pt>
    <dgm:pt modelId="{BDB1C109-ABB8-4C49-9289-E8EE4501A7FA}" type="parTrans" cxnId="{1A18EFE2-B008-2549-8359-FC609EC866B0}">
      <dgm:prSet/>
      <dgm:spPr/>
      <dgm:t>
        <a:bodyPr/>
        <a:lstStyle/>
        <a:p>
          <a:endParaRPr lang="it-IT" sz="1100" b="1">
            <a:solidFill>
              <a:srgbClr val="000000"/>
            </a:solidFill>
            <a:latin typeface="Verdana"/>
            <a:cs typeface="Verdana"/>
          </a:endParaRPr>
        </a:p>
      </dgm:t>
    </dgm:pt>
    <dgm:pt modelId="{530E5698-6DE2-D749-BCD2-DF112072B7BF}" type="sibTrans" cxnId="{1A18EFE2-B008-2549-8359-FC609EC866B0}">
      <dgm:prSet/>
      <dgm:spPr/>
      <dgm:t>
        <a:bodyPr/>
        <a:lstStyle/>
        <a:p>
          <a:endParaRPr lang="it-IT" sz="1100" b="1">
            <a:solidFill>
              <a:srgbClr val="000000"/>
            </a:solidFill>
            <a:latin typeface="Verdana"/>
            <a:cs typeface="Verdana"/>
          </a:endParaRPr>
        </a:p>
      </dgm:t>
    </dgm:pt>
    <dgm:pt modelId="{FB89BBF6-18BD-5546-BA75-A422F483EF6C}" type="pres">
      <dgm:prSet presAssocID="{78A54869-9743-AA47-93CB-DF0B902532FD}" presName="CompostProcess" presStyleCnt="0">
        <dgm:presLayoutVars>
          <dgm:dir/>
          <dgm:resizeHandles val="exact"/>
        </dgm:presLayoutVars>
      </dgm:prSet>
      <dgm:spPr/>
    </dgm:pt>
    <dgm:pt modelId="{9585A786-20FE-574B-A159-DFEBFA44E923}" type="pres">
      <dgm:prSet presAssocID="{78A54869-9743-AA47-93CB-DF0B902532FD}" presName="arrow" presStyleLbl="bgShp" presStyleIdx="0" presStyleCnt="1"/>
      <dgm:spPr/>
    </dgm:pt>
    <dgm:pt modelId="{A70D2E3B-C618-A848-A971-8AC72F72E4F5}" type="pres">
      <dgm:prSet presAssocID="{78A54869-9743-AA47-93CB-DF0B902532FD}" presName="linearProcess" presStyleCnt="0"/>
      <dgm:spPr/>
    </dgm:pt>
    <dgm:pt modelId="{21116AFE-DDA9-A646-B871-7F1ABC917E0B}" type="pres">
      <dgm:prSet presAssocID="{909B848E-48CF-8A4D-9CE0-EB58FB530408}" presName="textNode" presStyleLbl="node1" presStyleIdx="0" presStyleCnt="4">
        <dgm:presLayoutVars>
          <dgm:bulletEnabled val="1"/>
        </dgm:presLayoutVars>
      </dgm:prSet>
      <dgm:spPr/>
    </dgm:pt>
    <dgm:pt modelId="{6B652DC0-DD2D-C944-AD0B-F8176627879C}" type="pres">
      <dgm:prSet presAssocID="{FCB26B7F-0F25-094C-9A44-4DB64FB344AB}" presName="sibTrans" presStyleCnt="0"/>
      <dgm:spPr/>
    </dgm:pt>
    <dgm:pt modelId="{9ED2DF63-6617-EE4B-BFF4-EF968D80855E}" type="pres">
      <dgm:prSet presAssocID="{66BBEED5-DC3E-D944-82FD-311779C584FF}" presName="textNode" presStyleLbl="node1" presStyleIdx="1" presStyleCnt="4">
        <dgm:presLayoutVars>
          <dgm:bulletEnabled val="1"/>
        </dgm:presLayoutVars>
      </dgm:prSet>
      <dgm:spPr/>
    </dgm:pt>
    <dgm:pt modelId="{286321CC-5265-B749-8D99-90C7DD26BA5B}" type="pres">
      <dgm:prSet presAssocID="{851A33BE-3DEB-5048-8D41-831344C997AF}" presName="sibTrans" presStyleCnt="0"/>
      <dgm:spPr/>
    </dgm:pt>
    <dgm:pt modelId="{E610BAD8-CA57-C741-BD97-7C4A98EE935A}" type="pres">
      <dgm:prSet presAssocID="{97303E6B-524A-0F4B-8EEE-12772308664E}" presName="textNode" presStyleLbl="node1" presStyleIdx="2" presStyleCnt="4">
        <dgm:presLayoutVars>
          <dgm:bulletEnabled val="1"/>
        </dgm:presLayoutVars>
      </dgm:prSet>
      <dgm:spPr/>
    </dgm:pt>
    <dgm:pt modelId="{0AF6892F-99E9-754F-98C3-E23A6FCF5CC4}" type="pres">
      <dgm:prSet presAssocID="{160D606A-21BA-3544-A04A-571B66CD377A}" presName="sibTrans" presStyleCnt="0"/>
      <dgm:spPr/>
    </dgm:pt>
    <dgm:pt modelId="{4E2949FE-F046-8544-97D7-6F95CF41FB85}" type="pres">
      <dgm:prSet presAssocID="{0AD2833D-72F6-7942-80B2-9F0F001D5577}" presName="textNode" presStyleLbl="node1" presStyleIdx="3" presStyleCnt="4">
        <dgm:presLayoutVars>
          <dgm:bulletEnabled val="1"/>
        </dgm:presLayoutVars>
      </dgm:prSet>
      <dgm:spPr/>
    </dgm:pt>
  </dgm:ptLst>
  <dgm:cxnLst>
    <dgm:cxn modelId="{959FAC24-D81C-EE46-B27F-10601D46E80E}" type="presOf" srcId="{66BBEED5-DC3E-D944-82FD-311779C584FF}" destId="{9ED2DF63-6617-EE4B-BFF4-EF968D80855E}" srcOrd="0" destOrd="0" presId="urn:microsoft.com/office/officeart/2005/8/layout/hProcess9"/>
    <dgm:cxn modelId="{14246C3F-090E-EF4B-92EE-7FC796ADA879}" srcId="{78A54869-9743-AA47-93CB-DF0B902532FD}" destId="{66BBEED5-DC3E-D944-82FD-311779C584FF}" srcOrd="1" destOrd="0" parTransId="{636EE19E-2691-4746-BE13-83518E08513C}" sibTransId="{851A33BE-3DEB-5048-8D41-831344C997AF}"/>
    <dgm:cxn modelId="{55EC4F79-5AC1-1C4C-8245-001298C3EA44}" srcId="{78A54869-9743-AA47-93CB-DF0B902532FD}" destId="{909B848E-48CF-8A4D-9CE0-EB58FB530408}" srcOrd="0" destOrd="0" parTransId="{664E2D2F-E834-8A41-8B20-8FF805F311B6}" sibTransId="{FCB26B7F-0F25-094C-9A44-4DB64FB344AB}"/>
    <dgm:cxn modelId="{8FF56890-7903-B146-9F03-3CB91EDD9FAB}" type="presOf" srcId="{97303E6B-524A-0F4B-8EEE-12772308664E}" destId="{E610BAD8-CA57-C741-BD97-7C4A98EE935A}" srcOrd="0" destOrd="0" presId="urn:microsoft.com/office/officeart/2005/8/layout/hProcess9"/>
    <dgm:cxn modelId="{0813A0B5-B915-E847-A325-FA244298A83B}" srcId="{78A54869-9743-AA47-93CB-DF0B902532FD}" destId="{97303E6B-524A-0F4B-8EEE-12772308664E}" srcOrd="2" destOrd="0" parTransId="{BCE3DB21-D090-8D4B-878E-77ACE79704D1}" sibTransId="{160D606A-21BA-3544-A04A-571B66CD377A}"/>
    <dgm:cxn modelId="{5F79A4DD-E2AE-FD46-B084-1754CAFC9058}" type="presOf" srcId="{0AD2833D-72F6-7942-80B2-9F0F001D5577}" destId="{4E2949FE-F046-8544-97D7-6F95CF41FB85}" srcOrd="0" destOrd="0" presId="urn:microsoft.com/office/officeart/2005/8/layout/hProcess9"/>
    <dgm:cxn modelId="{1A18EFE2-B008-2549-8359-FC609EC866B0}" srcId="{78A54869-9743-AA47-93CB-DF0B902532FD}" destId="{0AD2833D-72F6-7942-80B2-9F0F001D5577}" srcOrd="3" destOrd="0" parTransId="{BDB1C109-ABB8-4C49-9289-E8EE4501A7FA}" sibTransId="{530E5698-6DE2-D749-BCD2-DF112072B7BF}"/>
    <dgm:cxn modelId="{6E4AF0F0-3BE6-6A47-8B82-9FD00F8B9813}" type="presOf" srcId="{78A54869-9743-AA47-93CB-DF0B902532FD}" destId="{FB89BBF6-18BD-5546-BA75-A422F483EF6C}" srcOrd="0" destOrd="0" presId="urn:microsoft.com/office/officeart/2005/8/layout/hProcess9"/>
    <dgm:cxn modelId="{2905A7FF-7F5C-1E42-85F9-5CF0A87A1E74}" type="presOf" srcId="{909B848E-48CF-8A4D-9CE0-EB58FB530408}" destId="{21116AFE-DDA9-A646-B871-7F1ABC917E0B}" srcOrd="0" destOrd="0" presId="urn:microsoft.com/office/officeart/2005/8/layout/hProcess9"/>
    <dgm:cxn modelId="{1DE4EBDE-BDCF-7F45-9930-E916D9CE3F73}" type="presParOf" srcId="{FB89BBF6-18BD-5546-BA75-A422F483EF6C}" destId="{9585A786-20FE-574B-A159-DFEBFA44E923}" srcOrd="0" destOrd="0" presId="urn:microsoft.com/office/officeart/2005/8/layout/hProcess9"/>
    <dgm:cxn modelId="{A838048B-87C8-FA45-8A71-0E3A2739643B}" type="presParOf" srcId="{FB89BBF6-18BD-5546-BA75-A422F483EF6C}" destId="{A70D2E3B-C618-A848-A971-8AC72F72E4F5}" srcOrd="1" destOrd="0" presId="urn:microsoft.com/office/officeart/2005/8/layout/hProcess9"/>
    <dgm:cxn modelId="{C7443662-B3A1-5B4D-94A8-CAA89B593AF9}" type="presParOf" srcId="{A70D2E3B-C618-A848-A971-8AC72F72E4F5}" destId="{21116AFE-DDA9-A646-B871-7F1ABC917E0B}" srcOrd="0" destOrd="0" presId="urn:microsoft.com/office/officeart/2005/8/layout/hProcess9"/>
    <dgm:cxn modelId="{0E4745D1-6367-0449-BA5B-9E7C91C957BD}" type="presParOf" srcId="{A70D2E3B-C618-A848-A971-8AC72F72E4F5}" destId="{6B652DC0-DD2D-C944-AD0B-F8176627879C}" srcOrd="1" destOrd="0" presId="urn:microsoft.com/office/officeart/2005/8/layout/hProcess9"/>
    <dgm:cxn modelId="{7DDB2757-B4FE-0047-A60C-71BF0A2C8DA4}" type="presParOf" srcId="{A70D2E3B-C618-A848-A971-8AC72F72E4F5}" destId="{9ED2DF63-6617-EE4B-BFF4-EF968D80855E}" srcOrd="2" destOrd="0" presId="urn:microsoft.com/office/officeart/2005/8/layout/hProcess9"/>
    <dgm:cxn modelId="{60310D7F-B0FE-6345-AC9A-A858165E1D0B}" type="presParOf" srcId="{A70D2E3B-C618-A848-A971-8AC72F72E4F5}" destId="{286321CC-5265-B749-8D99-90C7DD26BA5B}" srcOrd="3" destOrd="0" presId="urn:microsoft.com/office/officeart/2005/8/layout/hProcess9"/>
    <dgm:cxn modelId="{0E036F30-78C8-8748-A866-7DAC44BB3BB3}" type="presParOf" srcId="{A70D2E3B-C618-A848-A971-8AC72F72E4F5}" destId="{E610BAD8-CA57-C741-BD97-7C4A98EE935A}" srcOrd="4" destOrd="0" presId="urn:microsoft.com/office/officeart/2005/8/layout/hProcess9"/>
    <dgm:cxn modelId="{A65189C9-8E31-9A41-A10C-496C6F8C3193}" type="presParOf" srcId="{A70D2E3B-C618-A848-A971-8AC72F72E4F5}" destId="{0AF6892F-99E9-754F-98C3-E23A6FCF5CC4}" srcOrd="5" destOrd="0" presId="urn:microsoft.com/office/officeart/2005/8/layout/hProcess9"/>
    <dgm:cxn modelId="{1BC960C0-5CEA-8441-939C-5AC19DD5D0A9}" type="presParOf" srcId="{A70D2E3B-C618-A848-A971-8AC72F72E4F5}" destId="{4E2949FE-F046-8544-97D7-6F95CF41FB85}"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156687-F624-4281-B15B-44D51D3F3678}"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8C4C6533-A2FF-4AF4-BE99-0E1B266E1B37}">
      <dgm:prSet/>
      <dgm:spPr/>
      <dgm:t>
        <a:bodyPr/>
        <a:lstStyle/>
        <a:p>
          <a:pPr rtl="0">
            <a:lnSpc>
              <a:spcPct val="120000"/>
            </a:lnSpc>
          </a:pPr>
          <a:r>
            <a:rPr lang="en-US">
              <a:latin typeface="Aptos" panose="020B0004020202020204" pitchFamily="34" charset="0"/>
              <a:ea typeface="Verdana" panose="020B0604030504040204" pitchFamily="34" charset="0"/>
              <a:cs typeface="Verdana" panose="020B0604030504040204" pitchFamily="34" charset="0"/>
            </a:rPr>
            <a:t>Establishing shared protocols for patient’s care.</a:t>
          </a:r>
          <a:endParaRPr lang="en-US" dirty="0">
            <a:latin typeface="Aptos" panose="020B0004020202020204" pitchFamily="34" charset="0"/>
            <a:ea typeface="Verdana" panose="020B0604030504040204" pitchFamily="34" charset="0"/>
            <a:cs typeface="Verdana" panose="020B0604030504040204" pitchFamily="34" charset="0"/>
          </a:endParaRPr>
        </a:p>
      </dgm:t>
    </dgm:pt>
    <dgm:pt modelId="{57D7ECFF-1BDF-47AE-B4CC-683151C6F330}" type="parTrans" cxnId="{9E1D8AA4-D8F9-4B20-A8A4-981749E5AF9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9348C01-93D1-4911-A2F3-A86634D7FBE3}" type="sibTrans" cxnId="{9E1D8AA4-D8F9-4B20-A8A4-981749E5AF9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AA90BEF-BD20-4FA1-96C6-92605EE26A4F}">
      <dgm:prSet/>
      <dgm:spPr/>
      <dgm:t>
        <a:bodyPr/>
        <a:lstStyle/>
        <a:p>
          <a:pPr rtl="0">
            <a:lnSpc>
              <a:spcPct val="120000"/>
            </a:lnSpc>
          </a:pPr>
          <a:r>
            <a:rPr lang="en-US" dirty="0">
              <a:latin typeface="Aptos" panose="020B0004020202020204" pitchFamily="34" charset="0"/>
              <a:ea typeface="Verdana" panose="020B0604030504040204" pitchFamily="34" charset="0"/>
              <a:cs typeface="Verdana" panose="020B0604030504040204" pitchFamily="34" charset="0"/>
            </a:rPr>
            <a:t>Facilitating adherence to the shared protocols, thus limiting problems due to incomplete communication or misunderstandings among different actors, ultimately increasing patient’s safety. </a:t>
          </a:r>
        </a:p>
      </dgm:t>
    </dgm:pt>
    <dgm:pt modelId="{9492681E-DA68-4142-956E-F400FB52CF62}" type="parTrans" cxnId="{E684A17C-1CFE-41E5-AAD1-5CFFD9CE3B5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7ECDAE7-5A7C-46C6-9B3F-40958FF167D2}" type="sibTrans" cxnId="{E684A17C-1CFE-41E5-AAD1-5CFFD9CE3B5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FC014CC4-42AD-400B-B66F-330A45F7CA1C}">
      <dgm:prSet/>
      <dgm:spPr/>
      <dgm:t>
        <a:bodyPr/>
        <a:lstStyle/>
        <a:p>
          <a:pPr rtl="0">
            <a:lnSpc>
              <a:spcPct val="120000"/>
            </a:lnSpc>
          </a:pPr>
          <a:r>
            <a:rPr lang="en-US">
              <a:latin typeface="Aptos" panose="020B0004020202020204" pitchFamily="34" charset="0"/>
              <a:ea typeface="Verdana" panose="020B0604030504040204" pitchFamily="34" charset="0"/>
              <a:cs typeface="Verdana" panose="020B0604030504040204" pitchFamily="34" charset="0"/>
            </a:rPr>
            <a:t>Monitoring deviances from the protocols, redundancies, and failures, thus early identifying problems that could lead to un-prevented errors. </a:t>
          </a:r>
          <a:endParaRPr lang="en-US" dirty="0">
            <a:latin typeface="Aptos" panose="020B0004020202020204" pitchFamily="34" charset="0"/>
            <a:ea typeface="Verdana" panose="020B0604030504040204" pitchFamily="34" charset="0"/>
            <a:cs typeface="Verdana" panose="020B0604030504040204" pitchFamily="34" charset="0"/>
          </a:endParaRPr>
        </a:p>
      </dgm:t>
    </dgm:pt>
    <dgm:pt modelId="{D12F00A4-EE7B-4596-B5DE-FB0E29A19438}" type="parTrans" cxnId="{DEE04B1E-3F6A-4039-BB04-9D8EF7733D34}">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BDDCFD5-FA7D-4D89-8C36-5A8FAA2218EC}" type="sibTrans" cxnId="{DEE04B1E-3F6A-4039-BB04-9D8EF7733D34}">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B85B3E49-BDB7-4D4E-884F-50422111D674}">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ORGANIZATIONAL AND TECHNOLOGICAL EXPECTATIONS</a:t>
          </a:r>
        </a:p>
      </dgm:t>
    </dgm:pt>
    <dgm:pt modelId="{0D1EA6A0-DFE5-46E7-AFC3-80BBE496BBE5}" type="parTrans" cxnId="{4FA3513A-AFC2-40C3-AE33-7E71ABE4942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E87856C-8986-40B6-AF1C-8CB64C583392}" type="sibTrans" cxnId="{4FA3513A-AFC2-40C3-AE33-7E71ABE4942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824AD80-2F0D-4F87-8053-825392708D68}">
      <dgm:prSet/>
      <dgm:spPr/>
      <dgm:t>
        <a:bodyPr/>
        <a:lstStyle/>
        <a:p>
          <a:pPr rtl="0">
            <a:lnSpc>
              <a:spcPct val="120000"/>
            </a:lnSpc>
          </a:pPr>
          <a:r>
            <a:rPr lang="en-US" dirty="0">
              <a:latin typeface="Aptos" panose="020B0004020202020204" pitchFamily="34" charset="0"/>
              <a:ea typeface="Verdana" panose="020B0604030504040204" pitchFamily="34" charset="0"/>
              <a:cs typeface="Verdana" panose="020B0604030504040204" pitchFamily="34" charset="0"/>
            </a:rPr>
            <a:t>Fully understanding the information flow, thus identifying requirements and specifications for information system re-engineering and interoperability. </a:t>
          </a:r>
        </a:p>
      </dgm:t>
    </dgm:pt>
    <dgm:pt modelId="{EDFB4AD8-385B-4469-BFAE-6CA810023FF1}" type="parTrans" cxnId="{BBD76CEB-8D63-489A-99A5-AD62456CBB0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210149F-91D1-4775-B8D8-EB39FE8B6966}" type="sibTrans" cxnId="{BBD76CEB-8D63-489A-99A5-AD62456CBB0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428EED4-33A5-4DE5-85EF-DFF9F45AB65F}">
      <dgm:prSet/>
      <dgm:spPr/>
      <dgm:t>
        <a:bodyPr/>
        <a:lstStyle/>
        <a:p>
          <a:pPr rtl="0">
            <a:lnSpc>
              <a:spcPct val="120000"/>
            </a:lnSpc>
          </a:pPr>
          <a:r>
            <a:rPr lang="en-US">
              <a:latin typeface="Aptos" panose="020B0004020202020204" pitchFamily="34" charset="0"/>
              <a:ea typeface="Verdana" panose="020B0604030504040204" pitchFamily="34" charset="0"/>
              <a:cs typeface="Verdana" panose="020B0604030504040204" pitchFamily="34" charset="0"/>
            </a:rPr>
            <a:t>Detecting process weaknesses thus designing corrective measures. </a:t>
          </a:r>
          <a:endParaRPr lang="en-US" dirty="0">
            <a:latin typeface="Aptos" panose="020B0004020202020204" pitchFamily="34" charset="0"/>
            <a:ea typeface="Verdana" panose="020B0604030504040204" pitchFamily="34" charset="0"/>
            <a:cs typeface="Verdana" panose="020B0604030504040204" pitchFamily="34" charset="0"/>
          </a:endParaRPr>
        </a:p>
      </dgm:t>
    </dgm:pt>
    <dgm:pt modelId="{8DD4692C-D9AF-44CF-88DC-69EB34FA9336}" type="parTrans" cxnId="{46AA47B2-E5F6-4BD3-B4C5-F5DE212E69B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618FA42-1A5D-4D50-AF60-AEB11044300D}" type="sibTrans" cxnId="{46AA47B2-E5F6-4BD3-B4C5-F5DE212E69B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B0FCDFD9-12B5-4ED6-B31D-11CAE68C383A}">
      <dgm:prSet/>
      <dgm:spPr/>
      <dgm:t>
        <a:bodyPr/>
        <a:lstStyle/>
        <a:p>
          <a:pPr rtl="0">
            <a:lnSpc>
              <a:spcPct val="120000"/>
            </a:lnSpc>
          </a:pPr>
          <a:r>
            <a:rPr lang="en-US" dirty="0">
              <a:latin typeface="Aptos" panose="020B0004020202020204" pitchFamily="34" charset="0"/>
              <a:ea typeface="Verdana" panose="020B0604030504040204" pitchFamily="34" charset="0"/>
              <a:cs typeface="Verdana" panose="020B0604030504040204" pitchFamily="34" charset="0"/>
            </a:rPr>
            <a:t>Optimizing the use of resources.</a:t>
          </a:r>
        </a:p>
      </dgm:t>
    </dgm:pt>
    <dgm:pt modelId="{D576828B-37B7-47B4-A22E-8C3D6C556408}" type="parTrans" cxnId="{9AC7C172-F459-4C0E-AA93-46583ABCFD2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EBE0A1C-DF3E-483E-AC89-1CBC270FD7D6}" type="sibTrans" cxnId="{9AC7C172-F459-4C0E-AA93-46583ABCFD2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D7DDEF4-6642-4BD4-9547-478E4D78F297}">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CLINICAL EXPECTATIONS</a:t>
          </a:r>
        </a:p>
      </dgm:t>
    </dgm:pt>
    <dgm:pt modelId="{5B78720E-7D4D-4465-8435-419BC7220D2B}" type="sibTrans" cxnId="{E4CE9928-8F3F-4677-A794-1D5CEE93AC5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C30DB30-68F7-4EF1-8209-C2382D6A5228}" type="parTrans" cxnId="{E4CE9928-8F3F-4677-A794-1D5CEE93AC5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A468E3B-0305-4974-A477-38E1760AF04C}">
      <dgm:prSet/>
      <dgm:spPr/>
      <dgm:t>
        <a:bodyPr/>
        <a:lstStyle/>
        <a:p>
          <a:pPr rtl="0">
            <a:lnSpc>
              <a:spcPct val="90000"/>
            </a:lnSpc>
          </a:pPr>
          <a:endParaRPr lang="en-US" dirty="0">
            <a:latin typeface="Aptos" panose="020B0004020202020204" pitchFamily="34" charset="0"/>
            <a:ea typeface="Verdana" panose="020B0604030504040204" pitchFamily="34" charset="0"/>
            <a:cs typeface="Verdana" panose="020B0604030504040204" pitchFamily="34" charset="0"/>
          </a:endParaRPr>
        </a:p>
      </dgm:t>
    </dgm:pt>
    <dgm:pt modelId="{91B27B45-7388-4943-A9B5-52A6E65B47AB}" type="parTrans" cxnId="{3EEDB5C1-C7DA-4123-8973-027C047B8E2C}">
      <dgm:prSet/>
      <dgm:spPr/>
      <dgm:t>
        <a:bodyPr/>
        <a:lstStyle/>
        <a:p>
          <a:endParaRPr lang="en-US"/>
        </a:p>
      </dgm:t>
    </dgm:pt>
    <dgm:pt modelId="{30FB5342-A328-4AF7-8F98-511FD2352BE9}" type="sibTrans" cxnId="{3EEDB5C1-C7DA-4123-8973-027C047B8E2C}">
      <dgm:prSet/>
      <dgm:spPr/>
      <dgm:t>
        <a:bodyPr/>
        <a:lstStyle/>
        <a:p>
          <a:endParaRPr lang="en-US"/>
        </a:p>
      </dgm:t>
    </dgm:pt>
    <dgm:pt modelId="{A76210D6-B3BA-475B-A8CF-8655A2E30919}" type="pres">
      <dgm:prSet presAssocID="{D5156687-F624-4281-B15B-44D51D3F3678}" presName="linear" presStyleCnt="0">
        <dgm:presLayoutVars>
          <dgm:animLvl val="lvl"/>
          <dgm:resizeHandles val="exact"/>
        </dgm:presLayoutVars>
      </dgm:prSet>
      <dgm:spPr/>
    </dgm:pt>
    <dgm:pt modelId="{06DD4E10-F271-4E6E-A837-F681485413E6}" type="pres">
      <dgm:prSet presAssocID="{5D7DDEF4-6642-4BD4-9547-478E4D78F297}" presName="parentText" presStyleLbl="node1" presStyleIdx="0" presStyleCnt="2" custScaleY="131622">
        <dgm:presLayoutVars>
          <dgm:chMax val="0"/>
          <dgm:bulletEnabled val="1"/>
        </dgm:presLayoutVars>
      </dgm:prSet>
      <dgm:spPr/>
    </dgm:pt>
    <dgm:pt modelId="{2DDC77F8-B1BC-434E-B9E4-0266D534257D}" type="pres">
      <dgm:prSet presAssocID="{5D7DDEF4-6642-4BD4-9547-478E4D78F297}" presName="childText" presStyleLbl="revTx" presStyleIdx="0" presStyleCnt="2">
        <dgm:presLayoutVars>
          <dgm:bulletEnabled val="1"/>
        </dgm:presLayoutVars>
      </dgm:prSet>
      <dgm:spPr/>
    </dgm:pt>
    <dgm:pt modelId="{356E334F-FB5A-48B7-82B8-3AA7A65E861B}" type="pres">
      <dgm:prSet presAssocID="{B85B3E49-BDB7-4D4E-884F-50422111D674}" presName="parentText" presStyleLbl="node1" presStyleIdx="1" presStyleCnt="2" custScaleY="125766">
        <dgm:presLayoutVars>
          <dgm:chMax val="0"/>
          <dgm:bulletEnabled val="1"/>
        </dgm:presLayoutVars>
      </dgm:prSet>
      <dgm:spPr/>
    </dgm:pt>
    <dgm:pt modelId="{688CE517-7B6C-4152-AEF8-B94866CC3E1A}" type="pres">
      <dgm:prSet presAssocID="{B85B3E49-BDB7-4D4E-884F-50422111D674}" presName="childText" presStyleLbl="revTx" presStyleIdx="1" presStyleCnt="2">
        <dgm:presLayoutVars>
          <dgm:bulletEnabled val="1"/>
        </dgm:presLayoutVars>
      </dgm:prSet>
      <dgm:spPr/>
    </dgm:pt>
  </dgm:ptLst>
  <dgm:cxnLst>
    <dgm:cxn modelId="{7B066A0D-39A4-7E4F-9D94-D3E26BF1BB19}" type="presOf" srcId="{FC014CC4-42AD-400B-B66F-330A45F7CA1C}" destId="{2DDC77F8-B1BC-434E-B9E4-0266D534257D}" srcOrd="0" destOrd="2" presId="urn:microsoft.com/office/officeart/2005/8/layout/vList2"/>
    <dgm:cxn modelId="{AF8CED17-5FD1-9840-92AF-BC380FEFFD15}" type="presOf" srcId="{D5156687-F624-4281-B15B-44D51D3F3678}" destId="{A76210D6-B3BA-475B-A8CF-8655A2E30919}" srcOrd="0" destOrd="0" presId="urn:microsoft.com/office/officeart/2005/8/layout/vList2"/>
    <dgm:cxn modelId="{DEE04B1E-3F6A-4039-BB04-9D8EF7733D34}" srcId="{5D7DDEF4-6642-4BD4-9547-478E4D78F297}" destId="{FC014CC4-42AD-400B-B66F-330A45F7CA1C}" srcOrd="2" destOrd="0" parTransId="{D12F00A4-EE7B-4596-B5DE-FB0E29A19438}" sibTransId="{0BDDCFD5-FA7D-4D89-8C36-5A8FAA2218EC}"/>
    <dgm:cxn modelId="{E4CE9928-8F3F-4677-A794-1D5CEE93AC5F}" srcId="{D5156687-F624-4281-B15B-44D51D3F3678}" destId="{5D7DDEF4-6642-4BD4-9547-478E4D78F297}" srcOrd="0" destOrd="0" parTransId="{EC30DB30-68F7-4EF1-8209-C2382D6A5228}" sibTransId="{5B78720E-7D4D-4465-8435-419BC7220D2B}"/>
    <dgm:cxn modelId="{4FA3513A-AFC2-40C3-AE33-7E71ABE49426}" srcId="{D5156687-F624-4281-B15B-44D51D3F3678}" destId="{B85B3E49-BDB7-4D4E-884F-50422111D674}" srcOrd="1" destOrd="0" parTransId="{0D1EA6A0-DFE5-46E7-AFC3-80BBE496BBE5}" sibTransId="{0E87856C-8986-40B6-AF1C-8CB64C583392}"/>
    <dgm:cxn modelId="{1FFA4A5D-53BA-3C4C-9B2E-891EF4E2E481}" type="presOf" srcId="{1428EED4-33A5-4DE5-85EF-DFF9F45AB65F}" destId="{688CE517-7B6C-4152-AEF8-B94866CC3E1A}" srcOrd="0" destOrd="1" presId="urn:microsoft.com/office/officeart/2005/8/layout/vList2"/>
    <dgm:cxn modelId="{9AC7C172-F459-4C0E-AA93-46583ABCFD23}" srcId="{B85B3E49-BDB7-4D4E-884F-50422111D674}" destId="{B0FCDFD9-12B5-4ED6-B31D-11CAE68C383A}" srcOrd="2" destOrd="0" parTransId="{D576828B-37B7-47B4-A22E-8C3D6C556408}" sibTransId="{6EBE0A1C-DF3E-483E-AC89-1CBC270FD7D6}"/>
    <dgm:cxn modelId="{E684A17C-1CFE-41E5-AAD1-5CFFD9CE3B5E}" srcId="{5D7DDEF4-6642-4BD4-9547-478E4D78F297}" destId="{7AA90BEF-BD20-4FA1-96C6-92605EE26A4F}" srcOrd="1" destOrd="0" parTransId="{9492681E-DA68-4142-956E-F400FB52CF62}" sibTransId="{27ECDAE7-5A7C-46C6-9B3F-40958FF167D2}"/>
    <dgm:cxn modelId="{A6EEF589-EE11-D946-988F-F68AA3ACA443}" type="presOf" srcId="{3824AD80-2F0D-4F87-8053-825392708D68}" destId="{688CE517-7B6C-4152-AEF8-B94866CC3E1A}" srcOrd="0" destOrd="0" presId="urn:microsoft.com/office/officeart/2005/8/layout/vList2"/>
    <dgm:cxn modelId="{6A37E38D-F5B5-1A4A-B60A-FE1BD5A1996D}" type="presOf" srcId="{8C4C6533-A2FF-4AF4-BE99-0E1B266E1B37}" destId="{2DDC77F8-B1BC-434E-B9E4-0266D534257D}" srcOrd="0" destOrd="0" presId="urn:microsoft.com/office/officeart/2005/8/layout/vList2"/>
    <dgm:cxn modelId="{9E1D8AA4-D8F9-4B20-A8A4-981749E5AF91}" srcId="{5D7DDEF4-6642-4BD4-9547-478E4D78F297}" destId="{8C4C6533-A2FF-4AF4-BE99-0E1B266E1B37}" srcOrd="0" destOrd="0" parTransId="{57D7ECFF-1BDF-47AE-B4CC-683151C6F330}" sibTransId="{19348C01-93D1-4911-A2F3-A86634D7FBE3}"/>
    <dgm:cxn modelId="{46AA47B2-E5F6-4BD3-B4C5-F5DE212E69BB}" srcId="{B85B3E49-BDB7-4D4E-884F-50422111D674}" destId="{1428EED4-33A5-4DE5-85EF-DFF9F45AB65F}" srcOrd="1" destOrd="0" parTransId="{8DD4692C-D9AF-44CF-88DC-69EB34FA9336}" sibTransId="{E618FA42-1A5D-4D50-AF60-AEB11044300D}"/>
    <dgm:cxn modelId="{3EEDB5C1-C7DA-4123-8973-027C047B8E2C}" srcId="{5D7DDEF4-6642-4BD4-9547-478E4D78F297}" destId="{1A468E3B-0305-4974-A477-38E1760AF04C}" srcOrd="3" destOrd="0" parTransId="{91B27B45-7388-4943-A9B5-52A6E65B47AB}" sibTransId="{30FB5342-A328-4AF7-8F98-511FD2352BE9}"/>
    <dgm:cxn modelId="{4BE747D1-FA74-F045-B37D-70A0187F5177}" type="presOf" srcId="{B85B3E49-BDB7-4D4E-884F-50422111D674}" destId="{356E334F-FB5A-48B7-82B8-3AA7A65E861B}" srcOrd="0" destOrd="0" presId="urn:microsoft.com/office/officeart/2005/8/layout/vList2"/>
    <dgm:cxn modelId="{6A4FA6D1-D731-0E48-A06C-2FF9D057067E}" type="presOf" srcId="{5D7DDEF4-6642-4BD4-9547-478E4D78F297}" destId="{06DD4E10-F271-4E6E-A837-F681485413E6}" srcOrd="0" destOrd="0" presId="urn:microsoft.com/office/officeart/2005/8/layout/vList2"/>
    <dgm:cxn modelId="{BE6D13E0-719F-614F-AC43-EFE2BA189183}" type="presOf" srcId="{1A468E3B-0305-4974-A477-38E1760AF04C}" destId="{2DDC77F8-B1BC-434E-B9E4-0266D534257D}" srcOrd="0" destOrd="3" presId="urn:microsoft.com/office/officeart/2005/8/layout/vList2"/>
    <dgm:cxn modelId="{0371CBE9-6A09-AD46-8ABB-3584966BA6F4}" type="presOf" srcId="{B0FCDFD9-12B5-4ED6-B31D-11CAE68C383A}" destId="{688CE517-7B6C-4152-AEF8-B94866CC3E1A}" srcOrd="0" destOrd="2" presId="urn:microsoft.com/office/officeart/2005/8/layout/vList2"/>
    <dgm:cxn modelId="{BBD76CEB-8D63-489A-99A5-AD62456CBB09}" srcId="{B85B3E49-BDB7-4D4E-884F-50422111D674}" destId="{3824AD80-2F0D-4F87-8053-825392708D68}" srcOrd="0" destOrd="0" parTransId="{EDFB4AD8-385B-4469-BFAE-6CA810023FF1}" sibTransId="{0210149F-91D1-4775-B8D8-EB39FE8B6966}"/>
    <dgm:cxn modelId="{7B2CA2EC-79FF-1449-A208-FC812B2FC8CC}" type="presOf" srcId="{7AA90BEF-BD20-4FA1-96C6-92605EE26A4F}" destId="{2DDC77F8-B1BC-434E-B9E4-0266D534257D}" srcOrd="0" destOrd="1" presId="urn:microsoft.com/office/officeart/2005/8/layout/vList2"/>
    <dgm:cxn modelId="{BAE14EDB-041A-F64D-B543-6AEC1D4F5CFA}" type="presParOf" srcId="{A76210D6-B3BA-475B-A8CF-8655A2E30919}" destId="{06DD4E10-F271-4E6E-A837-F681485413E6}" srcOrd="0" destOrd="0" presId="urn:microsoft.com/office/officeart/2005/8/layout/vList2"/>
    <dgm:cxn modelId="{28442419-1785-5746-912E-A0BEF0CCE032}" type="presParOf" srcId="{A76210D6-B3BA-475B-A8CF-8655A2E30919}" destId="{2DDC77F8-B1BC-434E-B9E4-0266D534257D}" srcOrd="1" destOrd="0" presId="urn:microsoft.com/office/officeart/2005/8/layout/vList2"/>
    <dgm:cxn modelId="{D0CF47C5-0B3B-8044-BC16-004C7219D7BB}" type="presParOf" srcId="{A76210D6-B3BA-475B-A8CF-8655A2E30919}" destId="{356E334F-FB5A-48B7-82B8-3AA7A65E861B}" srcOrd="2" destOrd="0" presId="urn:microsoft.com/office/officeart/2005/8/layout/vList2"/>
    <dgm:cxn modelId="{9EB7E450-022E-E14D-92BF-5BF9DAFF784B}" type="presParOf" srcId="{A76210D6-B3BA-475B-A8CF-8655A2E30919}" destId="{688CE517-7B6C-4152-AEF8-B94866CC3E1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ADB7B4-E124-4E52-AD27-3A13DAB94A7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D8803622-259D-4B92-BB43-9F14B407B6EF}">
      <dgm:prSet/>
      <dgm:spPr/>
      <dgm:t>
        <a:bodyPr/>
        <a:lstStyle/>
        <a:p>
          <a:pPr rtl="0"/>
          <a:r>
            <a:rPr lang="en-US" dirty="0">
              <a:latin typeface="Verdana" panose="020B0604030504040204" pitchFamily="34" charset="0"/>
              <a:ea typeface="Verdana" panose="020B0604030504040204" pitchFamily="34" charset="0"/>
              <a:cs typeface="Verdana" panose="020B0604030504040204" pitchFamily="34" charset="0"/>
            </a:rPr>
            <a:t>Assess if the model is “syntactically correct”</a:t>
          </a:r>
        </a:p>
      </dgm:t>
    </dgm:pt>
    <dgm:pt modelId="{C155D856-B661-44F9-801B-0AE76DD0087C}" type="parTrans" cxnId="{1FD33F82-AEE8-4393-8CAB-78D9EF3EFDC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A777498-8B09-42FC-A00A-908E696C21EF}" type="sibTrans" cxnId="{1FD33F82-AEE8-4393-8CAB-78D9EF3EFDC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31EC52D-0725-43C8-A5BC-7A461B453F38}">
      <dgm:prSet/>
      <dgm:spPr/>
      <dgm:t>
        <a:bodyPr/>
        <a:lstStyle/>
        <a:p>
          <a:pPr rtl="0"/>
          <a:r>
            <a:rPr lang="en-US" dirty="0">
              <a:latin typeface="Verdana" panose="020B0604030504040204" pitchFamily="34" charset="0"/>
              <a:ea typeface="Verdana" panose="020B0604030504040204" pitchFamily="34" charset="0"/>
              <a:cs typeface="Verdana" panose="020B0604030504040204" pitchFamily="34" charset="0"/>
            </a:rPr>
            <a:t>Verify the internal consistency of the model.</a:t>
          </a:r>
        </a:p>
      </dgm:t>
    </dgm:pt>
    <dgm:pt modelId="{70DAAE4F-D0FF-4623-9C05-2F368803DF53}" type="parTrans" cxnId="{E7A55087-BDC6-4E5F-ACFC-967577156BC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939A314-608A-4F14-88D3-7429280A6381}" type="sibTrans" cxnId="{E7A55087-BDC6-4E5F-ACFC-967577156BC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FF492E4-D76B-42C9-889B-0C8812027AEC}">
      <dgm:prSet/>
      <dgm:spPr/>
      <dgm:t>
        <a:bodyPr/>
        <a:lstStyle/>
        <a:p>
          <a:pPr rtl="0"/>
          <a:r>
            <a:rPr lang="en-US" dirty="0">
              <a:latin typeface="Verdana" panose="020B0604030504040204" pitchFamily="34" charset="0"/>
              <a:ea typeface="Verdana" panose="020B0604030504040204" pitchFamily="34" charset="0"/>
              <a:cs typeface="Verdana" panose="020B0604030504040204" pitchFamily="34" charset="0"/>
            </a:rPr>
            <a:t>Assess its usability as a starting point for the logical modeling towards the software implementation. </a:t>
          </a:r>
        </a:p>
      </dgm:t>
    </dgm:pt>
    <dgm:pt modelId="{5EF1477A-C3AB-4468-BC9C-0269B3F6EB05}" type="parTrans" cxnId="{5CBF602F-F7F3-4E6A-A0EC-1B02AD6453B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60D892B-FAB5-4F38-AB29-5597D16A9316}" type="sibTrans" cxnId="{5CBF602F-F7F3-4E6A-A0EC-1B02AD6453B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4061AED-CDFE-4E9A-9B1C-E3AFAE9B815F}">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Assess if the model is “semantically correct”</a:t>
          </a:r>
        </a:p>
      </dgm:t>
    </dgm:pt>
    <dgm:pt modelId="{98792F68-04FD-441F-A66C-DD0987724189}" type="parTrans" cxnId="{80A5C578-918B-43CE-8685-45AF5AC8050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D54BFEF-4A5F-4C9B-AAD2-422C1D007CC4}" type="sibTrans" cxnId="{80A5C578-918B-43CE-8685-45AF5AC8050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71DCA70-E08A-40EE-8BB8-9973053167D5}">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Iterative approach based on focus groups or external validators.</a:t>
          </a:r>
        </a:p>
      </dgm:t>
    </dgm:pt>
    <dgm:pt modelId="{E412990C-8CD2-4C5A-BBE9-F882015EC91E}" type="parTrans" cxnId="{22E2273E-AA64-472C-BCC4-A5250B3BF21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B92E319-E80B-4532-ADF5-56CCD2975E10}" type="sibTrans" cxnId="{22E2273E-AA64-472C-BCC4-A5250B3BF21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80D5561-6181-4CC2-8C14-83F3FEA1A668}">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Analysis by actor type to validate the flow of information in the simplest activities of the process.</a:t>
          </a:r>
        </a:p>
      </dgm:t>
    </dgm:pt>
    <dgm:pt modelId="{DEF5B4ED-1D4C-4BC8-87A0-B3959EC31F63}" type="parTrans" cxnId="{7F6739EF-2C86-494B-BF01-5F98BAFAA87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B764592-BB20-439D-9410-9546FEAEF673}" type="sibTrans" cxnId="{7F6739EF-2C86-494B-BF01-5F98BAFAA87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ED4B555-06B1-491F-A9C5-7B611B55D10B}">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Analysis with multiple actors to test the whole model. </a:t>
          </a:r>
        </a:p>
      </dgm:t>
    </dgm:pt>
    <dgm:pt modelId="{E716328A-ED9C-481A-88AD-D16A09654864}" type="parTrans" cxnId="{2C3E7FF7-9A2E-4456-985E-37C60C42182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30F43C4-088C-41C4-8A90-93491C682767}" type="sibTrans" cxnId="{2C3E7FF7-9A2E-4456-985E-37C60C42182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708E596-BB57-4350-A177-A5D64FE812F1}">
      <dgm:prSet/>
      <dgm:spPr/>
      <dgm:t>
        <a:bodyPr/>
        <a:lstStyle/>
        <a:p>
          <a:pPr rtl="0"/>
          <a:r>
            <a:rPr lang="en-US" dirty="0">
              <a:latin typeface="Verdana" panose="020B0604030504040204" pitchFamily="34" charset="0"/>
              <a:ea typeface="Verdana" panose="020B0604030504040204" pitchFamily="34" charset="0"/>
              <a:cs typeface="Verdana" panose="020B0604030504040204" pitchFamily="34" charset="0"/>
            </a:rPr>
            <a:t>The model is final when a total agreement between experts and analysts is reached.</a:t>
          </a:r>
        </a:p>
      </dgm:t>
    </dgm:pt>
    <dgm:pt modelId="{D7328E2C-8BB9-4091-A384-30FF99D89262}" type="parTrans" cxnId="{BDA7D76D-8D27-45BF-9960-9A3A81F54E4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820AD63-48F8-4282-B4BC-F3C74FBABAD7}" type="sibTrans" cxnId="{BDA7D76D-8D27-45BF-9960-9A3A81F54E4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E71D970-A617-4FEE-B1DA-BF2B04153395}" type="pres">
      <dgm:prSet presAssocID="{8BADB7B4-E124-4E52-AD27-3A13DAB94A7B}" presName="linear" presStyleCnt="0">
        <dgm:presLayoutVars>
          <dgm:animLvl val="lvl"/>
          <dgm:resizeHandles val="exact"/>
        </dgm:presLayoutVars>
      </dgm:prSet>
      <dgm:spPr/>
    </dgm:pt>
    <dgm:pt modelId="{DD5F0559-BC62-481E-84F2-5E0D03811FC4}" type="pres">
      <dgm:prSet presAssocID="{D8803622-259D-4B92-BB43-9F14B407B6EF}" presName="parentText" presStyleLbl="node1" presStyleIdx="0" presStyleCnt="2">
        <dgm:presLayoutVars>
          <dgm:chMax val="0"/>
          <dgm:bulletEnabled val="1"/>
        </dgm:presLayoutVars>
      </dgm:prSet>
      <dgm:spPr/>
    </dgm:pt>
    <dgm:pt modelId="{FDF097BC-0421-4C3F-9946-BE7509593619}" type="pres">
      <dgm:prSet presAssocID="{D8803622-259D-4B92-BB43-9F14B407B6EF}" presName="childText" presStyleLbl="revTx" presStyleIdx="0" presStyleCnt="2">
        <dgm:presLayoutVars>
          <dgm:bulletEnabled val="1"/>
        </dgm:presLayoutVars>
      </dgm:prSet>
      <dgm:spPr/>
    </dgm:pt>
    <dgm:pt modelId="{B2DA7311-21DA-46A1-B121-D0BED80A3EF2}" type="pres">
      <dgm:prSet presAssocID="{14061AED-CDFE-4E9A-9B1C-E3AFAE9B815F}" presName="parentText" presStyleLbl="node1" presStyleIdx="1" presStyleCnt="2">
        <dgm:presLayoutVars>
          <dgm:chMax val="0"/>
          <dgm:bulletEnabled val="1"/>
        </dgm:presLayoutVars>
      </dgm:prSet>
      <dgm:spPr/>
    </dgm:pt>
    <dgm:pt modelId="{525738BB-75C4-4807-B416-1F51E3D0E4E2}" type="pres">
      <dgm:prSet presAssocID="{14061AED-CDFE-4E9A-9B1C-E3AFAE9B815F}" presName="childText" presStyleLbl="revTx" presStyleIdx="1" presStyleCnt="2">
        <dgm:presLayoutVars>
          <dgm:bulletEnabled val="1"/>
        </dgm:presLayoutVars>
      </dgm:prSet>
      <dgm:spPr/>
    </dgm:pt>
  </dgm:ptLst>
  <dgm:cxnLst>
    <dgm:cxn modelId="{B635DD23-361F-7844-A565-424898683D5C}" type="presOf" srcId="{D708E596-BB57-4350-A177-A5D64FE812F1}" destId="{525738BB-75C4-4807-B416-1F51E3D0E4E2}" srcOrd="0" destOrd="3" presId="urn:microsoft.com/office/officeart/2005/8/layout/vList2"/>
    <dgm:cxn modelId="{5CBF602F-F7F3-4E6A-A0EC-1B02AD6453BD}" srcId="{D8803622-259D-4B92-BB43-9F14B407B6EF}" destId="{9FF492E4-D76B-42C9-889B-0C8812027AEC}" srcOrd="1" destOrd="0" parTransId="{5EF1477A-C3AB-4468-BC9C-0269B3F6EB05}" sibTransId="{C60D892B-FAB5-4F38-AB29-5597D16A9316}"/>
    <dgm:cxn modelId="{22E2273E-AA64-472C-BCC4-A5250B3BF219}" srcId="{14061AED-CDFE-4E9A-9B1C-E3AFAE9B815F}" destId="{571DCA70-E08A-40EE-8BB8-9973053167D5}" srcOrd="0" destOrd="0" parTransId="{E412990C-8CD2-4C5A-BBE9-F882015EC91E}" sibTransId="{9B92E319-E80B-4532-ADF5-56CCD2975E10}"/>
    <dgm:cxn modelId="{A442AE6C-464C-1146-A496-DC4DCAE7594D}" type="presOf" srcId="{9FF492E4-D76B-42C9-889B-0C8812027AEC}" destId="{FDF097BC-0421-4C3F-9946-BE7509593619}" srcOrd="0" destOrd="1" presId="urn:microsoft.com/office/officeart/2005/8/layout/vList2"/>
    <dgm:cxn modelId="{BDA7D76D-8D27-45BF-9960-9A3A81F54E43}" srcId="{14061AED-CDFE-4E9A-9B1C-E3AFAE9B815F}" destId="{D708E596-BB57-4350-A177-A5D64FE812F1}" srcOrd="3" destOrd="0" parTransId="{D7328E2C-8BB9-4091-A384-30FF99D89262}" sibTransId="{1820AD63-48F8-4282-B4BC-F3C74FBABAD7}"/>
    <dgm:cxn modelId="{74B3B170-0BF2-2A45-BCC9-5C61EC5A4F58}" type="presOf" srcId="{14061AED-CDFE-4E9A-9B1C-E3AFAE9B815F}" destId="{B2DA7311-21DA-46A1-B121-D0BED80A3EF2}" srcOrd="0" destOrd="0" presId="urn:microsoft.com/office/officeart/2005/8/layout/vList2"/>
    <dgm:cxn modelId="{9802D573-B056-CD49-AD5B-46580D09AF74}" type="presOf" srcId="{3ED4B555-06B1-491F-A9C5-7B611B55D10B}" destId="{525738BB-75C4-4807-B416-1F51E3D0E4E2}" srcOrd="0" destOrd="2" presId="urn:microsoft.com/office/officeart/2005/8/layout/vList2"/>
    <dgm:cxn modelId="{80A5C578-918B-43CE-8685-45AF5AC80500}" srcId="{8BADB7B4-E124-4E52-AD27-3A13DAB94A7B}" destId="{14061AED-CDFE-4E9A-9B1C-E3AFAE9B815F}" srcOrd="1" destOrd="0" parTransId="{98792F68-04FD-441F-A66C-DD0987724189}" sibTransId="{6D54BFEF-4A5F-4C9B-AAD2-422C1D007CC4}"/>
    <dgm:cxn modelId="{1FD33F82-AEE8-4393-8CAB-78D9EF3EFDC3}" srcId="{8BADB7B4-E124-4E52-AD27-3A13DAB94A7B}" destId="{D8803622-259D-4B92-BB43-9F14B407B6EF}" srcOrd="0" destOrd="0" parTransId="{C155D856-B661-44F9-801B-0AE76DD0087C}" sibTransId="{EA777498-8B09-42FC-A00A-908E696C21EF}"/>
    <dgm:cxn modelId="{E7A55087-BDC6-4E5F-ACFC-967577156BCE}" srcId="{D8803622-259D-4B92-BB43-9F14B407B6EF}" destId="{231EC52D-0725-43C8-A5BC-7A461B453F38}" srcOrd="0" destOrd="0" parTransId="{70DAAE4F-D0FF-4623-9C05-2F368803DF53}" sibTransId="{7939A314-608A-4F14-88D3-7429280A6381}"/>
    <dgm:cxn modelId="{BA7DB3A5-7D18-0F48-9735-C31D3EF23EE9}" type="presOf" srcId="{280D5561-6181-4CC2-8C14-83F3FEA1A668}" destId="{525738BB-75C4-4807-B416-1F51E3D0E4E2}" srcOrd="0" destOrd="1" presId="urn:microsoft.com/office/officeart/2005/8/layout/vList2"/>
    <dgm:cxn modelId="{E99855AB-B9D9-5E43-8F4C-5FCCF938BBDB}" type="presOf" srcId="{8BADB7B4-E124-4E52-AD27-3A13DAB94A7B}" destId="{9E71D970-A617-4FEE-B1DA-BF2B04153395}" srcOrd="0" destOrd="0" presId="urn:microsoft.com/office/officeart/2005/8/layout/vList2"/>
    <dgm:cxn modelId="{256DD9CA-5934-1744-965E-63CA4AC0BF0A}" type="presOf" srcId="{571DCA70-E08A-40EE-8BB8-9973053167D5}" destId="{525738BB-75C4-4807-B416-1F51E3D0E4E2}" srcOrd="0" destOrd="0" presId="urn:microsoft.com/office/officeart/2005/8/layout/vList2"/>
    <dgm:cxn modelId="{E301D1E7-4FD4-4544-9599-E4DFDC196EA9}" type="presOf" srcId="{231EC52D-0725-43C8-A5BC-7A461B453F38}" destId="{FDF097BC-0421-4C3F-9946-BE7509593619}" srcOrd="0" destOrd="0" presId="urn:microsoft.com/office/officeart/2005/8/layout/vList2"/>
    <dgm:cxn modelId="{7F6739EF-2C86-494B-BF01-5F98BAFAA871}" srcId="{14061AED-CDFE-4E9A-9B1C-E3AFAE9B815F}" destId="{280D5561-6181-4CC2-8C14-83F3FEA1A668}" srcOrd="1" destOrd="0" parTransId="{DEF5B4ED-1D4C-4BC8-87A0-B3959EC31F63}" sibTransId="{5B764592-BB20-439D-9410-9546FEAEF673}"/>
    <dgm:cxn modelId="{2C3E7FF7-9A2E-4456-985E-37C60C421823}" srcId="{14061AED-CDFE-4E9A-9B1C-E3AFAE9B815F}" destId="{3ED4B555-06B1-491F-A9C5-7B611B55D10B}" srcOrd="2" destOrd="0" parTransId="{E716328A-ED9C-481A-88AD-D16A09654864}" sibTransId="{130F43C4-088C-41C4-8A90-93491C682767}"/>
    <dgm:cxn modelId="{1DBF17FF-C106-484D-BCAE-A0E7413BB3F3}" type="presOf" srcId="{D8803622-259D-4B92-BB43-9F14B407B6EF}" destId="{DD5F0559-BC62-481E-84F2-5E0D03811FC4}" srcOrd="0" destOrd="0" presId="urn:microsoft.com/office/officeart/2005/8/layout/vList2"/>
    <dgm:cxn modelId="{CCE15AFA-AAA5-7E48-9C0D-17E56F191F84}" type="presParOf" srcId="{9E71D970-A617-4FEE-B1DA-BF2B04153395}" destId="{DD5F0559-BC62-481E-84F2-5E0D03811FC4}" srcOrd="0" destOrd="0" presId="urn:microsoft.com/office/officeart/2005/8/layout/vList2"/>
    <dgm:cxn modelId="{F098FE09-8AE9-2B47-86A5-4E97240755DA}" type="presParOf" srcId="{9E71D970-A617-4FEE-B1DA-BF2B04153395}" destId="{FDF097BC-0421-4C3F-9946-BE7509593619}" srcOrd="1" destOrd="0" presId="urn:microsoft.com/office/officeart/2005/8/layout/vList2"/>
    <dgm:cxn modelId="{4DBC6C9C-B843-F74E-B981-7D6886952DB6}" type="presParOf" srcId="{9E71D970-A617-4FEE-B1DA-BF2B04153395}" destId="{B2DA7311-21DA-46A1-B121-D0BED80A3EF2}" srcOrd="2" destOrd="0" presId="urn:microsoft.com/office/officeart/2005/8/layout/vList2"/>
    <dgm:cxn modelId="{4A06803D-E6F9-6945-B97B-8C7CBB263B07}" type="presParOf" srcId="{9E71D970-A617-4FEE-B1DA-BF2B04153395}" destId="{525738BB-75C4-4807-B416-1F51E3D0E4E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2F756-9474-5444-B47A-FFBBD56869AA}">
      <dsp:nvSpPr>
        <dsp:cNvPr id="0" name=""/>
        <dsp:cNvSpPr/>
      </dsp:nvSpPr>
      <dsp:spPr>
        <a:xfrm>
          <a:off x="0" y="20699"/>
          <a:ext cx="8229600" cy="6475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t-IT" sz="2700" kern="1200">
              <a:latin typeface="Verdana"/>
              <a:cs typeface="Verdana"/>
            </a:rPr>
            <a:t>Modello Waterfall (a cascata)</a:t>
          </a:r>
          <a:endParaRPr lang="it-IT" sz="2700" kern="1200" dirty="0">
            <a:latin typeface="Verdana"/>
            <a:cs typeface="Verdana"/>
          </a:endParaRPr>
        </a:p>
      </dsp:txBody>
      <dsp:txXfrm>
        <a:off x="31613" y="52312"/>
        <a:ext cx="8166374" cy="584369"/>
      </dsp:txXfrm>
    </dsp:sp>
    <dsp:sp modelId="{718426BC-71F1-8B4E-B45B-27A864AFD93A}">
      <dsp:nvSpPr>
        <dsp:cNvPr id="0" name=""/>
        <dsp:cNvSpPr/>
      </dsp:nvSpPr>
      <dsp:spPr>
        <a:xfrm>
          <a:off x="0" y="668294"/>
          <a:ext cx="8229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it-IT" sz="2100" kern="1200">
              <a:latin typeface="Verdana"/>
              <a:cs typeface="Verdana"/>
            </a:rPr>
            <a:t>Modello lineare</a:t>
          </a:r>
          <a:endParaRPr lang="it-IT" sz="2100" kern="1200" dirty="0">
            <a:latin typeface="Verdana"/>
            <a:cs typeface="Verdana"/>
          </a:endParaRPr>
        </a:p>
        <a:p>
          <a:pPr marL="228600" lvl="1" indent="-228600" algn="l" defTabSz="933450" rtl="0">
            <a:lnSpc>
              <a:spcPct val="90000"/>
            </a:lnSpc>
            <a:spcBef>
              <a:spcPct val="0"/>
            </a:spcBef>
            <a:spcAft>
              <a:spcPct val="20000"/>
            </a:spcAft>
            <a:buChar char="•"/>
          </a:pPr>
          <a:r>
            <a:rPr lang="it-IT" sz="2100" kern="1200">
              <a:latin typeface="Verdana"/>
              <a:cs typeface="Verdana"/>
            </a:rPr>
            <a:t>Modello con feedback</a:t>
          </a:r>
          <a:endParaRPr lang="it-IT" sz="2100" kern="1200" dirty="0">
            <a:latin typeface="Verdana"/>
            <a:cs typeface="Verdana"/>
          </a:endParaRPr>
        </a:p>
        <a:p>
          <a:pPr marL="228600" lvl="1" indent="-228600" algn="l" defTabSz="933450" rtl="0">
            <a:lnSpc>
              <a:spcPct val="90000"/>
            </a:lnSpc>
            <a:spcBef>
              <a:spcPct val="0"/>
            </a:spcBef>
            <a:spcAft>
              <a:spcPct val="20000"/>
            </a:spcAft>
            <a:buChar char="•"/>
          </a:pPr>
          <a:r>
            <a:rPr lang="it-IT" sz="2100" kern="1200">
              <a:latin typeface="Verdana"/>
              <a:cs typeface="Verdana"/>
            </a:rPr>
            <a:t>Modello a V</a:t>
          </a:r>
          <a:endParaRPr lang="it-IT" sz="2100" kern="1200" dirty="0">
            <a:latin typeface="Verdana"/>
            <a:cs typeface="Verdana"/>
          </a:endParaRPr>
        </a:p>
      </dsp:txBody>
      <dsp:txXfrm>
        <a:off x="0" y="668294"/>
        <a:ext cx="8229600" cy="1089854"/>
      </dsp:txXfrm>
    </dsp:sp>
    <dsp:sp modelId="{2D05E77E-D92F-B744-BC67-28C98D7D74A9}">
      <dsp:nvSpPr>
        <dsp:cNvPr id="0" name=""/>
        <dsp:cNvSpPr/>
      </dsp:nvSpPr>
      <dsp:spPr>
        <a:xfrm>
          <a:off x="0" y="1758149"/>
          <a:ext cx="8229600"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t-IT" sz="2700" kern="1200">
              <a:latin typeface="Verdana"/>
              <a:cs typeface="Verdana"/>
            </a:rPr>
            <a:t>Modelli evolutivi</a:t>
          </a:r>
        </a:p>
      </dsp:txBody>
      <dsp:txXfrm>
        <a:off x="31613" y="1789762"/>
        <a:ext cx="8166374" cy="584369"/>
      </dsp:txXfrm>
    </dsp:sp>
    <dsp:sp modelId="{C8D80BB7-9EDD-544C-A2BF-859CCFC38A10}">
      <dsp:nvSpPr>
        <dsp:cNvPr id="0" name=""/>
        <dsp:cNvSpPr/>
      </dsp:nvSpPr>
      <dsp:spPr>
        <a:xfrm>
          <a:off x="0" y="2405744"/>
          <a:ext cx="8229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it-IT" sz="2100" kern="1200">
              <a:latin typeface="Verdana"/>
              <a:cs typeface="Verdana"/>
            </a:rPr>
            <a:t>Modelli basati su prototipi</a:t>
          </a:r>
        </a:p>
        <a:p>
          <a:pPr marL="228600" lvl="1" indent="-228600" algn="l" defTabSz="933450" rtl="0">
            <a:lnSpc>
              <a:spcPct val="90000"/>
            </a:lnSpc>
            <a:spcBef>
              <a:spcPct val="0"/>
            </a:spcBef>
            <a:spcAft>
              <a:spcPct val="20000"/>
            </a:spcAft>
            <a:buChar char="•"/>
          </a:pPr>
          <a:r>
            <a:rPr lang="it-IT" sz="2100" kern="1200">
              <a:latin typeface="Verdana"/>
              <a:cs typeface="Verdana"/>
            </a:rPr>
            <a:t>Unified process</a:t>
          </a:r>
        </a:p>
      </dsp:txBody>
      <dsp:txXfrm>
        <a:off x="0" y="2405744"/>
        <a:ext cx="8229600" cy="726570"/>
      </dsp:txXfrm>
    </dsp:sp>
    <dsp:sp modelId="{86666C00-C036-8F46-9240-99B082255158}">
      <dsp:nvSpPr>
        <dsp:cNvPr id="0" name=""/>
        <dsp:cNvSpPr/>
      </dsp:nvSpPr>
      <dsp:spPr>
        <a:xfrm>
          <a:off x="0" y="3132314"/>
          <a:ext cx="8229600" cy="64759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t-IT" sz="2700" kern="1200">
              <a:latin typeface="Verdana"/>
              <a:cs typeface="Verdana"/>
            </a:rPr>
            <a:t>Modelli trasformazionali</a:t>
          </a:r>
        </a:p>
      </dsp:txBody>
      <dsp:txXfrm>
        <a:off x="31613" y="3163927"/>
        <a:ext cx="8166374" cy="584369"/>
      </dsp:txXfrm>
    </dsp:sp>
    <dsp:sp modelId="{D2A891FA-A6E6-EB4E-9142-C7AB0698EE9B}">
      <dsp:nvSpPr>
        <dsp:cNvPr id="0" name=""/>
        <dsp:cNvSpPr/>
      </dsp:nvSpPr>
      <dsp:spPr>
        <a:xfrm>
          <a:off x="0" y="3857669"/>
          <a:ext cx="8229600"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t-IT" sz="2700" kern="1200">
              <a:latin typeface="Verdana"/>
              <a:cs typeface="Verdana"/>
            </a:rPr>
            <a:t>Modelli a spirale</a:t>
          </a:r>
          <a:endParaRPr lang="it-IT" sz="2700" kern="1200" dirty="0">
            <a:latin typeface="Verdana"/>
            <a:cs typeface="Verdana"/>
          </a:endParaRPr>
        </a:p>
      </dsp:txBody>
      <dsp:txXfrm>
        <a:off x="31613" y="3889282"/>
        <a:ext cx="8166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F5B38-D6C7-DE4A-84D8-1F8BDD42B0CE}">
      <dsp:nvSpPr>
        <dsp:cNvPr id="0" name=""/>
        <dsp:cNvSpPr/>
      </dsp:nvSpPr>
      <dsp:spPr>
        <a:xfrm>
          <a:off x="0" y="5248192"/>
          <a:ext cx="8229600" cy="6888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Consegna, installazione e manutenzione</a:t>
          </a:r>
        </a:p>
      </dsp:txBody>
      <dsp:txXfrm>
        <a:off x="0" y="5248192"/>
        <a:ext cx="8229600" cy="688822"/>
      </dsp:txXfrm>
    </dsp:sp>
    <dsp:sp modelId="{6E1F2567-4AF2-ED4C-AA94-EDF523861E6F}">
      <dsp:nvSpPr>
        <dsp:cNvPr id="0" name=""/>
        <dsp:cNvSpPr/>
      </dsp:nvSpPr>
      <dsp:spPr>
        <a:xfrm rot="10800000">
          <a:off x="0" y="4199116"/>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dirty="0">
              <a:latin typeface="Verdana"/>
              <a:cs typeface="Verdana"/>
            </a:rPr>
            <a:t>Integrazione e test di sistema</a:t>
          </a:r>
        </a:p>
      </dsp:txBody>
      <dsp:txXfrm rot="10800000">
        <a:off x="0" y="4199116"/>
        <a:ext cx="8229600" cy="688372"/>
      </dsp:txXfrm>
    </dsp:sp>
    <dsp:sp modelId="{2F811B0C-E5AF-4641-895C-0799E2BE2F9C}">
      <dsp:nvSpPr>
        <dsp:cNvPr id="0" name=""/>
        <dsp:cNvSpPr/>
      </dsp:nvSpPr>
      <dsp:spPr>
        <a:xfrm rot="10800000">
          <a:off x="0" y="3150039"/>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Codifica e test di modulo</a:t>
          </a:r>
        </a:p>
      </dsp:txBody>
      <dsp:txXfrm rot="10800000">
        <a:off x="0" y="3150039"/>
        <a:ext cx="8229600" cy="688372"/>
      </dsp:txXfrm>
    </dsp:sp>
    <dsp:sp modelId="{5CDD8C9B-98E1-144B-8EEE-857904F3A721}">
      <dsp:nvSpPr>
        <dsp:cNvPr id="0" name=""/>
        <dsp:cNvSpPr/>
      </dsp:nvSpPr>
      <dsp:spPr>
        <a:xfrm rot="10800000">
          <a:off x="0" y="2100962"/>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Progettazione</a:t>
          </a:r>
        </a:p>
      </dsp:txBody>
      <dsp:txXfrm rot="10800000">
        <a:off x="0" y="2100962"/>
        <a:ext cx="8229600" cy="688372"/>
      </dsp:txXfrm>
    </dsp:sp>
    <dsp:sp modelId="{9F8F1EA5-50A0-4047-88A6-C14D7F358E7C}">
      <dsp:nvSpPr>
        <dsp:cNvPr id="0" name=""/>
        <dsp:cNvSpPr/>
      </dsp:nvSpPr>
      <dsp:spPr>
        <a:xfrm rot="10800000">
          <a:off x="0" y="1051886"/>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Analisi dei requisiti</a:t>
          </a:r>
        </a:p>
      </dsp:txBody>
      <dsp:txXfrm rot="10800000">
        <a:off x="0" y="1051886"/>
        <a:ext cx="8229600" cy="688372"/>
      </dsp:txXfrm>
    </dsp:sp>
    <dsp:sp modelId="{82FE69E1-294F-B547-BBF6-21793DE6F0EB}">
      <dsp:nvSpPr>
        <dsp:cNvPr id="0" name=""/>
        <dsp:cNvSpPr/>
      </dsp:nvSpPr>
      <dsp:spPr>
        <a:xfrm rot="10800000">
          <a:off x="0" y="2809"/>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Studio di fattibilità</a:t>
          </a:r>
        </a:p>
      </dsp:txBody>
      <dsp:txXfrm rot="10800000">
        <a:off x="0" y="2809"/>
        <a:ext cx="8229600" cy="688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A786-20FE-574B-A159-DFEBFA44E923}">
      <dsp:nvSpPr>
        <dsp:cNvPr id="0" name=""/>
        <dsp:cNvSpPr/>
      </dsp:nvSpPr>
      <dsp:spPr>
        <a:xfrm>
          <a:off x="443623" y="0"/>
          <a:ext cx="5027737" cy="18283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116AFE-DDA9-A646-B871-7F1ABC917E0B}">
      <dsp:nvSpPr>
        <dsp:cNvPr id="0" name=""/>
        <dsp:cNvSpPr/>
      </dsp:nvSpPr>
      <dsp:spPr>
        <a:xfrm>
          <a:off x="2021" y="548516"/>
          <a:ext cx="1313542" cy="7313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Analisi e specifica</a:t>
          </a:r>
        </a:p>
      </dsp:txBody>
      <dsp:txXfrm>
        <a:off x="37723" y="584218"/>
        <a:ext cx="1242138" cy="659951"/>
      </dsp:txXfrm>
    </dsp:sp>
    <dsp:sp modelId="{9ED2DF63-6617-EE4B-BFF4-EF968D80855E}">
      <dsp:nvSpPr>
        <dsp:cNvPr id="0" name=""/>
        <dsp:cNvSpPr/>
      </dsp:nvSpPr>
      <dsp:spPr>
        <a:xfrm>
          <a:off x="1534488" y="548516"/>
          <a:ext cx="1313542" cy="7313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Progettazione</a:t>
          </a:r>
        </a:p>
      </dsp:txBody>
      <dsp:txXfrm>
        <a:off x="1570190" y="584218"/>
        <a:ext cx="1242138" cy="659951"/>
      </dsp:txXfrm>
    </dsp:sp>
    <dsp:sp modelId="{E610BAD8-CA57-C741-BD97-7C4A98EE935A}">
      <dsp:nvSpPr>
        <dsp:cNvPr id="0" name=""/>
        <dsp:cNvSpPr/>
      </dsp:nvSpPr>
      <dsp:spPr>
        <a:xfrm>
          <a:off x="3066954" y="548516"/>
          <a:ext cx="1313542" cy="7313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Codifica</a:t>
          </a:r>
        </a:p>
      </dsp:txBody>
      <dsp:txXfrm>
        <a:off x="3102656" y="584218"/>
        <a:ext cx="1242138" cy="659951"/>
      </dsp:txXfrm>
    </dsp:sp>
    <dsp:sp modelId="{4E2949FE-F046-8544-97D7-6F95CF41FB85}">
      <dsp:nvSpPr>
        <dsp:cNvPr id="0" name=""/>
        <dsp:cNvSpPr/>
      </dsp:nvSpPr>
      <dsp:spPr>
        <a:xfrm>
          <a:off x="4599420" y="548516"/>
          <a:ext cx="1313542" cy="7313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Test e convalida</a:t>
          </a:r>
        </a:p>
      </dsp:txBody>
      <dsp:txXfrm>
        <a:off x="4635122" y="584218"/>
        <a:ext cx="1242138" cy="659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A786-20FE-574B-A159-DFEBFA44E923}">
      <dsp:nvSpPr>
        <dsp:cNvPr id="0" name=""/>
        <dsp:cNvSpPr/>
      </dsp:nvSpPr>
      <dsp:spPr>
        <a:xfrm>
          <a:off x="443623" y="0"/>
          <a:ext cx="5027737" cy="18283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116AFE-DDA9-A646-B871-7F1ABC917E0B}">
      <dsp:nvSpPr>
        <dsp:cNvPr id="0" name=""/>
        <dsp:cNvSpPr/>
      </dsp:nvSpPr>
      <dsp:spPr>
        <a:xfrm>
          <a:off x="2021" y="548516"/>
          <a:ext cx="1313542" cy="7313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Analisi e specifica</a:t>
          </a:r>
        </a:p>
      </dsp:txBody>
      <dsp:txXfrm>
        <a:off x="37723" y="584218"/>
        <a:ext cx="1242138" cy="659951"/>
      </dsp:txXfrm>
    </dsp:sp>
    <dsp:sp modelId="{9ED2DF63-6617-EE4B-BFF4-EF968D80855E}">
      <dsp:nvSpPr>
        <dsp:cNvPr id="0" name=""/>
        <dsp:cNvSpPr/>
      </dsp:nvSpPr>
      <dsp:spPr>
        <a:xfrm>
          <a:off x="1534488" y="548516"/>
          <a:ext cx="1313542" cy="7313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Progettazione</a:t>
          </a:r>
        </a:p>
      </dsp:txBody>
      <dsp:txXfrm>
        <a:off x="1570190" y="584218"/>
        <a:ext cx="1242138" cy="659951"/>
      </dsp:txXfrm>
    </dsp:sp>
    <dsp:sp modelId="{E610BAD8-CA57-C741-BD97-7C4A98EE935A}">
      <dsp:nvSpPr>
        <dsp:cNvPr id="0" name=""/>
        <dsp:cNvSpPr/>
      </dsp:nvSpPr>
      <dsp:spPr>
        <a:xfrm>
          <a:off x="3066954" y="548516"/>
          <a:ext cx="1313542" cy="7313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Codifica</a:t>
          </a:r>
        </a:p>
      </dsp:txBody>
      <dsp:txXfrm>
        <a:off x="3102656" y="584218"/>
        <a:ext cx="1242138" cy="659951"/>
      </dsp:txXfrm>
    </dsp:sp>
    <dsp:sp modelId="{4E2949FE-F046-8544-97D7-6F95CF41FB85}">
      <dsp:nvSpPr>
        <dsp:cNvPr id="0" name=""/>
        <dsp:cNvSpPr/>
      </dsp:nvSpPr>
      <dsp:spPr>
        <a:xfrm>
          <a:off x="4599420" y="548516"/>
          <a:ext cx="1313542" cy="7313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Test e convalida</a:t>
          </a:r>
        </a:p>
      </dsp:txBody>
      <dsp:txXfrm>
        <a:off x="4635122" y="584218"/>
        <a:ext cx="1242138" cy="659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A786-20FE-574B-A159-DFEBFA44E923}">
      <dsp:nvSpPr>
        <dsp:cNvPr id="0" name=""/>
        <dsp:cNvSpPr/>
      </dsp:nvSpPr>
      <dsp:spPr>
        <a:xfrm>
          <a:off x="443623" y="0"/>
          <a:ext cx="5027737" cy="18283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116AFE-DDA9-A646-B871-7F1ABC917E0B}">
      <dsp:nvSpPr>
        <dsp:cNvPr id="0" name=""/>
        <dsp:cNvSpPr/>
      </dsp:nvSpPr>
      <dsp:spPr>
        <a:xfrm>
          <a:off x="2021" y="548516"/>
          <a:ext cx="1313542" cy="7313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Analisi e specifica</a:t>
          </a:r>
        </a:p>
      </dsp:txBody>
      <dsp:txXfrm>
        <a:off x="37723" y="584218"/>
        <a:ext cx="1242138" cy="659951"/>
      </dsp:txXfrm>
    </dsp:sp>
    <dsp:sp modelId="{9ED2DF63-6617-EE4B-BFF4-EF968D80855E}">
      <dsp:nvSpPr>
        <dsp:cNvPr id="0" name=""/>
        <dsp:cNvSpPr/>
      </dsp:nvSpPr>
      <dsp:spPr>
        <a:xfrm>
          <a:off x="1534488" y="548516"/>
          <a:ext cx="1313542" cy="7313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Progettazione</a:t>
          </a:r>
        </a:p>
      </dsp:txBody>
      <dsp:txXfrm>
        <a:off x="1570190" y="584218"/>
        <a:ext cx="1242138" cy="659951"/>
      </dsp:txXfrm>
    </dsp:sp>
    <dsp:sp modelId="{E610BAD8-CA57-C741-BD97-7C4A98EE935A}">
      <dsp:nvSpPr>
        <dsp:cNvPr id="0" name=""/>
        <dsp:cNvSpPr/>
      </dsp:nvSpPr>
      <dsp:spPr>
        <a:xfrm>
          <a:off x="3066954" y="548516"/>
          <a:ext cx="1313542" cy="7313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Codifica</a:t>
          </a:r>
          <a:endParaRPr lang="it-IT" sz="1100" b="1" kern="1200" dirty="0">
            <a:latin typeface="Verdana"/>
            <a:cs typeface="Verdana"/>
          </a:endParaRPr>
        </a:p>
      </dsp:txBody>
      <dsp:txXfrm>
        <a:off x="3102656" y="584218"/>
        <a:ext cx="1242138" cy="659951"/>
      </dsp:txXfrm>
    </dsp:sp>
    <dsp:sp modelId="{4E2949FE-F046-8544-97D7-6F95CF41FB85}">
      <dsp:nvSpPr>
        <dsp:cNvPr id="0" name=""/>
        <dsp:cNvSpPr/>
      </dsp:nvSpPr>
      <dsp:spPr>
        <a:xfrm>
          <a:off x="4599420" y="548516"/>
          <a:ext cx="1313542" cy="7313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Test e convalida</a:t>
          </a:r>
        </a:p>
      </dsp:txBody>
      <dsp:txXfrm>
        <a:off x="4635122" y="584218"/>
        <a:ext cx="1242138" cy="659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D4E10-F271-4E6E-A837-F681485413E6}">
      <dsp:nvSpPr>
        <dsp:cNvPr id="0" name=""/>
        <dsp:cNvSpPr/>
      </dsp:nvSpPr>
      <dsp:spPr>
        <a:xfrm>
          <a:off x="0" y="59910"/>
          <a:ext cx="8305800" cy="6945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Verdana" panose="020B0604030504040204" pitchFamily="34" charset="0"/>
              <a:ea typeface="Verdana" panose="020B0604030504040204" pitchFamily="34" charset="0"/>
              <a:cs typeface="Verdana" panose="020B0604030504040204" pitchFamily="34" charset="0"/>
            </a:rPr>
            <a:t>CLINICAL EXPECTATIONS</a:t>
          </a:r>
        </a:p>
      </dsp:txBody>
      <dsp:txXfrm>
        <a:off x="33904" y="93814"/>
        <a:ext cx="8237992" cy="626721"/>
      </dsp:txXfrm>
    </dsp:sp>
    <dsp:sp modelId="{2DDC77F8-B1BC-434E-B9E4-0266D534257D}">
      <dsp:nvSpPr>
        <dsp:cNvPr id="0" name=""/>
        <dsp:cNvSpPr/>
      </dsp:nvSpPr>
      <dsp:spPr>
        <a:xfrm>
          <a:off x="0" y="754440"/>
          <a:ext cx="8305800" cy="236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27940" rIns="156464" bIns="27940" numCol="1" spcCol="1270" anchor="t" anchorCtr="0">
          <a:noAutofit/>
        </a:bodyPr>
        <a:lstStyle/>
        <a:p>
          <a:pPr marL="171450" lvl="1" indent="-171450" algn="l" defTabSz="755650" rtl="0">
            <a:lnSpc>
              <a:spcPct val="120000"/>
            </a:lnSpc>
            <a:spcBef>
              <a:spcPct val="0"/>
            </a:spcBef>
            <a:spcAft>
              <a:spcPct val="20000"/>
            </a:spcAft>
            <a:buChar char="•"/>
          </a:pPr>
          <a:r>
            <a:rPr lang="en-US" sz="1700" kern="1200">
              <a:latin typeface="Aptos" panose="020B0004020202020204" pitchFamily="34" charset="0"/>
              <a:ea typeface="Verdana" panose="020B0604030504040204" pitchFamily="34" charset="0"/>
              <a:cs typeface="Verdana" panose="020B0604030504040204" pitchFamily="34" charset="0"/>
            </a:rPr>
            <a:t>Establishing shared protocols for patient’s care.</a:t>
          </a:r>
          <a:endParaRPr lang="en-US" sz="1700" kern="1200" dirty="0">
            <a:latin typeface="Aptos" panose="020B0004020202020204" pitchFamily="34" charset="0"/>
            <a:ea typeface="Verdana" panose="020B0604030504040204" pitchFamily="34" charset="0"/>
            <a:cs typeface="Verdana" panose="020B0604030504040204" pitchFamily="34" charset="0"/>
          </a:endParaRPr>
        </a:p>
        <a:p>
          <a:pPr marL="171450" lvl="1" indent="-171450" algn="l" defTabSz="755650" rtl="0">
            <a:lnSpc>
              <a:spcPct val="120000"/>
            </a:lnSpc>
            <a:spcBef>
              <a:spcPct val="0"/>
            </a:spcBef>
            <a:spcAft>
              <a:spcPct val="20000"/>
            </a:spcAft>
            <a:buChar char="•"/>
          </a:pPr>
          <a:r>
            <a:rPr lang="en-US" sz="1700" kern="1200" dirty="0">
              <a:latin typeface="Aptos" panose="020B0004020202020204" pitchFamily="34" charset="0"/>
              <a:ea typeface="Verdana" panose="020B0604030504040204" pitchFamily="34" charset="0"/>
              <a:cs typeface="Verdana" panose="020B0604030504040204" pitchFamily="34" charset="0"/>
            </a:rPr>
            <a:t>Facilitating adherence to the shared protocols, thus limiting problems due to incomplete communication or misunderstandings among different actors, ultimately increasing patient’s safety. </a:t>
          </a:r>
        </a:p>
        <a:p>
          <a:pPr marL="171450" lvl="1" indent="-171450" algn="l" defTabSz="755650" rtl="0">
            <a:lnSpc>
              <a:spcPct val="120000"/>
            </a:lnSpc>
            <a:spcBef>
              <a:spcPct val="0"/>
            </a:spcBef>
            <a:spcAft>
              <a:spcPct val="20000"/>
            </a:spcAft>
            <a:buChar char="•"/>
          </a:pPr>
          <a:r>
            <a:rPr lang="en-US" sz="1700" kern="1200">
              <a:latin typeface="Aptos" panose="020B0004020202020204" pitchFamily="34" charset="0"/>
              <a:ea typeface="Verdana" panose="020B0604030504040204" pitchFamily="34" charset="0"/>
              <a:cs typeface="Verdana" panose="020B0604030504040204" pitchFamily="34" charset="0"/>
            </a:rPr>
            <a:t>Monitoring deviances from the protocols, redundancies, and failures, thus early identifying problems that could lead to un-prevented errors. </a:t>
          </a:r>
          <a:endParaRPr lang="en-US" sz="1700" kern="1200" dirty="0">
            <a:latin typeface="Aptos" panose="020B0004020202020204" pitchFamily="34" charset="0"/>
            <a:ea typeface="Verdana" panose="020B0604030504040204" pitchFamily="34" charset="0"/>
            <a:cs typeface="Verdana" panose="020B0604030504040204" pitchFamily="34" charset="0"/>
          </a:endParaRPr>
        </a:p>
        <a:p>
          <a:pPr marL="171450" lvl="1" indent="-171450" algn="l" defTabSz="755650" rtl="0">
            <a:lnSpc>
              <a:spcPct val="90000"/>
            </a:lnSpc>
            <a:spcBef>
              <a:spcPct val="0"/>
            </a:spcBef>
            <a:spcAft>
              <a:spcPct val="20000"/>
            </a:spcAft>
            <a:buChar char="•"/>
          </a:pPr>
          <a:endParaRPr lang="en-US" sz="1700" kern="1200" dirty="0">
            <a:latin typeface="Aptos" panose="020B0004020202020204" pitchFamily="34" charset="0"/>
            <a:ea typeface="Verdana" panose="020B0604030504040204" pitchFamily="34" charset="0"/>
            <a:cs typeface="Verdana" panose="020B0604030504040204" pitchFamily="34" charset="0"/>
          </a:endParaRPr>
        </a:p>
      </dsp:txBody>
      <dsp:txXfrm>
        <a:off x="0" y="754440"/>
        <a:ext cx="8305800" cy="2368080"/>
      </dsp:txXfrm>
    </dsp:sp>
    <dsp:sp modelId="{356E334F-FB5A-48B7-82B8-3AA7A65E861B}">
      <dsp:nvSpPr>
        <dsp:cNvPr id="0" name=""/>
        <dsp:cNvSpPr/>
      </dsp:nvSpPr>
      <dsp:spPr>
        <a:xfrm>
          <a:off x="0" y="3122520"/>
          <a:ext cx="8305800" cy="66362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Verdana" panose="020B0604030504040204" pitchFamily="34" charset="0"/>
              <a:ea typeface="Verdana" panose="020B0604030504040204" pitchFamily="34" charset="0"/>
              <a:cs typeface="Verdana" panose="020B0604030504040204" pitchFamily="34" charset="0"/>
            </a:rPr>
            <a:t>ORGANIZATIONAL AND TECHNOLOGICAL EXPECTATIONS</a:t>
          </a:r>
        </a:p>
      </dsp:txBody>
      <dsp:txXfrm>
        <a:off x="32396" y="3154916"/>
        <a:ext cx="8241008" cy="598837"/>
      </dsp:txXfrm>
    </dsp:sp>
    <dsp:sp modelId="{688CE517-7B6C-4152-AEF8-B94866CC3E1A}">
      <dsp:nvSpPr>
        <dsp:cNvPr id="0" name=""/>
        <dsp:cNvSpPr/>
      </dsp:nvSpPr>
      <dsp:spPr>
        <a:xfrm>
          <a:off x="0" y="3786149"/>
          <a:ext cx="8305800" cy="141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27940" rIns="156464" bIns="27940" numCol="1" spcCol="1270" anchor="t" anchorCtr="0">
          <a:noAutofit/>
        </a:bodyPr>
        <a:lstStyle/>
        <a:p>
          <a:pPr marL="171450" lvl="1" indent="-171450" algn="l" defTabSz="755650" rtl="0">
            <a:lnSpc>
              <a:spcPct val="120000"/>
            </a:lnSpc>
            <a:spcBef>
              <a:spcPct val="0"/>
            </a:spcBef>
            <a:spcAft>
              <a:spcPct val="20000"/>
            </a:spcAft>
            <a:buChar char="•"/>
          </a:pPr>
          <a:r>
            <a:rPr lang="en-US" sz="1700" kern="1200" dirty="0">
              <a:latin typeface="Aptos" panose="020B0004020202020204" pitchFamily="34" charset="0"/>
              <a:ea typeface="Verdana" panose="020B0604030504040204" pitchFamily="34" charset="0"/>
              <a:cs typeface="Verdana" panose="020B0604030504040204" pitchFamily="34" charset="0"/>
            </a:rPr>
            <a:t>Fully understanding the information flow, thus identifying requirements and specifications for information system re-engineering and interoperability. </a:t>
          </a:r>
        </a:p>
        <a:p>
          <a:pPr marL="171450" lvl="1" indent="-171450" algn="l" defTabSz="755650" rtl="0">
            <a:lnSpc>
              <a:spcPct val="120000"/>
            </a:lnSpc>
            <a:spcBef>
              <a:spcPct val="0"/>
            </a:spcBef>
            <a:spcAft>
              <a:spcPct val="20000"/>
            </a:spcAft>
            <a:buChar char="•"/>
          </a:pPr>
          <a:r>
            <a:rPr lang="en-US" sz="1700" kern="1200">
              <a:latin typeface="Aptos" panose="020B0004020202020204" pitchFamily="34" charset="0"/>
              <a:ea typeface="Verdana" panose="020B0604030504040204" pitchFamily="34" charset="0"/>
              <a:cs typeface="Verdana" panose="020B0604030504040204" pitchFamily="34" charset="0"/>
            </a:rPr>
            <a:t>Detecting process weaknesses thus designing corrective measures. </a:t>
          </a:r>
          <a:endParaRPr lang="en-US" sz="1700" kern="1200" dirty="0">
            <a:latin typeface="Aptos" panose="020B0004020202020204" pitchFamily="34" charset="0"/>
            <a:ea typeface="Verdana" panose="020B0604030504040204" pitchFamily="34" charset="0"/>
            <a:cs typeface="Verdana" panose="020B0604030504040204" pitchFamily="34" charset="0"/>
          </a:endParaRPr>
        </a:p>
        <a:p>
          <a:pPr marL="171450" lvl="1" indent="-171450" algn="l" defTabSz="755650" rtl="0">
            <a:lnSpc>
              <a:spcPct val="120000"/>
            </a:lnSpc>
            <a:spcBef>
              <a:spcPct val="0"/>
            </a:spcBef>
            <a:spcAft>
              <a:spcPct val="20000"/>
            </a:spcAft>
            <a:buChar char="•"/>
          </a:pPr>
          <a:r>
            <a:rPr lang="en-US" sz="1700" kern="1200" dirty="0">
              <a:latin typeface="Aptos" panose="020B0004020202020204" pitchFamily="34" charset="0"/>
              <a:ea typeface="Verdana" panose="020B0604030504040204" pitchFamily="34" charset="0"/>
              <a:cs typeface="Verdana" panose="020B0604030504040204" pitchFamily="34" charset="0"/>
            </a:rPr>
            <a:t>Optimizing the use of resources.</a:t>
          </a:r>
        </a:p>
      </dsp:txBody>
      <dsp:txXfrm>
        <a:off x="0" y="3786149"/>
        <a:ext cx="8305800" cy="1411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0559-BC62-481E-84F2-5E0D03811FC4}">
      <dsp:nvSpPr>
        <dsp:cNvPr id="0" name=""/>
        <dsp:cNvSpPr/>
      </dsp:nvSpPr>
      <dsp:spPr>
        <a:xfrm>
          <a:off x="0" y="124196"/>
          <a:ext cx="8229600" cy="5756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Assess if the model is “syntactically correct”</a:t>
          </a:r>
        </a:p>
      </dsp:txBody>
      <dsp:txXfrm>
        <a:off x="28100" y="152296"/>
        <a:ext cx="8173400" cy="519439"/>
      </dsp:txXfrm>
    </dsp:sp>
    <dsp:sp modelId="{FDF097BC-0421-4C3F-9946-BE7509593619}">
      <dsp:nvSpPr>
        <dsp:cNvPr id="0" name=""/>
        <dsp:cNvSpPr/>
      </dsp:nvSpPr>
      <dsp:spPr>
        <a:xfrm>
          <a:off x="0" y="699836"/>
          <a:ext cx="82296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Verify the internal consistency of the model.</a:t>
          </a:r>
        </a:p>
        <a:p>
          <a:pPr marL="171450" lvl="1" indent="-171450" algn="l" defTabSz="844550" rtl="0">
            <a:lnSpc>
              <a:spcPct val="90000"/>
            </a:lnSpc>
            <a:spcBef>
              <a:spcPct val="0"/>
            </a:spcBef>
            <a:spcAft>
              <a:spcPct val="20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Assess its usability as a starting point for the logical modeling towards the software implementation. </a:t>
          </a:r>
        </a:p>
      </dsp:txBody>
      <dsp:txXfrm>
        <a:off x="0" y="699836"/>
        <a:ext cx="8229600" cy="919080"/>
      </dsp:txXfrm>
    </dsp:sp>
    <dsp:sp modelId="{B2DA7311-21DA-46A1-B121-D0BED80A3EF2}">
      <dsp:nvSpPr>
        <dsp:cNvPr id="0" name=""/>
        <dsp:cNvSpPr/>
      </dsp:nvSpPr>
      <dsp:spPr>
        <a:xfrm>
          <a:off x="0" y="1618916"/>
          <a:ext cx="8229600" cy="575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Verdana" panose="020B0604030504040204" pitchFamily="34" charset="0"/>
              <a:ea typeface="Verdana" panose="020B0604030504040204" pitchFamily="34" charset="0"/>
              <a:cs typeface="Verdana" panose="020B0604030504040204" pitchFamily="34" charset="0"/>
            </a:rPr>
            <a:t>Assess if the model is “semantically correct”</a:t>
          </a:r>
        </a:p>
      </dsp:txBody>
      <dsp:txXfrm>
        <a:off x="28100" y="1647016"/>
        <a:ext cx="8173400" cy="519439"/>
      </dsp:txXfrm>
    </dsp:sp>
    <dsp:sp modelId="{525738BB-75C4-4807-B416-1F51E3D0E4E2}">
      <dsp:nvSpPr>
        <dsp:cNvPr id="0" name=""/>
        <dsp:cNvSpPr/>
      </dsp:nvSpPr>
      <dsp:spPr>
        <a:xfrm>
          <a:off x="0" y="2194555"/>
          <a:ext cx="822960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latin typeface="Verdana" panose="020B0604030504040204" pitchFamily="34" charset="0"/>
              <a:ea typeface="Verdana" panose="020B0604030504040204" pitchFamily="34" charset="0"/>
              <a:cs typeface="Verdana" panose="020B0604030504040204" pitchFamily="34" charset="0"/>
            </a:rPr>
            <a:t>Iterative approach based on focus groups or external validators.</a:t>
          </a:r>
        </a:p>
        <a:p>
          <a:pPr marL="171450" lvl="1" indent="-171450" algn="l" defTabSz="844550" rtl="0">
            <a:lnSpc>
              <a:spcPct val="90000"/>
            </a:lnSpc>
            <a:spcBef>
              <a:spcPct val="0"/>
            </a:spcBef>
            <a:spcAft>
              <a:spcPct val="20000"/>
            </a:spcAft>
            <a:buChar char="•"/>
          </a:pPr>
          <a:r>
            <a:rPr lang="en-US" sz="1900" kern="1200">
              <a:latin typeface="Verdana" panose="020B0604030504040204" pitchFamily="34" charset="0"/>
              <a:ea typeface="Verdana" panose="020B0604030504040204" pitchFamily="34" charset="0"/>
              <a:cs typeface="Verdana" panose="020B0604030504040204" pitchFamily="34" charset="0"/>
            </a:rPr>
            <a:t>Analysis by actor type to validate the flow of information in the simplest activities of the process.</a:t>
          </a:r>
        </a:p>
        <a:p>
          <a:pPr marL="171450" lvl="1" indent="-171450" algn="l" defTabSz="844550" rtl="0">
            <a:lnSpc>
              <a:spcPct val="90000"/>
            </a:lnSpc>
            <a:spcBef>
              <a:spcPct val="0"/>
            </a:spcBef>
            <a:spcAft>
              <a:spcPct val="20000"/>
            </a:spcAft>
            <a:buChar char="•"/>
          </a:pPr>
          <a:r>
            <a:rPr lang="en-US" sz="1900" kern="1200">
              <a:latin typeface="Verdana" panose="020B0604030504040204" pitchFamily="34" charset="0"/>
              <a:ea typeface="Verdana" panose="020B0604030504040204" pitchFamily="34" charset="0"/>
              <a:cs typeface="Verdana" panose="020B0604030504040204" pitchFamily="34" charset="0"/>
            </a:rPr>
            <a:t>Analysis with multiple actors to test the whole model. </a:t>
          </a:r>
        </a:p>
        <a:p>
          <a:pPr marL="171450" lvl="1" indent="-171450" algn="l" defTabSz="844550" rtl="0">
            <a:lnSpc>
              <a:spcPct val="90000"/>
            </a:lnSpc>
            <a:spcBef>
              <a:spcPct val="0"/>
            </a:spcBef>
            <a:spcAft>
              <a:spcPct val="20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The model is final when a total agreement between experts and analysts is reached.</a:t>
          </a:r>
        </a:p>
      </dsp:txBody>
      <dsp:txXfrm>
        <a:off x="0" y="2194555"/>
        <a:ext cx="8229600" cy="2086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2E86B-A750-9B47-A5D4-B4A4A59013BE}" type="datetimeFigureOut">
              <a:rPr lang="en-IT" smtClean="0"/>
              <a:t>05/03/26</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A7CA-CA8D-9240-899B-E45A39214129}" type="slidenum">
              <a:rPr lang="en-IT" smtClean="0"/>
              <a:t>‹#›</a:t>
            </a:fld>
            <a:endParaRPr lang="en-IT"/>
          </a:p>
        </p:txBody>
      </p:sp>
    </p:spTree>
    <p:extLst>
      <p:ext uri="{BB962C8B-B14F-4D97-AF65-F5344CB8AC3E}">
        <p14:creationId xmlns:p14="http://schemas.microsoft.com/office/powerpoint/2010/main" val="5624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23</a:t>
            </a:fld>
            <a:endParaRPr lang="en-US"/>
          </a:p>
        </p:txBody>
      </p:sp>
    </p:spTree>
    <p:extLst>
      <p:ext uri="{BB962C8B-B14F-4D97-AF65-F5344CB8AC3E}">
        <p14:creationId xmlns:p14="http://schemas.microsoft.com/office/powerpoint/2010/main" val="43513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24</a:t>
            </a:fld>
            <a:endParaRPr lang="en-US"/>
          </a:p>
        </p:txBody>
      </p:sp>
    </p:spTree>
    <p:extLst>
      <p:ext uri="{BB962C8B-B14F-4D97-AF65-F5344CB8AC3E}">
        <p14:creationId xmlns:p14="http://schemas.microsoft.com/office/powerpoint/2010/main" val="116137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«Actors» si usa anche in inglese in questo contesto?</a:t>
            </a:r>
          </a:p>
          <a:p>
            <a:r>
              <a:rPr lang="it-IT" dirty="0"/>
              <a:t>È un po’ densa,</a:t>
            </a:r>
            <a:r>
              <a:rPr lang="it-IT" baseline="0" dirty="0"/>
              <a:t> come slide. Dividerla in due?</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25</a:t>
            </a:fld>
            <a:endParaRPr lang="en-US"/>
          </a:p>
        </p:txBody>
      </p:sp>
    </p:spTree>
    <p:extLst>
      <p:ext uri="{BB962C8B-B14F-4D97-AF65-F5344CB8AC3E}">
        <p14:creationId xmlns:p14="http://schemas.microsoft.com/office/powerpoint/2010/main" val="168419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 mi è un po’ oscuro</a:t>
            </a:r>
            <a:r>
              <a:rPr lang="it-IT" baseline="0" dirty="0"/>
              <a:t> il flusso di informazione. Parliamo prima di </a:t>
            </a:r>
            <a:r>
              <a:rPr lang="it-IT" baseline="0" dirty="0" err="1"/>
              <a:t>clinical</a:t>
            </a:r>
            <a:r>
              <a:rPr lang="it-IT" baseline="0" dirty="0"/>
              <a:t> </a:t>
            </a:r>
            <a:r>
              <a:rPr lang="it-IT" baseline="0" dirty="0" err="1"/>
              <a:t>need</a:t>
            </a:r>
            <a:r>
              <a:rPr lang="it-IT" baseline="0" dirty="0"/>
              <a:t>, poi di </a:t>
            </a:r>
            <a:r>
              <a:rPr lang="it-IT" baseline="0" dirty="0" err="1"/>
              <a:t>technological</a:t>
            </a:r>
            <a:r>
              <a:rPr lang="it-IT" baseline="0" dirty="0"/>
              <a:t> scenario, poi di </a:t>
            </a:r>
            <a:r>
              <a:rPr lang="it-IT" baseline="0" dirty="0" err="1"/>
              <a:t>aims</a:t>
            </a:r>
            <a:r>
              <a:rPr lang="it-IT" baseline="0" dirty="0"/>
              <a:t>, poi di </a:t>
            </a:r>
            <a:r>
              <a:rPr lang="it-IT" baseline="0" dirty="0" err="1"/>
              <a:t>clinical</a:t>
            </a:r>
            <a:r>
              <a:rPr lang="it-IT" baseline="0" dirty="0"/>
              <a:t> </a:t>
            </a:r>
            <a:r>
              <a:rPr lang="it-IT" baseline="0" dirty="0" err="1"/>
              <a:t>considerations</a:t>
            </a:r>
            <a:r>
              <a:rPr lang="it-IT" baseline="0" dirty="0"/>
              <a:t>. </a:t>
            </a:r>
            <a:r>
              <a:rPr lang="it-IT" baseline="0" dirty="0" err="1"/>
              <a:t>Bu</a:t>
            </a:r>
            <a:r>
              <a:rPr lang="it-IT" baseline="0" dirty="0"/>
              <a:t>. Pio </a:t>
            </a:r>
            <a:r>
              <a:rPr lang="it-IT" baseline="0" dirty="0" err="1"/>
              <a:t>pionfuso</a:t>
            </a:r>
            <a:r>
              <a:rPr lang="it-IT" baseline="0" dirty="0"/>
              <a:t>.</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27</a:t>
            </a:fld>
            <a:endParaRPr lang="en-US"/>
          </a:p>
        </p:txBody>
      </p:sp>
    </p:spTree>
    <p:extLst>
      <p:ext uri="{BB962C8B-B14F-4D97-AF65-F5344CB8AC3E}">
        <p14:creationId xmlns:p14="http://schemas.microsoft.com/office/powerpoint/2010/main" val="99419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si legge bene la tabellina</a:t>
            </a:r>
            <a:r>
              <a:rPr lang="it-IT" baseline="0" dirty="0"/>
              <a:t> Class </a:t>
            </a:r>
            <a:r>
              <a:rPr lang="it-IT" baseline="0" dirty="0" err="1"/>
              <a:t>Name</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28</a:t>
            </a:fld>
            <a:endParaRPr lang="en-US"/>
          </a:p>
        </p:txBody>
      </p:sp>
    </p:spTree>
    <p:extLst>
      <p:ext uri="{BB962C8B-B14F-4D97-AF65-F5344CB8AC3E}">
        <p14:creationId xmlns:p14="http://schemas.microsoft.com/office/powerpoint/2010/main" val="30738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71A2-7B59-52B7-15E4-88669A7DA66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6E2A7FC-3F4E-2277-4384-FA454AF9827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2D523C6-3DAC-2E81-F61C-55C6D90E7B95}"/>
              </a:ext>
            </a:extLst>
          </p:cNvPr>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a:extLst>
              <a:ext uri="{FF2B5EF4-FFF2-40B4-BE49-F238E27FC236}">
                <a16:creationId xmlns:a16="http://schemas.microsoft.com/office/drawing/2014/main" id="{98168366-53CE-675C-CFC0-7325941FD67A}"/>
              </a:ext>
            </a:extLst>
          </p:cNvPr>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a:extLst>
              <a:ext uri="{FF2B5EF4-FFF2-40B4-BE49-F238E27FC236}">
                <a16:creationId xmlns:a16="http://schemas.microsoft.com/office/drawing/2014/main" id="{E58F40FF-A88A-B9D4-5531-BB743A264308}"/>
              </a:ext>
            </a:extLst>
          </p:cNvPr>
          <p:cNvSpPr>
            <a:spLocks noGrp="1"/>
          </p:cNvSpPr>
          <p:nvPr>
            <p:ph type="sldNum" sz="quarter" idx="11"/>
          </p:nvPr>
        </p:nvSpPr>
        <p:spPr/>
        <p:txBody>
          <a:bodyPr/>
          <a:lstStyle/>
          <a:p>
            <a:fld id="{93E8708A-6E3C-4016-9D27-5A02450BE765}" type="slidenum">
              <a:rPr lang="en-US" smtClean="0"/>
              <a:pPr/>
              <a:t>35</a:t>
            </a:fld>
            <a:endParaRPr lang="en-US"/>
          </a:p>
        </p:txBody>
      </p:sp>
    </p:spTree>
    <p:extLst>
      <p:ext uri="{BB962C8B-B14F-4D97-AF65-F5344CB8AC3E}">
        <p14:creationId xmlns:p14="http://schemas.microsoft.com/office/powerpoint/2010/main" val="13930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FB6CD-EFC9-3F6B-3400-4466C42885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430E757-2568-2FF7-C1A8-570A7093236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0794EA9-337C-803C-E2F6-0C551D4D5EAE}"/>
              </a:ext>
            </a:extLst>
          </p:cNvPr>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a:extLst>
              <a:ext uri="{FF2B5EF4-FFF2-40B4-BE49-F238E27FC236}">
                <a16:creationId xmlns:a16="http://schemas.microsoft.com/office/drawing/2014/main" id="{6458388C-7F3F-6B81-8065-073E25AFD2B7}"/>
              </a:ext>
            </a:extLst>
          </p:cNvPr>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a:extLst>
              <a:ext uri="{FF2B5EF4-FFF2-40B4-BE49-F238E27FC236}">
                <a16:creationId xmlns:a16="http://schemas.microsoft.com/office/drawing/2014/main" id="{11552B09-4F56-DA5A-D4FA-280DEC15C474}"/>
              </a:ext>
            </a:extLst>
          </p:cNvPr>
          <p:cNvSpPr>
            <a:spLocks noGrp="1"/>
          </p:cNvSpPr>
          <p:nvPr>
            <p:ph type="sldNum" sz="quarter" idx="11"/>
          </p:nvPr>
        </p:nvSpPr>
        <p:spPr/>
        <p:txBody>
          <a:bodyPr/>
          <a:lstStyle/>
          <a:p>
            <a:fld id="{93E8708A-6E3C-4016-9D27-5A02450BE765}" type="slidenum">
              <a:rPr lang="en-US" smtClean="0"/>
              <a:pPr/>
              <a:t>36</a:t>
            </a:fld>
            <a:endParaRPr lang="en-US"/>
          </a:p>
        </p:txBody>
      </p:sp>
    </p:spTree>
    <p:extLst>
      <p:ext uri="{BB962C8B-B14F-4D97-AF65-F5344CB8AC3E}">
        <p14:creationId xmlns:p14="http://schemas.microsoft.com/office/powerpoint/2010/main" val="95224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23D6F-4B41-6228-4F65-B57DF066283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A36644-7E59-298A-7607-13ADF8FCDED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54A258-171F-7D11-6A24-2652271DFD41}"/>
              </a:ext>
            </a:extLst>
          </p:cNvPr>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a:extLst>
              <a:ext uri="{FF2B5EF4-FFF2-40B4-BE49-F238E27FC236}">
                <a16:creationId xmlns:a16="http://schemas.microsoft.com/office/drawing/2014/main" id="{819A9BCB-97F3-ECAB-544A-4522C6E43E6B}"/>
              </a:ext>
            </a:extLst>
          </p:cNvPr>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a:extLst>
              <a:ext uri="{FF2B5EF4-FFF2-40B4-BE49-F238E27FC236}">
                <a16:creationId xmlns:a16="http://schemas.microsoft.com/office/drawing/2014/main" id="{BFDE1B06-8333-5C2D-D56B-9503150CD167}"/>
              </a:ext>
            </a:extLst>
          </p:cNvPr>
          <p:cNvSpPr>
            <a:spLocks noGrp="1"/>
          </p:cNvSpPr>
          <p:nvPr>
            <p:ph type="sldNum" sz="quarter" idx="11"/>
          </p:nvPr>
        </p:nvSpPr>
        <p:spPr/>
        <p:txBody>
          <a:bodyPr/>
          <a:lstStyle/>
          <a:p>
            <a:fld id="{93E8708A-6E3C-4016-9D27-5A02450BE765}" type="slidenum">
              <a:rPr lang="en-US" smtClean="0"/>
              <a:pPr/>
              <a:t>37</a:t>
            </a:fld>
            <a:endParaRPr lang="en-US"/>
          </a:p>
        </p:txBody>
      </p:sp>
    </p:spTree>
    <p:extLst>
      <p:ext uri="{BB962C8B-B14F-4D97-AF65-F5344CB8AC3E}">
        <p14:creationId xmlns:p14="http://schemas.microsoft.com/office/powerpoint/2010/main" val="129075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3/5/26</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38</a:t>
            </a:fld>
            <a:endParaRPr lang="en-US"/>
          </a:p>
        </p:txBody>
      </p:sp>
    </p:spTree>
    <p:extLst>
      <p:ext uri="{BB962C8B-B14F-4D97-AF65-F5344CB8AC3E}">
        <p14:creationId xmlns:p14="http://schemas.microsoft.com/office/powerpoint/2010/main" val="87018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065-BB31-7A75-247A-FE4D64AF4E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95B080BD-3A56-06DF-D311-CF2C8AB23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94F4249D-8E1D-AA02-D7DD-1F6FADB3CE20}"/>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5" name="Footer Placeholder 4">
            <a:extLst>
              <a:ext uri="{FF2B5EF4-FFF2-40B4-BE49-F238E27FC236}">
                <a16:creationId xmlns:a16="http://schemas.microsoft.com/office/drawing/2014/main" id="{6CAE1A3F-64A6-BE0B-1F97-E9AD57B2D05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E7395A1-1AB7-5E87-6E8D-1BDCCF792018}"/>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396185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4635-452F-1972-1741-9544F37DB9B8}"/>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FC1AB2EF-0335-F129-8AE6-29D758F19A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F202A0D-B088-DFC0-58D1-97EC5B162426}"/>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5" name="Footer Placeholder 4">
            <a:extLst>
              <a:ext uri="{FF2B5EF4-FFF2-40B4-BE49-F238E27FC236}">
                <a16:creationId xmlns:a16="http://schemas.microsoft.com/office/drawing/2014/main" id="{C7944598-1335-68A8-4187-7E710984540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32339A2-DF21-EDB0-3AD7-B5675E30CE7E}"/>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213593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D599E-2A64-17F6-51C2-DDF26514A4D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08EB8D3-152A-4BAB-5C94-8FE9C63D15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5EA9631-AF6C-4743-4CEF-DEF6D9030ACD}"/>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5" name="Footer Placeholder 4">
            <a:extLst>
              <a:ext uri="{FF2B5EF4-FFF2-40B4-BE49-F238E27FC236}">
                <a16:creationId xmlns:a16="http://schemas.microsoft.com/office/drawing/2014/main" id="{43769EBC-F481-0513-B356-5CA0DBB17BD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9510940-D1C9-3D34-4A83-F1EA29887D40}"/>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194904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8" name="Title 1"/>
          <p:cNvSpPr>
            <a:spLocks noGrp="1"/>
          </p:cNvSpPr>
          <p:nvPr>
            <p:ph type="title"/>
          </p:nvPr>
        </p:nvSpPr>
        <p:spPr>
          <a:xfrm>
            <a:off x="302684" y="254000"/>
            <a:ext cx="8229600" cy="790575"/>
          </a:xfrm>
        </p:spPr>
        <p:txBody>
          <a:bodyPr/>
          <a:lstStyle/>
          <a:p>
            <a:r>
              <a:rPr lang="it-IT"/>
              <a:t>Click to edit Master title style</a:t>
            </a:r>
            <a:endParaRPr lang="it-IT" dirty="0"/>
          </a:p>
        </p:txBody>
      </p:sp>
    </p:spTree>
    <p:extLst>
      <p:ext uri="{BB962C8B-B14F-4D97-AF65-F5344CB8AC3E}">
        <p14:creationId xmlns:p14="http://schemas.microsoft.com/office/powerpoint/2010/main" val="427555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28AD-87B8-458E-BF9C-CE2588529FC6}"/>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4A3D057B-3E91-B103-36C1-EE1595416B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CFD690E-0700-0CED-3689-C7972BD10D90}"/>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5" name="Footer Placeholder 4">
            <a:extLst>
              <a:ext uri="{FF2B5EF4-FFF2-40B4-BE49-F238E27FC236}">
                <a16:creationId xmlns:a16="http://schemas.microsoft.com/office/drawing/2014/main" id="{51903D16-FBA7-13CB-B9C6-DD45F31172F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677717F-1EDF-F194-28A3-BE115D19A6CE}"/>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3815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7938-204F-8542-3776-D10E48A3AED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FAC00A9A-0F7F-AD13-D9EC-E6A023858D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B35769-1D77-FBBF-09B0-4777CC4B340E}"/>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5" name="Footer Placeholder 4">
            <a:extLst>
              <a:ext uri="{FF2B5EF4-FFF2-40B4-BE49-F238E27FC236}">
                <a16:creationId xmlns:a16="http://schemas.microsoft.com/office/drawing/2014/main" id="{412C23F5-F5F2-4949-1469-B2E83B246610}"/>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AE64C92-77D3-6B83-F432-F3CDC2140FB1}"/>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203767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E2D-DC4F-6334-06A1-5DEDF3664C12}"/>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1D7A4FB9-BF0B-46D7-9CAA-E84FCE216F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DFC8E085-DE84-94C4-60EC-9EBE46F5212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6BC9C4EA-5703-D528-8E79-081B956F66D7}"/>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6" name="Footer Placeholder 5">
            <a:extLst>
              <a:ext uri="{FF2B5EF4-FFF2-40B4-BE49-F238E27FC236}">
                <a16:creationId xmlns:a16="http://schemas.microsoft.com/office/drawing/2014/main" id="{045F5F85-93BF-528F-FC07-47F40502A4B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109D300B-92C6-ADCD-9CA9-4E2461EA5362}"/>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62913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179F-A622-8777-D8E4-6E075231A86F}"/>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7CE2E6E9-7171-E29A-2C8A-10B63DDB5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8F229F-B85C-99C4-5F6B-AF8178496B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D442EC96-D2AC-73AF-12AC-6A59A94D4C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35F988-D1AC-3C18-764A-B053B221BD8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B6BCEB97-2C1B-7971-2D2E-B3F3A4E10303}"/>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8" name="Footer Placeholder 7">
            <a:extLst>
              <a:ext uri="{FF2B5EF4-FFF2-40B4-BE49-F238E27FC236}">
                <a16:creationId xmlns:a16="http://schemas.microsoft.com/office/drawing/2014/main" id="{F1C7CE79-05CC-674E-5EBF-B9246CDC1DBA}"/>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83F4B102-8A53-0437-41EF-BA1DA637705C}"/>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353362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EDB4-D386-A42A-2F2B-ECD9EBBF9939}"/>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9DFBF530-00DA-55B9-CE54-140A4CBED81D}"/>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4" name="Footer Placeholder 3">
            <a:extLst>
              <a:ext uri="{FF2B5EF4-FFF2-40B4-BE49-F238E27FC236}">
                <a16:creationId xmlns:a16="http://schemas.microsoft.com/office/drawing/2014/main" id="{453EED8A-3A44-C000-5BF6-C2F2AC75A369}"/>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5076F07D-E85B-4F02-7BBC-D9322F2836A5}"/>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338962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955DD-020D-944B-689A-DA5BEB6F6565}"/>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3" name="Footer Placeholder 2">
            <a:extLst>
              <a:ext uri="{FF2B5EF4-FFF2-40B4-BE49-F238E27FC236}">
                <a16:creationId xmlns:a16="http://schemas.microsoft.com/office/drawing/2014/main" id="{CD12A534-B899-D29A-52C6-D65ABAE56271}"/>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6D484D36-3620-898E-0836-6F5BDE4238BF}"/>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243068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44AE-4F74-1B9E-6A24-9013279B4A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C827270A-AE71-0181-5BEF-40E5AD021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ACA204D1-34FF-5943-2E90-FA582EAE5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4CE0B8-3A1F-BAF0-5D07-F9575EAEC299}"/>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6" name="Footer Placeholder 5">
            <a:extLst>
              <a:ext uri="{FF2B5EF4-FFF2-40B4-BE49-F238E27FC236}">
                <a16:creationId xmlns:a16="http://schemas.microsoft.com/office/drawing/2014/main" id="{594FCF28-DC29-8ADE-01B1-1D3F7325A42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F6C3699-4BD0-B9AD-5E11-123F9218CE5A}"/>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267287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6E06-D63C-62E5-E4BB-FBA31EFE94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2EEA3C77-8925-DD48-D4D9-78C5B6CBE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684DC0C0-EE31-8D29-67EC-15F62FAB3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A5223F-DC82-FD40-BC64-47E65AB4D785}"/>
              </a:ext>
            </a:extLst>
          </p:cNvPr>
          <p:cNvSpPr>
            <a:spLocks noGrp="1"/>
          </p:cNvSpPr>
          <p:nvPr>
            <p:ph type="dt" sz="half" idx="10"/>
          </p:nvPr>
        </p:nvSpPr>
        <p:spPr/>
        <p:txBody>
          <a:bodyPr/>
          <a:lstStyle/>
          <a:p>
            <a:fld id="{FF02227F-A549-CF4F-B82A-B935563495A4}" type="datetimeFigureOut">
              <a:rPr lang="en-IT" smtClean="0"/>
              <a:t>05/03/26</a:t>
            </a:fld>
            <a:endParaRPr lang="en-IT"/>
          </a:p>
        </p:txBody>
      </p:sp>
      <p:sp>
        <p:nvSpPr>
          <p:cNvPr id="6" name="Footer Placeholder 5">
            <a:extLst>
              <a:ext uri="{FF2B5EF4-FFF2-40B4-BE49-F238E27FC236}">
                <a16:creationId xmlns:a16="http://schemas.microsoft.com/office/drawing/2014/main" id="{5F14C22D-9C81-F2BE-9C21-DA115D0A826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4D1CE554-B7DF-A3C5-3A27-9897DB4CE60D}"/>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78686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825C4-55E2-466C-A305-1DFE0B5E9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04512908-F997-4F1F-C125-2242501EA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C7FA062-010B-5E2F-3388-0A506B13A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02227F-A549-CF4F-B82A-B935563495A4}" type="datetimeFigureOut">
              <a:rPr lang="en-IT" smtClean="0"/>
              <a:t>05/03/26</a:t>
            </a:fld>
            <a:endParaRPr lang="en-IT"/>
          </a:p>
        </p:txBody>
      </p:sp>
      <p:sp>
        <p:nvSpPr>
          <p:cNvPr id="5" name="Footer Placeholder 4">
            <a:extLst>
              <a:ext uri="{FF2B5EF4-FFF2-40B4-BE49-F238E27FC236}">
                <a16:creationId xmlns:a16="http://schemas.microsoft.com/office/drawing/2014/main" id="{35953B9D-84A2-4B8B-7B11-FCEF33B3C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A2FCBAF8-3788-262F-704A-9D121EAEC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38DBE1-AD76-7943-AE20-E5A00CF9FDF1}" type="slidenum">
              <a:rPr lang="en-IT" smtClean="0"/>
              <a:t>‹#›</a:t>
            </a:fld>
            <a:endParaRPr lang="en-IT"/>
          </a:p>
        </p:txBody>
      </p:sp>
    </p:spTree>
    <p:extLst>
      <p:ext uri="{BB962C8B-B14F-4D97-AF65-F5344CB8AC3E}">
        <p14:creationId xmlns:p14="http://schemas.microsoft.com/office/powerpoint/2010/main" val="267818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ommons.wikimedia.org/wiki/User:PierreSelim" TargetMode="External"/><Relationship Id="rId5" Type="http://schemas.openxmlformats.org/officeDocument/2006/relationships/image" Target="../media/image5.jpeg"/><Relationship Id="rId4" Type="http://schemas.openxmlformats.org/officeDocument/2006/relationships/hyperlink" Target="http://www.scrumguides.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scrumguides.org/scrum-guide.html#team-po" TargetMode="External"/><Relationship Id="rId3" Type="http://schemas.openxmlformats.org/officeDocument/2006/relationships/image" Target="../media/image6.png"/><Relationship Id="rId7" Type="http://schemas.openxmlformats.org/officeDocument/2006/relationships/hyperlink" Target="https://www.scrumguides.org/scrum-guide.html#team-s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hyperlink" Target="https://www.scrumguides.org/scrum-guide.html#team-dev"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agilealliance.org/glossary/user-stories/" TargetMode="External"/><Relationship Id="rId3" Type="http://schemas.openxmlformats.org/officeDocument/2006/relationships/image" Target="../media/image13.png"/><Relationship Id="rId7" Type="http://schemas.openxmlformats.org/officeDocument/2006/relationships/hyperlink" Target="https://www.agilealliance.org/glossary/pairi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xtremeprogramming.org/when.html" TargetMode="Externa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XP-feedback.gi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gi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39ADFE-25F7-014A-158C-12D43ED4CA66}"/>
              </a:ext>
            </a:extLst>
          </p:cNvPr>
          <p:cNvSpPr/>
          <p:nvPr/>
        </p:nvSpPr>
        <p:spPr>
          <a:xfrm>
            <a:off x="0" y="0"/>
            <a:ext cx="12192000" cy="59009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6" name="Title 1">
            <a:extLst>
              <a:ext uri="{FF2B5EF4-FFF2-40B4-BE49-F238E27FC236}">
                <a16:creationId xmlns:a16="http://schemas.microsoft.com/office/drawing/2014/main" id="{28DE1CF0-571C-93F3-8E0D-0E2EE3515AAC}"/>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T" dirty="0">
                <a:solidFill>
                  <a:schemeClr val="bg1"/>
                </a:solidFill>
              </a:rPr>
              <a:t>PROCESS MODELING</a:t>
            </a:r>
          </a:p>
        </p:txBody>
      </p:sp>
      <p:sp>
        <p:nvSpPr>
          <p:cNvPr id="17" name="Subtitle 2">
            <a:extLst>
              <a:ext uri="{FF2B5EF4-FFF2-40B4-BE49-F238E27FC236}">
                <a16:creationId xmlns:a16="http://schemas.microsoft.com/office/drawing/2014/main" id="{15A7347B-7821-8041-62CE-D31BE8E12558}"/>
              </a:ext>
            </a:extLst>
          </p:cNvPr>
          <p:cNvSpPr txBox="1">
            <a:spLocks/>
          </p:cNvSpPr>
          <p:nvPr/>
        </p:nvSpPr>
        <p:spPr>
          <a:xfrm>
            <a:off x="1524000" y="4178174"/>
            <a:ext cx="9144000" cy="4541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T" dirty="0">
                <a:solidFill>
                  <a:schemeClr val="bg1"/>
                </a:solidFill>
              </a:rPr>
              <a:t>BASIC PRINCIPLES</a:t>
            </a:r>
          </a:p>
        </p:txBody>
      </p:sp>
      <p:pic>
        <p:nvPicPr>
          <p:cNvPr id="18" name="Picture 2" descr="logo centenario">
            <a:extLst>
              <a:ext uri="{FF2B5EF4-FFF2-40B4-BE49-F238E27FC236}">
                <a16:creationId xmlns:a16="http://schemas.microsoft.com/office/drawing/2014/main" id="{A114386C-F863-8BDC-42A0-7B9B8318B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40582"/>
            <a:ext cx="4112489" cy="72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4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2934153393"/>
              </p:ext>
            </p:extLst>
          </p:nvPr>
        </p:nvGraphicFramePr>
        <p:xfrm>
          <a:off x="2977684" y="962440"/>
          <a:ext cx="5914985" cy="182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60FD739-72FB-7F4C-B85F-CC87BB8B778D}" type="slidenum">
              <a:rPr lang="it-IT" smtClean="0"/>
              <a:pPr/>
              <a:t>10</a:t>
            </a:fld>
            <a:endParaRPr lang="it-IT"/>
          </a:p>
        </p:txBody>
      </p:sp>
      <p:graphicFrame>
        <p:nvGraphicFramePr>
          <p:cNvPr id="8" name="Segnaposto contenuto 4"/>
          <p:cNvGraphicFramePr>
            <a:graphicFrameLocks/>
          </p:cNvGraphicFramePr>
          <p:nvPr>
            <p:extLst>
              <p:ext uri="{D42A27DB-BD31-4B8C-83A1-F6EECF244321}">
                <p14:modId xmlns:p14="http://schemas.microsoft.com/office/powerpoint/2010/main" val="835668855"/>
              </p:ext>
            </p:extLst>
          </p:nvPr>
        </p:nvGraphicFramePr>
        <p:xfrm>
          <a:off x="2977684" y="2790828"/>
          <a:ext cx="5914985" cy="1828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Segnaposto contenuto 4"/>
          <p:cNvGraphicFramePr>
            <a:graphicFrameLocks/>
          </p:cNvGraphicFramePr>
          <p:nvPr>
            <p:extLst>
              <p:ext uri="{D42A27DB-BD31-4B8C-83A1-F6EECF244321}">
                <p14:modId xmlns:p14="http://schemas.microsoft.com/office/powerpoint/2010/main" val="2127582506"/>
              </p:ext>
            </p:extLst>
          </p:nvPr>
        </p:nvGraphicFramePr>
        <p:xfrm>
          <a:off x="3027811" y="5029612"/>
          <a:ext cx="5914985" cy="18283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CasellaDiTesto 9"/>
          <p:cNvSpPr txBox="1"/>
          <p:nvPr/>
        </p:nvSpPr>
        <p:spPr>
          <a:xfrm>
            <a:off x="4602447" y="3820123"/>
            <a:ext cx="1115513" cy="1215717"/>
          </a:xfrm>
          <a:prstGeom prst="rect">
            <a:avLst/>
          </a:prstGeom>
          <a:noFill/>
        </p:spPr>
        <p:txBody>
          <a:bodyPr wrap="square" rtlCol="0">
            <a:spAutoFit/>
          </a:bodyPr>
          <a:lstStyle/>
          <a:p>
            <a:r>
              <a:rPr lang="it-IT" sz="7300" dirty="0">
                <a:latin typeface="Verdana"/>
                <a:cs typeface="Verdana"/>
              </a:rPr>
              <a:t>…</a:t>
            </a:r>
          </a:p>
        </p:txBody>
      </p:sp>
      <p:sp>
        <p:nvSpPr>
          <p:cNvPr id="11" name="CasellaDiTesto 10"/>
          <p:cNvSpPr txBox="1"/>
          <p:nvPr/>
        </p:nvSpPr>
        <p:spPr>
          <a:xfrm>
            <a:off x="2014618" y="1012576"/>
            <a:ext cx="1366148" cy="369332"/>
          </a:xfrm>
          <a:prstGeom prst="rect">
            <a:avLst/>
          </a:prstGeom>
          <a:noFill/>
        </p:spPr>
        <p:txBody>
          <a:bodyPr wrap="square" rtlCol="0">
            <a:spAutoFit/>
          </a:bodyPr>
          <a:lstStyle/>
          <a:p>
            <a:pPr algn="ctr"/>
            <a:r>
              <a:rPr lang="it-IT" b="1" dirty="0">
                <a:latin typeface="Verdana"/>
                <a:cs typeface="Verdana"/>
              </a:rPr>
              <a:t>CICLO 1</a:t>
            </a:r>
          </a:p>
        </p:txBody>
      </p:sp>
      <p:sp>
        <p:nvSpPr>
          <p:cNvPr id="12" name="CasellaDiTesto 11"/>
          <p:cNvSpPr txBox="1"/>
          <p:nvPr/>
        </p:nvSpPr>
        <p:spPr>
          <a:xfrm>
            <a:off x="2014618" y="2804385"/>
            <a:ext cx="1366148" cy="369332"/>
          </a:xfrm>
          <a:prstGeom prst="rect">
            <a:avLst/>
          </a:prstGeom>
          <a:noFill/>
        </p:spPr>
        <p:txBody>
          <a:bodyPr wrap="square" rtlCol="0">
            <a:spAutoFit/>
          </a:bodyPr>
          <a:lstStyle/>
          <a:p>
            <a:pPr algn="ctr"/>
            <a:r>
              <a:rPr lang="it-IT" b="1" dirty="0">
                <a:latin typeface="Verdana"/>
                <a:cs typeface="Verdana"/>
              </a:rPr>
              <a:t>CICLO 2</a:t>
            </a:r>
          </a:p>
        </p:txBody>
      </p:sp>
      <p:sp>
        <p:nvSpPr>
          <p:cNvPr id="13" name="CasellaDiTesto 12"/>
          <p:cNvSpPr txBox="1"/>
          <p:nvPr/>
        </p:nvSpPr>
        <p:spPr>
          <a:xfrm>
            <a:off x="2014618" y="5035839"/>
            <a:ext cx="1366148" cy="369332"/>
          </a:xfrm>
          <a:prstGeom prst="rect">
            <a:avLst/>
          </a:prstGeom>
          <a:noFill/>
        </p:spPr>
        <p:txBody>
          <a:bodyPr wrap="square" rtlCol="0">
            <a:spAutoFit/>
          </a:bodyPr>
          <a:lstStyle/>
          <a:p>
            <a:pPr algn="ctr"/>
            <a:r>
              <a:rPr lang="it-IT" b="1" dirty="0">
                <a:latin typeface="Verdana"/>
                <a:cs typeface="Verdana"/>
              </a:rPr>
              <a:t>CICLO </a:t>
            </a:r>
            <a:r>
              <a:rPr lang="it-IT" b="1" dirty="0" err="1">
                <a:latin typeface="Verdana"/>
                <a:cs typeface="Verdana"/>
              </a:rPr>
              <a:t>N</a:t>
            </a:r>
            <a:endParaRPr lang="it-IT" b="1" dirty="0">
              <a:latin typeface="Verdana"/>
              <a:cs typeface="Verdana"/>
            </a:endParaRPr>
          </a:p>
        </p:txBody>
      </p:sp>
      <p:cxnSp>
        <p:nvCxnSpPr>
          <p:cNvPr id="15" name="Connettore 4 14"/>
          <p:cNvCxnSpPr>
            <a:stCxn id="5" idx="3"/>
            <a:endCxn id="8" idx="1"/>
          </p:cNvCxnSpPr>
          <p:nvPr/>
        </p:nvCxnSpPr>
        <p:spPr>
          <a:xfrm flipH="1">
            <a:off x="2977684" y="1876634"/>
            <a:ext cx="5914985" cy="1828388"/>
          </a:xfrm>
          <a:prstGeom prst="bentConnector5">
            <a:avLst>
              <a:gd name="adj1" fmla="val -3865"/>
              <a:gd name="adj2" fmla="val 50994"/>
              <a:gd name="adj3" fmla="val 103865"/>
            </a:avLst>
          </a:prstGeom>
          <a:ln>
            <a:tailEnd type="arrow" w="lg" len="lg"/>
          </a:ln>
        </p:spPr>
        <p:style>
          <a:lnRef idx="2">
            <a:schemeClr val="accent1"/>
          </a:lnRef>
          <a:fillRef idx="0">
            <a:schemeClr val="accent1"/>
          </a:fillRef>
          <a:effectRef idx="1">
            <a:schemeClr val="accent1"/>
          </a:effectRef>
          <a:fontRef idx="minor">
            <a:schemeClr val="tx1"/>
          </a:fontRef>
        </p:style>
      </p:cxnSp>
      <p:cxnSp>
        <p:nvCxnSpPr>
          <p:cNvPr id="19" name="Connettore 4 18"/>
          <p:cNvCxnSpPr>
            <a:stCxn id="8" idx="3"/>
            <a:endCxn id="9" idx="1"/>
          </p:cNvCxnSpPr>
          <p:nvPr/>
        </p:nvCxnSpPr>
        <p:spPr>
          <a:xfrm flipH="1">
            <a:off x="3027810" y="3705022"/>
            <a:ext cx="5864858" cy="2238784"/>
          </a:xfrm>
          <a:prstGeom prst="bentConnector5">
            <a:avLst>
              <a:gd name="adj1" fmla="val -3898"/>
              <a:gd name="adj2" fmla="val 47014"/>
              <a:gd name="adj3" fmla="val 103898"/>
            </a:avLst>
          </a:prstGeom>
          <a:ln>
            <a:prstDash val="dash"/>
            <a:tailEnd type="arrow" w="lg" len="lg"/>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D3F5560-A3B0-833F-2ADE-3C1960B7A102}"/>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7" name="Picture 2" descr="logo centenario">
            <a:extLst>
              <a:ext uri="{FF2B5EF4-FFF2-40B4-BE49-F238E27FC236}">
                <a16:creationId xmlns:a16="http://schemas.microsoft.com/office/drawing/2014/main" id="{64EF3B90-98FB-E4A3-10FC-ADEBEE12564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665E5EC-468F-4366-83E9-233A4FA7EEEC}"/>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MODELLI EVOLUTIVI</a:t>
            </a:r>
            <a:endParaRPr lang="en-GB" sz="2400" b="1" dirty="0">
              <a:solidFill>
                <a:schemeClr val="bg1"/>
              </a:solidFill>
              <a:latin typeface="+mj-lt"/>
            </a:endParaRPr>
          </a:p>
        </p:txBody>
      </p:sp>
    </p:spTree>
    <p:extLst>
      <p:ext uri="{BB962C8B-B14F-4D97-AF65-F5344CB8AC3E}">
        <p14:creationId xmlns:p14="http://schemas.microsoft.com/office/powerpoint/2010/main" val="267689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313382"/>
            <a:ext cx="8229600" cy="4635928"/>
          </a:xfrm>
        </p:spPr>
        <p:txBody>
          <a:bodyPr>
            <a:normAutofit fontScale="92500" lnSpcReduction="20000"/>
          </a:bodyPr>
          <a:lstStyle/>
          <a:p>
            <a:r>
              <a:rPr lang="it-IT" dirty="0">
                <a:latin typeface="Aptos" panose="020B0004020202020204" pitchFamily="34" charset="0"/>
                <a:cs typeface="Calibri Light" panose="020F0302020204030204" pitchFamily="34" charset="0"/>
              </a:rPr>
              <a:t>Operano per versioni incrementali di un prodotto (prototipi)</a:t>
            </a:r>
          </a:p>
          <a:p>
            <a:r>
              <a:rPr lang="it-IT" dirty="0">
                <a:latin typeface="Aptos" panose="020B0004020202020204" pitchFamily="34" charset="0"/>
                <a:cs typeface="Calibri Light" panose="020F0302020204030204" pitchFamily="34" charset="0"/>
              </a:rPr>
              <a:t>Adatti allo sviluppo di software con forte connotazione evolutiva guidata dalla pratica</a:t>
            </a:r>
          </a:p>
          <a:p>
            <a:r>
              <a:rPr lang="it-IT" dirty="0">
                <a:latin typeface="Aptos" panose="020B0004020202020204" pitchFamily="34" charset="0"/>
                <a:cs typeface="Calibri Light" panose="020F0302020204030204" pitchFamily="34" charset="0"/>
              </a:rPr>
              <a:t>Consentono anche un rilascio evolutivo o incrementale (prodotti con raffinamento successivo)</a:t>
            </a:r>
          </a:p>
          <a:p>
            <a:r>
              <a:rPr lang="it-IT" dirty="0">
                <a:latin typeface="Aptos" panose="020B0004020202020204" pitchFamily="34" charset="0"/>
                <a:cs typeface="Calibri Light" panose="020F0302020204030204" pitchFamily="34" charset="0"/>
              </a:rPr>
              <a:t>Il concetto di evoluzione si applica a tutte le fasi del processo </a:t>
            </a:r>
            <a:endParaRPr lang="it-IT" dirty="0">
              <a:latin typeface="Aptos" panose="020B0004020202020204" pitchFamily="34" charset="0"/>
              <a:cs typeface="Calibri Light" panose="020F0302020204030204" pitchFamily="34" charset="0"/>
              <a:sym typeface="Wingdings"/>
            </a:endParaRPr>
          </a:p>
          <a:p>
            <a:r>
              <a:rPr lang="it-IT" dirty="0">
                <a:latin typeface="Aptos" panose="020B0004020202020204" pitchFamily="34" charset="0"/>
                <a:cs typeface="Calibri Light" panose="020F0302020204030204" pitchFamily="34" charset="0"/>
                <a:sym typeface="Wingdings"/>
              </a:rPr>
              <a:t>Il prodotto di ciascun ciclo viene valutato e il risultato della valutazione determina il passo successivo:</a:t>
            </a:r>
          </a:p>
          <a:p>
            <a:pPr marL="914400" lvl="1" indent="-457200">
              <a:buFont typeface="+mj-lt"/>
              <a:buAutoNum type="arabicPeriod"/>
            </a:pPr>
            <a:r>
              <a:rPr lang="it-IT" dirty="0">
                <a:latin typeface="Aptos" panose="020B0004020202020204" pitchFamily="34" charset="0"/>
                <a:cs typeface="Calibri Light" panose="020F0302020204030204" pitchFamily="34" charset="0"/>
                <a:sym typeface="Wingdings"/>
              </a:rPr>
              <a:t>Rilascio</a:t>
            </a:r>
          </a:p>
          <a:p>
            <a:pPr marL="914400" lvl="1" indent="-457200">
              <a:buFont typeface="+mj-lt"/>
              <a:buAutoNum type="arabicPeriod"/>
            </a:pPr>
            <a:r>
              <a:rPr lang="it-IT" dirty="0">
                <a:latin typeface="Aptos" panose="020B0004020202020204" pitchFamily="34" charset="0"/>
                <a:cs typeface="Calibri Light" panose="020F0302020204030204" pitchFamily="34" charset="0"/>
                <a:sym typeface="Wingdings"/>
              </a:rPr>
              <a:t>Misura </a:t>
            </a:r>
          </a:p>
          <a:p>
            <a:pPr marL="914400" lvl="1" indent="-457200">
              <a:buFont typeface="+mj-lt"/>
              <a:buAutoNum type="arabicPeriod"/>
            </a:pPr>
            <a:r>
              <a:rPr lang="it-IT" dirty="0">
                <a:latin typeface="Aptos" panose="020B0004020202020204" pitchFamily="34" charset="0"/>
                <a:cs typeface="Calibri Light" panose="020F0302020204030204" pitchFamily="34" charset="0"/>
                <a:sym typeface="Wingdings"/>
              </a:rPr>
              <a:t>Aggiustamento </a:t>
            </a:r>
            <a:endParaRPr lang="it-IT" dirty="0">
              <a:latin typeface="Aptos" panose="020B0004020202020204" pitchFamily="34" charset="0"/>
              <a:cs typeface="Calibri Light" panose="020F0302020204030204" pitchFamily="34" charset="0"/>
            </a:endParaRP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11</a:t>
            </a:fld>
            <a:endParaRPr lang="it-IT"/>
          </a:p>
        </p:txBody>
      </p:sp>
      <p:sp>
        <p:nvSpPr>
          <p:cNvPr id="5" name="Rectangle 4">
            <a:extLst>
              <a:ext uri="{FF2B5EF4-FFF2-40B4-BE49-F238E27FC236}">
                <a16:creationId xmlns:a16="http://schemas.microsoft.com/office/drawing/2014/main" id="{60C4B9B7-FD8D-9582-7418-874146382A7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A49E0E73-9419-73C9-8821-819556837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FABB3F-91F9-554C-9239-5A8EA2D5776A}"/>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MODELLI EVOLUTIVI</a:t>
            </a:r>
            <a:endParaRPr lang="en-GB" sz="2400" b="1" dirty="0">
              <a:solidFill>
                <a:schemeClr val="bg1"/>
              </a:solidFill>
              <a:latin typeface="+mj-lt"/>
            </a:endParaRPr>
          </a:p>
        </p:txBody>
      </p:sp>
    </p:spTree>
    <p:extLst>
      <p:ext uri="{BB962C8B-B14F-4D97-AF65-F5344CB8AC3E}">
        <p14:creationId xmlns:p14="http://schemas.microsoft.com/office/powerpoint/2010/main" val="332188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05791" y="2326119"/>
            <a:ext cx="9580418" cy="3174135"/>
          </a:xfrm>
        </p:spPr>
        <p:txBody>
          <a:bodyPr>
            <a:normAutofit/>
          </a:bodyPr>
          <a:lstStyle/>
          <a:p>
            <a:r>
              <a:rPr lang="it-IT" sz="2200" dirty="0">
                <a:latin typeface="Aptos" panose="020B0004020202020204" pitchFamily="34" charset="0"/>
                <a:cs typeface="Calibri Light" panose="020F0302020204030204" pitchFamily="34" charset="0"/>
              </a:rPr>
              <a:t>Versione approssimata e parziale ma FUNZIONANTE del sistema</a:t>
            </a:r>
          </a:p>
          <a:p>
            <a:pPr lvl="1"/>
            <a:r>
              <a:rPr lang="it-IT" sz="2200" dirty="0">
                <a:latin typeface="Aptos" panose="020B0004020202020204" pitchFamily="34" charset="0"/>
                <a:cs typeface="Calibri Light" panose="020F0302020204030204" pitchFamily="34" charset="0"/>
              </a:rPr>
              <a:t>Prototipo utilizzato per effettuare lo studio di fattibilità</a:t>
            </a:r>
          </a:p>
          <a:p>
            <a:pPr lvl="1"/>
            <a:r>
              <a:rPr lang="it-IT" sz="2200" dirty="0">
                <a:latin typeface="Aptos" panose="020B0004020202020204" pitchFamily="34" charset="0"/>
                <a:cs typeface="Calibri Light" panose="020F0302020204030204" pitchFamily="34" charset="0"/>
              </a:rPr>
              <a:t>Prototipo esplorativo per analisi dei requisiti (da far provare all’utente per esplorarne i bisogni) </a:t>
            </a:r>
            <a:r>
              <a:rPr lang="it-IT" sz="2200" dirty="0">
                <a:latin typeface="Aptos" panose="020B0004020202020204" pitchFamily="34" charset="0"/>
                <a:cs typeface="Calibri Light" panose="020F0302020204030204" pitchFamily="34" charset="0"/>
                <a:sym typeface="Wingdings"/>
              </a:rPr>
              <a:t> prototipo </a:t>
            </a:r>
            <a:r>
              <a:rPr lang="it-IT" sz="2200" dirty="0" err="1">
                <a:latin typeface="Aptos" panose="020B0004020202020204" pitchFamily="34" charset="0"/>
                <a:cs typeface="Calibri Light" panose="020F0302020204030204" pitchFamily="34" charset="0"/>
                <a:sym typeface="Wingdings"/>
              </a:rPr>
              <a:t>throw</a:t>
            </a:r>
            <a:r>
              <a:rPr lang="it-IT" sz="2200" dirty="0">
                <a:latin typeface="Aptos" panose="020B0004020202020204" pitchFamily="34" charset="0"/>
                <a:cs typeface="Calibri Light" panose="020F0302020204030204" pitchFamily="34" charset="0"/>
                <a:sym typeface="Wingdings"/>
              </a:rPr>
              <a:t> </a:t>
            </a:r>
            <a:r>
              <a:rPr lang="it-IT" sz="2200" dirty="0" err="1">
                <a:latin typeface="Aptos" panose="020B0004020202020204" pitchFamily="34" charset="0"/>
                <a:cs typeface="Calibri Light" panose="020F0302020204030204" pitchFamily="34" charset="0"/>
                <a:sym typeface="Wingdings"/>
              </a:rPr>
              <a:t>away</a:t>
            </a:r>
            <a:endParaRPr lang="it-IT" sz="2200" dirty="0">
              <a:latin typeface="Aptos" panose="020B0004020202020204" pitchFamily="34" charset="0"/>
              <a:cs typeface="Calibri Light" panose="020F0302020204030204" pitchFamily="34" charset="0"/>
            </a:endParaRPr>
          </a:p>
          <a:p>
            <a:pPr lvl="1"/>
            <a:r>
              <a:rPr lang="it-IT" sz="2200" dirty="0">
                <a:latin typeface="Aptos" panose="020B0004020202020204" pitchFamily="34" charset="0"/>
                <a:cs typeface="Calibri Light" panose="020F0302020204030204" pitchFamily="34" charset="0"/>
              </a:rPr>
              <a:t>Prototipo sperimentale in fase di progetto (implementazioni alternative)</a:t>
            </a:r>
          </a:p>
          <a:p>
            <a:pPr lvl="1"/>
            <a:r>
              <a:rPr lang="it-IT" sz="2200" dirty="0">
                <a:latin typeface="Aptos" panose="020B0004020202020204" pitchFamily="34" charset="0"/>
                <a:cs typeface="Calibri Light" panose="020F0302020204030204" pitchFamily="34" charset="0"/>
              </a:rPr>
              <a:t>Prototipo per rilascio parziale (sottosistema funzionante)</a:t>
            </a:r>
          </a:p>
          <a:p>
            <a:r>
              <a:rPr lang="it-IT" sz="2200" dirty="0">
                <a:latin typeface="Aptos" panose="020B0004020202020204" pitchFamily="34" charset="0"/>
                <a:cs typeface="Calibri Light" panose="020F0302020204030204" pitchFamily="34" charset="0"/>
              </a:rPr>
              <a:t>Il prototipo ha una struttura interna diversa dal sistema finale </a:t>
            </a:r>
          </a:p>
          <a:p>
            <a:r>
              <a:rPr lang="it-IT" sz="2200" dirty="0">
                <a:latin typeface="Aptos" panose="020B0004020202020204" pitchFamily="34" charset="0"/>
                <a:cs typeface="Calibri Light" panose="020F0302020204030204" pitchFamily="34" charset="0"/>
              </a:rPr>
              <a:t>Rischio </a:t>
            </a:r>
            <a:r>
              <a:rPr lang="it-IT" sz="2200" dirty="0">
                <a:latin typeface="Aptos" panose="020B0004020202020204" pitchFamily="34" charset="0"/>
                <a:cs typeface="Calibri Light" panose="020F0302020204030204" pitchFamily="34" charset="0"/>
                <a:sym typeface="Wingdings"/>
              </a:rPr>
              <a:t> mantenere il prototipo invece che costruire il sistema intero</a:t>
            </a:r>
            <a:endParaRPr lang="it-IT" sz="2200" dirty="0">
              <a:latin typeface="Aptos" panose="020B0004020202020204" pitchFamily="34" charset="0"/>
              <a:cs typeface="Calibri Light" panose="020F0302020204030204" pitchFamily="34" charset="0"/>
            </a:endParaRP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12</a:t>
            </a:fld>
            <a:endParaRPr lang="it-IT"/>
          </a:p>
        </p:txBody>
      </p:sp>
      <p:sp>
        <p:nvSpPr>
          <p:cNvPr id="5" name="Rectangle 4">
            <a:extLst>
              <a:ext uri="{FF2B5EF4-FFF2-40B4-BE49-F238E27FC236}">
                <a16:creationId xmlns:a16="http://schemas.microsoft.com/office/drawing/2014/main" id="{F395AB9F-4A78-7527-0D29-8A48AE9EE585}"/>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FA76C8DE-45A3-D934-0A3B-E38EA973F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C7504E-31F7-FEB9-D74C-77E0A1ABAE8E}"/>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PROTOTIPAZIONE</a:t>
            </a:r>
            <a:endParaRPr lang="en-GB" sz="2400" b="1" dirty="0">
              <a:solidFill>
                <a:schemeClr val="bg1"/>
              </a:solidFill>
              <a:latin typeface="+mj-lt"/>
            </a:endParaRPr>
          </a:p>
        </p:txBody>
      </p:sp>
    </p:spTree>
    <p:extLst>
      <p:ext uri="{BB962C8B-B14F-4D97-AF65-F5344CB8AC3E}">
        <p14:creationId xmlns:p14="http://schemas.microsoft.com/office/powerpoint/2010/main" val="289394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F52B7-7D05-7B6D-793A-F81C9B54E58F}"/>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18DE495-2778-C1E6-82B5-F63349A2900C}"/>
              </a:ext>
            </a:extLst>
          </p:cNvPr>
          <p:cNvSpPr>
            <a:spLocks noGrp="1"/>
          </p:cNvSpPr>
          <p:nvPr>
            <p:ph type="sldNum" sz="quarter" idx="12"/>
          </p:nvPr>
        </p:nvSpPr>
        <p:spPr/>
        <p:txBody>
          <a:bodyPr/>
          <a:lstStyle/>
          <a:p>
            <a:fld id="{760FD739-72FB-7F4C-B85F-CC87BB8B778D}" type="slidenum">
              <a:rPr lang="it-IT" smtClean="0"/>
              <a:pPr/>
              <a:t>13</a:t>
            </a:fld>
            <a:endParaRPr lang="it-IT"/>
          </a:p>
        </p:txBody>
      </p:sp>
      <p:sp>
        <p:nvSpPr>
          <p:cNvPr id="5" name="Rectangle 4">
            <a:extLst>
              <a:ext uri="{FF2B5EF4-FFF2-40B4-BE49-F238E27FC236}">
                <a16:creationId xmlns:a16="http://schemas.microsoft.com/office/drawing/2014/main" id="{899811BE-B7AE-9EDE-8578-2475253402A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E6B29CB4-461E-C493-8200-79A21176D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918584-C5AC-C72D-8145-A51F63C9547A}"/>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PROTOTIPAZIONE</a:t>
            </a:r>
            <a:endParaRPr lang="en-GB" sz="2400" b="1" dirty="0">
              <a:solidFill>
                <a:schemeClr val="bg1"/>
              </a:solidFill>
              <a:latin typeface="+mj-lt"/>
            </a:endParaRPr>
          </a:p>
        </p:txBody>
      </p:sp>
      <p:pic>
        <p:nvPicPr>
          <p:cNvPr id="9" name="Immagine 3">
            <a:extLst>
              <a:ext uri="{FF2B5EF4-FFF2-40B4-BE49-F238E27FC236}">
                <a16:creationId xmlns:a16="http://schemas.microsoft.com/office/drawing/2014/main" id="{3AE98837-48D9-BC66-84D0-97F6992BA0EE}"/>
              </a:ext>
            </a:extLst>
          </p:cNvPr>
          <p:cNvPicPr>
            <a:picLocks noChangeAspect="1"/>
          </p:cNvPicPr>
          <p:nvPr/>
        </p:nvPicPr>
        <p:blipFill>
          <a:blip r:embed="rId3"/>
          <a:stretch>
            <a:fillRect/>
          </a:stretch>
        </p:blipFill>
        <p:spPr>
          <a:xfrm>
            <a:off x="2376890" y="971924"/>
            <a:ext cx="7759700" cy="5816600"/>
          </a:xfrm>
          <a:prstGeom prst="rect">
            <a:avLst/>
          </a:prstGeom>
        </p:spPr>
      </p:pic>
      <p:sp>
        <p:nvSpPr>
          <p:cNvPr id="10" name="CasellaDiTesto 4">
            <a:extLst>
              <a:ext uri="{FF2B5EF4-FFF2-40B4-BE49-F238E27FC236}">
                <a16:creationId xmlns:a16="http://schemas.microsoft.com/office/drawing/2014/main" id="{0DE4625F-89B1-CFF1-0384-58378EFFCD58}"/>
              </a:ext>
            </a:extLst>
          </p:cNvPr>
          <p:cNvSpPr txBox="1"/>
          <p:nvPr/>
        </p:nvSpPr>
        <p:spPr>
          <a:xfrm>
            <a:off x="5484033" y="821516"/>
            <a:ext cx="2105334" cy="369332"/>
          </a:xfrm>
          <a:prstGeom prst="rect">
            <a:avLst/>
          </a:prstGeom>
          <a:noFill/>
        </p:spPr>
        <p:txBody>
          <a:bodyPr wrap="square" rtlCol="0">
            <a:spAutoFit/>
          </a:bodyPr>
          <a:lstStyle/>
          <a:p>
            <a:r>
              <a:rPr lang="it-IT" dirty="0"/>
              <a:t>Costo cumulativo</a:t>
            </a:r>
          </a:p>
        </p:txBody>
      </p:sp>
    </p:spTree>
    <p:extLst>
      <p:ext uri="{BB962C8B-B14F-4D97-AF65-F5344CB8AC3E}">
        <p14:creationId xmlns:p14="http://schemas.microsoft.com/office/powerpoint/2010/main" val="54061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60FD739-72FB-7F4C-B85F-CC87BB8B778D}" type="slidenum">
              <a:rPr lang="it-IT" smtClean="0"/>
              <a:pPr/>
              <a:t>14</a:t>
            </a:fld>
            <a:endParaRPr lang="it-IT"/>
          </a:p>
        </p:txBody>
      </p:sp>
      <p:sp>
        <p:nvSpPr>
          <p:cNvPr id="5" name="Rectangle 4">
            <a:extLst>
              <a:ext uri="{FF2B5EF4-FFF2-40B4-BE49-F238E27FC236}">
                <a16:creationId xmlns:a16="http://schemas.microsoft.com/office/drawing/2014/main" id="{F395AB9F-4A78-7527-0D29-8A48AE9EE585}"/>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FA76C8DE-45A3-D934-0A3B-E38EA973F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C7504E-31F7-FEB9-D74C-77E0A1ABAE8E}"/>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METODOLOGIA AGILE</a:t>
            </a:r>
            <a:endParaRPr lang="en-GB" sz="2400" b="1" dirty="0">
              <a:solidFill>
                <a:schemeClr val="bg1"/>
              </a:solidFill>
              <a:latin typeface="+mj-lt"/>
            </a:endParaRPr>
          </a:p>
        </p:txBody>
      </p:sp>
      <p:sp>
        <p:nvSpPr>
          <p:cNvPr id="9" name="Segnaposto contenuto 2">
            <a:extLst>
              <a:ext uri="{FF2B5EF4-FFF2-40B4-BE49-F238E27FC236}">
                <a16:creationId xmlns:a16="http://schemas.microsoft.com/office/drawing/2014/main" id="{2B2319A9-C0E2-990A-0031-FA02073ECE43}"/>
              </a:ext>
            </a:extLst>
          </p:cNvPr>
          <p:cNvSpPr>
            <a:spLocks noGrp="1"/>
          </p:cNvSpPr>
          <p:nvPr>
            <p:ph idx="1"/>
          </p:nvPr>
        </p:nvSpPr>
        <p:spPr>
          <a:xfrm>
            <a:off x="609600" y="1313383"/>
            <a:ext cx="10972800" cy="4969430"/>
          </a:xfrm>
        </p:spPr>
        <p:txBody>
          <a:bodyPr>
            <a:normAutofit/>
          </a:bodyPr>
          <a:lstStyle/>
          <a:p>
            <a:pPr marL="0" indent="0">
              <a:buNone/>
            </a:pPr>
            <a:r>
              <a:rPr lang="it-IT" sz="2200" dirty="0">
                <a:latin typeface="Aptos" panose="020B0004020202020204" pitchFamily="34" charset="0"/>
                <a:cs typeface="Calibri Light" panose="020F0302020204030204" pitchFamily="34" charset="0"/>
              </a:rPr>
              <a:t>La "metodologia agile" è un approccio allo sviluppo del software basato sulla distribuzione continua di software efficienti creati in modo rapido e iterativo.</a:t>
            </a:r>
          </a:p>
          <a:p>
            <a:pPr marL="0" indent="0">
              <a:buNone/>
            </a:pPr>
            <a:r>
              <a:rPr lang="it-IT" sz="2200" dirty="0">
                <a:latin typeface="Aptos" panose="020B0004020202020204" pitchFamily="34" charset="0"/>
                <a:cs typeface="Calibri Light" panose="020F0302020204030204" pitchFamily="34" charset="0"/>
              </a:rPr>
              <a:t>Rilasciare rapidamente modifiche al software in piccole porzioni con l'obiettivo di migliorare la soddisfazione dei clienti.  </a:t>
            </a:r>
          </a:p>
          <a:p>
            <a:pPr marL="0" indent="0">
              <a:buNone/>
            </a:pPr>
            <a:r>
              <a:rPr lang="it-IT" sz="2200" dirty="0">
                <a:latin typeface="Aptos" panose="020B0004020202020204" pitchFamily="34" charset="0"/>
                <a:cs typeface="Calibri Light" panose="020F0302020204030204" pitchFamily="34" charset="0"/>
              </a:rPr>
              <a:t>Adottare un approccio più leggero alla stesura della documentazione software e di integrare le modifiche in qualsiasi fase del ciclo di vita, anziché ostacolarle.</a:t>
            </a:r>
          </a:p>
          <a:p>
            <a:pPr marL="0" indent="0">
              <a:buNone/>
            </a:pPr>
            <a:endParaRPr lang="it-IT" sz="2200" b="1" dirty="0">
              <a:latin typeface="Aptos" panose="020B0004020202020204" pitchFamily="34" charset="0"/>
              <a:cs typeface="Calibri Light" panose="020F0302020204030204" pitchFamily="34" charset="0"/>
            </a:endParaRPr>
          </a:p>
          <a:p>
            <a:pPr marL="0" indent="0">
              <a:buNone/>
            </a:pPr>
            <a:endParaRPr lang="it-IT" sz="2200" b="1" dirty="0">
              <a:latin typeface="Aptos" panose="020B0004020202020204" pitchFamily="34" charset="0"/>
              <a:cs typeface="Calibri Light" panose="020F0302020204030204" pitchFamily="34" charset="0"/>
            </a:endParaRPr>
          </a:p>
          <a:p>
            <a:r>
              <a:rPr lang="it-IT" sz="2200" b="1" dirty="0">
                <a:latin typeface="Aptos" panose="020B0004020202020204" pitchFamily="34" charset="0"/>
                <a:cs typeface="Calibri Light" panose="020F0302020204030204" pitchFamily="34" charset="0"/>
              </a:rPr>
              <a:t>Individui e interazioni</a:t>
            </a:r>
            <a:r>
              <a:rPr lang="it-IT" sz="2200" i="1" dirty="0">
                <a:latin typeface="Aptos" panose="020B0004020202020204" pitchFamily="34" charset="0"/>
                <a:cs typeface="Calibri Light" panose="020F0302020204030204" pitchFamily="34" charset="0"/>
              </a:rPr>
              <a:t> rispetto</a:t>
            </a:r>
            <a:r>
              <a:rPr lang="it-IT" sz="2200" dirty="0">
                <a:latin typeface="Aptos" panose="020B0004020202020204" pitchFamily="34" charset="0"/>
                <a:cs typeface="Calibri Light" panose="020F0302020204030204" pitchFamily="34" charset="0"/>
              </a:rPr>
              <a:t> a processi e strumenti</a:t>
            </a:r>
          </a:p>
          <a:p>
            <a:r>
              <a:rPr lang="it-IT" sz="2200" b="1" dirty="0">
                <a:latin typeface="Aptos" panose="020B0004020202020204" pitchFamily="34" charset="0"/>
                <a:cs typeface="Calibri Light" panose="020F0302020204030204" pitchFamily="34" charset="0"/>
              </a:rPr>
              <a:t>Un software efficiente</a:t>
            </a:r>
            <a:r>
              <a:rPr lang="it-IT" sz="2200" i="1" dirty="0">
                <a:latin typeface="Aptos" panose="020B0004020202020204" pitchFamily="34" charset="0"/>
                <a:cs typeface="Calibri Light" panose="020F0302020204030204" pitchFamily="34" charset="0"/>
              </a:rPr>
              <a:t> rispetto</a:t>
            </a:r>
            <a:r>
              <a:rPr lang="it-IT" sz="2200" dirty="0">
                <a:latin typeface="Aptos" panose="020B0004020202020204" pitchFamily="34" charset="0"/>
                <a:cs typeface="Calibri Light" panose="020F0302020204030204" pitchFamily="34" charset="0"/>
              </a:rPr>
              <a:t> a una documentazione esaustiva</a:t>
            </a:r>
          </a:p>
          <a:p>
            <a:r>
              <a:rPr lang="it-IT" sz="2200" b="1" dirty="0">
                <a:latin typeface="Aptos" panose="020B0004020202020204" pitchFamily="34" charset="0"/>
                <a:cs typeface="Calibri Light" panose="020F0302020204030204" pitchFamily="34" charset="0"/>
              </a:rPr>
              <a:t>La collaborazione con il cliente</a:t>
            </a:r>
            <a:r>
              <a:rPr lang="it-IT" sz="2200" i="1" dirty="0">
                <a:latin typeface="Aptos" panose="020B0004020202020204" pitchFamily="34" charset="0"/>
                <a:cs typeface="Calibri Light" panose="020F0302020204030204" pitchFamily="34" charset="0"/>
              </a:rPr>
              <a:t> rispetto</a:t>
            </a:r>
            <a:r>
              <a:rPr lang="it-IT" sz="2200" dirty="0">
                <a:latin typeface="Aptos" panose="020B0004020202020204" pitchFamily="34" charset="0"/>
                <a:cs typeface="Calibri Light" panose="020F0302020204030204" pitchFamily="34" charset="0"/>
              </a:rPr>
              <a:t> alla negoziazione dei contratti</a:t>
            </a:r>
          </a:p>
          <a:p>
            <a:r>
              <a:rPr lang="it-IT" sz="2200" b="1" dirty="0">
                <a:latin typeface="Aptos" panose="020B0004020202020204" pitchFamily="34" charset="0"/>
                <a:cs typeface="Calibri Light" panose="020F0302020204030204" pitchFamily="34" charset="0"/>
              </a:rPr>
              <a:t>La preparazione ad affrontare il cambiamento</a:t>
            </a:r>
            <a:r>
              <a:rPr lang="it-IT" sz="2200" i="1" dirty="0">
                <a:latin typeface="Aptos" panose="020B0004020202020204" pitchFamily="34" charset="0"/>
                <a:cs typeface="Calibri Light" panose="020F0302020204030204" pitchFamily="34" charset="0"/>
              </a:rPr>
              <a:t> rispetto</a:t>
            </a:r>
            <a:r>
              <a:rPr lang="it-IT" sz="2200" dirty="0">
                <a:latin typeface="Aptos" panose="020B0004020202020204" pitchFamily="34" charset="0"/>
                <a:cs typeface="Calibri Light" panose="020F0302020204030204" pitchFamily="34" charset="0"/>
              </a:rPr>
              <a:t> all'esecuzione di un piano</a:t>
            </a:r>
          </a:p>
          <a:p>
            <a:endParaRPr lang="it-IT" sz="2200" dirty="0">
              <a:latin typeface="Aptos"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217087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657C2-152E-3FB4-26CE-8E345EEB391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D89F720-CDFC-4D05-8624-839D409425FE}"/>
              </a:ext>
            </a:extLst>
          </p:cNvPr>
          <p:cNvSpPr>
            <a:spLocks noGrp="1"/>
          </p:cNvSpPr>
          <p:nvPr>
            <p:ph type="sldNum" sz="quarter" idx="12"/>
          </p:nvPr>
        </p:nvSpPr>
        <p:spPr/>
        <p:txBody>
          <a:bodyPr/>
          <a:lstStyle/>
          <a:p>
            <a:fld id="{760FD739-72FB-7F4C-B85F-CC87BB8B778D}" type="slidenum">
              <a:rPr lang="it-IT" smtClean="0"/>
              <a:pPr/>
              <a:t>15</a:t>
            </a:fld>
            <a:endParaRPr lang="it-IT"/>
          </a:p>
        </p:txBody>
      </p:sp>
      <p:sp>
        <p:nvSpPr>
          <p:cNvPr id="5" name="Rectangle 4">
            <a:extLst>
              <a:ext uri="{FF2B5EF4-FFF2-40B4-BE49-F238E27FC236}">
                <a16:creationId xmlns:a16="http://schemas.microsoft.com/office/drawing/2014/main" id="{60B60989-0B3C-20D2-6335-103DE1CC8207}"/>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D5D0E833-FE87-3F3C-742A-951F7B4FB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259D48-9714-BADB-37FE-1EE60E30AB06}"/>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METODOLOGIA AGILE</a:t>
            </a:r>
            <a:endParaRPr lang="en-GB" sz="2400" b="1" dirty="0">
              <a:solidFill>
                <a:schemeClr val="bg1"/>
              </a:solidFill>
              <a:latin typeface="+mj-lt"/>
            </a:endParaRPr>
          </a:p>
        </p:txBody>
      </p:sp>
      <p:sp>
        <p:nvSpPr>
          <p:cNvPr id="9" name="Segnaposto contenuto 2">
            <a:extLst>
              <a:ext uri="{FF2B5EF4-FFF2-40B4-BE49-F238E27FC236}">
                <a16:creationId xmlns:a16="http://schemas.microsoft.com/office/drawing/2014/main" id="{E3B3D85E-64C1-CD15-1C60-2D1F48A9BDD2}"/>
              </a:ext>
            </a:extLst>
          </p:cNvPr>
          <p:cNvSpPr>
            <a:spLocks noGrp="1"/>
          </p:cNvSpPr>
          <p:nvPr>
            <p:ph idx="1"/>
          </p:nvPr>
        </p:nvSpPr>
        <p:spPr>
          <a:xfrm>
            <a:off x="609600" y="1313383"/>
            <a:ext cx="10972800" cy="4969430"/>
          </a:xfrm>
        </p:spPr>
        <p:txBody>
          <a:bodyPr>
            <a:normAutofit/>
          </a:bodyPr>
          <a:lstStyle/>
          <a:p>
            <a:pPr marL="304800" indent="-304800">
              <a:spcAft>
                <a:spcPts val="800"/>
              </a:spcAft>
              <a:buSzPct val="100000"/>
            </a:pPr>
            <a:r>
              <a:rPr lang="en-US" sz="2400" dirty="0">
                <a:solidFill>
                  <a:srgbClr val="111827"/>
                </a:solidFill>
                <a:latin typeface="Aptos" panose="020B0004020202020204" pitchFamily="34" charset="0"/>
                <a:ea typeface="Calibri" pitchFamily="34" charset="-122"/>
                <a:cs typeface="Calibri" pitchFamily="34" charset="-120"/>
              </a:rPr>
              <a:t>1986 — Takeuchi &amp; Nonaka describe fast, overlapping development (“rugby” approach).</a:t>
            </a:r>
            <a:endParaRPr lang="en-US" sz="2400" dirty="0">
              <a:latin typeface="Aptos" panose="020B0004020202020204" pitchFamily="34" charset="0"/>
            </a:endParaRPr>
          </a:p>
          <a:p>
            <a:pPr marL="304800" indent="-304800">
              <a:spcAft>
                <a:spcPts val="800"/>
              </a:spcAft>
              <a:buSzPct val="100000"/>
            </a:pPr>
            <a:r>
              <a:rPr lang="en-US" sz="2400" dirty="0">
                <a:solidFill>
                  <a:srgbClr val="111827"/>
                </a:solidFill>
                <a:latin typeface="Aptos" panose="020B0004020202020204" pitchFamily="34" charset="0"/>
                <a:ea typeface="Calibri" pitchFamily="34" charset="-122"/>
                <a:cs typeface="Calibri" pitchFamily="34" charset="-120"/>
              </a:rPr>
              <a:t>1995 - Scrum introduced publicly at OOPSLA (Schwaber / early Scrum papers).</a:t>
            </a:r>
            <a:endParaRPr lang="en-US" sz="2400" dirty="0">
              <a:latin typeface="Aptos" panose="020B0004020202020204" pitchFamily="34" charset="0"/>
            </a:endParaRPr>
          </a:p>
          <a:p>
            <a:pPr marL="304800" indent="-304800">
              <a:spcAft>
                <a:spcPts val="800"/>
              </a:spcAft>
              <a:buSzPct val="100000"/>
            </a:pPr>
            <a:r>
              <a:rPr lang="en-US" sz="2400" dirty="0">
                <a:solidFill>
                  <a:srgbClr val="111827"/>
                </a:solidFill>
                <a:latin typeface="Aptos" panose="020B0004020202020204" pitchFamily="34" charset="0"/>
                <a:ea typeface="Calibri" pitchFamily="34" charset="-122"/>
                <a:cs typeface="Calibri" pitchFamily="34" charset="-120"/>
              </a:rPr>
              <a:t>1999 -</a:t>
            </a:r>
            <a:r>
              <a:rPr lang="en-US" sz="2400" i="1" dirty="0">
                <a:solidFill>
                  <a:srgbClr val="111827"/>
                </a:solidFill>
                <a:latin typeface="Aptos" panose="020B0004020202020204" pitchFamily="34" charset="0"/>
                <a:ea typeface="Calibri" pitchFamily="34" charset="-122"/>
                <a:cs typeface="Calibri" pitchFamily="34" charset="-120"/>
              </a:rPr>
              <a:t> XP popularized </a:t>
            </a:r>
            <a:r>
              <a:rPr lang="en-US" sz="2400" dirty="0">
                <a:solidFill>
                  <a:srgbClr val="111827"/>
                </a:solidFill>
                <a:latin typeface="Aptos" panose="020B0004020202020204" pitchFamily="34" charset="0"/>
                <a:ea typeface="Calibri" pitchFamily="34" charset="-122"/>
                <a:cs typeface="Calibri" pitchFamily="34" charset="-120"/>
              </a:rPr>
              <a:t>(Beck, Extreme Programming Explained).</a:t>
            </a:r>
          </a:p>
          <a:p>
            <a:pPr marL="304800" indent="-304800">
              <a:spcAft>
                <a:spcPts val="800"/>
              </a:spcAft>
              <a:buSzPct val="100000"/>
            </a:pPr>
            <a:r>
              <a:rPr lang="en-US" sz="2400" dirty="0">
                <a:latin typeface="Aptos" panose="020B0004020202020204" pitchFamily="34" charset="0"/>
              </a:rPr>
              <a:t>2000 - </a:t>
            </a:r>
            <a:r>
              <a:rPr lang="en-GB" sz="2400" dirty="0"/>
              <a:t>A number these articles referred to "Light methodologies, such as Extreme Programming, Adaptive Software Development, Crystal, and SCRUM"</a:t>
            </a:r>
            <a:endParaRPr lang="en-US" sz="2400" dirty="0">
              <a:latin typeface="Aptos" panose="020B0004020202020204" pitchFamily="34" charset="0"/>
            </a:endParaRPr>
          </a:p>
          <a:p>
            <a:pPr marL="304800" indent="-304800">
              <a:spcAft>
                <a:spcPts val="800"/>
              </a:spcAft>
              <a:buSzPct val="100000"/>
            </a:pPr>
            <a:r>
              <a:rPr lang="en-US" sz="2400" b="1" dirty="0">
                <a:solidFill>
                  <a:srgbClr val="111827"/>
                </a:solidFill>
                <a:latin typeface="Aptos" panose="020B0004020202020204" pitchFamily="34" charset="0"/>
                <a:ea typeface="Calibri" pitchFamily="34" charset="-122"/>
                <a:cs typeface="Calibri" pitchFamily="34" charset="-120"/>
              </a:rPr>
              <a:t>Feb 2001 — Agile Manifesto authored by 17 practitioners.</a:t>
            </a:r>
            <a:endParaRPr lang="en-US" sz="2400" b="1" dirty="0">
              <a:latin typeface="Aptos" panose="020B0004020202020204" pitchFamily="34" charset="0"/>
            </a:endParaRPr>
          </a:p>
          <a:p>
            <a:pPr marL="304800" indent="-304800">
              <a:spcAft>
                <a:spcPts val="800"/>
              </a:spcAft>
              <a:buSzPct val="100000"/>
            </a:pPr>
            <a:r>
              <a:rPr lang="en-US" sz="2400" dirty="0">
                <a:solidFill>
                  <a:srgbClr val="111827"/>
                </a:solidFill>
                <a:latin typeface="Aptos" panose="020B0004020202020204" pitchFamily="34" charset="0"/>
                <a:ea typeface="Calibri" pitchFamily="34" charset="-122"/>
                <a:cs typeface="Calibri" pitchFamily="34" charset="-120"/>
              </a:rPr>
              <a:t>2001 - Scrum “Development Process” paper circulated/updated from the OOPSLA work.</a:t>
            </a:r>
            <a:endParaRPr lang="it-IT" sz="2200" dirty="0">
              <a:latin typeface="Aptos" panose="020B0004020202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F2135BE5-8393-29BC-AFA4-878ABACD258E}"/>
              </a:ext>
            </a:extLst>
          </p:cNvPr>
          <p:cNvSpPr txBox="1"/>
          <p:nvPr/>
        </p:nvSpPr>
        <p:spPr>
          <a:xfrm>
            <a:off x="272143" y="6282813"/>
            <a:ext cx="6096000" cy="369332"/>
          </a:xfrm>
          <a:prstGeom prst="rect">
            <a:avLst/>
          </a:prstGeom>
          <a:noFill/>
        </p:spPr>
        <p:txBody>
          <a:bodyPr wrap="square">
            <a:spAutoFit/>
          </a:bodyPr>
          <a:lstStyle/>
          <a:p>
            <a:r>
              <a:rPr lang="en-IT" dirty="0"/>
              <a:t>https://www.scrum.org/</a:t>
            </a:r>
          </a:p>
        </p:txBody>
      </p:sp>
      <p:sp>
        <p:nvSpPr>
          <p:cNvPr id="10" name="TextBox 9">
            <a:extLst>
              <a:ext uri="{FF2B5EF4-FFF2-40B4-BE49-F238E27FC236}">
                <a16:creationId xmlns:a16="http://schemas.microsoft.com/office/drawing/2014/main" id="{E6AAD1FA-92B5-7840-2A87-3C676EC3D621}"/>
              </a:ext>
            </a:extLst>
          </p:cNvPr>
          <p:cNvSpPr txBox="1"/>
          <p:nvPr/>
        </p:nvSpPr>
        <p:spPr>
          <a:xfrm>
            <a:off x="4112489" y="6175955"/>
            <a:ext cx="7578768" cy="369332"/>
          </a:xfrm>
          <a:prstGeom prst="rect">
            <a:avLst/>
          </a:prstGeom>
          <a:noFill/>
        </p:spPr>
        <p:txBody>
          <a:bodyPr wrap="square">
            <a:spAutoFit/>
          </a:bodyPr>
          <a:lstStyle/>
          <a:p>
            <a:r>
              <a:rPr lang="en-IT" dirty="0"/>
              <a:t>https://agilemanifesto.org/history.html</a:t>
            </a:r>
          </a:p>
        </p:txBody>
      </p:sp>
    </p:spTree>
    <p:extLst>
      <p:ext uri="{BB962C8B-B14F-4D97-AF65-F5344CB8AC3E}">
        <p14:creationId xmlns:p14="http://schemas.microsoft.com/office/powerpoint/2010/main" val="17364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463A-D662-9428-9108-C0A76242CB3A}"/>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A58188E-16DA-70FF-9AC3-A100F1DD2A28}"/>
              </a:ext>
            </a:extLst>
          </p:cNvPr>
          <p:cNvSpPr>
            <a:spLocks noGrp="1"/>
          </p:cNvSpPr>
          <p:nvPr>
            <p:ph type="sldNum" sz="quarter" idx="12"/>
          </p:nvPr>
        </p:nvSpPr>
        <p:spPr/>
        <p:txBody>
          <a:bodyPr/>
          <a:lstStyle/>
          <a:p>
            <a:fld id="{760FD739-72FB-7F4C-B85F-CC87BB8B778D}" type="slidenum">
              <a:rPr lang="it-IT" smtClean="0"/>
              <a:pPr/>
              <a:t>16</a:t>
            </a:fld>
            <a:endParaRPr lang="it-IT"/>
          </a:p>
        </p:txBody>
      </p:sp>
      <p:sp>
        <p:nvSpPr>
          <p:cNvPr id="5" name="Rectangle 4">
            <a:extLst>
              <a:ext uri="{FF2B5EF4-FFF2-40B4-BE49-F238E27FC236}">
                <a16:creationId xmlns:a16="http://schemas.microsoft.com/office/drawing/2014/main" id="{BD93D25B-B9E0-DE8B-58BF-9D9246A25154}"/>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129DC145-E8A3-58F2-CCA1-926914DF6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10FB6E-EB45-A476-BB0B-0F9532CB4D2D}"/>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METODOLOGIA AGILE – SCRUM</a:t>
            </a:r>
            <a:endParaRPr lang="en-GB" sz="2400" b="1" dirty="0">
              <a:solidFill>
                <a:schemeClr val="bg1"/>
              </a:solidFill>
              <a:latin typeface="+mj-lt"/>
            </a:endParaRPr>
          </a:p>
        </p:txBody>
      </p:sp>
      <p:pic>
        <p:nvPicPr>
          <p:cNvPr id="1028" name="Picture 4" descr="The Principles and Values of Scrum">
            <a:extLst>
              <a:ext uri="{FF2B5EF4-FFF2-40B4-BE49-F238E27FC236}">
                <a16:creationId xmlns:a16="http://schemas.microsoft.com/office/drawing/2014/main" id="{CAAF486A-11D3-1E50-2A46-7326391FD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732" y="1004782"/>
            <a:ext cx="7023538" cy="3334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1BA8E3-FDB1-18D8-8256-94B07B4D60AE}"/>
              </a:ext>
            </a:extLst>
          </p:cNvPr>
          <p:cNvSpPr txBox="1"/>
          <p:nvPr/>
        </p:nvSpPr>
        <p:spPr>
          <a:xfrm>
            <a:off x="210819" y="4398162"/>
            <a:ext cx="8606610" cy="1477328"/>
          </a:xfrm>
          <a:prstGeom prst="rect">
            <a:avLst/>
          </a:prstGeom>
          <a:noFill/>
        </p:spPr>
        <p:txBody>
          <a:bodyPr wrap="square">
            <a:spAutoFit/>
          </a:bodyPr>
          <a:lstStyle/>
          <a:p>
            <a:pPr algn="just"/>
            <a:r>
              <a:rPr lang="en-GB" sz="1500" b="0" i="0" dirty="0">
                <a:solidFill>
                  <a:srgbClr val="474747"/>
                </a:solidFill>
                <a:effectLst/>
                <a:latin typeface="Verdana" panose="020B0604030504040204" pitchFamily="34" charset="0"/>
              </a:rPr>
              <a:t>It starts with understanding the Scrum framework which is defined in </a:t>
            </a:r>
            <a:r>
              <a:rPr lang="en-GB" sz="1500" b="1" i="0" u="sng" dirty="0">
                <a:effectLst/>
                <a:latin typeface="Verdana" panose="020B0604030504040204" pitchFamily="34" charset="0"/>
                <a:hlinkClick r:id="rId4"/>
              </a:rPr>
              <a:t>The Scrum Guide</a:t>
            </a:r>
            <a:r>
              <a:rPr lang="en-GB" sz="1500" b="0" i="0" dirty="0">
                <a:solidFill>
                  <a:srgbClr val="474747"/>
                </a:solidFill>
                <a:effectLst/>
                <a:latin typeface="Verdana" panose="020B0604030504040204" pitchFamily="34" charset="0"/>
              </a:rPr>
              <a:t> and was first introduced to the world in 1995 as a better way of team collaboration for </a:t>
            </a:r>
            <a:r>
              <a:rPr lang="en-GB" sz="1500" b="1" i="0" dirty="0">
                <a:solidFill>
                  <a:srgbClr val="474747"/>
                </a:solidFill>
                <a:effectLst/>
                <a:latin typeface="Verdana" panose="020B0604030504040204" pitchFamily="34" charset="0"/>
              </a:rPr>
              <a:t>solving complex problems</a:t>
            </a:r>
            <a:r>
              <a:rPr lang="en-GB" sz="1500" b="0" i="0" dirty="0">
                <a:solidFill>
                  <a:srgbClr val="474747"/>
                </a:solidFill>
                <a:effectLst/>
                <a:latin typeface="Verdana" panose="020B0604030504040204" pitchFamily="34" charset="0"/>
              </a:rPr>
              <a:t>.  The Scrum framework is fairly simple being made up of a </a:t>
            </a:r>
            <a:r>
              <a:rPr lang="en-GB" sz="1500" b="1" i="0" dirty="0">
                <a:solidFill>
                  <a:srgbClr val="474747"/>
                </a:solidFill>
                <a:effectLst/>
                <a:latin typeface="Verdana" panose="020B0604030504040204" pitchFamily="34" charset="0"/>
              </a:rPr>
              <a:t>Scrum Team</a:t>
            </a:r>
            <a:r>
              <a:rPr lang="en-GB" sz="1500" b="0" i="0" dirty="0">
                <a:solidFill>
                  <a:srgbClr val="474747"/>
                </a:solidFill>
                <a:effectLst/>
                <a:latin typeface="Verdana" panose="020B0604030504040204" pitchFamily="34" charset="0"/>
              </a:rPr>
              <a:t> consisting of a </a:t>
            </a:r>
            <a:r>
              <a:rPr lang="en-GB" sz="1500" b="1" i="0" dirty="0">
                <a:solidFill>
                  <a:srgbClr val="474747"/>
                </a:solidFill>
                <a:effectLst/>
                <a:latin typeface="Verdana" panose="020B0604030504040204" pitchFamily="34" charset="0"/>
              </a:rPr>
              <a:t>Product Owner</a:t>
            </a:r>
            <a:r>
              <a:rPr lang="en-GB" sz="1500" b="0" i="0" dirty="0">
                <a:solidFill>
                  <a:srgbClr val="474747"/>
                </a:solidFill>
                <a:effectLst/>
                <a:latin typeface="Verdana" panose="020B0604030504040204" pitchFamily="34" charset="0"/>
              </a:rPr>
              <a:t>, a </a:t>
            </a:r>
            <a:r>
              <a:rPr lang="en-GB" sz="1500" b="1" i="0" dirty="0">
                <a:solidFill>
                  <a:srgbClr val="474747"/>
                </a:solidFill>
                <a:effectLst/>
                <a:latin typeface="Verdana" panose="020B0604030504040204" pitchFamily="34" charset="0"/>
              </a:rPr>
              <a:t>Scrum Master</a:t>
            </a:r>
            <a:r>
              <a:rPr lang="en-GB" sz="1500" b="0" i="0" dirty="0">
                <a:solidFill>
                  <a:srgbClr val="474747"/>
                </a:solidFill>
                <a:effectLst/>
                <a:latin typeface="Verdana" panose="020B0604030504040204" pitchFamily="34" charset="0"/>
              </a:rPr>
              <a:t> and </a:t>
            </a:r>
            <a:r>
              <a:rPr lang="en-GB" sz="1500" b="1" i="0" dirty="0">
                <a:solidFill>
                  <a:srgbClr val="474747"/>
                </a:solidFill>
                <a:effectLst/>
                <a:latin typeface="Verdana" panose="020B0604030504040204" pitchFamily="34" charset="0"/>
              </a:rPr>
              <a:t>Developers</a:t>
            </a:r>
            <a:r>
              <a:rPr lang="en-GB" sz="1500" b="0" i="0" dirty="0">
                <a:solidFill>
                  <a:srgbClr val="474747"/>
                </a:solidFill>
                <a:effectLst/>
                <a:latin typeface="Verdana" panose="020B0604030504040204" pitchFamily="34" charset="0"/>
              </a:rPr>
              <a:t>, each of which have specific </a:t>
            </a:r>
            <a:r>
              <a:rPr lang="en-GB" sz="1500" b="1" i="0" dirty="0">
                <a:solidFill>
                  <a:srgbClr val="474747"/>
                </a:solidFill>
                <a:effectLst/>
                <a:latin typeface="Verdana" panose="020B0604030504040204" pitchFamily="34" charset="0"/>
              </a:rPr>
              <a:t>accountabilities</a:t>
            </a:r>
            <a:r>
              <a:rPr lang="en-GB" sz="1500" b="0" i="0" dirty="0">
                <a:solidFill>
                  <a:srgbClr val="474747"/>
                </a:solidFill>
                <a:effectLst/>
                <a:latin typeface="Verdana" panose="020B0604030504040204" pitchFamily="34" charset="0"/>
              </a:rPr>
              <a:t>. The Scrum Team takes part in </a:t>
            </a:r>
            <a:r>
              <a:rPr lang="en-GB" sz="1500" b="1" i="0" dirty="0">
                <a:solidFill>
                  <a:srgbClr val="474747"/>
                </a:solidFill>
                <a:effectLst/>
                <a:latin typeface="Verdana" panose="020B0604030504040204" pitchFamily="34" charset="0"/>
              </a:rPr>
              <a:t>five events</a:t>
            </a:r>
            <a:r>
              <a:rPr lang="en-GB" sz="1500" b="0" i="0" dirty="0">
                <a:solidFill>
                  <a:srgbClr val="474747"/>
                </a:solidFill>
                <a:effectLst/>
                <a:latin typeface="Verdana" panose="020B0604030504040204" pitchFamily="34" charset="0"/>
              </a:rPr>
              <a:t> and produces </a:t>
            </a:r>
            <a:r>
              <a:rPr lang="en-GB" sz="1500" b="1" i="0" dirty="0">
                <a:solidFill>
                  <a:srgbClr val="474747"/>
                </a:solidFill>
                <a:effectLst/>
                <a:latin typeface="Verdana" panose="020B0604030504040204" pitchFamily="34" charset="0"/>
              </a:rPr>
              <a:t>three artifacts</a:t>
            </a:r>
            <a:r>
              <a:rPr lang="en-GB" sz="1500" b="0" i="0" dirty="0">
                <a:solidFill>
                  <a:srgbClr val="474747"/>
                </a:solidFill>
                <a:effectLst/>
                <a:latin typeface="Verdana" panose="020B0604030504040204" pitchFamily="34" charset="0"/>
              </a:rPr>
              <a:t>.</a:t>
            </a:r>
            <a:endParaRPr lang="en-IT" sz="1500" dirty="0"/>
          </a:p>
        </p:txBody>
      </p:sp>
      <p:sp>
        <p:nvSpPr>
          <p:cNvPr id="12" name="TextBox 11">
            <a:extLst>
              <a:ext uri="{FF2B5EF4-FFF2-40B4-BE49-F238E27FC236}">
                <a16:creationId xmlns:a16="http://schemas.microsoft.com/office/drawing/2014/main" id="{5C92F188-FF9D-A88F-7B72-5241B92F3CF2}"/>
              </a:ext>
            </a:extLst>
          </p:cNvPr>
          <p:cNvSpPr txBox="1"/>
          <p:nvPr/>
        </p:nvSpPr>
        <p:spPr>
          <a:xfrm>
            <a:off x="91076" y="6415630"/>
            <a:ext cx="6096000" cy="369332"/>
          </a:xfrm>
          <a:prstGeom prst="rect">
            <a:avLst/>
          </a:prstGeom>
          <a:noFill/>
        </p:spPr>
        <p:txBody>
          <a:bodyPr wrap="square">
            <a:spAutoFit/>
          </a:bodyPr>
          <a:lstStyle/>
          <a:p>
            <a:r>
              <a:rPr lang="en-IT" dirty="0"/>
              <a:t>http://www.scrumguides.org/</a:t>
            </a:r>
          </a:p>
        </p:txBody>
      </p:sp>
      <p:sp>
        <p:nvSpPr>
          <p:cNvPr id="16" name="TextBox 15">
            <a:extLst>
              <a:ext uri="{FF2B5EF4-FFF2-40B4-BE49-F238E27FC236}">
                <a16:creationId xmlns:a16="http://schemas.microsoft.com/office/drawing/2014/main" id="{76CBA3DF-E75B-D5B4-03C3-C90EBE99A853}"/>
              </a:ext>
            </a:extLst>
          </p:cNvPr>
          <p:cNvSpPr txBox="1"/>
          <p:nvPr/>
        </p:nvSpPr>
        <p:spPr>
          <a:xfrm>
            <a:off x="4683211" y="6415630"/>
            <a:ext cx="6670589" cy="369332"/>
          </a:xfrm>
          <a:prstGeom prst="rect">
            <a:avLst/>
          </a:prstGeom>
          <a:noFill/>
        </p:spPr>
        <p:txBody>
          <a:bodyPr wrap="square">
            <a:spAutoFit/>
          </a:bodyPr>
          <a:lstStyle/>
          <a:p>
            <a:r>
              <a:rPr lang="en-IT" dirty="0"/>
              <a:t>from: https://www.scrum.org/resources/what-scrum-module</a:t>
            </a:r>
          </a:p>
        </p:txBody>
      </p:sp>
      <p:pic>
        <p:nvPicPr>
          <p:cNvPr id="1030" name="Picture 6">
            <a:extLst>
              <a:ext uri="{FF2B5EF4-FFF2-40B4-BE49-F238E27FC236}">
                <a16:creationId xmlns:a16="http://schemas.microsoft.com/office/drawing/2014/main" id="{02F46AC9-CAD4-73B0-0043-EEBA71D26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2" y="1440893"/>
            <a:ext cx="3923862" cy="22071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C0782BD-398D-D923-2108-AEC0113014BB}"/>
              </a:ext>
            </a:extLst>
          </p:cNvPr>
          <p:cNvSpPr txBox="1"/>
          <p:nvPr/>
        </p:nvSpPr>
        <p:spPr>
          <a:xfrm>
            <a:off x="384730" y="3663884"/>
            <a:ext cx="6096000" cy="461665"/>
          </a:xfrm>
          <a:prstGeom prst="rect">
            <a:avLst/>
          </a:prstGeom>
          <a:noFill/>
        </p:spPr>
        <p:txBody>
          <a:bodyPr wrap="square">
            <a:spAutoFit/>
          </a:bodyPr>
          <a:lstStyle/>
          <a:p>
            <a:pPr algn="l"/>
            <a:r>
              <a:rPr lang="en-GB" sz="1200" b="0" i="0" u="none" strike="noStrike" dirty="0">
                <a:solidFill>
                  <a:srgbClr val="202122"/>
                </a:solidFill>
                <a:effectLst/>
                <a:latin typeface="Arial" panose="020B0604020202020204" pitchFamily="34" charset="0"/>
                <a:hlinkClick r:id="rId6" tooltip="User:PierreSelim"/>
              </a:rPr>
              <a:t>PierreSelim</a:t>
            </a:r>
            <a:r>
              <a:rPr lang="en-GB" sz="1200" b="0" i="0" dirty="0">
                <a:solidFill>
                  <a:srgbClr val="202122"/>
                </a:solidFill>
                <a:effectLst/>
                <a:latin typeface="Arial" panose="020B0604020202020204" pitchFamily="34" charset="0"/>
              </a:rPr>
              <a:t> - Opera propria</a:t>
            </a:r>
          </a:p>
          <a:p>
            <a:pPr algn="l" fontAlgn="t">
              <a:spcAft>
                <a:spcPts val="1125"/>
              </a:spcAft>
            </a:pPr>
            <a:r>
              <a:rPr lang="en-GB" sz="1200" b="0" i="0" dirty="0">
                <a:solidFill>
                  <a:srgbClr val="202122"/>
                </a:solidFill>
                <a:effectLst/>
                <a:latin typeface="Arial" panose="020B0604020202020204" pitchFamily="34" charset="0"/>
              </a:rPr>
              <a:t>Luke Burgess introduces the ball into the scrum. </a:t>
            </a:r>
            <a:r>
              <a:rPr lang="en-GB" sz="1200" b="0" i="0" u="none" strike="noStrike" dirty="0">
                <a:solidFill>
                  <a:srgbClr val="202122"/>
                </a:solidFill>
                <a:effectLst/>
                <a:latin typeface="Arial" panose="020B0604020202020204" pitchFamily="34" charset="0"/>
                <a:hlinkClick r:id="rId7"/>
              </a:rPr>
              <a:t>CC BY-SA 3.0</a:t>
            </a:r>
            <a:endParaRPr lang="en-GB" sz="12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33606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26153-C3C4-EE6B-EA61-CC2A30FA0569}"/>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2BB9CC4-3E9C-00C5-5DD5-8F21C267A514}"/>
              </a:ext>
            </a:extLst>
          </p:cNvPr>
          <p:cNvSpPr>
            <a:spLocks noGrp="1"/>
          </p:cNvSpPr>
          <p:nvPr>
            <p:ph type="sldNum" sz="quarter" idx="12"/>
          </p:nvPr>
        </p:nvSpPr>
        <p:spPr/>
        <p:txBody>
          <a:bodyPr/>
          <a:lstStyle/>
          <a:p>
            <a:fld id="{760FD739-72FB-7F4C-B85F-CC87BB8B778D}" type="slidenum">
              <a:rPr lang="it-IT" smtClean="0"/>
              <a:pPr/>
              <a:t>17</a:t>
            </a:fld>
            <a:endParaRPr lang="it-IT"/>
          </a:p>
        </p:txBody>
      </p:sp>
      <p:sp>
        <p:nvSpPr>
          <p:cNvPr id="5" name="Rectangle 4">
            <a:extLst>
              <a:ext uri="{FF2B5EF4-FFF2-40B4-BE49-F238E27FC236}">
                <a16:creationId xmlns:a16="http://schemas.microsoft.com/office/drawing/2014/main" id="{B96706A8-E964-2546-93CE-6BA49BA7B05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F0462D1C-7A30-B260-BCA7-B4A2F05F8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1C46A0-BF3A-BE5E-CD25-AE6A2D44E757}"/>
              </a:ext>
            </a:extLst>
          </p:cNvPr>
          <p:cNvSpPr txBox="1"/>
          <p:nvPr/>
        </p:nvSpPr>
        <p:spPr>
          <a:xfrm>
            <a:off x="4683211" y="129385"/>
            <a:ext cx="6247059" cy="461665"/>
          </a:xfrm>
          <a:prstGeom prst="rect">
            <a:avLst/>
          </a:prstGeom>
          <a:noFill/>
        </p:spPr>
        <p:txBody>
          <a:bodyPr wrap="square">
            <a:spAutoFit/>
          </a:bodyPr>
          <a:lstStyle/>
          <a:p>
            <a:r>
              <a:rPr lang="it-IT" sz="2400" b="1" dirty="0">
                <a:solidFill>
                  <a:schemeClr val="bg1"/>
                </a:solidFill>
                <a:latin typeface="+mj-lt"/>
              </a:rPr>
              <a:t>METODOLOGIA AGILE – SCRUM - RUOLI</a:t>
            </a:r>
            <a:endParaRPr lang="en-GB" sz="2400" b="1" dirty="0">
              <a:solidFill>
                <a:schemeClr val="bg1"/>
              </a:solidFill>
              <a:latin typeface="+mj-lt"/>
            </a:endParaRPr>
          </a:p>
        </p:txBody>
      </p:sp>
      <p:sp>
        <p:nvSpPr>
          <p:cNvPr id="12" name="TextBox 11">
            <a:extLst>
              <a:ext uri="{FF2B5EF4-FFF2-40B4-BE49-F238E27FC236}">
                <a16:creationId xmlns:a16="http://schemas.microsoft.com/office/drawing/2014/main" id="{A547F9C5-9411-A4BD-E744-74F02C78CBF0}"/>
              </a:ext>
            </a:extLst>
          </p:cNvPr>
          <p:cNvSpPr txBox="1"/>
          <p:nvPr/>
        </p:nvSpPr>
        <p:spPr>
          <a:xfrm>
            <a:off x="91076" y="6415630"/>
            <a:ext cx="6096000" cy="369332"/>
          </a:xfrm>
          <a:prstGeom prst="rect">
            <a:avLst/>
          </a:prstGeom>
          <a:noFill/>
        </p:spPr>
        <p:txBody>
          <a:bodyPr wrap="square">
            <a:spAutoFit/>
          </a:bodyPr>
          <a:lstStyle/>
          <a:p>
            <a:r>
              <a:rPr lang="en-IT" dirty="0"/>
              <a:t>http://www.scrumguides.org/</a:t>
            </a:r>
          </a:p>
        </p:txBody>
      </p:sp>
      <p:sp>
        <p:nvSpPr>
          <p:cNvPr id="16" name="TextBox 15">
            <a:extLst>
              <a:ext uri="{FF2B5EF4-FFF2-40B4-BE49-F238E27FC236}">
                <a16:creationId xmlns:a16="http://schemas.microsoft.com/office/drawing/2014/main" id="{6E566C64-52B3-A7A6-174A-4208B3CD87C6}"/>
              </a:ext>
            </a:extLst>
          </p:cNvPr>
          <p:cNvSpPr txBox="1"/>
          <p:nvPr/>
        </p:nvSpPr>
        <p:spPr>
          <a:xfrm>
            <a:off x="4683211" y="6415630"/>
            <a:ext cx="6670589" cy="369332"/>
          </a:xfrm>
          <a:prstGeom prst="rect">
            <a:avLst/>
          </a:prstGeom>
          <a:noFill/>
        </p:spPr>
        <p:txBody>
          <a:bodyPr wrap="square">
            <a:spAutoFit/>
          </a:bodyPr>
          <a:lstStyle/>
          <a:p>
            <a:r>
              <a:rPr lang="en-IT" dirty="0"/>
              <a:t>from: https://www.scrum.org/resources/what-scrum-module</a:t>
            </a:r>
          </a:p>
        </p:txBody>
      </p:sp>
      <p:pic>
        <p:nvPicPr>
          <p:cNvPr id="3" name="Graphic 2">
            <a:extLst>
              <a:ext uri="{FF2B5EF4-FFF2-40B4-BE49-F238E27FC236}">
                <a16:creationId xmlns:a16="http://schemas.microsoft.com/office/drawing/2014/main" id="{A8662906-270F-1186-B15C-0C56436060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5103" y="2845773"/>
            <a:ext cx="1060189" cy="1060189"/>
          </a:xfrm>
          <a:prstGeom prst="rect">
            <a:avLst/>
          </a:prstGeom>
        </p:spPr>
      </p:pic>
      <p:sp>
        <p:nvSpPr>
          <p:cNvPr id="8" name="TextBox 7">
            <a:extLst>
              <a:ext uri="{FF2B5EF4-FFF2-40B4-BE49-F238E27FC236}">
                <a16:creationId xmlns:a16="http://schemas.microsoft.com/office/drawing/2014/main" id="{D1C4792D-D914-8D6B-EE70-DBAB39FABCAF}"/>
              </a:ext>
            </a:extLst>
          </p:cNvPr>
          <p:cNvSpPr txBox="1"/>
          <p:nvPr/>
        </p:nvSpPr>
        <p:spPr>
          <a:xfrm>
            <a:off x="2806153" y="3905962"/>
            <a:ext cx="1678088" cy="369332"/>
          </a:xfrm>
          <a:prstGeom prst="rect">
            <a:avLst/>
          </a:prstGeom>
          <a:noFill/>
        </p:spPr>
        <p:txBody>
          <a:bodyPr wrap="none" rtlCol="0">
            <a:spAutoFit/>
          </a:bodyPr>
          <a:lstStyle/>
          <a:p>
            <a:r>
              <a:rPr lang="en-IT" dirty="0"/>
              <a:t>Product Owner</a:t>
            </a:r>
          </a:p>
        </p:txBody>
      </p:sp>
      <p:sp>
        <p:nvSpPr>
          <p:cNvPr id="9" name="TextBox 8">
            <a:extLst>
              <a:ext uri="{FF2B5EF4-FFF2-40B4-BE49-F238E27FC236}">
                <a16:creationId xmlns:a16="http://schemas.microsoft.com/office/drawing/2014/main" id="{BC3FC046-E767-EB26-8FA8-2622EDDECC74}"/>
              </a:ext>
            </a:extLst>
          </p:cNvPr>
          <p:cNvSpPr txBox="1"/>
          <p:nvPr/>
        </p:nvSpPr>
        <p:spPr>
          <a:xfrm>
            <a:off x="466140" y="3119760"/>
            <a:ext cx="698974" cy="369332"/>
          </a:xfrm>
          <a:prstGeom prst="rect">
            <a:avLst/>
          </a:prstGeom>
          <a:noFill/>
        </p:spPr>
        <p:txBody>
          <a:bodyPr wrap="none" rtlCol="0">
            <a:spAutoFit/>
          </a:bodyPr>
          <a:lstStyle/>
          <a:p>
            <a:r>
              <a:rPr lang="en-IT" dirty="0"/>
              <a:t>User </a:t>
            </a:r>
          </a:p>
        </p:txBody>
      </p:sp>
      <p:pic>
        <p:nvPicPr>
          <p:cNvPr id="11" name="Graphic 10">
            <a:extLst>
              <a:ext uri="{FF2B5EF4-FFF2-40B4-BE49-F238E27FC236}">
                <a16:creationId xmlns:a16="http://schemas.microsoft.com/office/drawing/2014/main" id="{160DFB7E-5AB4-DB6A-B48C-23511277DE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2578" y="2059571"/>
            <a:ext cx="1060189" cy="1060189"/>
          </a:xfrm>
          <a:prstGeom prst="rect">
            <a:avLst/>
          </a:prstGeom>
        </p:spPr>
      </p:pic>
      <p:pic>
        <p:nvPicPr>
          <p:cNvPr id="13" name="Graphic 12">
            <a:extLst>
              <a:ext uri="{FF2B5EF4-FFF2-40B4-BE49-F238E27FC236}">
                <a16:creationId xmlns:a16="http://schemas.microsoft.com/office/drawing/2014/main" id="{96FE5394-D926-D18B-F882-33AE54D8D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767" y="3676826"/>
            <a:ext cx="1060189" cy="1060189"/>
          </a:xfrm>
          <a:prstGeom prst="rect">
            <a:avLst/>
          </a:prstGeom>
        </p:spPr>
      </p:pic>
      <p:sp>
        <p:nvSpPr>
          <p:cNvPr id="14" name="TextBox 13">
            <a:extLst>
              <a:ext uri="{FF2B5EF4-FFF2-40B4-BE49-F238E27FC236}">
                <a16:creationId xmlns:a16="http://schemas.microsoft.com/office/drawing/2014/main" id="{C9EC46A4-D130-40B3-3F8B-E1B6ACE4954F}"/>
              </a:ext>
            </a:extLst>
          </p:cNvPr>
          <p:cNvSpPr txBox="1"/>
          <p:nvPr/>
        </p:nvSpPr>
        <p:spPr>
          <a:xfrm>
            <a:off x="0" y="4737015"/>
            <a:ext cx="1494255" cy="369332"/>
          </a:xfrm>
          <a:prstGeom prst="rect">
            <a:avLst/>
          </a:prstGeom>
          <a:noFill/>
        </p:spPr>
        <p:txBody>
          <a:bodyPr wrap="none" rtlCol="0">
            <a:spAutoFit/>
          </a:bodyPr>
          <a:lstStyle/>
          <a:p>
            <a:r>
              <a:rPr lang="en-IT" dirty="0"/>
              <a:t>Management</a:t>
            </a:r>
          </a:p>
        </p:txBody>
      </p:sp>
      <p:pic>
        <p:nvPicPr>
          <p:cNvPr id="17" name="Graphic 16">
            <a:extLst>
              <a:ext uri="{FF2B5EF4-FFF2-40B4-BE49-F238E27FC236}">
                <a16:creationId xmlns:a16="http://schemas.microsoft.com/office/drawing/2014/main" id="{3D17BE02-8377-86E7-39CD-758619AD7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8567" y="4607863"/>
            <a:ext cx="1060189" cy="1060189"/>
          </a:xfrm>
          <a:prstGeom prst="rect">
            <a:avLst/>
          </a:prstGeom>
        </p:spPr>
      </p:pic>
      <p:sp>
        <p:nvSpPr>
          <p:cNvPr id="19" name="TextBox 18">
            <a:extLst>
              <a:ext uri="{FF2B5EF4-FFF2-40B4-BE49-F238E27FC236}">
                <a16:creationId xmlns:a16="http://schemas.microsoft.com/office/drawing/2014/main" id="{072DE8A3-6AF1-776D-4008-A9C168048FC9}"/>
              </a:ext>
            </a:extLst>
          </p:cNvPr>
          <p:cNvSpPr txBox="1"/>
          <p:nvPr/>
        </p:nvSpPr>
        <p:spPr>
          <a:xfrm>
            <a:off x="2905747" y="5673533"/>
            <a:ext cx="1575175" cy="369332"/>
          </a:xfrm>
          <a:prstGeom prst="rect">
            <a:avLst/>
          </a:prstGeom>
          <a:noFill/>
        </p:spPr>
        <p:txBody>
          <a:bodyPr wrap="none" rtlCol="0">
            <a:spAutoFit/>
          </a:bodyPr>
          <a:lstStyle/>
          <a:p>
            <a:r>
              <a:rPr lang="en-IT" dirty="0"/>
              <a:t>Scrum Master</a:t>
            </a:r>
          </a:p>
        </p:txBody>
      </p:sp>
      <p:pic>
        <p:nvPicPr>
          <p:cNvPr id="20" name="Graphic 19">
            <a:extLst>
              <a:ext uri="{FF2B5EF4-FFF2-40B4-BE49-F238E27FC236}">
                <a16:creationId xmlns:a16="http://schemas.microsoft.com/office/drawing/2014/main" id="{B530F575-0861-EE42-E94E-AFEBB794CA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486" y="3792638"/>
            <a:ext cx="1060189" cy="1060189"/>
          </a:xfrm>
          <a:prstGeom prst="rect">
            <a:avLst/>
          </a:prstGeom>
        </p:spPr>
      </p:pic>
      <p:sp>
        <p:nvSpPr>
          <p:cNvPr id="21" name="TextBox 20">
            <a:extLst>
              <a:ext uri="{FF2B5EF4-FFF2-40B4-BE49-F238E27FC236}">
                <a16:creationId xmlns:a16="http://schemas.microsoft.com/office/drawing/2014/main" id="{60CDAF42-3EBB-F93B-C635-C41569DBDAEB}"/>
              </a:ext>
            </a:extLst>
          </p:cNvPr>
          <p:cNvSpPr txBox="1"/>
          <p:nvPr/>
        </p:nvSpPr>
        <p:spPr>
          <a:xfrm>
            <a:off x="4790310" y="4852827"/>
            <a:ext cx="2106539" cy="369332"/>
          </a:xfrm>
          <a:prstGeom prst="rect">
            <a:avLst/>
          </a:prstGeom>
          <a:noFill/>
        </p:spPr>
        <p:txBody>
          <a:bodyPr wrap="none" rtlCol="0">
            <a:spAutoFit/>
          </a:bodyPr>
          <a:lstStyle/>
          <a:p>
            <a:r>
              <a:rPr lang="en-IT" dirty="0"/>
              <a:t>Development Team</a:t>
            </a:r>
          </a:p>
        </p:txBody>
      </p:sp>
      <p:pic>
        <p:nvPicPr>
          <p:cNvPr id="29" name="Graphic 28">
            <a:extLst>
              <a:ext uri="{FF2B5EF4-FFF2-40B4-BE49-F238E27FC236}">
                <a16:creationId xmlns:a16="http://schemas.microsoft.com/office/drawing/2014/main" id="{F69C61D6-E131-306E-333C-299884DC01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5671" y="1033921"/>
            <a:ext cx="1060189" cy="1060189"/>
          </a:xfrm>
          <a:prstGeom prst="rect">
            <a:avLst/>
          </a:prstGeom>
        </p:spPr>
      </p:pic>
      <p:sp>
        <p:nvSpPr>
          <p:cNvPr id="30" name="TextBox 29">
            <a:extLst>
              <a:ext uri="{FF2B5EF4-FFF2-40B4-BE49-F238E27FC236}">
                <a16:creationId xmlns:a16="http://schemas.microsoft.com/office/drawing/2014/main" id="{6B844FA9-3592-3AE7-64C3-6CCCEF816080}"/>
              </a:ext>
            </a:extLst>
          </p:cNvPr>
          <p:cNvSpPr txBox="1"/>
          <p:nvPr/>
        </p:nvSpPr>
        <p:spPr>
          <a:xfrm>
            <a:off x="2876721" y="2094110"/>
            <a:ext cx="2107628" cy="369332"/>
          </a:xfrm>
          <a:prstGeom prst="rect">
            <a:avLst/>
          </a:prstGeom>
          <a:noFill/>
        </p:spPr>
        <p:txBody>
          <a:bodyPr wrap="none" rtlCol="0">
            <a:spAutoFit/>
          </a:bodyPr>
          <a:lstStyle/>
          <a:p>
            <a:r>
              <a:rPr lang="en-IT" dirty="0"/>
              <a:t>Other Stakeholders</a:t>
            </a:r>
          </a:p>
        </p:txBody>
      </p:sp>
      <p:sp>
        <p:nvSpPr>
          <p:cNvPr id="31" name="Rounded Rectangle 30">
            <a:extLst>
              <a:ext uri="{FF2B5EF4-FFF2-40B4-BE49-F238E27FC236}">
                <a16:creationId xmlns:a16="http://schemas.microsoft.com/office/drawing/2014/main" id="{AF446261-19D2-6F6E-DB3F-09C07B731B7E}"/>
              </a:ext>
            </a:extLst>
          </p:cNvPr>
          <p:cNvSpPr/>
          <p:nvPr/>
        </p:nvSpPr>
        <p:spPr>
          <a:xfrm>
            <a:off x="2500730" y="2704711"/>
            <a:ext cx="4396119" cy="3310157"/>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T"/>
          </a:p>
        </p:txBody>
      </p:sp>
      <p:cxnSp>
        <p:nvCxnSpPr>
          <p:cNvPr id="33" name="Straight Connector 32">
            <a:extLst>
              <a:ext uri="{FF2B5EF4-FFF2-40B4-BE49-F238E27FC236}">
                <a16:creationId xmlns:a16="http://schemas.microsoft.com/office/drawing/2014/main" id="{EA29D74B-1BA6-228E-2A52-B2949747C0C1}"/>
              </a:ext>
            </a:extLst>
          </p:cNvPr>
          <p:cNvCxnSpPr>
            <a:cxnSpLocks/>
          </p:cNvCxnSpPr>
          <p:nvPr/>
        </p:nvCxnSpPr>
        <p:spPr>
          <a:xfrm flipV="1">
            <a:off x="1229256" y="3235084"/>
            <a:ext cx="2003524" cy="1068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5ACD85C-8A5E-BAFD-6EC3-34399E3E5C0F}"/>
              </a:ext>
            </a:extLst>
          </p:cNvPr>
          <p:cNvCxnSpPr>
            <a:cxnSpLocks/>
          </p:cNvCxnSpPr>
          <p:nvPr/>
        </p:nvCxnSpPr>
        <p:spPr>
          <a:xfrm>
            <a:off x="3645197" y="2450407"/>
            <a:ext cx="0" cy="34560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9C6A08D-16B2-C4B9-00E2-203BDC3E0597}"/>
              </a:ext>
            </a:extLst>
          </p:cNvPr>
          <p:cNvCxnSpPr>
            <a:cxnSpLocks/>
          </p:cNvCxnSpPr>
          <p:nvPr/>
        </p:nvCxnSpPr>
        <p:spPr>
          <a:xfrm>
            <a:off x="1165114" y="2675700"/>
            <a:ext cx="2057095" cy="559384"/>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31463E4-1365-5AE3-99F1-478F5646CDC9}"/>
              </a:ext>
            </a:extLst>
          </p:cNvPr>
          <p:cNvCxnSpPr>
            <a:cxnSpLocks/>
          </p:cNvCxnSpPr>
          <p:nvPr/>
        </p:nvCxnSpPr>
        <p:spPr>
          <a:xfrm>
            <a:off x="4363749" y="3769187"/>
            <a:ext cx="779498" cy="619667"/>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272FE1A-AD85-4A45-83AB-4578BA86935D}"/>
              </a:ext>
            </a:extLst>
          </p:cNvPr>
          <p:cNvCxnSpPr>
            <a:cxnSpLocks/>
          </p:cNvCxnSpPr>
          <p:nvPr/>
        </p:nvCxnSpPr>
        <p:spPr>
          <a:xfrm>
            <a:off x="3659406" y="4258435"/>
            <a:ext cx="0" cy="32143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7911FC9-13A1-38DD-B4BF-7EB95B7BEC26}"/>
              </a:ext>
            </a:extLst>
          </p:cNvPr>
          <p:cNvCxnSpPr>
            <a:cxnSpLocks/>
          </p:cNvCxnSpPr>
          <p:nvPr/>
        </p:nvCxnSpPr>
        <p:spPr>
          <a:xfrm flipH="1">
            <a:off x="4126106" y="4579668"/>
            <a:ext cx="1017141" cy="542223"/>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77C8407D-F8B3-B347-058A-E2D298F204B3}"/>
              </a:ext>
            </a:extLst>
          </p:cNvPr>
          <p:cNvCxnSpPr>
            <a:cxnSpLocks/>
          </p:cNvCxnSpPr>
          <p:nvPr/>
        </p:nvCxnSpPr>
        <p:spPr>
          <a:xfrm flipH="1" flipV="1">
            <a:off x="1229256" y="4457604"/>
            <a:ext cx="1966978" cy="682632"/>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7A5136A1-CD91-D360-5EE4-64991837C3D7}"/>
              </a:ext>
            </a:extLst>
          </p:cNvPr>
          <p:cNvSpPr txBox="1"/>
          <p:nvPr/>
        </p:nvSpPr>
        <p:spPr>
          <a:xfrm>
            <a:off x="5843579" y="1007299"/>
            <a:ext cx="6123214" cy="1200329"/>
          </a:xfrm>
          <a:prstGeom prst="rect">
            <a:avLst/>
          </a:prstGeom>
          <a:noFill/>
        </p:spPr>
        <p:txBody>
          <a:bodyPr wrap="square">
            <a:spAutoFit/>
          </a:bodyPr>
          <a:lstStyle/>
          <a:p>
            <a:r>
              <a:rPr lang="en-GB" b="1" i="0" u="sng" dirty="0">
                <a:solidFill>
                  <a:srgbClr val="137B92"/>
                </a:solidFill>
                <a:effectLst/>
                <a:latin typeface="Verdana" panose="020B0604030504040204" pitchFamily="34" charset="0"/>
                <a:hlinkClick r:id="rId7"/>
              </a:rPr>
              <a:t>Scrum Master</a:t>
            </a:r>
            <a:r>
              <a:rPr lang="en-GB" b="1" i="0" dirty="0">
                <a:solidFill>
                  <a:srgbClr val="474747"/>
                </a:solidFill>
                <a:effectLst/>
                <a:latin typeface="Verdana" panose="020B0604030504040204" pitchFamily="34" charset="0"/>
              </a:rPr>
              <a:t>:</a:t>
            </a:r>
            <a:r>
              <a:rPr lang="en-GB" b="0" i="0" dirty="0">
                <a:solidFill>
                  <a:srgbClr val="474747"/>
                </a:solidFill>
                <a:effectLst/>
                <a:latin typeface="Verdana" panose="020B0604030504040204" pitchFamily="34" charset="0"/>
              </a:rPr>
              <a:t> Role within a Scrum Team accountable for guiding, coaching, teaching and assisting a Scrum Team and its environments in a proper understanding and use of Scrum.</a:t>
            </a:r>
            <a:endParaRPr lang="en-IT" dirty="0"/>
          </a:p>
        </p:txBody>
      </p:sp>
      <p:sp>
        <p:nvSpPr>
          <p:cNvPr id="18" name="TextBox 17">
            <a:extLst>
              <a:ext uri="{FF2B5EF4-FFF2-40B4-BE49-F238E27FC236}">
                <a16:creationId xmlns:a16="http://schemas.microsoft.com/office/drawing/2014/main" id="{A651F145-5671-63BB-9FC0-14AC8C2F6140}"/>
              </a:ext>
            </a:extLst>
          </p:cNvPr>
          <p:cNvSpPr txBox="1"/>
          <p:nvPr/>
        </p:nvSpPr>
        <p:spPr>
          <a:xfrm>
            <a:off x="7003179" y="2238667"/>
            <a:ext cx="4963612" cy="1754326"/>
          </a:xfrm>
          <a:prstGeom prst="rect">
            <a:avLst/>
          </a:prstGeom>
          <a:noFill/>
        </p:spPr>
        <p:txBody>
          <a:bodyPr wrap="square">
            <a:spAutoFit/>
          </a:bodyPr>
          <a:lstStyle/>
          <a:p>
            <a:r>
              <a:rPr lang="en-GB" b="1" i="0" u="sng" dirty="0">
                <a:solidFill>
                  <a:srgbClr val="137B92"/>
                </a:solidFill>
                <a:effectLst/>
                <a:latin typeface="Verdana" panose="020B0604030504040204" pitchFamily="34" charset="0"/>
                <a:hlinkClick r:id="rId8"/>
              </a:rPr>
              <a:t>Product Owner</a:t>
            </a:r>
            <a:r>
              <a:rPr lang="en-GB" b="1" i="0" dirty="0">
                <a:solidFill>
                  <a:srgbClr val="474747"/>
                </a:solidFill>
                <a:effectLst/>
                <a:latin typeface="Verdana" panose="020B0604030504040204" pitchFamily="34" charset="0"/>
              </a:rPr>
              <a:t>:</a:t>
            </a:r>
            <a:r>
              <a:rPr lang="en-GB" b="0" i="0" dirty="0">
                <a:solidFill>
                  <a:srgbClr val="474747"/>
                </a:solidFill>
                <a:effectLst/>
                <a:latin typeface="Verdana" panose="020B0604030504040204" pitchFamily="34" charset="0"/>
              </a:rPr>
              <a:t> Role in Scrum accountable for maximizing the value of a product, primarily by incrementally managing and expressing business and functional expectations for a product to the Developers.</a:t>
            </a:r>
            <a:endParaRPr lang="en-IT" dirty="0"/>
          </a:p>
        </p:txBody>
      </p:sp>
      <p:sp>
        <p:nvSpPr>
          <p:cNvPr id="32" name="TextBox 31">
            <a:extLst>
              <a:ext uri="{FF2B5EF4-FFF2-40B4-BE49-F238E27FC236}">
                <a16:creationId xmlns:a16="http://schemas.microsoft.com/office/drawing/2014/main" id="{A9092544-4FC0-37B8-9208-398D62A69A39}"/>
              </a:ext>
            </a:extLst>
          </p:cNvPr>
          <p:cNvSpPr txBox="1"/>
          <p:nvPr/>
        </p:nvSpPr>
        <p:spPr>
          <a:xfrm>
            <a:off x="7003179" y="3992993"/>
            <a:ext cx="4963612" cy="1477328"/>
          </a:xfrm>
          <a:prstGeom prst="rect">
            <a:avLst/>
          </a:prstGeom>
          <a:noFill/>
        </p:spPr>
        <p:txBody>
          <a:bodyPr wrap="square">
            <a:spAutoFit/>
          </a:bodyPr>
          <a:lstStyle/>
          <a:p>
            <a:r>
              <a:rPr lang="en-GB" b="1" i="0" u="sng" dirty="0">
                <a:solidFill>
                  <a:srgbClr val="137B92"/>
                </a:solidFill>
                <a:effectLst/>
                <a:latin typeface="Verdana" panose="020B0604030504040204" pitchFamily="34" charset="0"/>
                <a:hlinkClick r:id="rId9"/>
              </a:rPr>
              <a:t>Developer</a:t>
            </a:r>
            <a:r>
              <a:rPr lang="en-GB" b="1" i="0" dirty="0">
                <a:solidFill>
                  <a:srgbClr val="474747"/>
                </a:solidFill>
                <a:effectLst/>
                <a:latin typeface="Verdana" panose="020B0604030504040204" pitchFamily="34" charset="0"/>
              </a:rPr>
              <a:t>:</a:t>
            </a:r>
            <a:r>
              <a:rPr lang="en-GB" b="0" i="0" dirty="0">
                <a:solidFill>
                  <a:srgbClr val="474747"/>
                </a:solidFill>
                <a:effectLst/>
                <a:latin typeface="Verdana" panose="020B0604030504040204" pitchFamily="34" charset="0"/>
              </a:rPr>
              <a:t>  any member of a Scrum Team, that is committed to creating any aspect of a usable Increment each Sprint regardless of technical, functional or other specialty.</a:t>
            </a:r>
            <a:endParaRPr lang="en-IT" dirty="0"/>
          </a:p>
        </p:txBody>
      </p:sp>
    </p:spTree>
    <p:extLst>
      <p:ext uri="{BB962C8B-B14F-4D97-AF65-F5344CB8AC3E}">
        <p14:creationId xmlns:p14="http://schemas.microsoft.com/office/powerpoint/2010/main" val="111611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F44B-D911-A719-F00B-0511B0B8488F}"/>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6E35432-8C23-8A27-5533-976CEB6E6C88}"/>
              </a:ext>
            </a:extLst>
          </p:cNvPr>
          <p:cNvSpPr>
            <a:spLocks noGrp="1"/>
          </p:cNvSpPr>
          <p:nvPr>
            <p:ph type="sldNum" sz="quarter" idx="12"/>
          </p:nvPr>
        </p:nvSpPr>
        <p:spPr/>
        <p:txBody>
          <a:bodyPr/>
          <a:lstStyle/>
          <a:p>
            <a:fld id="{760FD739-72FB-7F4C-B85F-CC87BB8B778D}" type="slidenum">
              <a:rPr lang="it-IT" smtClean="0"/>
              <a:pPr/>
              <a:t>18</a:t>
            </a:fld>
            <a:endParaRPr lang="it-IT"/>
          </a:p>
        </p:txBody>
      </p:sp>
      <p:sp>
        <p:nvSpPr>
          <p:cNvPr id="5" name="Rectangle 4">
            <a:extLst>
              <a:ext uri="{FF2B5EF4-FFF2-40B4-BE49-F238E27FC236}">
                <a16:creationId xmlns:a16="http://schemas.microsoft.com/office/drawing/2014/main" id="{03124318-9307-3CB7-86EC-B7158F7E47F4}"/>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1095EA5B-C87B-FD1A-779B-11EC372A5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A10F76-F366-7AC3-6FCA-EAAEB6B7D97D}"/>
              </a:ext>
            </a:extLst>
          </p:cNvPr>
          <p:cNvSpPr txBox="1"/>
          <p:nvPr/>
        </p:nvSpPr>
        <p:spPr>
          <a:xfrm>
            <a:off x="4683211" y="129385"/>
            <a:ext cx="6833875" cy="461665"/>
          </a:xfrm>
          <a:prstGeom prst="rect">
            <a:avLst/>
          </a:prstGeom>
          <a:noFill/>
        </p:spPr>
        <p:txBody>
          <a:bodyPr wrap="square">
            <a:spAutoFit/>
          </a:bodyPr>
          <a:lstStyle/>
          <a:p>
            <a:r>
              <a:rPr lang="it-IT" sz="2400" b="1" dirty="0">
                <a:solidFill>
                  <a:schemeClr val="bg1"/>
                </a:solidFill>
                <a:latin typeface="+mj-lt"/>
              </a:rPr>
              <a:t>METODOLOGIA AGILE – SCRUM – RUOLI ESTESI</a:t>
            </a:r>
            <a:endParaRPr lang="en-GB" sz="2400" b="1" dirty="0">
              <a:solidFill>
                <a:schemeClr val="bg1"/>
              </a:solidFill>
              <a:latin typeface="+mj-lt"/>
            </a:endParaRPr>
          </a:p>
        </p:txBody>
      </p:sp>
      <p:sp>
        <p:nvSpPr>
          <p:cNvPr id="12" name="TextBox 11">
            <a:extLst>
              <a:ext uri="{FF2B5EF4-FFF2-40B4-BE49-F238E27FC236}">
                <a16:creationId xmlns:a16="http://schemas.microsoft.com/office/drawing/2014/main" id="{79896D74-8785-713C-AE42-C76B4DE4798C}"/>
              </a:ext>
            </a:extLst>
          </p:cNvPr>
          <p:cNvSpPr txBox="1"/>
          <p:nvPr/>
        </p:nvSpPr>
        <p:spPr>
          <a:xfrm>
            <a:off x="91076" y="6415630"/>
            <a:ext cx="6096000" cy="369332"/>
          </a:xfrm>
          <a:prstGeom prst="rect">
            <a:avLst/>
          </a:prstGeom>
          <a:noFill/>
        </p:spPr>
        <p:txBody>
          <a:bodyPr wrap="square">
            <a:spAutoFit/>
          </a:bodyPr>
          <a:lstStyle/>
          <a:p>
            <a:r>
              <a:rPr lang="en-IT" dirty="0"/>
              <a:t>http://www.scrumguides.org/</a:t>
            </a:r>
          </a:p>
        </p:txBody>
      </p:sp>
      <p:sp>
        <p:nvSpPr>
          <p:cNvPr id="16" name="TextBox 15">
            <a:extLst>
              <a:ext uri="{FF2B5EF4-FFF2-40B4-BE49-F238E27FC236}">
                <a16:creationId xmlns:a16="http://schemas.microsoft.com/office/drawing/2014/main" id="{7ED6F601-8740-CB73-F163-C3939C59EAC0}"/>
              </a:ext>
            </a:extLst>
          </p:cNvPr>
          <p:cNvSpPr txBox="1"/>
          <p:nvPr/>
        </p:nvSpPr>
        <p:spPr>
          <a:xfrm>
            <a:off x="4683211" y="6415630"/>
            <a:ext cx="6670589" cy="369332"/>
          </a:xfrm>
          <a:prstGeom prst="rect">
            <a:avLst/>
          </a:prstGeom>
          <a:noFill/>
        </p:spPr>
        <p:txBody>
          <a:bodyPr wrap="square">
            <a:spAutoFit/>
          </a:bodyPr>
          <a:lstStyle/>
          <a:p>
            <a:r>
              <a:rPr lang="en-IT" dirty="0"/>
              <a:t>from: https://www.scrum.org/resources/what-scrum-module</a:t>
            </a:r>
          </a:p>
        </p:txBody>
      </p:sp>
      <p:pic>
        <p:nvPicPr>
          <p:cNvPr id="3" name="Graphic 2">
            <a:extLst>
              <a:ext uri="{FF2B5EF4-FFF2-40B4-BE49-F238E27FC236}">
                <a16:creationId xmlns:a16="http://schemas.microsoft.com/office/drawing/2014/main" id="{15D1FE2C-7771-6C28-AE66-4A296A541F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6862" y="2689469"/>
            <a:ext cx="1060189" cy="1060189"/>
          </a:xfrm>
          <a:prstGeom prst="rect">
            <a:avLst/>
          </a:prstGeom>
        </p:spPr>
      </p:pic>
      <p:sp>
        <p:nvSpPr>
          <p:cNvPr id="8" name="TextBox 7">
            <a:extLst>
              <a:ext uri="{FF2B5EF4-FFF2-40B4-BE49-F238E27FC236}">
                <a16:creationId xmlns:a16="http://schemas.microsoft.com/office/drawing/2014/main" id="{FB9D1D5F-AD81-7D5D-590C-EE7FFFDCC348}"/>
              </a:ext>
            </a:extLst>
          </p:cNvPr>
          <p:cNvSpPr txBox="1"/>
          <p:nvPr/>
        </p:nvSpPr>
        <p:spPr>
          <a:xfrm>
            <a:off x="4417912" y="3749658"/>
            <a:ext cx="1678088" cy="369332"/>
          </a:xfrm>
          <a:prstGeom prst="rect">
            <a:avLst/>
          </a:prstGeom>
          <a:noFill/>
        </p:spPr>
        <p:txBody>
          <a:bodyPr wrap="none" rtlCol="0">
            <a:spAutoFit/>
          </a:bodyPr>
          <a:lstStyle/>
          <a:p>
            <a:r>
              <a:rPr lang="en-IT" dirty="0"/>
              <a:t>Product Owner</a:t>
            </a:r>
          </a:p>
        </p:txBody>
      </p:sp>
      <p:sp>
        <p:nvSpPr>
          <p:cNvPr id="9" name="TextBox 8">
            <a:extLst>
              <a:ext uri="{FF2B5EF4-FFF2-40B4-BE49-F238E27FC236}">
                <a16:creationId xmlns:a16="http://schemas.microsoft.com/office/drawing/2014/main" id="{D9E7C65B-0D93-E849-89F2-A88A0F0AE38D}"/>
              </a:ext>
            </a:extLst>
          </p:cNvPr>
          <p:cNvSpPr txBox="1"/>
          <p:nvPr/>
        </p:nvSpPr>
        <p:spPr>
          <a:xfrm>
            <a:off x="1509029" y="2963457"/>
            <a:ext cx="1770806" cy="369332"/>
          </a:xfrm>
          <a:prstGeom prst="rect">
            <a:avLst/>
          </a:prstGeom>
          <a:noFill/>
        </p:spPr>
        <p:txBody>
          <a:bodyPr wrap="none" rtlCol="0">
            <a:spAutoFit/>
          </a:bodyPr>
          <a:lstStyle/>
          <a:p>
            <a:r>
              <a:rPr lang="en-IT" dirty="0"/>
              <a:t>User / Caregiver</a:t>
            </a:r>
          </a:p>
        </p:txBody>
      </p:sp>
      <p:pic>
        <p:nvPicPr>
          <p:cNvPr id="11" name="Graphic 10">
            <a:extLst>
              <a:ext uri="{FF2B5EF4-FFF2-40B4-BE49-F238E27FC236}">
                <a16:creationId xmlns:a16="http://schemas.microsoft.com/office/drawing/2014/main" id="{B382DDDB-0ED1-364F-156B-EA51EDFF65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64337" y="1903267"/>
            <a:ext cx="1060189" cy="1060189"/>
          </a:xfrm>
          <a:prstGeom prst="rect">
            <a:avLst/>
          </a:prstGeom>
        </p:spPr>
      </p:pic>
      <p:pic>
        <p:nvPicPr>
          <p:cNvPr id="13" name="Graphic 12">
            <a:extLst>
              <a:ext uri="{FF2B5EF4-FFF2-40B4-BE49-F238E27FC236}">
                <a16:creationId xmlns:a16="http://schemas.microsoft.com/office/drawing/2014/main" id="{86BF50AD-8297-75A7-9778-76570CDD7E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7526" y="3520522"/>
            <a:ext cx="1060189" cy="1060189"/>
          </a:xfrm>
          <a:prstGeom prst="rect">
            <a:avLst/>
          </a:prstGeom>
        </p:spPr>
      </p:pic>
      <p:sp>
        <p:nvSpPr>
          <p:cNvPr id="14" name="TextBox 13">
            <a:extLst>
              <a:ext uri="{FF2B5EF4-FFF2-40B4-BE49-F238E27FC236}">
                <a16:creationId xmlns:a16="http://schemas.microsoft.com/office/drawing/2014/main" id="{0B25ADC5-3882-525E-1CCA-7318A669EB32}"/>
              </a:ext>
            </a:extLst>
          </p:cNvPr>
          <p:cNvSpPr txBox="1"/>
          <p:nvPr/>
        </p:nvSpPr>
        <p:spPr>
          <a:xfrm>
            <a:off x="1611759" y="4580711"/>
            <a:ext cx="1494255" cy="369332"/>
          </a:xfrm>
          <a:prstGeom prst="rect">
            <a:avLst/>
          </a:prstGeom>
          <a:noFill/>
        </p:spPr>
        <p:txBody>
          <a:bodyPr wrap="none" rtlCol="0">
            <a:spAutoFit/>
          </a:bodyPr>
          <a:lstStyle/>
          <a:p>
            <a:r>
              <a:rPr lang="en-IT" dirty="0"/>
              <a:t>Management</a:t>
            </a:r>
          </a:p>
        </p:txBody>
      </p:sp>
      <p:pic>
        <p:nvPicPr>
          <p:cNvPr id="17" name="Graphic 16">
            <a:extLst>
              <a:ext uri="{FF2B5EF4-FFF2-40B4-BE49-F238E27FC236}">
                <a16:creationId xmlns:a16="http://schemas.microsoft.com/office/drawing/2014/main" id="{F9F110BF-DF52-083D-F170-D474CF920E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0326" y="4451559"/>
            <a:ext cx="1060189" cy="1060189"/>
          </a:xfrm>
          <a:prstGeom prst="rect">
            <a:avLst/>
          </a:prstGeom>
        </p:spPr>
      </p:pic>
      <p:sp>
        <p:nvSpPr>
          <p:cNvPr id="19" name="TextBox 18">
            <a:extLst>
              <a:ext uri="{FF2B5EF4-FFF2-40B4-BE49-F238E27FC236}">
                <a16:creationId xmlns:a16="http://schemas.microsoft.com/office/drawing/2014/main" id="{1EAB42DB-68F3-9F1D-D46E-9FCB9111CB93}"/>
              </a:ext>
            </a:extLst>
          </p:cNvPr>
          <p:cNvSpPr txBox="1"/>
          <p:nvPr/>
        </p:nvSpPr>
        <p:spPr>
          <a:xfrm>
            <a:off x="4517506" y="5517229"/>
            <a:ext cx="1575175" cy="369332"/>
          </a:xfrm>
          <a:prstGeom prst="rect">
            <a:avLst/>
          </a:prstGeom>
          <a:noFill/>
        </p:spPr>
        <p:txBody>
          <a:bodyPr wrap="none" rtlCol="0">
            <a:spAutoFit/>
          </a:bodyPr>
          <a:lstStyle/>
          <a:p>
            <a:r>
              <a:rPr lang="en-IT" dirty="0"/>
              <a:t>Scrum Master</a:t>
            </a:r>
          </a:p>
        </p:txBody>
      </p:sp>
      <p:pic>
        <p:nvPicPr>
          <p:cNvPr id="20" name="Graphic 19">
            <a:extLst>
              <a:ext uri="{FF2B5EF4-FFF2-40B4-BE49-F238E27FC236}">
                <a16:creationId xmlns:a16="http://schemas.microsoft.com/office/drawing/2014/main" id="{99BA413A-500B-F064-B8E1-96819570FC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25245" y="3636334"/>
            <a:ext cx="1060189" cy="1060189"/>
          </a:xfrm>
          <a:prstGeom prst="rect">
            <a:avLst/>
          </a:prstGeom>
        </p:spPr>
      </p:pic>
      <p:sp>
        <p:nvSpPr>
          <p:cNvPr id="21" name="TextBox 20">
            <a:extLst>
              <a:ext uri="{FF2B5EF4-FFF2-40B4-BE49-F238E27FC236}">
                <a16:creationId xmlns:a16="http://schemas.microsoft.com/office/drawing/2014/main" id="{B2D6A9D4-4746-34EC-1A2E-84BA915C9FDE}"/>
              </a:ext>
            </a:extLst>
          </p:cNvPr>
          <p:cNvSpPr txBox="1"/>
          <p:nvPr/>
        </p:nvSpPr>
        <p:spPr>
          <a:xfrm>
            <a:off x="6402069" y="4696523"/>
            <a:ext cx="2106539" cy="369332"/>
          </a:xfrm>
          <a:prstGeom prst="rect">
            <a:avLst/>
          </a:prstGeom>
          <a:noFill/>
        </p:spPr>
        <p:txBody>
          <a:bodyPr wrap="none" rtlCol="0">
            <a:spAutoFit/>
          </a:bodyPr>
          <a:lstStyle/>
          <a:p>
            <a:r>
              <a:rPr lang="en-IT" dirty="0"/>
              <a:t>Development Team</a:t>
            </a:r>
          </a:p>
        </p:txBody>
      </p:sp>
      <p:pic>
        <p:nvPicPr>
          <p:cNvPr id="22" name="Graphic 21">
            <a:extLst>
              <a:ext uri="{FF2B5EF4-FFF2-40B4-BE49-F238E27FC236}">
                <a16:creationId xmlns:a16="http://schemas.microsoft.com/office/drawing/2014/main" id="{33961D51-0580-29B5-5B31-1F810F7645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23138" y="2919785"/>
            <a:ext cx="685488" cy="685488"/>
          </a:xfrm>
          <a:prstGeom prst="rect">
            <a:avLst/>
          </a:prstGeom>
        </p:spPr>
      </p:pic>
      <p:sp>
        <p:nvSpPr>
          <p:cNvPr id="24" name="TextBox 23">
            <a:extLst>
              <a:ext uri="{FF2B5EF4-FFF2-40B4-BE49-F238E27FC236}">
                <a16:creationId xmlns:a16="http://schemas.microsoft.com/office/drawing/2014/main" id="{1F5F8A85-2DB2-CC57-E10E-A6BD2FBF124C}"/>
              </a:ext>
            </a:extLst>
          </p:cNvPr>
          <p:cNvSpPr txBox="1"/>
          <p:nvPr/>
        </p:nvSpPr>
        <p:spPr>
          <a:xfrm>
            <a:off x="6939465" y="3343068"/>
            <a:ext cx="1272850" cy="369332"/>
          </a:xfrm>
          <a:prstGeom prst="rect">
            <a:avLst/>
          </a:prstGeom>
          <a:noFill/>
        </p:spPr>
        <p:txBody>
          <a:bodyPr wrap="square">
            <a:spAutoFit/>
          </a:bodyPr>
          <a:lstStyle/>
          <a:p>
            <a:r>
              <a:rPr lang="en-IT" dirty="0">
                <a:solidFill>
                  <a:schemeClr val="accent2"/>
                </a:solidFill>
              </a:rPr>
              <a:t>Tech Lead</a:t>
            </a:r>
          </a:p>
        </p:txBody>
      </p:sp>
      <p:pic>
        <p:nvPicPr>
          <p:cNvPr id="25" name="Graphic 24">
            <a:extLst>
              <a:ext uri="{FF2B5EF4-FFF2-40B4-BE49-F238E27FC236}">
                <a16:creationId xmlns:a16="http://schemas.microsoft.com/office/drawing/2014/main" id="{1F2D3E61-6EEC-05B5-8E62-737BB48EE8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0259" y="1006071"/>
            <a:ext cx="1060189" cy="1060189"/>
          </a:xfrm>
          <a:prstGeom prst="rect">
            <a:avLst/>
          </a:prstGeom>
        </p:spPr>
      </p:pic>
      <p:sp>
        <p:nvSpPr>
          <p:cNvPr id="26" name="TextBox 25">
            <a:extLst>
              <a:ext uri="{FF2B5EF4-FFF2-40B4-BE49-F238E27FC236}">
                <a16:creationId xmlns:a16="http://schemas.microsoft.com/office/drawing/2014/main" id="{2488B48C-D667-4B9E-07C8-08EFDFBB9376}"/>
              </a:ext>
            </a:extLst>
          </p:cNvPr>
          <p:cNvSpPr txBox="1"/>
          <p:nvPr/>
        </p:nvSpPr>
        <p:spPr>
          <a:xfrm>
            <a:off x="10064383" y="2150589"/>
            <a:ext cx="1560555" cy="369332"/>
          </a:xfrm>
          <a:prstGeom prst="rect">
            <a:avLst/>
          </a:prstGeom>
          <a:noFill/>
        </p:spPr>
        <p:txBody>
          <a:bodyPr wrap="none" rtlCol="0">
            <a:spAutoFit/>
          </a:bodyPr>
          <a:lstStyle/>
          <a:p>
            <a:r>
              <a:rPr lang="en-IT" dirty="0"/>
              <a:t>DevOps Team</a:t>
            </a:r>
          </a:p>
        </p:txBody>
      </p:sp>
      <p:pic>
        <p:nvPicPr>
          <p:cNvPr id="27" name="Graphic 26">
            <a:extLst>
              <a:ext uri="{FF2B5EF4-FFF2-40B4-BE49-F238E27FC236}">
                <a16:creationId xmlns:a16="http://schemas.microsoft.com/office/drawing/2014/main" id="{90A13BE5-68E4-D18C-A3AF-05C98D83C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98480" y="2721227"/>
            <a:ext cx="1060189" cy="1060189"/>
          </a:xfrm>
          <a:prstGeom prst="rect">
            <a:avLst/>
          </a:prstGeom>
        </p:spPr>
      </p:pic>
      <p:sp>
        <p:nvSpPr>
          <p:cNvPr id="28" name="TextBox 27">
            <a:extLst>
              <a:ext uri="{FF2B5EF4-FFF2-40B4-BE49-F238E27FC236}">
                <a16:creationId xmlns:a16="http://schemas.microsoft.com/office/drawing/2014/main" id="{A13358D8-ED28-94B5-F8A6-69E39EB4ADA3}"/>
              </a:ext>
            </a:extLst>
          </p:cNvPr>
          <p:cNvSpPr txBox="1"/>
          <p:nvPr/>
        </p:nvSpPr>
        <p:spPr>
          <a:xfrm>
            <a:off x="10068639" y="3840696"/>
            <a:ext cx="1871025" cy="646331"/>
          </a:xfrm>
          <a:prstGeom prst="rect">
            <a:avLst/>
          </a:prstGeom>
          <a:noFill/>
        </p:spPr>
        <p:txBody>
          <a:bodyPr wrap="none" rtlCol="0">
            <a:spAutoFit/>
          </a:bodyPr>
          <a:lstStyle/>
          <a:p>
            <a:r>
              <a:rPr lang="en-IT" dirty="0"/>
              <a:t>Data Engineering</a:t>
            </a:r>
          </a:p>
          <a:p>
            <a:r>
              <a:rPr lang="en-IT" dirty="0"/>
              <a:t> Team</a:t>
            </a:r>
          </a:p>
        </p:txBody>
      </p:sp>
      <p:pic>
        <p:nvPicPr>
          <p:cNvPr id="29" name="Graphic 28">
            <a:extLst>
              <a:ext uri="{FF2B5EF4-FFF2-40B4-BE49-F238E27FC236}">
                <a16:creationId xmlns:a16="http://schemas.microsoft.com/office/drawing/2014/main" id="{65823A2A-D64E-E41D-984E-467FC3830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7430" y="877617"/>
            <a:ext cx="1060189" cy="1060189"/>
          </a:xfrm>
          <a:prstGeom prst="rect">
            <a:avLst/>
          </a:prstGeom>
        </p:spPr>
      </p:pic>
      <p:sp>
        <p:nvSpPr>
          <p:cNvPr id="30" name="TextBox 29">
            <a:extLst>
              <a:ext uri="{FF2B5EF4-FFF2-40B4-BE49-F238E27FC236}">
                <a16:creationId xmlns:a16="http://schemas.microsoft.com/office/drawing/2014/main" id="{AD7D8977-32A4-9BD3-92FB-0FBCF1433FA5}"/>
              </a:ext>
            </a:extLst>
          </p:cNvPr>
          <p:cNvSpPr txBox="1"/>
          <p:nvPr/>
        </p:nvSpPr>
        <p:spPr>
          <a:xfrm>
            <a:off x="4488480" y="1937806"/>
            <a:ext cx="2107628" cy="369332"/>
          </a:xfrm>
          <a:prstGeom prst="rect">
            <a:avLst/>
          </a:prstGeom>
          <a:noFill/>
        </p:spPr>
        <p:txBody>
          <a:bodyPr wrap="none" rtlCol="0">
            <a:spAutoFit/>
          </a:bodyPr>
          <a:lstStyle/>
          <a:p>
            <a:r>
              <a:rPr lang="en-IT" dirty="0"/>
              <a:t>Other Stakeholders</a:t>
            </a:r>
          </a:p>
        </p:txBody>
      </p:sp>
      <p:sp>
        <p:nvSpPr>
          <p:cNvPr id="31" name="Rounded Rectangle 30">
            <a:extLst>
              <a:ext uri="{FF2B5EF4-FFF2-40B4-BE49-F238E27FC236}">
                <a16:creationId xmlns:a16="http://schemas.microsoft.com/office/drawing/2014/main" id="{D7F5DD78-7C07-1325-9D2C-82B09062BF41}"/>
              </a:ext>
            </a:extLst>
          </p:cNvPr>
          <p:cNvSpPr/>
          <p:nvPr/>
        </p:nvSpPr>
        <p:spPr>
          <a:xfrm>
            <a:off x="4112489" y="2548407"/>
            <a:ext cx="5020878" cy="3310157"/>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T"/>
          </a:p>
        </p:txBody>
      </p:sp>
      <p:cxnSp>
        <p:nvCxnSpPr>
          <p:cNvPr id="33" name="Straight Connector 32">
            <a:extLst>
              <a:ext uri="{FF2B5EF4-FFF2-40B4-BE49-F238E27FC236}">
                <a16:creationId xmlns:a16="http://schemas.microsoft.com/office/drawing/2014/main" id="{3773E066-9D64-42E9-650A-16AAD04DEDD7}"/>
              </a:ext>
            </a:extLst>
          </p:cNvPr>
          <p:cNvCxnSpPr>
            <a:cxnSpLocks/>
          </p:cNvCxnSpPr>
          <p:nvPr/>
        </p:nvCxnSpPr>
        <p:spPr>
          <a:xfrm flipV="1">
            <a:off x="2841015" y="3078780"/>
            <a:ext cx="2003524" cy="1068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E94F393-2A58-21C6-6559-210D947DE4F6}"/>
              </a:ext>
            </a:extLst>
          </p:cNvPr>
          <p:cNvCxnSpPr>
            <a:cxnSpLocks/>
          </p:cNvCxnSpPr>
          <p:nvPr/>
        </p:nvCxnSpPr>
        <p:spPr>
          <a:xfrm>
            <a:off x="5256956" y="2294103"/>
            <a:ext cx="0" cy="34560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8E765D3-995A-2CF5-8587-EB22863C0F40}"/>
              </a:ext>
            </a:extLst>
          </p:cNvPr>
          <p:cNvCxnSpPr>
            <a:cxnSpLocks/>
          </p:cNvCxnSpPr>
          <p:nvPr/>
        </p:nvCxnSpPr>
        <p:spPr>
          <a:xfrm>
            <a:off x="2776873" y="2519396"/>
            <a:ext cx="2057095" cy="559384"/>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772B648B-0176-A13C-B8EC-E0AF99CAAA27}"/>
              </a:ext>
            </a:extLst>
          </p:cNvPr>
          <p:cNvCxnSpPr>
            <a:cxnSpLocks/>
          </p:cNvCxnSpPr>
          <p:nvPr/>
        </p:nvCxnSpPr>
        <p:spPr>
          <a:xfrm>
            <a:off x="5975508" y="3612883"/>
            <a:ext cx="779498" cy="619667"/>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CF19E36-4E61-069D-1E2E-1F672DA9BCBA}"/>
              </a:ext>
            </a:extLst>
          </p:cNvPr>
          <p:cNvCxnSpPr>
            <a:cxnSpLocks/>
          </p:cNvCxnSpPr>
          <p:nvPr/>
        </p:nvCxnSpPr>
        <p:spPr>
          <a:xfrm>
            <a:off x="5271165" y="4102131"/>
            <a:ext cx="0" cy="32143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B54DCF1-F1C4-E42F-307A-B6D412D982BC}"/>
              </a:ext>
            </a:extLst>
          </p:cNvPr>
          <p:cNvCxnSpPr>
            <a:cxnSpLocks/>
          </p:cNvCxnSpPr>
          <p:nvPr/>
        </p:nvCxnSpPr>
        <p:spPr>
          <a:xfrm flipH="1">
            <a:off x="5737865" y="4423364"/>
            <a:ext cx="1017141" cy="542223"/>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EF1AE01B-B8E7-A6FA-75DC-E2F86DA9821A}"/>
              </a:ext>
            </a:extLst>
          </p:cNvPr>
          <p:cNvCxnSpPr>
            <a:cxnSpLocks/>
          </p:cNvCxnSpPr>
          <p:nvPr/>
        </p:nvCxnSpPr>
        <p:spPr>
          <a:xfrm flipH="1" flipV="1">
            <a:off x="2841015" y="4301300"/>
            <a:ext cx="1966978" cy="682632"/>
          </a:xfrm>
          <a:prstGeom prst="line">
            <a:avLst/>
          </a:prstGeom>
          <a:ln/>
        </p:spPr>
        <p:style>
          <a:lnRef idx="1">
            <a:schemeClr val="accent2"/>
          </a:lnRef>
          <a:fillRef idx="0">
            <a:schemeClr val="accent2"/>
          </a:fillRef>
          <a:effectRef idx="0">
            <a:schemeClr val="accent2"/>
          </a:effectRef>
          <a:fontRef idx="minor">
            <a:schemeClr val="tx1"/>
          </a:fontRef>
        </p:style>
      </p:cxnSp>
      <p:sp>
        <p:nvSpPr>
          <p:cNvPr id="60" name="Rounded Rectangle 59">
            <a:extLst>
              <a:ext uri="{FF2B5EF4-FFF2-40B4-BE49-F238E27FC236}">
                <a16:creationId xmlns:a16="http://schemas.microsoft.com/office/drawing/2014/main" id="{E08999B7-9F98-FD04-07F7-E4636965EE4D}"/>
              </a:ext>
            </a:extLst>
          </p:cNvPr>
          <p:cNvSpPr/>
          <p:nvPr/>
        </p:nvSpPr>
        <p:spPr>
          <a:xfrm>
            <a:off x="10032210" y="881473"/>
            <a:ext cx="1592728" cy="1221683"/>
          </a:xfrm>
          <a:prstGeom prst="roundRect">
            <a:avLst/>
          </a:pr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T"/>
          </a:p>
        </p:txBody>
      </p:sp>
      <p:sp>
        <p:nvSpPr>
          <p:cNvPr id="61" name="Rounded Rectangle 60">
            <a:extLst>
              <a:ext uri="{FF2B5EF4-FFF2-40B4-BE49-F238E27FC236}">
                <a16:creationId xmlns:a16="http://schemas.microsoft.com/office/drawing/2014/main" id="{4E029196-F407-F6AF-AAC0-90F02B4EBC4A}"/>
              </a:ext>
            </a:extLst>
          </p:cNvPr>
          <p:cNvSpPr/>
          <p:nvPr/>
        </p:nvSpPr>
        <p:spPr>
          <a:xfrm>
            <a:off x="10068639" y="2673794"/>
            <a:ext cx="1592728" cy="1221683"/>
          </a:xfrm>
          <a:prstGeom prst="roundRect">
            <a:avLst/>
          </a:pr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T"/>
          </a:p>
        </p:txBody>
      </p:sp>
      <p:cxnSp>
        <p:nvCxnSpPr>
          <p:cNvPr id="63" name="Straight Connector 62">
            <a:extLst>
              <a:ext uri="{FF2B5EF4-FFF2-40B4-BE49-F238E27FC236}">
                <a16:creationId xmlns:a16="http://schemas.microsoft.com/office/drawing/2014/main" id="{F91CAF4A-1C6E-E40A-B081-96CE9D87551F}"/>
              </a:ext>
            </a:extLst>
          </p:cNvPr>
          <p:cNvCxnSpPr>
            <a:cxnSpLocks/>
            <a:endCxn id="60" idx="1"/>
          </p:cNvCxnSpPr>
          <p:nvPr/>
        </p:nvCxnSpPr>
        <p:spPr>
          <a:xfrm flipV="1">
            <a:off x="8665935" y="1492315"/>
            <a:ext cx="1366275" cy="2348381"/>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1024" name="Straight Connector 1023">
            <a:extLst>
              <a:ext uri="{FF2B5EF4-FFF2-40B4-BE49-F238E27FC236}">
                <a16:creationId xmlns:a16="http://schemas.microsoft.com/office/drawing/2014/main" id="{F6C78450-A8D2-656C-8936-44AAB8DF3785}"/>
              </a:ext>
            </a:extLst>
          </p:cNvPr>
          <p:cNvCxnSpPr>
            <a:cxnSpLocks/>
            <a:endCxn id="61" idx="1"/>
          </p:cNvCxnSpPr>
          <p:nvPr/>
        </p:nvCxnSpPr>
        <p:spPr>
          <a:xfrm flipV="1">
            <a:off x="8693059" y="3284636"/>
            <a:ext cx="1375580" cy="5560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1032" name="Graphic 1031">
            <a:extLst>
              <a:ext uri="{FF2B5EF4-FFF2-40B4-BE49-F238E27FC236}">
                <a16:creationId xmlns:a16="http://schemas.microsoft.com/office/drawing/2014/main" id="{175C2961-AD7C-9358-8E35-8204A8017A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5257" y="5005561"/>
            <a:ext cx="712760" cy="712760"/>
          </a:xfrm>
          <a:prstGeom prst="rect">
            <a:avLst/>
          </a:prstGeom>
        </p:spPr>
      </p:pic>
      <p:sp>
        <p:nvSpPr>
          <p:cNvPr id="1034" name="TextBox 1033">
            <a:extLst>
              <a:ext uri="{FF2B5EF4-FFF2-40B4-BE49-F238E27FC236}">
                <a16:creationId xmlns:a16="http://schemas.microsoft.com/office/drawing/2014/main" id="{EE00EC05-DF8B-9DC9-EEDD-700461128204}"/>
              </a:ext>
            </a:extLst>
          </p:cNvPr>
          <p:cNvSpPr txBox="1"/>
          <p:nvPr/>
        </p:nvSpPr>
        <p:spPr>
          <a:xfrm>
            <a:off x="6818987" y="5433244"/>
            <a:ext cx="674287" cy="369332"/>
          </a:xfrm>
          <a:prstGeom prst="rect">
            <a:avLst/>
          </a:prstGeom>
          <a:noFill/>
        </p:spPr>
        <p:txBody>
          <a:bodyPr wrap="square">
            <a:spAutoFit/>
          </a:bodyPr>
          <a:lstStyle/>
          <a:p>
            <a:r>
              <a:rPr lang="en-IT" dirty="0"/>
              <a:t>QA</a:t>
            </a:r>
          </a:p>
        </p:txBody>
      </p:sp>
    </p:spTree>
    <p:extLst>
      <p:ext uri="{BB962C8B-B14F-4D97-AF65-F5344CB8AC3E}">
        <p14:creationId xmlns:p14="http://schemas.microsoft.com/office/powerpoint/2010/main" val="269569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5D69-F24A-5E85-B1A0-9086CA9D3BF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B646496-2F24-4A7D-AE97-21DB500D5098}"/>
              </a:ext>
            </a:extLst>
          </p:cNvPr>
          <p:cNvSpPr>
            <a:spLocks noGrp="1"/>
          </p:cNvSpPr>
          <p:nvPr>
            <p:ph type="sldNum" sz="quarter" idx="12"/>
          </p:nvPr>
        </p:nvSpPr>
        <p:spPr/>
        <p:txBody>
          <a:bodyPr/>
          <a:lstStyle/>
          <a:p>
            <a:fld id="{760FD739-72FB-7F4C-B85F-CC87BB8B778D}" type="slidenum">
              <a:rPr lang="it-IT" smtClean="0"/>
              <a:pPr/>
              <a:t>19</a:t>
            </a:fld>
            <a:endParaRPr lang="it-IT"/>
          </a:p>
        </p:txBody>
      </p:sp>
      <p:sp>
        <p:nvSpPr>
          <p:cNvPr id="5" name="Rectangle 4">
            <a:extLst>
              <a:ext uri="{FF2B5EF4-FFF2-40B4-BE49-F238E27FC236}">
                <a16:creationId xmlns:a16="http://schemas.microsoft.com/office/drawing/2014/main" id="{A8CDD8AB-84E2-98AF-4E87-27817AA094D9}"/>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FF8C6258-C8F1-7A46-F459-A5FAC529B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67EC7B-1272-B450-F906-09D7963F51EC}"/>
              </a:ext>
            </a:extLst>
          </p:cNvPr>
          <p:cNvSpPr txBox="1"/>
          <p:nvPr/>
        </p:nvSpPr>
        <p:spPr>
          <a:xfrm>
            <a:off x="4683211" y="129385"/>
            <a:ext cx="6247059" cy="461665"/>
          </a:xfrm>
          <a:prstGeom prst="rect">
            <a:avLst/>
          </a:prstGeom>
          <a:noFill/>
        </p:spPr>
        <p:txBody>
          <a:bodyPr wrap="square">
            <a:spAutoFit/>
          </a:bodyPr>
          <a:lstStyle/>
          <a:p>
            <a:r>
              <a:rPr lang="it-IT" sz="2400" b="1" dirty="0">
                <a:solidFill>
                  <a:schemeClr val="bg1"/>
                </a:solidFill>
                <a:latin typeface="+mj-lt"/>
              </a:rPr>
              <a:t>METODOLOGIA AGILE – SCRUM - GLOSSARIO</a:t>
            </a:r>
            <a:endParaRPr lang="en-GB" sz="2400" b="1" dirty="0">
              <a:solidFill>
                <a:schemeClr val="bg1"/>
              </a:solidFill>
              <a:latin typeface="+mj-lt"/>
            </a:endParaRPr>
          </a:p>
        </p:txBody>
      </p:sp>
      <p:sp>
        <p:nvSpPr>
          <p:cNvPr id="10" name="TextBox 9">
            <a:extLst>
              <a:ext uri="{FF2B5EF4-FFF2-40B4-BE49-F238E27FC236}">
                <a16:creationId xmlns:a16="http://schemas.microsoft.com/office/drawing/2014/main" id="{EE13E077-2844-52B8-4715-DD8235EB7EC9}"/>
              </a:ext>
            </a:extLst>
          </p:cNvPr>
          <p:cNvSpPr txBox="1"/>
          <p:nvPr/>
        </p:nvSpPr>
        <p:spPr>
          <a:xfrm>
            <a:off x="185056" y="1237220"/>
            <a:ext cx="11484429" cy="4339650"/>
          </a:xfrm>
          <a:prstGeom prst="rect">
            <a:avLst/>
          </a:prstGeom>
          <a:noFill/>
        </p:spPr>
        <p:txBody>
          <a:bodyPr wrap="square">
            <a:spAutoFit/>
          </a:bodyPr>
          <a:lstStyle/>
          <a:p>
            <a:r>
              <a:rPr lang="en-GB" sz="1600" b="1" dirty="0">
                <a:latin typeface="Aptos" panose="020B0004020202020204" pitchFamily="34" charset="0"/>
              </a:rPr>
              <a:t>Basic Scrum Glossary:</a:t>
            </a:r>
          </a:p>
          <a:p>
            <a:r>
              <a:rPr lang="en-GB" sz="1600" b="1" dirty="0">
                <a:latin typeface="Aptos" panose="020B0004020202020204" pitchFamily="34" charset="0"/>
              </a:rPr>
              <a:t>Scrum Artefacts:</a:t>
            </a:r>
          </a:p>
          <a:p>
            <a:r>
              <a:rPr lang="en-GB" sz="1600" b="1" dirty="0">
                <a:latin typeface="Aptos" panose="020B0004020202020204" pitchFamily="34" charset="0"/>
              </a:rPr>
              <a:t>1.Increment: </a:t>
            </a:r>
            <a:r>
              <a:rPr lang="en-GB" sz="1600" dirty="0">
                <a:latin typeface="Aptos" panose="020B0004020202020204" pitchFamily="34" charset="0"/>
              </a:rPr>
              <a:t>Scrum Artifact that defines the complete and valuable work produced by the Developers during a Sprint. The sum of all Increments form a product.</a:t>
            </a:r>
            <a:endParaRPr lang="en-GB" sz="1600" b="1" dirty="0">
              <a:latin typeface="Aptos" panose="020B0004020202020204" pitchFamily="34" charset="0"/>
            </a:endParaRPr>
          </a:p>
          <a:p>
            <a:r>
              <a:rPr lang="en-GB" sz="1600" b="1" dirty="0">
                <a:latin typeface="Aptos" panose="020B0004020202020204" pitchFamily="34" charset="0"/>
              </a:rPr>
              <a:t>2.Product Backlog: </a:t>
            </a:r>
            <a:r>
              <a:rPr lang="en-GB" sz="1600" dirty="0">
                <a:latin typeface="Aptos" panose="020B0004020202020204" pitchFamily="34" charset="0"/>
              </a:rPr>
              <a:t>A Scrum Artifact that consists of an ordered list of the work to be done in order to create, maintain and sustain a product. Managed by the Product Owner.</a:t>
            </a:r>
          </a:p>
          <a:p>
            <a:r>
              <a:rPr lang="en-GB" sz="1600" b="1" dirty="0">
                <a:latin typeface="Aptos" panose="020B0004020202020204" pitchFamily="34" charset="0"/>
              </a:rPr>
              <a:t>3.Sprint Backlog: </a:t>
            </a:r>
            <a:r>
              <a:rPr lang="en-GB" sz="1600" dirty="0">
                <a:latin typeface="Aptos" panose="020B0004020202020204" pitchFamily="34" charset="0"/>
              </a:rPr>
              <a:t>Set of tasks and user stories selected from the product backlog for completion within the current sprint.</a:t>
            </a:r>
          </a:p>
          <a:p>
            <a:r>
              <a:rPr lang="en-GB" sz="1600" dirty="0">
                <a:latin typeface="Aptos" panose="020B0004020202020204" pitchFamily="34" charset="0"/>
              </a:rPr>
              <a:t>In </a:t>
            </a:r>
            <a:r>
              <a:rPr lang="en-GB" sz="1600" b="1" dirty="0">
                <a:latin typeface="Aptos" panose="020B0004020202020204" pitchFamily="34" charset="0"/>
              </a:rPr>
              <a:t>2020</a:t>
            </a:r>
            <a:r>
              <a:rPr lang="en-GB" sz="1600" dirty="0">
                <a:latin typeface="Aptos" panose="020B0004020202020204" pitchFamily="34" charset="0"/>
              </a:rPr>
              <a:t> they introduced new artefacts:</a:t>
            </a:r>
          </a:p>
          <a:p>
            <a:pPr lvl="1">
              <a:buFont typeface="Arial" panose="020B0604020202020204" pitchFamily="34" charset="0"/>
              <a:buChar char="•"/>
            </a:pPr>
            <a:r>
              <a:rPr lang="en-GB" sz="1600" b="1" dirty="0">
                <a:latin typeface="Aptos" panose="020B0004020202020204" pitchFamily="34" charset="0"/>
              </a:rPr>
              <a:t>Product Goal </a:t>
            </a:r>
            <a:r>
              <a:rPr lang="en-GB" sz="1600" dirty="0">
                <a:latin typeface="Aptos" panose="020B0004020202020204" pitchFamily="34" charset="0"/>
              </a:rPr>
              <a:t>The Product Goal describes a future state of the product which can serve as a target for the Scrum Team to plan against. The Product Goal is in the Product Backlog. The rest of the Product Backlog emerges to define “what” will </a:t>
            </a:r>
            <a:r>
              <a:rPr lang="en-GB" sz="1600" dirty="0" err="1">
                <a:latin typeface="Aptos" panose="020B0004020202020204" pitchFamily="34" charset="0"/>
              </a:rPr>
              <a:t>fulfill</a:t>
            </a:r>
            <a:r>
              <a:rPr lang="en-GB" sz="1600" dirty="0">
                <a:latin typeface="Aptos" panose="020B0004020202020204" pitchFamily="34" charset="0"/>
              </a:rPr>
              <a:t> the Product Goal.</a:t>
            </a:r>
          </a:p>
          <a:p>
            <a:pPr lvl="1">
              <a:buFont typeface="Arial" panose="020B0604020202020204" pitchFamily="34" charset="0"/>
              <a:buChar char="•"/>
            </a:pPr>
            <a:r>
              <a:rPr lang="en-GB" sz="1600" b="1" dirty="0">
                <a:latin typeface="Aptos" panose="020B0004020202020204" pitchFamily="34" charset="0"/>
              </a:rPr>
              <a:t>Sprint Goal</a:t>
            </a:r>
            <a:r>
              <a:rPr lang="en-GB" sz="1600" dirty="0">
                <a:latin typeface="Aptos" panose="020B0004020202020204" pitchFamily="34" charset="0"/>
              </a:rPr>
              <a:t> </a:t>
            </a:r>
            <a:r>
              <a:rPr lang="en-GB" sz="1600" dirty="0"/>
              <a:t>a short expression of the purpose of a Sprint, often a business problem that is addressed. Functionality might be adjusted during the Sprint in order to achieve the Sprint Goal.</a:t>
            </a:r>
          </a:p>
          <a:p>
            <a:pPr lvl="1">
              <a:buFont typeface="Arial" panose="020B0604020202020204" pitchFamily="34" charset="0"/>
              <a:buChar char="•"/>
            </a:pPr>
            <a:r>
              <a:rPr lang="en-GB" sz="1600" b="1" dirty="0">
                <a:latin typeface="Aptos" panose="020B0004020202020204" pitchFamily="34" charset="0"/>
              </a:rPr>
              <a:t>Definition of Done: </a:t>
            </a:r>
            <a:r>
              <a:rPr lang="en-GB" sz="1600" dirty="0">
                <a:solidFill>
                  <a:srgbClr val="474747"/>
                </a:solidFill>
                <a:latin typeface="Aptos" panose="020B0004020202020204" pitchFamily="34" charset="0"/>
              </a:rPr>
              <a:t>is a formal description of the state of the Increment when it meets the quality measures required for the product. The moment a Product Backlog item meets the Definition of Done, an Increment is born. The Definition of Done creates transparency by providing everyone a shared understanding of what work was completed as part of the Increment. If a Product Backlog item does not meet the Definition of Done, it cannot be released or even presented at the Sprint Review.</a:t>
            </a:r>
            <a:endParaRPr lang="en-GB" sz="1600" dirty="0">
              <a:latin typeface="Aptos" panose="020B0004020202020204" pitchFamily="34" charset="0"/>
            </a:endParaRPr>
          </a:p>
        </p:txBody>
      </p:sp>
      <p:sp>
        <p:nvSpPr>
          <p:cNvPr id="18" name="TextBox 17">
            <a:extLst>
              <a:ext uri="{FF2B5EF4-FFF2-40B4-BE49-F238E27FC236}">
                <a16:creationId xmlns:a16="http://schemas.microsoft.com/office/drawing/2014/main" id="{FE549150-9128-C3E3-E0BA-04BA194E370B}"/>
              </a:ext>
            </a:extLst>
          </p:cNvPr>
          <p:cNvSpPr txBox="1"/>
          <p:nvPr/>
        </p:nvSpPr>
        <p:spPr>
          <a:xfrm>
            <a:off x="4350838" y="6415630"/>
            <a:ext cx="6096000" cy="369332"/>
          </a:xfrm>
          <a:prstGeom prst="rect">
            <a:avLst/>
          </a:prstGeom>
          <a:noFill/>
        </p:spPr>
        <p:txBody>
          <a:bodyPr wrap="square">
            <a:spAutoFit/>
          </a:bodyPr>
          <a:lstStyle/>
          <a:p>
            <a:r>
              <a:rPr lang="en-IT" dirty="0"/>
              <a:t>https://www.scrum.org/resources/scrum-glossary</a:t>
            </a:r>
          </a:p>
        </p:txBody>
      </p:sp>
    </p:spTree>
    <p:extLst>
      <p:ext uri="{BB962C8B-B14F-4D97-AF65-F5344CB8AC3E}">
        <p14:creationId xmlns:p14="http://schemas.microsoft.com/office/powerpoint/2010/main" val="251587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190750"/>
            <a:ext cx="10515600" cy="3229260"/>
          </a:xfrm>
        </p:spPr>
        <p:txBody>
          <a:bodyPr>
            <a:normAutofit/>
          </a:bodyPr>
          <a:lstStyle/>
          <a:p>
            <a:r>
              <a:rPr lang="it-IT" sz="2200" dirty="0">
                <a:latin typeface="Aptos" panose="020B0004020202020204" pitchFamily="34" charset="0"/>
                <a:cs typeface="Calibri Light" panose="020F0302020204030204" pitchFamily="34" charset="0"/>
              </a:rPr>
              <a:t>Processo di sviluppo </a:t>
            </a:r>
            <a:r>
              <a:rPr lang="it-IT" sz="2200" dirty="0">
                <a:latin typeface="Aptos" panose="020B0004020202020204" pitchFamily="34" charset="0"/>
                <a:cs typeface="Calibri Light" panose="020F0302020204030204" pitchFamily="34" charset="0"/>
                <a:sym typeface="Wingdings"/>
              </a:rPr>
              <a:t> </a:t>
            </a:r>
            <a:r>
              <a:rPr lang="it-IT" sz="2200" dirty="0">
                <a:latin typeface="Aptos" panose="020B0004020202020204" pitchFamily="34" charset="0"/>
                <a:cs typeface="Calibri Light" panose="020F0302020204030204" pitchFamily="34" charset="0"/>
              </a:rPr>
              <a:t>modo di organizzare le attività del ciclo di vita</a:t>
            </a:r>
          </a:p>
          <a:p>
            <a:r>
              <a:rPr lang="it-IT" sz="2200" dirty="0">
                <a:latin typeface="Aptos" panose="020B0004020202020204" pitchFamily="34" charset="0"/>
                <a:cs typeface="Calibri Light" panose="020F0302020204030204" pitchFamily="34" charset="0"/>
              </a:rPr>
              <a:t>Permette di assegnare risorse alle varie attività</a:t>
            </a:r>
          </a:p>
          <a:p>
            <a:r>
              <a:rPr lang="it-IT" sz="2200" dirty="0">
                <a:latin typeface="Aptos" panose="020B0004020202020204" pitchFamily="34" charset="0"/>
                <a:cs typeface="Calibri Light" panose="020F0302020204030204" pitchFamily="34" charset="0"/>
              </a:rPr>
              <a:t>Permette di fissare le </a:t>
            </a:r>
            <a:r>
              <a:rPr lang="it-IT" sz="2200" dirty="0" err="1">
                <a:latin typeface="Aptos" panose="020B0004020202020204" pitchFamily="34" charset="0"/>
                <a:cs typeface="Calibri Light" panose="020F0302020204030204" pitchFamily="34" charset="0"/>
              </a:rPr>
              <a:t>deadline</a:t>
            </a:r>
            <a:endParaRPr lang="it-IT" sz="2200" dirty="0">
              <a:latin typeface="Aptos" panose="020B0004020202020204" pitchFamily="34" charset="0"/>
              <a:cs typeface="Calibri Light" panose="020F0302020204030204" pitchFamily="34" charset="0"/>
            </a:endParaRPr>
          </a:p>
          <a:p>
            <a:r>
              <a:rPr lang="it-IT" sz="2200" dirty="0">
                <a:latin typeface="Aptos" panose="020B0004020202020204" pitchFamily="34" charset="0"/>
                <a:cs typeface="Calibri Light" panose="020F0302020204030204" pitchFamily="34" charset="0"/>
              </a:rPr>
              <a:t>FASE	</a:t>
            </a:r>
          </a:p>
          <a:p>
            <a:pPr lvl="1"/>
            <a:r>
              <a:rPr lang="it-IT" sz="2200" dirty="0">
                <a:latin typeface="Aptos" panose="020B0004020202020204" pitchFamily="34" charset="0"/>
                <a:cs typeface="Calibri Light" panose="020F0302020204030204" pitchFamily="34" charset="0"/>
              </a:rPr>
              <a:t>intervallo di tempo in cui si svolgono certe attività</a:t>
            </a:r>
          </a:p>
          <a:p>
            <a:pPr lvl="1"/>
            <a:r>
              <a:rPr lang="it-IT" sz="2200" dirty="0">
                <a:latin typeface="Aptos" panose="020B0004020202020204" pitchFamily="34" charset="0"/>
                <a:cs typeface="Calibri Light" panose="020F0302020204030204" pitchFamily="34" charset="0"/>
              </a:rPr>
              <a:t>Ciascuna attività può essere ripartita fra più fasi. </a:t>
            </a:r>
          </a:p>
          <a:p>
            <a:r>
              <a:rPr lang="it-IT" sz="2200" dirty="0">
                <a:latin typeface="Aptos" panose="020B0004020202020204" pitchFamily="34" charset="0"/>
                <a:cs typeface="Calibri Light" panose="020F0302020204030204" pitchFamily="34" charset="0"/>
              </a:rPr>
              <a:t>MODELLO DI PROCESSO </a:t>
            </a:r>
            <a:r>
              <a:rPr lang="it-IT" sz="2200" dirty="0">
                <a:latin typeface="Aptos" panose="020B0004020202020204" pitchFamily="34" charset="0"/>
                <a:cs typeface="Calibri Light" panose="020F0302020204030204" pitchFamily="34" charset="0"/>
                <a:sym typeface="Wingdings"/>
              </a:rPr>
              <a:t> </a:t>
            </a:r>
            <a:r>
              <a:rPr lang="it-IT" sz="2200" dirty="0">
                <a:latin typeface="Aptos" panose="020B0004020202020204" pitchFamily="34" charset="0"/>
                <a:cs typeface="Calibri Light" panose="020F0302020204030204" pitchFamily="34" charset="0"/>
              </a:rPr>
              <a:t>descrizione generica di una famiglia di processi simili, che realizzano il modello in modi diversi.</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2</a:t>
            </a:fld>
            <a:endParaRPr lang="it-IT"/>
          </a:p>
        </p:txBody>
      </p:sp>
      <p:sp>
        <p:nvSpPr>
          <p:cNvPr id="5" name="Rectangle 4">
            <a:extLst>
              <a:ext uri="{FF2B5EF4-FFF2-40B4-BE49-F238E27FC236}">
                <a16:creationId xmlns:a16="http://schemas.microsoft.com/office/drawing/2014/main" id="{8B02CAD9-F293-A825-49A0-2ED8B4F2E99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7711446F-0498-BF15-A199-BB11A77F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772564-388D-E804-9A67-AD3C0CC4E861}"/>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MODELLAZIONE DI PROCESSI</a:t>
            </a:r>
            <a:endParaRPr lang="en-GB" sz="2400" b="1" dirty="0">
              <a:solidFill>
                <a:schemeClr val="bg1"/>
              </a:solidFill>
              <a:latin typeface="+mj-lt"/>
            </a:endParaRPr>
          </a:p>
        </p:txBody>
      </p:sp>
    </p:spTree>
    <p:extLst>
      <p:ext uri="{BB962C8B-B14F-4D97-AF65-F5344CB8AC3E}">
        <p14:creationId xmlns:p14="http://schemas.microsoft.com/office/powerpoint/2010/main" val="414077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84E3C-D3EB-A3BB-2C92-EFAD81BDC8A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C7DA8D4-F56F-F4D9-1B16-CC39B67CED8A}"/>
              </a:ext>
            </a:extLst>
          </p:cNvPr>
          <p:cNvSpPr>
            <a:spLocks noGrp="1"/>
          </p:cNvSpPr>
          <p:nvPr>
            <p:ph type="sldNum" sz="quarter" idx="12"/>
          </p:nvPr>
        </p:nvSpPr>
        <p:spPr/>
        <p:txBody>
          <a:bodyPr/>
          <a:lstStyle/>
          <a:p>
            <a:fld id="{760FD739-72FB-7F4C-B85F-CC87BB8B778D}" type="slidenum">
              <a:rPr lang="it-IT" smtClean="0"/>
              <a:pPr/>
              <a:t>20</a:t>
            </a:fld>
            <a:endParaRPr lang="it-IT"/>
          </a:p>
        </p:txBody>
      </p:sp>
      <p:sp>
        <p:nvSpPr>
          <p:cNvPr id="5" name="Rectangle 4">
            <a:extLst>
              <a:ext uri="{FF2B5EF4-FFF2-40B4-BE49-F238E27FC236}">
                <a16:creationId xmlns:a16="http://schemas.microsoft.com/office/drawing/2014/main" id="{67170286-8BC1-AC2C-0136-11D75B7CB8D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65100388-A4BA-29B4-191C-6552D8223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56C16F-5B39-0763-BB72-14BE716B6F2B}"/>
              </a:ext>
            </a:extLst>
          </p:cNvPr>
          <p:cNvSpPr txBox="1"/>
          <p:nvPr/>
        </p:nvSpPr>
        <p:spPr>
          <a:xfrm>
            <a:off x="4683211" y="129385"/>
            <a:ext cx="6768560" cy="461665"/>
          </a:xfrm>
          <a:prstGeom prst="rect">
            <a:avLst/>
          </a:prstGeom>
          <a:noFill/>
        </p:spPr>
        <p:txBody>
          <a:bodyPr wrap="square">
            <a:spAutoFit/>
          </a:bodyPr>
          <a:lstStyle/>
          <a:p>
            <a:r>
              <a:rPr lang="it-IT" sz="2400" b="1" dirty="0">
                <a:solidFill>
                  <a:schemeClr val="bg1"/>
                </a:solidFill>
                <a:latin typeface="+mj-lt"/>
              </a:rPr>
              <a:t>METODOLOGIA AGILE – SCRUM - SPRINT</a:t>
            </a:r>
            <a:endParaRPr lang="en-GB" sz="2400" b="1" dirty="0">
              <a:solidFill>
                <a:schemeClr val="bg1"/>
              </a:solidFill>
              <a:latin typeface="+mj-lt"/>
            </a:endParaRPr>
          </a:p>
        </p:txBody>
      </p:sp>
      <p:sp>
        <p:nvSpPr>
          <p:cNvPr id="12" name="TextBox 11">
            <a:extLst>
              <a:ext uri="{FF2B5EF4-FFF2-40B4-BE49-F238E27FC236}">
                <a16:creationId xmlns:a16="http://schemas.microsoft.com/office/drawing/2014/main" id="{FC6CA9AB-0865-D593-1112-B6164A10F580}"/>
              </a:ext>
            </a:extLst>
          </p:cNvPr>
          <p:cNvSpPr txBox="1"/>
          <p:nvPr/>
        </p:nvSpPr>
        <p:spPr>
          <a:xfrm>
            <a:off x="91076" y="6415630"/>
            <a:ext cx="6096000" cy="369332"/>
          </a:xfrm>
          <a:prstGeom prst="rect">
            <a:avLst/>
          </a:prstGeom>
          <a:noFill/>
        </p:spPr>
        <p:txBody>
          <a:bodyPr wrap="square">
            <a:spAutoFit/>
          </a:bodyPr>
          <a:lstStyle/>
          <a:p>
            <a:r>
              <a:rPr lang="en-IT" dirty="0"/>
              <a:t>http://www.scrumguides.org/</a:t>
            </a:r>
          </a:p>
        </p:txBody>
      </p:sp>
      <p:sp>
        <p:nvSpPr>
          <p:cNvPr id="8" name="TextBox 7">
            <a:extLst>
              <a:ext uri="{FF2B5EF4-FFF2-40B4-BE49-F238E27FC236}">
                <a16:creationId xmlns:a16="http://schemas.microsoft.com/office/drawing/2014/main" id="{A4D9D879-30F9-C95F-9FA0-4FD19767013B}"/>
              </a:ext>
            </a:extLst>
          </p:cNvPr>
          <p:cNvSpPr txBox="1"/>
          <p:nvPr/>
        </p:nvSpPr>
        <p:spPr>
          <a:xfrm>
            <a:off x="-432663" y="1070865"/>
            <a:ext cx="10033863" cy="1600438"/>
          </a:xfrm>
          <a:prstGeom prst="rect">
            <a:avLst/>
          </a:prstGeom>
          <a:noFill/>
        </p:spPr>
        <p:txBody>
          <a:bodyPr wrap="square">
            <a:spAutoFit/>
          </a:bodyPr>
          <a:lstStyle/>
          <a:p>
            <a:pPr marL="742950" lvl="1" indent="-285750">
              <a:buFont typeface="+mj-lt"/>
              <a:buAutoNum type="arabicPeriod"/>
            </a:pPr>
            <a:r>
              <a:rPr lang="en-GB" sz="1400" b="1" dirty="0"/>
              <a:t>Product Backlog Creation: </a:t>
            </a:r>
            <a:r>
              <a:rPr lang="en-GB" sz="1400" dirty="0"/>
              <a:t>Create a prioritized list of all desired features, enhancements, and fixes.</a:t>
            </a:r>
          </a:p>
          <a:p>
            <a:pPr lvl="1">
              <a:buFont typeface="+mj-lt"/>
              <a:buAutoNum type="arabicPeriod"/>
            </a:pPr>
            <a:r>
              <a:rPr lang="en-GB" sz="1400" b="1" dirty="0"/>
              <a:t>    Sprint Planning: </a:t>
            </a:r>
            <a:r>
              <a:rPr lang="en-GB" sz="1400" dirty="0"/>
              <a:t>The Scrum team selects backlog items for the upcoming sprint and </a:t>
            </a:r>
            <a:br>
              <a:rPr lang="en-GB" sz="1400" dirty="0"/>
            </a:br>
            <a:r>
              <a:rPr lang="en-GB" sz="1400" u="sng" dirty="0"/>
              <a:t>defines clear goals and tasks.</a:t>
            </a:r>
          </a:p>
          <a:p>
            <a:pPr lvl="1">
              <a:buFont typeface="+mj-lt"/>
              <a:buAutoNum type="arabicPeriod"/>
            </a:pPr>
            <a:r>
              <a:rPr lang="en-GB" sz="1400" b="1" dirty="0"/>
              <a:t>   Sprint Execution: </a:t>
            </a:r>
            <a:r>
              <a:rPr lang="en-GB" sz="1400" dirty="0"/>
              <a:t>The team develops and tests features within the sprint timeframe.</a:t>
            </a:r>
          </a:p>
          <a:p>
            <a:pPr lvl="1">
              <a:buFont typeface="+mj-lt"/>
              <a:buAutoNum type="arabicPeriod"/>
            </a:pPr>
            <a:r>
              <a:rPr lang="en-GB" sz="1400" b="1" dirty="0"/>
              <a:t> Sprint Review: </a:t>
            </a:r>
            <a:r>
              <a:rPr lang="en-GB" sz="1400" dirty="0"/>
              <a:t>At the end of the sprint, the team demonstrates completed work to stakeholders, gathers feedback, and reviews progress.</a:t>
            </a:r>
          </a:p>
          <a:p>
            <a:pPr lvl="1">
              <a:buFont typeface="+mj-lt"/>
              <a:buAutoNum type="arabicPeriod"/>
            </a:pPr>
            <a:r>
              <a:rPr lang="en-GB" sz="1400" b="1" dirty="0"/>
              <a:t>Sprint Retrospective: </a:t>
            </a:r>
            <a:r>
              <a:rPr lang="en-GB" sz="1400" dirty="0"/>
              <a:t>The team reflects internally on the sprint's processes, identifying improvements for future sprints.</a:t>
            </a:r>
          </a:p>
        </p:txBody>
      </p:sp>
      <p:pic>
        <p:nvPicPr>
          <p:cNvPr id="9" name="Picture 2" descr="Scrum Framework">
            <a:extLst>
              <a:ext uri="{FF2B5EF4-FFF2-40B4-BE49-F238E27FC236}">
                <a16:creationId xmlns:a16="http://schemas.microsoft.com/office/drawing/2014/main" id="{D895D2A0-F1A4-1E3F-6F9B-E90C29CA4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76" y="2151171"/>
            <a:ext cx="9154886" cy="45774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FE79371-BC5F-B8DD-BCE6-6FA20B249ABC}"/>
              </a:ext>
            </a:extLst>
          </p:cNvPr>
          <p:cNvSpPr txBox="1"/>
          <p:nvPr/>
        </p:nvSpPr>
        <p:spPr>
          <a:xfrm>
            <a:off x="9245962" y="4090163"/>
            <a:ext cx="3098044" cy="2031325"/>
          </a:xfrm>
          <a:prstGeom prst="rect">
            <a:avLst/>
          </a:prstGeom>
          <a:noFill/>
        </p:spPr>
        <p:txBody>
          <a:bodyPr wrap="square">
            <a:spAutoFit/>
          </a:bodyPr>
          <a:lstStyle/>
          <a:p>
            <a:r>
              <a:rPr lang="en-GB" sz="1400" b="1" dirty="0"/>
              <a:t>Daily Scrum: </a:t>
            </a:r>
            <a:r>
              <a:rPr lang="en-GB" sz="1400" dirty="0"/>
              <a:t>During this brief meeting (time-boxed to </a:t>
            </a:r>
            <a:r>
              <a:rPr lang="en-GB" sz="1400" b="1" dirty="0"/>
              <a:t>15 minutes</a:t>
            </a:r>
            <a:r>
              <a:rPr lang="en-GB" sz="1400" dirty="0"/>
              <a:t>), each member of the development team typically addresses:</a:t>
            </a:r>
          </a:p>
          <a:p>
            <a:pPr>
              <a:buFont typeface="+mj-lt"/>
              <a:buAutoNum type="arabicPeriod"/>
            </a:pPr>
            <a:r>
              <a:rPr lang="en-GB" sz="1400" b="1" dirty="0"/>
              <a:t>What have I done since yesterday?</a:t>
            </a:r>
            <a:r>
              <a:rPr lang="en-GB" sz="1400" dirty="0"/>
              <a:t>.</a:t>
            </a:r>
          </a:p>
          <a:p>
            <a:pPr>
              <a:buFont typeface="+mj-lt"/>
              <a:buAutoNum type="arabicPeriod"/>
            </a:pPr>
            <a:r>
              <a:rPr lang="en-GB" sz="1400" b="1" dirty="0"/>
              <a:t>What will I work on today?</a:t>
            </a:r>
            <a:endParaRPr lang="en-GB" sz="1400" dirty="0"/>
          </a:p>
          <a:p>
            <a:pPr>
              <a:buFont typeface="+mj-lt"/>
              <a:buAutoNum type="arabicPeriod"/>
            </a:pPr>
            <a:r>
              <a:rPr lang="en-GB" sz="1400" b="1" dirty="0"/>
              <a:t>What obstacles or impediments am I facing?</a:t>
            </a:r>
            <a:endParaRPr lang="en-GB" sz="1400" dirty="0"/>
          </a:p>
        </p:txBody>
      </p:sp>
      <p:sp>
        <p:nvSpPr>
          <p:cNvPr id="11" name="TextBox 10">
            <a:extLst>
              <a:ext uri="{FF2B5EF4-FFF2-40B4-BE49-F238E27FC236}">
                <a16:creationId xmlns:a16="http://schemas.microsoft.com/office/drawing/2014/main" id="{45311DB8-4302-7EF1-B9DB-321CB3FCDF61}"/>
              </a:ext>
            </a:extLst>
          </p:cNvPr>
          <p:cNvSpPr txBox="1"/>
          <p:nvPr/>
        </p:nvSpPr>
        <p:spPr>
          <a:xfrm>
            <a:off x="6216203" y="3751609"/>
            <a:ext cx="2722452" cy="338554"/>
          </a:xfrm>
          <a:prstGeom prst="rect">
            <a:avLst/>
          </a:prstGeom>
          <a:noFill/>
        </p:spPr>
        <p:txBody>
          <a:bodyPr wrap="square">
            <a:spAutoFit/>
          </a:bodyPr>
          <a:lstStyle/>
          <a:p>
            <a:pPr lvl="1"/>
            <a:r>
              <a:rPr lang="en-GB" sz="1600" b="1" i="1" dirty="0"/>
              <a:t>Acceptance Criteria! </a:t>
            </a:r>
          </a:p>
        </p:txBody>
      </p:sp>
    </p:spTree>
    <p:extLst>
      <p:ext uri="{BB962C8B-B14F-4D97-AF65-F5344CB8AC3E}">
        <p14:creationId xmlns:p14="http://schemas.microsoft.com/office/powerpoint/2010/main" val="1990503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8DB95-7571-27B9-C2CD-980BF9E80C3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32A953E-8A38-22D1-7D60-5EEF24778271}"/>
              </a:ext>
            </a:extLst>
          </p:cNvPr>
          <p:cNvSpPr>
            <a:spLocks noGrp="1"/>
          </p:cNvSpPr>
          <p:nvPr>
            <p:ph type="sldNum" sz="quarter" idx="12"/>
          </p:nvPr>
        </p:nvSpPr>
        <p:spPr/>
        <p:txBody>
          <a:bodyPr/>
          <a:lstStyle/>
          <a:p>
            <a:fld id="{760FD739-72FB-7F4C-B85F-CC87BB8B778D}" type="slidenum">
              <a:rPr lang="it-IT" smtClean="0"/>
              <a:pPr/>
              <a:t>21</a:t>
            </a:fld>
            <a:endParaRPr lang="it-IT"/>
          </a:p>
        </p:txBody>
      </p:sp>
      <p:sp>
        <p:nvSpPr>
          <p:cNvPr id="5" name="Rectangle 4">
            <a:extLst>
              <a:ext uri="{FF2B5EF4-FFF2-40B4-BE49-F238E27FC236}">
                <a16:creationId xmlns:a16="http://schemas.microsoft.com/office/drawing/2014/main" id="{E418492F-2AF9-C8D1-35FE-7153AD6352E8}"/>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CF7951A8-25DC-52E6-73F8-0A51FD9CA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774DA6-F992-B710-CB56-C821B4B697F7}"/>
              </a:ext>
            </a:extLst>
          </p:cNvPr>
          <p:cNvSpPr txBox="1"/>
          <p:nvPr/>
        </p:nvSpPr>
        <p:spPr>
          <a:xfrm>
            <a:off x="4683211" y="129385"/>
            <a:ext cx="7351134" cy="461665"/>
          </a:xfrm>
          <a:prstGeom prst="rect">
            <a:avLst/>
          </a:prstGeom>
          <a:noFill/>
        </p:spPr>
        <p:txBody>
          <a:bodyPr wrap="square">
            <a:spAutoFit/>
          </a:bodyPr>
          <a:lstStyle/>
          <a:p>
            <a:r>
              <a:rPr lang="it-IT" sz="2400" b="1" dirty="0">
                <a:solidFill>
                  <a:schemeClr val="bg1"/>
                </a:solidFill>
                <a:latin typeface="+mj-lt"/>
              </a:rPr>
              <a:t>METODOLOGIA AGILE – XTREME PROGRAMMING (XP)</a:t>
            </a:r>
            <a:endParaRPr lang="en-GB" sz="2400" b="1" dirty="0">
              <a:solidFill>
                <a:schemeClr val="bg1"/>
              </a:solidFill>
              <a:latin typeface="+mj-lt"/>
            </a:endParaRPr>
          </a:p>
        </p:txBody>
      </p:sp>
      <p:pic>
        <p:nvPicPr>
          <p:cNvPr id="5122" name="Picture 2" descr="undefined">
            <a:extLst>
              <a:ext uri="{FF2B5EF4-FFF2-40B4-BE49-F238E27FC236}">
                <a16:creationId xmlns:a16="http://schemas.microsoft.com/office/drawing/2014/main" id="{75DF7269-1FD0-3A2A-914F-37BCE8A31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83" y="987971"/>
            <a:ext cx="4349871" cy="39939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6C3405-7604-1AB1-6B41-66A8A9A303D6}"/>
              </a:ext>
            </a:extLst>
          </p:cNvPr>
          <p:cNvSpPr txBox="1"/>
          <p:nvPr/>
        </p:nvSpPr>
        <p:spPr>
          <a:xfrm>
            <a:off x="6411310" y="6359283"/>
            <a:ext cx="6096000" cy="369332"/>
          </a:xfrm>
          <a:prstGeom prst="rect">
            <a:avLst/>
          </a:prstGeom>
          <a:noFill/>
        </p:spPr>
        <p:txBody>
          <a:bodyPr wrap="square">
            <a:spAutoFit/>
          </a:bodyPr>
          <a:lstStyle/>
          <a:p>
            <a:r>
              <a:rPr lang="en-IT" dirty="0"/>
              <a:t>https://www.agilealliance.org/glossary/xp/</a:t>
            </a:r>
          </a:p>
        </p:txBody>
      </p:sp>
      <p:sp>
        <p:nvSpPr>
          <p:cNvPr id="14" name="TextBox 13">
            <a:extLst>
              <a:ext uri="{FF2B5EF4-FFF2-40B4-BE49-F238E27FC236}">
                <a16:creationId xmlns:a16="http://schemas.microsoft.com/office/drawing/2014/main" id="{18B1EE11-1D13-79B8-0AF0-55F34CC6652E}"/>
              </a:ext>
            </a:extLst>
          </p:cNvPr>
          <p:cNvSpPr txBox="1"/>
          <p:nvPr/>
        </p:nvSpPr>
        <p:spPr>
          <a:xfrm>
            <a:off x="157655" y="4981902"/>
            <a:ext cx="3209869" cy="707886"/>
          </a:xfrm>
          <a:prstGeom prst="rect">
            <a:avLst/>
          </a:prstGeom>
          <a:noFill/>
        </p:spPr>
        <p:txBody>
          <a:bodyPr wrap="square">
            <a:spAutoFit/>
          </a:bodyPr>
          <a:lstStyle/>
          <a:p>
            <a:pPr algn="l"/>
            <a:r>
              <a:rPr lang="en-GB" sz="1000" b="0" i="0" dirty="0" err="1">
                <a:solidFill>
                  <a:srgbClr val="202122"/>
                </a:solidFill>
                <a:effectLst/>
                <a:latin typeface="Arial" panose="020B0604020202020204" pitchFamily="34" charset="0"/>
              </a:rPr>
              <a:t>DonWells</a:t>
            </a:r>
            <a:r>
              <a:rPr lang="en-GB" sz="1000" b="0" i="0" dirty="0">
                <a:solidFill>
                  <a:srgbClr val="202122"/>
                </a:solidFill>
                <a:effectLst/>
                <a:latin typeface="Arial" panose="020B0604020202020204" pitchFamily="34" charset="0"/>
              </a:rPr>
              <a:t> - Own work based on: </a:t>
            </a:r>
            <a:r>
              <a:rPr lang="en-GB" sz="1000" b="0" i="0" u="none" strike="noStrike" dirty="0">
                <a:solidFill>
                  <a:srgbClr val="202122"/>
                </a:solidFill>
                <a:effectLst/>
                <a:latin typeface="Arial" panose="020B0604020202020204" pitchFamily="34" charset="0"/>
                <a:hlinkClick r:id="rId4" tooltip="File:XP-feedback.gif"/>
              </a:rPr>
              <a:t>XP-feedback.gif</a:t>
            </a:r>
            <a:endParaRPr lang="en-GB" sz="1000" b="0" i="0" dirty="0">
              <a:solidFill>
                <a:srgbClr val="202122"/>
              </a:solidFill>
              <a:effectLst/>
              <a:latin typeface="Arial" panose="020B0604020202020204" pitchFamily="34" charset="0"/>
            </a:endParaRPr>
          </a:p>
          <a:p>
            <a:pPr algn="l" fontAlgn="t">
              <a:spcAft>
                <a:spcPts val="1125"/>
              </a:spcAft>
            </a:pPr>
            <a:r>
              <a:rPr lang="en-GB" sz="1000" b="0" i="0" dirty="0">
                <a:solidFill>
                  <a:srgbClr val="202122"/>
                </a:solidFill>
                <a:effectLst/>
                <a:latin typeface="Arial" panose="020B0604020202020204" pitchFamily="34" charset="0"/>
              </a:rPr>
              <a:t>Extreme Programming (XP) requires planning and feedback at many levels and many frequencies.</a:t>
            </a:r>
            <a:br>
              <a:rPr lang="en-GB" sz="1000" b="0" i="0" dirty="0">
                <a:solidFill>
                  <a:srgbClr val="202122"/>
                </a:solidFill>
                <a:effectLst/>
                <a:latin typeface="Arial" panose="020B0604020202020204" pitchFamily="34" charset="0"/>
              </a:rPr>
            </a:br>
            <a:r>
              <a:rPr lang="en-GB" sz="1000" b="0" i="0" u="none" strike="noStrike" dirty="0">
                <a:solidFill>
                  <a:srgbClr val="202122"/>
                </a:solidFill>
                <a:effectLst/>
                <a:latin typeface="Arial" panose="020B0604020202020204" pitchFamily="34" charset="0"/>
                <a:hlinkClick r:id="rId5"/>
              </a:rPr>
              <a:t>CC BY-SA 3.0</a:t>
            </a:r>
            <a:endParaRPr lang="en-GB" sz="1000" b="0" i="0" dirty="0">
              <a:solidFill>
                <a:srgbClr val="202122"/>
              </a:solidFill>
              <a:effectLst/>
              <a:latin typeface="Arial" panose="020B0604020202020204" pitchFamily="34" charset="0"/>
            </a:endParaRPr>
          </a:p>
        </p:txBody>
      </p:sp>
      <p:sp>
        <p:nvSpPr>
          <p:cNvPr id="17" name="TextBox 16">
            <a:extLst>
              <a:ext uri="{FF2B5EF4-FFF2-40B4-BE49-F238E27FC236}">
                <a16:creationId xmlns:a16="http://schemas.microsoft.com/office/drawing/2014/main" id="{4A4DDFD7-82F1-9A07-FA7B-071FE99F184A}"/>
              </a:ext>
            </a:extLst>
          </p:cNvPr>
          <p:cNvSpPr txBox="1"/>
          <p:nvPr/>
        </p:nvSpPr>
        <p:spPr>
          <a:xfrm>
            <a:off x="4683211" y="997565"/>
            <a:ext cx="6253654" cy="2431435"/>
          </a:xfrm>
          <a:prstGeom prst="rect">
            <a:avLst/>
          </a:prstGeom>
          <a:noFill/>
        </p:spPr>
        <p:txBody>
          <a:bodyPr wrap="square">
            <a:spAutoFit/>
          </a:bodyPr>
          <a:lstStyle/>
          <a:p>
            <a:pPr algn="l">
              <a:spcAft>
                <a:spcPts val="1200"/>
              </a:spcAft>
            </a:pPr>
            <a:r>
              <a:rPr lang="en-GB" sz="1600" b="0" i="0" dirty="0">
                <a:solidFill>
                  <a:srgbClr val="000000"/>
                </a:solidFill>
                <a:effectLst/>
                <a:latin typeface="Source Serif 4"/>
              </a:rPr>
              <a:t>The general characteristics where XP is appropriate were described by Don Wells on </a:t>
            </a:r>
            <a:r>
              <a:rPr lang="en-GB" sz="1600" b="1" i="0" u="none" strike="noStrike" dirty="0">
                <a:solidFill>
                  <a:srgbClr val="000000"/>
                </a:solidFill>
                <a:effectLst/>
                <a:latin typeface="Source Serif 4"/>
                <a:hlinkClick r:id="rId6"/>
              </a:rPr>
              <a:t>www.extremeprogramming.org</a:t>
            </a:r>
            <a:r>
              <a:rPr lang="en-GB" sz="1600" b="0" i="0" dirty="0">
                <a:solidFill>
                  <a:srgbClr val="000000"/>
                </a:solidFill>
                <a:effectLst/>
                <a:latin typeface="Source Serif 4"/>
              </a:rPr>
              <a:t>:</a:t>
            </a:r>
          </a:p>
          <a:p>
            <a:pPr algn="l" fontAlgn="base">
              <a:spcAft>
                <a:spcPts val="1200"/>
              </a:spcAft>
              <a:buFont typeface="Arial" panose="020B0604020202020204" pitchFamily="34" charset="0"/>
              <a:buChar char="•"/>
            </a:pPr>
            <a:r>
              <a:rPr lang="en-GB" sz="1600" b="0" i="0" dirty="0">
                <a:solidFill>
                  <a:srgbClr val="000000"/>
                </a:solidFill>
                <a:effectLst/>
                <a:latin typeface="Source Serif 4"/>
              </a:rPr>
              <a:t>Dynamically changing software requirements</a:t>
            </a:r>
          </a:p>
          <a:p>
            <a:pPr algn="l" fontAlgn="base">
              <a:spcAft>
                <a:spcPts val="1200"/>
              </a:spcAft>
              <a:buFont typeface="Arial" panose="020B0604020202020204" pitchFamily="34" charset="0"/>
              <a:buChar char="•"/>
            </a:pPr>
            <a:r>
              <a:rPr lang="en-GB" sz="1600" b="0" i="0" dirty="0">
                <a:solidFill>
                  <a:srgbClr val="000000"/>
                </a:solidFill>
                <a:effectLst/>
                <a:latin typeface="Source Serif 4"/>
              </a:rPr>
              <a:t>Risks caused by fixed-time projects using new technology</a:t>
            </a:r>
          </a:p>
          <a:p>
            <a:pPr algn="l" fontAlgn="base">
              <a:spcAft>
                <a:spcPts val="1200"/>
              </a:spcAft>
              <a:buFont typeface="Arial" panose="020B0604020202020204" pitchFamily="34" charset="0"/>
              <a:buChar char="•"/>
            </a:pPr>
            <a:r>
              <a:rPr lang="en-GB" sz="1600" b="0" i="0" dirty="0">
                <a:solidFill>
                  <a:srgbClr val="000000"/>
                </a:solidFill>
                <a:effectLst/>
                <a:latin typeface="Source Serif 4"/>
              </a:rPr>
              <a:t>Small, co-located extended development team</a:t>
            </a:r>
          </a:p>
          <a:p>
            <a:pPr algn="l" fontAlgn="base">
              <a:spcAft>
                <a:spcPts val="1200"/>
              </a:spcAft>
              <a:buFont typeface="Arial" panose="020B0604020202020204" pitchFamily="34" charset="0"/>
              <a:buChar char="•"/>
            </a:pPr>
            <a:r>
              <a:rPr lang="en-GB" sz="1600" b="0" i="0" dirty="0">
                <a:solidFill>
                  <a:srgbClr val="000000"/>
                </a:solidFill>
                <a:effectLst/>
                <a:latin typeface="Source Serif 4"/>
              </a:rPr>
              <a:t>The technology you are using allows for automated unit and functional tests</a:t>
            </a:r>
          </a:p>
        </p:txBody>
      </p:sp>
      <p:sp>
        <p:nvSpPr>
          <p:cNvPr id="19" name="TextBox 18">
            <a:extLst>
              <a:ext uri="{FF2B5EF4-FFF2-40B4-BE49-F238E27FC236}">
                <a16:creationId xmlns:a16="http://schemas.microsoft.com/office/drawing/2014/main" id="{81162E0A-CE87-C52B-6318-9CC80174DB0E}"/>
              </a:ext>
            </a:extLst>
          </p:cNvPr>
          <p:cNvSpPr txBox="1"/>
          <p:nvPr/>
        </p:nvSpPr>
        <p:spPr>
          <a:xfrm>
            <a:off x="4406779" y="3536992"/>
            <a:ext cx="7627566" cy="2708434"/>
          </a:xfrm>
          <a:prstGeom prst="rect">
            <a:avLst/>
          </a:prstGeom>
          <a:noFill/>
        </p:spPr>
        <p:txBody>
          <a:bodyPr wrap="square">
            <a:spAutoFit/>
          </a:bodyPr>
          <a:lstStyle/>
          <a:p>
            <a:pPr algn="l">
              <a:spcBef>
                <a:spcPts val="1800"/>
              </a:spcBef>
              <a:spcAft>
                <a:spcPts val="1200"/>
              </a:spcAft>
            </a:pPr>
            <a:r>
              <a:rPr lang="en-GB" sz="1400" b="1" i="0" dirty="0">
                <a:effectLst/>
                <a:latin typeface="ff-real-headline-pro"/>
              </a:rPr>
              <a:t>Pair Programming</a:t>
            </a:r>
          </a:p>
          <a:p>
            <a:pPr algn="l">
              <a:spcAft>
                <a:spcPts val="1200"/>
              </a:spcAft>
            </a:pPr>
            <a:r>
              <a:rPr lang="en-GB" sz="1400" b="1" i="0" u="none" strike="noStrike" dirty="0">
                <a:solidFill>
                  <a:srgbClr val="000000"/>
                </a:solidFill>
                <a:effectLst/>
                <a:latin typeface="Source Serif 4"/>
                <a:hlinkClick r:id="rId7"/>
              </a:rPr>
              <a:t>Pair Programming</a:t>
            </a:r>
            <a:r>
              <a:rPr lang="en-GB" sz="1400" b="0" i="0" dirty="0">
                <a:solidFill>
                  <a:srgbClr val="000000"/>
                </a:solidFill>
                <a:effectLst/>
                <a:latin typeface="Source Serif 4"/>
              </a:rPr>
              <a:t> means all production software is developed by two people sitting at the same machine. The idea behind this practice is that two brains and four eyes are better than one brain and two eyes. You effectively get a continuous code review and quicker response to nagging problems that may stop one person dead in their tracks.</a:t>
            </a:r>
          </a:p>
          <a:p>
            <a:pPr algn="l">
              <a:spcAft>
                <a:spcPts val="1200"/>
              </a:spcAft>
            </a:pPr>
            <a:r>
              <a:rPr lang="en-GB" sz="1400" b="1" i="0" dirty="0">
                <a:effectLst/>
                <a:latin typeface="ff-real-headline-pro"/>
              </a:rPr>
              <a:t>Stories</a:t>
            </a:r>
          </a:p>
          <a:p>
            <a:pPr algn="l">
              <a:spcAft>
                <a:spcPts val="1200"/>
              </a:spcAft>
            </a:pPr>
            <a:r>
              <a:rPr lang="en-GB" sz="1400" b="0" i="0" dirty="0">
                <a:solidFill>
                  <a:srgbClr val="000000"/>
                </a:solidFill>
                <a:effectLst/>
                <a:latin typeface="Source Serif 4"/>
              </a:rPr>
              <a:t>Describe what the product should do in terms meaningful to customers and users. These </a:t>
            </a:r>
            <a:r>
              <a:rPr lang="en-GB" sz="1400" b="1" i="0" u="none" strike="noStrike" dirty="0">
                <a:solidFill>
                  <a:srgbClr val="000000"/>
                </a:solidFill>
                <a:effectLst/>
                <a:latin typeface="Source Serif 4"/>
                <a:hlinkClick r:id="rId8"/>
              </a:rPr>
              <a:t>stories</a:t>
            </a:r>
            <a:r>
              <a:rPr lang="en-GB" sz="1400" b="0" i="0" dirty="0">
                <a:solidFill>
                  <a:srgbClr val="000000"/>
                </a:solidFill>
                <a:effectLst/>
                <a:latin typeface="Source Serif 4"/>
              </a:rPr>
              <a:t> are intended to be short descriptions of things users want to be able to do with the product that can be used for planning and serve as reminders for more detailed conversations when the team gets around to realizing that particular story.</a:t>
            </a:r>
          </a:p>
        </p:txBody>
      </p:sp>
    </p:spTree>
    <p:extLst>
      <p:ext uri="{BB962C8B-B14F-4D97-AF65-F5344CB8AC3E}">
        <p14:creationId xmlns:p14="http://schemas.microsoft.com/office/powerpoint/2010/main" val="415686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A4BF1-1F12-4342-A382-F7761E79BD6E}"/>
              </a:ext>
            </a:extLst>
          </p:cNvPr>
          <p:cNvSpPr txBox="1"/>
          <p:nvPr/>
        </p:nvSpPr>
        <p:spPr>
          <a:xfrm>
            <a:off x="3352800" y="3810000"/>
            <a:ext cx="6781800" cy="1338828"/>
          </a:xfrm>
          <a:prstGeom prst="rect">
            <a:avLst/>
          </a:prstGeom>
          <a:noFill/>
        </p:spPr>
        <p:txBody>
          <a:bodyPr wrap="square" rtlCol="0">
            <a:spAutoFit/>
          </a:bodyPr>
          <a:lstStyle/>
          <a:p>
            <a:r>
              <a:rPr lang="en-US" sz="2700" b="1" dirty="0"/>
              <a:t>PROGETTAZIONE DI SISTEMI DI INFORMATICA MEDICA E MODELLAZIONE DEI PROCESSI</a:t>
            </a:r>
          </a:p>
        </p:txBody>
      </p:sp>
      <p:sp>
        <p:nvSpPr>
          <p:cNvPr id="3" name="Rectangle 2">
            <a:extLst>
              <a:ext uri="{FF2B5EF4-FFF2-40B4-BE49-F238E27FC236}">
                <a16:creationId xmlns:a16="http://schemas.microsoft.com/office/drawing/2014/main" id="{76C29D50-7E82-B8A7-DB04-26C488011AA6}"/>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2" descr="logo centenario">
            <a:extLst>
              <a:ext uri="{FF2B5EF4-FFF2-40B4-BE49-F238E27FC236}">
                <a16:creationId xmlns:a16="http://schemas.microsoft.com/office/drawing/2014/main" id="{BF919463-8D4B-EA17-2A34-B65027971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7F2055-23FF-E928-38A0-5965BCD4B74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SISTEMI DI INFORMATICA MEDICA</a:t>
            </a:r>
          </a:p>
        </p:txBody>
      </p:sp>
    </p:spTree>
    <p:extLst>
      <p:ext uri="{BB962C8B-B14F-4D97-AF65-F5344CB8AC3E}">
        <p14:creationId xmlns:p14="http://schemas.microsoft.com/office/powerpoint/2010/main" val="17102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3"/>
          <a:stretch>
            <a:fillRect/>
          </a:stretch>
        </p:blipFill>
        <p:spPr>
          <a:xfrm>
            <a:off x="2057401" y="1828800"/>
            <a:ext cx="3294529" cy="3733800"/>
          </a:xfrm>
          <a:prstGeom prst="rect">
            <a:avLst/>
          </a:prstGeom>
        </p:spPr>
      </p:pic>
      <p:sp>
        <p:nvSpPr>
          <p:cNvPr id="4" name="Date Placeholder 3"/>
          <p:cNvSpPr>
            <a:spLocks noGrp="1"/>
          </p:cNvSpPr>
          <p:nvPr>
            <p:ph type="dt" sz="half" idx="4294967295"/>
          </p:nvPr>
        </p:nvSpPr>
        <p:spPr>
          <a:xfrm>
            <a:off x="1524000" y="6356351"/>
            <a:ext cx="2133600" cy="365125"/>
          </a:xfrm>
          <a:prstGeom prst="rect">
            <a:avLst/>
          </a:prstGeom>
        </p:spPr>
        <p:txBody>
          <a:bodyPr/>
          <a:lstStyle/>
          <a:p>
            <a:r>
              <a:rPr lang="en-US"/>
              <a:t>November 10, 2014</a:t>
            </a:r>
          </a:p>
        </p:txBody>
      </p:sp>
      <p:sp>
        <p:nvSpPr>
          <p:cNvPr id="5" name="Footer Placeholder 4"/>
          <p:cNvSpPr>
            <a:spLocks noGrp="1"/>
          </p:cNvSpPr>
          <p:nvPr>
            <p:ph type="ftr" sz="quarter" idx="4294967295"/>
          </p:nvPr>
        </p:nvSpPr>
        <p:spPr>
          <a:xfrm>
            <a:off x="1524000" y="6356351"/>
            <a:ext cx="2895600" cy="365125"/>
          </a:xfrm>
          <a:prstGeom prst="rect">
            <a:avLst/>
          </a:prstGeom>
        </p:spPr>
        <p:txBody>
          <a:bodyPr/>
          <a:lstStyle/>
          <a:p>
            <a:r>
              <a:rPr lang="en-US" dirty="0"/>
              <a:t>Sara Marceglia, PhD</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23</a:t>
            </a:fld>
            <a:endParaRPr lang="en-US"/>
          </a:p>
        </p:txBody>
      </p:sp>
      <p:sp>
        <p:nvSpPr>
          <p:cNvPr id="26" name="TextBox 25"/>
          <p:cNvSpPr txBox="1"/>
          <p:nvPr/>
        </p:nvSpPr>
        <p:spPr>
          <a:xfrm>
            <a:off x="2133600" y="1143000"/>
            <a:ext cx="8077200" cy="738664"/>
          </a:xfrm>
          <a:prstGeom prst="rect">
            <a:avLst/>
          </a:prstGeom>
          <a:noFill/>
        </p:spPr>
        <p:txBody>
          <a:bodyPr wrap="square" rtlCol="0">
            <a:spAutoFit/>
          </a:bodyPr>
          <a:lstStyle/>
          <a:p>
            <a:r>
              <a:rPr lang="en-US" sz="2100"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Model</a:t>
            </a: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abstraction used to represent and describe the process under examination</a:t>
            </a:r>
            <a:endParaRPr lang="en-US" sz="21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4460" y="5562601"/>
            <a:ext cx="2904740" cy="1236671"/>
          </a:xfrm>
          <a:prstGeom prst="rect">
            <a:avLst/>
          </a:prstGeom>
        </p:spPr>
      </p:pic>
      <p:sp>
        <p:nvSpPr>
          <p:cNvPr id="11" name="TextBox 10"/>
          <p:cNvSpPr txBox="1"/>
          <p:nvPr/>
        </p:nvSpPr>
        <p:spPr>
          <a:xfrm>
            <a:off x="3581400" y="5257800"/>
            <a:ext cx="1676400" cy="261610"/>
          </a:xfrm>
          <a:prstGeom prst="rect">
            <a:avLst/>
          </a:prstGeom>
          <a:noFill/>
        </p:spPr>
        <p:txBody>
          <a:bodyPr wrap="square" rtlCol="0">
            <a:spAutoFit/>
          </a:bodyPr>
          <a:lstStyle/>
          <a:p>
            <a:pPr algn="r"/>
            <a:r>
              <a:rPr lang="en-US" sz="1100" i="1" dirty="0" err="1">
                <a:latin typeface="Verdana" panose="020B0604030504040204" pitchFamily="34" charset="0"/>
                <a:ea typeface="Verdana" panose="020B0604030504040204" pitchFamily="34" charset="0"/>
                <a:cs typeface="Verdana" panose="020B0604030504040204" pitchFamily="34" charset="0"/>
              </a:rPr>
              <a:t>Askari</a:t>
            </a:r>
            <a:r>
              <a:rPr lang="en-US" sz="1100" i="1" dirty="0">
                <a:latin typeface="Verdana" panose="020B0604030504040204" pitchFamily="34" charset="0"/>
                <a:ea typeface="Verdana" panose="020B0604030504040204" pitchFamily="34" charset="0"/>
                <a:cs typeface="Verdana" panose="020B0604030504040204" pitchFamily="34" charset="0"/>
              </a:rPr>
              <a:t> et al, 2013</a:t>
            </a:r>
          </a:p>
        </p:txBody>
      </p:sp>
      <p:sp>
        <p:nvSpPr>
          <p:cNvPr id="13" name="TextBox 12"/>
          <p:cNvSpPr txBox="1"/>
          <p:nvPr/>
        </p:nvSpPr>
        <p:spPr>
          <a:xfrm>
            <a:off x="5029200" y="6019800"/>
            <a:ext cx="1676400" cy="261610"/>
          </a:xfrm>
          <a:prstGeom prst="rect">
            <a:avLst/>
          </a:prstGeom>
          <a:noFill/>
        </p:spPr>
        <p:txBody>
          <a:bodyPr wrap="square" rtlCol="0">
            <a:spAutoFit/>
          </a:bodyPr>
          <a:lstStyle/>
          <a:p>
            <a:r>
              <a:rPr lang="en-US" sz="1100" i="1" dirty="0">
                <a:latin typeface="Verdana" panose="020B0604030504040204" pitchFamily="34" charset="0"/>
                <a:ea typeface="Verdana" panose="020B0604030504040204" pitchFamily="34" charset="0"/>
                <a:cs typeface="Verdana" panose="020B0604030504040204" pitchFamily="34" charset="0"/>
              </a:rPr>
              <a:t>Ferrante et al, 2013</a:t>
            </a:r>
          </a:p>
        </p:txBody>
      </p:sp>
      <p:sp>
        <p:nvSpPr>
          <p:cNvPr id="15" name="TextBox 14"/>
          <p:cNvSpPr txBox="1"/>
          <p:nvPr/>
        </p:nvSpPr>
        <p:spPr>
          <a:xfrm>
            <a:off x="8083410" y="6582729"/>
            <a:ext cx="1974991" cy="261610"/>
          </a:xfrm>
          <a:prstGeom prst="rect">
            <a:avLst/>
          </a:prstGeom>
          <a:noFill/>
        </p:spPr>
        <p:txBody>
          <a:bodyPr wrap="square" rtlCol="0">
            <a:spAutoFit/>
          </a:bodyPr>
          <a:lstStyle/>
          <a:p>
            <a:pPr algn="ctr"/>
            <a:r>
              <a:rPr lang="en-US" sz="1100" i="1" dirty="0">
                <a:latin typeface="Verdana" panose="020B0604030504040204" pitchFamily="34" charset="0"/>
                <a:ea typeface="Verdana" panose="020B0604030504040204" pitchFamily="34" charset="0"/>
                <a:cs typeface="Verdana" panose="020B0604030504040204" pitchFamily="34" charset="0"/>
              </a:rPr>
              <a:t>Lenz &amp; Reichert, 2007</a:t>
            </a:r>
          </a:p>
        </p:txBody>
      </p:sp>
      <p:pic>
        <p:nvPicPr>
          <p:cNvPr id="1026" name="Picture 2" descr="Full-size image (70 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2819401"/>
            <a:ext cx="2041066" cy="197965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5181600" y="4800600"/>
            <a:ext cx="2438400" cy="261610"/>
          </a:xfrm>
          <a:prstGeom prst="rect">
            <a:avLst/>
          </a:prstGeom>
          <a:noFill/>
        </p:spPr>
        <p:txBody>
          <a:bodyPr wrap="square" rtlCol="0">
            <a:spAutoFit/>
          </a:bodyPr>
          <a:lstStyle/>
          <a:p>
            <a:pPr algn="ctr"/>
            <a:r>
              <a:rPr lang="en-US" sz="1100" i="1" dirty="0" err="1">
                <a:latin typeface="Verdana" panose="020B0604030504040204" pitchFamily="34" charset="0"/>
                <a:ea typeface="Verdana" panose="020B0604030504040204" pitchFamily="34" charset="0"/>
                <a:cs typeface="Verdana" panose="020B0604030504040204" pitchFamily="34" charset="0"/>
              </a:rPr>
              <a:t>Quaglini</a:t>
            </a:r>
            <a:r>
              <a:rPr lang="en-US" sz="1100" i="1" dirty="0">
                <a:latin typeface="Verdana" panose="020B0604030504040204" pitchFamily="34" charset="0"/>
                <a:ea typeface="Verdana" panose="020B0604030504040204" pitchFamily="34" charset="0"/>
                <a:cs typeface="Verdana" panose="020B0604030504040204" pitchFamily="34" charset="0"/>
              </a:rPr>
              <a:t> et al, 2001</a:t>
            </a:r>
          </a:p>
        </p:txBody>
      </p:sp>
      <p:pic>
        <p:nvPicPr>
          <p:cNvPr id="7" name="Immagine 6"/>
          <p:cNvPicPr>
            <a:picLocks noChangeAspect="1"/>
          </p:cNvPicPr>
          <p:nvPr/>
        </p:nvPicPr>
        <p:blipFill>
          <a:blip r:embed="rId6"/>
          <a:stretch>
            <a:fillRect/>
          </a:stretch>
        </p:blipFill>
        <p:spPr>
          <a:xfrm>
            <a:off x="7543800" y="4724400"/>
            <a:ext cx="2819400" cy="1884012"/>
          </a:xfrm>
          <a:prstGeom prst="rect">
            <a:avLst/>
          </a:prstGeom>
        </p:spPr>
      </p:pic>
      <p:pic>
        <p:nvPicPr>
          <p:cNvPr id="12" name="Immagine 11"/>
          <p:cNvPicPr>
            <a:picLocks noChangeAspect="1"/>
          </p:cNvPicPr>
          <p:nvPr/>
        </p:nvPicPr>
        <p:blipFill>
          <a:blip r:embed="rId7"/>
          <a:stretch>
            <a:fillRect/>
          </a:stretch>
        </p:blipFill>
        <p:spPr>
          <a:xfrm>
            <a:off x="7366000" y="1600200"/>
            <a:ext cx="3302000" cy="3048000"/>
          </a:xfrm>
          <a:prstGeom prst="rect">
            <a:avLst/>
          </a:prstGeom>
        </p:spPr>
      </p:pic>
      <p:sp>
        <p:nvSpPr>
          <p:cNvPr id="16" name="TextBox 15"/>
          <p:cNvSpPr txBox="1"/>
          <p:nvPr/>
        </p:nvSpPr>
        <p:spPr>
          <a:xfrm>
            <a:off x="7162800" y="3962401"/>
            <a:ext cx="1432706" cy="430887"/>
          </a:xfrm>
          <a:prstGeom prst="rect">
            <a:avLst/>
          </a:prstGeom>
          <a:noFill/>
        </p:spPr>
        <p:txBody>
          <a:bodyPr wrap="square" rtlCol="0">
            <a:spAutoFit/>
          </a:bodyPr>
          <a:lstStyle/>
          <a:p>
            <a:pPr algn="ctr"/>
            <a:r>
              <a:rPr lang="en-US" sz="1100" i="1" dirty="0" err="1">
                <a:latin typeface="Verdana" panose="020B0604030504040204" pitchFamily="34" charset="0"/>
                <a:ea typeface="Verdana" panose="020B0604030504040204" pitchFamily="34" charset="0"/>
                <a:cs typeface="Verdana" panose="020B0604030504040204" pitchFamily="34" charset="0"/>
              </a:rPr>
              <a:t>Panzarasa</a:t>
            </a:r>
            <a:r>
              <a:rPr lang="en-US" sz="1100" i="1" dirty="0">
                <a:latin typeface="Verdana" panose="020B0604030504040204" pitchFamily="34" charset="0"/>
                <a:ea typeface="Verdana" panose="020B0604030504040204" pitchFamily="34" charset="0"/>
                <a:cs typeface="Verdana" panose="020B0604030504040204" pitchFamily="34" charset="0"/>
              </a:rPr>
              <a:t> et al, 2002</a:t>
            </a:r>
          </a:p>
        </p:txBody>
      </p:sp>
      <p:sp>
        <p:nvSpPr>
          <p:cNvPr id="3" name="Rectangle 2">
            <a:extLst>
              <a:ext uri="{FF2B5EF4-FFF2-40B4-BE49-F238E27FC236}">
                <a16:creationId xmlns:a16="http://schemas.microsoft.com/office/drawing/2014/main" id="{5600F044-2C2D-EF84-4F93-6671CDB12A9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F74965A5-69FE-52B1-6488-05823521B3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992CA7-B8C4-DAC9-70E3-3AEB4F8A2D66}"/>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PROCESS MODELLING</a:t>
            </a:r>
          </a:p>
        </p:txBody>
      </p:sp>
    </p:spTree>
    <p:extLst>
      <p:ext uri="{BB962C8B-B14F-4D97-AF65-F5344CB8AC3E}">
        <p14:creationId xmlns:p14="http://schemas.microsoft.com/office/powerpoint/2010/main" val="191189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24</a:t>
            </a:fld>
            <a:endParaRPr lang="en-US"/>
          </a:p>
        </p:txBody>
      </p:sp>
      <p:pic>
        <p:nvPicPr>
          <p:cNvPr id="8" name="Immagine 5" descr="Figure1-final.ti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22141" y="4786479"/>
            <a:ext cx="2743200" cy="1512937"/>
          </a:xfrm>
          <a:prstGeom prst="rect">
            <a:avLst/>
          </a:prstGeom>
        </p:spPr>
      </p:pic>
      <p:sp>
        <p:nvSpPr>
          <p:cNvPr id="6" name="Oval 5"/>
          <p:cNvSpPr/>
          <p:nvPr/>
        </p:nvSpPr>
        <p:spPr>
          <a:xfrm>
            <a:off x="4267200" y="2514600"/>
            <a:ext cx="3581400" cy="1219200"/>
          </a:xfrm>
          <a:prstGeom prst="ellipse">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COMPLEXITY</a:t>
            </a:r>
          </a:p>
        </p:txBody>
      </p:sp>
      <p:sp>
        <p:nvSpPr>
          <p:cNvPr id="9" name="TextBox 8"/>
          <p:cNvSpPr txBox="1"/>
          <p:nvPr/>
        </p:nvSpPr>
        <p:spPr>
          <a:xfrm>
            <a:off x="3238500" y="1368541"/>
            <a:ext cx="2362200"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Multiple stakeholders</a:t>
            </a:r>
          </a:p>
        </p:txBody>
      </p:sp>
      <p:sp>
        <p:nvSpPr>
          <p:cNvPr id="10" name="TextBox 9"/>
          <p:cNvSpPr txBox="1"/>
          <p:nvPr/>
        </p:nvSpPr>
        <p:spPr>
          <a:xfrm>
            <a:off x="2057400" y="2406134"/>
            <a:ext cx="2362200"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Multiple systems</a:t>
            </a:r>
          </a:p>
        </p:txBody>
      </p:sp>
      <p:sp>
        <p:nvSpPr>
          <p:cNvPr id="11" name="TextBox 10"/>
          <p:cNvSpPr txBox="1"/>
          <p:nvPr/>
        </p:nvSpPr>
        <p:spPr>
          <a:xfrm>
            <a:off x="5589942" y="1368541"/>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Patient’s response to treatment</a:t>
            </a:r>
          </a:p>
        </p:txBody>
      </p:sp>
      <p:sp>
        <p:nvSpPr>
          <p:cNvPr id="12" name="TextBox 11"/>
          <p:cNvSpPr txBox="1"/>
          <p:nvPr/>
        </p:nvSpPr>
        <p:spPr>
          <a:xfrm>
            <a:off x="7747298" y="1944470"/>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Patient’s engagement</a:t>
            </a:r>
          </a:p>
        </p:txBody>
      </p:sp>
      <p:sp>
        <p:nvSpPr>
          <p:cNvPr id="13" name="TextBox 12"/>
          <p:cNvSpPr txBox="1"/>
          <p:nvPr/>
        </p:nvSpPr>
        <p:spPr>
          <a:xfrm>
            <a:off x="7936006" y="2938413"/>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Patient’s empowerment</a:t>
            </a:r>
          </a:p>
        </p:txBody>
      </p:sp>
      <p:sp>
        <p:nvSpPr>
          <p:cNvPr id="14" name="TextBox 13"/>
          <p:cNvSpPr txBox="1"/>
          <p:nvPr/>
        </p:nvSpPr>
        <p:spPr>
          <a:xfrm>
            <a:off x="2057400" y="3494643"/>
            <a:ext cx="2362200"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Evolving knowledge</a:t>
            </a:r>
          </a:p>
        </p:txBody>
      </p:sp>
      <p:sp>
        <p:nvSpPr>
          <p:cNvPr id="15" name="TextBox 14"/>
          <p:cNvSpPr txBox="1"/>
          <p:nvPr/>
        </p:nvSpPr>
        <p:spPr>
          <a:xfrm>
            <a:off x="3657600" y="4705516"/>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Evidence based practices</a:t>
            </a:r>
          </a:p>
        </p:txBody>
      </p:sp>
      <p:sp>
        <p:nvSpPr>
          <p:cNvPr id="16" name="TextBox 15"/>
          <p:cNvSpPr txBox="1"/>
          <p:nvPr/>
        </p:nvSpPr>
        <p:spPr>
          <a:xfrm>
            <a:off x="6896100" y="4238056"/>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Multiple action domains</a:t>
            </a:r>
          </a:p>
        </p:txBody>
      </p:sp>
      <p:sp>
        <p:nvSpPr>
          <p:cNvPr id="17" name="Rectangle 16">
            <a:extLst>
              <a:ext uri="{FF2B5EF4-FFF2-40B4-BE49-F238E27FC236}">
                <a16:creationId xmlns:a16="http://schemas.microsoft.com/office/drawing/2014/main" id="{C20B0884-12BF-EF6D-6260-EE9E482D9C2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8" name="Picture 2" descr="logo centenario">
            <a:extLst>
              <a:ext uri="{FF2B5EF4-FFF2-40B4-BE49-F238E27FC236}">
                <a16:creationId xmlns:a16="http://schemas.microsoft.com/office/drawing/2014/main" id="{2C128904-3C7D-7D56-5E2F-A4696FCA1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0FEDC77-D9B3-ACFD-D730-AE25FA46A151}"/>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HEALTHCARE PROCESSES</a:t>
            </a:r>
          </a:p>
        </p:txBody>
      </p:sp>
    </p:spTree>
    <p:extLst>
      <p:ext uri="{BB962C8B-B14F-4D97-AF65-F5344CB8AC3E}">
        <p14:creationId xmlns:p14="http://schemas.microsoft.com/office/powerpoint/2010/main" val="114619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25</a:t>
            </a:fld>
            <a:endParaRPr lang="en-US"/>
          </a:p>
        </p:txBody>
      </p:sp>
      <p:graphicFrame>
        <p:nvGraphicFramePr>
          <p:cNvPr id="7" name="Diagram 6"/>
          <p:cNvGraphicFramePr/>
          <p:nvPr>
            <p:extLst>
              <p:ext uri="{D42A27DB-BD31-4B8C-83A1-F6EECF244321}">
                <p14:modId xmlns:p14="http://schemas.microsoft.com/office/powerpoint/2010/main" val="3265218065"/>
              </p:ext>
            </p:extLst>
          </p:nvPr>
        </p:nvGraphicFramePr>
        <p:xfrm>
          <a:off x="1981200" y="12954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6679E259-5AC4-AA0C-33B7-6CBEF0D2C1C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F0AFD162-FDDD-34BC-83E3-0EA1025962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67191F-A134-0E34-A91E-E269F2895519}"/>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CLINICAL EXPECTATIONS</a:t>
            </a:r>
          </a:p>
        </p:txBody>
      </p:sp>
    </p:spTree>
    <p:extLst>
      <p:ext uri="{BB962C8B-B14F-4D97-AF65-F5344CB8AC3E}">
        <p14:creationId xmlns:p14="http://schemas.microsoft.com/office/powerpoint/2010/main" val="972454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8153400" cy="4724400"/>
          </a:xfrm>
          <a:prstGeom prst="rect">
            <a:avLst/>
          </a:prstGeom>
          <a:noFill/>
          <a:ln>
            <a:noFill/>
          </a:ln>
        </p:spPr>
      </p:pic>
      <p:sp>
        <p:nvSpPr>
          <p:cNvPr id="9" name="Rectangle 8">
            <a:extLst>
              <a:ext uri="{FF2B5EF4-FFF2-40B4-BE49-F238E27FC236}">
                <a16:creationId xmlns:a16="http://schemas.microsoft.com/office/drawing/2014/main" id="{57D6414F-86E5-BD66-AB1D-503F112571D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0" name="Picture 2" descr="logo centenario">
            <a:extLst>
              <a:ext uri="{FF2B5EF4-FFF2-40B4-BE49-F238E27FC236}">
                <a16:creationId xmlns:a16="http://schemas.microsoft.com/office/drawing/2014/main" id="{36B036AF-303D-0B84-3EE0-ADE71AB97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386091-D3EF-29AB-B2B7-A3B8789D08DF}"/>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MODEL METHODOLOGY OVERVIEW</a:t>
            </a:r>
          </a:p>
        </p:txBody>
      </p:sp>
    </p:spTree>
    <p:extLst>
      <p:ext uri="{BB962C8B-B14F-4D97-AF65-F5344CB8AC3E}">
        <p14:creationId xmlns:p14="http://schemas.microsoft.com/office/powerpoint/2010/main" val="208218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2255116"/>
            <a:ext cx="10515600" cy="4351338"/>
          </a:xfrm>
        </p:spPr>
        <p:txBody>
          <a:bodyPr>
            <a:noAutofit/>
          </a:bodyPr>
          <a:lstStyle/>
          <a:p>
            <a:r>
              <a:rPr lang="en-US" sz="2200" dirty="0"/>
              <a:t>Identifying and analyzing the available sources of information to fully understand the domain of interest</a:t>
            </a:r>
          </a:p>
          <a:p>
            <a:r>
              <a:rPr lang="en-US" sz="2200" dirty="0"/>
              <a:t>Evidence-based knowledge </a:t>
            </a:r>
            <a:r>
              <a:rPr lang="en-US" sz="2200" dirty="0">
                <a:sym typeface="Wingdings"/>
              </a:rPr>
              <a:t> </a:t>
            </a:r>
            <a:r>
              <a:rPr lang="en-US" sz="2200" dirty="0"/>
              <a:t>international guidelines and recommendations</a:t>
            </a:r>
          </a:p>
          <a:p>
            <a:r>
              <a:rPr lang="en-US" sz="2200" dirty="0"/>
              <a:t>Local domain </a:t>
            </a:r>
            <a:r>
              <a:rPr lang="en-US" sz="2200" dirty="0">
                <a:sym typeface="Wingdings"/>
              </a:rPr>
              <a:t></a:t>
            </a:r>
          </a:p>
          <a:p>
            <a:pPr lvl="1"/>
            <a:r>
              <a:rPr lang="en-US" sz="2200" dirty="0"/>
              <a:t>local practices</a:t>
            </a:r>
          </a:p>
          <a:p>
            <a:pPr lvl="1"/>
            <a:r>
              <a:rPr lang="en-US" sz="2200" dirty="0"/>
              <a:t>specific clinical pathways already in use locally </a:t>
            </a:r>
          </a:p>
          <a:p>
            <a:pPr lvl="1"/>
            <a:r>
              <a:rPr lang="en-US" sz="2200" dirty="0"/>
              <a:t>focus groups and interviews to the medical staff and/or the patient/caregivers, to highlight the personal experience of the actors involved in the process</a:t>
            </a:r>
          </a:p>
          <a:p>
            <a:r>
              <a:rPr lang="en-US" sz="2200" dirty="0"/>
              <a:t>Description of the information systems already in use </a:t>
            </a:r>
            <a:r>
              <a:rPr lang="en-US" sz="2200" dirty="0">
                <a:sym typeface="Wingdings"/>
              </a:rPr>
              <a:t> </a:t>
            </a:r>
            <a:r>
              <a:rPr lang="en-US" sz="2200" dirty="0"/>
              <a:t>helps planning the model deployment in the real everyday practice.</a:t>
            </a:r>
          </a:p>
          <a:p>
            <a:endParaRPr lang="en-US" sz="2200" dirty="0"/>
          </a:p>
        </p:txBody>
      </p:sp>
      <p:sp>
        <p:nvSpPr>
          <p:cNvPr id="2" name="Rectangle 1">
            <a:extLst>
              <a:ext uri="{FF2B5EF4-FFF2-40B4-BE49-F238E27FC236}">
                <a16:creationId xmlns:a16="http://schemas.microsoft.com/office/drawing/2014/main" id="{58CF65DB-EE41-65E4-F174-A7BF887DB4D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828A5094-C00B-9484-73D6-12AB360A1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61E9B0-CAEF-3C7D-C24B-6A3A9A9FA8DC}"/>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DOMAIN ANALYSIS</a:t>
            </a:r>
          </a:p>
        </p:txBody>
      </p:sp>
    </p:spTree>
    <p:extLst>
      <p:ext uri="{BB962C8B-B14F-4D97-AF65-F5344CB8AC3E}">
        <p14:creationId xmlns:p14="http://schemas.microsoft.com/office/powerpoint/2010/main" val="4669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52600" y="1295400"/>
            <a:ext cx="8763000" cy="1938992"/>
          </a:xfrm>
          <a:prstGeom prst="rect">
            <a:avLst/>
          </a:prstGeom>
          <a:ln>
            <a:solidFill>
              <a:schemeClr val="tx1"/>
            </a:solidFill>
            <a:prstDash val="sysDot"/>
          </a:ln>
        </p:spPr>
        <p:txBody>
          <a:bodyPr wrap="square">
            <a:spAutoFit/>
          </a:bodyPr>
          <a:lstStyle/>
          <a:p>
            <a:pPr algn="ctr">
              <a:lnSpc>
                <a:spcPct val="150000"/>
              </a:lnSpc>
            </a:pPr>
            <a:r>
              <a:rPr lang="en-US" sz="2000" dirty="0">
                <a:latin typeface="Aptos" panose="020B0004020202020204" pitchFamily="34" charset="0"/>
                <a:ea typeface="Verdana" panose="020B0604030504040204" pitchFamily="34" charset="0"/>
                <a:cs typeface="Verdana" panose="020B0604030504040204" pitchFamily="34" charset="0"/>
              </a:rPr>
              <a:t>“The Unified Modeling Language (UML) is a </a:t>
            </a:r>
            <a:r>
              <a:rPr lang="en-US" sz="2000" dirty="0">
                <a:solidFill>
                  <a:srgbClr val="3366FF"/>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Verdana" panose="020B0604030504040204" pitchFamily="34" charset="0"/>
              </a:rPr>
              <a:t>graphical</a:t>
            </a:r>
            <a:r>
              <a:rPr lang="en-US" sz="2000" dirty="0">
                <a:latin typeface="Aptos" panose="020B0004020202020204" pitchFamily="34" charset="0"/>
                <a:ea typeface="Verdana" panose="020B0604030504040204" pitchFamily="34" charset="0"/>
                <a:cs typeface="Verdana" panose="020B0604030504040204" pitchFamily="34" charset="0"/>
              </a:rPr>
              <a:t> language for </a:t>
            </a:r>
            <a:r>
              <a:rPr lang="en-US" sz="2000" dirty="0">
                <a:solidFill>
                  <a:srgbClr val="3366FF"/>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Verdana" panose="020B0604030504040204" pitchFamily="34" charset="0"/>
              </a:rPr>
              <a:t>specifying, visualizing, constructing, and documenting </a:t>
            </a:r>
          </a:p>
          <a:p>
            <a:pPr algn="ctr">
              <a:lnSpc>
                <a:spcPct val="150000"/>
              </a:lnSpc>
            </a:pPr>
            <a:r>
              <a:rPr lang="en-US" sz="2000" dirty="0">
                <a:latin typeface="Aptos" panose="020B0004020202020204" pitchFamily="34" charset="0"/>
                <a:ea typeface="Verdana" panose="020B0604030504040204" pitchFamily="34" charset="0"/>
                <a:cs typeface="Verdana" panose="020B0604030504040204" pitchFamily="34" charset="0"/>
              </a:rPr>
              <a:t>the artifacts of software systems, as well as for business modeling and other non-software systems”. </a:t>
            </a:r>
          </a:p>
        </p:txBody>
      </p:sp>
      <p:grpSp>
        <p:nvGrpSpPr>
          <p:cNvPr id="17" name="Gruppo 13"/>
          <p:cNvGrpSpPr/>
          <p:nvPr/>
        </p:nvGrpSpPr>
        <p:grpSpPr>
          <a:xfrm>
            <a:off x="3657600" y="4321986"/>
            <a:ext cx="1689538" cy="861340"/>
            <a:chOff x="7510323" y="3573016"/>
            <a:chExt cx="1454165" cy="648072"/>
          </a:xfrm>
        </p:grpSpPr>
        <p:pic>
          <p:nvPicPr>
            <p:cNvPr id="18" name="Immagine 7" descr="case.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10323" y="3573016"/>
              <a:ext cx="1454165" cy="648072"/>
            </a:xfrm>
            <a:prstGeom prst="rect">
              <a:avLst/>
            </a:prstGeom>
          </p:spPr>
        </p:pic>
        <p:cxnSp>
          <p:nvCxnSpPr>
            <p:cNvPr id="19" name="Connettore 1 9"/>
            <p:cNvCxnSpPr/>
            <p:nvPr/>
          </p:nvCxnSpPr>
          <p:spPr bwMode="auto">
            <a:xfrm flipH="1">
              <a:off x="8100392" y="3861048"/>
              <a:ext cx="648072" cy="72008"/>
            </a:xfrm>
            <a:prstGeom prst="line">
              <a:avLst/>
            </a:prstGeom>
            <a:ln>
              <a:solidFill>
                <a:schemeClr val="bg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pic>
        <p:nvPicPr>
          <p:cNvPr id="22" name="Picture 21"/>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51876" y="3735527"/>
            <a:ext cx="1810524" cy="716941"/>
          </a:xfrm>
          <a:prstGeom prst="rect">
            <a:avLst/>
          </a:prstGeom>
        </p:spPr>
      </p:pic>
      <p:pic>
        <p:nvPicPr>
          <p:cNvPr id="23" name="Picture 22"/>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41927" y="4106753"/>
            <a:ext cx="1980346" cy="1809627"/>
          </a:xfrm>
          <a:prstGeom prst="rect">
            <a:avLst/>
          </a:prstGeom>
        </p:spPr>
      </p:pic>
      <p:pic>
        <p:nvPicPr>
          <p:cNvPr id="24" name="Picture 23"/>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001000" y="3852952"/>
            <a:ext cx="2369820" cy="1452700"/>
          </a:xfrm>
          <a:prstGeom prst="rect">
            <a:avLst/>
          </a:prstGeom>
        </p:spPr>
      </p:pic>
      <p:pic>
        <p:nvPicPr>
          <p:cNvPr id="25" name="Picture 24"/>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17420" y="4836446"/>
            <a:ext cx="1187540" cy="956480"/>
          </a:xfrm>
          <a:prstGeom prst="rect">
            <a:avLst/>
          </a:prstGeom>
        </p:spPr>
      </p:pic>
      <p:sp>
        <p:nvSpPr>
          <p:cNvPr id="26" name="Rounded Rectangle 25"/>
          <p:cNvSpPr/>
          <p:nvPr/>
        </p:nvSpPr>
        <p:spPr>
          <a:xfrm>
            <a:off x="4155634" y="3481976"/>
            <a:ext cx="1787744" cy="3075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rPr>
              <a:t>STATIC VIEWS</a:t>
            </a:r>
          </a:p>
        </p:txBody>
      </p:sp>
      <p:sp>
        <p:nvSpPr>
          <p:cNvPr id="27" name="Rounded Rectangle 26"/>
          <p:cNvSpPr/>
          <p:nvPr/>
        </p:nvSpPr>
        <p:spPr>
          <a:xfrm>
            <a:off x="6012919" y="3481976"/>
            <a:ext cx="1988081" cy="307532"/>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DYNAMIC VIEWS</a:t>
            </a:r>
          </a:p>
        </p:txBody>
      </p:sp>
      <p:sp>
        <p:nvSpPr>
          <p:cNvPr id="28" name="TextBox 27"/>
          <p:cNvSpPr txBox="1"/>
          <p:nvPr/>
        </p:nvSpPr>
        <p:spPr>
          <a:xfrm>
            <a:off x="2438400" y="4345127"/>
            <a:ext cx="1295400" cy="584775"/>
          </a:xfrm>
          <a:prstGeom prst="rect">
            <a:avLst/>
          </a:prstGeom>
          <a:noFill/>
        </p:spPr>
        <p:txBody>
          <a:bodyPr wrap="square" rtlCol="0">
            <a:spAutoFit/>
          </a:bodyPr>
          <a:lstStyle/>
          <a:p>
            <a:r>
              <a:rPr lang="en-US" sz="1600" dirty="0">
                <a:latin typeface="Aptos" panose="020B0004020202020204" pitchFamily="34" charset="0"/>
                <a:ea typeface="Verdana" panose="020B0604030504040204" pitchFamily="34" charset="0"/>
                <a:cs typeface="Verdana" panose="020B0604030504040204" pitchFamily="34" charset="0"/>
              </a:rPr>
              <a:t>Class Diagram</a:t>
            </a:r>
          </a:p>
        </p:txBody>
      </p:sp>
      <p:sp>
        <p:nvSpPr>
          <p:cNvPr id="29" name="TextBox 28"/>
          <p:cNvSpPr txBox="1"/>
          <p:nvPr/>
        </p:nvSpPr>
        <p:spPr>
          <a:xfrm>
            <a:off x="3962400" y="4954727"/>
            <a:ext cx="1295400" cy="584775"/>
          </a:xfrm>
          <a:prstGeom prst="rect">
            <a:avLst/>
          </a:prstGeom>
          <a:noFill/>
        </p:spPr>
        <p:txBody>
          <a:bodyPr wrap="square" rtlCol="0">
            <a:spAutoFit/>
          </a:bodyPr>
          <a:lstStyle/>
          <a:p>
            <a:pPr algn="ctr"/>
            <a:r>
              <a:rPr lang="en-US" sz="1600" dirty="0">
                <a:latin typeface="Aptos" panose="020B0004020202020204" pitchFamily="34" charset="0"/>
                <a:ea typeface="Verdana" panose="020B0604030504040204" pitchFamily="34" charset="0"/>
                <a:cs typeface="Verdana" panose="020B0604030504040204" pitchFamily="34" charset="0"/>
              </a:rPr>
              <a:t>Use-case Diagram</a:t>
            </a:r>
          </a:p>
        </p:txBody>
      </p:sp>
      <p:sp>
        <p:nvSpPr>
          <p:cNvPr id="30" name="TextBox 29"/>
          <p:cNvSpPr txBox="1"/>
          <p:nvPr/>
        </p:nvSpPr>
        <p:spPr>
          <a:xfrm>
            <a:off x="1828800" y="5746019"/>
            <a:ext cx="1816780" cy="584775"/>
          </a:xfrm>
          <a:prstGeom prst="rect">
            <a:avLst/>
          </a:prstGeom>
          <a:noFill/>
        </p:spPr>
        <p:txBody>
          <a:bodyPr wrap="square" rtlCol="0">
            <a:spAutoFit/>
          </a:bodyPr>
          <a:lstStyle/>
          <a:p>
            <a:pPr algn="ctr"/>
            <a:r>
              <a:rPr lang="en-US" sz="1600" dirty="0">
                <a:latin typeface="Aptos" panose="020B0004020202020204" pitchFamily="34" charset="0"/>
                <a:ea typeface="Verdana" panose="020B0604030504040204" pitchFamily="34" charset="0"/>
                <a:cs typeface="Verdana" panose="020B0604030504040204" pitchFamily="34" charset="0"/>
              </a:rPr>
              <a:t>Component Diagram</a:t>
            </a:r>
          </a:p>
        </p:txBody>
      </p:sp>
      <p:sp>
        <p:nvSpPr>
          <p:cNvPr id="31" name="TextBox 30"/>
          <p:cNvSpPr txBox="1"/>
          <p:nvPr/>
        </p:nvSpPr>
        <p:spPr>
          <a:xfrm>
            <a:off x="6096000" y="5931196"/>
            <a:ext cx="1816780" cy="338554"/>
          </a:xfrm>
          <a:prstGeom prst="rect">
            <a:avLst/>
          </a:prstGeom>
          <a:noFill/>
        </p:spPr>
        <p:txBody>
          <a:bodyPr wrap="square" rtlCol="0">
            <a:spAutoFit/>
          </a:bodyPr>
          <a:lstStyle/>
          <a:p>
            <a:pPr algn="ctr"/>
            <a:r>
              <a:rPr lang="en-US" sz="1600" dirty="0">
                <a:latin typeface="Aptos" panose="020B0004020202020204" pitchFamily="34" charset="0"/>
                <a:ea typeface="Verdana" panose="020B0604030504040204" pitchFamily="34" charset="0"/>
                <a:cs typeface="Verdana" panose="020B0604030504040204" pitchFamily="34" charset="0"/>
              </a:rPr>
              <a:t>Activity Diagram</a:t>
            </a:r>
          </a:p>
        </p:txBody>
      </p:sp>
      <p:sp>
        <p:nvSpPr>
          <p:cNvPr id="32" name="TextBox 31"/>
          <p:cNvSpPr txBox="1"/>
          <p:nvPr/>
        </p:nvSpPr>
        <p:spPr>
          <a:xfrm>
            <a:off x="8372880" y="5248950"/>
            <a:ext cx="1816780" cy="584775"/>
          </a:xfrm>
          <a:prstGeom prst="rect">
            <a:avLst/>
          </a:prstGeom>
          <a:noFill/>
        </p:spPr>
        <p:txBody>
          <a:bodyPr wrap="square" rtlCol="0">
            <a:spAutoFit/>
          </a:bodyPr>
          <a:lstStyle/>
          <a:p>
            <a:pPr algn="ctr"/>
            <a:r>
              <a:rPr lang="en-US" sz="1600" dirty="0">
                <a:latin typeface="Aptos" panose="020B0004020202020204" pitchFamily="34" charset="0"/>
                <a:ea typeface="Verdana" panose="020B0604030504040204" pitchFamily="34" charset="0"/>
                <a:cs typeface="Verdana" panose="020B0604030504040204" pitchFamily="34" charset="0"/>
              </a:rPr>
              <a:t>Sequence Diagram</a:t>
            </a:r>
          </a:p>
        </p:txBody>
      </p:sp>
      <p:sp>
        <p:nvSpPr>
          <p:cNvPr id="2" name="Rectangle 1">
            <a:extLst>
              <a:ext uri="{FF2B5EF4-FFF2-40B4-BE49-F238E27FC236}">
                <a16:creationId xmlns:a16="http://schemas.microsoft.com/office/drawing/2014/main" id="{65F543BF-B2CC-0FFA-840D-89495C8EC169}"/>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A26398B6-4DB4-C20A-4CE5-A878105CAF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D25999-4795-08F6-8750-7BADC6EAA09E}"/>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SELECTION OF THE FORMAL NOTATION: UML</a:t>
            </a:r>
          </a:p>
        </p:txBody>
      </p:sp>
    </p:spTree>
    <p:extLst>
      <p:ext uri="{BB962C8B-B14F-4D97-AF65-F5344CB8AC3E}">
        <p14:creationId xmlns:p14="http://schemas.microsoft.com/office/powerpoint/2010/main" val="1951497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673225"/>
            <a:ext cx="10515600" cy="4351338"/>
          </a:xfrm>
        </p:spPr>
        <p:txBody>
          <a:bodyPr>
            <a:noAutofit/>
          </a:bodyPr>
          <a:lstStyle/>
          <a:p>
            <a:pPr>
              <a:lnSpc>
                <a:spcPct val="130000"/>
              </a:lnSpc>
              <a:buFontTx/>
              <a:buChar char="•"/>
            </a:pPr>
            <a:r>
              <a:rPr lang="it-IT" altLang="en-US" sz="1800" dirty="0">
                <a:ea typeface="ＭＳ Ｐゴシック" panose="020B0600070205080204" pitchFamily="34" charset="-128"/>
              </a:rPr>
              <a:t>Graphical language </a:t>
            </a:r>
            <a:r>
              <a:rPr lang="it-IT" altLang="en-US" sz="1800" dirty="0">
                <a:ea typeface="ＭＳ Ｐゴシック" panose="020B0600070205080204" pitchFamily="34" charset="-128"/>
                <a:sym typeface="Wingdings" panose="05000000000000000000" pitchFamily="2" charset="2"/>
              </a:rPr>
              <a:t> </a:t>
            </a:r>
          </a:p>
          <a:p>
            <a:pPr lvl="1">
              <a:lnSpc>
                <a:spcPct val="130000"/>
              </a:lnSpc>
              <a:buFontTx/>
              <a:buChar char="•"/>
            </a:pPr>
            <a:r>
              <a:rPr lang="it-IT" altLang="en-US" sz="1800" b="1" dirty="0" err="1">
                <a:ea typeface="ＭＳ Ｐゴシック" panose="020B0600070205080204" pitchFamily="34" charset="-128"/>
                <a:sym typeface="Wingdings" panose="05000000000000000000" pitchFamily="2" charset="2"/>
              </a:rPr>
              <a:t>Enables</a:t>
            </a:r>
            <a:r>
              <a:rPr lang="it-IT" altLang="en-US" sz="1800" b="1" dirty="0">
                <a:ea typeface="ＭＳ Ｐゴシック" panose="020B0600070205080204" pitchFamily="34" charset="-128"/>
                <a:sym typeface="Wingdings" panose="05000000000000000000" pitchFamily="2" charset="2"/>
              </a:rPr>
              <a:t> the communication between domain experts and analysts</a:t>
            </a:r>
          </a:p>
          <a:p>
            <a:pPr lvl="1">
              <a:lnSpc>
                <a:spcPct val="130000"/>
              </a:lnSpc>
              <a:buFontTx/>
              <a:buChar char="•"/>
            </a:pPr>
            <a:r>
              <a:rPr lang="it-IT" altLang="en-US" sz="1800" dirty="0">
                <a:ea typeface="ＭＳ Ｐゴシック" panose="020B0600070205080204" pitchFamily="34" charset="-128"/>
                <a:sym typeface="Wingdings" panose="05000000000000000000" pitchFamily="2" charset="2"/>
              </a:rPr>
              <a:t>Easy to understand by non-experts of computer </a:t>
            </a:r>
            <a:r>
              <a:rPr lang="it-IT" altLang="en-US" sz="1800" dirty="0" err="1">
                <a:ea typeface="ＭＳ Ｐゴシック" panose="020B0600070205080204" pitchFamily="34" charset="-128"/>
                <a:sym typeface="Wingdings" panose="05000000000000000000" pitchFamily="2" charset="2"/>
              </a:rPr>
              <a:t>sciences</a:t>
            </a:r>
            <a:endParaRPr lang="it-IT" altLang="en-US" sz="1800" dirty="0">
              <a:ea typeface="ＭＳ Ｐゴシック" panose="020B0600070205080204" pitchFamily="34" charset="-128"/>
              <a:sym typeface="Wingdings" panose="05000000000000000000" pitchFamily="2" charset="2"/>
            </a:endParaRPr>
          </a:p>
          <a:p>
            <a:pPr>
              <a:lnSpc>
                <a:spcPct val="130000"/>
              </a:lnSpc>
              <a:buFontTx/>
              <a:buChar char="•"/>
            </a:pPr>
            <a:r>
              <a:rPr lang="it-IT" altLang="en-US" sz="1800" dirty="0">
                <a:ea typeface="ＭＳ Ｐゴシック" panose="020B0600070205080204" pitchFamily="34" charset="-128"/>
                <a:sym typeface="Wingdings" panose="05000000000000000000" pitchFamily="2" charset="2"/>
              </a:rPr>
              <a:t>Provides different views on the process</a:t>
            </a:r>
          </a:p>
          <a:p>
            <a:pPr lvl="1">
              <a:lnSpc>
                <a:spcPct val="130000"/>
              </a:lnSpc>
              <a:buFontTx/>
              <a:buChar char="•"/>
            </a:pPr>
            <a:r>
              <a:rPr lang="it-IT" altLang="en-US" sz="1800" dirty="0">
                <a:ea typeface="ＭＳ Ｐゴシック" panose="020B0600070205080204" pitchFamily="34" charset="-128"/>
                <a:sym typeface="Wingdings" panose="05000000000000000000" pitchFamily="2" charset="2"/>
              </a:rPr>
              <a:t>Static and dynamic diagrams</a:t>
            </a:r>
          </a:p>
          <a:p>
            <a:pPr lvl="1">
              <a:lnSpc>
                <a:spcPct val="130000"/>
              </a:lnSpc>
              <a:buFontTx/>
              <a:buChar char="•"/>
            </a:pPr>
            <a:r>
              <a:rPr lang="it-IT" altLang="en-US" sz="1800" dirty="0">
                <a:ea typeface="ＭＳ Ｐゴシック" panose="020B0600070205080204" pitchFamily="34" charset="-128"/>
                <a:sym typeface="Wingdings" panose="05000000000000000000" pitchFamily="2" charset="2"/>
              </a:rPr>
              <a:t>Structural, Behavioural, and </a:t>
            </a:r>
            <a:r>
              <a:rPr lang="it-IT" altLang="en-US" sz="1800" dirty="0" err="1">
                <a:ea typeface="ＭＳ Ｐゴシック" panose="020B0600070205080204" pitchFamily="34" charset="-128"/>
                <a:sym typeface="Wingdings" panose="05000000000000000000" pitchFamily="2" charset="2"/>
              </a:rPr>
              <a:t>Interaction</a:t>
            </a:r>
            <a:r>
              <a:rPr lang="it-IT" altLang="en-US" sz="1800" dirty="0">
                <a:ea typeface="ＭＳ Ｐゴシック" panose="020B0600070205080204" pitchFamily="34" charset="-128"/>
                <a:sym typeface="Wingdings" panose="05000000000000000000" pitchFamily="2" charset="2"/>
              </a:rPr>
              <a:t> </a:t>
            </a:r>
            <a:r>
              <a:rPr lang="it-IT" altLang="en-US" sz="1800" dirty="0" err="1">
                <a:ea typeface="ＭＳ Ｐゴシック" panose="020B0600070205080204" pitchFamily="34" charset="-128"/>
                <a:sym typeface="Wingdings" panose="05000000000000000000" pitchFamily="2" charset="2"/>
              </a:rPr>
              <a:t>diagrams</a:t>
            </a:r>
            <a:endParaRPr lang="it-IT" altLang="en-US" sz="1800" dirty="0">
              <a:ea typeface="ＭＳ Ｐゴシック" panose="020B0600070205080204" pitchFamily="34" charset="-128"/>
            </a:endParaRPr>
          </a:p>
          <a:p>
            <a:pPr>
              <a:lnSpc>
                <a:spcPct val="130000"/>
              </a:lnSpc>
              <a:buFontTx/>
              <a:buChar char="•"/>
            </a:pPr>
            <a:endParaRPr lang="it-IT" altLang="en-US" sz="1800" dirty="0">
              <a:ea typeface="ＭＳ Ｐゴシック" panose="020B0600070205080204" pitchFamily="34" charset="-128"/>
            </a:endParaRPr>
          </a:p>
          <a:p>
            <a:pPr>
              <a:lnSpc>
                <a:spcPct val="130000"/>
              </a:lnSpc>
              <a:buFontTx/>
              <a:buChar char="•"/>
            </a:pPr>
            <a:r>
              <a:rPr lang="it-IT" altLang="en-US" sz="1800" dirty="0">
                <a:ea typeface="ＭＳ Ｐゴシック" panose="020B0600070205080204" pitchFamily="34" charset="-128"/>
              </a:rPr>
              <a:t>The final UML model can be used as specification for the development of an IT </a:t>
            </a:r>
            <a:r>
              <a:rPr lang="it-IT" altLang="en-US" sz="1800" dirty="0" err="1">
                <a:ea typeface="ＭＳ Ｐゴシック" panose="020B0600070205080204" pitchFamily="34" charset="-128"/>
              </a:rPr>
              <a:t>system</a:t>
            </a:r>
            <a:endParaRPr lang="it-IT" altLang="en-US" sz="1800" dirty="0">
              <a:ea typeface="ＭＳ Ｐゴシック" panose="020B0600070205080204" pitchFamily="34" charset="-128"/>
            </a:endParaRPr>
          </a:p>
          <a:p>
            <a:pPr>
              <a:lnSpc>
                <a:spcPct val="130000"/>
              </a:lnSpc>
              <a:buFontTx/>
              <a:buChar char="•"/>
            </a:pPr>
            <a:r>
              <a:rPr lang="it-IT" altLang="en-US" sz="1800" dirty="0">
                <a:ea typeface="ＭＳ Ｐゴシック" panose="020B0600070205080204" pitchFamily="34" charset="-128"/>
              </a:rPr>
              <a:t>The use of UML promotes modularity and facilitates future </a:t>
            </a:r>
            <a:r>
              <a:rPr lang="it-IT" altLang="en-US" sz="1800" dirty="0" err="1">
                <a:ea typeface="ＭＳ Ｐゴシック" panose="020B0600070205080204" pitchFamily="34" charset="-128"/>
              </a:rPr>
              <a:t>changes</a:t>
            </a:r>
            <a:r>
              <a:rPr lang="it-IT" altLang="en-US" sz="1800" dirty="0">
                <a:ea typeface="ＭＳ Ｐゴシック" panose="020B0600070205080204" pitchFamily="34" charset="-128"/>
              </a:rPr>
              <a:t> </a:t>
            </a:r>
          </a:p>
          <a:p>
            <a:pPr>
              <a:lnSpc>
                <a:spcPct val="130000"/>
              </a:lnSpc>
              <a:buFontTx/>
              <a:buChar char="•"/>
            </a:pPr>
            <a:r>
              <a:rPr lang="it-IT" altLang="en-US" sz="1800" dirty="0">
                <a:ea typeface="ＭＳ Ｐゴシック" panose="020B0600070205080204" pitchFamily="34" charset="-128"/>
              </a:rPr>
              <a:t>It allows the evaluation of the whole system, also at the deployment level</a:t>
            </a:r>
            <a:endParaRPr lang="en-US" dirty="0"/>
          </a:p>
        </p:txBody>
      </p:sp>
      <p:sp>
        <p:nvSpPr>
          <p:cNvPr id="2" name="Rectangle 1">
            <a:extLst>
              <a:ext uri="{FF2B5EF4-FFF2-40B4-BE49-F238E27FC236}">
                <a16:creationId xmlns:a16="http://schemas.microsoft.com/office/drawing/2014/main" id="{12C4FF3F-98A8-9E99-33B6-B089E0AFFF2E}"/>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DD7E711A-2871-C3EF-AC07-C27172668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D20BA0-BB51-CCCA-FDFC-BD6B280AAD5E}"/>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UML: ADVANTAGES</a:t>
            </a:r>
          </a:p>
        </p:txBody>
      </p:sp>
    </p:spTree>
    <p:extLst>
      <p:ext uri="{BB962C8B-B14F-4D97-AF65-F5344CB8AC3E}">
        <p14:creationId xmlns:p14="http://schemas.microsoft.com/office/powerpoint/2010/main" val="144814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190750"/>
            <a:ext cx="10515600" cy="3229260"/>
          </a:xfrm>
        </p:spPr>
        <p:txBody>
          <a:bodyPr>
            <a:normAutofit/>
          </a:bodyPr>
          <a:lstStyle/>
          <a:p>
            <a:r>
              <a:rPr lang="it-IT" sz="2200" dirty="0">
                <a:latin typeface="Aptos" panose="020B0004020202020204" pitchFamily="34" charset="0"/>
                <a:cs typeface="Calibri Light" panose="020F0302020204030204" pitchFamily="34" charset="0"/>
              </a:rPr>
              <a:t>Processo di sviluppo </a:t>
            </a:r>
            <a:r>
              <a:rPr lang="it-IT" sz="2200" dirty="0">
                <a:latin typeface="Aptos" panose="020B0004020202020204" pitchFamily="34" charset="0"/>
                <a:cs typeface="Calibri Light" panose="020F0302020204030204" pitchFamily="34" charset="0"/>
                <a:sym typeface="Wingdings"/>
              </a:rPr>
              <a:t> </a:t>
            </a:r>
            <a:r>
              <a:rPr lang="it-IT" sz="2200" dirty="0">
                <a:latin typeface="Aptos" panose="020B0004020202020204" pitchFamily="34" charset="0"/>
                <a:cs typeface="Calibri Light" panose="020F0302020204030204" pitchFamily="34" charset="0"/>
              </a:rPr>
              <a:t>modo di organizzare le attività del ciclo di vita</a:t>
            </a:r>
          </a:p>
          <a:p>
            <a:r>
              <a:rPr lang="it-IT" sz="2200" dirty="0">
                <a:latin typeface="Aptos" panose="020B0004020202020204" pitchFamily="34" charset="0"/>
                <a:cs typeface="Calibri Light" panose="020F0302020204030204" pitchFamily="34" charset="0"/>
              </a:rPr>
              <a:t>Permette di assegnare risorse alle varie attività</a:t>
            </a:r>
          </a:p>
          <a:p>
            <a:r>
              <a:rPr lang="it-IT" sz="2200" dirty="0">
                <a:latin typeface="Aptos" panose="020B0004020202020204" pitchFamily="34" charset="0"/>
                <a:cs typeface="Calibri Light" panose="020F0302020204030204" pitchFamily="34" charset="0"/>
              </a:rPr>
              <a:t>Permette di fissare le </a:t>
            </a:r>
            <a:r>
              <a:rPr lang="it-IT" sz="2200" dirty="0" err="1">
                <a:latin typeface="Aptos" panose="020B0004020202020204" pitchFamily="34" charset="0"/>
                <a:cs typeface="Calibri Light" panose="020F0302020204030204" pitchFamily="34" charset="0"/>
              </a:rPr>
              <a:t>deadline</a:t>
            </a:r>
            <a:endParaRPr lang="it-IT" sz="2200" dirty="0">
              <a:latin typeface="Aptos" panose="020B0004020202020204" pitchFamily="34" charset="0"/>
              <a:cs typeface="Calibri Light" panose="020F0302020204030204" pitchFamily="34" charset="0"/>
            </a:endParaRPr>
          </a:p>
          <a:p>
            <a:r>
              <a:rPr lang="it-IT" sz="2200" dirty="0">
                <a:latin typeface="Aptos" panose="020B0004020202020204" pitchFamily="34" charset="0"/>
                <a:cs typeface="Calibri Light" panose="020F0302020204030204" pitchFamily="34" charset="0"/>
              </a:rPr>
              <a:t>FASE	</a:t>
            </a:r>
          </a:p>
          <a:p>
            <a:pPr lvl="1"/>
            <a:r>
              <a:rPr lang="it-IT" sz="2200" dirty="0">
                <a:latin typeface="Aptos" panose="020B0004020202020204" pitchFamily="34" charset="0"/>
                <a:cs typeface="Calibri Light" panose="020F0302020204030204" pitchFamily="34" charset="0"/>
              </a:rPr>
              <a:t>intervallo di tempo in cui si svolgono certe attività</a:t>
            </a:r>
          </a:p>
          <a:p>
            <a:pPr lvl="1"/>
            <a:r>
              <a:rPr lang="it-IT" sz="2200" dirty="0">
                <a:latin typeface="Aptos" panose="020B0004020202020204" pitchFamily="34" charset="0"/>
                <a:cs typeface="Calibri Light" panose="020F0302020204030204" pitchFamily="34" charset="0"/>
              </a:rPr>
              <a:t>Ciascuna attività può essere ripartita fra più fasi. </a:t>
            </a:r>
          </a:p>
          <a:p>
            <a:r>
              <a:rPr lang="it-IT" sz="2200" dirty="0">
                <a:latin typeface="Aptos" panose="020B0004020202020204" pitchFamily="34" charset="0"/>
                <a:cs typeface="Calibri Light" panose="020F0302020204030204" pitchFamily="34" charset="0"/>
              </a:rPr>
              <a:t>MODELLO DI PROCESSO </a:t>
            </a:r>
            <a:r>
              <a:rPr lang="it-IT" sz="2200" dirty="0">
                <a:latin typeface="Aptos" panose="020B0004020202020204" pitchFamily="34" charset="0"/>
                <a:cs typeface="Calibri Light" panose="020F0302020204030204" pitchFamily="34" charset="0"/>
                <a:sym typeface="Wingdings"/>
              </a:rPr>
              <a:t> </a:t>
            </a:r>
            <a:r>
              <a:rPr lang="it-IT" sz="2200" dirty="0">
                <a:latin typeface="Aptos" panose="020B0004020202020204" pitchFamily="34" charset="0"/>
                <a:cs typeface="Calibri Light" panose="020F0302020204030204" pitchFamily="34" charset="0"/>
              </a:rPr>
              <a:t>descrizione generica di una famiglia di processi simili, che realizzano il modello in modi diversi.</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3</a:t>
            </a:fld>
            <a:endParaRPr lang="it-IT"/>
          </a:p>
        </p:txBody>
      </p:sp>
      <p:sp>
        <p:nvSpPr>
          <p:cNvPr id="5" name="Rectangle 4">
            <a:extLst>
              <a:ext uri="{FF2B5EF4-FFF2-40B4-BE49-F238E27FC236}">
                <a16:creationId xmlns:a16="http://schemas.microsoft.com/office/drawing/2014/main" id="{8B02CAD9-F293-A825-49A0-2ED8B4F2E99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7711446F-0498-BF15-A199-BB11A77F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772564-388D-E804-9A67-AD3C0CC4E861}"/>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MODELLAZIONE DI PROCESSI</a:t>
            </a:r>
            <a:endParaRPr lang="en-GB" sz="2400" b="1" dirty="0">
              <a:solidFill>
                <a:schemeClr val="bg1"/>
              </a:solidFill>
              <a:latin typeface="+mj-lt"/>
            </a:endParaRPr>
          </a:p>
        </p:txBody>
      </p:sp>
    </p:spTree>
    <p:extLst>
      <p:ext uri="{BB962C8B-B14F-4D97-AF65-F5344CB8AC3E}">
        <p14:creationId xmlns:p14="http://schemas.microsoft.com/office/powerpoint/2010/main" val="1937005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Provide a high-level process description (process phases)</a:t>
            </a:r>
          </a:p>
          <a:p>
            <a:pPr lvl="1"/>
            <a:r>
              <a:rPr lang="en-US" sz="2200" dirty="0"/>
              <a:t>Functional aspects (main activities of the process, objects and data items managed)</a:t>
            </a:r>
          </a:p>
          <a:p>
            <a:pPr lvl="1"/>
            <a:r>
              <a:rPr lang="en-US" sz="2200" dirty="0"/>
              <a:t>Organizational aspects (agents, roles, skills, availabilities, authorizations required to enact the process)  understand actors’ responsibilities on the main activities business aspects (goals to be achieved).</a:t>
            </a:r>
          </a:p>
          <a:p>
            <a:endParaRPr lang="en-US" sz="2200" dirty="0"/>
          </a:p>
          <a:p>
            <a:r>
              <a:rPr lang="en-US" sz="2200" dirty="0"/>
              <a:t>Define a list of goals of the process modeling effort</a:t>
            </a:r>
          </a:p>
          <a:p>
            <a:endParaRPr lang="en-US" sz="2200" dirty="0"/>
          </a:p>
          <a:p>
            <a:r>
              <a:rPr lang="en-US" sz="2200" dirty="0"/>
              <a:t>Identification of outcomes  and integration with patient-reported outcome measures</a:t>
            </a:r>
          </a:p>
          <a:p>
            <a:endParaRPr lang="en-US" sz="2200" dirty="0"/>
          </a:p>
        </p:txBody>
      </p:sp>
      <p:sp>
        <p:nvSpPr>
          <p:cNvPr id="3" name="Rectangle 2">
            <a:extLst>
              <a:ext uri="{FF2B5EF4-FFF2-40B4-BE49-F238E27FC236}">
                <a16:creationId xmlns:a16="http://schemas.microsoft.com/office/drawing/2014/main" id="{0740243A-7153-4CE4-10E9-C29B0E98802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C48DC40E-FC95-CB19-45C4-30FC0C420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DAC82C-EA7E-FC5A-7B20-1418D702D238}"/>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PRE-MODELING</a:t>
            </a:r>
          </a:p>
        </p:txBody>
      </p:sp>
    </p:spTree>
    <p:extLst>
      <p:ext uri="{BB962C8B-B14F-4D97-AF65-F5344CB8AC3E}">
        <p14:creationId xmlns:p14="http://schemas.microsoft.com/office/powerpoint/2010/main" val="1534171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9800" y="1689890"/>
            <a:ext cx="7772400" cy="5038725"/>
          </a:xfrm>
        </p:spPr>
        <p:txBody>
          <a:bodyPr>
            <a:normAutofit/>
          </a:bodyPr>
          <a:lstStyle/>
          <a:p>
            <a:r>
              <a:rPr lang="en-US" sz="2200" dirty="0"/>
              <a:t>The modeling step starts from the previously collected information and produces a conceptual model of the process according to the formal notation adopted</a:t>
            </a:r>
          </a:p>
          <a:p>
            <a:r>
              <a:rPr lang="en-US" sz="2200" dirty="0"/>
              <a:t>The conceptual model comprises:</a:t>
            </a:r>
          </a:p>
          <a:p>
            <a:pPr lvl="1"/>
            <a:r>
              <a:rPr lang="en-US" sz="2200" dirty="0"/>
              <a:t>the schema of the process</a:t>
            </a:r>
          </a:p>
          <a:p>
            <a:pPr lvl="1"/>
            <a:r>
              <a:rPr lang="en-US" sz="2200" dirty="0"/>
              <a:t>its variables</a:t>
            </a:r>
          </a:p>
          <a:p>
            <a:pPr lvl="1"/>
            <a:r>
              <a:rPr lang="en-US" sz="2200" dirty="0"/>
              <a:t>the specification of the expected exceptions</a:t>
            </a:r>
          </a:p>
          <a:p>
            <a:pPr lvl="1"/>
            <a:r>
              <a:rPr lang="en-US" sz="2200" dirty="0"/>
              <a:t>the specification of the transactions</a:t>
            </a:r>
          </a:p>
          <a:p>
            <a:pPr lvl="1"/>
            <a:r>
              <a:rPr lang="en-US" sz="2200" dirty="0"/>
              <a:t>the access control model</a:t>
            </a:r>
          </a:p>
          <a:p>
            <a:pPr lvl="1"/>
            <a:r>
              <a:rPr lang="en-US" sz="2200" dirty="0"/>
              <a:t>the description of the interactions with the external information system. </a:t>
            </a:r>
          </a:p>
          <a:p>
            <a:r>
              <a:rPr lang="en-US" sz="2200" dirty="0"/>
              <a:t>The results of the modeling are then validated by the domain experts, before continuing with the design</a:t>
            </a:r>
          </a:p>
          <a:p>
            <a:endParaRPr lang="en-US" sz="2200" dirty="0"/>
          </a:p>
        </p:txBody>
      </p:sp>
      <p:sp>
        <p:nvSpPr>
          <p:cNvPr id="8" name="Rectangle 7">
            <a:extLst>
              <a:ext uri="{FF2B5EF4-FFF2-40B4-BE49-F238E27FC236}">
                <a16:creationId xmlns:a16="http://schemas.microsoft.com/office/drawing/2014/main" id="{E2C9D366-2A00-B578-EF9D-E21EB851CCCD}"/>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9" name="Picture 8" descr="logo centenario">
            <a:extLst>
              <a:ext uri="{FF2B5EF4-FFF2-40B4-BE49-F238E27FC236}">
                <a16:creationId xmlns:a16="http://schemas.microsoft.com/office/drawing/2014/main" id="{C8C8C90E-10A2-BAC1-44C2-82113E8BB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EEFE671-E5F6-53C8-FAD7-B588B27796AB}"/>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MODELING</a:t>
            </a:r>
          </a:p>
        </p:txBody>
      </p:sp>
    </p:spTree>
    <p:extLst>
      <p:ext uri="{BB962C8B-B14F-4D97-AF65-F5344CB8AC3E}">
        <p14:creationId xmlns:p14="http://schemas.microsoft.com/office/powerpoint/2010/main" val="2126188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ext uri="{D42A27DB-BD31-4B8C-83A1-F6EECF244321}">
                <p14:modId xmlns:p14="http://schemas.microsoft.com/office/powerpoint/2010/main" val="1659990747"/>
              </p:ext>
            </p:extLst>
          </p:nvPr>
        </p:nvGraphicFramePr>
        <p:xfrm>
          <a:off x="1938338" y="1290638"/>
          <a:ext cx="8229600" cy="440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923213" y="5621541"/>
            <a:ext cx="1828800" cy="261610"/>
          </a:xfrm>
          <a:prstGeom prst="rect">
            <a:avLst/>
          </a:prstGeom>
          <a:noFill/>
        </p:spPr>
        <p:txBody>
          <a:bodyPr wrap="square" rtlCol="0">
            <a:spAutoFit/>
          </a:bodyPr>
          <a:lstStyle/>
          <a:p>
            <a:r>
              <a:rPr lang="en-US" sz="1100" i="1" dirty="0" err="1">
                <a:latin typeface="Verdana" panose="020B0604030504040204" pitchFamily="34" charset="0"/>
                <a:ea typeface="Verdana" panose="020B0604030504040204" pitchFamily="34" charset="0"/>
                <a:cs typeface="Verdana" panose="020B0604030504040204" pitchFamily="34" charset="0"/>
              </a:rPr>
              <a:t>Askari</a:t>
            </a:r>
            <a:r>
              <a:rPr lang="en-US" sz="1100" i="1" dirty="0">
                <a:latin typeface="Verdana" panose="020B0604030504040204" pitchFamily="34" charset="0"/>
                <a:ea typeface="Verdana" panose="020B0604030504040204" pitchFamily="34" charset="0"/>
                <a:cs typeface="Verdana" panose="020B0604030504040204" pitchFamily="34" charset="0"/>
              </a:rPr>
              <a:t> et al. </a:t>
            </a:r>
            <a:r>
              <a:rPr lang="fr-BE" sz="1100" i="1" dirty="0">
                <a:latin typeface="Verdana" panose="020B0604030504040204" pitchFamily="34" charset="0"/>
                <a:ea typeface="Verdana" panose="020B0604030504040204" pitchFamily="34" charset="0"/>
                <a:cs typeface="Verdana" panose="020B0604030504040204" pitchFamily="34" charset="0"/>
              </a:rPr>
              <a:t>2013</a:t>
            </a:r>
            <a:endParaRPr lang="en-US" sz="1100" i="1" dirty="0">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4917571" y="6070352"/>
            <a:ext cx="1462592" cy="718820"/>
          </a:xfrm>
          <a:prstGeom prst="ellipse">
            <a:avLst/>
          </a:prstGeom>
          <a:solidFill>
            <a:srgbClr val="E46C0A">
              <a:alpha val="63137"/>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ANALYST</a:t>
            </a:r>
          </a:p>
        </p:txBody>
      </p:sp>
      <p:sp>
        <p:nvSpPr>
          <p:cNvPr id="9" name="Oval 8"/>
          <p:cNvSpPr/>
          <p:nvPr/>
        </p:nvSpPr>
        <p:spPr>
          <a:xfrm>
            <a:off x="6075363" y="6070352"/>
            <a:ext cx="1462592" cy="718820"/>
          </a:xfrm>
          <a:prstGeom prst="ellipse">
            <a:avLst/>
          </a:prstGeom>
          <a:solidFill>
            <a:srgbClr val="3366FF">
              <a:alpha val="6274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DOMAIN </a:t>
            </a:r>
          </a:p>
          <a:p>
            <a:pPr algn="ctr"/>
            <a:r>
              <a:rPr lang="en-US" sz="1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EXPERTS</a:t>
            </a:r>
          </a:p>
        </p:txBody>
      </p:sp>
      <p:sp>
        <p:nvSpPr>
          <p:cNvPr id="2" name="Rectangle 1">
            <a:extLst>
              <a:ext uri="{FF2B5EF4-FFF2-40B4-BE49-F238E27FC236}">
                <a16:creationId xmlns:a16="http://schemas.microsoft.com/office/drawing/2014/main" id="{922ABB62-D388-A89E-1AFF-185E39D62A35}"/>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07C5C493-2D0C-98DC-00C4-D5EDC02EA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7F1775-5317-1BA9-6E9F-D251D8A6CB5C}"/>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MODEL EVALUATION</a:t>
            </a:r>
          </a:p>
        </p:txBody>
      </p:sp>
    </p:spTree>
    <p:extLst>
      <p:ext uri="{BB962C8B-B14F-4D97-AF65-F5344CB8AC3E}">
        <p14:creationId xmlns:p14="http://schemas.microsoft.com/office/powerpoint/2010/main" val="71900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r>
              <a:rPr lang="en-GB" sz="1800" dirty="0">
                <a:latin typeface="Aptos" panose="020B0004020202020204" pitchFamily="34" charset="0"/>
              </a:rPr>
              <a:t>METRIC = a quantitative measure of the degree to which a system, component, or process possesses a given attribute</a:t>
            </a:r>
          </a:p>
          <a:p>
            <a:r>
              <a:rPr lang="en-GB" sz="1800" dirty="0">
                <a:latin typeface="Aptos" panose="020B0004020202020204" pitchFamily="34" charset="0"/>
              </a:rPr>
              <a:t>Metrics for the evaluation of health ITs cannot be directly derived from the model itself </a:t>
            </a:r>
            <a:r>
              <a:rPr lang="en-GB" sz="1800" dirty="0">
                <a:latin typeface="Aptos" panose="020B0004020202020204" pitchFamily="34" charset="0"/>
                <a:sym typeface="Wingdings"/>
              </a:rPr>
              <a:t> </a:t>
            </a:r>
            <a:r>
              <a:rPr lang="en-GB" sz="1800" dirty="0">
                <a:latin typeface="Aptos" panose="020B0004020202020204" pitchFamily="34" charset="0"/>
              </a:rPr>
              <a:t>the model can be the basis for identifying the outcome variables to be introduced into e-management techniques as metrics for evaluation.</a:t>
            </a:r>
            <a:endParaRPr lang="en-US" sz="1800" dirty="0">
              <a:latin typeface="Aptos" panose="020B0004020202020204" pitchFamily="34" charset="0"/>
            </a:endParaRPr>
          </a:p>
          <a:p>
            <a:r>
              <a:rPr lang="en-GB" sz="1800" dirty="0">
                <a:latin typeface="Aptos" panose="020B0004020202020204" pitchFamily="34" charset="0"/>
              </a:rPr>
              <a:t>Goal Question Metrics (GQM) </a:t>
            </a:r>
            <a:r>
              <a:rPr lang="en-GB" sz="1800" dirty="0">
                <a:latin typeface="Aptos" panose="020B0004020202020204" pitchFamily="34" charset="0"/>
                <a:sym typeface="Wingdings"/>
              </a:rPr>
              <a:t> </a:t>
            </a:r>
          </a:p>
          <a:p>
            <a:pPr lvl="1"/>
            <a:r>
              <a:rPr lang="en-GB" sz="1800" dirty="0">
                <a:latin typeface="Aptos" panose="020B0004020202020204" pitchFamily="34" charset="0"/>
              </a:rPr>
              <a:t>allows selecting metrics with a top-down and goal-oriented approach</a:t>
            </a:r>
          </a:p>
          <a:p>
            <a:pPr lvl="1"/>
            <a:r>
              <a:rPr lang="en-GB" sz="1800" dirty="0">
                <a:latin typeface="Aptos" panose="020B0004020202020204" pitchFamily="34" charset="0"/>
              </a:rPr>
              <a:t>the identification of the metrics starts from the definition of goals</a:t>
            </a:r>
          </a:p>
          <a:p>
            <a:pPr lvl="1"/>
            <a:r>
              <a:rPr lang="en-GB" sz="1800" dirty="0">
                <a:latin typeface="Aptos" panose="020B0004020202020204" pitchFamily="34" charset="0"/>
              </a:rPr>
              <a:t>The definition of the goals is done during the conceptual </a:t>
            </a:r>
            <a:r>
              <a:rPr lang="en-GB" sz="1800" dirty="0" err="1">
                <a:latin typeface="Aptos" panose="020B0004020202020204" pitchFamily="34" charset="0"/>
              </a:rPr>
              <a:t>modeling</a:t>
            </a:r>
            <a:r>
              <a:rPr lang="en-GB" sz="1800" dirty="0">
                <a:latin typeface="Aptos" panose="020B0004020202020204" pitchFamily="34" charset="0"/>
              </a:rPr>
              <a:t> phase </a:t>
            </a:r>
          </a:p>
          <a:p>
            <a:r>
              <a:rPr lang="en-GB" sz="1800" dirty="0">
                <a:latin typeface="Aptos" panose="020B0004020202020204" pitchFamily="34" charset="0"/>
              </a:rPr>
              <a:t>GQM has three levels </a:t>
            </a:r>
            <a:r>
              <a:rPr lang="en-GB" sz="1800" dirty="0">
                <a:latin typeface="Aptos" panose="020B0004020202020204" pitchFamily="34" charset="0"/>
                <a:sym typeface="Wingdings"/>
              </a:rPr>
              <a:t></a:t>
            </a:r>
          </a:p>
          <a:p>
            <a:pPr lvl="1"/>
            <a:r>
              <a:rPr lang="en-GB" sz="1800" dirty="0">
                <a:latin typeface="Aptos" panose="020B0004020202020204" pitchFamily="34" charset="0"/>
              </a:rPr>
              <a:t>Goal: Conceptual level, defines the main purposes of a work to be measured; </a:t>
            </a:r>
          </a:p>
          <a:p>
            <a:pPr lvl="1"/>
            <a:r>
              <a:rPr lang="en-GB" sz="1800" dirty="0">
                <a:latin typeface="Aptos" panose="020B0004020202020204" pitchFamily="34" charset="0"/>
              </a:rPr>
              <a:t>Question: Operational level, defines a set of questions useful for achieving the goals; </a:t>
            </a:r>
          </a:p>
          <a:p>
            <a:pPr lvl="1"/>
            <a:r>
              <a:rPr lang="en-GB" sz="1800" dirty="0">
                <a:latin typeface="Aptos" panose="020B0004020202020204" pitchFamily="34" charset="0"/>
              </a:rPr>
              <a:t>Metric: Quantitative level, defines a set of metrics for answering the questions in a measurable way.</a:t>
            </a:r>
            <a:r>
              <a:rPr lang="en-US" sz="1800" dirty="0">
                <a:latin typeface="Aptos" panose="020B0004020202020204" pitchFamily="34" charset="0"/>
              </a:rPr>
              <a:t> </a:t>
            </a:r>
            <a:endParaRPr lang="it-IT" sz="1800" dirty="0">
              <a:latin typeface="Aptos" panose="020B0004020202020204" pitchFamily="34" charset="0"/>
            </a:endParaRPr>
          </a:p>
        </p:txBody>
      </p:sp>
      <p:sp>
        <p:nvSpPr>
          <p:cNvPr id="4" name="Rectangle 3">
            <a:extLst>
              <a:ext uri="{FF2B5EF4-FFF2-40B4-BE49-F238E27FC236}">
                <a16:creationId xmlns:a16="http://schemas.microsoft.com/office/drawing/2014/main" id="{A0304FC3-7555-6D8D-F170-16536BF2157F}"/>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D590552-EAE4-A50F-00DC-AC19C4622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88A6AA-A51E-5BA7-F572-154F3D67D363}"/>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METRICS AND GQM</a:t>
            </a:r>
          </a:p>
        </p:txBody>
      </p:sp>
    </p:spTree>
    <p:extLst>
      <p:ext uri="{BB962C8B-B14F-4D97-AF65-F5344CB8AC3E}">
        <p14:creationId xmlns:p14="http://schemas.microsoft.com/office/powerpoint/2010/main" val="451360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285750" indent="-285750"/>
            <a:r>
              <a:rPr lang="en-US" sz="2400" dirty="0">
                <a:latin typeface="Aptos" panose="020B0004020202020204" pitchFamily="34" charset="0"/>
                <a:ea typeface="Verdana" panose="020B0604030504040204" pitchFamily="34" charset="0"/>
                <a:cs typeface="Verdana" panose="020B0604030504040204" pitchFamily="34" charset="0"/>
              </a:rPr>
              <a:t>Mapping to a specific executable language</a:t>
            </a:r>
          </a:p>
          <a:p>
            <a:pPr marL="285750" indent="-285750"/>
            <a:endParaRPr lang="en-US" sz="2400" dirty="0">
              <a:latin typeface="Aptos" panose="020B0004020202020204" pitchFamily="34" charset="0"/>
              <a:ea typeface="Verdana" panose="020B0604030504040204" pitchFamily="34" charset="0"/>
              <a:cs typeface="Verdana" panose="020B0604030504040204" pitchFamily="34" charset="0"/>
            </a:endParaRPr>
          </a:p>
          <a:p>
            <a:pPr marL="285750" indent="-285750"/>
            <a:r>
              <a:rPr lang="en-US" sz="2400" dirty="0">
                <a:latin typeface="Aptos" panose="020B0004020202020204" pitchFamily="34" charset="0"/>
                <a:ea typeface="Verdana" panose="020B0604030504040204" pitchFamily="34" charset="0"/>
                <a:cs typeface="Verdana" panose="020B0604030504040204" pitchFamily="34" charset="0"/>
              </a:rPr>
              <a:t>Building a system implementing the model</a:t>
            </a:r>
          </a:p>
          <a:p>
            <a:pPr marL="285750" indent="-285750"/>
            <a:endParaRPr lang="en-US" sz="2400" dirty="0">
              <a:latin typeface="Aptos" panose="020B0004020202020204" pitchFamily="34" charset="0"/>
              <a:ea typeface="Verdana" panose="020B0604030504040204" pitchFamily="34" charset="0"/>
              <a:cs typeface="Verdana" panose="020B0604030504040204" pitchFamily="34" charset="0"/>
            </a:endParaRPr>
          </a:p>
          <a:p>
            <a:pPr marL="285750" indent="-285750"/>
            <a:r>
              <a:rPr lang="en-US" sz="2400" dirty="0">
                <a:latin typeface="Aptos" panose="020B0004020202020204" pitchFamily="34" charset="0"/>
                <a:ea typeface="Verdana" panose="020B0604030504040204" pitchFamily="34" charset="0"/>
                <a:cs typeface="Verdana" panose="020B0604030504040204" pitchFamily="34" charset="0"/>
              </a:rPr>
              <a:t>Create new modules of an already existing system to implement the process</a:t>
            </a:r>
          </a:p>
          <a:p>
            <a:endParaRPr lang="en-US" sz="2400" dirty="0">
              <a:latin typeface="Aptos" panose="020B0004020202020204" pitchFamily="34" charset="0"/>
            </a:endParaRPr>
          </a:p>
        </p:txBody>
      </p:sp>
      <p:sp>
        <p:nvSpPr>
          <p:cNvPr id="2" name="Rectangle 1">
            <a:extLst>
              <a:ext uri="{FF2B5EF4-FFF2-40B4-BE49-F238E27FC236}">
                <a16:creationId xmlns:a16="http://schemas.microsoft.com/office/drawing/2014/main" id="{1F272095-F607-AA30-6FA5-F7E3C367244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A699482F-CF8A-A308-7D0F-460322BA0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AB44F7-6799-9EFC-A8B8-A3FACE74DBBF}"/>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MODEL IMPLEMENTATION</a:t>
            </a:r>
          </a:p>
        </p:txBody>
      </p:sp>
    </p:spTree>
    <p:extLst>
      <p:ext uri="{BB962C8B-B14F-4D97-AF65-F5344CB8AC3E}">
        <p14:creationId xmlns:p14="http://schemas.microsoft.com/office/powerpoint/2010/main" val="11030604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9F1F-BC92-ED92-58EE-4FA37E0AC53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B5D040-EBE1-45DB-EFE2-2A47C7C2632F}"/>
              </a:ext>
            </a:extLst>
          </p:cNvPr>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35</a:t>
            </a:fld>
            <a:endParaRPr lang="en-US"/>
          </a:p>
        </p:txBody>
      </p:sp>
      <p:sp>
        <p:nvSpPr>
          <p:cNvPr id="3" name="Rectangle 2">
            <a:extLst>
              <a:ext uri="{FF2B5EF4-FFF2-40B4-BE49-F238E27FC236}">
                <a16:creationId xmlns:a16="http://schemas.microsoft.com/office/drawing/2014/main" id="{E121906D-51BB-4C1F-5249-A8EEEFF85B5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ED07BEE1-A4E1-C9D8-6021-20747C009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0219B2-83EF-9211-D866-E3B7BD66B5ED}"/>
              </a:ext>
            </a:extLst>
          </p:cNvPr>
          <p:cNvSpPr txBox="1"/>
          <p:nvPr/>
        </p:nvSpPr>
        <p:spPr>
          <a:xfrm>
            <a:off x="4683211" y="129385"/>
            <a:ext cx="6123334" cy="461665"/>
          </a:xfrm>
          <a:prstGeom prst="rect">
            <a:avLst/>
          </a:prstGeom>
          <a:noFill/>
        </p:spPr>
        <p:txBody>
          <a:bodyPr wrap="square">
            <a:spAutoFit/>
          </a:bodyPr>
          <a:lstStyle/>
          <a:p>
            <a:r>
              <a:rPr lang="en-GB" sz="2400" b="1" dirty="0">
                <a:solidFill>
                  <a:schemeClr val="bg1"/>
                </a:solidFill>
                <a:latin typeface="+mj-lt"/>
              </a:rPr>
              <a:t>SIMPLE EXAMPLE – ABSTRACTION: HIS</a:t>
            </a:r>
          </a:p>
        </p:txBody>
      </p:sp>
      <p:pic>
        <p:nvPicPr>
          <p:cNvPr id="6146" name="Picture 2">
            <a:extLst>
              <a:ext uri="{FF2B5EF4-FFF2-40B4-BE49-F238E27FC236}">
                <a16:creationId xmlns:a16="http://schemas.microsoft.com/office/drawing/2014/main" id="{B138ACBE-018B-4778-9D6C-D8940A7C7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9" y="862085"/>
            <a:ext cx="6879910" cy="3665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4E8064-9554-2CBA-D33E-53AD5B52109F}"/>
              </a:ext>
            </a:extLst>
          </p:cNvPr>
          <p:cNvSpPr txBox="1"/>
          <p:nvPr/>
        </p:nvSpPr>
        <p:spPr>
          <a:xfrm>
            <a:off x="252248" y="4321742"/>
            <a:ext cx="6096000" cy="646331"/>
          </a:xfrm>
          <a:prstGeom prst="rect">
            <a:avLst/>
          </a:prstGeom>
          <a:noFill/>
        </p:spPr>
        <p:txBody>
          <a:bodyPr wrap="square">
            <a:spAutoFit/>
          </a:bodyPr>
          <a:lstStyle/>
          <a:p>
            <a:r>
              <a:rPr lang="en-GB" b="0" i="0" dirty="0">
                <a:solidFill>
                  <a:srgbClr val="262626"/>
                </a:solidFill>
                <a:effectLst/>
                <a:latin typeface="Inter Var"/>
              </a:rPr>
              <a:t>1-Hospital Information Systems Integration Model Note: Source: Biomedical Informatics Ltd. (2006).</a:t>
            </a:r>
            <a:endParaRPr lang="en-IT" dirty="0"/>
          </a:p>
        </p:txBody>
      </p:sp>
      <p:pic>
        <p:nvPicPr>
          <p:cNvPr id="10" name="Picture 9" descr="A screenshot of a computer&#10;&#10;AI-generated content may be incorrect.">
            <a:extLst>
              <a:ext uri="{FF2B5EF4-FFF2-40B4-BE49-F238E27FC236}">
                <a16:creationId xmlns:a16="http://schemas.microsoft.com/office/drawing/2014/main" id="{9B725051-36E6-D2B7-8FD3-FB140ECD3B3A}"/>
              </a:ext>
            </a:extLst>
          </p:cNvPr>
          <p:cNvPicPr>
            <a:picLocks noChangeAspect="1"/>
          </p:cNvPicPr>
          <p:nvPr/>
        </p:nvPicPr>
        <p:blipFill>
          <a:blip r:embed="rId5"/>
          <a:stretch>
            <a:fillRect/>
          </a:stretch>
        </p:blipFill>
        <p:spPr>
          <a:xfrm>
            <a:off x="6959600" y="1860551"/>
            <a:ext cx="5232400" cy="4495800"/>
          </a:xfrm>
          <a:prstGeom prst="rect">
            <a:avLst/>
          </a:prstGeom>
        </p:spPr>
      </p:pic>
      <p:sp>
        <p:nvSpPr>
          <p:cNvPr id="12" name="TextBox 11">
            <a:extLst>
              <a:ext uri="{FF2B5EF4-FFF2-40B4-BE49-F238E27FC236}">
                <a16:creationId xmlns:a16="http://schemas.microsoft.com/office/drawing/2014/main" id="{23660FE3-6481-21DB-DCD5-E1DE7395F1CB}"/>
              </a:ext>
            </a:extLst>
          </p:cNvPr>
          <p:cNvSpPr txBox="1"/>
          <p:nvPr/>
        </p:nvSpPr>
        <p:spPr>
          <a:xfrm>
            <a:off x="6959599" y="6364925"/>
            <a:ext cx="6096000" cy="369332"/>
          </a:xfrm>
          <a:prstGeom prst="rect">
            <a:avLst/>
          </a:prstGeom>
          <a:noFill/>
        </p:spPr>
        <p:txBody>
          <a:bodyPr wrap="square">
            <a:spAutoFit/>
          </a:bodyPr>
          <a:lstStyle/>
          <a:p>
            <a:r>
              <a:rPr lang="en-GB" b="0" i="0" dirty="0">
                <a:solidFill>
                  <a:srgbClr val="262626"/>
                </a:solidFill>
                <a:effectLst/>
                <a:latin typeface="Inter Var"/>
              </a:rPr>
              <a:t>MIMIC-IV </a:t>
            </a:r>
            <a:r>
              <a:rPr lang="en-GB" b="0" i="0" dirty="0" err="1">
                <a:solidFill>
                  <a:srgbClr val="262626"/>
                </a:solidFill>
                <a:effectLst/>
                <a:latin typeface="Inter Var"/>
              </a:rPr>
              <a:t>db</a:t>
            </a:r>
            <a:r>
              <a:rPr lang="en-GB" b="0" i="0" dirty="0">
                <a:solidFill>
                  <a:srgbClr val="262626"/>
                </a:solidFill>
                <a:effectLst/>
                <a:latin typeface="Inter Var"/>
              </a:rPr>
              <a:t> snapshot</a:t>
            </a:r>
            <a:endParaRPr lang="en-IT" dirty="0"/>
          </a:p>
        </p:txBody>
      </p:sp>
    </p:spTree>
    <p:extLst>
      <p:ext uri="{BB962C8B-B14F-4D97-AF65-F5344CB8AC3E}">
        <p14:creationId xmlns:p14="http://schemas.microsoft.com/office/powerpoint/2010/main" val="734133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5350-52AB-39B5-D78A-1EC63D24EF2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2E86374-8037-1791-AFC1-EEBA6FF3934B}"/>
              </a:ext>
            </a:extLst>
          </p:cNvPr>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36</a:t>
            </a:fld>
            <a:endParaRPr lang="en-US"/>
          </a:p>
        </p:txBody>
      </p:sp>
      <p:sp>
        <p:nvSpPr>
          <p:cNvPr id="3" name="Rectangle 2">
            <a:extLst>
              <a:ext uri="{FF2B5EF4-FFF2-40B4-BE49-F238E27FC236}">
                <a16:creationId xmlns:a16="http://schemas.microsoft.com/office/drawing/2014/main" id="{7373ABF9-7FD7-FFBA-37CF-BF53A3F4380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F0E65123-CD8E-5EA7-DC35-6A8427C4C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45EE14-2CB1-5FA6-95A2-A19FBD75D936}"/>
              </a:ext>
            </a:extLst>
          </p:cNvPr>
          <p:cNvSpPr txBox="1"/>
          <p:nvPr/>
        </p:nvSpPr>
        <p:spPr>
          <a:xfrm>
            <a:off x="4683211" y="129385"/>
            <a:ext cx="7298582" cy="461665"/>
          </a:xfrm>
          <a:prstGeom prst="rect">
            <a:avLst/>
          </a:prstGeom>
          <a:noFill/>
        </p:spPr>
        <p:txBody>
          <a:bodyPr wrap="square">
            <a:spAutoFit/>
          </a:bodyPr>
          <a:lstStyle/>
          <a:p>
            <a:r>
              <a:rPr lang="en-GB" sz="2400" b="1" dirty="0">
                <a:solidFill>
                  <a:schemeClr val="bg1"/>
                </a:solidFill>
                <a:latin typeface="+mj-lt"/>
              </a:rPr>
              <a:t>SIMPLE EXAMPLE – ABSTRACTION: </a:t>
            </a:r>
            <a:r>
              <a:rPr lang="en-GB" sz="2400" b="1" dirty="0" err="1">
                <a:solidFill>
                  <a:schemeClr val="bg1"/>
                </a:solidFill>
                <a:latin typeface="+mj-lt"/>
              </a:rPr>
              <a:t>FHIR+OpenEHR</a:t>
            </a:r>
            <a:endParaRPr lang="en-GB" sz="2400" b="1" dirty="0">
              <a:solidFill>
                <a:schemeClr val="bg1"/>
              </a:solidFill>
              <a:latin typeface="+mj-lt"/>
            </a:endParaRPr>
          </a:p>
        </p:txBody>
      </p:sp>
      <p:sp>
        <p:nvSpPr>
          <p:cNvPr id="4" name="TextBox 3">
            <a:extLst>
              <a:ext uri="{FF2B5EF4-FFF2-40B4-BE49-F238E27FC236}">
                <a16:creationId xmlns:a16="http://schemas.microsoft.com/office/drawing/2014/main" id="{9770D8C8-4654-CFA6-3186-29796FEF0D2F}"/>
              </a:ext>
            </a:extLst>
          </p:cNvPr>
          <p:cNvSpPr txBox="1"/>
          <p:nvPr/>
        </p:nvSpPr>
        <p:spPr>
          <a:xfrm>
            <a:off x="87148" y="6313832"/>
            <a:ext cx="6096000" cy="523220"/>
          </a:xfrm>
          <a:prstGeom prst="rect">
            <a:avLst/>
          </a:prstGeom>
          <a:noFill/>
        </p:spPr>
        <p:txBody>
          <a:bodyPr wrap="square">
            <a:spAutoFit/>
          </a:bodyPr>
          <a:lstStyle/>
          <a:p>
            <a:r>
              <a:rPr lang="en-IT" sz="1400" dirty="0"/>
              <a:t>https://www.agendadigitale.eu/sanita/sanita-digitale-la-sfida-dellinteroperabilita-tra-hl7-fhir-e-openehr/</a:t>
            </a:r>
          </a:p>
        </p:txBody>
      </p:sp>
      <p:pic>
        <p:nvPicPr>
          <p:cNvPr id="9220" name="Picture 4" descr="FHIR">
            <a:extLst>
              <a:ext uri="{FF2B5EF4-FFF2-40B4-BE49-F238E27FC236}">
                <a16:creationId xmlns:a16="http://schemas.microsoft.com/office/drawing/2014/main" id="{22304B87-2F97-6497-9823-16453DF3A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655" y="762188"/>
            <a:ext cx="8544910" cy="53336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F13E32-C4D4-229D-500A-06DD47BEBEB6}"/>
              </a:ext>
            </a:extLst>
          </p:cNvPr>
          <p:cNvSpPr txBox="1"/>
          <p:nvPr/>
        </p:nvSpPr>
        <p:spPr>
          <a:xfrm>
            <a:off x="6183148" y="5820358"/>
            <a:ext cx="6096000" cy="307777"/>
          </a:xfrm>
          <a:prstGeom prst="rect">
            <a:avLst/>
          </a:prstGeom>
          <a:noFill/>
        </p:spPr>
        <p:txBody>
          <a:bodyPr wrap="square">
            <a:spAutoFit/>
          </a:bodyPr>
          <a:lstStyle/>
          <a:p>
            <a:r>
              <a:rPr lang="en-IT" sz="1400" dirty="0"/>
              <a:t>from: https://www.ltts.com/blog/healthcare-digital-cloud-architecture</a:t>
            </a:r>
          </a:p>
        </p:txBody>
      </p:sp>
    </p:spTree>
    <p:extLst>
      <p:ext uri="{BB962C8B-B14F-4D97-AF65-F5344CB8AC3E}">
        <p14:creationId xmlns:p14="http://schemas.microsoft.com/office/powerpoint/2010/main" val="252167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38A67-394C-2747-2A70-BA862C28961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D4130C-2348-7E0E-E21B-4C407C1B8364}"/>
              </a:ext>
            </a:extLst>
          </p:cNvPr>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37</a:t>
            </a:fld>
            <a:endParaRPr lang="en-US"/>
          </a:p>
        </p:txBody>
      </p:sp>
      <p:sp>
        <p:nvSpPr>
          <p:cNvPr id="3" name="Rectangle 2">
            <a:extLst>
              <a:ext uri="{FF2B5EF4-FFF2-40B4-BE49-F238E27FC236}">
                <a16:creationId xmlns:a16="http://schemas.microsoft.com/office/drawing/2014/main" id="{525C6FF6-603F-0C77-1312-0848331FA20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5A1403F1-20E6-7F27-2D51-3A5FC05E2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17A8C19-344D-E24F-44F0-5AF6BD989E31}"/>
              </a:ext>
            </a:extLst>
          </p:cNvPr>
          <p:cNvSpPr txBox="1"/>
          <p:nvPr/>
        </p:nvSpPr>
        <p:spPr>
          <a:xfrm>
            <a:off x="4683211" y="129385"/>
            <a:ext cx="5984789" cy="461665"/>
          </a:xfrm>
          <a:prstGeom prst="rect">
            <a:avLst/>
          </a:prstGeom>
          <a:noFill/>
        </p:spPr>
        <p:txBody>
          <a:bodyPr wrap="square">
            <a:spAutoFit/>
          </a:bodyPr>
          <a:lstStyle/>
          <a:p>
            <a:r>
              <a:rPr lang="en-GB" sz="2400" b="1" dirty="0">
                <a:solidFill>
                  <a:schemeClr val="bg1"/>
                </a:solidFill>
                <a:latin typeface="+mj-lt"/>
              </a:rPr>
              <a:t>SIMPLE EXAMPLE – ABSTRACTION: NOMAD</a:t>
            </a:r>
          </a:p>
        </p:txBody>
      </p:sp>
      <p:pic>
        <p:nvPicPr>
          <p:cNvPr id="2" name="Picture 2" descr="nomad oasis data infrastructure">
            <a:extLst>
              <a:ext uri="{FF2B5EF4-FFF2-40B4-BE49-F238E27FC236}">
                <a16:creationId xmlns:a16="http://schemas.microsoft.com/office/drawing/2014/main" id="{CD225C65-1768-2ECA-6BEA-E6EF0B6BE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959" y="3516551"/>
            <a:ext cx="3870881" cy="27006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OMAD">
            <a:extLst>
              <a:ext uri="{FF2B5EF4-FFF2-40B4-BE49-F238E27FC236}">
                <a16:creationId xmlns:a16="http://schemas.microsoft.com/office/drawing/2014/main" id="{10C85267-C09A-5FE0-83CC-ACEB686B7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59" y="909555"/>
            <a:ext cx="984250" cy="9970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omad architecture">
            <a:extLst>
              <a:ext uri="{FF2B5EF4-FFF2-40B4-BE49-F238E27FC236}">
                <a16:creationId xmlns:a16="http://schemas.microsoft.com/office/drawing/2014/main" id="{7EB2EE4F-7486-F8E9-E196-16580E923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014" y="1408071"/>
            <a:ext cx="8390021" cy="461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13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38</a:t>
            </a:fld>
            <a:endParaRPr lang="en-US"/>
          </a:p>
        </p:txBody>
      </p:sp>
      <p:sp>
        <p:nvSpPr>
          <p:cNvPr id="3" name="Rectangle 2">
            <a:extLst>
              <a:ext uri="{FF2B5EF4-FFF2-40B4-BE49-F238E27FC236}">
                <a16:creationId xmlns:a16="http://schemas.microsoft.com/office/drawing/2014/main" id="{5600F044-2C2D-EF84-4F93-6671CDB12A9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F74965A5-69FE-52B1-6488-05823521B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992CA7-B8C4-DAC9-70E3-3AEB4F8A2D66}"/>
              </a:ext>
            </a:extLst>
          </p:cNvPr>
          <p:cNvSpPr txBox="1"/>
          <p:nvPr/>
        </p:nvSpPr>
        <p:spPr>
          <a:xfrm>
            <a:off x="4683211" y="129385"/>
            <a:ext cx="7225010" cy="461665"/>
          </a:xfrm>
          <a:prstGeom prst="rect">
            <a:avLst/>
          </a:prstGeom>
          <a:noFill/>
        </p:spPr>
        <p:txBody>
          <a:bodyPr wrap="square">
            <a:spAutoFit/>
          </a:bodyPr>
          <a:lstStyle/>
          <a:p>
            <a:r>
              <a:rPr lang="en-GB" sz="2400" b="1" dirty="0">
                <a:solidFill>
                  <a:schemeClr val="bg1"/>
                </a:solidFill>
                <a:latin typeface="+mj-lt"/>
              </a:rPr>
              <a:t>EXAMPLE – ABSTRACTION: ACTIVE OBJECT PATTERN</a:t>
            </a:r>
          </a:p>
        </p:txBody>
      </p:sp>
      <p:pic>
        <p:nvPicPr>
          <p:cNvPr id="2" name="Picture 2">
            <a:extLst>
              <a:ext uri="{FF2B5EF4-FFF2-40B4-BE49-F238E27FC236}">
                <a16:creationId xmlns:a16="http://schemas.microsoft.com/office/drawing/2014/main" id="{B1B28C11-D587-FD98-8F66-CC1EC0338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1138"/>
            <a:ext cx="7136823" cy="54052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3AC842B-ED9E-CB5F-7AE8-20A86CA67016}"/>
              </a:ext>
            </a:extLst>
          </p:cNvPr>
          <p:cNvSpPr txBox="1"/>
          <p:nvPr/>
        </p:nvSpPr>
        <p:spPr>
          <a:xfrm>
            <a:off x="7136823" y="951138"/>
            <a:ext cx="4672354" cy="5509200"/>
          </a:xfrm>
          <a:prstGeom prst="rect">
            <a:avLst/>
          </a:prstGeom>
          <a:noFill/>
        </p:spPr>
        <p:txBody>
          <a:bodyPr wrap="square">
            <a:spAutoFit/>
          </a:bodyPr>
          <a:lstStyle/>
          <a:p>
            <a:pPr algn="l" fontAlgn="base"/>
            <a:r>
              <a:rPr lang="en-GB" sz="1600" b="0" i="0" dirty="0">
                <a:solidFill>
                  <a:srgbClr val="0C0D0E"/>
                </a:solidFill>
                <a:effectLst/>
                <a:latin typeface="-apple-system"/>
              </a:rPr>
              <a:t>The Active object pattern's goal is to separate the method calling from method execution. It is like a waiter in a restaurant, who just hands the orders from the customers to the chef.</a:t>
            </a:r>
          </a:p>
          <a:p>
            <a:pPr algn="l" fontAlgn="base"/>
            <a:endParaRPr lang="en-GB" sz="1600" b="0" i="0" dirty="0">
              <a:solidFill>
                <a:srgbClr val="0C0D0E"/>
              </a:solidFill>
              <a:effectLst/>
              <a:latin typeface="-apple-system"/>
            </a:endParaRPr>
          </a:p>
          <a:p>
            <a:pPr algn="l" fontAlgn="base"/>
            <a:r>
              <a:rPr lang="en-GB" sz="1600" b="0" i="0" dirty="0">
                <a:solidFill>
                  <a:srgbClr val="0C0D0E"/>
                </a:solidFill>
                <a:effectLst/>
                <a:latin typeface="-apple-system"/>
              </a:rPr>
              <a:t>When a customer orders some food from the waiter</a:t>
            </a:r>
          </a:p>
          <a:p>
            <a:pPr fontAlgn="base"/>
            <a:r>
              <a:rPr lang="en-GB" sz="1600" dirty="0">
                <a:effectLst/>
                <a:latin typeface="inherit"/>
              </a:rPr>
              <a:t>the customer is the </a:t>
            </a:r>
            <a:r>
              <a:rPr lang="en-GB" sz="1600" b="1" dirty="0">
                <a:effectLst/>
                <a:latin typeface="inherit"/>
              </a:rPr>
              <a:t>Client</a:t>
            </a:r>
            <a:r>
              <a:rPr lang="en-GB" sz="1600" dirty="0">
                <a:effectLst/>
                <a:latin typeface="inherit"/>
              </a:rPr>
              <a:t>, the waiter is the </a:t>
            </a:r>
            <a:r>
              <a:rPr lang="en-GB" sz="1600" b="1" dirty="0">
                <a:effectLst/>
                <a:latin typeface="inherit"/>
              </a:rPr>
              <a:t>Proxy</a:t>
            </a:r>
            <a:r>
              <a:rPr lang="en-GB" sz="1600" b="0" i="0" dirty="0">
                <a:solidFill>
                  <a:srgbClr val="0C0D0E"/>
                </a:solidFill>
                <a:effectLst/>
                <a:latin typeface="-apple-system"/>
              </a:rPr>
              <a:t>, the client writes the recipe on paper and gives it to the che</a:t>
            </a:r>
            <a:r>
              <a:rPr lang="en-GB" sz="1600" dirty="0">
                <a:solidFill>
                  <a:srgbClr val="0C0D0E"/>
                </a:solidFill>
                <a:latin typeface="-apple-system"/>
              </a:rPr>
              <a:t>f. </a:t>
            </a:r>
            <a:r>
              <a:rPr lang="en-GB" sz="1600" b="0" i="0" dirty="0">
                <a:solidFill>
                  <a:srgbClr val="0C0D0E"/>
                </a:solidFill>
                <a:effectLst/>
                <a:latin typeface="-apple-system"/>
              </a:rPr>
              <a:t>The Chef decides which cook should prepare it (who has time).</a:t>
            </a:r>
            <a:endParaRPr lang="en-GB" sz="1600" dirty="0">
              <a:solidFill>
                <a:srgbClr val="0C0D0E"/>
              </a:solidFill>
              <a:latin typeface="-apple-system"/>
            </a:endParaRPr>
          </a:p>
          <a:p>
            <a:pPr fontAlgn="base"/>
            <a:endParaRPr lang="en-GB" sz="1600" b="0" i="0" dirty="0">
              <a:solidFill>
                <a:srgbClr val="0C0D0E"/>
              </a:solidFill>
              <a:effectLst/>
              <a:latin typeface="-apple-system"/>
            </a:endParaRPr>
          </a:p>
          <a:p>
            <a:pPr fontAlgn="base"/>
            <a:r>
              <a:rPr lang="en-GB" sz="1600" dirty="0">
                <a:latin typeface="inherit"/>
              </a:rPr>
              <a:t>T</a:t>
            </a:r>
            <a:r>
              <a:rPr lang="en-GB" sz="1600" dirty="0">
                <a:effectLst/>
                <a:latin typeface="inherit"/>
              </a:rPr>
              <a:t>he paper is the </a:t>
            </a:r>
            <a:r>
              <a:rPr lang="en-GB" sz="1600" b="1" dirty="0" err="1">
                <a:effectLst/>
                <a:latin typeface="inherit"/>
              </a:rPr>
              <a:t>MethodRequest</a:t>
            </a:r>
            <a:r>
              <a:rPr lang="en-GB" sz="1600" dirty="0">
                <a:effectLst/>
                <a:latin typeface="inherit"/>
              </a:rPr>
              <a:t>, the table's number on the paper is the </a:t>
            </a:r>
            <a:r>
              <a:rPr lang="en-GB" sz="1600" b="1" dirty="0">
                <a:effectLst/>
                <a:latin typeface="inherit"/>
              </a:rPr>
              <a:t>Future</a:t>
            </a:r>
            <a:r>
              <a:rPr lang="en-GB" sz="1600" dirty="0">
                <a:effectLst/>
                <a:latin typeface="inherit"/>
              </a:rPr>
              <a:t> object</a:t>
            </a:r>
          </a:p>
          <a:p>
            <a:pPr algn="l" fontAlgn="base"/>
            <a:endParaRPr lang="en-GB" sz="1600" b="0" i="0" dirty="0">
              <a:solidFill>
                <a:srgbClr val="0C0D0E"/>
              </a:solidFill>
              <a:effectLst/>
              <a:latin typeface="-apple-system"/>
            </a:endParaRPr>
          </a:p>
          <a:p>
            <a:pPr fontAlgn="base"/>
            <a:r>
              <a:rPr lang="en-GB" sz="1600" dirty="0">
                <a:latin typeface="inherit"/>
              </a:rPr>
              <a:t>T</a:t>
            </a:r>
            <a:r>
              <a:rPr lang="en-GB" sz="1600" dirty="0">
                <a:effectLst/>
                <a:latin typeface="inherit"/>
              </a:rPr>
              <a:t>he chef is the </a:t>
            </a:r>
            <a:r>
              <a:rPr lang="en-GB" sz="1600" b="1" dirty="0">
                <a:effectLst/>
                <a:latin typeface="inherit"/>
              </a:rPr>
              <a:t>Scheduler</a:t>
            </a:r>
            <a:r>
              <a:rPr lang="en-GB" sz="1600" dirty="0">
                <a:effectLst/>
                <a:latin typeface="inherit"/>
              </a:rPr>
              <a:t> who has a list of papers (</a:t>
            </a:r>
            <a:r>
              <a:rPr lang="en-GB" sz="1600" b="1" dirty="0" err="1">
                <a:effectLst/>
                <a:latin typeface="inherit"/>
              </a:rPr>
              <a:t>ActivationList</a:t>
            </a:r>
            <a:r>
              <a:rPr lang="en-GB" sz="1600" dirty="0">
                <a:effectLst/>
                <a:latin typeface="inherit"/>
              </a:rPr>
              <a:t>) and the cooks are the </a:t>
            </a:r>
            <a:r>
              <a:rPr lang="en-GB" sz="1600" b="1" dirty="0">
                <a:effectLst/>
                <a:latin typeface="inherit"/>
              </a:rPr>
              <a:t>Servant</a:t>
            </a:r>
            <a:r>
              <a:rPr lang="en-GB" sz="1600" dirty="0">
                <a:effectLst/>
                <a:latin typeface="inherit"/>
              </a:rPr>
              <a:t>-s</a:t>
            </a:r>
          </a:p>
          <a:p>
            <a:pPr algn="l" fontAlgn="base"/>
            <a:r>
              <a:rPr lang="en-GB" sz="1600" b="0" i="0" dirty="0">
                <a:solidFill>
                  <a:srgbClr val="0C0D0E"/>
                </a:solidFill>
                <a:effectLst/>
                <a:latin typeface="-apple-system"/>
              </a:rPr>
              <a:t>When the meal is ready, the cook places it on the serve bar and the waiter brings it to the customers table.</a:t>
            </a:r>
          </a:p>
          <a:p>
            <a:pPr algn="l" fontAlgn="base"/>
            <a:endParaRPr lang="en-GB" sz="1600" b="0" i="0" dirty="0">
              <a:solidFill>
                <a:srgbClr val="0C0D0E"/>
              </a:solidFill>
              <a:effectLst/>
              <a:latin typeface="-apple-system"/>
            </a:endParaRPr>
          </a:p>
          <a:p>
            <a:pPr fontAlgn="base"/>
            <a:r>
              <a:rPr lang="en-GB" sz="1600" b="1" dirty="0">
                <a:effectLst/>
                <a:latin typeface="inherit"/>
              </a:rPr>
              <a:t>Client</a:t>
            </a:r>
            <a:r>
              <a:rPr lang="en-GB" sz="1600" dirty="0">
                <a:effectLst/>
                <a:latin typeface="inherit"/>
              </a:rPr>
              <a:t> reads the method's result, from the </a:t>
            </a:r>
            <a:r>
              <a:rPr lang="en-GB" sz="1600" b="1" dirty="0">
                <a:effectLst/>
                <a:latin typeface="inherit"/>
              </a:rPr>
              <a:t>Result</a:t>
            </a:r>
            <a:r>
              <a:rPr lang="en-GB" sz="1600" dirty="0">
                <a:effectLst/>
                <a:latin typeface="inherit"/>
              </a:rPr>
              <a:t> object.</a:t>
            </a:r>
          </a:p>
        </p:txBody>
      </p:sp>
      <p:sp>
        <p:nvSpPr>
          <p:cNvPr id="21" name="TextBox 20">
            <a:extLst>
              <a:ext uri="{FF2B5EF4-FFF2-40B4-BE49-F238E27FC236}">
                <a16:creationId xmlns:a16="http://schemas.microsoft.com/office/drawing/2014/main" id="{A545853C-C0D2-3066-B3F7-4DFC9B1BB75A}"/>
              </a:ext>
            </a:extLst>
          </p:cNvPr>
          <p:cNvSpPr txBox="1"/>
          <p:nvPr/>
        </p:nvSpPr>
        <p:spPr>
          <a:xfrm>
            <a:off x="79757" y="6433294"/>
            <a:ext cx="8215744" cy="338554"/>
          </a:xfrm>
          <a:prstGeom prst="rect">
            <a:avLst/>
          </a:prstGeom>
          <a:noFill/>
        </p:spPr>
        <p:txBody>
          <a:bodyPr wrap="square">
            <a:spAutoFit/>
          </a:bodyPr>
          <a:lstStyle/>
          <a:p>
            <a:r>
              <a:rPr lang="en-IT" sz="1600" dirty="0"/>
              <a:t>https://stackoverflow.com/questions/41676343/explain-active-object-pattern</a:t>
            </a:r>
          </a:p>
        </p:txBody>
      </p:sp>
    </p:spTree>
    <p:extLst>
      <p:ext uri="{BB962C8B-B14F-4D97-AF65-F5344CB8AC3E}">
        <p14:creationId xmlns:p14="http://schemas.microsoft.com/office/powerpoint/2010/main" val="339448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3833001572"/>
              </p:ext>
            </p:extLst>
          </p:nvPr>
        </p:nvGraphicFramePr>
        <p:xfrm>
          <a:off x="381000" y="127541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60FD739-72FB-7F4C-B85F-CC87BB8B778D}" type="slidenum">
              <a:rPr lang="it-IT" smtClean="0"/>
              <a:pPr/>
              <a:t>4</a:t>
            </a:fld>
            <a:endParaRPr lang="it-IT"/>
          </a:p>
        </p:txBody>
      </p:sp>
      <p:sp>
        <p:nvSpPr>
          <p:cNvPr id="3" name="Rectangle 2">
            <a:extLst>
              <a:ext uri="{FF2B5EF4-FFF2-40B4-BE49-F238E27FC236}">
                <a16:creationId xmlns:a16="http://schemas.microsoft.com/office/drawing/2014/main" id="{DAE611B1-6758-C805-B4A7-FA4E9BCC7280}"/>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C93038FA-040C-6660-DF17-4F92A14E3A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AC985E-29BD-43BE-9B12-98A676AC50CF}"/>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MODELLAZIONE DI PROCESSI</a:t>
            </a:r>
            <a:endParaRPr lang="en-GB" sz="2400" b="1" dirty="0">
              <a:solidFill>
                <a:schemeClr val="bg1"/>
              </a:solidFill>
              <a:latin typeface="+mj-lt"/>
            </a:endParaRPr>
          </a:p>
        </p:txBody>
      </p:sp>
      <p:grpSp>
        <p:nvGrpSpPr>
          <p:cNvPr id="10" name="Group 9">
            <a:extLst>
              <a:ext uri="{FF2B5EF4-FFF2-40B4-BE49-F238E27FC236}">
                <a16:creationId xmlns:a16="http://schemas.microsoft.com/office/drawing/2014/main" id="{E4F44774-275D-3DE6-7FC2-FED0EAC433BB}"/>
              </a:ext>
            </a:extLst>
          </p:cNvPr>
          <p:cNvGrpSpPr/>
          <p:nvPr/>
        </p:nvGrpSpPr>
        <p:grpSpPr>
          <a:xfrm>
            <a:off x="7550727" y="6080521"/>
            <a:ext cx="2937165" cy="551655"/>
            <a:chOff x="0" y="3930366"/>
            <a:chExt cx="8229600" cy="551655"/>
          </a:xfrm>
        </p:grpSpPr>
        <p:sp>
          <p:nvSpPr>
            <p:cNvPr id="11" name="Rounded Rectangle 10">
              <a:extLst>
                <a:ext uri="{FF2B5EF4-FFF2-40B4-BE49-F238E27FC236}">
                  <a16:creationId xmlns:a16="http://schemas.microsoft.com/office/drawing/2014/main" id="{019B40B6-6BE1-8980-C228-8ED148B69C42}"/>
                </a:ext>
              </a:extLst>
            </p:cNvPr>
            <p:cNvSpPr/>
            <p:nvPr/>
          </p:nvSpPr>
          <p:spPr>
            <a:xfrm>
              <a:off x="0" y="3930366"/>
              <a:ext cx="8229600" cy="55165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n-IT"/>
            </a:p>
          </p:txBody>
        </p:sp>
        <p:sp>
          <p:nvSpPr>
            <p:cNvPr id="12" name="Rounded Rectangle 4">
              <a:extLst>
                <a:ext uri="{FF2B5EF4-FFF2-40B4-BE49-F238E27FC236}">
                  <a16:creationId xmlns:a16="http://schemas.microsoft.com/office/drawing/2014/main" id="{53569AC0-9A47-71AF-0032-5CA93CDBA19D}"/>
                </a:ext>
              </a:extLst>
            </p:cNvPr>
            <p:cNvSpPr txBox="1"/>
            <p:nvPr/>
          </p:nvSpPr>
          <p:spPr>
            <a:xfrm>
              <a:off x="26930" y="3957296"/>
              <a:ext cx="8175740" cy="497795"/>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kern="1200" dirty="0">
                  <a:solidFill>
                    <a:schemeClr val="bg1"/>
                  </a:solidFill>
                  <a:latin typeface="Verdana"/>
                  <a:cs typeface="Verdana"/>
                </a:rPr>
                <a:t>AGILE</a:t>
              </a:r>
            </a:p>
          </p:txBody>
        </p:sp>
      </p:grpSp>
    </p:spTree>
    <p:extLst>
      <p:ext uri="{BB962C8B-B14F-4D97-AF65-F5344CB8AC3E}">
        <p14:creationId xmlns:p14="http://schemas.microsoft.com/office/powerpoint/2010/main" val="425489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idx="1"/>
            <p:extLst>
              <p:ext uri="{D42A27DB-BD31-4B8C-83A1-F6EECF244321}">
                <p14:modId xmlns:p14="http://schemas.microsoft.com/office/powerpoint/2010/main" val="3560266205"/>
              </p:ext>
            </p:extLst>
          </p:nvPr>
        </p:nvGraphicFramePr>
        <p:xfrm>
          <a:off x="2114872" y="869001"/>
          <a:ext cx="8229600" cy="593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60FD739-72FB-7F4C-B85F-CC87BB8B778D}" type="slidenum">
              <a:rPr lang="it-IT" smtClean="0"/>
              <a:pPr/>
              <a:t>5</a:t>
            </a:fld>
            <a:endParaRPr lang="it-IT"/>
          </a:p>
        </p:txBody>
      </p:sp>
      <p:sp>
        <p:nvSpPr>
          <p:cNvPr id="7" name="CasellaDiTesto 6"/>
          <p:cNvSpPr txBox="1"/>
          <p:nvPr/>
        </p:nvSpPr>
        <p:spPr>
          <a:xfrm>
            <a:off x="6486573" y="1570879"/>
            <a:ext cx="4509550" cy="292388"/>
          </a:xfrm>
          <a:prstGeom prst="rect">
            <a:avLst/>
          </a:prstGeom>
          <a:noFill/>
        </p:spPr>
        <p:txBody>
          <a:bodyPr wrap="square" rtlCol="0">
            <a:spAutoFit/>
          </a:bodyPr>
          <a:lstStyle/>
          <a:p>
            <a:r>
              <a:rPr lang="it-IT" sz="1300" b="1" dirty="0">
                <a:latin typeface="Verdana"/>
                <a:cs typeface="Verdana"/>
              </a:rPr>
              <a:t>DOCUMENTO DI STUDIO DI FATTIBILITÀ</a:t>
            </a:r>
          </a:p>
        </p:txBody>
      </p:sp>
      <p:sp>
        <p:nvSpPr>
          <p:cNvPr id="8" name="CasellaDiTesto 7"/>
          <p:cNvSpPr txBox="1"/>
          <p:nvPr/>
        </p:nvSpPr>
        <p:spPr>
          <a:xfrm>
            <a:off x="6486573" y="2575570"/>
            <a:ext cx="4576386" cy="292388"/>
          </a:xfrm>
          <a:prstGeom prst="rect">
            <a:avLst/>
          </a:prstGeom>
          <a:noFill/>
        </p:spPr>
        <p:txBody>
          <a:bodyPr wrap="square" rtlCol="0">
            <a:spAutoFit/>
          </a:bodyPr>
          <a:lstStyle/>
          <a:p>
            <a:r>
              <a:rPr lang="it-IT" sz="1300" b="1" dirty="0">
                <a:latin typeface="Verdana"/>
                <a:cs typeface="Verdana"/>
              </a:rPr>
              <a:t>DOCUMENTO DI ANALISI DEI REQUISITI</a:t>
            </a:r>
          </a:p>
        </p:txBody>
      </p:sp>
      <p:sp>
        <p:nvSpPr>
          <p:cNvPr id="9" name="CasellaDiTesto 8"/>
          <p:cNvSpPr txBox="1"/>
          <p:nvPr/>
        </p:nvSpPr>
        <p:spPr>
          <a:xfrm>
            <a:off x="6486573" y="3680523"/>
            <a:ext cx="1587354" cy="292388"/>
          </a:xfrm>
          <a:prstGeom prst="rect">
            <a:avLst/>
          </a:prstGeom>
          <a:noFill/>
        </p:spPr>
        <p:txBody>
          <a:bodyPr wrap="square" rtlCol="0">
            <a:spAutoFit/>
          </a:bodyPr>
          <a:lstStyle/>
          <a:p>
            <a:r>
              <a:rPr lang="it-IT" sz="1300" b="1" dirty="0">
                <a:latin typeface="Verdana"/>
                <a:cs typeface="Verdana"/>
              </a:rPr>
              <a:t>PROGETTO</a:t>
            </a:r>
          </a:p>
        </p:txBody>
      </p:sp>
      <p:sp>
        <p:nvSpPr>
          <p:cNvPr id="10" name="CasellaDiTesto 9"/>
          <p:cNvSpPr txBox="1"/>
          <p:nvPr/>
        </p:nvSpPr>
        <p:spPr>
          <a:xfrm>
            <a:off x="6486574" y="4752058"/>
            <a:ext cx="3257175" cy="292388"/>
          </a:xfrm>
          <a:prstGeom prst="rect">
            <a:avLst/>
          </a:prstGeom>
          <a:noFill/>
        </p:spPr>
        <p:txBody>
          <a:bodyPr wrap="square" rtlCol="0">
            <a:spAutoFit/>
          </a:bodyPr>
          <a:lstStyle/>
          <a:p>
            <a:r>
              <a:rPr lang="it-IT" sz="1300" b="1" dirty="0">
                <a:latin typeface="Verdana"/>
                <a:cs typeface="Verdana"/>
              </a:rPr>
              <a:t>MODULI</a:t>
            </a:r>
          </a:p>
        </p:txBody>
      </p:sp>
      <p:sp>
        <p:nvSpPr>
          <p:cNvPr id="11" name="CasellaDiTesto 10"/>
          <p:cNvSpPr txBox="1"/>
          <p:nvPr/>
        </p:nvSpPr>
        <p:spPr>
          <a:xfrm>
            <a:off x="6486574" y="5773458"/>
            <a:ext cx="3257175" cy="292388"/>
          </a:xfrm>
          <a:prstGeom prst="rect">
            <a:avLst/>
          </a:prstGeom>
          <a:noFill/>
        </p:spPr>
        <p:txBody>
          <a:bodyPr wrap="square" rtlCol="0">
            <a:spAutoFit/>
          </a:bodyPr>
          <a:lstStyle/>
          <a:p>
            <a:r>
              <a:rPr lang="it-IT" sz="1300" b="1" dirty="0">
                <a:latin typeface="Verdana"/>
                <a:cs typeface="Verdana"/>
              </a:rPr>
              <a:t>SISTEMA</a:t>
            </a:r>
          </a:p>
        </p:txBody>
      </p:sp>
      <p:sp>
        <p:nvSpPr>
          <p:cNvPr id="12" name="Rectangle 11">
            <a:extLst>
              <a:ext uri="{FF2B5EF4-FFF2-40B4-BE49-F238E27FC236}">
                <a16:creationId xmlns:a16="http://schemas.microsoft.com/office/drawing/2014/main" id="{937AA812-EFCA-6239-FE5F-BCA0BEB9101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3" name="Picture 2" descr="logo centenario">
            <a:extLst>
              <a:ext uri="{FF2B5EF4-FFF2-40B4-BE49-F238E27FC236}">
                <a16:creationId xmlns:a16="http://schemas.microsoft.com/office/drawing/2014/main" id="{5234FE5B-D102-8B91-9CF5-B2172F92F4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0539B3D-FB26-5C8E-C50E-9EF7754B3E58}"/>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MODELLAZIONE DI PROCESSI</a:t>
            </a:r>
            <a:endParaRPr lang="en-GB" sz="2400" b="1" dirty="0">
              <a:solidFill>
                <a:schemeClr val="bg1"/>
              </a:solidFill>
              <a:latin typeface="+mj-lt"/>
            </a:endParaRPr>
          </a:p>
        </p:txBody>
      </p:sp>
    </p:spTree>
    <p:extLst>
      <p:ext uri="{BB962C8B-B14F-4D97-AF65-F5344CB8AC3E}">
        <p14:creationId xmlns:p14="http://schemas.microsoft.com/office/powerpoint/2010/main" val="118485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745672"/>
            <a:ext cx="8229600" cy="4794799"/>
          </a:xfrm>
        </p:spPr>
        <p:txBody>
          <a:bodyPr>
            <a:normAutofit/>
          </a:bodyPr>
          <a:lstStyle/>
          <a:p>
            <a:r>
              <a:rPr lang="it-IT" sz="2200" dirty="0">
                <a:latin typeface="Aptos" panose="020B0004020202020204" pitchFamily="34" charset="0"/>
                <a:cs typeface="Calibri Light" panose="020F0302020204030204" pitchFamily="34" charset="0"/>
              </a:rPr>
              <a:t>Elaborato all’inizio degli anni ‘70</a:t>
            </a:r>
          </a:p>
          <a:p>
            <a:r>
              <a:rPr lang="it-IT" sz="2200" dirty="0">
                <a:latin typeface="Aptos" panose="020B0004020202020204" pitchFamily="34" charset="0"/>
                <a:cs typeface="Calibri Light" panose="020F0302020204030204" pitchFamily="34" charset="0"/>
              </a:rPr>
              <a:t>È il modello di riferimento su cui si basano tutti gli altri modelli di processo</a:t>
            </a:r>
          </a:p>
          <a:p>
            <a:r>
              <a:rPr lang="it-IT" sz="2200" dirty="0">
                <a:latin typeface="Aptos" panose="020B0004020202020204" pitchFamily="34" charset="0"/>
                <a:cs typeface="Calibri Light" panose="020F0302020204030204" pitchFamily="34" charset="0"/>
              </a:rPr>
              <a:t>Cascata lineare: </a:t>
            </a:r>
          </a:p>
          <a:p>
            <a:pPr lvl="1"/>
            <a:r>
              <a:rPr lang="it-IT" sz="2200" dirty="0">
                <a:latin typeface="Aptos" panose="020B0004020202020204" pitchFamily="34" charset="0"/>
                <a:cs typeface="Calibri Light" panose="020F0302020204030204" pitchFamily="34" charset="0"/>
              </a:rPr>
              <a:t>Ogni fase deve essere completata prima di passare alla fase successiva</a:t>
            </a:r>
          </a:p>
          <a:p>
            <a:pPr lvl="1"/>
            <a:r>
              <a:rPr lang="it-IT" sz="2200" dirty="0">
                <a:latin typeface="Aptos" panose="020B0004020202020204" pitchFamily="34" charset="0"/>
                <a:cs typeface="Calibri Light" panose="020F0302020204030204" pitchFamily="34" charset="0"/>
              </a:rPr>
              <a:t>l’output del passo precedente costituisce l’input del passo successivo </a:t>
            </a:r>
          </a:p>
          <a:p>
            <a:r>
              <a:rPr lang="it-IT" sz="2200" dirty="0">
                <a:latin typeface="Aptos" panose="020B0004020202020204" pitchFamily="34" charset="0"/>
                <a:cs typeface="Calibri Light" panose="020F0302020204030204" pitchFamily="34" charset="0"/>
              </a:rPr>
              <a:t>Output = </a:t>
            </a:r>
            <a:r>
              <a:rPr lang="it-IT" sz="2200" b="1" dirty="0">
                <a:latin typeface="Aptos" panose="020B0004020202020204" pitchFamily="34" charset="0"/>
                <a:cs typeface="Calibri Light" panose="020F0302020204030204" pitchFamily="34" charset="0"/>
              </a:rPr>
              <a:t>DELIVERABLE</a:t>
            </a:r>
          </a:p>
          <a:p>
            <a:r>
              <a:rPr lang="it-IT" sz="2200" dirty="0">
                <a:latin typeface="Aptos" panose="020B0004020202020204" pitchFamily="34" charset="0"/>
                <a:cs typeface="Calibri Light" panose="020F0302020204030204" pitchFamily="34" charset="0"/>
              </a:rPr>
              <a:t>Tutte le fasi vengono completate avendo come target l’intero sistema</a:t>
            </a:r>
          </a:p>
          <a:p>
            <a:r>
              <a:rPr lang="it-IT" sz="2200" dirty="0">
                <a:latin typeface="Aptos" panose="020B0004020202020204" pitchFamily="34" charset="0"/>
                <a:cs typeface="Calibri Light" panose="020F0302020204030204" pitchFamily="34" charset="0"/>
              </a:rPr>
              <a:t>Il modo in cui le fasi vengono affrontate dipende dal tipo di sistema</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6</a:t>
            </a:fld>
            <a:endParaRPr lang="it-IT"/>
          </a:p>
        </p:txBody>
      </p:sp>
      <p:sp>
        <p:nvSpPr>
          <p:cNvPr id="5" name="Rectangle 4">
            <a:extLst>
              <a:ext uri="{FF2B5EF4-FFF2-40B4-BE49-F238E27FC236}">
                <a16:creationId xmlns:a16="http://schemas.microsoft.com/office/drawing/2014/main" id="{1A5C422E-7947-C121-B332-131A1229584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8A12A5A2-3342-D463-3261-4D72AA9BA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9AC84C-9BC1-5845-F094-8D979EFA266B}"/>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CARATTERISTICHE</a:t>
            </a:r>
            <a:endParaRPr lang="en-GB" sz="2400" b="1" dirty="0">
              <a:solidFill>
                <a:schemeClr val="bg1"/>
              </a:solidFill>
              <a:latin typeface="+mj-lt"/>
            </a:endParaRPr>
          </a:p>
        </p:txBody>
      </p:sp>
    </p:spTree>
    <p:extLst>
      <p:ext uri="{BB962C8B-B14F-4D97-AF65-F5344CB8AC3E}">
        <p14:creationId xmlns:p14="http://schemas.microsoft.com/office/powerpoint/2010/main" val="362281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2755043"/>
            <a:ext cx="10972800" cy="1347913"/>
          </a:xfrm>
        </p:spPr>
        <p:txBody>
          <a:bodyPr>
            <a:normAutofit/>
          </a:bodyPr>
          <a:lstStyle/>
          <a:p>
            <a:r>
              <a:rPr lang="it-IT" sz="2200" dirty="0">
                <a:latin typeface="Aptos" panose="020B0004020202020204" pitchFamily="34" charset="0"/>
                <a:cs typeface="Calibri Light" panose="020F0302020204030204" pitchFamily="34" charset="0"/>
              </a:rPr>
              <a:t>Introduce una disciplina di progettazione dopo il sistema </a:t>
            </a:r>
            <a:r>
              <a:rPr lang="it-IT" sz="2200" dirty="0" err="1">
                <a:latin typeface="Aptos" panose="020B0004020202020204" pitchFamily="34" charset="0"/>
                <a:cs typeface="Calibri Light" panose="020F0302020204030204" pitchFamily="34" charset="0"/>
              </a:rPr>
              <a:t>code&amp;fix</a:t>
            </a:r>
            <a:endParaRPr lang="it-IT" sz="2200" dirty="0">
              <a:latin typeface="Aptos" panose="020B0004020202020204" pitchFamily="34" charset="0"/>
              <a:cs typeface="Calibri Light" panose="020F0302020204030204" pitchFamily="34" charset="0"/>
            </a:endParaRPr>
          </a:p>
          <a:p>
            <a:r>
              <a:rPr lang="it-IT" sz="2200" dirty="0">
                <a:latin typeface="Aptos" panose="020B0004020202020204" pitchFamily="34" charset="0"/>
                <a:cs typeface="Calibri Light" panose="020F0302020204030204" pitchFamily="34" charset="0"/>
              </a:rPr>
              <a:t>Introduce i concetti di pianificazione e gestione</a:t>
            </a:r>
          </a:p>
          <a:p>
            <a:r>
              <a:rPr lang="it-IT" sz="2200" dirty="0">
                <a:latin typeface="Aptos" panose="020B0004020202020204" pitchFamily="34" charset="0"/>
                <a:cs typeface="Calibri Light" panose="020F0302020204030204" pitchFamily="34" charset="0"/>
              </a:rPr>
              <a:t>Rimanda l’implementazione dopo che la fase di progettazione è stata completata</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7</a:t>
            </a:fld>
            <a:endParaRPr lang="it-IT"/>
          </a:p>
        </p:txBody>
      </p:sp>
      <p:sp>
        <p:nvSpPr>
          <p:cNvPr id="5" name="Rectangle 4">
            <a:extLst>
              <a:ext uri="{FF2B5EF4-FFF2-40B4-BE49-F238E27FC236}">
                <a16:creationId xmlns:a16="http://schemas.microsoft.com/office/drawing/2014/main" id="{4AF49A35-5E6F-8785-8ACB-E10E0993EB49}"/>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89C000AC-055E-0E13-25F0-5E04D0391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2A4E1D-0BD6-CC24-4004-F73F3BAD57DD}"/>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VANTAGGI</a:t>
            </a:r>
            <a:endParaRPr lang="en-GB" sz="2400" b="1" dirty="0">
              <a:solidFill>
                <a:schemeClr val="bg1"/>
              </a:solidFill>
              <a:latin typeface="+mj-lt"/>
            </a:endParaRPr>
          </a:p>
        </p:txBody>
      </p:sp>
    </p:spTree>
    <p:extLst>
      <p:ext uri="{BB962C8B-B14F-4D97-AF65-F5344CB8AC3E}">
        <p14:creationId xmlns:p14="http://schemas.microsoft.com/office/powerpoint/2010/main" val="93522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39636" y="1212522"/>
            <a:ext cx="8565660" cy="5326390"/>
          </a:xfrm>
        </p:spPr>
        <p:txBody>
          <a:bodyPr>
            <a:noAutofit/>
          </a:bodyPr>
          <a:lstStyle/>
          <a:p>
            <a:r>
              <a:rPr lang="it-IT" sz="1800" dirty="0">
                <a:latin typeface="Aptos" panose="020B0004020202020204" pitchFamily="34" charset="0"/>
                <a:cs typeface="Calibri Light" panose="020F0302020204030204" pitchFamily="34" charset="0"/>
              </a:rPr>
              <a:t>Modello ideale</a:t>
            </a:r>
          </a:p>
          <a:p>
            <a:r>
              <a:rPr lang="it-IT" sz="1800" dirty="0">
                <a:latin typeface="Aptos" panose="020B0004020202020204" pitchFamily="34" charset="0"/>
                <a:cs typeface="Calibri Light" panose="020F0302020204030204" pitchFamily="34" charset="0"/>
              </a:rPr>
              <a:t>Modello lineare</a:t>
            </a:r>
            <a:r>
              <a:rPr lang="it-IT" sz="1800" dirty="0">
                <a:latin typeface="Aptos" panose="020B0004020202020204" pitchFamily="34" charset="0"/>
                <a:cs typeface="Calibri Light" panose="020F0302020204030204" pitchFamily="34" charset="0"/>
                <a:sym typeface="Wingdings"/>
              </a:rPr>
              <a:t> </a:t>
            </a:r>
            <a:r>
              <a:rPr lang="it-IT" sz="1800" dirty="0">
                <a:latin typeface="Aptos" panose="020B0004020202020204" pitchFamily="34" charset="0"/>
                <a:cs typeface="Calibri Light" panose="020F0302020204030204" pitchFamily="34" charset="0"/>
              </a:rPr>
              <a:t>non consente di avere feedback finché l’intero processo non è terminato</a:t>
            </a:r>
          </a:p>
          <a:p>
            <a:r>
              <a:rPr lang="it-IT" sz="1800" dirty="0">
                <a:latin typeface="Aptos" panose="020B0004020202020204" pitchFamily="34" charset="0"/>
                <a:cs typeface="Calibri Light" panose="020F0302020204030204" pitchFamily="34" charset="0"/>
              </a:rPr>
              <a:t>Modello rigido</a:t>
            </a:r>
            <a:r>
              <a:rPr lang="it-IT" sz="1800" dirty="0">
                <a:latin typeface="Aptos" panose="020B0004020202020204" pitchFamily="34" charset="0"/>
                <a:cs typeface="Calibri Light" panose="020F0302020204030204" pitchFamily="34" charset="0"/>
                <a:sym typeface="Wingdings"/>
              </a:rPr>
              <a:t> i risultati restano “congelati” finché non si passa alla fase successiva</a:t>
            </a:r>
          </a:p>
          <a:p>
            <a:r>
              <a:rPr lang="it-IT" sz="1800" dirty="0">
                <a:latin typeface="Aptos" panose="020B0004020202020204" pitchFamily="34" charset="0"/>
                <a:cs typeface="Calibri Light" panose="020F0302020204030204" pitchFamily="34" charset="0"/>
                <a:sym typeface="Wingdings"/>
              </a:rPr>
              <a:t>Modello monolitico </a:t>
            </a:r>
          </a:p>
          <a:p>
            <a:pPr lvl="1"/>
            <a:r>
              <a:rPr lang="it-IT" sz="1800" dirty="0">
                <a:latin typeface="Aptos" panose="020B0004020202020204" pitchFamily="34" charset="0"/>
                <a:cs typeface="Calibri Light" panose="020F0302020204030204" pitchFamily="34" charset="0"/>
                <a:sym typeface="Wingdings"/>
              </a:rPr>
              <a:t>Orientato ad una singola fase di rilascio (del sistema completo)</a:t>
            </a:r>
          </a:p>
          <a:p>
            <a:pPr lvl="1"/>
            <a:r>
              <a:rPr lang="it-IT" sz="1800" dirty="0">
                <a:latin typeface="Aptos" panose="020B0004020202020204" pitchFamily="34" charset="0"/>
                <a:cs typeface="Calibri Light" panose="020F0302020204030204" pitchFamily="34" charset="0"/>
                <a:sym typeface="Wingdings"/>
              </a:rPr>
              <a:t>La fase di rilascio può avvenire anche mesi/anni dopo la fase di progettazione</a:t>
            </a:r>
          </a:p>
          <a:p>
            <a:r>
              <a:rPr lang="it-IT" sz="1800" dirty="0">
                <a:latin typeface="Aptos" panose="020B0004020202020204" pitchFamily="34" charset="0"/>
                <a:cs typeface="Calibri Light" panose="020F0302020204030204" pitchFamily="34" charset="0"/>
              </a:rPr>
              <a:t>Non permette visibilità del prodotto fino alla sua completa implementazione</a:t>
            </a:r>
          </a:p>
          <a:p>
            <a:r>
              <a:rPr lang="it-IT" sz="1800" dirty="0">
                <a:latin typeface="Aptos" panose="020B0004020202020204" pitchFamily="34" charset="0"/>
                <a:cs typeface="Calibri Light" panose="020F0302020204030204" pitchFamily="34" charset="0"/>
              </a:rPr>
              <a:t>Difficile stimare a priori i costi e le risorse necessarie*</a:t>
            </a:r>
          </a:p>
          <a:p>
            <a:r>
              <a:rPr lang="it-IT" sz="1800" dirty="0">
                <a:latin typeface="Aptos" panose="020B0004020202020204" pitchFamily="34" charset="0"/>
                <a:cs typeface="Calibri Light" panose="020F0302020204030204" pitchFamily="34" charset="0"/>
              </a:rPr>
              <a:t>Il documento di specifica dei requisiti rappresenta un vincolo per l’intera progettazione e realizzazione </a:t>
            </a:r>
            <a:r>
              <a:rPr lang="it-IT" sz="1800" dirty="0">
                <a:latin typeface="Aptos" panose="020B0004020202020204" pitchFamily="34" charset="0"/>
                <a:cs typeface="Calibri Light" panose="020F0302020204030204" pitchFamily="34" charset="0"/>
                <a:sym typeface="Wingdings"/>
              </a:rPr>
              <a:t> non tiene conto di possibili raffinamenti/variazioni da parte dell’utente</a:t>
            </a:r>
          </a:p>
          <a:p>
            <a:r>
              <a:rPr lang="it-IT" sz="1800" dirty="0">
                <a:latin typeface="Aptos" panose="020B0004020202020204" pitchFamily="34" charset="0"/>
                <a:cs typeface="Calibri Light" panose="020F0302020204030204" pitchFamily="34" charset="0"/>
                <a:sym typeface="Wingdings"/>
              </a:rPr>
              <a:t>Basato su documentazione (</a:t>
            </a:r>
            <a:r>
              <a:rPr lang="it-IT" sz="1800" dirty="0" err="1">
                <a:latin typeface="Aptos" panose="020B0004020202020204" pitchFamily="34" charset="0"/>
                <a:cs typeface="Calibri Light" panose="020F0302020204030204" pitchFamily="34" charset="0"/>
                <a:sym typeface="Wingdings"/>
              </a:rPr>
              <a:t>deliverables</a:t>
            </a:r>
            <a:r>
              <a:rPr lang="it-IT" sz="1800" dirty="0">
                <a:latin typeface="Aptos" panose="020B0004020202020204" pitchFamily="34" charset="0"/>
                <a:cs typeface="Calibri Light" panose="020F0302020204030204" pitchFamily="34" charset="0"/>
                <a:sym typeface="Wingdings"/>
              </a:rPr>
              <a:t>)  può portare ad uno stile di lavoro troppo burocratico</a:t>
            </a:r>
          </a:p>
          <a:p>
            <a:r>
              <a:rPr lang="it-IT" sz="1800" dirty="0">
                <a:latin typeface="Aptos" panose="020B0004020202020204" pitchFamily="34" charset="0"/>
                <a:cs typeface="Calibri Light" panose="020F0302020204030204" pitchFamily="34" charset="0"/>
                <a:sym typeface="Wingdings"/>
              </a:rPr>
              <a:t>Non risponde al principio di anticipazione del cambiamento</a:t>
            </a:r>
            <a:endParaRPr lang="it-IT" sz="1800" dirty="0">
              <a:latin typeface="Aptos" panose="020B0004020202020204" pitchFamily="34" charset="0"/>
              <a:cs typeface="Calibri Light" panose="020F0302020204030204" pitchFamily="34" charset="0"/>
            </a:endParaRP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8</a:t>
            </a:fld>
            <a:endParaRPr lang="it-IT"/>
          </a:p>
        </p:txBody>
      </p:sp>
      <p:sp>
        <p:nvSpPr>
          <p:cNvPr id="5" name="Rectangle 4">
            <a:extLst>
              <a:ext uri="{FF2B5EF4-FFF2-40B4-BE49-F238E27FC236}">
                <a16:creationId xmlns:a16="http://schemas.microsoft.com/office/drawing/2014/main" id="{164339D9-9D17-E310-74D4-C14FD625896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8AF2DEAD-E31E-5470-04A7-129350333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B9E891-92E8-8A4C-589D-99F4A61CEC87}"/>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LIMITI</a:t>
            </a:r>
            <a:endParaRPr lang="en-GB" sz="2400" b="1" dirty="0">
              <a:solidFill>
                <a:schemeClr val="bg1"/>
              </a:solidFill>
              <a:latin typeface="+mj-lt"/>
            </a:endParaRPr>
          </a:p>
        </p:txBody>
      </p:sp>
    </p:spTree>
    <p:extLst>
      <p:ext uri="{BB962C8B-B14F-4D97-AF65-F5344CB8AC3E}">
        <p14:creationId xmlns:p14="http://schemas.microsoft.com/office/powerpoint/2010/main" val="352797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t="8393"/>
          <a:stretch/>
        </p:blipFill>
        <p:spPr>
          <a:xfrm>
            <a:off x="1976518" y="1012566"/>
            <a:ext cx="8267700" cy="4187032"/>
          </a:xfrm>
          <a:prstGeom prst="rect">
            <a:avLst/>
          </a:prstGeom>
        </p:spPr>
      </p:pic>
      <p:sp>
        <p:nvSpPr>
          <p:cNvPr id="3" name="Segnaposto contenuto 2"/>
          <p:cNvSpPr>
            <a:spLocks noGrp="1"/>
          </p:cNvSpPr>
          <p:nvPr>
            <p:ph idx="1"/>
          </p:nvPr>
        </p:nvSpPr>
        <p:spPr>
          <a:xfrm>
            <a:off x="1981200" y="5199598"/>
            <a:ext cx="8229600" cy="1246909"/>
          </a:xfrm>
        </p:spPr>
        <p:txBody>
          <a:bodyPr>
            <a:normAutofit/>
          </a:bodyPr>
          <a:lstStyle/>
          <a:p>
            <a:r>
              <a:rPr lang="it-IT" sz="2200" dirty="0">
                <a:latin typeface="Aptos" panose="020B0004020202020204" pitchFamily="34" charset="0"/>
                <a:cs typeface="Calibri Light" panose="020F0302020204030204" pitchFamily="34" charset="0"/>
              </a:rPr>
              <a:t>Feedback a singolo passo</a:t>
            </a:r>
          </a:p>
          <a:p>
            <a:r>
              <a:rPr lang="it-IT" sz="2200" dirty="0">
                <a:latin typeface="Aptos" panose="020B0004020202020204" pitchFamily="34" charset="0"/>
                <a:cs typeface="Calibri Light" panose="020F0302020204030204" pitchFamily="34" charset="0"/>
              </a:rPr>
              <a:t>Migliorato rispetto al </a:t>
            </a:r>
            <a:r>
              <a:rPr lang="it-IT" sz="2200" dirty="0" err="1">
                <a:latin typeface="Aptos" panose="020B0004020202020204" pitchFamily="34" charset="0"/>
                <a:cs typeface="Calibri Light" panose="020F0302020204030204" pitchFamily="34" charset="0"/>
              </a:rPr>
              <a:t>waterfall</a:t>
            </a:r>
            <a:r>
              <a:rPr lang="it-IT" sz="2200" dirty="0">
                <a:latin typeface="Aptos" panose="020B0004020202020204" pitchFamily="34" charset="0"/>
                <a:cs typeface="Calibri Light" panose="020F0302020204030204" pitchFamily="34" charset="0"/>
              </a:rPr>
              <a:t> classico ma ancora limitato</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9</a:t>
            </a:fld>
            <a:endParaRPr lang="it-IT"/>
          </a:p>
        </p:txBody>
      </p:sp>
      <p:sp>
        <p:nvSpPr>
          <p:cNvPr id="6" name="Rectangle 5">
            <a:extLst>
              <a:ext uri="{FF2B5EF4-FFF2-40B4-BE49-F238E27FC236}">
                <a16:creationId xmlns:a16="http://schemas.microsoft.com/office/drawing/2014/main" id="{D1C70FA1-66D0-61A7-DF69-0EF7065EAF67}"/>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2" descr="logo centenario">
            <a:extLst>
              <a:ext uri="{FF2B5EF4-FFF2-40B4-BE49-F238E27FC236}">
                <a16:creationId xmlns:a16="http://schemas.microsoft.com/office/drawing/2014/main" id="{00CAA1E5-F417-E2CF-48BA-C7FCC7092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66B21A-E7B7-C291-2377-0DDE31761DC9}"/>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INTRODUZIONE DEL FEEDBACK</a:t>
            </a:r>
            <a:endParaRPr lang="en-GB" sz="2400" b="1" dirty="0">
              <a:solidFill>
                <a:schemeClr val="bg1"/>
              </a:solidFill>
              <a:latin typeface="+mj-lt"/>
            </a:endParaRPr>
          </a:p>
        </p:txBody>
      </p:sp>
    </p:spTree>
    <p:extLst>
      <p:ext uri="{BB962C8B-B14F-4D97-AF65-F5344CB8AC3E}">
        <p14:creationId xmlns:p14="http://schemas.microsoft.com/office/powerpoint/2010/main" val="17584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2152</TotalTime>
  <Words>3217</Words>
  <Application>Microsoft Macintosh PowerPoint</Application>
  <PresentationFormat>Widescreen</PresentationFormat>
  <Paragraphs>374</Paragraphs>
  <Slides>38</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ＭＳ Ｐゴシック</vt:lpstr>
      <vt:lpstr>-apple-system</vt:lpstr>
      <vt:lpstr>Aptos</vt:lpstr>
      <vt:lpstr>Aptos Display</vt:lpstr>
      <vt:lpstr>Arial</vt:lpstr>
      <vt:lpstr>ff-real-headline-pro</vt:lpstr>
      <vt:lpstr>inherit</vt:lpstr>
      <vt:lpstr>Inter Var</vt:lpstr>
      <vt:lpstr>Source Serif 4</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PRENASSI MARCO</dc:creator>
  <cp:lastModifiedBy>PRENASSI MARCO</cp:lastModifiedBy>
  <cp:revision>20</cp:revision>
  <dcterms:created xsi:type="dcterms:W3CDTF">2024-03-07T10:01:57Z</dcterms:created>
  <dcterms:modified xsi:type="dcterms:W3CDTF">2026-03-05T16:10:52Z</dcterms:modified>
</cp:coreProperties>
</file>