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ppt/notesSlides/notesSlide183.xml" ContentType="application/vnd.openxmlformats-officedocument.presentationml.notesSlide+xml"/>
  <Override PartName="/ppt/notesSlides/notesSlide184.xml" ContentType="application/vnd.openxmlformats-officedocument.presentationml.notesSlide+xml"/>
  <Override PartName="/ppt/notesSlides/notesSlide185.xml" ContentType="application/vnd.openxmlformats-officedocument.presentationml.notesSlide+xml"/>
  <Override PartName="/ppt/notesSlides/notesSlide186.xml" ContentType="application/vnd.openxmlformats-officedocument.presentationml.notesSlide+xml"/>
  <Override PartName="/ppt/notesSlides/notesSlide18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9"/>
  </p:notesMasterIdLst>
  <p:handoutMasterIdLst>
    <p:handoutMasterId r:id="rId190"/>
  </p:handoutMasterIdLst>
  <p:sldIdLst>
    <p:sldId id="782" r:id="rId2"/>
    <p:sldId id="1212" r:id="rId3"/>
    <p:sldId id="1413" r:id="rId4"/>
    <p:sldId id="1483" r:id="rId5"/>
    <p:sldId id="1213" r:id="rId6"/>
    <p:sldId id="1484" r:id="rId7"/>
    <p:sldId id="1414" r:id="rId8"/>
    <p:sldId id="1482" r:id="rId9"/>
    <p:sldId id="1344" r:id="rId10"/>
    <p:sldId id="1415" r:id="rId11"/>
    <p:sldId id="1480" r:id="rId12"/>
    <p:sldId id="1138" r:id="rId13"/>
    <p:sldId id="1481" r:id="rId14"/>
    <p:sldId id="1416" r:id="rId15"/>
    <p:sldId id="1485" r:id="rId16"/>
    <p:sldId id="1493" r:id="rId17"/>
    <p:sldId id="1486" r:id="rId18"/>
    <p:sldId id="1491" r:id="rId19"/>
    <p:sldId id="1487" r:id="rId20"/>
    <p:sldId id="1492" r:id="rId21"/>
    <p:sldId id="1488" r:id="rId22"/>
    <p:sldId id="1489" r:id="rId23"/>
    <p:sldId id="1490" r:id="rId24"/>
    <p:sldId id="1494" r:id="rId25"/>
    <p:sldId id="1495" r:id="rId26"/>
    <p:sldId id="1496" r:id="rId27"/>
    <p:sldId id="1497" r:id="rId28"/>
    <p:sldId id="1498" r:id="rId29"/>
    <p:sldId id="1499" r:id="rId30"/>
    <p:sldId id="1500" r:id="rId31"/>
    <p:sldId id="1501" r:id="rId32"/>
    <p:sldId id="1502" r:id="rId33"/>
    <p:sldId id="1503" r:id="rId34"/>
    <p:sldId id="1504" r:id="rId35"/>
    <p:sldId id="1505" r:id="rId36"/>
    <p:sldId id="1506" r:id="rId37"/>
    <p:sldId id="1507" r:id="rId38"/>
    <p:sldId id="1508" r:id="rId39"/>
    <p:sldId id="1509" r:id="rId40"/>
    <p:sldId id="1510" r:id="rId41"/>
    <p:sldId id="1511" r:id="rId42"/>
    <p:sldId id="1512" r:id="rId43"/>
    <p:sldId id="1513" r:id="rId44"/>
    <p:sldId id="1514" r:id="rId45"/>
    <p:sldId id="1515" r:id="rId46"/>
    <p:sldId id="1516" r:id="rId47"/>
    <p:sldId id="1517" r:id="rId48"/>
    <p:sldId id="1518" r:id="rId49"/>
    <p:sldId id="1519" r:id="rId50"/>
    <p:sldId id="1525" r:id="rId51"/>
    <p:sldId id="1520" r:id="rId52"/>
    <p:sldId id="1521" r:id="rId53"/>
    <p:sldId id="1522" r:id="rId54"/>
    <p:sldId id="1523" r:id="rId55"/>
    <p:sldId id="1524" r:id="rId56"/>
    <p:sldId id="1526" r:id="rId57"/>
    <p:sldId id="1527" r:id="rId58"/>
    <p:sldId id="1528" r:id="rId59"/>
    <p:sldId id="1545" r:id="rId60"/>
    <p:sldId id="1544" r:id="rId61"/>
    <p:sldId id="1529" r:id="rId62"/>
    <p:sldId id="1546" r:id="rId63"/>
    <p:sldId id="1530" r:id="rId64"/>
    <p:sldId id="1531" r:id="rId65"/>
    <p:sldId id="1532" r:id="rId66"/>
    <p:sldId id="1533" r:id="rId67"/>
    <p:sldId id="1534" r:id="rId68"/>
    <p:sldId id="1535" r:id="rId69"/>
    <p:sldId id="1536" r:id="rId70"/>
    <p:sldId id="1540" r:id="rId71"/>
    <p:sldId id="1537" r:id="rId72"/>
    <p:sldId id="1542" r:id="rId73"/>
    <p:sldId id="1543" r:id="rId74"/>
    <p:sldId id="1547" r:id="rId75"/>
    <p:sldId id="1538" r:id="rId76"/>
    <p:sldId id="1541" r:id="rId77"/>
    <p:sldId id="1548" r:id="rId78"/>
    <p:sldId id="1549" r:id="rId79"/>
    <p:sldId id="1550" r:id="rId80"/>
    <p:sldId id="1551" r:id="rId81"/>
    <p:sldId id="1552" r:id="rId82"/>
    <p:sldId id="1558" r:id="rId83"/>
    <p:sldId id="1559" r:id="rId84"/>
    <p:sldId id="1560" r:id="rId85"/>
    <p:sldId id="1565" r:id="rId86"/>
    <p:sldId id="1553" r:id="rId87"/>
    <p:sldId id="1554" r:id="rId88"/>
    <p:sldId id="1561" r:id="rId89"/>
    <p:sldId id="1555" r:id="rId90"/>
    <p:sldId id="1556" r:id="rId91"/>
    <p:sldId id="1557" r:id="rId92"/>
    <p:sldId id="1562" r:id="rId93"/>
    <p:sldId id="1563" r:id="rId94"/>
    <p:sldId id="1564" r:id="rId95"/>
    <p:sldId id="1566" r:id="rId96"/>
    <p:sldId id="1577" r:id="rId97"/>
    <p:sldId id="1567" r:id="rId98"/>
    <p:sldId id="1576" r:id="rId99"/>
    <p:sldId id="1568" r:id="rId100"/>
    <p:sldId id="1569" r:id="rId101"/>
    <p:sldId id="1579" r:id="rId102"/>
    <p:sldId id="1582" r:id="rId103"/>
    <p:sldId id="1580" r:id="rId104"/>
    <p:sldId id="1578" r:id="rId105"/>
    <p:sldId id="1570" r:id="rId106"/>
    <p:sldId id="1581" r:id="rId107"/>
    <p:sldId id="1583" r:id="rId108"/>
    <p:sldId id="1571" r:id="rId109"/>
    <p:sldId id="1572" r:id="rId110"/>
    <p:sldId id="1584" r:id="rId111"/>
    <p:sldId id="1573" r:id="rId112"/>
    <p:sldId id="1574" r:id="rId113"/>
    <p:sldId id="1575" r:id="rId114"/>
    <p:sldId id="1585" r:id="rId115"/>
    <p:sldId id="1586" r:id="rId116"/>
    <p:sldId id="1587" r:id="rId117"/>
    <p:sldId id="1588" r:id="rId118"/>
    <p:sldId id="1589" r:id="rId119"/>
    <p:sldId id="1590" r:id="rId120"/>
    <p:sldId id="1591" r:id="rId121"/>
    <p:sldId id="1592" r:id="rId122"/>
    <p:sldId id="1596" r:id="rId123"/>
    <p:sldId id="1593" r:id="rId124"/>
    <p:sldId id="1594" r:id="rId125"/>
    <p:sldId id="1595" r:id="rId126"/>
    <p:sldId id="1329" r:id="rId127"/>
    <p:sldId id="1597" r:id="rId128"/>
    <p:sldId id="1598" r:id="rId129"/>
    <p:sldId id="1599" r:id="rId130"/>
    <p:sldId id="1600" r:id="rId131"/>
    <p:sldId id="1601" r:id="rId132"/>
    <p:sldId id="1602" r:id="rId133"/>
    <p:sldId id="1603" r:id="rId134"/>
    <p:sldId id="1342" r:id="rId135"/>
    <p:sldId id="1343" r:id="rId136"/>
    <p:sldId id="1604" r:id="rId137"/>
    <p:sldId id="1605" r:id="rId138"/>
    <p:sldId id="1606" r:id="rId139"/>
    <p:sldId id="1607" r:id="rId140"/>
    <p:sldId id="1608" r:id="rId141"/>
    <p:sldId id="1472" r:id="rId142"/>
    <p:sldId id="1609" r:id="rId143"/>
    <p:sldId id="1466" r:id="rId144"/>
    <p:sldId id="1610" r:id="rId145"/>
    <p:sldId id="1614" r:id="rId146"/>
    <p:sldId id="1621" r:id="rId147"/>
    <p:sldId id="1611" r:id="rId148"/>
    <p:sldId id="1612" r:id="rId149"/>
    <p:sldId id="1613" r:id="rId150"/>
    <p:sldId id="1623" r:id="rId151"/>
    <p:sldId id="1622" r:id="rId152"/>
    <p:sldId id="1629" r:id="rId153"/>
    <p:sldId id="1624" r:id="rId154"/>
    <p:sldId id="1628" r:id="rId155"/>
    <p:sldId id="1625" r:id="rId156"/>
    <p:sldId id="1626" r:id="rId157"/>
    <p:sldId id="1615" r:id="rId158"/>
    <p:sldId id="1616" r:id="rId159"/>
    <p:sldId id="1617" r:id="rId160"/>
    <p:sldId id="1618" r:id="rId161"/>
    <p:sldId id="1619" r:id="rId162"/>
    <p:sldId id="1620" r:id="rId163"/>
    <p:sldId id="1370" r:id="rId164"/>
    <p:sldId id="1371" r:id="rId165"/>
    <p:sldId id="1372" r:id="rId166"/>
    <p:sldId id="1373" r:id="rId167"/>
    <p:sldId id="1630" r:id="rId168"/>
    <p:sldId id="1365" r:id="rId169"/>
    <p:sldId id="1631" r:id="rId170"/>
    <p:sldId id="1632" r:id="rId171"/>
    <p:sldId id="1633" r:id="rId172"/>
    <p:sldId id="1649" r:id="rId173"/>
    <p:sldId id="1634" r:id="rId174"/>
    <p:sldId id="1635" r:id="rId175"/>
    <p:sldId id="1636" r:id="rId176"/>
    <p:sldId id="1638" r:id="rId177"/>
    <p:sldId id="1645" r:id="rId178"/>
    <p:sldId id="1650" r:id="rId179"/>
    <p:sldId id="1639" r:id="rId180"/>
    <p:sldId id="1640" r:id="rId181"/>
    <p:sldId id="1641" r:id="rId182"/>
    <p:sldId id="1642" r:id="rId183"/>
    <p:sldId id="1643" r:id="rId184"/>
    <p:sldId id="1647" r:id="rId185"/>
    <p:sldId id="1648" r:id="rId186"/>
    <p:sldId id="1644" r:id="rId187"/>
    <p:sldId id="1646" r:id="rId188"/>
  </p:sldIdLst>
  <p:sldSz cx="9144000" cy="6858000" type="screen4x3"/>
  <p:notesSz cx="6858000" cy="9144000"/>
  <p:defaultTextStyle>
    <a:defPPr>
      <a:defRPr lang="it-IT"/>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660"/>
  </p:normalViewPr>
  <p:slideViewPr>
    <p:cSldViewPr>
      <p:cViewPr varScale="1">
        <p:scale>
          <a:sx n="51" d="100"/>
          <a:sy n="51" d="100"/>
        </p:scale>
        <p:origin x="2036" y="26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0" d="100"/>
        <a:sy n="70" d="100"/>
      </p:scale>
      <p:origin x="0" y="8370"/>
    </p:cViewPr>
  </p:sorter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presProps" Target="presProp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viewProps" Target="viewProp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theme" Target="theme/theme1.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0" Type="http://schemas.openxmlformats.org/officeDocument/2006/relationships/handoutMaster" Target="handoutMasters/handoutMaster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10243" name="Rectangle 3"/>
          <p:cNvSpPr>
            <a:spLocks noGrp="1" noChangeArrowheads="1"/>
          </p:cNvSpPr>
          <p:nvPr>
            <p:ph type="dt" sz="quarter"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0244" name="Rectangle 4"/>
          <p:cNvSpPr>
            <a:spLocks noGrp="1" noChangeArrowheads="1"/>
          </p:cNvSpPr>
          <p:nvPr>
            <p:ph type="ftr" sz="quarter" idx="2"/>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10245" name="Rectangle 5"/>
          <p:cNvSpPr>
            <a:spLocks noGrp="1" noChangeArrowheads="1"/>
          </p:cNvSpPr>
          <p:nvPr>
            <p:ph type="sldNum" sz="quarter" idx="3"/>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8E8977C-5F80-467E-97B6-7DB5868C83D3}" type="slidenum">
              <a:rPr lang="it-IT"/>
              <a:pPr>
                <a:defRPr/>
              </a:pPr>
              <a:t>‹N›</a:t>
            </a:fld>
            <a:endParaRPr lang="it-IT"/>
          </a:p>
        </p:txBody>
      </p:sp>
    </p:spTree>
    <p:extLst>
      <p:ext uri="{BB962C8B-B14F-4D97-AF65-F5344CB8AC3E}">
        <p14:creationId xmlns:p14="http://schemas.microsoft.com/office/powerpoint/2010/main" val="39959159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9219" name="Rectangle 3"/>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AB86238-63EF-4A1E-99AC-2488F305A6D1}" type="slidenum">
              <a:rPr lang="it-IT"/>
              <a:pPr>
                <a:defRPr/>
              </a:pPr>
              <a:t>‹N›</a:t>
            </a:fld>
            <a:endParaRPr lang="it-IT"/>
          </a:p>
        </p:txBody>
      </p:sp>
    </p:spTree>
    <p:extLst>
      <p:ext uri="{BB962C8B-B14F-4D97-AF65-F5344CB8AC3E}">
        <p14:creationId xmlns:p14="http://schemas.microsoft.com/office/powerpoint/2010/main" val="24075190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83.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84.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85.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86.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7.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98215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78292982"/>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697F0-7C28-41DF-3CA5-952D5477B03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32A8A5F-F17A-0F29-11F9-3F42660AF07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100</a:t>
            </a:fld>
            <a:endParaRPr lang="it-IT"/>
          </a:p>
        </p:txBody>
      </p:sp>
      <p:sp>
        <p:nvSpPr>
          <p:cNvPr id="45058" name="Rectangle 2">
            <a:extLst>
              <a:ext uri="{FF2B5EF4-FFF2-40B4-BE49-F238E27FC236}">
                <a16:creationId xmlns:a16="http://schemas.microsoft.com/office/drawing/2014/main" id="{EBFAEC50-C542-7D5A-845C-ACFDD5C86E5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F54FE55-A483-DFAC-5F86-A2CA79C859B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008351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BAC19-9313-A8F1-EC29-7CBDCCE30E0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68C1A58-A1E6-34E4-0A07-4B50997C10F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101</a:t>
            </a:fld>
            <a:endParaRPr lang="it-IT"/>
          </a:p>
        </p:txBody>
      </p:sp>
      <p:sp>
        <p:nvSpPr>
          <p:cNvPr id="45058" name="Rectangle 2">
            <a:extLst>
              <a:ext uri="{FF2B5EF4-FFF2-40B4-BE49-F238E27FC236}">
                <a16:creationId xmlns:a16="http://schemas.microsoft.com/office/drawing/2014/main" id="{70671BA0-1647-421E-207E-600E21B61EA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F28A932-05F6-B7D8-55F7-997C5598AC7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6753284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71ABE-728C-F834-1019-1A94B8FFB2C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7694936-98EE-6C6C-EE08-B420939C030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102</a:t>
            </a:fld>
            <a:endParaRPr lang="it-IT"/>
          </a:p>
        </p:txBody>
      </p:sp>
      <p:sp>
        <p:nvSpPr>
          <p:cNvPr id="45058" name="Rectangle 2">
            <a:extLst>
              <a:ext uri="{FF2B5EF4-FFF2-40B4-BE49-F238E27FC236}">
                <a16:creationId xmlns:a16="http://schemas.microsoft.com/office/drawing/2014/main" id="{4BA645DB-8D9E-C5F3-2757-973DA8D8AE7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97079BF-919B-62D5-C09D-57DA1050DF7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14043660"/>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80F3F-7B60-C225-B071-F3335658576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A7EEDF2-EF7F-040F-1354-38254C78617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103</a:t>
            </a:fld>
            <a:endParaRPr lang="it-IT"/>
          </a:p>
        </p:txBody>
      </p:sp>
      <p:sp>
        <p:nvSpPr>
          <p:cNvPr id="45058" name="Rectangle 2">
            <a:extLst>
              <a:ext uri="{FF2B5EF4-FFF2-40B4-BE49-F238E27FC236}">
                <a16:creationId xmlns:a16="http://schemas.microsoft.com/office/drawing/2014/main" id="{48DE5492-9B34-FD45-BAF6-65503B29F2D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F7DEE8A-02D8-9219-D33F-05C730CACDA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52139590"/>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58EBE-027E-ABA9-60FE-C033CE75C82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DEBC3D7-9200-2066-09CE-03F0AFB93996}"/>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104</a:t>
            </a:fld>
            <a:endParaRPr lang="it-IT"/>
          </a:p>
        </p:txBody>
      </p:sp>
      <p:sp>
        <p:nvSpPr>
          <p:cNvPr id="45058" name="Rectangle 2">
            <a:extLst>
              <a:ext uri="{FF2B5EF4-FFF2-40B4-BE49-F238E27FC236}">
                <a16:creationId xmlns:a16="http://schemas.microsoft.com/office/drawing/2014/main" id="{0E1A87F7-A45B-EAE6-7ECE-4BE127936A9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595DF96-B6AD-03C3-26BD-C31FF9C5266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38599461"/>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12B1F-A0E4-CA6E-5B54-9D423266347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147D21C-E1CD-768E-76BA-A9AD5A7A337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105</a:t>
            </a:fld>
            <a:endParaRPr lang="it-IT"/>
          </a:p>
        </p:txBody>
      </p:sp>
      <p:sp>
        <p:nvSpPr>
          <p:cNvPr id="45058" name="Rectangle 2">
            <a:extLst>
              <a:ext uri="{FF2B5EF4-FFF2-40B4-BE49-F238E27FC236}">
                <a16:creationId xmlns:a16="http://schemas.microsoft.com/office/drawing/2014/main" id="{EAB59045-2FF7-01D3-F9FD-1888F9C9C90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30E65BB-670E-DE11-74A5-4B1FE464A58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7075567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4B876-0537-5EDA-A504-3C7B9B785DC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EB798FF-DC10-BF90-32A5-528E9C68BBA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106</a:t>
            </a:fld>
            <a:endParaRPr lang="it-IT"/>
          </a:p>
        </p:txBody>
      </p:sp>
      <p:sp>
        <p:nvSpPr>
          <p:cNvPr id="45058" name="Rectangle 2">
            <a:extLst>
              <a:ext uri="{FF2B5EF4-FFF2-40B4-BE49-F238E27FC236}">
                <a16:creationId xmlns:a16="http://schemas.microsoft.com/office/drawing/2014/main" id="{52E8FBDB-3874-9BA0-7C67-69EAD2366F7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06B9D29-DB31-2C05-2C6F-2DEDF037731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58371053"/>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F29FA-9542-0477-D75D-27B372BC144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1A2D6A02-71CC-DDAF-B343-DA06DC022775}"/>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107</a:t>
            </a:fld>
            <a:endParaRPr lang="it-IT"/>
          </a:p>
        </p:txBody>
      </p:sp>
      <p:sp>
        <p:nvSpPr>
          <p:cNvPr id="45058" name="Rectangle 2">
            <a:extLst>
              <a:ext uri="{FF2B5EF4-FFF2-40B4-BE49-F238E27FC236}">
                <a16:creationId xmlns:a16="http://schemas.microsoft.com/office/drawing/2014/main" id="{A1706E71-33D6-C06A-7197-FB332FBFA056}"/>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574E66D-9CE2-AED5-D1F8-05421258D13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324504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AC2A0-5EB4-B004-F0A9-7A86410E283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E127E2F-090D-8F87-7003-1C7C71CFF68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108</a:t>
            </a:fld>
            <a:endParaRPr lang="it-IT"/>
          </a:p>
        </p:txBody>
      </p:sp>
      <p:sp>
        <p:nvSpPr>
          <p:cNvPr id="45058" name="Rectangle 2">
            <a:extLst>
              <a:ext uri="{FF2B5EF4-FFF2-40B4-BE49-F238E27FC236}">
                <a16:creationId xmlns:a16="http://schemas.microsoft.com/office/drawing/2014/main" id="{68F82AC6-CBA6-6574-B5C0-6D44502734D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1D906D7-E420-4D34-A497-B694EA285E3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69990707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A0172-741F-E226-66AD-A8EF6E1F639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122B697-4385-97B9-38E5-B838C68F6FF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109</a:t>
            </a:fld>
            <a:endParaRPr lang="it-IT"/>
          </a:p>
        </p:txBody>
      </p:sp>
      <p:sp>
        <p:nvSpPr>
          <p:cNvPr id="45058" name="Rectangle 2">
            <a:extLst>
              <a:ext uri="{FF2B5EF4-FFF2-40B4-BE49-F238E27FC236}">
                <a16:creationId xmlns:a16="http://schemas.microsoft.com/office/drawing/2014/main" id="{0CC2A98B-6A1B-70CC-C41E-32C02797284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BE13F42-372B-9040-C8B5-A9EA30C9407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05858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7A26B-9B90-0621-8989-FE371E3A589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BF28184-27F9-6EA4-722C-234915DD3FC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a:t>
            </a:fld>
            <a:endParaRPr lang="it-IT"/>
          </a:p>
        </p:txBody>
      </p:sp>
      <p:sp>
        <p:nvSpPr>
          <p:cNvPr id="45058" name="Rectangle 2">
            <a:extLst>
              <a:ext uri="{FF2B5EF4-FFF2-40B4-BE49-F238E27FC236}">
                <a16:creationId xmlns:a16="http://schemas.microsoft.com/office/drawing/2014/main" id="{054CE1C6-1381-6AA2-2A5A-E39697DBA5D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E56B340-CE42-697B-C446-DA62EF5DEAB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44152697"/>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6F8FF-7D15-A421-41B6-5C5B7EFC1E5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60662FC-7762-DFAF-E56D-F432D86A33E9}"/>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110</a:t>
            </a:fld>
            <a:endParaRPr lang="it-IT"/>
          </a:p>
        </p:txBody>
      </p:sp>
      <p:sp>
        <p:nvSpPr>
          <p:cNvPr id="45058" name="Rectangle 2">
            <a:extLst>
              <a:ext uri="{FF2B5EF4-FFF2-40B4-BE49-F238E27FC236}">
                <a16:creationId xmlns:a16="http://schemas.microsoft.com/office/drawing/2014/main" id="{EFFFB541-8D9F-940B-FB98-D3418DBE966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0B87B38-F602-49AD-0406-80380116238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0787142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BDCED-4310-E1BC-C58C-F96DE7D95F3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D120926-4DA8-77DB-0F4B-E3CEEE221A9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111</a:t>
            </a:fld>
            <a:endParaRPr lang="it-IT"/>
          </a:p>
        </p:txBody>
      </p:sp>
      <p:sp>
        <p:nvSpPr>
          <p:cNvPr id="45058" name="Rectangle 2">
            <a:extLst>
              <a:ext uri="{FF2B5EF4-FFF2-40B4-BE49-F238E27FC236}">
                <a16:creationId xmlns:a16="http://schemas.microsoft.com/office/drawing/2014/main" id="{97857BD5-BB63-2480-BE45-0B3B4C1FBBC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0959D25-06F2-9289-E2E7-58B3CCAF1F5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50913739"/>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CFCCD-8DD7-B705-8E31-FC45682A27B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9538A7D-4B67-200D-DAD1-64B58729672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112</a:t>
            </a:fld>
            <a:endParaRPr lang="it-IT"/>
          </a:p>
        </p:txBody>
      </p:sp>
      <p:sp>
        <p:nvSpPr>
          <p:cNvPr id="45058" name="Rectangle 2">
            <a:extLst>
              <a:ext uri="{FF2B5EF4-FFF2-40B4-BE49-F238E27FC236}">
                <a16:creationId xmlns:a16="http://schemas.microsoft.com/office/drawing/2014/main" id="{773AADB2-7096-673B-232D-0ACE72289DA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F9C402D-8EEB-D427-BDFD-6E5AE324FF0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76306089"/>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F4FFD-360E-BC60-ABF3-396AD1FE775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8D2655F-5F93-39FC-EA43-9DD85B4ADA6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113</a:t>
            </a:fld>
            <a:endParaRPr lang="it-IT"/>
          </a:p>
        </p:txBody>
      </p:sp>
      <p:sp>
        <p:nvSpPr>
          <p:cNvPr id="45058" name="Rectangle 2">
            <a:extLst>
              <a:ext uri="{FF2B5EF4-FFF2-40B4-BE49-F238E27FC236}">
                <a16:creationId xmlns:a16="http://schemas.microsoft.com/office/drawing/2014/main" id="{D8F50BBC-A29B-E877-E829-EE60A9B3D1D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D9F898E-033E-D03E-EC8E-3F8E99F1C6A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57930519"/>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44EBB-246E-BC86-AFC5-98CEF80B5B7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652C4D8-F35C-D56B-D641-71688D55C19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114</a:t>
            </a:fld>
            <a:endParaRPr lang="it-IT"/>
          </a:p>
        </p:txBody>
      </p:sp>
      <p:sp>
        <p:nvSpPr>
          <p:cNvPr id="45058" name="Rectangle 2">
            <a:extLst>
              <a:ext uri="{FF2B5EF4-FFF2-40B4-BE49-F238E27FC236}">
                <a16:creationId xmlns:a16="http://schemas.microsoft.com/office/drawing/2014/main" id="{8B9C8F55-1A24-23B1-AF41-CE4D21DE0E2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DB8D0C8-27AA-3FB7-CEA1-004F6D27A18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2121684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D470A-FFC9-7DA8-8575-BD6DAF6C9A4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DCA9AE2-5275-D48F-292B-749F3E5A8CA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115</a:t>
            </a:fld>
            <a:endParaRPr lang="it-IT"/>
          </a:p>
        </p:txBody>
      </p:sp>
      <p:sp>
        <p:nvSpPr>
          <p:cNvPr id="45058" name="Rectangle 2">
            <a:extLst>
              <a:ext uri="{FF2B5EF4-FFF2-40B4-BE49-F238E27FC236}">
                <a16:creationId xmlns:a16="http://schemas.microsoft.com/office/drawing/2014/main" id="{318903AF-AD26-8443-C695-EFCF96A4323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045CCAF-4BA9-B037-E02B-C49EEA0E4EC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90622839"/>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1EFA5-0E76-59D9-1C4F-10F62F8A0AD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8054A1EA-FE5A-27AF-D1D1-0DEC01A07C9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116</a:t>
            </a:fld>
            <a:endParaRPr lang="it-IT"/>
          </a:p>
        </p:txBody>
      </p:sp>
      <p:sp>
        <p:nvSpPr>
          <p:cNvPr id="45058" name="Rectangle 2">
            <a:extLst>
              <a:ext uri="{FF2B5EF4-FFF2-40B4-BE49-F238E27FC236}">
                <a16:creationId xmlns:a16="http://schemas.microsoft.com/office/drawing/2014/main" id="{C512CF54-E2E9-58D8-BDAC-F3507AD5898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E35C8DF-B07E-54A0-C119-30139742C3D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58390407"/>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0AAA7-6385-F34B-E614-08036FB10DF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ED57CE1E-5EDE-9D1A-BCA0-5AC1D52623C9}"/>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117</a:t>
            </a:fld>
            <a:endParaRPr lang="it-IT"/>
          </a:p>
        </p:txBody>
      </p:sp>
      <p:sp>
        <p:nvSpPr>
          <p:cNvPr id="45058" name="Rectangle 2">
            <a:extLst>
              <a:ext uri="{FF2B5EF4-FFF2-40B4-BE49-F238E27FC236}">
                <a16:creationId xmlns:a16="http://schemas.microsoft.com/office/drawing/2014/main" id="{336F1B8A-1758-1EED-E944-AF933AE18ED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1444C80-719E-7A17-E95A-66A46FFAACC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38555537"/>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9CE2F-059E-179A-15C7-055EDCA9A75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54B49BE-B296-B3B3-8962-C63996480D8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118</a:t>
            </a:fld>
            <a:endParaRPr lang="it-IT"/>
          </a:p>
        </p:txBody>
      </p:sp>
      <p:sp>
        <p:nvSpPr>
          <p:cNvPr id="45058" name="Rectangle 2">
            <a:extLst>
              <a:ext uri="{FF2B5EF4-FFF2-40B4-BE49-F238E27FC236}">
                <a16:creationId xmlns:a16="http://schemas.microsoft.com/office/drawing/2014/main" id="{9D38DEE8-8E10-CF22-2D6D-57373335BF6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2D1E4E4-4C6D-93A8-0EF2-AE79D79D8DE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07132292"/>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C9FC3-FA82-A4AB-A3B4-0492A284439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02D6390-69D2-5419-5641-ADD3DB6A18F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119</a:t>
            </a:fld>
            <a:endParaRPr lang="it-IT"/>
          </a:p>
        </p:txBody>
      </p:sp>
      <p:sp>
        <p:nvSpPr>
          <p:cNvPr id="45058" name="Rectangle 2">
            <a:extLst>
              <a:ext uri="{FF2B5EF4-FFF2-40B4-BE49-F238E27FC236}">
                <a16:creationId xmlns:a16="http://schemas.microsoft.com/office/drawing/2014/main" id="{313892CE-D992-D831-267D-4EC7C7C6F6B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0B306FB-4A43-10C6-DB57-2E74A83F690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0497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9821501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4D225-1915-45CA-4658-CE1195FD289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BF218A6-9C5F-949E-E7EE-85F0B1EC403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120</a:t>
            </a:fld>
            <a:endParaRPr lang="it-IT"/>
          </a:p>
        </p:txBody>
      </p:sp>
      <p:sp>
        <p:nvSpPr>
          <p:cNvPr id="45058" name="Rectangle 2">
            <a:extLst>
              <a:ext uri="{FF2B5EF4-FFF2-40B4-BE49-F238E27FC236}">
                <a16:creationId xmlns:a16="http://schemas.microsoft.com/office/drawing/2014/main" id="{2ED90051-F53F-14AE-0B6D-DE092D4DB69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902C9F9-382C-BC2F-02C2-0F21AE4CE36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66181962"/>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BA1FD-C09C-10A4-2294-00F452AEEFD1}"/>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FDAB96B-1688-E5F9-E913-7F045A29725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121</a:t>
            </a:fld>
            <a:endParaRPr lang="it-IT"/>
          </a:p>
        </p:txBody>
      </p:sp>
      <p:sp>
        <p:nvSpPr>
          <p:cNvPr id="45058" name="Rectangle 2">
            <a:extLst>
              <a:ext uri="{FF2B5EF4-FFF2-40B4-BE49-F238E27FC236}">
                <a16:creationId xmlns:a16="http://schemas.microsoft.com/office/drawing/2014/main" id="{DFE81555-FB2C-9820-386D-FFACD2496923}"/>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E47DF79-6BC8-4724-2D61-D001FF067D0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02591645"/>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1F57A-559C-B4F1-1CDF-72A809CD309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F3378BC-A0BB-66A7-028F-9AC97659DFC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122</a:t>
            </a:fld>
            <a:endParaRPr lang="it-IT"/>
          </a:p>
        </p:txBody>
      </p:sp>
      <p:sp>
        <p:nvSpPr>
          <p:cNvPr id="45058" name="Rectangle 2">
            <a:extLst>
              <a:ext uri="{FF2B5EF4-FFF2-40B4-BE49-F238E27FC236}">
                <a16:creationId xmlns:a16="http://schemas.microsoft.com/office/drawing/2014/main" id="{0EE886C7-0B84-01D2-B24C-98E338F01C4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EE412D2-6BB9-1AC8-BF90-6AC1422139F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22661944"/>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D4060-7AED-3A8D-0BEB-3DED2318CAA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5754919-E38E-C047-1072-63CB930E3E0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123</a:t>
            </a:fld>
            <a:endParaRPr lang="it-IT"/>
          </a:p>
        </p:txBody>
      </p:sp>
      <p:sp>
        <p:nvSpPr>
          <p:cNvPr id="45058" name="Rectangle 2">
            <a:extLst>
              <a:ext uri="{FF2B5EF4-FFF2-40B4-BE49-F238E27FC236}">
                <a16:creationId xmlns:a16="http://schemas.microsoft.com/office/drawing/2014/main" id="{2DBC09F9-0506-F0D0-1CA3-987812F6E14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E09C97E-89A0-5493-424E-5D67B5A7500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08739351"/>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35F05-3BE8-403F-3D8E-28AD21E1B4A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D6F8007-320F-CD37-E136-9D5C9935131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124</a:t>
            </a:fld>
            <a:endParaRPr lang="it-IT"/>
          </a:p>
        </p:txBody>
      </p:sp>
      <p:sp>
        <p:nvSpPr>
          <p:cNvPr id="45058" name="Rectangle 2">
            <a:extLst>
              <a:ext uri="{FF2B5EF4-FFF2-40B4-BE49-F238E27FC236}">
                <a16:creationId xmlns:a16="http://schemas.microsoft.com/office/drawing/2014/main" id="{F71109E7-4ECE-8D41-25C3-D5603920340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28AD8BD-D9B1-64F6-74DB-93E456A9E14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76304607"/>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A761D-72AE-CE04-EA76-8B641AB5753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E7276AF-9C02-616D-A0DE-9C3ADDAEC38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125</a:t>
            </a:fld>
            <a:endParaRPr lang="it-IT"/>
          </a:p>
        </p:txBody>
      </p:sp>
      <p:sp>
        <p:nvSpPr>
          <p:cNvPr id="45058" name="Rectangle 2">
            <a:extLst>
              <a:ext uri="{FF2B5EF4-FFF2-40B4-BE49-F238E27FC236}">
                <a16:creationId xmlns:a16="http://schemas.microsoft.com/office/drawing/2014/main" id="{3A6F467C-BB48-C332-AB25-FD14B558B04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0C24C907-9E70-9DDE-2D9E-AA3D3E6CE86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52122461"/>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126</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48419103"/>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2504D-030C-6A91-82D7-B25D3F1A46B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0287832B-3D4B-A457-B393-3FC3CA5EAD9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127</a:t>
            </a:fld>
            <a:endParaRPr lang="it-IT"/>
          </a:p>
        </p:txBody>
      </p:sp>
      <p:sp>
        <p:nvSpPr>
          <p:cNvPr id="45058" name="Rectangle 2">
            <a:extLst>
              <a:ext uri="{FF2B5EF4-FFF2-40B4-BE49-F238E27FC236}">
                <a16:creationId xmlns:a16="http://schemas.microsoft.com/office/drawing/2014/main" id="{14B213DA-1B0B-9A5F-EAD5-1E428BF81366}"/>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4017536-B05B-88BD-C4A8-223FAB79572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87191726"/>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3D2CE-5776-9441-01B7-DB81AB3BF64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00BB3B1-6238-5119-BE5F-BD1D71C6515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128</a:t>
            </a:fld>
            <a:endParaRPr lang="it-IT"/>
          </a:p>
        </p:txBody>
      </p:sp>
      <p:sp>
        <p:nvSpPr>
          <p:cNvPr id="45058" name="Rectangle 2">
            <a:extLst>
              <a:ext uri="{FF2B5EF4-FFF2-40B4-BE49-F238E27FC236}">
                <a16:creationId xmlns:a16="http://schemas.microsoft.com/office/drawing/2014/main" id="{151B9EF8-44E4-AA22-E268-99C28862D18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C6F6887-8ADD-09F5-1439-BC111273A33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77830925"/>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0577B-ED2D-F9DD-F6C1-19F0C747D8A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02B08D0A-C5E7-787D-DD83-A53426794129}"/>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129</a:t>
            </a:fld>
            <a:endParaRPr lang="it-IT"/>
          </a:p>
        </p:txBody>
      </p:sp>
      <p:sp>
        <p:nvSpPr>
          <p:cNvPr id="45058" name="Rectangle 2">
            <a:extLst>
              <a:ext uri="{FF2B5EF4-FFF2-40B4-BE49-F238E27FC236}">
                <a16:creationId xmlns:a16="http://schemas.microsoft.com/office/drawing/2014/main" id="{476760B2-A3E1-768D-CE09-42195CF33EB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9188A83-7F31-E18B-1DA3-1E66CC6AA3E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913972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8D5E3-8A5C-F3FC-B8D5-B46253B0099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1B938EB0-67A5-199F-E4E9-BEA4944CF63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a:t>
            </a:fld>
            <a:endParaRPr lang="it-IT"/>
          </a:p>
        </p:txBody>
      </p:sp>
      <p:sp>
        <p:nvSpPr>
          <p:cNvPr id="45058" name="Rectangle 2">
            <a:extLst>
              <a:ext uri="{FF2B5EF4-FFF2-40B4-BE49-F238E27FC236}">
                <a16:creationId xmlns:a16="http://schemas.microsoft.com/office/drawing/2014/main" id="{AFE26A38-53AE-8974-26FA-D666A91DCB4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B7D7B17-1467-4111-1131-24C9A994713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41673930"/>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1CDC1-9964-FBEB-8348-17144D017A5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04BF2D47-FC8A-FED7-84E6-B3CA4AE4E7E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130</a:t>
            </a:fld>
            <a:endParaRPr lang="it-IT"/>
          </a:p>
        </p:txBody>
      </p:sp>
      <p:sp>
        <p:nvSpPr>
          <p:cNvPr id="45058" name="Rectangle 2">
            <a:extLst>
              <a:ext uri="{FF2B5EF4-FFF2-40B4-BE49-F238E27FC236}">
                <a16:creationId xmlns:a16="http://schemas.microsoft.com/office/drawing/2014/main" id="{79384643-9ACE-8B80-5ED0-DF486AD56B8A}"/>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4A5AE12-E747-E7A9-DCC7-3D41C03E246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49950054"/>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5817D-3CC2-30A6-9A31-A880B8BF3401}"/>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BD080E7-A264-A83F-78D3-2FF8BD3E9CB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131</a:t>
            </a:fld>
            <a:endParaRPr lang="it-IT"/>
          </a:p>
        </p:txBody>
      </p:sp>
      <p:sp>
        <p:nvSpPr>
          <p:cNvPr id="45058" name="Rectangle 2">
            <a:extLst>
              <a:ext uri="{FF2B5EF4-FFF2-40B4-BE49-F238E27FC236}">
                <a16:creationId xmlns:a16="http://schemas.microsoft.com/office/drawing/2014/main" id="{58CBDDE9-1933-9AA6-E189-BA867369C14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6337099-800E-B0C7-0BE7-E6000DCD343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29037914"/>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41958-C2A1-7ED5-94BE-5EEAEC902AB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16BA879-AB91-C8BE-5E17-74CF1F51BF5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132</a:t>
            </a:fld>
            <a:endParaRPr lang="it-IT"/>
          </a:p>
        </p:txBody>
      </p:sp>
      <p:sp>
        <p:nvSpPr>
          <p:cNvPr id="45058" name="Rectangle 2">
            <a:extLst>
              <a:ext uri="{FF2B5EF4-FFF2-40B4-BE49-F238E27FC236}">
                <a16:creationId xmlns:a16="http://schemas.microsoft.com/office/drawing/2014/main" id="{5BFFB699-AEA6-7158-EC69-BF5ADAC5297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82ECAE5-DC51-CFBC-21F9-D08AD42327B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16762235"/>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A4980-A210-58F7-217E-41E7613AD49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A6AE035-4F60-2770-436C-923C8B6280C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133</a:t>
            </a:fld>
            <a:endParaRPr lang="it-IT"/>
          </a:p>
        </p:txBody>
      </p:sp>
      <p:sp>
        <p:nvSpPr>
          <p:cNvPr id="45058" name="Rectangle 2">
            <a:extLst>
              <a:ext uri="{FF2B5EF4-FFF2-40B4-BE49-F238E27FC236}">
                <a16:creationId xmlns:a16="http://schemas.microsoft.com/office/drawing/2014/main" id="{789E0B35-B4DA-DEAF-798B-D88FC84A6CC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95493BF-E92D-4C3F-6F05-2920F17C0E0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70417076"/>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134</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704073825"/>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135</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05425617"/>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04434-AAD9-771F-E0B4-FD220B9AA64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E4D9C825-3D6F-2EF1-3875-D285342271B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136</a:t>
            </a:fld>
            <a:endParaRPr lang="it-IT"/>
          </a:p>
        </p:txBody>
      </p:sp>
      <p:sp>
        <p:nvSpPr>
          <p:cNvPr id="45058" name="Rectangle 2">
            <a:extLst>
              <a:ext uri="{FF2B5EF4-FFF2-40B4-BE49-F238E27FC236}">
                <a16:creationId xmlns:a16="http://schemas.microsoft.com/office/drawing/2014/main" id="{62ACDC52-639E-CE49-D289-992D8BAD339A}"/>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CFEB20F-AD9F-6A4D-E3C9-E69D508C4A8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53191208"/>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46AAC-64C3-B377-33B0-4FB2EF170C0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EF9555B-7144-50E0-7ABB-CE07FCC12A15}"/>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137</a:t>
            </a:fld>
            <a:endParaRPr lang="it-IT"/>
          </a:p>
        </p:txBody>
      </p:sp>
      <p:sp>
        <p:nvSpPr>
          <p:cNvPr id="45058" name="Rectangle 2">
            <a:extLst>
              <a:ext uri="{FF2B5EF4-FFF2-40B4-BE49-F238E27FC236}">
                <a16:creationId xmlns:a16="http://schemas.microsoft.com/office/drawing/2014/main" id="{998C4872-76DE-DD92-C29F-2EB4644455A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20DEB19-8BBA-D630-8422-01701CE5181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73571808"/>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A372F-956C-69D8-25BC-D43829562C8C}"/>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6A810BA-DA03-6663-DFD7-F4EEEAB4335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138</a:t>
            </a:fld>
            <a:endParaRPr lang="it-IT"/>
          </a:p>
        </p:txBody>
      </p:sp>
      <p:sp>
        <p:nvSpPr>
          <p:cNvPr id="45058" name="Rectangle 2">
            <a:extLst>
              <a:ext uri="{FF2B5EF4-FFF2-40B4-BE49-F238E27FC236}">
                <a16:creationId xmlns:a16="http://schemas.microsoft.com/office/drawing/2014/main" id="{58347636-BE6D-2561-1FB3-D3A9B4E7A3C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836C602A-BD89-A8DE-23DF-99FA14CE895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46611979"/>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C5608-B950-78ED-2C42-36D9B3ADB5A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17596165-E810-0774-6CEF-4D02F52294B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139</a:t>
            </a:fld>
            <a:endParaRPr lang="it-IT"/>
          </a:p>
        </p:txBody>
      </p:sp>
      <p:sp>
        <p:nvSpPr>
          <p:cNvPr id="45058" name="Rectangle 2">
            <a:extLst>
              <a:ext uri="{FF2B5EF4-FFF2-40B4-BE49-F238E27FC236}">
                <a16:creationId xmlns:a16="http://schemas.microsoft.com/office/drawing/2014/main" id="{1088AF3D-DAF5-744B-1CA0-1A88A37330C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2AC602E-457F-30F0-C809-47A811BC6FF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950950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77492582"/>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113FD-2314-AC52-4687-95EB837B648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1078943F-9472-404A-F9C1-BA85A1C44D05}"/>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140</a:t>
            </a:fld>
            <a:endParaRPr lang="it-IT"/>
          </a:p>
        </p:txBody>
      </p:sp>
      <p:sp>
        <p:nvSpPr>
          <p:cNvPr id="45058" name="Rectangle 2">
            <a:extLst>
              <a:ext uri="{FF2B5EF4-FFF2-40B4-BE49-F238E27FC236}">
                <a16:creationId xmlns:a16="http://schemas.microsoft.com/office/drawing/2014/main" id="{BE379AF0-45D8-72DB-8344-BC80BAA6CFB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FFEADF7-DFC8-530D-3128-09E5458CACA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38229556"/>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D64BB-47E7-AB66-DDA9-6AEF244214F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C1A2B15-F445-695D-F902-4EDE642FA9E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141</a:t>
            </a:fld>
            <a:endParaRPr lang="it-IT"/>
          </a:p>
        </p:txBody>
      </p:sp>
      <p:sp>
        <p:nvSpPr>
          <p:cNvPr id="45058" name="Rectangle 2">
            <a:extLst>
              <a:ext uri="{FF2B5EF4-FFF2-40B4-BE49-F238E27FC236}">
                <a16:creationId xmlns:a16="http://schemas.microsoft.com/office/drawing/2014/main" id="{DFC85B75-5B92-09EE-A4A3-C43E859C8B5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B36AD92-E536-48D6-A234-775A3F6F4D5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57918403"/>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864C6-8734-BDF8-E6E8-0124EDFAF6C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1E27536-C73C-8AE0-05C0-944B1449E789}"/>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142</a:t>
            </a:fld>
            <a:endParaRPr lang="it-IT"/>
          </a:p>
        </p:txBody>
      </p:sp>
      <p:sp>
        <p:nvSpPr>
          <p:cNvPr id="45058" name="Rectangle 2">
            <a:extLst>
              <a:ext uri="{FF2B5EF4-FFF2-40B4-BE49-F238E27FC236}">
                <a16:creationId xmlns:a16="http://schemas.microsoft.com/office/drawing/2014/main" id="{8E566375-58BF-84BD-9879-1EB143FCD9D6}"/>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2E097E9-69A9-6752-A6D2-8D9D5B92FDF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79539221"/>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D64BB-47E7-AB66-DDA9-6AEF244214F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C1A2B15-F445-695D-F902-4EDE642FA9E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143</a:t>
            </a:fld>
            <a:endParaRPr lang="it-IT"/>
          </a:p>
        </p:txBody>
      </p:sp>
      <p:sp>
        <p:nvSpPr>
          <p:cNvPr id="45058" name="Rectangle 2">
            <a:extLst>
              <a:ext uri="{FF2B5EF4-FFF2-40B4-BE49-F238E27FC236}">
                <a16:creationId xmlns:a16="http://schemas.microsoft.com/office/drawing/2014/main" id="{DFC85B75-5B92-09EE-A4A3-C43E859C8B5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B36AD92-E536-48D6-A234-775A3F6F4D5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32648537"/>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59708-9A9B-51E5-5473-F8F1A352A64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1CCB7FF-791A-9E81-00D9-2D3CE80A589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144</a:t>
            </a:fld>
            <a:endParaRPr lang="it-IT"/>
          </a:p>
        </p:txBody>
      </p:sp>
      <p:sp>
        <p:nvSpPr>
          <p:cNvPr id="45058" name="Rectangle 2">
            <a:extLst>
              <a:ext uri="{FF2B5EF4-FFF2-40B4-BE49-F238E27FC236}">
                <a16:creationId xmlns:a16="http://schemas.microsoft.com/office/drawing/2014/main" id="{FABE16D8-78C7-1C91-5446-6FA6E05AF0C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C315C98-71B8-97B3-A556-24589E9FCA6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8682748"/>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B154C-9764-EA49-22DA-E65E2A05589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120F0F31-CB68-331E-0789-BAF616AFA64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145</a:t>
            </a:fld>
            <a:endParaRPr lang="it-IT"/>
          </a:p>
        </p:txBody>
      </p:sp>
      <p:sp>
        <p:nvSpPr>
          <p:cNvPr id="45058" name="Rectangle 2">
            <a:extLst>
              <a:ext uri="{FF2B5EF4-FFF2-40B4-BE49-F238E27FC236}">
                <a16:creationId xmlns:a16="http://schemas.microsoft.com/office/drawing/2014/main" id="{EF8584C1-5A63-D188-C036-6DC2B9CE62A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2782B96-F21B-EC9C-2312-F392283AB0F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07435371"/>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EEF0F-1CF6-AC18-CAFB-41EFF54B304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C69CF2A-16D8-B1BA-B0EE-1C6EAA67BBC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146</a:t>
            </a:fld>
            <a:endParaRPr lang="it-IT"/>
          </a:p>
        </p:txBody>
      </p:sp>
      <p:sp>
        <p:nvSpPr>
          <p:cNvPr id="45058" name="Rectangle 2">
            <a:extLst>
              <a:ext uri="{FF2B5EF4-FFF2-40B4-BE49-F238E27FC236}">
                <a16:creationId xmlns:a16="http://schemas.microsoft.com/office/drawing/2014/main" id="{896F253B-477A-A29E-8250-13B928DF4CD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22C7B1A-BFA3-9473-200F-BBBD05C2308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618864166"/>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227A6-62DD-260F-83DF-84CC8BF3019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B61AEB0-ACF6-ABDB-2EB2-219D31D1149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147</a:t>
            </a:fld>
            <a:endParaRPr lang="it-IT"/>
          </a:p>
        </p:txBody>
      </p:sp>
      <p:sp>
        <p:nvSpPr>
          <p:cNvPr id="45058" name="Rectangle 2">
            <a:extLst>
              <a:ext uri="{FF2B5EF4-FFF2-40B4-BE49-F238E27FC236}">
                <a16:creationId xmlns:a16="http://schemas.microsoft.com/office/drawing/2014/main" id="{049EDEBC-88BC-E6A9-B666-F7B0BC851B4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D7D092B-0CF2-B96A-6270-292A80D1A20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79307045"/>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2B4DD-BF80-E1BA-6903-56A28868C24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A83AC65-330C-51C7-367F-F564C206C5A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148</a:t>
            </a:fld>
            <a:endParaRPr lang="it-IT"/>
          </a:p>
        </p:txBody>
      </p:sp>
      <p:sp>
        <p:nvSpPr>
          <p:cNvPr id="45058" name="Rectangle 2">
            <a:extLst>
              <a:ext uri="{FF2B5EF4-FFF2-40B4-BE49-F238E27FC236}">
                <a16:creationId xmlns:a16="http://schemas.microsoft.com/office/drawing/2014/main" id="{68675347-5BE1-2BF6-ADC8-3E57BCCDC7A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A378A510-B282-B27D-056C-CE2FD9A1528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6276847"/>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D20A2-9CD1-C269-4BDB-BAE4D3F7CF0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D23C314-0F20-F3AC-409B-80C3836A8BC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149</a:t>
            </a:fld>
            <a:endParaRPr lang="it-IT"/>
          </a:p>
        </p:txBody>
      </p:sp>
      <p:sp>
        <p:nvSpPr>
          <p:cNvPr id="45058" name="Rectangle 2">
            <a:extLst>
              <a:ext uri="{FF2B5EF4-FFF2-40B4-BE49-F238E27FC236}">
                <a16:creationId xmlns:a16="http://schemas.microsoft.com/office/drawing/2014/main" id="{A6A391F3-FD5E-3330-D5CE-2F328F14C10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11E01D3-515B-F14A-5196-40F4A79E99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557828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3EBD6-5BE3-5162-A4AF-BD7F5FD892E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0099E66F-F00F-C9AC-400F-88A6F9D0231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a:t>
            </a:fld>
            <a:endParaRPr lang="it-IT"/>
          </a:p>
        </p:txBody>
      </p:sp>
      <p:sp>
        <p:nvSpPr>
          <p:cNvPr id="45058" name="Rectangle 2">
            <a:extLst>
              <a:ext uri="{FF2B5EF4-FFF2-40B4-BE49-F238E27FC236}">
                <a16:creationId xmlns:a16="http://schemas.microsoft.com/office/drawing/2014/main" id="{8A551D0D-129C-5FC4-96E5-997FE9CF3E1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2AA6692-6ADD-54AA-4023-C726FD90D73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45070063"/>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A6249-1820-7459-8772-BCEBEDD462C1}"/>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16943A7-3AC9-1103-A44B-8906BE849256}"/>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150</a:t>
            </a:fld>
            <a:endParaRPr lang="it-IT"/>
          </a:p>
        </p:txBody>
      </p:sp>
      <p:sp>
        <p:nvSpPr>
          <p:cNvPr id="45058" name="Rectangle 2">
            <a:extLst>
              <a:ext uri="{FF2B5EF4-FFF2-40B4-BE49-F238E27FC236}">
                <a16:creationId xmlns:a16="http://schemas.microsoft.com/office/drawing/2014/main" id="{0C06EF08-B74E-DCF2-1128-41128379B5FE}"/>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E6CC81E-D4E2-86A9-B897-8FCE3170962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56954705"/>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D5CB6-8213-EC14-F6C6-882D214BB3A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BA68EAE-82C6-172A-DE5E-2B1D9275E155}"/>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151</a:t>
            </a:fld>
            <a:endParaRPr lang="it-IT"/>
          </a:p>
        </p:txBody>
      </p:sp>
      <p:sp>
        <p:nvSpPr>
          <p:cNvPr id="45058" name="Rectangle 2">
            <a:extLst>
              <a:ext uri="{FF2B5EF4-FFF2-40B4-BE49-F238E27FC236}">
                <a16:creationId xmlns:a16="http://schemas.microsoft.com/office/drawing/2014/main" id="{27F4B649-A1A8-2BF1-2FF6-1FBB047CB71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A809D6F6-92B4-8460-381D-707D24E98E0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74172168"/>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E6A81-A745-C962-6630-D13E82BB77B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0A7A4F5D-70CD-B3C6-31B8-F94DF971EC3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152</a:t>
            </a:fld>
            <a:endParaRPr lang="it-IT"/>
          </a:p>
        </p:txBody>
      </p:sp>
      <p:sp>
        <p:nvSpPr>
          <p:cNvPr id="45058" name="Rectangle 2">
            <a:extLst>
              <a:ext uri="{FF2B5EF4-FFF2-40B4-BE49-F238E27FC236}">
                <a16:creationId xmlns:a16="http://schemas.microsoft.com/office/drawing/2014/main" id="{48F83354-429A-3039-56DA-3CBB47A2170A}"/>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F6E8EAC-D8FF-C962-28C9-143361C3A9D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50515192"/>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609CA-B7C5-D515-3107-12D5EC5EA9C5}"/>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E81E91E2-D6D9-BDFD-DDF1-199CD81514D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153</a:t>
            </a:fld>
            <a:endParaRPr lang="it-IT"/>
          </a:p>
        </p:txBody>
      </p:sp>
      <p:sp>
        <p:nvSpPr>
          <p:cNvPr id="45058" name="Rectangle 2">
            <a:extLst>
              <a:ext uri="{FF2B5EF4-FFF2-40B4-BE49-F238E27FC236}">
                <a16:creationId xmlns:a16="http://schemas.microsoft.com/office/drawing/2014/main" id="{AFE20444-AC51-7002-241C-DC6BA1BEF58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247BB23-37B9-77FF-F1B2-6E78FFED365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02036513"/>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7D848-3E74-139A-F514-ACCBBB4C4E1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A3C190D-9DB2-84A0-0A0E-7BCC3FD04CB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154</a:t>
            </a:fld>
            <a:endParaRPr lang="it-IT"/>
          </a:p>
        </p:txBody>
      </p:sp>
      <p:sp>
        <p:nvSpPr>
          <p:cNvPr id="45058" name="Rectangle 2">
            <a:extLst>
              <a:ext uri="{FF2B5EF4-FFF2-40B4-BE49-F238E27FC236}">
                <a16:creationId xmlns:a16="http://schemas.microsoft.com/office/drawing/2014/main" id="{8D81349C-54EA-DB2C-CB68-554B5CA265C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7E345F6-5C08-05B6-CB31-9F4AE7480A9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67930272"/>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7CC9D-490E-ED89-5AFF-4082F260EE0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438A94F-A660-1215-3BA2-3BE221DEAC0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155</a:t>
            </a:fld>
            <a:endParaRPr lang="it-IT"/>
          </a:p>
        </p:txBody>
      </p:sp>
      <p:sp>
        <p:nvSpPr>
          <p:cNvPr id="45058" name="Rectangle 2">
            <a:extLst>
              <a:ext uri="{FF2B5EF4-FFF2-40B4-BE49-F238E27FC236}">
                <a16:creationId xmlns:a16="http://schemas.microsoft.com/office/drawing/2014/main" id="{03032982-937D-A6C1-2388-B4370C89C86A}"/>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A943C490-902B-B34C-6E6F-D2B142B3854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28149814"/>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59CD1-125E-48E9-10D8-17AF8FFB121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E66E21-A839-3985-8BF7-247FEEDA2DA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156</a:t>
            </a:fld>
            <a:endParaRPr lang="it-IT"/>
          </a:p>
        </p:txBody>
      </p:sp>
      <p:sp>
        <p:nvSpPr>
          <p:cNvPr id="45058" name="Rectangle 2">
            <a:extLst>
              <a:ext uri="{FF2B5EF4-FFF2-40B4-BE49-F238E27FC236}">
                <a16:creationId xmlns:a16="http://schemas.microsoft.com/office/drawing/2014/main" id="{23466C17-3893-67E4-66A1-39CADDAC576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672378F-24E6-B5B1-C76D-BFA1A3C5CEF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8091028"/>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D20A2-9CD1-C269-4BDB-BAE4D3F7CF0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D23C314-0F20-F3AC-409B-80C3836A8BC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157</a:t>
            </a:fld>
            <a:endParaRPr lang="it-IT"/>
          </a:p>
        </p:txBody>
      </p:sp>
      <p:sp>
        <p:nvSpPr>
          <p:cNvPr id="45058" name="Rectangle 2">
            <a:extLst>
              <a:ext uri="{FF2B5EF4-FFF2-40B4-BE49-F238E27FC236}">
                <a16:creationId xmlns:a16="http://schemas.microsoft.com/office/drawing/2014/main" id="{A6A391F3-FD5E-3330-D5CE-2F328F14C10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11E01D3-515B-F14A-5196-40F4A79E99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48722761"/>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D20A2-9CD1-C269-4BDB-BAE4D3F7CF0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D23C314-0F20-F3AC-409B-80C3836A8BC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158</a:t>
            </a:fld>
            <a:endParaRPr lang="it-IT"/>
          </a:p>
        </p:txBody>
      </p:sp>
      <p:sp>
        <p:nvSpPr>
          <p:cNvPr id="45058" name="Rectangle 2">
            <a:extLst>
              <a:ext uri="{FF2B5EF4-FFF2-40B4-BE49-F238E27FC236}">
                <a16:creationId xmlns:a16="http://schemas.microsoft.com/office/drawing/2014/main" id="{A6A391F3-FD5E-3330-D5CE-2F328F14C10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11E01D3-515B-F14A-5196-40F4A79E99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03730879"/>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D20A2-9CD1-C269-4BDB-BAE4D3F7CF0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D23C314-0F20-F3AC-409B-80C3836A8BC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159</a:t>
            </a:fld>
            <a:endParaRPr lang="it-IT"/>
          </a:p>
        </p:txBody>
      </p:sp>
      <p:sp>
        <p:nvSpPr>
          <p:cNvPr id="45058" name="Rectangle 2">
            <a:extLst>
              <a:ext uri="{FF2B5EF4-FFF2-40B4-BE49-F238E27FC236}">
                <a16:creationId xmlns:a16="http://schemas.microsoft.com/office/drawing/2014/main" id="{A6A391F3-FD5E-3330-D5CE-2F328F14C10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11E01D3-515B-F14A-5196-40F4A79E99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565926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E239B-DD86-2145-76DD-45E11ED3D31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E507613-90B1-D561-CF2A-48A27BD6D4C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a:t>
            </a:fld>
            <a:endParaRPr lang="it-IT"/>
          </a:p>
        </p:txBody>
      </p:sp>
      <p:sp>
        <p:nvSpPr>
          <p:cNvPr id="45058" name="Rectangle 2">
            <a:extLst>
              <a:ext uri="{FF2B5EF4-FFF2-40B4-BE49-F238E27FC236}">
                <a16:creationId xmlns:a16="http://schemas.microsoft.com/office/drawing/2014/main" id="{0E340888-433D-7849-739C-33883AD9B1F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0DC63955-8CBE-92D6-4684-EB8C71F1AC2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53189310"/>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D20A2-9CD1-C269-4BDB-BAE4D3F7CF0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D23C314-0F20-F3AC-409B-80C3836A8BC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160</a:t>
            </a:fld>
            <a:endParaRPr lang="it-IT"/>
          </a:p>
        </p:txBody>
      </p:sp>
      <p:sp>
        <p:nvSpPr>
          <p:cNvPr id="45058" name="Rectangle 2">
            <a:extLst>
              <a:ext uri="{FF2B5EF4-FFF2-40B4-BE49-F238E27FC236}">
                <a16:creationId xmlns:a16="http://schemas.microsoft.com/office/drawing/2014/main" id="{A6A391F3-FD5E-3330-D5CE-2F328F14C10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11E01D3-515B-F14A-5196-40F4A79E99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96466801"/>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D20A2-9CD1-C269-4BDB-BAE4D3F7CF0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D23C314-0F20-F3AC-409B-80C3836A8BC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161</a:t>
            </a:fld>
            <a:endParaRPr lang="it-IT"/>
          </a:p>
        </p:txBody>
      </p:sp>
      <p:sp>
        <p:nvSpPr>
          <p:cNvPr id="45058" name="Rectangle 2">
            <a:extLst>
              <a:ext uri="{FF2B5EF4-FFF2-40B4-BE49-F238E27FC236}">
                <a16:creationId xmlns:a16="http://schemas.microsoft.com/office/drawing/2014/main" id="{A6A391F3-FD5E-3330-D5CE-2F328F14C10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11E01D3-515B-F14A-5196-40F4A79E99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14834735"/>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D20A2-9CD1-C269-4BDB-BAE4D3F7CF0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D23C314-0F20-F3AC-409B-80C3836A8BC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162</a:t>
            </a:fld>
            <a:endParaRPr lang="it-IT"/>
          </a:p>
        </p:txBody>
      </p:sp>
      <p:sp>
        <p:nvSpPr>
          <p:cNvPr id="45058" name="Rectangle 2">
            <a:extLst>
              <a:ext uri="{FF2B5EF4-FFF2-40B4-BE49-F238E27FC236}">
                <a16:creationId xmlns:a16="http://schemas.microsoft.com/office/drawing/2014/main" id="{A6A391F3-FD5E-3330-D5CE-2F328F14C10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11E01D3-515B-F14A-5196-40F4A79E99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97277177"/>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163</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78491606"/>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164</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84038213"/>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165</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3294637"/>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166</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43188165"/>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D8AF6-C139-B7E6-FD7C-4539CFCCCC5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483FCCE-0F1C-7582-D2B2-D7A2FEC8D33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167</a:t>
            </a:fld>
            <a:endParaRPr lang="it-IT"/>
          </a:p>
        </p:txBody>
      </p:sp>
      <p:sp>
        <p:nvSpPr>
          <p:cNvPr id="45058" name="Rectangle 2">
            <a:extLst>
              <a:ext uri="{FF2B5EF4-FFF2-40B4-BE49-F238E27FC236}">
                <a16:creationId xmlns:a16="http://schemas.microsoft.com/office/drawing/2014/main" id="{77526153-ED05-D2E2-83CB-71447AE0D86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523E686-B730-3BBB-FA1C-79AAD171630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47845459"/>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168</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69427961"/>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B8896-8F6D-A5CF-2D79-5AE983F941C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D7797BB-6BA8-DEBC-6CF7-2FF9E4A5BB3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169</a:t>
            </a:fld>
            <a:endParaRPr lang="it-IT"/>
          </a:p>
        </p:txBody>
      </p:sp>
      <p:sp>
        <p:nvSpPr>
          <p:cNvPr id="45058" name="Rectangle 2">
            <a:extLst>
              <a:ext uri="{FF2B5EF4-FFF2-40B4-BE49-F238E27FC236}">
                <a16:creationId xmlns:a16="http://schemas.microsoft.com/office/drawing/2014/main" id="{1612FB26-0EC8-C014-5DB4-AEAFFC8261A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9A92C4B-239F-E84D-6941-B2299CFD386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216780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1B562-6648-7DE6-996F-29125A3487C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932D829-6B70-B55A-E6B0-732D173B2DA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a:t>
            </a:fld>
            <a:endParaRPr lang="it-IT"/>
          </a:p>
        </p:txBody>
      </p:sp>
      <p:sp>
        <p:nvSpPr>
          <p:cNvPr id="45058" name="Rectangle 2">
            <a:extLst>
              <a:ext uri="{FF2B5EF4-FFF2-40B4-BE49-F238E27FC236}">
                <a16:creationId xmlns:a16="http://schemas.microsoft.com/office/drawing/2014/main" id="{48B0A35B-04DD-CB53-29E2-D5CFA8D6497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F87D644-CDAA-CBE2-01E3-AB21EC11B54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21544819"/>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2A2A3-2FC2-E536-B742-B5E18A6B4DD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982E96C-366C-B81E-4731-C1E13CFB5FE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170</a:t>
            </a:fld>
            <a:endParaRPr lang="it-IT"/>
          </a:p>
        </p:txBody>
      </p:sp>
      <p:sp>
        <p:nvSpPr>
          <p:cNvPr id="45058" name="Rectangle 2">
            <a:extLst>
              <a:ext uri="{FF2B5EF4-FFF2-40B4-BE49-F238E27FC236}">
                <a16:creationId xmlns:a16="http://schemas.microsoft.com/office/drawing/2014/main" id="{F718FB0C-75EB-FA5A-CF50-F750F1016723}"/>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8C9721E-0D59-B759-682A-48A8A8C8C31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16896974"/>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C2C87-B2B4-5481-CFEE-E1A920151525}"/>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7576B64-4457-7117-332A-44D7C0B0F266}"/>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171</a:t>
            </a:fld>
            <a:endParaRPr lang="it-IT"/>
          </a:p>
        </p:txBody>
      </p:sp>
      <p:sp>
        <p:nvSpPr>
          <p:cNvPr id="45058" name="Rectangle 2">
            <a:extLst>
              <a:ext uri="{FF2B5EF4-FFF2-40B4-BE49-F238E27FC236}">
                <a16:creationId xmlns:a16="http://schemas.microsoft.com/office/drawing/2014/main" id="{51B6FACF-B743-6599-308B-521426CC2F3E}"/>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A80A2F2F-AD98-61D5-5392-BB6BB771AD8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71033017"/>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16D30-848A-0322-A926-12BD13F9AC6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9DC8422-DAE0-1D46-587C-91EDB83A209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172</a:t>
            </a:fld>
            <a:endParaRPr lang="it-IT"/>
          </a:p>
        </p:txBody>
      </p:sp>
      <p:sp>
        <p:nvSpPr>
          <p:cNvPr id="45058" name="Rectangle 2">
            <a:extLst>
              <a:ext uri="{FF2B5EF4-FFF2-40B4-BE49-F238E27FC236}">
                <a16:creationId xmlns:a16="http://schemas.microsoft.com/office/drawing/2014/main" id="{DCF92746-FDAA-9159-F8BD-C7761643705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23A6471-5BC4-85D7-D595-83BDC385E8A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03907483"/>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D481D-32C2-A9D5-3783-06D7D86790A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D041411-30F9-34BD-D5C0-42F1057E913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173</a:t>
            </a:fld>
            <a:endParaRPr lang="it-IT"/>
          </a:p>
        </p:txBody>
      </p:sp>
      <p:sp>
        <p:nvSpPr>
          <p:cNvPr id="45058" name="Rectangle 2">
            <a:extLst>
              <a:ext uri="{FF2B5EF4-FFF2-40B4-BE49-F238E27FC236}">
                <a16:creationId xmlns:a16="http://schemas.microsoft.com/office/drawing/2014/main" id="{79110BA3-6D4C-0E7C-B2AA-A25E24E7EEA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ADC173A7-10FB-2067-FDAC-71FB60C931C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43251250"/>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32EEC-08BD-C4F9-D763-C6A1AE871F1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AE779CC-485A-1543-38E5-3E44EB083699}"/>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174</a:t>
            </a:fld>
            <a:endParaRPr lang="it-IT"/>
          </a:p>
        </p:txBody>
      </p:sp>
      <p:sp>
        <p:nvSpPr>
          <p:cNvPr id="45058" name="Rectangle 2">
            <a:extLst>
              <a:ext uri="{FF2B5EF4-FFF2-40B4-BE49-F238E27FC236}">
                <a16:creationId xmlns:a16="http://schemas.microsoft.com/office/drawing/2014/main" id="{CF37DA24-7F03-922F-80A3-B716ADE2680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6F6950A-4D1E-8350-D73E-1991C948F2A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34993525"/>
      </p:ext>
    </p:extLst>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27C9-7D67-56ED-B46F-D312251F055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780BAA8-E196-58FB-45D9-C18AA70AA1F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175</a:t>
            </a:fld>
            <a:endParaRPr lang="it-IT"/>
          </a:p>
        </p:txBody>
      </p:sp>
      <p:sp>
        <p:nvSpPr>
          <p:cNvPr id="45058" name="Rectangle 2">
            <a:extLst>
              <a:ext uri="{FF2B5EF4-FFF2-40B4-BE49-F238E27FC236}">
                <a16:creationId xmlns:a16="http://schemas.microsoft.com/office/drawing/2014/main" id="{C47E17CD-043B-2A32-4269-B2B3318D322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9BE4BC3-B573-E44A-FCE2-3D7E81524BF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22679399"/>
      </p:ext>
    </p:extLst>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32395-0D5E-F3A1-AE0C-1FBCCB8B1C0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43429D5-7FDF-39CD-A11D-D7D9E1F9095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176</a:t>
            </a:fld>
            <a:endParaRPr lang="it-IT"/>
          </a:p>
        </p:txBody>
      </p:sp>
      <p:sp>
        <p:nvSpPr>
          <p:cNvPr id="45058" name="Rectangle 2">
            <a:extLst>
              <a:ext uri="{FF2B5EF4-FFF2-40B4-BE49-F238E27FC236}">
                <a16:creationId xmlns:a16="http://schemas.microsoft.com/office/drawing/2014/main" id="{9F3DEC94-F5A4-F608-3410-DDE6FE51A48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EE9DC07-EA9D-A53C-3506-12182DB67CF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86613603"/>
      </p:ext>
    </p:extLst>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25464-A595-F86D-8F99-8175FF11EDB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93EA443-A6E1-F43A-AEA2-AA283FCB0A0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177</a:t>
            </a:fld>
            <a:endParaRPr lang="it-IT"/>
          </a:p>
        </p:txBody>
      </p:sp>
      <p:sp>
        <p:nvSpPr>
          <p:cNvPr id="45058" name="Rectangle 2">
            <a:extLst>
              <a:ext uri="{FF2B5EF4-FFF2-40B4-BE49-F238E27FC236}">
                <a16:creationId xmlns:a16="http://schemas.microsoft.com/office/drawing/2014/main" id="{C8442E46-3515-3090-9B9C-4CACF79E6C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27E399C-95A8-A6DC-7BF5-AB3C24069DB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01343758"/>
      </p:ext>
    </p:extLst>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0D4AB-8747-D122-0BC4-90175D7BE50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C72A656-BBE9-E95E-B9B4-D9510C71DE4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178</a:t>
            </a:fld>
            <a:endParaRPr lang="it-IT"/>
          </a:p>
        </p:txBody>
      </p:sp>
      <p:sp>
        <p:nvSpPr>
          <p:cNvPr id="45058" name="Rectangle 2">
            <a:extLst>
              <a:ext uri="{FF2B5EF4-FFF2-40B4-BE49-F238E27FC236}">
                <a16:creationId xmlns:a16="http://schemas.microsoft.com/office/drawing/2014/main" id="{BFF42B1A-2039-2CC5-EC79-3D36E16989F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9BE4DBF-3A85-90F8-C69B-F5D1241E8AB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33961935"/>
      </p:ext>
    </p:extLst>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D7312-6400-280A-322E-0E7367F46F8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313947E-4E6A-E96B-FDCE-04FE11CA698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179</a:t>
            </a:fld>
            <a:endParaRPr lang="it-IT"/>
          </a:p>
        </p:txBody>
      </p:sp>
      <p:sp>
        <p:nvSpPr>
          <p:cNvPr id="45058" name="Rectangle 2">
            <a:extLst>
              <a:ext uri="{FF2B5EF4-FFF2-40B4-BE49-F238E27FC236}">
                <a16:creationId xmlns:a16="http://schemas.microsoft.com/office/drawing/2014/main" id="{EB27815B-5E11-6B98-2B09-193EC8E2746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5596E03-6921-8796-ABEB-283A3D3A22D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987476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E450E-03DD-08FD-E1C4-6D30BDD068D5}"/>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6305190-617F-70DF-B296-F0848BC7F1D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18</a:t>
            </a:fld>
            <a:endParaRPr lang="it-IT"/>
          </a:p>
        </p:txBody>
      </p:sp>
      <p:sp>
        <p:nvSpPr>
          <p:cNvPr id="45058" name="Rectangle 2">
            <a:extLst>
              <a:ext uri="{FF2B5EF4-FFF2-40B4-BE49-F238E27FC236}">
                <a16:creationId xmlns:a16="http://schemas.microsoft.com/office/drawing/2014/main" id="{93EE4DB1-0951-4BD5-DA3E-AA6386A3865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8ABDBBBC-2AD1-B412-7A5E-9689DEAC75D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9493431"/>
      </p:ext>
    </p:extLst>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5993AC-DA63-43CF-4CA0-2B3A5F1492E1}"/>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A34147F-4D71-711F-5C17-1407CA6D3D9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180</a:t>
            </a:fld>
            <a:endParaRPr lang="it-IT"/>
          </a:p>
        </p:txBody>
      </p:sp>
      <p:sp>
        <p:nvSpPr>
          <p:cNvPr id="45058" name="Rectangle 2">
            <a:extLst>
              <a:ext uri="{FF2B5EF4-FFF2-40B4-BE49-F238E27FC236}">
                <a16:creationId xmlns:a16="http://schemas.microsoft.com/office/drawing/2014/main" id="{87803512-719F-7384-173B-955AB0467A0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28597BF-132E-1D4B-11A1-F9731DDF9DF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88028783"/>
      </p:ext>
    </p:extLst>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85A07-8B00-D300-193B-64B4C237B51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B6A9491-4F75-279C-70F5-A8BBDBECBD5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181</a:t>
            </a:fld>
            <a:endParaRPr lang="it-IT"/>
          </a:p>
        </p:txBody>
      </p:sp>
      <p:sp>
        <p:nvSpPr>
          <p:cNvPr id="45058" name="Rectangle 2">
            <a:extLst>
              <a:ext uri="{FF2B5EF4-FFF2-40B4-BE49-F238E27FC236}">
                <a16:creationId xmlns:a16="http://schemas.microsoft.com/office/drawing/2014/main" id="{BCC1AD9B-6309-88F9-A57E-9FC6F1233066}"/>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DEBBC6E-1670-874C-B1F4-EFB9435B37E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58065103"/>
      </p:ext>
    </p:extLst>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E989A-38CD-7AD9-2739-BA5A032BD9D5}"/>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000A6F2-46BD-0C7E-954D-304FA793B38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182</a:t>
            </a:fld>
            <a:endParaRPr lang="it-IT"/>
          </a:p>
        </p:txBody>
      </p:sp>
      <p:sp>
        <p:nvSpPr>
          <p:cNvPr id="45058" name="Rectangle 2">
            <a:extLst>
              <a:ext uri="{FF2B5EF4-FFF2-40B4-BE49-F238E27FC236}">
                <a16:creationId xmlns:a16="http://schemas.microsoft.com/office/drawing/2014/main" id="{BC8D6BBA-EDE5-1B54-8C55-31B55A928D4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7B69DD3-6A50-3DDC-FF26-E152164CAEB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95924958"/>
      </p:ext>
    </p:extLst>
  </p:cSld>
  <p:clrMapOvr>
    <a:masterClrMapping/>
  </p:clrMapOvr>
</p:notes>
</file>

<file path=ppt/notesSlides/notesSlide1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FB5CC-6381-C79E-3525-451830EE317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F8D3C7D-D873-FB95-9EA6-402F1F00D33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183</a:t>
            </a:fld>
            <a:endParaRPr lang="it-IT"/>
          </a:p>
        </p:txBody>
      </p:sp>
      <p:sp>
        <p:nvSpPr>
          <p:cNvPr id="45058" name="Rectangle 2">
            <a:extLst>
              <a:ext uri="{FF2B5EF4-FFF2-40B4-BE49-F238E27FC236}">
                <a16:creationId xmlns:a16="http://schemas.microsoft.com/office/drawing/2014/main" id="{090DFC92-2562-6B78-204E-88B69817195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E2C7288-306F-4444-EB7A-989AA156801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1432643"/>
      </p:ext>
    </p:extLst>
  </p:cSld>
  <p:clrMapOvr>
    <a:masterClrMapping/>
  </p:clrMapOvr>
</p:notes>
</file>

<file path=ppt/notesSlides/notesSlide1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C6066-5D0C-194E-B6B3-DA07E893BA1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4E1D00A-E0BC-3990-0A2D-C25F46BF67E9}"/>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184</a:t>
            </a:fld>
            <a:endParaRPr lang="it-IT"/>
          </a:p>
        </p:txBody>
      </p:sp>
      <p:sp>
        <p:nvSpPr>
          <p:cNvPr id="45058" name="Rectangle 2">
            <a:extLst>
              <a:ext uri="{FF2B5EF4-FFF2-40B4-BE49-F238E27FC236}">
                <a16:creationId xmlns:a16="http://schemas.microsoft.com/office/drawing/2014/main" id="{640F94C3-C98C-56B6-C666-53F4739962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B6F712C-30B3-4115-32E7-A62ED09DF5AD}"/>
              </a:ext>
            </a:extLst>
          </p:cNvPr>
          <p:cNvSpPr>
            <a:spLocks noGrp="1" noChangeArrowheads="1"/>
          </p:cNvSpPr>
          <p:nvPr>
            <p:ph type="body" idx="1"/>
          </p:nvPr>
        </p:nvSpPr>
        <p:spPr>
          <a:noFill/>
        </p:spPr>
        <p:txBody>
          <a:bodyPr/>
          <a:lstStyle/>
          <a:p>
            <a:pPr eaLnBrk="1" hangingPunct="1"/>
            <a:endParaRPr lang="it-IT" dirty="0"/>
          </a:p>
        </p:txBody>
      </p:sp>
    </p:spTree>
    <p:extLst>
      <p:ext uri="{BB962C8B-B14F-4D97-AF65-F5344CB8AC3E}">
        <p14:creationId xmlns:p14="http://schemas.microsoft.com/office/powerpoint/2010/main" val="184810810"/>
      </p:ext>
    </p:extLst>
  </p:cSld>
  <p:clrMapOvr>
    <a:masterClrMapping/>
  </p:clrMapOvr>
</p:notes>
</file>

<file path=ppt/notesSlides/notesSlide1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929EE-8DE0-588C-FB7D-7E2B7FB5F70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60BE4C9-F61D-1D47-C669-1758028E2FB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185</a:t>
            </a:fld>
            <a:endParaRPr lang="it-IT"/>
          </a:p>
        </p:txBody>
      </p:sp>
      <p:sp>
        <p:nvSpPr>
          <p:cNvPr id="45058" name="Rectangle 2">
            <a:extLst>
              <a:ext uri="{FF2B5EF4-FFF2-40B4-BE49-F238E27FC236}">
                <a16:creationId xmlns:a16="http://schemas.microsoft.com/office/drawing/2014/main" id="{5FD7792F-2973-D79E-3D97-8DE753467E6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564FCDF-3BCE-D3E4-B2C4-DBADC05BB969}"/>
              </a:ext>
            </a:extLst>
          </p:cNvPr>
          <p:cNvSpPr>
            <a:spLocks noGrp="1" noChangeArrowheads="1"/>
          </p:cNvSpPr>
          <p:nvPr>
            <p:ph type="body" idx="1"/>
          </p:nvPr>
        </p:nvSpPr>
        <p:spPr>
          <a:noFill/>
        </p:spPr>
        <p:txBody>
          <a:bodyPr/>
          <a:lstStyle/>
          <a:p>
            <a:pPr eaLnBrk="1" hangingPunct="1"/>
            <a:endParaRPr lang="it-IT" dirty="0"/>
          </a:p>
        </p:txBody>
      </p:sp>
    </p:spTree>
    <p:extLst>
      <p:ext uri="{BB962C8B-B14F-4D97-AF65-F5344CB8AC3E}">
        <p14:creationId xmlns:p14="http://schemas.microsoft.com/office/powerpoint/2010/main" val="953066990"/>
      </p:ext>
    </p:extLst>
  </p:cSld>
  <p:clrMapOvr>
    <a:masterClrMapping/>
  </p:clrMapOvr>
</p:notes>
</file>

<file path=ppt/notesSlides/notesSlide1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489F3-CEC4-2B9B-7C37-7623518641A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EB881FC-476E-7FCB-C614-99755703034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186</a:t>
            </a:fld>
            <a:endParaRPr lang="it-IT"/>
          </a:p>
        </p:txBody>
      </p:sp>
      <p:sp>
        <p:nvSpPr>
          <p:cNvPr id="45058" name="Rectangle 2">
            <a:extLst>
              <a:ext uri="{FF2B5EF4-FFF2-40B4-BE49-F238E27FC236}">
                <a16:creationId xmlns:a16="http://schemas.microsoft.com/office/drawing/2014/main" id="{8E0FFA0C-C0BD-ACDB-055B-A845D82779C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981A239-249F-765F-319D-E90FE71E8D0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30828491"/>
      </p:ext>
    </p:extLst>
  </p:cSld>
  <p:clrMapOvr>
    <a:masterClrMapping/>
  </p:clrMapOvr>
</p:notes>
</file>

<file path=ppt/notesSlides/notesSlide1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489F3-CEC4-2B9B-7C37-7623518641A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EB881FC-476E-7FCB-C614-99755703034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187</a:t>
            </a:fld>
            <a:endParaRPr lang="it-IT"/>
          </a:p>
        </p:txBody>
      </p:sp>
      <p:sp>
        <p:nvSpPr>
          <p:cNvPr id="45058" name="Rectangle 2">
            <a:extLst>
              <a:ext uri="{FF2B5EF4-FFF2-40B4-BE49-F238E27FC236}">
                <a16:creationId xmlns:a16="http://schemas.microsoft.com/office/drawing/2014/main" id="{8E0FFA0C-C0BD-ACDB-055B-A845D82779C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981A239-249F-765F-319D-E90FE71E8D0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314288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CAAF9-8148-BD93-FC36-850CFF867235}"/>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4FF5311-C3DD-DD00-35C7-899CF170112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19</a:t>
            </a:fld>
            <a:endParaRPr lang="it-IT"/>
          </a:p>
        </p:txBody>
      </p:sp>
      <p:sp>
        <p:nvSpPr>
          <p:cNvPr id="45058" name="Rectangle 2">
            <a:extLst>
              <a:ext uri="{FF2B5EF4-FFF2-40B4-BE49-F238E27FC236}">
                <a16:creationId xmlns:a16="http://schemas.microsoft.com/office/drawing/2014/main" id="{C606E59A-ED9A-CFEA-D1C9-3111402C2B73}"/>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B76547D-36CA-9FC3-D048-745E474F8B8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3504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556251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1DF25D-E759-EAFD-FA8C-3D432DA0082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7268D2B-7EC7-0354-1566-C6259669AF05}"/>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20</a:t>
            </a:fld>
            <a:endParaRPr lang="it-IT"/>
          </a:p>
        </p:txBody>
      </p:sp>
      <p:sp>
        <p:nvSpPr>
          <p:cNvPr id="45058" name="Rectangle 2">
            <a:extLst>
              <a:ext uri="{FF2B5EF4-FFF2-40B4-BE49-F238E27FC236}">
                <a16:creationId xmlns:a16="http://schemas.microsoft.com/office/drawing/2014/main" id="{18E55207-E33D-EF5C-0D14-DF8A496731C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A38008AC-BDC3-1C0F-6C43-655CB6B94F9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107282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95A0C-06DE-9DF7-7CAF-4305A396A12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153EBCF-0080-B3FB-BE8D-204B1E3CE10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21</a:t>
            </a:fld>
            <a:endParaRPr lang="it-IT"/>
          </a:p>
        </p:txBody>
      </p:sp>
      <p:sp>
        <p:nvSpPr>
          <p:cNvPr id="45058" name="Rectangle 2">
            <a:extLst>
              <a:ext uri="{FF2B5EF4-FFF2-40B4-BE49-F238E27FC236}">
                <a16:creationId xmlns:a16="http://schemas.microsoft.com/office/drawing/2014/main" id="{6F554B16-19C5-2CF1-6138-FF4D9849D2B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617CC03-0E7F-5FF5-3D22-13FB7EE8D66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114938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F4EDE-99AB-8FFB-EAFC-E525D444AC3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6266C0A-9E5B-58DF-2D92-B8606DFA11C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22</a:t>
            </a:fld>
            <a:endParaRPr lang="it-IT"/>
          </a:p>
        </p:txBody>
      </p:sp>
      <p:sp>
        <p:nvSpPr>
          <p:cNvPr id="45058" name="Rectangle 2">
            <a:extLst>
              <a:ext uri="{FF2B5EF4-FFF2-40B4-BE49-F238E27FC236}">
                <a16:creationId xmlns:a16="http://schemas.microsoft.com/office/drawing/2014/main" id="{91BFA9AF-8FC8-7C2F-A802-C0A853C05323}"/>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B4E05CA-9B30-EC88-9BCB-8B92300A68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413326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4F533-4F3C-C0DB-855D-194DF4A37AC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0A6A52D-D7A1-0DF9-8C17-7532CE2171C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23</a:t>
            </a:fld>
            <a:endParaRPr lang="it-IT"/>
          </a:p>
        </p:txBody>
      </p:sp>
      <p:sp>
        <p:nvSpPr>
          <p:cNvPr id="45058" name="Rectangle 2">
            <a:extLst>
              <a:ext uri="{FF2B5EF4-FFF2-40B4-BE49-F238E27FC236}">
                <a16:creationId xmlns:a16="http://schemas.microsoft.com/office/drawing/2014/main" id="{AC10B0F4-5805-82C8-5FC1-74F3FD17482E}"/>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A37CB15-E0EC-5C7F-9802-EC46C271EAF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147397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AE3D6-BE56-78B3-AE68-0A87E755578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26C8582-22F6-4C2E-0E1C-38452457DF06}"/>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24</a:t>
            </a:fld>
            <a:endParaRPr lang="it-IT"/>
          </a:p>
        </p:txBody>
      </p:sp>
      <p:sp>
        <p:nvSpPr>
          <p:cNvPr id="45058" name="Rectangle 2">
            <a:extLst>
              <a:ext uri="{FF2B5EF4-FFF2-40B4-BE49-F238E27FC236}">
                <a16:creationId xmlns:a16="http://schemas.microsoft.com/office/drawing/2014/main" id="{F25077A1-D8EA-8163-5BE7-4E62F21689EE}"/>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1F48024-0B01-F195-DCE8-397B5656850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868174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382D9-34C8-6E8E-8C5E-352CAA46904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CA72EB0-F731-7376-CD4C-064D8D36207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25</a:t>
            </a:fld>
            <a:endParaRPr lang="it-IT"/>
          </a:p>
        </p:txBody>
      </p:sp>
      <p:sp>
        <p:nvSpPr>
          <p:cNvPr id="45058" name="Rectangle 2">
            <a:extLst>
              <a:ext uri="{FF2B5EF4-FFF2-40B4-BE49-F238E27FC236}">
                <a16:creationId xmlns:a16="http://schemas.microsoft.com/office/drawing/2014/main" id="{B3C8DF73-FDA5-2CE5-A426-51EDDACD880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5ABC736-7E51-4AE4-9D1B-76E08CD2373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920713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6247C-06F1-3512-C914-DAFCF53865C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6B30A2B-318E-1CBD-4A0C-DC4DD8F80BB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26</a:t>
            </a:fld>
            <a:endParaRPr lang="it-IT"/>
          </a:p>
        </p:txBody>
      </p:sp>
      <p:sp>
        <p:nvSpPr>
          <p:cNvPr id="45058" name="Rectangle 2">
            <a:extLst>
              <a:ext uri="{FF2B5EF4-FFF2-40B4-BE49-F238E27FC236}">
                <a16:creationId xmlns:a16="http://schemas.microsoft.com/office/drawing/2014/main" id="{079B4027-3162-9620-8F52-918A6FA7925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5C19A88-25ED-C42D-8B4B-1CC3FC0762A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03928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9787F-1102-B597-CA6A-9C067BB557F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259058A-5671-C712-6D18-5B3DFD9B3D5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27</a:t>
            </a:fld>
            <a:endParaRPr lang="it-IT"/>
          </a:p>
        </p:txBody>
      </p:sp>
      <p:sp>
        <p:nvSpPr>
          <p:cNvPr id="45058" name="Rectangle 2">
            <a:extLst>
              <a:ext uri="{FF2B5EF4-FFF2-40B4-BE49-F238E27FC236}">
                <a16:creationId xmlns:a16="http://schemas.microsoft.com/office/drawing/2014/main" id="{607E2AFF-05A6-0C0C-ED83-8CF8EFD6B11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0705BF8-4F3F-6C06-D17B-889FC80C1C1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137627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6A754-8BF5-1521-D378-CDC1C2F46AB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89D27CF-8794-8372-46D6-B5DDA5D35E4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28</a:t>
            </a:fld>
            <a:endParaRPr lang="it-IT"/>
          </a:p>
        </p:txBody>
      </p:sp>
      <p:sp>
        <p:nvSpPr>
          <p:cNvPr id="45058" name="Rectangle 2">
            <a:extLst>
              <a:ext uri="{FF2B5EF4-FFF2-40B4-BE49-F238E27FC236}">
                <a16:creationId xmlns:a16="http://schemas.microsoft.com/office/drawing/2014/main" id="{6234BF98-1C73-6528-0572-FB9963D6032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B3A6AF6-E218-817C-4F60-B9E7530D067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01609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48E0E-0DDF-8D8B-8E07-FCEAD6B1F401}"/>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8566979E-7C00-7152-2588-0F271FDDAE9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29</a:t>
            </a:fld>
            <a:endParaRPr lang="it-IT"/>
          </a:p>
        </p:txBody>
      </p:sp>
      <p:sp>
        <p:nvSpPr>
          <p:cNvPr id="45058" name="Rectangle 2">
            <a:extLst>
              <a:ext uri="{FF2B5EF4-FFF2-40B4-BE49-F238E27FC236}">
                <a16:creationId xmlns:a16="http://schemas.microsoft.com/office/drawing/2014/main" id="{DF0EB881-6E5B-5052-7D2B-1BF43953FE1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F53FF29-AB24-AF3C-BA32-2D3149AE273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5282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464378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909DF-DD64-D0BC-39C6-34613820896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569604E-5DB4-4A35-C8AF-87E68D67FFE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30</a:t>
            </a:fld>
            <a:endParaRPr lang="it-IT"/>
          </a:p>
        </p:txBody>
      </p:sp>
      <p:sp>
        <p:nvSpPr>
          <p:cNvPr id="45058" name="Rectangle 2">
            <a:extLst>
              <a:ext uri="{FF2B5EF4-FFF2-40B4-BE49-F238E27FC236}">
                <a16:creationId xmlns:a16="http://schemas.microsoft.com/office/drawing/2014/main" id="{DF10FF1F-1E5B-BCF2-E4F7-32B05E9E04EA}"/>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DA24566-EF06-4C71-1DC8-FA11E80123E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540596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FD1A7-AC97-E2EA-4457-953B74EAB75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0E3BA056-C42A-657A-4FEB-093658466AB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31</a:t>
            </a:fld>
            <a:endParaRPr lang="it-IT"/>
          </a:p>
        </p:txBody>
      </p:sp>
      <p:sp>
        <p:nvSpPr>
          <p:cNvPr id="45058" name="Rectangle 2">
            <a:extLst>
              <a:ext uri="{FF2B5EF4-FFF2-40B4-BE49-F238E27FC236}">
                <a16:creationId xmlns:a16="http://schemas.microsoft.com/office/drawing/2014/main" id="{57AED2C7-B13B-E3DC-5DA4-BCE040B4EBA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7D3E226-5A63-E51A-F8D5-F8AE83CB1CC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28970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21FBE-8AAD-C68D-293E-98FBCEE2A75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DE8BEB6-8BBB-E4B1-BE73-606474F292D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32</a:t>
            </a:fld>
            <a:endParaRPr lang="it-IT"/>
          </a:p>
        </p:txBody>
      </p:sp>
      <p:sp>
        <p:nvSpPr>
          <p:cNvPr id="45058" name="Rectangle 2">
            <a:extLst>
              <a:ext uri="{FF2B5EF4-FFF2-40B4-BE49-F238E27FC236}">
                <a16:creationId xmlns:a16="http://schemas.microsoft.com/office/drawing/2014/main" id="{DEF607C1-12A5-0AE6-0DBC-F8ABD82DA91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DDBD639-2A1D-E083-18CB-4CEAD22F7C8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492764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5B0EB-B7D8-DD0D-56E3-7819B6B95E2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ECA092B-5F5F-93B5-511A-10A2BFE1EC8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33</a:t>
            </a:fld>
            <a:endParaRPr lang="it-IT"/>
          </a:p>
        </p:txBody>
      </p:sp>
      <p:sp>
        <p:nvSpPr>
          <p:cNvPr id="45058" name="Rectangle 2">
            <a:extLst>
              <a:ext uri="{FF2B5EF4-FFF2-40B4-BE49-F238E27FC236}">
                <a16:creationId xmlns:a16="http://schemas.microsoft.com/office/drawing/2014/main" id="{6E8325DC-D956-53B5-B5CF-37D143A8587A}"/>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EECA4C9-4886-0A23-C58C-87132594A3B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159306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D6B69-E603-5AAA-A0EC-8E6F0C0DE97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FFE0B33-D0EE-9CD4-6617-A6403919D6E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34</a:t>
            </a:fld>
            <a:endParaRPr lang="it-IT"/>
          </a:p>
        </p:txBody>
      </p:sp>
      <p:sp>
        <p:nvSpPr>
          <p:cNvPr id="45058" name="Rectangle 2">
            <a:extLst>
              <a:ext uri="{FF2B5EF4-FFF2-40B4-BE49-F238E27FC236}">
                <a16:creationId xmlns:a16="http://schemas.microsoft.com/office/drawing/2014/main" id="{7AB57B8A-0CFF-0A66-8839-0AB7E1EBC18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B0E8FC9-2FC0-7BC5-79D8-F503CC7ED3C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021266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039DF-6FC4-2D55-C3BD-862A982D053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23B7DDC-C895-84A0-AA41-FB8758C197A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35</a:t>
            </a:fld>
            <a:endParaRPr lang="it-IT"/>
          </a:p>
        </p:txBody>
      </p:sp>
      <p:sp>
        <p:nvSpPr>
          <p:cNvPr id="45058" name="Rectangle 2">
            <a:extLst>
              <a:ext uri="{FF2B5EF4-FFF2-40B4-BE49-F238E27FC236}">
                <a16:creationId xmlns:a16="http://schemas.microsoft.com/office/drawing/2014/main" id="{E74C4C31-6E12-96C0-7E03-1CC3996B194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7BCA2D2-76BB-8D5F-0CE0-67E1F045922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454191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2A629-8241-F296-7A88-DDB4C7D818B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242E5BA-D250-4766-2A38-737AAE94A47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36</a:t>
            </a:fld>
            <a:endParaRPr lang="it-IT"/>
          </a:p>
        </p:txBody>
      </p:sp>
      <p:sp>
        <p:nvSpPr>
          <p:cNvPr id="45058" name="Rectangle 2">
            <a:extLst>
              <a:ext uri="{FF2B5EF4-FFF2-40B4-BE49-F238E27FC236}">
                <a16:creationId xmlns:a16="http://schemas.microsoft.com/office/drawing/2014/main" id="{87D5F5DF-78F1-5DA3-6B24-C742E1E8099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AA47A5B6-1310-E938-5C37-B5C99BB4F60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420239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37</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38502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38</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2611023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39</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95130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103F3-090E-2804-CABD-1CE32ACF99E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A85793B-9567-B947-BA50-1B29FC3BC96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a:t>
            </a:fld>
            <a:endParaRPr lang="it-IT"/>
          </a:p>
        </p:txBody>
      </p:sp>
      <p:sp>
        <p:nvSpPr>
          <p:cNvPr id="45058" name="Rectangle 2">
            <a:extLst>
              <a:ext uri="{FF2B5EF4-FFF2-40B4-BE49-F238E27FC236}">
                <a16:creationId xmlns:a16="http://schemas.microsoft.com/office/drawing/2014/main" id="{C61D5EDB-991A-4D88-2393-BFB39C2376F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7EEFF28-975C-D901-6312-42E3C9F3EC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628255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40</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9123244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41</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742256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42</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00581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43</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778708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44</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961066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45</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0209802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46</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1472388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47</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7150325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48</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4052136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49</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74804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4890495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50</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395012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51</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8832560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52</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57391643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53</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4156189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54</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0816059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55</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4811568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56</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1555319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57</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7117746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85072-1810-0D46-3963-881F4365F8F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F50609C-F0EB-9CFB-30B9-D293FE49E7E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58</a:t>
            </a:fld>
            <a:endParaRPr lang="it-IT"/>
          </a:p>
        </p:txBody>
      </p:sp>
      <p:sp>
        <p:nvSpPr>
          <p:cNvPr id="45058" name="Rectangle 2">
            <a:extLst>
              <a:ext uri="{FF2B5EF4-FFF2-40B4-BE49-F238E27FC236}">
                <a16:creationId xmlns:a16="http://schemas.microsoft.com/office/drawing/2014/main" id="{B1C5631E-9630-E11A-2073-149DD0F85B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0F8AD474-7777-2FB6-7130-DA039F915B9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1624345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6C09B-1100-D682-85F1-98F25673510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3BF5AF5-BAB9-3064-D234-FF45B5C8327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59</a:t>
            </a:fld>
            <a:endParaRPr lang="it-IT"/>
          </a:p>
        </p:txBody>
      </p:sp>
      <p:sp>
        <p:nvSpPr>
          <p:cNvPr id="45058" name="Rectangle 2">
            <a:extLst>
              <a:ext uri="{FF2B5EF4-FFF2-40B4-BE49-F238E27FC236}">
                <a16:creationId xmlns:a16="http://schemas.microsoft.com/office/drawing/2014/main" id="{FF72D2E9-CB94-44BA-0A44-D14D0F9BB8D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2FB469A-F004-5285-EB6A-0386B33BA8B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80439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6178952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EDA5D-2A93-9D2C-F647-D977CC519D1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A634AD7-F7ED-21CD-E2F5-AE22A41F8F1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60</a:t>
            </a:fld>
            <a:endParaRPr lang="it-IT"/>
          </a:p>
        </p:txBody>
      </p:sp>
      <p:sp>
        <p:nvSpPr>
          <p:cNvPr id="45058" name="Rectangle 2">
            <a:extLst>
              <a:ext uri="{FF2B5EF4-FFF2-40B4-BE49-F238E27FC236}">
                <a16:creationId xmlns:a16="http://schemas.microsoft.com/office/drawing/2014/main" id="{D8F290BB-E1AF-91F2-2988-7821EA31A9DE}"/>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F4BD5CF-0174-3E46-4143-B55CCA25FC2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9569153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2BE8F-B678-6489-1EC0-C09251A7A6B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8A476C47-8B65-1485-A93D-3FC53266BBE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61</a:t>
            </a:fld>
            <a:endParaRPr lang="it-IT"/>
          </a:p>
        </p:txBody>
      </p:sp>
      <p:sp>
        <p:nvSpPr>
          <p:cNvPr id="45058" name="Rectangle 2">
            <a:extLst>
              <a:ext uri="{FF2B5EF4-FFF2-40B4-BE49-F238E27FC236}">
                <a16:creationId xmlns:a16="http://schemas.microsoft.com/office/drawing/2014/main" id="{AFB9F961-F59B-A6AE-6C01-C5EC10885BA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E88355E-B0FC-FCFB-8AFB-C71DA40D6C9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0867200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E5C7B-231C-AA08-5520-E2D8151C7F1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1FE9AD1-77F5-07F6-F9D3-E71D07E6746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62</a:t>
            </a:fld>
            <a:endParaRPr lang="it-IT"/>
          </a:p>
        </p:txBody>
      </p:sp>
      <p:sp>
        <p:nvSpPr>
          <p:cNvPr id="45058" name="Rectangle 2">
            <a:extLst>
              <a:ext uri="{FF2B5EF4-FFF2-40B4-BE49-F238E27FC236}">
                <a16:creationId xmlns:a16="http://schemas.microsoft.com/office/drawing/2014/main" id="{8E81D74C-AE8E-2AE1-650C-7F73A1A1F426}"/>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62E020C-5325-0D30-AD45-26E892129DD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0666814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A54B6-D3AB-DC00-0BCF-B85B5AAFE67C}"/>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C01BDCE-A915-5DA8-6860-43F8B82E7C9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63</a:t>
            </a:fld>
            <a:endParaRPr lang="it-IT"/>
          </a:p>
        </p:txBody>
      </p:sp>
      <p:sp>
        <p:nvSpPr>
          <p:cNvPr id="45058" name="Rectangle 2">
            <a:extLst>
              <a:ext uri="{FF2B5EF4-FFF2-40B4-BE49-F238E27FC236}">
                <a16:creationId xmlns:a16="http://schemas.microsoft.com/office/drawing/2014/main" id="{26F63FD2-0093-B5E7-88D8-348B80E2F7AA}"/>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6B571DC-3CE9-2446-7D21-1E788C84704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218569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65AF6-1562-CF28-8387-8F17D139EE5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CCB35FC-5BE8-B4A8-0D3C-502B846A7665}"/>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64</a:t>
            </a:fld>
            <a:endParaRPr lang="it-IT"/>
          </a:p>
        </p:txBody>
      </p:sp>
      <p:sp>
        <p:nvSpPr>
          <p:cNvPr id="45058" name="Rectangle 2">
            <a:extLst>
              <a:ext uri="{FF2B5EF4-FFF2-40B4-BE49-F238E27FC236}">
                <a16:creationId xmlns:a16="http://schemas.microsoft.com/office/drawing/2014/main" id="{1778C0E7-33DF-85D2-7B46-C5CA5772D7E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10E39C7-63D3-6F82-05BE-3B18D0C804E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6767180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0DFB3-4F74-9E81-6E69-EA32AE727EB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ECDD58D-9F43-6E78-C831-A433D119397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65</a:t>
            </a:fld>
            <a:endParaRPr lang="it-IT"/>
          </a:p>
        </p:txBody>
      </p:sp>
      <p:sp>
        <p:nvSpPr>
          <p:cNvPr id="45058" name="Rectangle 2">
            <a:extLst>
              <a:ext uri="{FF2B5EF4-FFF2-40B4-BE49-F238E27FC236}">
                <a16:creationId xmlns:a16="http://schemas.microsoft.com/office/drawing/2014/main" id="{7DE53C26-8FD1-819D-861A-B7BF0744CF56}"/>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7B68E02-9C87-67DA-E163-82185EEFEC7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0017664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75536-0E7E-9949-A019-850B6992E9D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FB127CE-54FB-145F-3C87-EFDEA87A94F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66</a:t>
            </a:fld>
            <a:endParaRPr lang="it-IT"/>
          </a:p>
        </p:txBody>
      </p:sp>
      <p:sp>
        <p:nvSpPr>
          <p:cNvPr id="45058" name="Rectangle 2">
            <a:extLst>
              <a:ext uri="{FF2B5EF4-FFF2-40B4-BE49-F238E27FC236}">
                <a16:creationId xmlns:a16="http://schemas.microsoft.com/office/drawing/2014/main" id="{8E5C570D-1DA6-DB75-B624-64AC98B8464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9DF5EB6-A1B8-0B50-EDD8-31655930902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530549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1B0C9-A28A-27B0-05DC-BF0980A10EF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48F4000-1346-A9EB-402F-010924AD08B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67</a:t>
            </a:fld>
            <a:endParaRPr lang="it-IT"/>
          </a:p>
        </p:txBody>
      </p:sp>
      <p:sp>
        <p:nvSpPr>
          <p:cNvPr id="45058" name="Rectangle 2">
            <a:extLst>
              <a:ext uri="{FF2B5EF4-FFF2-40B4-BE49-F238E27FC236}">
                <a16:creationId xmlns:a16="http://schemas.microsoft.com/office/drawing/2014/main" id="{22896F56-6BC6-1DCE-03BA-5E0D429733A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D86C1E6-1886-7EE8-6335-26562E5604B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6061589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53827-E663-9AFB-99A5-DE22BA55026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D4A5BB1-E390-3F1A-CFA7-D28BBE524A3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68</a:t>
            </a:fld>
            <a:endParaRPr lang="it-IT"/>
          </a:p>
        </p:txBody>
      </p:sp>
      <p:sp>
        <p:nvSpPr>
          <p:cNvPr id="45058" name="Rectangle 2">
            <a:extLst>
              <a:ext uri="{FF2B5EF4-FFF2-40B4-BE49-F238E27FC236}">
                <a16:creationId xmlns:a16="http://schemas.microsoft.com/office/drawing/2014/main" id="{1DA82A44-F6E8-5C9B-393E-9380C28DAB0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2FEDF6D-8ACD-B452-77BF-78C67DA927E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9345618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A5D07-42F5-0531-BB57-F69863D9523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06EA7E39-F040-FF04-42A3-91C306BF8C8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69</a:t>
            </a:fld>
            <a:endParaRPr lang="it-IT"/>
          </a:p>
        </p:txBody>
      </p:sp>
      <p:sp>
        <p:nvSpPr>
          <p:cNvPr id="45058" name="Rectangle 2">
            <a:extLst>
              <a:ext uri="{FF2B5EF4-FFF2-40B4-BE49-F238E27FC236}">
                <a16:creationId xmlns:a16="http://schemas.microsoft.com/office/drawing/2014/main" id="{CC0E66FE-844B-A9DF-DD4D-8D4DC57BF4C3}"/>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22D9011-6AB9-CAF4-96D0-FCEC5EBCB43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76765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5360354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36BA0-48E3-CD22-EAA3-07628C92742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0FDDFF7-9EEB-51AC-F9C4-FBB7A768251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70</a:t>
            </a:fld>
            <a:endParaRPr lang="it-IT"/>
          </a:p>
        </p:txBody>
      </p:sp>
      <p:sp>
        <p:nvSpPr>
          <p:cNvPr id="45058" name="Rectangle 2">
            <a:extLst>
              <a:ext uri="{FF2B5EF4-FFF2-40B4-BE49-F238E27FC236}">
                <a16:creationId xmlns:a16="http://schemas.microsoft.com/office/drawing/2014/main" id="{075E5D23-47FE-C697-245D-5CAD28F4123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A634028E-C836-73DD-DBFF-748C423DA3D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7953263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C83E9-E0FE-CE58-BDC8-06D327C189A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DCEB0E6-61B9-3007-9694-3B0A585B9C5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71</a:t>
            </a:fld>
            <a:endParaRPr lang="it-IT"/>
          </a:p>
        </p:txBody>
      </p:sp>
      <p:sp>
        <p:nvSpPr>
          <p:cNvPr id="45058" name="Rectangle 2">
            <a:extLst>
              <a:ext uri="{FF2B5EF4-FFF2-40B4-BE49-F238E27FC236}">
                <a16:creationId xmlns:a16="http://schemas.microsoft.com/office/drawing/2014/main" id="{5764312B-BDC2-B8C6-79F5-7E2FECEC882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DECB58A-EA01-769F-78CC-FEB9AF976E3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5252920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78EDE-E91B-6622-0A4B-10E6F32E250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3313881-9768-5048-86D5-1DECBB31D6F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72</a:t>
            </a:fld>
            <a:endParaRPr lang="it-IT"/>
          </a:p>
        </p:txBody>
      </p:sp>
      <p:sp>
        <p:nvSpPr>
          <p:cNvPr id="45058" name="Rectangle 2">
            <a:extLst>
              <a:ext uri="{FF2B5EF4-FFF2-40B4-BE49-F238E27FC236}">
                <a16:creationId xmlns:a16="http://schemas.microsoft.com/office/drawing/2014/main" id="{612AFF7B-0D4F-C72F-84CE-B47265CC532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D7759F2-52C3-B7CE-7266-B66E8BFDD37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3368334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FF871-48B9-421F-2CB0-786557AB1B9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2780636-62AA-4D37-63D1-C07B0AC4C11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73</a:t>
            </a:fld>
            <a:endParaRPr lang="it-IT"/>
          </a:p>
        </p:txBody>
      </p:sp>
      <p:sp>
        <p:nvSpPr>
          <p:cNvPr id="45058" name="Rectangle 2">
            <a:extLst>
              <a:ext uri="{FF2B5EF4-FFF2-40B4-BE49-F238E27FC236}">
                <a16:creationId xmlns:a16="http://schemas.microsoft.com/office/drawing/2014/main" id="{5F478F57-4F51-A980-83F5-C687BE346A8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C7E2A69-70F8-DE1B-4394-CC84225D952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4894820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287C5-8991-3871-06C2-DCE99879B95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FCDD348-5FD2-EDCE-09EC-4BE0F58D232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74</a:t>
            </a:fld>
            <a:endParaRPr lang="it-IT"/>
          </a:p>
        </p:txBody>
      </p:sp>
      <p:sp>
        <p:nvSpPr>
          <p:cNvPr id="45058" name="Rectangle 2">
            <a:extLst>
              <a:ext uri="{FF2B5EF4-FFF2-40B4-BE49-F238E27FC236}">
                <a16:creationId xmlns:a16="http://schemas.microsoft.com/office/drawing/2014/main" id="{0ADC36C2-0233-2A15-AD85-8A40003043C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96D8411-F46F-ACD9-991C-4FF7F5B7CEF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7160270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21DB3-7EBB-B517-AD00-2558EB8B528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9745316-7E66-DD31-1A12-ECE9146ADD3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75</a:t>
            </a:fld>
            <a:endParaRPr lang="it-IT"/>
          </a:p>
        </p:txBody>
      </p:sp>
      <p:sp>
        <p:nvSpPr>
          <p:cNvPr id="45058" name="Rectangle 2">
            <a:extLst>
              <a:ext uri="{FF2B5EF4-FFF2-40B4-BE49-F238E27FC236}">
                <a16:creationId xmlns:a16="http://schemas.microsoft.com/office/drawing/2014/main" id="{60C28130-0487-4898-387A-89F40466679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53D8027-4EE3-DD2F-3B16-76AD487E00E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3243850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50AE2-91ED-7FB1-3FC5-7E6054C536B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EA66184-702A-9C29-2C51-5E61030602D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76</a:t>
            </a:fld>
            <a:endParaRPr lang="it-IT"/>
          </a:p>
        </p:txBody>
      </p:sp>
      <p:sp>
        <p:nvSpPr>
          <p:cNvPr id="45058" name="Rectangle 2">
            <a:extLst>
              <a:ext uri="{FF2B5EF4-FFF2-40B4-BE49-F238E27FC236}">
                <a16:creationId xmlns:a16="http://schemas.microsoft.com/office/drawing/2014/main" id="{604DF2DC-3D08-1DD3-C4B2-6B500EA4856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82CCECCE-ADFA-78EA-995B-4B5FDE676E8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7835700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329CA-F405-2896-E329-0F8C990F910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BD89D58-5562-E5B6-71F0-C198993752C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77</a:t>
            </a:fld>
            <a:endParaRPr lang="it-IT"/>
          </a:p>
        </p:txBody>
      </p:sp>
      <p:sp>
        <p:nvSpPr>
          <p:cNvPr id="45058" name="Rectangle 2">
            <a:extLst>
              <a:ext uri="{FF2B5EF4-FFF2-40B4-BE49-F238E27FC236}">
                <a16:creationId xmlns:a16="http://schemas.microsoft.com/office/drawing/2014/main" id="{C9162A74-78E4-4E4F-DF8A-1FC552AE90D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3BF3F3D-A0E9-6469-CF74-0CBF13B9A63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0787716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3769C-C862-F010-AEAE-0E6876C1DFD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5EFBE93-B966-D92B-A12D-386CDFECF216}"/>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78</a:t>
            </a:fld>
            <a:endParaRPr lang="it-IT"/>
          </a:p>
        </p:txBody>
      </p:sp>
      <p:sp>
        <p:nvSpPr>
          <p:cNvPr id="45058" name="Rectangle 2">
            <a:extLst>
              <a:ext uri="{FF2B5EF4-FFF2-40B4-BE49-F238E27FC236}">
                <a16:creationId xmlns:a16="http://schemas.microsoft.com/office/drawing/2014/main" id="{28909B6D-CBF7-A60E-1ABE-E2D4415EBD4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B20709B-3F65-3938-B7B8-A18B81B366A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7838285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C48EB-6F4F-835E-9042-8B9E74F6758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BA46F36-E6B4-2ACD-FB15-F76C07E6E13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79</a:t>
            </a:fld>
            <a:endParaRPr lang="it-IT"/>
          </a:p>
        </p:txBody>
      </p:sp>
      <p:sp>
        <p:nvSpPr>
          <p:cNvPr id="45058" name="Rectangle 2">
            <a:extLst>
              <a:ext uri="{FF2B5EF4-FFF2-40B4-BE49-F238E27FC236}">
                <a16:creationId xmlns:a16="http://schemas.microsoft.com/office/drawing/2014/main" id="{40AD2036-9B88-F65F-2E96-270E0333D0A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C6C0899-1324-4F79-1CF3-B15403C5B8F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94771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A5D6D-E7FB-6D7B-944F-1F4D684F442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4332C6A-1F2E-BA16-35A7-80F6274D6C6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a:t>
            </a:fld>
            <a:endParaRPr lang="it-IT"/>
          </a:p>
        </p:txBody>
      </p:sp>
      <p:sp>
        <p:nvSpPr>
          <p:cNvPr id="45058" name="Rectangle 2">
            <a:extLst>
              <a:ext uri="{FF2B5EF4-FFF2-40B4-BE49-F238E27FC236}">
                <a16:creationId xmlns:a16="http://schemas.microsoft.com/office/drawing/2014/main" id="{A28C364D-94AB-A923-8DFD-0D7FBDFBDA0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247ECED-2B0E-1968-312F-6ACC0CBCDC8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098730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86535-CA90-F506-812D-55732A155CD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304A617-B155-F7C3-6717-6E62755B1AE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80</a:t>
            </a:fld>
            <a:endParaRPr lang="it-IT"/>
          </a:p>
        </p:txBody>
      </p:sp>
      <p:sp>
        <p:nvSpPr>
          <p:cNvPr id="45058" name="Rectangle 2">
            <a:extLst>
              <a:ext uri="{FF2B5EF4-FFF2-40B4-BE49-F238E27FC236}">
                <a16:creationId xmlns:a16="http://schemas.microsoft.com/office/drawing/2014/main" id="{7AE95EC3-C05A-31B5-898E-582B56D14ED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9CC5563-D10B-707D-9CD4-56182BEE298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75280646"/>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511C0-9DC3-F824-8C69-21719C0B1C7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BA286F4-89C8-3CDC-BF1F-1597A5A0670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81</a:t>
            </a:fld>
            <a:endParaRPr lang="it-IT"/>
          </a:p>
        </p:txBody>
      </p:sp>
      <p:sp>
        <p:nvSpPr>
          <p:cNvPr id="45058" name="Rectangle 2">
            <a:extLst>
              <a:ext uri="{FF2B5EF4-FFF2-40B4-BE49-F238E27FC236}">
                <a16:creationId xmlns:a16="http://schemas.microsoft.com/office/drawing/2014/main" id="{2EF22743-0FF7-257B-D314-908EFF4026F6}"/>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778A444-B289-5DF5-A6CC-526302C2C54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7962083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29AAF-AF46-012D-C263-D08DFB8ABDF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EEE90F20-A509-2A7F-4790-A77B2950E1B9}"/>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82</a:t>
            </a:fld>
            <a:endParaRPr lang="it-IT"/>
          </a:p>
        </p:txBody>
      </p:sp>
      <p:sp>
        <p:nvSpPr>
          <p:cNvPr id="45058" name="Rectangle 2">
            <a:extLst>
              <a:ext uri="{FF2B5EF4-FFF2-40B4-BE49-F238E27FC236}">
                <a16:creationId xmlns:a16="http://schemas.microsoft.com/office/drawing/2014/main" id="{9E42D22C-CE7F-384F-EB49-27D8C60F177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0252BE20-1324-E174-8163-F5B4563B0A8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070485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E3F8D-9B92-8A8F-DF46-D5D28A9DA3D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B08B702-194D-DCDF-4CE7-8DF494CBCD5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83</a:t>
            </a:fld>
            <a:endParaRPr lang="it-IT"/>
          </a:p>
        </p:txBody>
      </p:sp>
      <p:sp>
        <p:nvSpPr>
          <p:cNvPr id="45058" name="Rectangle 2">
            <a:extLst>
              <a:ext uri="{FF2B5EF4-FFF2-40B4-BE49-F238E27FC236}">
                <a16:creationId xmlns:a16="http://schemas.microsoft.com/office/drawing/2014/main" id="{465DB5FD-4FB7-A677-56AE-D0CF1A11966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8D5ED19-72F5-E2AB-3283-295FFD7D31C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7355181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8C070-C6C5-4C5B-F3A7-564FFBD5B48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E204414-3E91-754A-B00C-C160BDA1E93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84</a:t>
            </a:fld>
            <a:endParaRPr lang="it-IT"/>
          </a:p>
        </p:txBody>
      </p:sp>
      <p:sp>
        <p:nvSpPr>
          <p:cNvPr id="45058" name="Rectangle 2">
            <a:extLst>
              <a:ext uri="{FF2B5EF4-FFF2-40B4-BE49-F238E27FC236}">
                <a16:creationId xmlns:a16="http://schemas.microsoft.com/office/drawing/2014/main" id="{01BD57D3-14C3-E197-E017-F9B450C444C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C665F89-DD45-1046-5A8A-4151C83CB01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21087095"/>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79BEB-0DB7-9FCE-767A-9A7749BDB29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36726FA-01C7-1278-51F6-9D3AED6EED3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85</a:t>
            </a:fld>
            <a:endParaRPr lang="it-IT"/>
          </a:p>
        </p:txBody>
      </p:sp>
      <p:sp>
        <p:nvSpPr>
          <p:cNvPr id="45058" name="Rectangle 2">
            <a:extLst>
              <a:ext uri="{FF2B5EF4-FFF2-40B4-BE49-F238E27FC236}">
                <a16:creationId xmlns:a16="http://schemas.microsoft.com/office/drawing/2014/main" id="{41B179AB-84B5-C03C-3AFC-FFD7810A2F1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6217AEC-D980-9B25-F8DC-F6991A7E051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2187333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63FBA-9269-EE09-7502-EBD2484BF61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4C82F53-344D-2BCF-C37D-47F548D940A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86</a:t>
            </a:fld>
            <a:endParaRPr lang="it-IT"/>
          </a:p>
        </p:txBody>
      </p:sp>
      <p:sp>
        <p:nvSpPr>
          <p:cNvPr id="45058" name="Rectangle 2">
            <a:extLst>
              <a:ext uri="{FF2B5EF4-FFF2-40B4-BE49-F238E27FC236}">
                <a16:creationId xmlns:a16="http://schemas.microsoft.com/office/drawing/2014/main" id="{E2296CC8-D860-7B90-50BA-31F01F18B06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3A76748-F71A-CE4C-EEF8-1C54726411C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9746929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64A9B-1A76-5F12-A7FA-6B4444F31E3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8CDE3BBE-E7A9-C5D6-3C02-58EE04C29AB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87</a:t>
            </a:fld>
            <a:endParaRPr lang="it-IT"/>
          </a:p>
        </p:txBody>
      </p:sp>
      <p:sp>
        <p:nvSpPr>
          <p:cNvPr id="45058" name="Rectangle 2">
            <a:extLst>
              <a:ext uri="{FF2B5EF4-FFF2-40B4-BE49-F238E27FC236}">
                <a16:creationId xmlns:a16="http://schemas.microsoft.com/office/drawing/2014/main" id="{191EFD48-12DA-45A8-B13F-EACBA8A58F0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B80B33C-50DB-39EF-A400-760C8DAA3EF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0492178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77435-DDF2-7140-035F-D4FBBC9159E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ECED7E5-6FE2-88AF-EDA7-C7CCD4AB573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88</a:t>
            </a:fld>
            <a:endParaRPr lang="it-IT"/>
          </a:p>
        </p:txBody>
      </p:sp>
      <p:sp>
        <p:nvSpPr>
          <p:cNvPr id="45058" name="Rectangle 2">
            <a:extLst>
              <a:ext uri="{FF2B5EF4-FFF2-40B4-BE49-F238E27FC236}">
                <a16:creationId xmlns:a16="http://schemas.microsoft.com/office/drawing/2014/main" id="{E9941154-F845-23AE-2E87-4C4A24A2EC9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4C0D025-260A-A4EA-30A9-46BE247590B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8705225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1357E-4B60-D339-3606-F664E0C18DB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2AFC589-4255-1CA9-BD95-E8CC8C39A7E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89</a:t>
            </a:fld>
            <a:endParaRPr lang="it-IT"/>
          </a:p>
        </p:txBody>
      </p:sp>
      <p:sp>
        <p:nvSpPr>
          <p:cNvPr id="45058" name="Rectangle 2">
            <a:extLst>
              <a:ext uri="{FF2B5EF4-FFF2-40B4-BE49-F238E27FC236}">
                <a16:creationId xmlns:a16="http://schemas.microsoft.com/office/drawing/2014/main" id="{425BFFC8-AA94-C6A9-44BD-975BC09E65FE}"/>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EDFF1DA-AF79-27CD-3BE3-E133D2BCA0F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846752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4103719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F5078-8C2A-2A05-0108-46DBF5EB931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EBEC6D-76F0-2F6F-858F-2F36777B948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90</a:t>
            </a:fld>
            <a:endParaRPr lang="it-IT"/>
          </a:p>
        </p:txBody>
      </p:sp>
      <p:sp>
        <p:nvSpPr>
          <p:cNvPr id="45058" name="Rectangle 2">
            <a:extLst>
              <a:ext uri="{FF2B5EF4-FFF2-40B4-BE49-F238E27FC236}">
                <a16:creationId xmlns:a16="http://schemas.microsoft.com/office/drawing/2014/main" id="{408E4747-7D30-1AB9-9916-F756BB23F01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247AE00-3AF3-0BA5-7FEA-57A5329FB43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3897404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BE8E9-E01F-4692-632C-3CC9CFA4B045}"/>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895CE722-A202-52BE-2592-E8039122BAD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91</a:t>
            </a:fld>
            <a:endParaRPr lang="it-IT"/>
          </a:p>
        </p:txBody>
      </p:sp>
      <p:sp>
        <p:nvSpPr>
          <p:cNvPr id="45058" name="Rectangle 2">
            <a:extLst>
              <a:ext uri="{FF2B5EF4-FFF2-40B4-BE49-F238E27FC236}">
                <a16:creationId xmlns:a16="http://schemas.microsoft.com/office/drawing/2014/main" id="{0AA22317-34AF-4F77-DD77-30B29A42FE63}"/>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BC3D721-4FD7-3586-B29A-63E946324E1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3847221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CC3F1-2570-6A03-FCCB-90C8F7A26A8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C688E04-2328-9CC3-0FD1-7C48CA48FD6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92</a:t>
            </a:fld>
            <a:endParaRPr lang="it-IT"/>
          </a:p>
        </p:txBody>
      </p:sp>
      <p:sp>
        <p:nvSpPr>
          <p:cNvPr id="45058" name="Rectangle 2">
            <a:extLst>
              <a:ext uri="{FF2B5EF4-FFF2-40B4-BE49-F238E27FC236}">
                <a16:creationId xmlns:a16="http://schemas.microsoft.com/office/drawing/2014/main" id="{6EA4FF84-1014-E0E9-B159-FB278EC447A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21E92C5-6ABE-CD35-6794-0230E8E8CEA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86443913"/>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A43D8-380B-0D6F-2FF7-664913A3EF7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1D82096-75BB-CBCC-C72C-06256B91F1D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93</a:t>
            </a:fld>
            <a:endParaRPr lang="it-IT"/>
          </a:p>
        </p:txBody>
      </p:sp>
      <p:sp>
        <p:nvSpPr>
          <p:cNvPr id="45058" name="Rectangle 2">
            <a:extLst>
              <a:ext uri="{FF2B5EF4-FFF2-40B4-BE49-F238E27FC236}">
                <a16:creationId xmlns:a16="http://schemas.microsoft.com/office/drawing/2014/main" id="{A9F96962-AF98-AF95-F9AF-7951CC32CFE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C5512F8-2E16-1A47-6DE6-8329429017F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2134381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07FEF-3C25-28FC-7FBE-A9B2AF77BCD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E7398D7-EE06-E621-8776-B66D1A34F19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94</a:t>
            </a:fld>
            <a:endParaRPr lang="it-IT"/>
          </a:p>
        </p:txBody>
      </p:sp>
      <p:sp>
        <p:nvSpPr>
          <p:cNvPr id="45058" name="Rectangle 2">
            <a:extLst>
              <a:ext uri="{FF2B5EF4-FFF2-40B4-BE49-F238E27FC236}">
                <a16:creationId xmlns:a16="http://schemas.microsoft.com/office/drawing/2014/main" id="{BE82D82E-86DD-B1DD-CE7E-68DB0D33278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D54E8A3-4388-A492-75DD-1AE708948E7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4089025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9C4A5-7623-8A4E-6A35-5866237728E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D16B509-0C92-75F9-60D2-FC80129D4E7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95</a:t>
            </a:fld>
            <a:endParaRPr lang="it-IT"/>
          </a:p>
        </p:txBody>
      </p:sp>
      <p:sp>
        <p:nvSpPr>
          <p:cNvPr id="45058" name="Rectangle 2">
            <a:extLst>
              <a:ext uri="{FF2B5EF4-FFF2-40B4-BE49-F238E27FC236}">
                <a16:creationId xmlns:a16="http://schemas.microsoft.com/office/drawing/2014/main" id="{EDBFD482-4332-5910-26F3-5D0D6324E31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9245E10-AFA3-D8B4-A8E3-1D00FF0A876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31503507"/>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70BAC-E30B-3A3A-12EB-16DF1639CAD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629A39C-CA6F-285E-724B-590CE36307C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96</a:t>
            </a:fld>
            <a:endParaRPr lang="it-IT"/>
          </a:p>
        </p:txBody>
      </p:sp>
      <p:sp>
        <p:nvSpPr>
          <p:cNvPr id="45058" name="Rectangle 2">
            <a:extLst>
              <a:ext uri="{FF2B5EF4-FFF2-40B4-BE49-F238E27FC236}">
                <a16:creationId xmlns:a16="http://schemas.microsoft.com/office/drawing/2014/main" id="{EEC96D97-C8A6-643B-1EE4-4EAD5D6F0E4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9E103E2-2396-3305-0676-1C0709727C9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2299573"/>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CA600-BA02-E01A-9A12-08FBCDEC5CCC}"/>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1B6479A4-68EA-05A4-5E0C-6A9B1D97C41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97</a:t>
            </a:fld>
            <a:endParaRPr lang="it-IT"/>
          </a:p>
        </p:txBody>
      </p:sp>
      <p:sp>
        <p:nvSpPr>
          <p:cNvPr id="45058" name="Rectangle 2">
            <a:extLst>
              <a:ext uri="{FF2B5EF4-FFF2-40B4-BE49-F238E27FC236}">
                <a16:creationId xmlns:a16="http://schemas.microsoft.com/office/drawing/2014/main" id="{C1E21B7D-3E0E-A8DE-B5C0-EEF19F10ABE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2DEDF0E-969A-746A-ED31-319F828511F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6554028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76275-EA54-8808-1003-1F89F1C94CA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7B879C8-81F1-1AF6-A991-18785B46C72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98</a:t>
            </a:fld>
            <a:endParaRPr lang="it-IT"/>
          </a:p>
        </p:txBody>
      </p:sp>
      <p:sp>
        <p:nvSpPr>
          <p:cNvPr id="45058" name="Rectangle 2">
            <a:extLst>
              <a:ext uri="{FF2B5EF4-FFF2-40B4-BE49-F238E27FC236}">
                <a16:creationId xmlns:a16="http://schemas.microsoft.com/office/drawing/2014/main" id="{2B81923A-0811-5B4F-952C-8414915661F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8BCE0A7-5951-D62A-FAD7-FED6B18F562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38644953"/>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A0F27-7306-3DD6-7C1E-2BCB7CB3D44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2143DCC-2698-B3AF-A7A4-40186099FE0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99</a:t>
            </a:fld>
            <a:endParaRPr lang="it-IT"/>
          </a:p>
        </p:txBody>
      </p:sp>
      <p:sp>
        <p:nvSpPr>
          <p:cNvPr id="45058" name="Rectangle 2">
            <a:extLst>
              <a:ext uri="{FF2B5EF4-FFF2-40B4-BE49-F238E27FC236}">
                <a16:creationId xmlns:a16="http://schemas.microsoft.com/office/drawing/2014/main" id="{EC9ECB77-CB92-A0D3-3C80-98542A5874E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86DBA46-64C9-F473-D931-E663BBC0531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17183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9B4EC50-9977-4A5B-92FD-B754D0A57618}"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34475B3E-B2AF-49EF-9AF6-65EAFD6FDEFB}"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9EB6A097-FEB2-4CE0-A9DB-097312A57FF5}"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245B3FD-AB5A-458C-9BCD-FA6C08CC10FE}"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F1619CAF-6041-4073-A794-44E2FB6E2EF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C6D2E9E3-9CF4-4816-99CE-1D26357ED854}"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7C350F55-C2FF-4191-B6FC-4C0EB1F9D4A7}"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0BC080E0-A786-47BA-BD68-0DAA76E9260A}"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B5989ED1-4E2D-4B7F-A463-C06671C2FF3B}"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9AFA1497-D3B0-43B5-B924-F5382590071A}"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A6A0AC50-679C-4E44-9237-72B1E6B019E3}"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B89F724-EC47-42F8-A69F-3F5877CDA620}"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83.xml"/><Relationship Id="rId1" Type="http://schemas.openxmlformats.org/officeDocument/2006/relationships/slideLayout" Target="../slideLayouts/slideLayout7.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84.xml"/><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85.xml"/><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86.xml"/><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457200" y="476672"/>
            <a:ext cx="8229600" cy="6432530"/>
          </a:xfrm>
          <a:prstGeom prst="rect">
            <a:avLst/>
          </a:prstGeom>
          <a:noFill/>
          <a:ln w="9525">
            <a:noFill/>
            <a:miter lim="800000"/>
            <a:headEnd/>
            <a:tailEnd/>
          </a:ln>
        </p:spPr>
        <p:txBody>
          <a:bodyPr>
            <a:spAutoFit/>
          </a:bodyPr>
          <a:lstStyle/>
          <a:p>
            <a:r>
              <a:rPr lang="de-DE" b="1" dirty="0"/>
              <a:t>Die Literatur als Spiegelbild der Gesellschaft: Warum in Italien die Zugehörigkeit zu einer Gruppe wichtiger ist als alles andere</a:t>
            </a:r>
            <a:endParaRPr lang="it-IT" dirty="0"/>
          </a:p>
          <a:p>
            <a:r>
              <a:rPr lang="de-DE" dirty="0"/>
              <a:t>Für viele Italiener besteht der wichtigste persönliche Wert in der Zugehörigkeit: darin, ein geschätztes Mitglied einer von ihnen geschätzten Gruppe zu sein. Nur leider entspricht diese Gruppe nie der Gesamtgesellschaft und steht zudem meist in heftigem Konflikt mit letzterer. Die Loyalität gegenüber einer Stadt, einer Gewerkschaft oder einer politischen Partei rangiert also vor der Solidarität mit der Nation. […] </a:t>
            </a:r>
            <a:endParaRPr lang="it-IT" dirty="0"/>
          </a:p>
          <a:p>
            <a:r>
              <a:rPr lang="en-US" dirty="0"/>
              <a:t>Erst </a:t>
            </a:r>
            <a:r>
              <a:rPr lang="en-US" dirty="0" err="1"/>
              <a:t>als</a:t>
            </a:r>
            <a:r>
              <a:rPr lang="en-US" dirty="0"/>
              <a:t> Florenz </a:t>
            </a:r>
            <a:r>
              <a:rPr lang="en-US" dirty="0" err="1"/>
              <a:t>im</a:t>
            </a:r>
            <a:r>
              <a:rPr lang="en-US" dirty="0"/>
              <a:t> 15. </a:t>
            </a:r>
            <a:r>
              <a:rPr lang="en-US" dirty="0" err="1"/>
              <a:t>Jahrhundert</a:t>
            </a:r>
            <a:r>
              <a:rPr lang="en-US" dirty="0"/>
              <a:t> </a:t>
            </a:r>
            <a:r>
              <a:rPr lang="en-US" dirty="0" err="1"/>
              <a:t>mit</a:t>
            </a:r>
            <a:r>
              <a:rPr lang="en-US" dirty="0"/>
              <a:t> </a:t>
            </a:r>
            <a:r>
              <a:rPr lang="en-US" dirty="0" err="1"/>
              <a:t>einem</a:t>
            </a:r>
            <a:r>
              <a:rPr lang="en-US" dirty="0"/>
              <a:t> </a:t>
            </a:r>
            <a:r>
              <a:rPr lang="en-US" dirty="0" err="1"/>
              <a:t>mächtigen</a:t>
            </a:r>
            <a:r>
              <a:rPr lang="en-US" dirty="0"/>
              <a:t> </a:t>
            </a:r>
            <a:r>
              <a:rPr lang="en-US" dirty="0" err="1"/>
              <a:t>externen</a:t>
            </a:r>
            <a:r>
              <a:rPr lang="en-US" dirty="0"/>
              <a:t> Feind </a:t>
            </a:r>
            <a:r>
              <a:rPr lang="en-US" dirty="0" err="1"/>
              <a:t>konfrontiert</a:t>
            </a:r>
            <a:r>
              <a:rPr lang="en-US" dirty="0"/>
              <a:t> war, </a:t>
            </a:r>
            <a:r>
              <a:rPr lang="en-US" dirty="0" err="1"/>
              <a:t>schlossen</a:t>
            </a:r>
            <a:r>
              <a:rPr lang="en-US" dirty="0"/>
              <a:t> </a:t>
            </a:r>
            <a:r>
              <a:rPr lang="en-US" dirty="0" err="1"/>
              <a:t>sich</a:t>
            </a:r>
            <a:r>
              <a:rPr lang="en-US" dirty="0"/>
              <a:t> seine Bürger </a:t>
            </a:r>
            <a:r>
              <a:rPr lang="en-US" dirty="0" err="1"/>
              <a:t>zusammen</a:t>
            </a:r>
            <a:r>
              <a:rPr lang="en-US" dirty="0"/>
              <a:t>, </a:t>
            </a:r>
            <a:r>
              <a:rPr lang="en-US" dirty="0" err="1"/>
              <a:t>wie</a:t>
            </a:r>
            <a:r>
              <a:rPr lang="en-US" dirty="0"/>
              <a:t> Niccolò Machiavelli </a:t>
            </a:r>
            <a:r>
              <a:rPr lang="en-US" dirty="0" err="1"/>
              <a:t>uns</a:t>
            </a:r>
            <a:r>
              <a:rPr lang="en-US" dirty="0"/>
              <a:t> in seinen „</a:t>
            </a:r>
            <a:r>
              <a:rPr lang="en-US" dirty="0" err="1"/>
              <a:t>Florentinischen</a:t>
            </a:r>
            <a:r>
              <a:rPr lang="en-US" dirty="0"/>
              <a:t> </a:t>
            </a:r>
            <a:r>
              <a:rPr lang="en-US" dirty="0" err="1"/>
              <a:t>Geschichten</a:t>
            </a:r>
            <a:r>
              <a:rPr lang="en-US" dirty="0"/>
              <a:t>“* </a:t>
            </a:r>
            <a:r>
              <a:rPr lang="en-US" dirty="0" err="1"/>
              <a:t>berichtet</a:t>
            </a:r>
            <a:r>
              <a:rPr lang="en-US" dirty="0"/>
              <a:t>. </a:t>
            </a:r>
          </a:p>
          <a:p>
            <a:endParaRPr lang="en-US" dirty="0"/>
          </a:p>
          <a:p>
            <a:r>
              <a:rPr lang="en-US" dirty="0"/>
              <a:t>* </a:t>
            </a:r>
            <a:r>
              <a:rPr lang="en-US" baseline="-25000" dirty="0"/>
              <a:t> </a:t>
            </a:r>
            <a:r>
              <a:rPr lang="it-IT" dirty="0"/>
              <a:t>“Istorie fiorentine” </a:t>
            </a:r>
          </a:p>
          <a:p>
            <a:endParaRPr lang="it-IT" sz="2800" dirty="0"/>
          </a:p>
        </p:txBody>
      </p:sp>
    </p:spTree>
    <p:extLst>
      <p:ext uri="{BB962C8B-B14F-4D97-AF65-F5344CB8AC3E}">
        <p14:creationId xmlns:p14="http://schemas.microsoft.com/office/powerpoint/2010/main" val="6522833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6370975"/>
          </a:xfrm>
          <a:prstGeom prst="rect">
            <a:avLst/>
          </a:prstGeom>
          <a:noFill/>
          <a:ln w="9525">
            <a:noFill/>
            <a:miter lim="800000"/>
            <a:headEnd/>
            <a:tailEnd/>
          </a:ln>
        </p:spPr>
        <p:txBody>
          <a:bodyPr>
            <a:spAutoFit/>
          </a:bodyPr>
          <a:lstStyle/>
          <a:p>
            <a:r>
              <a:rPr lang="it-IT" i="1" dirty="0" err="1"/>
              <a:t>Erst</a:t>
            </a:r>
            <a:r>
              <a:rPr lang="it-IT" i="1" dirty="0"/>
              <a:t> </a:t>
            </a:r>
            <a:r>
              <a:rPr lang="it-IT" i="1" dirty="0" err="1"/>
              <a:t>als</a:t>
            </a:r>
            <a:r>
              <a:rPr lang="it-IT" i="1" dirty="0"/>
              <a:t> Florenz </a:t>
            </a:r>
            <a:r>
              <a:rPr lang="it-IT" i="1" dirty="0" err="1"/>
              <a:t>im</a:t>
            </a:r>
            <a:r>
              <a:rPr lang="it-IT" i="1" dirty="0"/>
              <a:t> 15. </a:t>
            </a:r>
            <a:r>
              <a:rPr lang="en-US" i="1" dirty="0" err="1"/>
              <a:t>Jahrhundert</a:t>
            </a:r>
            <a:r>
              <a:rPr lang="en-US" i="1" dirty="0"/>
              <a:t> </a:t>
            </a:r>
            <a:r>
              <a:rPr lang="en-US" i="1" dirty="0" err="1"/>
              <a:t>mit</a:t>
            </a:r>
            <a:r>
              <a:rPr lang="en-US" i="1" dirty="0"/>
              <a:t> </a:t>
            </a:r>
            <a:r>
              <a:rPr lang="en-US" i="1" dirty="0" err="1"/>
              <a:t>einem</a:t>
            </a:r>
            <a:r>
              <a:rPr lang="en-US" i="1" dirty="0"/>
              <a:t> </a:t>
            </a:r>
            <a:r>
              <a:rPr lang="en-US" i="1" dirty="0" err="1"/>
              <a:t>mächtigen</a:t>
            </a:r>
            <a:r>
              <a:rPr lang="en-US" i="1" dirty="0"/>
              <a:t> </a:t>
            </a:r>
            <a:r>
              <a:rPr lang="en-US" i="1" dirty="0" err="1"/>
              <a:t>externen</a:t>
            </a:r>
            <a:r>
              <a:rPr lang="en-US" i="1" dirty="0"/>
              <a:t> Feind </a:t>
            </a:r>
            <a:r>
              <a:rPr lang="en-US" i="1" dirty="0" err="1"/>
              <a:t>konfrontiert</a:t>
            </a:r>
            <a:r>
              <a:rPr lang="en-US" i="1" dirty="0"/>
              <a:t> war, </a:t>
            </a:r>
            <a:r>
              <a:rPr lang="en-US" i="1" dirty="0" err="1"/>
              <a:t>schlossen</a:t>
            </a:r>
            <a:r>
              <a:rPr lang="en-US" i="1" dirty="0"/>
              <a:t> </a:t>
            </a:r>
            <a:r>
              <a:rPr lang="en-US" i="1" dirty="0" err="1"/>
              <a:t>sich</a:t>
            </a:r>
            <a:r>
              <a:rPr lang="en-US" i="1" dirty="0"/>
              <a:t> seine Bürger </a:t>
            </a:r>
            <a:r>
              <a:rPr lang="en-US" i="1" dirty="0" err="1"/>
              <a:t>zusammen</a:t>
            </a:r>
            <a:r>
              <a:rPr lang="en-US" i="1" dirty="0"/>
              <a:t>, </a:t>
            </a:r>
            <a:r>
              <a:rPr lang="en-US" i="1" dirty="0" err="1"/>
              <a:t>wie</a:t>
            </a:r>
            <a:r>
              <a:rPr lang="en-US" i="1" dirty="0"/>
              <a:t> Niccolò Machiavelli </a:t>
            </a:r>
            <a:r>
              <a:rPr lang="en-US" i="1" dirty="0" err="1"/>
              <a:t>uns</a:t>
            </a:r>
            <a:r>
              <a:rPr lang="en-US" i="1" dirty="0"/>
              <a:t> in seinen „</a:t>
            </a:r>
            <a:r>
              <a:rPr lang="en-US" i="1" dirty="0" err="1"/>
              <a:t>Florentinischen</a:t>
            </a:r>
            <a:r>
              <a:rPr lang="en-US" i="1" dirty="0"/>
              <a:t> </a:t>
            </a:r>
            <a:r>
              <a:rPr lang="en-US" i="1" dirty="0" err="1"/>
              <a:t>Geschichten</a:t>
            </a:r>
            <a:r>
              <a:rPr lang="en-US" i="1" dirty="0"/>
              <a:t>“ </a:t>
            </a:r>
            <a:r>
              <a:rPr lang="en-US" i="1" dirty="0" err="1"/>
              <a:t>berichtet</a:t>
            </a:r>
            <a:r>
              <a:rPr lang="en-US" i="1" dirty="0"/>
              <a:t>. </a:t>
            </a:r>
          </a:p>
          <a:p>
            <a:endParaRPr lang="it-IT" dirty="0"/>
          </a:p>
          <a:p>
            <a:r>
              <a:rPr lang="it-IT" dirty="0"/>
              <a:t>Per la prima volta nella Firenze del quindicesimo secolo, con il confronto con un potente nemico esterno, si unirono insieme i cittadini, come ci racconta NM nelle sue Istorie fiorentine.</a:t>
            </a:r>
          </a:p>
          <a:p>
            <a:endParaRPr lang="it-IT" dirty="0"/>
          </a:p>
          <a:p>
            <a:r>
              <a:rPr lang="it-IT" dirty="0"/>
              <a:t>Come racconta NM nelle Istorie fiorentine, quando Firenze nel 15. secolo si era confrontata con un nemico potente esterno, i cittadini si erano uniti tra di loro;</a:t>
            </a:r>
          </a:p>
          <a:p>
            <a:endParaRPr lang="it-IT" dirty="0"/>
          </a:p>
          <a:p>
            <a:r>
              <a:rPr lang="it-IT" dirty="0"/>
              <a:t>Proprio mentre Firenze nel XV secolo affrontava un potente nemico esterno, i cittadini unirono le forze, come ci racconta NM nelle sue “Istorie fiorentine”</a:t>
            </a:r>
          </a:p>
          <a:p>
            <a:r>
              <a:rPr lang="it-IT" dirty="0"/>
              <a:t> </a:t>
            </a:r>
          </a:p>
        </p:txBody>
      </p:sp>
    </p:spTree>
    <p:extLst>
      <p:ext uri="{BB962C8B-B14F-4D97-AF65-F5344CB8AC3E}">
        <p14:creationId xmlns:p14="http://schemas.microsoft.com/office/powerpoint/2010/main" val="3095428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794CE-EBBC-073F-B660-F4F8D8EC587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82B2AB5-6770-6603-111C-80BA68467BC3}"/>
              </a:ext>
            </a:extLst>
          </p:cNvPr>
          <p:cNvSpPr txBox="1">
            <a:spLocks noChangeArrowheads="1"/>
          </p:cNvSpPr>
          <p:nvPr/>
        </p:nvSpPr>
        <p:spPr bwMode="auto">
          <a:xfrm>
            <a:off x="179512" y="260648"/>
            <a:ext cx="8229600" cy="4770537"/>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r>
              <a:rPr lang="it-IT" sz="2800" i="1" dirty="0" err="1"/>
              <a:t>Mehrgliedrige</a:t>
            </a:r>
            <a:r>
              <a:rPr lang="it-IT" sz="2800" i="1" dirty="0"/>
              <a:t> </a:t>
            </a:r>
            <a:r>
              <a:rPr lang="it-IT" sz="2800" i="1" dirty="0" err="1"/>
              <a:t>Transportkette</a:t>
            </a:r>
            <a:r>
              <a:rPr lang="it-IT" sz="2800" i="1" dirty="0"/>
              <a:t> </a:t>
            </a:r>
            <a:r>
              <a:rPr lang="it-IT" sz="2800" i="1" dirty="0" err="1"/>
              <a:t>mit</a:t>
            </a:r>
            <a:r>
              <a:rPr lang="it-IT" sz="2800" i="1" dirty="0"/>
              <a:t> </a:t>
            </a:r>
            <a:r>
              <a:rPr lang="it-IT" sz="2800" i="1" dirty="0" err="1"/>
              <a:t>Vor</a:t>
            </a:r>
            <a:r>
              <a:rPr lang="it-IT" sz="2800" i="1" dirty="0"/>
              <a:t>-, </a:t>
            </a:r>
            <a:r>
              <a:rPr lang="it-IT" sz="2800" i="1" dirty="0" err="1"/>
              <a:t>Haupt</a:t>
            </a:r>
            <a:r>
              <a:rPr lang="it-IT" sz="2800" i="1" dirty="0"/>
              <a:t> und/ </a:t>
            </a:r>
            <a:r>
              <a:rPr lang="it-IT" sz="2800" i="1" dirty="0" err="1"/>
              <a:t>oder</a:t>
            </a:r>
            <a:r>
              <a:rPr lang="it-IT" sz="2800" i="1" dirty="0"/>
              <a:t> </a:t>
            </a:r>
            <a:r>
              <a:rPr lang="it-IT" sz="2800" i="1" dirty="0" err="1"/>
              <a:t>Nachlauf</a:t>
            </a:r>
            <a:r>
              <a:rPr lang="it-IT" sz="2800" i="1" dirty="0"/>
              <a:t> </a:t>
            </a:r>
          </a:p>
          <a:p>
            <a:r>
              <a:rPr lang="it-IT" sz="2800" i="1" dirty="0"/>
              <a:t>• </a:t>
            </a:r>
            <a:r>
              <a:rPr lang="it-IT" sz="2800" i="1" dirty="0" err="1"/>
              <a:t>Nutzung</a:t>
            </a:r>
            <a:r>
              <a:rPr lang="it-IT" sz="2800" i="1" dirty="0"/>
              <a:t> </a:t>
            </a:r>
            <a:r>
              <a:rPr lang="it-IT" sz="2800" i="1" dirty="0" err="1"/>
              <a:t>standardisierter</a:t>
            </a:r>
            <a:r>
              <a:rPr lang="it-IT" sz="2800" i="1" dirty="0"/>
              <a:t> </a:t>
            </a:r>
            <a:r>
              <a:rPr lang="it-IT" sz="2800" i="1" dirty="0" err="1"/>
              <a:t>Ladeeinheiten</a:t>
            </a:r>
            <a:r>
              <a:rPr lang="it-IT" sz="2800" i="1" dirty="0"/>
              <a:t> (Container, </a:t>
            </a:r>
            <a:r>
              <a:rPr lang="it-IT" sz="2800" i="1" dirty="0" err="1"/>
              <a:t>Wechselbehälter</a:t>
            </a:r>
            <a:r>
              <a:rPr lang="it-IT" sz="2800" i="1" dirty="0"/>
              <a:t>, Trailer, </a:t>
            </a:r>
            <a:r>
              <a:rPr lang="it-IT" sz="2800" i="1" dirty="0" err="1"/>
              <a:t>Lkw</a:t>
            </a:r>
            <a:r>
              <a:rPr lang="it-IT" sz="2800" i="1" dirty="0"/>
              <a:t>) </a:t>
            </a:r>
          </a:p>
          <a:p>
            <a:pPr marL="457200" indent="-457200">
              <a:buFont typeface="Arial" panose="020B0604020202020204" pitchFamily="34" charset="0"/>
              <a:buChar char="•"/>
            </a:pPr>
            <a:endParaRPr lang="it-IT" sz="2800" dirty="0"/>
          </a:p>
          <a:p>
            <a:pPr marL="457200" lvl="0" indent="-457200">
              <a:buFont typeface="Arial" panose="020B0604020202020204" pitchFamily="34" charset="0"/>
              <a:buChar char="•"/>
            </a:pPr>
            <a:r>
              <a:rPr lang="it-IT" sz="2800" dirty="0"/>
              <a:t>Il TC impiega Catene di trasporto articolate in più fasi che comprendono una tratta preliminare, principale e/o finale</a:t>
            </a:r>
          </a:p>
          <a:p>
            <a:pPr marL="457200" lvl="0" indent="-457200">
              <a:buFont typeface="Arial" panose="020B0604020202020204" pitchFamily="34" charset="0"/>
              <a:buChar char="•"/>
            </a:pPr>
            <a:r>
              <a:rPr lang="it-IT" sz="2800" dirty="0"/>
              <a:t>Utilizza unità di carico standardizzate (container, casse mobili, trailer, camion)</a:t>
            </a:r>
          </a:p>
          <a:p>
            <a:endParaRPr lang="it-IT" dirty="0"/>
          </a:p>
        </p:txBody>
      </p:sp>
    </p:spTree>
    <p:extLst>
      <p:ext uri="{BB962C8B-B14F-4D97-AF65-F5344CB8AC3E}">
        <p14:creationId xmlns:p14="http://schemas.microsoft.com/office/powerpoint/2010/main" val="4118234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8C1BB-CC64-1B7F-306E-C47339B9110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4128905-5322-69A9-473A-FE1269E439FB}"/>
              </a:ext>
            </a:extLst>
          </p:cNvPr>
          <p:cNvSpPr txBox="1">
            <a:spLocks noChangeArrowheads="1"/>
          </p:cNvSpPr>
          <p:nvPr/>
        </p:nvSpPr>
        <p:spPr bwMode="auto">
          <a:xfrm>
            <a:off x="179512" y="260648"/>
            <a:ext cx="8229600" cy="2246769"/>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LADEEINHEIT: Container </a:t>
            </a:r>
            <a:r>
              <a:rPr lang="it-IT" sz="2800" dirty="0" err="1"/>
              <a:t>oder</a:t>
            </a:r>
            <a:r>
              <a:rPr lang="it-IT" sz="2800" dirty="0"/>
              <a:t> </a:t>
            </a:r>
            <a:r>
              <a:rPr lang="it-IT" sz="2800" dirty="0" err="1"/>
              <a:t>Wechselbehälter</a:t>
            </a:r>
            <a:r>
              <a:rPr lang="it-IT" sz="2800" dirty="0"/>
              <a:t>. </a:t>
            </a:r>
          </a:p>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UNITÀ DI CARICAMENTO O PER IL CARICO: Contenitore o cassa mobile.</a:t>
            </a:r>
            <a:endParaRPr lang="it-IT" dirty="0"/>
          </a:p>
        </p:txBody>
      </p:sp>
    </p:spTree>
    <p:extLst>
      <p:ext uri="{BB962C8B-B14F-4D97-AF65-F5344CB8AC3E}">
        <p14:creationId xmlns:p14="http://schemas.microsoft.com/office/powerpoint/2010/main" val="22140233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9E2FC-8F39-824B-12FC-8DD1E55EDDC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09EFF88-A63F-EB31-6ACA-8F9C266B0807}"/>
              </a:ext>
            </a:extLst>
          </p:cNvPr>
          <p:cNvSpPr txBox="1">
            <a:spLocks noChangeArrowheads="1"/>
          </p:cNvSpPr>
          <p:nvPr/>
        </p:nvSpPr>
        <p:spPr bwMode="auto">
          <a:xfrm>
            <a:off x="179512" y="260648"/>
            <a:ext cx="8229600" cy="3539430"/>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INTERMODALE TRANSPORTEINHEIT (ITE): Container, </a:t>
            </a:r>
            <a:r>
              <a:rPr lang="it-IT" sz="2800" dirty="0" err="1"/>
              <a:t>Wechselbehälter</a:t>
            </a:r>
            <a:r>
              <a:rPr lang="it-IT" sz="2800" dirty="0"/>
              <a:t> und </a:t>
            </a:r>
            <a:r>
              <a:rPr lang="it-IT" sz="2800" dirty="0" err="1"/>
              <a:t>Sattelanhänger</a:t>
            </a:r>
            <a:r>
              <a:rPr lang="it-IT" sz="2800" dirty="0"/>
              <a:t>, die </a:t>
            </a:r>
            <a:r>
              <a:rPr lang="it-IT" sz="2800" dirty="0" err="1"/>
              <a:t>für</a:t>
            </a:r>
            <a:r>
              <a:rPr lang="it-IT" sz="2800" dirty="0"/>
              <a:t> </a:t>
            </a:r>
            <a:r>
              <a:rPr lang="it-IT" sz="2800" dirty="0" err="1"/>
              <a:t>den</a:t>
            </a:r>
            <a:r>
              <a:rPr lang="it-IT" sz="2800" dirty="0"/>
              <a:t> </a:t>
            </a:r>
            <a:r>
              <a:rPr lang="it-IT" sz="2800" dirty="0" err="1"/>
              <a:t>intermodalen</a:t>
            </a:r>
            <a:r>
              <a:rPr lang="it-IT" sz="2800" dirty="0"/>
              <a:t> </a:t>
            </a:r>
            <a:r>
              <a:rPr lang="it-IT" sz="2800" dirty="0" err="1"/>
              <a:t>Verkehr</a:t>
            </a:r>
            <a:r>
              <a:rPr lang="it-IT" sz="2800" dirty="0"/>
              <a:t> </a:t>
            </a:r>
            <a:r>
              <a:rPr lang="it-IT" sz="2800" dirty="0" err="1"/>
              <a:t>geeignet</a:t>
            </a:r>
            <a:r>
              <a:rPr lang="it-IT" sz="2800" dirty="0"/>
              <a:t> </a:t>
            </a:r>
            <a:r>
              <a:rPr lang="it-IT" sz="2800" dirty="0" err="1"/>
              <a:t>sind</a:t>
            </a:r>
            <a:r>
              <a:rPr lang="it-IT" sz="2800" dirty="0"/>
              <a:t>.</a:t>
            </a:r>
          </a:p>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 UNITÀ DI TRASPORTO INTERMODALE (UTI): I container, le casse mobili ed i semirimorchi adatti al trasporto intermodale.</a:t>
            </a:r>
            <a:endParaRPr lang="it-IT" dirty="0"/>
          </a:p>
        </p:txBody>
      </p:sp>
    </p:spTree>
    <p:extLst>
      <p:ext uri="{BB962C8B-B14F-4D97-AF65-F5344CB8AC3E}">
        <p14:creationId xmlns:p14="http://schemas.microsoft.com/office/powerpoint/2010/main" val="19152595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4F9D0-B024-0CDF-94A5-920759C9525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31A5887-7208-2F79-6A9C-4B3E0FF6A56C}"/>
              </a:ext>
            </a:extLst>
          </p:cNvPr>
          <p:cNvSpPr txBox="1">
            <a:spLocks noChangeArrowheads="1"/>
          </p:cNvSpPr>
          <p:nvPr/>
        </p:nvSpPr>
        <p:spPr bwMode="auto">
          <a:xfrm>
            <a:off x="179512" y="260648"/>
            <a:ext cx="8229600" cy="5693866"/>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de-DE" sz="2800" dirty="0"/>
              <a:t>WECHSELBEHÄLTER: Ein für den Gütertransport bestimmter Behälter, der im Hinblick auf die Abmessungen von Stra</a:t>
            </a:r>
            <a:r>
              <a:rPr lang="el-GR" sz="2800" dirty="0"/>
              <a:t>β</a:t>
            </a:r>
            <a:r>
              <a:rPr lang="de-DE" sz="2800" dirty="0" err="1"/>
              <a:t>enfahrzeugen</a:t>
            </a:r>
            <a:r>
              <a:rPr lang="de-DE" sz="2800" dirty="0"/>
              <a:t> optimiert wurde und mit Greifkanten für den Umschlag zwischen den Verkehrsmitteln, in der Regel Stra</a:t>
            </a:r>
            <a:r>
              <a:rPr lang="el-GR" sz="2800" dirty="0"/>
              <a:t>β</a:t>
            </a:r>
            <a:r>
              <a:rPr lang="de-DE" sz="2800" dirty="0"/>
              <a:t>e-Schiene, ausgestattet ist.</a:t>
            </a:r>
          </a:p>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CASSA MOBILE: Unità per il trasporto di merci con caratteristiche tali da adattarsi in maniera ottimale alle dimensioni dei veicoli stradali e dotata di elementi di presa per il trasbordo tra modi di trasporto, tipicamente ferrovia-strada.</a:t>
            </a:r>
            <a:endParaRPr lang="it-IT" dirty="0"/>
          </a:p>
        </p:txBody>
      </p:sp>
    </p:spTree>
    <p:extLst>
      <p:ext uri="{BB962C8B-B14F-4D97-AF65-F5344CB8AC3E}">
        <p14:creationId xmlns:p14="http://schemas.microsoft.com/office/powerpoint/2010/main" val="10304423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B1561-1D21-F661-870E-304BBF05FF2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E45988B-6E61-2875-A5D9-C42E7A790804}"/>
              </a:ext>
            </a:extLst>
          </p:cNvPr>
          <p:cNvSpPr txBox="1">
            <a:spLocks noChangeArrowheads="1"/>
          </p:cNvSpPr>
          <p:nvPr/>
        </p:nvSpPr>
        <p:spPr bwMode="auto">
          <a:xfrm>
            <a:off x="179512" y="260648"/>
            <a:ext cx="8229600" cy="5262979"/>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r>
              <a:rPr lang="it-IT" sz="2800" dirty="0"/>
              <a:t>TRAILER: A non-</a:t>
            </a:r>
            <a:r>
              <a:rPr lang="it-IT" sz="2800" dirty="0" err="1"/>
              <a:t>powered</a:t>
            </a:r>
            <a:r>
              <a:rPr lang="it-IT" sz="2800" dirty="0"/>
              <a:t> </a:t>
            </a:r>
            <a:r>
              <a:rPr lang="it-IT" sz="2800" dirty="0" err="1"/>
              <a:t>vehicle</a:t>
            </a:r>
            <a:r>
              <a:rPr lang="it-IT" sz="2800" dirty="0"/>
              <a:t> for the </a:t>
            </a:r>
            <a:r>
              <a:rPr lang="it-IT" sz="2800" dirty="0" err="1"/>
              <a:t>carriage</a:t>
            </a:r>
            <a:r>
              <a:rPr lang="it-IT" sz="2800" dirty="0"/>
              <a:t> of </a:t>
            </a:r>
            <a:r>
              <a:rPr lang="it-IT" sz="2800" dirty="0" err="1"/>
              <a:t>goods</a:t>
            </a:r>
            <a:r>
              <a:rPr lang="it-IT" sz="2800" dirty="0"/>
              <a:t>, </a:t>
            </a:r>
            <a:r>
              <a:rPr lang="it-IT" sz="2800" dirty="0" err="1"/>
              <a:t>intended</a:t>
            </a:r>
            <a:r>
              <a:rPr lang="it-IT" sz="2800" dirty="0"/>
              <a:t> to be </a:t>
            </a:r>
            <a:r>
              <a:rPr lang="it-IT" sz="2800" dirty="0" err="1"/>
              <a:t>coupled</a:t>
            </a:r>
            <a:r>
              <a:rPr lang="it-IT" sz="2800" dirty="0"/>
              <a:t> to a </a:t>
            </a:r>
            <a:r>
              <a:rPr lang="it-IT" sz="2800" dirty="0" err="1"/>
              <a:t>motor</a:t>
            </a:r>
            <a:r>
              <a:rPr lang="it-IT" sz="2800" dirty="0"/>
              <a:t> </a:t>
            </a:r>
            <a:r>
              <a:rPr lang="it-IT" sz="2800" dirty="0" err="1"/>
              <a:t>vehicle</a:t>
            </a:r>
            <a:r>
              <a:rPr lang="it-IT" sz="2800" dirty="0"/>
              <a:t>, </a:t>
            </a:r>
            <a:r>
              <a:rPr lang="it-IT" sz="2800" dirty="0" err="1"/>
              <a:t>excluding</a:t>
            </a:r>
            <a:r>
              <a:rPr lang="it-IT" sz="2800" dirty="0"/>
              <a:t> semi-trailers. </a:t>
            </a:r>
          </a:p>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ANHÄNGER: </a:t>
            </a:r>
            <a:r>
              <a:rPr lang="it-IT" sz="2800" dirty="0" err="1"/>
              <a:t>Jedes</a:t>
            </a:r>
            <a:r>
              <a:rPr lang="it-IT" sz="2800" dirty="0"/>
              <a:t> zum </a:t>
            </a:r>
            <a:r>
              <a:rPr lang="it-IT" sz="2800" dirty="0" err="1"/>
              <a:t>Anhängen</a:t>
            </a:r>
            <a:r>
              <a:rPr lang="it-IT" sz="2800" dirty="0"/>
              <a:t> an </a:t>
            </a:r>
            <a:r>
              <a:rPr lang="it-IT" sz="2800" dirty="0" err="1"/>
              <a:t>ein</a:t>
            </a:r>
            <a:r>
              <a:rPr lang="it-IT" sz="2800" dirty="0"/>
              <a:t> </a:t>
            </a:r>
            <a:r>
              <a:rPr lang="it-IT" sz="2800" dirty="0" err="1"/>
              <a:t>Kraftfahrzeug</a:t>
            </a:r>
            <a:r>
              <a:rPr lang="it-IT" sz="2800" dirty="0"/>
              <a:t> </a:t>
            </a:r>
            <a:r>
              <a:rPr lang="it-IT" sz="2800" dirty="0" err="1"/>
              <a:t>bestimmte</a:t>
            </a:r>
            <a:r>
              <a:rPr lang="it-IT" sz="2800" dirty="0"/>
              <a:t> </a:t>
            </a:r>
            <a:r>
              <a:rPr lang="it-IT" sz="2800" dirty="0" err="1"/>
              <a:t>motorlose</a:t>
            </a:r>
            <a:r>
              <a:rPr lang="it-IT" sz="2800" dirty="0"/>
              <a:t> </a:t>
            </a:r>
            <a:r>
              <a:rPr lang="it-IT" sz="2800" dirty="0" err="1"/>
              <a:t>Fahrzeug</a:t>
            </a:r>
            <a:r>
              <a:rPr lang="it-IT" sz="2800" dirty="0"/>
              <a:t> </a:t>
            </a:r>
            <a:r>
              <a:rPr lang="it-IT" sz="2800" dirty="0" err="1"/>
              <a:t>für</a:t>
            </a:r>
            <a:r>
              <a:rPr lang="it-IT" sz="2800" dirty="0"/>
              <a:t> </a:t>
            </a:r>
            <a:r>
              <a:rPr lang="it-IT" sz="2800" dirty="0" err="1"/>
              <a:t>den</a:t>
            </a:r>
            <a:r>
              <a:rPr lang="it-IT" sz="2800" dirty="0"/>
              <a:t> </a:t>
            </a:r>
            <a:r>
              <a:rPr lang="it-IT" sz="2800" dirty="0" err="1"/>
              <a:t>Güterverkehr</a:t>
            </a:r>
            <a:r>
              <a:rPr lang="it-IT" sz="2800" dirty="0"/>
              <a:t>, </a:t>
            </a:r>
            <a:r>
              <a:rPr lang="it-IT" sz="2800" dirty="0" err="1"/>
              <a:t>ausgenommen</a:t>
            </a:r>
            <a:r>
              <a:rPr lang="it-IT" sz="2800" dirty="0"/>
              <a:t> </a:t>
            </a:r>
            <a:r>
              <a:rPr lang="it-IT" sz="2800" dirty="0" err="1"/>
              <a:t>Sattelanhänger</a:t>
            </a:r>
            <a:r>
              <a:rPr lang="it-IT" sz="2800" dirty="0"/>
              <a:t>.</a:t>
            </a:r>
          </a:p>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 RIMORCHIO: Veicolo non motorizzato per il trasporto merci, atto ad essere accoppiato (o agganciato) ad un veicolo a motore, con esclusione dei semirimorchi.</a:t>
            </a:r>
            <a:endParaRPr lang="it-IT" dirty="0"/>
          </a:p>
        </p:txBody>
      </p:sp>
    </p:spTree>
    <p:extLst>
      <p:ext uri="{BB962C8B-B14F-4D97-AF65-F5344CB8AC3E}">
        <p14:creationId xmlns:p14="http://schemas.microsoft.com/office/powerpoint/2010/main" val="42516966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4C194-1548-EF5C-8090-59E9DD97A04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7B3A44E-12CA-C8A3-6272-FC3545942FD9}"/>
              </a:ext>
            </a:extLst>
          </p:cNvPr>
          <p:cNvSpPr txBox="1">
            <a:spLocks noChangeArrowheads="1"/>
          </p:cNvSpPr>
          <p:nvPr/>
        </p:nvSpPr>
        <p:spPr bwMode="auto">
          <a:xfrm>
            <a:off x="323528" y="188640"/>
            <a:ext cx="8229600" cy="6063198"/>
          </a:xfrm>
          <a:prstGeom prst="rect">
            <a:avLst/>
          </a:prstGeom>
          <a:noFill/>
          <a:ln w="9525">
            <a:noFill/>
            <a:miter lim="800000"/>
            <a:headEnd/>
            <a:tailEnd/>
          </a:ln>
        </p:spPr>
        <p:txBody>
          <a:bodyPr>
            <a:spAutoFit/>
          </a:bodyPr>
          <a:lstStyle/>
          <a:p>
            <a:r>
              <a:rPr lang="it-IT" sz="2800" dirty="0"/>
              <a:t>• </a:t>
            </a:r>
            <a:r>
              <a:rPr lang="it-IT" sz="2800" i="1" dirty="0"/>
              <a:t>Terminal </a:t>
            </a:r>
            <a:r>
              <a:rPr lang="it-IT" sz="2800" i="1" dirty="0" err="1"/>
              <a:t>als</a:t>
            </a:r>
            <a:r>
              <a:rPr lang="it-IT" sz="2800" i="1" dirty="0"/>
              <a:t> </a:t>
            </a:r>
            <a:r>
              <a:rPr lang="it-IT" sz="2800" i="1" dirty="0" err="1"/>
              <a:t>Systemschnittstelle</a:t>
            </a:r>
            <a:r>
              <a:rPr lang="it-IT" sz="2800" i="1" dirty="0"/>
              <a:t> </a:t>
            </a:r>
            <a:r>
              <a:rPr lang="it-IT" sz="2800" i="1" dirty="0" err="1"/>
              <a:t>für</a:t>
            </a:r>
            <a:r>
              <a:rPr lang="it-IT" sz="2800" i="1" dirty="0"/>
              <a:t> → </a:t>
            </a:r>
            <a:r>
              <a:rPr lang="it-IT" sz="2800" i="1" dirty="0" err="1"/>
              <a:t>Umschlagprozesse</a:t>
            </a:r>
            <a:r>
              <a:rPr lang="it-IT" sz="2800" i="1" dirty="0"/>
              <a:t> </a:t>
            </a:r>
            <a:r>
              <a:rPr lang="it-IT" sz="2800" i="1" dirty="0" err="1"/>
              <a:t>der</a:t>
            </a:r>
            <a:r>
              <a:rPr lang="it-IT" sz="2800" i="1" dirty="0"/>
              <a:t> </a:t>
            </a:r>
            <a:r>
              <a:rPr lang="it-IT" sz="2800" i="1" dirty="0" err="1"/>
              <a:t>Ladeeinheiten</a:t>
            </a:r>
            <a:r>
              <a:rPr lang="it-IT" sz="2800" i="1" dirty="0"/>
              <a:t> → </a:t>
            </a:r>
            <a:r>
              <a:rPr lang="it-IT" sz="2800" i="1" dirty="0" err="1"/>
              <a:t>Verkehrsträgerwechsel</a:t>
            </a:r>
            <a:r>
              <a:rPr lang="it-IT" sz="2800" i="1" dirty="0"/>
              <a:t> (Schiene, </a:t>
            </a:r>
            <a:r>
              <a:rPr lang="it-IT" sz="2800" i="1" dirty="0" err="1"/>
              <a:t>Wasserstraße</a:t>
            </a:r>
            <a:r>
              <a:rPr lang="it-IT" sz="2800" i="1" dirty="0"/>
              <a:t>, </a:t>
            </a:r>
            <a:r>
              <a:rPr lang="it-IT" sz="2800" i="1" dirty="0" err="1"/>
              <a:t>Straße</a:t>
            </a:r>
            <a:r>
              <a:rPr lang="it-IT" sz="2800" i="1" dirty="0"/>
              <a:t>) </a:t>
            </a:r>
          </a:p>
          <a:p>
            <a:r>
              <a:rPr lang="it-IT" sz="2800" i="1" dirty="0"/>
              <a:t>• </a:t>
            </a:r>
            <a:r>
              <a:rPr lang="it-IT" sz="2800" i="1" dirty="0" err="1"/>
              <a:t>Mengenbündelung</a:t>
            </a:r>
            <a:r>
              <a:rPr lang="it-IT" sz="2800" i="1" dirty="0"/>
              <a:t> </a:t>
            </a:r>
            <a:r>
              <a:rPr lang="it-IT" sz="2800" i="1" dirty="0" err="1"/>
              <a:t>durch</a:t>
            </a:r>
            <a:r>
              <a:rPr lang="it-IT" sz="2800" i="1" dirty="0"/>
              <a:t> </a:t>
            </a:r>
            <a:r>
              <a:rPr lang="it-IT" sz="2800" i="1" dirty="0" err="1"/>
              <a:t>Nutzung</a:t>
            </a:r>
            <a:r>
              <a:rPr lang="it-IT" sz="2800" i="1" dirty="0"/>
              <a:t> von </a:t>
            </a:r>
            <a:r>
              <a:rPr lang="it-IT" sz="2800" i="1" dirty="0" err="1"/>
              <a:t>Massentransportmitteln</a:t>
            </a:r>
            <a:r>
              <a:rPr lang="it-IT" sz="2800" i="1" dirty="0"/>
              <a:t> </a:t>
            </a:r>
            <a:r>
              <a:rPr lang="it-IT" sz="2800" i="1" dirty="0" err="1"/>
              <a:t>im</a:t>
            </a:r>
            <a:r>
              <a:rPr lang="it-IT" sz="2800" i="1" dirty="0"/>
              <a:t> </a:t>
            </a:r>
            <a:r>
              <a:rPr lang="it-IT" sz="2800" i="1" dirty="0" err="1"/>
              <a:t>Hauptlauf</a:t>
            </a:r>
            <a:endParaRPr lang="it-IT" sz="2800" i="1" dirty="0"/>
          </a:p>
          <a:p>
            <a:pPr marL="457200" indent="-457200">
              <a:buFont typeface="Arial" panose="020B0604020202020204" pitchFamily="34" charset="0"/>
              <a:buChar char="•"/>
            </a:pPr>
            <a:endParaRPr lang="it-IT" sz="2800" dirty="0"/>
          </a:p>
          <a:p>
            <a:pPr marL="457200" lvl="0" indent="-457200">
              <a:buFont typeface="Arial" panose="020B0604020202020204" pitchFamily="34" charset="0"/>
              <a:buChar char="•"/>
            </a:pPr>
            <a:r>
              <a:rPr lang="it-IT" sz="2800" dirty="0"/>
              <a:t>È usato come terminale di interfaccia per la spedizione delle unità di carico e gli scambi intermodali (rotaia, idrovia, strada).</a:t>
            </a:r>
          </a:p>
          <a:p>
            <a:pPr marL="457200" lvl="0" indent="-457200">
              <a:buFont typeface="Arial" panose="020B0604020202020204" pitchFamily="34" charset="0"/>
              <a:buChar char="•"/>
            </a:pPr>
            <a:r>
              <a:rPr lang="it-IT" sz="2800" dirty="0"/>
              <a:t>Si avvale dei mezzi di trasporto pubblico per la movimentazione e lo stoccaggio delle merci sulle tratte principali.</a:t>
            </a:r>
          </a:p>
          <a:p>
            <a:endParaRPr lang="it-IT" sz="2800" dirty="0"/>
          </a:p>
          <a:p>
            <a:endParaRPr lang="it-IT" dirty="0"/>
          </a:p>
        </p:txBody>
      </p:sp>
    </p:spTree>
    <p:extLst>
      <p:ext uri="{BB962C8B-B14F-4D97-AF65-F5344CB8AC3E}">
        <p14:creationId xmlns:p14="http://schemas.microsoft.com/office/powerpoint/2010/main" val="42614268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2B9A2-F9F1-4E4C-A4C0-0242D013834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A4B9876-4C52-933C-D2C1-76BD0A0A49B1}"/>
              </a:ext>
            </a:extLst>
          </p:cNvPr>
          <p:cNvSpPr txBox="1">
            <a:spLocks noChangeArrowheads="1"/>
          </p:cNvSpPr>
          <p:nvPr/>
        </p:nvSpPr>
        <p:spPr bwMode="auto">
          <a:xfrm>
            <a:off x="323528" y="188640"/>
            <a:ext cx="8229600" cy="3908762"/>
          </a:xfrm>
          <a:prstGeom prst="rect">
            <a:avLst/>
          </a:prstGeom>
          <a:noFill/>
          <a:ln w="9525">
            <a:noFill/>
            <a:miter lim="800000"/>
            <a:headEnd/>
            <a:tailEnd/>
          </a:ln>
        </p:spPr>
        <p:txBody>
          <a:bodyPr>
            <a:spAutoFit/>
          </a:bodyPr>
          <a:lstStyle/>
          <a:p>
            <a:r>
              <a:rPr lang="it-IT" sz="2800" dirty="0"/>
              <a:t>TERMINAL: A place </a:t>
            </a:r>
            <a:r>
              <a:rPr lang="it-IT" sz="2800" dirty="0" err="1"/>
              <a:t>equipped</a:t>
            </a:r>
            <a:r>
              <a:rPr lang="it-IT" sz="2800" dirty="0"/>
              <a:t> for the </a:t>
            </a:r>
            <a:r>
              <a:rPr lang="it-IT" sz="2800" dirty="0" err="1"/>
              <a:t>transshipment</a:t>
            </a:r>
            <a:r>
              <a:rPr lang="it-IT" sz="2800" dirty="0"/>
              <a:t> and storage of </a:t>
            </a:r>
            <a:r>
              <a:rPr lang="it-IT" sz="2800" dirty="0" err="1"/>
              <a:t>ITUs</a:t>
            </a:r>
            <a:r>
              <a:rPr lang="it-IT" sz="2800" dirty="0"/>
              <a:t>. </a:t>
            </a:r>
          </a:p>
          <a:p>
            <a:endParaRPr lang="it-IT" sz="2800" dirty="0"/>
          </a:p>
          <a:p>
            <a:r>
              <a:rPr lang="it-IT" sz="2800" dirty="0"/>
              <a:t>TERMINAL: </a:t>
            </a:r>
            <a:r>
              <a:rPr lang="it-IT" sz="2800" dirty="0" err="1"/>
              <a:t>Ein</a:t>
            </a:r>
            <a:r>
              <a:rPr lang="it-IT" sz="2800" dirty="0"/>
              <a:t> </a:t>
            </a:r>
            <a:r>
              <a:rPr lang="it-IT" sz="2800" dirty="0" err="1"/>
              <a:t>für</a:t>
            </a:r>
            <a:r>
              <a:rPr lang="it-IT" sz="2800" dirty="0"/>
              <a:t> </a:t>
            </a:r>
            <a:r>
              <a:rPr lang="it-IT" sz="2800" dirty="0" err="1"/>
              <a:t>den</a:t>
            </a:r>
            <a:r>
              <a:rPr lang="it-IT" sz="2800" dirty="0"/>
              <a:t> </a:t>
            </a:r>
            <a:r>
              <a:rPr lang="it-IT" sz="2800" dirty="0" err="1"/>
              <a:t>Umschlag</a:t>
            </a:r>
            <a:r>
              <a:rPr lang="it-IT" sz="2800" dirty="0"/>
              <a:t> und die </a:t>
            </a:r>
            <a:r>
              <a:rPr lang="it-IT" sz="2800" dirty="0" err="1"/>
              <a:t>Lagerung</a:t>
            </a:r>
            <a:r>
              <a:rPr lang="it-IT" sz="2800" dirty="0"/>
              <a:t> von ITE </a:t>
            </a:r>
            <a:r>
              <a:rPr lang="it-IT" sz="2800" dirty="0" err="1"/>
              <a:t>ausgerüsteter</a:t>
            </a:r>
            <a:r>
              <a:rPr lang="it-IT" sz="2800" dirty="0"/>
              <a:t> </a:t>
            </a:r>
            <a:r>
              <a:rPr lang="it-IT" sz="2800" dirty="0" err="1"/>
              <a:t>Ort</a:t>
            </a:r>
            <a:r>
              <a:rPr lang="it-IT" sz="2800" dirty="0"/>
              <a:t>. </a:t>
            </a:r>
          </a:p>
          <a:p>
            <a:endParaRPr lang="it-IT" sz="2800" dirty="0"/>
          </a:p>
          <a:p>
            <a:r>
              <a:rPr lang="it-IT" sz="2800" dirty="0"/>
              <a:t>TERMINAL(E): Luogo equipaggiato per il cambio di modalità ed il deposito delle UTI. </a:t>
            </a:r>
          </a:p>
          <a:p>
            <a:endParaRPr lang="it-IT" dirty="0"/>
          </a:p>
        </p:txBody>
      </p:sp>
    </p:spTree>
    <p:extLst>
      <p:ext uri="{BB962C8B-B14F-4D97-AF65-F5344CB8AC3E}">
        <p14:creationId xmlns:p14="http://schemas.microsoft.com/office/powerpoint/2010/main" val="813643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D8A52-861D-322D-9F0C-CC963B40402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61E1B88-099F-9CD9-19E9-5BBFD8F74AAB}"/>
              </a:ext>
            </a:extLst>
          </p:cNvPr>
          <p:cNvSpPr txBox="1">
            <a:spLocks noChangeArrowheads="1"/>
          </p:cNvSpPr>
          <p:nvPr/>
        </p:nvSpPr>
        <p:spPr bwMode="auto">
          <a:xfrm>
            <a:off x="323528" y="188640"/>
            <a:ext cx="8229600" cy="6093976"/>
          </a:xfrm>
          <a:prstGeom prst="rect">
            <a:avLst/>
          </a:prstGeom>
          <a:noFill/>
          <a:ln w="9525">
            <a:noFill/>
            <a:miter lim="800000"/>
            <a:headEnd/>
            <a:tailEnd/>
          </a:ln>
        </p:spPr>
        <p:txBody>
          <a:bodyPr>
            <a:spAutoFit/>
          </a:bodyPr>
          <a:lstStyle/>
          <a:p>
            <a:r>
              <a:rPr lang="it-IT" sz="2600" b="1" dirty="0"/>
              <a:t>Groupage</a:t>
            </a:r>
            <a:r>
              <a:rPr lang="it-IT" sz="2600" dirty="0"/>
              <a:t>: nel commercio internazionale indica un particolare tipo di spedizione che consiste nel riunire e raggruppare piccole partite provenienti da mittenti diversi ed indirizzate a destinatari diversi per costruire un lotto da introdurre successivamente, con un’operazione che viene denominata consolidamento, in una unità di carico.</a:t>
            </a:r>
          </a:p>
          <a:p>
            <a:endParaRPr lang="it-IT" sz="2600" b="1" dirty="0"/>
          </a:p>
          <a:p>
            <a:r>
              <a:rPr lang="it-IT" sz="2600" b="1" dirty="0"/>
              <a:t>Consolidamento: </a:t>
            </a:r>
            <a:r>
              <a:rPr lang="it-IT" sz="2600" dirty="0"/>
              <a:t>Operazione di preparazione di una spedizione ﻿</a:t>
            </a:r>
            <a:r>
              <a:rPr lang="it-IT" sz="2600" u="sng" dirty="0"/>
              <a:t>consolidata </a:t>
            </a:r>
            <a:r>
              <a:rPr lang="it-IT" sz="2600" dirty="0"/>
              <a:t>accorpando più partite. Detta anche groupage. L'operazione inversa è detta deconsolidamento o </a:t>
            </a:r>
            <a:r>
              <a:rPr lang="it-IT" sz="2600" dirty="0" err="1"/>
              <a:t>degroupage</a:t>
            </a:r>
            <a:r>
              <a:rPr lang="it-IT" sz="2600" dirty="0"/>
              <a:t>. ﻿</a:t>
            </a:r>
          </a:p>
          <a:p>
            <a:endParaRPr lang="it-IT" sz="2600" dirty="0"/>
          </a:p>
          <a:p>
            <a:r>
              <a:rPr lang="it-IT" sz="2600" b="1" dirty="0"/>
              <a:t>Unitizzazione:</a:t>
            </a:r>
            <a:r>
              <a:rPr lang="it-IT" sz="2600" dirty="0"/>
              <a:t> Consolidamento dei carichi in un’unica unità di trasporto intermodale ai fini di una più agevole movimentazione.</a:t>
            </a:r>
          </a:p>
        </p:txBody>
      </p:sp>
    </p:spTree>
    <p:extLst>
      <p:ext uri="{BB962C8B-B14F-4D97-AF65-F5344CB8AC3E}">
        <p14:creationId xmlns:p14="http://schemas.microsoft.com/office/powerpoint/2010/main" val="33245480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EB389-0C1A-B438-5355-4E6BB5546AE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ECDDA01-B72C-ECC5-BB76-9A0DFAF6B502}"/>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800" i="1" dirty="0" err="1"/>
              <a:t>Der</a:t>
            </a:r>
            <a:r>
              <a:rPr lang="it-IT" sz="2800" i="1" dirty="0"/>
              <a:t> </a:t>
            </a:r>
            <a:r>
              <a:rPr lang="it-IT" sz="2800" i="1" dirty="0" err="1"/>
              <a:t>Kombinierte</a:t>
            </a:r>
            <a:r>
              <a:rPr lang="it-IT" sz="2800" i="1" dirty="0"/>
              <a:t> </a:t>
            </a:r>
            <a:r>
              <a:rPr lang="it-IT" sz="2800" i="1" dirty="0" err="1"/>
              <a:t>Verkehr</a:t>
            </a:r>
            <a:r>
              <a:rPr lang="it-IT" sz="2800" i="1" dirty="0"/>
              <a:t> </a:t>
            </a:r>
            <a:r>
              <a:rPr lang="it-IT" sz="2800" i="1" dirty="0" err="1"/>
              <a:t>zeichnet</a:t>
            </a:r>
            <a:r>
              <a:rPr lang="it-IT" sz="2800" i="1" dirty="0"/>
              <a:t> </a:t>
            </a:r>
            <a:r>
              <a:rPr lang="it-IT" sz="2800" i="1" dirty="0" err="1"/>
              <a:t>sich</a:t>
            </a:r>
            <a:r>
              <a:rPr lang="it-IT" sz="2800" i="1" dirty="0"/>
              <a:t> </a:t>
            </a:r>
            <a:r>
              <a:rPr lang="it-IT" sz="2800" i="1" dirty="0" err="1"/>
              <a:t>durch</a:t>
            </a:r>
            <a:r>
              <a:rPr lang="it-IT" sz="2800" i="1" dirty="0"/>
              <a:t> </a:t>
            </a:r>
            <a:r>
              <a:rPr lang="it-IT" sz="2800" i="1" dirty="0" err="1"/>
              <a:t>eine</a:t>
            </a:r>
            <a:r>
              <a:rPr lang="it-IT" sz="2800" i="1" dirty="0"/>
              <a:t> </a:t>
            </a:r>
            <a:r>
              <a:rPr lang="it-IT" sz="2800" i="1" dirty="0" err="1"/>
              <a:t>mehrgliedrige</a:t>
            </a:r>
            <a:r>
              <a:rPr lang="it-IT" sz="2800" i="1" dirty="0"/>
              <a:t> </a:t>
            </a:r>
            <a:r>
              <a:rPr lang="it-IT" sz="2800" i="1" dirty="0" err="1"/>
              <a:t>Transportkette</a:t>
            </a:r>
            <a:r>
              <a:rPr lang="it-IT" sz="2800" i="1" dirty="0"/>
              <a:t> </a:t>
            </a:r>
            <a:r>
              <a:rPr lang="it-IT" sz="2800" i="1" dirty="0" err="1"/>
              <a:t>aus</a:t>
            </a:r>
            <a:r>
              <a:rPr lang="it-IT" sz="2800" i="1" dirty="0"/>
              <a:t>, </a:t>
            </a:r>
            <a:r>
              <a:rPr lang="it-IT" sz="2800" i="1" dirty="0" err="1"/>
              <a:t>welche</a:t>
            </a:r>
            <a:r>
              <a:rPr lang="it-IT" sz="2800" i="1" dirty="0"/>
              <a:t> </a:t>
            </a:r>
            <a:r>
              <a:rPr lang="it-IT" sz="2800" i="1" dirty="0" err="1"/>
              <a:t>sich</a:t>
            </a:r>
            <a:r>
              <a:rPr lang="it-IT" sz="2800" i="1" dirty="0"/>
              <a:t> </a:t>
            </a:r>
            <a:r>
              <a:rPr lang="it-IT" sz="2800" i="1" dirty="0" err="1"/>
              <a:t>üblicherweise</a:t>
            </a:r>
            <a:r>
              <a:rPr lang="it-IT" sz="2800" i="1" dirty="0"/>
              <a:t> </a:t>
            </a:r>
            <a:r>
              <a:rPr lang="it-IT" sz="2800" i="1" dirty="0" err="1"/>
              <a:t>aus</a:t>
            </a:r>
            <a:r>
              <a:rPr lang="it-IT" sz="2800" i="1" dirty="0"/>
              <a:t> </a:t>
            </a:r>
            <a:r>
              <a:rPr lang="it-IT" sz="2800" i="1" dirty="0" err="1"/>
              <a:t>einem</a:t>
            </a:r>
            <a:r>
              <a:rPr lang="it-IT" sz="2800" i="1" dirty="0"/>
              <a:t> </a:t>
            </a:r>
            <a:r>
              <a:rPr lang="it-IT" sz="2800" i="1" dirty="0" err="1"/>
              <a:t>Vor</a:t>
            </a:r>
            <a:r>
              <a:rPr lang="it-IT" sz="2800" i="1" dirty="0"/>
              <a:t>-, </a:t>
            </a:r>
            <a:r>
              <a:rPr lang="it-IT" sz="2800" i="1" dirty="0" err="1"/>
              <a:t>Haupt</a:t>
            </a:r>
            <a:r>
              <a:rPr lang="it-IT" sz="2800" i="1" dirty="0"/>
              <a:t>- und/ </a:t>
            </a:r>
            <a:r>
              <a:rPr lang="it-IT" sz="2800" i="1" dirty="0" err="1"/>
              <a:t>oder</a:t>
            </a:r>
            <a:r>
              <a:rPr lang="it-IT" sz="2800" i="1" dirty="0"/>
              <a:t> </a:t>
            </a:r>
            <a:r>
              <a:rPr lang="it-IT" sz="2800" i="1" dirty="0" err="1"/>
              <a:t>Nachlauf</a:t>
            </a:r>
            <a:r>
              <a:rPr lang="it-IT" sz="2800" i="1" dirty="0"/>
              <a:t> </a:t>
            </a:r>
            <a:r>
              <a:rPr lang="it-IT" sz="2800" i="1" dirty="0" err="1"/>
              <a:t>zusammensetzt</a:t>
            </a:r>
            <a:r>
              <a:rPr lang="it-IT" sz="2800" i="1" dirty="0"/>
              <a:t>. </a:t>
            </a:r>
            <a:r>
              <a:rPr lang="it-IT" sz="2800" i="1" dirty="0" err="1"/>
              <a:t>Charakteristisch</a:t>
            </a:r>
            <a:r>
              <a:rPr lang="it-IT" sz="2800" i="1" dirty="0"/>
              <a:t> </a:t>
            </a:r>
            <a:r>
              <a:rPr lang="it-IT" sz="2800" i="1" dirty="0" err="1"/>
              <a:t>bildet</a:t>
            </a:r>
            <a:r>
              <a:rPr lang="it-IT" sz="2800" i="1" dirty="0"/>
              <a:t> </a:t>
            </a:r>
            <a:r>
              <a:rPr lang="it-IT" sz="2800" i="1" dirty="0" err="1"/>
              <a:t>der</a:t>
            </a:r>
            <a:r>
              <a:rPr lang="it-IT" sz="2800" i="1" dirty="0"/>
              <a:t> </a:t>
            </a:r>
            <a:r>
              <a:rPr lang="it-IT" sz="2800" i="1" dirty="0" err="1"/>
              <a:t>Hauptlauf</a:t>
            </a:r>
            <a:r>
              <a:rPr lang="it-IT" sz="2800" i="1" dirty="0"/>
              <a:t> </a:t>
            </a:r>
            <a:r>
              <a:rPr lang="it-IT" sz="2800" i="1" dirty="0" err="1"/>
              <a:t>den</a:t>
            </a:r>
            <a:r>
              <a:rPr lang="it-IT" sz="2800" i="1" dirty="0"/>
              <a:t> </a:t>
            </a:r>
            <a:r>
              <a:rPr lang="it-IT" sz="2800" i="1" dirty="0" err="1"/>
              <a:t>längsten</a:t>
            </a:r>
            <a:r>
              <a:rPr lang="it-IT" sz="2800" i="1" dirty="0"/>
              <a:t> </a:t>
            </a:r>
            <a:r>
              <a:rPr lang="it-IT" sz="2800" i="1" dirty="0" err="1"/>
              <a:t>Transportabschnitt</a:t>
            </a:r>
            <a:r>
              <a:rPr lang="it-IT" sz="2800" i="1" dirty="0"/>
              <a:t>, </a:t>
            </a:r>
            <a:r>
              <a:rPr lang="it-IT" sz="2800" i="1" dirty="0" err="1"/>
              <a:t>welcher</a:t>
            </a:r>
            <a:r>
              <a:rPr lang="it-IT" sz="2800" i="1" dirty="0"/>
              <a:t> </a:t>
            </a:r>
            <a:r>
              <a:rPr lang="it-IT" sz="2800" i="1" dirty="0" err="1"/>
              <a:t>mit</a:t>
            </a:r>
            <a:r>
              <a:rPr lang="it-IT" sz="2800" i="1" dirty="0"/>
              <a:t> </a:t>
            </a:r>
            <a:r>
              <a:rPr lang="it-IT" sz="2800" i="1" dirty="0" err="1"/>
              <a:t>Eisenbahn</a:t>
            </a:r>
            <a:r>
              <a:rPr lang="it-IT" sz="2800" i="1" dirty="0"/>
              <a:t> </a:t>
            </a:r>
            <a:r>
              <a:rPr lang="it-IT" sz="2800" i="1" dirty="0" err="1"/>
              <a:t>oder</a:t>
            </a:r>
            <a:r>
              <a:rPr lang="it-IT" sz="2800" i="1" dirty="0"/>
              <a:t> </a:t>
            </a:r>
            <a:r>
              <a:rPr lang="it-IT" sz="2800" i="1" dirty="0" err="1"/>
              <a:t>Binnenschiff</a:t>
            </a:r>
            <a:r>
              <a:rPr lang="it-IT" sz="2800" i="1" dirty="0"/>
              <a:t> </a:t>
            </a:r>
            <a:r>
              <a:rPr lang="it-IT" sz="2800" i="1" dirty="0" err="1"/>
              <a:t>zurückgelegt</a:t>
            </a:r>
            <a:r>
              <a:rPr lang="it-IT" sz="2800" i="1" dirty="0"/>
              <a:t> </a:t>
            </a:r>
            <a:r>
              <a:rPr lang="it-IT" sz="2800" i="1" dirty="0" err="1"/>
              <a:t>wird</a:t>
            </a:r>
            <a:r>
              <a:rPr lang="it-IT" sz="2800" i="1" dirty="0"/>
              <a:t>. </a:t>
            </a:r>
          </a:p>
          <a:p>
            <a:endParaRPr lang="it-IT" sz="2800" dirty="0"/>
          </a:p>
          <a:p>
            <a:r>
              <a:rPr lang="it-IT" sz="2800" dirty="0"/>
              <a:t>Il trasporto combinato è caratterizzato da una catena di trasporto articolata su più segmenti, generalmente suddivisa in tratta preliminare, principale e/o finale. La tratta principale rappresenta di solito il segmento di trasporto più esteso e viene abitualmente effettuata mediante modalità fluviali o ferroviarie. </a:t>
            </a:r>
          </a:p>
        </p:txBody>
      </p:sp>
    </p:spTree>
    <p:extLst>
      <p:ext uri="{BB962C8B-B14F-4D97-AF65-F5344CB8AC3E}">
        <p14:creationId xmlns:p14="http://schemas.microsoft.com/office/powerpoint/2010/main" val="35560984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230BA-EB43-B17F-C27C-540A51821B3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25FD5FE-2DFA-5A53-8E2D-B0E9E008FF70}"/>
              </a:ext>
            </a:extLst>
          </p:cNvPr>
          <p:cNvSpPr txBox="1">
            <a:spLocks noChangeArrowheads="1"/>
          </p:cNvSpPr>
          <p:nvPr/>
        </p:nvSpPr>
        <p:spPr bwMode="auto">
          <a:xfrm>
            <a:off x="323528" y="188640"/>
            <a:ext cx="8229600" cy="6555641"/>
          </a:xfrm>
          <a:prstGeom prst="rect">
            <a:avLst/>
          </a:prstGeom>
          <a:noFill/>
          <a:ln w="9525">
            <a:noFill/>
            <a:miter lim="800000"/>
            <a:headEnd/>
            <a:tailEnd/>
          </a:ln>
        </p:spPr>
        <p:txBody>
          <a:bodyPr>
            <a:spAutoFit/>
          </a:bodyPr>
          <a:lstStyle/>
          <a:p>
            <a:r>
              <a:rPr lang="it-IT" sz="2800" i="1" dirty="0" err="1"/>
              <a:t>Der</a:t>
            </a:r>
            <a:r>
              <a:rPr lang="it-IT" sz="2800" i="1" dirty="0"/>
              <a:t> </a:t>
            </a:r>
            <a:r>
              <a:rPr lang="it-IT" sz="2800" i="1" dirty="0" err="1"/>
              <a:t>Vor</a:t>
            </a:r>
            <a:r>
              <a:rPr lang="it-IT" sz="2800" i="1" dirty="0"/>
              <a:t>- und/ </a:t>
            </a:r>
            <a:r>
              <a:rPr lang="it-IT" sz="2800" i="1" dirty="0" err="1"/>
              <a:t>oder</a:t>
            </a:r>
            <a:r>
              <a:rPr lang="it-IT" sz="2800" i="1" dirty="0"/>
              <a:t> </a:t>
            </a:r>
            <a:r>
              <a:rPr lang="it-IT" sz="2800" i="1" dirty="0" err="1"/>
              <a:t>Nachlauf</a:t>
            </a:r>
            <a:r>
              <a:rPr lang="it-IT" sz="2800" i="1" dirty="0"/>
              <a:t> </a:t>
            </a:r>
            <a:r>
              <a:rPr lang="it-IT" sz="2800" i="1" dirty="0" err="1"/>
              <a:t>im</a:t>
            </a:r>
            <a:r>
              <a:rPr lang="it-IT" sz="2800" i="1" dirty="0"/>
              <a:t> </a:t>
            </a:r>
            <a:r>
              <a:rPr lang="it-IT" sz="2800" i="1" dirty="0" err="1"/>
              <a:t>Kombinierten</a:t>
            </a:r>
            <a:r>
              <a:rPr lang="it-IT" sz="2800" i="1" dirty="0"/>
              <a:t> </a:t>
            </a:r>
            <a:r>
              <a:rPr lang="it-IT" sz="2800" i="1" dirty="0" err="1"/>
              <a:t>Verkehr</a:t>
            </a:r>
            <a:r>
              <a:rPr lang="it-IT" sz="2800" i="1" dirty="0"/>
              <a:t> </a:t>
            </a:r>
            <a:r>
              <a:rPr lang="it-IT" sz="2800" i="1" dirty="0" err="1"/>
              <a:t>wird</a:t>
            </a:r>
            <a:r>
              <a:rPr lang="it-IT" sz="2800" i="1" dirty="0"/>
              <a:t> </a:t>
            </a:r>
            <a:r>
              <a:rPr lang="it-IT" sz="2800" i="1" dirty="0" err="1"/>
              <a:t>mit</a:t>
            </a:r>
            <a:r>
              <a:rPr lang="it-IT" sz="2800" i="1" dirty="0"/>
              <a:t> </a:t>
            </a:r>
            <a:r>
              <a:rPr lang="it-IT" sz="2800" i="1" dirty="0" err="1"/>
              <a:t>Lkw</a:t>
            </a:r>
            <a:r>
              <a:rPr lang="it-IT" sz="2800" i="1" dirty="0"/>
              <a:t> </a:t>
            </a:r>
            <a:r>
              <a:rPr lang="it-IT" sz="2800" i="1" dirty="0" err="1"/>
              <a:t>durchgeführt</a:t>
            </a:r>
            <a:r>
              <a:rPr lang="it-IT" sz="2800" i="1" dirty="0"/>
              <a:t>. Die </a:t>
            </a:r>
            <a:r>
              <a:rPr lang="it-IT" sz="2800" i="1" dirty="0" err="1"/>
              <a:t>Ladeeinheit</a:t>
            </a:r>
            <a:r>
              <a:rPr lang="it-IT" sz="2800" i="1" dirty="0"/>
              <a:t>, in </a:t>
            </a:r>
            <a:r>
              <a:rPr lang="it-IT" sz="2800" i="1" dirty="0" err="1"/>
              <a:t>der</a:t>
            </a:r>
            <a:r>
              <a:rPr lang="it-IT" sz="2800" i="1" dirty="0"/>
              <a:t> die </a:t>
            </a:r>
            <a:r>
              <a:rPr lang="it-IT" sz="2800" i="1" dirty="0" err="1"/>
              <a:t>Güter</a:t>
            </a:r>
            <a:r>
              <a:rPr lang="it-IT" sz="2800" i="1" dirty="0"/>
              <a:t> </a:t>
            </a:r>
            <a:r>
              <a:rPr lang="it-IT" sz="2800" i="1" dirty="0" err="1"/>
              <a:t>transportiert</a:t>
            </a:r>
            <a:r>
              <a:rPr lang="it-IT" sz="2800" i="1" dirty="0"/>
              <a:t> </a:t>
            </a:r>
            <a:r>
              <a:rPr lang="it-IT" sz="2800" i="1" dirty="0" err="1"/>
              <a:t>werden</a:t>
            </a:r>
            <a:r>
              <a:rPr lang="it-IT" sz="2800" i="1" dirty="0"/>
              <a:t>, </a:t>
            </a:r>
            <a:r>
              <a:rPr lang="it-IT" sz="2800" i="1" dirty="0" err="1"/>
              <a:t>bleibt</a:t>
            </a:r>
            <a:r>
              <a:rPr lang="it-IT" sz="2800" i="1" dirty="0"/>
              <a:t> </a:t>
            </a:r>
            <a:r>
              <a:rPr lang="it-IT" sz="2800" i="1" dirty="0" err="1"/>
              <a:t>während</a:t>
            </a:r>
            <a:r>
              <a:rPr lang="it-IT" sz="2800" i="1" dirty="0"/>
              <a:t> </a:t>
            </a:r>
            <a:r>
              <a:rPr lang="it-IT" sz="2800" i="1" dirty="0" err="1"/>
              <a:t>des</a:t>
            </a:r>
            <a:r>
              <a:rPr lang="it-IT" sz="2800" i="1" dirty="0"/>
              <a:t> </a:t>
            </a:r>
            <a:r>
              <a:rPr lang="it-IT" sz="2800" i="1" dirty="0" err="1"/>
              <a:t>gesamten</a:t>
            </a:r>
            <a:r>
              <a:rPr lang="it-IT" sz="2800" i="1" dirty="0"/>
              <a:t> </a:t>
            </a:r>
            <a:r>
              <a:rPr lang="it-IT" sz="2800" i="1" dirty="0" err="1"/>
              <a:t>Transports</a:t>
            </a:r>
            <a:r>
              <a:rPr lang="it-IT" sz="2800" i="1" dirty="0"/>
              <a:t> — </a:t>
            </a:r>
            <a:r>
              <a:rPr lang="it-IT" sz="2800" i="1" dirty="0" err="1"/>
              <a:t>vom</a:t>
            </a:r>
            <a:r>
              <a:rPr lang="it-IT" sz="2800" i="1" dirty="0"/>
              <a:t> </a:t>
            </a:r>
            <a:r>
              <a:rPr lang="it-IT" sz="2800" i="1" dirty="0" err="1"/>
              <a:t>Versender</a:t>
            </a:r>
            <a:r>
              <a:rPr lang="it-IT" sz="2800" i="1" dirty="0"/>
              <a:t> bis zum </a:t>
            </a:r>
            <a:r>
              <a:rPr lang="it-IT" sz="2800" i="1" dirty="0" err="1"/>
              <a:t>Endkunden</a:t>
            </a:r>
            <a:r>
              <a:rPr lang="it-IT" sz="2800" i="1" dirty="0"/>
              <a:t> — </a:t>
            </a:r>
            <a:r>
              <a:rPr lang="it-IT" sz="2800" i="1" dirty="0" err="1"/>
              <a:t>geschlossen</a:t>
            </a:r>
            <a:r>
              <a:rPr lang="it-IT" sz="2800" i="1" dirty="0"/>
              <a:t>. </a:t>
            </a:r>
            <a:r>
              <a:rPr lang="it-IT" sz="2800" i="1" dirty="0" err="1"/>
              <a:t>Lediglich</a:t>
            </a:r>
            <a:r>
              <a:rPr lang="it-IT" sz="2800" i="1" dirty="0"/>
              <a:t> </a:t>
            </a:r>
            <a:r>
              <a:rPr lang="it-IT" sz="2800" i="1" dirty="0" err="1"/>
              <a:t>den</a:t>
            </a:r>
            <a:r>
              <a:rPr lang="it-IT" sz="2800" i="1" dirty="0"/>
              <a:t> </a:t>
            </a:r>
            <a:r>
              <a:rPr lang="it-IT" sz="2800" i="1" dirty="0" err="1"/>
              <a:t>Zollbehörden</a:t>
            </a:r>
            <a:r>
              <a:rPr lang="it-IT" sz="2800" i="1" dirty="0"/>
              <a:t> </a:t>
            </a:r>
            <a:r>
              <a:rPr lang="it-IT" sz="2800" i="1" dirty="0" err="1"/>
              <a:t>ist</a:t>
            </a:r>
            <a:r>
              <a:rPr lang="it-IT" sz="2800" i="1" dirty="0"/>
              <a:t> es </a:t>
            </a:r>
            <a:r>
              <a:rPr lang="it-IT" sz="2800" i="1" dirty="0" err="1"/>
              <a:t>vorbehalten</a:t>
            </a:r>
            <a:r>
              <a:rPr lang="it-IT" sz="2800" i="1" dirty="0"/>
              <a:t>, </a:t>
            </a:r>
            <a:r>
              <a:rPr lang="it-IT" sz="2800" i="1" dirty="0" err="1"/>
              <a:t>im</a:t>
            </a:r>
            <a:r>
              <a:rPr lang="it-IT" sz="2800" i="1" dirty="0"/>
              <a:t> </a:t>
            </a:r>
            <a:r>
              <a:rPr lang="it-IT" sz="2800" i="1" dirty="0" err="1"/>
              <a:t>Rahmen</a:t>
            </a:r>
            <a:r>
              <a:rPr lang="it-IT" sz="2800" i="1" dirty="0"/>
              <a:t> </a:t>
            </a:r>
            <a:r>
              <a:rPr lang="it-IT" sz="2800" i="1" dirty="0" err="1"/>
              <a:t>einer</a:t>
            </a:r>
            <a:r>
              <a:rPr lang="it-IT" sz="2800" i="1" dirty="0"/>
              <a:t> </a:t>
            </a:r>
            <a:r>
              <a:rPr lang="it-IT" sz="2800" i="1" dirty="0" err="1"/>
              <a:t>Prüfung</a:t>
            </a:r>
            <a:r>
              <a:rPr lang="it-IT" sz="2800" i="1" dirty="0"/>
              <a:t> die </a:t>
            </a:r>
            <a:r>
              <a:rPr lang="it-IT" sz="2800" i="1" dirty="0" err="1"/>
              <a:t>Ladeeinheiten</a:t>
            </a:r>
            <a:r>
              <a:rPr lang="it-IT" sz="2800" i="1" dirty="0"/>
              <a:t> </a:t>
            </a:r>
            <a:r>
              <a:rPr lang="it-IT" sz="2800" i="1" dirty="0" err="1"/>
              <a:t>zu</a:t>
            </a:r>
            <a:r>
              <a:rPr lang="it-IT" sz="2800" i="1" dirty="0"/>
              <a:t> </a:t>
            </a:r>
            <a:r>
              <a:rPr lang="it-IT" sz="2800" i="1" dirty="0" err="1"/>
              <a:t>öffnen</a:t>
            </a:r>
            <a:r>
              <a:rPr lang="it-IT" sz="2800" i="1" dirty="0"/>
              <a:t>. </a:t>
            </a:r>
          </a:p>
          <a:p>
            <a:endParaRPr lang="it-IT" sz="2800" dirty="0"/>
          </a:p>
          <a:p>
            <a:r>
              <a:rPr lang="it-IT" sz="2800" dirty="0"/>
              <a:t>Le fasi preliminari e/o finali del trasporto sono invece affidate al trasporto su strada tramite camion. L'unità di carico utilizzata per il trasporto delle merci resta chiusa per tutta la durata del percorso, dal mittente fino al destinatario finale. Durante un controllo, le autorità doganali si riservano il diritto di procedere all’apertura dell’unità di carico. </a:t>
            </a:r>
          </a:p>
        </p:txBody>
      </p:sp>
    </p:spTree>
    <p:extLst>
      <p:ext uri="{BB962C8B-B14F-4D97-AF65-F5344CB8AC3E}">
        <p14:creationId xmlns:p14="http://schemas.microsoft.com/office/powerpoint/2010/main" val="42902474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19F56-0097-51F0-0B3E-93A7F7A862C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594C11B-0848-CE2F-CBC7-9C3EF4782AEC}"/>
              </a:ext>
            </a:extLst>
          </p:cNvPr>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it-IT" i="1" dirty="0" err="1"/>
              <a:t>Erst</a:t>
            </a:r>
            <a:r>
              <a:rPr lang="it-IT" i="1" dirty="0"/>
              <a:t> </a:t>
            </a:r>
            <a:r>
              <a:rPr lang="it-IT" i="1" dirty="0" err="1"/>
              <a:t>als</a:t>
            </a:r>
            <a:r>
              <a:rPr lang="it-IT" i="1" dirty="0"/>
              <a:t> Florenz </a:t>
            </a:r>
            <a:r>
              <a:rPr lang="it-IT" i="1" dirty="0" err="1"/>
              <a:t>im</a:t>
            </a:r>
            <a:r>
              <a:rPr lang="it-IT" i="1" dirty="0"/>
              <a:t> 15. </a:t>
            </a:r>
            <a:r>
              <a:rPr lang="en-US" i="1" dirty="0" err="1"/>
              <a:t>Jahrhundert</a:t>
            </a:r>
            <a:r>
              <a:rPr lang="en-US" i="1" dirty="0"/>
              <a:t> </a:t>
            </a:r>
            <a:r>
              <a:rPr lang="en-US" i="1" dirty="0" err="1"/>
              <a:t>mit</a:t>
            </a:r>
            <a:r>
              <a:rPr lang="en-US" i="1" dirty="0"/>
              <a:t> </a:t>
            </a:r>
            <a:r>
              <a:rPr lang="en-US" i="1" dirty="0" err="1"/>
              <a:t>einem</a:t>
            </a:r>
            <a:r>
              <a:rPr lang="en-US" i="1" dirty="0"/>
              <a:t> </a:t>
            </a:r>
            <a:r>
              <a:rPr lang="en-US" i="1" dirty="0" err="1"/>
              <a:t>mächtigen</a:t>
            </a:r>
            <a:r>
              <a:rPr lang="en-US" i="1" dirty="0"/>
              <a:t> </a:t>
            </a:r>
            <a:r>
              <a:rPr lang="en-US" i="1" dirty="0" err="1"/>
              <a:t>externen</a:t>
            </a:r>
            <a:r>
              <a:rPr lang="en-US" i="1" dirty="0"/>
              <a:t> Feind </a:t>
            </a:r>
            <a:r>
              <a:rPr lang="en-US" i="1" dirty="0" err="1"/>
              <a:t>konfrontiert</a:t>
            </a:r>
            <a:r>
              <a:rPr lang="en-US" i="1" dirty="0"/>
              <a:t> war, </a:t>
            </a:r>
            <a:r>
              <a:rPr lang="en-US" i="1" dirty="0" err="1"/>
              <a:t>schlossen</a:t>
            </a:r>
            <a:r>
              <a:rPr lang="en-US" i="1" dirty="0"/>
              <a:t> </a:t>
            </a:r>
            <a:r>
              <a:rPr lang="en-US" i="1" dirty="0" err="1"/>
              <a:t>sich</a:t>
            </a:r>
            <a:r>
              <a:rPr lang="en-US" i="1" dirty="0"/>
              <a:t> seine Bürger </a:t>
            </a:r>
            <a:r>
              <a:rPr lang="en-US" i="1" dirty="0" err="1"/>
              <a:t>zusammen</a:t>
            </a:r>
            <a:r>
              <a:rPr lang="en-US" i="1" dirty="0"/>
              <a:t>, </a:t>
            </a:r>
            <a:r>
              <a:rPr lang="en-US" i="1" dirty="0" err="1"/>
              <a:t>wie</a:t>
            </a:r>
            <a:r>
              <a:rPr lang="en-US" i="1" dirty="0"/>
              <a:t> Niccolò Machiavelli </a:t>
            </a:r>
            <a:r>
              <a:rPr lang="en-US" i="1" dirty="0" err="1"/>
              <a:t>uns</a:t>
            </a:r>
            <a:r>
              <a:rPr lang="en-US" i="1" dirty="0"/>
              <a:t> in seinen „</a:t>
            </a:r>
            <a:r>
              <a:rPr lang="en-US" i="1" dirty="0" err="1"/>
              <a:t>Florentinischen</a:t>
            </a:r>
            <a:r>
              <a:rPr lang="en-US" i="1" dirty="0"/>
              <a:t> </a:t>
            </a:r>
            <a:r>
              <a:rPr lang="en-US" i="1" dirty="0" err="1"/>
              <a:t>Geschichten</a:t>
            </a:r>
            <a:r>
              <a:rPr lang="en-US" i="1" dirty="0"/>
              <a:t>“ </a:t>
            </a:r>
            <a:r>
              <a:rPr lang="en-US" i="1" dirty="0" err="1"/>
              <a:t>berichtet</a:t>
            </a:r>
            <a:r>
              <a:rPr lang="en-US" i="1" dirty="0"/>
              <a:t>. </a:t>
            </a:r>
          </a:p>
          <a:p>
            <a:endParaRPr lang="it-IT" dirty="0"/>
          </a:p>
          <a:p>
            <a:r>
              <a:rPr lang="it-IT" dirty="0"/>
              <a:t>Come ci racconta NM nelle sue “Istorie fiorentine”, solo quando Firenze, nel XV secolo, fece fronte ad un potente nemico esterno, i suoi cittadini si allearono.</a:t>
            </a:r>
          </a:p>
          <a:p>
            <a:r>
              <a:rPr lang="it-IT" dirty="0"/>
              <a:t> </a:t>
            </a:r>
          </a:p>
        </p:txBody>
      </p:sp>
    </p:spTree>
    <p:extLst>
      <p:ext uri="{BB962C8B-B14F-4D97-AF65-F5344CB8AC3E}">
        <p14:creationId xmlns:p14="http://schemas.microsoft.com/office/powerpoint/2010/main" val="2224986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04ACE-7CC9-AD73-0FBC-F79CA5F6E22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F8462DC-8E86-4BCA-AB76-A55936A42A4C}"/>
              </a:ext>
            </a:extLst>
          </p:cNvPr>
          <p:cNvSpPr txBox="1">
            <a:spLocks noChangeArrowheads="1"/>
          </p:cNvSpPr>
          <p:nvPr/>
        </p:nvSpPr>
        <p:spPr bwMode="auto">
          <a:xfrm>
            <a:off x="323528" y="188640"/>
            <a:ext cx="8229600" cy="3970318"/>
          </a:xfrm>
          <a:prstGeom prst="rect">
            <a:avLst/>
          </a:prstGeom>
          <a:noFill/>
          <a:ln w="9525">
            <a:noFill/>
            <a:miter lim="800000"/>
            <a:headEnd/>
            <a:tailEnd/>
          </a:ln>
        </p:spPr>
        <p:txBody>
          <a:bodyPr>
            <a:spAutoFit/>
          </a:bodyPr>
          <a:lstStyle/>
          <a:p>
            <a:r>
              <a:rPr lang="it-IT" sz="2800" dirty="0"/>
              <a:t>VERLADER/ABSENDER/VERSENDER: Die </a:t>
            </a:r>
            <a:r>
              <a:rPr lang="it-IT" sz="2800" dirty="0" err="1"/>
              <a:t>Person</a:t>
            </a:r>
            <a:r>
              <a:rPr lang="it-IT" sz="2800" dirty="0"/>
              <a:t>, die </a:t>
            </a:r>
            <a:r>
              <a:rPr lang="it-IT" sz="2800" dirty="0" err="1"/>
              <a:t>Güter</a:t>
            </a:r>
            <a:r>
              <a:rPr lang="it-IT" sz="2800" dirty="0"/>
              <a:t> in die </a:t>
            </a:r>
            <a:r>
              <a:rPr lang="it-IT" sz="2800" dirty="0" err="1"/>
              <a:t>Obhut</a:t>
            </a:r>
            <a:r>
              <a:rPr lang="it-IT" sz="2800" dirty="0"/>
              <a:t> </a:t>
            </a:r>
            <a:r>
              <a:rPr lang="it-IT" sz="2800" dirty="0" err="1"/>
              <a:t>Anderer</a:t>
            </a:r>
            <a:r>
              <a:rPr lang="it-IT" sz="2800" dirty="0"/>
              <a:t> (</a:t>
            </a:r>
            <a:r>
              <a:rPr lang="it-IT" sz="2800" dirty="0" err="1"/>
              <a:t>Spediteur</a:t>
            </a:r>
            <a:r>
              <a:rPr lang="it-IT" sz="2800" dirty="0"/>
              <a:t> </a:t>
            </a:r>
            <a:r>
              <a:rPr lang="it-IT" sz="2800" dirty="0" err="1"/>
              <a:t>oder</a:t>
            </a:r>
            <a:r>
              <a:rPr lang="it-IT" sz="2800" dirty="0"/>
              <a:t> </a:t>
            </a:r>
            <a:r>
              <a:rPr lang="it-IT" sz="2800" dirty="0" err="1"/>
              <a:t>Frachtführer</a:t>
            </a:r>
            <a:r>
              <a:rPr lang="it-IT" sz="2800" dirty="0"/>
              <a:t>) </a:t>
            </a:r>
            <a:r>
              <a:rPr lang="it-IT" sz="2800" dirty="0" err="1"/>
              <a:t>gibt</a:t>
            </a:r>
            <a:r>
              <a:rPr lang="it-IT" sz="2800" dirty="0"/>
              <a:t>, </a:t>
            </a:r>
            <a:r>
              <a:rPr lang="it-IT" sz="2800" dirty="0" err="1"/>
              <a:t>um</a:t>
            </a:r>
            <a:r>
              <a:rPr lang="it-IT" sz="2800" dirty="0"/>
              <a:t> </a:t>
            </a:r>
            <a:r>
              <a:rPr lang="it-IT" sz="2800" dirty="0" err="1"/>
              <a:t>diese</a:t>
            </a:r>
            <a:r>
              <a:rPr lang="it-IT" sz="2800" dirty="0"/>
              <a:t> an </a:t>
            </a:r>
            <a:r>
              <a:rPr lang="it-IT" sz="2800" dirty="0" err="1"/>
              <a:t>den</a:t>
            </a:r>
            <a:r>
              <a:rPr lang="it-IT" sz="2800" dirty="0"/>
              <a:t> </a:t>
            </a:r>
            <a:r>
              <a:rPr lang="it-IT" sz="2800" dirty="0" err="1"/>
              <a:t>Empfänger</a:t>
            </a:r>
            <a:r>
              <a:rPr lang="it-IT" sz="2800" dirty="0"/>
              <a:t> </a:t>
            </a:r>
            <a:r>
              <a:rPr lang="it-IT" sz="2800" dirty="0" err="1"/>
              <a:t>auszuliefern</a:t>
            </a:r>
            <a:r>
              <a:rPr lang="it-IT" sz="2800" dirty="0"/>
              <a:t>.</a:t>
            </a:r>
          </a:p>
          <a:p>
            <a:endParaRPr lang="it-IT" sz="2800" dirty="0"/>
          </a:p>
          <a:p>
            <a:r>
              <a:rPr lang="it-IT" sz="2800" dirty="0"/>
              <a:t> SPEDITORE/MITTENTE/CARICATORE: Persona o impresa che affida a terzi (spedizioniere, operatore di trasporto, trasportatore) della merce affinché sia consegnata ad un destinatario.</a:t>
            </a:r>
          </a:p>
        </p:txBody>
      </p:sp>
    </p:spTree>
    <p:extLst>
      <p:ext uri="{BB962C8B-B14F-4D97-AF65-F5344CB8AC3E}">
        <p14:creationId xmlns:p14="http://schemas.microsoft.com/office/powerpoint/2010/main" val="42778138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9D2FD-927F-E508-7D33-F4AB98A6837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A2712CE-46BA-BCC2-4213-98988055285A}"/>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800" i="1" dirty="0" err="1"/>
              <a:t>Das</a:t>
            </a:r>
            <a:r>
              <a:rPr lang="it-IT" sz="2800" i="1" dirty="0"/>
              <a:t> </a:t>
            </a:r>
            <a:r>
              <a:rPr lang="it-IT" sz="2800" i="1" dirty="0" err="1"/>
              <a:t>sogenannte</a:t>
            </a:r>
            <a:r>
              <a:rPr lang="it-IT" sz="2800" i="1" dirty="0"/>
              <a:t> Terminal (</a:t>
            </a:r>
            <a:r>
              <a:rPr lang="it-IT" sz="2800" i="1" dirty="0" err="1"/>
              <a:t>auch</a:t>
            </a:r>
            <a:r>
              <a:rPr lang="it-IT" sz="2800" i="1" dirty="0"/>
              <a:t> KV-Terminal, Hinterland-Terminal, </a:t>
            </a:r>
            <a:r>
              <a:rPr lang="it-IT" sz="2800" i="1" dirty="0" err="1"/>
              <a:t>Umschlaganlage</a:t>
            </a:r>
            <a:r>
              <a:rPr lang="it-IT" sz="2800" i="1" dirty="0"/>
              <a:t>, </a:t>
            </a:r>
            <a:r>
              <a:rPr lang="it-IT" sz="2800" i="1" dirty="0" err="1"/>
              <a:t>Umschlagbahnhof</a:t>
            </a:r>
            <a:r>
              <a:rPr lang="it-IT" sz="2800" i="1" dirty="0"/>
              <a:t> </a:t>
            </a:r>
            <a:r>
              <a:rPr lang="it-IT" sz="2800" i="1" dirty="0" err="1"/>
              <a:t>genannt</a:t>
            </a:r>
            <a:r>
              <a:rPr lang="it-IT" sz="2800" i="1" dirty="0"/>
              <a:t>) </a:t>
            </a:r>
            <a:r>
              <a:rPr lang="it-IT" sz="2800" i="1" dirty="0" err="1"/>
              <a:t>bildet</a:t>
            </a:r>
            <a:r>
              <a:rPr lang="it-IT" sz="2800" i="1" dirty="0"/>
              <a:t> die </a:t>
            </a:r>
            <a:r>
              <a:rPr lang="it-IT" sz="2800" i="1" dirty="0" err="1"/>
              <a:t>Schnittstelle</a:t>
            </a:r>
            <a:r>
              <a:rPr lang="it-IT" sz="2800" i="1" dirty="0"/>
              <a:t> </a:t>
            </a:r>
            <a:r>
              <a:rPr lang="it-IT" sz="2800" i="1" dirty="0" err="1"/>
              <a:t>zwischen</a:t>
            </a:r>
            <a:r>
              <a:rPr lang="it-IT" sz="2800" i="1" dirty="0"/>
              <a:t> </a:t>
            </a:r>
            <a:r>
              <a:rPr lang="it-IT" sz="2800" i="1" dirty="0" err="1"/>
              <a:t>den</a:t>
            </a:r>
            <a:r>
              <a:rPr lang="it-IT" sz="2800" i="1" dirty="0"/>
              <a:t> </a:t>
            </a:r>
            <a:r>
              <a:rPr lang="it-IT" sz="2800" i="1" dirty="0" err="1"/>
              <a:t>Transportabschnitten</a:t>
            </a:r>
            <a:r>
              <a:rPr lang="it-IT" sz="2800" i="1" dirty="0"/>
              <a:t>. </a:t>
            </a:r>
            <a:r>
              <a:rPr lang="it-IT" sz="2800" i="1" dirty="0" err="1"/>
              <a:t>Hier</a:t>
            </a:r>
            <a:r>
              <a:rPr lang="it-IT" sz="2800" i="1" dirty="0"/>
              <a:t> </a:t>
            </a:r>
            <a:r>
              <a:rPr lang="it-IT" sz="2800" i="1" dirty="0" err="1"/>
              <a:t>findet</a:t>
            </a:r>
            <a:r>
              <a:rPr lang="it-IT" sz="2800" i="1" dirty="0"/>
              <a:t> </a:t>
            </a:r>
            <a:r>
              <a:rPr lang="it-IT" sz="2800" i="1" dirty="0" err="1"/>
              <a:t>der</a:t>
            </a:r>
            <a:r>
              <a:rPr lang="it-IT" sz="2800" i="1" dirty="0"/>
              <a:t> </a:t>
            </a:r>
            <a:r>
              <a:rPr lang="it-IT" sz="2800" i="1" dirty="0" err="1"/>
              <a:t>Umschlag</a:t>
            </a:r>
            <a:r>
              <a:rPr lang="it-IT" sz="2800" i="1" dirty="0"/>
              <a:t> </a:t>
            </a:r>
            <a:r>
              <a:rPr lang="it-IT" sz="2800" i="1" dirty="0" err="1"/>
              <a:t>der</a:t>
            </a:r>
            <a:r>
              <a:rPr lang="it-IT" sz="2800" i="1" dirty="0"/>
              <a:t> </a:t>
            </a:r>
            <a:r>
              <a:rPr lang="it-IT" sz="2800" i="1" dirty="0" err="1"/>
              <a:t>Ladeeinheiten</a:t>
            </a:r>
            <a:r>
              <a:rPr lang="it-IT" sz="2800" i="1" dirty="0"/>
              <a:t> und </a:t>
            </a:r>
            <a:r>
              <a:rPr lang="it-IT" sz="2800" i="1" dirty="0" err="1"/>
              <a:t>der</a:t>
            </a:r>
            <a:r>
              <a:rPr lang="it-IT" sz="2800" i="1" dirty="0"/>
              <a:t> </a:t>
            </a:r>
            <a:r>
              <a:rPr lang="it-IT" sz="2800" i="1" dirty="0" err="1"/>
              <a:t>Wechsel</a:t>
            </a:r>
            <a:r>
              <a:rPr lang="it-IT" sz="2800" i="1" dirty="0"/>
              <a:t> </a:t>
            </a:r>
            <a:r>
              <a:rPr lang="it-IT" sz="2800" i="1" dirty="0" err="1"/>
              <a:t>des</a:t>
            </a:r>
            <a:r>
              <a:rPr lang="it-IT" sz="2800" i="1" dirty="0"/>
              <a:t> </a:t>
            </a:r>
            <a:r>
              <a:rPr lang="it-IT" sz="2800" i="1" dirty="0" err="1"/>
              <a:t>Verkehrsträgers</a:t>
            </a:r>
            <a:r>
              <a:rPr lang="it-IT" sz="2800" i="1" dirty="0"/>
              <a:t> </a:t>
            </a:r>
            <a:r>
              <a:rPr lang="it-IT" sz="2800" i="1" dirty="0" err="1"/>
              <a:t>statt</a:t>
            </a:r>
            <a:r>
              <a:rPr lang="it-IT" sz="2800" i="1" dirty="0"/>
              <a:t>.</a:t>
            </a:r>
          </a:p>
          <a:p>
            <a:endParaRPr lang="it-IT" sz="2800" dirty="0"/>
          </a:p>
          <a:p>
            <a:r>
              <a:rPr lang="it-IT" sz="2800" dirty="0"/>
              <a:t>Il terminale, noto anche come terminale del trasporto combinato, terminale intermodale interno, impianto di trasbordo o terminale ferroviario di trasbordo, rappresenta l'interfaccia operativa nelle diverse fasi del processo di trasporto. Qui avviene il trasbordo delle unità di carico e degli scambi intermodali.</a:t>
            </a:r>
          </a:p>
        </p:txBody>
      </p:sp>
    </p:spTree>
    <p:extLst>
      <p:ext uri="{BB962C8B-B14F-4D97-AF65-F5344CB8AC3E}">
        <p14:creationId xmlns:p14="http://schemas.microsoft.com/office/powerpoint/2010/main" val="17589211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DCCD4-41BC-A63B-7934-88336E6F083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3459524-6661-442A-1BB9-86C38F081FE7}"/>
              </a:ext>
            </a:extLst>
          </p:cNvPr>
          <p:cNvSpPr txBox="1">
            <a:spLocks noChangeArrowheads="1"/>
          </p:cNvSpPr>
          <p:nvPr/>
        </p:nvSpPr>
        <p:spPr bwMode="auto">
          <a:xfrm>
            <a:off x="323528" y="188640"/>
            <a:ext cx="8229600" cy="6494085"/>
          </a:xfrm>
          <a:prstGeom prst="rect">
            <a:avLst/>
          </a:prstGeom>
          <a:noFill/>
          <a:ln w="9525">
            <a:noFill/>
            <a:miter lim="800000"/>
            <a:headEnd/>
            <a:tailEnd/>
          </a:ln>
        </p:spPr>
        <p:txBody>
          <a:bodyPr>
            <a:spAutoFit/>
          </a:bodyPr>
          <a:lstStyle/>
          <a:p>
            <a:r>
              <a:rPr lang="it-IT" sz="2600" i="1" dirty="0" err="1"/>
              <a:t>Der</a:t>
            </a:r>
            <a:r>
              <a:rPr lang="it-IT" sz="2600" i="1" dirty="0"/>
              <a:t> </a:t>
            </a:r>
            <a:r>
              <a:rPr lang="it-IT" sz="2600" i="1" dirty="0" err="1"/>
              <a:t>Kombinierte</a:t>
            </a:r>
            <a:r>
              <a:rPr lang="it-IT" sz="2600" i="1" dirty="0"/>
              <a:t> </a:t>
            </a:r>
            <a:r>
              <a:rPr lang="it-IT" sz="2600" i="1" dirty="0" err="1"/>
              <a:t>Verkehr</a:t>
            </a:r>
            <a:r>
              <a:rPr lang="it-IT" sz="2600" i="1" dirty="0"/>
              <a:t> </a:t>
            </a:r>
            <a:r>
              <a:rPr lang="it-IT" sz="2600" i="1" dirty="0" err="1"/>
              <a:t>lässt</a:t>
            </a:r>
            <a:r>
              <a:rPr lang="it-IT" sz="2600" i="1" dirty="0"/>
              <a:t> </a:t>
            </a:r>
            <a:r>
              <a:rPr lang="it-IT" sz="2600" i="1" dirty="0" err="1"/>
              <a:t>sich</a:t>
            </a:r>
            <a:r>
              <a:rPr lang="it-IT" sz="2600" i="1" dirty="0"/>
              <a:t> in </a:t>
            </a:r>
            <a:r>
              <a:rPr lang="it-IT" sz="2600" i="1" dirty="0" err="1"/>
              <a:t>zwei</a:t>
            </a:r>
            <a:r>
              <a:rPr lang="it-IT" sz="2600" i="1" dirty="0"/>
              <a:t> </a:t>
            </a:r>
            <a:r>
              <a:rPr lang="it-IT" sz="2600" i="1" dirty="0" err="1"/>
              <a:t>bedeutende</a:t>
            </a:r>
            <a:r>
              <a:rPr lang="it-IT" sz="2600" i="1" dirty="0"/>
              <a:t> </a:t>
            </a:r>
            <a:r>
              <a:rPr lang="it-IT" sz="2600" i="1" dirty="0" err="1"/>
              <a:t>Märkte</a:t>
            </a:r>
            <a:r>
              <a:rPr lang="it-IT" sz="2600" i="1" dirty="0"/>
              <a:t> </a:t>
            </a:r>
            <a:r>
              <a:rPr lang="it-IT" sz="2600" i="1" dirty="0" err="1"/>
              <a:t>gliedern</a:t>
            </a:r>
            <a:r>
              <a:rPr lang="it-IT" sz="2600" i="1" dirty="0"/>
              <a:t>:</a:t>
            </a:r>
          </a:p>
          <a:p>
            <a:r>
              <a:rPr lang="it-IT" sz="2600" i="1" dirty="0" err="1"/>
              <a:t>Seehafenhinterlandverkehr</a:t>
            </a:r>
            <a:r>
              <a:rPr lang="it-IT" sz="2600" i="1" dirty="0"/>
              <a:t> </a:t>
            </a:r>
          </a:p>
          <a:p>
            <a:r>
              <a:rPr lang="it-IT" sz="2600" i="1" dirty="0" err="1"/>
              <a:t>Der</a:t>
            </a:r>
            <a:r>
              <a:rPr lang="it-IT" sz="2600" i="1" dirty="0"/>
              <a:t> </a:t>
            </a:r>
            <a:r>
              <a:rPr lang="it-IT" sz="2600" i="1" dirty="0" err="1"/>
              <a:t>Seehafenhinterlandverkehr</a:t>
            </a:r>
            <a:r>
              <a:rPr lang="it-IT" sz="2600" i="1" dirty="0"/>
              <a:t>, </a:t>
            </a:r>
            <a:r>
              <a:rPr lang="it-IT" sz="2600" i="1" dirty="0" err="1"/>
              <a:t>oder</a:t>
            </a:r>
            <a:r>
              <a:rPr lang="it-IT" sz="2600" i="1" dirty="0"/>
              <a:t> </a:t>
            </a:r>
            <a:r>
              <a:rPr lang="it-IT" sz="2600" i="1" dirty="0" err="1"/>
              <a:t>auch</a:t>
            </a:r>
            <a:r>
              <a:rPr lang="it-IT" sz="2600" i="1" dirty="0"/>
              <a:t> </a:t>
            </a:r>
            <a:r>
              <a:rPr lang="it-IT" sz="2600" i="1" dirty="0" err="1"/>
              <a:t>häufig</a:t>
            </a:r>
            <a:r>
              <a:rPr lang="it-IT" sz="2600" i="1" dirty="0"/>
              <a:t> </a:t>
            </a:r>
            <a:r>
              <a:rPr lang="it-IT" sz="2600" i="1" dirty="0" err="1"/>
              <a:t>maritimer</a:t>
            </a:r>
            <a:r>
              <a:rPr lang="it-IT" sz="2600" i="1" dirty="0"/>
              <a:t> </a:t>
            </a:r>
            <a:r>
              <a:rPr lang="it-IT" sz="2600" i="1" dirty="0" err="1"/>
              <a:t>Verkehr</a:t>
            </a:r>
            <a:r>
              <a:rPr lang="it-IT" sz="2600" i="1" dirty="0"/>
              <a:t> </a:t>
            </a:r>
            <a:r>
              <a:rPr lang="it-IT" sz="2600" i="1" dirty="0" err="1"/>
              <a:t>genannt</a:t>
            </a:r>
            <a:r>
              <a:rPr lang="it-IT" sz="2600" i="1" dirty="0"/>
              <a:t>, </a:t>
            </a:r>
            <a:r>
              <a:rPr lang="it-IT" sz="2600" i="1" dirty="0" err="1"/>
              <a:t>umfasst</a:t>
            </a:r>
            <a:r>
              <a:rPr lang="it-IT" sz="2600" i="1" dirty="0"/>
              <a:t> die </a:t>
            </a:r>
            <a:r>
              <a:rPr lang="it-IT" sz="2600" i="1" dirty="0" err="1"/>
              <a:t>ein</a:t>
            </a:r>
            <a:r>
              <a:rPr lang="it-IT" sz="2600" i="1" dirty="0"/>
              <a:t>- und </a:t>
            </a:r>
            <a:r>
              <a:rPr lang="it-IT" sz="2600" i="1" dirty="0" err="1"/>
              <a:t>ausgehenden</a:t>
            </a:r>
            <a:r>
              <a:rPr lang="it-IT" sz="2600" i="1" dirty="0"/>
              <a:t> </a:t>
            </a:r>
            <a:r>
              <a:rPr lang="it-IT" sz="2600" i="1" dirty="0" err="1"/>
              <a:t>Verkehre</a:t>
            </a:r>
            <a:r>
              <a:rPr lang="it-IT" sz="2600" i="1" dirty="0"/>
              <a:t> von/ </a:t>
            </a:r>
            <a:r>
              <a:rPr lang="it-IT" sz="2600" i="1" dirty="0" err="1"/>
              <a:t>zu</a:t>
            </a:r>
            <a:r>
              <a:rPr lang="it-IT" sz="2600" i="1" dirty="0"/>
              <a:t> </a:t>
            </a:r>
            <a:r>
              <a:rPr lang="it-IT" sz="2600" i="1" dirty="0" err="1"/>
              <a:t>den</a:t>
            </a:r>
            <a:r>
              <a:rPr lang="it-IT" sz="2600" i="1" dirty="0"/>
              <a:t> </a:t>
            </a:r>
            <a:r>
              <a:rPr lang="it-IT" sz="2600" i="1" dirty="0" err="1"/>
              <a:t>wichtigsten</a:t>
            </a:r>
            <a:r>
              <a:rPr lang="it-IT" sz="2600" i="1" dirty="0"/>
              <a:t> </a:t>
            </a:r>
            <a:r>
              <a:rPr lang="it-IT" sz="2600" i="1" dirty="0" err="1"/>
              <a:t>Seehäfen</a:t>
            </a:r>
            <a:r>
              <a:rPr lang="it-IT" sz="2600" i="1" dirty="0"/>
              <a:t>. </a:t>
            </a:r>
            <a:r>
              <a:rPr lang="it-IT" sz="2600" i="1" dirty="0" err="1"/>
              <a:t>Charakteristisch</a:t>
            </a:r>
            <a:r>
              <a:rPr lang="it-IT" sz="2600" i="1" dirty="0"/>
              <a:t> </a:t>
            </a:r>
            <a:r>
              <a:rPr lang="it-IT" sz="2600" i="1" dirty="0" err="1"/>
              <a:t>für</a:t>
            </a:r>
            <a:r>
              <a:rPr lang="it-IT" sz="2600" i="1" dirty="0"/>
              <a:t> </a:t>
            </a:r>
            <a:r>
              <a:rPr lang="it-IT" sz="2600" i="1" dirty="0" err="1"/>
              <a:t>den</a:t>
            </a:r>
            <a:r>
              <a:rPr lang="it-IT" sz="2600" i="1" dirty="0"/>
              <a:t> </a:t>
            </a:r>
            <a:r>
              <a:rPr lang="it-IT" sz="2600" i="1" dirty="0" err="1"/>
              <a:t>Hinterlandverkehr</a:t>
            </a:r>
            <a:r>
              <a:rPr lang="it-IT" sz="2600" i="1" dirty="0"/>
              <a:t> </a:t>
            </a:r>
            <a:r>
              <a:rPr lang="it-IT" sz="2600" i="1" dirty="0" err="1"/>
              <a:t>ist</a:t>
            </a:r>
            <a:r>
              <a:rPr lang="it-IT" sz="2600" i="1" dirty="0"/>
              <a:t> </a:t>
            </a:r>
            <a:r>
              <a:rPr lang="it-IT" sz="2600" i="1" dirty="0" err="1"/>
              <a:t>der</a:t>
            </a:r>
            <a:r>
              <a:rPr lang="it-IT" sz="2600" i="1" dirty="0"/>
              <a:t> </a:t>
            </a:r>
            <a:r>
              <a:rPr lang="it-IT" sz="2600" i="1" dirty="0" err="1"/>
              <a:t>Transport</a:t>
            </a:r>
            <a:r>
              <a:rPr lang="it-IT" sz="2600" i="1" dirty="0"/>
              <a:t> von </a:t>
            </a:r>
            <a:r>
              <a:rPr lang="it-IT" sz="2600" i="1" dirty="0" err="1"/>
              <a:t>standardisierten</a:t>
            </a:r>
            <a:r>
              <a:rPr lang="it-IT" sz="2600" i="1" dirty="0"/>
              <a:t> ISO-</a:t>
            </a:r>
            <a:r>
              <a:rPr lang="it-IT" sz="2600" i="1" dirty="0" err="1"/>
              <a:t>Containern</a:t>
            </a:r>
            <a:r>
              <a:rPr lang="it-IT" sz="2600" i="1" dirty="0"/>
              <a:t>. </a:t>
            </a:r>
          </a:p>
          <a:p>
            <a:r>
              <a:rPr lang="it-IT" sz="2600" dirty="0"/>
              <a:t>Il trasporto combinato può essere suddiviso in due mercati principali:</a:t>
            </a:r>
          </a:p>
          <a:p>
            <a:r>
              <a:rPr lang="it-IT" sz="2600" b="1" dirty="0"/>
              <a:t>Il traffico retroportuale marittimo</a:t>
            </a:r>
            <a:endParaRPr lang="it-IT" sz="2600" dirty="0"/>
          </a:p>
          <a:p>
            <a:r>
              <a:rPr lang="it-IT" sz="2600" dirty="0"/>
              <a:t>Il traffico retroportuale marittimo, definito anche traffico marittimo, si riferisce ai flussi di merci e mezzi che transitano in ingresso e in uscita dai principali porti e si caratterizza generalmente per il trasporto attraverso l'utilizzo di container ISO. </a:t>
            </a:r>
          </a:p>
        </p:txBody>
      </p:sp>
    </p:spTree>
    <p:extLst>
      <p:ext uri="{BB962C8B-B14F-4D97-AF65-F5344CB8AC3E}">
        <p14:creationId xmlns:p14="http://schemas.microsoft.com/office/powerpoint/2010/main" val="7636493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C0093-804B-190E-3C26-F23F250B256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2E919FB-133C-AF71-5112-BB439449BE1A}"/>
              </a:ext>
            </a:extLst>
          </p:cNvPr>
          <p:cNvSpPr txBox="1">
            <a:spLocks noChangeArrowheads="1"/>
          </p:cNvSpPr>
          <p:nvPr/>
        </p:nvSpPr>
        <p:spPr bwMode="auto">
          <a:xfrm>
            <a:off x="323528" y="188640"/>
            <a:ext cx="8229600" cy="6494085"/>
          </a:xfrm>
          <a:prstGeom prst="rect">
            <a:avLst/>
          </a:prstGeom>
          <a:noFill/>
          <a:ln w="9525">
            <a:noFill/>
            <a:miter lim="800000"/>
            <a:headEnd/>
            <a:tailEnd/>
          </a:ln>
        </p:spPr>
        <p:txBody>
          <a:bodyPr>
            <a:spAutoFit/>
          </a:bodyPr>
          <a:lstStyle/>
          <a:p>
            <a:r>
              <a:rPr lang="it-IT" sz="2600" i="1" dirty="0" err="1"/>
              <a:t>Dieser</a:t>
            </a:r>
            <a:r>
              <a:rPr lang="it-IT" sz="2600" i="1" dirty="0"/>
              <a:t> </a:t>
            </a:r>
            <a:r>
              <a:rPr lang="it-IT" sz="2600" i="1" dirty="0" err="1"/>
              <a:t>konzentriert</a:t>
            </a:r>
            <a:r>
              <a:rPr lang="it-IT" sz="2600" i="1" dirty="0"/>
              <a:t> </a:t>
            </a:r>
            <a:r>
              <a:rPr lang="it-IT" sz="2600" i="1" dirty="0" err="1"/>
              <a:t>sich</a:t>
            </a:r>
            <a:r>
              <a:rPr lang="it-IT" sz="2600" i="1" dirty="0"/>
              <a:t> </a:t>
            </a:r>
            <a:r>
              <a:rPr lang="it-IT" sz="2600" i="1" dirty="0" err="1"/>
              <a:t>überwiegend</a:t>
            </a:r>
            <a:r>
              <a:rPr lang="it-IT" sz="2600" i="1" dirty="0"/>
              <a:t> </a:t>
            </a:r>
            <a:r>
              <a:rPr lang="it-IT" sz="2600" i="1" dirty="0" err="1"/>
              <a:t>auf</a:t>
            </a:r>
            <a:r>
              <a:rPr lang="it-IT" sz="2600" i="1" dirty="0"/>
              <a:t> die Nord-</a:t>
            </a:r>
            <a:r>
              <a:rPr lang="it-IT" sz="2600" i="1" dirty="0" err="1"/>
              <a:t>Süd</a:t>
            </a:r>
            <a:r>
              <a:rPr lang="it-IT" sz="2600" i="1" dirty="0"/>
              <a:t>-</a:t>
            </a:r>
            <a:r>
              <a:rPr lang="it-IT" sz="2600" i="1" dirty="0" err="1"/>
              <a:t>Achse</a:t>
            </a:r>
            <a:r>
              <a:rPr lang="it-IT" sz="2600" i="1" dirty="0"/>
              <a:t> </a:t>
            </a:r>
            <a:r>
              <a:rPr lang="it-IT" sz="2600" i="1" dirty="0" err="1"/>
              <a:t>Europas</a:t>
            </a:r>
            <a:r>
              <a:rPr lang="it-IT" sz="2600" i="1" dirty="0"/>
              <a:t> und </a:t>
            </a:r>
            <a:r>
              <a:rPr lang="it-IT" sz="2600" i="1" dirty="0" err="1"/>
              <a:t>bedient</a:t>
            </a:r>
            <a:r>
              <a:rPr lang="it-IT" sz="2600" i="1" dirty="0"/>
              <a:t> </a:t>
            </a:r>
            <a:r>
              <a:rPr lang="it-IT" sz="2600" i="1" dirty="0" err="1"/>
              <a:t>das</a:t>
            </a:r>
            <a:r>
              <a:rPr lang="it-IT" sz="2600" i="1" dirty="0"/>
              <a:t> Hinterland </a:t>
            </a:r>
            <a:r>
              <a:rPr lang="it-IT" sz="2600" i="1" dirty="0" err="1"/>
              <a:t>der</a:t>
            </a:r>
            <a:r>
              <a:rPr lang="it-IT" sz="2600" i="1" dirty="0"/>
              <a:t> </a:t>
            </a:r>
            <a:r>
              <a:rPr lang="it-IT" sz="2600" i="1" dirty="0" err="1"/>
              <a:t>Seehäfen</a:t>
            </a:r>
            <a:r>
              <a:rPr lang="it-IT" sz="2600" i="1" dirty="0"/>
              <a:t> in </a:t>
            </a:r>
            <a:r>
              <a:rPr lang="it-IT" sz="2600" i="1" dirty="0" err="1"/>
              <a:t>den</a:t>
            </a:r>
            <a:r>
              <a:rPr lang="it-IT" sz="2600" i="1" dirty="0"/>
              <a:t> </a:t>
            </a:r>
            <a:r>
              <a:rPr lang="it-IT" sz="2600" i="1" dirty="0" err="1"/>
              <a:t>Niederlanden</a:t>
            </a:r>
            <a:r>
              <a:rPr lang="it-IT" sz="2600" i="1" dirty="0"/>
              <a:t>, </a:t>
            </a:r>
            <a:r>
              <a:rPr lang="it-IT" sz="2600" i="1" dirty="0" err="1"/>
              <a:t>Belgien</a:t>
            </a:r>
            <a:r>
              <a:rPr lang="it-IT" sz="2600" i="1" dirty="0"/>
              <a:t> und Deutschland bis </a:t>
            </a:r>
            <a:r>
              <a:rPr lang="it-IT" sz="2600" i="1" dirty="0" err="1"/>
              <a:t>zu</a:t>
            </a:r>
            <a:r>
              <a:rPr lang="it-IT" sz="2600" i="1" dirty="0"/>
              <a:t> </a:t>
            </a:r>
            <a:r>
              <a:rPr lang="it-IT" sz="2600" i="1" dirty="0" err="1"/>
              <a:t>den</a:t>
            </a:r>
            <a:r>
              <a:rPr lang="it-IT" sz="2600" i="1" dirty="0"/>
              <a:t> </a:t>
            </a:r>
            <a:r>
              <a:rPr lang="it-IT" sz="2600" i="1" dirty="0" err="1"/>
              <a:t>Mittelmeerhäfen</a:t>
            </a:r>
            <a:r>
              <a:rPr lang="it-IT" sz="2600" i="1" dirty="0"/>
              <a:t> </a:t>
            </a:r>
            <a:r>
              <a:rPr lang="it-IT" sz="2600" i="1" dirty="0" err="1"/>
              <a:t>sowie</a:t>
            </a:r>
            <a:r>
              <a:rPr lang="it-IT" sz="2600" i="1" dirty="0"/>
              <a:t> </a:t>
            </a:r>
            <a:r>
              <a:rPr lang="it-IT" sz="2600" i="1" dirty="0" err="1"/>
              <a:t>den</a:t>
            </a:r>
            <a:r>
              <a:rPr lang="it-IT" sz="2600" i="1" dirty="0"/>
              <a:t> </a:t>
            </a:r>
            <a:r>
              <a:rPr lang="it-IT" sz="2600" i="1" dirty="0" err="1"/>
              <a:t>Häfen</a:t>
            </a:r>
            <a:r>
              <a:rPr lang="it-IT" sz="2600" i="1" dirty="0"/>
              <a:t> </a:t>
            </a:r>
            <a:r>
              <a:rPr lang="it-IT" sz="2600" i="1" dirty="0" err="1"/>
              <a:t>des</a:t>
            </a:r>
            <a:r>
              <a:rPr lang="it-IT" sz="2600" i="1" dirty="0"/>
              <a:t> </a:t>
            </a:r>
            <a:r>
              <a:rPr lang="it-IT" sz="2600" i="1" dirty="0" err="1"/>
              <a:t>Schwarzen</a:t>
            </a:r>
            <a:r>
              <a:rPr lang="it-IT" sz="2600" i="1" dirty="0"/>
              <a:t> </a:t>
            </a:r>
            <a:r>
              <a:rPr lang="it-IT" sz="2600" i="1" dirty="0" err="1"/>
              <a:t>Meeres</a:t>
            </a:r>
            <a:r>
              <a:rPr lang="it-IT" sz="2600" i="1" dirty="0"/>
              <a:t>. Bei </a:t>
            </a:r>
            <a:r>
              <a:rPr lang="it-IT" sz="2600" i="1" dirty="0" err="1"/>
              <a:t>Überseetransporten</a:t>
            </a:r>
            <a:r>
              <a:rPr lang="it-IT" sz="2600" i="1" dirty="0"/>
              <a:t> </a:t>
            </a:r>
            <a:r>
              <a:rPr lang="it-IT" sz="2600" i="1" dirty="0" err="1"/>
              <a:t>ist</a:t>
            </a:r>
            <a:r>
              <a:rPr lang="it-IT" sz="2600" i="1" dirty="0"/>
              <a:t> </a:t>
            </a:r>
            <a:r>
              <a:rPr lang="it-IT" sz="2600" i="1" dirty="0" err="1"/>
              <a:t>der</a:t>
            </a:r>
            <a:r>
              <a:rPr lang="it-IT" sz="2600" i="1" dirty="0"/>
              <a:t> </a:t>
            </a:r>
            <a:r>
              <a:rPr lang="it-IT" sz="2600" i="1" dirty="0" err="1"/>
              <a:t>Kombinierte</a:t>
            </a:r>
            <a:r>
              <a:rPr lang="it-IT" sz="2600" i="1" dirty="0"/>
              <a:t> </a:t>
            </a:r>
            <a:r>
              <a:rPr lang="it-IT" sz="2600" i="1" dirty="0" err="1"/>
              <a:t>Verkehr</a:t>
            </a:r>
            <a:r>
              <a:rPr lang="it-IT" sz="2600" i="1" dirty="0"/>
              <a:t> </a:t>
            </a:r>
            <a:r>
              <a:rPr lang="it-IT" sz="2600" i="1" dirty="0" err="1"/>
              <a:t>gegenwärtig</a:t>
            </a:r>
            <a:r>
              <a:rPr lang="it-IT" sz="2600" i="1" dirty="0"/>
              <a:t> die </a:t>
            </a:r>
            <a:r>
              <a:rPr lang="it-IT" sz="2600" i="1" dirty="0" err="1"/>
              <a:t>dominierende</a:t>
            </a:r>
            <a:r>
              <a:rPr lang="it-IT" sz="2600" i="1" dirty="0"/>
              <a:t> </a:t>
            </a:r>
            <a:r>
              <a:rPr lang="it-IT" sz="2600" i="1" dirty="0" err="1"/>
              <a:t>Transportart</a:t>
            </a:r>
            <a:r>
              <a:rPr lang="it-IT" sz="2600" i="1" dirty="0"/>
              <a:t> </a:t>
            </a:r>
            <a:r>
              <a:rPr lang="it-IT" sz="2600" i="1" dirty="0" err="1"/>
              <a:t>bezüglich</a:t>
            </a:r>
            <a:r>
              <a:rPr lang="it-IT" sz="2600" i="1" dirty="0"/>
              <a:t> </a:t>
            </a:r>
            <a:r>
              <a:rPr lang="it-IT" sz="2600" i="1" dirty="0" err="1"/>
              <a:t>Containerverkehren</a:t>
            </a:r>
            <a:r>
              <a:rPr lang="it-IT" sz="2600" i="1" dirty="0"/>
              <a:t> </a:t>
            </a:r>
            <a:r>
              <a:rPr lang="it-IT" sz="2600" i="1" dirty="0" err="1"/>
              <a:t>mit</a:t>
            </a:r>
            <a:r>
              <a:rPr lang="it-IT" sz="2600" i="1" dirty="0"/>
              <a:t> </a:t>
            </a:r>
            <a:r>
              <a:rPr lang="it-IT" sz="2600" i="1" dirty="0" err="1"/>
              <a:t>Stückgütern</a:t>
            </a:r>
            <a:r>
              <a:rPr lang="it-IT" sz="2600" i="1" dirty="0"/>
              <a:t>; </a:t>
            </a:r>
            <a:r>
              <a:rPr lang="it-IT" sz="2600" i="1" dirty="0" err="1"/>
              <a:t>diese</a:t>
            </a:r>
            <a:r>
              <a:rPr lang="it-IT" sz="2600" i="1" dirty="0"/>
              <a:t> </a:t>
            </a:r>
            <a:r>
              <a:rPr lang="it-IT" sz="2600" i="1" dirty="0" err="1"/>
              <a:t>Mengen</a:t>
            </a:r>
            <a:r>
              <a:rPr lang="it-IT" sz="2600" i="1" dirty="0"/>
              <a:t> </a:t>
            </a:r>
            <a:r>
              <a:rPr lang="it-IT" sz="2600" i="1" dirty="0" err="1"/>
              <a:t>nehmen</a:t>
            </a:r>
            <a:r>
              <a:rPr lang="it-IT" sz="2600" i="1" dirty="0"/>
              <a:t> ca. </a:t>
            </a:r>
            <a:r>
              <a:rPr lang="it-IT" sz="2600" i="1" dirty="0" err="1"/>
              <a:t>zwei</a:t>
            </a:r>
            <a:r>
              <a:rPr lang="it-IT" sz="2600" i="1" dirty="0"/>
              <a:t> </a:t>
            </a:r>
            <a:r>
              <a:rPr lang="it-IT" sz="2600" i="1" dirty="0" err="1"/>
              <a:t>Drittel</a:t>
            </a:r>
            <a:r>
              <a:rPr lang="it-IT" sz="2600" i="1" dirty="0"/>
              <a:t> </a:t>
            </a:r>
            <a:r>
              <a:rPr lang="it-IT" sz="2600" i="1" dirty="0" err="1"/>
              <a:t>des</a:t>
            </a:r>
            <a:r>
              <a:rPr lang="it-IT" sz="2600" i="1" dirty="0"/>
              <a:t> KV-</a:t>
            </a:r>
            <a:r>
              <a:rPr lang="it-IT" sz="2600" i="1" dirty="0" err="1"/>
              <a:t>Marktes</a:t>
            </a:r>
            <a:r>
              <a:rPr lang="it-IT" sz="2600" i="1" dirty="0"/>
              <a:t> </a:t>
            </a:r>
            <a:r>
              <a:rPr lang="it-IT" sz="2600" i="1" dirty="0" err="1"/>
              <a:t>ein</a:t>
            </a:r>
            <a:r>
              <a:rPr lang="it-IT" sz="2600" i="1" dirty="0"/>
              <a:t>. </a:t>
            </a:r>
          </a:p>
          <a:p>
            <a:endParaRPr lang="it-IT" sz="2600" dirty="0"/>
          </a:p>
          <a:p>
            <a:r>
              <a:rPr lang="it-IT" sz="2600" dirty="0"/>
              <a:t>Si sviluppa soprattutto lungo l’asse nord-sud europeo, collegando le aree interne ai porti marittimi di Paesi Bassi, Belgio e Germania fino a quelli sul Mediterraneo e sul Mar Nero. Nel settore dei trasporti intercontinentali, la modalità più usata per spedire collettame in container è il trasporto combinato (TC), che copre circa due terzi del mercato totale di questa tipologia</a:t>
            </a:r>
            <a:r>
              <a:rPr lang="it-IT" sz="2600" b="1" dirty="0"/>
              <a:t>.</a:t>
            </a:r>
            <a:endParaRPr lang="it-IT" sz="2600" dirty="0"/>
          </a:p>
        </p:txBody>
      </p:sp>
    </p:spTree>
    <p:extLst>
      <p:ext uri="{BB962C8B-B14F-4D97-AF65-F5344CB8AC3E}">
        <p14:creationId xmlns:p14="http://schemas.microsoft.com/office/powerpoint/2010/main" val="40374506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DE848-E633-1345-6A00-35BED56CE35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4A802E1-D897-0051-0B5E-E8E8F76FDC3E}"/>
              </a:ext>
            </a:extLst>
          </p:cNvPr>
          <p:cNvSpPr txBox="1">
            <a:spLocks noChangeArrowheads="1"/>
          </p:cNvSpPr>
          <p:nvPr/>
        </p:nvSpPr>
        <p:spPr bwMode="auto">
          <a:xfrm>
            <a:off x="323528" y="188640"/>
            <a:ext cx="8229600" cy="3693319"/>
          </a:xfrm>
          <a:prstGeom prst="rect">
            <a:avLst/>
          </a:prstGeom>
          <a:noFill/>
          <a:ln w="9525">
            <a:noFill/>
            <a:miter lim="800000"/>
            <a:headEnd/>
            <a:tailEnd/>
          </a:ln>
        </p:spPr>
        <p:txBody>
          <a:bodyPr>
            <a:spAutoFit/>
          </a:bodyPr>
          <a:lstStyle/>
          <a:p>
            <a:r>
              <a:rPr lang="de-DE" sz="2600" dirty="0"/>
              <a:t>Stückgut bezeichnet in der Logistik Güter, die als einzelne Einheiten transportiert werden.</a:t>
            </a:r>
          </a:p>
          <a:p>
            <a:r>
              <a:rPr lang="de-DE" sz="2600" dirty="0"/>
              <a:t>Diese Einheiten können unterschiedlich groß und schwer sein, zeichnen sich aber dadurch aus, dass sie klar abgegrenzte, transportierbare Einheiten sind.</a:t>
            </a:r>
          </a:p>
          <a:p>
            <a:r>
              <a:rPr lang="de-DE" sz="2600" dirty="0"/>
              <a:t>Im Gegensatz zum Massengut, welches in großen Mengen oder in flüssiger Form transportiert wird, handelt es sich bei Stückgut um einzelne Packstücke, die oft auf Paletten, in Kisten oder anderen geeigneten Behältern verpackt sind.</a:t>
            </a:r>
          </a:p>
        </p:txBody>
      </p:sp>
    </p:spTree>
    <p:extLst>
      <p:ext uri="{BB962C8B-B14F-4D97-AF65-F5344CB8AC3E}">
        <p14:creationId xmlns:p14="http://schemas.microsoft.com/office/powerpoint/2010/main" val="8672179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F515A-440A-9A04-B4F7-9EE93088982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0F04230-7116-699C-B761-58C0735D1F2E}"/>
              </a:ext>
            </a:extLst>
          </p:cNvPr>
          <p:cNvSpPr txBox="1">
            <a:spLocks noChangeArrowheads="1"/>
          </p:cNvSpPr>
          <p:nvPr/>
        </p:nvSpPr>
        <p:spPr bwMode="auto">
          <a:xfrm>
            <a:off x="323528" y="188640"/>
            <a:ext cx="8229600" cy="6494085"/>
          </a:xfrm>
          <a:prstGeom prst="rect">
            <a:avLst/>
          </a:prstGeom>
          <a:noFill/>
          <a:ln w="9525">
            <a:noFill/>
            <a:miter lim="800000"/>
            <a:headEnd/>
            <a:tailEnd/>
          </a:ln>
        </p:spPr>
        <p:txBody>
          <a:bodyPr>
            <a:spAutoFit/>
          </a:bodyPr>
          <a:lstStyle/>
          <a:p>
            <a:r>
              <a:rPr lang="it-IT" sz="2600" i="1" dirty="0" err="1"/>
              <a:t>Kontinentalverkehr</a:t>
            </a:r>
            <a:r>
              <a:rPr lang="it-IT" sz="2600" i="1" dirty="0"/>
              <a:t> </a:t>
            </a:r>
          </a:p>
          <a:p>
            <a:r>
              <a:rPr lang="it-IT" sz="2600" i="1" dirty="0" err="1"/>
              <a:t>Der</a:t>
            </a:r>
            <a:r>
              <a:rPr lang="it-IT" sz="2600" i="1" dirty="0"/>
              <a:t> </a:t>
            </a:r>
            <a:r>
              <a:rPr lang="it-IT" sz="2600" i="1" dirty="0" err="1"/>
              <a:t>zweite</a:t>
            </a:r>
            <a:r>
              <a:rPr lang="it-IT" sz="2600" i="1" dirty="0"/>
              <a:t> </a:t>
            </a:r>
            <a:r>
              <a:rPr lang="it-IT" sz="2600" i="1" dirty="0" err="1"/>
              <a:t>wichtige</a:t>
            </a:r>
            <a:r>
              <a:rPr lang="it-IT" sz="2600" i="1" dirty="0"/>
              <a:t> Markt </a:t>
            </a:r>
            <a:r>
              <a:rPr lang="it-IT" sz="2600" i="1" dirty="0" err="1"/>
              <a:t>ist</a:t>
            </a:r>
            <a:r>
              <a:rPr lang="it-IT" sz="2600" i="1" dirty="0"/>
              <a:t> </a:t>
            </a:r>
            <a:r>
              <a:rPr lang="it-IT" sz="2600" i="1" dirty="0" err="1"/>
              <a:t>auf</a:t>
            </a:r>
            <a:r>
              <a:rPr lang="it-IT" sz="2600" i="1" dirty="0"/>
              <a:t> </a:t>
            </a:r>
            <a:r>
              <a:rPr lang="it-IT" sz="2600" i="1" dirty="0" err="1"/>
              <a:t>den</a:t>
            </a:r>
            <a:r>
              <a:rPr lang="it-IT" sz="2600" i="1" dirty="0"/>
              <a:t> </a:t>
            </a:r>
            <a:r>
              <a:rPr lang="it-IT" sz="2600" i="1" dirty="0" err="1"/>
              <a:t>kontinentalen</a:t>
            </a:r>
            <a:r>
              <a:rPr lang="it-IT" sz="2600" i="1" dirty="0"/>
              <a:t> </a:t>
            </a:r>
            <a:r>
              <a:rPr lang="it-IT" sz="2600" i="1" dirty="0" err="1"/>
              <a:t>Verkehr</a:t>
            </a:r>
            <a:r>
              <a:rPr lang="it-IT" sz="2600" i="1" dirty="0"/>
              <a:t> </a:t>
            </a:r>
            <a:r>
              <a:rPr lang="it-IT" sz="2600" i="1" dirty="0" err="1"/>
              <a:t>ausgerichtet</a:t>
            </a:r>
            <a:r>
              <a:rPr lang="it-IT" sz="2600" i="1" dirty="0"/>
              <a:t>, </a:t>
            </a:r>
            <a:r>
              <a:rPr lang="it-IT" sz="2600" i="1" dirty="0" err="1"/>
              <a:t>dementsprechend</a:t>
            </a:r>
            <a:r>
              <a:rPr lang="it-IT" sz="2600" i="1" dirty="0"/>
              <a:t> </a:t>
            </a:r>
            <a:r>
              <a:rPr lang="it-IT" sz="2600" i="1" dirty="0" err="1"/>
              <a:t>werden</a:t>
            </a:r>
            <a:r>
              <a:rPr lang="it-IT" sz="2600" i="1" dirty="0"/>
              <a:t> die </a:t>
            </a:r>
            <a:r>
              <a:rPr lang="it-IT" sz="2600" i="1" dirty="0" err="1"/>
              <a:t>Güter</a:t>
            </a:r>
            <a:r>
              <a:rPr lang="it-IT" sz="2600" i="1" dirty="0"/>
              <a:t> </a:t>
            </a:r>
            <a:r>
              <a:rPr lang="it-IT" sz="2600" i="1" dirty="0" err="1"/>
              <a:t>innerhalb</a:t>
            </a:r>
            <a:r>
              <a:rPr lang="it-IT" sz="2600" i="1" dirty="0"/>
              <a:t> </a:t>
            </a:r>
            <a:r>
              <a:rPr lang="it-IT" sz="2600" i="1" dirty="0" err="1"/>
              <a:t>eines</a:t>
            </a:r>
            <a:r>
              <a:rPr lang="it-IT" sz="2600" i="1" dirty="0"/>
              <a:t> </a:t>
            </a:r>
            <a:r>
              <a:rPr lang="it-IT" sz="2600" i="1" dirty="0" err="1"/>
              <a:t>Kontinents</a:t>
            </a:r>
            <a:r>
              <a:rPr lang="it-IT" sz="2600" i="1" dirty="0"/>
              <a:t> </a:t>
            </a:r>
            <a:r>
              <a:rPr lang="it-IT" sz="2600" i="1" dirty="0" err="1"/>
              <a:t>transportiert</a:t>
            </a:r>
            <a:r>
              <a:rPr lang="it-IT" sz="2600" i="1" dirty="0"/>
              <a:t>. In Europa </a:t>
            </a:r>
            <a:r>
              <a:rPr lang="it-IT" sz="2600" i="1" dirty="0" err="1"/>
              <a:t>findet</a:t>
            </a:r>
            <a:r>
              <a:rPr lang="it-IT" sz="2600" i="1" dirty="0"/>
              <a:t> die </a:t>
            </a:r>
            <a:r>
              <a:rPr lang="it-IT" sz="2600" i="1" dirty="0" err="1"/>
              <a:t>Beförderung</a:t>
            </a:r>
            <a:r>
              <a:rPr lang="it-IT" sz="2600" i="1" dirty="0"/>
              <a:t> </a:t>
            </a:r>
            <a:r>
              <a:rPr lang="it-IT" sz="2600" i="1" dirty="0" err="1"/>
              <a:t>der</a:t>
            </a:r>
            <a:r>
              <a:rPr lang="it-IT" sz="2600" i="1" dirty="0"/>
              <a:t> </a:t>
            </a:r>
            <a:r>
              <a:rPr lang="it-IT" sz="2600" i="1" dirty="0" err="1"/>
              <a:t>Güter</a:t>
            </a:r>
            <a:r>
              <a:rPr lang="it-IT" sz="2600" i="1" dirty="0"/>
              <a:t> </a:t>
            </a:r>
            <a:r>
              <a:rPr lang="it-IT" sz="2600" i="1" dirty="0" err="1"/>
              <a:t>primär</a:t>
            </a:r>
            <a:r>
              <a:rPr lang="it-IT" sz="2600" i="1" dirty="0"/>
              <a:t> in Nord-</a:t>
            </a:r>
            <a:r>
              <a:rPr lang="it-IT" sz="2600" i="1" dirty="0" err="1"/>
              <a:t>Süd</a:t>
            </a:r>
            <a:r>
              <a:rPr lang="it-IT" sz="2600" i="1" dirty="0"/>
              <a:t>- und </a:t>
            </a:r>
            <a:r>
              <a:rPr lang="it-IT" sz="2600" i="1" dirty="0" err="1"/>
              <a:t>Ost</a:t>
            </a:r>
            <a:r>
              <a:rPr lang="it-IT" sz="2600" i="1" dirty="0"/>
              <a:t> West-</a:t>
            </a:r>
            <a:r>
              <a:rPr lang="it-IT" sz="2600" i="1" dirty="0" err="1"/>
              <a:t>Richtung</a:t>
            </a:r>
            <a:r>
              <a:rPr lang="it-IT" sz="2600" i="1" dirty="0"/>
              <a:t> </a:t>
            </a:r>
            <a:r>
              <a:rPr lang="it-IT" sz="2600" i="1" dirty="0" err="1"/>
              <a:t>im</a:t>
            </a:r>
            <a:r>
              <a:rPr lang="it-IT" sz="2600" i="1" dirty="0"/>
              <a:t> </a:t>
            </a:r>
            <a:r>
              <a:rPr lang="it-IT" sz="2600" i="1" dirty="0" err="1"/>
              <a:t>unbegleiteten</a:t>
            </a:r>
            <a:r>
              <a:rPr lang="it-IT" sz="2600" i="1" dirty="0"/>
              <a:t> KV </a:t>
            </a:r>
            <a:r>
              <a:rPr lang="it-IT" sz="2600" i="1" dirty="0" err="1"/>
              <a:t>statt</a:t>
            </a:r>
            <a:r>
              <a:rPr lang="it-IT" sz="2600" i="1" dirty="0"/>
              <a:t>, </a:t>
            </a:r>
            <a:r>
              <a:rPr lang="it-IT" sz="2600" i="1" dirty="0" err="1"/>
              <a:t>d.h</a:t>
            </a:r>
            <a:r>
              <a:rPr lang="it-IT" sz="2600" i="1" dirty="0"/>
              <a:t>. es </a:t>
            </a:r>
            <a:r>
              <a:rPr lang="it-IT" sz="2600" i="1" dirty="0" err="1"/>
              <a:t>werden</a:t>
            </a:r>
            <a:r>
              <a:rPr lang="it-IT" sz="2600" i="1" dirty="0"/>
              <a:t> </a:t>
            </a:r>
            <a:r>
              <a:rPr lang="it-IT" sz="2600" i="1" dirty="0" err="1"/>
              <a:t>ausschließlich</a:t>
            </a:r>
            <a:r>
              <a:rPr lang="it-IT" sz="2600" i="1" dirty="0"/>
              <a:t> die </a:t>
            </a:r>
            <a:r>
              <a:rPr lang="it-IT" sz="2600" i="1" dirty="0" err="1"/>
              <a:t>Ladeeinheiten</a:t>
            </a:r>
            <a:r>
              <a:rPr lang="it-IT" sz="2600" i="1" dirty="0"/>
              <a:t> </a:t>
            </a:r>
            <a:r>
              <a:rPr lang="it-IT" sz="2600" i="1" dirty="0" err="1"/>
              <a:t>selbst</a:t>
            </a:r>
            <a:r>
              <a:rPr lang="it-IT" sz="2600" i="1" dirty="0"/>
              <a:t> </a:t>
            </a:r>
            <a:r>
              <a:rPr lang="it-IT" sz="2600" i="1" dirty="0" err="1"/>
              <a:t>transportiert</a:t>
            </a:r>
            <a:r>
              <a:rPr lang="it-IT" sz="2600" i="1" dirty="0"/>
              <a:t>, </a:t>
            </a:r>
            <a:r>
              <a:rPr lang="it-IT" sz="2600" i="1" dirty="0" err="1"/>
              <a:t>ohne</a:t>
            </a:r>
            <a:r>
              <a:rPr lang="it-IT" sz="2600" i="1" dirty="0"/>
              <a:t> </a:t>
            </a:r>
            <a:r>
              <a:rPr lang="it-IT" sz="2600" i="1" dirty="0" err="1"/>
              <a:t>begleitendes</a:t>
            </a:r>
            <a:r>
              <a:rPr lang="it-IT" sz="2600" i="1" dirty="0"/>
              <a:t> </a:t>
            </a:r>
            <a:r>
              <a:rPr lang="it-IT" sz="2600" i="1" dirty="0" err="1"/>
              <a:t>Fahrpersonal</a:t>
            </a:r>
            <a:r>
              <a:rPr lang="it-IT" sz="2600" i="1" dirty="0"/>
              <a:t>.</a:t>
            </a:r>
          </a:p>
          <a:p>
            <a:r>
              <a:rPr lang="it-IT" sz="2600" dirty="0"/>
              <a:t>Trasporto continentale</a:t>
            </a:r>
          </a:p>
          <a:p>
            <a:r>
              <a:rPr lang="it-IT" sz="2600" dirty="0"/>
              <a:t>Il secondo importante mercato è orientato al trasporto continentale e riguarda quindi il trasporto delle merci all’interno del continente. In Europa il trasporto delle merci avviene principalmente sugli assi nord-sud ed est-ovest tramite trasporto combinato non accompagnato, ovvero vengono trasportate solo le unità di carico senza personale di guida a bordo.</a:t>
            </a:r>
            <a:endParaRPr lang="de-DE" sz="2600" dirty="0"/>
          </a:p>
        </p:txBody>
      </p:sp>
    </p:spTree>
    <p:extLst>
      <p:ext uri="{BB962C8B-B14F-4D97-AF65-F5344CB8AC3E}">
        <p14:creationId xmlns:p14="http://schemas.microsoft.com/office/powerpoint/2010/main" val="3350161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2A4F7-81E3-1303-12CA-FB7BBD3A0A3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BBCAE4D-B0C9-5080-21C5-E200DCA2A74B}"/>
              </a:ext>
            </a:extLst>
          </p:cNvPr>
          <p:cNvSpPr txBox="1">
            <a:spLocks noChangeArrowheads="1"/>
          </p:cNvSpPr>
          <p:nvPr/>
        </p:nvSpPr>
        <p:spPr bwMode="auto">
          <a:xfrm>
            <a:off x="323528" y="188640"/>
            <a:ext cx="8229600" cy="4493538"/>
          </a:xfrm>
          <a:prstGeom prst="rect">
            <a:avLst/>
          </a:prstGeom>
          <a:noFill/>
          <a:ln w="9525">
            <a:noFill/>
            <a:miter lim="800000"/>
            <a:headEnd/>
            <a:tailEnd/>
          </a:ln>
        </p:spPr>
        <p:txBody>
          <a:bodyPr>
            <a:spAutoFit/>
          </a:bodyPr>
          <a:lstStyle/>
          <a:p>
            <a:r>
              <a:rPr lang="it-IT" sz="2600" i="1" dirty="0"/>
              <a:t>Die </a:t>
            </a:r>
            <a:r>
              <a:rPr lang="it-IT" sz="2600" i="1" dirty="0" err="1"/>
              <a:t>Abwicklung</a:t>
            </a:r>
            <a:r>
              <a:rPr lang="it-IT" sz="2600" i="1" dirty="0"/>
              <a:t> </a:t>
            </a:r>
            <a:r>
              <a:rPr lang="it-IT" sz="2600" i="1" dirty="0" err="1"/>
              <a:t>des</a:t>
            </a:r>
            <a:r>
              <a:rPr lang="it-IT" sz="2600" i="1" dirty="0"/>
              <a:t> </a:t>
            </a:r>
            <a:r>
              <a:rPr lang="it-IT" sz="2600" i="1" dirty="0" err="1"/>
              <a:t>Hauptlaufs</a:t>
            </a:r>
            <a:r>
              <a:rPr lang="it-IT" sz="2600" i="1" dirty="0"/>
              <a:t> </a:t>
            </a:r>
            <a:r>
              <a:rPr lang="it-IT" sz="2600" i="1" dirty="0" err="1"/>
              <a:t>erfolgt</a:t>
            </a:r>
            <a:r>
              <a:rPr lang="it-IT" sz="2600" i="1" dirty="0"/>
              <a:t> </a:t>
            </a:r>
            <a:r>
              <a:rPr lang="it-IT" sz="2600" i="1" dirty="0" err="1"/>
              <a:t>hauptsächlich</a:t>
            </a:r>
            <a:r>
              <a:rPr lang="it-IT" sz="2600" i="1" dirty="0"/>
              <a:t> </a:t>
            </a:r>
            <a:r>
              <a:rPr lang="it-IT" sz="2600" i="1" dirty="0" err="1"/>
              <a:t>über</a:t>
            </a:r>
            <a:r>
              <a:rPr lang="it-IT" sz="2600" i="1" dirty="0"/>
              <a:t> die Schiene. </a:t>
            </a:r>
            <a:r>
              <a:rPr lang="it-IT" sz="2600" i="1" dirty="0" err="1"/>
              <a:t>Wichtige</a:t>
            </a:r>
            <a:r>
              <a:rPr lang="it-IT" sz="2600" i="1" dirty="0"/>
              <a:t> </a:t>
            </a:r>
            <a:r>
              <a:rPr lang="it-IT" sz="2600" i="1" dirty="0" err="1"/>
              <a:t>Wasserstraßen</a:t>
            </a:r>
            <a:r>
              <a:rPr lang="it-IT" sz="2600" i="1" dirty="0"/>
              <a:t> </a:t>
            </a:r>
            <a:r>
              <a:rPr lang="it-IT" sz="2600" i="1" dirty="0" err="1"/>
              <a:t>für</a:t>
            </a:r>
            <a:r>
              <a:rPr lang="it-IT" sz="2600" i="1" dirty="0"/>
              <a:t> </a:t>
            </a:r>
            <a:r>
              <a:rPr lang="it-IT" sz="2600" i="1" dirty="0" err="1"/>
              <a:t>den</a:t>
            </a:r>
            <a:r>
              <a:rPr lang="it-IT" sz="2600" i="1" dirty="0"/>
              <a:t> </a:t>
            </a:r>
            <a:r>
              <a:rPr lang="it-IT" sz="2600" i="1" dirty="0" err="1"/>
              <a:t>Hauptlauf</a:t>
            </a:r>
            <a:r>
              <a:rPr lang="it-IT" sz="2600" i="1" dirty="0"/>
              <a:t> per </a:t>
            </a:r>
            <a:r>
              <a:rPr lang="it-IT" sz="2600" i="1" dirty="0" err="1"/>
              <a:t>Binnenschiff</a:t>
            </a:r>
            <a:r>
              <a:rPr lang="it-IT" sz="2600" i="1" dirty="0"/>
              <a:t> </a:t>
            </a:r>
            <a:r>
              <a:rPr lang="it-IT" sz="2600" i="1" dirty="0" err="1"/>
              <a:t>sind</a:t>
            </a:r>
            <a:r>
              <a:rPr lang="it-IT" sz="2600" i="1" dirty="0"/>
              <a:t> </a:t>
            </a:r>
            <a:r>
              <a:rPr lang="it-IT" sz="2600" i="1" dirty="0" err="1"/>
              <a:t>Rhein</a:t>
            </a:r>
            <a:r>
              <a:rPr lang="it-IT" sz="2600" i="1" dirty="0"/>
              <a:t> und Donau. </a:t>
            </a:r>
            <a:r>
              <a:rPr lang="it-IT" sz="2600" i="1" dirty="0" err="1"/>
              <a:t>Der</a:t>
            </a:r>
            <a:r>
              <a:rPr lang="it-IT" sz="2600" i="1" dirty="0"/>
              <a:t> </a:t>
            </a:r>
            <a:r>
              <a:rPr lang="it-IT" sz="2600" i="1" dirty="0" err="1"/>
              <a:t>Kontinentalverkehr</a:t>
            </a:r>
            <a:r>
              <a:rPr lang="it-IT" sz="2600" i="1" dirty="0"/>
              <a:t> </a:t>
            </a:r>
            <a:r>
              <a:rPr lang="it-IT" sz="2600" i="1" dirty="0" err="1"/>
              <a:t>nimmt</a:t>
            </a:r>
            <a:r>
              <a:rPr lang="it-IT" sz="2600" i="1" dirty="0"/>
              <a:t> ca. </a:t>
            </a:r>
            <a:r>
              <a:rPr lang="it-IT" sz="2600" i="1" dirty="0" err="1"/>
              <a:t>ein</a:t>
            </a:r>
            <a:r>
              <a:rPr lang="it-IT" sz="2600" i="1" dirty="0"/>
              <a:t> </a:t>
            </a:r>
            <a:r>
              <a:rPr lang="it-IT" sz="2600" i="1" dirty="0" err="1"/>
              <a:t>Drittel</a:t>
            </a:r>
            <a:r>
              <a:rPr lang="it-IT" sz="2600" i="1" dirty="0"/>
              <a:t> </a:t>
            </a:r>
            <a:r>
              <a:rPr lang="it-IT" sz="2600" i="1" dirty="0" err="1"/>
              <a:t>der</a:t>
            </a:r>
            <a:r>
              <a:rPr lang="it-IT" sz="2600" i="1" dirty="0"/>
              <a:t> </a:t>
            </a:r>
            <a:r>
              <a:rPr lang="it-IT" sz="2600" i="1" dirty="0" err="1"/>
              <a:t>Transportmengen</a:t>
            </a:r>
            <a:r>
              <a:rPr lang="it-IT" sz="2600" i="1" dirty="0"/>
              <a:t> </a:t>
            </a:r>
            <a:r>
              <a:rPr lang="it-IT" sz="2600" i="1" dirty="0" err="1"/>
              <a:t>im</a:t>
            </a:r>
            <a:r>
              <a:rPr lang="it-IT" sz="2600" i="1" dirty="0"/>
              <a:t> </a:t>
            </a:r>
            <a:r>
              <a:rPr lang="it-IT" sz="2600" i="1" dirty="0" err="1"/>
              <a:t>europäischen</a:t>
            </a:r>
            <a:r>
              <a:rPr lang="it-IT" sz="2600" i="1" dirty="0"/>
              <a:t> KV </a:t>
            </a:r>
            <a:r>
              <a:rPr lang="it-IT" sz="2600" i="1" dirty="0" err="1"/>
              <a:t>ein</a:t>
            </a:r>
            <a:r>
              <a:rPr lang="it-IT" sz="2600" i="1" dirty="0"/>
              <a:t>. </a:t>
            </a:r>
          </a:p>
          <a:p>
            <a:endParaRPr lang="it-IT" sz="2600" dirty="0"/>
          </a:p>
          <a:p>
            <a:r>
              <a:rPr lang="it-IT" sz="2600" dirty="0"/>
              <a:t>La tratta principale viene effettuata principalmente su ferrovia. Le principali vie navigabili per la tratta principale effettuata con imbarcazioni fluviali sono il Reno e il Danubio. Il trasporto continentale rappresenta circa un terzo dei volumi di trasporto nel trasporto combinato europeo.</a:t>
            </a:r>
            <a:endParaRPr lang="de-DE" sz="2600" dirty="0"/>
          </a:p>
        </p:txBody>
      </p:sp>
    </p:spTree>
    <p:extLst>
      <p:ext uri="{BB962C8B-B14F-4D97-AF65-F5344CB8AC3E}">
        <p14:creationId xmlns:p14="http://schemas.microsoft.com/office/powerpoint/2010/main" val="30056471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27075-5DF9-2D4F-0150-5A9BB33EEBE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5956924-D588-A205-DF48-3BD9F7CE95EC}"/>
              </a:ext>
            </a:extLst>
          </p:cNvPr>
          <p:cNvSpPr txBox="1">
            <a:spLocks noChangeArrowheads="1"/>
          </p:cNvSpPr>
          <p:nvPr/>
        </p:nvSpPr>
        <p:spPr bwMode="auto">
          <a:xfrm>
            <a:off x="251520" y="382012"/>
            <a:ext cx="8229600" cy="6494085"/>
          </a:xfrm>
          <a:prstGeom prst="rect">
            <a:avLst/>
          </a:prstGeom>
          <a:noFill/>
          <a:ln w="9525">
            <a:noFill/>
            <a:miter lim="800000"/>
            <a:headEnd/>
            <a:tailEnd/>
          </a:ln>
        </p:spPr>
        <p:txBody>
          <a:bodyPr>
            <a:spAutoFit/>
          </a:bodyPr>
          <a:lstStyle/>
          <a:p>
            <a:r>
              <a:rPr lang="it-IT" sz="2600" i="1" dirty="0" err="1"/>
              <a:t>Charakteristisch</a:t>
            </a:r>
            <a:r>
              <a:rPr lang="it-IT" sz="2600" i="1" dirty="0"/>
              <a:t> </a:t>
            </a:r>
            <a:r>
              <a:rPr lang="it-IT" sz="2600" i="1" dirty="0" err="1"/>
              <a:t>für</a:t>
            </a:r>
            <a:r>
              <a:rPr lang="it-IT" sz="2600" i="1" dirty="0"/>
              <a:t> </a:t>
            </a:r>
            <a:r>
              <a:rPr lang="it-IT" sz="2600" i="1" dirty="0" err="1"/>
              <a:t>den</a:t>
            </a:r>
            <a:r>
              <a:rPr lang="it-IT" sz="2600" i="1" dirty="0"/>
              <a:t> </a:t>
            </a:r>
            <a:r>
              <a:rPr lang="it-IT" sz="2600" i="1" dirty="0" err="1"/>
              <a:t>Kontinentalverkehr</a:t>
            </a:r>
            <a:r>
              <a:rPr lang="it-IT" sz="2600" i="1" dirty="0"/>
              <a:t> </a:t>
            </a:r>
            <a:r>
              <a:rPr lang="it-IT" sz="2600" i="1" dirty="0" err="1"/>
              <a:t>ist</a:t>
            </a:r>
            <a:r>
              <a:rPr lang="it-IT" sz="2600" i="1" dirty="0"/>
              <a:t> </a:t>
            </a:r>
            <a:r>
              <a:rPr lang="it-IT" sz="2600" i="1" dirty="0" err="1"/>
              <a:t>der</a:t>
            </a:r>
            <a:r>
              <a:rPr lang="it-IT" sz="2600" i="1" dirty="0"/>
              <a:t> </a:t>
            </a:r>
            <a:r>
              <a:rPr lang="it-IT" sz="2600" i="1" dirty="0" err="1"/>
              <a:t>Transport</a:t>
            </a:r>
            <a:r>
              <a:rPr lang="it-IT" sz="2600" i="1" dirty="0"/>
              <a:t> von </a:t>
            </a:r>
            <a:r>
              <a:rPr lang="it-IT" sz="2600" i="1" dirty="0" err="1"/>
              <a:t>nicht</a:t>
            </a:r>
            <a:r>
              <a:rPr lang="it-IT" sz="2600" i="1" dirty="0"/>
              <a:t> ISO-</a:t>
            </a:r>
            <a:r>
              <a:rPr lang="it-IT" sz="2600" i="1" dirty="0" err="1"/>
              <a:t>genormten</a:t>
            </a:r>
            <a:r>
              <a:rPr lang="it-IT" sz="2600" i="1" dirty="0"/>
              <a:t> </a:t>
            </a:r>
            <a:r>
              <a:rPr lang="it-IT" sz="2600" i="1" dirty="0" err="1"/>
              <a:t>Containern</a:t>
            </a:r>
            <a:r>
              <a:rPr lang="it-IT" sz="2600" i="1" dirty="0"/>
              <a:t> (Bulk-/ </a:t>
            </a:r>
            <a:r>
              <a:rPr lang="it-IT" sz="2600" i="1" dirty="0" err="1"/>
              <a:t>Tankcontainern</a:t>
            </a:r>
            <a:r>
              <a:rPr lang="it-IT" sz="2600" i="1" dirty="0"/>
              <a:t>, </a:t>
            </a:r>
            <a:r>
              <a:rPr lang="it-IT" sz="2600" i="1" dirty="0" err="1"/>
              <a:t>seltener</a:t>
            </a:r>
            <a:r>
              <a:rPr lang="it-IT" sz="2600" i="1" dirty="0"/>
              <a:t> </a:t>
            </a:r>
            <a:r>
              <a:rPr lang="it-IT" sz="2600" i="1" dirty="0" err="1"/>
              <a:t>Kühlcontainern</a:t>
            </a:r>
            <a:r>
              <a:rPr lang="it-IT" sz="2600" i="1" dirty="0"/>
              <a:t>), </a:t>
            </a:r>
            <a:r>
              <a:rPr lang="it-IT" sz="2600" i="1" dirty="0" err="1"/>
              <a:t>Wechselbehältern</a:t>
            </a:r>
            <a:r>
              <a:rPr lang="it-IT" sz="2600" i="1" dirty="0"/>
              <a:t> (</a:t>
            </a:r>
            <a:r>
              <a:rPr lang="it-IT" sz="2600" i="1" dirty="0" err="1"/>
              <a:t>auch</a:t>
            </a:r>
            <a:r>
              <a:rPr lang="it-IT" sz="2600" i="1" dirty="0"/>
              <a:t> </a:t>
            </a:r>
            <a:r>
              <a:rPr lang="it-IT" sz="2600" i="1" dirty="0" err="1"/>
              <a:t>Wechselbrücken</a:t>
            </a:r>
            <a:r>
              <a:rPr lang="it-IT" sz="2600" i="1" dirty="0"/>
              <a:t>, </a:t>
            </a:r>
            <a:r>
              <a:rPr lang="it-IT" sz="2600" i="1" dirty="0" err="1"/>
              <a:t>Wechselaufbauten</a:t>
            </a:r>
            <a:r>
              <a:rPr lang="it-IT" sz="2600" i="1" dirty="0"/>
              <a:t>, </a:t>
            </a:r>
            <a:r>
              <a:rPr lang="it-IT" sz="2600" i="1" dirty="0" err="1"/>
              <a:t>Wechselkoffer</a:t>
            </a:r>
            <a:r>
              <a:rPr lang="it-IT" sz="2600" i="1" dirty="0"/>
              <a:t> </a:t>
            </a:r>
            <a:r>
              <a:rPr lang="it-IT" sz="2600" i="1" dirty="0" err="1"/>
              <a:t>oder</a:t>
            </a:r>
            <a:r>
              <a:rPr lang="it-IT" sz="2600" i="1" dirty="0"/>
              <a:t> Swap Body </a:t>
            </a:r>
            <a:r>
              <a:rPr lang="it-IT" sz="2600" i="1" dirty="0" err="1"/>
              <a:t>genannt</a:t>
            </a:r>
            <a:r>
              <a:rPr lang="it-IT" sz="2600" i="1" dirty="0"/>
              <a:t>) </a:t>
            </a:r>
            <a:r>
              <a:rPr lang="it-IT" sz="2600" i="1" dirty="0" err="1"/>
              <a:t>sowie</a:t>
            </a:r>
            <a:r>
              <a:rPr lang="it-IT" sz="2600" i="1" dirty="0"/>
              <a:t> </a:t>
            </a:r>
            <a:r>
              <a:rPr lang="it-IT" sz="2600" i="1" dirty="0" err="1"/>
              <a:t>Trailern</a:t>
            </a:r>
            <a:r>
              <a:rPr lang="it-IT" sz="2600" i="1" dirty="0"/>
              <a:t> (</a:t>
            </a:r>
            <a:r>
              <a:rPr lang="it-IT" sz="2600" i="1" dirty="0" err="1"/>
              <a:t>auch</a:t>
            </a:r>
            <a:r>
              <a:rPr lang="it-IT" sz="2600" i="1" dirty="0"/>
              <a:t> </a:t>
            </a:r>
            <a:r>
              <a:rPr lang="it-IT" sz="2600" i="1" dirty="0" err="1"/>
              <a:t>Sattelauflieger</a:t>
            </a:r>
            <a:r>
              <a:rPr lang="it-IT" sz="2600" i="1" dirty="0"/>
              <a:t>, </a:t>
            </a:r>
            <a:r>
              <a:rPr lang="it-IT" sz="2600" i="1" dirty="0" err="1"/>
              <a:t>Sattelzuganhänger</a:t>
            </a:r>
            <a:r>
              <a:rPr lang="it-IT" sz="2600" i="1" dirty="0"/>
              <a:t>/ </a:t>
            </a:r>
            <a:r>
              <a:rPr lang="it-IT" sz="2600" i="1" dirty="0" err="1"/>
              <a:t>Sattelanhänger</a:t>
            </a:r>
            <a:r>
              <a:rPr lang="it-IT" sz="2600" i="1" dirty="0"/>
              <a:t> </a:t>
            </a:r>
            <a:r>
              <a:rPr lang="it-IT" sz="2600" i="1" dirty="0" err="1"/>
              <a:t>genannt</a:t>
            </a:r>
            <a:r>
              <a:rPr lang="it-IT" sz="2600" i="1" dirty="0"/>
              <a:t>).</a:t>
            </a:r>
          </a:p>
          <a:p>
            <a:endParaRPr lang="it-IT" sz="2600" i="1" dirty="0"/>
          </a:p>
          <a:p>
            <a:r>
              <a:rPr lang="it-IT" sz="2600" dirty="0"/>
              <a:t>Il trasporto continentale è caratterizzato dal trasporto di container non conformi agli standard ISO (bulk container/tank container o più raramente container refrigerati), casse mobili (note anche come cassoni scarrabili, contenitori intercambiabili, allestimenti intercambiabili o swap body) e trailer (noti anche come semirimorchi o rimorchi a ralla).</a:t>
            </a:r>
          </a:p>
          <a:p>
            <a:endParaRPr lang="de-DE" sz="2600" dirty="0"/>
          </a:p>
        </p:txBody>
      </p:sp>
    </p:spTree>
    <p:extLst>
      <p:ext uri="{BB962C8B-B14F-4D97-AF65-F5344CB8AC3E}">
        <p14:creationId xmlns:p14="http://schemas.microsoft.com/office/powerpoint/2010/main" val="40839028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88B47-BB17-DF3F-8D7C-CF58B012692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F126958-D819-BC19-1351-45C0E687A333}"/>
              </a:ext>
            </a:extLst>
          </p:cNvPr>
          <p:cNvSpPr txBox="1">
            <a:spLocks noChangeArrowheads="1"/>
          </p:cNvSpPr>
          <p:nvPr/>
        </p:nvSpPr>
        <p:spPr bwMode="auto">
          <a:xfrm>
            <a:off x="323528" y="188640"/>
            <a:ext cx="8229600" cy="6894195"/>
          </a:xfrm>
          <a:prstGeom prst="rect">
            <a:avLst/>
          </a:prstGeom>
          <a:noFill/>
          <a:ln w="9525">
            <a:noFill/>
            <a:miter lim="800000"/>
            <a:headEnd/>
            <a:tailEnd/>
          </a:ln>
        </p:spPr>
        <p:txBody>
          <a:bodyPr>
            <a:spAutoFit/>
          </a:bodyPr>
          <a:lstStyle/>
          <a:p>
            <a:r>
              <a:rPr lang="it-IT" sz="2600" i="1" dirty="0" err="1"/>
              <a:t>Ladeeinheiten</a:t>
            </a:r>
            <a:r>
              <a:rPr lang="it-IT" sz="2600" i="1" dirty="0"/>
              <a:t> </a:t>
            </a:r>
          </a:p>
          <a:p>
            <a:r>
              <a:rPr lang="it-IT" sz="2600" i="1" dirty="0"/>
              <a:t>Standard-</a:t>
            </a:r>
            <a:r>
              <a:rPr lang="it-IT" sz="2600" i="1" dirty="0" err="1"/>
              <a:t>Ladeeinheiten</a:t>
            </a:r>
            <a:r>
              <a:rPr lang="it-IT" sz="2600" i="1" dirty="0"/>
              <a:t> (LE) </a:t>
            </a:r>
            <a:r>
              <a:rPr lang="it-IT" sz="2600" i="1" dirty="0" err="1"/>
              <a:t>des</a:t>
            </a:r>
            <a:r>
              <a:rPr lang="it-IT" sz="2600" i="1" dirty="0"/>
              <a:t> </a:t>
            </a:r>
            <a:r>
              <a:rPr lang="it-IT" sz="2600" i="1" dirty="0" err="1"/>
              <a:t>Kombinierten</a:t>
            </a:r>
            <a:r>
              <a:rPr lang="it-IT" sz="2600" i="1" dirty="0"/>
              <a:t> </a:t>
            </a:r>
            <a:r>
              <a:rPr lang="it-IT" sz="2600" i="1" dirty="0" err="1"/>
              <a:t>Verkehrs</a:t>
            </a:r>
            <a:r>
              <a:rPr lang="it-IT" sz="2600" i="1" dirty="0"/>
              <a:t> </a:t>
            </a:r>
            <a:r>
              <a:rPr lang="it-IT" sz="2600" i="1" dirty="0" err="1"/>
              <a:t>erfüllen</a:t>
            </a:r>
            <a:r>
              <a:rPr lang="it-IT" sz="2600" i="1" dirty="0"/>
              <a:t> </a:t>
            </a:r>
            <a:r>
              <a:rPr lang="it-IT" sz="2600" i="1" dirty="0" err="1"/>
              <a:t>folgende</a:t>
            </a:r>
            <a:r>
              <a:rPr lang="it-IT" sz="2600" i="1" dirty="0"/>
              <a:t>(n) </a:t>
            </a:r>
            <a:r>
              <a:rPr lang="it-IT" sz="2600" i="1" dirty="0" err="1"/>
              <a:t>zentrale</a:t>
            </a:r>
            <a:r>
              <a:rPr lang="it-IT" sz="2600" i="1" dirty="0"/>
              <a:t>(n) </a:t>
            </a:r>
            <a:r>
              <a:rPr lang="it-IT" sz="2600" i="1" dirty="0" err="1"/>
              <a:t>Zweck</a:t>
            </a:r>
            <a:r>
              <a:rPr lang="it-IT" sz="2600" i="1" dirty="0"/>
              <a:t>/ </a:t>
            </a:r>
            <a:r>
              <a:rPr lang="it-IT" sz="2600" i="1" dirty="0" err="1"/>
              <a:t>Funktion</a:t>
            </a:r>
            <a:r>
              <a:rPr lang="it-IT" sz="2600" i="1" dirty="0"/>
              <a:t>: </a:t>
            </a:r>
          </a:p>
          <a:p>
            <a:r>
              <a:rPr lang="it-IT" sz="2600" i="1" dirty="0"/>
              <a:t>• </a:t>
            </a:r>
            <a:r>
              <a:rPr lang="it-IT" sz="2600" i="1" dirty="0" err="1"/>
              <a:t>Ladeeinheiten</a:t>
            </a:r>
            <a:r>
              <a:rPr lang="it-IT" sz="2600" i="1" dirty="0"/>
              <a:t> </a:t>
            </a:r>
            <a:r>
              <a:rPr lang="it-IT" sz="2600" i="1" dirty="0" err="1"/>
              <a:t>sind</a:t>
            </a:r>
            <a:r>
              <a:rPr lang="it-IT" sz="2600" i="1" dirty="0"/>
              <a:t> </a:t>
            </a:r>
            <a:r>
              <a:rPr lang="it-IT" sz="2600" i="1" dirty="0" err="1"/>
              <a:t>Transportbehälter</a:t>
            </a:r>
            <a:r>
              <a:rPr lang="it-IT" sz="2600" i="1" dirty="0"/>
              <a:t>, in </a:t>
            </a:r>
            <a:r>
              <a:rPr lang="it-IT" sz="2600" i="1" dirty="0" err="1"/>
              <a:t>denen</a:t>
            </a:r>
            <a:r>
              <a:rPr lang="it-IT" sz="2600" i="1" dirty="0"/>
              <a:t> die </a:t>
            </a:r>
            <a:r>
              <a:rPr lang="it-IT" sz="2600" i="1" dirty="0" err="1"/>
              <a:t>Güter</a:t>
            </a:r>
            <a:r>
              <a:rPr lang="it-IT" sz="2600" i="1" dirty="0"/>
              <a:t> </a:t>
            </a:r>
            <a:r>
              <a:rPr lang="it-IT" sz="2600" i="1" dirty="0" err="1"/>
              <a:t>gepackt</a:t>
            </a:r>
            <a:r>
              <a:rPr lang="it-IT" sz="2600" i="1" dirty="0"/>
              <a:t>, </a:t>
            </a:r>
            <a:r>
              <a:rPr lang="it-IT" sz="2600" i="1" dirty="0" err="1"/>
              <a:t>darin</a:t>
            </a:r>
            <a:r>
              <a:rPr lang="it-IT" sz="2600" i="1" dirty="0"/>
              <a:t> </a:t>
            </a:r>
            <a:r>
              <a:rPr lang="it-IT" sz="2600" i="1" dirty="0" err="1"/>
              <a:t>transportiert</a:t>
            </a:r>
            <a:r>
              <a:rPr lang="it-IT" sz="2600" i="1" dirty="0"/>
              <a:t> und </a:t>
            </a:r>
            <a:r>
              <a:rPr lang="it-IT" sz="2600" i="1" dirty="0" err="1"/>
              <a:t>anschließend</a:t>
            </a:r>
            <a:r>
              <a:rPr lang="it-IT" sz="2600" i="1" dirty="0"/>
              <a:t> </a:t>
            </a:r>
            <a:r>
              <a:rPr lang="it-IT" sz="2600" i="1" dirty="0" err="1"/>
              <a:t>daraus</a:t>
            </a:r>
            <a:r>
              <a:rPr lang="it-IT" sz="2600" i="1" dirty="0"/>
              <a:t> </a:t>
            </a:r>
            <a:r>
              <a:rPr lang="it-IT" sz="2600" i="1" dirty="0" err="1"/>
              <a:t>entpackt</a:t>
            </a:r>
            <a:r>
              <a:rPr lang="it-IT" sz="2600" i="1" dirty="0"/>
              <a:t> </a:t>
            </a:r>
            <a:r>
              <a:rPr lang="it-IT" sz="2600" i="1" dirty="0" err="1"/>
              <a:t>werden</a:t>
            </a:r>
            <a:r>
              <a:rPr lang="it-IT" sz="2600" i="1" dirty="0"/>
              <a:t>. </a:t>
            </a:r>
          </a:p>
          <a:p>
            <a:r>
              <a:rPr lang="it-IT" sz="2600" i="1" dirty="0"/>
              <a:t>• </a:t>
            </a:r>
            <a:r>
              <a:rPr lang="it-IT" sz="2600" i="1" dirty="0" err="1"/>
              <a:t>Sie</a:t>
            </a:r>
            <a:r>
              <a:rPr lang="it-IT" sz="2600" i="1" dirty="0"/>
              <a:t> </a:t>
            </a:r>
            <a:r>
              <a:rPr lang="it-IT" sz="2600" i="1" dirty="0" err="1"/>
              <a:t>schützen</a:t>
            </a:r>
            <a:r>
              <a:rPr lang="it-IT" sz="2600" i="1" dirty="0"/>
              <a:t> die </a:t>
            </a:r>
            <a:r>
              <a:rPr lang="it-IT" sz="2600" i="1" dirty="0" err="1"/>
              <a:t>Güter</a:t>
            </a:r>
            <a:r>
              <a:rPr lang="it-IT" sz="2600" i="1" dirty="0"/>
              <a:t> </a:t>
            </a:r>
            <a:r>
              <a:rPr lang="it-IT" sz="2600" i="1" dirty="0" err="1"/>
              <a:t>während</a:t>
            </a:r>
            <a:r>
              <a:rPr lang="it-IT" sz="2600" i="1" dirty="0"/>
              <a:t> </a:t>
            </a:r>
            <a:r>
              <a:rPr lang="it-IT" sz="2600" i="1" dirty="0" err="1"/>
              <a:t>des</a:t>
            </a:r>
            <a:r>
              <a:rPr lang="it-IT" sz="2600" i="1" dirty="0"/>
              <a:t> </a:t>
            </a:r>
            <a:r>
              <a:rPr lang="it-IT" sz="2600" i="1" dirty="0" err="1"/>
              <a:t>gesamten</a:t>
            </a:r>
            <a:r>
              <a:rPr lang="it-IT" sz="2600" i="1" dirty="0"/>
              <a:t> </a:t>
            </a:r>
            <a:r>
              <a:rPr lang="it-IT" sz="2600" i="1" dirty="0" err="1"/>
              <a:t>Transports</a:t>
            </a:r>
            <a:r>
              <a:rPr lang="it-IT" sz="2600" i="1" dirty="0"/>
              <a:t> u.a. </a:t>
            </a:r>
            <a:r>
              <a:rPr lang="it-IT" sz="2600" i="1" dirty="0" err="1"/>
              <a:t>vor</a:t>
            </a:r>
            <a:r>
              <a:rPr lang="it-IT" sz="2600" i="1" dirty="0"/>
              <a:t> </a:t>
            </a:r>
            <a:r>
              <a:rPr lang="it-IT" sz="2600" i="1" dirty="0" err="1"/>
              <a:t>Umwelteinflüssen</a:t>
            </a:r>
            <a:r>
              <a:rPr lang="it-IT" sz="2600" i="1" dirty="0"/>
              <a:t>. </a:t>
            </a:r>
          </a:p>
          <a:p>
            <a:endParaRPr lang="it-IT" sz="2600" dirty="0"/>
          </a:p>
          <a:p>
            <a:r>
              <a:rPr lang="it-IT" sz="2600" dirty="0"/>
              <a:t>Unità di carico</a:t>
            </a:r>
          </a:p>
          <a:p>
            <a:r>
              <a:rPr lang="it-IT" sz="2600" dirty="0"/>
              <a:t>Le unità di carico standard (</a:t>
            </a:r>
            <a:r>
              <a:rPr lang="it-IT" sz="2600" dirty="0" err="1"/>
              <a:t>UdC</a:t>
            </a:r>
            <a:r>
              <a:rPr lang="it-IT" sz="2600" dirty="0"/>
              <a:t>) svolgono le seguenti funzioni principali:</a:t>
            </a:r>
          </a:p>
          <a:p>
            <a:r>
              <a:rPr lang="it-IT" sz="2600" dirty="0"/>
              <a:t>· Sono contenitori in cui le merci vengono imballate, trasportate e successivamente disimballate</a:t>
            </a:r>
          </a:p>
          <a:p>
            <a:r>
              <a:rPr lang="it-IT" sz="2600" dirty="0"/>
              <a:t>· Proteggono le merci per l’intera durata del trasporto, anche dagli agenti ambientali</a:t>
            </a:r>
          </a:p>
          <a:p>
            <a:endParaRPr lang="de-DE" sz="2600" dirty="0"/>
          </a:p>
        </p:txBody>
      </p:sp>
    </p:spTree>
    <p:extLst>
      <p:ext uri="{BB962C8B-B14F-4D97-AF65-F5344CB8AC3E}">
        <p14:creationId xmlns:p14="http://schemas.microsoft.com/office/powerpoint/2010/main" val="5816130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59990-1BF3-08A9-5B26-1AFEF76195A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FF78964-1D29-F28F-069B-C6E24A3BAF44}"/>
              </a:ext>
            </a:extLst>
          </p:cNvPr>
          <p:cNvSpPr txBox="1">
            <a:spLocks noChangeArrowheads="1"/>
          </p:cNvSpPr>
          <p:nvPr/>
        </p:nvSpPr>
        <p:spPr bwMode="auto">
          <a:xfrm>
            <a:off x="323528" y="188640"/>
            <a:ext cx="8229600" cy="4893647"/>
          </a:xfrm>
          <a:prstGeom prst="rect">
            <a:avLst/>
          </a:prstGeom>
          <a:noFill/>
          <a:ln w="9525">
            <a:noFill/>
            <a:miter lim="800000"/>
            <a:headEnd/>
            <a:tailEnd/>
          </a:ln>
        </p:spPr>
        <p:txBody>
          <a:bodyPr>
            <a:spAutoFit/>
          </a:bodyPr>
          <a:lstStyle/>
          <a:p>
            <a:pPr marL="342900" indent="-342900">
              <a:buFont typeface="Arial" panose="020B0604020202020204" pitchFamily="34" charset="0"/>
              <a:buChar char="•"/>
            </a:pPr>
            <a:r>
              <a:rPr lang="it-IT" sz="2600" i="1" dirty="0"/>
              <a:t>Die </a:t>
            </a:r>
            <a:r>
              <a:rPr lang="it-IT" sz="2600" i="1" dirty="0" err="1"/>
              <a:t>Behältnisse</a:t>
            </a:r>
            <a:r>
              <a:rPr lang="it-IT" sz="2600" i="1" dirty="0"/>
              <a:t> </a:t>
            </a:r>
            <a:r>
              <a:rPr lang="it-IT" sz="2600" i="1" dirty="0" err="1"/>
              <a:t>sind</a:t>
            </a:r>
            <a:r>
              <a:rPr lang="it-IT" sz="2600" i="1" dirty="0"/>
              <a:t> </a:t>
            </a:r>
            <a:r>
              <a:rPr lang="it-IT" sz="2600" i="1" dirty="0" err="1"/>
              <a:t>technisch</a:t>
            </a:r>
            <a:r>
              <a:rPr lang="it-IT" sz="2600" i="1" dirty="0"/>
              <a:t> so </a:t>
            </a:r>
            <a:r>
              <a:rPr lang="it-IT" sz="2600" i="1" dirty="0" err="1"/>
              <a:t>konzipiert</a:t>
            </a:r>
            <a:r>
              <a:rPr lang="it-IT" sz="2600" i="1" dirty="0"/>
              <a:t>, </a:t>
            </a:r>
            <a:r>
              <a:rPr lang="it-IT" sz="2600" i="1" dirty="0" err="1"/>
              <a:t>dass</a:t>
            </a:r>
            <a:r>
              <a:rPr lang="it-IT" sz="2600" i="1" dirty="0"/>
              <a:t> </a:t>
            </a:r>
            <a:r>
              <a:rPr lang="it-IT" sz="2600" i="1" dirty="0" err="1"/>
              <a:t>sie</a:t>
            </a:r>
            <a:r>
              <a:rPr lang="it-IT" sz="2600" i="1" dirty="0"/>
              <a:t> </a:t>
            </a:r>
            <a:r>
              <a:rPr lang="it-IT" sz="2600" i="1" dirty="0" err="1"/>
              <a:t>mittels</a:t>
            </a:r>
            <a:r>
              <a:rPr lang="it-IT" sz="2600" i="1" dirty="0"/>
              <a:t> </a:t>
            </a:r>
            <a:r>
              <a:rPr lang="it-IT" sz="2600" i="1" dirty="0" err="1"/>
              <a:t>konventioneller</a:t>
            </a:r>
            <a:r>
              <a:rPr lang="it-IT" sz="2600" i="1" dirty="0"/>
              <a:t> </a:t>
            </a:r>
            <a:r>
              <a:rPr lang="it-IT" sz="2600" i="1" dirty="0" err="1"/>
              <a:t>Umschlaggeräte</a:t>
            </a:r>
            <a:r>
              <a:rPr lang="it-IT" sz="2600" i="1" dirty="0"/>
              <a:t> </a:t>
            </a:r>
            <a:r>
              <a:rPr lang="it-IT" sz="2600" i="1" dirty="0" err="1"/>
              <a:t>im</a:t>
            </a:r>
            <a:r>
              <a:rPr lang="it-IT" sz="2600" i="1" dirty="0"/>
              <a:t> </a:t>
            </a:r>
            <a:r>
              <a:rPr lang="it-IT" sz="2600" i="1" dirty="0" err="1"/>
              <a:t>Kombinierten</a:t>
            </a:r>
            <a:r>
              <a:rPr lang="it-IT" sz="2600" i="1" dirty="0"/>
              <a:t> </a:t>
            </a:r>
            <a:r>
              <a:rPr lang="it-IT" sz="2600" i="1" dirty="0" err="1"/>
              <a:t>Verkehr</a:t>
            </a:r>
            <a:r>
              <a:rPr lang="it-IT" sz="2600" i="1" dirty="0"/>
              <a:t> (</a:t>
            </a:r>
            <a:r>
              <a:rPr lang="it-IT" sz="2600" i="1" dirty="0" err="1"/>
              <a:t>insbesondere</a:t>
            </a:r>
            <a:r>
              <a:rPr lang="it-IT" sz="2600" i="1" dirty="0"/>
              <a:t> </a:t>
            </a:r>
            <a:r>
              <a:rPr lang="it-IT" sz="2600" i="1" dirty="0" err="1"/>
              <a:t>Portalkran</a:t>
            </a:r>
            <a:r>
              <a:rPr lang="it-IT" sz="2600" i="1" dirty="0"/>
              <a:t> und </a:t>
            </a:r>
            <a:r>
              <a:rPr lang="it-IT" sz="2600" i="1" dirty="0" err="1"/>
              <a:t>Reachstacker</a:t>
            </a:r>
            <a:r>
              <a:rPr lang="it-IT" sz="2600" i="1" dirty="0"/>
              <a:t>) von </a:t>
            </a:r>
            <a:r>
              <a:rPr lang="it-IT" sz="2600" i="1" dirty="0" err="1"/>
              <a:t>einem</a:t>
            </a:r>
            <a:r>
              <a:rPr lang="it-IT" sz="2600" i="1" dirty="0"/>
              <a:t> </a:t>
            </a:r>
            <a:r>
              <a:rPr lang="it-IT" sz="2600" i="1" dirty="0" err="1"/>
              <a:t>Verkehrsträger</a:t>
            </a:r>
            <a:r>
              <a:rPr lang="it-IT" sz="2600" i="1" dirty="0"/>
              <a:t> </a:t>
            </a:r>
            <a:r>
              <a:rPr lang="it-IT" sz="2600" i="1" dirty="0" err="1"/>
              <a:t>auf</a:t>
            </a:r>
            <a:r>
              <a:rPr lang="it-IT" sz="2600" i="1" dirty="0"/>
              <a:t> </a:t>
            </a:r>
            <a:r>
              <a:rPr lang="it-IT" sz="2600" i="1" dirty="0" err="1"/>
              <a:t>einen</a:t>
            </a:r>
            <a:r>
              <a:rPr lang="it-IT" sz="2600" i="1" dirty="0"/>
              <a:t> </a:t>
            </a:r>
            <a:r>
              <a:rPr lang="it-IT" sz="2600" i="1" dirty="0" err="1"/>
              <a:t>anderen</a:t>
            </a:r>
            <a:r>
              <a:rPr lang="it-IT" sz="2600" i="1" dirty="0"/>
              <a:t> </a:t>
            </a:r>
            <a:r>
              <a:rPr lang="it-IT" sz="2600" i="1" dirty="0" err="1"/>
              <a:t>umgeschlagen</a:t>
            </a:r>
            <a:r>
              <a:rPr lang="it-IT" sz="2600" i="1" dirty="0"/>
              <a:t> </a:t>
            </a:r>
            <a:r>
              <a:rPr lang="it-IT" sz="2600" i="1" dirty="0" err="1"/>
              <a:t>werden</a:t>
            </a:r>
            <a:r>
              <a:rPr lang="it-IT" sz="2600" i="1" dirty="0"/>
              <a:t> </a:t>
            </a:r>
            <a:r>
              <a:rPr lang="it-IT" sz="2600" i="1" dirty="0" err="1"/>
              <a:t>können</a:t>
            </a:r>
            <a:r>
              <a:rPr lang="it-IT" sz="2600" i="1" dirty="0"/>
              <a:t>.</a:t>
            </a:r>
          </a:p>
          <a:p>
            <a:pPr marL="342900" indent="-342900">
              <a:buFont typeface="Arial" panose="020B0604020202020204" pitchFamily="34" charset="0"/>
              <a:buChar char="•"/>
            </a:pPr>
            <a:endParaRPr lang="it-IT" sz="2600" dirty="0"/>
          </a:p>
          <a:p>
            <a:pPr marL="342900" indent="-342900">
              <a:buFont typeface="Arial" panose="020B0604020202020204" pitchFamily="34" charset="0"/>
              <a:buChar char="•"/>
            </a:pPr>
            <a:r>
              <a:rPr lang="it-IT" sz="2600" dirty="0"/>
              <a:t>Sono progettate tecnicamente in modo tale da poter essere trasbordate da un mezzo di trasporto all’altro, utilizzando attrezzature di movimentazione convenzionali nel trasporto combinato (in particolare gru a portale e </a:t>
            </a:r>
            <a:r>
              <a:rPr lang="it-IT" sz="2600" dirty="0" err="1"/>
              <a:t>reach</a:t>
            </a:r>
            <a:r>
              <a:rPr lang="it-IT" sz="2600" dirty="0"/>
              <a:t> </a:t>
            </a:r>
            <a:r>
              <a:rPr lang="it-IT" sz="2600" dirty="0" err="1"/>
              <a:t>stacker</a:t>
            </a:r>
            <a:r>
              <a:rPr lang="it-IT" sz="2600" dirty="0"/>
              <a:t>).</a:t>
            </a:r>
          </a:p>
          <a:p>
            <a:endParaRPr lang="de-DE" sz="2600" dirty="0"/>
          </a:p>
        </p:txBody>
      </p:sp>
    </p:spTree>
    <p:extLst>
      <p:ext uri="{BB962C8B-B14F-4D97-AF65-F5344CB8AC3E}">
        <p14:creationId xmlns:p14="http://schemas.microsoft.com/office/powerpoint/2010/main" val="16313506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6801862"/>
          </a:xfrm>
          <a:prstGeom prst="rect">
            <a:avLst/>
          </a:prstGeom>
          <a:noFill/>
          <a:ln w="9525">
            <a:noFill/>
            <a:miter lim="800000"/>
            <a:headEnd/>
            <a:tailEnd/>
          </a:ln>
        </p:spPr>
        <p:txBody>
          <a:bodyPr>
            <a:spAutoFit/>
          </a:bodyPr>
          <a:lstStyle/>
          <a:p>
            <a:r>
              <a:rPr lang="de-DE" i="1" dirty="0"/>
              <a:t>Kaum war der Feind besiegt, dividierten die Florentiner Bürger sich wieder auseinander; künftig befeuerte jedes aufkeimende Problem den erbitterten Kampf zwischen den dominierenden Gruppen. </a:t>
            </a:r>
          </a:p>
          <a:p>
            <a:endParaRPr lang="it-IT" dirty="0"/>
          </a:p>
          <a:p>
            <a:r>
              <a:rPr lang="de-DE" dirty="0"/>
              <a:t>Non </a:t>
            </a:r>
            <a:r>
              <a:rPr lang="de-DE" dirty="0" err="1"/>
              <a:t>appena</a:t>
            </a:r>
            <a:r>
              <a:rPr lang="de-DE" dirty="0"/>
              <a:t> il </a:t>
            </a:r>
            <a:r>
              <a:rPr lang="de-DE" dirty="0" err="1"/>
              <a:t>nemico</a:t>
            </a:r>
            <a:r>
              <a:rPr lang="de-DE" dirty="0"/>
              <a:t> </a:t>
            </a:r>
            <a:r>
              <a:rPr lang="de-DE" dirty="0" err="1"/>
              <a:t>fu</a:t>
            </a:r>
            <a:r>
              <a:rPr lang="de-DE" dirty="0"/>
              <a:t> </a:t>
            </a:r>
            <a:r>
              <a:rPr lang="de-DE" dirty="0" err="1"/>
              <a:t>sconfitto</a:t>
            </a:r>
            <a:r>
              <a:rPr lang="de-DE" dirty="0"/>
              <a:t>, si </a:t>
            </a:r>
            <a:r>
              <a:rPr lang="de-DE" dirty="0" err="1"/>
              <a:t>divisero</a:t>
            </a:r>
            <a:r>
              <a:rPr lang="de-DE" dirty="0"/>
              <a:t> di </a:t>
            </a:r>
            <a:r>
              <a:rPr lang="de-DE" dirty="0" err="1"/>
              <a:t>nuovo</a:t>
            </a:r>
            <a:r>
              <a:rPr lang="de-DE" dirty="0"/>
              <a:t>. In </a:t>
            </a:r>
            <a:r>
              <a:rPr lang="de-DE" dirty="0" err="1"/>
              <a:t>futuro</a:t>
            </a:r>
            <a:r>
              <a:rPr lang="de-DE" dirty="0"/>
              <a:t> tutti i </a:t>
            </a:r>
            <a:r>
              <a:rPr lang="de-DE" dirty="0" err="1"/>
              <a:t>problemi</a:t>
            </a:r>
            <a:r>
              <a:rPr lang="de-DE" dirty="0"/>
              <a:t> </a:t>
            </a:r>
            <a:r>
              <a:rPr lang="de-DE" dirty="0" err="1"/>
              <a:t>nascenti</a:t>
            </a:r>
            <a:r>
              <a:rPr lang="de-DE" dirty="0"/>
              <a:t> </a:t>
            </a:r>
            <a:r>
              <a:rPr lang="de-DE" dirty="0" err="1"/>
              <a:t>venivano</a:t>
            </a:r>
            <a:r>
              <a:rPr lang="de-DE" dirty="0"/>
              <a:t> </a:t>
            </a:r>
            <a:r>
              <a:rPr lang="de-DE" dirty="0" err="1"/>
              <a:t>attribuiti</a:t>
            </a:r>
            <a:r>
              <a:rPr lang="de-DE" dirty="0"/>
              <a:t> alla </a:t>
            </a:r>
            <a:r>
              <a:rPr lang="de-DE" dirty="0" err="1"/>
              <a:t>lotta</a:t>
            </a:r>
            <a:r>
              <a:rPr lang="de-DE" dirty="0"/>
              <a:t> </a:t>
            </a:r>
            <a:r>
              <a:rPr lang="de-DE" dirty="0" err="1"/>
              <a:t>all’ultimo</a:t>
            </a:r>
            <a:r>
              <a:rPr lang="de-DE" dirty="0"/>
              <a:t> </a:t>
            </a:r>
            <a:r>
              <a:rPr lang="de-DE" dirty="0" err="1"/>
              <a:t>sangue</a:t>
            </a:r>
            <a:r>
              <a:rPr lang="de-DE" dirty="0"/>
              <a:t> </a:t>
            </a:r>
            <a:r>
              <a:rPr lang="de-DE" dirty="0" err="1"/>
              <a:t>tra</a:t>
            </a:r>
            <a:r>
              <a:rPr lang="de-DE" dirty="0"/>
              <a:t> i </a:t>
            </a:r>
            <a:r>
              <a:rPr lang="de-DE" dirty="0" err="1"/>
              <a:t>gruppi</a:t>
            </a:r>
            <a:r>
              <a:rPr lang="de-DE" dirty="0"/>
              <a:t> </a:t>
            </a:r>
            <a:r>
              <a:rPr lang="de-DE" dirty="0" err="1"/>
              <a:t>dominanti</a:t>
            </a:r>
            <a:r>
              <a:rPr lang="de-DE" dirty="0"/>
              <a:t>.</a:t>
            </a:r>
          </a:p>
          <a:p>
            <a:endParaRPr lang="it-IT" dirty="0"/>
          </a:p>
          <a:p>
            <a:r>
              <a:rPr lang="de-DE" dirty="0"/>
              <a:t>Il </a:t>
            </a:r>
            <a:r>
              <a:rPr lang="de-DE" dirty="0" err="1"/>
              <a:t>nemico</a:t>
            </a:r>
            <a:r>
              <a:rPr lang="de-DE" dirty="0"/>
              <a:t> </a:t>
            </a:r>
            <a:r>
              <a:rPr lang="de-DE" dirty="0" err="1"/>
              <a:t>fu</a:t>
            </a:r>
            <a:r>
              <a:rPr lang="de-DE" dirty="0"/>
              <a:t> </a:t>
            </a:r>
            <a:r>
              <a:rPr lang="de-DE" dirty="0" err="1"/>
              <a:t>sconfitto</a:t>
            </a:r>
            <a:r>
              <a:rPr lang="de-DE" dirty="0"/>
              <a:t> a </a:t>
            </a:r>
            <a:r>
              <a:rPr lang="de-DE" dirty="0" err="1"/>
              <a:t>stento</a:t>
            </a:r>
            <a:r>
              <a:rPr lang="de-DE" dirty="0"/>
              <a:t>, e </a:t>
            </a:r>
            <a:r>
              <a:rPr lang="de-DE" dirty="0" err="1"/>
              <a:t>gli</a:t>
            </a:r>
            <a:r>
              <a:rPr lang="de-DE" dirty="0"/>
              <a:t> </a:t>
            </a:r>
            <a:r>
              <a:rPr lang="de-DE" dirty="0" err="1"/>
              <a:t>abitanti</a:t>
            </a:r>
            <a:r>
              <a:rPr lang="de-DE" dirty="0"/>
              <a:t> di Firenze si </a:t>
            </a:r>
            <a:r>
              <a:rPr lang="de-DE" dirty="0" err="1"/>
              <a:t>divisero</a:t>
            </a:r>
            <a:r>
              <a:rPr lang="de-DE" dirty="0"/>
              <a:t> </a:t>
            </a:r>
            <a:r>
              <a:rPr lang="de-DE" dirty="0" err="1"/>
              <a:t>nuovamente</a:t>
            </a:r>
            <a:r>
              <a:rPr lang="de-DE" dirty="0"/>
              <a:t>. In </a:t>
            </a:r>
            <a:r>
              <a:rPr lang="de-DE" dirty="0" err="1"/>
              <a:t>futuro</a:t>
            </a:r>
            <a:r>
              <a:rPr lang="de-DE" dirty="0"/>
              <a:t>, </a:t>
            </a:r>
            <a:r>
              <a:rPr lang="de-DE" dirty="0" err="1"/>
              <a:t>ogni</a:t>
            </a:r>
            <a:r>
              <a:rPr lang="de-DE" dirty="0"/>
              <a:t> </a:t>
            </a:r>
            <a:r>
              <a:rPr lang="de-DE" dirty="0" err="1"/>
              <a:t>problema</a:t>
            </a:r>
            <a:r>
              <a:rPr lang="de-DE" dirty="0"/>
              <a:t> </a:t>
            </a:r>
            <a:r>
              <a:rPr lang="de-DE" dirty="0" err="1"/>
              <a:t>nascente</a:t>
            </a:r>
            <a:r>
              <a:rPr lang="de-DE" dirty="0"/>
              <a:t> </a:t>
            </a:r>
            <a:r>
              <a:rPr lang="de-DE" dirty="0" err="1"/>
              <a:t>avrebbe</a:t>
            </a:r>
            <a:r>
              <a:rPr lang="de-DE" dirty="0"/>
              <a:t> </a:t>
            </a:r>
            <a:r>
              <a:rPr lang="de-DE" dirty="0" err="1"/>
              <a:t>acceso</a:t>
            </a:r>
            <a:r>
              <a:rPr lang="de-DE" dirty="0"/>
              <a:t> la </a:t>
            </a:r>
            <a:r>
              <a:rPr lang="de-DE" dirty="0" err="1"/>
              <a:t>lotta</a:t>
            </a:r>
            <a:r>
              <a:rPr lang="de-DE" dirty="0"/>
              <a:t> </a:t>
            </a:r>
            <a:r>
              <a:rPr lang="de-DE" dirty="0" err="1"/>
              <a:t>accanita</a:t>
            </a:r>
            <a:r>
              <a:rPr lang="de-DE" dirty="0"/>
              <a:t> </a:t>
            </a:r>
            <a:r>
              <a:rPr lang="de-DE" dirty="0" err="1"/>
              <a:t>tra</a:t>
            </a:r>
            <a:r>
              <a:rPr lang="de-DE" dirty="0"/>
              <a:t> i </a:t>
            </a:r>
            <a:r>
              <a:rPr lang="de-DE" dirty="0" err="1"/>
              <a:t>gruppi</a:t>
            </a:r>
            <a:r>
              <a:rPr lang="de-DE" dirty="0"/>
              <a:t> </a:t>
            </a:r>
            <a:r>
              <a:rPr lang="de-DE" dirty="0" err="1"/>
              <a:t>dominanti</a:t>
            </a:r>
            <a:r>
              <a:rPr lang="de-DE" dirty="0"/>
              <a:t>.</a:t>
            </a:r>
          </a:p>
          <a:p>
            <a:endParaRPr lang="de-DE" dirty="0"/>
          </a:p>
          <a:p>
            <a:r>
              <a:rPr lang="de-DE" dirty="0" err="1"/>
              <a:t>Quando</a:t>
            </a:r>
            <a:r>
              <a:rPr lang="de-DE" dirty="0"/>
              <a:t> </a:t>
            </a:r>
            <a:r>
              <a:rPr lang="de-DE" dirty="0" err="1"/>
              <a:t>il</a:t>
            </a:r>
            <a:r>
              <a:rPr lang="de-DE" dirty="0"/>
              <a:t> </a:t>
            </a:r>
            <a:r>
              <a:rPr lang="de-DE" dirty="0" err="1"/>
              <a:t>nemico</a:t>
            </a:r>
            <a:r>
              <a:rPr lang="de-DE" dirty="0"/>
              <a:t> </a:t>
            </a:r>
            <a:r>
              <a:rPr lang="de-DE" dirty="0" err="1"/>
              <a:t>era</a:t>
            </a:r>
            <a:r>
              <a:rPr lang="de-DE" dirty="0"/>
              <a:t> </a:t>
            </a:r>
            <a:r>
              <a:rPr lang="de-DE" dirty="0" err="1"/>
              <a:t>stato</a:t>
            </a:r>
            <a:r>
              <a:rPr lang="de-DE" dirty="0"/>
              <a:t> quasi </a:t>
            </a:r>
            <a:r>
              <a:rPr lang="de-DE" dirty="0" err="1"/>
              <a:t>sconfitto</a:t>
            </a:r>
            <a:r>
              <a:rPr lang="de-DE" dirty="0"/>
              <a:t>, i </a:t>
            </a:r>
            <a:r>
              <a:rPr lang="de-DE" dirty="0" err="1"/>
              <a:t>cittadini</a:t>
            </a:r>
            <a:r>
              <a:rPr lang="de-DE" dirty="0"/>
              <a:t> si </a:t>
            </a:r>
            <a:r>
              <a:rPr lang="de-DE" dirty="0" err="1"/>
              <a:t>diverso</a:t>
            </a:r>
            <a:r>
              <a:rPr lang="de-DE" dirty="0"/>
              <a:t> </a:t>
            </a:r>
            <a:r>
              <a:rPr lang="de-DE" dirty="0" err="1"/>
              <a:t>nuovamente</a:t>
            </a:r>
            <a:r>
              <a:rPr lang="de-DE" dirty="0"/>
              <a:t>. In </a:t>
            </a:r>
            <a:r>
              <a:rPr lang="de-DE" dirty="0" err="1"/>
              <a:t>seguito</a:t>
            </a:r>
            <a:r>
              <a:rPr lang="de-DE" dirty="0"/>
              <a:t>, </a:t>
            </a:r>
            <a:r>
              <a:rPr lang="de-DE" dirty="0" err="1"/>
              <a:t>ogni</a:t>
            </a:r>
            <a:r>
              <a:rPr lang="de-DE" dirty="0"/>
              <a:t> </a:t>
            </a:r>
            <a:r>
              <a:rPr lang="de-DE" dirty="0" err="1"/>
              <a:t>problema</a:t>
            </a:r>
            <a:r>
              <a:rPr lang="de-DE" dirty="0"/>
              <a:t> </a:t>
            </a:r>
            <a:r>
              <a:rPr lang="de-DE" dirty="0" err="1"/>
              <a:t>che</a:t>
            </a:r>
            <a:r>
              <a:rPr lang="de-DE" dirty="0"/>
              <a:t> </a:t>
            </a:r>
            <a:r>
              <a:rPr lang="de-DE" dirty="0" err="1"/>
              <a:t>sorgeva</a:t>
            </a:r>
            <a:r>
              <a:rPr lang="de-DE" dirty="0"/>
              <a:t> </a:t>
            </a:r>
            <a:r>
              <a:rPr lang="de-DE" dirty="0" err="1"/>
              <a:t>continuò</a:t>
            </a:r>
            <a:r>
              <a:rPr lang="de-DE" dirty="0"/>
              <a:t> a </a:t>
            </a:r>
            <a:r>
              <a:rPr lang="de-DE" dirty="0" err="1"/>
              <a:t>inasprire</a:t>
            </a:r>
            <a:r>
              <a:rPr lang="de-DE" dirty="0"/>
              <a:t> </a:t>
            </a:r>
            <a:r>
              <a:rPr lang="de-DE" dirty="0" err="1"/>
              <a:t>il</a:t>
            </a:r>
            <a:r>
              <a:rPr lang="de-DE" dirty="0"/>
              <a:t> </a:t>
            </a:r>
            <a:r>
              <a:rPr lang="de-DE" dirty="0" err="1"/>
              <a:t>conflitto</a:t>
            </a:r>
            <a:r>
              <a:rPr lang="de-DE" dirty="0"/>
              <a:t> </a:t>
            </a:r>
            <a:r>
              <a:rPr lang="de-DE" dirty="0" err="1"/>
              <a:t>accanito</a:t>
            </a:r>
            <a:r>
              <a:rPr lang="de-DE" dirty="0"/>
              <a:t> </a:t>
            </a:r>
            <a:r>
              <a:rPr lang="de-DE" dirty="0" err="1"/>
              <a:t>tra</a:t>
            </a:r>
            <a:r>
              <a:rPr lang="de-DE" dirty="0"/>
              <a:t> i </a:t>
            </a:r>
            <a:r>
              <a:rPr lang="de-DE" dirty="0" err="1"/>
              <a:t>gruppi</a:t>
            </a:r>
            <a:r>
              <a:rPr lang="de-DE" dirty="0"/>
              <a:t> </a:t>
            </a:r>
            <a:r>
              <a:rPr lang="de-DE" dirty="0" err="1"/>
              <a:t>dominanti</a:t>
            </a:r>
            <a:r>
              <a:rPr lang="de-DE" dirty="0"/>
              <a:t>.</a:t>
            </a:r>
            <a:endParaRPr lang="it-IT" dirty="0"/>
          </a:p>
          <a:p>
            <a:endParaRPr lang="it-IT" dirty="0"/>
          </a:p>
          <a:p>
            <a:endParaRPr lang="it-IT" sz="2800" dirty="0"/>
          </a:p>
        </p:txBody>
      </p:sp>
    </p:spTree>
    <p:extLst>
      <p:ext uri="{BB962C8B-B14F-4D97-AF65-F5344CB8AC3E}">
        <p14:creationId xmlns:p14="http://schemas.microsoft.com/office/powerpoint/2010/main" val="24343805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37733-BEC5-6990-E6FE-33658654B02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D7BAEB2-3BE8-AC1F-F113-75B4E99D0733}"/>
              </a:ext>
            </a:extLst>
          </p:cNvPr>
          <p:cNvSpPr txBox="1">
            <a:spLocks noChangeArrowheads="1"/>
          </p:cNvSpPr>
          <p:nvPr/>
        </p:nvSpPr>
        <p:spPr bwMode="auto">
          <a:xfrm>
            <a:off x="323528" y="188640"/>
            <a:ext cx="8229600" cy="6093976"/>
          </a:xfrm>
          <a:prstGeom prst="rect">
            <a:avLst/>
          </a:prstGeom>
          <a:noFill/>
          <a:ln w="9525">
            <a:noFill/>
            <a:miter lim="800000"/>
            <a:headEnd/>
            <a:tailEnd/>
          </a:ln>
        </p:spPr>
        <p:txBody>
          <a:bodyPr>
            <a:spAutoFit/>
          </a:bodyPr>
          <a:lstStyle/>
          <a:p>
            <a:r>
              <a:rPr lang="it-IT" sz="2600" i="1" dirty="0"/>
              <a:t>Die Standard-LE </a:t>
            </a:r>
            <a:r>
              <a:rPr lang="it-IT" sz="2600" i="1" dirty="0" err="1"/>
              <a:t>im</a:t>
            </a:r>
            <a:r>
              <a:rPr lang="it-IT" sz="2600" i="1" dirty="0"/>
              <a:t> KV </a:t>
            </a:r>
            <a:r>
              <a:rPr lang="it-IT" sz="2600" i="1" dirty="0" err="1"/>
              <a:t>bilden</a:t>
            </a:r>
            <a:r>
              <a:rPr lang="it-IT" sz="2600" i="1" dirty="0"/>
              <a:t> Container, </a:t>
            </a:r>
            <a:r>
              <a:rPr lang="it-IT" sz="2600" i="1" dirty="0" err="1"/>
              <a:t>Wechselbehälter</a:t>
            </a:r>
            <a:r>
              <a:rPr lang="it-IT" sz="2600" i="1" dirty="0"/>
              <a:t> (</a:t>
            </a:r>
            <a:r>
              <a:rPr lang="it-IT" sz="2600" i="1" dirty="0" err="1"/>
              <a:t>auch</a:t>
            </a:r>
            <a:r>
              <a:rPr lang="it-IT" sz="2600" i="1" dirty="0"/>
              <a:t> </a:t>
            </a:r>
            <a:r>
              <a:rPr lang="it-IT" sz="2600" i="1" dirty="0" err="1"/>
              <a:t>Wechselbrücken</a:t>
            </a:r>
            <a:r>
              <a:rPr lang="it-IT" sz="2600" i="1" dirty="0"/>
              <a:t>, </a:t>
            </a:r>
            <a:r>
              <a:rPr lang="it-IT" sz="2600" i="1" dirty="0" err="1"/>
              <a:t>Wechselaufbau</a:t>
            </a:r>
            <a:r>
              <a:rPr lang="it-IT" sz="2600" i="1" dirty="0"/>
              <a:t>, </a:t>
            </a:r>
            <a:r>
              <a:rPr lang="it-IT" sz="2600" i="1" dirty="0" err="1"/>
              <a:t>engl</a:t>
            </a:r>
            <a:r>
              <a:rPr lang="it-IT" sz="2600" i="1" dirty="0"/>
              <a:t>. Swap Bodies </a:t>
            </a:r>
            <a:r>
              <a:rPr lang="it-IT" sz="2600" i="1" dirty="0" err="1"/>
              <a:t>genannt</a:t>
            </a:r>
            <a:r>
              <a:rPr lang="it-IT" sz="2600" i="1" dirty="0"/>
              <a:t>), Trailer (</a:t>
            </a:r>
            <a:r>
              <a:rPr lang="it-IT" sz="2600" i="1" dirty="0" err="1"/>
              <a:t>auch</a:t>
            </a:r>
            <a:r>
              <a:rPr lang="it-IT" sz="2600" i="1" dirty="0"/>
              <a:t> </a:t>
            </a:r>
            <a:r>
              <a:rPr lang="it-IT" sz="2600" i="1" dirty="0" err="1"/>
              <a:t>Sattelauflieger</a:t>
            </a:r>
            <a:r>
              <a:rPr lang="it-IT" sz="2600" i="1" dirty="0"/>
              <a:t>, </a:t>
            </a:r>
            <a:r>
              <a:rPr lang="it-IT" sz="2600" i="1" dirty="0" err="1"/>
              <a:t>Sattelzuganhänger</a:t>
            </a:r>
            <a:r>
              <a:rPr lang="it-IT" sz="2600" i="1" dirty="0"/>
              <a:t>/ </a:t>
            </a:r>
            <a:r>
              <a:rPr lang="it-IT" sz="2600" i="1" dirty="0" err="1"/>
              <a:t>Sattelanhänger</a:t>
            </a:r>
            <a:r>
              <a:rPr lang="it-IT" sz="2600" i="1" dirty="0"/>
              <a:t> </a:t>
            </a:r>
            <a:r>
              <a:rPr lang="it-IT" sz="2600" i="1" dirty="0" err="1"/>
              <a:t>genannt</a:t>
            </a:r>
            <a:r>
              <a:rPr lang="it-IT" sz="2600" i="1" dirty="0"/>
              <a:t>) </a:t>
            </a:r>
            <a:r>
              <a:rPr lang="it-IT" sz="2600" i="1" dirty="0" err="1"/>
              <a:t>sowie</a:t>
            </a:r>
            <a:r>
              <a:rPr lang="it-IT" sz="2600" i="1" dirty="0"/>
              <a:t> </a:t>
            </a:r>
            <a:r>
              <a:rPr lang="it-IT" sz="2600" i="1" dirty="0" err="1"/>
              <a:t>komplette</a:t>
            </a:r>
            <a:r>
              <a:rPr lang="it-IT" sz="2600" i="1" dirty="0"/>
              <a:t> </a:t>
            </a:r>
            <a:r>
              <a:rPr lang="it-IT" sz="2600" i="1" dirty="0" err="1"/>
              <a:t>Lkw</a:t>
            </a:r>
            <a:r>
              <a:rPr lang="it-IT" sz="2600" i="1" dirty="0"/>
              <a:t> (</a:t>
            </a:r>
            <a:r>
              <a:rPr lang="it-IT" sz="2600" i="1" dirty="0" err="1"/>
              <a:t>RoRo</a:t>
            </a:r>
            <a:r>
              <a:rPr lang="it-IT" sz="2600" i="1" dirty="0"/>
              <a:t>, </a:t>
            </a:r>
            <a:r>
              <a:rPr lang="it-IT" sz="2600" i="1" dirty="0" err="1"/>
              <a:t>RoLa</a:t>
            </a:r>
            <a:r>
              <a:rPr lang="it-IT" sz="2600" i="1" dirty="0"/>
              <a:t>). Die </a:t>
            </a:r>
            <a:r>
              <a:rPr lang="it-IT" sz="2600" i="1" dirty="0" err="1"/>
              <a:t>bekannteste</a:t>
            </a:r>
            <a:r>
              <a:rPr lang="it-IT" sz="2600" i="1" dirty="0"/>
              <a:t> und </a:t>
            </a:r>
            <a:r>
              <a:rPr lang="it-IT" sz="2600" i="1" dirty="0" err="1"/>
              <a:t>gebräuchlichste</a:t>
            </a:r>
            <a:r>
              <a:rPr lang="it-IT" sz="2600" i="1" dirty="0"/>
              <a:t> Form </a:t>
            </a:r>
            <a:r>
              <a:rPr lang="it-IT" sz="2600" i="1" dirty="0" err="1"/>
              <a:t>der</a:t>
            </a:r>
            <a:r>
              <a:rPr lang="it-IT" sz="2600" i="1" dirty="0"/>
              <a:t> LE </a:t>
            </a:r>
            <a:r>
              <a:rPr lang="it-IT" sz="2600" i="1" dirty="0" err="1"/>
              <a:t>im</a:t>
            </a:r>
            <a:r>
              <a:rPr lang="it-IT" sz="2600" i="1" dirty="0"/>
              <a:t> KV </a:t>
            </a:r>
            <a:r>
              <a:rPr lang="it-IT" sz="2600" i="1" dirty="0" err="1"/>
              <a:t>ist</a:t>
            </a:r>
            <a:r>
              <a:rPr lang="it-IT" sz="2600" i="1" dirty="0"/>
              <a:t> </a:t>
            </a:r>
            <a:r>
              <a:rPr lang="it-IT" sz="2600" i="1" dirty="0" err="1"/>
              <a:t>der</a:t>
            </a:r>
            <a:r>
              <a:rPr lang="it-IT" sz="2600" i="1" dirty="0"/>
              <a:t> Container.</a:t>
            </a:r>
          </a:p>
          <a:p>
            <a:endParaRPr lang="it-IT" sz="2600" dirty="0"/>
          </a:p>
          <a:p>
            <a:r>
              <a:rPr lang="it-IT" sz="2600" dirty="0"/>
              <a:t>Le unità di carico standard nel trasporto combinato comprendono container, casse mobili (note anche come cassoni scarrabili, allestimenti intercambiabili o swap body), trailer (noti anche come semirimorchi o rimorchi a ralla) e autocarri completi (</a:t>
            </a:r>
            <a:r>
              <a:rPr lang="it-IT" sz="2600" dirty="0" err="1"/>
              <a:t>RoRo</a:t>
            </a:r>
            <a:r>
              <a:rPr lang="it-IT" sz="2600" dirty="0"/>
              <a:t>, </a:t>
            </a:r>
            <a:r>
              <a:rPr lang="it-IT" sz="2600" dirty="0" err="1"/>
              <a:t>RoLa</a:t>
            </a:r>
            <a:r>
              <a:rPr lang="it-IT" sz="2600" dirty="0"/>
              <a:t>). La forma di unità di carico più conosciuta e utilizzata nel trasporto combinato è il container.</a:t>
            </a:r>
          </a:p>
          <a:p>
            <a:endParaRPr lang="de-DE" sz="2600" dirty="0"/>
          </a:p>
        </p:txBody>
      </p:sp>
    </p:spTree>
    <p:extLst>
      <p:ext uri="{BB962C8B-B14F-4D97-AF65-F5344CB8AC3E}">
        <p14:creationId xmlns:p14="http://schemas.microsoft.com/office/powerpoint/2010/main" val="41798453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0369E-4734-8D2D-4018-C79C2F4A9F1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1CAD42A-BD96-9D38-08EF-C7147524687B}"/>
              </a:ext>
            </a:extLst>
          </p:cNvPr>
          <p:cNvSpPr txBox="1">
            <a:spLocks noChangeArrowheads="1"/>
          </p:cNvSpPr>
          <p:nvPr/>
        </p:nvSpPr>
        <p:spPr bwMode="auto">
          <a:xfrm>
            <a:off x="323528" y="188640"/>
            <a:ext cx="8229600" cy="3693319"/>
          </a:xfrm>
          <a:prstGeom prst="rect">
            <a:avLst/>
          </a:prstGeom>
          <a:noFill/>
          <a:ln w="9525">
            <a:noFill/>
            <a:miter lim="800000"/>
            <a:headEnd/>
            <a:tailEnd/>
          </a:ln>
        </p:spPr>
        <p:txBody>
          <a:bodyPr>
            <a:spAutoFit/>
          </a:bodyPr>
          <a:lstStyle/>
          <a:p>
            <a:r>
              <a:rPr lang="it-IT" sz="2600" i="1" dirty="0"/>
              <a:t>Im </a:t>
            </a:r>
            <a:r>
              <a:rPr lang="it-IT" sz="2600" i="1" dirty="0" err="1"/>
              <a:t>Zuge</a:t>
            </a:r>
            <a:r>
              <a:rPr lang="it-IT" sz="2600" i="1" dirty="0"/>
              <a:t> </a:t>
            </a:r>
            <a:r>
              <a:rPr lang="it-IT" sz="2600" i="1" dirty="0" err="1"/>
              <a:t>diverser</a:t>
            </a:r>
            <a:r>
              <a:rPr lang="it-IT" sz="2600" i="1" dirty="0"/>
              <a:t> </a:t>
            </a:r>
            <a:r>
              <a:rPr lang="it-IT" sz="2600" i="1" dirty="0" err="1"/>
              <a:t>Innovationen</a:t>
            </a:r>
            <a:r>
              <a:rPr lang="it-IT" sz="2600" i="1" dirty="0"/>
              <a:t> von </a:t>
            </a:r>
            <a:r>
              <a:rPr lang="it-IT" sz="2600" i="1" dirty="0" err="1"/>
              <a:t>Verkehrsträgern</a:t>
            </a:r>
            <a:r>
              <a:rPr lang="it-IT" sz="2600" i="1" dirty="0"/>
              <a:t> </a:t>
            </a:r>
            <a:r>
              <a:rPr lang="it-IT" sz="2600" i="1" dirty="0" err="1"/>
              <a:t>haben</a:t>
            </a:r>
            <a:r>
              <a:rPr lang="it-IT" sz="2600" i="1" dirty="0"/>
              <a:t> </a:t>
            </a:r>
            <a:r>
              <a:rPr lang="it-IT" sz="2600" i="1" dirty="0" err="1"/>
              <a:t>sich</a:t>
            </a:r>
            <a:r>
              <a:rPr lang="it-IT" sz="2600" i="1" dirty="0"/>
              <a:t> </a:t>
            </a:r>
            <a:r>
              <a:rPr lang="it-IT" sz="2600" i="1" dirty="0" err="1"/>
              <a:t>unterschiedliche</a:t>
            </a:r>
            <a:r>
              <a:rPr lang="it-IT" sz="2600" i="1" dirty="0"/>
              <a:t> </a:t>
            </a:r>
            <a:r>
              <a:rPr lang="it-IT" sz="2600" i="1" dirty="0" err="1"/>
              <a:t>Typen</a:t>
            </a:r>
            <a:r>
              <a:rPr lang="it-IT" sz="2600" i="1" dirty="0"/>
              <a:t> von LE </a:t>
            </a:r>
            <a:r>
              <a:rPr lang="it-IT" sz="2600" i="1" dirty="0" err="1"/>
              <a:t>herausgebildet</a:t>
            </a:r>
            <a:r>
              <a:rPr lang="it-IT" sz="2600" i="1" dirty="0"/>
              <a:t>, </a:t>
            </a:r>
            <a:r>
              <a:rPr lang="it-IT" sz="2600" i="1" dirty="0" err="1"/>
              <a:t>ebenso</a:t>
            </a:r>
            <a:r>
              <a:rPr lang="it-IT" sz="2600" i="1" dirty="0"/>
              <a:t> </a:t>
            </a:r>
            <a:r>
              <a:rPr lang="it-IT" sz="2600" i="1" dirty="0" err="1"/>
              <a:t>wie</a:t>
            </a:r>
            <a:r>
              <a:rPr lang="it-IT" sz="2600" i="1" dirty="0"/>
              <a:t> </a:t>
            </a:r>
            <a:r>
              <a:rPr lang="it-IT" sz="2600" i="1" dirty="0" err="1"/>
              <a:t>spezifische</a:t>
            </a:r>
            <a:r>
              <a:rPr lang="it-IT" sz="2600" i="1" dirty="0"/>
              <a:t> </a:t>
            </a:r>
            <a:r>
              <a:rPr lang="it-IT" sz="2600" i="1" dirty="0" err="1"/>
              <a:t>Umschlagsysteme</a:t>
            </a:r>
            <a:r>
              <a:rPr lang="it-IT" sz="2600" i="1" dirty="0"/>
              <a:t>, die </a:t>
            </a:r>
            <a:r>
              <a:rPr lang="it-IT" sz="2600" i="1" dirty="0" err="1"/>
              <a:t>sich</a:t>
            </a:r>
            <a:r>
              <a:rPr lang="it-IT" sz="2600" i="1" dirty="0"/>
              <a:t> an die </a:t>
            </a:r>
            <a:r>
              <a:rPr lang="it-IT" sz="2600" i="1" dirty="0" err="1"/>
              <a:t>jeweiligen</a:t>
            </a:r>
            <a:r>
              <a:rPr lang="it-IT" sz="2600" i="1" dirty="0"/>
              <a:t> </a:t>
            </a:r>
            <a:r>
              <a:rPr lang="it-IT" sz="2600" i="1" dirty="0" err="1"/>
              <a:t>Voraussetzungen</a:t>
            </a:r>
            <a:r>
              <a:rPr lang="it-IT" sz="2600" i="1" dirty="0"/>
              <a:t> und </a:t>
            </a:r>
            <a:r>
              <a:rPr lang="it-IT" sz="2600" i="1" dirty="0" err="1"/>
              <a:t>Bedingungen</a:t>
            </a:r>
            <a:r>
              <a:rPr lang="it-IT" sz="2600" i="1" dirty="0"/>
              <a:t> </a:t>
            </a:r>
            <a:r>
              <a:rPr lang="it-IT" sz="2600" i="1" dirty="0" err="1"/>
              <a:t>der</a:t>
            </a:r>
            <a:r>
              <a:rPr lang="it-IT" sz="2600" i="1" dirty="0"/>
              <a:t> LE </a:t>
            </a:r>
            <a:r>
              <a:rPr lang="it-IT" sz="2600" i="1" dirty="0" err="1"/>
              <a:t>angepasst</a:t>
            </a:r>
            <a:r>
              <a:rPr lang="it-IT" sz="2600" i="1" dirty="0"/>
              <a:t> </a:t>
            </a:r>
            <a:r>
              <a:rPr lang="it-IT" sz="2600" i="1" dirty="0" err="1"/>
              <a:t>haben</a:t>
            </a:r>
            <a:r>
              <a:rPr lang="it-IT" sz="2600" dirty="0"/>
              <a:t>. </a:t>
            </a:r>
          </a:p>
          <a:p>
            <a:endParaRPr lang="it-IT" sz="2600" dirty="0"/>
          </a:p>
          <a:p>
            <a:r>
              <a:rPr lang="it-IT" sz="2600" dirty="0"/>
              <a:t>A seguito delle innovazioni delle modalità di trasporto, si sono sviluppate diverse tipologie di unità di carico, così come sistemi di trasbordo specifici, adattati alle rispettive caratteristiche e condizioni delle unità di carico. </a:t>
            </a:r>
            <a:endParaRPr lang="de-DE" sz="2600" dirty="0"/>
          </a:p>
        </p:txBody>
      </p:sp>
    </p:spTree>
    <p:extLst>
      <p:ext uri="{BB962C8B-B14F-4D97-AF65-F5344CB8AC3E}">
        <p14:creationId xmlns:p14="http://schemas.microsoft.com/office/powerpoint/2010/main" val="21444476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E6BCE-2C0B-E9BC-BA52-365304E9ECC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85C4528-DA34-A3B6-DD74-A08BE8751B25}"/>
              </a:ext>
            </a:extLst>
          </p:cNvPr>
          <p:cNvSpPr txBox="1">
            <a:spLocks noChangeArrowheads="1"/>
          </p:cNvSpPr>
          <p:nvPr/>
        </p:nvSpPr>
        <p:spPr bwMode="auto">
          <a:xfrm>
            <a:off x="323528" y="188640"/>
            <a:ext cx="8229600" cy="4493538"/>
          </a:xfrm>
          <a:prstGeom prst="rect">
            <a:avLst/>
          </a:prstGeom>
          <a:noFill/>
          <a:ln w="9525">
            <a:noFill/>
            <a:miter lim="800000"/>
            <a:headEnd/>
            <a:tailEnd/>
          </a:ln>
        </p:spPr>
        <p:txBody>
          <a:bodyPr>
            <a:spAutoFit/>
          </a:bodyPr>
          <a:lstStyle/>
          <a:p>
            <a:r>
              <a:rPr lang="it-IT" sz="2600" i="1" dirty="0" err="1"/>
              <a:t>Gleichzeitig</a:t>
            </a:r>
            <a:r>
              <a:rPr lang="it-IT" sz="2600" i="1" dirty="0"/>
              <a:t> </a:t>
            </a:r>
            <a:r>
              <a:rPr lang="it-IT" sz="2600" i="1" dirty="0" err="1"/>
              <a:t>setzten</a:t>
            </a:r>
            <a:r>
              <a:rPr lang="it-IT" sz="2600" i="1" dirty="0"/>
              <a:t> </a:t>
            </a:r>
            <a:r>
              <a:rPr lang="it-IT" sz="2600" i="1" dirty="0" err="1"/>
              <a:t>sich</a:t>
            </a:r>
            <a:r>
              <a:rPr lang="it-IT" sz="2600" i="1" dirty="0"/>
              <a:t> </a:t>
            </a:r>
            <a:r>
              <a:rPr lang="it-IT" sz="2600" i="1" dirty="0" err="1"/>
              <a:t>Vereinheitlichungen</a:t>
            </a:r>
            <a:r>
              <a:rPr lang="it-IT" sz="2600" i="1" dirty="0"/>
              <a:t> </a:t>
            </a:r>
            <a:r>
              <a:rPr lang="it-IT" sz="2600" i="1" dirty="0" err="1"/>
              <a:t>sowie</a:t>
            </a:r>
            <a:r>
              <a:rPr lang="it-IT" sz="2600" i="1" dirty="0"/>
              <a:t> </a:t>
            </a:r>
            <a:r>
              <a:rPr lang="it-IT" sz="2600" i="1" dirty="0" err="1"/>
              <a:t>Normierungen</a:t>
            </a:r>
            <a:r>
              <a:rPr lang="it-IT" sz="2600" i="1" dirty="0"/>
              <a:t> </a:t>
            </a:r>
            <a:r>
              <a:rPr lang="it-IT" sz="2600" i="1" dirty="0" err="1"/>
              <a:t>hinsichtlich</a:t>
            </a:r>
            <a:r>
              <a:rPr lang="it-IT" sz="2600" i="1" dirty="0"/>
              <a:t> </a:t>
            </a:r>
            <a:r>
              <a:rPr lang="it-IT" sz="2600" i="1" dirty="0" err="1"/>
              <a:t>Abmessung</a:t>
            </a:r>
            <a:r>
              <a:rPr lang="it-IT" sz="2600" i="1" dirty="0"/>
              <a:t>, </a:t>
            </a:r>
            <a:r>
              <a:rPr lang="it-IT" sz="2600" i="1" dirty="0" err="1"/>
              <a:t>Gewicht</a:t>
            </a:r>
            <a:r>
              <a:rPr lang="it-IT" sz="2600" i="1" dirty="0"/>
              <a:t> und </a:t>
            </a:r>
            <a:r>
              <a:rPr lang="it-IT" sz="2600" i="1" dirty="0" err="1"/>
              <a:t>Ausstattung</a:t>
            </a:r>
            <a:r>
              <a:rPr lang="it-IT" sz="2600" i="1" dirty="0"/>
              <a:t> </a:t>
            </a:r>
            <a:r>
              <a:rPr lang="it-IT" sz="2600" i="1" dirty="0" err="1"/>
              <a:t>der</a:t>
            </a:r>
            <a:r>
              <a:rPr lang="it-IT" sz="2600" i="1" dirty="0"/>
              <a:t> LE </a:t>
            </a:r>
            <a:r>
              <a:rPr lang="it-IT" sz="2600" i="1" dirty="0" err="1"/>
              <a:t>aufgrund</a:t>
            </a:r>
            <a:r>
              <a:rPr lang="it-IT" sz="2600" i="1" dirty="0"/>
              <a:t> </a:t>
            </a:r>
            <a:r>
              <a:rPr lang="it-IT" sz="2600" i="1" dirty="0" err="1"/>
              <a:t>der</a:t>
            </a:r>
            <a:r>
              <a:rPr lang="it-IT" sz="2600" i="1" dirty="0"/>
              <a:t> </a:t>
            </a:r>
            <a:r>
              <a:rPr lang="it-IT" sz="2600" i="1" dirty="0" err="1"/>
              <a:t>eingesetzten</a:t>
            </a:r>
            <a:r>
              <a:rPr lang="it-IT" sz="2600" i="1" dirty="0"/>
              <a:t> </a:t>
            </a:r>
            <a:r>
              <a:rPr lang="it-IT" sz="2600" i="1" dirty="0" err="1"/>
              <a:t>Containerschiffe</a:t>
            </a:r>
            <a:r>
              <a:rPr lang="it-IT" sz="2600" i="1" dirty="0"/>
              <a:t> </a:t>
            </a:r>
            <a:r>
              <a:rPr lang="it-IT" sz="2600" i="1" dirty="0" err="1"/>
              <a:t>im</a:t>
            </a:r>
            <a:r>
              <a:rPr lang="it-IT" sz="2600" i="1" dirty="0"/>
              <a:t> </a:t>
            </a:r>
            <a:r>
              <a:rPr lang="it-IT" sz="2600" i="1" dirty="0" err="1"/>
              <a:t>internationalen</a:t>
            </a:r>
            <a:r>
              <a:rPr lang="it-IT" sz="2600" i="1" dirty="0"/>
              <a:t> </a:t>
            </a:r>
            <a:r>
              <a:rPr lang="it-IT" sz="2600" i="1" dirty="0" err="1"/>
              <a:t>bzw</a:t>
            </a:r>
            <a:r>
              <a:rPr lang="it-IT" sz="2600" i="1" dirty="0"/>
              <a:t>. </a:t>
            </a:r>
            <a:r>
              <a:rPr lang="it-IT" sz="2600" i="1" dirty="0" err="1"/>
              <a:t>interkontinentalen</a:t>
            </a:r>
            <a:r>
              <a:rPr lang="it-IT" sz="2600" i="1" dirty="0"/>
              <a:t> </a:t>
            </a:r>
            <a:r>
              <a:rPr lang="it-IT" sz="2600" i="1" dirty="0" err="1"/>
              <a:t>Seeverkehr</a:t>
            </a:r>
            <a:r>
              <a:rPr lang="it-IT" sz="2600" i="1" dirty="0"/>
              <a:t> </a:t>
            </a:r>
            <a:r>
              <a:rPr lang="it-IT" sz="2600" i="1" dirty="0" err="1"/>
              <a:t>durch</a:t>
            </a:r>
            <a:r>
              <a:rPr lang="it-IT" sz="2600" i="1" dirty="0"/>
              <a:t>. </a:t>
            </a:r>
          </a:p>
          <a:p>
            <a:endParaRPr lang="it-IT" sz="2600" dirty="0"/>
          </a:p>
          <a:p>
            <a:r>
              <a:rPr lang="it-IT" sz="2600" dirty="0"/>
              <a:t>Allo stesso tempo si sono affermate uniformazioni e standardizzazioni in termini di dimensioni, peso e dotazioni delle unità di carico, dovute all’impiego di navi portacontainer nel traffico marittimo internazionale e intercontinentale. </a:t>
            </a:r>
            <a:endParaRPr lang="de-DE" sz="2600" dirty="0"/>
          </a:p>
        </p:txBody>
      </p:sp>
    </p:spTree>
    <p:extLst>
      <p:ext uri="{BB962C8B-B14F-4D97-AF65-F5344CB8AC3E}">
        <p14:creationId xmlns:p14="http://schemas.microsoft.com/office/powerpoint/2010/main" val="466736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DA9FA-9607-5A09-FABA-A3180B6B946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0AE950E-707A-3290-5BAA-6CBDCB532C2C}"/>
              </a:ext>
            </a:extLst>
          </p:cNvPr>
          <p:cNvSpPr txBox="1">
            <a:spLocks noChangeArrowheads="1"/>
          </p:cNvSpPr>
          <p:nvPr/>
        </p:nvSpPr>
        <p:spPr bwMode="auto">
          <a:xfrm>
            <a:off x="323528" y="188640"/>
            <a:ext cx="8229600" cy="4493538"/>
          </a:xfrm>
          <a:prstGeom prst="rect">
            <a:avLst/>
          </a:prstGeom>
          <a:noFill/>
          <a:ln w="9525">
            <a:noFill/>
            <a:miter lim="800000"/>
            <a:headEnd/>
            <a:tailEnd/>
          </a:ln>
        </p:spPr>
        <p:txBody>
          <a:bodyPr>
            <a:spAutoFit/>
          </a:bodyPr>
          <a:lstStyle/>
          <a:p>
            <a:r>
              <a:rPr lang="it-IT" sz="2600" i="1" dirty="0"/>
              <a:t>Die </a:t>
            </a:r>
            <a:r>
              <a:rPr lang="it-IT" sz="2600" i="1" dirty="0" err="1"/>
              <a:t>Vorteile</a:t>
            </a:r>
            <a:r>
              <a:rPr lang="it-IT" sz="2600" i="1" dirty="0"/>
              <a:t> </a:t>
            </a:r>
            <a:r>
              <a:rPr lang="it-IT" sz="2600" i="1" dirty="0" err="1"/>
              <a:t>standardisierter</a:t>
            </a:r>
            <a:r>
              <a:rPr lang="it-IT" sz="2600" i="1" dirty="0"/>
              <a:t> und </a:t>
            </a:r>
            <a:r>
              <a:rPr lang="it-IT" sz="2600" i="1" dirty="0" err="1"/>
              <a:t>genormter</a:t>
            </a:r>
            <a:r>
              <a:rPr lang="it-IT" sz="2600" i="1" dirty="0"/>
              <a:t> LE </a:t>
            </a:r>
            <a:r>
              <a:rPr lang="it-IT" sz="2600" i="1" dirty="0" err="1"/>
              <a:t>sind</a:t>
            </a:r>
            <a:r>
              <a:rPr lang="it-IT" sz="2600" i="1" dirty="0"/>
              <a:t>: </a:t>
            </a:r>
            <a:r>
              <a:rPr lang="it-IT" sz="2600" i="1" dirty="0" err="1"/>
              <a:t>wirtschaftlicher</a:t>
            </a:r>
            <a:r>
              <a:rPr lang="it-IT" sz="2600" i="1" dirty="0"/>
              <a:t> </a:t>
            </a:r>
            <a:r>
              <a:rPr lang="it-IT" sz="2600" i="1" dirty="0" err="1"/>
              <a:t>Umschlag</a:t>
            </a:r>
            <a:r>
              <a:rPr lang="it-IT" sz="2600" i="1" dirty="0"/>
              <a:t>, </a:t>
            </a:r>
            <a:r>
              <a:rPr lang="it-IT" sz="2600" i="1" dirty="0" err="1"/>
              <a:t>einfaches</a:t>
            </a:r>
            <a:r>
              <a:rPr lang="it-IT" sz="2600" i="1" dirty="0"/>
              <a:t> Handling, </a:t>
            </a:r>
            <a:r>
              <a:rPr lang="it-IT" sz="2600" i="1" dirty="0" err="1"/>
              <a:t>bessere</a:t>
            </a:r>
            <a:r>
              <a:rPr lang="it-IT" sz="2600" i="1" dirty="0"/>
              <a:t> </a:t>
            </a:r>
            <a:r>
              <a:rPr lang="it-IT" sz="2600" i="1" dirty="0" err="1"/>
              <a:t>Raumnutzung</a:t>
            </a:r>
            <a:r>
              <a:rPr lang="it-IT" sz="2600" i="1" dirty="0"/>
              <a:t>, </a:t>
            </a:r>
            <a:r>
              <a:rPr lang="it-IT" sz="2600" i="1" dirty="0" err="1"/>
              <a:t>leichtere</a:t>
            </a:r>
            <a:r>
              <a:rPr lang="it-IT" sz="2600" i="1" dirty="0"/>
              <a:t> </a:t>
            </a:r>
            <a:r>
              <a:rPr lang="it-IT" sz="2600" i="1" dirty="0" err="1"/>
              <a:t>Lagerung</a:t>
            </a:r>
            <a:r>
              <a:rPr lang="it-IT" sz="2600" i="1" dirty="0"/>
              <a:t> und </a:t>
            </a:r>
            <a:r>
              <a:rPr lang="it-IT" sz="2600" i="1" dirty="0" err="1"/>
              <a:t>bessere</a:t>
            </a:r>
            <a:r>
              <a:rPr lang="it-IT" sz="2600" i="1" dirty="0"/>
              <a:t> </a:t>
            </a:r>
            <a:r>
              <a:rPr lang="it-IT" sz="2600" i="1" dirty="0" err="1"/>
              <a:t>Erfassungsmöglichkeit</a:t>
            </a:r>
            <a:r>
              <a:rPr lang="it-IT" sz="2600" i="1" dirty="0"/>
              <a:t> von </a:t>
            </a:r>
            <a:r>
              <a:rPr lang="it-IT" sz="2600" i="1" dirty="0" err="1"/>
              <a:t>Informationen</a:t>
            </a:r>
            <a:r>
              <a:rPr lang="it-IT" sz="2600" i="1" dirty="0"/>
              <a:t>, </a:t>
            </a:r>
            <a:r>
              <a:rPr lang="it-IT" sz="2600" i="1" dirty="0" err="1"/>
              <a:t>Statistiken</a:t>
            </a:r>
            <a:r>
              <a:rPr lang="it-IT" sz="2600" i="1" dirty="0"/>
              <a:t> </a:t>
            </a:r>
            <a:r>
              <a:rPr lang="it-IT" sz="2600" i="1" dirty="0" err="1"/>
              <a:t>sowie</a:t>
            </a:r>
            <a:r>
              <a:rPr lang="it-IT" sz="2600" i="1" dirty="0"/>
              <a:t> </a:t>
            </a:r>
            <a:r>
              <a:rPr lang="it-IT" sz="2600" i="1" dirty="0" err="1"/>
              <a:t>Abrechnungen</a:t>
            </a:r>
            <a:r>
              <a:rPr lang="it-IT" sz="2600" i="1" dirty="0"/>
              <a:t>.</a:t>
            </a:r>
          </a:p>
          <a:p>
            <a:endParaRPr lang="it-IT" sz="2600" dirty="0"/>
          </a:p>
          <a:p>
            <a:r>
              <a:rPr lang="it-IT" sz="2600" dirty="0"/>
              <a:t>I vantaggi delle unità di carico standardizzate e normate sono: trasbordo più conveniente, facile maneggevolezza, migliore sfruttamento dello spazio, stoccaggio più agevole e migliore possibilità di registrazione di informazioni, statistiche e fatture.</a:t>
            </a:r>
          </a:p>
        </p:txBody>
      </p:sp>
    </p:spTree>
    <p:extLst>
      <p:ext uri="{BB962C8B-B14F-4D97-AF65-F5344CB8AC3E}">
        <p14:creationId xmlns:p14="http://schemas.microsoft.com/office/powerpoint/2010/main" val="13020076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CD2FD-64AD-5EC2-8BE5-BB58C6CCC37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D59108C-26CB-E2CE-E7D0-F9EE7BD95F4A}"/>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i="1" dirty="0" err="1"/>
              <a:t>Der</a:t>
            </a:r>
            <a:r>
              <a:rPr lang="it-IT" sz="2600" i="1" dirty="0"/>
              <a:t> </a:t>
            </a:r>
            <a:r>
              <a:rPr lang="it-IT" sz="2600" i="1" dirty="0" err="1"/>
              <a:t>konventionelle</a:t>
            </a:r>
            <a:r>
              <a:rPr lang="it-IT" sz="2600" i="1" dirty="0"/>
              <a:t>/ </a:t>
            </a:r>
            <a:r>
              <a:rPr lang="it-IT" sz="2600" i="1" dirty="0" err="1"/>
              <a:t>klassische</a:t>
            </a:r>
            <a:r>
              <a:rPr lang="it-IT" sz="2600" i="1" dirty="0"/>
              <a:t> </a:t>
            </a:r>
            <a:r>
              <a:rPr lang="it-IT" sz="2600" i="1" dirty="0" err="1"/>
              <a:t>Umschlag</a:t>
            </a:r>
            <a:r>
              <a:rPr lang="it-IT" sz="2600" i="1" dirty="0"/>
              <a:t> von LE </a:t>
            </a:r>
            <a:r>
              <a:rPr lang="it-IT" sz="2600" i="1" dirty="0" err="1"/>
              <a:t>erfolgt</a:t>
            </a:r>
            <a:r>
              <a:rPr lang="it-IT" sz="2600" i="1" dirty="0"/>
              <a:t> </a:t>
            </a:r>
            <a:r>
              <a:rPr lang="it-IT" sz="2600" i="1" dirty="0" err="1"/>
              <a:t>vertikal</a:t>
            </a:r>
            <a:r>
              <a:rPr lang="it-IT" sz="2600" i="1" dirty="0"/>
              <a:t> in </a:t>
            </a:r>
            <a:r>
              <a:rPr lang="it-IT" sz="2600" i="1" dirty="0" err="1"/>
              <a:t>Seehäfen</a:t>
            </a:r>
            <a:r>
              <a:rPr lang="it-IT" sz="2600" i="1" dirty="0"/>
              <a:t> </a:t>
            </a:r>
            <a:r>
              <a:rPr lang="it-IT" sz="2600" i="1" dirty="0" err="1"/>
              <a:t>über</a:t>
            </a:r>
            <a:r>
              <a:rPr lang="it-IT" sz="2600" i="1" dirty="0"/>
              <a:t> </a:t>
            </a:r>
            <a:r>
              <a:rPr lang="it-IT" sz="2600" i="1" dirty="0" err="1"/>
              <a:t>Containerbrücken</a:t>
            </a:r>
            <a:r>
              <a:rPr lang="it-IT" sz="2600" i="1" dirty="0"/>
              <a:t> (</a:t>
            </a:r>
            <a:r>
              <a:rPr lang="it-IT" sz="2600" i="1" dirty="0" err="1"/>
              <a:t>Ship</a:t>
            </a:r>
            <a:r>
              <a:rPr lang="it-IT" sz="2600" i="1" dirty="0"/>
              <a:t>-to-</a:t>
            </a:r>
            <a:r>
              <a:rPr lang="it-IT" sz="2600" i="1" dirty="0" err="1"/>
              <a:t>Shore</a:t>
            </a:r>
            <a:r>
              <a:rPr lang="it-IT" sz="2600" i="1" dirty="0"/>
              <a:t> </a:t>
            </a:r>
            <a:r>
              <a:rPr lang="it-IT" sz="2600" i="1" dirty="0" err="1"/>
              <a:t>Cranes</a:t>
            </a:r>
            <a:r>
              <a:rPr lang="it-IT" sz="2600" i="1" dirty="0"/>
              <a:t>-STS) </a:t>
            </a:r>
            <a:r>
              <a:rPr lang="it-IT" sz="2600" i="1" dirty="0" err="1"/>
              <a:t>sowie</a:t>
            </a:r>
            <a:r>
              <a:rPr lang="it-IT" sz="2600" i="1" dirty="0"/>
              <a:t> in </a:t>
            </a:r>
            <a:r>
              <a:rPr lang="it-IT" sz="2600" i="1" dirty="0" err="1"/>
              <a:t>Binnenterminals</a:t>
            </a:r>
            <a:r>
              <a:rPr lang="it-IT" sz="2600" i="1" dirty="0"/>
              <a:t> </a:t>
            </a:r>
            <a:r>
              <a:rPr lang="it-IT" sz="2600" i="1" dirty="0" err="1"/>
              <a:t>über</a:t>
            </a:r>
            <a:r>
              <a:rPr lang="it-IT" sz="2600" i="1" dirty="0"/>
              <a:t> </a:t>
            </a:r>
            <a:r>
              <a:rPr lang="it-IT" sz="2600" i="1" dirty="0" err="1"/>
              <a:t>vorrangig</a:t>
            </a:r>
            <a:r>
              <a:rPr lang="it-IT" sz="2600" i="1" dirty="0"/>
              <a:t> </a:t>
            </a:r>
            <a:r>
              <a:rPr lang="it-IT" sz="2600" i="1" dirty="0" err="1"/>
              <a:t>schienengeführte</a:t>
            </a:r>
            <a:r>
              <a:rPr lang="it-IT" sz="2600" i="1" dirty="0"/>
              <a:t>, </a:t>
            </a:r>
            <a:r>
              <a:rPr lang="it-IT" sz="2600" i="1" dirty="0" err="1"/>
              <a:t>aber</a:t>
            </a:r>
            <a:r>
              <a:rPr lang="it-IT" sz="2600" i="1" dirty="0"/>
              <a:t> </a:t>
            </a:r>
            <a:r>
              <a:rPr lang="it-IT" sz="2600" i="1" dirty="0" err="1"/>
              <a:t>auch</a:t>
            </a:r>
            <a:r>
              <a:rPr lang="it-IT" sz="2600" i="1" dirty="0"/>
              <a:t> </a:t>
            </a:r>
            <a:r>
              <a:rPr lang="it-IT" sz="2600" i="1" dirty="0" err="1"/>
              <a:t>reifengeführte</a:t>
            </a:r>
            <a:r>
              <a:rPr lang="it-IT" sz="2600" i="1" dirty="0"/>
              <a:t> </a:t>
            </a:r>
            <a:r>
              <a:rPr lang="it-IT" sz="2600" i="1" dirty="0" err="1"/>
              <a:t>Portalkräne</a:t>
            </a:r>
            <a:r>
              <a:rPr lang="it-IT" sz="2600" i="1" dirty="0"/>
              <a:t> (</a:t>
            </a:r>
            <a:r>
              <a:rPr lang="it-IT" sz="2600" i="1" dirty="0" err="1"/>
              <a:t>Rail</a:t>
            </a:r>
            <a:r>
              <a:rPr lang="it-IT" sz="2600" i="1" dirty="0"/>
              <a:t> </a:t>
            </a:r>
            <a:r>
              <a:rPr lang="it-IT" sz="2600" i="1" dirty="0" err="1"/>
              <a:t>Mounted</a:t>
            </a:r>
            <a:r>
              <a:rPr lang="it-IT" sz="2600" i="1" dirty="0"/>
              <a:t> </a:t>
            </a:r>
            <a:r>
              <a:rPr lang="it-IT" sz="2600" i="1" dirty="0" err="1"/>
              <a:t>Gantry</a:t>
            </a:r>
            <a:r>
              <a:rPr lang="it-IT" sz="2600" i="1" dirty="0"/>
              <a:t> </a:t>
            </a:r>
            <a:r>
              <a:rPr lang="it-IT" sz="2600" i="1" dirty="0" err="1"/>
              <a:t>Cranes</a:t>
            </a:r>
            <a:r>
              <a:rPr lang="it-IT" sz="2600" i="1" dirty="0"/>
              <a:t>-RMG und Rubber </a:t>
            </a:r>
            <a:r>
              <a:rPr lang="it-IT" sz="2600" i="1" dirty="0" err="1"/>
              <a:t>Tired</a:t>
            </a:r>
            <a:r>
              <a:rPr lang="it-IT" sz="2600" i="1" dirty="0"/>
              <a:t> </a:t>
            </a:r>
            <a:r>
              <a:rPr lang="it-IT" sz="2600" i="1" dirty="0" err="1"/>
              <a:t>Gantry</a:t>
            </a:r>
            <a:r>
              <a:rPr lang="it-IT" sz="2600" i="1" dirty="0"/>
              <a:t> </a:t>
            </a:r>
            <a:r>
              <a:rPr lang="it-IT" sz="2600" i="1" dirty="0" err="1"/>
              <a:t>Cranes</a:t>
            </a:r>
            <a:r>
              <a:rPr lang="it-IT" sz="2600" i="1" dirty="0"/>
              <a:t>-RTG).</a:t>
            </a:r>
          </a:p>
          <a:p>
            <a:endParaRPr lang="it-IT" sz="2600" dirty="0"/>
          </a:p>
          <a:p>
            <a:r>
              <a:rPr lang="it-IT" sz="2600" dirty="0"/>
              <a:t>Il convenzionale/classico trasbordo delle unità di carico avviene verticalmente: nei porti marittimi attraverso gru a portale (</a:t>
            </a:r>
            <a:r>
              <a:rPr lang="it-IT" sz="2600" dirty="0" err="1"/>
              <a:t>Ship</a:t>
            </a:r>
            <a:r>
              <a:rPr lang="it-IT" sz="2600" dirty="0"/>
              <a:t>-to-</a:t>
            </a:r>
            <a:r>
              <a:rPr lang="it-IT" sz="2600" dirty="0" err="1"/>
              <a:t>Shore</a:t>
            </a:r>
            <a:r>
              <a:rPr lang="it-IT" sz="2600" dirty="0"/>
              <a:t> </a:t>
            </a:r>
            <a:r>
              <a:rPr lang="it-IT" sz="2600" dirty="0" err="1"/>
              <a:t>Cranes</a:t>
            </a:r>
            <a:r>
              <a:rPr lang="it-IT" sz="2600" dirty="0"/>
              <a:t> -STS), nei terminal interni attraverso gru a portale prevalentemente su rotaia, ma anche attraverso gru a cavalletto su ruote (</a:t>
            </a:r>
            <a:r>
              <a:rPr lang="it-IT" sz="2600" dirty="0" err="1"/>
              <a:t>Rail</a:t>
            </a:r>
            <a:r>
              <a:rPr lang="it-IT" sz="2600" dirty="0"/>
              <a:t> </a:t>
            </a:r>
            <a:r>
              <a:rPr lang="it-IT" sz="2600" dirty="0" err="1"/>
              <a:t>Mounted</a:t>
            </a:r>
            <a:r>
              <a:rPr lang="it-IT" sz="2600" dirty="0"/>
              <a:t> </a:t>
            </a:r>
            <a:r>
              <a:rPr lang="it-IT" sz="2600" dirty="0" err="1"/>
              <a:t>Gantry</a:t>
            </a:r>
            <a:r>
              <a:rPr lang="it-IT" sz="2600" dirty="0"/>
              <a:t> </a:t>
            </a:r>
            <a:r>
              <a:rPr lang="it-IT" sz="2600" dirty="0" err="1"/>
              <a:t>Cranes</a:t>
            </a:r>
            <a:r>
              <a:rPr lang="it-IT" sz="2600" dirty="0"/>
              <a:t>-RMG e Rubber </a:t>
            </a:r>
            <a:r>
              <a:rPr lang="it-IT" sz="2600" dirty="0" err="1"/>
              <a:t>Tired</a:t>
            </a:r>
            <a:r>
              <a:rPr lang="it-IT" sz="2600" dirty="0"/>
              <a:t> </a:t>
            </a:r>
            <a:r>
              <a:rPr lang="it-IT" sz="2600" dirty="0" err="1"/>
              <a:t>Gantry</a:t>
            </a:r>
            <a:r>
              <a:rPr lang="it-IT" sz="2600" dirty="0"/>
              <a:t> </a:t>
            </a:r>
            <a:r>
              <a:rPr lang="it-IT" sz="2600" dirty="0" err="1"/>
              <a:t>Cranes</a:t>
            </a:r>
            <a:r>
              <a:rPr lang="it-IT" sz="2600" dirty="0"/>
              <a:t>-RTG). </a:t>
            </a:r>
          </a:p>
        </p:txBody>
      </p:sp>
    </p:spTree>
    <p:extLst>
      <p:ext uri="{BB962C8B-B14F-4D97-AF65-F5344CB8AC3E}">
        <p14:creationId xmlns:p14="http://schemas.microsoft.com/office/powerpoint/2010/main" val="36898605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CF895-A547-DC91-1D74-F4383E02DA5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0C932E8-79B5-7EE9-1C82-C07C8CF0CEF1}"/>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600" i="1" dirty="0" err="1"/>
              <a:t>Insbesondere</a:t>
            </a:r>
            <a:r>
              <a:rPr lang="it-IT" sz="2600" i="1" dirty="0"/>
              <a:t> </a:t>
            </a:r>
            <a:r>
              <a:rPr lang="it-IT" sz="2600" i="1" dirty="0" err="1"/>
              <a:t>kleinere</a:t>
            </a:r>
            <a:r>
              <a:rPr lang="it-IT" sz="2600" i="1" dirty="0"/>
              <a:t> </a:t>
            </a:r>
            <a:r>
              <a:rPr lang="it-IT" sz="2600" i="1" dirty="0" err="1"/>
              <a:t>Binnenterminals</a:t>
            </a:r>
            <a:r>
              <a:rPr lang="it-IT" sz="2600" i="1" dirty="0"/>
              <a:t> </a:t>
            </a:r>
            <a:r>
              <a:rPr lang="it-IT" sz="2600" i="1" dirty="0" err="1"/>
              <a:t>nutzen</a:t>
            </a:r>
            <a:r>
              <a:rPr lang="it-IT" sz="2600" i="1" dirty="0"/>
              <a:t> </a:t>
            </a:r>
            <a:r>
              <a:rPr lang="it-IT" sz="2600" i="1" dirty="0" err="1"/>
              <a:t>ausschließlich</a:t>
            </a:r>
            <a:r>
              <a:rPr lang="it-IT" sz="2600" i="1" dirty="0"/>
              <a:t> </a:t>
            </a:r>
            <a:r>
              <a:rPr lang="it-IT" sz="2600" i="1" dirty="0" err="1"/>
              <a:t>Reachstacker</a:t>
            </a:r>
            <a:r>
              <a:rPr lang="it-IT" sz="2600" i="1" dirty="0"/>
              <a:t> </a:t>
            </a:r>
            <a:r>
              <a:rPr lang="it-IT" sz="2600" i="1" dirty="0" err="1"/>
              <a:t>für</a:t>
            </a:r>
            <a:r>
              <a:rPr lang="it-IT" sz="2600" i="1" dirty="0"/>
              <a:t> </a:t>
            </a:r>
            <a:r>
              <a:rPr lang="it-IT" sz="2600" i="1" dirty="0" err="1"/>
              <a:t>den</a:t>
            </a:r>
            <a:r>
              <a:rPr lang="it-IT" sz="2600" i="1" dirty="0"/>
              <a:t> </a:t>
            </a:r>
            <a:r>
              <a:rPr lang="it-IT" sz="2600" i="1" dirty="0" err="1"/>
              <a:t>Umschlag</a:t>
            </a:r>
            <a:r>
              <a:rPr lang="it-IT" sz="2600" i="1" dirty="0"/>
              <a:t> von LE. </a:t>
            </a:r>
            <a:r>
              <a:rPr lang="it-IT" sz="2600" i="1" dirty="0" err="1"/>
              <a:t>Beim</a:t>
            </a:r>
            <a:r>
              <a:rPr lang="it-IT" sz="2600" i="1" dirty="0"/>
              <a:t> </a:t>
            </a:r>
            <a:r>
              <a:rPr lang="it-IT" sz="2600" i="1" dirty="0" err="1"/>
              <a:t>Umschlag</a:t>
            </a:r>
            <a:r>
              <a:rPr lang="it-IT" sz="2600" i="1" dirty="0"/>
              <a:t> </a:t>
            </a:r>
            <a:r>
              <a:rPr lang="it-IT" sz="2600" i="1" dirty="0" err="1"/>
              <a:t>wechselt</a:t>
            </a:r>
            <a:r>
              <a:rPr lang="it-IT" sz="2600" i="1" dirty="0"/>
              <a:t> die LE von </a:t>
            </a:r>
            <a:r>
              <a:rPr lang="it-IT" sz="2600" i="1" dirty="0" err="1"/>
              <a:t>einem</a:t>
            </a:r>
            <a:r>
              <a:rPr lang="it-IT" sz="2600" i="1" dirty="0"/>
              <a:t> </a:t>
            </a:r>
            <a:r>
              <a:rPr lang="it-IT" sz="2600" i="1" dirty="0" err="1"/>
              <a:t>Verkehrsträger</a:t>
            </a:r>
            <a:r>
              <a:rPr lang="it-IT" sz="2600" i="1" dirty="0"/>
              <a:t> </a:t>
            </a:r>
            <a:r>
              <a:rPr lang="it-IT" sz="2600" i="1" dirty="0" err="1"/>
              <a:t>auf</a:t>
            </a:r>
            <a:r>
              <a:rPr lang="it-IT" sz="2600" i="1" dirty="0"/>
              <a:t> </a:t>
            </a:r>
            <a:r>
              <a:rPr lang="it-IT" sz="2600" i="1" dirty="0" err="1"/>
              <a:t>einen</a:t>
            </a:r>
            <a:r>
              <a:rPr lang="it-IT" sz="2600" i="1" dirty="0"/>
              <a:t> </a:t>
            </a:r>
            <a:r>
              <a:rPr lang="it-IT" sz="2600" i="1" dirty="0" err="1"/>
              <a:t>anderen</a:t>
            </a:r>
            <a:r>
              <a:rPr lang="it-IT" sz="2600" i="1" dirty="0"/>
              <a:t> </a:t>
            </a:r>
            <a:r>
              <a:rPr lang="it-IT" sz="2600" i="1" dirty="0" err="1"/>
              <a:t>oder</a:t>
            </a:r>
            <a:r>
              <a:rPr lang="it-IT" sz="2600" i="1" dirty="0"/>
              <a:t> </a:t>
            </a:r>
            <a:r>
              <a:rPr lang="it-IT" sz="2600" i="1" dirty="0" err="1"/>
              <a:t>wird</a:t>
            </a:r>
            <a:r>
              <a:rPr lang="it-IT" sz="2600" i="1" dirty="0"/>
              <a:t> </a:t>
            </a:r>
            <a:r>
              <a:rPr lang="it-IT" sz="2600" i="1" dirty="0" err="1"/>
              <a:t>im</a:t>
            </a:r>
            <a:r>
              <a:rPr lang="it-IT" sz="2600" i="1" dirty="0"/>
              <a:t> Terminal </a:t>
            </a:r>
            <a:r>
              <a:rPr lang="it-IT" sz="2600" i="1" dirty="0" err="1"/>
              <a:t>zwischenabgestellt</a:t>
            </a:r>
            <a:r>
              <a:rPr lang="it-IT" sz="2600" i="1" dirty="0"/>
              <a:t>, bis </a:t>
            </a:r>
            <a:r>
              <a:rPr lang="it-IT" sz="2600" i="1" dirty="0" err="1"/>
              <a:t>das</a:t>
            </a:r>
            <a:r>
              <a:rPr lang="it-IT" sz="2600" i="1" dirty="0"/>
              <a:t> </a:t>
            </a:r>
            <a:r>
              <a:rPr lang="it-IT" sz="2600" i="1" dirty="0" err="1"/>
              <a:t>entsprechende</a:t>
            </a:r>
            <a:r>
              <a:rPr lang="it-IT" sz="2600" i="1" dirty="0"/>
              <a:t> </a:t>
            </a:r>
            <a:r>
              <a:rPr lang="it-IT" sz="2600" i="1" dirty="0" err="1"/>
              <a:t>Verkehrsmittel</a:t>
            </a:r>
            <a:r>
              <a:rPr lang="it-IT" sz="2600" i="1" dirty="0"/>
              <a:t> die LE </a:t>
            </a:r>
            <a:r>
              <a:rPr lang="it-IT" sz="2600" i="1" dirty="0" err="1"/>
              <a:t>für</a:t>
            </a:r>
            <a:r>
              <a:rPr lang="it-IT" sz="2600" i="1" dirty="0"/>
              <a:t> </a:t>
            </a:r>
            <a:r>
              <a:rPr lang="it-IT" sz="2600" i="1" dirty="0" err="1"/>
              <a:t>den</a:t>
            </a:r>
            <a:r>
              <a:rPr lang="it-IT" sz="2600" i="1" dirty="0"/>
              <a:t> </a:t>
            </a:r>
            <a:r>
              <a:rPr lang="it-IT" sz="2600" i="1" dirty="0" err="1"/>
              <a:t>Weitertransport</a:t>
            </a:r>
            <a:r>
              <a:rPr lang="it-IT" sz="2600" i="1" dirty="0"/>
              <a:t> </a:t>
            </a:r>
            <a:r>
              <a:rPr lang="it-IT" sz="2600" i="1" dirty="0" err="1"/>
              <a:t>abholt</a:t>
            </a:r>
            <a:r>
              <a:rPr lang="it-IT" sz="2600" i="1" dirty="0"/>
              <a:t>.</a:t>
            </a:r>
          </a:p>
          <a:p>
            <a:endParaRPr lang="it-IT" sz="2600" dirty="0"/>
          </a:p>
          <a:p>
            <a:r>
              <a:rPr lang="it-IT" sz="2600" dirty="0"/>
              <a:t>In particolare, i terminal interni più piccoli utilizzano esclusivamente </a:t>
            </a:r>
            <a:r>
              <a:rPr lang="it-IT" sz="2600" dirty="0" err="1"/>
              <a:t>reach</a:t>
            </a:r>
            <a:r>
              <a:rPr lang="it-IT" sz="2600" dirty="0"/>
              <a:t> </a:t>
            </a:r>
            <a:r>
              <a:rPr lang="it-IT" sz="2600" dirty="0" err="1"/>
              <a:t>stacker</a:t>
            </a:r>
            <a:r>
              <a:rPr lang="it-IT" sz="2600" dirty="0"/>
              <a:t> per il trasbordo delle unità di carico. Durante il trasbordo, l’unità di carico passa da una modalità di trasporto a un’altra, oppure viene temporaneamente stoccata nel terminal, finché il mezzo di trasporto designato la ritira per il proseguimento del trasporto.</a:t>
            </a:r>
          </a:p>
        </p:txBody>
      </p:sp>
    </p:spTree>
    <p:extLst>
      <p:ext uri="{BB962C8B-B14F-4D97-AF65-F5344CB8AC3E}">
        <p14:creationId xmlns:p14="http://schemas.microsoft.com/office/powerpoint/2010/main" val="2420602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539430"/>
          </a:xfrm>
          <a:prstGeom prst="rect">
            <a:avLst/>
          </a:prstGeom>
          <a:noFill/>
          <a:ln w="9525">
            <a:noFill/>
            <a:miter lim="800000"/>
            <a:headEnd/>
            <a:tailEnd/>
          </a:ln>
        </p:spPr>
        <p:txBody>
          <a:bodyPr>
            <a:spAutoFit/>
          </a:bodyPr>
          <a:lstStyle/>
          <a:p>
            <a:endParaRPr lang="it-IT" sz="2800" dirty="0"/>
          </a:p>
          <a:p>
            <a:r>
              <a:rPr lang="it-IT" sz="2800" dirty="0" err="1"/>
              <a:t>Gebrauchsanweisung</a:t>
            </a:r>
            <a:r>
              <a:rPr lang="it-IT" sz="2800" dirty="0"/>
              <a:t>/-</a:t>
            </a:r>
            <a:r>
              <a:rPr lang="it-IT" sz="2800" dirty="0" err="1"/>
              <a:t>anleitung</a:t>
            </a:r>
            <a:endParaRPr lang="it-IT" sz="2800" dirty="0"/>
          </a:p>
          <a:p>
            <a:r>
              <a:rPr lang="it-IT" sz="2800" dirty="0" err="1"/>
              <a:t>Benutzeranweisung</a:t>
            </a:r>
            <a:r>
              <a:rPr lang="it-IT" sz="2800" dirty="0"/>
              <a:t>/-</a:t>
            </a:r>
            <a:r>
              <a:rPr lang="it-IT" sz="2800" dirty="0" err="1"/>
              <a:t>anleitung</a:t>
            </a:r>
            <a:r>
              <a:rPr lang="it-IT" sz="2800" dirty="0"/>
              <a:t>/-</a:t>
            </a:r>
            <a:r>
              <a:rPr lang="it-IT" sz="2800" dirty="0" err="1"/>
              <a:t>handbuch</a:t>
            </a:r>
            <a:endParaRPr lang="it-IT" sz="2800" dirty="0"/>
          </a:p>
          <a:p>
            <a:r>
              <a:rPr lang="it-IT" sz="2800" dirty="0" err="1"/>
              <a:t>Bedienungsanweisung</a:t>
            </a:r>
            <a:r>
              <a:rPr lang="it-IT" sz="2800" dirty="0"/>
              <a:t> /-</a:t>
            </a:r>
            <a:r>
              <a:rPr lang="it-IT" sz="2800" dirty="0" err="1"/>
              <a:t>anleitung</a:t>
            </a:r>
            <a:r>
              <a:rPr lang="it-IT" sz="2800" dirty="0"/>
              <a:t>/-</a:t>
            </a:r>
            <a:r>
              <a:rPr lang="it-IT" sz="2800" dirty="0" err="1"/>
              <a:t>handbuch</a:t>
            </a:r>
            <a:endParaRPr lang="it-IT" sz="2800" dirty="0"/>
          </a:p>
          <a:p>
            <a:r>
              <a:rPr lang="it-IT" sz="2800" dirty="0" err="1"/>
              <a:t>Betriebsanweisung</a:t>
            </a:r>
            <a:r>
              <a:rPr lang="it-IT" sz="2800" dirty="0"/>
              <a:t> /-</a:t>
            </a:r>
            <a:r>
              <a:rPr lang="it-IT" sz="2800" dirty="0" err="1"/>
              <a:t>anleitung</a:t>
            </a:r>
            <a:r>
              <a:rPr lang="it-IT" sz="2800" dirty="0"/>
              <a:t>/-</a:t>
            </a:r>
            <a:r>
              <a:rPr lang="it-IT" sz="2800" dirty="0" err="1"/>
              <a:t>handbuch</a:t>
            </a:r>
            <a:endParaRPr lang="it-IT" sz="2800" dirty="0"/>
          </a:p>
          <a:p>
            <a:endParaRPr lang="it-IT" sz="2800" dirty="0"/>
          </a:p>
          <a:p>
            <a:r>
              <a:rPr lang="it-IT" sz="2800" dirty="0" err="1"/>
              <a:t>Wartungsanweisung</a:t>
            </a:r>
            <a:r>
              <a:rPr lang="it-IT" sz="2800" dirty="0"/>
              <a:t> /-</a:t>
            </a:r>
            <a:r>
              <a:rPr lang="it-IT" sz="2800" dirty="0" err="1"/>
              <a:t>anleitung</a:t>
            </a:r>
            <a:r>
              <a:rPr lang="it-IT" sz="2800" dirty="0"/>
              <a:t>/-</a:t>
            </a:r>
            <a:r>
              <a:rPr lang="it-IT" sz="2800" dirty="0" err="1"/>
              <a:t>handbuch</a:t>
            </a:r>
            <a:endParaRPr lang="it-IT" sz="2800" dirty="0"/>
          </a:p>
          <a:p>
            <a:r>
              <a:rPr lang="it-IT" sz="2800" dirty="0" err="1"/>
              <a:t>Reparaturanweisung</a:t>
            </a:r>
            <a:r>
              <a:rPr lang="it-IT" sz="2800" dirty="0"/>
              <a:t> /-</a:t>
            </a:r>
            <a:r>
              <a:rPr lang="it-IT" sz="2800" dirty="0" err="1"/>
              <a:t>anleitung</a:t>
            </a:r>
            <a:r>
              <a:rPr lang="it-IT" sz="2800" dirty="0"/>
              <a:t>/-</a:t>
            </a:r>
            <a:r>
              <a:rPr lang="it-IT" sz="2800" dirty="0" err="1"/>
              <a:t>handbuch</a:t>
            </a:r>
            <a:endParaRPr lang="it-IT" sz="2800" dirty="0"/>
          </a:p>
        </p:txBody>
      </p:sp>
    </p:spTree>
    <p:extLst>
      <p:ext uri="{BB962C8B-B14F-4D97-AF65-F5344CB8AC3E}">
        <p14:creationId xmlns:p14="http://schemas.microsoft.com/office/powerpoint/2010/main" val="32629484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890E9-684D-8E15-6574-78F0A5C6F3F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C2611D0-CB5D-AB99-EF66-5D5A0B520942}"/>
              </a:ext>
            </a:extLst>
          </p:cNvPr>
          <p:cNvSpPr txBox="1">
            <a:spLocks noChangeArrowheads="1"/>
          </p:cNvSpPr>
          <p:nvPr/>
        </p:nvSpPr>
        <p:spPr bwMode="auto">
          <a:xfrm>
            <a:off x="323528" y="188640"/>
            <a:ext cx="8229600" cy="5663089"/>
          </a:xfrm>
          <a:prstGeom prst="rect">
            <a:avLst/>
          </a:prstGeom>
          <a:noFill/>
          <a:ln w="9525">
            <a:noFill/>
            <a:miter lim="800000"/>
            <a:headEnd/>
            <a:tailEnd/>
          </a:ln>
        </p:spPr>
        <p:txBody>
          <a:bodyPr>
            <a:spAutoFit/>
          </a:bodyPr>
          <a:lstStyle/>
          <a:p>
            <a:r>
              <a:rPr lang="en-US" sz="2600" i="1" dirty="0" err="1"/>
              <a:t>Hinweise</a:t>
            </a:r>
            <a:r>
              <a:rPr lang="en-US" sz="2600" i="1" dirty="0"/>
              <a:t> </a:t>
            </a:r>
            <a:r>
              <a:rPr lang="en-US" sz="2600" i="1" dirty="0" err="1"/>
              <a:t>zu</a:t>
            </a:r>
            <a:r>
              <a:rPr lang="en-US" sz="2600" i="1" dirty="0"/>
              <a:t> </a:t>
            </a:r>
            <a:r>
              <a:rPr lang="en-US" sz="2600" i="1" dirty="0" err="1"/>
              <a:t>diesem</a:t>
            </a:r>
            <a:r>
              <a:rPr lang="en-US" sz="2600" i="1" dirty="0"/>
              <a:t> </a:t>
            </a:r>
            <a:r>
              <a:rPr lang="en-US" sz="2600" i="1" dirty="0" err="1"/>
              <a:t>Dokument</a:t>
            </a:r>
            <a:endParaRPr lang="it-IT" sz="2600" i="1" dirty="0"/>
          </a:p>
          <a:p>
            <a:r>
              <a:rPr lang="en-US" sz="2600" i="1" dirty="0" err="1"/>
              <a:t>Warnhinweise</a:t>
            </a:r>
            <a:r>
              <a:rPr lang="en-US" sz="2600" i="1" dirty="0"/>
              <a:t> und </a:t>
            </a:r>
            <a:r>
              <a:rPr lang="en-US" sz="2600" i="1" dirty="0" err="1"/>
              <a:t>Hinweise</a:t>
            </a:r>
            <a:r>
              <a:rPr lang="en-US" sz="2600" i="1" dirty="0"/>
              <a:t> </a:t>
            </a:r>
            <a:r>
              <a:rPr lang="en-US" sz="2600" i="1" dirty="0" err="1"/>
              <a:t>haben</a:t>
            </a:r>
            <a:r>
              <a:rPr lang="en-US" sz="2600" i="1" dirty="0"/>
              <a:t> </a:t>
            </a:r>
            <a:r>
              <a:rPr lang="en-US" sz="2600" i="1" dirty="0" err="1"/>
              <a:t>folgende</a:t>
            </a:r>
            <a:r>
              <a:rPr lang="en-US" sz="2600" i="1" dirty="0"/>
              <a:t> </a:t>
            </a:r>
            <a:r>
              <a:rPr lang="en-US" sz="2600" i="1" dirty="0" err="1"/>
              <a:t>Bedeutung</a:t>
            </a:r>
            <a:r>
              <a:rPr lang="en-US" sz="2600" i="1" dirty="0"/>
              <a:t>:</a:t>
            </a:r>
            <a:endParaRPr lang="it-IT" sz="2600" i="1" dirty="0"/>
          </a:p>
          <a:p>
            <a:r>
              <a:rPr lang="en-US" sz="2600" i="1" dirty="0"/>
              <a:t>VORSICHT! </a:t>
            </a:r>
            <a:r>
              <a:rPr lang="en-US" sz="2600" i="1" dirty="0" err="1"/>
              <a:t>Gefahr</a:t>
            </a:r>
            <a:r>
              <a:rPr lang="en-US" sz="2600" i="1" dirty="0"/>
              <a:t> für </a:t>
            </a:r>
            <a:r>
              <a:rPr lang="en-US" sz="2600" i="1" dirty="0" err="1"/>
              <a:t>Personen</a:t>
            </a:r>
            <a:r>
              <a:rPr lang="en-US" sz="2600" i="1" dirty="0"/>
              <a:t>. </a:t>
            </a:r>
            <a:r>
              <a:rPr lang="en-US" sz="2600" i="1" dirty="0" err="1"/>
              <a:t>Folge</a:t>
            </a:r>
            <a:r>
              <a:rPr lang="en-US" sz="2600" i="1" dirty="0"/>
              <a:t> </a:t>
            </a:r>
            <a:r>
              <a:rPr lang="en-US" sz="2600" i="1" dirty="0" err="1"/>
              <a:t>können</a:t>
            </a:r>
            <a:r>
              <a:rPr lang="en-US" sz="2600" i="1" dirty="0"/>
              <a:t> </a:t>
            </a:r>
            <a:r>
              <a:rPr lang="en-US" sz="2600" i="1" dirty="0" err="1"/>
              <a:t>Verletzung</a:t>
            </a:r>
            <a:r>
              <a:rPr lang="en-US" sz="2600" i="1" dirty="0"/>
              <a:t> </a:t>
            </a:r>
            <a:r>
              <a:rPr lang="en-US" sz="2600" i="1" dirty="0" err="1"/>
              <a:t>oder</a:t>
            </a:r>
            <a:r>
              <a:rPr lang="en-US" sz="2600" i="1" dirty="0"/>
              <a:t> </a:t>
            </a:r>
            <a:r>
              <a:rPr lang="en-US" sz="2600" i="1" dirty="0" err="1"/>
              <a:t>ein</a:t>
            </a:r>
            <a:r>
              <a:rPr lang="en-US" sz="2600" i="1" dirty="0"/>
              <a:t> </a:t>
            </a:r>
            <a:r>
              <a:rPr lang="en-US" sz="2600" i="1" dirty="0" err="1"/>
              <a:t>Gesundheitsrisiko</a:t>
            </a:r>
            <a:r>
              <a:rPr lang="en-US" sz="2600" i="1" dirty="0"/>
              <a:t> sein.</a:t>
            </a:r>
            <a:endParaRPr lang="it-IT" sz="2600" i="1" dirty="0"/>
          </a:p>
          <a:p>
            <a:r>
              <a:rPr lang="en-US" sz="2600" i="1" dirty="0"/>
              <a:t>ACHTUNG! </a:t>
            </a:r>
            <a:r>
              <a:rPr lang="en-US" sz="2600" i="1" dirty="0" err="1"/>
              <a:t>Gefahr</a:t>
            </a:r>
            <a:r>
              <a:rPr lang="en-US" sz="2600" i="1" dirty="0"/>
              <a:t> von </a:t>
            </a:r>
            <a:r>
              <a:rPr lang="en-US" sz="2600" i="1" dirty="0" err="1"/>
              <a:t>Sachschäden</a:t>
            </a:r>
            <a:r>
              <a:rPr lang="en-US" sz="2600" i="1" dirty="0"/>
              <a:t>.</a:t>
            </a:r>
            <a:endParaRPr lang="it-IT" sz="2600" i="1" dirty="0"/>
          </a:p>
          <a:p>
            <a:r>
              <a:rPr lang="en-US" sz="2600" i="1" dirty="0" err="1"/>
              <a:t>Hinweis</a:t>
            </a:r>
            <a:r>
              <a:rPr lang="en-US" sz="2600" i="1" dirty="0"/>
              <a:t>: Tipps und </a:t>
            </a:r>
            <a:r>
              <a:rPr lang="en-US" sz="2600" i="1" dirty="0" err="1"/>
              <a:t>wichtige</a:t>
            </a:r>
            <a:r>
              <a:rPr lang="en-US" sz="2600" i="1" dirty="0"/>
              <a:t> </a:t>
            </a:r>
            <a:r>
              <a:rPr lang="en-US" sz="2600" i="1" dirty="0" err="1"/>
              <a:t>Informationen</a:t>
            </a:r>
            <a:r>
              <a:rPr lang="en-US" sz="2600" i="1" dirty="0"/>
              <a:t>.</a:t>
            </a:r>
          </a:p>
          <a:p>
            <a:endParaRPr lang="en-US" sz="2600" dirty="0"/>
          </a:p>
          <a:p>
            <a:r>
              <a:rPr lang="it-IT" sz="2600" dirty="0"/>
              <a:t>Informazioni relative al presente documento</a:t>
            </a:r>
          </a:p>
          <a:p>
            <a:r>
              <a:rPr lang="it-IT" sz="2600" dirty="0"/>
              <a:t>Avvertenze e indicazioni hanno il seguente significato:</a:t>
            </a:r>
          </a:p>
          <a:p>
            <a:r>
              <a:rPr lang="it-IT" sz="2600" dirty="0"/>
              <a:t>ATTENZIONE! Pericolo per le persone. Può causare lesioni o rischi per la salute.</a:t>
            </a:r>
          </a:p>
          <a:p>
            <a:r>
              <a:rPr lang="it-IT" sz="2600" dirty="0"/>
              <a:t>AVVISO! Rischio di danni materiali.</a:t>
            </a:r>
          </a:p>
          <a:p>
            <a:r>
              <a:rPr lang="it-IT" sz="2600" dirty="0"/>
              <a:t>Nota: suggerimenti e informazioni importanti.</a:t>
            </a:r>
          </a:p>
          <a:p>
            <a:endParaRPr lang="it-IT" dirty="0"/>
          </a:p>
        </p:txBody>
      </p:sp>
    </p:spTree>
    <p:extLst>
      <p:ext uri="{BB962C8B-B14F-4D97-AF65-F5344CB8AC3E}">
        <p14:creationId xmlns:p14="http://schemas.microsoft.com/office/powerpoint/2010/main" val="27474655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A75CB-0725-0390-E4EC-44C8976C05D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006DC43-A723-A9D8-E8E2-7D73D35613B3}"/>
              </a:ext>
            </a:extLst>
          </p:cNvPr>
          <p:cNvSpPr txBox="1">
            <a:spLocks noChangeArrowheads="1"/>
          </p:cNvSpPr>
          <p:nvPr/>
        </p:nvSpPr>
        <p:spPr bwMode="auto">
          <a:xfrm>
            <a:off x="323528" y="188640"/>
            <a:ext cx="8229600" cy="6740307"/>
          </a:xfrm>
          <a:prstGeom prst="rect">
            <a:avLst/>
          </a:prstGeom>
          <a:noFill/>
          <a:ln w="9525">
            <a:noFill/>
            <a:miter lim="800000"/>
            <a:headEnd/>
            <a:tailEnd/>
          </a:ln>
        </p:spPr>
        <p:txBody>
          <a:bodyPr>
            <a:spAutoFit/>
          </a:bodyPr>
          <a:lstStyle/>
          <a:p>
            <a:r>
              <a:rPr lang="en-US" i="1" dirty="0" err="1"/>
              <a:t>Nummerierte</a:t>
            </a:r>
            <a:r>
              <a:rPr lang="en-US" i="1" dirty="0"/>
              <a:t> Listen (Zahlen, </a:t>
            </a:r>
            <a:r>
              <a:rPr lang="en-US" i="1" dirty="0" err="1"/>
              <a:t>Buchstaben</a:t>
            </a:r>
            <a:r>
              <a:rPr lang="en-US" i="1" dirty="0"/>
              <a:t>) </a:t>
            </a:r>
            <a:r>
              <a:rPr lang="en-US" i="1" dirty="0" err="1"/>
              <a:t>werden</a:t>
            </a:r>
            <a:r>
              <a:rPr lang="en-US" i="1" dirty="0"/>
              <a:t> </a:t>
            </a:r>
            <a:r>
              <a:rPr lang="en-US" i="1" dirty="0" err="1"/>
              <a:t>verwendet</a:t>
            </a:r>
            <a:r>
              <a:rPr lang="en-US" i="1" dirty="0"/>
              <a:t> für:</a:t>
            </a:r>
            <a:endParaRPr lang="it-IT" i="1" dirty="0"/>
          </a:p>
          <a:p>
            <a:r>
              <a:rPr lang="en-US" i="1" dirty="0"/>
              <a:t>· </a:t>
            </a:r>
            <a:r>
              <a:rPr lang="en-US" i="1" dirty="0" err="1"/>
              <a:t>Handlungsanleitungen</a:t>
            </a:r>
            <a:r>
              <a:rPr lang="en-US" i="1" dirty="0"/>
              <a:t>, die in </a:t>
            </a:r>
            <a:r>
              <a:rPr lang="en-US" i="1" dirty="0" err="1"/>
              <a:t>einer</a:t>
            </a:r>
            <a:r>
              <a:rPr lang="en-US" i="1" dirty="0"/>
              <a:t> </a:t>
            </a:r>
            <a:r>
              <a:rPr lang="en-US" i="1" dirty="0" err="1"/>
              <a:t>bestimmten</a:t>
            </a:r>
            <a:r>
              <a:rPr lang="en-US" i="1" dirty="0"/>
              <a:t> </a:t>
            </a:r>
            <a:r>
              <a:rPr lang="en-US" i="1" dirty="0" err="1"/>
              <a:t>Reihenfolge</a:t>
            </a:r>
            <a:r>
              <a:rPr lang="en-US" i="1" dirty="0"/>
              <a:t> </a:t>
            </a:r>
            <a:r>
              <a:rPr lang="en-US" i="1" dirty="0" err="1"/>
              <a:t>ausgeführt</a:t>
            </a:r>
            <a:r>
              <a:rPr lang="en-US" i="1" dirty="0"/>
              <a:t> </a:t>
            </a:r>
            <a:r>
              <a:rPr lang="en-US" i="1" dirty="0" err="1"/>
              <a:t>werden</a:t>
            </a:r>
            <a:r>
              <a:rPr lang="en-US" i="1" dirty="0"/>
              <a:t> </a:t>
            </a:r>
            <a:r>
              <a:rPr lang="en-US" i="1" dirty="0" err="1"/>
              <a:t>müssen</a:t>
            </a:r>
            <a:endParaRPr lang="it-IT" i="1" dirty="0"/>
          </a:p>
          <a:p>
            <a:r>
              <a:rPr lang="en-US" i="1" dirty="0"/>
              <a:t>Listen </a:t>
            </a:r>
            <a:r>
              <a:rPr lang="en-US" i="1" dirty="0" err="1"/>
              <a:t>mit</a:t>
            </a:r>
            <a:r>
              <a:rPr lang="en-US" i="1" dirty="0"/>
              <a:t> </a:t>
            </a:r>
            <a:r>
              <a:rPr lang="en-US" i="1" dirty="0" err="1"/>
              <a:t>Aufzählungszeichen</a:t>
            </a:r>
            <a:r>
              <a:rPr lang="en-US" i="1" dirty="0"/>
              <a:t> (</a:t>
            </a:r>
            <a:r>
              <a:rPr lang="en-US" i="1" dirty="0" err="1"/>
              <a:t>Punkt</a:t>
            </a:r>
            <a:r>
              <a:rPr lang="en-US" i="1" dirty="0"/>
              <a:t>, Strich) </a:t>
            </a:r>
            <a:r>
              <a:rPr lang="en-US" i="1" dirty="0" err="1"/>
              <a:t>werden</a:t>
            </a:r>
            <a:r>
              <a:rPr lang="en-US" i="1" dirty="0"/>
              <a:t> </a:t>
            </a:r>
            <a:r>
              <a:rPr lang="en-US" i="1" dirty="0" err="1"/>
              <a:t>verwendet</a:t>
            </a:r>
            <a:r>
              <a:rPr lang="en-US" i="1" dirty="0"/>
              <a:t> für:</a:t>
            </a:r>
            <a:endParaRPr lang="it-IT" i="1" dirty="0"/>
          </a:p>
          <a:p>
            <a:r>
              <a:rPr lang="en-US" i="1" dirty="0"/>
              <a:t>· </a:t>
            </a:r>
            <a:r>
              <a:rPr lang="en-US" i="1" dirty="0" err="1"/>
              <a:t>Aufzählungen</a:t>
            </a:r>
            <a:endParaRPr lang="it-IT" i="1" dirty="0"/>
          </a:p>
          <a:p>
            <a:r>
              <a:rPr lang="en-US" i="1" dirty="0"/>
              <a:t>· </a:t>
            </a:r>
            <a:r>
              <a:rPr lang="en-US" i="1" dirty="0" err="1"/>
              <a:t>Handlungsanleitungen</a:t>
            </a:r>
            <a:r>
              <a:rPr lang="en-US" i="1" dirty="0"/>
              <a:t>, die </a:t>
            </a:r>
            <a:r>
              <a:rPr lang="en-US" i="1" dirty="0" err="1"/>
              <a:t>nur</a:t>
            </a:r>
            <a:r>
              <a:rPr lang="en-US" i="1" dirty="0"/>
              <a:t> </a:t>
            </a:r>
            <a:r>
              <a:rPr lang="en-US" i="1" dirty="0" err="1"/>
              <a:t>einen</a:t>
            </a:r>
            <a:r>
              <a:rPr lang="en-US" i="1" dirty="0"/>
              <a:t> </a:t>
            </a:r>
            <a:r>
              <a:rPr lang="en-US" i="1" dirty="0" err="1"/>
              <a:t>Handlungsschritt</a:t>
            </a:r>
            <a:r>
              <a:rPr lang="en-US" i="1" dirty="0"/>
              <a:t> </a:t>
            </a:r>
            <a:r>
              <a:rPr lang="en-US" i="1" dirty="0" err="1"/>
              <a:t>umfassen</a:t>
            </a:r>
            <a:endParaRPr lang="it-IT" i="1" dirty="0"/>
          </a:p>
          <a:p>
            <a:r>
              <a:rPr lang="en-US" i="1" dirty="0" err="1"/>
              <a:t>Ziffern</a:t>
            </a:r>
            <a:r>
              <a:rPr lang="en-US" i="1" dirty="0"/>
              <a:t> in </a:t>
            </a:r>
            <a:r>
              <a:rPr lang="en-US" i="1" dirty="0" err="1"/>
              <a:t>Schrägstrichen</a:t>
            </a:r>
            <a:r>
              <a:rPr lang="en-US" i="1" dirty="0"/>
              <a:t> /…/ </a:t>
            </a:r>
            <a:r>
              <a:rPr lang="en-US" i="1" dirty="0" err="1"/>
              <a:t>verweisen</a:t>
            </a:r>
            <a:r>
              <a:rPr lang="en-US" i="1" dirty="0"/>
              <a:t> auf das </a:t>
            </a:r>
            <a:r>
              <a:rPr lang="en-US" i="1" dirty="0" err="1"/>
              <a:t>Literaturverzeichnis</a:t>
            </a:r>
            <a:r>
              <a:rPr lang="en-US" i="1" dirty="0"/>
              <a:t>.</a:t>
            </a:r>
            <a:endParaRPr lang="it-IT" i="1" dirty="0"/>
          </a:p>
          <a:p>
            <a:r>
              <a:rPr lang="it-IT" dirty="0"/>
              <a:t>Gli elenchi numerati (in cifre o a lettere) vengono utilizzati per:</a:t>
            </a:r>
          </a:p>
          <a:p>
            <a:r>
              <a:rPr lang="it-IT" dirty="0"/>
              <a:t>· Istruzioni operative che devono essere seguite in un ordine ben preciso</a:t>
            </a:r>
          </a:p>
          <a:p>
            <a:r>
              <a:rPr lang="it-IT" dirty="0"/>
              <a:t>Gli elenchi puntati (con punto o trattino) vengono utilizzati per:</a:t>
            </a:r>
          </a:p>
          <a:p>
            <a:r>
              <a:rPr lang="it-IT" dirty="0"/>
              <a:t>· Semplici elencazioni</a:t>
            </a:r>
          </a:p>
          <a:p>
            <a:r>
              <a:rPr lang="it-IT" dirty="0"/>
              <a:t>· Istruzioni operative che comprendono un solo passaggio</a:t>
            </a:r>
          </a:p>
          <a:p>
            <a:r>
              <a:rPr lang="it-IT" dirty="0"/>
              <a:t>I numeri racchiusi tra gli slash /…/ rimandano alla bibliografia.</a:t>
            </a:r>
          </a:p>
          <a:p>
            <a:endParaRPr lang="it-IT" dirty="0"/>
          </a:p>
        </p:txBody>
      </p:sp>
    </p:spTree>
    <p:extLst>
      <p:ext uri="{BB962C8B-B14F-4D97-AF65-F5344CB8AC3E}">
        <p14:creationId xmlns:p14="http://schemas.microsoft.com/office/powerpoint/2010/main" val="21423521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A5206-75F3-8B0D-FFFE-19903C70E21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25882AE-E7FD-6F50-16FA-3B25378D9254}"/>
              </a:ext>
            </a:extLst>
          </p:cNvPr>
          <p:cNvSpPr txBox="1">
            <a:spLocks noChangeArrowheads="1"/>
          </p:cNvSpPr>
          <p:nvPr/>
        </p:nvSpPr>
        <p:spPr bwMode="auto">
          <a:xfrm>
            <a:off x="323528" y="188640"/>
            <a:ext cx="8229600" cy="5663089"/>
          </a:xfrm>
          <a:prstGeom prst="rect">
            <a:avLst/>
          </a:prstGeom>
          <a:noFill/>
          <a:ln w="9525">
            <a:noFill/>
            <a:miter lim="800000"/>
            <a:headEnd/>
            <a:tailEnd/>
          </a:ln>
        </p:spPr>
        <p:txBody>
          <a:bodyPr>
            <a:spAutoFit/>
          </a:bodyPr>
          <a:lstStyle/>
          <a:p>
            <a:r>
              <a:rPr lang="en-US" sz="2600" i="1" dirty="0" err="1"/>
              <a:t>Einleitung</a:t>
            </a:r>
            <a:endParaRPr lang="it-IT" sz="2600" i="1" dirty="0"/>
          </a:p>
          <a:p>
            <a:r>
              <a:rPr lang="en-US" sz="2600" i="1" dirty="0"/>
              <a:t>Das System SePem </a:t>
            </a:r>
            <a:r>
              <a:rPr lang="en-US" sz="2600" i="1" dirty="0" err="1"/>
              <a:t>dient</a:t>
            </a:r>
            <a:r>
              <a:rPr lang="en-US" sz="2600" i="1" dirty="0"/>
              <a:t> der </a:t>
            </a:r>
            <a:r>
              <a:rPr lang="en-US" sz="2600" i="1" dirty="0" err="1"/>
              <a:t>frühzeitigen</a:t>
            </a:r>
            <a:r>
              <a:rPr lang="en-US" sz="2600" i="1" dirty="0"/>
              <a:t> </a:t>
            </a:r>
            <a:r>
              <a:rPr lang="en-US" sz="2600" i="1" dirty="0" err="1"/>
              <a:t>Erkennung</a:t>
            </a:r>
            <a:r>
              <a:rPr lang="en-US" sz="2600" i="1" dirty="0"/>
              <a:t> von </a:t>
            </a:r>
            <a:r>
              <a:rPr lang="en-US" sz="2600" i="1" dirty="0" err="1"/>
              <a:t>Lecks</a:t>
            </a:r>
            <a:r>
              <a:rPr lang="en-US" sz="2600" i="1" dirty="0"/>
              <a:t> in </a:t>
            </a:r>
            <a:r>
              <a:rPr lang="en-US" sz="2600" i="1" dirty="0" err="1"/>
              <a:t>Wasserrohrnetzen</a:t>
            </a:r>
            <a:r>
              <a:rPr lang="en-US" sz="2600" i="1" dirty="0"/>
              <a:t>.</a:t>
            </a:r>
            <a:endParaRPr lang="it-IT" sz="2600" i="1" dirty="0"/>
          </a:p>
          <a:p>
            <a:r>
              <a:rPr lang="en-US" sz="2600" i="1" dirty="0"/>
              <a:t>Der Logger SePem 100 </a:t>
            </a:r>
            <a:r>
              <a:rPr lang="en-US" sz="2600" i="1" dirty="0" err="1"/>
              <a:t>kann</a:t>
            </a:r>
            <a:r>
              <a:rPr lang="en-US" sz="2600" i="1" dirty="0"/>
              <a:t> </a:t>
            </a:r>
            <a:r>
              <a:rPr lang="en-US" sz="2600" i="1" dirty="0" err="1"/>
              <a:t>bevorzugt</a:t>
            </a:r>
            <a:r>
              <a:rPr lang="en-US" sz="2600" i="1" dirty="0"/>
              <a:t> </a:t>
            </a:r>
            <a:r>
              <a:rPr lang="en-US" sz="2600" i="1" dirty="0" err="1"/>
              <a:t>im</a:t>
            </a:r>
            <a:r>
              <a:rPr lang="en-US" sz="2600" i="1" dirty="0"/>
              <a:t> </a:t>
            </a:r>
            <a:r>
              <a:rPr lang="en-US" sz="2600" i="1" dirty="0" err="1"/>
              <a:t>mobilen</a:t>
            </a:r>
            <a:r>
              <a:rPr lang="en-US" sz="2600" i="1" dirty="0"/>
              <a:t> </a:t>
            </a:r>
            <a:r>
              <a:rPr lang="en-US" sz="2600" i="1" dirty="0" err="1"/>
              <a:t>Betrieb</a:t>
            </a:r>
            <a:r>
              <a:rPr lang="en-US" sz="2600" i="1" dirty="0"/>
              <a:t> </a:t>
            </a:r>
            <a:r>
              <a:rPr lang="en-US" sz="2600" i="1" dirty="0" err="1"/>
              <a:t>eingesetzt</a:t>
            </a:r>
            <a:r>
              <a:rPr lang="en-US" sz="2600" i="1" dirty="0"/>
              <a:t> </a:t>
            </a:r>
            <a:r>
              <a:rPr lang="en-US" sz="2600" i="1" dirty="0" err="1"/>
              <a:t>werden</a:t>
            </a:r>
            <a:r>
              <a:rPr lang="en-US" sz="2600" i="1" dirty="0"/>
              <a:t>, da die </a:t>
            </a:r>
            <a:r>
              <a:rPr lang="en-US" sz="2600" i="1" dirty="0" err="1"/>
              <a:t>Antenne</a:t>
            </a:r>
            <a:r>
              <a:rPr lang="en-US" sz="2600" i="1" dirty="0"/>
              <a:t> des Loggers in das </a:t>
            </a:r>
            <a:r>
              <a:rPr lang="en-US" sz="2600" i="1" dirty="0" err="1"/>
              <a:t>Gehäuse</a:t>
            </a:r>
            <a:r>
              <a:rPr lang="en-US" sz="2600" i="1" dirty="0"/>
              <a:t> </a:t>
            </a:r>
            <a:r>
              <a:rPr lang="en-US" sz="2600" i="1" dirty="0" err="1"/>
              <a:t>integriert</a:t>
            </a:r>
            <a:r>
              <a:rPr lang="en-US" sz="2600" i="1" dirty="0"/>
              <a:t> </a:t>
            </a:r>
            <a:r>
              <a:rPr lang="en-US" sz="2600" i="1" dirty="0" err="1"/>
              <a:t>ist</a:t>
            </a:r>
            <a:r>
              <a:rPr lang="en-US" sz="2600" i="1" dirty="0"/>
              <a:t>.</a:t>
            </a:r>
            <a:endParaRPr lang="it-IT" sz="2600" i="1" dirty="0"/>
          </a:p>
          <a:p>
            <a:endParaRPr lang="it-IT" sz="2600" dirty="0"/>
          </a:p>
          <a:p>
            <a:r>
              <a:rPr lang="it-IT" sz="2600" dirty="0"/>
              <a:t>Introduzione</a:t>
            </a:r>
          </a:p>
          <a:p>
            <a:r>
              <a:rPr lang="it-IT" sz="2600" dirty="0"/>
              <a:t>Il sistema </a:t>
            </a:r>
            <a:r>
              <a:rPr lang="it-IT" sz="2600" dirty="0" err="1"/>
              <a:t>SePem</a:t>
            </a:r>
            <a:r>
              <a:rPr lang="it-IT" sz="2600" dirty="0"/>
              <a:t> permette l’individuazione tempestiva di perdite nelle reti idriche.</a:t>
            </a:r>
          </a:p>
          <a:p>
            <a:r>
              <a:rPr lang="it-IT" sz="2600" dirty="0"/>
              <a:t>Il </a:t>
            </a:r>
            <a:r>
              <a:rPr lang="it-IT" sz="2600" dirty="0" err="1"/>
              <a:t>logger</a:t>
            </a:r>
            <a:r>
              <a:rPr lang="it-IT" sz="2600" dirty="0"/>
              <a:t> </a:t>
            </a:r>
            <a:r>
              <a:rPr lang="it-IT" sz="2600" dirty="0" err="1"/>
              <a:t>SePem</a:t>
            </a:r>
            <a:r>
              <a:rPr lang="it-IT" sz="2600" dirty="0"/>
              <a:t> 100 può preferibilmente essere utilizzato in modalità mobile, in quanto l’antenna è integrata nel dispositivo.</a:t>
            </a:r>
          </a:p>
          <a:p>
            <a:endParaRPr lang="it-IT" dirty="0"/>
          </a:p>
        </p:txBody>
      </p:sp>
    </p:spTree>
    <p:extLst>
      <p:ext uri="{BB962C8B-B14F-4D97-AF65-F5344CB8AC3E}">
        <p14:creationId xmlns:p14="http://schemas.microsoft.com/office/powerpoint/2010/main" val="24168746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2644E-9DFF-2AB8-B59C-27247A1AC81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81476F2-3585-75B6-3242-717C02DA5C62}"/>
              </a:ext>
            </a:extLst>
          </p:cNvPr>
          <p:cNvSpPr txBox="1">
            <a:spLocks noChangeArrowheads="1"/>
          </p:cNvSpPr>
          <p:nvPr/>
        </p:nvSpPr>
        <p:spPr bwMode="auto">
          <a:xfrm>
            <a:off x="381000" y="228600"/>
            <a:ext cx="8229600" cy="6432530"/>
          </a:xfrm>
          <a:prstGeom prst="rect">
            <a:avLst/>
          </a:prstGeom>
          <a:noFill/>
          <a:ln w="9525">
            <a:noFill/>
            <a:miter lim="800000"/>
            <a:headEnd/>
            <a:tailEnd/>
          </a:ln>
        </p:spPr>
        <p:txBody>
          <a:bodyPr>
            <a:spAutoFit/>
          </a:bodyPr>
          <a:lstStyle/>
          <a:p>
            <a:r>
              <a:rPr lang="de-DE" i="1" dirty="0"/>
              <a:t>Kaum war der Feind besiegt, dividierten die Florentiner Bürger sich wieder auseinander; künftig befeuerte jedes aufkeimende Problem den erbitterten Kampf zwischen den dominierenden Gruppen. </a:t>
            </a:r>
          </a:p>
          <a:p>
            <a:endParaRPr lang="it-IT" dirty="0"/>
          </a:p>
          <a:p>
            <a:r>
              <a:rPr lang="de-DE" dirty="0"/>
              <a:t>Non </a:t>
            </a:r>
            <a:r>
              <a:rPr lang="de-DE" dirty="0" err="1"/>
              <a:t>appena</a:t>
            </a:r>
            <a:r>
              <a:rPr lang="de-DE" dirty="0"/>
              <a:t> il </a:t>
            </a:r>
            <a:r>
              <a:rPr lang="de-DE" dirty="0" err="1"/>
              <a:t>nemico</a:t>
            </a:r>
            <a:r>
              <a:rPr lang="de-DE" dirty="0"/>
              <a:t> </a:t>
            </a:r>
            <a:r>
              <a:rPr lang="de-DE" dirty="0" err="1"/>
              <a:t>era</a:t>
            </a:r>
            <a:r>
              <a:rPr lang="de-DE" dirty="0"/>
              <a:t> </a:t>
            </a:r>
            <a:r>
              <a:rPr lang="de-DE" dirty="0" err="1"/>
              <a:t>stato</a:t>
            </a:r>
            <a:r>
              <a:rPr lang="de-DE" dirty="0"/>
              <a:t> </a:t>
            </a:r>
            <a:r>
              <a:rPr lang="de-DE" dirty="0" err="1"/>
              <a:t>sconfitto</a:t>
            </a:r>
            <a:r>
              <a:rPr lang="de-DE" dirty="0"/>
              <a:t>, i </a:t>
            </a:r>
            <a:r>
              <a:rPr lang="de-DE" dirty="0" err="1"/>
              <a:t>cittadini</a:t>
            </a:r>
            <a:r>
              <a:rPr lang="de-DE" dirty="0"/>
              <a:t> </a:t>
            </a:r>
            <a:r>
              <a:rPr lang="de-DE" dirty="0" err="1"/>
              <a:t>fiorentini</a:t>
            </a:r>
            <a:r>
              <a:rPr lang="de-DE" dirty="0"/>
              <a:t> si </a:t>
            </a:r>
            <a:r>
              <a:rPr lang="de-DE" dirty="0" err="1"/>
              <a:t>divisero</a:t>
            </a:r>
            <a:r>
              <a:rPr lang="de-DE" dirty="0"/>
              <a:t> </a:t>
            </a:r>
            <a:r>
              <a:rPr lang="de-DE" dirty="0" err="1"/>
              <a:t>nuovamente</a:t>
            </a:r>
            <a:r>
              <a:rPr lang="de-DE" dirty="0"/>
              <a:t>; in </a:t>
            </a:r>
            <a:r>
              <a:rPr lang="de-DE" dirty="0" err="1"/>
              <a:t>seguito</a:t>
            </a:r>
            <a:r>
              <a:rPr lang="de-DE" dirty="0"/>
              <a:t>, </a:t>
            </a:r>
            <a:r>
              <a:rPr lang="de-DE" dirty="0" err="1"/>
              <a:t>ogni</a:t>
            </a:r>
            <a:r>
              <a:rPr lang="de-DE" dirty="0"/>
              <a:t> </a:t>
            </a:r>
            <a:r>
              <a:rPr lang="de-DE" dirty="0" err="1"/>
              <a:t>singolo</a:t>
            </a:r>
            <a:r>
              <a:rPr lang="de-DE" dirty="0"/>
              <a:t> </a:t>
            </a:r>
            <a:r>
              <a:rPr lang="de-DE" dirty="0" err="1"/>
              <a:t>problema</a:t>
            </a:r>
            <a:r>
              <a:rPr lang="de-DE" dirty="0"/>
              <a:t> </a:t>
            </a:r>
            <a:r>
              <a:rPr lang="de-DE" dirty="0" err="1"/>
              <a:t>sbocciato</a:t>
            </a:r>
            <a:r>
              <a:rPr lang="de-DE" dirty="0"/>
              <a:t> </a:t>
            </a:r>
            <a:r>
              <a:rPr lang="de-DE" dirty="0" err="1"/>
              <a:t>riaccendeva</a:t>
            </a:r>
            <a:r>
              <a:rPr lang="de-DE" dirty="0"/>
              <a:t> </a:t>
            </a:r>
            <a:r>
              <a:rPr lang="de-DE" dirty="0" err="1"/>
              <a:t>l’accanita</a:t>
            </a:r>
            <a:r>
              <a:rPr lang="de-DE" dirty="0"/>
              <a:t> </a:t>
            </a:r>
            <a:r>
              <a:rPr lang="de-DE" dirty="0" err="1"/>
              <a:t>battaglia</a:t>
            </a:r>
            <a:r>
              <a:rPr lang="de-DE" dirty="0"/>
              <a:t> </a:t>
            </a:r>
            <a:r>
              <a:rPr lang="de-DE" dirty="0" err="1"/>
              <a:t>tra</a:t>
            </a:r>
            <a:r>
              <a:rPr lang="de-DE" dirty="0"/>
              <a:t> i </a:t>
            </a:r>
            <a:r>
              <a:rPr lang="de-DE" dirty="0" err="1"/>
              <a:t>gruppi</a:t>
            </a:r>
            <a:r>
              <a:rPr lang="de-DE" dirty="0"/>
              <a:t> </a:t>
            </a:r>
            <a:r>
              <a:rPr lang="de-DE" dirty="0" err="1"/>
              <a:t>dominanti</a:t>
            </a:r>
            <a:r>
              <a:rPr lang="de-DE" dirty="0"/>
              <a:t>. </a:t>
            </a:r>
          </a:p>
          <a:p>
            <a:endParaRPr lang="de-DE" dirty="0"/>
          </a:p>
          <a:p>
            <a:r>
              <a:rPr lang="de-DE" dirty="0" err="1"/>
              <a:t>Appena</a:t>
            </a:r>
            <a:r>
              <a:rPr lang="de-DE" dirty="0"/>
              <a:t> </a:t>
            </a:r>
            <a:r>
              <a:rPr lang="de-DE" dirty="0" err="1"/>
              <a:t>il</a:t>
            </a:r>
            <a:r>
              <a:rPr lang="de-DE" dirty="0"/>
              <a:t> </a:t>
            </a:r>
            <a:r>
              <a:rPr lang="de-DE" dirty="0" err="1"/>
              <a:t>nemico</a:t>
            </a:r>
            <a:r>
              <a:rPr lang="de-DE" dirty="0"/>
              <a:t> </a:t>
            </a:r>
            <a:r>
              <a:rPr lang="de-DE" dirty="0" err="1"/>
              <a:t>fu</a:t>
            </a:r>
            <a:r>
              <a:rPr lang="de-DE" dirty="0"/>
              <a:t> </a:t>
            </a:r>
            <a:r>
              <a:rPr lang="de-DE" dirty="0" err="1"/>
              <a:t>sconfitto</a:t>
            </a:r>
            <a:r>
              <a:rPr lang="de-DE" dirty="0"/>
              <a:t>, i </a:t>
            </a:r>
            <a:r>
              <a:rPr lang="de-DE" dirty="0" err="1"/>
              <a:t>cittadini</a:t>
            </a:r>
            <a:r>
              <a:rPr lang="de-DE" dirty="0"/>
              <a:t> </a:t>
            </a:r>
            <a:r>
              <a:rPr lang="de-DE" dirty="0" err="1"/>
              <a:t>fiorentini</a:t>
            </a:r>
            <a:r>
              <a:rPr lang="de-DE" dirty="0"/>
              <a:t> si </a:t>
            </a:r>
            <a:r>
              <a:rPr lang="de-DE" dirty="0" err="1"/>
              <a:t>divisero</a:t>
            </a:r>
            <a:r>
              <a:rPr lang="de-DE" dirty="0"/>
              <a:t> di </a:t>
            </a:r>
            <a:r>
              <a:rPr lang="de-DE" dirty="0" err="1"/>
              <a:t>nuovo</a:t>
            </a:r>
            <a:r>
              <a:rPr lang="de-DE" dirty="0"/>
              <a:t> </a:t>
            </a:r>
            <a:r>
              <a:rPr lang="de-DE" dirty="0" err="1"/>
              <a:t>l’uno</a:t>
            </a:r>
            <a:r>
              <a:rPr lang="de-DE" dirty="0"/>
              <a:t> </a:t>
            </a:r>
            <a:r>
              <a:rPr lang="de-DE" dirty="0" err="1"/>
              <a:t>dall’altro</a:t>
            </a:r>
            <a:r>
              <a:rPr lang="de-DE" dirty="0"/>
              <a:t>; in </a:t>
            </a:r>
            <a:r>
              <a:rPr lang="de-DE" dirty="0" err="1"/>
              <a:t>seguito</a:t>
            </a:r>
            <a:r>
              <a:rPr lang="de-DE" dirty="0"/>
              <a:t>, </a:t>
            </a:r>
            <a:r>
              <a:rPr lang="de-DE" dirty="0" err="1"/>
              <a:t>ogni</a:t>
            </a:r>
            <a:r>
              <a:rPr lang="de-DE" dirty="0"/>
              <a:t> </a:t>
            </a:r>
            <a:r>
              <a:rPr lang="de-DE" dirty="0" err="1"/>
              <a:t>problema</a:t>
            </a:r>
            <a:r>
              <a:rPr lang="de-DE" dirty="0"/>
              <a:t> </a:t>
            </a:r>
            <a:r>
              <a:rPr lang="de-DE" dirty="0" err="1"/>
              <a:t>nascente</a:t>
            </a:r>
            <a:r>
              <a:rPr lang="de-DE" dirty="0"/>
              <a:t> </a:t>
            </a:r>
            <a:r>
              <a:rPr lang="de-DE" dirty="0" err="1"/>
              <a:t>mise</a:t>
            </a:r>
            <a:r>
              <a:rPr lang="de-DE" dirty="0"/>
              <a:t> in </a:t>
            </a:r>
            <a:r>
              <a:rPr lang="de-DE" dirty="0" err="1"/>
              <a:t>evidenza</a:t>
            </a:r>
            <a:r>
              <a:rPr lang="de-DE" dirty="0"/>
              <a:t> </a:t>
            </a:r>
            <a:r>
              <a:rPr lang="de-DE" dirty="0" err="1"/>
              <a:t>l’acerrima</a:t>
            </a:r>
            <a:r>
              <a:rPr lang="de-DE" dirty="0"/>
              <a:t> </a:t>
            </a:r>
            <a:r>
              <a:rPr lang="de-DE" dirty="0" err="1"/>
              <a:t>lotta</a:t>
            </a:r>
            <a:r>
              <a:rPr lang="de-DE" dirty="0"/>
              <a:t> </a:t>
            </a:r>
            <a:r>
              <a:rPr lang="de-DE" dirty="0" err="1"/>
              <a:t>tra</a:t>
            </a:r>
            <a:r>
              <a:rPr lang="de-DE" dirty="0"/>
              <a:t> i </a:t>
            </a:r>
            <a:r>
              <a:rPr lang="de-DE" dirty="0" err="1"/>
              <a:t>gruppi</a:t>
            </a:r>
            <a:r>
              <a:rPr lang="de-DE" dirty="0"/>
              <a:t> </a:t>
            </a:r>
            <a:r>
              <a:rPr lang="de-DE" dirty="0" err="1"/>
              <a:t>dominanti</a:t>
            </a:r>
            <a:r>
              <a:rPr lang="de-DE" dirty="0"/>
              <a:t>. </a:t>
            </a:r>
            <a:endParaRPr lang="it-IT" dirty="0"/>
          </a:p>
          <a:p>
            <a:endParaRPr lang="it-IT" dirty="0"/>
          </a:p>
          <a:p>
            <a:r>
              <a:rPr lang="de-DE" dirty="0" err="1"/>
              <a:t>Appena</a:t>
            </a:r>
            <a:r>
              <a:rPr lang="de-DE" dirty="0"/>
              <a:t> il </a:t>
            </a:r>
            <a:r>
              <a:rPr lang="de-DE" dirty="0" err="1"/>
              <a:t>nemico</a:t>
            </a:r>
            <a:r>
              <a:rPr lang="de-DE" dirty="0"/>
              <a:t> </a:t>
            </a:r>
            <a:r>
              <a:rPr lang="de-DE" dirty="0" err="1"/>
              <a:t>fu</a:t>
            </a:r>
            <a:r>
              <a:rPr lang="de-DE" dirty="0"/>
              <a:t> </a:t>
            </a:r>
            <a:r>
              <a:rPr lang="de-DE" dirty="0" err="1"/>
              <a:t>sconfitto</a:t>
            </a:r>
            <a:r>
              <a:rPr lang="de-DE" dirty="0"/>
              <a:t>, i </a:t>
            </a:r>
            <a:r>
              <a:rPr lang="de-DE" dirty="0" err="1"/>
              <a:t>cittadini</a:t>
            </a:r>
            <a:r>
              <a:rPr lang="de-DE" dirty="0"/>
              <a:t> </a:t>
            </a:r>
            <a:r>
              <a:rPr lang="de-DE" dirty="0" err="1"/>
              <a:t>fiorentini</a:t>
            </a:r>
            <a:r>
              <a:rPr lang="de-DE" dirty="0"/>
              <a:t> si </a:t>
            </a:r>
            <a:r>
              <a:rPr lang="de-DE" dirty="0" err="1"/>
              <a:t>divisero</a:t>
            </a:r>
            <a:r>
              <a:rPr lang="de-DE" dirty="0"/>
              <a:t> di </a:t>
            </a:r>
            <a:r>
              <a:rPr lang="de-DE" dirty="0" err="1"/>
              <a:t>nuovo</a:t>
            </a:r>
            <a:r>
              <a:rPr lang="de-DE" dirty="0"/>
              <a:t>; in </a:t>
            </a:r>
            <a:r>
              <a:rPr lang="de-DE" dirty="0" err="1"/>
              <a:t>seguito</a:t>
            </a:r>
            <a:r>
              <a:rPr lang="de-DE" dirty="0"/>
              <a:t>, </a:t>
            </a:r>
            <a:r>
              <a:rPr lang="de-DE" dirty="0" err="1"/>
              <a:t>ciascun</a:t>
            </a:r>
            <a:r>
              <a:rPr lang="de-DE" dirty="0"/>
              <a:t> </a:t>
            </a:r>
            <a:r>
              <a:rPr lang="de-DE" dirty="0" err="1"/>
              <a:t>problema</a:t>
            </a:r>
            <a:r>
              <a:rPr lang="de-DE" dirty="0"/>
              <a:t> </a:t>
            </a:r>
            <a:r>
              <a:rPr lang="de-DE" dirty="0" err="1"/>
              <a:t>nascente</a:t>
            </a:r>
            <a:r>
              <a:rPr lang="de-DE" dirty="0"/>
              <a:t> si </a:t>
            </a:r>
            <a:r>
              <a:rPr lang="de-DE" dirty="0" err="1"/>
              <a:t>trasformava</a:t>
            </a:r>
            <a:r>
              <a:rPr lang="de-DE" dirty="0"/>
              <a:t> in </a:t>
            </a:r>
            <a:r>
              <a:rPr lang="de-DE" dirty="0" err="1"/>
              <a:t>acerrima</a:t>
            </a:r>
            <a:r>
              <a:rPr lang="de-DE" dirty="0"/>
              <a:t> </a:t>
            </a:r>
            <a:r>
              <a:rPr lang="de-DE" dirty="0" err="1"/>
              <a:t>lotta</a:t>
            </a:r>
            <a:r>
              <a:rPr lang="de-DE" dirty="0"/>
              <a:t> </a:t>
            </a:r>
            <a:r>
              <a:rPr lang="de-DE" dirty="0" err="1"/>
              <a:t>tra</a:t>
            </a:r>
            <a:r>
              <a:rPr lang="de-DE" dirty="0"/>
              <a:t> i </a:t>
            </a:r>
            <a:r>
              <a:rPr lang="de-DE" dirty="0" err="1"/>
              <a:t>gruppi</a:t>
            </a:r>
            <a:r>
              <a:rPr lang="de-DE" dirty="0"/>
              <a:t> </a:t>
            </a:r>
            <a:r>
              <a:rPr lang="de-DE" dirty="0" err="1"/>
              <a:t>dominanti</a:t>
            </a:r>
            <a:r>
              <a:rPr lang="de-DE" dirty="0"/>
              <a:t>.</a:t>
            </a:r>
            <a:endParaRPr lang="it-IT" dirty="0"/>
          </a:p>
          <a:p>
            <a:endParaRPr lang="it-IT" sz="2800" dirty="0"/>
          </a:p>
        </p:txBody>
      </p:sp>
    </p:spTree>
    <p:extLst>
      <p:ext uri="{BB962C8B-B14F-4D97-AF65-F5344CB8AC3E}">
        <p14:creationId xmlns:p14="http://schemas.microsoft.com/office/powerpoint/2010/main" val="16426471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D19E1-8881-831F-970F-6F5A332A487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CA38A55-8F3E-D649-8960-272036E70FAB}"/>
              </a:ext>
            </a:extLst>
          </p:cNvPr>
          <p:cNvSpPr txBox="1">
            <a:spLocks noChangeArrowheads="1"/>
          </p:cNvSpPr>
          <p:nvPr/>
        </p:nvSpPr>
        <p:spPr bwMode="auto">
          <a:xfrm>
            <a:off x="323528" y="188640"/>
            <a:ext cx="8229600" cy="4062651"/>
          </a:xfrm>
          <a:prstGeom prst="rect">
            <a:avLst/>
          </a:prstGeom>
          <a:noFill/>
          <a:ln w="9525">
            <a:noFill/>
            <a:miter lim="800000"/>
            <a:headEnd/>
            <a:tailEnd/>
          </a:ln>
        </p:spPr>
        <p:txBody>
          <a:bodyPr>
            <a:spAutoFit/>
          </a:bodyPr>
          <a:lstStyle/>
          <a:p>
            <a:r>
              <a:rPr lang="en-US" sz="2600" i="1" dirty="0"/>
              <a:t>Der Logger SePem 150 </a:t>
            </a:r>
            <a:r>
              <a:rPr lang="en-US" sz="2600" i="1" dirty="0" err="1"/>
              <a:t>ist</a:t>
            </a:r>
            <a:r>
              <a:rPr lang="en-US" sz="2600" i="1" dirty="0"/>
              <a:t> </a:t>
            </a:r>
            <a:r>
              <a:rPr lang="en-US" sz="2600" i="1" dirty="0" err="1"/>
              <a:t>insbesondere</a:t>
            </a:r>
            <a:r>
              <a:rPr lang="en-US" sz="2600" i="1" dirty="0"/>
              <a:t> für den </a:t>
            </a:r>
            <a:r>
              <a:rPr lang="en-US" sz="2600" i="1" dirty="0" err="1"/>
              <a:t>stationären</a:t>
            </a:r>
            <a:r>
              <a:rPr lang="en-US" sz="2600" i="1" dirty="0"/>
              <a:t> </a:t>
            </a:r>
            <a:r>
              <a:rPr lang="en-US" sz="2600" i="1" dirty="0" err="1"/>
              <a:t>Betrieb</a:t>
            </a:r>
            <a:r>
              <a:rPr lang="en-US" sz="2600" i="1" dirty="0"/>
              <a:t> </a:t>
            </a:r>
            <a:r>
              <a:rPr lang="en-US" sz="2600" i="1" dirty="0" err="1"/>
              <a:t>konzipiert</a:t>
            </a:r>
            <a:r>
              <a:rPr lang="en-US" sz="2600" i="1" dirty="0"/>
              <a:t>, d. h. für die </a:t>
            </a:r>
            <a:r>
              <a:rPr lang="en-US" sz="2600" i="1" dirty="0" err="1"/>
              <a:t>dauerhafte</a:t>
            </a:r>
            <a:r>
              <a:rPr lang="en-US" sz="2600" i="1" dirty="0"/>
              <a:t> </a:t>
            </a:r>
            <a:r>
              <a:rPr lang="en-US" sz="2600" i="1" dirty="0" err="1"/>
              <a:t>Überwachung</a:t>
            </a:r>
            <a:r>
              <a:rPr lang="en-US" sz="2600" i="1" dirty="0"/>
              <a:t> von </a:t>
            </a:r>
            <a:r>
              <a:rPr lang="en-US" sz="2600" i="1" dirty="0" err="1"/>
              <a:t>Wasserrohrnetzen</a:t>
            </a:r>
            <a:r>
              <a:rPr lang="en-US" sz="2600" i="1" dirty="0"/>
              <a:t> an </a:t>
            </a:r>
            <a:r>
              <a:rPr lang="en-US" sz="2600" i="1" dirty="0" err="1"/>
              <a:t>festen</a:t>
            </a:r>
            <a:r>
              <a:rPr lang="en-US" sz="2600" i="1" dirty="0"/>
              <a:t> </a:t>
            </a:r>
            <a:r>
              <a:rPr lang="en-US" sz="2600" i="1" dirty="0" err="1"/>
              <a:t>Messorten</a:t>
            </a:r>
            <a:r>
              <a:rPr lang="en-US" sz="2600" i="1" dirty="0"/>
              <a:t> </a:t>
            </a:r>
            <a:r>
              <a:rPr lang="en-US" sz="2600" i="1" dirty="0" err="1"/>
              <a:t>über</a:t>
            </a:r>
            <a:r>
              <a:rPr lang="en-US" sz="2600" i="1" dirty="0"/>
              <a:t> </a:t>
            </a:r>
            <a:r>
              <a:rPr lang="en-US" sz="2600" i="1" dirty="0" err="1"/>
              <a:t>lange</a:t>
            </a:r>
            <a:r>
              <a:rPr lang="en-US" sz="2600" i="1" dirty="0"/>
              <a:t> </a:t>
            </a:r>
            <a:r>
              <a:rPr lang="en-US" sz="2600" i="1" dirty="0" err="1"/>
              <a:t>Zeiträume</a:t>
            </a:r>
            <a:r>
              <a:rPr lang="en-US" sz="2600" i="1" dirty="0"/>
              <a:t> (</a:t>
            </a:r>
            <a:r>
              <a:rPr lang="en-US" sz="2600" i="1" dirty="0" err="1"/>
              <a:t>mehrere</a:t>
            </a:r>
            <a:r>
              <a:rPr lang="en-US" sz="2600" i="1" dirty="0"/>
              <a:t> Jahre).</a:t>
            </a:r>
          </a:p>
          <a:p>
            <a:endParaRPr lang="it-IT" sz="2600" dirty="0"/>
          </a:p>
          <a:p>
            <a:r>
              <a:rPr lang="it-IT" sz="2600" dirty="0"/>
              <a:t>Il </a:t>
            </a:r>
            <a:r>
              <a:rPr lang="it-IT" sz="2600" dirty="0" err="1"/>
              <a:t>logger</a:t>
            </a:r>
            <a:r>
              <a:rPr lang="it-IT" sz="2600" dirty="0"/>
              <a:t> </a:t>
            </a:r>
            <a:r>
              <a:rPr lang="it-IT" sz="2600" dirty="0" err="1"/>
              <a:t>SePem</a:t>
            </a:r>
            <a:r>
              <a:rPr lang="it-IT" sz="2600" dirty="0"/>
              <a:t> 150 è concepito soprattutto per il funzionamento stazionario, cioè per il monitoraggio continuo delle reti idriche in luoghi di misura fissi per lunghi periodi di tempo (diversi anni).</a:t>
            </a:r>
          </a:p>
          <a:p>
            <a:endParaRPr lang="it-IT" dirty="0"/>
          </a:p>
        </p:txBody>
      </p:sp>
    </p:spTree>
    <p:extLst>
      <p:ext uri="{BB962C8B-B14F-4D97-AF65-F5344CB8AC3E}">
        <p14:creationId xmlns:p14="http://schemas.microsoft.com/office/powerpoint/2010/main" val="39317466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7E8BE-A6FA-B5FD-FD27-26D306B214A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955FF03-2914-4C03-119C-6A983CC56B5E}"/>
              </a:ext>
            </a:extLst>
          </p:cNvPr>
          <p:cNvSpPr txBox="1">
            <a:spLocks noChangeArrowheads="1"/>
          </p:cNvSpPr>
          <p:nvPr/>
        </p:nvSpPr>
        <p:spPr bwMode="auto">
          <a:xfrm>
            <a:off x="323528" y="188640"/>
            <a:ext cx="8229600" cy="5663089"/>
          </a:xfrm>
          <a:prstGeom prst="rect">
            <a:avLst/>
          </a:prstGeom>
          <a:noFill/>
          <a:ln w="9525">
            <a:noFill/>
            <a:miter lim="800000"/>
            <a:headEnd/>
            <a:tailEnd/>
          </a:ln>
        </p:spPr>
        <p:txBody>
          <a:bodyPr>
            <a:spAutoFit/>
          </a:bodyPr>
          <a:lstStyle/>
          <a:p>
            <a:r>
              <a:rPr lang="en-US" sz="2600" i="1" dirty="0"/>
              <a:t>Dank des </a:t>
            </a:r>
            <a:r>
              <a:rPr lang="en-US" sz="2600" i="1" dirty="0" err="1"/>
              <a:t>Programmier</a:t>
            </a:r>
            <a:r>
              <a:rPr lang="en-US" sz="2600" i="1" dirty="0"/>
              <a:t>- und </a:t>
            </a:r>
            <a:r>
              <a:rPr lang="en-US" sz="2600" i="1" dirty="0" err="1"/>
              <a:t>Auslesegeräts</a:t>
            </a:r>
            <a:r>
              <a:rPr lang="en-US" sz="2600" i="1" dirty="0"/>
              <a:t> SePem 01 Master </a:t>
            </a:r>
            <a:r>
              <a:rPr lang="en-US" sz="2600" i="1" dirty="0" err="1"/>
              <a:t>kann</a:t>
            </a:r>
            <a:r>
              <a:rPr lang="en-US" sz="2600" i="1" dirty="0"/>
              <a:t> das System </a:t>
            </a:r>
            <a:r>
              <a:rPr lang="en-US" sz="2600" i="1" dirty="0" err="1"/>
              <a:t>unabhängig</a:t>
            </a:r>
            <a:r>
              <a:rPr lang="en-US" sz="2600" i="1" dirty="0"/>
              <a:t> von </a:t>
            </a:r>
            <a:r>
              <a:rPr lang="en-US" sz="2600" i="1" dirty="0" err="1"/>
              <a:t>einem</a:t>
            </a:r>
            <a:r>
              <a:rPr lang="en-US" sz="2600" i="1" dirty="0"/>
              <a:t> Rechner </a:t>
            </a:r>
            <a:r>
              <a:rPr lang="en-US" sz="2600" i="1" dirty="0" err="1"/>
              <a:t>betrieben</a:t>
            </a:r>
            <a:r>
              <a:rPr lang="en-US" sz="2600" i="1" dirty="0"/>
              <a:t> </a:t>
            </a:r>
            <a:r>
              <a:rPr lang="en-US" sz="2600" i="1" dirty="0" err="1"/>
              <a:t>werden</a:t>
            </a:r>
            <a:r>
              <a:rPr lang="en-US" sz="2600" i="1" dirty="0"/>
              <a:t>.</a:t>
            </a:r>
            <a:endParaRPr lang="it-IT" sz="2600" i="1" dirty="0"/>
          </a:p>
          <a:p>
            <a:r>
              <a:rPr lang="en-US" sz="2600" i="1" dirty="0"/>
              <a:t>SePem </a:t>
            </a:r>
            <a:r>
              <a:rPr lang="en-US" sz="2600" i="1" dirty="0" err="1"/>
              <a:t>ist</a:t>
            </a:r>
            <a:r>
              <a:rPr lang="en-US" sz="2600" i="1" dirty="0"/>
              <a:t> </a:t>
            </a:r>
            <a:r>
              <a:rPr lang="en-US" sz="2600" i="1" dirty="0" err="1"/>
              <a:t>ein</a:t>
            </a:r>
            <a:r>
              <a:rPr lang="en-US" sz="2600" i="1" dirty="0"/>
              <a:t> </a:t>
            </a:r>
            <a:r>
              <a:rPr lang="en-US" sz="2600" i="1" dirty="0" err="1"/>
              <a:t>Vorortungssystem</a:t>
            </a:r>
            <a:r>
              <a:rPr lang="en-US" sz="2600" i="1" dirty="0"/>
              <a:t>. </a:t>
            </a:r>
            <a:r>
              <a:rPr lang="en-US" sz="2600" i="1" dirty="0" err="1"/>
              <a:t>Hinweise</a:t>
            </a:r>
            <a:r>
              <a:rPr lang="en-US" sz="2600" i="1" dirty="0"/>
              <a:t> auf </a:t>
            </a:r>
            <a:r>
              <a:rPr lang="en-US" sz="2600" i="1" dirty="0" err="1"/>
              <a:t>Leckstellen</a:t>
            </a:r>
            <a:r>
              <a:rPr lang="en-US" sz="2600" i="1" dirty="0"/>
              <a:t> </a:t>
            </a:r>
            <a:r>
              <a:rPr lang="en-US" sz="2600" i="1" dirty="0" err="1"/>
              <a:t>müssen</a:t>
            </a:r>
            <a:r>
              <a:rPr lang="en-US" sz="2600" i="1" dirty="0"/>
              <a:t> </a:t>
            </a:r>
            <a:r>
              <a:rPr lang="en-US" sz="2600" i="1" dirty="0" err="1"/>
              <a:t>deshalb</a:t>
            </a:r>
            <a:r>
              <a:rPr lang="en-US" sz="2600" i="1" dirty="0"/>
              <a:t> immer </a:t>
            </a:r>
            <a:r>
              <a:rPr lang="en-US" sz="2600" i="1" dirty="0" err="1"/>
              <a:t>mit</a:t>
            </a:r>
            <a:r>
              <a:rPr lang="en-US" sz="2600" i="1" dirty="0"/>
              <a:t> </a:t>
            </a:r>
            <a:r>
              <a:rPr lang="en-US" sz="2600" i="1" dirty="0" err="1"/>
              <a:t>geeigneten</a:t>
            </a:r>
            <a:r>
              <a:rPr lang="en-US" sz="2600" i="1" dirty="0"/>
              <a:t> </a:t>
            </a:r>
            <a:r>
              <a:rPr lang="en-US" sz="2600" i="1" dirty="0" err="1"/>
              <a:t>Methoden</a:t>
            </a:r>
            <a:r>
              <a:rPr lang="en-US" sz="2600" i="1" dirty="0"/>
              <a:t> (z. B. </a:t>
            </a:r>
            <a:r>
              <a:rPr lang="en-US" sz="2600" i="1" dirty="0" err="1"/>
              <a:t>Korrelation</a:t>
            </a:r>
            <a:r>
              <a:rPr lang="en-US" sz="2600" i="1" dirty="0"/>
              <a:t>) </a:t>
            </a:r>
            <a:r>
              <a:rPr lang="en-US" sz="2600" i="1" dirty="0" err="1"/>
              <a:t>überprüft</a:t>
            </a:r>
            <a:r>
              <a:rPr lang="en-US" sz="2600" i="1" dirty="0"/>
              <a:t> </a:t>
            </a:r>
            <a:r>
              <a:rPr lang="en-US" sz="2600" i="1" dirty="0" err="1"/>
              <a:t>werden</a:t>
            </a:r>
            <a:r>
              <a:rPr lang="en-US" sz="2600" i="1" dirty="0"/>
              <a:t>.</a:t>
            </a:r>
            <a:endParaRPr lang="it-IT" sz="2600" i="1" dirty="0"/>
          </a:p>
          <a:p>
            <a:endParaRPr lang="it-IT" sz="2600" dirty="0"/>
          </a:p>
          <a:p>
            <a:r>
              <a:rPr lang="it-IT" sz="2600" dirty="0"/>
              <a:t>Grazie al dispositivo di programmazione e selezione </a:t>
            </a:r>
            <a:r>
              <a:rPr lang="it-IT" sz="2600" dirty="0" err="1"/>
              <a:t>SePem</a:t>
            </a:r>
            <a:r>
              <a:rPr lang="it-IT" sz="2600" dirty="0"/>
              <a:t> 01 Master, il sistema può essere messo in funzione senza l’ausilio di un computer.</a:t>
            </a:r>
          </a:p>
          <a:p>
            <a:r>
              <a:rPr lang="it-IT" sz="2600" dirty="0" err="1"/>
              <a:t>SePem</a:t>
            </a:r>
            <a:r>
              <a:rPr lang="it-IT" sz="2600" dirty="0"/>
              <a:t> è un sistema di </a:t>
            </a:r>
            <a:r>
              <a:rPr lang="it-IT" sz="2600" dirty="0" err="1"/>
              <a:t>prelocalizzazione</a:t>
            </a:r>
            <a:r>
              <a:rPr lang="it-IT" sz="2600" dirty="0"/>
              <a:t>. Le segnalazioni di perdite devono quindi essere verificate con metodi adeguati, ad esempio la correlazione.</a:t>
            </a:r>
          </a:p>
          <a:p>
            <a:endParaRPr lang="it-IT" dirty="0"/>
          </a:p>
        </p:txBody>
      </p:sp>
    </p:spTree>
    <p:extLst>
      <p:ext uri="{BB962C8B-B14F-4D97-AF65-F5344CB8AC3E}">
        <p14:creationId xmlns:p14="http://schemas.microsoft.com/office/powerpoint/2010/main" val="24981717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BADDB-797B-0CAA-717A-59A4BE6890B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AAD4D5D-7408-F136-1696-690655FC2687}"/>
              </a:ext>
            </a:extLst>
          </p:cNvPr>
          <p:cNvSpPr txBox="1">
            <a:spLocks noChangeArrowheads="1"/>
          </p:cNvSpPr>
          <p:nvPr/>
        </p:nvSpPr>
        <p:spPr bwMode="auto">
          <a:xfrm>
            <a:off x="323528" y="188640"/>
            <a:ext cx="8229600" cy="4862870"/>
          </a:xfrm>
          <a:prstGeom prst="rect">
            <a:avLst/>
          </a:prstGeom>
          <a:noFill/>
          <a:ln w="9525">
            <a:noFill/>
            <a:miter lim="800000"/>
            <a:headEnd/>
            <a:tailEnd/>
          </a:ln>
        </p:spPr>
        <p:txBody>
          <a:bodyPr>
            <a:spAutoFit/>
          </a:bodyPr>
          <a:lstStyle/>
          <a:p>
            <a:r>
              <a:rPr lang="en-US" sz="2600" i="1" dirty="0" err="1"/>
              <a:t>Hinweis</a:t>
            </a:r>
            <a:r>
              <a:rPr lang="en-US" sz="2600" i="1" dirty="0"/>
              <a:t>:</a:t>
            </a:r>
            <a:endParaRPr lang="it-IT" sz="2600" i="1" dirty="0"/>
          </a:p>
          <a:p>
            <a:r>
              <a:rPr lang="en-US" sz="2600" i="1" dirty="0"/>
              <a:t>In </a:t>
            </a:r>
            <a:r>
              <a:rPr lang="en-US" sz="2600" i="1" dirty="0" err="1"/>
              <a:t>dieser</a:t>
            </a:r>
            <a:r>
              <a:rPr lang="en-US" sz="2600" i="1" dirty="0"/>
              <a:t> </a:t>
            </a:r>
            <a:r>
              <a:rPr lang="en-US" sz="2600" i="1" dirty="0" err="1"/>
              <a:t>Betriebsanleitung</a:t>
            </a:r>
            <a:r>
              <a:rPr lang="en-US" sz="2600" i="1" dirty="0"/>
              <a:t> </a:t>
            </a:r>
            <a:r>
              <a:rPr lang="en-US" sz="2600" i="1" dirty="0" err="1"/>
              <a:t>wird</a:t>
            </a:r>
            <a:r>
              <a:rPr lang="en-US" sz="2600" i="1" dirty="0"/>
              <a:t> das System SePem </a:t>
            </a:r>
            <a:r>
              <a:rPr lang="en-US" sz="2600" i="1" dirty="0" err="1"/>
              <a:t>beschrieben</a:t>
            </a:r>
            <a:r>
              <a:rPr lang="en-US" sz="2600" i="1" dirty="0"/>
              <a:t>. Die </a:t>
            </a:r>
            <a:r>
              <a:rPr lang="en-US" sz="2600" i="1" dirty="0" err="1"/>
              <a:t>Beschreibungen</a:t>
            </a:r>
            <a:r>
              <a:rPr lang="en-US" sz="2600" i="1" dirty="0"/>
              <a:t> </a:t>
            </a:r>
            <a:r>
              <a:rPr lang="en-US" sz="2600" i="1" dirty="0" err="1"/>
              <a:t>beziehen</a:t>
            </a:r>
            <a:r>
              <a:rPr lang="en-US" sz="2600" i="1" dirty="0"/>
              <a:t> </a:t>
            </a:r>
            <a:r>
              <a:rPr lang="en-US" sz="2600" i="1" dirty="0" err="1"/>
              <a:t>sich</a:t>
            </a:r>
            <a:r>
              <a:rPr lang="en-US" sz="2600" i="1" dirty="0"/>
              <a:t> auf den </a:t>
            </a:r>
            <a:r>
              <a:rPr lang="en-US" sz="2600" i="1" dirty="0" err="1"/>
              <a:t>Lieferzustand</a:t>
            </a:r>
            <a:r>
              <a:rPr lang="en-US" sz="2600" i="1" dirty="0"/>
              <a:t> (</a:t>
            </a:r>
            <a:r>
              <a:rPr lang="en-US" sz="2600" i="1" dirty="0" err="1"/>
              <a:t>Werkseinstellungen</a:t>
            </a:r>
            <a:r>
              <a:rPr lang="en-US" sz="2600" i="1" dirty="0"/>
              <a:t>). </a:t>
            </a:r>
            <a:r>
              <a:rPr lang="it-IT" sz="2600" i="1" dirty="0" err="1"/>
              <a:t>Änderungen</a:t>
            </a:r>
            <a:r>
              <a:rPr lang="it-IT" sz="2600" i="1" dirty="0"/>
              <a:t> </a:t>
            </a:r>
            <a:r>
              <a:rPr lang="it-IT" sz="2600" i="1" dirty="0" err="1"/>
              <a:t>bleiben</a:t>
            </a:r>
            <a:r>
              <a:rPr lang="it-IT" sz="2600" i="1" dirty="0"/>
              <a:t> </a:t>
            </a:r>
            <a:r>
              <a:rPr lang="it-IT" sz="2600" i="1" dirty="0" err="1"/>
              <a:t>vorbehalten</a:t>
            </a:r>
            <a:r>
              <a:rPr lang="it-IT" sz="2600" i="1" dirty="0"/>
              <a:t>.</a:t>
            </a:r>
          </a:p>
          <a:p>
            <a:endParaRPr lang="it-IT" sz="2600" dirty="0"/>
          </a:p>
          <a:p>
            <a:r>
              <a:rPr lang="it-IT" sz="2600" dirty="0"/>
              <a:t>Nota:</a:t>
            </a:r>
          </a:p>
          <a:p>
            <a:r>
              <a:rPr lang="it-IT" sz="2600" dirty="0"/>
              <a:t>Nel presente manuale d’uso viene descritto il sistema </a:t>
            </a:r>
            <a:r>
              <a:rPr lang="it-IT" sz="2600" dirty="0" err="1"/>
              <a:t>SePem</a:t>
            </a:r>
            <a:r>
              <a:rPr lang="it-IT" sz="2600" dirty="0"/>
              <a:t>. Le descrizioni si riferiscono allo stato del dispositivo al momento della fornitura (impostazioni di fabbrica). Può essere soggetto a modifiche.</a:t>
            </a:r>
          </a:p>
          <a:p>
            <a:endParaRPr lang="it-IT" dirty="0"/>
          </a:p>
        </p:txBody>
      </p:sp>
    </p:spTree>
    <p:extLst>
      <p:ext uri="{BB962C8B-B14F-4D97-AF65-F5344CB8AC3E}">
        <p14:creationId xmlns:p14="http://schemas.microsoft.com/office/powerpoint/2010/main" val="23667019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2808A-FD66-D6EA-07F8-9B8C32789F8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239EE63-5B98-6344-8E26-05D26569BF09}"/>
              </a:ext>
            </a:extLst>
          </p:cNvPr>
          <p:cNvSpPr txBox="1">
            <a:spLocks noChangeArrowheads="1"/>
          </p:cNvSpPr>
          <p:nvPr/>
        </p:nvSpPr>
        <p:spPr bwMode="auto">
          <a:xfrm>
            <a:off x="323528" y="188640"/>
            <a:ext cx="8229600" cy="6494085"/>
          </a:xfrm>
          <a:prstGeom prst="rect">
            <a:avLst/>
          </a:prstGeom>
          <a:noFill/>
          <a:ln w="9525">
            <a:noFill/>
            <a:miter lim="800000"/>
            <a:headEnd/>
            <a:tailEnd/>
          </a:ln>
        </p:spPr>
        <p:txBody>
          <a:bodyPr>
            <a:spAutoFit/>
          </a:bodyPr>
          <a:lstStyle/>
          <a:p>
            <a:r>
              <a:rPr lang="it-IT" sz="2800" i="1" dirty="0"/>
              <a:t>2 </a:t>
            </a:r>
            <a:r>
              <a:rPr lang="it-IT" sz="2800" i="1" dirty="0" err="1"/>
              <a:t>Allgemeines</a:t>
            </a:r>
            <a:r>
              <a:rPr lang="it-IT" sz="2800" i="1" dirty="0"/>
              <a:t> 2.1 </a:t>
            </a:r>
            <a:r>
              <a:rPr lang="it-IT" sz="2800" i="1" dirty="0" err="1"/>
              <a:t>Gewährleistung</a:t>
            </a:r>
            <a:r>
              <a:rPr lang="it-IT" sz="2800" i="1" dirty="0"/>
              <a:t> </a:t>
            </a:r>
          </a:p>
          <a:p>
            <a:r>
              <a:rPr lang="it-IT" sz="2800" i="1" dirty="0" err="1"/>
              <a:t>Für</a:t>
            </a:r>
            <a:r>
              <a:rPr lang="it-IT" sz="2800" i="1" dirty="0"/>
              <a:t> </a:t>
            </a:r>
            <a:r>
              <a:rPr lang="it-IT" sz="2800" i="1" dirty="0" err="1"/>
              <a:t>eine</a:t>
            </a:r>
            <a:r>
              <a:rPr lang="it-IT" sz="2800" i="1" dirty="0"/>
              <a:t> </a:t>
            </a:r>
            <a:r>
              <a:rPr lang="it-IT" sz="2800" i="1" dirty="0" err="1"/>
              <a:t>Gewährleistung</a:t>
            </a:r>
            <a:r>
              <a:rPr lang="it-IT" sz="2800" i="1" dirty="0"/>
              <a:t> in </a:t>
            </a:r>
            <a:r>
              <a:rPr lang="it-IT" sz="2800" i="1" dirty="0" err="1"/>
              <a:t>Bezug</a:t>
            </a:r>
            <a:r>
              <a:rPr lang="it-IT" sz="2800" i="1" dirty="0"/>
              <a:t> </a:t>
            </a:r>
            <a:r>
              <a:rPr lang="it-IT" sz="2800" i="1" dirty="0" err="1"/>
              <a:t>auf</a:t>
            </a:r>
            <a:r>
              <a:rPr lang="it-IT" sz="2800" i="1" dirty="0"/>
              <a:t> </a:t>
            </a:r>
            <a:r>
              <a:rPr lang="it-IT" sz="2800" i="1" dirty="0" err="1"/>
              <a:t>Funktion</a:t>
            </a:r>
            <a:r>
              <a:rPr lang="it-IT" sz="2800" i="1" dirty="0"/>
              <a:t> und </a:t>
            </a:r>
            <a:r>
              <a:rPr lang="it-IT" sz="2800" i="1" dirty="0" err="1"/>
              <a:t>Sicherheit</a:t>
            </a:r>
            <a:r>
              <a:rPr lang="it-IT" sz="2800" i="1" dirty="0"/>
              <a:t> </a:t>
            </a:r>
            <a:r>
              <a:rPr lang="it-IT" sz="2800" i="1" dirty="0" err="1"/>
              <a:t>müssen</a:t>
            </a:r>
            <a:r>
              <a:rPr lang="it-IT" sz="2800" i="1" dirty="0"/>
              <a:t> die </a:t>
            </a:r>
            <a:r>
              <a:rPr lang="it-IT" sz="2800" i="1" dirty="0" err="1"/>
              <a:t>nachstehenden</a:t>
            </a:r>
            <a:r>
              <a:rPr lang="it-IT" sz="2800" i="1" dirty="0"/>
              <a:t> </a:t>
            </a:r>
            <a:r>
              <a:rPr lang="it-IT" sz="2800" i="1" dirty="0" err="1"/>
              <a:t>Hinweise</a:t>
            </a:r>
            <a:r>
              <a:rPr lang="it-IT" sz="2800" i="1" dirty="0"/>
              <a:t> </a:t>
            </a:r>
            <a:r>
              <a:rPr lang="it-IT" sz="2800" i="1" dirty="0" err="1"/>
              <a:t>beachtet</a:t>
            </a:r>
            <a:r>
              <a:rPr lang="it-IT" sz="2800" i="1" dirty="0"/>
              <a:t> </a:t>
            </a:r>
            <a:r>
              <a:rPr lang="it-IT" sz="2800" i="1" dirty="0" err="1"/>
              <a:t>werden</a:t>
            </a:r>
            <a:r>
              <a:rPr lang="it-IT" sz="2800" i="1" dirty="0"/>
              <a:t>. </a:t>
            </a:r>
          </a:p>
          <a:p>
            <a:pPr marL="342900" indent="-342900">
              <a:buFont typeface="Arial" panose="020B0604020202020204" pitchFamily="34" charset="0"/>
              <a:buChar char="•"/>
            </a:pPr>
            <a:r>
              <a:rPr lang="en-US" sz="2800" i="1" dirty="0" err="1"/>
              <a:t>Nehmen</a:t>
            </a:r>
            <a:r>
              <a:rPr lang="en-US" sz="2800" i="1" dirty="0"/>
              <a:t> Sie das </a:t>
            </a:r>
            <a:r>
              <a:rPr lang="en-US" sz="2800" i="1" dirty="0" err="1"/>
              <a:t>Produkt</a:t>
            </a:r>
            <a:r>
              <a:rPr lang="en-US" sz="2800" i="1" dirty="0"/>
              <a:t> erst in </a:t>
            </a:r>
            <a:r>
              <a:rPr lang="en-US" sz="2800" i="1" dirty="0" err="1"/>
              <a:t>Betrieb</a:t>
            </a:r>
            <a:r>
              <a:rPr lang="en-US" sz="2800" i="1" dirty="0"/>
              <a:t>, </a:t>
            </a:r>
            <a:r>
              <a:rPr lang="en-US" sz="2800" i="1" dirty="0" err="1"/>
              <a:t>nachdem</a:t>
            </a:r>
            <a:r>
              <a:rPr lang="en-US" sz="2800" i="1" dirty="0"/>
              <a:t> Sie </a:t>
            </a:r>
            <a:r>
              <a:rPr lang="en-US" sz="2800" i="1" dirty="0" err="1"/>
              <a:t>diese</a:t>
            </a:r>
            <a:r>
              <a:rPr lang="en-US" sz="2800" i="1" dirty="0"/>
              <a:t> </a:t>
            </a:r>
            <a:r>
              <a:rPr lang="en-US" sz="2800" i="1" dirty="0" err="1"/>
              <a:t>Betriebsanleitung</a:t>
            </a:r>
            <a:r>
              <a:rPr lang="en-US" sz="2800" i="1" dirty="0"/>
              <a:t> </a:t>
            </a:r>
            <a:r>
              <a:rPr lang="en-US" sz="2800" i="1" dirty="0" err="1"/>
              <a:t>gelesen</a:t>
            </a:r>
            <a:r>
              <a:rPr lang="en-US" sz="2800" i="1" dirty="0"/>
              <a:t> </a:t>
            </a:r>
            <a:r>
              <a:rPr lang="en-US" sz="2800" i="1" dirty="0" err="1"/>
              <a:t>haben</a:t>
            </a:r>
            <a:r>
              <a:rPr lang="en-US" sz="2800" i="1" dirty="0"/>
              <a:t>. </a:t>
            </a:r>
            <a:endParaRPr lang="it-IT" sz="2800" i="1" dirty="0"/>
          </a:p>
          <a:p>
            <a:endParaRPr lang="it-IT" sz="2800" dirty="0"/>
          </a:p>
          <a:p>
            <a:r>
              <a:rPr lang="it-IT" sz="2800" dirty="0"/>
              <a:t>2 Considerazioni generali</a:t>
            </a:r>
          </a:p>
          <a:p>
            <a:r>
              <a:rPr lang="it-IT" sz="2800" dirty="0"/>
              <a:t>2.1 Condizioni di garanzia</a:t>
            </a:r>
          </a:p>
          <a:p>
            <a:r>
              <a:rPr lang="it-IT" sz="2800" dirty="0"/>
              <a:t>Per la validità della garanzia relativa alla funzionalità e alla sicurezza del prodotto è necessario osservare le seguenti indicazioni:</a:t>
            </a:r>
          </a:p>
          <a:p>
            <a:r>
              <a:rPr lang="it-IT" sz="2800" dirty="0"/>
              <a:t>· Mettere in funzione il prodotto solo dopo aver letto questo manuale d’uso.</a:t>
            </a:r>
          </a:p>
          <a:p>
            <a:endParaRPr lang="it-IT" dirty="0"/>
          </a:p>
        </p:txBody>
      </p:sp>
    </p:spTree>
    <p:extLst>
      <p:ext uri="{BB962C8B-B14F-4D97-AF65-F5344CB8AC3E}">
        <p14:creationId xmlns:p14="http://schemas.microsoft.com/office/powerpoint/2010/main" val="39444217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457200" y="260648"/>
            <a:ext cx="8229600" cy="4832092"/>
          </a:xfrm>
          <a:prstGeom prst="rect">
            <a:avLst/>
          </a:prstGeom>
          <a:noFill/>
          <a:ln w="9525">
            <a:noFill/>
            <a:miter lim="800000"/>
            <a:headEnd/>
            <a:tailEnd/>
          </a:ln>
        </p:spPr>
        <p:txBody>
          <a:bodyPr>
            <a:spAutoFit/>
          </a:bodyPr>
          <a:lstStyle/>
          <a:p>
            <a:br>
              <a:rPr lang="de-DE" sz="2800" dirty="0"/>
            </a:br>
            <a:r>
              <a:rPr lang="de-DE" sz="2800" i="1" dirty="0"/>
              <a:t>Gewährleistung oder Mängelhaftung umschreibt die gesetzlichen Regelungen, die dem Käufer im Rahmen eines Kaufvertrags zur Verfügung stehen, bei dem der Verkäufer eine mangelhafte Ware geliefert hat. Gewährleistung heißt, dass der Verkäufer dafür einsteht, dass die verkaufte Ware frei von Sach- und Rechtsmängeln ist. Der Verkäufer übernimmt die Haftung für alle Mängel, die schon zum Zeitpunkt des Verkaufs bestanden haben, auch für solche versteckte Mängel, die erst später zum Vorschein kommen.</a:t>
            </a:r>
            <a:endParaRPr lang="it-IT" sz="2800" i="1" dirty="0"/>
          </a:p>
        </p:txBody>
      </p:sp>
    </p:spTree>
    <p:extLst>
      <p:ext uri="{BB962C8B-B14F-4D97-AF65-F5344CB8AC3E}">
        <p14:creationId xmlns:p14="http://schemas.microsoft.com/office/powerpoint/2010/main" val="24472644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5262979"/>
          </a:xfrm>
          <a:prstGeom prst="rect">
            <a:avLst/>
          </a:prstGeom>
          <a:noFill/>
          <a:ln w="9525">
            <a:noFill/>
            <a:miter lim="800000"/>
            <a:headEnd/>
            <a:tailEnd/>
          </a:ln>
        </p:spPr>
        <p:txBody>
          <a:bodyPr>
            <a:spAutoFit/>
          </a:bodyPr>
          <a:lstStyle/>
          <a:p>
            <a:br>
              <a:rPr lang="de-DE" sz="2800" dirty="0"/>
            </a:br>
            <a:r>
              <a:rPr lang="de-DE" sz="2800" i="1" dirty="0"/>
              <a:t>BEACHTE: Garantie ist keine Gewährleistung!</a:t>
            </a:r>
          </a:p>
          <a:p>
            <a:r>
              <a:rPr lang="de-DE" sz="2800" i="1" dirty="0"/>
              <a:t>Umgangssprachlich werden beide Begriffe fälschlicherweise vermischt. Im juristischen Sinn definiert eine Garantie die freiwillig vereinbarte Verpflichtung (meist des Herstellers), während die Gewährleistung direkt aus dem Gesetz abzuleiten ist. Im Handel ist die Garantie eine zusätzlich zur gesetzlichen Gewährleistungspflicht gemachte freiwillige und frei gestaltbare Dienstleistung eines Händlers oder Herstellers gegenüber dem Kunden.</a:t>
            </a:r>
          </a:p>
          <a:p>
            <a:endParaRPr lang="it-IT" sz="2800" dirty="0"/>
          </a:p>
        </p:txBody>
      </p:sp>
    </p:spTree>
    <p:extLst>
      <p:ext uri="{BB962C8B-B14F-4D97-AF65-F5344CB8AC3E}">
        <p14:creationId xmlns:p14="http://schemas.microsoft.com/office/powerpoint/2010/main" val="28037715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6175C-6792-0459-1A54-93C88AFEF67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8514623-7D08-367D-0BEA-95A332832BF7}"/>
              </a:ext>
            </a:extLst>
          </p:cNvPr>
          <p:cNvSpPr txBox="1">
            <a:spLocks noChangeArrowheads="1"/>
          </p:cNvSpPr>
          <p:nvPr/>
        </p:nvSpPr>
        <p:spPr bwMode="auto">
          <a:xfrm>
            <a:off x="381000" y="228600"/>
            <a:ext cx="8229600" cy="6555641"/>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r>
              <a:rPr lang="en-US" sz="2800" i="1" dirty="0" err="1"/>
              <a:t>Verwenden</a:t>
            </a:r>
            <a:r>
              <a:rPr lang="en-US" sz="2800" i="1" dirty="0"/>
              <a:t> Sie das </a:t>
            </a:r>
            <a:r>
              <a:rPr lang="en-US" sz="2800" i="1" dirty="0" err="1"/>
              <a:t>Produkt</a:t>
            </a:r>
            <a:r>
              <a:rPr lang="en-US" sz="2800" i="1" dirty="0"/>
              <a:t> </a:t>
            </a:r>
            <a:r>
              <a:rPr lang="en-US" sz="2800" i="1" dirty="0" err="1"/>
              <a:t>nur</a:t>
            </a:r>
            <a:r>
              <a:rPr lang="en-US" sz="2800" i="1" dirty="0"/>
              <a:t> </a:t>
            </a:r>
            <a:r>
              <a:rPr lang="en-US" sz="2800" i="1" dirty="0" err="1"/>
              <a:t>bestimmungsgemäß</a:t>
            </a:r>
            <a:r>
              <a:rPr lang="en-US" sz="2800" i="1" dirty="0"/>
              <a:t>. </a:t>
            </a:r>
          </a:p>
          <a:p>
            <a:pPr marL="457200" indent="-457200">
              <a:buFont typeface="Arial" panose="020B0604020202020204" pitchFamily="34" charset="0"/>
              <a:buChar char="•"/>
            </a:pPr>
            <a:r>
              <a:rPr lang="en-US" sz="2800" i="1" dirty="0" err="1"/>
              <a:t>Reparatur</a:t>
            </a:r>
            <a:r>
              <a:rPr lang="en-US" sz="2800" i="1" dirty="0"/>
              <a:t>- und </a:t>
            </a:r>
            <a:r>
              <a:rPr lang="en-US" sz="2800" i="1" dirty="0" err="1"/>
              <a:t>Wartungsarbeiten</a:t>
            </a:r>
            <a:r>
              <a:rPr lang="en-US" sz="2800" i="1" dirty="0"/>
              <a:t> </a:t>
            </a:r>
            <a:r>
              <a:rPr lang="en-US" sz="2800" i="1" dirty="0" err="1"/>
              <a:t>dürfen</a:t>
            </a:r>
            <a:r>
              <a:rPr lang="en-US" sz="2800" i="1" dirty="0"/>
              <a:t> </a:t>
            </a:r>
            <a:r>
              <a:rPr lang="en-US" sz="2800" i="1" dirty="0" err="1"/>
              <a:t>nur</a:t>
            </a:r>
            <a:r>
              <a:rPr lang="en-US" sz="2800" i="1" dirty="0"/>
              <a:t> von </a:t>
            </a:r>
            <a:r>
              <a:rPr lang="en-US" sz="2800" i="1" dirty="0" err="1"/>
              <a:t>Fachkräften</a:t>
            </a:r>
            <a:r>
              <a:rPr lang="en-US" sz="2800" i="1" dirty="0"/>
              <a:t> </a:t>
            </a:r>
            <a:r>
              <a:rPr lang="en-US" sz="2800" i="1" dirty="0" err="1"/>
              <a:t>bzw</a:t>
            </a:r>
            <a:r>
              <a:rPr lang="en-US" sz="2800" i="1" dirty="0"/>
              <a:t>. </a:t>
            </a:r>
            <a:r>
              <a:rPr lang="en-US" sz="2800" i="1" dirty="0" err="1"/>
              <a:t>entsprechend</a:t>
            </a:r>
            <a:r>
              <a:rPr lang="en-US" sz="2800" i="1" dirty="0"/>
              <a:t> </a:t>
            </a:r>
            <a:r>
              <a:rPr lang="en-US" sz="2800" i="1" dirty="0" err="1"/>
              <a:t>unterwiesenen</a:t>
            </a:r>
            <a:r>
              <a:rPr lang="en-US" sz="2800" i="1" dirty="0"/>
              <a:t> </a:t>
            </a:r>
            <a:r>
              <a:rPr lang="en-US" sz="2800" i="1" dirty="0" err="1"/>
              <a:t>Personen</a:t>
            </a:r>
            <a:r>
              <a:rPr lang="en-US" sz="2800" i="1" dirty="0"/>
              <a:t> </a:t>
            </a:r>
            <a:r>
              <a:rPr lang="en-US" sz="2800" i="1" dirty="0" err="1"/>
              <a:t>durchgeführt</a:t>
            </a:r>
            <a:r>
              <a:rPr lang="en-US" sz="2800" i="1" dirty="0"/>
              <a:t> </a:t>
            </a:r>
            <a:r>
              <a:rPr lang="en-US" sz="2800" i="1" dirty="0" err="1"/>
              <a:t>werden</a:t>
            </a:r>
            <a:r>
              <a:rPr lang="en-US" sz="2800" i="1" dirty="0"/>
              <a:t>. </a:t>
            </a:r>
            <a:endParaRPr lang="it-IT" sz="2800" i="1" dirty="0"/>
          </a:p>
          <a:p>
            <a:pPr marL="457200" indent="-457200">
              <a:buFont typeface="Arial" panose="020B0604020202020204" pitchFamily="34" charset="0"/>
              <a:buChar char="•"/>
            </a:pPr>
            <a:r>
              <a:rPr lang="en-US" sz="2800" i="1" dirty="0"/>
              <a:t>Bei </a:t>
            </a:r>
            <a:r>
              <a:rPr lang="en-US" sz="2800" i="1" dirty="0" err="1"/>
              <a:t>Reparaturen</a:t>
            </a:r>
            <a:r>
              <a:rPr lang="en-US" sz="2800" i="1" dirty="0"/>
              <a:t> </a:t>
            </a:r>
            <a:r>
              <a:rPr lang="en-US" sz="2800" i="1" dirty="0" err="1"/>
              <a:t>dürfen</a:t>
            </a:r>
            <a:r>
              <a:rPr lang="en-US" sz="2800" i="1" dirty="0"/>
              <a:t> </a:t>
            </a:r>
            <a:r>
              <a:rPr lang="en-US" sz="2800" i="1" dirty="0" err="1"/>
              <a:t>nur</a:t>
            </a:r>
            <a:r>
              <a:rPr lang="en-US" sz="2800" i="1" dirty="0"/>
              <a:t> </a:t>
            </a:r>
            <a:r>
              <a:rPr lang="en-US" sz="2800" i="1" dirty="0" err="1"/>
              <a:t>Ersatzteile</a:t>
            </a:r>
            <a:r>
              <a:rPr lang="en-US" sz="2800" i="1" dirty="0"/>
              <a:t> </a:t>
            </a:r>
            <a:r>
              <a:rPr lang="en-US" sz="2800" i="1" dirty="0" err="1"/>
              <a:t>verwendet</a:t>
            </a:r>
            <a:r>
              <a:rPr lang="en-US" sz="2800" i="1" dirty="0"/>
              <a:t> </a:t>
            </a:r>
            <a:r>
              <a:rPr lang="en-US" sz="2800" i="1" dirty="0" err="1"/>
              <a:t>werden</a:t>
            </a:r>
            <a:r>
              <a:rPr lang="en-US" sz="2800" i="1" dirty="0"/>
              <a:t>, die von der Hermann Sewerin GmbH </a:t>
            </a:r>
            <a:r>
              <a:rPr lang="en-US" sz="2800" i="1" dirty="0" err="1"/>
              <a:t>zugelassen</a:t>
            </a:r>
            <a:r>
              <a:rPr lang="en-US" sz="2800" i="1" dirty="0"/>
              <a:t> </a:t>
            </a:r>
            <a:r>
              <a:rPr lang="en-US" sz="2800" i="1" dirty="0" err="1"/>
              <a:t>wurden</a:t>
            </a:r>
            <a:r>
              <a:rPr lang="en-US" sz="2800" i="1" dirty="0"/>
              <a:t>. </a:t>
            </a:r>
            <a:endParaRPr lang="it-IT" sz="2800" i="1" dirty="0"/>
          </a:p>
          <a:p>
            <a:endParaRPr lang="it-IT" sz="2800" dirty="0"/>
          </a:p>
          <a:p>
            <a:pPr marL="457200" indent="-457200">
              <a:buFont typeface="Arial" panose="020B0604020202020204" pitchFamily="34" charset="0"/>
              <a:buChar char="•"/>
            </a:pPr>
            <a:r>
              <a:rPr lang="it-IT" sz="2800" dirty="0"/>
              <a:t>Utilizzare il prodotto solo come previsto.</a:t>
            </a:r>
          </a:p>
          <a:p>
            <a:pPr marL="457200" indent="-457200">
              <a:buFont typeface="Arial" panose="020B0604020202020204" pitchFamily="34" charset="0"/>
              <a:buChar char="•"/>
            </a:pPr>
            <a:r>
              <a:rPr lang="it-IT" sz="2800" dirty="0"/>
              <a:t>Gli interventi di riparazione e manutenzione possono essere effettuati esclusivamente da professionisti o personale qualificato. </a:t>
            </a:r>
          </a:p>
          <a:p>
            <a:pPr marL="457200" indent="-457200">
              <a:buFont typeface="Arial" panose="020B0604020202020204" pitchFamily="34" charset="0"/>
              <a:buChar char="•"/>
            </a:pPr>
            <a:r>
              <a:rPr lang="it-IT" sz="2800" dirty="0"/>
              <a:t>Per le riparazioni possono essere utilizzati solo ricambi autorizzati dalla Hermann </a:t>
            </a:r>
            <a:r>
              <a:rPr lang="it-IT" sz="2800" dirty="0" err="1"/>
              <a:t>Sewerin</a:t>
            </a:r>
            <a:r>
              <a:rPr lang="it-IT" sz="2800" dirty="0"/>
              <a:t> GmbH.</a:t>
            </a:r>
          </a:p>
          <a:p>
            <a:endParaRPr lang="it-IT" sz="2800" dirty="0"/>
          </a:p>
        </p:txBody>
      </p:sp>
    </p:spTree>
    <p:extLst>
      <p:ext uri="{BB962C8B-B14F-4D97-AF65-F5344CB8AC3E}">
        <p14:creationId xmlns:p14="http://schemas.microsoft.com/office/powerpoint/2010/main" val="7632142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7C602-5A86-1EBC-A573-699E79AABA4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6DBB113-49A4-DA65-4DD4-69B0BA9F4274}"/>
              </a:ext>
            </a:extLst>
          </p:cNvPr>
          <p:cNvSpPr txBox="1">
            <a:spLocks noChangeArrowheads="1"/>
          </p:cNvSpPr>
          <p:nvPr/>
        </p:nvSpPr>
        <p:spPr bwMode="auto">
          <a:xfrm>
            <a:off x="381000" y="228600"/>
            <a:ext cx="8229600" cy="5693866"/>
          </a:xfrm>
          <a:prstGeom prst="rect">
            <a:avLst/>
          </a:prstGeom>
          <a:noFill/>
          <a:ln w="9525">
            <a:noFill/>
            <a:miter lim="800000"/>
            <a:headEnd/>
            <a:tailEnd/>
          </a:ln>
        </p:spPr>
        <p:txBody>
          <a:bodyPr>
            <a:spAutoFit/>
          </a:bodyPr>
          <a:lstStyle/>
          <a:p>
            <a:endParaRPr lang="de-DE" sz="2800" dirty="0"/>
          </a:p>
          <a:p>
            <a:pPr marL="457200" indent="-457200">
              <a:buFont typeface="Arial" panose="020B0604020202020204" pitchFamily="34" charset="0"/>
              <a:buChar char="•"/>
            </a:pPr>
            <a:r>
              <a:rPr lang="en-US" sz="2800" i="1" dirty="0" err="1"/>
              <a:t>Umbauten</a:t>
            </a:r>
            <a:r>
              <a:rPr lang="en-US" sz="2800" i="1" dirty="0"/>
              <a:t> und </a:t>
            </a:r>
            <a:r>
              <a:rPr lang="en-US" sz="2800" i="1" dirty="0" err="1"/>
              <a:t>Veränderungen</a:t>
            </a:r>
            <a:r>
              <a:rPr lang="en-US" sz="2800" i="1" dirty="0"/>
              <a:t> des </a:t>
            </a:r>
            <a:r>
              <a:rPr lang="en-US" sz="2800" i="1" dirty="0" err="1"/>
              <a:t>Produkts</a:t>
            </a:r>
            <a:r>
              <a:rPr lang="en-US" sz="2800" i="1" dirty="0"/>
              <a:t> </a:t>
            </a:r>
            <a:r>
              <a:rPr lang="en-US" sz="2800" i="1" dirty="0" err="1"/>
              <a:t>dürfen</a:t>
            </a:r>
            <a:r>
              <a:rPr lang="en-US" sz="2800" i="1" dirty="0"/>
              <a:t> </a:t>
            </a:r>
            <a:r>
              <a:rPr lang="en-US" sz="2800" i="1" dirty="0" err="1"/>
              <a:t>nur</a:t>
            </a:r>
            <a:r>
              <a:rPr lang="en-US" sz="2800" i="1" dirty="0"/>
              <a:t> </a:t>
            </a:r>
            <a:r>
              <a:rPr lang="en-US" sz="2800" i="1" dirty="0" err="1"/>
              <a:t>mit</a:t>
            </a:r>
            <a:r>
              <a:rPr lang="en-US" sz="2800" i="1" dirty="0"/>
              <a:t> </a:t>
            </a:r>
            <a:r>
              <a:rPr lang="en-US" sz="2800" i="1" dirty="0" err="1"/>
              <a:t>Genehmigung</a:t>
            </a:r>
            <a:r>
              <a:rPr lang="en-US" sz="2800" i="1" dirty="0"/>
              <a:t> der Hermann Sewerin GmbH </a:t>
            </a:r>
            <a:r>
              <a:rPr lang="en-US" sz="2800" i="1" dirty="0" err="1"/>
              <a:t>durchgeführt</a:t>
            </a:r>
            <a:r>
              <a:rPr lang="en-US" sz="2800" i="1" dirty="0"/>
              <a:t> </a:t>
            </a:r>
            <a:r>
              <a:rPr lang="en-US" sz="2800" i="1" dirty="0" err="1"/>
              <a:t>werden</a:t>
            </a:r>
            <a:r>
              <a:rPr lang="en-US" sz="2800" i="1" dirty="0"/>
              <a:t>. </a:t>
            </a:r>
            <a:endParaRPr lang="it-IT" sz="2800" i="1" dirty="0"/>
          </a:p>
          <a:p>
            <a:pPr marL="457200" indent="-457200">
              <a:buFont typeface="Arial" panose="020B0604020202020204" pitchFamily="34" charset="0"/>
              <a:buChar char="•"/>
            </a:pPr>
            <a:r>
              <a:rPr lang="en-US" sz="2800" i="1" dirty="0" err="1"/>
              <a:t>Verwenden</a:t>
            </a:r>
            <a:r>
              <a:rPr lang="en-US" sz="2800" i="1" dirty="0"/>
              <a:t> Sie für das </a:t>
            </a:r>
            <a:r>
              <a:rPr lang="en-US" sz="2800" i="1" dirty="0" err="1"/>
              <a:t>Produkt</a:t>
            </a:r>
            <a:r>
              <a:rPr lang="en-US" sz="2800" i="1" dirty="0"/>
              <a:t> </a:t>
            </a:r>
            <a:r>
              <a:rPr lang="en-US" sz="2800" i="1" dirty="0" err="1"/>
              <a:t>nur</a:t>
            </a:r>
            <a:r>
              <a:rPr lang="en-US" sz="2800" i="1" dirty="0"/>
              <a:t> </a:t>
            </a:r>
            <a:r>
              <a:rPr lang="en-US" sz="2800" i="1" dirty="0" err="1"/>
              <a:t>Zubehör</a:t>
            </a:r>
            <a:r>
              <a:rPr lang="en-US" sz="2800" i="1" dirty="0"/>
              <a:t> der Hermann Sewerin GmbH. </a:t>
            </a:r>
            <a:endParaRPr lang="it-IT" sz="2800" i="1" dirty="0"/>
          </a:p>
          <a:p>
            <a:pPr marL="457200" indent="-457200">
              <a:buFont typeface="Arial" panose="020B0604020202020204" pitchFamily="34" charset="0"/>
              <a:buChar char="•"/>
            </a:pPr>
            <a:endParaRPr lang="it-IT" sz="2800" i="1" dirty="0"/>
          </a:p>
          <a:p>
            <a:pPr marL="457200" indent="-457200">
              <a:buFont typeface="Arial" panose="020B0604020202020204" pitchFamily="34" charset="0"/>
              <a:buChar char="•"/>
            </a:pPr>
            <a:r>
              <a:rPr lang="it-IT" sz="2800" dirty="0"/>
              <a:t>Modifiche o cambiamenti del prodotto sono consentiti solo previa autorizzazione della Hermann </a:t>
            </a:r>
            <a:r>
              <a:rPr lang="it-IT" sz="2800" dirty="0" err="1"/>
              <a:t>Sewerin</a:t>
            </a:r>
            <a:r>
              <a:rPr lang="it-IT" sz="2800" dirty="0"/>
              <a:t> GmbH.</a:t>
            </a:r>
          </a:p>
          <a:p>
            <a:pPr marL="457200" indent="-457200">
              <a:buFont typeface="Arial" panose="020B0604020202020204" pitchFamily="34" charset="0"/>
              <a:buChar char="•"/>
            </a:pPr>
            <a:r>
              <a:rPr lang="it-IT" sz="2800" dirty="0"/>
              <a:t>Utilizzare solo accessori della Hermann </a:t>
            </a:r>
            <a:r>
              <a:rPr lang="it-IT" sz="2800" dirty="0" err="1"/>
              <a:t>Sewerin</a:t>
            </a:r>
            <a:r>
              <a:rPr lang="it-IT" sz="2800" dirty="0"/>
              <a:t> GmbH per il prodotto.</a:t>
            </a:r>
          </a:p>
          <a:p>
            <a:endParaRPr lang="it-IT" sz="2800" dirty="0"/>
          </a:p>
        </p:txBody>
      </p:sp>
    </p:spTree>
    <p:extLst>
      <p:ext uri="{BB962C8B-B14F-4D97-AF65-F5344CB8AC3E}">
        <p14:creationId xmlns:p14="http://schemas.microsoft.com/office/powerpoint/2010/main" val="39908670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185B2-C539-54FD-F2DE-8B6D10FDAB7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0BD21C1-DD65-828F-4E4B-2394D7307D09}"/>
              </a:ext>
            </a:extLst>
          </p:cNvPr>
          <p:cNvSpPr txBox="1">
            <a:spLocks noChangeArrowheads="1"/>
          </p:cNvSpPr>
          <p:nvPr/>
        </p:nvSpPr>
        <p:spPr bwMode="auto">
          <a:xfrm>
            <a:off x="381000" y="228600"/>
            <a:ext cx="8229600" cy="5693866"/>
          </a:xfrm>
          <a:prstGeom prst="rect">
            <a:avLst/>
          </a:prstGeom>
          <a:noFill/>
          <a:ln w="9525">
            <a:noFill/>
            <a:miter lim="800000"/>
            <a:headEnd/>
            <a:tailEnd/>
          </a:ln>
        </p:spPr>
        <p:txBody>
          <a:bodyPr>
            <a:spAutoFit/>
          </a:bodyPr>
          <a:lstStyle/>
          <a:p>
            <a:r>
              <a:rPr lang="en-US" sz="2800" i="1" dirty="0"/>
              <a:t>Die Hermann Sewerin GmbH </a:t>
            </a:r>
            <a:r>
              <a:rPr lang="en-US" sz="2800" i="1" dirty="0" err="1"/>
              <a:t>haftet</a:t>
            </a:r>
            <a:r>
              <a:rPr lang="en-US" sz="2800" i="1" dirty="0"/>
              <a:t> nicht für </a:t>
            </a:r>
            <a:r>
              <a:rPr lang="en-US" sz="2800" i="1" dirty="0" err="1"/>
              <a:t>Schäden</a:t>
            </a:r>
            <a:r>
              <a:rPr lang="en-US" sz="2800" i="1" dirty="0"/>
              <a:t>, die </a:t>
            </a:r>
            <a:r>
              <a:rPr lang="en-US" sz="2800" i="1" dirty="0" err="1"/>
              <a:t>durch</a:t>
            </a:r>
            <a:r>
              <a:rPr lang="en-US" sz="2800" i="1" dirty="0"/>
              <a:t> </a:t>
            </a:r>
            <a:r>
              <a:rPr lang="en-US" sz="2800" i="1" dirty="0" err="1"/>
              <a:t>Nichtbeachtung</a:t>
            </a:r>
            <a:r>
              <a:rPr lang="en-US" sz="2800" i="1" dirty="0"/>
              <a:t> </a:t>
            </a:r>
            <a:r>
              <a:rPr lang="en-US" sz="2800" i="1" dirty="0" err="1"/>
              <a:t>dieser</a:t>
            </a:r>
            <a:r>
              <a:rPr lang="en-US" sz="2800" i="1" dirty="0"/>
              <a:t> </a:t>
            </a:r>
            <a:r>
              <a:rPr lang="en-US" sz="2800" i="1" dirty="0" err="1"/>
              <a:t>Hinweise</a:t>
            </a:r>
            <a:r>
              <a:rPr lang="en-US" sz="2800" i="1" dirty="0"/>
              <a:t> </a:t>
            </a:r>
            <a:r>
              <a:rPr lang="en-US" sz="2800" i="1" dirty="0" err="1"/>
              <a:t>eintreten</a:t>
            </a:r>
            <a:r>
              <a:rPr lang="en-US" sz="2800" i="1" dirty="0"/>
              <a:t>. </a:t>
            </a:r>
            <a:endParaRPr lang="it-IT" sz="2800" i="1" dirty="0"/>
          </a:p>
          <a:p>
            <a:r>
              <a:rPr lang="en-US" sz="2800" i="1" dirty="0"/>
              <a:t>Die </a:t>
            </a:r>
            <a:r>
              <a:rPr lang="en-US" sz="2800" i="1" dirty="0" err="1"/>
              <a:t>Gewährleistungsbedingungen</a:t>
            </a:r>
            <a:r>
              <a:rPr lang="en-US" sz="2800" i="1" dirty="0"/>
              <a:t> der </a:t>
            </a:r>
            <a:r>
              <a:rPr lang="en-US" sz="2800" i="1" dirty="0" err="1"/>
              <a:t>Allgemeinen</a:t>
            </a:r>
            <a:r>
              <a:rPr lang="en-US" sz="2800" i="1" dirty="0"/>
              <a:t> </a:t>
            </a:r>
            <a:r>
              <a:rPr lang="en-US" sz="2800" i="1" dirty="0" err="1"/>
              <a:t>Geschäftsbedingungen</a:t>
            </a:r>
            <a:r>
              <a:rPr lang="en-US" sz="2800" i="1" dirty="0"/>
              <a:t> (AGB) der Hermann Sewerin GmbH </a:t>
            </a:r>
            <a:r>
              <a:rPr lang="en-US" sz="2800" i="1" dirty="0" err="1"/>
              <a:t>werden</a:t>
            </a:r>
            <a:r>
              <a:rPr lang="en-US" sz="2800" i="1" dirty="0"/>
              <a:t> </a:t>
            </a:r>
            <a:r>
              <a:rPr lang="en-US" sz="2800" i="1" dirty="0" err="1"/>
              <a:t>durch</a:t>
            </a:r>
            <a:r>
              <a:rPr lang="en-US" sz="2800" i="1" dirty="0"/>
              <a:t> die </a:t>
            </a:r>
            <a:r>
              <a:rPr lang="en-US" sz="2800" i="1" dirty="0" err="1"/>
              <a:t>Hinweise</a:t>
            </a:r>
            <a:r>
              <a:rPr lang="en-US" sz="2800" i="1" dirty="0"/>
              <a:t> nicht </a:t>
            </a:r>
            <a:r>
              <a:rPr lang="en-US" sz="2800" i="1" dirty="0" err="1"/>
              <a:t>erweitert</a:t>
            </a:r>
            <a:r>
              <a:rPr lang="en-US" sz="2800" i="1" dirty="0"/>
              <a:t>. </a:t>
            </a:r>
            <a:endParaRPr lang="it-IT" sz="2800" i="1" dirty="0"/>
          </a:p>
          <a:p>
            <a:pPr marL="342900" indent="-342900">
              <a:buFont typeface="Arial" panose="020B0604020202020204" pitchFamily="34" charset="0"/>
              <a:buChar char="•"/>
            </a:pPr>
            <a:endParaRPr lang="it-IT" sz="2800" dirty="0"/>
          </a:p>
          <a:p>
            <a:pPr marL="342900" indent="-342900">
              <a:buFont typeface="Arial" panose="020B0604020202020204" pitchFamily="34" charset="0"/>
              <a:buChar char="•"/>
            </a:pPr>
            <a:endParaRPr lang="it-IT" sz="2800" dirty="0"/>
          </a:p>
          <a:p>
            <a:r>
              <a:rPr lang="it-IT" sz="2800" dirty="0"/>
              <a:t>La Hermann </a:t>
            </a:r>
            <a:r>
              <a:rPr lang="it-IT" sz="2800" dirty="0" err="1"/>
              <a:t>Sewerin</a:t>
            </a:r>
            <a:r>
              <a:rPr lang="it-IT" sz="2800" dirty="0"/>
              <a:t> GmbH non è responsabile per danni derivanti dal mancato rispetto di queste istruzioni. </a:t>
            </a:r>
          </a:p>
          <a:p>
            <a:r>
              <a:rPr lang="it-IT" sz="2800" dirty="0"/>
              <a:t>Le condizioni di garanzia delle Condizioni Generali di Contratto (AGB) della Hermann </a:t>
            </a:r>
            <a:r>
              <a:rPr lang="it-IT" sz="2800" dirty="0" err="1"/>
              <a:t>Sewerin</a:t>
            </a:r>
            <a:r>
              <a:rPr lang="it-IT" sz="2800" dirty="0"/>
              <a:t> GmbH non sono ampliate dalle indicazioni.</a:t>
            </a:r>
          </a:p>
          <a:p>
            <a:endParaRPr lang="it-IT" sz="2800" dirty="0"/>
          </a:p>
        </p:txBody>
      </p:sp>
    </p:spTree>
    <p:extLst>
      <p:ext uri="{BB962C8B-B14F-4D97-AF65-F5344CB8AC3E}">
        <p14:creationId xmlns:p14="http://schemas.microsoft.com/office/powerpoint/2010/main" val="41582643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81215-7685-9EAD-A98D-C6C4BB935B7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4561312-F805-01AA-CEC7-B124A67E7ECB}"/>
              </a:ext>
            </a:extLst>
          </p:cNvPr>
          <p:cNvSpPr txBox="1">
            <a:spLocks noChangeArrowheads="1"/>
          </p:cNvSpPr>
          <p:nvPr/>
        </p:nvSpPr>
        <p:spPr bwMode="auto">
          <a:xfrm>
            <a:off x="381000" y="228600"/>
            <a:ext cx="8229600" cy="5693866"/>
          </a:xfrm>
          <a:prstGeom prst="rect">
            <a:avLst/>
          </a:prstGeom>
          <a:noFill/>
          <a:ln w="9525">
            <a:noFill/>
            <a:miter lim="800000"/>
            <a:headEnd/>
            <a:tailEnd/>
          </a:ln>
        </p:spPr>
        <p:txBody>
          <a:bodyPr>
            <a:spAutoFit/>
          </a:bodyPr>
          <a:lstStyle/>
          <a:p>
            <a:r>
              <a:rPr lang="en-US" sz="2800" i="1" dirty="0" err="1"/>
              <a:t>Beachten</a:t>
            </a:r>
            <a:r>
              <a:rPr lang="en-US" sz="2800" i="1" dirty="0"/>
              <a:t> Sie </a:t>
            </a:r>
            <a:r>
              <a:rPr lang="en-US" sz="2800" i="1" dirty="0" err="1"/>
              <a:t>neben</a:t>
            </a:r>
            <a:r>
              <a:rPr lang="en-US" sz="2800" i="1" dirty="0"/>
              <a:t> </a:t>
            </a:r>
            <a:r>
              <a:rPr lang="en-US" sz="2800" i="1" dirty="0" err="1"/>
              <a:t>allen</a:t>
            </a:r>
            <a:r>
              <a:rPr lang="en-US" sz="2800" i="1" dirty="0"/>
              <a:t> Warn- und </a:t>
            </a:r>
            <a:r>
              <a:rPr lang="en-US" sz="2800" i="1" dirty="0" err="1"/>
              <a:t>sonstigen</a:t>
            </a:r>
            <a:r>
              <a:rPr lang="en-US" sz="2800" i="1" dirty="0"/>
              <a:t> </a:t>
            </a:r>
            <a:r>
              <a:rPr lang="en-US" sz="2800" i="1" dirty="0" err="1"/>
              <a:t>Hinweisen</a:t>
            </a:r>
            <a:r>
              <a:rPr lang="en-US" sz="2800" i="1" dirty="0"/>
              <a:t> in </a:t>
            </a:r>
            <a:r>
              <a:rPr lang="en-US" sz="2800" i="1" dirty="0" err="1"/>
              <a:t>dieser</a:t>
            </a:r>
            <a:r>
              <a:rPr lang="en-US" sz="2800" i="1" dirty="0"/>
              <a:t> </a:t>
            </a:r>
            <a:r>
              <a:rPr lang="en-US" sz="2800" i="1" dirty="0" err="1"/>
              <a:t>Betriebsanleitung</a:t>
            </a:r>
            <a:r>
              <a:rPr lang="en-US" sz="2800" i="1" dirty="0"/>
              <a:t> </a:t>
            </a:r>
            <a:r>
              <a:rPr lang="en-US" sz="2800" i="1" dirty="0" err="1"/>
              <a:t>auch</a:t>
            </a:r>
            <a:r>
              <a:rPr lang="en-US" sz="2800" i="1" dirty="0"/>
              <a:t> stets die </a:t>
            </a:r>
            <a:r>
              <a:rPr lang="en-US" sz="2800" i="1" dirty="0" err="1"/>
              <a:t>allgemeingültigen</a:t>
            </a:r>
            <a:r>
              <a:rPr lang="en-US" sz="2800" i="1" dirty="0"/>
              <a:t> </a:t>
            </a:r>
            <a:r>
              <a:rPr lang="en-US" sz="2800" i="1" dirty="0" err="1"/>
              <a:t>Sicherheits</a:t>
            </a:r>
            <a:r>
              <a:rPr lang="en-US" sz="2800" i="1" dirty="0"/>
              <a:t>- und </a:t>
            </a:r>
            <a:r>
              <a:rPr lang="en-US" sz="2800" i="1" dirty="0" err="1"/>
              <a:t>Unfallvorschriften</a:t>
            </a:r>
            <a:r>
              <a:rPr lang="en-US" sz="2800" i="1" dirty="0"/>
              <a:t>. </a:t>
            </a:r>
            <a:r>
              <a:rPr lang="en-US" sz="2800" i="1" dirty="0" err="1"/>
              <a:t>Technische</a:t>
            </a:r>
            <a:r>
              <a:rPr lang="en-US" sz="2800" i="1" dirty="0"/>
              <a:t> </a:t>
            </a:r>
            <a:r>
              <a:rPr lang="en-US" sz="2800" i="1" dirty="0" err="1"/>
              <a:t>Änderungen</a:t>
            </a:r>
            <a:r>
              <a:rPr lang="en-US" sz="2800" i="1" dirty="0"/>
              <a:t> des </a:t>
            </a:r>
            <a:r>
              <a:rPr lang="en-US" sz="2800" i="1" dirty="0" err="1"/>
              <a:t>Produkts</a:t>
            </a:r>
            <a:r>
              <a:rPr lang="en-US" sz="2800" i="1" dirty="0"/>
              <a:t> </a:t>
            </a:r>
            <a:r>
              <a:rPr lang="en-US" sz="2800" i="1" dirty="0" err="1"/>
              <a:t>bleiben</a:t>
            </a:r>
            <a:r>
              <a:rPr lang="en-US" sz="2800" i="1" dirty="0"/>
              <a:t> </a:t>
            </a:r>
            <a:r>
              <a:rPr lang="en-US" sz="2800" i="1" dirty="0" err="1"/>
              <a:t>vorbehalten</a:t>
            </a:r>
            <a:r>
              <a:rPr lang="en-US" sz="2800" i="1" dirty="0"/>
              <a:t>.  </a:t>
            </a:r>
            <a:endParaRPr lang="it-IT" sz="2800" i="1" dirty="0"/>
          </a:p>
          <a:p>
            <a:endParaRPr lang="it-IT" sz="2800" dirty="0"/>
          </a:p>
          <a:p>
            <a:endParaRPr lang="it-IT" sz="2800" dirty="0"/>
          </a:p>
          <a:p>
            <a:r>
              <a:rPr lang="it-IT" sz="2800" dirty="0"/>
              <a:t>Oltre a tutte le avvertenze e alle altre indicazioni contenute nel presente manuale d’uso, rispettare sempre le norme generali di sicurezza e prevenzione infortuni.</a:t>
            </a:r>
          </a:p>
          <a:p>
            <a:r>
              <a:rPr lang="it-IT" sz="2800" dirty="0"/>
              <a:t>Ci si riserva il diritto di apportare modifiche tecniche al prodotto.</a:t>
            </a:r>
          </a:p>
          <a:p>
            <a:endParaRPr lang="it-IT" sz="2800" dirty="0"/>
          </a:p>
        </p:txBody>
      </p:sp>
    </p:spTree>
    <p:extLst>
      <p:ext uri="{BB962C8B-B14F-4D97-AF65-F5344CB8AC3E}">
        <p14:creationId xmlns:p14="http://schemas.microsoft.com/office/powerpoint/2010/main" val="42285131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5324535"/>
          </a:xfrm>
          <a:prstGeom prst="rect">
            <a:avLst/>
          </a:prstGeom>
          <a:noFill/>
          <a:ln w="9525">
            <a:noFill/>
            <a:miter lim="800000"/>
            <a:headEnd/>
            <a:tailEnd/>
          </a:ln>
        </p:spPr>
        <p:txBody>
          <a:bodyPr>
            <a:spAutoFit/>
          </a:bodyPr>
          <a:lstStyle/>
          <a:p>
            <a:r>
              <a:rPr lang="de-DE" i="1" dirty="0"/>
              <a:t>Und so könnte man mit Fug und Recht auch die heutige italienische Gesellschaft beschreiben.</a:t>
            </a:r>
          </a:p>
          <a:p>
            <a:endParaRPr lang="it-IT" dirty="0"/>
          </a:p>
          <a:p>
            <a:r>
              <a:rPr lang="de-DE" dirty="0"/>
              <a:t>E </a:t>
            </a:r>
            <a:r>
              <a:rPr lang="de-DE" dirty="0" err="1"/>
              <a:t>così</a:t>
            </a:r>
            <a:r>
              <a:rPr lang="de-DE" dirty="0"/>
              <a:t>, a </a:t>
            </a:r>
            <a:r>
              <a:rPr lang="de-DE" dirty="0" err="1"/>
              <a:t>buon</a:t>
            </a:r>
            <a:r>
              <a:rPr lang="de-DE" dirty="0"/>
              <a:t> </a:t>
            </a:r>
            <a:r>
              <a:rPr lang="de-DE" dirty="0" err="1"/>
              <a:t>diritto</a:t>
            </a:r>
            <a:r>
              <a:rPr lang="de-DE" dirty="0"/>
              <a:t>, si </a:t>
            </a:r>
            <a:r>
              <a:rPr lang="de-DE" dirty="0" err="1"/>
              <a:t>può</a:t>
            </a:r>
            <a:r>
              <a:rPr lang="de-DE" dirty="0"/>
              <a:t> </a:t>
            </a:r>
            <a:r>
              <a:rPr lang="de-DE" dirty="0" err="1"/>
              <a:t>descrivere</a:t>
            </a:r>
            <a:r>
              <a:rPr lang="de-DE" dirty="0"/>
              <a:t> </a:t>
            </a:r>
            <a:r>
              <a:rPr lang="de-DE" dirty="0" err="1"/>
              <a:t>anche</a:t>
            </a:r>
            <a:r>
              <a:rPr lang="de-DE" dirty="0"/>
              <a:t> la </a:t>
            </a:r>
            <a:r>
              <a:rPr lang="de-DE" dirty="0" err="1"/>
              <a:t>società</a:t>
            </a:r>
            <a:r>
              <a:rPr lang="de-DE" dirty="0"/>
              <a:t> italiana </a:t>
            </a:r>
            <a:r>
              <a:rPr lang="de-DE" dirty="0" err="1"/>
              <a:t>contemporanea</a:t>
            </a:r>
            <a:r>
              <a:rPr lang="de-DE" dirty="0"/>
              <a:t>.</a:t>
            </a:r>
            <a:endParaRPr lang="it-IT" dirty="0"/>
          </a:p>
          <a:p>
            <a:endParaRPr lang="de-DE"/>
          </a:p>
          <a:p>
            <a:r>
              <a:rPr lang="de-DE"/>
              <a:t>E </a:t>
            </a:r>
            <a:r>
              <a:rPr lang="de-DE" dirty="0" err="1"/>
              <a:t>così</a:t>
            </a:r>
            <a:r>
              <a:rPr lang="de-DE" dirty="0"/>
              <a:t> si </a:t>
            </a:r>
            <a:r>
              <a:rPr lang="de-DE" dirty="0" err="1"/>
              <a:t>potrebbe</a:t>
            </a:r>
            <a:r>
              <a:rPr lang="de-DE" dirty="0"/>
              <a:t> </a:t>
            </a:r>
            <a:r>
              <a:rPr lang="de-DE" dirty="0" err="1"/>
              <a:t>descrivere</a:t>
            </a:r>
            <a:r>
              <a:rPr lang="de-DE" dirty="0"/>
              <a:t> </a:t>
            </a:r>
            <a:r>
              <a:rPr lang="de-DE" dirty="0" err="1"/>
              <a:t>anche</a:t>
            </a:r>
            <a:r>
              <a:rPr lang="de-DE" dirty="0"/>
              <a:t> la </a:t>
            </a:r>
            <a:r>
              <a:rPr lang="de-DE" dirty="0" err="1"/>
              <a:t>società</a:t>
            </a:r>
            <a:r>
              <a:rPr lang="de-DE" dirty="0"/>
              <a:t> italiana di </a:t>
            </a:r>
            <a:r>
              <a:rPr lang="de-DE" dirty="0" err="1"/>
              <a:t>oggi</a:t>
            </a:r>
            <a:r>
              <a:rPr lang="de-DE" dirty="0"/>
              <a:t>.</a:t>
            </a:r>
          </a:p>
          <a:p>
            <a:endParaRPr lang="it-IT" dirty="0"/>
          </a:p>
          <a:p>
            <a:r>
              <a:rPr lang="de-DE" dirty="0"/>
              <a:t>E </a:t>
            </a:r>
            <a:r>
              <a:rPr lang="de-DE" dirty="0" err="1"/>
              <a:t>anche</a:t>
            </a:r>
            <a:r>
              <a:rPr lang="de-DE" dirty="0"/>
              <a:t> la </a:t>
            </a:r>
            <a:r>
              <a:rPr lang="de-DE" dirty="0" err="1"/>
              <a:t>società</a:t>
            </a:r>
            <a:r>
              <a:rPr lang="de-DE" dirty="0"/>
              <a:t> italiana </a:t>
            </a:r>
            <a:r>
              <a:rPr lang="de-DE" dirty="0" err="1"/>
              <a:t>odierna</a:t>
            </a:r>
            <a:r>
              <a:rPr lang="de-DE" dirty="0"/>
              <a:t> </a:t>
            </a:r>
            <a:r>
              <a:rPr lang="de-DE" dirty="0" err="1"/>
              <a:t>potrebbe</a:t>
            </a:r>
            <a:r>
              <a:rPr lang="de-DE" dirty="0"/>
              <a:t> </a:t>
            </a:r>
            <a:r>
              <a:rPr lang="de-DE" dirty="0" err="1"/>
              <a:t>indubbiamente</a:t>
            </a:r>
            <a:r>
              <a:rPr lang="de-DE" dirty="0"/>
              <a:t> </a:t>
            </a:r>
            <a:r>
              <a:rPr lang="de-DE" dirty="0" err="1"/>
              <a:t>essere</a:t>
            </a:r>
            <a:r>
              <a:rPr lang="de-DE" dirty="0"/>
              <a:t> </a:t>
            </a:r>
            <a:r>
              <a:rPr lang="de-DE" dirty="0" err="1"/>
              <a:t>descritta</a:t>
            </a:r>
            <a:r>
              <a:rPr lang="de-DE" dirty="0"/>
              <a:t> </a:t>
            </a:r>
            <a:r>
              <a:rPr lang="de-DE" dirty="0" err="1"/>
              <a:t>allo</a:t>
            </a:r>
            <a:r>
              <a:rPr lang="de-DE" dirty="0"/>
              <a:t> </a:t>
            </a:r>
            <a:r>
              <a:rPr lang="de-DE" dirty="0" err="1"/>
              <a:t>stesso</a:t>
            </a:r>
            <a:r>
              <a:rPr lang="de-DE" dirty="0"/>
              <a:t> modo.</a:t>
            </a:r>
          </a:p>
          <a:p>
            <a:endParaRPr lang="it-IT" dirty="0"/>
          </a:p>
          <a:p>
            <a:r>
              <a:rPr lang="de-DE" dirty="0"/>
              <a:t>E </a:t>
            </a:r>
            <a:r>
              <a:rPr lang="de-DE" dirty="0" err="1"/>
              <a:t>così</a:t>
            </a:r>
            <a:r>
              <a:rPr lang="de-DE" dirty="0"/>
              <a:t> si </a:t>
            </a:r>
            <a:r>
              <a:rPr lang="de-DE" dirty="0" err="1"/>
              <a:t>potrebbe</a:t>
            </a:r>
            <a:r>
              <a:rPr lang="de-DE" dirty="0"/>
              <a:t> </a:t>
            </a:r>
            <a:r>
              <a:rPr lang="de-DE" dirty="0" err="1"/>
              <a:t>descrivere</a:t>
            </a:r>
            <a:r>
              <a:rPr lang="de-DE" dirty="0"/>
              <a:t> a </a:t>
            </a:r>
            <a:r>
              <a:rPr lang="de-DE" dirty="0" err="1"/>
              <a:t>buon</a:t>
            </a:r>
            <a:r>
              <a:rPr lang="de-DE" dirty="0"/>
              <a:t> </a:t>
            </a:r>
            <a:r>
              <a:rPr lang="de-DE" dirty="0" err="1"/>
              <a:t>diritto</a:t>
            </a:r>
            <a:r>
              <a:rPr lang="de-DE" dirty="0"/>
              <a:t> </a:t>
            </a:r>
            <a:r>
              <a:rPr lang="de-DE" dirty="0" err="1"/>
              <a:t>anche</a:t>
            </a:r>
            <a:r>
              <a:rPr lang="de-DE" dirty="0"/>
              <a:t> </a:t>
            </a:r>
            <a:r>
              <a:rPr lang="de-DE" dirty="0" err="1"/>
              <a:t>l’attuale</a:t>
            </a:r>
            <a:r>
              <a:rPr lang="de-DE" dirty="0"/>
              <a:t> </a:t>
            </a:r>
            <a:r>
              <a:rPr lang="de-DE" dirty="0" err="1"/>
              <a:t>società</a:t>
            </a:r>
            <a:r>
              <a:rPr lang="de-DE" dirty="0"/>
              <a:t> italiana. </a:t>
            </a:r>
            <a:endParaRPr lang="it-IT" dirty="0"/>
          </a:p>
          <a:p>
            <a:endParaRPr lang="it-IT" sz="2800" dirty="0"/>
          </a:p>
        </p:txBody>
      </p:sp>
    </p:spTree>
    <p:extLst>
      <p:ext uri="{BB962C8B-B14F-4D97-AF65-F5344CB8AC3E}">
        <p14:creationId xmlns:p14="http://schemas.microsoft.com/office/powerpoint/2010/main" val="26434848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E8BA4-B70C-0835-9EAE-946F74265E6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8E2D80D-AAFB-91F5-2C4C-D5B54D6113CB}"/>
              </a:ext>
            </a:extLst>
          </p:cNvPr>
          <p:cNvSpPr txBox="1">
            <a:spLocks noChangeArrowheads="1"/>
          </p:cNvSpPr>
          <p:nvPr/>
        </p:nvSpPr>
        <p:spPr bwMode="auto">
          <a:xfrm>
            <a:off x="381000" y="228600"/>
            <a:ext cx="8229600" cy="6524863"/>
          </a:xfrm>
          <a:prstGeom prst="rect">
            <a:avLst/>
          </a:prstGeom>
          <a:noFill/>
          <a:ln w="9525">
            <a:noFill/>
            <a:miter lim="800000"/>
            <a:headEnd/>
            <a:tailEnd/>
          </a:ln>
        </p:spPr>
        <p:txBody>
          <a:bodyPr>
            <a:spAutoFit/>
          </a:bodyPr>
          <a:lstStyle/>
          <a:p>
            <a:r>
              <a:rPr lang="en-US" sz="2600" i="1" dirty="0"/>
              <a:t>2.2 </a:t>
            </a:r>
            <a:r>
              <a:rPr lang="en-US" sz="2600" i="1" dirty="0" err="1"/>
              <a:t>Bestimmungsgemäße</a:t>
            </a:r>
            <a:r>
              <a:rPr lang="en-US" sz="2600" i="1" dirty="0"/>
              <a:t> </a:t>
            </a:r>
            <a:r>
              <a:rPr lang="en-US" sz="2600" i="1" dirty="0" err="1"/>
              <a:t>Verwendung</a:t>
            </a:r>
            <a:r>
              <a:rPr lang="en-US" sz="2600" i="1" dirty="0"/>
              <a:t> </a:t>
            </a:r>
            <a:endParaRPr lang="it-IT" sz="2600" i="1" dirty="0"/>
          </a:p>
          <a:p>
            <a:r>
              <a:rPr lang="en-US" sz="2600" i="1" dirty="0"/>
              <a:t>SePem </a:t>
            </a:r>
            <a:r>
              <a:rPr lang="en-US" sz="2600" i="1" dirty="0" err="1"/>
              <a:t>ist</a:t>
            </a:r>
            <a:r>
              <a:rPr lang="en-US" sz="2600" i="1" dirty="0"/>
              <a:t> </a:t>
            </a:r>
            <a:r>
              <a:rPr lang="en-US" sz="2600" i="1" dirty="0" err="1"/>
              <a:t>ein</a:t>
            </a:r>
            <a:r>
              <a:rPr lang="en-US" sz="2600" i="1" dirty="0"/>
              <a:t> System </a:t>
            </a:r>
            <a:r>
              <a:rPr lang="en-US" sz="2600" i="1" dirty="0" err="1"/>
              <a:t>zur</a:t>
            </a:r>
            <a:r>
              <a:rPr lang="en-US" sz="2600" i="1" dirty="0"/>
              <a:t> </a:t>
            </a:r>
            <a:r>
              <a:rPr lang="en-US" sz="2600" i="1" dirty="0" err="1"/>
              <a:t>Messwerterfassung</a:t>
            </a:r>
            <a:r>
              <a:rPr lang="en-US" sz="2600" i="1" dirty="0"/>
              <a:t> und -</a:t>
            </a:r>
            <a:r>
              <a:rPr lang="en-US" sz="2600" i="1" dirty="0" err="1"/>
              <a:t>auswertung</a:t>
            </a:r>
            <a:r>
              <a:rPr lang="en-US" sz="2600" i="1" dirty="0"/>
              <a:t>. Sein </a:t>
            </a:r>
            <a:r>
              <a:rPr lang="en-US" sz="2600" i="1" dirty="0" err="1"/>
              <a:t>Verwendungszweck</a:t>
            </a:r>
            <a:r>
              <a:rPr lang="en-US" sz="2600" i="1" dirty="0"/>
              <a:t> </a:t>
            </a:r>
            <a:r>
              <a:rPr lang="en-US" sz="2600" i="1" dirty="0" err="1"/>
              <a:t>ist</a:t>
            </a:r>
            <a:r>
              <a:rPr lang="en-US" sz="2600" i="1" dirty="0"/>
              <a:t> die </a:t>
            </a:r>
            <a:r>
              <a:rPr lang="en-US" sz="2600" i="1" dirty="0" err="1"/>
              <a:t>stationäre</a:t>
            </a:r>
            <a:r>
              <a:rPr lang="en-US" sz="2600" i="1" dirty="0"/>
              <a:t> und mobile </a:t>
            </a:r>
            <a:r>
              <a:rPr lang="en-US" sz="2600" i="1" dirty="0" err="1"/>
              <a:t>Überwachung</a:t>
            </a:r>
            <a:r>
              <a:rPr lang="en-US" sz="2600" i="1" dirty="0"/>
              <a:t> von </a:t>
            </a:r>
            <a:r>
              <a:rPr lang="en-US" sz="2600" i="1" dirty="0" err="1"/>
              <a:t>Wasserrohrnetzen</a:t>
            </a:r>
            <a:r>
              <a:rPr lang="en-US" sz="2600" i="1" dirty="0"/>
              <a:t>. Das System muss von </a:t>
            </a:r>
            <a:r>
              <a:rPr lang="en-US" sz="2600" i="1" dirty="0" err="1"/>
              <a:t>dafür</a:t>
            </a:r>
            <a:r>
              <a:rPr lang="en-US" sz="2600" i="1" dirty="0"/>
              <a:t> </a:t>
            </a:r>
            <a:r>
              <a:rPr lang="en-US" sz="2600" i="1" dirty="0" err="1"/>
              <a:t>qualifizierten</a:t>
            </a:r>
            <a:r>
              <a:rPr lang="en-US" sz="2600" i="1" dirty="0"/>
              <a:t> </a:t>
            </a:r>
            <a:r>
              <a:rPr lang="en-US" sz="2600" i="1" dirty="0" err="1"/>
              <a:t>Mitarbeitern</a:t>
            </a:r>
            <a:r>
              <a:rPr lang="en-US" sz="2600" i="1" dirty="0"/>
              <a:t> der </a:t>
            </a:r>
            <a:r>
              <a:rPr lang="en-US" sz="2600" i="1" dirty="0" err="1"/>
              <a:t>Wasserversorgungsunternehmen</a:t>
            </a:r>
            <a:r>
              <a:rPr lang="en-US" sz="2600" i="1" dirty="0"/>
              <a:t> (</a:t>
            </a:r>
            <a:r>
              <a:rPr lang="en-US" sz="2600" i="1" dirty="0" err="1"/>
              <a:t>Facharbeiter</a:t>
            </a:r>
            <a:r>
              <a:rPr lang="en-US" sz="2600" i="1" dirty="0"/>
              <a:t>, Meister und </a:t>
            </a:r>
            <a:r>
              <a:rPr lang="en-US" sz="2600" i="1" dirty="0" err="1"/>
              <a:t>Techniker</a:t>
            </a:r>
            <a:r>
              <a:rPr lang="en-US" sz="2600" i="1" dirty="0"/>
              <a:t>) </a:t>
            </a:r>
            <a:r>
              <a:rPr lang="en-US" sz="2600" i="1" dirty="0" err="1"/>
              <a:t>bedient</a:t>
            </a:r>
            <a:r>
              <a:rPr lang="en-US" sz="2600" i="1" dirty="0"/>
              <a:t> </a:t>
            </a:r>
            <a:r>
              <a:rPr lang="en-US" sz="2600" i="1" dirty="0" err="1"/>
              <a:t>werden</a:t>
            </a:r>
            <a:r>
              <a:rPr lang="en-US" sz="2600" i="1" dirty="0"/>
              <a:t>. </a:t>
            </a:r>
            <a:endParaRPr lang="it-IT" sz="2600" i="1" dirty="0"/>
          </a:p>
          <a:p>
            <a:endParaRPr lang="it-IT" sz="2600" dirty="0"/>
          </a:p>
          <a:p>
            <a:r>
              <a:rPr lang="it-IT" sz="2600" dirty="0"/>
              <a:t>2 .2 Uso previsto</a:t>
            </a:r>
          </a:p>
          <a:p>
            <a:r>
              <a:rPr lang="it-IT" sz="2600" dirty="0" err="1"/>
              <a:t>SePem</a:t>
            </a:r>
            <a:r>
              <a:rPr lang="it-IT" sz="2600" dirty="0"/>
              <a:t> è un sistema per l’acquisizione e analisi di dati di misura. La sua destinazione d'uso è il monitoraggio stazionario e mobile delle reti idriche.</a:t>
            </a:r>
          </a:p>
          <a:p>
            <a:r>
              <a:rPr lang="it-IT" sz="2600" dirty="0"/>
              <a:t>Il sistema deve essere utilizzato da personale qualificato delle aziende di distribuzione idrica (operai specializzati, capi squadra, tecnici).</a:t>
            </a:r>
          </a:p>
          <a:p>
            <a:endParaRPr lang="it-IT" sz="2800" dirty="0"/>
          </a:p>
        </p:txBody>
      </p:sp>
    </p:spTree>
    <p:extLst>
      <p:ext uri="{BB962C8B-B14F-4D97-AF65-F5344CB8AC3E}">
        <p14:creationId xmlns:p14="http://schemas.microsoft.com/office/powerpoint/2010/main" val="15345585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1AA38-8F79-9F2E-569A-1F424F415B5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00293A1-A6A4-8E9B-5888-253BCF11BC73}"/>
              </a:ext>
            </a:extLst>
          </p:cNvPr>
          <p:cNvSpPr txBox="1">
            <a:spLocks noChangeArrowheads="1"/>
          </p:cNvSpPr>
          <p:nvPr/>
        </p:nvSpPr>
        <p:spPr bwMode="auto">
          <a:xfrm>
            <a:off x="381000" y="228600"/>
            <a:ext cx="8229600" cy="4832092"/>
          </a:xfrm>
          <a:prstGeom prst="rect">
            <a:avLst/>
          </a:prstGeom>
          <a:noFill/>
          <a:ln w="9525">
            <a:noFill/>
            <a:miter lim="800000"/>
            <a:headEnd/>
            <a:tailEnd/>
          </a:ln>
        </p:spPr>
        <p:txBody>
          <a:bodyPr>
            <a:spAutoFit/>
          </a:bodyPr>
          <a:lstStyle/>
          <a:p>
            <a:r>
              <a:rPr lang="de-DE" sz="2800" i="1" dirty="0"/>
              <a:t>Meister.</a:t>
            </a:r>
            <a:r>
              <a:rPr lang="de-DE" sz="2800" dirty="0"/>
              <a:t> </a:t>
            </a:r>
            <a:r>
              <a:rPr lang="de-DE" sz="2800" i="1" dirty="0"/>
              <a:t>Handwerker, der eine Meisterprüfung abgelegt hat. Er besitzt das Recht zur Führung eines Meistertitels und eines Handwerksbetriebs; er ist zur Lehrlingsausbildung berechtigt.</a:t>
            </a:r>
          </a:p>
          <a:p>
            <a:endParaRPr lang="de-DE" sz="2800" i="1" dirty="0"/>
          </a:p>
          <a:p>
            <a:endParaRPr lang="de-DE" sz="2800" i="1" dirty="0"/>
          </a:p>
          <a:p>
            <a:endParaRPr lang="it-IT" sz="2800" dirty="0"/>
          </a:p>
          <a:p>
            <a:endParaRPr lang="it-IT" sz="2800" i="1" dirty="0"/>
          </a:p>
          <a:p>
            <a:endParaRPr lang="it-IT" sz="2800" i="1" dirty="0"/>
          </a:p>
          <a:p>
            <a:r>
              <a:rPr lang="it-IT" sz="2800" i="1" dirty="0"/>
              <a:t>https://www.anerkennung-in-deutschland.de/html/it/service/glossario.php</a:t>
            </a:r>
          </a:p>
        </p:txBody>
      </p:sp>
    </p:spTree>
    <p:extLst>
      <p:ext uri="{BB962C8B-B14F-4D97-AF65-F5344CB8AC3E}">
        <p14:creationId xmlns:p14="http://schemas.microsoft.com/office/powerpoint/2010/main" val="11451822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EEA2A-69BA-37AB-EC8D-7D656615831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570EEDE-24DD-7E48-A334-839596325780}"/>
              </a:ext>
            </a:extLst>
          </p:cNvPr>
          <p:cNvSpPr txBox="1">
            <a:spLocks noChangeArrowheads="1"/>
          </p:cNvSpPr>
          <p:nvPr/>
        </p:nvSpPr>
        <p:spPr bwMode="auto">
          <a:xfrm>
            <a:off x="381000" y="228600"/>
            <a:ext cx="8229600" cy="6524863"/>
          </a:xfrm>
          <a:prstGeom prst="rect">
            <a:avLst/>
          </a:prstGeom>
          <a:noFill/>
          <a:ln w="9525">
            <a:noFill/>
            <a:miter lim="800000"/>
            <a:headEnd/>
            <a:tailEnd/>
          </a:ln>
        </p:spPr>
        <p:txBody>
          <a:bodyPr>
            <a:spAutoFit/>
          </a:bodyPr>
          <a:lstStyle/>
          <a:p>
            <a:r>
              <a:rPr lang="en-US" sz="2600" i="1" dirty="0"/>
              <a:t>Das System </a:t>
            </a:r>
            <a:r>
              <a:rPr lang="en-US" sz="2600" i="1" dirty="0" err="1"/>
              <a:t>ist</a:t>
            </a:r>
            <a:r>
              <a:rPr lang="en-US" sz="2600" i="1" dirty="0"/>
              <a:t> </a:t>
            </a:r>
            <a:r>
              <a:rPr lang="en-US" sz="2600" i="1" dirty="0" err="1"/>
              <a:t>nur</a:t>
            </a:r>
            <a:r>
              <a:rPr lang="en-US" sz="2600" i="1" dirty="0"/>
              <a:t> für den </a:t>
            </a:r>
            <a:r>
              <a:rPr lang="en-US" sz="2600" i="1" dirty="0" err="1"/>
              <a:t>industriellen</a:t>
            </a:r>
            <a:r>
              <a:rPr lang="en-US" sz="2600" i="1" dirty="0"/>
              <a:t> und </a:t>
            </a:r>
            <a:r>
              <a:rPr lang="en-US" sz="2600" i="1" dirty="0" err="1"/>
              <a:t>gewerblichen</a:t>
            </a:r>
            <a:r>
              <a:rPr lang="en-US" sz="2600" i="1" dirty="0"/>
              <a:t> </a:t>
            </a:r>
            <a:r>
              <a:rPr lang="en-US" sz="2600" i="1" dirty="0" err="1"/>
              <a:t>Einsatz</a:t>
            </a:r>
            <a:r>
              <a:rPr lang="en-US" sz="2600" i="1" dirty="0"/>
              <a:t> </a:t>
            </a:r>
            <a:r>
              <a:rPr lang="en-US" sz="2600" i="1" dirty="0" err="1"/>
              <a:t>bestimmt</a:t>
            </a:r>
            <a:r>
              <a:rPr lang="en-US" sz="2600" i="1" dirty="0"/>
              <a:t>. </a:t>
            </a:r>
            <a:endParaRPr lang="it-IT" sz="2600" i="1" dirty="0"/>
          </a:p>
          <a:p>
            <a:r>
              <a:rPr lang="it-IT" sz="2600" i="1" dirty="0" err="1"/>
              <a:t>Beim</a:t>
            </a:r>
            <a:r>
              <a:rPr lang="it-IT" sz="2600" i="1" dirty="0"/>
              <a:t> </a:t>
            </a:r>
            <a:r>
              <a:rPr lang="it-IT" sz="2600" i="1" dirty="0" err="1"/>
              <a:t>Betrieb</a:t>
            </a:r>
            <a:r>
              <a:rPr lang="it-IT" sz="2600" i="1" dirty="0"/>
              <a:t> </a:t>
            </a:r>
            <a:r>
              <a:rPr lang="it-IT" sz="2600" i="1" dirty="0" err="1"/>
              <a:t>des</a:t>
            </a:r>
            <a:r>
              <a:rPr lang="it-IT" sz="2600" i="1" dirty="0"/>
              <a:t> Systems </a:t>
            </a:r>
            <a:r>
              <a:rPr lang="it-IT" sz="2600" i="1" dirty="0" err="1"/>
              <a:t>müssen</a:t>
            </a:r>
            <a:r>
              <a:rPr lang="it-IT" sz="2600" i="1" dirty="0"/>
              <a:t> alle </a:t>
            </a:r>
            <a:r>
              <a:rPr lang="it-IT" sz="2600" i="1" dirty="0" err="1"/>
              <a:t>geltenden</a:t>
            </a:r>
            <a:r>
              <a:rPr lang="it-IT" sz="2600" i="1" dirty="0"/>
              <a:t> </a:t>
            </a:r>
            <a:r>
              <a:rPr lang="it-IT" sz="2600" i="1" dirty="0" err="1"/>
              <a:t>Sicherheits</a:t>
            </a:r>
            <a:r>
              <a:rPr lang="it-IT" sz="2600" i="1" dirty="0"/>
              <a:t>- und </a:t>
            </a:r>
            <a:r>
              <a:rPr lang="it-IT" sz="2600" i="1" dirty="0" err="1"/>
              <a:t>Unfallverhütungsvorschriften</a:t>
            </a:r>
            <a:r>
              <a:rPr lang="it-IT" sz="2600" i="1" dirty="0"/>
              <a:t> </a:t>
            </a:r>
            <a:r>
              <a:rPr lang="it-IT" sz="2600" i="1" dirty="0" err="1"/>
              <a:t>eingehalten</a:t>
            </a:r>
            <a:r>
              <a:rPr lang="it-IT" sz="2600" i="1" dirty="0"/>
              <a:t> </a:t>
            </a:r>
            <a:r>
              <a:rPr lang="it-IT" sz="2600" i="1" dirty="0" err="1"/>
              <a:t>werden</a:t>
            </a:r>
            <a:r>
              <a:rPr lang="it-IT" sz="2600" i="1" dirty="0"/>
              <a:t>. </a:t>
            </a:r>
            <a:r>
              <a:rPr lang="en-US" sz="2600" i="1" dirty="0" err="1"/>
              <a:t>Genaue</a:t>
            </a:r>
            <a:r>
              <a:rPr lang="en-US" sz="2600" i="1" dirty="0"/>
              <a:t> </a:t>
            </a:r>
            <a:r>
              <a:rPr lang="en-US" sz="2600" i="1" dirty="0" err="1"/>
              <a:t>Angaben</a:t>
            </a:r>
            <a:r>
              <a:rPr lang="en-US" sz="2600" i="1" dirty="0"/>
              <a:t> </a:t>
            </a:r>
            <a:r>
              <a:rPr lang="en-US" sz="2600" i="1" dirty="0" err="1"/>
              <a:t>zu</a:t>
            </a:r>
            <a:r>
              <a:rPr lang="en-US" sz="2600" i="1" dirty="0"/>
              <a:t> den </a:t>
            </a:r>
            <a:r>
              <a:rPr lang="en-US" sz="2600" i="1" dirty="0" err="1"/>
              <a:t>Bedingungen</a:t>
            </a:r>
            <a:r>
              <a:rPr lang="en-US" sz="2600" i="1" dirty="0"/>
              <a:t>, </a:t>
            </a:r>
            <a:r>
              <a:rPr lang="en-US" sz="2600" i="1" dirty="0" err="1"/>
              <a:t>unter</a:t>
            </a:r>
            <a:r>
              <a:rPr lang="en-US" sz="2600" i="1" dirty="0"/>
              <a:t> </a:t>
            </a:r>
            <a:r>
              <a:rPr lang="en-US" sz="2600" i="1" dirty="0" err="1"/>
              <a:t>denen</a:t>
            </a:r>
            <a:r>
              <a:rPr lang="en-US" sz="2600" i="1" dirty="0"/>
              <a:t> die </a:t>
            </a:r>
            <a:r>
              <a:rPr lang="en-US" sz="2600" i="1" dirty="0" err="1"/>
              <a:t>Komponenten</a:t>
            </a:r>
            <a:r>
              <a:rPr lang="en-US" sz="2600" i="1" dirty="0"/>
              <a:t> des Systems am </a:t>
            </a:r>
            <a:r>
              <a:rPr lang="en-US" sz="2600" i="1" dirty="0" err="1"/>
              <a:t>Einsatzort</a:t>
            </a:r>
            <a:r>
              <a:rPr lang="en-US" sz="2600" i="1" dirty="0"/>
              <a:t> </a:t>
            </a:r>
            <a:r>
              <a:rPr lang="en-US" sz="2600" i="1" dirty="0" err="1"/>
              <a:t>betrieben</a:t>
            </a:r>
            <a:r>
              <a:rPr lang="en-US" sz="2600" i="1" dirty="0"/>
              <a:t> </a:t>
            </a:r>
            <a:r>
              <a:rPr lang="en-US" sz="2600" i="1" dirty="0" err="1"/>
              <a:t>werden</a:t>
            </a:r>
            <a:r>
              <a:rPr lang="en-US" sz="2600" i="1" dirty="0"/>
              <a:t> </a:t>
            </a:r>
            <a:r>
              <a:rPr lang="en-US" sz="2600" i="1" dirty="0" err="1"/>
              <a:t>dürfen</a:t>
            </a:r>
            <a:r>
              <a:rPr lang="en-US" sz="2600" i="1" dirty="0"/>
              <a:t>, </a:t>
            </a:r>
            <a:r>
              <a:rPr lang="en-US" sz="2600" i="1" dirty="0" err="1"/>
              <a:t>finden</a:t>
            </a:r>
            <a:r>
              <a:rPr lang="en-US" sz="2600" i="1" dirty="0"/>
              <a:t> Sie in Kap. 7.1. </a:t>
            </a:r>
            <a:endParaRPr lang="it-IT" sz="2600" i="1" dirty="0"/>
          </a:p>
          <a:p>
            <a:endParaRPr lang="it-IT" sz="2600" dirty="0"/>
          </a:p>
          <a:p>
            <a:r>
              <a:rPr lang="it-IT" sz="2600" dirty="0"/>
              <a:t>Il sistema è destinato esclusivamente all’uso industriale e commerciale. Durante l’utilizzo devono essere rispettate tutte le normative di sicurezza e prevenzione degli infortuni vigenti.</a:t>
            </a:r>
          </a:p>
          <a:p>
            <a:r>
              <a:rPr lang="it-IT" sz="2600" dirty="0"/>
              <a:t>Indicazioni dettagliate sulle condizioni in base alle quali i componenti del sistema possono essere messi in funzione nel luogo di utilizzo sono riportate nel sottocapitolo 7.1.</a:t>
            </a:r>
          </a:p>
          <a:p>
            <a:endParaRPr lang="it-IT" sz="2800" dirty="0"/>
          </a:p>
        </p:txBody>
      </p:sp>
    </p:spTree>
    <p:extLst>
      <p:ext uri="{BB962C8B-B14F-4D97-AF65-F5344CB8AC3E}">
        <p14:creationId xmlns:p14="http://schemas.microsoft.com/office/powerpoint/2010/main" val="35783532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1AA38-8F79-9F2E-569A-1F424F415B5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00293A1-A6A4-8E9B-5888-253BCF11BC73}"/>
              </a:ext>
            </a:extLst>
          </p:cNvPr>
          <p:cNvSpPr txBox="1">
            <a:spLocks noChangeArrowheads="1"/>
          </p:cNvSpPr>
          <p:nvPr/>
        </p:nvSpPr>
        <p:spPr bwMode="auto">
          <a:xfrm>
            <a:off x="381000" y="228600"/>
            <a:ext cx="8229600" cy="4893647"/>
          </a:xfrm>
          <a:prstGeom prst="rect">
            <a:avLst/>
          </a:prstGeom>
          <a:noFill/>
          <a:ln w="9525">
            <a:noFill/>
            <a:miter lim="800000"/>
            <a:headEnd/>
            <a:tailEnd/>
          </a:ln>
        </p:spPr>
        <p:txBody>
          <a:bodyPr>
            <a:spAutoFit/>
          </a:bodyPr>
          <a:lstStyle/>
          <a:p>
            <a:r>
              <a:rPr lang="en-US" sz="2600" i="1" dirty="0" err="1"/>
              <a:t>Gewerbe</a:t>
            </a:r>
            <a:endParaRPr lang="en-US" sz="2600" i="1" dirty="0"/>
          </a:p>
          <a:p>
            <a:endParaRPr lang="en-US" sz="2600" i="1" dirty="0"/>
          </a:p>
          <a:p>
            <a:r>
              <a:rPr lang="en-US" sz="2600" i="1" dirty="0" err="1"/>
              <a:t>jede</a:t>
            </a:r>
            <a:r>
              <a:rPr lang="en-US" sz="2600" i="1" dirty="0"/>
              <a:t> </a:t>
            </a:r>
            <a:r>
              <a:rPr lang="en-US" sz="2600" i="1" dirty="0" err="1"/>
              <a:t>planmäßige</a:t>
            </a:r>
            <a:r>
              <a:rPr lang="en-US" sz="2600" i="1" dirty="0"/>
              <a:t>, in </a:t>
            </a:r>
            <a:r>
              <a:rPr lang="en-US" sz="2600" i="1" dirty="0" err="1"/>
              <a:t>Absicht</a:t>
            </a:r>
            <a:r>
              <a:rPr lang="en-US" sz="2600" i="1" dirty="0"/>
              <a:t> auf </a:t>
            </a:r>
            <a:r>
              <a:rPr lang="en-US" sz="2600" i="1" dirty="0" err="1"/>
              <a:t>Gewinnerzielung</a:t>
            </a:r>
            <a:r>
              <a:rPr lang="en-US" sz="2600" i="1" dirty="0"/>
              <a:t> </a:t>
            </a:r>
            <a:r>
              <a:rPr lang="en-US" sz="2600" i="1" dirty="0" err="1"/>
              <a:t>vorgenommene</a:t>
            </a:r>
            <a:r>
              <a:rPr lang="en-US" sz="2600" i="1" dirty="0"/>
              <a:t>, auf Dauer </a:t>
            </a:r>
            <a:r>
              <a:rPr lang="en-US" sz="2600" i="1" dirty="0" err="1"/>
              <a:t>angelegte</a:t>
            </a:r>
            <a:r>
              <a:rPr lang="en-US" sz="2600" i="1" dirty="0"/>
              <a:t> </a:t>
            </a:r>
            <a:r>
              <a:rPr lang="en-US" sz="2600" i="1" dirty="0" err="1"/>
              <a:t>selbstständige</a:t>
            </a:r>
            <a:r>
              <a:rPr lang="en-US" sz="2600" i="1" dirty="0"/>
              <a:t> </a:t>
            </a:r>
            <a:r>
              <a:rPr lang="en-US" sz="2600" i="1" dirty="0" err="1"/>
              <a:t>Tätigkeit</a:t>
            </a:r>
            <a:r>
              <a:rPr lang="en-US" sz="2600" i="1" dirty="0"/>
              <a:t>, </a:t>
            </a:r>
            <a:r>
              <a:rPr lang="en-US" sz="2600" i="1" dirty="0" err="1"/>
              <a:t>ausgenommen</a:t>
            </a:r>
            <a:r>
              <a:rPr lang="en-US" sz="2600" i="1" dirty="0"/>
              <a:t> in der Land- und </a:t>
            </a:r>
            <a:r>
              <a:rPr lang="en-US" sz="2600" i="1" dirty="0" err="1"/>
              <a:t>Forstwirtschaft</a:t>
            </a:r>
            <a:r>
              <a:rPr lang="en-US" sz="2600" i="1" dirty="0"/>
              <a:t> und in </a:t>
            </a:r>
            <a:r>
              <a:rPr lang="en-US" sz="2600" i="1" dirty="0" err="1"/>
              <a:t>freien</a:t>
            </a:r>
            <a:r>
              <a:rPr lang="en-US" sz="2600" i="1" dirty="0"/>
              <a:t> </a:t>
            </a:r>
            <a:r>
              <a:rPr lang="en-US" sz="2600" i="1" dirty="0" err="1"/>
              <a:t>Berufen</a:t>
            </a:r>
            <a:r>
              <a:rPr lang="en-US" sz="2600" i="1" dirty="0"/>
              <a:t>.</a:t>
            </a:r>
            <a:endParaRPr lang="it-IT" sz="2600" i="1" dirty="0"/>
          </a:p>
          <a:p>
            <a:r>
              <a:rPr lang="it-IT" sz="2600" i="1" dirty="0"/>
              <a:t> </a:t>
            </a:r>
          </a:p>
          <a:p>
            <a:r>
              <a:rPr lang="en-US" sz="2600" i="1" dirty="0" err="1"/>
              <a:t>Unter</a:t>
            </a:r>
            <a:r>
              <a:rPr lang="en-US" sz="2600" i="1" dirty="0"/>
              <a:t> </a:t>
            </a:r>
            <a:r>
              <a:rPr lang="en-US" sz="2600" i="1" dirty="0" err="1"/>
              <a:t>Gewerbebetrieben</a:t>
            </a:r>
            <a:r>
              <a:rPr lang="en-US" sz="2600" i="1" dirty="0"/>
              <a:t> </a:t>
            </a:r>
            <a:r>
              <a:rPr lang="en-US" sz="2600" i="1" dirty="0" err="1"/>
              <a:t>versteht</a:t>
            </a:r>
            <a:r>
              <a:rPr lang="en-US" sz="2600" i="1" dirty="0"/>
              <a:t> man </a:t>
            </a:r>
            <a:r>
              <a:rPr lang="en-US" sz="2600" i="1" dirty="0" err="1"/>
              <a:t>vor</a:t>
            </a:r>
            <a:r>
              <a:rPr lang="en-US" sz="2600" i="1" dirty="0"/>
              <a:t> </a:t>
            </a:r>
            <a:r>
              <a:rPr lang="en-US" sz="2600" i="1" dirty="0" err="1"/>
              <a:t>allem</a:t>
            </a:r>
            <a:r>
              <a:rPr lang="en-US" sz="2600" i="1" dirty="0"/>
              <a:t> </a:t>
            </a:r>
            <a:r>
              <a:rPr lang="en-US" sz="2600" i="1" dirty="0" err="1"/>
              <a:t>Handwerksbetriebe</a:t>
            </a:r>
            <a:r>
              <a:rPr lang="en-US" sz="2600" i="1" dirty="0"/>
              <a:t> </a:t>
            </a:r>
            <a:r>
              <a:rPr lang="en-US" sz="2600" i="1" dirty="0" err="1"/>
              <a:t>wie</a:t>
            </a:r>
            <a:r>
              <a:rPr lang="en-US" sz="2600" i="1" dirty="0"/>
              <a:t> z. B. </a:t>
            </a:r>
            <a:r>
              <a:rPr lang="en-US" sz="2600" i="1" dirty="0" err="1"/>
              <a:t>Tischlerei</a:t>
            </a:r>
            <a:r>
              <a:rPr lang="en-US" sz="2600" i="1" dirty="0"/>
              <a:t>, </a:t>
            </a:r>
            <a:r>
              <a:rPr lang="en-US" sz="2600" i="1" dirty="0" err="1"/>
              <a:t>Kfz-Werkstätte</a:t>
            </a:r>
            <a:r>
              <a:rPr lang="en-US" sz="2600" i="1" dirty="0"/>
              <a:t> und </a:t>
            </a:r>
            <a:r>
              <a:rPr lang="en-US" sz="2600" i="1" dirty="0" err="1"/>
              <a:t>Installationsbetrieb</a:t>
            </a:r>
            <a:r>
              <a:rPr lang="en-US" sz="2600" i="1" dirty="0"/>
              <a:t>. </a:t>
            </a:r>
            <a:r>
              <a:rPr lang="en-US" sz="2600" i="1" dirty="0" err="1"/>
              <a:t>Im</a:t>
            </a:r>
            <a:r>
              <a:rPr lang="en-US" sz="2600" i="1" dirty="0"/>
              <a:t> </a:t>
            </a:r>
            <a:r>
              <a:rPr lang="en-US" sz="2600" i="1" dirty="0" err="1"/>
              <a:t>Gegensatz</a:t>
            </a:r>
            <a:r>
              <a:rPr lang="en-US" sz="2600" i="1" dirty="0"/>
              <a:t> </a:t>
            </a:r>
            <a:r>
              <a:rPr lang="en-US" sz="2600" i="1" dirty="0" err="1"/>
              <a:t>zu</a:t>
            </a:r>
            <a:r>
              <a:rPr lang="en-US" sz="2600" i="1" dirty="0"/>
              <a:t> den </a:t>
            </a:r>
            <a:r>
              <a:rPr lang="en-US" sz="2600" i="1" dirty="0" err="1"/>
              <a:t>Industriebetrieben</a:t>
            </a:r>
            <a:r>
              <a:rPr lang="en-US" sz="2600" i="1" dirty="0"/>
              <a:t> </a:t>
            </a:r>
            <a:r>
              <a:rPr lang="en-US" sz="2600" i="1" dirty="0" err="1"/>
              <a:t>sind</a:t>
            </a:r>
            <a:r>
              <a:rPr lang="en-US" sz="2600" i="1" dirty="0"/>
              <a:t> es </a:t>
            </a:r>
            <a:r>
              <a:rPr lang="en-US" sz="2600" i="1" dirty="0" err="1"/>
              <a:t>kleine</a:t>
            </a:r>
            <a:r>
              <a:rPr lang="en-US" sz="2600" i="1" dirty="0"/>
              <a:t> </a:t>
            </a:r>
            <a:r>
              <a:rPr lang="en-US" sz="2600" i="1" dirty="0" err="1"/>
              <a:t>Betriebe</a:t>
            </a:r>
            <a:r>
              <a:rPr lang="en-US" sz="2600" i="1" dirty="0"/>
              <a:t> </a:t>
            </a:r>
            <a:r>
              <a:rPr lang="en-US" sz="2600" i="1" dirty="0" err="1"/>
              <a:t>mit</a:t>
            </a:r>
            <a:r>
              <a:rPr lang="en-US" sz="2600" i="1" dirty="0"/>
              <a:t> </a:t>
            </a:r>
            <a:r>
              <a:rPr lang="en-US" sz="2600" i="1" dirty="0" err="1"/>
              <a:t>wenigen</a:t>
            </a:r>
            <a:r>
              <a:rPr lang="en-US" sz="2600" i="1" dirty="0"/>
              <a:t> </a:t>
            </a:r>
            <a:r>
              <a:rPr lang="en-US" sz="2600" i="1" dirty="0" err="1"/>
              <a:t>Arbeitsplätzen</a:t>
            </a:r>
            <a:endParaRPr lang="it-IT" sz="2600" i="1" dirty="0"/>
          </a:p>
          <a:p>
            <a:endParaRPr lang="it-IT" sz="2600" dirty="0"/>
          </a:p>
        </p:txBody>
      </p:sp>
    </p:spTree>
    <p:extLst>
      <p:ext uri="{BB962C8B-B14F-4D97-AF65-F5344CB8AC3E}">
        <p14:creationId xmlns:p14="http://schemas.microsoft.com/office/powerpoint/2010/main" val="5368750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EA7D1-E90E-D9BD-EEDC-4B7D0E05E4B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3B70093-09B1-CF25-FF01-E6A18214A132}"/>
              </a:ext>
            </a:extLst>
          </p:cNvPr>
          <p:cNvSpPr txBox="1">
            <a:spLocks noChangeArrowheads="1"/>
          </p:cNvSpPr>
          <p:nvPr/>
        </p:nvSpPr>
        <p:spPr bwMode="auto">
          <a:xfrm>
            <a:off x="381000" y="228600"/>
            <a:ext cx="8229600" cy="4893647"/>
          </a:xfrm>
          <a:prstGeom prst="rect">
            <a:avLst/>
          </a:prstGeom>
          <a:noFill/>
          <a:ln w="9525">
            <a:noFill/>
            <a:miter lim="800000"/>
            <a:headEnd/>
            <a:tailEnd/>
          </a:ln>
        </p:spPr>
        <p:txBody>
          <a:bodyPr>
            <a:spAutoFit/>
          </a:bodyPr>
          <a:lstStyle/>
          <a:p>
            <a:r>
              <a:rPr lang="it-IT" sz="2600" i="1" dirty="0" err="1"/>
              <a:t>Allgemeine</a:t>
            </a:r>
            <a:r>
              <a:rPr lang="it-IT" sz="2600" i="1" dirty="0"/>
              <a:t> </a:t>
            </a:r>
            <a:r>
              <a:rPr lang="it-IT" sz="2600" i="1" dirty="0" err="1"/>
              <a:t>Sicherheitshinweise</a:t>
            </a:r>
            <a:r>
              <a:rPr lang="it-IT" sz="2600" i="1" dirty="0"/>
              <a:t> </a:t>
            </a:r>
          </a:p>
          <a:p>
            <a:r>
              <a:rPr lang="en-US" sz="2600" i="1" dirty="0"/>
              <a:t>Das </a:t>
            </a:r>
            <a:r>
              <a:rPr lang="en-US" sz="2600" i="1" dirty="0" err="1"/>
              <a:t>Produkt</a:t>
            </a:r>
            <a:r>
              <a:rPr lang="en-US" sz="2600" i="1" dirty="0"/>
              <a:t> </a:t>
            </a:r>
            <a:r>
              <a:rPr lang="en-US" sz="2600" i="1" dirty="0" err="1"/>
              <a:t>wurde</a:t>
            </a:r>
            <a:r>
              <a:rPr lang="en-US" sz="2600" i="1" dirty="0"/>
              <a:t> </a:t>
            </a:r>
            <a:r>
              <a:rPr lang="en-US" sz="2600" i="1" dirty="0" err="1"/>
              <a:t>unter</a:t>
            </a:r>
            <a:r>
              <a:rPr lang="en-US" sz="2600" i="1" dirty="0"/>
              <a:t> </a:t>
            </a:r>
            <a:r>
              <a:rPr lang="en-US" sz="2600" i="1" dirty="0" err="1"/>
              <a:t>Einhaltung</a:t>
            </a:r>
            <a:r>
              <a:rPr lang="en-US" sz="2600" i="1" dirty="0"/>
              <a:t> </a:t>
            </a:r>
            <a:r>
              <a:rPr lang="en-US" sz="2600" i="1" dirty="0" err="1"/>
              <a:t>aller</a:t>
            </a:r>
            <a:r>
              <a:rPr lang="en-US" sz="2600" i="1" dirty="0"/>
              <a:t> </a:t>
            </a:r>
            <a:r>
              <a:rPr lang="en-US" sz="2600" i="1" dirty="0" err="1"/>
              <a:t>verbindlichen</a:t>
            </a:r>
            <a:r>
              <a:rPr lang="en-US" sz="2600" i="1" dirty="0"/>
              <a:t> </a:t>
            </a:r>
            <a:r>
              <a:rPr lang="en-US" sz="2600" i="1" dirty="0" err="1"/>
              <a:t>Rechtsvorschriften</a:t>
            </a:r>
            <a:r>
              <a:rPr lang="en-US" sz="2600" i="1" dirty="0"/>
              <a:t> und </a:t>
            </a:r>
            <a:r>
              <a:rPr lang="en-US" sz="2600" i="1" dirty="0" err="1"/>
              <a:t>sicherheitstechnischen</a:t>
            </a:r>
            <a:r>
              <a:rPr lang="en-US" sz="2600" i="1" dirty="0"/>
              <a:t> </a:t>
            </a:r>
            <a:r>
              <a:rPr lang="en-US" sz="2600" i="1" dirty="0" err="1"/>
              <a:t>Regeln</a:t>
            </a:r>
            <a:r>
              <a:rPr lang="en-US" sz="2600" i="1" dirty="0"/>
              <a:t> </a:t>
            </a:r>
            <a:r>
              <a:rPr lang="en-US" sz="2600" i="1" dirty="0" err="1"/>
              <a:t>gebaut</a:t>
            </a:r>
            <a:r>
              <a:rPr lang="en-US" sz="2600" i="1" dirty="0"/>
              <a:t>. Es </a:t>
            </a:r>
            <a:r>
              <a:rPr lang="en-US" sz="2600" i="1" dirty="0" err="1"/>
              <a:t>entspricht</a:t>
            </a:r>
            <a:r>
              <a:rPr lang="en-US" sz="2600" i="1" dirty="0"/>
              <a:t> dem Stand der Technik und den </a:t>
            </a:r>
            <a:r>
              <a:rPr lang="en-US" sz="2600" i="1" dirty="0" err="1"/>
              <a:t>Anforderungen</a:t>
            </a:r>
            <a:r>
              <a:rPr lang="en-US" sz="2600" i="1" dirty="0"/>
              <a:t> der EG-</a:t>
            </a:r>
            <a:r>
              <a:rPr lang="en-US" sz="2600" i="1" dirty="0" err="1"/>
              <a:t>Konformität</a:t>
            </a:r>
            <a:r>
              <a:rPr lang="en-US" sz="2600" i="1" dirty="0"/>
              <a:t>. </a:t>
            </a:r>
            <a:endParaRPr lang="it-IT" sz="2600" i="1" dirty="0"/>
          </a:p>
          <a:p>
            <a:endParaRPr lang="it-IT" sz="2600" dirty="0"/>
          </a:p>
          <a:p>
            <a:endParaRPr lang="it-IT" sz="2600" dirty="0"/>
          </a:p>
          <a:p>
            <a:r>
              <a:rPr lang="it-IT" sz="2600" dirty="0"/>
              <a:t>2 .3 Avvertenze generali di sicurezza</a:t>
            </a:r>
          </a:p>
          <a:p>
            <a:r>
              <a:rPr lang="it-IT" sz="2600" dirty="0"/>
              <a:t>Il prodotto è stato fabbricato nel rispetto di tutte le normative di legge vincolanti e delle norme di sicurezza. È conforme allo stato dell’arte e ai requisiti per la marcatura CE. </a:t>
            </a:r>
          </a:p>
        </p:txBody>
      </p:sp>
    </p:spTree>
    <p:extLst>
      <p:ext uri="{BB962C8B-B14F-4D97-AF65-F5344CB8AC3E}">
        <p14:creationId xmlns:p14="http://schemas.microsoft.com/office/powerpoint/2010/main" val="3950524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EBDA0-C86D-1BD4-452F-15B22320196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A907A28-816A-C967-4A0E-C6729322DFD6}"/>
              </a:ext>
            </a:extLst>
          </p:cNvPr>
          <p:cNvSpPr txBox="1">
            <a:spLocks noChangeArrowheads="1"/>
          </p:cNvSpPr>
          <p:nvPr/>
        </p:nvSpPr>
        <p:spPr bwMode="auto">
          <a:xfrm>
            <a:off x="381000" y="228600"/>
            <a:ext cx="8229600" cy="5663089"/>
          </a:xfrm>
          <a:prstGeom prst="rect">
            <a:avLst/>
          </a:prstGeom>
          <a:noFill/>
          <a:ln w="9525">
            <a:noFill/>
            <a:miter lim="800000"/>
            <a:headEnd/>
            <a:tailEnd/>
          </a:ln>
        </p:spPr>
        <p:txBody>
          <a:bodyPr>
            <a:spAutoFit/>
          </a:bodyPr>
          <a:lstStyle/>
          <a:p>
            <a:r>
              <a:rPr lang="en-US" sz="2800" i="1" dirty="0"/>
              <a:t>Das </a:t>
            </a:r>
            <a:r>
              <a:rPr lang="en-US" sz="2800" i="1" dirty="0" err="1"/>
              <a:t>Produkt</a:t>
            </a:r>
            <a:r>
              <a:rPr lang="en-US" sz="2800" i="1" dirty="0"/>
              <a:t> </a:t>
            </a:r>
            <a:r>
              <a:rPr lang="en-US" sz="2800" i="1" dirty="0" err="1"/>
              <a:t>ist</a:t>
            </a:r>
            <a:r>
              <a:rPr lang="en-US" sz="2800" i="1" dirty="0"/>
              <a:t> </a:t>
            </a:r>
            <a:r>
              <a:rPr lang="en-US" sz="2800" i="1" dirty="0" err="1"/>
              <a:t>bei</a:t>
            </a:r>
            <a:r>
              <a:rPr lang="en-US" sz="2800" i="1" dirty="0"/>
              <a:t> </a:t>
            </a:r>
            <a:r>
              <a:rPr lang="en-US" sz="2800" i="1" dirty="0" err="1"/>
              <a:t>bestimmungsgemäßer</a:t>
            </a:r>
            <a:r>
              <a:rPr lang="en-US" sz="2800" i="1" dirty="0"/>
              <a:t> </a:t>
            </a:r>
            <a:r>
              <a:rPr lang="en-US" sz="2800" i="1" dirty="0" err="1"/>
              <a:t>Anwendung</a:t>
            </a:r>
            <a:r>
              <a:rPr lang="en-US" sz="2800" i="1" dirty="0"/>
              <a:t> </a:t>
            </a:r>
            <a:r>
              <a:rPr lang="en-US" sz="2800" i="1" dirty="0" err="1"/>
              <a:t>betriebssicher</a:t>
            </a:r>
            <a:r>
              <a:rPr lang="en-US" sz="2800" i="1" dirty="0"/>
              <a:t>. Wenn Sie </a:t>
            </a:r>
            <a:r>
              <a:rPr lang="en-US" sz="2800" i="1" dirty="0" err="1"/>
              <a:t>unsachgemäß</a:t>
            </a:r>
            <a:r>
              <a:rPr lang="en-US" sz="2800" i="1" dirty="0"/>
              <a:t> </a:t>
            </a:r>
            <a:r>
              <a:rPr lang="en-US" sz="2800" i="1" dirty="0" err="1"/>
              <a:t>mit</a:t>
            </a:r>
            <a:r>
              <a:rPr lang="en-US" sz="2800" i="1" dirty="0"/>
              <a:t> dem </a:t>
            </a:r>
            <a:r>
              <a:rPr lang="en-US" sz="2800" i="1" dirty="0" err="1"/>
              <a:t>Produkt</a:t>
            </a:r>
            <a:r>
              <a:rPr lang="en-US" sz="2800" i="1" dirty="0"/>
              <a:t> </a:t>
            </a:r>
            <a:r>
              <a:rPr lang="en-US" sz="2800" i="1" dirty="0" err="1"/>
              <a:t>umgehen</a:t>
            </a:r>
            <a:r>
              <a:rPr lang="en-US" sz="2800" i="1" dirty="0"/>
              <a:t> </a:t>
            </a:r>
            <a:r>
              <a:rPr lang="en-US" sz="2800" i="1" dirty="0" err="1"/>
              <a:t>oder</a:t>
            </a:r>
            <a:r>
              <a:rPr lang="en-US" sz="2800" i="1" dirty="0"/>
              <a:t> es nicht </a:t>
            </a:r>
            <a:r>
              <a:rPr lang="en-US" sz="2800" i="1" dirty="0" err="1"/>
              <a:t>bestimmungsgemäß</a:t>
            </a:r>
            <a:r>
              <a:rPr lang="en-US" sz="2800" i="1" dirty="0"/>
              <a:t> </a:t>
            </a:r>
            <a:r>
              <a:rPr lang="en-US" sz="2800" i="1" dirty="0" err="1"/>
              <a:t>verwenden</a:t>
            </a:r>
            <a:r>
              <a:rPr lang="en-US" sz="2800" i="1" dirty="0"/>
              <a:t>, </a:t>
            </a:r>
            <a:r>
              <a:rPr lang="en-US" sz="2800" i="1" dirty="0" err="1"/>
              <a:t>können</a:t>
            </a:r>
            <a:r>
              <a:rPr lang="en-US" sz="2800" i="1" dirty="0"/>
              <a:t> </a:t>
            </a:r>
            <a:r>
              <a:rPr lang="en-US" sz="2800" i="1" dirty="0" err="1"/>
              <a:t>jedoch</a:t>
            </a:r>
            <a:r>
              <a:rPr lang="en-US" sz="2800" i="1" dirty="0"/>
              <a:t> </a:t>
            </a:r>
            <a:r>
              <a:rPr lang="en-US" sz="2800" i="1" dirty="0" err="1"/>
              <a:t>Gefahren</a:t>
            </a:r>
            <a:r>
              <a:rPr lang="en-US" sz="2800" i="1" dirty="0"/>
              <a:t> für </a:t>
            </a:r>
            <a:r>
              <a:rPr lang="en-US" sz="2800" i="1" dirty="0" err="1"/>
              <a:t>Personen</a:t>
            </a:r>
            <a:r>
              <a:rPr lang="en-US" sz="2800" i="1" dirty="0"/>
              <a:t> und </a:t>
            </a:r>
            <a:r>
              <a:rPr lang="en-US" sz="2800" i="1" dirty="0" err="1"/>
              <a:t>Sachwerte</a:t>
            </a:r>
            <a:r>
              <a:rPr lang="en-US" sz="2800" i="1" dirty="0"/>
              <a:t> </a:t>
            </a:r>
            <a:r>
              <a:rPr lang="en-US" sz="2800" i="1" dirty="0" err="1"/>
              <a:t>entstehen</a:t>
            </a:r>
            <a:r>
              <a:rPr lang="en-US" sz="2800" i="1" dirty="0"/>
              <a:t>. </a:t>
            </a:r>
            <a:r>
              <a:rPr lang="en-US" sz="2800" i="1" dirty="0" err="1"/>
              <a:t>Beachten</a:t>
            </a:r>
            <a:r>
              <a:rPr lang="en-US" sz="2800" i="1" dirty="0"/>
              <a:t> Sie </a:t>
            </a:r>
            <a:r>
              <a:rPr lang="en-US" sz="2800" i="1" dirty="0" err="1"/>
              <a:t>deshalb</a:t>
            </a:r>
            <a:r>
              <a:rPr lang="en-US" sz="2800" i="1" dirty="0"/>
              <a:t> </a:t>
            </a:r>
            <a:r>
              <a:rPr lang="en-US" sz="2800" i="1" dirty="0" err="1"/>
              <a:t>unbedingt</a:t>
            </a:r>
            <a:r>
              <a:rPr lang="en-US" sz="2800" i="1" dirty="0"/>
              <a:t> die </a:t>
            </a:r>
            <a:r>
              <a:rPr lang="en-US" sz="2800" i="1" dirty="0" err="1"/>
              <a:t>nachfolgenden</a:t>
            </a:r>
            <a:r>
              <a:rPr lang="en-US" sz="2800" i="1" dirty="0"/>
              <a:t> </a:t>
            </a:r>
            <a:r>
              <a:rPr lang="en-US" sz="2800" i="1" dirty="0" err="1"/>
              <a:t>Sicherheitshinweise</a:t>
            </a:r>
            <a:r>
              <a:rPr lang="en-US" sz="2800" i="1" dirty="0"/>
              <a:t>.</a:t>
            </a:r>
            <a:endParaRPr lang="it-IT" sz="2800" i="1" dirty="0"/>
          </a:p>
          <a:p>
            <a:endParaRPr lang="it-IT" sz="2800" dirty="0"/>
          </a:p>
          <a:p>
            <a:endParaRPr lang="it-IT" sz="2800" dirty="0"/>
          </a:p>
          <a:p>
            <a:r>
              <a:rPr lang="it-IT" sz="2800" dirty="0"/>
              <a:t>Il prodotto è sicuro se utilizzato come previsto.</a:t>
            </a:r>
          </a:p>
          <a:p>
            <a:r>
              <a:rPr lang="it-IT" sz="2800" dirty="0"/>
              <a:t>Un uso improprio o non conforme può comportare rischi per persone e beni materiali. Attenersi pertanto alle seguenti avvertenze di sicurezza:</a:t>
            </a:r>
          </a:p>
          <a:p>
            <a:endParaRPr lang="it-IT" sz="2600" dirty="0"/>
          </a:p>
        </p:txBody>
      </p:sp>
    </p:spTree>
    <p:extLst>
      <p:ext uri="{BB962C8B-B14F-4D97-AF65-F5344CB8AC3E}">
        <p14:creationId xmlns:p14="http://schemas.microsoft.com/office/powerpoint/2010/main" val="42421033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2D1EE-229A-98B8-C6CD-9DEBA67A9E8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161F22B-DA0A-B3A5-945D-812EF233379B}"/>
              </a:ext>
            </a:extLst>
          </p:cNvPr>
          <p:cNvSpPr txBox="1">
            <a:spLocks noChangeArrowheads="1"/>
          </p:cNvSpPr>
          <p:nvPr/>
        </p:nvSpPr>
        <p:spPr bwMode="auto">
          <a:xfrm>
            <a:off x="381000" y="228600"/>
            <a:ext cx="8229600" cy="4308872"/>
          </a:xfrm>
          <a:prstGeom prst="rect">
            <a:avLst/>
          </a:prstGeom>
          <a:noFill/>
          <a:ln w="9525">
            <a:noFill/>
            <a:miter lim="800000"/>
            <a:headEnd/>
            <a:tailEnd/>
          </a:ln>
        </p:spPr>
        <p:txBody>
          <a:bodyPr>
            <a:spAutoFit/>
          </a:bodyPr>
          <a:lstStyle/>
          <a:p>
            <a:endParaRPr lang="it-IT" sz="2600" dirty="0"/>
          </a:p>
          <a:p>
            <a:endParaRPr lang="it-IT" sz="2600" dirty="0"/>
          </a:p>
          <a:p>
            <a:r>
              <a:rPr lang="de-DE" sz="2800" dirty="0"/>
              <a:t>(…) der „bestimmungsgemäße Gebrauch“ (ist) weitaus mehr als die reine Zweckbestimmung!</a:t>
            </a:r>
          </a:p>
          <a:p>
            <a:r>
              <a:rPr lang="de-DE" sz="2800" dirty="0"/>
              <a:t>Grundlage für alle Überlegungen ist die Zweckbestimmung. Der „bestimmungsgemäße Gebrauch“ umfasst darüber hinaus die Beschreibung, wie das Produkt zu verwenden ist. Und natürlich auch, wie das Produkt nicht zu verwenden ist.</a:t>
            </a:r>
          </a:p>
          <a:p>
            <a:endParaRPr lang="it-IT" sz="2600" dirty="0"/>
          </a:p>
        </p:txBody>
      </p:sp>
    </p:spTree>
    <p:extLst>
      <p:ext uri="{BB962C8B-B14F-4D97-AF65-F5344CB8AC3E}">
        <p14:creationId xmlns:p14="http://schemas.microsoft.com/office/powerpoint/2010/main" val="23642643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EE1B0-9A71-641A-003C-99E2CBE0B52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4CD618C-F631-036C-06F9-2E4FF00D3ED7}"/>
              </a:ext>
            </a:extLst>
          </p:cNvPr>
          <p:cNvSpPr txBox="1">
            <a:spLocks noChangeArrowheads="1"/>
          </p:cNvSpPr>
          <p:nvPr/>
        </p:nvSpPr>
        <p:spPr bwMode="auto">
          <a:xfrm>
            <a:off x="381000" y="228600"/>
            <a:ext cx="8229600" cy="5663089"/>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r>
              <a:rPr lang="it-IT" sz="2800" i="1" dirty="0" err="1"/>
              <a:t>Nehmen</a:t>
            </a:r>
            <a:r>
              <a:rPr lang="it-IT" sz="2800" i="1" dirty="0"/>
              <a:t> </a:t>
            </a:r>
            <a:r>
              <a:rPr lang="it-IT" sz="2800" i="1" dirty="0" err="1"/>
              <a:t>Sie</a:t>
            </a:r>
            <a:r>
              <a:rPr lang="it-IT" sz="2800" i="1" dirty="0"/>
              <a:t> </a:t>
            </a:r>
            <a:r>
              <a:rPr lang="it-IT" sz="2800" i="1" dirty="0" err="1"/>
              <a:t>keine</a:t>
            </a:r>
            <a:r>
              <a:rPr lang="it-IT" sz="2800" i="1" dirty="0"/>
              <a:t> </a:t>
            </a:r>
            <a:r>
              <a:rPr lang="it-IT" sz="2800" i="1" dirty="0" err="1"/>
              <a:t>Veränderungen</a:t>
            </a:r>
            <a:r>
              <a:rPr lang="it-IT" sz="2800" i="1" dirty="0"/>
              <a:t> </a:t>
            </a:r>
            <a:r>
              <a:rPr lang="it-IT" sz="2800" i="1" dirty="0" err="1"/>
              <a:t>am</a:t>
            </a:r>
            <a:r>
              <a:rPr lang="it-IT" sz="2800" i="1" dirty="0"/>
              <a:t> </a:t>
            </a:r>
            <a:r>
              <a:rPr lang="it-IT" sz="2800" i="1" dirty="0" err="1"/>
              <a:t>Produkt</a:t>
            </a:r>
            <a:r>
              <a:rPr lang="it-IT" sz="2800" i="1" dirty="0"/>
              <a:t> </a:t>
            </a:r>
            <a:r>
              <a:rPr lang="it-IT" sz="2800" i="1" dirty="0" err="1"/>
              <a:t>vor</a:t>
            </a:r>
            <a:r>
              <a:rPr lang="it-IT" sz="2800" i="1" dirty="0"/>
              <a:t>. </a:t>
            </a:r>
          </a:p>
          <a:p>
            <a:pPr marL="457200" indent="-457200">
              <a:buFont typeface="Arial" panose="020B0604020202020204" pitchFamily="34" charset="0"/>
              <a:buChar char="•"/>
            </a:pPr>
            <a:r>
              <a:rPr lang="en-US" sz="2800" i="1" dirty="0" err="1"/>
              <a:t>Öffnen</a:t>
            </a:r>
            <a:r>
              <a:rPr lang="en-US" sz="2800" i="1" dirty="0"/>
              <a:t> Sie </a:t>
            </a:r>
            <a:r>
              <a:rPr lang="en-US" sz="2800" i="1" dirty="0" err="1"/>
              <a:t>niemals</a:t>
            </a:r>
            <a:r>
              <a:rPr lang="en-US" sz="2800" i="1" dirty="0"/>
              <a:t> die </a:t>
            </a:r>
            <a:r>
              <a:rPr lang="en-US" sz="2800" i="1" dirty="0" err="1"/>
              <a:t>Gehäuse</a:t>
            </a:r>
            <a:r>
              <a:rPr lang="en-US" sz="2800" i="1" dirty="0"/>
              <a:t> der </a:t>
            </a:r>
            <a:r>
              <a:rPr lang="en-US" sz="2800" i="1" dirty="0" err="1"/>
              <a:t>Geräte</a:t>
            </a:r>
            <a:r>
              <a:rPr lang="en-US" sz="2800" i="1" dirty="0"/>
              <a:t>. (Gilt nicht für das </a:t>
            </a:r>
            <a:r>
              <a:rPr lang="en-US" sz="2800" i="1" dirty="0" err="1"/>
              <a:t>Batteriefach</a:t>
            </a:r>
            <a:r>
              <a:rPr lang="en-US" sz="2800" i="1" dirty="0"/>
              <a:t> des SePem 01 Master.) </a:t>
            </a:r>
            <a:endParaRPr lang="it-IT" sz="2800" i="1" dirty="0"/>
          </a:p>
          <a:p>
            <a:pPr marL="457200" indent="-457200">
              <a:buFont typeface="Arial" panose="020B0604020202020204" pitchFamily="34" charset="0"/>
              <a:buChar char="•"/>
            </a:pPr>
            <a:r>
              <a:rPr lang="en-US" sz="2800" i="1" dirty="0"/>
              <a:t>Der Logger </a:t>
            </a:r>
            <a:r>
              <a:rPr lang="en-US" sz="2800" i="1" dirty="0" err="1"/>
              <a:t>enthält</a:t>
            </a:r>
            <a:r>
              <a:rPr lang="en-US" sz="2800" i="1" dirty="0"/>
              <a:t> </a:t>
            </a:r>
            <a:r>
              <a:rPr lang="en-US" sz="2800" i="1" dirty="0" err="1"/>
              <a:t>einen</a:t>
            </a:r>
            <a:r>
              <a:rPr lang="en-US" sz="2800" i="1" dirty="0"/>
              <a:t> starken </a:t>
            </a:r>
            <a:r>
              <a:rPr lang="en-US" sz="2800" i="1" dirty="0" err="1"/>
              <a:t>Magneten</a:t>
            </a:r>
            <a:r>
              <a:rPr lang="en-US" sz="2800" i="1" dirty="0"/>
              <a:t>. </a:t>
            </a:r>
            <a:r>
              <a:rPr lang="en-US" sz="2800" i="1" dirty="0" err="1"/>
              <a:t>Personen</a:t>
            </a:r>
            <a:r>
              <a:rPr lang="en-US" sz="2800" i="1" dirty="0"/>
              <a:t> </a:t>
            </a:r>
            <a:r>
              <a:rPr lang="en-US" sz="2800" i="1" dirty="0" err="1"/>
              <a:t>mit</a:t>
            </a:r>
            <a:r>
              <a:rPr lang="en-US" sz="2800" i="1" dirty="0"/>
              <a:t> </a:t>
            </a:r>
            <a:r>
              <a:rPr lang="en-US" sz="2800" i="1" dirty="0" err="1"/>
              <a:t>Herzschrittmacher</a:t>
            </a:r>
            <a:r>
              <a:rPr lang="en-US" sz="2800" i="1" dirty="0"/>
              <a:t> </a:t>
            </a:r>
            <a:r>
              <a:rPr lang="en-US" sz="2800" i="1" dirty="0" err="1"/>
              <a:t>dürfen</a:t>
            </a:r>
            <a:r>
              <a:rPr lang="en-US" sz="2800" i="1" dirty="0"/>
              <a:t> </a:t>
            </a:r>
            <a:r>
              <a:rPr lang="en-US" sz="2800" i="1" dirty="0" err="1"/>
              <a:t>sich</a:t>
            </a:r>
            <a:r>
              <a:rPr lang="en-US" sz="2800" i="1" dirty="0"/>
              <a:t> nicht in seiner </a:t>
            </a:r>
            <a:r>
              <a:rPr lang="en-US" sz="2800" i="1" dirty="0" err="1"/>
              <a:t>Nähe</a:t>
            </a:r>
            <a:r>
              <a:rPr lang="en-US" sz="2800" i="1" dirty="0"/>
              <a:t> </a:t>
            </a:r>
            <a:r>
              <a:rPr lang="en-US" sz="2800" i="1" dirty="0" err="1"/>
              <a:t>aufhalten</a:t>
            </a:r>
            <a:r>
              <a:rPr lang="en-US" sz="2800" i="1" dirty="0"/>
              <a:t>. </a:t>
            </a:r>
            <a:endParaRPr lang="it-IT" sz="2800" i="1" dirty="0"/>
          </a:p>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Non apportare modifiche al prodotto.</a:t>
            </a:r>
          </a:p>
          <a:p>
            <a:pPr marL="457200" indent="-457200">
              <a:buFont typeface="Arial" panose="020B0604020202020204" pitchFamily="34" charset="0"/>
              <a:buChar char="•"/>
            </a:pPr>
            <a:r>
              <a:rPr lang="it-IT" sz="2800" dirty="0"/>
              <a:t>Non aprire mai gli involucri del dispositivo. (Ad eccezione del vano batterie del </a:t>
            </a:r>
            <a:r>
              <a:rPr lang="it-IT" sz="2800" dirty="0" err="1"/>
              <a:t>SePem</a:t>
            </a:r>
            <a:r>
              <a:rPr lang="it-IT" sz="2800" dirty="0"/>
              <a:t> 01 Master).</a:t>
            </a:r>
          </a:p>
          <a:p>
            <a:pPr marL="457200" indent="-457200">
              <a:buFont typeface="Arial" panose="020B0604020202020204" pitchFamily="34" charset="0"/>
              <a:buChar char="•"/>
            </a:pPr>
            <a:r>
              <a:rPr lang="it-IT" sz="2800" dirty="0"/>
              <a:t>Il </a:t>
            </a:r>
            <a:r>
              <a:rPr lang="it-IT" sz="2800" dirty="0" err="1"/>
              <a:t>logger</a:t>
            </a:r>
            <a:r>
              <a:rPr lang="it-IT" sz="2800" dirty="0"/>
              <a:t> contiene un potente magnete. Persone con pacemaker non devono avvicinarsi al dispositivo.</a:t>
            </a:r>
          </a:p>
          <a:p>
            <a:endParaRPr lang="it-IT" sz="2600" dirty="0"/>
          </a:p>
        </p:txBody>
      </p:sp>
    </p:spTree>
    <p:extLst>
      <p:ext uri="{BB962C8B-B14F-4D97-AF65-F5344CB8AC3E}">
        <p14:creationId xmlns:p14="http://schemas.microsoft.com/office/powerpoint/2010/main" val="30507257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AE25D-76A2-C770-DE62-F16938A6F9E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4546756-57FC-4031-A355-2266E282E3D6}"/>
              </a:ext>
            </a:extLst>
          </p:cNvPr>
          <p:cNvSpPr txBox="1">
            <a:spLocks noChangeArrowheads="1"/>
          </p:cNvSpPr>
          <p:nvPr/>
        </p:nvSpPr>
        <p:spPr bwMode="auto">
          <a:xfrm>
            <a:off x="381000" y="228600"/>
            <a:ext cx="8229600" cy="6894195"/>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r>
              <a:rPr lang="en-US" sz="2600" i="1" dirty="0" err="1"/>
              <a:t>Halten</a:t>
            </a:r>
            <a:r>
              <a:rPr lang="en-US" sz="2600" i="1" dirty="0"/>
              <a:t> Sie </a:t>
            </a:r>
            <a:r>
              <a:rPr lang="en-US" sz="2600" i="1" dirty="0" err="1"/>
              <a:t>mit</a:t>
            </a:r>
            <a:r>
              <a:rPr lang="en-US" sz="2600" i="1" dirty="0"/>
              <a:t> dem Logger </a:t>
            </a:r>
            <a:r>
              <a:rPr lang="en-US" sz="2600" i="1" dirty="0" err="1"/>
              <a:t>Abstand</a:t>
            </a:r>
            <a:r>
              <a:rPr lang="en-US" sz="2600" i="1" dirty="0"/>
              <a:t> von </a:t>
            </a:r>
            <a:r>
              <a:rPr lang="en-US" sz="2600" i="1" dirty="0" err="1"/>
              <a:t>magnetischen</a:t>
            </a:r>
            <a:r>
              <a:rPr lang="en-US" sz="2600" i="1" dirty="0"/>
              <a:t> </a:t>
            </a:r>
            <a:r>
              <a:rPr lang="en-US" sz="2600" i="1" dirty="0" err="1"/>
              <a:t>Speichermedien</a:t>
            </a:r>
            <a:r>
              <a:rPr lang="en-US" sz="2600" i="1" dirty="0"/>
              <a:t> (</a:t>
            </a:r>
            <a:r>
              <a:rPr lang="en-US" sz="2600" i="1" dirty="0" err="1"/>
              <a:t>Disketten</a:t>
            </a:r>
            <a:r>
              <a:rPr lang="en-US" sz="2600" i="1" dirty="0"/>
              <a:t>, </a:t>
            </a:r>
            <a:r>
              <a:rPr lang="en-US" sz="2600" i="1" dirty="0" err="1"/>
              <a:t>Festplatten</a:t>
            </a:r>
            <a:r>
              <a:rPr lang="en-US" sz="2600" i="1" dirty="0"/>
              <a:t>, </a:t>
            </a:r>
            <a:r>
              <a:rPr lang="en-US" sz="2600" i="1" dirty="0" err="1"/>
              <a:t>Kreditkarten</a:t>
            </a:r>
            <a:r>
              <a:rPr lang="en-US" sz="2600" i="1" dirty="0"/>
              <a:t> etc.), </a:t>
            </a:r>
            <a:r>
              <a:rPr lang="en-US" sz="2600" i="1" dirty="0" err="1"/>
              <a:t>Monitoren</a:t>
            </a:r>
            <a:r>
              <a:rPr lang="en-US" sz="2600" i="1" dirty="0"/>
              <a:t> (PC, TV) und Uhren. </a:t>
            </a:r>
          </a:p>
          <a:p>
            <a:pPr marL="457200" indent="-457200">
              <a:buFont typeface="Arial" panose="020B0604020202020204" pitchFamily="34" charset="0"/>
              <a:buChar char="•"/>
            </a:pPr>
            <a:r>
              <a:rPr lang="en-US" sz="2600" i="1" dirty="0"/>
              <a:t>Die </a:t>
            </a:r>
            <a:r>
              <a:rPr lang="en-US" sz="2600" i="1" dirty="0" err="1"/>
              <a:t>Batterien</a:t>
            </a:r>
            <a:r>
              <a:rPr lang="en-US" sz="2600" i="1" dirty="0"/>
              <a:t> des Loggers </a:t>
            </a:r>
            <a:r>
              <a:rPr lang="en-US" sz="2600" i="1" dirty="0" err="1"/>
              <a:t>dürfen</a:t>
            </a:r>
            <a:r>
              <a:rPr lang="en-US" sz="2600" i="1" dirty="0"/>
              <a:t> </a:t>
            </a:r>
            <a:r>
              <a:rPr lang="en-US" sz="2600" i="1" dirty="0" err="1"/>
              <a:t>nur</a:t>
            </a:r>
            <a:r>
              <a:rPr lang="en-US" sz="2600" i="1" dirty="0"/>
              <a:t> </a:t>
            </a:r>
            <a:r>
              <a:rPr lang="en-US" sz="2600" i="1" dirty="0" err="1"/>
              <a:t>vom</a:t>
            </a:r>
            <a:r>
              <a:rPr lang="en-US" sz="2600" i="1" dirty="0"/>
              <a:t> SEWERIN-Service </a:t>
            </a:r>
            <a:r>
              <a:rPr lang="en-US" sz="2600" i="1" dirty="0" err="1"/>
              <a:t>bzw</a:t>
            </a:r>
            <a:r>
              <a:rPr lang="en-US" sz="2600" i="1" dirty="0"/>
              <a:t>. </a:t>
            </a:r>
            <a:r>
              <a:rPr lang="en-US" sz="2600" i="1" dirty="0" err="1"/>
              <a:t>entsprechend</a:t>
            </a:r>
            <a:r>
              <a:rPr lang="en-US" sz="2600" i="1" dirty="0"/>
              <a:t> </a:t>
            </a:r>
            <a:r>
              <a:rPr lang="en-US" sz="2600" i="1" dirty="0" err="1"/>
              <a:t>unterwiesenen</a:t>
            </a:r>
            <a:r>
              <a:rPr lang="en-US" sz="2600" i="1" dirty="0"/>
              <a:t> </a:t>
            </a:r>
            <a:r>
              <a:rPr lang="en-US" sz="2600" i="1" dirty="0" err="1"/>
              <a:t>Personen</a:t>
            </a:r>
            <a:r>
              <a:rPr lang="en-US" sz="2600" i="1" dirty="0"/>
              <a:t> </a:t>
            </a:r>
            <a:r>
              <a:rPr lang="en-US" sz="2600" i="1" dirty="0" err="1"/>
              <a:t>getauscht</a:t>
            </a:r>
            <a:r>
              <a:rPr lang="en-US" sz="2600" i="1" dirty="0"/>
              <a:t> </a:t>
            </a:r>
            <a:r>
              <a:rPr lang="en-US" sz="2600" i="1" dirty="0" err="1"/>
              <a:t>werden</a:t>
            </a:r>
            <a:r>
              <a:rPr lang="en-US" sz="2600" i="1" dirty="0"/>
              <a:t>. </a:t>
            </a:r>
          </a:p>
          <a:p>
            <a:pPr marL="457200" indent="-457200">
              <a:buFont typeface="Arial" panose="020B0604020202020204" pitchFamily="34" charset="0"/>
              <a:buChar char="•"/>
            </a:pPr>
            <a:r>
              <a:rPr lang="en-US" sz="2600" i="1" dirty="0" err="1"/>
              <a:t>Schützen</a:t>
            </a:r>
            <a:r>
              <a:rPr lang="en-US" sz="2600" i="1" dirty="0"/>
              <a:t> Sie die </a:t>
            </a:r>
            <a:r>
              <a:rPr lang="en-US" sz="2600" i="1" dirty="0" err="1"/>
              <a:t>Anschlüsse</a:t>
            </a:r>
            <a:r>
              <a:rPr lang="en-US" sz="2600" i="1" dirty="0"/>
              <a:t> an </a:t>
            </a:r>
            <a:r>
              <a:rPr lang="en-US" sz="2600" i="1" dirty="0" err="1"/>
              <a:t>allen</a:t>
            </a:r>
            <a:r>
              <a:rPr lang="en-US" sz="2600" i="1" dirty="0"/>
              <a:t> </a:t>
            </a:r>
            <a:r>
              <a:rPr lang="en-US" sz="2600" i="1" dirty="0" err="1"/>
              <a:t>Geräten</a:t>
            </a:r>
            <a:r>
              <a:rPr lang="en-US" sz="2600" i="1" dirty="0"/>
              <a:t> </a:t>
            </a:r>
            <a:r>
              <a:rPr lang="en-US" sz="2600" i="1" dirty="0" err="1"/>
              <a:t>vor</a:t>
            </a:r>
            <a:r>
              <a:rPr lang="en-US" sz="2600" i="1" dirty="0"/>
              <a:t> </a:t>
            </a:r>
            <a:r>
              <a:rPr lang="en-US" sz="2600" i="1" dirty="0" err="1"/>
              <a:t>Verunreinigungen</a:t>
            </a:r>
            <a:r>
              <a:rPr lang="en-US" sz="2600" i="1" dirty="0"/>
              <a:t> und </a:t>
            </a:r>
            <a:r>
              <a:rPr lang="en-US" sz="2600" i="1" dirty="0" err="1"/>
              <a:t>Feuchtigkeit</a:t>
            </a:r>
            <a:r>
              <a:rPr lang="en-US" sz="2600" i="1" dirty="0"/>
              <a:t>. </a:t>
            </a:r>
            <a:endParaRPr lang="it-IT" sz="2600" i="1" dirty="0"/>
          </a:p>
          <a:p>
            <a:pPr marL="457200" indent="-457200">
              <a:buFont typeface="Arial" panose="020B0604020202020204" pitchFamily="34" charset="0"/>
              <a:buChar char="•"/>
            </a:pPr>
            <a:endParaRPr lang="it-IT" sz="2600" dirty="0"/>
          </a:p>
          <a:p>
            <a:pPr marL="457200" indent="-457200">
              <a:buFont typeface="Arial" panose="020B0604020202020204" pitchFamily="34" charset="0"/>
              <a:buChar char="•"/>
            </a:pPr>
            <a:r>
              <a:rPr lang="it-IT" sz="2600" dirty="0"/>
              <a:t>Tenere il </a:t>
            </a:r>
            <a:r>
              <a:rPr lang="it-IT" sz="2600" dirty="0" err="1"/>
              <a:t>logger</a:t>
            </a:r>
            <a:r>
              <a:rPr lang="it-IT" sz="2600" dirty="0"/>
              <a:t> lontano da supporti magnetici (dischetti, hard disk, carte di credito), monitor (PC, TV) e orologi.</a:t>
            </a:r>
          </a:p>
          <a:p>
            <a:pPr marL="457200" indent="-457200">
              <a:buFont typeface="Arial" panose="020B0604020202020204" pitchFamily="34" charset="0"/>
              <a:buChar char="•"/>
            </a:pPr>
            <a:r>
              <a:rPr lang="it-IT" sz="2600" dirty="0"/>
              <a:t>Le batterie del </a:t>
            </a:r>
            <a:r>
              <a:rPr lang="it-IT" sz="2600" dirty="0" err="1"/>
              <a:t>logger</a:t>
            </a:r>
            <a:r>
              <a:rPr lang="it-IT" sz="2600" dirty="0"/>
              <a:t> possono essere sostituite solo dal servizio di assistenza SEWERIN o da personale autorizzato.</a:t>
            </a:r>
          </a:p>
          <a:p>
            <a:pPr marL="457200" indent="-457200">
              <a:buFont typeface="Arial" panose="020B0604020202020204" pitchFamily="34" charset="0"/>
              <a:buChar char="•"/>
            </a:pPr>
            <a:r>
              <a:rPr lang="it-IT" sz="2600" dirty="0"/>
              <a:t>Proteggere tutti i connettori dei dispositivi da sporco e umidità.</a:t>
            </a:r>
          </a:p>
          <a:p>
            <a:endParaRPr lang="it-IT" sz="2600" dirty="0"/>
          </a:p>
        </p:txBody>
      </p:sp>
    </p:spTree>
    <p:extLst>
      <p:ext uri="{BB962C8B-B14F-4D97-AF65-F5344CB8AC3E}">
        <p14:creationId xmlns:p14="http://schemas.microsoft.com/office/powerpoint/2010/main" val="15753348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B8574-482F-19A0-9C54-AA372E06945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1542994-3620-8F98-0798-4FDA89CEBA6A}"/>
              </a:ext>
            </a:extLst>
          </p:cNvPr>
          <p:cNvSpPr txBox="1">
            <a:spLocks noChangeArrowheads="1"/>
          </p:cNvSpPr>
          <p:nvPr/>
        </p:nvSpPr>
        <p:spPr bwMode="auto">
          <a:xfrm>
            <a:off x="381000" y="228600"/>
            <a:ext cx="8229600" cy="5693866"/>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r>
              <a:rPr lang="it-IT" sz="2600" i="1" dirty="0" err="1"/>
              <a:t>Tragen</a:t>
            </a:r>
            <a:r>
              <a:rPr lang="it-IT" sz="2600" i="1" dirty="0"/>
              <a:t> </a:t>
            </a:r>
            <a:r>
              <a:rPr lang="it-IT" sz="2600" i="1" dirty="0" err="1"/>
              <a:t>Sie</a:t>
            </a:r>
            <a:r>
              <a:rPr lang="it-IT" sz="2600" i="1" dirty="0"/>
              <a:t> die </a:t>
            </a:r>
            <a:r>
              <a:rPr lang="it-IT" sz="2600" i="1" dirty="0" err="1"/>
              <a:t>Geräte</a:t>
            </a:r>
            <a:r>
              <a:rPr lang="it-IT" sz="2600" i="1" dirty="0"/>
              <a:t> </a:t>
            </a:r>
            <a:r>
              <a:rPr lang="it-IT" sz="2600" i="1" dirty="0" err="1"/>
              <a:t>niemals</a:t>
            </a:r>
            <a:r>
              <a:rPr lang="it-IT" sz="2600" i="1" dirty="0"/>
              <a:t> an </a:t>
            </a:r>
            <a:r>
              <a:rPr lang="it-IT" sz="2600" i="1" dirty="0" err="1"/>
              <a:t>der</a:t>
            </a:r>
            <a:r>
              <a:rPr lang="it-IT" sz="2600" i="1" dirty="0"/>
              <a:t> Antenne. </a:t>
            </a:r>
          </a:p>
          <a:p>
            <a:pPr marL="457200" indent="-457200">
              <a:buFont typeface="Arial" panose="020B0604020202020204" pitchFamily="34" charset="0"/>
              <a:buChar char="•"/>
            </a:pPr>
            <a:r>
              <a:rPr lang="it-IT" sz="2600" i="1" dirty="0" err="1"/>
              <a:t>Knicken</a:t>
            </a:r>
            <a:r>
              <a:rPr lang="it-IT" sz="2600" i="1" dirty="0"/>
              <a:t>, </a:t>
            </a:r>
            <a:r>
              <a:rPr lang="it-IT" sz="2600" i="1" dirty="0" err="1"/>
              <a:t>verbiegen</a:t>
            </a:r>
            <a:r>
              <a:rPr lang="it-IT" sz="2600" i="1" dirty="0"/>
              <a:t> </a:t>
            </a:r>
            <a:r>
              <a:rPr lang="it-IT" sz="2600" i="1" dirty="0" err="1"/>
              <a:t>oder</a:t>
            </a:r>
            <a:r>
              <a:rPr lang="it-IT" sz="2600" i="1" dirty="0"/>
              <a:t> </a:t>
            </a:r>
            <a:r>
              <a:rPr lang="it-IT" sz="2600" i="1" dirty="0" err="1"/>
              <a:t>kürzen</a:t>
            </a:r>
            <a:r>
              <a:rPr lang="it-IT" sz="2600" i="1" dirty="0"/>
              <a:t> </a:t>
            </a:r>
            <a:r>
              <a:rPr lang="it-IT" sz="2600" i="1" dirty="0" err="1"/>
              <a:t>Sie</a:t>
            </a:r>
            <a:r>
              <a:rPr lang="it-IT" sz="2600" i="1" dirty="0"/>
              <a:t> die Antenne </a:t>
            </a:r>
            <a:r>
              <a:rPr lang="it-IT" sz="2600" i="1" dirty="0" err="1"/>
              <a:t>der</a:t>
            </a:r>
            <a:r>
              <a:rPr lang="it-IT" sz="2600" i="1" dirty="0"/>
              <a:t> </a:t>
            </a:r>
            <a:r>
              <a:rPr lang="it-IT" sz="2600" i="1" dirty="0" err="1"/>
              <a:t>Geräte</a:t>
            </a:r>
            <a:r>
              <a:rPr lang="it-IT" sz="2600" i="1" dirty="0"/>
              <a:t> </a:t>
            </a:r>
            <a:r>
              <a:rPr lang="it-IT" sz="2600" i="1" dirty="0" err="1"/>
              <a:t>nicht</a:t>
            </a:r>
            <a:r>
              <a:rPr lang="it-IT" sz="2600" i="1" dirty="0"/>
              <a:t>. </a:t>
            </a:r>
          </a:p>
          <a:p>
            <a:pPr marL="457200" indent="-457200">
              <a:buFont typeface="Arial" panose="020B0604020202020204" pitchFamily="34" charset="0"/>
              <a:buChar char="•"/>
            </a:pPr>
            <a:r>
              <a:rPr lang="it-IT" sz="2600" i="1" dirty="0" err="1"/>
              <a:t>Beachten</a:t>
            </a:r>
            <a:r>
              <a:rPr lang="it-IT" sz="2600" i="1" dirty="0"/>
              <a:t> </a:t>
            </a:r>
            <a:r>
              <a:rPr lang="it-IT" sz="2600" i="1" dirty="0" err="1"/>
              <a:t>Sie</a:t>
            </a:r>
            <a:r>
              <a:rPr lang="it-IT" sz="2600" i="1" dirty="0"/>
              <a:t> die </a:t>
            </a:r>
            <a:r>
              <a:rPr lang="it-IT" sz="2600" i="1" dirty="0" err="1"/>
              <a:t>zulässigen</a:t>
            </a:r>
            <a:r>
              <a:rPr lang="it-IT" sz="2600" i="1" dirty="0"/>
              <a:t> </a:t>
            </a:r>
            <a:r>
              <a:rPr lang="it-IT" sz="2600" i="1" dirty="0" err="1"/>
              <a:t>Betriebs</a:t>
            </a:r>
            <a:r>
              <a:rPr lang="it-IT" sz="2600" i="1" dirty="0"/>
              <a:t>- und </a:t>
            </a:r>
            <a:r>
              <a:rPr lang="it-IT" sz="2600" i="1" dirty="0" err="1"/>
              <a:t>Lagertemperaturen</a:t>
            </a:r>
            <a:r>
              <a:rPr lang="it-IT" sz="2600" i="1" dirty="0"/>
              <a:t>. </a:t>
            </a:r>
          </a:p>
          <a:p>
            <a:pPr marL="457200" indent="-457200">
              <a:buFont typeface="Arial" panose="020B0604020202020204" pitchFamily="34" charset="0"/>
              <a:buChar char="•"/>
            </a:pPr>
            <a:r>
              <a:rPr lang="it-IT" sz="2600" i="1" dirty="0"/>
              <a:t>Schützen </a:t>
            </a:r>
            <a:r>
              <a:rPr lang="it-IT" sz="2600" i="1" dirty="0" err="1"/>
              <a:t>Sie</a:t>
            </a:r>
            <a:r>
              <a:rPr lang="it-IT" sz="2600" i="1" dirty="0"/>
              <a:t> </a:t>
            </a:r>
            <a:r>
              <a:rPr lang="it-IT" sz="2600" i="1" dirty="0" err="1"/>
              <a:t>SePem</a:t>
            </a:r>
            <a:r>
              <a:rPr lang="it-IT" sz="2600" i="1" dirty="0"/>
              <a:t> 01 Master </a:t>
            </a:r>
            <a:r>
              <a:rPr lang="it-IT" sz="2600" i="1" dirty="0" err="1"/>
              <a:t>vor</a:t>
            </a:r>
            <a:r>
              <a:rPr lang="it-IT" sz="2600" i="1" dirty="0"/>
              <a:t> </a:t>
            </a:r>
            <a:r>
              <a:rPr lang="it-IT" sz="2600" i="1" dirty="0" err="1"/>
              <a:t>eindringender</a:t>
            </a:r>
            <a:r>
              <a:rPr lang="it-IT" sz="2600" i="1" dirty="0"/>
              <a:t> </a:t>
            </a:r>
            <a:r>
              <a:rPr lang="it-IT" sz="2600" i="1" dirty="0" err="1"/>
              <a:t>Feuchtigkeit</a:t>
            </a:r>
            <a:r>
              <a:rPr lang="it-IT" sz="2600" i="1" dirty="0"/>
              <a:t>.</a:t>
            </a:r>
          </a:p>
          <a:p>
            <a:pPr marL="457200" indent="-457200">
              <a:buFont typeface="Arial" panose="020B0604020202020204" pitchFamily="34" charset="0"/>
              <a:buChar char="•"/>
            </a:pPr>
            <a:endParaRPr lang="it-IT" sz="2600" dirty="0"/>
          </a:p>
          <a:p>
            <a:pPr marL="457200" indent="-457200">
              <a:buFont typeface="Arial" panose="020B0604020202020204" pitchFamily="34" charset="0"/>
              <a:buChar char="•"/>
            </a:pPr>
            <a:r>
              <a:rPr lang="it-IT" sz="2600" dirty="0"/>
              <a:t>Non trasportare mai i dispositivi tenendoli per l’antenna.</a:t>
            </a:r>
          </a:p>
          <a:p>
            <a:pPr marL="457200" indent="-457200">
              <a:buFont typeface="Arial" panose="020B0604020202020204" pitchFamily="34" charset="0"/>
              <a:buChar char="•"/>
            </a:pPr>
            <a:r>
              <a:rPr lang="it-IT" sz="2600" dirty="0"/>
              <a:t>Non piegare, deformare o accorciare l’antenna.</a:t>
            </a:r>
          </a:p>
          <a:p>
            <a:pPr marL="457200" indent="-457200">
              <a:buFont typeface="Arial" panose="020B0604020202020204" pitchFamily="34" charset="0"/>
              <a:buChar char="•"/>
            </a:pPr>
            <a:r>
              <a:rPr lang="it-IT" sz="2600" dirty="0"/>
              <a:t>Rispettare le temperature di esercizio e di stoccaggio consentite.</a:t>
            </a:r>
          </a:p>
          <a:p>
            <a:pPr marL="457200" indent="-457200">
              <a:buFont typeface="Arial" panose="020B0604020202020204" pitchFamily="34" charset="0"/>
              <a:buChar char="•"/>
            </a:pPr>
            <a:r>
              <a:rPr lang="it-IT" sz="2600" dirty="0"/>
              <a:t>Proteggere il </a:t>
            </a:r>
            <a:r>
              <a:rPr lang="it-IT" sz="2600" dirty="0" err="1"/>
              <a:t>SePem</a:t>
            </a:r>
            <a:r>
              <a:rPr lang="it-IT" sz="2600" dirty="0"/>
              <a:t> 01 Master dall’ingresso di umidità.</a:t>
            </a:r>
          </a:p>
          <a:p>
            <a:endParaRPr lang="it-IT" sz="2600" dirty="0"/>
          </a:p>
        </p:txBody>
      </p:sp>
    </p:spTree>
    <p:extLst>
      <p:ext uri="{BB962C8B-B14F-4D97-AF65-F5344CB8AC3E}">
        <p14:creationId xmlns:p14="http://schemas.microsoft.com/office/powerpoint/2010/main" val="6115496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ADD71-5B95-C124-7AE9-B5D72056D56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FF6E270-3362-64C4-B135-71119C49E584}"/>
              </a:ext>
            </a:extLst>
          </p:cNvPr>
          <p:cNvSpPr txBox="1">
            <a:spLocks noChangeArrowheads="1"/>
          </p:cNvSpPr>
          <p:nvPr/>
        </p:nvSpPr>
        <p:spPr bwMode="auto">
          <a:xfrm>
            <a:off x="381000" y="228600"/>
            <a:ext cx="8229600" cy="5262979"/>
          </a:xfrm>
          <a:prstGeom prst="rect">
            <a:avLst/>
          </a:prstGeom>
          <a:noFill/>
          <a:ln w="9525">
            <a:noFill/>
            <a:miter lim="800000"/>
            <a:headEnd/>
            <a:tailEnd/>
          </a:ln>
        </p:spPr>
        <p:txBody>
          <a:bodyPr>
            <a:spAutoFit/>
          </a:bodyPr>
          <a:lstStyle/>
          <a:p>
            <a:r>
              <a:rPr lang="en-US" sz="2800" b="1" dirty="0" err="1"/>
              <a:t>Grippeimpfung</a:t>
            </a:r>
            <a:r>
              <a:rPr lang="en-US" sz="2800" b="1" dirty="0"/>
              <a:t> </a:t>
            </a:r>
            <a:r>
              <a:rPr lang="en-US" sz="2800" b="1" dirty="0" err="1"/>
              <a:t>bei</a:t>
            </a:r>
            <a:r>
              <a:rPr lang="en-US" sz="2800" b="1" dirty="0"/>
              <a:t> </a:t>
            </a:r>
            <a:r>
              <a:rPr lang="en-US" sz="2800" b="1" dirty="0" err="1"/>
              <a:t>Erwachsenen</a:t>
            </a:r>
            <a:endParaRPr lang="it-IT" sz="2800" dirty="0"/>
          </a:p>
          <a:p>
            <a:r>
              <a:rPr lang="de-DE" sz="2800" dirty="0"/>
              <a:t>Die echte Grippe (Influenza) ist manchmal kaum von einer harmlosen Erkältung (grippaler Infekt) zu unterscheiden. Sie kann aber auch schwer verlaufen und beispielsweise Lungenentzündungen hervorrufen und sogar zum Tod führen. </a:t>
            </a:r>
          </a:p>
          <a:p>
            <a:endParaRPr lang="de-DE" sz="2800" dirty="0"/>
          </a:p>
          <a:p>
            <a:r>
              <a:rPr lang="it-IT" sz="2800" b="1" dirty="0"/>
              <a:t>Vaccino antinfluenzale negli adulti</a:t>
            </a:r>
            <a:endParaRPr lang="it-IT" sz="2800" dirty="0"/>
          </a:p>
          <a:p>
            <a:r>
              <a:rPr lang="it-IT" sz="2800" dirty="0"/>
              <a:t>L’influenza vera e propria a volte è difficile da distinguere da un semplice raffreddore. Tuttavia, può avere un decorso grave e può, ad esempio, provocare polmoniti e persino condurre alla morte. </a:t>
            </a:r>
          </a:p>
        </p:txBody>
      </p:sp>
    </p:spTree>
    <p:extLst>
      <p:ext uri="{BB962C8B-B14F-4D97-AF65-F5344CB8AC3E}">
        <p14:creationId xmlns:p14="http://schemas.microsoft.com/office/powerpoint/2010/main" val="20503303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D3C1A-5CA1-5CA0-3756-78413FC532E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623CE5A-EE56-8D45-0DA7-F5BA7CEE1521}"/>
              </a:ext>
            </a:extLst>
          </p:cNvPr>
          <p:cNvSpPr txBox="1">
            <a:spLocks noChangeArrowheads="1"/>
          </p:cNvSpPr>
          <p:nvPr/>
        </p:nvSpPr>
        <p:spPr bwMode="auto">
          <a:xfrm>
            <a:off x="381000" y="228600"/>
            <a:ext cx="8229600" cy="6494085"/>
          </a:xfrm>
          <a:prstGeom prst="rect">
            <a:avLst/>
          </a:prstGeom>
          <a:noFill/>
          <a:ln w="9525">
            <a:noFill/>
            <a:miter lim="800000"/>
            <a:headEnd/>
            <a:tailEnd/>
          </a:ln>
        </p:spPr>
        <p:txBody>
          <a:bodyPr>
            <a:spAutoFit/>
          </a:bodyPr>
          <a:lstStyle/>
          <a:p>
            <a:r>
              <a:rPr lang="it-IT" sz="2600" i="1" dirty="0"/>
              <a:t>3.3 </a:t>
            </a:r>
            <a:r>
              <a:rPr lang="it-IT" sz="2600" i="1" dirty="0" err="1"/>
              <a:t>Funktionsweise</a:t>
            </a:r>
            <a:r>
              <a:rPr lang="it-IT" sz="2600" i="1" dirty="0"/>
              <a:t> </a:t>
            </a:r>
          </a:p>
          <a:p>
            <a:r>
              <a:rPr lang="it-IT" sz="2600" i="1" dirty="0"/>
              <a:t>3.3.1 </a:t>
            </a:r>
            <a:r>
              <a:rPr lang="it-IT" sz="2600" i="1" dirty="0" err="1"/>
              <a:t>Ablauf</a:t>
            </a:r>
            <a:r>
              <a:rPr lang="it-IT" sz="2600" i="1" dirty="0"/>
              <a:t> </a:t>
            </a:r>
            <a:r>
              <a:rPr lang="it-IT" sz="2600" i="1" dirty="0" err="1"/>
              <a:t>der</a:t>
            </a:r>
            <a:r>
              <a:rPr lang="it-IT" sz="2600" i="1" dirty="0"/>
              <a:t> </a:t>
            </a:r>
            <a:r>
              <a:rPr lang="it-IT" sz="2600" i="1" dirty="0" err="1"/>
              <a:t>Überwachung</a:t>
            </a:r>
            <a:r>
              <a:rPr lang="it-IT" sz="2600" i="1" dirty="0"/>
              <a:t> (</a:t>
            </a:r>
            <a:r>
              <a:rPr lang="it-IT" sz="2600" i="1" dirty="0" err="1"/>
              <a:t>Übersicht</a:t>
            </a:r>
            <a:r>
              <a:rPr lang="it-IT" sz="2600" i="1" dirty="0"/>
              <a:t>) </a:t>
            </a:r>
          </a:p>
          <a:p>
            <a:r>
              <a:rPr lang="en-US" sz="2600" i="1" dirty="0"/>
              <a:t>Das System </a:t>
            </a:r>
            <a:r>
              <a:rPr lang="en-US" sz="2600" i="1" dirty="0" err="1"/>
              <a:t>arbeitet</a:t>
            </a:r>
            <a:r>
              <a:rPr lang="en-US" sz="2600" i="1" dirty="0"/>
              <a:t>/</a:t>
            </a:r>
            <a:r>
              <a:rPr lang="en-US" sz="2600" i="1" dirty="0" err="1"/>
              <a:t>funktioniert</a:t>
            </a:r>
            <a:r>
              <a:rPr lang="en-US" sz="2600" i="1" dirty="0"/>
              <a:t> </a:t>
            </a:r>
            <a:r>
              <a:rPr lang="en-US" sz="2600" i="1" dirty="0" err="1"/>
              <a:t>nach</a:t>
            </a:r>
            <a:r>
              <a:rPr lang="en-US" sz="2600" i="1" dirty="0"/>
              <a:t> </a:t>
            </a:r>
            <a:r>
              <a:rPr lang="en-US" sz="2600" i="1" dirty="0" err="1"/>
              <a:t>folgendem</a:t>
            </a:r>
            <a:r>
              <a:rPr lang="en-US" sz="2600" i="1" dirty="0"/>
              <a:t> </a:t>
            </a:r>
            <a:r>
              <a:rPr lang="en-US" sz="2600" i="1" dirty="0" err="1"/>
              <a:t>Prinzip</a:t>
            </a:r>
            <a:r>
              <a:rPr lang="en-US" sz="2600" i="1" dirty="0"/>
              <a:t>: </a:t>
            </a:r>
            <a:endParaRPr lang="it-IT" sz="2600" i="1" dirty="0"/>
          </a:p>
          <a:p>
            <a:pPr marL="457200" indent="-457200">
              <a:buAutoNum type="arabicPeriod"/>
            </a:pPr>
            <a:r>
              <a:rPr lang="it-IT" sz="2600" i="1" dirty="0" err="1"/>
              <a:t>Logger</a:t>
            </a:r>
            <a:r>
              <a:rPr lang="it-IT" sz="2600" i="1" dirty="0"/>
              <a:t> </a:t>
            </a:r>
            <a:r>
              <a:rPr lang="it-IT" sz="2600" i="1" dirty="0" err="1"/>
              <a:t>erstmals</a:t>
            </a:r>
            <a:r>
              <a:rPr lang="it-IT" sz="2600" i="1" dirty="0"/>
              <a:t> </a:t>
            </a:r>
            <a:r>
              <a:rPr lang="it-IT" sz="2600" i="1" dirty="0" err="1"/>
              <a:t>programmieren</a:t>
            </a:r>
            <a:r>
              <a:rPr lang="it-IT" sz="2600" i="1" dirty="0"/>
              <a:t> (</a:t>
            </a:r>
            <a:r>
              <a:rPr lang="it-IT" sz="2600" i="1" dirty="0" err="1"/>
              <a:t>siehe</a:t>
            </a:r>
            <a:r>
              <a:rPr lang="it-IT" sz="2600" i="1" dirty="0"/>
              <a:t> Kap. 5.5.3) </a:t>
            </a:r>
            <a:r>
              <a:rPr lang="it-IT" sz="2600" i="1" dirty="0" err="1"/>
              <a:t>Für</a:t>
            </a:r>
            <a:r>
              <a:rPr lang="it-IT" sz="2600" i="1" dirty="0"/>
              <a:t> </a:t>
            </a:r>
            <a:r>
              <a:rPr lang="it-IT" sz="2600" i="1" dirty="0" err="1"/>
              <a:t>jeden</a:t>
            </a:r>
            <a:r>
              <a:rPr lang="it-IT" sz="2600" i="1" dirty="0"/>
              <a:t> </a:t>
            </a:r>
            <a:r>
              <a:rPr lang="it-IT" sz="2600" i="1" dirty="0" err="1"/>
              <a:t>einzelnen</a:t>
            </a:r>
            <a:r>
              <a:rPr lang="it-IT" sz="2600" i="1" dirty="0"/>
              <a:t> </a:t>
            </a:r>
            <a:r>
              <a:rPr lang="it-IT" sz="2600" i="1" dirty="0" err="1"/>
              <a:t>Logger</a:t>
            </a:r>
            <a:r>
              <a:rPr lang="it-IT" sz="2600" i="1" dirty="0"/>
              <a:t> </a:t>
            </a:r>
            <a:r>
              <a:rPr lang="it-IT" sz="2600" i="1" dirty="0" err="1"/>
              <a:t>wird</a:t>
            </a:r>
            <a:r>
              <a:rPr lang="it-IT" sz="2600" i="1" dirty="0"/>
              <a:t> </a:t>
            </a:r>
            <a:r>
              <a:rPr lang="it-IT" sz="2600" i="1" dirty="0" err="1"/>
              <a:t>festgelegt</a:t>
            </a:r>
            <a:r>
              <a:rPr lang="it-IT" sz="2600" i="1" dirty="0"/>
              <a:t>, an </a:t>
            </a:r>
            <a:r>
              <a:rPr lang="it-IT" sz="2600" i="1" dirty="0" err="1"/>
              <a:t>welchem</a:t>
            </a:r>
            <a:r>
              <a:rPr lang="it-IT" sz="2600" i="1" dirty="0"/>
              <a:t> </a:t>
            </a:r>
            <a:r>
              <a:rPr lang="it-IT" sz="2600" i="1" dirty="0" err="1"/>
              <a:t>Ort</a:t>
            </a:r>
            <a:r>
              <a:rPr lang="it-IT" sz="2600" i="1" dirty="0"/>
              <a:t> und </a:t>
            </a:r>
            <a:r>
              <a:rPr lang="it-IT" sz="2600" i="1" dirty="0" err="1"/>
              <a:t>zu</a:t>
            </a:r>
            <a:r>
              <a:rPr lang="it-IT" sz="2600" i="1" dirty="0"/>
              <a:t> </a:t>
            </a:r>
            <a:r>
              <a:rPr lang="it-IT" sz="2600" i="1" dirty="0" err="1"/>
              <a:t>welchem</a:t>
            </a:r>
            <a:r>
              <a:rPr lang="it-IT" sz="2600" i="1" dirty="0"/>
              <a:t> </a:t>
            </a:r>
            <a:r>
              <a:rPr lang="it-IT" sz="2600" i="1" dirty="0" err="1"/>
              <a:t>Zeitpunkt</a:t>
            </a:r>
            <a:r>
              <a:rPr lang="it-IT" sz="2600" i="1" dirty="0"/>
              <a:t> </a:t>
            </a:r>
            <a:r>
              <a:rPr lang="it-IT" sz="2600" i="1" dirty="0" err="1"/>
              <a:t>er</a:t>
            </a:r>
            <a:r>
              <a:rPr lang="it-IT" sz="2600" i="1" dirty="0"/>
              <a:t> </a:t>
            </a:r>
            <a:r>
              <a:rPr lang="it-IT" sz="2600" i="1" dirty="0" err="1"/>
              <a:t>Messdaten</a:t>
            </a:r>
            <a:r>
              <a:rPr lang="it-IT" sz="2600" i="1" dirty="0"/>
              <a:t> </a:t>
            </a:r>
            <a:r>
              <a:rPr lang="it-IT" sz="2600" i="1" dirty="0" err="1"/>
              <a:t>aufzeichnen</a:t>
            </a:r>
            <a:r>
              <a:rPr lang="it-IT" sz="2600" i="1" dirty="0"/>
              <a:t> </a:t>
            </a:r>
            <a:r>
              <a:rPr lang="it-IT" sz="2600" i="1" dirty="0" err="1"/>
              <a:t>soll</a:t>
            </a:r>
            <a:r>
              <a:rPr lang="it-IT" sz="2600" i="1" dirty="0"/>
              <a:t>. </a:t>
            </a:r>
          </a:p>
          <a:p>
            <a:pPr marL="514350" indent="-514350">
              <a:buAutoNum type="arabicPeriod"/>
            </a:pPr>
            <a:endParaRPr lang="it-IT" sz="2600" i="1" dirty="0"/>
          </a:p>
          <a:p>
            <a:r>
              <a:rPr lang="it-IT" sz="2600" b="1" dirty="0"/>
              <a:t>3.3 Modalità di funzionamento</a:t>
            </a:r>
            <a:endParaRPr lang="it-IT" sz="2600" dirty="0"/>
          </a:p>
          <a:p>
            <a:r>
              <a:rPr lang="it-IT" sz="2600" b="1" dirty="0"/>
              <a:t>3.3.1 Ciclo di monitoraggio (sommario)</a:t>
            </a:r>
            <a:endParaRPr lang="it-IT" sz="2600" dirty="0"/>
          </a:p>
          <a:p>
            <a:r>
              <a:rPr lang="it-IT" sz="2600" dirty="0"/>
              <a:t> </a:t>
            </a:r>
          </a:p>
          <a:p>
            <a:r>
              <a:rPr lang="it-IT" sz="2600" dirty="0"/>
              <a:t>1. Il sistema funziona sulla base del seguente principio:</a:t>
            </a:r>
          </a:p>
          <a:p>
            <a:pPr lvl="0"/>
            <a:r>
              <a:rPr lang="it-IT" sz="2600" dirty="0"/>
              <a:t>Programmare per la prima volta il </a:t>
            </a:r>
            <a:r>
              <a:rPr lang="it-IT" sz="2600" dirty="0" err="1"/>
              <a:t>logger</a:t>
            </a:r>
            <a:r>
              <a:rPr lang="it-IT" sz="2600" dirty="0"/>
              <a:t> (vedere cap. 5.5.3). Per ogni singolo </a:t>
            </a:r>
            <a:r>
              <a:rPr lang="it-IT" sz="2600" dirty="0" err="1"/>
              <a:t>logger</a:t>
            </a:r>
            <a:r>
              <a:rPr lang="it-IT" sz="2600" dirty="0"/>
              <a:t> viene stabilito in che punto e in che momento deve registrare i dati di misurazione. </a:t>
            </a:r>
          </a:p>
          <a:p>
            <a:pPr marL="514350" indent="-514350">
              <a:buAutoNum type="arabicPeriod"/>
            </a:pPr>
            <a:endParaRPr lang="it-IT" sz="2600" i="1" dirty="0"/>
          </a:p>
        </p:txBody>
      </p:sp>
    </p:spTree>
    <p:extLst>
      <p:ext uri="{BB962C8B-B14F-4D97-AF65-F5344CB8AC3E}">
        <p14:creationId xmlns:p14="http://schemas.microsoft.com/office/powerpoint/2010/main" val="28851804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73F16-2173-9BDC-BD69-FF01EA83508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387D9DD-5EA3-0216-827C-DFEE85476BEF}"/>
              </a:ext>
            </a:extLst>
          </p:cNvPr>
          <p:cNvSpPr txBox="1">
            <a:spLocks noChangeArrowheads="1"/>
          </p:cNvSpPr>
          <p:nvPr/>
        </p:nvSpPr>
        <p:spPr bwMode="auto">
          <a:xfrm>
            <a:off x="251520" y="27284"/>
            <a:ext cx="8229600" cy="5693866"/>
          </a:xfrm>
          <a:prstGeom prst="rect">
            <a:avLst/>
          </a:prstGeom>
          <a:noFill/>
          <a:ln w="9525">
            <a:noFill/>
            <a:miter lim="800000"/>
            <a:headEnd/>
            <a:tailEnd/>
          </a:ln>
        </p:spPr>
        <p:txBody>
          <a:bodyPr>
            <a:spAutoFit/>
          </a:bodyPr>
          <a:lstStyle/>
          <a:p>
            <a:r>
              <a:rPr lang="en-US" sz="2600" i="1" dirty="0"/>
              <a:t>2. Logger am </a:t>
            </a:r>
            <a:r>
              <a:rPr lang="en-US" sz="2600" i="1" dirty="0" err="1"/>
              <a:t>Messort</a:t>
            </a:r>
            <a:r>
              <a:rPr lang="en-US" sz="2600" i="1" dirty="0"/>
              <a:t> </a:t>
            </a:r>
            <a:r>
              <a:rPr lang="en-US" sz="2600" i="1" dirty="0" err="1"/>
              <a:t>aussetzen</a:t>
            </a:r>
            <a:r>
              <a:rPr lang="en-US" sz="2600" i="1" dirty="0"/>
              <a:t> (</a:t>
            </a:r>
            <a:r>
              <a:rPr lang="en-US" sz="2600" i="1" dirty="0" err="1"/>
              <a:t>siehe</a:t>
            </a:r>
            <a:r>
              <a:rPr lang="en-US" sz="2600" i="1" dirty="0"/>
              <a:t> Kap. 4.3) </a:t>
            </a:r>
            <a:endParaRPr lang="it-IT" sz="2600" i="1" dirty="0"/>
          </a:p>
          <a:p>
            <a:r>
              <a:rPr lang="en-US" sz="2600" i="1" dirty="0"/>
              <a:t>3. Logger </a:t>
            </a:r>
            <a:r>
              <a:rPr lang="en-US" sz="2600" i="1" dirty="0" err="1"/>
              <a:t>arbeitet</a:t>
            </a:r>
            <a:r>
              <a:rPr lang="en-US" sz="2600" i="1" dirty="0"/>
              <a:t> </a:t>
            </a:r>
            <a:r>
              <a:rPr lang="en-US" sz="2600" i="1" dirty="0" err="1"/>
              <a:t>selbstständig</a:t>
            </a:r>
            <a:r>
              <a:rPr lang="en-US" sz="2600" i="1" dirty="0"/>
              <a:t>, d. h. er </a:t>
            </a:r>
            <a:r>
              <a:rPr lang="en-US" sz="2600" i="1" dirty="0" err="1"/>
              <a:t>erfasst</a:t>
            </a:r>
            <a:r>
              <a:rPr lang="en-US" sz="2600" i="1" dirty="0"/>
              <a:t> </a:t>
            </a:r>
            <a:r>
              <a:rPr lang="en-US" sz="2600" i="1" dirty="0" err="1"/>
              <a:t>zu</a:t>
            </a:r>
            <a:r>
              <a:rPr lang="en-US" sz="2600" i="1" dirty="0"/>
              <a:t> den </a:t>
            </a:r>
            <a:r>
              <a:rPr lang="en-US" sz="2600" i="1" dirty="0" err="1"/>
              <a:t>vorgegebenen</a:t>
            </a:r>
            <a:r>
              <a:rPr lang="en-US" sz="2600" i="1" dirty="0"/>
              <a:t> </a:t>
            </a:r>
            <a:r>
              <a:rPr lang="en-US" sz="2600" i="1" dirty="0" err="1"/>
              <a:t>Zeiten</a:t>
            </a:r>
            <a:r>
              <a:rPr lang="en-US" sz="2600" i="1" dirty="0"/>
              <a:t> </a:t>
            </a:r>
            <a:r>
              <a:rPr lang="en-US" sz="2600" i="1" dirty="0" err="1"/>
              <a:t>Messdaten</a:t>
            </a:r>
            <a:r>
              <a:rPr lang="en-US" sz="2600" i="1" dirty="0"/>
              <a:t> </a:t>
            </a:r>
            <a:endParaRPr lang="it-IT" sz="2600" i="1" dirty="0"/>
          </a:p>
          <a:p>
            <a:r>
              <a:rPr lang="en-US" sz="2600" i="1" dirty="0"/>
              <a:t>4. </a:t>
            </a:r>
            <a:r>
              <a:rPr lang="en-US" sz="2600" i="1" dirty="0" err="1"/>
              <a:t>Messergebnisse</a:t>
            </a:r>
            <a:r>
              <a:rPr lang="en-US" sz="2600" i="1" dirty="0"/>
              <a:t> </a:t>
            </a:r>
            <a:r>
              <a:rPr lang="en-US" sz="2600" i="1" dirty="0" err="1"/>
              <a:t>mittels</a:t>
            </a:r>
            <a:r>
              <a:rPr lang="en-US" sz="2600" i="1" dirty="0"/>
              <a:t> Master </a:t>
            </a:r>
            <a:r>
              <a:rPr lang="en-US" sz="2600" i="1" dirty="0" err="1"/>
              <a:t>auslesen</a:t>
            </a:r>
            <a:r>
              <a:rPr lang="en-US" sz="2600" i="1" dirty="0"/>
              <a:t> (</a:t>
            </a:r>
            <a:r>
              <a:rPr lang="en-US" sz="2600" i="1" dirty="0" err="1"/>
              <a:t>siehe</a:t>
            </a:r>
            <a:r>
              <a:rPr lang="en-US" sz="2600" i="1" dirty="0"/>
              <a:t> Kap. 5.5.2)</a:t>
            </a:r>
            <a:endParaRPr lang="it-IT" sz="2600" i="1" dirty="0"/>
          </a:p>
          <a:p>
            <a:endParaRPr lang="it-IT" sz="2600" dirty="0"/>
          </a:p>
          <a:p>
            <a:endParaRPr lang="it-IT" sz="2600" dirty="0"/>
          </a:p>
          <a:p>
            <a:pPr lvl="0"/>
            <a:r>
              <a:rPr lang="it-IT" sz="2600" dirty="0"/>
              <a:t>2. Posizionare il </a:t>
            </a:r>
            <a:r>
              <a:rPr lang="it-IT" sz="2600" dirty="0" err="1"/>
              <a:t>logger</a:t>
            </a:r>
            <a:r>
              <a:rPr lang="it-IT" sz="2600" dirty="0"/>
              <a:t> nel punto di misurazione (vedere cap. 4.3)</a:t>
            </a:r>
          </a:p>
          <a:p>
            <a:pPr lvl="0"/>
            <a:r>
              <a:rPr lang="it-IT" sz="2600" dirty="0"/>
              <a:t>3. Il </a:t>
            </a:r>
            <a:r>
              <a:rPr lang="it-IT" sz="2600" dirty="0" err="1"/>
              <a:t>logger</a:t>
            </a:r>
            <a:r>
              <a:rPr lang="it-IT" sz="2600" dirty="0"/>
              <a:t> funziona autonomamente, quindi rileva i dati di misurazione nei momenti prestabiliti.</a:t>
            </a:r>
          </a:p>
          <a:p>
            <a:pPr lvl="0"/>
            <a:r>
              <a:rPr lang="it-IT" sz="2600" dirty="0"/>
              <a:t>4. Leggere i risultati di misurazione mediante il Master (vedere cap. 5.5.2).</a:t>
            </a:r>
          </a:p>
          <a:p>
            <a:r>
              <a:rPr lang="it-IT" sz="2600" dirty="0"/>
              <a:t> </a:t>
            </a:r>
          </a:p>
        </p:txBody>
      </p:sp>
    </p:spTree>
    <p:extLst>
      <p:ext uri="{BB962C8B-B14F-4D97-AF65-F5344CB8AC3E}">
        <p14:creationId xmlns:p14="http://schemas.microsoft.com/office/powerpoint/2010/main" val="33870764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F1AB5-F77B-A20B-C0D9-FFDB7FFB63A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ED3EFAA-EFFB-B1B0-5FA4-350F36731172}"/>
              </a:ext>
            </a:extLst>
          </p:cNvPr>
          <p:cNvSpPr txBox="1">
            <a:spLocks noChangeArrowheads="1"/>
          </p:cNvSpPr>
          <p:nvPr/>
        </p:nvSpPr>
        <p:spPr bwMode="auto">
          <a:xfrm>
            <a:off x="251520" y="27284"/>
            <a:ext cx="8229600" cy="4493538"/>
          </a:xfrm>
          <a:prstGeom prst="rect">
            <a:avLst/>
          </a:prstGeom>
          <a:noFill/>
          <a:ln w="9525">
            <a:noFill/>
            <a:miter lim="800000"/>
            <a:headEnd/>
            <a:tailEnd/>
          </a:ln>
        </p:spPr>
        <p:txBody>
          <a:bodyPr>
            <a:spAutoFit/>
          </a:bodyPr>
          <a:lstStyle/>
          <a:p>
            <a:endParaRPr lang="en-US" sz="2600" i="1" dirty="0"/>
          </a:p>
          <a:p>
            <a:r>
              <a:rPr lang="en-US" sz="2600" i="1" dirty="0"/>
              <a:t>Der Logger </a:t>
            </a:r>
            <a:r>
              <a:rPr lang="en-US" sz="2600" i="1" dirty="0" err="1"/>
              <a:t>sendet</a:t>
            </a:r>
            <a:r>
              <a:rPr lang="en-US" sz="2600" i="1" dirty="0"/>
              <a:t> </a:t>
            </a:r>
            <a:r>
              <a:rPr lang="en-US" sz="2600" i="1" dirty="0" err="1"/>
              <a:t>regelmäßig</a:t>
            </a:r>
            <a:r>
              <a:rPr lang="en-US" sz="2600" i="1" dirty="0"/>
              <a:t> </a:t>
            </a:r>
            <a:r>
              <a:rPr lang="en-US" sz="2600" i="1" dirty="0" err="1"/>
              <a:t>innerhalb</a:t>
            </a:r>
            <a:r>
              <a:rPr lang="en-US" sz="2600" i="1" dirty="0"/>
              <a:t> </a:t>
            </a:r>
            <a:r>
              <a:rPr lang="en-US" sz="2600" i="1" dirty="0" err="1"/>
              <a:t>eines</a:t>
            </a:r>
            <a:r>
              <a:rPr lang="en-US" sz="2600" i="1" dirty="0"/>
              <a:t> </a:t>
            </a:r>
            <a:r>
              <a:rPr lang="en-US" sz="2600" i="1" dirty="0" err="1"/>
              <a:t>bestimmten</a:t>
            </a:r>
            <a:r>
              <a:rPr lang="en-US" sz="2600" i="1" dirty="0"/>
              <a:t> </a:t>
            </a:r>
            <a:r>
              <a:rPr lang="en-US" sz="2600" i="1" dirty="0" err="1"/>
              <a:t>Zeitraums</a:t>
            </a:r>
            <a:r>
              <a:rPr lang="en-US" sz="2600" i="1" dirty="0"/>
              <a:t> die </a:t>
            </a:r>
            <a:r>
              <a:rPr lang="en-US" sz="2600" i="1" dirty="0" err="1"/>
              <a:t>Messergebnisse</a:t>
            </a:r>
            <a:r>
              <a:rPr lang="en-US" sz="2600" i="1" dirty="0"/>
              <a:t>. </a:t>
            </a:r>
            <a:r>
              <a:rPr lang="it-IT" sz="2600" i="1" dirty="0" err="1"/>
              <a:t>Dieser</a:t>
            </a:r>
            <a:r>
              <a:rPr lang="it-IT" sz="2600" i="1" dirty="0"/>
              <a:t> </a:t>
            </a:r>
            <a:r>
              <a:rPr lang="it-IT" sz="2600" i="1" dirty="0" err="1"/>
              <a:t>Zeitraum</a:t>
            </a:r>
            <a:r>
              <a:rPr lang="it-IT" sz="2600" i="1" dirty="0"/>
              <a:t> </a:t>
            </a:r>
            <a:r>
              <a:rPr lang="it-IT" sz="2600" i="1" dirty="0" err="1"/>
              <a:t>wird</a:t>
            </a:r>
            <a:r>
              <a:rPr lang="it-IT" sz="2600" i="1" dirty="0"/>
              <a:t> </a:t>
            </a:r>
            <a:r>
              <a:rPr lang="it-IT" sz="2600" i="1" dirty="0" err="1"/>
              <a:t>Funkzeitfenster</a:t>
            </a:r>
            <a:r>
              <a:rPr lang="it-IT" sz="2600" i="1" dirty="0"/>
              <a:t> </a:t>
            </a:r>
            <a:r>
              <a:rPr lang="it-IT" sz="2600" i="1" dirty="0" err="1"/>
              <a:t>genannt</a:t>
            </a:r>
            <a:r>
              <a:rPr lang="it-IT" sz="2600" i="1" dirty="0"/>
              <a:t> und </a:t>
            </a:r>
            <a:r>
              <a:rPr lang="it-IT" sz="2600" i="1" dirty="0" err="1"/>
              <a:t>beim</a:t>
            </a:r>
            <a:r>
              <a:rPr lang="it-IT" sz="2600" i="1" dirty="0"/>
              <a:t> </a:t>
            </a:r>
            <a:r>
              <a:rPr lang="it-IT" sz="2600" i="1" dirty="0" err="1"/>
              <a:t>Programmieren</a:t>
            </a:r>
            <a:r>
              <a:rPr lang="it-IT" sz="2600" i="1" dirty="0"/>
              <a:t> </a:t>
            </a:r>
            <a:r>
              <a:rPr lang="it-IT" sz="2600" i="1" dirty="0" err="1"/>
              <a:t>festgelegt</a:t>
            </a:r>
            <a:r>
              <a:rPr lang="it-IT" sz="2600" i="1" dirty="0"/>
              <a:t>. </a:t>
            </a:r>
          </a:p>
          <a:p>
            <a:endParaRPr lang="it-IT" sz="2600" dirty="0"/>
          </a:p>
          <a:p>
            <a:endParaRPr lang="it-IT" sz="2600" dirty="0"/>
          </a:p>
          <a:p>
            <a:r>
              <a:rPr lang="it-IT" sz="2600" dirty="0"/>
              <a:t>Il </a:t>
            </a:r>
            <a:r>
              <a:rPr lang="it-IT" sz="2600" dirty="0" err="1"/>
              <a:t>logger</a:t>
            </a:r>
            <a:r>
              <a:rPr lang="it-IT" sz="2600" dirty="0"/>
              <a:t> invia a cadenza regolare i risultati di misurazione entro uno specifico lasso di tempo. Quest’ultimo viene stabilito durante la programmazione e prende il nome di “finestra temporale radio”. </a:t>
            </a:r>
          </a:p>
        </p:txBody>
      </p:sp>
    </p:spTree>
    <p:extLst>
      <p:ext uri="{BB962C8B-B14F-4D97-AF65-F5344CB8AC3E}">
        <p14:creationId xmlns:p14="http://schemas.microsoft.com/office/powerpoint/2010/main" val="28909453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F5577-9526-3986-2F1E-A52AD1A72E9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E78121E-1579-BDE6-D995-983D8D374045}"/>
              </a:ext>
            </a:extLst>
          </p:cNvPr>
          <p:cNvSpPr txBox="1">
            <a:spLocks noChangeArrowheads="1"/>
          </p:cNvSpPr>
          <p:nvPr/>
        </p:nvSpPr>
        <p:spPr bwMode="auto">
          <a:xfrm>
            <a:off x="381000" y="228600"/>
            <a:ext cx="8229600" cy="4893647"/>
          </a:xfrm>
          <a:prstGeom prst="rect">
            <a:avLst/>
          </a:prstGeom>
          <a:noFill/>
          <a:ln w="9525">
            <a:noFill/>
            <a:miter lim="800000"/>
            <a:headEnd/>
            <a:tailEnd/>
          </a:ln>
        </p:spPr>
        <p:txBody>
          <a:bodyPr>
            <a:spAutoFit/>
          </a:bodyPr>
          <a:lstStyle/>
          <a:p>
            <a:r>
              <a:rPr lang="en-US" sz="2600" i="1" dirty="0"/>
              <a:t>Zum </a:t>
            </a:r>
            <a:r>
              <a:rPr lang="en-US" sz="2600" i="1" dirty="0" err="1"/>
              <a:t>Auslesen</a:t>
            </a:r>
            <a:r>
              <a:rPr lang="en-US" sz="2600" i="1" dirty="0"/>
              <a:t> der </a:t>
            </a:r>
            <a:r>
              <a:rPr lang="en-US" sz="2600" i="1" dirty="0" err="1"/>
              <a:t>Daten</a:t>
            </a:r>
            <a:r>
              <a:rPr lang="en-US" sz="2600" i="1" dirty="0"/>
              <a:t> muss </a:t>
            </a:r>
            <a:r>
              <a:rPr lang="en-US" sz="2600" i="1" dirty="0" err="1"/>
              <a:t>sich</a:t>
            </a:r>
            <a:r>
              <a:rPr lang="en-US" sz="2600" i="1" dirty="0"/>
              <a:t> der </a:t>
            </a:r>
            <a:r>
              <a:rPr lang="en-US" sz="2600" i="1" dirty="0" err="1"/>
              <a:t>Nutzer</a:t>
            </a:r>
            <a:r>
              <a:rPr lang="en-US" sz="2600" i="1" dirty="0"/>
              <a:t> </a:t>
            </a:r>
            <a:r>
              <a:rPr lang="en-US" sz="2600" i="1" dirty="0" err="1"/>
              <a:t>mit</a:t>
            </a:r>
            <a:r>
              <a:rPr lang="en-US" sz="2600" i="1" dirty="0"/>
              <a:t> dem Master in den </a:t>
            </a:r>
            <a:r>
              <a:rPr lang="en-US" sz="2600" i="1" dirty="0" err="1"/>
              <a:t>Funkbereich</a:t>
            </a:r>
            <a:r>
              <a:rPr lang="en-US" sz="2600" i="1" dirty="0"/>
              <a:t> des Loggers </a:t>
            </a:r>
            <a:r>
              <a:rPr lang="en-US" sz="2600" i="1" dirty="0" err="1"/>
              <a:t>begeben</a:t>
            </a:r>
            <a:r>
              <a:rPr lang="en-US" sz="2600" i="1" dirty="0"/>
              <a:t>. </a:t>
            </a:r>
            <a:r>
              <a:rPr lang="en-US" sz="2600" i="1" dirty="0" err="1"/>
              <a:t>Sobald</a:t>
            </a:r>
            <a:r>
              <a:rPr lang="en-US" sz="2600" i="1" dirty="0"/>
              <a:t> </a:t>
            </a:r>
            <a:r>
              <a:rPr lang="en-US" sz="2600" i="1" dirty="0" err="1"/>
              <a:t>sich</a:t>
            </a:r>
            <a:r>
              <a:rPr lang="en-US" sz="2600" i="1" dirty="0"/>
              <a:t> der </a:t>
            </a:r>
            <a:r>
              <a:rPr lang="en-US" sz="2600" i="1" dirty="0" err="1"/>
              <a:t>Nutzer</a:t>
            </a:r>
            <a:r>
              <a:rPr lang="en-US" sz="2600" i="1" dirty="0"/>
              <a:t> </a:t>
            </a:r>
            <a:r>
              <a:rPr lang="en-US" sz="2600" i="1" dirty="0" err="1"/>
              <a:t>im</a:t>
            </a:r>
            <a:r>
              <a:rPr lang="en-US" sz="2600" i="1" dirty="0"/>
              <a:t> </a:t>
            </a:r>
            <a:r>
              <a:rPr lang="en-US" sz="2600" i="1" dirty="0" err="1"/>
              <a:t>Funkbereich</a:t>
            </a:r>
            <a:r>
              <a:rPr lang="en-US" sz="2600" i="1" dirty="0"/>
              <a:t> </a:t>
            </a:r>
            <a:r>
              <a:rPr lang="en-US" sz="2600" i="1" dirty="0" err="1"/>
              <a:t>befindet</a:t>
            </a:r>
            <a:r>
              <a:rPr lang="en-US" sz="2600" i="1" dirty="0"/>
              <a:t>, </a:t>
            </a:r>
            <a:r>
              <a:rPr lang="en-US" sz="2600" i="1" dirty="0" err="1"/>
              <a:t>werden</a:t>
            </a:r>
            <a:r>
              <a:rPr lang="en-US" sz="2600" i="1" dirty="0"/>
              <a:t> die </a:t>
            </a:r>
            <a:r>
              <a:rPr lang="en-US" sz="2600" i="1" dirty="0" err="1"/>
              <a:t>Messergebnisse</a:t>
            </a:r>
            <a:r>
              <a:rPr lang="en-US" sz="2600" i="1" dirty="0"/>
              <a:t> </a:t>
            </a:r>
            <a:r>
              <a:rPr lang="en-US" sz="2600" i="1" dirty="0" err="1"/>
              <a:t>automatisch</a:t>
            </a:r>
            <a:r>
              <a:rPr lang="en-US" sz="2600" i="1" dirty="0"/>
              <a:t> </a:t>
            </a:r>
            <a:r>
              <a:rPr lang="en-US" sz="2600" i="1" dirty="0" err="1"/>
              <a:t>vom</a:t>
            </a:r>
            <a:r>
              <a:rPr lang="en-US" sz="2600" i="1" dirty="0"/>
              <a:t> Logger </a:t>
            </a:r>
            <a:r>
              <a:rPr lang="en-US" sz="2600" i="1" dirty="0" err="1"/>
              <a:t>zum</a:t>
            </a:r>
            <a:r>
              <a:rPr lang="en-US" sz="2600" i="1" dirty="0"/>
              <a:t> Master </a:t>
            </a:r>
            <a:r>
              <a:rPr lang="en-US" sz="2600" i="1" dirty="0" err="1"/>
              <a:t>übertragen</a:t>
            </a:r>
            <a:r>
              <a:rPr lang="en-US" sz="2600" i="1" dirty="0"/>
              <a:t>. </a:t>
            </a:r>
          </a:p>
          <a:p>
            <a:endParaRPr lang="en-US" sz="2600" i="1" dirty="0"/>
          </a:p>
          <a:p>
            <a:r>
              <a:rPr lang="it-IT" sz="2600" dirty="0"/>
              <a:t>Per la lettura dei dati è necessario che l’utilizzatore si rechi nella medesima zona radio del Master. Non appena l’utilizzatore si troverà all’interno di quest’ultima, i risultati di misurazione saranno trasmessi in automatico dal </a:t>
            </a:r>
            <a:r>
              <a:rPr lang="it-IT" sz="2600" dirty="0" err="1"/>
              <a:t>Logger</a:t>
            </a:r>
            <a:r>
              <a:rPr lang="it-IT" sz="2600" dirty="0"/>
              <a:t> al Master.</a:t>
            </a:r>
          </a:p>
          <a:p>
            <a:endParaRPr lang="it-IT" sz="2600" dirty="0"/>
          </a:p>
        </p:txBody>
      </p:sp>
    </p:spTree>
    <p:extLst>
      <p:ext uri="{BB962C8B-B14F-4D97-AF65-F5344CB8AC3E}">
        <p14:creationId xmlns:p14="http://schemas.microsoft.com/office/powerpoint/2010/main" val="4098840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F1F58-2886-4084-EF87-C6233B36BE8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C3FC745-07FC-A844-EC3E-0F76D4C8B782}"/>
              </a:ext>
            </a:extLst>
          </p:cNvPr>
          <p:cNvSpPr txBox="1">
            <a:spLocks noChangeArrowheads="1"/>
          </p:cNvSpPr>
          <p:nvPr/>
        </p:nvSpPr>
        <p:spPr bwMode="auto">
          <a:xfrm>
            <a:off x="381000" y="228600"/>
            <a:ext cx="8229600" cy="5663089"/>
          </a:xfrm>
          <a:prstGeom prst="rect">
            <a:avLst/>
          </a:prstGeom>
          <a:noFill/>
          <a:ln w="9525">
            <a:noFill/>
            <a:miter lim="800000"/>
            <a:headEnd/>
            <a:tailEnd/>
          </a:ln>
        </p:spPr>
        <p:txBody>
          <a:bodyPr>
            <a:spAutoFit/>
          </a:bodyPr>
          <a:lstStyle/>
          <a:p>
            <a:r>
              <a:rPr lang="it-IT" sz="2600" i="1" dirty="0"/>
              <a:t>Die </a:t>
            </a:r>
            <a:r>
              <a:rPr lang="it-IT" sz="2600" i="1" dirty="0" err="1"/>
              <a:t>grafische</a:t>
            </a:r>
            <a:r>
              <a:rPr lang="it-IT" sz="2600" i="1" dirty="0"/>
              <a:t> </a:t>
            </a:r>
            <a:r>
              <a:rPr lang="it-IT" sz="2600" i="1" dirty="0" err="1"/>
              <a:t>Darstellung</a:t>
            </a:r>
            <a:r>
              <a:rPr lang="it-IT" sz="2600" i="1" dirty="0"/>
              <a:t> </a:t>
            </a:r>
            <a:r>
              <a:rPr lang="it-IT" sz="2600" i="1" dirty="0" err="1"/>
              <a:t>der</a:t>
            </a:r>
            <a:r>
              <a:rPr lang="it-IT" sz="2600" i="1" dirty="0"/>
              <a:t> </a:t>
            </a:r>
            <a:r>
              <a:rPr lang="it-IT" sz="2600" i="1" dirty="0" err="1"/>
              <a:t>Messung</a:t>
            </a:r>
            <a:r>
              <a:rPr lang="it-IT" sz="2600" i="1" dirty="0"/>
              <a:t> (</a:t>
            </a:r>
            <a:r>
              <a:rPr lang="it-IT" sz="2600" i="1" dirty="0" err="1"/>
              <a:t>Messkurve</a:t>
            </a:r>
            <a:r>
              <a:rPr lang="it-IT" sz="2600" i="1" dirty="0"/>
              <a:t>) und die </a:t>
            </a:r>
            <a:r>
              <a:rPr lang="it-IT" sz="2600" i="1" dirty="0" err="1"/>
              <a:t>Loggerdaten</a:t>
            </a:r>
            <a:r>
              <a:rPr lang="it-IT" sz="2600" i="1" dirty="0"/>
              <a:t> </a:t>
            </a:r>
            <a:r>
              <a:rPr lang="it-IT" sz="2600" i="1" dirty="0" err="1"/>
              <a:t>können</a:t>
            </a:r>
            <a:r>
              <a:rPr lang="it-IT" sz="2600" i="1" dirty="0"/>
              <a:t> </a:t>
            </a:r>
            <a:r>
              <a:rPr lang="it-IT" sz="2600" i="1" dirty="0" err="1"/>
              <a:t>zusätzlich</a:t>
            </a:r>
            <a:r>
              <a:rPr lang="it-IT" sz="2600" i="1" dirty="0"/>
              <a:t> </a:t>
            </a:r>
            <a:r>
              <a:rPr lang="it-IT" sz="2600" i="1" dirty="0" err="1"/>
              <a:t>ausgelesen</a:t>
            </a:r>
            <a:r>
              <a:rPr lang="it-IT" sz="2600" i="1" dirty="0"/>
              <a:t> </a:t>
            </a:r>
            <a:r>
              <a:rPr lang="it-IT" sz="2600" i="1" dirty="0" err="1"/>
              <a:t>werden</a:t>
            </a:r>
            <a:r>
              <a:rPr lang="it-IT" sz="2600" i="1" dirty="0"/>
              <a:t>. </a:t>
            </a:r>
          </a:p>
          <a:p>
            <a:endParaRPr lang="en-US" sz="2600" i="1" dirty="0"/>
          </a:p>
          <a:p>
            <a:r>
              <a:rPr lang="en-US" sz="2600" i="1" dirty="0"/>
              <a:t>5. </a:t>
            </a:r>
            <a:r>
              <a:rPr lang="en-US" sz="2600" i="1" dirty="0" err="1"/>
              <a:t>Messergebnisse</a:t>
            </a:r>
            <a:r>
              <a:rPr lang="en-US" sz="2600" i="1" dirty="0"/>
              <a:t> </a:t>
            </a:r>
            <a:r>
              <a:rPr lang="en-US" sz="2600" i="1" dirty="0" err="1"/>
              <a:t>sofort</a:t>
            </a:r>
            <a:r>
              <a:rPr lang="en-US" sz="2600" i="1" dirty="0"/>
              <a:t> </a:t>
            </a:r>
            <a:r>
              <a:rPr lang="en-US" sz="2600" i="1" dirty="0" err="1"/>
              <a:t>oder</a:t>
            </a:r>
            <a:r>
              <a:rPr lang="en-US" sz="2600" i="1" dirty="0"/>
              <a:t> </a:t>
            </a:r>
            <a:r>
              <a:rPr lang="en-US" sz="2600" i="1" dirty="0" err="1"/>
              <a:t>später</a:t>
            </a:r>
            <a:r>
              <a:rPr lang="en-US" sz="2600" i="1" dirty="0"/>
              <a:t> </a:t>
            </a:r>
            <a:r>
              <a:rPr lang="en-US" sz="2600" i="1" dirty="0" err="1"/>
              <a:t>mit</a:t>
            </a:r>
            <a:r>
              <a:rPr lang="en-US" sz="2600" i="1" dirty="0"/>
              <a:t> dem Master </a:t>
            </a:r>
            <a:r>
              <a:rPr lang="en-US" sz="2600" i="1" dirty="0" err="1"/>
              <a:t>auswerten</a:t>
            </a:r>
            <a:r>
              <a:rPr lang="en-US" sz="2600" i="1" dirty="0"/>
              <a:t> (</a:t>
            </a:r>
            <a:r>
              <a:rPr lang="en-US" sz="2600" i="1" dirty="0" err="1"/>
              <a:t>siehe</a:t>
            </a:r>
            <a:r>
              <a:rPr lang="en-US" sz="2600" i="1" dirty="0"/>
              <a:t> Kap. 5.5.2.2 – Kap. 5.5.2.4, Kap. 5.5.4) </a:t>
            </a:r>
          </a:p>
          <a:p>
            <a:endParaRPr lang="en-US" sz="2600" i="1" dirty="0"/>
          </a:p>
          <a:p>
            <a:r>
              <a:rPr lang="it-IT" sz="2600" dirty="0"/>
              <a:t>In aggiunta è possibile leggere i dati del </a:t>
            </a:r>
            <a:r>
              <a:rPr lang="it-IT" sz="2600" dirty="0" err="1"/>
              <a:t>logger</a:t>
            </a:r>
            <a:r>
              <a:rPr lang="it-IT" sz="2600" dirty="0"/>
              <a:t> e visionare la rappresentazione grafica del processo di misurazione (curva di misurazione).  </a:t>
            </a:r>
          </a:p>
          <a:p>
            <a:endParaRPr lang="it-IT" sz="2600" dirty="0"/>
          </a:p>
          <a:p>
            <a:r>
              <a:rPr lang="it-IT" sz="2600" dirty="0"/>
              <a:t>5. Valutare i risultati di misurazione seduta stante o successivamente attraverso il Master.</a:t>
            </a:r>
            <a:endParaRPr lang="it-IT" sz="2600" i="1" dirty="0"/>
          </a:p>
          <a:p>
            <a:endParaRPr lang="it-IT" dirty="0"/>
          </a:p>
          <a:p>
            <a:endParaRPr lang="it-IT" sz="2600" dirty="0"/>
          </a:p>
        </p:txBody>
      </p:sp>
    </p:spTree>
    <p:extLst>
      <p:ext uri="{BB962C8B-B14F-4D97-AF65-F5344CB8AC3E}">
        <p14:creationId xmlns:p14="http://schemas.microsoft.com/office/powerpoint/2010/main" val="7742066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316D7-75B9-5826-A620-FEC62AA4A06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BB15AF6-5385-3D76-0F1D-14748FF4AF7B}"/>
              </a:ext>
            </a:extLst>
          </p:cNvPr>
          <p:cNvSpPr txBox="1">
            <a:spLocks noChangeArrowheads="1"/>
          </p:cNvSpPr>
          <p:nvPr/>
        </p:nvSpPr>
        <p:spPr bwMode="auto">
          <a:xfrm>
            <a:off x="381000" y="228600"/>
            <a:ext cx="8229600" cy="4893647"/>
          </a:xfrm>
          <a:prstGeom prst="rect">
            <a:avLst/>
          </a:prstGeom>
          <a:noFill/>
          <a:ln w="9525">
            <a:noFill/>
            <a:miter lim="800000"/>
            <a:headEnd/>
            <a:tailEnd/>
          </a:ln>
        </p:spPr>
        <p:txBody>
          <a:bodyPr>
            <a:spAutoFit/>
          </a:bodyPr>
          <a:lstStyle/>
          <a:p>
            <a:r>
              <a:rPr lang="en-US" sz="2600" i="1" dirty="0"/>
              <a:t>3.3.2 </a:t>
            </a:r>
            <a:r>
              <a:rPr lang="en-US" sz="2600" i="1" dirty="0" err="1"/>
              <a:t>Funktechnik</a:t>
            </a:r>
            <a:r>
              <a:rPr lang="en-US" sz="2600" i="1" dirty="0"/>
              <a:t> </a:t>
            </a:r>
            <a:r>
              <a:rPr lang="en-US" sz="2600" i="1" dirty="0" err="1"/>
              <a:t>zur</a:t>
            </a:r>
            <a:r>
              <a:rPr lang="en-US" sz="2600" i="1" dirty="0"/>
              <a:t> </a:t>
            </a:r>
            <a:r>
              <a:rPr lang="en-US" sz="2600" i="1" dirty="0" err="1"/>
              <a:t>Datenübertragung</a:t>
            </a:r>
            <a:r>
              <a:rPr lang="en-US" sz="2600" i="1" dirty="0"/>
              <a:t> </a:t>
            </a:r>
            <a:endParaRPr lang="it-IT" sz="2600" i="1" dirty="0"/>
          </a:p>
          <a:p>
            <a:r>
              <a:rPr lang="en-US" sz="2600" i="1" dirty="0"/>
              <a:t>Ein in </a:t>
            </a:r>
            <a:r>
              <a:rPr lang="en-US" sz="2600" i="1" dirty="0" err="1"/>
              <a:t>einen</a:t>
            </a:r>
            <a:r>
              <a:rPr lang="en-US" sz="2600" i="1" dirty="0"/>
              <a:t> Schacht </a:t>
            </a:r>
            <a:r>
              <a:rPr lang="en-US" sz="2600" i="1" dirty="0" err="1"/>
              <a:t>eingebauter</a:t>
            </a:r>
            <a:r>
              <a:rPr lang="en-US" sz="2600" i="1" dirty="0"/>
              <a:t> Logger </a:t>
            </a:r>
            <a:r>
              <a:rPr lang="en-US" sz="2600" i="1" dirty="0" err="1"/>
              <a:t>sendet</a:t>
            </a:r>
            <a:r>
              <a:rPr lang="en-US" sz="2600" i="1" dirty="0"/>
              <a:t> </a:t>
            </a:r>
            <a:r>
              <a:rPr lang="en-US" sz="2600" i="1" dirty="0" err="1"/>
              <a:t>aus</a:t>
            </a:r>
            <a:r>
              <a:rPr lang="en-US" sz="2600" i="1" dirty="0"/>
              <a:t> </a:t>
            </a:r>
            <a:r>
              <a:rPr lang="en-US" sz="2600" i="1" dirty="0" err="1"/>
              <a:t>diesem</a:t>
            </a:r>
            <a:r>
              <a:rPr lang="en-US" sz="2600" i="1" dirty="0"/>
              <a:t> Schacht </a:t>
            </a:r>
            <a:r>
              <a:rPr lang="en-US" sz="2600" i="1" dirty="0" err="1"/>
              <a:t>heraus</a:t>
            </a:r>
            <a:r>
              <a:rPr lang="en-US" sz="2600" i="1" dirty="0"/>
              <a:t>. Die </a:t>
            </a:r>
            <a:r>
              <a:rPr lang="en-US" sz="2600" i="1" dirty="0" err="1"/>
              <a:t>Reichweite</a:t>
            </a:r>
            <a:r>
              <a:rPr lang="en-US" sz="2600" i="1" dirty="0"/>
              <a:t> der </a:t>
            </a:r>
            <a:r>
              <a:rPr lang="en-US" sz="2600" i="1" dirty="0" err="1"/>
              <a:t>Funkwellen</a:t>
            </a:r>
            <a:r>
              <a:rPr lang="en-US" sz="2600" i="1" dirty="0"/>
              <a:t> </a:t>
            </a:r>
            <a:r>
              <a:rPr lang="en-US" sz="2600" i="1" dirty="0" err="1"/>
              <a:t>hängt</a:t>
            </a:r>
            <a:r>
              <a:rPr lang="en-US" sz="2600" i="1" dirty="0"/>
              <a:t> </a:t>
            </a:r>
            <a:r>
              <a:rPr lang="en-US" sz="2600" i="1" dirty="0" err="1"/>
              <a:t>damit</a:t>
            </a:r>
            <a:r>
              <a:rPr lang="en-US" sz="2600" i="1" dirty="0"/>
              <a:t> stark von der </a:t>
            </a:r>
            <a:r>
              <a:rPr lang="en-US" sz="2600" i="1" dirty="0" err="1"/>
              <a:t>abschirmenden</a:t>
            </a:r>
            <a:r>
              <a:rPr lang="en-US" sz="2600" i="1" dirty="0"/>
              <a:t> </a:t>
            </a:r>
            <a:r>
              <a:rPr lang="en-US" sz="2600" i="1" dirty="0" err="1"/>
              <a:t>Wirkung</a:t>
            </a:r>
            <a:r>
              <a:rPr lang="en-US" sz="2600" i="1" dirty="0"/>
              <a:t> des Schachtes und </a:t>
            </a:r>
            <a:r>
              <a:rPr lang="en-US" sz="2600" i="1" dirty="0" err="1"/>
              <a:t>insbesondere</a:t>
            </a:r>
            <a:r>
              <a:rPr lang="en-US" sz="2600" i="1" dirty="0"/>
              <a:t> des </a:t>
            </a:r>
            <a:r>
              <a:rPr lang="en-US" sz="2600" i="1" dirty="0" err="1"/>
              <a:t>Deckels</a:t>
            </a:r>
            <a:r>
              <a:rPr lang="en-US" sz="2600" i="1" dirty="0"/>
              <a:t> ab. </a:t>
            </a:r>
            <a:endParaRPr lang="it-IT" sz="2600" i="1" dirty="0"/>
          </a:p>
          <a:p>
            <a:endParaRPr lang="it-IT" sz="2600" i="1" dirty="0"/>
          </a:p>
          <a:p>
            <a:r>
              <a:rPr lang="it-IT" sz="2600" b="1" dirty="0"/>
              <a:t>3.3.3 Tecnologia radio per la trasmissione dei dati </a:t>
            </a:r>
            <a:endParaRPr lang="it-IT" sz="2600" dirty="0"/>
          </a:p>
          <a:p>
            <a:r>
              <a:rPr lang="it-IT" sz="2600" dirty="0"/>
              <a:t>Un </a:t>
            </a:r>
            <a:r>
              <a:rPr lang="it-IT" sz="2600" dirty="0" err="1"/>
              <a:t>logger</a:t>
            </a:r>
            <a:r>
              <a:rPr lang="it-IT" sz="2600" dirty="0"/>
              <a:t> installato in un pozzo invia segnali verso l’esterno. La portata delle onde radio dipende fortemente dall’effetto di schermatura del pozzo e, in particolare, dal coperchio. </a:t>
            </a:r>
          </a:p>
          <a:p>
            <a:endParaRPr lang="it-IT" sz="2600" dirty="0"/>
          </a:p>
        </p:txBody>
      </p:sp>
    </p:spTree>
    <p:extLst>
      <p:ext uri="{BB962C8B-B14F-4D97-AF65-F5344CB8AC3E}">
        <p14:creationId xmlns:p14="http://schemas.microsoft.com/office/powerpoint/2010/main" val="33758002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0DA65-08C3-B016-C7E1-6DB1BD32351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218F013-0A47-1457-9DF8-FD39466ED2A3}"/>
              </a:ext>
            </a:extLst>
          </p:cNvPr>
          <p:cNvSpPr txBox="1">
            <a:spLocks noChangeArrowheads="1"/>
          </p:cNvSpPr>
          <p:nvPr/>
        </p:nvSpPr>
        <p:spPr bwMode="auto">
          <a:xfrm>
            <a:off x="381000" y="228600"/>
            <a:ext cx="8229600" cy="3693319"/>
          </a:xfrm>
          <a:prstGeom prst="rect">
            <a:avLst/>
          </a:prstGeom>
          <a:noFill/>
          <a:ln w="9525">
            <a:noFill/>
            <a:miter lim="800000"/>
            <a:headEnd/>
            <a:tailEnd/>
          </a:ln>
        </p:spPr>
        <p:txBody>
          <a:bodyPr>
            <a:spAutoFit/>
          </a:bodyPr>
          <a:lstStyle/>
          <a:p>
            <a:r>
              <a:rPr lang="en-US" sz="2600" i="1" dirty="0"/>
              <a:t>In der Regel </a:t>
            </a:r>
            <a:r>
              <a:rPr lang="en-US" sz="2600" i="1" dirty="0" err="1"/>
              <a:t>können</a:t>
            </a:r>
            <a:r>
              <a:rPr lang="en-US" sz="2600" i="1" dirty="0"/>
              <a:t> die </a:t>
            </a:r>
            <a:r>
              <a:rPr lang="en-US" sz="2600" i="1" dirty="0" err="1"/>
              <a:t>Funkwellen</a:t>
            </a:r>
            <a:r>
              <a:rPr lang="en-US" sz="2600" i="1" dirty="0"/>
              <a:t> in </a:t>
            </a:r>
            <a:r>
              <a:rPr lang="en-US" sz="2600" i="1" dirty="0" err="1"/>
              <a:t>einem</a:t>
            </a:r>
            <a:r>
              <a:rPr lang="en-US" sz="2600" i="1" dirty="0"/>
              <a:t> </a:t>
            </a:r>
            <a:r>
              <a:rPr lang="en-US" sz="2600" i="1" dirty="0" err="1"/>
              <a:t>Bereich</a:t>
            </a:r>
            <a:r>
              <a:rPr lang="en-US" sz="2600" i="1" dirty="0"/>
              <a:t> von 30 – 70 m um den </a:t>
            </a:r>
            <a:r>
              <a:rPr lang="en-US" sz="2600" i="1" dirty="0" err="1"/>
              <a:t>Fundort</a:t>
            </a:r>
            <a:r>
              <a:rPr lang="en-US" sz="2600" i="1" dirty="0"/>
              <a:t> gut </a:t>
            </a:r>
            <a:r>
              <a:rPr lang="en-US" sz="2600" i="1" dirty="0" err="1"/>
              <a:t>empfangen</a:t>
            </a:r>
            <a:r>
              <a:rPr lang="en-US" sz="2600" i="1" dirty="0"/>
              <a:t> </a:t>
            </a:r>
            <a:r>
              <a:rPr lang="en-US" sz="2600" i="1" dirty="0" err="1"/>
              <a:t>werden</a:t>
            </a:r>
            <a:r>
              <a:rPr lang="en-US" sz="2600" i="1" dirty="0"/>
              <a:t>. </a:t>
            </a:r>
            <a:r>
              <a:rPr lang="it-IT" sz="2600" i="1" dirty="0"/>
              <a:t>Bei </a:t>
            </a:r>
            <a:r>
              <a:rPr lang="it-IT" sz="2600" i="1" dirty="0" err="1"/>
              <a:t>Kunststoffdeckeln</a:t>
            </a:r>
            <a:r>
              <a:rPr lang="it-IT" sz="2600" i="1" dirty="0"/>
              <a:t> </a:t>
            </a:r>
            <a:r>
              <a:rPr lang="it-IT" sz="2600" i="1" dirty="0" err="1"/>
              <a:t>werden</a:t>
            </a:r>
            <a:r>
              <a:rPr lang="it-IT" sz="2600" i="1" dirty="0"/>
              <a:t> </a:t>
            </a:r>
            <a:r>
              <a:rPr lang="it-IT" sz="2600" i="1" dirty="0" err="1"/>
              <a:t>auch</a:t>
            </a:r>
            <a:r>
              <a:rPr lang="it-IT" sz="2600" i="1" dirty="0"/>
              <a:t> 100 – 200 m </a:t>
            </a:r>
            <a:r>
              <a:rPr lang="it-IT" sz="2600" i="1" dirty="0" err="1"/>
              <a:t>erreicht</a:t>
            </a:r>
            <a:r>
              <a:rPr lang="it-IT" sz="2600" i="1" dirty="0"/>
              <a:t>.</a:t>
            </a:r>
          </a:p>
          <a:p>
            <a:endParaRPr lang="it-IT" sz="2600" i="1" dirty="0"/>
          </a:p>
          <a:p>
            <a:r>
              <a:rPr lang="it-IT" sz="2600" dirty="0"/>
              <a:t>Di norma le onde radio possono essere recepite in maniera ottimale in un raggio che va dai 30 ai 70 metri. Nel caso dei coperchi in plastica, le onde radio possono raggiungere anche i 100-200 metri.</a:t>
            </a:r>
            <a:endParaRPr lang="it-IT" sz="2600" i="1" dirty="0"/>
          </a:p>
          <a:p>
            <a:endParaRPr lang="it-IT" sz="2600" dirty="0"/>
          </a:p>
        </p:txBody>
      </p:sp>
    </p:spTree>
    <p:extLst>
      <p:ext uri="{BB962C8B-B14F-4D97-AF65-F5344CB8AC3E}">
        <p14:creationId xmlns:p14="http://schemas.microsoft.com/office/powerpoint/2010/main" val="12527390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B8574-482F-19A0-9C54-AA372E06945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1542994-3620-8F98-0798-4FDA89CEBA6A}"/>
              </a:ext>
            </a:extLst>
          </p:cNvPr>
          <p:cNvSpPr txBox="1">
            <a:spLocks noChangeArrowheads="1"/>
          </p:cNvSpPr>
          <p:nvPr/>
        </p:nvSpPr>
        <p:spPr bwMode="auto">
          <a:xfrm>
            <a:off x="381000" y="228600"/>
            <a:ext cx="8229600" cy="6401753"/>
          </a:xfrm>
          <a:prstGeom prst="rect">
            <a:avLst/>
          </a:prstGeom>
          <a:noFill/>
          <a:ln w="9525">
            <a:noFill/>
            <a:miter lim="800000"/>
            <a:headEnd/>
            <a:tailEnd/>
          </a:ln>
        </p:spPr>
        <p:txBody>
          <a:bodyPr>
            <a:spAutoFit/>
          </a:bodyPr>
          <a:lstStyle/>
          <a:p>
            <a:r>
              <a:rPr lang="de-DE" b="1" i="1" dirty="0"/>
              <a:t>3.3.3 Prinzipien der Leckerkennung </a:t>
            </a:r>
            <a:endParaRPr lang="it-IT" i="1" dirty="0"/>
          </a:p>
          <a:p>
            <a:r>
              <a:rPr lang="de-DE" i="1" dirty="0"/>
              <a:t>Für die Leckerkennung werden unterschiedliche Verfahren eingesetzt. </a:t>
            </a:r>
            <a:endParaRPr lang="it-IT" i="1" dirty="0"/>
          </a:p>
          <a:p>
            <a:r>
              <a:rPr lang="de-DE" b="1" i="1" dirty="0"/>
              <a:t>Hinweis</a:t>
            </a:r>
            <a:r>
              <a:rPr lang="de-DE" i="1" dirty="0"/>
              <a:t>: Tritt Netzbrummen auf (Frequenz 50 Hz oder 100 Hz), wird kein </a:t>
            </a:r>
            <a:r>
              <a:rPr lang="de-DE" i="1" dirty="0" err="1"/>
              <a:t>Leckhinweis</a:t>
            </a:r>
            <a:r>
              <a:rPr lang="de-DE" i="1" dirty="0"/>
              <a:t> ausgegeben. Beachten Sie auch die Erklärungen zur Interpretation der Messergebnisse und </a:t>
            </a:r>
            <a:r>
              <a:rPr lang="de-DE" i="1" dirty="0" err="1"/>
              <a:t>Leckhinweise</a:t>
            </a:r>
            <a:r>
              <a:rPr lang="de-DE" i="1" dirty="0"/>
              <a:t> in Kap. 5.5.2.3 – Kap. 5.5.2.5. </a:t>
            </a:r>
          </a:p>
          <a:p>
            <a:endParaRPr lang="de-DE" dirty="0"/>
          </a:p>
          <a:p>
            <a:r>
              <a:rPr lang="it-IT" b="1" dirty="0"/>
              <a:t>3.3.3. Individuazione delle perdite</a:t>
            </a:r>
            <a:endParaRPr lang="it-IT" dirty="0"/>
          </a:p>
          <a:p>
            <a:r>
              <a:rPr lang="it-IT" dirty="0"/>
              <a:t>Per l’individuazione delle perdite possono essere utilizzati diversi metodi.</a:t>
            </a:r>
          </a:p>
          <a:p>
            <a:r>
              <a:rPr lang="it-IT" b="1" dirty="0"/>
              <a:t>Nota: </a:t>
            </a:r>
            <a:r>
              <a:rPr lang="it-IT" dirty="0"/>
              <a:t>in presenza di ronzio di rete (frequenza di 50 Hz o 100 Hz) non viene emesso alcun avviso di perdita. Consultare anche le</a:t>
            </a:r>
            <a:r>
              <a:rPr lang="it-IT" b="1" dirty="0"/>
              <a:t> </a:t>
            </a:r>
            <a:r>
              <a:rPr lang="it-IT" dirty="0"/>
              <a:t>spiegazioni relative all’interpretazione dei risultati di misurazione e degli avvisi di perdita nei Capitoli 5.5.2.3 e 5.5.2.5. </a:t>
            </a:r>
          </a:p>
          <a:p>
            <a:endParaRPr lang="it-IT" dirty="0"/>
          </a:p>
          <a:p>
            <a:endParaRPr lang="it-IT" sz="2600" dirty="0"/>
          </a:p>
        </p:txBody>
      </p:sp>
    </p:spTree>
    <p:extLst>
      <p:ext uri="{BB962C8B-B14F-4D97-AF65-F5344CB8AC3E}">
        <p14:creationId xmlns:p14="http://schemas.microsoft.com/office/powerpoint/2010/main" val="39280511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B8574-482F-19A0-9C54-AA372E06945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1542994-3620-8F98-0798-4FDA89CEBA6A}"/>
              </a:ext>
            </a:extLst>
          </p:cNvPr>
          <p:cNvSpPr txBox="1">
            <a:spLocks noChangeArrowheads="1"/>
          </p:cNvSpPr>
          <p:nvPr/>
        </p:nvSpPr>
        <p:spPr bwMode="auto">
          <a:xfrm>
            <a:off x="381000" y="228600"/>
            <a:ext cx="8229600" cy="5293757"/>
          </a:xfrm>
          <a:prstGeom prst="rect">
            <a:avLst/>
          </a:prstGeom>
          <a:noFill/>
          <a:ln w="9525">
            <a:noFill/>
            <a:miter lim="800000"/>
            <a:headEnd/>
            <a:tailEnd/>
          </a:ln>
        </p:spPr>
        <p:txBody>
          <a:bodyPr>
            <a:spAutoFit/>
          </a:bodyPr>
          <a:lstStyle/>
          <a:p>
            <a:r>
              <a:rPr lang="de-DE" b="1" i="1" dirty="0"/>
              <a:t>3.3.3.1 Leckerkennung im mobilen Betrieb</a:t>
            </a:r>
            <a:r>
              <a:rPr lang="de-DE" i="1" dirty="0"/>
              <a:t> Für die Entscheidung, ob die vom Logger im mobilen Betrieb aufgezeichneten Messdaten auf ein Leck hinweisen oder nicht, wird im </a:t>
            </a:r>
            <a:r>
              <a:rPr lang="de-DE" b="1" i="1" dirty="0"/>
              <a:t>Master</a:t>
            </a:r>
            <a:r>
              <a:rPr lang="de-DE" i="1" dirty="0"/>
              <a:t> eine Alarmschwelle (</a:t>
            </a:r>
            <a:r>
              <a:rPr lang="de-DE" b="1" i="1" dirty="0"/>
              <a:t>absoluter Wert</a:t>
            </a:r>
            <a:r>
              <a:rPr lang="de-DE" i="1" dirty="0"/>
              <a:t>) festgelegt. Überschreitet der gemessene Minimalpegel den vorgegebenen Wert, erhält der Nutzer einen </a:t>
            </a:r>
            <a:r>
              <a:rPr lang="de-DE" i="1" dirty="0" err="1"/>
              <a:t>Leckhinweis</a:t>
            </a:r>
            <a:r>
              <a:rPr lang="de-DE" i="1" dirty="0"/>
              <a:t>. </a:t>
            </a:r>
          </a:p>
          <a:p>
            <a:endParaRPr lang="de-DE" dirty="0"/>
          </a:p>
          <a:p>
            <a:r>
              <a:rPr lang="it-IT" b="1" dirty="0"/>
              <a:t>3.3.3.1 Individuazione delle perdite in modalità mobile</a:t>
            </a:r>
            <a:endParaRPr lang="it-IT" dirty="0"/>
          </a:p>
          <a:p>
            <a:r>
              <a:rPr lang="it-IT" dirty="0"/>
              <a:t>Nel </a:t>
            </a:r>
            <a:r>
              <a:rPr lang="it-IT" b="1" dirty="0"/>
              <a:t>Master </a:t>
            </a:r>
            <a:r>
              <a:rPr lang="it-IT" dirty="0"/>
              <a:t>viene impostata una soglia d’allarme (</a:t>
            </a:r>
            <a:r>
              <a:rPr lang="it-IT" b="1" dirty="0"/>
              <a:t>valore assoluto</a:t>
            </a:r>
            <a:r>
              <a:rPr lang="it-IT" dirty="0"/>
              <a:t>) per valutare se i dati di misurazione registrati dal </a:t>
            </a:r>
            <a:r>
              <a:rPr lang="it-IT" dirty="0" err="1"/>
              <a:t>Logger</a:t>
            </a:r>
            <a:r>
              <a:rPr lang="it-IT" dirty="0"/>
              <a:t> in modalità mobile segnalano una perdita. Se il livello minimo misurato supera il valore predefinito, l’utente riceve un avviso di perdita.</a:t>
            </a:r>
          </a:p>
          <a:p>
            <a:endParaRPr lang="it-IT" sz="2600" dirty="0"/>
          </a:p>
        </p:txBody>
      </p:sp>
    </p:spTree>
    <p:extLst>
      <p:ext uri="{BB962C8B-B14F-4D97-AF65-F5344CB8AC3E}">
        <p14:creationId xmlns:p14="http://schemas.microsoft.com/office/powerpoint/2010/main" val="30367248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B8574-482F-19A0-9C54-AA372E06945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1542994-3620-8F98-0798-4FDA89CEBA6A}"/>
              </a:ext>
            </a:extLst>
          </p:cNvPr>
          <p:cNvSpPr txBox="1">
            <a:spLocks noChangeArrowheads="1"/>
          </p:cNvSpPr>
          <p:nvPr/>
        </p:nvSpPr>
        <p:spPr bwMode="auto">
          <a:xfrm>
            <a:off x="381000" y="228600"/>
            <a:ext cx="8229600" cy="3816429"/>
          </a:xfrm>
          <a:prstGeom prst="rect">
            <a:avLst/>
          </a:prstGeom>
          <a:noFill/>
          <a:ln w="9525">
            <a:noFill/>
            <a:miter lim="800000"/>
            <a:headEnd/>
            <a:tailEnd/>
          </a:ln>
        </p:spPr>
        <p:txBody>
          <a:bodyPr>
            <a:spAutoFit/>
          </a:bodyPr>
          <a:lstStyle/>
          <a:p>
            <a:r>
              <a:rPr lang="de-DE" i="1" dirty="0"/>
              <a:t>Der Höhe der Alarmschwelle ist abhängig vom Rohrmaterial, in dessen Umgebung der Logger eingesetzt wird. Deshalb kann im </a:t>
            </a:r>
            <a:r>
              <a:rPr lang="de-DE" b="1" i="1" dirty="0"/>
              <a:t>Master</a:t>
            </a:r>
            <a:r>
              <a:rPr lang="de-DE" i="1" dirty="0"/>
              <a:t> die Alarmschwelle für jeden Logger separat festgelegt werden. </a:t>
            </a:r>
          </a:p>
          <a:p>
            <a:endParaRPr lang="de-DE" dirty="0"/>
          </a:p>
          <a:p>
            <a:r>
              <a:rPr lang="it-IT" dirty="0"/>
              <a:t>Il livello della soglia d’allarme dipende dal materiale della tubatura in cui viene inserito il </a:t>
            </a:r>
            <a:r>
              <a:rPr lang="it-IT" dirty="0" err="1"/>
              <a:t>Logger</a:t>
            </a:r>
            <a:r>
              <a:rPr lang="it-IT" dirty="0"/>
              <a:t>. Pertanto, nel </a:t>
            </a:r>
            <a:r>
              <a:rPr lang="it-IT" b="1" dirty="0"/>
              <a:t>Master</a:t>
            </a:r>
            <a:r>
              <a:rPr lang="it-IT" dirty="0"/>
              <a:t> è possibile impostare una diversa soglia d’allarme per ogni </a:t>
            </a:r>
            <a:r>
              <a:rPr lang="it-IT" dirty="0" err="1"/>
              <a:t>Logger</a:t>
            </a:r>
            <a:r>
              <a:rPr lang="it-IT" dirty="0"/>
              <a:t>. </a:t>
            </a:r>
          </a:p>
          <a:p>
            <a:endParaRPr lang="it-IT" dirty="0"/>
          </a:p>
          <a:p>
            <a:endParaRPr lang="it-IT" sz="2600" dirty="0"/>
          </a:p>
        </p:txBody>
      </p:sp>
    </p:spTree>
    <p:extLst>
      <p:ext uri="{BB962C8B-B14F-4D97-AF65-F5344CB8AC3E}">
        <p14:creationId xmlns:p14="http://schemas.microsoft.com/office/powerpoint/2010/main" val="29585448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9EB80-AF50-F8DC-D4C8-798B060DB05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A2E6544-AF80-197F-D943-4B6D8B82E3D9}"/>
              </a:ext>
            </a:extLst>
          </p:cNvPr>
          <p:cNvSpPr txBox="1">
            <a:spLocks noChangeArrowheads="1"/>
          </p:cNvSpPr>
          <p:nvPr/>
        </p:nvSpPr>
        <p:spPr bwMode="auto">
          <a:xfrm>
            <a:off x="381000" y="228600"/>
            <a:ext cx="8229600" cy="3539430"/>
          </a:xfrm>
          <a:prstGeom prst="rect">
            <a:avLst/>
          </a:prstGeom>
          <a:noFill/>
          <a:ln w="9525">
            <a:noFill/>
            <a:miter lim="800000"/>
            <a:headEnd/>
            <a:tailEnd/>
          </a:ln>
        </p:spPr>
        <p:txBody>
          <a:bodyPr>
            <a:spAutoFit/>
          </a:bodyPr>
          <a:lstStyle/>
          <a:p>
            <a:r>
              <a:rPr lang="de-DE" sz="2800" dirty="0"/>
              <a:t>Komplikationen betreffen vor allem Menschen mit Vorerkrankungen sowie Menschen in höherem Alter. Auch Schwangere haben besonders für Lungenentzündungen ein erhöhtes Risiko.</a:t>
            </a:r>
          </a:p>
          <a:p>
            <a:endParaRPr lang="de-DE" sz="2800" dirty="0"/>
          </a:p>
          <a:p>
            <a:r>
              <a:rPr lang="it-IT" sz="2800" dirty="0"/>
              <a:t>Le complicazioni riguardano soprattutto gli anziani e le persone con patologie preesistenti. Anche le donne in gravidanza presentano un rischio elevato di polmonite. </a:t>
            </a:r>
          </a:p>
        </p:txBody>
      </p:sp>
    </p:spTree>
    <p:extLst>
      <p:ext uri="{BB962C8B-B14F-4D97-AF65-F5344CB8AC3E}">
        <p14:creationId xmlns:p14="http://schemas.microsoft.com/office/powerpoint/2010/main" val="6232083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B8574-482F-19A0-9C54-AA372E06945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1542994-3620-8F98-0798-4FDA89CEBA6A}"/>
              </a:ext>
            </a:extLst>
          </p:cNvPr>
          <p:cNvSpPr txBox="1">
            <a:spLocks noChangeArrowheads="1"/>
          </p:cNvSpPr>
          <p:nvPr/>
        </p:nvSpPr>
        <p:spPr bwMode="auto">
          <a:xfrm>
            <a:off x="381000" y="228600"/>
            <a:ext cx="8229600" cy="5663089"/>
          </a:xfrm>
          <a:prstGeom prst="rect">
            <a:avLst/>
          </a:prstGeom>
          <a:noFill/>
          <a:ln w="9525">
            <a:noFill/>
            <a:miter lim="800000"/>
            <a:headEnd/>
            <a:tailEnd/>
          </a:ln>
        </p:spPr>
        <p:txBody>
          <a:bodyPr>
            <a:spAutoFit/>
          </a:bodyPr>
          <a:lstStyle/>
          <a:p>
            <a:r>
              <a:rPr lang="de-DE" b="1" i="1" dirty="0"/>
              <a:t>3.3.3.2 Leckerkennung im stationären Betrieb</a:t>
            </a:r>
            <a:r>
              <a:rPr lang="de-DE" i="1" dirty="0"/>
              <a:t> </a:t>
            </a:r>
            <a:endParaRPr lang="it-IT" i="1" dirty="0"/>
          </a:p>
          <a:p>
            <a:r>
              <a:rPr lang="de-DE" i="1" dirty="0"/>
              <a:t>Beim stationären Betrieb des Systems liegt der Leckerkennung eine mathematische Relation zu Grunde, die mit dem Vergleich von Messwerten zu verschiedenen Messzeiten arbeitet (Erkennung von </a:t>
            </a:r>
            <a:r>
              <a:rPr lang="de-DE" b="1" i="1" dirty="0"/>
              <a:t>Veränderungen</a:t>
            </a:r>
            <a:r>
              <a:rPr lang="de-DE" i="1" dirty="0"/>
              <a:t>). Daraus ergeben sich folgende Besonderheiten bei der Auswertung der Messergebnisse: </a:t>
            </a:r>
          </a:p>
          <a:p>
            <a:endParaRPr lang="de-DE" dirty="0"/>
          </a:p>
          <a:p>
            <a:r>
              <a:rPr lang="it-IT" b="1" dirty="0"/>
              <a:t>3.3.3.2 Individuazione delle perdite in modalità stazionaria</a:t>
            </a:r>
            <a:endParaRPr lang="it-IT" dirty="0"/>
          </a:p>
          <a:p>
            <a:r>
              <a:rPr lang="it-IT" dirty="0"/>
              <a:t>Durante il funzionamento stazionario del sistema l’individuazione delle perdite si basa su una relazione matematica che opera confrontando i valori in diversi momenti di misurazione (individuazione delle </a:t>
            </a:r>
            <a:r>
              <a:rPr lang="it-IT" b="1" dirty="0"/>
              <a:t>variazioni</a:t>
            </a:r>
            <a:r>
              <a:rPr lang="it-IT" dirty="0"/>
              <a:t>). Ciò comporta le seguenti particolarità nella valutazione dei risultati di misurazione:</a:t>
            </a:r>
          </a:p>
          <a:p>
            <a:endParaRPr lang="it-IT" dirty="0"/>
          </a:p>
          <a:p>
            <a:endParaRPr lang="it-IT" sz="2600" dirty="0"/>
          </a:p>
        </p:txBody>
      </p:sp>
    </p:spTree>
    <p:extLst>
      <p:ext uri="{BB962C8B-B14F-4D97-AF65-F5344CB8AC3E}">
        <p14:creationId xmlns:p14="http://schemas.microsoft.com/office/powerpoint/2010/main" val="23489961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B8574-482F-19A0-9C54-AA372E06945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1542994-3620-8F98-0798-4FDA89CEBA6A}"/>
              </a:ext>
            </a:extLst>
          </p:cNvPr>
          <p:cNvSpPr txBox="1">
            <a:spLocks noChangeArrowheads="1"/>
          </p:cNvSpPr>
          <p:nvPr/>
        </p:nvSpPr>
        <p:spPr bwMode="auto">
          <a:xfrm>
            <a:off x="381000" y="228600"/>
            <a:ext cx="8229600" cy="4185761"/>
          </a:xfrm>
          <a:prstGeom prst="rect">
            <a:avLst/>
          </a:prstGeom>
          <a:noFill/>
          <a:ln w="9525">
            <a:noFill/>
            <a:miter lim="800000"/>
            <a:headEnd/>
            <a:tailEnd/>
          </a:ln>
        </p:spPr>
        <p:txBody>
          <a:bodyPr>
            <a:spAutoFit/>
          </a:bodyPr>
          <a:lstStyle/>
          <a:p>
            <a:pPr marL="342900" lvl="0" indent="-342900">
              <a:buFont typeface="Arial" panose="020B0604020202020204" pitchFamily="34" charset="0"/>
              <a:buChar char="•"/>
            </a:pPr>
            <a:r>
              <a:rPr lang="de-DE" i="1" dirty="0"/>
              <a:t>Vor der Inbetriebnahme des Systems im stationären Betrieb sollte das Wasserrohrnetz </a:t>
            </a:r>
            <a:r>
              <a:rPr lang="de-DE" i="1" dirty="0" err="1"/>
              <a:t>leckfrei</a:t>
            </a:r>
            <a:r>
              <a:rPr lang="de-DE" i="1" dirty="0"/>
              <a:t> sein.</a:t>
            </a:r>
            <a:endParaRPr lang="it-IT" i="1" dirty="0"/>
          </a:p>
          <a:p>
            <a:pPr marL="342900" lvl="0" indent="-342900">
              <a:buFont typeface="Arial" panose="020B0604020202020204" pitchFamily="34" charset="0"/>
              <a:buChar char="•"/>
            </a:pPr>
            <a:r>
              <a:rPr lang="de-DE" i="1" dirty="0"/>
              <a:t>Es können nur Lecks erkannt werden, die nach Beginn der Überwachung erstmalig auftreten.</a:t>
            </a:r>
          </a:p>
          <a:p>
            <a:pPr marL="342900" lvl="0" indent="-342900">
              <a:buFont typeface="Arial" panose="020B0604020202020204" pitchFamily="34" charset="0"/>
              <a:buChar char="•"/>
            </a:pPr>
            <a:endParaRPr lang="de-DE" dirty="0"/>
          </a:p>
          <a:p>
            <a:pPr marL="342900" lvl="0" indent="-342900">
              <a:buFont typeface="Arial" panose="020B0604020202020204" pitchFamily="34" charset="0"/>
              <a:buChar char="•"/>
            </a:pPr>
            <a:r>
              <a:rPr lang="it-IT" dirty="0"/>
              <a:t>La rete idrica dev’essere priva di perdite prima della messa in funzione del sistema in modalità stazionaria.</a:t>
            </a:r>
          </a:p>
          <a:p>
            <a:pPr marL="342900" lvl="0" indent="-342900">
              <a:buFont typeface="Arial" panose="020B0604020202020204" pitchFamily="34" charset="0"/>
              <a:buChar char="•"/>
            </a:pPr>
            <a:r>
              <a:rPr lang="it-IT" dirty="0"/>
              <a:t>È possibile rilevare solamente le perdite che si verificano per la prima volta dopo l’inizio del monitoraggio.</a:t>
            </a:r>
          </a:p>
          <a:p>
            <a:pPr marL="342900" lvl="0" indent="-342900">
              <a:buFont typeface="Arial" panose="020B0604020202020204" pitchFamily="34" charset="0"/>
              <a:buChar char="•"/>
            </a:pPr>
            <a:endParaRPr lang="it-IT" dirty="0"/>
          </a:p>
          <a:p>
            <a:endParaRPr lang="it-IT" sz="2600" dirty="0"/>
          </a:p>
        </p:txBody>
      </p:sp>
    </p:spTree>
    <p:extLst>
      <p:ext uri="{BB962C8B-B14F-4D97-AF65-F5344CB8AC3E}">
        <p14:creationId xmlns:p14="http://schemas.microsoft.com/office/powerpoint/2010/main" val="39432414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B8574-482F-19A0-9C54-AA372E06945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1542994-3620-8F98-0798-4FDA89CEBA6A}"/>
              </a:ext>
            </a:extLst>
          </p:cNvPr>
          <p:cNvSpPr txBox="1">
            <a:spLocks noChangeArrowheads="1"/>
          </p:cNvSpPr>
          <p:nvPr/>
        </p:nvSpPr>
        <p:spPr bwMode="auto">
          <a:xfrm>
            <a:off x="381000" y="228600"/>
            <a:ext cx="8229600" cy="4555093"/>
          </a:xfrm>
          <a:prstGeom prst="rect">
            <a:avLst/>
          </a:prstGeom>
          <a:noFill/>
          <a:ln w="9525">
            <a:noFill/>
            <a:miter lim="800000"/>
            <a:headEnd/>
            <a:tailEnd/>
          </a:ln>
        </p:spPr>
        <p:txBody>
          <a:bodyPr>
            <a:spAutoFit/>
          </a:bodyPr>
          <a:lstStyle/>
          <a:p>
            <a:pPr marL="342900" lvl="0" indent="-342900">
              <a:buFont typeface="Arial" panose="020B0604020202020204" pitchFamily="34" charset="0"/>
              <a:buChar char="•"/>
            </a:pPr>
            <a:r>
              <a:rPr lang="de-DE" i="1" dirty="0"/>
              <a:t>Ein </a:t>
            </a:r>
            <a:r>
              <a:rPr lang="de-DE" i="1" dirty="0" err="1"/>
              <a:t>Leckhinweis</a:t>
            </a:r>
            <a:r>
              <a:rPr lang="de-DE" i="1" dirty="0"/>
              <a:t> erscheint erst nach der dritten Messung nach dem erstmaligen Auftreten des Lecks, um irrtümliche </a:t>
            </a:r>
            <a:r>
              <a:rPr lang="de-DE" i="1" dirty="0" err="1"/>
              <a:t>Leckhinweise</a:t>
            </a:r>
            <a:r>
              <a:rPr lang="de-DE" i="1" dirty="0"/>
              <a:t> aufgrund kurzzeitiger Störungen zu vermeiden. </a:t>
            </a:r>
            <a:endParaRPr lang="it-IT" i="1" dirty="0"/>
          </a:p>
          <a:p>
            <a:pPr marL="342900" lvl="0" indent="-342900">
              <a:buFont typeface="Arial" panose="020B0604020202020204" pitchFamily="34" charset="0"/>
              <a:buChar char="•"/>
            </a:pPr>
            <a:r>
              <a:rPr lang="de-DE" i="1" dirty="0"/>
              <a:t>Irrtümliche </a:t>
            </a:r>
            <a:r>
              <a:rPr lang="de-DE" i="1" dirty="0" err="1"/>
              <a:t>Leckhinweise</a:t>
            </a:r>
            <a:r>
              <a:rPr lang="de-DE" i="1" dirty="0"/>
              <a:t> durch äußere Einflüsse sind möglich (z. B. lang anhaltender Starkregen).</a:t>
            </a:r>
          </a:p>
          <a:p>
            <a:pPr marL="342900" lvl="0" indent="-342900">
              <a:buFont typeface="Arial" panose="020B0604020202020204" pitchFamily="34" charset="0"/>
              <a:buChar char="•"/>
            </a:pPr>
            <a:endParaRPr lang="de-DE" dirty="0"/>
          </a:p>
          <a:p>
            <a:pPr marL="342900" lvl="0" indent="-342900">
              <a:buFont typeface="Arial" panose="020B0604020202020204" pitchFamily="34" charset="0"/>
              <a:buChar char="•"/>
            </a:pPr>
            <a:r>
              <a:rPr lang="it-IT" dirty="0"/>
              <a:t>Un avviso di perdita compare solo dopo la terza misurazione successiva alla prima comparsa della perdita, per evitare avvisi di perdita errati dovuti a guasti temporanei.</a:t>
            </a:r>
          </a:p>
          <a:p>
            <a:pPr marL="342900" indent="-342900">
              <a:buFont typeface="Arial" panose="020B0604020202020204" pitchFamily="34" charset="0"/>
              <a:buChar char="•"/>
            </a:pPr>
            <a:r>
              <a:rPr lang="it-IT" dirty="0"/>
              <a:t>Sono possibili avvisi di perdita inesatti dovuti a fattori esterni (ad esempio forti precipitazioni persistenti).</a:t>
            </a:r>
          </a:p>
          <a:p>
            <a:endParaRPr lang="it-IT" sz="2600" dirty="0"/>
          </a:p>
        </p:txBody>
      </p:sp>
    </p:spTree>
    <p:extLst>
      <p:ext uri="{BB962C8B-B14F-4D97-AF65-F5344CB8AC3E}">
        <p14:creationId xmlns:p14="http://schemas.microsoft.com/office/powerpoint/2010/main" val="34346713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5262979"/>
          </a:xfrm>
          <a:prstGeom prst="rect">
            <a:avLst/>
          </a:prstGeom>
          <a:noFill/>
          <a:ln w="9525">
            <a:noFill/>
            <a:miter lim="800000"/>
            <a:headEnd/>
            <a:tailEnd/>
          </a:ln>
        </p:spPr>
        <p:txBody>
          <a:bodyPr>
            <a:spAutoFit/>
          </a:bodyPr>
          <a:lstStyle/>
          <a:p>
            <a:r>
              <a:rPr lang="it-IT" dirty="0"/>
              <a:t>Il termine </a:t>
            </a:r>
            <a:r>
              <a:rPr lang="it-IT" b="1" dirty="0"/>
              <a:t>“invecchiamento”</a:t>
            </a:r>
            <a:r>
              <a:rPr lang="it-IT" dirty="0"/>
              <a:t> viene spesso utilizzato per indicare una precisa </a:t>
            </a:r>
            <a:r>
              <a:rPr lang="it-IT" b="1" dirty="0"/>
              <a:t>fase dell’evoluzione del vino</a:t>
            </a:r>
            <a:r>
              <a:rPr lang="it-IT" dirty="0"/>
              <a:t>, quella </a:t>
            </a:r>
            <a:r>
              <a:rPr lang="it-IT" b="1" dirty="0"/>
              <a:t>che avviene all’interno di grossi recipienti</a:t>
            </a:r>
            <a:r>
              <a:rPr lang="it-IT" dirty="0"/>
              <a:t> di vari materiali, solitamente </a:t>
            </a:r>
            <a:r>
              <a:rPr lang="it-IT" b="1" dirty="0"/>
              <a:t>di legno</a:t>
            </a:r>
            <a:r>
              <a:rPr lang="it-IT" dirty="0"/>
              <a:t>, ma anche acciaio o vetroresina, a seconda delle scelte dell’enologo e delle varie tipologie di vino che intende produrre.</a:t>
            </a:r>
          </a:p>
          <a:p>
            <a:r>
              <a:rPr lang="it-IT" dirty="0"/>
              <a:t>Durante il tempo passato in questi recipienti:</a:t>
            </a:r>
          </a:p>
          <a:p>
            <a:r>
              <a:rPr lang="it-IT" dirty="0"/>
              <a:t>1. </a:t>
            </a:r>
            <a:r>
              <a:rPr lang="it-IT" b="1" dirty="0"/>
              <a:t>il vino raggiunge un buon equilibrio</a:t>
            </a:r>
            <a:r>
              <a:rPr lang="it-IT" dirty="0"/>
              <a:t> tra le varie sostanze che lo compongono, soprattutto quelle acide e tanniche.</a:t>
            </a:r>
          </a:p>
          <a:p>
            <a:r>
              <a:rPr lang="it-IT" dirty="0"/>
              <a:t>2. se conservato in botti di legno, </a:t>
            </a:r>
            <a:r>
              <a:rPr lang="it-IT" b="1" dirty="0"/>
              <a:t>il vino arricchisce il suo bouquet di profumi</a:t>
            </a:r>
            <a:r>
              <a:rPr lang="it-IT" dirty="0"/>
              <a:t>, proprio perché il legno cede alcune delle sue sostanze.</a:t>
            </a:r>
          </a:p>
          <a:p>
            <a:r>
              <a:rPr lang="it-IT" dirty="0"/>
              <a:t>3. </a:t>
            </a:r>
            <a:r>
              <a:rPr lang="it-IT" b="1" dirty="0"/>
              <a:t>il vino si stabilizza e raggiunge livelli qualitativi elevati</a:t>
            </a:r>
            <a:r>
              <a:rPr lang="it-IT" dirty="0"/>
              <a:t>, grazie all’ossigeno che penetra, in quantità contenuta, tra i pori delle botti di legno.</a:t>
            </a:r>
          </a:p>
        </p:txBody>
      </p:sp>
    </p:spTree>
    <p:extLst>
      <p:ext uri="{BB962C8B-B14F-4D97-AF65-F5344CB8AC3E}">
        <p14:creationId xmlns:p14="http://schemas.microsoft.com/office/powerpoint/2010/main" val="5511616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4154984"/>
          </a:xfrm>
          <a:prstGeom prst="rect">
            <a:avLst/>
          </a:prstGeom>
          <a:noFill/>
          <a:ln w="9525">
            <a:noFill/>
            <a:miter lim="800000"/>
            <a:headEnd/>
            <a:tailEnd/>
          </a:ln>
        </p:spPr>
        <p:txBody>
          <a:bodyPr>
            <a:spAutoFit/>
          </a:bodyPr>
          <a:lstStyle/>
          <a:p>
            <a:r>
              <a:rPr lang="it-IT" dirty="0"/>
              <a:t>In realtà, </a:t>
            </a:r>
            <a:r>
              <a:rPr lang="it-IT" b="1" dirty="0"/>
              <a:t>il termine “invecchiamento”</a:t>
            </a:r>
            <a:r>
              <a:rPr lang="it-IT" dirty="0"/>
              <a:t>, anche se molto diffuso, </a:t>
            </a:r>
            <a:r>
              <a:rPr lang="it-IT" b="1" dirty="0"/>
              <a:t>non è quello più corretto</a:t>
            </a:r>
            <a:r>
              <a:rPr lang="it-IT" dirty="0"/>
              <a:t> per definire questo processo. La parola stessa “invecchiamento” implica un’alterazione e un decadimento delle proprietà. E questo, come abbiamo visto, non avviene certamente in questa fase.</a:t>
            </a:r>
          </a:p>
          <a:p>
            <a:r>
              <a:rPr lang="it-IT" b="1" dirty="0"/>
              <a:t>Meglio parlare di “maturazione”</a:t>
            </a:r>
            <a:r>
              <a:rPr lang="it-IT" dirty="0"/>
              <a:t> che, invece, presuppone un completamento e uno sviluppo delle sue proprietà. Ancor meglio e ancor più appropriata è la parola </a:t>
            </a:r>
            <a:r>
              <a:rPr lang="it-IT" b="1" dirty="0"/>
              <a:t>“elevazione” del vino</a:t>
            </a:r>
            <a:r>
              <a:rPr lang="it-IT" dirty="0"/>
              <a:t>, mutuata dal gergo enologico francese “</a:t>
            </a:r>
            <a:r>
              <a:rPr lang="it-IT" dirty="0" err="1"/>
              <a:t>èlever</a:t>
            </a:r>
            <a:r>
              <a:rPr lang="it-IT" dirty="0"/>
              <a:t>”, utilizzata per indicare quella fase che si svolge in botti di legno e durante la quale il nettare “innalza” o “eleva” le sue qualità.</a:t>
            </a:r>
          </a:p>
        </p:txBody>
      </p:sp>
    </p:spTree>
    <p:extLst>
      <p:ext uri="{BB962C8B-B14F-4D97-AF65-F5344CB8AC3E}">
        <p14:creationId xmlns:p14="http://schemas.microsoft.com/office/powerpoint/2010/main" val="15639784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6370975"/>
          </a:xfrm>
          <a:prstGeom prst="rect">
            <a:avLst/>
          </a:prstGeom>
          <a:noFill/>
          <a:ln w="9525">
            <a:noFill/>
            <a:miter lim="800000"/>
            <a:headEnd/>
            <a:tailEnd/>
          </a:ln>
        </p:spPr>
        <p:txBody>
          <a:bodyPr>
            <a:spAutoFit/>
          </a:bodyPr>
          <a:lstStyle/>
          <a:p>
            <a:r>
              <a:rPr lang="it-IT" dirty="0"/>
              <a:t>La parola “invecchiamento” ha un altro utilizzo diffuso: viene spesso impiegata per definire quel periodo, successivo all’affinamento, caratterizzato da una lunga conservazione del vino in bottiglia. Ma, anche in questo caso, è caduto in disuso per al meno due ragioni: da un lato per la sua intrinseca accezione negativa; dall’altro perché, se è vero che un vino, una volta raggiunto l’apice della sua evoluzione, si deteriora progressivamente, è difficile individuare il periodo esatto in cui inizia il declino. E, fino a quel momento, ha poco senso parlare di “invecchiamento” ….</a:t>
            </a:r>
          </a:p>
          <a:p>
            <a:r>
              <a:rPr lang="it-IT" b="1" dirty="0"/>
              <a:t>L’affinamento è quella fase dell’evoluzione e della maturazione del vino che avviene in bottiglia</a:t>
            </a:r>
            <a:r>
              <a:rPr lang="it-IT" dirty="0"/>
              <a:t>, quindi dopo l'imbottigliamento.</a:t>
            </a:r>
          </a:p>
          <a:p>
            <a:r>
              <a:rPr lang="it-IT" dirty="0"/>
              <a:t>Come suggerisce il nome, questa volta con accezione decisamente migliore rispetto ad "invecchiamento", l’affinamento </a:t>
            </a:r>
            <a:r>
              <a:rPr lang="it-IT" b="1" dirty="0"/>
              <a:t>consente di migliorare e di perfezionare le proprietà del vino</a:t>
            </a:r>
            <a:r>
              <a:rPr lang="it-IT" dirty="0"/>
              <a:t>.</a:t>
            </a:r>
          </a:p>
        </p:txBody>
      </p:sp>
    </p:spTree>
    <p:extLst>
      <p:ext uri="{BB962C8B-B14F-4D97-AF65-F5344CB8AC3E}">
        <p14:creationId xmlns:p14="http://schemas.microsoft.com/office/powerpoint/2010/main" val="24265022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it-IT" dirty="0"/>
              <a:t>L' invecchiamento è un procedimento di lenta maturazione attraverso il quale un vino raggiunge il massimo delle sue qualità organolettiche. In effetti il vino non invecchia ma piuttosto si deve affermare che </a:t>
            </a:r>
            <a:r>
              <a:rPr lang="it-IT" b="1" dirty="0"/>
              <a:t>matura</a:t>
            </a:r>
            <a:r>
              <a:rPr lang="it-IT" dirty="0"/>
              <a:t> (in questo in Francesi sono stati come sempre dei precursori ed hanno introdotto il termine </a:t>
            </a:r>
            <a:r>
              <a:rPr lang="it-IT" b="1" dirty="0" err="1"/>
              <a:t>élever</a:t>
            </a:r>
            <a:r>
              <a:rPr lang="it-IT" dirty="0"/>
              <a:t>).</a:t>
            </a:r>
            <a:br>
              <a:rPr lang="it-IT" dirty="0"/>
            </a:br>
            <a:r>
              <a:rPr lang="it-IT" dirty="0"/>
              <a:t>       Il termine </a:t>
            </a:r>
            <a:r>
              <a:rPr lang="it-IT" b="1" dirty="0"/>
              <a:t>elevazione</a:t>
            </a:r>
            <a:r>
              <a:rPr lang="it-IT" dirty="0"/>
              <a:t> è quindi riferito alla maturazione nei </a:t>
            </a:r>
            <a:r>
              <a:rPr lang="it-IT" b="1" dirty="0"/>
              <a:t>fusti</a:t>
            </a:r>
            <a:r>
              <a:rPr lang="it-IT" dirty="0"/>
              <a:t> (comunemente noti come "botti"), mentre l'accezione </a:t>
            </a:r>
            <a:r>
              <a:rPr lang="it-IT" b="1" dirty="0"/>
              <a:t>affinamento</a:t>
            </a:r>
            <a:r>
              <a:rPr lang="it-IT" dirty="0"/>
              <a:t> si riferisce al periodo passato in </a:t>
            </a:r>
            <a:r>
              <a:rPr lang="it-IT" b="1" dirty="0"/>
              <a:t>bottiglia</a:t>
            </a:r>
            <a:r>
              <a:rPr lang="it-IT" dirty="0"/>
              <a:t>.</a:t>
            </a:r>
          </a:p>
        </p:txBody>
      </p:sp>
    </p:spTree>
    <p:extLst>
      <p:ext uri="{BB962C8B-B14F-4D97-AF65-F5344CB8AC3E}">
        <p14:creationId xmlns:p14="http://schemas.microsoft.com/office/powerpoint/2010/main" val="28058982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E1826-D006-3D22-A5CC-AE18B588F7E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DA73D4A-2012-3972-93D9-3D8DDA8F1080}"/>
              </a:ext>
            </a:extLst>
          </p:cNvPr>
          <p:cNvSpPr txBox="1">
            <a:spLocks noChangeArrowheads="1"/>
          </p:cNvSpPr>
          <p:nvPr/>
        </p:nvSpPr>
        <p:spPr bwMode="auto">
          <a:xfrm>
            <a:off x="381000" y="228600"/>
            <a:ext cx="8229600" cy="6740307"/>
          </a:xfrm>
          <a:prstGeom prst="rect">
            <a:avLst/>
          </a:prstGeom>
          <a:noFill/>
          <a:ln w="9525">
            <a:noFill/>
            <a:miter lim="800000"/>
            <a:headEnd/>
            <a:tailEnd/>
          </a:ln>
        </p:spPr>
        <p:txBody>
          <a:bodyPr>
            <a:spAutoFit/>
          </a:bodyPr>
          <a:lstStyle/>
          <a:p>
            <a:r>
              <a:rPr lang="de-DE" b="1" dirty="0"/>
              <a:t>Ablauf einer Weinprobe</a:t>
            </a:r>
            <a:endParaRPr lang="it-IT" b="1" dirty="0"/>
          </a:p>
          <a:p>
            <a:r>
              <a:rPr lang="de-DE" b="1" dirty="0"/>
              <a:t>Beurteilung der Optik des Weins</a:t>
            </a:r>
            <a:endParaRPr lang="it-IT" b="1" dirty="0"/>
          </a:p>
          <a:p>
            <a:r>
              <a:rPr lang="de-DE" dirty="0"/>
              <a:t>Die Weinfarbe wird möglichst nach Farbton, Farbintensität und Randfarbe differenziert. Die Farbe kann am besten vor einem weißen Hintergrund beurteilt werden. Das Licht sollte eine Beleuchtungsstärke von etwa 500 lx (z. B. Leselicht) aufweisen. Die Flüssigkeit sollte natürlich klar, ohne Trübung sein und keine Schlieren aufweisen.</a:t>
            </a:r>
            <a:endParaRPr lang="it-IT" dirty="0"/>
          </a:p>
          <a:p>
            <a:endParaRPr lang="it-IT" b="1" dirty="0"/>
          </a:p>
          <a:p>
            <a:r>
              <a:rPr lang="it-IT" b="1" dirty="0"/>
              <a:t>Come si svolge una degustazione di vini</a:t>
            </a:r>
            <a:endParaRPr lang="it-IT" dirty="0"/>
          </a:p>
          <a:p>
            <a:r>
              <a:rPr lang="it-IT" b="1" dirty="0"/>
              <a:t>Valutazione dell'aspetto del vino</a:t>
            </a:r>
            <a:endParaRPr lang="it-IT" dirty="0"/>
          </a:p>
          <a:p>
            <a:r>
              <a:rPr lang="it-IT" dirty="0"/>
              <a:t>Il colore del vino si differenzia idealmente in base a tonalità, intensità cromatica e colore dell'unghia. Il criterio migliore per una valutazione consiste nel considerarlo davanti a uno sfondo bianco. La luce dovrebbe presentare un'intensità luminosa di circa 500 lx, come per la lettura. Naturalmente il vino dovrebbe essere chiaro, privo di intorbidimento e non dovrebbe mostrare strisciate. </a:t>
            </a:r>
            <a:endParaRPr lang="it-IT" sz="2600" dirty="0"/>
          </a:p>
        </p:txBody>
      </p:sp>
    </p:spTree>
    <p:extLst>
      <p:ext uri="{BB962C8B-B14F-4D97-AF65-F5344CB8AC3E}">
        <p14:creationId xmlns:p14="http://schemas.microsoft.com/office/powerpoint/2010/main" val="23837916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6494085"/>
          </a:xfrm>
          <a:prstGeom prst="rect">
            <a:avLst/>
          </a:prstGeom>
          <a:noFill/>
          <a:ln w="9525">
            <a:noFill/>
            <a:miter lim="800000"/>
            <a:headEnd/>
            <a:tailEnd/>
          </a:ln>
        </p:spPr>
        <p:txBody>
          <a:bodyPr>
            <a:spAutoFit/>
          </a:bodyPr>
          <a:lstStyle/>
          <a:p>
            <a:r>
              <a:rPr lang="it-IT" sz="2600" b="1" dirty="0"/>
              <a:t>La limpidezza del vino è definita come l'assenza di particelle in sospensione.</a:t>
            </a:r>
            <a:r>
              <a:rPr lang="it-IT" sz="2600" dirty="0"/>
              <a:t> </a:t>
            </a:r>
            <a:r>
              <a:rPr lang="it-IT" sz="2600" b="1" dirty="0"/>
              <a:t>La trasparenza del vino è la capacità di farsi attraversare dalla luce</a:t>
            </a:r>
            <a:r>
              <a:rPr lang="it-IT" sz="2600" dirty="0"/>
              <a:t>.  </a:t>
            </a:r>
          </a:p>
          <a:p>
            <a:endParaRPr lang="it-IT" sz="2600" dirty="0"/>
          </a:p>
          <a:p>
            <a:r>
              <a:rPr lang="it-IT" sz="2600" dirty="0"/>
              <a:t>La </a:t>
            </a:r>
            <a:r>
              <a:rPr lang="it-IT" sz="2600" b="1" dirty="0"/>
              <a:t>limpidezza</a:t>
            </a:r>
            <a:r>
              <a:rPr lang="it-IT" sz="2600" dirty="0"/>
              <a:t> è legata alla presenza e alla quantità di </a:t>
            </a:r>
            <a:r>
              <a:rPr lang="it-IT" sz="2600" b="1" dirty="0"/>
              <a:t>particelle in sospensione </a:t>
            </a:r>
            <a:r>
              <a:rPr lang="it-IT" sz="2600" dirty="0"/>
              <a:t>(non disciolte), e viene osservata nell’</a:t>
            </a:r>
            <a:r>
              <a:rPr lang="it-IT" sz="2600" b="1" dirty="0"/>
              <a:t>esame visivo del vino.</a:t>
            </a:r>
            <a:r>
              <a:rPr lang="it-IT" sz="2600" dirty="0"/>
              <a:t> Queste particelle possono essere </a:t>
            </a:r>
            <a:r>
              <a:rPr lang="it-IT" sz="2600" b="1" dirty="0"/>
              <a:t>residui di fecce </a:t>
            </a:r>
            <a:r>
              <a:rPr lang="it-IT" sz="2600" dirty="0"/>
              <a:t>(parti solide del grappolo, cristalli di acido tartarico, batteri e lieviti esausti rimasti in seguito alla fermentazione) oppure sintomo di un’</a:t>
            </a:r>
            <a:r>
              <a:rPr lang="it-IT" sz="2600" b="1" dirty="0"/>
              <a:t>alterazione</a:t>
            </a:r>
            <a:r>
              <a:rPr lang="it-IT" sz="2600" dirty="0"/>
              <a:t> in corso (</a:t>
            </a:r>
            <a:r>
              <a:rPr lang="it-IT" sz="2600" b="1" dirty="0"/>
              <a:t>intorbidamenti</a:t>
            </a:r>
            <a:r>
              <a:rPr lang="it-IT" sz="2600" dirty="0"/>
              <a:t> di natura chimica o enzimatica).</a:t>
            </a:r>
          </a:p>
          <a:p>
            <a:r>
              <a:rPr lang="it-IT" sz="2600" dirty="0"/>
              <a:t>La </a:t>
            </a:r>
            <a:r>
              <a:rPr lang="it-IT" sz="2600" b="1" dirty="0"/>
              <a:t>trasparenza del vino</a:t>
            </a:r>
            <a:r>
              <a:rPr lang="it-IT" sz="2600" dirty="0"/>
              <a:t> dipende dalla quantità di </a:t>
            </a:r>
            <a:r>
              <a:rPr lang="it-IT" sz="2600" b="1" dirty="0"/>
              <a:t>sostanze coloranti </a:t>
            </a:r>
            <a:r>
              <a:rPr lang="it-IT" sz="2600" dirty="0"/>
              <a:t>nel vino. Maggiore sono i </a:t>
            </a:r>
            <a:r>
              <a:rPr lang="it-IT" sz="2600" b="1" dirty="0"/>
              <a:t>pigmenti del vino</a:t>
            </a:r>
            <a:r>
              <a:rPr lang="it-IT" sz="2600" dirty="0"/>
              <a:t>, minore sarà la capacità dei </a:t>
            </a:r>
            <a:r>
              <a:rPr lang="it-IT" sz="2600" b="1" dirty="0"/>
              <a:t>raggi luminosi </a:t>
            </a:r>
            <a:r>
              <a:rPr lang="it-IT" sz="2600" dirty="0"/>
              <a:t>di </a:t>
            </a:r>
            <a:r>
              <a:rPr lang="it-IT" sz="2600" b="1" dirty="0"/>
              <a:t>penetrate il vino</a:t>
            </a:r>
            <a:r>
              <a:rPr lang="it-IT" sz="2600" dirty="0"/>
              <a:t>, e quindi il </a:t>
            </a:r>
            <a:r>
              <a:rPr lang="it-IT" sz="2600" b="1" dirty="0"/>
              <a:t>vino</a:t>
            </a:r>
            <a:r>
              <a:rPr lang="it-IT" sz="2600" dirty="0"/>
              <a:t> risulterà più o </a:t>
            </a:r>
            <a:r>
              <a:rPr lang="it-IT" sz="2600" b="1" dirty="0"/>
              <a:t>meno trasparente.  </a:t>
            </a:r>
            <a:endParaRPr lang="it-IT" sz="2600" dirty="0"/>
          </a:p>
        </p:txBody>
      </p:sp>
    </p:spTree>
    <p:extLst>
      <p:ext uri="{BB962C8B-B14F-4D97-AF65-F5344CB8AC3E}">
        <p14:creationId xmlns:p14="http://schemas.microsoft.com/office/powerpoint/2010/main" val="25589408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E4176-166E-3F47-E87A-B04F89C591B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760DB12-A041-0074-8F75-8A474999C049}"/>
              </a:ext>
            </a:extLst>
          </p:cNvPr>
          <p:cNvSpPr txBox="1">
            <a:spLocks noChangeArrowheads="1"/>
          </p:cNvSpPr>
          <p:nvPr/>
        </p:nvSpPr>
        <p:spPr bwMode="auto">
          <a:xfrm>
            <a:off x="381000" y="228600"/>
            <a:ext cx="8229600" cy="4924425"/>
          </a:xfrm>
          <a:prstGeom prst="rect">
            <a:avLst/>
          </a:prstGeom>
          <a:noFill/>
          <a:ln w="9525">
            <a:noFill/>
            <a:miter lim="800000"/>
            <a:headEnd/>
            <a:tailEnd/>
          </a:ln>
        </p:spPr>
        <p:txBody>
          <a:bodyPr>
            <a:spAutoFit/>
          </a:bodyPr>
          <a:lstStyle/>
          <a:p>
            <a:r>
              <a:rPr lang="de-DE" dirty="0"/>
              <a:t>Beim Rotwein deutet eine zu helle Farbe auf eine zu kurze Lagerfähigkeit hin, eine sehr dunkle Farbe könnte eher für einen hochwertigen Wein sprechen.</a:t>
            </a:r>
            <a:endParaRPr lang="it-IT" dirty="0"/>
          </a:p>
          <a:p>
            <a:r>
              <a:rPr lang="de-DE" dirty="0"/>
              <a:t>Beim Weißwein gilt je heller und farbloser, desto jünger bzw. der Wein wurde gut geschützt vor der Oxidation.</a:t>
            </a:r>
            <a:endParaRPr lang="it-IT" dirty="0"/>
          </a:p>
          <a:p>
            <a:endParaRPr lang="it-IT" dirty="0"/>
          </a:p>
          <a:p>
            <a:r>
              <a:rPr lang="it-IT" dirty="0"/>
              <a:t>Nel caso del vino rosso, un colore troppo chiaro indica una durata di conservazione breve, mentre un colore molto scuro potrebbe far pensare piuttosto a un vino pregiato.  </a:t>
            </a:r>
          </a:p>
          <a:p>
            <a:r>
              <a:rPr lang="it-IT" dirty="0"/>
              <a:t>Per quanto riguarda il vino bianco, più questo è chiaro e incolore, più è giovane oppure è stato protetto adeguatamente dall'ossidazione. </a:t>
            </a:r>
          </a:p>
          <a:p>
            <a:endParaRPr lang="it-IT" sz="2600" dirty="0"/>
          </a:p>
        </p:txBody>
      </p:sp>
    </p:spTree>
    <p:extLst>
      <p:ext uri="{BB962C8B-B14F-4D97-AF65-F5344CB8AC3E}">
        <p14:creationId xmlns:p14="http://schemas.microsoft.com/office/powerpoint/2010/main" val="37915710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F8553-78FE-2B07-C34F-012D8CA7B5B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C87AED0-235C-2336-C46B-02AF7D92E743}"/>
              </a:ext>
            </a:extLst>
          </p:cNvPr>
          <p:cNvSpPr txBox="1">
            <a:spLocks noChangeArrowheads="1"/>
          </p:cNvSpPr>
          <p:nvPr/>
        </p:nvSpPr>
        <p:spPr bwMode="auto">
          <a:xfrm>
            <a:off x="381000" y="228600"/>
            <a:ext cx="8229600" cy="6555641"/>
          </a:xfrm>
          <a:prstGeom prst="rect">
            <a:avLst/>
          </a:prstGeom>
          <a:noFill/>
          <a:ln w="9525">
            <a:noFill/>
            <a:miter lim="800000"/>
            <a:headEnd/>
            <a:tailEnd/>
          </a:ln>
        </p:spPr>
        <p:txBody>
          <a:bodyPr>
            <a:spAutoFit/>
          </a:bodyPr>
          <a:lstStyle/>
          <a:p>
            <a:r>
              <a:rPr lang="en-US" sz="2800" b="1" dirty="0" err="1"/>
              <a:t>Übertragung</a:t>
            </a:r>
            <a:r>
              <a:rPr lang="en-US" sz="2800" b="1" dirty="0"/>
              <a:t> der </a:t>
            </a:r>
            <a:r>
              <a:rPr lang="en-US" sz="2800" b="1" dirty="0" err="1"/>
              <a:t>Grippeviren</a:t>
            </a:r>
            <a:endParaRPr lang="it-IT" sz="2800" dirty="0"/>
          </a:p>
          <a:p>
            <a:r>
              <a:rPr lang="en-US" sz="2800" dirty="0"/>
              <a:t>Die Grippe </a:t>
            </a:r>
            <a:r>
              <a:rPr lang="en-US" sz="2800" dirty="0" err="1"/>
              <a:t>wird</a:t>
            </a:r>
            <a:r>
              <a:rPr lang="en-US" sz="2800" dirty="0"/>
              <a:t> </a:t>
            </a:r>
            <a:r>
              <a:rPr lang="en-US" sz="2800" dirty="0" err="1"/>
              <a:t>durch</a:t>
            </a:r>
            <a:r>
              <a:rPr lang="en-US" sz="2800" dirty="0"/>
              <a:t> Viren </a:t>
            </a:r>
            <a:r>
              <a:rPr lang="en-US" sz="2800" dirty="0" err="1"/>
              <a:t>verursacht</a:t>
            </a:r>
            <a:r>
              <a:rPr lang="en-US" sz="2800" dirty="0"/>
              <a:t>, die </a:t>
            </a:r>
            <a:r>
              <a:rPr lang="en-US" sz="2800" dirty="0" err="1"/>
              <a:t>durch</a:t>
            </a:r>
            <a:r>
              <a:rPr lang="en-US" sz="2800" dirty="0"/>
              <a:t> </a:t>
            </a:r>
            <a:r>
              <a:rPr lang="en-US" sz="2800" dirty="0" err="1"/>
              <a:t>Tröpfchen</a:t>
            </a:r>
            <a:r>
              <a:rPr lang="en-US" sz="2800" dirty="0"/>
              <a:t> – </a:t>
            </a:r>
            <a:r>
              <a:rPr lang="en-US" sz="2800" dirty="0" err="1"/>
              <a:t>etwa</a:t>
            </a:r>
            <a:r>
              <a:rPr lang="en-US" sz="2800" dirty="0"/>
              <a:t> </a:t>
            </a:r>
            <a:r>
              <a:rPr lang="en-US" sz="2800" dirty="0" err="1"/>
              <a:t>beim</a:t>
            </a:r>
            <a:r>
              <a:rPr lang="en-US" sz="2800" dirty="0"/>
              <a:t> Niesen, </a:t>
            </a:r>
            <a:r>
              <a:rPr lang="en-US" sz="2800" dirty="0" err="1"/>
              <a:t>Husten</a:t>
            </a:r>
            <a:r>
              <a:rPr lang="en-US" sz="2800" dirty="0"/>
              <a:t> </a:t>
            </a:r>
            <a:r>
              <a:rPr lang="en-US" sz="2800" dirty="0" err="1"/>
              <a:t>oder</a:t>
            </a:r>
            <a:r>
              <a:rPr lang="en-US" sz="2800" dirty="0"/>
              <a:t> </a:t>
            </a:r>
            <a:r>
              <a:rPr lang="en-US" sz="2800" dirty="0" err="1"/>
              <a:t>Sprechen</a:t>
            </a:r>
            <a:r>
              <a:rPr lang="en-US" sz="2800" dirty="0"/>
              <a:t> – </a:t>
            </a:r>
            <a:r>
              <a:rPr lang="en-US" sz="2800" dirty="0" err="1"/>
              <a:t>übertragen</a:t>
            </a:r>
            <a:r>
              <a:rPr lang="en-US" sz="2800" dirty="0"/>
              <a:t> </a:t>
            </a:r>
            <a:r>
              <a:rPr lang="en-US" sz="2800" dirty="0" err="1"/>
              <a:t>werden</a:t>
            </a:r>
            <a:r>
              <a:rPr lang="en-US" sz="2800" dirty="0"/>
              <a:t> </a:t>
            </a:r>
            <a:r>
              <a:rPr lang="en-US" sz="2800" dirty="0" err="1"/>
              <a:t>können</a:t>
            </a:r>
            <a:r>
              <a:rPr lang="en-US" sz="2800" dirty="0"/>
              <a:t>. </a:t>
            </a:r>
            <a:r>
              <a:rPr lang="en-US" sz="2800" dirty="0" err="1"/>
              <a:t>Zudem</a:t>
            </a:r>
            <a:r>
              <a:rPr lang="en-US" sz="2800" dirty="0"/>
              <a:t> </a:t>
            </a:r>
            <a:r>
              <a:rPr lang="en-US" sz="2800" dirty="0" err="1"/>
              <a:t>kann</a:t>
            </a:r>
            <a:r>
              <a:rPr lang="en-US" sz="2800" dirty="0"/>
              <a:t> die Grippe von Hand </a:t>
            </a:r>
            <a:r>
              <a:rPr lang="en-US" sz="2800" dirty="0" err="1"/>
              <a:t>zu</a:t>
            </a:r>
            <a:r>
              <a:rPr lang="en-US" sz="2800" dirty="0"/>
              <a:t> Hand, </a:t>
            </a:r>
            <a:r>
              <a:rPr lang="en-US" sz="2800" dirty="0" err="1"/>
              <a:t>zum</a:t>
            </a:r>
            <a:r>
              <a:rPr lang="en-US" sz="2800" dirty="0"/>
              <a:t> </a:t>
            </a:r>
            <a:r>
              <a:rPr lang="en-US" sz="2800" dirty="0" err="1"/>
              <a:t>Beispiel</a:t>
            </a:r>
            <a:r>
              <a:rPr lang="en-US" sz="2800" dirty="0"/>
              <a:t> </a:t>
            </a:r>
            <a:r>
              <a:rPr lang="en-US" sz="2800" dirty="0" err="1"/>
              <a:t>beim</a:t>
            </a:r>
            <a:r>
              <a:rPr lang="en-US" sz="2800" dirty="0"/>
              <a:t> </a:t>
            </a:r>
            <a:r>
              <a:rPr lang="en-US" sz="2800" dirty="0" err="1"/>
              <a:t>Händeschütteln</a:t>
            </a:r>
            <a:r>
              <a:rPr lang="en-US" sz="2800" dirty="0"/>
              <a:t> </a:t>
            </a:r>
            <a:r>
              <a:rPr lang="en-US" sz="2800" dirty="0" err="1"/>
              <a:t>oder</a:t>
            </a:r>
            <a:r>
              <a:rPr lang="en-US" sz="2800" dirty="0"/>
              <a:t> </a:t>
            </a:r>
            <a:r>
              <a:rPr lang="en-US" sz="2800" dirty="0" err="1"/>
              <a:t>über</a:t>
            </a:r>
            <a:r>
              <a:rPr lang="en-US" sz="2800" dirty="0"/>
              <a:t> </a:t>
            </a:r>
            <a:r>
              <a:rPr lang="en-US" sz="2800" dirty="0" err="1"/>
              <a:t>verunreinigte</a:t>
            </a:r>
            <a:r>
              <a:rPr lang="en-US" sz="2800" dirty="0"/>
              <a:t> </a:t>
            </a:r>
            <a:r>
              <a:rPr lang="en-US" sz="2800" dirty="0" err="1"/>
              <a:t>Gegenstände</a:t>
            </a:r>
            <a:r>
              <a:rPr lang="en-US" sz="2800" dirty="0"/>
              <a:t> (</a:t>
            </a:r>
            <a:r>
              <a:rPr lang="en-US" sz="2800" dirty="0" err="1"/>
              <a:t>beispielsweise</a:t>
            </a:r>
            <a:r>
              <a:rPr lang="en-US" sz="2800" dirty="0"/>
              <a:t> </a:t>
            </a:r>
            <a:r>
              <a:rPr lang="en-US" sz="2800" dirty="0" err="1"/>
              <a:t>Türgriffe</a:t>
            </a:r>
            <a:r>
              <a:rPr lang="en-US" sz="2800" dirty="0"/>
              <a:t>) </a:t>
            </a:r>
            <a:r>
              <a:rPr lang="en-US" sz="2800" dirty="0" err="1"/>
              <a:t>übertragen</a:t>
            </a:r>
            <a:r>
              <a:rPr lang="en-US" sz="2800" dirty="0"/>
              <a:t> </a:t>
            </a:r>
            <a:r>
              <a:rPr lang="en-US" sz="2800" dirty="0" err="1"/>
              <a:t>werden</a:t>
            </a:r>
            <a:r>
              <a:rPr lang="en-US" sz="2800" dirty="0"/>
              <a:t>. </a:t>
            </a:r>
          </a:p>
          <a:p>
            <a:endParaRPr lang="en-US" sz="2800" dirty="0"/>
          </a:p>
          <a:p>
            <a:r>
              <a:rPr lang="it-IT" sz="2800" b="1" dirty="0"/>
              <a:t>Trasmissione dei virus influenzali</a:t>
            </a:r>
            <a:r>
              <a:rPr lang="it-IT" sz="2800" dirty="0"/>
              <a:t> </a:t>
            </a:r>
          </a:p>
          <a:p>
            <a:r>
              <a:rPr lang="it-IT" sz="2800" dirty="0"/>
              <a:t>L’influenza è causata da virus che possono essere trasmessi attraverso le goccioline, per esempio quando si starnutisce, si tossisce o si parla. Inoltre, il contagio può avvenire anche tramite contatto diretto, come con la stretta di mano, o attraverso oggetti contaminati (come le maniglie delle porte). </a:t>
            </a:r>
          </a:p>
        </p:txBody>
      </p:sp>
    </p:spTree>
    <p:extLst>
      <p:ext uri="{BB962C8B-B14F-4D97-AF65-F5344CB8AC3E}">
        <p14:creationId xmlns:p14="http://schemas.microsoft.com/office/powerpoint/2010/main" val="18679280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94B72-333B-4BAA-1D9E-0A99E09A398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81262D6-5A91-6062-A75E-54DA9746AF37}"/>
              </a:ext>
            </a:extLst>
          </p:cNvPr>
          <p:cNvSpPr txBox="1">
            <a:spLocks noChangeArrowheads="1"/>
          </p:cNvSpPr>
          <p:nvPr/>
        </p:nvSpPr>
        <p:spPr bwMode="auto">
          <a:xfrm>
            <a:off x="381000" y="228600"/>
            <a:ext cx="8229600" cy="5663089"/>
          </a:xfrm>
          <a:prstGeom prst="rect">
            <a:avLst/>
          </a:prstGeom>
          <a:noFill/>
          <a:ln w="9525">
            <a:noFill/>
            <a:miter lim="800000"/>
            <a:headEnd/>
            <a:tailEnd/>
          </a:ln>
        </p:spPr>
        <p:txBody>
          <a:bodyPr>
            <a:spAutoFit/>
          </a:bodyPr>
          <a:lstStyle/>
          <a:p>
            <a:r>
              <a:rPr lang="de-DE" dirty="0"/>
              <a:t>Das Alter des Weines kann anhand der Randbreite zum Glas hin bewertet werden. Ein breiterer Rand deutet auf einen älteren Wein hin. Zurückzuführen ist dieses Verhalten wohl auf die Oberflächenspannung. Vor allem bei der Maischegärung wird dem Wein manchmal ein Antischaum-Präparat beigesetzt, die die Oberflächenspannung des Weins erhöht.</a:t>
            </a:r>
            <a:endParaRPr lang="it-IT" dirty="0"/>
          </a:p>
          <a:p>
            <a:endParaRPr lang="it-IT" dirty="0"/>
          </a:p>
          <a:p>
            <a:r>
              <a:rPr lang="it-IT" dirty="0"/>
              <a:t>L'età del vino può essere valutata attraverso l'ampiezza dell'unghia contro il bicchiere. Un'unghia più ampia indica che il vino è più vecchio. Questo comportamento è riconducibile probabilmente alla tensione superficiale. Soprattutto al momento della fermentazione, al vino viene somministrato talvolta un preparato antischiuma, che aumenta la tensione superficiale dello stesso.</a:t>
            </a:r>
          </a:p>
          <a:p>
            <a:endParaRPr lang="it-IT" sz="2600" dirty="0"/>
          </a:p>
        </p:txBody>
      </p:sp>
    </p:spTree>
    <p:extLst>
      <p:ext uri="{BB962C8B-B14F-4D97-AF65-F5344CB8AC3E}">
        <p14:creationId xmlns:p14="http://schemas.microsoft.com/office/powerpoint/2010/main" val="40900931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35989-8144-459C-875E-3E0EE6AD8F8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2F8C835-DEDC-F4D1-C425-7EEEA614C2DA}"/>
              </a:ext>
            </a:extLst>
          </p:cNvPr>
          <p:cNvSpPr txBox="1">
            <a:spLocks noChangeArrowheads="1"/>
          </p:cNvSpPr>
          <p:nvPr/>
        </p:nvSpPr>
        <p:spPr bwMode="auto">
          <a:xfrm>
            <a:off x="381000" y="228600"/>
            <a:ext cx="8229600" cy="4185761"/>
          </a:xfrm>
          <a:prstGeom prst="rect">
            <a:avLst/>
          </a:prstGeom>
          <a:noFill/>
          <a:ln w="9525">
            <a:noFill/>
            <a:miter lim="800000"/>
            <a:headEnd/>
            <a:tailEnd/>
          </a:ln>
        </p:spPr>
        <p:txBody>
          <a:bodyPr>
            <a:spAutoFit/>
          </a:bodyPr>
          <a:lstStyle/>
          <a:p>
            <a:r>
              <a:rPr lang="de-DE" b="1" dirty="0"/>
              <a:t>Beurteilung des Geruchs</a:t>
            </a:r>
            <a:endParaRPr lang="it-IT" b="1" dirty="0"/>
          </a:p>
          <a:p>
            <a:r>
              <a:rPr lang="de-DE" dirty="0"/>
              <a:t>Natürlich ist es nicht einfach den Geruch eines Weines zu beurteilen. Wir haben uns deshalb ein paar Richtlinien auferlegt, die uns bei der Weinbeurteilung hilfreich sein sollen.</a:t>
            </a:r>
            <a:endParaRPr lang="it-IT" dirty="0"/>
          </a:p>
          <a:p>
            <a:endParaRPr lang="it-IT" b="1" dirty="0"/>
          </a:p>
          <a:p>
            <a:r>
              <a:rPr lang="it-IT" b="1" dirty="0"/>
              <a:t>Valutazione dell'odore</a:t>
            </a:r>
            <a:endParaRPr lang="it-IT" dirty="0"/>
          </a:p>
          <a:p>
            <a:r>
              <a:rPr lang="it-IT" dirty="0"/>
              <a:t>Naturalmente non è semplice esprimere un giudizio in merito all'odore di un vino, pertanto abbiamo fatto riferimento ad alcuni criteri, che dovrebbero tornarci utili al momento della sua valutazione.</a:t>
            </a:r>
          </a:p>
          <a:p>
            <a:endParaRPr lang="it-IT" sz="2600" dirty="0"/>
          </a:p>
        </p:txBody>
      </p:sp>
    </p:spTree>
    <p:extLst>
      <p:ext uri="{BB962C8B-B14F-4D97-AF65-F5344CB8AC3E}">
        <p14:creationId xmlns:p14="http://schemas.microsoft.com/office/powerpoint/2010/main" val="42020517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1B357-EBE4-6574-F697-3C2A48912B8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F659D48-349C-CE10-576E-D50A6258AC90}"/>
              </a:ext>
            </a:extLst>
          </p:cNvPr>
          <p:cNvSpPr txBox="1">
            <a:spLocks noChangeArrowheads="1"/>
          </p:cNvSpPr>
          <p:nvPr/>
        </p:nvSpPr>
        <p:spPr bwMode="auto">
          <a:xfrm>
            <a:off x="381000" y="228600"/>
            <a:ext cx="8229600" cy="3816429"/>
          </a:xfrm>
          <a:prstGeom prst="rect">
            <a:avLst/>
          </a:prstGeom>
          <a:noFill/>
          <a:ln w="9525">
            <a:noFill/>
            <a:miter lim="800000"/>
            <a:headEnd/>
            <a:tailEnd/>
          </a:ln>
        </p:spPr>
        <p:txBody>
          <a:bodyPr>
            <a:spAutoFit/>
          </a:bodyPr>
          <a:lstStyle/>
          <a:p>
            <a:r>
              <a:rPr lang="de-DE" b="1" dirty="0"/>
              <a:t>Beurteilung des Geruchs</a:t>
            </a:r>
            <a:endParaRPr lang="it-IT" b="1" dirty="0"/>
          </a:p>
          <a:p>
            <a:r>
              <a:rPr lang="de-DE" dirty="0"/>
              <a:t>Natürlich ist es nicht einfach den Geruch eines Weines zu beurteilen. Wir haben uns deshalb ein paar Richtlinien auferlegt, die uns bei der Weinbeurteilung hilfreich sein sollen.</a:t>
            </a:r>
            <a:endParaRPr lang="it-IT" dirty="0"/>
          </a:p>
          <a:p>
            <a:endParaRPr lang="it-IT" b="1" dirty="0"/>
          </a:p>
          <a:p>
            <a:r>
              <a:rPr lang="it-IT" b="1" dirty="0"/>
              <a:t>Esame olfattivo</a:t>
            </a:r>
            <a:endParaRPr lang="it-IT" dirty="0"/>
          </a:p>
          <a:p>
            <a:r>
              <a:rPr lang="it-IT" dirty="0"/>
              <a:t>Eseguire l’esame olfattivo di un vino, naturalmente, non è semplice e, per questo, abbiamo fissato alcune linee guida che possano agevolare il processo di valutazione.</a:t>
            </a:r>
          </a:p>
          <a:p>
            <a:endParaRPr lang="it-IT" sz="2600" dirty="0"/>
          </a:p>
        </p:txBody>
      </p:sp>
    </p:spTree>
    <p:extLst>
      <p:ext uri="{BB962C8B-B14F-4D97-AF65-F5344CB8AC3E}">
        <p14:creationId xmlns:p14="http://schemas.microsoft.com/office/powerpoint/2010/main" val="19415514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3140A-5BFE-AF92-63AD-AC645324704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BF52DDF-8362-9D93-17C1-2B44D3C085A5}"/>
              </a:ext>
            </a:extLst>
          </p:cNvPr>
          <p:cNvSpPr txBox="1">
            <a:spLocks noChangeArrowheads="1"/>
          </p:cNvSpPr>
          <p:nvPr/>
        </p:nvSpPr>
        <p:spPr bwMode="auto">
          <a:xfrm>
            <a:off x="381000" y="228600"/>
            <a:ext cx="8229600" cy="5293757"/>
          </a:xfrm>
          <a:prstGeom prst="rect">
            <a:avLst/>
          </a:prstGeom>
          <a:noFill/>
          <a:ln w="9525">
            <a:noFill/>
            <a:miter lim="800000"/>
            <a:headEnd/>
            <a:tailEnd/>
          </a:ln>
        </p:spPr>
        <p:txBody>
          <a:bodyPr>
            <a:spAutoFit/>
          </a:bodyPr>
          <a:lstStyle/>
          <a:p>
            <a:r>
              <a:rPr lang="it-IT" dirty="0"/>
              <a:t>Si sente spesso parlare di </a:t>
            </a:r>
            <a:r>
              <a:rPr lang="it-IT" i="1" dirty="0"/>
              <a:t>bouquet di profumi</a:t>
            </a:r>
            <a:r>
              <a:rPr lang="it-IT" dirty="0"/>
              <a:t> o di </a:t>
            </a:r>
            <a:r>
              <a:rPr lang="it-IT" i="1" dirty="0"/>
              <a:t>aromi del vino</a:t>
            </a:r>
            <a:r>
              <a:rPr lang="it-IT" dirty="0"/>
              <a:t>, ma è importante prestare attenzione al significato e al contesto in cui questi termini vengono impiegati.</a:t>
            </a:r>
          </a:p>
          <a:p>
            <a:r>
              <a:rPr lang="it-IT" dirty="0"/>
              <a:t>In linea generale, </a:t>
            </a:r>
            <a:r>
              <a:rPr lang="it-IT" b="1" dirty="0"/>
              <a:t>l’aroma del vino è il profumo che si percepisce durante l’analisi olfattiva</a:t>
            </a:r>
            <a:r>
              <a:rPr lang="it-IT" dirty="0"/>
              <a:t>, ovvero avvicinando il bicchiere al naso. Si tratta delle sensazioni odorose che il vino sprigiona.</a:t>
            </a:r>
          </a:p>
          <a:p>
            <a:r>
              <a:rPr lang="it-IT" dirty="0"/>
              <a:t>La classificazione più diffusa degli aromi del vino è quella basata sulla loro origine, che distingue tre grandi categorie:</a:t>
            </a:r>
          </a:p>
          <a:p>
            <a:r>
              <a:rPr lang="it-IT" dirty="0"/>
              <a:t>• </a:t>
            </a:r>
            <a:r>
              <a:rPr lang="it-IT" b="1" dirty="0"/>
              <a:t>Aromi primari: derivano dall’uva</a:t>
            </a:r>
            <a:endParaRPr lang="it-IT" dirty="0"/>
          </a:p>
          <a:p>
            <a:r>
              <a:rPr lang="it-IT" dirty="0"/>
              <a:t>• </a:t>
            </a:r>
            <a:r>
              <a:rPr lang="it-IT" b="1" dirty="0"/>
              <a:t>Aromi secondari: derivano dalla fermentazione</a:t>
            </a:r>
            <a:endParaRPr lang="it-IT" dirty="0"/>
          </a:p>
          <a:p>
            <a:r>
              <a:rPr lang="it-IT" dirty="0"/>
              <a:t>• </a:t>
            </a:r>
            <a:r>
              <a:rPr lang="it-IT" b="1" dirty="0"/>
              <a:t>Aromi terziari: derivano dall’affinamento e dall’invecchiamento</a:t>
            </a:r>
            <a:endParaRPr lang="it-IT" dirty="0"/>
          </a:p>
          <a:p>
            <a:endParaRPr lang="it-IT" sz="2600" dirty="0"/>
          </a:p>
        </p:txBody>
      </p:sp>
    </p:spTree>
    <p:extLst>
      <p:ext uri="{BB962C8B-B14F-4D97-AF65-F5344CB8AC3E}">
        <p14:creationId xmlns:p14="http://schemas.microsoft.com/office/powerpoint/2010/main" val="36644202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5495D-FEC7-E66C-2495-98BA5D334B7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C838F31-9800-1DFB-8821-5F525914E77C}"/>
              </a:ext>
            </a:extLst>
          </p:cNvPr>
          <p:cNvSpPr txBox="1">
            <a:spLocks noChangeArrowheads="1"/>
          </p:cNvSpPr>
          <p:nvPr/>
        </p:nvSpPr>
        <p:spPr bwMode="auto">
          <a:xfrm>
            <a:off x="381000" y="228600"/>
            <a:ext cx="8229600" cy="4555093"/>
          </a:xfrm>
          <a:prstGeom prst="rect">
            <a:avLst/>
          </a:prstGeom>
          <a:noFill/>
          <a:ln w="9525">
            <a:noFill/>
            <a:miter lim="800000"/>
            <a:headEnd/>
            <a:tailEnd/>
          </a:ln>
        </p:spPr>
        <p:txBody>
          <a:bodyPr>
            <a:spAutoFit/>
          </a:bodyPr>
          <a:lstStyle/>
          <a:p>
            <a:r>
              <a:rPr lang="it-IT" dirty="0"/>
              <a:t>Attenzione, perché è proprio qui che nasce la confusione. La distinzione tra aromi primari, secondari e terziari è una </a:t>
            </a:r>
            <a:r>
              <a:rPr lang="it-IT" b="1" dirty="0"/>
              <a:t>classificazione a scopo analitico e didattico</a:t>
            </a:r>
            <a:r>
              <a:rPr lang="it-IT" dirty="0"/>
              <a:t>, cioè uno strumento utilizzato semplicemente per capire da dove provengono i profumi del vino.</a:t>
            </a:r>
          </a:p>
          <a:p>
            <a:r>
              <a:rPr lang="it-IT" dirty="0"/>
              <a:t>Nel linguaggio tecnico della degustazione, invece, quando si parla di </a:t>
            </a:r>
            <a:r>
              <a:rPr lang="it-IT" b="1" dirty="0"/>
              <a:t>aroma del vino</a:t>
            </a:r>
            <a:r>
              <a:rPr lang="it-IT" dirty="0"/>
              <a:t> ci si dovrebbe riferire, in senso stretto, all’insieme dei </a:t>
            </a:r>
            <a:r>
              <a:rPr lang="it-IT" b="1" dirty="0"/>
              <a:t>profumi che derivano direttamente dall’uva e dai processi di fermentazione</a:t>
            </a:r>
            <a:r>
              <a:rPr lang="it-IT" dirty="0"/>
              <a:t>, quindi aromi primari e secondari. Questi profumi sono le componenti olfattive che esprimono in modo immediato e autentico il vitigno.</a:t>
            </a:r>
          </a:p>
          <a:p>
            <a:endParaRPr lang="it-IT" sz="2600" dirty="0"/>
          </a:p>
        </p:txBody>
      </p:sp>
    </p:spTree>
    <p:extLst>
      <p:ext uri="{BB962C8B-B14F-4D97-AF65-F5344CB8AC3E}">
        <p14:creationId xmlns:p14="http://schemas.microsoft.com/office/powerpoint/2010/main" val="1747636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B57DA-D3BF-550E-8664-C69A0973A82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E2AEF1C-87FD-94EE-FCF7-0D830263DE5B}"/>
              </a:ext>
            </a:extLst>
          </p:cNvPr>
          <p:cNvSpPr txBox="1">
            <a:spLocks noChangeArrowheads="1"/>
          </p:cNvSpPr>
          <p:nvPr/>
        </p:nvSpPr>
        <p:spPr bwMode="auto">
          <a:xfrm>
            <a:off x="381000" y="228600"/>
            <a:ext cx="8229600" cy="5663089"/>
          </a:xfrm>
          <a:prstGeom prst="rect">
            <a:avLst/>
          </a:prstGeom>
          <a:noFill/>
          <a:ln w="9525">
            <a:noFill/>
            <a:miter lim="800000"/>
            <a:headEnd/>
            <a:tailEnd/>
          </a:ln>
        </p:spPr>
        <p:txBody>
          <a:bodyPr>
            <a:spAutoFit/>
          </a:bodyPr>
          <a:lstStyle/>
          <a:p>
            <a:r>
              <a:rPr lang="it-IT" dirty="0"/>
              <a:t>Gli aromi terziari, pur rientrando nella classificazione generale degli aromi del vino, rappresentano invece la base di quello che in degustazione viene definito </a:t>
            </a:r>
            <a:r>
              <a:rPr lang="it-IT" i="1" dirty="0"/>
              <a:t>bouquet</a:t>
            </a:r>
            <a:r>
              <a:rPr lang="it-IT" dirty="0"/>
              <a:t> ...</a:t>
            </a:r>
          </a:p>
          <a:p>
            <a:r>
              <a:rPr lang="it-IT" dirty="0"/>
              <a:t>Il bouquet è </a:t>
            </a:r>
            <a:r>
              <a:rPr lang="it-IT" b="1" dirty="0"/>
              <a:t>il profumo più complesso che il vino sviluppa durante l’affinamento e la maturazione</a:t>
            </a:r>
            <a:r>
              <a:rPr lang="it-IT" dirty="0"/>
              <a:t>. Non dipende più tanto dall’uva quanto dal tempo e dal processo di evoluzione del vino in legno e in bottiglia.</a:t>
            </a:r>
          </a:p>
          <a:p>
            <a:r>
              <a:rPr lang="it-IT" dirty="0"/>
              <a:t>Nel linguaggio moderno, il termine </a:t>
            </a:r>
            <a:r>
              <a:rPr lang="it-IT" i="1" dirty="0"/>
              <a:t>bouquet</a:t>
            </a:r>
            <a:r>
              <a:rPr lang="it-IT" dirty="0"/>
              <a:t> viene spesso utilizzato in modo generico e generale per indicare l’insieme dei profumi del vino, comprese le note primarie e secondarie, non solo quelle terziarie. Tuttavia, secondo l’</a:t>
            </a:r>
            <a:r>
              <a:rPr lang="it-IT" b="1" dirty="0"/>
              <a:t>uso classico e tecnico</a:t>
            </a:r>
            <a:r>
              <a:rPr lang="it-IT" dirty="0"/>
              <a:t>, questo non è corretto: </a:t>
            </a:r>
            <a:r>
              <a:rPr lang="it-IT" b="1" dirty="0"/>
              <a:t>il bouquet dovrebbe indicare esclusivamente i profumi derivanti dall’evoluzione del vino</a:t>
            </a:r>
            <a:r>
              <a:rPr lang="it-IT" dirty="0"/>
              <a:t>, quindi i suoi aromi terziari.</a:t>
            </a:r>
          </a:p>
          <a:p>
            <a:endParaRPr lang="it-IT" sz="2600" dirty="0"/>
          </a:p>
        </p:txBody>
      </p:sp>
    </p:spTree>
    <p:extLst>
      <p:ext uri="{BB962C8B-B14F-4D97-AF65-F5344CB8AC3E}">
        <p14:creationId xmlns:p14="http://schemas.microsoft.com/office/powerpoint/2010/main" val="13540420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3BDA8-8DD7-7F72-027A-7B43CEE430C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D4A3EB8-E4A6-AA6D-7CD6-5BDB30353312}"/>
              </a:ext>
            </a:extLst>
          </p:cNvPr>
          <p:cNvSpPr txBox="1">
            <a:spLocks noChangeArrowheads="1"/>
          </p:cNvSpPr>
          <p:nvPr/>
        </p:nvSpPr>
        <p:spPr bwMode="auto">
          <a:xfrm>
            <a:off x="381000" y="228600"/>
            <a:ext cx="8229600" cy="4893647"/>
          </a:xfrm>
          <a:prstGeom prst="rect">
            <a:avLst/>
          </a:prstGeom>
          <a:noFill/>
          <a:ln w="9525">
            <a:noFill/>
            <a:miter lim="800000"/>
            <a:headEnd/>
            <a:tailEnd/>
          </a:ln>
        </p:spPr>
        <p:txBody>
          <a:bodyPr>
            <a:spAutoFit/>
          </a:bodyPr>
          <a:lstStyle/>
          <a:p>
            <a:r>
              <a:rPr lang="de-DE" dirty="0"/>
              <a:t>Die Trinktemperatur sollte bei Weißweinen zwischen 10 und 12 Grad, bei Rotwein zwischen 14 und 16 Grad sein. Werden die Temperaturen aufgrund z. B. der Raumtemperatur oder der Handwärme höher, erhöht sich die Verdunstung des Alkohols und die Geruchswahrnehmung wird beeinträchtigt.</a:t>
            </a:r>
            <a:endParaRPr lang="it-IT" dirty="0"/>
          </a:p>
          <a:p>
            <a:endParaRPr lang="it-IT" dirty="0"/>
          </a:p>
          <a:p>
            <a:r>
              <a:rPr lang="it-IT" dirty="0"/>
              <a:t>La temperatura di servizio consigliata è di 10-12°C per i vini bianchi e di 14-16°C per i rossi. Con un aumento della temperatura, ad esempio a causa dell’ambiente circostante o del calore della mano, l’alcol diventa più predominante  e la percezione olfattiva ne risente.</a:t>
            </a:r>
          </a:p>
          <a:p>
            <a:endParaRPr lang="it-IT" dirty="0"/>
          </a:p>
          <a:p>
            <a:r>
              <a:rPr lang="it-IT" dirty="0"/>
              <a:t> </a:t>
            </a:r>
            <a:endParaRPr lang="it-IT" sz="2600" dirty="0"/>
          </a:p>
        </p:txBody>
      </p:sp>
    </p:spTree>
    <p:extLst>
      <p:ext uri="{BB962C8B-B14F-4D97-AF65-F5344CB8AC3E}">
        <p14:creationId xmlns:p14="http://schemas.microsoft.com/office/powerpoint/2010/main" val="34268645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1455A-C874-D739-5742-3C1452D2377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1376ECA-1B3A-E19B-A56E-B6B67593DA64}"/>
              </a:ext>
            </a:extLst>
          </p:cNvPr>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de-DE" dirty="0"/>
              <a:t>Zu beachten ist, dass ein Geruchseindruck mit der Zeit verschwindet, bzw. die Riechschleimhaut ermüdet.</a:t>
            </a:r>
            <a:endParaRPr lang="it-IT" dirty="0"/>
          </a:p>
          <a:p>
            <a:r>
              <a:rPr lang="de-DE" dirty="0"/>
              <a:t>Riecht der Wein nach Kork oder Säure, dann haben wir Pech – der Wein</a:t>
            </a:r>
            <a:r>
              <a:rPr lang="de-DE" i="1" dirty="0"/>
              <a:t> </a:t>
            </a:r>
            <a:r>
              <a:rPr lang="de-DE" dirty="0"/>
              <a:t>ist hinüber. </a:t>
            </a:r>
            <a:endParaRPr lang="it-IT" dirty="0"/>
          </a:p>
          <a:p>
            <a:endParaRPr lang="it-IT" dirty="0"/>
          </a:p>
          <a:p>
            <a:r>
              <a:rPr lang="it-IT" dirty="0"/>
              <a:t>Va considerato che le impressioni olfattive svaniscono con il tempo e che la mucosa del naso si affatica.</a:t>
            </a:r>
          </a:p>
          <a:p>
            <a:r>
              <a:rPr lang="it-IT" dirty="0"/>
              <a:t>Se sa di tappo o è acidulo, allora cadiamo male: il vino è andato. </a:t>
            </a:r>
          </a:p>
          <a:p>
            <a:r>
              <a:rPr lang="it-IT" dirty="0"/>
              <a:t> </a:t>
            </a:r>
            <a:endParaRPr lang="it-IT" sz="2600" dirty="0"/>
          </a:p>
        </p:txBody>
      </p:sp>
    </p:spTree>
    <p:extLst>
      <p:ext uri="{BB962C8B-B14F-4D97-AF65-F5344CB8AC3E}">
        <p14:creationId xmlns:p14="http://schemas.microsoft.com/office/powerpoint/2010/main" val="1643766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574701-F7BB-3C8B-C82C-E0D3D302353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F287074-7848-BBB9-C7CB-B4CABA0202AB}"/>
              </a:ext>
            </a:extLst>
          </p:cNvPr>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it-IT" b="1" dirty="0"/>
              <a:t>ASSUEFAZIONE OLFATTIVA</a:t>
            </a:r>
          </a:p>
          <a:p>
            <a:r>
              <a:rPr lang="it-IT" dirty="0"/>
              <a:t>Vuol dire "abituarsi". La faticabilità dell'organo sensorio provoca l'assuefazione olfattiva che avviene quando lo sottoponiamo alla continua ricezione degli stimoli di una sostanza odorosa. Ad esempio, quando più sostanze odorose sono riunite in un solo bicchiere, l'olfatto recepirà la sensazione più intensa; dopo alcuni secondi, appunto per assuefazione, si attenua la possibilità di recepire la seconda stimolazione in ordine d'intensità e così di seguito per le altre.</a:t>
            </a:r>
          </a:p>
        </p:txBody>
      </p:sp>
    </p:spTree>
    <p:extLst>
      <p:ext uri="{BB962C8B-B14F-4D97-AF65-F5344CB8AC3E}">
        <p14:creationId xmlns:p14="http://schemas.microsoft.com/office/powerpoint/2010/main" val="27929898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DCBAB-5536-3D1E-49EB-61CC5AD52CC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98E99DF-476A-532F-E5D7-831445C4DC34}"/>
              </a:ext>
            </a:extLst>
          </p:cNvPr>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de-DE" dirty="0"/>
              <a:t>Den Geruch kann man anhand von Metaphern, Umschreibungen oder Vergleichen beschreiben. Oft werden Obstsorten verwendet.</a:t>
            </a:r>
            <a:endParaRPr lang="it-IT" dirty="0"/>
          </a:p>
          <a:p>
            <a:r>
              <a:rPr lang="de-DE" dirty="0"/>
              <a:t>Anfängern fehlt dies oft bei der ersten Weinverkostung schwer, daher haben wir mal eine Liste zusammengetragen, mit der es einfacher sein dürfte.</a:t>
            </a:r>
            <a:endParaRPr lang="it-IT" dirty="0"/>
          </a:p>
          <a:p>
            <a:endParaRPr lang="it-IT" dirty="0"/>
          </a:p>
          <a:p>
            <a:r>
              <a:rPr lang="it-IT" dirty="0"/>
              <a:t>Il profumo può essere definito attraverso metafore, ampie descrizioni , similitudini, e spesso si ricorre a varietà di frutta.</a:t>
            </a:r>
          </a:p>
          <a:p>
            <a:r>
              <a:rPr lang="it-IT" dirty="0"/>
              <a:t>Siccome per i principianti risulta  spesso difficile notare questi aspetti alla prima degustazione, abbiamo creato un elenco che dovrebbe facilitare il compito.</a:t>
            </a:r>
          </a:p>
          <a:p>
            <a:r>
              <a:rPr lang="it-IT" dirty="0"/>
              <a:t>  </a:t>
            </a:r>
            <a:endParaRPr lang="it-IT" sz="2600" dirty="0"/>
          </a:p>
        </p:txBody>
      </p:sp>
    </p:spTree>
    <p:extLst>
      <p:ext uri="{BB962C8B-B14F-4D97-AF65-F5344CB8AC3E}">
        <p14:creationId xmlns:p14="http://schemas.microsoft.com/office/powerpoint/2010/main" val="19083242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A127B-667A-9742-5D5B-6CE37A7E4D6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449F3F0-930D-6B26-6692-B02543B6C929}"/>
              </a:ext>
            </a:extLst>
          </p:cNvPr>
          <p:cNvSpPr txBox="1">
            <a:spLocks noChangeArrowheads="1"/>
          </p:cNvSpPr>
          <p:nvPr/>
        </p:nvSpPr>
        <p:spPr bwMode="auto">
          <a:xfrm>
            <a:off x="381000" y="228600"/>
            <a:ext cx="8229600" cy="4770537"/>
          </a:xfrm>
          <a:prstGeom prst="rect">
            <a:avLst/>
          </a:prstGeom>
          <a:noFill/>
          <a:ln w="9525">
            <a:noFill/>
            <a:miter lim="800000"/>
            <a:headEnd/>
            <a:tailEnd/>
          </a:ln>
        </p:spPr>
        <p:txBody>
          <a:bodyPr>
            <a:spAutoFit/>
          </a:bodyPr>
          <a:lstStyle/>
          <a:p>
            <a:r>
              <a:rPr lang="en-US" sz="2800" dirty="0" err="1"/>
              <a:t>Ansteckungsgefahr</a:t>
            </a:r>
            <a:r>
              <a:rPr lang="en-US" sz="2800" dirty="0"/>
              <a:t> </a:t>
            </a:r>
            <a:r>
              <a:rPr lang="en-US" sz="2800" dirty="0" err="1"/>
              <a:t>besteht</a:t>
            </a:r>
            <a:r>
              <a:rPr lang="en-US" sz="2800" dirty="0"/>
              <a:t> </a:t>
            </a:r>
            <a:r>
              <a:rPr lang="en-US" sz="2800" dirty="0" err="1"/>
              <a:t>vor</a:t>
            </a:r>
            <a:r>
              <a:rPr lang="en-US" sz="2800" dirty="0"/>
              <a:t> </a:t>
            </a:r>
            <a:r>
              <a:rPr lang="en-US" sz="2800" dirty="0" err="1"/>
              <a:t>allem</a:t>
            </a:r>
            <a:r>
              <a:rPr lang="en-US" sz="2800" dirty="0"/>
              <a:t> </a:t>
            </a:r>
            <a:r>
              <a:rPr lang="en-US" sz="2800" dirty="0" err="1"/>
              <a:t>dort</a:t>
            </a:r>
            <a:r>
              <a:rPr lang="en-US" sz="2800" dirty="0"/>
              <a:t>, wo </a:t>
            </a:r>
            <a:r>
              <a:rPr lang="en-US" sz="2800" dirty="0" err="1"/>
              <a:t>sich</a:t>
            </a:r>
            <a:r>
              <a:rPr lang="en-US" sz="2800" dirty="0"/>
              <a:t> </a:t>
            </a:r>
            <a:r>
              <a:rPr lang="en-US" sz="2800" dirty="0" err="1"/>
              <a:t>viele</a:t>
            </a:r>
            <a:r>
              <a:rPr lang="en-US" sz="2800" dirty="0"/>
              <a:t> Menschen </a:t>
            </a:r>
            <a:r>
              <a:rPr lang="en-US" sz="2800" dirty="0" err="1"/>
              <a:t>aufhalten</a:t>
            </a:r>
            <a:r>
              <a:rPr lang="en-US" sz="2800" dirty="0"/>
              <a:t>, </a:t>
            </a:r>
            <a:r>
              <a:rPr lang="en-US" sz="2800" dirty="0" err="1"/>
              <a:t>beispielsweise</a:t>
            </a:r>
            <a:r>
              <a:rPr lang="en-US" sz="2800" dirty="0"/>
              <a:t> in </a:t>
            </a:r>
            <a:r>
              <a:rPr lang="en-US" sz="2800" dirty="0" err="1"/>
              <a:t>öffentlichen</a:t>
            </a:r>
            <a:r>
              <a:rPr lang="en-US" sz="2800" dirty="0"/>
              <a:t> </a:t>
            </a:r>
            <a:r>
              <a:rPr lang="en-US" sz="2800" dirty="0" err="1"/>
              <a:t>Verkehrsmitteln</a:t>
            </a:r>
            <a:r>
              <a:rPr lang="en-US" sz="2800" dirty="0"/>
              <a:t>, </a:t>
            </a:r>
            <a:r>
              <a:rPr lang="en-US" sz="2800" dirty="0" err="1"/>
              <a:t>Arbeitsstätten</a:t>
            </a:r>
            <a:r>
              <a:rPr lang="en-US" sz="2800" dirty="0"/>
              <a:t>, </a:t>
            </a:r>
            <a:r>
              <a:rPr lang="en-US" sz="2800" dirty="0" err="1"/>
              <a:t>Schulen</a:t>
            </a:r>
            <a:r>
              <a:rPr lang="en-US" sz="2800" dirty="0"/>
              <a:t> </a:t>
            </a:r>
            <a:r>
              <a:rPr lang="en-US" sz="2800" dirty="0" err="1"/>
              <a:t>oder</a:t>
            </a:r>
            <a:r>
              <a:rPr lang="en-US" sz="2800" dirty="0"/>
              <a:t> </a:t>
            </a:r>
            <a:r>
              <a:rPr lang="en-US" sz="2800" dirty="0" err="1"/>
              <a:t>Einkaufsstätten</a:t>
            </a:r>
            <a:r>
              <a:rPr lang="en-US" sz="2800" dirty="0"/>
              <a:t>.</a:t>
            </a:r>
          </a:p>
          <a:p>
            <a:endParaRPr lang="en-US" sz="2800" dirty="0"/>
          </a:p>
          <a:p>
            <a:r>
              <a:rPr lang="it-IT" sz="2800" dirty="0"/>
              <a:t>Il rischio di contagio è presente soprattutto dove si trovano molte persone, specialmente nei mezzi pubblici, nei luoghi di lavoro, nelle scuole o nei centri commerciali. </a:t>
            </a:r>
          </a:p>
          <a:p>
            <a:endParaRPr lang="it-IT" dirty="0"/>
          </a:p>
          <a:p>
            <a:endParaRPr lang="it-IT" sz="2800" dirty="0"/>
          </a:p>
        </p:txBody>
      </p:sp>
    </p:spTree>
    <p:extLst>
      <p:ext uri="{BB962C8B-B14F-4D97-AF65-F5344CB8AC3E}">
        <p14:creationId xmlns:p14="http://schemas.microsoft.com/office/powerpoint/2010/main" val="32389264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CDA13-98BB-5A27-C929-63AC28E63F8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1BDB0D1-18BE-D113-1673-F7079D742F8F}"/>
              </a:ext>
            </a:extLst>
          </p:cNvPr>
          <p:cNvSpPr txBox="1">
            <a:spLocks noChangeArrowheads="1"/>
          </p:cNvSpPr>
          <p:nvPr/>
        </p:nvSpPr>
        <p:spPr bwMode="auto">
          <a:xfrm>
            <a:off x="381000" y="228600"/>
            <a:ext cx="8229600" cy="4893647"/>
          </a:xfrm>
          <a:prstGeom prst="rect">
            <a:avLst/>
          </a:prstGeom>
          <a:noFill/>
          <a:ln w="9525">
            <a:noFill/>
            <a:miter lim="800000"/>
            <a:headEnd/>
            <a:tailEnd/>
          </a:ln>
        </p:spPr>
        <p:txBody>
          <a:bodyPr>
            <a:spAutoFit/>
          </a:bodyPr>
          <a:lstStyle/>
          <a:p>
            <a:r>
              <a:rPr lang="de-DE" dirty="0"/>
              <a:t>Auszug verschiedener Obstsorten: Ananas, Apfel, Aprikose, Avocado, Bananen, Birnen, Brombeere, Chirimoya, Erdbeere, </a:t>
            </a:r>
            <a:r>
              <a:rPr lang="de-DE" dirty="0" err="1"/>
              <a:t>Heildebeere</a:t>
            </a:r>
            <a:r>
              <a:rPr lang="de-DE" dirty="0"/>
              <a:t>, Himbeere, Kirsche, Kiwi, Limette, Litschi, Mandarine, Mango, Maracuja, Melone, Mirabelle, Orange, Papaya, Pfirsich, Quitte, Stachelbeere, Wacholder, Zitrone, Zwetschge.</a:t>
            </a:r>
            <a:endParaRPr lang="it-IT" dirty="0"/>
          </a:p>
          <a:p>
            <a:endParaRPr lang="it-IT" dirty="0"/>
          </a:p>
          <a:p>
            <a:r>
              <a:rPr lang="it-IT" dirty="0"/>
              <a:t>Estratto di diverse varietà di frutta: ananas, mela, albicocca, avocado, banana, pera, mora, </a:t>
            </a:r>
            <a:r>
              <a:rPr lang="it-IT" dirty="0" err="1"/>
              <a:t>cherimoya</a:t>
            </a:r>
            <a:r>
              <a:rPr lang="it-IT" dirty="0"/>
              <a:t>, fragola, mirtillo, lampone, ciliegia, kiwi, lime, litchi, mandarino, mango, frutto della passione, melone, mirabella, arancia, papaya, pesca, mela cotogna, uva spina, ginepro, limone, susina.</a:t>
            </a:r>
          </a:p>
          <a:p>
            <a:r>
              <a:rPr lang="it-IT" dirty="0"/>
              <a:t>  </a:t>
            </a:r>
            <a:endParaRPr lang="it-IT" sz="2600" dirty="0"/>
          </a:p>
        </p:txBody>
      </p:sp>
    </p:spTree>
    <p:extLst>
      <p:ext uri="{BB962C8B-B14F-4D97-AF65-F5344CB8AC3E}">
        <p14:creationId xmlns:p14="http://schemas.microsoft.com/office/powerpoint/2010/main" val="919941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187B7-2301-B31B-EC0E-831AC192392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9788B4F-09C4-5A5C-18A6-25359BDD7A8B}"/>
              </a:ext>
            </a:extLst>
          </p:cNvPr>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de-DE" dirty="0"/>
              <a:t>Aber auch Blüten (Lindenblüten, Veilchen, Jasmin, …), Pflanzen (Kräuter, Moose, Pilze, …), Gewürze (Vanille, Zimt, Muskat, …) und andere Dinge können zur Umschreibung verwendet werden. Kurz gesagt – je besser der Wein umso komplexer das Bukett.</a:t>
            </a:r>
            <a:endParaRPr lang="it-IT" dirty="0"/>
          </a:p>
          <a:p>
            <a:r>
              <a:rPr lang="de-DE" dirty="0"/>
              <a:t> </a:t>
            </a:r>
            <a:endParaRPr lang="it-IT" dirty="0"/>
          </a:p>
          <a:p>
            <a:endParaRPr lang="it-IT" dirty="0"/>
          </a:p>
          <a:p>
            <a:r>
              <a:rPr lang="it-IT" dirty="0"/>
              <a:t>Ma anche fiori (fiori di tiglio, violetta, gelsomino…), piante (erbe aromatiche, muschi, funghi…), spezie (vaniglia, cannella, noce moscata…) e altri elementi possono essere utilizzati per una descrizione più completa. Insomma, migliore è il vino e più ricco sarà il bouquet. </a:t>
            </a:r>
          </a:p>
          <a:p>
            <a:r>
              <a:rPr lang="it-IT" dirty="0"/>
              <a:t>  </a:t>
            </a:r>
            <a:endParaRPr lang="it-IT" sz="2600" dirty="0"/>
          </a:p>
        </p:txBody>
      </p:sp>
    </p:spTree>
    <p:extLst>
      <p:ext uri="{BB962C8B-B14F-4D97-AF65-F5344CB8AC3E}">
        <p14:creationId xmlns:p14="http://schemas.microsoft.com/office/powerpoint/2010/main" val="4780704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3D6FF-19EB-6EFC-BAB2-A561ACE7F75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DB4E8F6-E4BE-975D-34FB-2FCA77B6E93D}"/>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de-DE" b="1" dirty="0"/>
              <a:t>Beurteilung des Geschmacks</a:t>
            </a:r>
            <a:endParaRPr lang="it-IT" b="1" dirty="0"/>
          </a:p>
          <a:p>
            <a:r>
              <a:rPr lang="de-DE" dirty="0"/>
              <a:t>Wir Menschen sind da leider ein bisschen eingeschränkt bei der Weinverkostung</a:t>
            </a:r>
            <a:r>
              <a:rPr lang="de-DE" i="1" dirty="0"/>
              <a:t> (</a:t>
            </a:r>
            <a:r>
              <a:rPr lang="de-DE" dirty="0"/>
              <a:t>nur </a:t>
            </a:r>
            <a:r>
              <a:rPr lang="de-DE" dirty="0" err="1"/>
              <a:t>süss</a:t>
            </a:r>
            <a:r>
              <a:rPr lang="de-DE" dirty="0"/>
              <a:t>, sauer, salzig, bitter). Wir nehmen also einen kleinen Schluck in den Mund und lassen ihn etwas erwärmen. Die Auswirkungen von Säuren, Tannine, etc. machen sich jetzt bemerkbar. Die Tannine fühlen sich pelzig an und lassen die Schleimhäute zusammenziehen. </a:t>
            </a:r>
          </a:p>
          <a:p>
            <a:endParaRPr lang="de-DE" b="1" dirty="0"/>
          </a:p>
          <a:p>
            <a:r>
              <a:rPr lang="it-IT" b="1" dirty="0"/>
              <a:t>Esame gustativo</a:t>
            </a:r>
            <a:endParaRPr lang="it-IT" dirty="0"/>
          </a:p>
          <a:p>
            <a:r>
              <a:rPr lang="it-IT" dirty="0"/>
              <a:t>Purtroppo, i nostri sensi ci limitano nella degustazione di un vino (ci sono solo dolce, acido, salato, amaro).  Ma prendiamo un piccolo sorso e lasciamolo scaldare leggermente. Ora si riesce ad avvertire l’effetto degli acidi, dei tannini, ecc. I tannini danno una sensazione di ruvido e fanno contrarre le mucose. </a:t>
            </a:r>
          </a:p>
          <a:p>
            <a:r>
              <a:rPr lang="it-IT" dirty="0"/>
              <a:t>   </a:t>
            </a:r>
            <a:endParaRPr lang="it-IT" sz="2600" dirty="0"/>
          </a:p>
        </p:txBody>
      </p:sp>
    </p:spTree>
    <p:extLst>
      <p:ext uri="{BB962C8B-B14F-4D97-AF65-F5344CB8AC3E}">
        <p14:creationId xmlns:p14="http://schemas.microsoft.com/office/powerpoint/2010/main" val="21910610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8876F-BC88-CDF5-C92F-3D4B2A6C6DC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A96C27E-05C2-53B2-9AAA-2D317CFFDE47}"/>
              </a:ext>
            </a:extLst>
          </p:cNvPr>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de-DE" dirty="0"/>
              <a:t>Zuviel Säure macht den Wein zu aggressiv (zum Vergleich mal an einer 9V-Batterie lutschen), zu wenig Säure und der Wein wirkt zu schlaff. Beim Hinunterschlucken bzw. direkt danach können wir noch den Nachklang bzw. den Abgang des Weins beurteilen (wie lange bleibt der Geschmack im Mund).</a:t>
            </a:r>
            <a:endParaRPr lang="it-IT" dirty="0"/>
          </a:p>
          <a:p>
            <a:endParaRPr lang="it-IT" dirty="0"/>
          </a:p>
          <a:p>
            <a:r>
              <a:rPr lang="it-IT" dirty="0"/>
              <a:t>Un’acidità eccessiva rende il vino troppo aggressivo (un po’ come se si sentisse il sapore di una batteria elettrica ); se l’acidità è insufficiente, il vino risulta troppo morbido. Deglutendo e una volta deglutito, possiamo valutare persistenza e retrogusto del vino (per quanto tempo il sapore rimane in bocca).</a:t>
            </a:r>
          </a:p>
          <a:p>
            <a:r>
              <a:rPr lang="it-IT" dirty="0"/>
              <a:t>    </a:t>
            </a:r>
            <a:endParaRPr lang="it-IT" sz="2600" dirty="0"/>
          </a:p>
        </p:txBody>
      </p:sp>
    </p:spTree>
    <p:extLst>
      <p:ext uri="{BB962C8B-B14F-4D97-AF65-F5344CB8AC3E}">
        <p14:creationId xmlns:p14="http://schemas.microsoft.com/office/powerpoint/2010/main" val="15903544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555DF-B16F-C0F6-3A9C-406CDBFA400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4C41701-7F48-4B39-4833-C5E3D442A9BB}"/>
              </a:ext>
            </a:extLst>
          </p:cNvPr>
          <p:cNvSpPr txBox="1">
            <a:spLocks noChangeArrowheads="1"/>
          </p:cNvSpPr>
          <p:nvPr/>
        </p:nvSpPr>
        <p:spPr bwMode="auto">
          <a:xfrm>
            <a:off x="381000" y="228600"/>
            <a:ext cx="8229600" cy="4893647"/>
          </a:xfrm>
          <a:prstGeom prst="rect">
            <a:avLst/>
          </a:prstGeom>
          <a:noFill/>
          <a:ln w="9525">
            <a:noFill/>
            <a:miter lim="800000"/>
            <a:headEnd/>
            <a:tailEnd/>
          </a:ln>
        </p:spPr>
        <p:txBody>
          <a:bodyPr>
            <a:spAutoFit/>
          </a:bodyPr>
          <a:lstStyle/>
          <a:p>
            <a:r>
              <a:rPr lang="it-IT" dirty="0" err="1"/>
              <a:t>Abgang</a:t>
            </a:r>
            <a:endParaRPr lang="it-IT" dirty="0"/>
          </a:p>
          <a:p>
            <a:endParaRPr lang="it-IT" dirty="0"/>
          </a:p>
          <a:p>
            <a:r>
              <a:rPr lang="it-IT" dirty="0"/>
              <a:t>Finale</a:t>
            </a:r>
          </a:p>
          <a:p>
            <a:r>
              <a:rPr lang="it-IT" dirty="0"/>
              <a:t>L’insieme delle sensazioni che persistono in bocca dopo la deglutizione del vino.</a:t>
            </a:r>
          </a:p>
          <a:p>
            <a:endParaRPr lang="it-IT" dirty="0"/>
          </a:p>
          <a:p>
            <a:r>
              <a:rPr lang="it-IT" dirty="0"/>
              <a:t>chiusura</a:t>
            </a:r>
          </a:p>
          <a:p>
            <a:endParaRPr lang="it-IT" dirty="0"/>
          </a:p>
          <a:p>
            <a:r>
              <a:rPr lang="it-IT" dirty="0"/>
              <a:t>uscita</a:t>
            </a:r>
          </a:p>
          <a:p>
            <a:endParaRPr lang="it-IT" dirty="0"/>
          </a:p>
          <a:p>
            <a:r>
              <a:rPr lang="it-IT" dirty="0"/>
              <a:t>fin di bocca</a:t>
            </a:r>
          </a:p>
          <a:p>
            <a:endParaRPr lang="it-IT" dirty="0"/>
          </a:p>
          <a:p>
            <a:r>
              <a:rPr lang="it-IT" dirty="0"/>
              <a:t>    </a:t>
            </a:r>
            <a:endParaRPr lang="it-IT" sz="2600" dirty="0"/>
          </a:p>
        </p:txBody>
      </p:sp>
    </p:spTree>
    <p:extLst>
      <p:ext uri="{BB962C8B-B14F-4D97-AF65-F5344CB8AC3E}">
        <p14:creationId xmlns:p14="http://schemas.microsoft.com/office/powerpoint/2010/main" val="15666713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9F2CE-24D0-8D09-6CF8-A57B2A83C7D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3216C94-0A00-CC0A-1B25-B400766522A9}"/>
              </a:ext>
            </a:extLst>
          </p:cNvPr>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it-IT" dirty="0" err="1"/>
              <a:t>Nachgeschmack</a:t>
            </a:r>
            <a:endParaRPr lang="it-IT" dirty="0"/>
          </a:p>
          <a:p>
            <a:endParaRPr lang="it-IT" dirty="0"/>
          </a:p>
          <a:p>
            <a:endParaRPr lang="it-IT" dirty="0"/>
          </a:p>
          <a:p>
            <a:r>
              <a:rPr lang="it-IT" dirty="0"/>
              <a:t>retrogusto</a:t>
            </a:r>
          </a:p>
          <a:p>
            <a:r>
              <a:rPr lang="it-IT" dirty="0"/>
              <a:t>Sensazione che resta in bocca dopo la deglutizione di un vino e che si rivela differente dalle impressioni registrate nelle precedenti fasi </a:t>
            </a:r>
            <a:r>
              <a:rPr lang="it-IT" dirty="0" err="1"/>
              <a:t>degustative</a:t>
            </a:r>
            <a:r>
              <a:rPr lang="it-IT" dirty="0"/>
              <a:t>.</a:t>
            </a:r>
          </a:p>
          <a:p>
            <a:endParaRPr lang="it-IT" dirty="0"/>
          </a:p>
          <a:p>
            <a:r>
              <a:rPr lang="it-IT" dirty="0"/>
              <a:t>    </a:t>
            </a:r>
            <a:endParaRPr lang="it-IT" sz="2600" dirty="0"/>
          </a:p>
        </p:txBody>
      </p:sp>
    </p:spTree>
    <p:extLst>
      <p:ext uri="{BB962C8B-B14F-4D97-AF65-F5344CB8AC3E}">
        <p14:creationId xmlns:p14="http://schemas.microsoft.com/office/powerpoint/2010/main" val="39060295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D6060-8289-C1CC-8CDC-97C951C3AC6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29EB7BB-B64F-C259-ED0E-B8620E48882A}"/>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de-DE" dirty="0"/>
              <a:t>Bei der Verkostung sollte man etwas Fetthaltiges essen. Etwas Brot mit Käse hat sich bisher bewährt. Natürlich kann man das auch mit einem richtigen Festmahl verbinden… Das Fett löst zusätzlich bestimmte Aromastoffe und ist ein Geschmacksträger. Dadurch, dass die Oberflächenspannung des Weines durch das Fett reduziert wird, erhöht sich der Kontakt zu den Geschmackspapillen. </a:t>
            </a:r>
            <a:endParaRPr lang="it-IT" dirty="0"/>
          </a:p>
          <a:p>
            <a:endParaRPr lang="it-IT" dirty="0"/>
          </a:p>
          <a:p>
            <a:r>
              <a:rPr lang="it-IT" dirty="0"/>
              <a:t>Durante la degustazione è consigliabile mangiare qualcosa che contiene grassi. Pane e formaggio si sono rivelati sempre efficaci, ma naturalmente il tutto si può anche accompagnare con un ricco banchetto… Come vettore di sapori, il grasso sprigiona particolari aromi e, riducendosi grazie ad esso anche la tensione superficiale del vino, il contatto con le papille gustative si intensifica.</a:t>
            </a:r>
          </a:p>
        </p:txBody>
      </p:sp>
    </p:spTree>
    <p:extLst>
      <p:ext uri="{BB962C8B-B14F-4D97-AF65-F5344CB8AC3E}">
        <p14:creationId xmlns:p14="http://schemas.microsoft.com/office/powerpoint/2010/main" val="745851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D6060-8289-C1CC-8CDC-97C951C3AC6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29EB7BB-B64F-C259-ED0E-B8620E48882A}"/>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de-DE" dirty="0"/>
              <a:t>Pikant</a:t>
            </a:r>
          </a:p>
          <a:p>
            <a:endParaRPr lang="de-DE" dirty="0"/>
          </a:p>
          <a:p>
            <a:r>
              <a:rPr lang="de-DE" dirty="0"/>
              <a:t>Beschreibung (vulgärlateinisch für „angenehm scharf“ bzw. umgangssprachlich „reizvoll“) im Rahmen einer Weinansprache bzw. Weinbewertung, die stets kontextabhängig zu verstehen ist. Der Begriff beschreibt keinen eigenständigen sensorischen Reiz, sondern eine pointierte, anregende Ausprägung bestimmter Eigenschaften eines Weines. Je nach Zusammenhang kann „pikant“ dabei sowohl eine lebendige, reizvolle Wirkung als auch eine deutlich würzige Aromatik bezeichnen, ohne zwingend Schärfe im trigeminalen Sinn zu meinen. So kann etwa von einer „pikanten Säure“, einer „pikanten Süße“ oder auch von „pikanten Tanninen“ gesprochen werden, wobei jeweils eine spannungsvolle, anregende Wirkung gemeint ist. </a:t>
            </a:r>
            <a:endParaRPr lang="it-IT" dirty="0"/>
          </a:p>
        </p:txBody>
      </p:sp>
    </p:spTree>
    <p:extLst>
      <p:ext uri="{BB962C8B-B14F-4D97-AF65-F5344CB8AC3E}">
        <p14:creationId xmlns:p14="http://schemas.microsoft.com/office/powerpoint/2010/main" val="12395623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B53FA-F573-8A1C-D75F-3C05DD51CC4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E61F2F7-ECFB-3A69-27CD-098419252453}"/>
              </a:ext>
            </a:extLst>
          </p:cNvPr>
          <p:cNvSpPr txBox="1">
            <a:spLocks noChangeArrowheads="1"/>
          </p:cNvSpPr>
          <p:nvPr/>
        </p:nvSpPr>
        <p:spPr bwMode="auto">
          <a:xfrm>
            <a:off x="381000" y="228600"/>
            <a:ext cx="8229600" cy="6555641"/>
          </a:xfrm>
          <a:prstGeom prst="rect">
            <a:avLst/>
          </a:prstGeom>
          <a:noFill/>
          <a:ln w="9525">
            <a:noFill/>
            <a:miter lim="800000"/>
            <a:headEnd/>
            <a:tailEnd/>
          </a:ln>
        </p:spPr>
        <p:txBody>
          <a:bodyPr>
            <a:spAutoFit/>
          </a:bodyPr>
          <a:lstStyle/>
          <a:p>
            <a:r>
              <a:rPr lang="en-US" sz="2800" b="1" dirty="0" err="1"/>
              <a:t>Krankheitsbild</a:t>
            </a:r>
            <a:endParaRPr lang="it-IT" sz="2800" dirty="0"/>
          </a:p>
          <a:p>
            <a:r>
              <a:rPr lang="en-US" sz="2800" dirty="0" err="1"/>
              <a:t>Etwa</a:t>
            </a:r>
            <a:r>
              <a:rPr lang="en-US" sz="2800" dirty="0"/>
              <a:t> </a:t>
            </a:r>
            <a:r>
              <a:rPr lang="en-US" sz="2800" dirty="0" err="1"/>
              <a:t>ein</a:t>
            </a:r>
            <a:r>
              <a:rPr lang="en-US" sz="2800" dirty="0"/>
              <a:t> bis </a:t>
            </a:r>
            <a:r>
              <a:rPr lang="en-US" sz="2800" dirty="0" err="1"/>
              <a:t>zwei</a:t>
            </a:r>
            <a:r>
              <a:rPr lang="en-US" sz="2800" dirty="0"/>
              <a:t> Tage </a:t>
            </a:r>
            <a:r>
              <a:rPr lang="en-US" sz="2800" dirty="0" err="1"/>
              <a:t>nach</a:t>
            </a:r>
            <a:r>
              <a:rPr lang="en-US" sz="2800" dirty="0"/>
              <a:t> der </a:t>
            </a:r>
            <a:r>
              <a:rPr lang="en-US" sz="2800" dirty="0" err="1"/>
              <a:t>Ansteckung</a:t>
            </a:r>
            <a:r>
              <a:rPr lang="en-US" sz="2800" dirty="0"/>
              <a:t> </a:t>
            </a:r>
            <a:r>
              <a:rPr lang="en-US" sz="2800" dirty="0" err="1"/>
              <a:t>erkranken</a:t>
            </a:r>
            <a:r>
              <a:rPr lang="en-US" sz="2800" dirty="0"/>
              <a:t> </a:t>
            </a:r>
            <a:r>
              <a:rPr lang="en-US" sz="2800" dirty="0" err="1"/>
              <a:t>ungefähr</a:t>
            </a:r>
            <a:r>
              <a:rPr lang="en-US" sz="2800" dirty="0"/>
              <a:t> </a:t>
            </a:r>
            <a:r>
              <a:rPr lang="en-US" sz="2800" dirty="0" err="1"/>
              <a:t>zwei</a:t>
            </a:r>
            <a:r>
              <a:rPr lang="en-US" sz="2800" dirty="0"/>
              <a:t> </a:t>
            </a:r>
            <a:r>
              <a:rPr lang="en-US" sz="2800" dirty="0" err="1"/>
              <a:t>Drittel</a:t>
            </a:r>
            <a:r>
              <a:rPr lang="en-US" sz="2800" dirty="0"/>
              <a:t> der </a:t>
            </a:r>
            <a:r>
              <a:rPr lang="en-US" sz="2800" dirty="0" err="1"/>
              <a:t>Betroffenen</a:t>
            </a:r>
            <a:r>
              <a:rPr lang="en-US" sz="2800" dirty="0"/>
              <a:t>. </a:t>
            </a:r>
            <a:r>
              <a:rPr lang="it-IT" sz="2800" dirty="0" err="1"/>
              <a:t>Ein</a:t>
            </a:r>
            <a:r>
              <a:rPr lang="it-IT" sz="2800" dirty="0"/>
              <a:t> </a:t>
            </a:r>
            <a:r>
              <a:rPr lang="it-IT" sz="2800" dirty="0" err="1"/>
              <a:t>Drittel</a:t>
            </a:r>
            <a:r>
              <a:rPr lang="it-IT" sz="2800" dirty="0"/>
              <a:t> </a:t>
            </a:r>
            <a:r>
              <a:rPr lang="it-IT" sz="2800" dirty="0" err="1"/>
              <a:t>bleibt</a:t>
            </a:r>
            <a:r>
              <a:rPr lang="it-IT" sz="2800" dirty="0"/>
              <a:t> </a:t>
            </a:r>
            <a:r>
              <a:rPr lang="it-IT" sz="2800" dirty="0" err="1"/>
              <a:t>ohne</a:t>
            </a:r>
            <a:r>
              <a:rPr lang="it-IT" sz="2800" dirty="0"/>
              <a:t> </a:t>
            </a:r>
            <a:r>
              <a:rPr lang="it-IT" sz="2800" dirty="0" err="1"/>
              <a:t>Krankheitszeichen</a:t>
            </a:r>
            <a:r>
              <a:rPr lang="it-IT" sz="2800" dirty="0"/>
              <a:t>, </a:t>
            </a:r>
            <a:r>
              <a:rPr lang="it-IT" sz="2800" dirty="0" err="1"/>
              <a:t>ist</a:t>
            </a:r>
            <a:r>
              <a:rPr lang="it-IT" sz="2800" dirty="0"/>
              <a:t> </a:t>
            </a:r>
            <a:r>
              <a:rPr lang="it-IT" sz="2800" dirty="0" err="1"/>
              <a:t>aber</a:t>
            </a:r>
            <a:r>
              <a:rPr lang="it-IT" sz="2800" dirty="0"/>
              <a:t> </a:t>
            </a:r>
            <a:r>
              <a:rPr lang="it-IT" sz="2800" dirty="0" err="1"/>
              <a:t>trotzdem</a:t>
            </a:r>
            <a:r>
              <a:rPr lang="it-IT" sz="2800" dirty="0"/>
              <a:t> </a:t>
            </a:r>
            <a:r>
              <a:rPr lang="it-IT" sz="2800" dirty="0" err="1"/>
              <a:t>ansteckend</a:t>
            </a:r>
            <a:r>
              <a:rPr lang="it-IT" sz="2800" dirty="0"/>
              <a:t>.</a:t>
            </a:r>
          </a:p>
          <a:p>
            <a:r>
              <a:rPr lang="en-US" sz="2800" dirty="0"/>
              <a:t>Bei </a:t>
            </a:r>
            <a:r>
              <a:rPr lang="en-US" sz="2800" dirty="0" err="1"/>
              <a:t>etwa</a:t>
            </a:r>
            <a:r>
              <a:rPr lang="en-US" sz="2800" dirty="0"/>
              <a:t> </a:t>
            </a:r>
            <a:r>
              <a:rPr lang="en-US" sz="2800" dirty="0" err="1"/>
              <a:t>einem</a:t>
            </a:r>
            <a:r>
              <a:rPr lang="en-US" sz="2800" dirty="0"/>
              <a:t> </a:t>
            </a:r>
            <a:r>
              <a:rPr lang="en-US" sz="2800" dirty="0" err="1"/>
              <a:t>Drittel</a:t>
            </a:r>
            <a:r>
              <a:rPr lang="en-US" sz="2800" dirty="0"/>
              <a:t> </a:t>
            </a:r>
            <a:r>
              <a:rPr lang="en-US" sz="2800" dirty="0" err="1"/>
              <a:t>beginnt</a:t>
            </a:r>
            <a:r>
              <a:rPr lang="en-US" sz="2800" dirty="0"/>
              <a:t> </a:t>
            </a:r>
            <a:r>
              <a:rPr lang="en-US" sz="2800" dirty="0" err="1"/>
              <a:t>eine</a:t>
            </a:r>
            <a:r>
              <a:rPr lang="en-US" sz="2800" dirty="0"/>
              <a:t> Grippe </a:t>
            </a:r>
            <a:r>
              <a:rPr lang="en-US" sz="2800" dirty="0" err="1"/>
              <a:t>plötzlich</a:t>
            </a:r>
            <a:r>
              <a:rPr lang="en-US" sz="2800" dirty="0"/>
              <a:t> </a:t>
            </a:r>
            <a:r>
              <a:rPr lang="en-US" sz="2800" dirty="0" err="1"/>
              <a:t>mit</a:t>
            </a:r>
            <a:r>
              <a:rPr lang="en-US" sz="2800" dirty="0"/>
              <a:t> </a:t>
            </a:r>
            <a:r>
              <a:rPr lang="en-US" sz="2800" dirty="0" err="1"/>
              <a:t>hohem</a:t>
            </a:r>
            <a:r>
              <a:rPr lang="en-US" sz="2800" dirty="0"/>
              <a:t> Fieber </a:t>
            </a:r>
            <a:r>
              <a:rPr lang="en-US" sz="2800" dirty="0" err="1"/>
              <a:t>sowie</a:t>
            </a:r>
            <a:r>
              <a:rPr lang="en-US" sz="2800" dirty="0"/>
              <a:t> Kopf-, Hals-, Muskel- und </a:t>
            </a:r>
            <a:r>
              <a:rPr lang="en-US" sz="2800" dirty="0" err="1"/>
              <a:t>Gliederschmerzen</a:t>
            </a:r>
            <a:r>
              <a:rPr lang="en-US" sz="2800" dirty="0"/>
              <a:t>. </a:t>
            </a:r>
          </a:p>
          <a:p>
            <a:endParaRPr lang="it-IT" sz="2800" dirty="0"/>
          </a:p>
          <a:p>
            <a:r>
              <a:rPr lang="it-IT" sz="2800" b="1" dirty="0"/>
              <a:t>Sintomi </a:t>
            </a:r>
            <a:endParaRPr lang="it-IT" sz="2800" dirty="0"/>
          </a:p>
          <a:p>
            <a:r>
              <a:rPr lang="it-IT" sz="2800" dirty="0"/>
              <a:t>Circa uno o due giorni dopo il contagio, quasi due terzi dei soggetti infetti si ammalano. Un terzo rimane senza segni di malattia, ma è comunque contagioso. </a:t>
            </a:r>
          </a:p>
          <a:p>
            <a:r>
              <a:rPr lang="it-IT" sz="2800" dirty="0"/>
              <a:t>Circa un terzo dei casi di influenza inizia improvvisamente con febbre alta, mal di testa, mal di gola, dolori muscolari e articolari. </a:t>
            </a:r>
          </a:p>
        </p:txBody>
      </p:sp>
    </p:spTree>
    <p:extLst>
      <p:ext uri="{BB962C8B-B14F-4D97-AF65-F5344CB8AC3E}">
        <p14:creationId xmlns:p14="http://schemas.microsoft.com/office/powerpoint/2010/main" val="38315579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1938992"/>
          </a:xfrm>
          <a:prstGeom prst="rect">
            <a:avLst/>
          </a:prstGeom>
          <a:noFill/>
          <a:ln w="9525">
            <a:noFill/>
            <a:miter lim="800000"/>
            <a:headEnd/>
            <a:tailEnd/>
          </a:ln>
        </p:spPr>
        <p:txBody>
          <a:bodyPr>
            <a:spAutoFit/>
          </a:bodyPr>
          <a:lstStyle/>
          <a:p>
            <a:r>
              <a:rPr lang="de-DE" dirty="0"/>
              <a:t>Kaum war der Feind besiegt, dividierten die Florentiner Bürger sich wieder auseinander; künftig befeuerte jedes aufkeimende Problem den erbitterten Kampf zwischen den dominierenden Gruppen. Und so könnte man mit Fug und Recht auch die heutige italienische Gesellschaft beschreiben.</a:t>
            </a:r>
            <a:endParaRPr lang="it-IT" dirty="0"/>
          </a:p>
        </p:txBody>
      </p:sp>
    </p:spTree>
    <p:extLst>
      <p:ext uri="{BB962C8B-B14F-4D97-AF65-F5344CB8AC3E}">
        <p14:creationId xmlns:p14="http://schemas.microsoft.com/office/powerpoint/2010/main" val="37643305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F273E-9D1B-8C2C-F328-5389DA6AEC4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5299AE7-55C3-9474-9DE8-2759339BD373}"/>
              </a:ext>
            </a:extLst>
          </p:cNvPr>
          <p:cNvSpPr txBox="1">
            <a:spLocks noChangeArrowheads="1"/>
          </p:cNvSpPr>
          <p:nvPr/>
        </p:nvSpPr>
        <p:spPr bwMode="auto">
          <a:xfrm>
            <a:off x="381000" y="228600"/>
            <a:ext cx="8229600" cy="3539430"/>
          </a:xfrm>
          <a:prstGeom prst="rect">
            <a:avLst/>
          </a:prstGeom>
          <a:noFill/>
          <a:ln w="9525">
            <a:noFill/>
            <a:miter lim="800000"/>
            <a:headEnd/>
            <a:tailEnd/>
          </a:ln>
        </p:spPr>
        <p:txBody>
          <a:bodyPr>
            <a:spAutoFit/>
          </a:bodyPr>
          <a:lstStyle/>
          <a:p>
            <a:r>
              <a:rPr lang="it-IT" sz="2800" dirty="0" err="1"/>
              <a:t>Charakteristisch</a:t>
            </a:r>
            <a:r>
              <a:rPr lang="it-IT" sz="2800" dirty="0"/>
              <a:t> </a:t>
            </a:r>
            <a:r>
              <a:rPr lang="it-IT" sz="2800" dirty="0" err="1"/>
              <a:t>sind</a:t>
            </a:r>
            <a:r>
              <a:rPr lang="it-IT" sz="2800" dirty="0"/>
              <a:t> </a:t>
            </a:r>
            <a:r>
              <a:rPr lang="it-IT" sz="2800" dirty="0" err="1"/>
              <a:t>auch</a:t>
            </a:r>
            <a:r>
              <a:rPr lang="it-IT" sz="2800" dirty="0"/>
              <a:t> </a:t>
            </a:r>
            <a:r>
              <a:rPr lang="it-IT" sz="2800" dirty="0" err="1"/>
              <a:t>trockener</a:t>
            </a:r>
            <a:r>
              <a:rPr lang="it-IT" sz="2800" dirty="0"/>
              <a:t> </a:t>
            </a:r>
            <a:r>
              <a:rPr lang="it-IT" sz="2800" dirty="0" err="1"/>
              <a:t>Reizhusten</a:t>
            </a:r>
            <a:r>
              <a:rPr lang="it-IT" sz="2800" dirty="0"/>
              <a:t> und </a:t>
            </a:r>
            <a:r>
              <a:rPr lang="it-IT" sz="2800" dirty="0" err="1"/>
              <a:t>ungewöhnlich</a:t>
            </a:r>
            <a:r>
              <a:rPr lang="it-IT" sz="2800" dirty="0"/>
              <a:t> </a:t>
            </a:r>
            <a:r>
              <a:rPr lang="it-IT" sz="2800" dirty="0" err="1"/>
              <a:t>starke</a:t>
            </a:r>
            <a:r>
              <a:rPr lang="it-IT" sz="2800" dirty="0"/>
              <a:t> </a:t>
            </a:r>
            <a:r>
              <a:rPr lang="it-IT" sz="2800" dirty="0" err="1"/>
              <a:t>Erschöpfung</a:t>
            </a:r>
            <a:r>
              <a:rPr lang="it-IT" sz="2800" dirty="0"/>
              <a:t>. </a:t>
            </a:r>
            <a:r>
              <a:rPr lang="it-IT" sz="2800" dirty="0" err="1"/>
              <a:t>Zusätzlich</a:t>
            </a:r>
            <a:r>
              <a:rPr lang="it-IT" sz="2800" dirty="0"/>
              <a:t> </a:t>
            </a:r>
            <a:r>
              <a:rPr lang="it-IT" sz="2800" dirty="0" err="1"/>
              <a:t>sind</a:t>
            </a:r>
            <a:r>
              <a:rPr lang="it-IT" sz="2800" dirty="0"/>
              <a:t> </a:t>
            </a:r>
            <a:r>
              <a:rPr lang="it-IT" sz="2800" dirty="0" err="1"/>
              <a:t>Schweißausbrüche</a:t>
            </a:r>
            <a:r>
              <a:rPr lang="it-IT" sz="2800" dirty="0"/>
              <a:t> und </a:t>
            </a:r>
            <a:r>
              <a:rPr lang="it-IT" sz="2800" dirty="0" err="1"/>
              <a:t>Halsschmerzen</a:t>
            </a:r>
            <a:r>
              <a:rPr lang="it-IT" sz="2800" dirty="0"/>
              <a:t> </a:t>
            </a:r>
            <a:r>
              <a:rPr lang="it-IT" sz="2800" dirty="0" err="1"/>
              <a:t>möglich</a:t>
            </a:r>
            <a:r>
              <a:rPr lang="it-IT" sz="2800" dirty="0"/>
              <a:t>. </a:t>
            </a:r>
          </a:p>
          <a:p>
            <a:endParaRPr lang="it-IT" sz="2800" dirty="0"/>
          </a:p>
          <a:p>
            <a:r>
              <a:rPr lang="it-IT" sz="2800" dirty="0"/>
              <a:t>Una tosse secca e un’insolita forte stanchezza sono altri segni caratteristici. Talvolta possono comparire sudorazioni e mal di gola. </a:t>
            </a:r>
          </a:p>
          <a:p>
            <a:endParaRPr lang="it-IT" sz="2800" dirty="0"/>
          </a:p>
        </p:txBody>
      </p:sp>
    </p:spTree>
    <p:extLst>
      <p:ext uri="{BB962C8B-B14F-4D97-AF65-F5344CB8AC3E}">
        <p14:creationId xmlns:p14="http://schemas.microsoft.com/office/powerpoint/2010/main" val="27974295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32A9B-4704-2FE5-56E5-0AC948EC053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8D9DB91-479D-0A4C-65E7-CA5EE388C82B}"/>
              </a:ext>
            </a:extLst>
          </p:cNvPr>
          <p:cNvSpPr txBox="1">
            <a:spLocks noChangeArrowheads="1"/>
          </p:cNvSpPr>
          <p:nvPr/>
        </p:nvSpPr>
        <p:spPr bwMode="auto">
          <a:xfrm>
            <a:off x="381000" y="228600"/>
            <a:ext cx="8229600" cy="5693866"/>
          </a:xfrm>
          <a:prstGeom prst="rect">
            <a:avLst/>
          </a:prstGeom>
          <a:noFill/>
          <a:ln w="9525">
            <a:noFill/>
            <a:miter lim="800000"/>
            <a:headEnd/>
            <a:tailEnd/>
          </a:ln>
        </p:spPr>
        <p:txBody>
          <a:bodyPr>
            <a:spAutoFit/>
          </a:bodyPr>
          <a:lstStyle/>
          <a:p>
            <a:r>
              <a:rPr lang="en-US" sz="2800" dirty="0"/>
              <a:t>Ein </a:t>
            </a:r>
            <a:r>
              <a:rPr lang="en-US" sz="2800" dirty="0" err="1"/>
              <a:t>Drittel</a:t>
            </a:r>
            <a:r>
              <a:rPr lang="en-US" sz="2800" dirty="0"/>
              <a:t> </a:t>
            </a:r>
            <a:r>
              <a:rPr lang="en-US" sz="2800" dirty="0" err="1"/>
              <a:t>erkrankt</a:t>
            </a:r>
            <a:r>
              <a:rPr lang="en-US" sz="2800" dirty="0"/>
              <a:t> milder und </a:t>
            </a:r>
            <a:r>
              <a:rPr lang="en-US" sz="2800" dirty="0" err="1"/>
              <a:t>meist</a:t>
            </a:r>
            <a:r>
              <a:rPr lang="en-US" sz="2800" dirty="0"/>
              <a:t> </a:t>
            </a:r>
            <a:r>
              <a:rPr lang="en-US" sz="2800" dirty="0" err="1"/>
              <a:t>ohne</a:t>
            </a:r>
            <a:r>
              <a:rPr lang="en-US" sz="2800" dirty="0"/>
              <a:t> Fieber. Wenn </a:t>
            </a:r>
            <a:r>
              <a:rPr lang="en-US" sz="2800" dirty="0" err="1"/>
              <a:t>keine</a:t>
            </a:r>
            <a:r>
              <a:rPr lang="en-US" sz="2800" dirty="0"/>
              <a:t> </a:t>
            </a:r>
            <a:r>
              <a:rPr lang="en-US" sz="2800" dirty="0" err="1"/>
              <a:t>weiteren</a:t>
            </a:r>
            <a:r>
              <a:rPr lang="en-US" sz="2800" dirty="0"/>
              <a:t> </a:t>
            </a:r>
            <a:r>
              <a:rPr lang="en-US" sz="2800" dirty="0" err="1"/>
              <a:t>Infektionen</a:t>
            </a:r>
            <a:r>
              <a:rPr lang="en-US" sz="2800" dirty="0"/>
              <a:t> </a:t>
            </a:r>
            <a:r>
              <a:rPr lang="en-US" sz="2800" dirty="0" err="1"/>
              <a:t>hinzukommen</a:t>
            </a:r>
            <a:r>
              <a:rPr lang="en-US" sz="2800" dirty="0"/>
              <a:t>, </a:t>
            </a:r>
            <a:r>
              <a:rPr lang="en-US" sz="2800" dirty="0" err="1"/>
              <a:t>klingen</a:t>
            </a:r>
            <a:r>
              <a:rPr lang="en-US" sz="2800" dirty="0"/>
              <a:t> die </a:t>
            </a:r>
            <a:r>
              <a:rPr lang="en-US" sz="2800" dirty="0" err="1"/>
              <a:t>Krankheitszeichen</a:t>
            </a:r>
            <a:r>
              <a:rPr lang="en-US" sz="2800" dirty="0"/>
              <a:t> in der Regel </a:t>
            </a:r>
            <a:r>
              <a:rPr lang="en-US" sz="2800" dirty="0" err="1"/>
              <a:t>nach</a:t>
            </a:r>
            <a:r>
              <a:rPr lang="en-US" sz="2800" dirty="0"/>
              <a:t> </a:t>
            </a:r>
            <a:r>
              <a:rPr lang="en-US" sz="2800" dirty="0" err="1"/>
              <a:t>etwa</a:t>
            </a:r>
            <a:r>
              <a:rPr lang="en-US" sz="2800" dirty="0"/>
              <a:t> </a:t>
            </a:r>
            <a:r>
              <a:rPr lang="en-US" sz="2800" dirty="0" err="1"/>
              <a:t>fünf</a:t>
            </a:r>
            <a:r>
              <a:rPr lang="en-US" sz="2800" dirty="0"/>
              <a:t> bis </a:t>
            </a:r>
            <a:r>
              <a:rPr lang="en-US" sz="2800" dirty="0" err="1"/>
              <a:t>sieben</a:t>
            </a:r>
            <a:r>
              <a:rPr lang="en-US" sz="2800" dirty="0"/>
              <a:t> Tagen </a:t>
            </a:r>
            <a:r>
              <a:rPr lang="en-US" sz="2800" dirty="0" err="1"/>
              <a:t>allmählich</a:t>
            </a:r>
            <a:r>
              <a:rPr lang="en-US" sz="2800" dirty="0"/>
              <a:t> </a:t>
            </a:r>
            <a:r>
              <a:rPr lang="en-US" sz="2800" dirty="0" err="1"/>
              <a:t>wieder</a:t>
            </a:r>
            <a:r>
              <a:rPr lang="en-US" sz="2800" dirty="0"/>
              <a:t> ab. In </a:t>
            </a:r>
            <a:r>
              <a:rPr lang="en-US" sz="2800" dirty="0" err="1"/>
              <a:t>seltenen</a:t>
            </a:r>
            <a:r>
              <a:rPr lang="en-US" sz="2800" dirty="0"/>
              <a:t> </a:t>
            </a:r>
            <a:r>
              <a:rPr lang="en-US" sz="2800" dirty="0" err="1"/>
              <a:t>Fällen</a:t>
            </a:r>
            <a:r>
              <a:rPr lang="en-US" sz="2800" dirty="0"/>
              <a:t> </a:t>
            </a:r>
            <a:r>
              <a:rPr lang="en-US" sz="2800" dirty="0" err="1"/>
              <a:t>kann</a:t>
            </a:r>
            <a:r>
              <a:rPr lang="en-US" sz="2800" dirty="0"/>
              <a:t> es </a:t>
            </a:r>
            <a:r>
              <a:rPr lang="en-US" sz="2800" dirty="0" err="1"/>
              <a:t>auch</a:t>
            </a:r>
            <a:r>
              <a:rPr lang="en-US" sz="2800" dirty="0"/>
              <a:t> </a:t>
            </a:r>
            <a:r>
              <a:rPr lang="en-US" sz="2800" dirty="0" err="1"/>
              <a:t>mehrere</a:t>
            </a:r>
            <a:r>
              <a:rPr lang="en-US" sz="2800" dirty="0"/>
              <a:t> </a:t>
            </a:r>
            <a:r>
              <a:rPr lang="en-US" sz="2800" dirty="0" err="1"/>
              <a:t>Wochen</a:t>
            </a:r>
            <a:r>
              <a:rPr lang="en-US" sz="2800" dirty="0"/>
              <a:t> </a:t>
            </a:r>
            <a:r>
              <a:rPr lang="en-US" sz="2800" dirty="0" err="1"/>
              <a:t>dauern</a:t>
            </a:r>
            <a:r>
              <a:rPr lang="en-US" sz="2800" dirty="0"/>
              <a:t>, bis man </a:t>
            </a:r>
            <a:r>
              <a:rPr lang="en-US" sz="2800" dirty="0" err="1"/>
              <a:t>sich</a:t>
            </a:r>
            <a:r>
              <a:rPr lang="en-US" sz="2800" dirty="0"/>
              <a:t> von der Grippe </a:t>
            </a:r>
            <a:r>
              <a:rPr lang="en-US" sz="2800" dirty="0" err="1"/>
              <a:t>erholt</a:t>
            </a:r>
            <a:r>
              <a:rPr lang="en-US" sz="2800" dirty="0"/>
              <a:t> hat.</a:t>
            </a:r>
          </a:p>
          <a:p>
            <a:endParaRPr lang="en-US" sz="2800" dirty="0"/>
          </a:p>
          <a:p>
            <a:r>
              <a:rPr lang="it-IT" sz="2800" dirty="0"/>
              <a:t>Un terzo dei casi è più lieve e di solito senza febbre. Se non si verificano ulteriori infezioni, i sintomi della malattia di solito si attenuano gradualmente dopo circa cinque o sette giorni. In rari casi, il recupero dalla malattia può richiedere diverse settimane. </a:t>
            </a:r>
          </a:p>
          <a:p>
            <a:endParaRPr lang="it-IT" sz="2800" dirty="0"/>
          </a:p>
        </p:txBody>
      </p:sp>
    </p:spTree>
    <p:extLst>
      <p:ext uri="{BB962C8B-B14F-4D97-AF65-F5344CB8AC3E}">
        <p14:creationId xmlns:p14="http://schemas.microsoft.com/office/powerpoint/2010/main" val="25304752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E50A9-90DE-9396-7826-89B1C77AC79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DBA047B-9ABB-E668-7CBC-04E838FFC4CC}"/>
              </a:ext>
            </a:extLst>
          </p:cNvPr>
          <p:cNvSpPr txBox="1">
            <a:spLocks noChangeArrowheads="1"/>
          </p:cNvSpPr>
          <p:nvPr/>
        </p:nvSpPr>
        <p:spPr bwMode="auto">
          <a:xfrm>
            <a:off x="381000" y="228600"/>
            <a:ext cx="8229600" cy="5262979"/>
          </a:xfrm>
          <a:prstGeom prst="rect">
            <a:avLst/>
          </a:prstGeom>
          <a:noFill/>
          <a:ln w="9525">
            <a:noFill/>
            <a:miter lim="800000"/>
            <a:headEnd/>
            <a:tailEnd/>
          </a:ln>
        </p:spPr>
        <p:txBody>
          <a:bodyPr>
            <a:spAutoFit/>
          </a:bodyPr>
          <a:lstStyle/>
          <a:p>
            <a:r>
              <a:rPr lang="en-US" sz="2800" dirty="0"/>
              <a:t>Eine </a:t>
            </a:r>
            <a:r>
              <a:rPr lang="en-US" sz="2800" dirty="0" err="1"/>
              <a:t>gefürchtete</a:t>
            </a:r>
            <a:r>
              <a:rPr lang="en-US" sz="2800" dirty="0"/>
              <a:t> </a:t>
            </a:r>
            <a:r>
              <a:rPr lang="en-US" sz="2800" dirty="0" err="1"/>
              <a:t>Komplikation</a:t>
            </a:r>
            <a:r>
              <a:rPr lang="en-US" sz="2800" dirty="0"/>
              <a:t> der Grippe </a:t>
            </a:r>
            <a:r>
              <a:rPr lang="en-US" sz="2800" dirty="0" err="1"/>
              <a:t>ist</a:t>
            </a:r>
            <a:r>
              <a:rPr lang="en-US" sz="2800" dirty="0"/>
              <a:t> die </a:t>
            </a:r>
            <a:r>
              <a:rPr lang="en-US" sz="2800" dirty="0" err="1"/>
              <a:t>Lungenentzündung</a:t>
            </a:r>
            <a:r>
              <a:rPr lang="en-US" sz="2800" dirty="0"/>
              <a:t> </a:t>
            </a:r>
            <a:r>
              <a:rPr lang="en-US" sz="2800" dirty="0" err="1"/>
              <a:t>durch</a:t>
            </a:r>
            <a:r>
              <a:rPr lang="en-US" sz="2800" dirty="0"/>
              <a:t> das Virus </a:t>
            </a:r>
            <a:r>
              <a:rPr lang="en-US" sz="2800" dirty="0" err="1"/>
              <a:t>selbst</a:t>
            </a:r>
            <a:r>
              <a:rPr lang="en-US" sz="2800" dirty="0"/>
              <a:t> </a:t>
            </a:r>
            <a:r>
              <a:rPr lang="en-US" sz="2800" dirty="0" err="1"/>
              <a:t>oder</a:t>
            </a:r>
            <a:r>
              <a:rPr lang="en-US" sz="2800" dirty="0"/>
              <a:t> </a:t>
            </a:r>
            <a:r>
              <a:rPr lang="en-US" sz="2800" dirty="0" err="1"/>
              <a:t>durch</a:t>
            </a:r>
            <a:r>
              <a:rPr lang="en-US" sz="2800" dirty="0"/>
              <a:t> </a:t>
            </a:r>
            <a:r>
              <a:rPr lang="en-US" sz="2800" dirty="0" err="1"/>
              <a:t>zusätzliche</a:t>
            </a:r>
            <a:r>
              <a:rPr lang="en-US" sz="2800" dirty="0"/>
              <a:t> </a:t>
            </a:r>
            <a:r>
              <a:rPr lang="en-US" sz="2800" dirty="0" err="1"/>
              <a:t>Erreger</a:t>
            </a:r>
            <a:r>
              <a:rPr lang="en-US" sz="2800" dirty="0"/>
              <a:t>, die </a:t>
            </a:r>
            <a:r>
              <a:rPr lang="en-US" sz="2800" dirty="0" err="1"/>
              <a:t>häufig</a:t>
            </a:r>
            <a:r>
              <a:rPr lang="en-US" sz="2800" dirty="0"/>
              <a:t> </a:t>
            </a:r>
            <a:r>
              <a:rPr lang="en-US" sz="2800" dirty="0" err="1"/>
              <a:t>im</a:t>
            </a:r>
            <a:r>
              <a:rPr lang="en-US" sz="2800" dirty="0"/>
              <a:t> </a:t>
            </a:r>
            <a:r>
              <a:rPr lang="en-US" sz="2800" dirty="0" err="1"/>
              <a:t>Krankhaus</a:t>
            </a:r>
            <a:r>
              <a:rPr lang="en-US" sz="2800" dirty="0"/>
              <a:t> </a:t>
            </a:r>
            <a:r>
              <a:rPr lang="en-US" sz="2800" dirty="0" err="1"/>
              <a:t>behandelt</a:t>
            </a:r>
            <a:r>
              <a:rPr lang="en-US" sz="2800" dirty="0"/>
              <a:t> </a:t>
            </a:r>
            <a:r>
              <a:rPr lang="en-US" sz="2800" dirty="0" err="1"/>
              <a:t>werden</a:t>
            </a:r>
            <a:r>
              <a:rPr lang="en-US" sz="2800" dirty="0"/>
              <a:t> muss und </a:t>
            </a:r>
            <a:r>
              <a:rPr lang="en-US" sz="2800" dirty="0" err="1"/>
              <a:t>mitunter</a:t>
            </a:r>
            <a:r>
              <a:rPr lang="en-US" sz="2800" dirty="0"/>
              <a:t> </a:t>
            </a:r>
            <a:r>
              <a:rPr lang="en-US" sz="2800" dirty="0" err="1"/>
              <a:t>lebensbedrohlich</a:t>
            </a:r>
            <a:r>
              <a:rPr lang="en-US" sz="2800" dirty="0"/>
              <a:t> </a:t>
            </a:r>
            <a:r>
              <a:rPr lang="en-US" sz="2800" dirty="0" err="1"/>
              <a:t>verlaufen</a:t>
            </a:r>
            <a:r>
              <a:rPr lang="en-US" sz="2800" dirty="0"/>
              <a:t> </a:t>
            </a:r>
            <a:r>
              <a:rPr lang="en-US" sz="2800" dirty="0" err="1"/>
              <a:t>kann</a:t>
            </a:r>
            <a:r>
              <a:rPr lang="en-US" sz="2800" dirty="0"/>
              <a:t>. </a:t>
            </a:r>
            <a:endParaRPr lang="it-IT" sz="2800" dirty="0"/>
          </a:p>
          <a:p>
            <a:endParaRPr lang="it-IT" sz="2800" dirty="0"/>
          </a:p>
          <a:p>
            <a:r>
              <a:rPr lang="it-IT" sz="2800" dirty="0"/>
              <a:t>Una temuta complicazione dell’influenza è la polmonite, causata dal virus stesso o da ulteriori patogeni, che spesso richiede un trattamento ospedaliero e può avere un decorso potenzialmente letale.</a:t>
            </a:r>
          </a:p>
          <a:p>
            <a:endParaRPr lang="it-IT" sz="2800" dirty="0"/>
          </a:p>
          <a:p>
            <a:endParaRPr lang="it-IT" sz="2800" dirty="0"/>
          </a:p>
        </p:txBody>
      </p:sp>
    </p:spTree>
    <p:extLst>
      <p:ext uri="{BB962C8B-B14F-4D97-AF65-F5344CB8AC3E}">
        <p14:creationId xmlns:p14="http://schemas.microsoft.com/office/powerpoint/2010/main" val="29922518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DC2E7-8FC2-A3AE-3089-BE2EB230957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B2CE689-8D9E-9E0D-5042-88C875BE5A22}"/>
              </a:ext>
            </a:extLst>
          </p:cNvPr>
          <p:cNvSpPr txBox="1">
            <a:spLocks noChangeArrowheads="1"/>
          </p:cNvSpPr>
          <p:nvPr/>
        </p:nvSpPr>
        <p:spPr bwMode="auto">
          <a:xfrm>
            <a:off x="381000" y="228600"/>
            <a:ext cx="8229600" cy="6555641"/>
          </a:xfrm>
          <a:prstGeom prst="rect">
            <a:avLst/>
          </a:prstGeom>
          <a:noFill/>
          <a:ln w="9525">
            <a:noFill/>
            <a:miter lim="800000"/>
            <a:headEnd/>
            <a:tailEnd/>
          </a:ln>
        </p:spPr>
        <p:txBody>
          <a:bodyPr>
            <a:spAutoFit/>
          </a:bodyPr>
          <a:lstStyle/>
          <a:p>
            <a:r>
              <a:rPr lang="en-US" sz="2800" dirty="0"/>
              <a:t>Die Grippe </a:t>
            </a:r>
            <a:r>
              <a:rPr lang="en-US" sz="2800" dirty="0" err="1"/>
              <a:t>führt</a:t>
            </a:r>
            <a:r>
              <a:rPr lang="en-US" sz="2800" dirty="0"/>
              <a:t> </a:t>
            </a:r>
            <a:r>
              <a:rPr lang="en-US" sz="2800" dirty="0" err="1"/>
              <a:t>zu</a:t>
            </a:r>
            <a:r>
              <a:rPr lang="en-US" sz="2800" dirty="0"/>
              <a:t> </a:t>
            </a:r>
            <a:r>
              <a:rPr lang="en-US" sz="2800" dirty="0" err="1"/>
              <a:t>Entzündungsprozessen</a:t>
            </a:r>
            <a:r>
              <a:rPr lang="en-US" sz="2800" dirty="0"/>
              <a:t> </a:t>
            </a:r>
            <a:r>
              <a:rPr lang="en-US" sz="2800" dirty="0" err="1"/>
              <a:t>im</a:t>
            </a:r>
            <a:r>
              <a:rPr lang="en-US" sz="2800" dirty="0"/>
              <a:t> Körper.  </a:t>
            </a:r>
            <a:r>
              <a:rPr lang="it-IT" sz="2800" dirty="0"/>
              <a:t>Es </a:t>
            </a:r>
            <a:r>
              <a:rPr lang="it-IT" sz="2800" dirty="0" err="1"/>
              <a:t>gibt</a:t>
            </a:r>
            <a:r>
              <a:rPr lang="it-IT" sz="2800" dirty="0"/>
              <a:t> </a:t>
            </a:r>
            <a:r>
              <a:rPr lang="it-IT" sz="2800" dirty="0" err="1"/>
              <a:t>Hinweise</a:t>
            </a:r>
            <a:r>
              <a:rPr lang="it-IT" sz="2800" dirty="0"/>
              <a:t> </a:t>
            </a:r>
            <a:r>
              <a:rPr lang="it-IT" sz="2800" dirty="0" err="1"/>
              <a:t>darauf</a:t>
            </a:r>
            <a:r>
              <a:rPr lang="it-IT" sz="2800" dirty="0"/>
              <a:t>, </a:t>
            </a:r>
            <a:r>
              <a:rPr lang="it-IT" sz="2800" dirty="0" err="1"/>
              <a:t>dass</a:t>
            </a:r>
            <a:r>
              <a:rPr lang="it-IT" sz="2800" dirty="0"/>
              <a:t> </a:t>
            </a:r>
            <a:r>
              <a:rPr lang="it-IT" sz="2800" dirty="0" err="1"/>
              <a:t>ein</a:t>
            </a:r>
            <a:r>
              <a:rPr lang="it-IT" sz="2800" dirty="0"/>
              <a:t> </a:t>
            </a:r>
            <a:r>
              <a:rPr lang="it-IT" sz="2800" dirty="0" err="1"/>
              <a:t>Zusammenhang</a:t>
            </a:r>
            <a:r>
              <a:rPr lang="it-IT" sz="2800" dirty="0"/>
              <a:t> </a:t>
            </a:r>
            <a:r>
              <a:rPr lang="it-IT" sz="2800" dirty="0" err="1"/>
              <a:t>zwischen</a:t>
            </a:r>
            <a:r>
              <a:rPr lang="it-IT" sz="2800" dirty="0"/>
              <a:t> </a:t>
            </a:r>
            <a:r>
              <a:rPr lang="it-IT" sz="2800" dirty="0" err="1"/>
              <a:t>einer</a:t>
            </a:r>
            <a:r>
              <a:rPr lang="it-IT" sz="2800" dirty="0"/>
              <a:t> </a:t>
            </a:r>
            <a:r>
              <a:rPr lang="it-IT" sz="2800" dirty="0" err="1"/>
              <a:t>Grippeerkrankung</a:t>
            </a:r>
            <a:r>
              <a:rPr lang="it-IT" sz="2800" dirty="0"/>
              <a:t> und </a:t>
            </a:r>
            <a:r>
              <a:rPr lang="it-IT" sz="2800" dirty="0" err="1"/>
              <a:t>einem</a:t>
            </a:r>
            <a:r>
              <a:rPr lang="it-IT" sz="2800" dirty="0"/>
              <a:t> </a:t>
            </a:r>
            <a:r>
              <a:rPr lang="it-IT" sz="2800" dirty="0" err="1"/>
              <a:t>Herzinfarkt</a:t>
            </a:r>
            <a:r>
              <a:rPr lang="it-IT" sz="2800" dirty="0"/>
              <a:t> </a:t>
            </a:r>
            <a:r>
              <a:rPr lang="it-IT" sz="2800" dirty="0" err="1"/>
              <a:t>bzw</a:t>
            </a:r>
            <a:r>
              <a:rPr lang="it-IT" sz="2800" dirty="0"/>
              <a:t>. </a:t>
            </a:r>
            <a:r>
              <a:rPr lang="it-IT" sz="2800" dirty="0" err="1"/>
              <a:t>einem</a:t>
            </a:r>
            <a:r>
              <a:rPr lang="it-IT" sz="2800" dirty="0"/>
              <a:t> </a:t>
            </a:r>
            <a:r>
              <a:rPr lang="it-IT" sz="2800" dirty="0" err="1"/>
              <a:t>Schlaganfall</a:t>
            </a:r>
            <a:r>
              <a:rPr lang="it-IT" sz="2800" dirty="0"/>
              <a:t> </a:t>
            </a:r>
            <a:r>
              <a:rPr lang="it-IT" sz="2800" dirty="0" err="1"/>
              <a:t>besteht</a:t>
            </a:r>
            <a:r>
              <a:rPr lang="it-IT" sz="2800" dirty="0"/>
              <a:t>. Bei </a:t>
            </a:r>
            <a:r>
              <a:rPr lang="it-IT" sz="2800" dirty="0" err="1"/>
              <a:t>Vorliegen</a:t>
            </a:r>
            <a:r>
              <a:rPr lang="it-IT" sz="2800" dirty="0"/>
              <a:t> von </a:t>
            </a:r>
            <a:r>
              <a:rPr lang="it-IT" sz="2800" dirty="0" err="1"/>
              <a:t>anderen</a:t>
            </a:r>
            <a:r>
              <a:rPr lang="it-IT" sz="2800" dirty="0"/>
              <a:t> </a:t>
            </a:r>
            <a:r>
              <a:rPr lang="it-IT" sz="2800" dirty="0" err="1"/>
              <a:t>Risikofaktoren</a:t>
            </a:r>
            <a:r>
              <a:rPr lang="it-IT" sz="2800" dirty="0"/>
              <a:t> </a:t>
            </a:r>
            <a:r>
              <a:rPr lang="it-IT" sz="2800" dirty="0" err="1"/>
              <a:t>kann</a:t>
            </a:r>
            <a:r>
              <a:rPr lang="it-IT" sz="2800" dirty="0"/>
              <a:t> die </a:t>
            </a:r>
            <a:r>
              <a:rPr lang="it-IT" sz="2800" dirty="0" err="1"/>
              <a:t>Grippe</a:t>
            </a:r>
            <a:r>
              <a:rPr lang="it-IT" sz="2800" dirty="0"/>
              <a:t> </a:t>
            </a:r>
            <a:r>
              <a:rPr lang="it-IT" sz="2800" dirty="0" err="1"/>
              <a:t>Herzinfarkte</a:t>
            </a:r>
            <a:r>
              <a:rPr lang="it-IT" sz="2800" dirty="0"/>
              <a:t> </a:t>
            </a:r>
            <a:r>
              <a:rPr lang="it-IT" sz="2800" dirty="0" err="1"/>
              <a:t>oder</a:t>
            </a:r>
            <a:r>
              <a:rPr lang="it-IT" sz="2800" dirty="0"/>
              <a:t> </a:t>
            </a:r>
            <a:r>
              <a:rPr lang="it-IT" sz="2800" dirty="0" err="1"/>
              <a:t>Schlaganfälle</a:t>
            </a:r>
            <a:r>
              <a:rPr lang="it-IT" sz="2800" dirty="0"/>
              <a:t> </a:t>
            </a:r>
            <a:r>
              <a:rPr lang="it-IT" sz="2800" dirty="0" err="1"/>
              <a:t>begünstigen</a:t>
            </a:r>
            <a:r>
              <a:rPr lang="it-IT" sz="2800" dirty="0"/>
              <a:t>. </a:t>
            </a:r>
            <a:r>
              <a:rPr lang="it-IT" sz="2800" dirty="0" err="1"/>
              <a:t>Das</a:t>
            </a:r>
            <a:r>
              <a:rPr lang="it-IT" sz="2800" dirty="0"/>
              <a:t> Risiko </a:t>
            </a:r>
            <a:r>
              <a:rPr lang="it-IT" sz="2800" dirty="0" err="1"/>
              <a:t>kann</a:t>
            </a:r>
            <a:r>
              <a:rPr lang="it-IT" sz="2800" dirty="0"/>
              <a:t> </a:t>
            </a:r>
            <a:r>
              <a:rPr lang="it-IT" sz="2800" dirty="0" err="1"/>
              <a:t>durch</a:t>
            </a:r>
            <a:r>
              <a:rPr lang="it-IT" sz="2800" dirty="0"/>
              <a:t> die </a:t>
            </a:r>
            <a:r>
              <a:rPr lang="it-IT" sz="2800" dirty="0" err="1"/>
              <a:t>Grippeimpfung</a:t>
            </a:r>
            <a:r>
              <a:rPr lang="it-IT" sz="2800" dirty="0"/>
              <a:t> </a:t>
            </a:r>
            <a:r>
              <a:rPr lang="it-IT" sz="2800" dirty="0" err="1"/>
              <a:t>gesenkt</a:t>
            </a:r>
            <a:r>
              <a:rPr lang="it-IT" sz="2800" dirty="0"/>
              <a:t> </a:t>
            </a:r>
            <a:r>
              <a:rPr lang="it-IT" sz="2800" dirty="0" err="1"/>
              <a:t>werden</a:t>
            </a:r>
            <a:r>
              <a:rPr lang="it-IT" sz="2800" dirty="0"/>
              <a:t>.</a:t>
            </a:r>
          </a:p>
          <a:p>
            <a:endParaRPr lang="it-IT" sz="2800" dirty="0"/>
          </a:p>
          <a:p>
            <a:r>
              <a:rPr lang="it-IT" sz="2800" dirty="0"/>
              <a:t>L’influenza provoca processi infiammatori nel corpo. Ci sono indicazioni che suggeriscono un legame tra l’influenza e l’infarto o l’ictus. In presenza di altri fattori di rischio, l’influenza può favorire infarti o ictus. Il rischio può essere ridotto con la vaccinazione antinfluenzale. </a:t>
            </a:r>
          </a:p>
          <a:p>
            <a:endParaRPr lang="it-IT" sz="2800" dirty="0"/>
          </a:p>
        </p:txBody>
      </p:sp>
    </p:spTree>
    <p:extLst>
      <p:ext uri="{BB962C8B-B14F-4D97-AF65-F5344CB8AC3E}">
        <p14:creationId xmlns:p14="http://schemas.microsoft.com/office/powerpoint/2010/main" val="18913092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F941D-0F92-1080-E120-381A20BD55A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8F331ED-EBF9-DC99-ABDE-2CBC191E28BF}"/>
              </a:ext>
            </a:extLst>
          </p:cNvPr>
          <p:cNvSpPr txBox="1">
            <a:spLocks noChangeArrowheads="1"/>
          </p:cNvSpPr>
          <p:nvPr/>
        </p:nvSpPr>
        <p:spPr bwMode="auto">
          <a:xfrm>
            <a:off x="381000" y="228600"/>
            <a:ext cx="8229600" cy="5355312"/>
          </a:xfrm>
          <a:prstGeom prst="rect">
            <a:avLst/>
          </a:prstGeom>
          <a:noFill/>
          <a:ln w="9525">
            <a:noFill/>
            <a:miter lim="800000"/>
            <a:headEnd/>
            <a:tailEnd/>
          </a:ln>
        </p:spPr>
        <p:txBody>
          <a:bodyPr>
            <a:spAutoFit/>
          </a:bodyPr>
          <a:lstStyle/>
          <a:p>
            <a:r>
              <a:rPr lang="it-IT" sz="2600" b="1" dirty="0" err="1"/>
              <a:t>Impfung</a:t>
            </a:r>
            <a:endParaRPr lang="it-IT" sz="2600" dirty="0"/>
          </a:p>
          <a:p>
            <a:r>
              <a:rPr lang="it-IT" sz="2600" dirty="0"/>
              <a:t>Die </a:t>
            </a:r>
            <a:r>
              <a:rPr lang="it-IT" sz="2600" u="sng" dirty="0" err="1"/>
              <a:t>Ständige</a:t>
            </a:r>
            <a:r>
              <a:rPr lang="it-IT" sz="2600" u="sng" dirty="0"/>
              <a:t> </a:t>
            </a:r>
            <a:r>
              <a:rPr lang="it-IT" sz="2600" u="sng" dirty="0" err="1"/>
              <a:t>Impfkommission</a:t>
            </a:r>
            <a:r>
              <a:rPr lang="it-IT" sz="2600" u="sng" dirty="0"/>
              <a:t> (STIKO)</a:t>
            </a:r>
            <a:r>
              <a:rPr lang="it-IT" sz="2600" dirty="0"/>
              <a:t> </a:t>
            </a:r>
            <a:r>
              <a:rPr lang="it-IT" sz="2600" dirty="0" err="1"/>
              <a:t>empfiehlt</a:t>
            </a:r>
            <a:r>
              <a:rPr lang="it-IT" sz="2600" dirty="0"/>
              <a:t> die </a:t>
            </a:r>
            <a:r>
              <a:rPr lang="it-IT" sz="2600" dirty="0" err="1"/>
              <a:t>Impfung</a:t>
            </a:r>
            <a:r>
              <a:rPr lang="it-IT" sz="2600" dirty="0"/>
              <a:t> </a:t>
            </a:r>
            <a:r>
              <a:rPr lang="it-IT" sz="2600" dirty="0" err="1"/>
              <a:t>gegen</a:t>
            </a:r>
            <a:r>
              <a:rPr lang="it-IT" sz="2600" dirty="0"/>
              <a:t> </a:t>
            </a:r>
            <a:r>
              <a:rPr lang="it-IT" sz="2600" dirty="0" err="1"/>
              <a:t>Grippe</a:t>
            </a:r>
            <a:r>
              <a:rPr lang="it-IT" sz="2600" dirty="0"/>
              <a:t> </a:t>
            </a:r>
            <a:r>
              <a:rPr lang="it-IT" sz="2600" dirty="0" err="1"/>
              <a:t>insbesondere</a:t>
            </a:r>
            <a:r>
              <a:rPr lang="it-IT" sz="2600" dirty="0"/>
              <a:t> </a:t>
            </a:r>
            <a:r>
              <a:rPr lang="it-IT" sz="2600" dirty="0" err="1"/>
              <a:t>für</a:t>
            </a:r>
            <a:r>
              <a:rPr lang="it-IT" sz="2600" dirty="0"/>
              <a:t> </a:t>
            </a:r>
            <a:r>
              <a:rPr lang="it-IT" sz="2600" dirty="0" err="1"/>
              <a:t>Personen</a:t>
            </a:r>
            <a:r>
              <a:rPr lang="it-IT" sz="2600" dirty="0"/>
              <a:t>, die bei </a:t>
            </a:r>
            <a:r>
              <a:rPr lang="it-IT" sz="2600" dirty="0" err="1"/>
              <a:t>einer</a:t>
            </a:r>
            <a:r>
              <a:rPr lang="it-IT" sz="2600" dirty="0"/>
              <a:t> </a:t>
            </a:r>
            <a:r>
              <a:rPr lang="it-IT" sz="2600" dirty="0" err="1"/>
              <a:t>Grippeerkrankung</a:t>
            </a:r>
            <a:r>
              <a:rPr lang="it-IT" sz="2600" dirty="0"/>
              <a:t> </a:t>
            </a:r>
            <a:r>
              <a:rPr lang="it-IT" sz="2600" dirty="0" err="1"/>
              <a:t>ein</a:t>
            </a:r>
            <a:r>
              <a:rPr lang="it-IT" sz="2600" dirty="0"/>
              <a:t> </a:t>
            </a:r>
            <a:r>
              <a:rPr lang="it-IT" sz="2600" dirty="0" err="1"/>
              <a:t>erhöhtes</a:t>
            </a:r>
            <a:r>
              <a:rPr lang="it-IT" sz="2600" dirty="0"/>
              <a:t> Risiko </a:t>
            </a:r>
            <a:r>
              <a:rPr lang="it-IT" sz="2600" dirty="0" err="1"/>
              <a:t>für</a:t>
            </a:r>
            <a:r>
              <a:rPr lang="it-IT" sz="2600" dirty="0"/>
              <a:t> </a:t>
            </a:r>
            <a:r>
              <a:rPr lang="it-IT" sz="2600" dirty="0" err="1"/>
              <a:t>schwerwiegende</a:t>
            </a:r>
            <a:r>
              <a:rPr lang="it-IT" sz="2600" dirty="0"/>
              <a:t> </a:t>
            </a:r>
            <a:r>
              <a:rPr lang="it-IT" sz="2600" dirty="0" err="1"/>
              <a:t>Folgen</a:t>
            </a:r>
            <a:r>
              <a:rPr lang="it-IT" sz="2600" dirty="0"/>
              <a:t> </a:t>
            </a:r>
            <a:r>
              <a:rPr lang="it-IT" sz="2600" dirty="0" err="1"/>
              <a:t>haben</a:t>
            </a:r>
            <a:r>
              <a:rPr lang="it-IT" sz="2600" dirty="0"/>
              <a:t>:</a:t>
            </a:r>
          </a:p>
          <a:p>
            <a:endParaRPr lang="it-IT" sz="2600" dirty="0"/>
          </a:p>
          <a:p>
            <a:endParaRPr lang="it-IT" sz="2800" dirty="0"/>
          </a:p>
          <a:p>
            <a:r>
              <a:rPr lang="it-IT" sz="2600" b="1" dirty="0"/>
              <a:t>Vaccinazione</a:t>
            </a:r>
            <a:endParaRPr lang="it-IT" sz="2600" dirty="0"/>
          </a:p>
          <a:p>
            <a:r>
              <a:rPr lang="it-IT" sz="2600" dirty="0"/>
              <a:t>La Commissione Nazionale per la Formazione Continua (CNFC) consiglia la vaccinazione antinfluenzale soprattutto per le persone che, in caso di influenza, rischiano maggiormente serie conseguenze, come:</a:t>
            </a:r>
          </a:p>
          <a:p>
            <a:endParaRPr lang="it-IT" sz="2800" dirty="0"/>
          </a:p>
        </p:txBody>
      </p:sp>
    </p:spTree>
    <p:extLst>
      <p:ext uri="{BB962C8B-B14F-4D97-AF65-F5344CB8AC3E}">
        <p14:creationId xmlns:p14="http://schemas.microsoft.com/office/powerpoint/2010/main" val="20038154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84CA9-27AF-9536-249A-1820F0F7920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EDF5D21-6934-DF8C-AFB9-6E655D3833C6}"/>
              </a:ext>
            </a:extLst>
          </p:cNvPr>
          <p:cNvSpPr txBox="1">
            <a:spLocks noChangeArrowheads="1"/>
          </p:cNvSpPr>
          <p:nvPr/>
        </p:nvSpPr>
        <p:spPr bwMode="auto">
          <a:xfrm>
            <a:off x="381000" y="228600"/>
            <a:ext cx="8229600" cy="5724644"/>
          </a:xfrm>
          <a:prstGeom prst="rect">
            <a:avLst/>
          </a:prstGeom>
          <a:noFill/>
          <a:ln w="9525">
            <a:noFill/>
            <a:miter lim="800000"/>
            <a:headEnd/>
            <a:tailEnd/>
          </a:ln>
        </p:spPr>
        <p:txBody>
          <a:bodyPr>
            <a:spAutoFit/>
          </a:bodyPr>
          <a:lstStyle/>
          <a:p>
            <a:pPr marL="457200" indent="-457200">
              <a:buFont typeface="Wingdings" panose="05000000000000000000" pitchFamily="2" charset="2"/>
              <a:buChar char="Ø"/>
            </a:pPr>
            <a:r>
              <a:rPr lang="en-US" sz="2600" dirty="0"/>
              <a:t>Menschen, die 60 Jahre und </a:t>
            </a:r>
            <a:r>
              <a:rPr lang="en-US" sz="2600" dirty="0" err="1"/>
              <a:t>älter</a:t>
            </a:r>
            <a:r>
              <a:rPr lang="en-US" sz="2600" dirty="0"/>
              <a:t> </a:t>
            </a:r>
            <a:r>
              <a:rPr lang="en-US" sz="2600" dirty="0" err="1"/>
              <a:t>sind</a:t>
            </a:r>
            <a:r>
              <a:rPr lang="en-US" sz="2600" dirty="0"/>
              <a:t>,</a:t>
            </a:r>
            <a:endParaRPr lang="it-IT" sz="2600" dirty="0"/>
          </a:p>
          <a:p>
            <a:pPr marL="457200" lvl="0" indent="-457200">
              <a:buFont typeface="Wingdings" panose="05000000000000000000" pitchFamily="2" charset="2"/>
              <a:buChar char="Ø"/>
            </a:pPr>
            <a:r>
              <a:rPr lang="en-US" sz="2600" dirty="0" err="1"/>
              <a:t>gesunde</a:t>
            </a:r>
            <a:r>
              <a:rPr lang="en-US" sz="2600" dirty="0"/>
              <a:t> </a:t>
            </a:r>
            <a:r>
              <a:rPr lang="en-US" sz="2600" u="sng" dirty="0" err="1"/>
              <a:t>Schwangere</a:t>
            </a:r>
            <a:r>
              <a:rPr lang="en-US" sz="2600" dirty="0"/>
              <a:t> ab dem </a:t>
            </a:r>
            <a:r>
              <a:rPr lang="en-US" sz="2600" dirty="0" err="1"/>
              <a:t>vierten</a:t>
            </a:r>
            <a:r>
              <a:rPr lang="en-US" sz="2600" dirty="0"/>
              <a:t> </a:t>
            </a:r>
            <a:r>
              <a:rPr lang="en-US" sz="2600" dirty="0" err="1"/>
              <a:t>Schwangerschaftsmonat</a:t>
            </a:r>
            <a:r>
              <a:rPr lang="en-US" sz="2600" dirty="0"/>
              <a:t> </a:t>
            </a:r>
            <a:r>
              <a:rPr lang="en-US" sz="2600" dirty="0" err="1"/>
              <a:t>sowie</a:t>
            </a:r>
            <a:r>
              <a:rPr lang="en-US" sz="2600" dirty="0"/>
              <a:t> </a:t>
            </a:r>
            <a:r>
              <a:rPr lang="en-US" sz="2600" dirty="0" err="1"/>
              <a:t>Schwangere</a:t>
            </a:r>
            <a:r>
              <a:rPr lang="en-US" sz="2600" dirty="0"/>
              <a:t> </a:t>
            </a:r>
            <a:r>
              <a:rPr lang="en-US" sz="2600" dirty="0" err="1"/>
              <a:t>mit</a:t>
            </a:r>
            <a:r>
              <a:rPr lang="en-US" sz="2600" dirty="0"/>
              <a:t> </a:t>
            </a:r>
            <a:r>
              <a:rPr lang="en-US" sz="2600" dirty="0" err="1"/>
              <a:t>chronischen</a:t>
            </a:r>
            <a:r>
              <a:rPr lang="en-US" sz="2600" dirty="0"/>
              <a:t> </a:t>
            </a:r>
            <a:r>
              <a:rPr lang="en-US" sz="2600" dirty="0" err="1"/>
              <a:t>Grunderkrankungen</a:t>
            </a:r>
            <a:r>
              <a:rPr lang="en-US" sz="2600" dirty="0"/>
              <a:t> </a:t>
            </a:r>
            <a:r>
              <a:rPr lang="en-US" sz="2600" dirty="0" err="1"/>
              <a:t>wie</a:t>
            </a:r>
            <a:r>
              <a:rPr lang="en-US" sz="2600" dirty="0"/>
              <a:t> Asthma, Diabetes </a:t>
            </a:r>
            <a:r>
              <a:rPr lang="en-US" sz="2600" dirty="0" err="1"/>
              <a:t>oder</a:t>
            </a:r>
            <a:r>
              <a:rPr lang="en-US" sz="2600" dirty="0"/>
              <a:t> </a:t>
            </a:r>
            <a:r>
              <a:rPr lang="en-US" sz="2600" dirty="0" err="1"/>
              <a:t>Bluthochdruck</a:t>
            </a:r>
            <a:r>
              <a:rPr lang="en-US" sz="2600" dirty="0"/>
              <a:t> </a:t>
            </a:r>
            <a:r>
              <a:rPr lang="en-US" sz="2600" dirty="0" err="1"/>
              <a:t>bereits</a:t>
            </a:r>
            <a:r>
              <a:rPr lang="en-US" sz="2600" dirty="0"/>
              <a:t> </a:t>
            </a:r>
            <a:r>
              <a:rPr lang="en-US" sz="2600" dirty="0" err="1"/>
              <a:t>vor</a:t>
            </a:r>
            <a:r>
              <a:rPr lang="en-US" sz="2600" dirty="0"/>
              <a:t> dem </a:t>
            </a:r>
            <a:r>
              <a:rPr lang="en-US" sz="2600" dirty="0" err="1"/>
              <a:t>vierten</a:t>
            </a:r>
            <a:r>
              <a:rPr lang="en-US" sz="2600" dirty="0"/>
              <a:t> Monat,</a:t>
            </a:r>
          </a:p>
          <a:p>
            <a:pPr marL="457200" lvl="0" indent="-457200">
              <a:buFont typeface="Wingdings" panose="05000000000000000000" pitchFamily="2" charset="2"/>
              <a:buChar char="Ø"/>
            </a:pPr>
            <a:endParaRPr lang="en-US" sz="2600" dirty="0"/>
          </a:p>
          <a:p>
            <a:pPr marL="457200" lvl="0" indent="-457200">
              <a:buFont typeface="Wingdings" panose="05000000000000000000" pitchFamily="2" charset="2"/>
              <a:buChar char="Ø"/>
            </a:pPr>
            <a:endParaRPr lang="en-US" sz="2600" dirty="0"/>
          </a:p>
          <a:p>
            <a:pPr marL="457200" indent="-457200">
              <a:buFont typeface="Wingdings" panose="05000000000000000000" pitchFamily="2" charset="2"/>
              <a:buChar char="Ø"/>
            </a:pPr>
            <a:r>
              <a:rPr lang="it-IT" sz="2600" dirty="0"/>
              <a:t>Persone d’età pari o superiore a 60 anni.</a:t>
            </a:r>
          </a:p>
          <a:p>
            <a:pPr marL="457200" indent="-457200">
              <a:buFont typeface="Wingdings" panose="05000000000000000000" pitchFamily="2" charset="2"/>
              <a:buChar char="Ø"/>
            </a:pPr>
            <a:r>
              <a:rPr lang="it-IT" sz="2600" dirty="0"/>
              <a:t>Gestanti in salute a partire dal quarto mese di gravidanza e gestanti con malattie croniche presenti già prima del quarto mese, come asma, diabete o ipertensione.</a:t>
            </a:r>
          </a:p>
          <a:p>
            <a:pPr marL="457200" indent="-457200">
              <a:buFont typeface="Wingdings" panose="05000000000000000000" pitchFamily="2" charset="2"/>
              <a:buChar char="Ø"/>
            </a:pPr>
            <a:endParaRPr lang="it-IT" sz="2600" dirty="0"/>
          </a:p>
          <a:p>
            <a:pPr marL="457200" lvl="0" indent="-457200">
              <a:buFont typeface="Wingdings" panose="05000000000000000000" pitchFamily="2" charset="2"/>
              <a:buChar char="Ø"/>
            </a:pPr>
            <a:endParaRPr lang="it-IT" sz="2600" dirty="0"/>
          </a:p>
          <a:p>
            <a:endParaRPr lang="it-IT" sz="2800" dirty="0"/>
          </a:p>
        </p:txBody>
      </p:sp>
    </p:spTree>
    <p:extLst>
      <p:ext uri="{BB962C8B-B14F-4D97-AF65-F5344CB8AC3E}">
        <p14:creationId xmlns:p14="http://schemas.microsoft.com/office/powerpoint/2010/main" val="37441572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FC6D8-E800-E389-7207-5F99F33D968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1190FA9-4724-0405-4206-EB6BF768FECB}"/>
              </a:ext>
            </a:extLst>
          </p:cNvPr>
          <p:cNvSpPr txBox="1">
            <a:spLocks noChangeArrowheads="1"/>
          </p:cNvSpPr>
          <p:nvPr/>
        </p:nvSpPr>
        <p:spPr bwMode="auto">
          <a:xfrm>
            <a:off x="381000" y="228600"/>
            <a:ext cx="8229600" cy="6801862"/>
          </a:xfrm>
          <a:prstGeom prst="rect">
            <a:avLst/>
          </a:prstGeom>
          <a:noFill/>
          <a:ln w="9525">
            <a:noFill/>
            <a:miter lim="800000"/>
            <a:headEnd/>
            <a:tailEnd/>
          </a:ln>
        </p:spPr>
        <p:txBody>
          <a:bodyPr>
            <a:spAutoFit/>
          </a:bodyPr>
          <a:lstStyle/>
          <a:p>
            <a:pPr marL="457200" lvl="0" indent="-457200">
              <a:buFont typeface="Wingdings" panose="05000000000000000000" pitchFamily="2" charset="2"/>
              <a:buChar char="Ø"/>
            </a:pPr>
            <a:r>
              <a:rPr lang="de-DE" dirty="0"/>
              <a:t>Kinder, Jugendliche und Erwachsene mit erhöhter gesundheitlicher Gefährdung durch eine Vorerkrankung wie zum Beispiel: chronische Krankheiten der Atmungsorgane (z. B. bei Asthma), Herz- oder Kreislauferkrankungen, Leber- oder Nierenkrankheiten, Diabetes oder andere Stoffwechselkrankheiten, chronische neurologische Krankheiten wie Multiple Sklerose, angeborene oder später erworbene Störungen des Immunsystems, HIV-Infektion.</a:t>
            </a:r>
          </a:p>
          <a:p>
            <a:pPr marL="457200" lvl="0" indent="-457200">
              <a:buFont typeface="Wingdings" panose="05000000000000000000" pitchFamily="2" charset="2"/>
              <a:buChar char="Ø"/>
            </a:pPr>
            <a:endParaRPr lang="de-DE" dirty="0"/>
          </a:p>
          <a:p>
            <a:pPr marL="457200" indent="-457200">
              <a:buFont typeface="Wingdings" panose="05000000000000000000" pitchFamily="2" charset="2"/>
              <a:buChar char="Ø"/>
            </a:pPr>
            <a:r>
              <a:rPr lang="it-IT" dirty="0"/>
              <a:t>Bambini, giovani e adulti che corrono maggiore rischio a causa di malattie preesistenti come: malattie croniche riguardanti l’apparato respiratorio (ad esempio: asma), oppure riguardanti il cuore, il sistema circolatorio, il fegato o i reni, diabete o altre malattie del metabolismo, malattie neurologiche croniche come la sclerosi multipla, disfunzioni del sistema immunitario congenite o sopraggiunte in seguito, infezioni da HIV.</a:t>
            </a:r>
          </a:p>
          <a:p>
            <a:endParaRPr lang="it-IT" sz="2800" dirty="0"/>
          </a:p>
        </p:txBody>
      </p:sp>
    </p:spTree>
    <p:extLst>
      <p:ext uri="{BB962C8B-B14F-4D97-AF65-F5344CB8AC3E}">
        <p14:creationId xmlns:p14="http://schemas.microsoft.com/office/powerpoint/2010/main" val="17093609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48790-1B88-EFA8-3B3B-F65033BCA5A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E6A3DFD-1176-BBA2-C0B3-0365B9FA4564}"/>
              </a:ext>
            </a:extLst>
          </p:cNvPr>
          <p:cNvSpPr txBox="1">
            <a:spLocks noChangeArrowheads="1"/>
          </p:cNvSpPr>
          <p:nvPr/>
        </p:nvSpPr>
        <p:spPr bwMode="auto">
          <a:xfrm>
            <a:off x="381000" y="228600"/>
            <a:ext cx="8229600" cy="6524863"/>
          </a:xfrm>
          <a:prstGeom prst="rect">
            <a:avLst/>
          </a:prstGeom>
          <a:noFill/>
          <a:ln w="9525">
            <a:noFill/>
            <a:miter lim="800000"/>
            <a:headEnd/>
            <a:tailEnd/>
          </a:ln>
        </p:spPr>
        <p:txBody>
          <a:bodyPr>
            <a:spAutoFit/>
          </a:bodyPr>
          <a:lstStyle/>
          <a:p>
            <a:pPr marL="457200" lvl="0" indent="-457200">
              <a:buFont typeface="Wingdings" panose="05000000000000000000" pitchFamily="2" charset="2"/>
              <a:buChar char="Ø"/>
            </a:pPr>
            <a:r>
              <a:rPr lang="en-US" sz="2600" dirty="0" err="1"/>
              <a:t>Bewohner</a:t>
            </a:r>
            <a:r>
              <a:rPr lang="en-US" sz="2600" dirty="0"/>
              <a:t> von </a:t>
            </a:r>
            <a:r>
              <a:rPr lang="en-US" sz="2600" dirty="0" err="1"/>
              <a:t>Alten</a:t>
            </a:r>
            <a:r>
              <a:rPr lang="en-US" sz="2600" dirty="0"/>
              <a:t>- </a:t>
            </a:r>
            <a:r>
              <a:rPr lang="en-US" sz="2600" dirty="0" err="1"/>
              <a:t>oder</a:t>
            </a:r>
            <a:r>
              <a:rPr lang="en-US" sz="2600" dirty="0"/>
              <a:t> </a:t>
            </a:r>
            <a:r>
              <a:rPr lang="en-US" sz="2600" dirty="0" err="1"/>
              <a:t>Pflegeheimen</a:t>
            </a:r>
            <a:r>
              <a:rPr lang="en-US" sz="2600" dirty="0"/>
              <a:t>.</a:t>
            </a:r>
            <a:endParaRPr lang="it-IT" sz="2600" dirty="0"/>
          </a:p>
          <a:p>
            <a:r>
              <a:rPr lang="en-US" sz="2600" dirty="0" err="1"/>
              <a:t>Außerdem</a:t>
            </a:r>
            <a:r>
              <a:rPr lang="en-US" sz="2600" dirty="0"/>
              <a:t> </a:t>
            </a:r>
            <a:r>
              <a:rPr lang="en-US" sz="2600" dirty="0" err="1"/>
              <a:t>wird</a:t>
            </a:r>
            <a:r>
              <a:rPr lang="en-US" sz="2600" dirty="0"/>
              <a:t> die </a:t>
            </a:r>
            <a:r>
              <a:rPr lang="en-US" sz="2600" dirty="0" err="1"/>
              <a:t>Impfung</a:t>
            </a:r>
            <a:r>
              <a:rPr lang="en-US" sz="2600" dirty="0"/>
              <a:t> </a:t>
            </a:r>
            <a:r>
              <a:rPr lang="en-US" sz="2600" dirty="0" err="1"/>
              <a:t>empfohlen</a:t>
            </a:r>
            <a:r>
              <a:rPr lang="en-US" sz="2600" dirty="0"/>
              <a:t> für</a:t>
            </a:r>
            <a:endParaRPr lang="it-IT" sz="2600" dirty="0"/>
          </a:p>
          <a:p>
            <a:pPr marL="457200" lvl="0" indent="-457200">
              <a:buFont typeface="Wingdings" panose="05000000000000000000" pitchFamily="2" charset="2"/>
              <a:buChar char="Ø"/>
            </a:pPr>
            <a:r>
              <a:rPr lang="en-US" sz="2600" dirty="0" err="1"/>
              <a:t>Personen</a:t>
            </a:r>
            <a:r>
              <a:rPr lang="en-US" sz="2600" dirty="0"/>
              <a:t> </a:t>
            </a:r>
            <a:r>
              <a:rPr lang="en-US" sz="2600" dirty="0" err="1"/>
              <a:t>mit</a:t>
            </a:r>
            <a:r>
              <a:rPr lang="en-US" sz="2600" dirty="0"/>
              <a:t> stark </a:t>
            </a:r>
            <a:r>
              <a:rPr lang="en-US" sz="2600" dirty="0" err="1"/>
              <a:t>erhöhtem</a:t>
            </a:r>
            <a:r>
              <a:rPr lang="en-US" sz="2600" dirty="0"/>
              <a:t> </a:t>
            </a:r>
            <a:r>
              <a:rPr lang="en-US" sz="2600" dirty="0" err="1"/>
              <a:t>Risiko</a:t>
            </a:r>
            <a:r>
              <a:rPr lang="en-US" sz="2600" dirty="0"/>
              <a:t> </a:t>
            </a:r>
            <a:r>
              <a:rPr lang="en-US" sz="2600" dirty="0" err="1"/>
              <a:t>sich</a:t>
            </a:r>
            <a:r>
              <a:rPr lang="en-US" sz="2600" dirty="0"/>
              <a:t> </a:t>
            </a:r>
            <a:r>
              <a:rPr lang="en-US" sz="2600" dirty="0" err="1"/>
              <a:t>anzustecken</a:t>
            </a:r>
            <a:r>
              <a:rPr lang="en-US" sz="2600" dirty="0"/>
              <a:t> (z. B. Personal in </a:t>
            </a:r>
            <a:r>
              <a:rPr lang="en-US" sz="2600" dirty="0" err="1"/>
              <a:t>Einrichtungen</a:t>
            </a:r>
            <a:r>
              <a:rPr lang="en-US" sz="2600" dirty="0"/>
              <a:t> </a:t>
            </a:r>
            <a:r>
              <a:rPr lang="en-US" sz="2600" dirty="0" err="1"/>
              <a:t>mit</a:t>
            </a:r>
            <a:r>
              <a:rPr lang="en-US" sz="2600" dirty="0"/>
              <a:t> </a:t>
            </a:r>
            <a:r>
              <a:rPr lang="en-US" sz="2600" dirty="0" err="1"/>
              <a:t>viel</a:t>
            </a:r>
            <a:r>
              <a:rPr lang="en-US" sz="2600" dirty="0"/>
              <a:t> </a:t>
            </a:r>
            <a:r>
              <a:rPr lang="en-US" sz="2600" dirty="0" err="1"/>
              <a:t>Publikumsverkehr</a:t>
            </a:r>
            <a:r>
              <a:rPr lang="en-US" sz="2600" dirty="0"/>
              <a:t> </a:t>
            </a:r>
            <a:r>
              <a:rPr lang="en-US" sz="2600" dirty="0" err="1"/>
              <a:t>oder</a:t>
            </a:r>
            <a:r>
              <a:rPr lang="en-US" sz="2600" dirty="0"/>
              <a:t> </a:t>
            </a:r>
            <a:r>
              <a:rPr lang="en-US" sz="2600" dirty="0" err="1"/>
              <a:t>Beschäftigte</a:t>
            </a:r>
            <a:r>
              <a:rPr lang="en-US" sz="2600" dirty="0"/>
              <a:t> </a:t>
            </a:r>
            <a:r>
              <a:rPr lang="en-US" sz="2600" dirty="0" err="1"/>
              <a:t>im</a:t>
            </a:r>
            <a:r>
              <a:rPr lang="en-US" sz="2600" dirty="0"/>
              <a:t> </a:t>
            </a:r>
            <a:r>
              <a:rPr lang="en-US" sz="2600" dirty="0" err="1"/>
              <a:t>medizinischen</a:t>
            </a:r>
            <a:r>
              <a:rPr lang="en-US" sz="2600" dirty="0"/>
              <a:t> </a:t>
            </a:r>
            <a:r>
              <a:rPr lang="en-US" sz="2600" dirty="0" err="1"/>
              <a:t>Bereich</a:t>
            </a:r>
            <a:r>
              <a:rPr lang="en-US" sz="2600" dirty="0"/>
              <a:t> </a:t>
            </a:r>
            <a:r>
              <a:rPr lang="en-US" sz="2600" dirty="0" err="1"/>
              <a:t>mit</a:t>
            </a:r>
            <a:r>
              <a:rPr lang="en-US" sz="2600" dirty="0"/>
              <a:t> </a:t>
            </a:r>
            <a:r>
              <a:rPr lang="en-US" sz="2600" dirty="0" err="1"/>
              <a:t>Patientenkontakt</a:t>
            </a:r>
            <a:r>
              <a:rPr lang="en-US" sz="2600" dirty="0"/>
              <a:t>, </a:t>
            </a:r>
            <a:r>
              <a:rPr lang="en-US" sz="2600" dirty="0" err="1"/>
              <a:t>Bewohner</a:t>
            </a:r>
            <a:r>
              <a:rPr lang="en-US" sz="2600" dirty="0"/>
              <a:t> von </a:t>
            </a:r>
            <a:r>
              <a:rPr lang="en-US" sz="2600" dirty="0" err="1"/>
              <a:t>Gemeinschaftsunterkünften</a:t>
            </a:r>
            <a:r>
              <a:rPr lang="en-US" sz="2600" dirty="0"/>
              <a:t>)</a:t>
            </a:r>
          </a:p>
          <a:p>
            <a:pPr marL="457200" lvl="0" indent="-457200">
              <a:buFont typeface="Wingdings" panose="05000000000000000000" pitchFamily="2" charset="2"/>
              <a:buChar char="Ø"/>
            </a:pPr>
            <a:endParaRPr lang="en-US" sz="2600" dirty="0"/>
          </a:p>
          <a:p>
            <a:pPr marL="457200" indent="-457200">
              <a:buFont typeface="Wingdings" panose="05000000000000000000" pitchFamily="2" charset="2"/>
              <a:buChar char="Ø"/>
            </a:pPr>
            <a:r>
              <a:rPr lang="it-IT" sz="2600" dirty="0"/>
              <a:t>residenti in case di cura o case di riposo.</a:t>
            </a:r>
          </a:p>
          <a:p>
            <a:r>
              <a:rPr lang="it-IT" sz="2600" dirty="0"/>
              <a:t>Il vaccino viene, inoltre, consigliato a:</a:t>
            </a:r>
          </a:p>
          <a:p>
            <a:pPr marL="457200" indent="-457200">
              <a:buFont typeface="Wingdings" panose="05000000000000000000" pitchFamily="2" charset="2"/>
              <a:buChar char="Ø"/>
            </a:pPr>
            <a:r>
              <a:rPr lang="it-IT" sz="2600" dirty="0"/>
              <a:t>persone con alto rischio di contagio (ad esempio, personale istituzionale a frequente contatto col pubblico o dipendenti in ambito medico a contatto con pazienti, abitanti in comunità alloggio).</a:t>
            </a:r>
          </a:p>
          <a:p>
            <a:pPr marL="457200" lvl="0" indent="-457200">
              <a:buFont typeface="Wingdings" panose="05000000000000000000" pitchFamily="2" charset="2"/>
              <a:buChar char="Ø"/>
            </a:pPr>
            <a:endParaRPr lang="it-IT" sz="2600" dirty="0"/>
          </a:p>
          <a:p>
            <a:endParaRPr lang="it-IT" sz="2800" dirty="0"/>
          </a:p>
        </p:txBody>
      </p:sp>
    </p:spTree>
    <p:extLst>
      <p:ext uri="{BB962C8B-B14F-4D97-AF65-F5344CB8AC3E}">
        <p14:creationId xmlns:p14="http://schemas.microsoft.com/office/powerpoint/2010/main" val="15190349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BE9A6-FDDE-8C44-EE66-6ECEBBFE01D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73595DD-D99C-B203-A01E-7D0CB0782FDD}"/>
              </a:ext>
            </a:extLst>
          </p:cNvPr>
          <p:cNvSpPr txBox="1">
            <a:spLocks noChangeArrowheads="1"/>
          </p:cNvSpPr>
          <p:nvPr/>
        </p:nvSpPr>
        <p:spPr bwMode="auto">
          <a:xfrm>
            <a:off x="381000" y="228600"/>
            <a:ext cx="8229600" cy="3323987"/>
          </a:xfrm>
          <a:prstGeom prst="rect">
            <a:avLst/>
          </a:prstGeom>
          <a:noFill/>
          <a:ln w="9525">
            <a:noFill/>
            <a:miter lim="800000"/>
            <a:headEnd/>
            <a:tailEnd/>
          </a:ln>
        </p:spPr>
        <p:txBody>
          <a:bodyPr>
            <a:spAutoFit/>
          </a:bodyPr>
          <a:lstStyle/>
          <a:p>
            <a:pPr marL="457200" lvl="0" indent="-457200">
              <a:buFont typeface="Wingdings" panose="05000000000000000000" pitchFamily="2" charset="2"/>
              <a:buChar char="Ø"/>
            </a:pPr>
            <a:r>
              <a:rPr lang="en-US" sz="2600" dirty="0" err="1"/>
              <a:t>Personen</a:t>
            </a:r>
            <a:r>
              <a:rPr lang="en-US" sz="2600" dirty="0"/>
              <a:t> (z. B. </a:t>
            </a:r>
            <a:r>
              <a:rPr lang="en-US" sz="2600" dirty="0" err="1"/>
              <a:t>Angehörige</a:t>
            </a:r>
            <a:r>
              <a:rPr lang="en-US" sz="2600" dirty="0"/>
              <a:t>, </a:t>
            </a:r>
            <a:r>
              <a:rPr lang="en-US" sz="2600" dirty="0" err="1"/>
              <a:t>Pflegende</a:t>
            </a:r>
            <a:r>
              <a:rPr lang="en-US" sz="2600" dirty="0"/>
              <a:t>), die </a:t>
            </a:r>
            <a:r>
              <a:rPr lang="en-US" sz="2600" dirty="0" err="1"/>
              <a:t>im</a:t>
            </a:r>
            <a:r>
              <a:rPr lang="en-US" sz="2600" dirty="0"/>
              <a:t> </a:t>
            </a:r>
            <a:r>
              <a:rPr lang="en-US" sz="2600" dirty="0" err="1"/>
              <a:t>selben</a:t>
            </a:r>
            <a:r>
              <a:rPr lang="en-US" sz="2600" dirty="0"/>
              <a:t> </a:t>
            </a:r>
            <a:r>
              <a:rPr lang="en-US" sz="2600" dirty="0" err="1"/>
              <a:t>Haushalt</a:t>
            </a:r>
            <a:r>
              <a:rPr lang="en-US" sz="2600" dirty="0"/>
              <a:t> </a:t>
            </a:r>
            <a:r>
              <a:rPr lang="en-US" sz="2600" dirty="0" err="1"/>
              <a:t>lebende</a:t>
            </a:r>
            <a:r>
              <a:rPr lang="en-US" sz="2600" dirty="0"/>
              <a:t> </a:t>
            </a:r>
            <a:r>
              <a:rPr lang="en-US" sz="2600" dirty="0" err="1"/>
              <a:t>oder</a:t>
            </a:r>
            <a:r>
              <a:rPr lang="en-US" sz="2600" dirty="0"/>
              <a:t> von </a:t>
            </a:r>
            <a:r>
              <a:rPr lang="en-US" sz="2600" dirty="0" err="1"/>
              <a:t>ihnen</a:t>
            </a:r>
            <a:r>
              <a:rPr lang="en-US" sz="2600" dirty="0"/>
              <a:t> </a:t>
            </a:r>
            <a:r>
              <a:rPr lang="en-US" sz="2600" dirty="0" err="1"/>
              <a:t>betreute</a:t>
            </a:r>
            <a:r>
              <a:rPr lang="en-US" sz="2600" dirty="0"/>
              <a:t> </a:t>
            </a:r>
            <a:r>
              <a:rPr lang="en-US" sz="2600" dirty="0" err="1"/>
              <a:t>Risikopersonen</a:t>
            </a:r>
            <a:r>
              <a:rPr lang="en-US" sz="2600" dirty="0"/>
              <a:t> </a:t>
            </a:r>
            <a:r>
              <a:rPr lang="en-US" sz="2600" dirty="0" err="1"/>
              <a:t>gefährden</a:t>
            </a:r>
            <a:r>
              <a:rPr lang="en-US" sz="2600" dirty="0"/>
              <a:t> </a:t>
            </a:r>
            <a:r>
              <a:rPr lang="en-US" sz="2600" dirty="0" err="1"/>
              <a:t>können</a:t>
            </a:r>
            <a:r>
              <a:rPr lang="en-US" sz="2600" dirty="0"/>
              <a:t>. </a:t>
            </a:r>
            <a:r>
              <a:rPr lang="it-IT" sz="2600" dirty="0"/>
              <a:t>[…]</a:t>
            </a:r>
          </a:p>
          <a:p>
            <a:endParaRPr lang="it-IT" sz="2600" dirty="0"/>
          </a:p>
          <a:p>
            <a:pPr marL="457200" indent="-457200">
              <a:buFont typeface="Wingdings" panose="05000000000000000000" pitchFamily="2" charset="2"/>
              <a:buChar char="Ø"/>
            </a:pPr>
            <a:r>
              <a:rPr lang="it-IT" sz="2600" dirty="0"/>
              <a:t>Persone (come congiunti o caregiver), che vivono nella stessa casa o che possono mettere a repentaglio la salute delle persone a rischio di cui si prendono cura.  […]</a:t>
            </a:r>
          </a:p>
          <a:p>
            <a:endParaRPr lang="it-IT" sz="2800" dirty="0"/>
          </a:p>
        </p:txBody>
      </p:sp>
    </p:spTree>
    <p:extLst>
      <p:ext uri="{BB962C8B-B14F-4D97-AF65-F5344CB8AC3E}">
        <p14:creationId xmlns:p14="http://schemas.microsoft.com/office/powerpoint/2010/main" val="30313791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8A2C5-3CFE-3089-0B48-FC2063F39D2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DA57A17-8B7B-693E-DF03-51464651B5A1}"/>
              </a:ext>
            </a:extLst>
          </p:cNvPr>
          <p:cNvSpPr txBox="1">
            <a:spLocks noChangeArrowheads="1"/>
          </p:cNvSpPr>
          <p:nvPr/>
        </p:nvSpPr>
        <p:spPr bwMode="auto">
          <a:xfrm>
            <a:off x="381000" y="228600"/>
            <a:ext cx="8229600" cy="5724644"/>
          </a:xfrm>
          <a:prstGeom prst="rect">
            <a:avLst/>
          </a:prstGeom>
          <a:noFill/>
          <a:ln w="9525">
            <a:noFill/>
            <a:miter lim="800000"/>
            <a:headEnd/>
            <a:tailEnd/>
          </a:ln>
        </p:spPr>
        <p:txBody>
          <a:bodyPr>
            <a:spAutoFit/>
          </a:bodyPr>
          <a:lstStyle/>
          <a:p>
            <a:r>
              <a:rPr lang="it-IT" sz="2600" dirty="0" err="1"/>
              <a:t>Wird</a:t>
            </a:r>
            <a:r>
              <a:rPr lang="it-IT" sz="2600" dirty="0"/>
              <a:t> </a:t>
            </a:r>
            <a:r>
              <a:rPr lang="it-IT" sz="2600" dirty="0" err="1"/>
              <a:t>regional</a:t>
            </a:r>
            <a:r>
              <a:rPr lang="it-IT" sz="2600" dirty="0"/>
              <a:t> </a:t>
            </a:r>
            <a:r>
              <a:rPr lang="it-IT" sz="2600" dirty="0" err="1"/>
              <a:t>oder</a:t>
            </a:r>
            <a:r>
              <a:rPr lang="it-IT" sz="2600" dirty="0"/>
              <a:t> </a:t>
            </a:r>
            <a:r>
              <a:rPr lang="it-IT" sz="2600" dirty="0" err="1"/>
              <a:t>weltweit</a:t>
            </a:r>
            <a:r>
              <a:rPr lang="it-IT" sz="2600" dirty="0"/>
              <a:t> </a:t>
            </a:r>
            <a:r>
              <a:rPr lang="it-IT" sz="2600" dirty="0" err="1"/>
              <a:t>ein</a:t>
            </a:r>
            <a:r>
              <a:rPr lang="it-IT" sz="2600" dirty="0"/>
              <a:t> </a:t>
            </a:r>
            <a:r>
              <a:rPr lang="it-IT" sz="2600" dirty="0" err="1"/>
              <a:t>besonders</a:t>
            </a:r>
            <a:r>
              <a:rPr lang="it-IT" sz="2600" dirty="0"/>
              <a:t> </a:t>
            </a:r>
            <a:r>
              <a:rPr lang="it-IT" sz="2600" dirty="0" err="1"/>
              <a:t>starker</a:t>
            </a:r>
            <a:r>
              <a:rPr lang="it-IT" sz="2600" dirty="0"/>
              <a:t> </a:t>
            </a:r>
            <a:r>
              <a:rPr lang="it-IT" sz="2600" dirty="0" err="1"/>
              <a:t>Ausbruch</a:t>
            </a:r>
            <a:r>
              <a:rPr lang="it-IT" sz="2600" dirty="0"/>
              <a:t> (Epidemie </a:t>
            </a:r>
            <a:r>
              <a:rPr lang="it-IT" sz="2600" dirty="0" err="1"/>
              <a:t>oder</a:t>
            </a:r>
            <a:r>
              <a:rPr lang="it-IT" sz="2600" dirty="0"/>
              <a:t> Pandemie) </a:t>
            </a:r>
            <a:r>
              <a:rPr lang="it-IT" sz="2600" dirty="0" err="1"/>
              <a:t>erwartet</a:t>
            </a:r>
            <a:r>
              <a:rPr lang="it-IT" sz="2600" dirty="0"/>
              <a:t>, </a:t>
            </a:r>
            <a:r>
              <a:rPr lang="it-IT" sz="2600" dirty="0" err="1"/>
              <a:t>rufen</a:t>
            </a:r>
            <a:r>
              <a:rPr lang="it-IT" sz="2600" dirty="0"/>
              <a:t> die </a:t>
            </a:r>
            <a:r>
              <a:rPr lang="it-IT" sz="2600" dirty="0" err="1"/>
              <a:t>Gesundheitsbehörden</a:t>
            </a:r>
            <a:r>
              <a:rPr lang="it-IT" sz="2600" dirty="0"/>
              <a:t> </a:t>
            </a:r>
            <a:r>
              <a:rPr lang="it-IT" sz="2600" dirty="0" err="1"/>
              <a:t>eventuell</a:t>
            </a:r>
            <a:r>
              <a:rPr lang="it-IT" sz="2600" dirty="0"/>
              <a:t> </a:t>
            </a:r>
            <a:r>
              <a:rPr lang="it-IT" sz="2600" dirty="0" err="1"/>
              <a:t>noch</a:t>
            </a:r>
            <a:r>
              <a:rPr lang="it-IT" sz="2600" dirty="0"/>
              <a:t> </a:t>
            </a:r>
            <a:r>
              <a:rPr lang="it-IT" sz="2600" dirty="0" err="1"/>
              <a:t>einmal</a:t>
            </a:r>
            <a:r>
              <a:rPr lang="it-IT" sz="2600" dirty="0"/>
              <a:t> </a:t>
            </a:r>
            <a:r>
              <a:rPr lang="it-IT" sz="2600" dirty="0" err="1"/>
              <a:t>gesondert</a:t>
            </a:r>
            <a:r>
              <a:rPr lang="it-IT" sz="2600" dirty="0"/>
              <a:t> </a:t>
            </a:r>
            <a:r>
              <a:rPr lang="it-IT" sz="2600" dirty="0" err="1"/>
              <a:t>zu</a:t>
            </a:r>
            <a:r>
              <a:rPr lang="it-IT" sz="2600" dirty="0"/>
              <a:t> </a:t>
            </a:r>
            <a:r>
              <a:rPr lang="it-IT" sz="2600" dirty="0" err="1"/>
              <a:t>Impfungen</a:t>
            </a:r>
            <a:r>
              <a:rPr lang="it-IT" sz="2600" dirty="0"/>
              <a:t> </a:t>
            </a:r>
            <a:r>
              <a:rPr lang="it-IT" sz="2600" dirty="0" err="1"/>
              <a:t>auf</a:t>
            </a:r>
            <a:r>
              <a:rPr lang="it-IT" sz="2600" dirty="0"/>
              <a:t>, </a:t>
            </a:r>
            <a:r>
              <a:rPr lang="it-IT" sz="2600" dirty="0" err="1"/>
              <a:t>um</a:t>
            </a:r>
            <a:r>
              <a:rPr lang="it-IT" sz="2600" dirty="0"/>
              <a:t> die </a:t>
            </a:r>
            <a:r>
              <a:rPr lang="it-IT" sz="2600" dirty="0" err="1"/>
              <a:t>weitere</a:t>
            </a:r>
            <a:r>
              <a:rPr lang="it-IT" sz="2600" dirty="0"/>
              <a:t> </a:t>
            </a:r>
            <a:r>
              <a:rPr lang="it-IT" sz="2600" dirty="0" err="1"/>
              <a:t>schnelle</a:t>
            </a:r>
            <a:r>
              <a:rPr lang="it-IT" sz="2600" dirty="0"/>
              <a:t> </a:t>
            </a:r>
            <a:r>
              <a:rPr lang="it-IT" sz="2600" dirty="0" err="1"/>
              <a:t>Ausbreitung</a:t>
            </a:r>
            <a:r>
              <a:rPr lang="it-IT" sz="2600" dirty="0"/>
              <a:t> </a:t>
            </a:r>
            <a:r>
              <a:rPr lang="it-IT" sz="2600" dirty="0" err="1"/>
              <a:t>des</a:t>
            </a:r>
            <a:r>
              <a:rPr lang="it-IT" sz="2600" dirty="0"/>
              <a:t> Virus </a:t>
            </a:r>
            <a:r>
              <a:rPr lang="it-IT" sz="2600" dirty="0" err="1"/>
              <a:t>zu</a:t>
            </a:r>
            <a:r>
              <a:rPr lang="it-IT" sz="2600" dirty="0"/>
              <a:t> </a:t>
            </a:r>
            <a:r>
              <a:rPr lang="it-IT" sz="2600" dirty="0" err="1"/>
              <a:t>verhindern</a:t>
            </a:r>
            <a:r>
              <a:rPr lang="it-IT" sz="2600" dirty="0"/>
              <a:t> </a:t>
            </a:r>
            <a:r>
              <a:rPr lang="it-IT" sz="2600" dirty="0" err="1"/>
              <a:t>oder</a:t>
            </a:r>
            <a:r>
              <a:rPr lang="it-IT" sz="2600" dirty="0"/>
              <a:t> </a:t>
            </a:r>
            <a:r>
              <a:rPr lang="it-IT" sz="2600" dirty="0" err="1"/>
              <a:t>vor</a:t>
            </a:r>
            <a:r>
              <a:rPr lang="it-IT" sz="2600" dirty="0"/>
              <a:t> </a:t>
            </a:r>
            <a:r>
              <a:rPr lang="it-IT" sz="2600" dirty="0" err="1"/>
              <a:t>schweren</a:t>
            </a:r>
            <a:r>
              <a:rPr lang="it-IT" sz="2600" dirty="0"/>
              <a:t> </a:t>
            </a:r>
            <a:r>
              <a:rPr lang="it-IT" sz="2600" dirty="0" err="1"/>
              <a:t>Krankheitsverläufen</a:t>
            </a:r>
            <a:r>
              <a:rPr lang="it-IT" sz="2600" dirty="0"/>
              <a:t> </a:t>
            </a:r>
            <a:r>
              <a:rPr lang="it-IT" sz="2600" dirty="0" err="1"/>
              <a:t>zu</a:t>
            </a:r>
            <a:r>
              <a:rPr lang="it-IT" sz="2600" dirty="0"/>
              <a:t> </a:t>
            </a:r>
            <a:r>
              <a:rPr lang="it-IT" sz="2600" dirty="0" err="1"/>
              <a:t>schützen</a:t>
            </a:r>
            <a:r>
              <a:rPr lang="it-IT" sz="2600" dirty="0"/>
              <a:t>.</a:t>
            </a:r>
          </a:p>
          <a:p>
            <a:endParaRPr lang="it-IT" sz="2600" dirty="0"/>
          </a:p>
          <a:p>
            <a:r>
              <a:rPr lang="it-IT" sz="2600" dirty="0"/>
              <a:t>Eventualmente, se si prevede a livello regionale o mondiale una diffusione particolarmente forte (epidemia o pandemia), le autorità sanitarie invitano a vaccinarsi ancora una volta, per evitare una grande e ampia espansione del virus o proteggere da un grave decorso della malattia.</a:t>
            </a:r>
          </a:p>
          <a:p>
            <a:endParaRPr lang="it-IT" sz="2600" dirty="0"/>
          </a:p>
          <a:p>
            <a:endParaRPr lang="it-IT" sz="2800" dirty="0"/>
          </a:p>
        </p:txBody>
      </p:sp>
    </p:spTree>
    <p:extLst>
      <p:ext uri="{BB962C8B-B14F-4D97-AF65-F5344CB8AC3E}">
        <p14:creationId xmlns:p14="http://schemas.microsoft.com/office/powerpoint/2010/main" val="34949481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de-DE" b="1" i="1" dirty="0"/>
              <a:t>Die Literatur als Spiegelbild der Gesellschaft: Warum in Italien die Zugehörigkeit zu einer Gruppe wichtiger ist als alles andere</a:t>
            </a:r>
            <a:endParaRPr lang="it-IT" i="1" dirty="0"/>
          </a:p>
          <a:p>
            <a:r>
              <a:rPr lang="de-DE" dirty="0"/>
              <a:t> </a:t>
            </a:r>
            <a:endParaRPr lang="it-IT" dirty="0"/>
          </a:p>
          <a:p>
            <a:r>
              <a:rPr lang="de-DE" dirty="0"/>
              <a:t>La </a:t>
            </a:r>
            <a:r>
              <a:rPr lang="de-DE" dirty="0" err="1"/>
              <a:t>letteratura</a:t>
            </a:r>
            <a:r>
              <a:rPr lang="de-DE" dirty="0"/>
              <a:t> </a:t>
            </a:r>
            <a:r>
              <a:rPr lang="de-DE" dirty="0" err="1"/>
              <a:t>come</a:t>
            </a:r>
            <a:r>
              <a:rPr lang="de-DE" dirty="0"/>
              <a:t> </a:t>
            </a:r>
            <a:r>
              <a:rPr lang="de-DE" dirty="0" err="1"/>
              <a:t>specchio</a:t>
            </a:r>
            <a:r>
              <a:rPr lang="de-DE" dirty="0"/>
              <a:t> della </a:t>
            </a:r>
            <a:r>
              <a:rPr lang="de-DE" dirty="0" err="1"/>
              <a:t>società</a:t>
            </a:r>
            <a:r>
              <a:rPr lang="de-DE" dirty="0"/>
              <a:t>: </a:t>
            </a:r>
            <a:r>
              <a:rPr lang="de-DE" dirty="0" err="1"/>
              <a:t>perché</a:t>
            </a:r>
            <a:r>
              <a:rPr lang="de-DE" dirty="0"/>
              <a:t> in Italia il </a:t>
            </a:r>
            <a:r>
              <a:rPr lang="de-DE" dirty="0" err="1"/>
              <a:t>senso</a:t>
            </a:r>
            <a:r>
              <a:rPr lang="de-DE" dirty="0"/>
              <a:t> di </a:t>
            </a:r>
            <a:r>
              <a:rPr lang="de-DE" dirty="0" err="1"/>
              <a:t>appartenenza</a:t>
            </a:r>
            <a:r>
              <a:rPr lang="de-DE" dirty="0"/>
              <a:t> a </a:t>
            </a:r>
            <a:r>
              <a:rPr lang="de-DE" dirty="0" err="1"/>
              <a:t>un</a:t>
            </a:r>
            <a:r>
              <a:rPr lang="de-DE" dirty="0"/>
              <a:t> </a:t>
            </a:r>
            <a:r>
              <a:rPr lang="de-DE" dirty="0" err="1"/>
              <a:t>gruppo</a:t>
            </a:r>
            <a:r>
              <a:rPr lang="de-DE" dirty="0"/>
              <a:t> è </a:t>
            </a:r>
            <a:r>
              <a:rPr lang="de-DE" dirty="0" err="1"/>
              <a:t>ugualmente</a:t>
            </a:r>
            <a:r>
              <a:rPr lang="de-DE" dirty="0"/>
              <a:t> </a:t>
            </a:r>
            <a:r>
              <a:rPr lang="de-DE" dirty="0" err="1"/>
              <a:t>importante</a:t>
            </a:r>
            <a:endParaRPr lang="de-DE" dirty="0"/>
          </a:p>
          <a:p>
            <a:endParaRPr lang="it-IT" dirty="0"/>
          </a:p>
          <a:p>
            <a:r>
              <a:rPr lang="de-DE" dirty="0"/>
              <a:t>La </a:t>
            </a:r>
            <a:r>
              <a:rPr lang="de-DE" dirty="0" err="1"/>
              <a:t>letteratura</a:t>
            </a:r>
            <a:r>
              <a:rPr lang="de-DE" dirty="0"/>
              <a:t> </a:t>
            </a:r>
            <a:r>
              <a:rPr lang="de-DE" dirty="0" err="1"/>
              <a:t>come</a:t>
            </a:r>
            <a:r>
              <a:rPr lang="de-DE" dirty="0"/>
              <a:t> </a:t>
            </a:r>
            <a:r>
              <a:rPr lang="de-DE" dirty="0" err="1"/>
              <a:t>immagine</a:t>
            </a:r>
            <a:r>
              <a:rPr lang="de-DE" dirty="0"/>
              <a:t> della </a:t>
            </a:r>
            <a:r>
              <a:rPr lang="de-DE" dirty="0" err="1"/>
              <a:t>società</a:t>
            </a:r>
            <a:r>
              <a:rPr lang="de-DE" dirty="0"/>
              <a:t>: </a:t>
            </a:r>
            <a:r>
              <a:rPr lang="de-DE" dirty="0" err="1"/>
              <a:t>ecco</a:t>
            </a:r>
            <a:r>
              <a:rPr lang="de-DE" dirty="0"/>
              <a:t> </a:t>
            </a:r>
            <a:r>
              <a:rPr lang="de-DE" dirty="0" err="1"/>
              <a:t>perché</a:t>
            </a:r>
            <a:r>
              <a:rPr lang="de-DE" dirty="0"/>
              <a:t> in Italia </a:t>
            </a:r>
            <a:r>
              <a:rPr lang="de-DE" dirty="0" err="1"/>
              <a:t>l’appartenenza</a:t>
            </a:r>
            <a:r>
              <a:rPr lang="de-DE" dirty="0"/>
              <a:t> a </a:t>
            </a:r>
            <a:r>
              <a:rPr lang="de-DE" dirty="0" err="1"/>
              <a:t>un</a:t>
            </a:r>
            <a:r>
              <a:rPr lang="de-DE" dirty="0"/>
              <a:t> </a:t>
            </a:r>
            <a:r>
              <a:rPr lang="de-DE" dirty="0" err="1"/>
              <a:t>gruppo</a:t>
            </a:r>
            <a:r>
              <a:rPr lang="de-DE" dirty="0"/>
              <a:t> è più </a:t>
            </a:r>
            <a:r>
              <a:rPr lang="de-DE" dirty="0" err="1"/>
              <a:t>importante</a:t>
            </a:r>
            <a:r>
              <a:rPr lang="de-DE" dirty="0"/>
              <a:t> </a:t>
            </a:r>
            <a:r>
              <a:rPr lang="de-DE" dirty="0" err="1"/>
              <a:t>che</a:t>
            </a:r>
            <a:r>
              <a:rPr lang="de-DE" dirty="0"/>
              <a:t> </a:t>
            </a:r>
            <a:r>
              <a:rPr lang="de-DE" dirty="0" err="1"/>
              <a:t>mai</a:t>
            </a:r>
            <a:endParaRPr lang="de-DE" dirty="0"/>
          </a:p>
          <a:p>
            <a:endParaRPr lang="it-IT" dirty="0"/>
          </a:p>
          <a:p>
            <a:r>
              <a:rPr lang="de-DE" dirty="0"/>
              <a:t>La </a:t>
            </a:r>
            <a:r>
              <a:rPr lang="de-DE" dirty="0" err="1"/>
              <a:t>letteratura</a:t>
            </a:r>
            <a:r>
              <a:rPr lang="de-DE" dirty="0"/>
              <a:t> </a:t>
            </a:r>
            <a:r>
              <a:rPr lang="de-DE" dirty="0" err="1"/>
              <a:t>come</a:t>
            </a:r>
            <a:r>
              <a:rPr lang="de-DE" dirty="0"/>
              <a:t> </a:t>
            </a:r>
            <a:r>
              <a:rPr lang="de-DE" dirty="0" err="1"/>
              <a:t>riflesso</a:t>
            </a:r>
            <a:r>
              <a:rPr lang="de-DE" dirty="0"/>
              <a:t> della </a:t>
            </a:r>
            <a:r>
              <a:rPr lang="de-DE" dirty="0" err="1"/>
              <a:t>società</a:t>
            </a:r>
            <a:r>
              <a:rPr lang="de-DE" dirty="0"/>
              <a:t>: </a:t>
            </a:r>
            <a:r>
              <a:rPr lang="de-DE" dirty="0" err="1"/>
              <a:t>perché</a:t>
            </a:r>
            <a:r>
              <a:rPr lang="de-DE" dirty="0"/>
              <a:t> in Italia si </a:t>
            </a:r>
            <a:r>
              <a:rPr lang="de-DE" dirty="0" err="1"/>
              <a:t>attribuisce</a:t>
            </a:r>
            <a:r>
              <a:rPr lang="de-DE" dirty="0"/>
              <a:t> </a:t>
            </a:r>
            <a:r>
              <a:rPr lang="de-DE" dirty="0" err="1"/>
              <a:t>così</a:t>
            </a:r>
            <a:r>
              <a:rPr lang="de-DE" dirty="0"/>
              <a:t> </a:t>
            </a:r>
            <a:r>
              <a:rPr lang="de-DE" dirty="0" err="1"/>
              <a:t>tanta</a:t>
            </a:r>
            <a:r>
              <a:rPr lang="de-DE" dirty="0"/>
              <a:t> </a:t>
            </a:r>
            <a:r>
              <a:rPr lang="de-DE" dirty="0" err="1"/>
              <a:t>importanza</a:t>
            </a:r>
            <a:r>
              <a:rPr lang="de-DE" dirty="0"/>
              <a:t> </a:t>
            </a:r>
            <a:r>
              <a:rPr lang="de-DE" dirty="0" err="1"/>
              <a:t>all’appartenenza</a:t>
            </a:r>
            <a:r>
              <a:rPr lang="de-DE" dirty="0"/>
              <a:t> a </a:t>
            </a:r>
            <a:r>
              <a:rPr lang="de-DE" dirty="0" err="1"/>
              <a:t>un</a:t>
            </a:r>
            <a:r>
              <a:rPr lang="de-DE" dirty="0"/>
              <a:t> </a:t>
            </a:r>
            <a:r>
              <a:rPr lang="de-DE" dirty="0" err="1"/>
              <a:t>gruppo</a:t>
            </a:r>
            <a:endParaRPr lang="de-DE" dirty="0"/>
          </a:p>
          <a:p>
            <a:endParaRPr lang="it-IT" dirty="0"/>
          </a:p>
        </p:txBody>
      </p:sp>
    </p:spTree>
    <p:extLst>
      <p:ext uri="{BB962C8B-B14F-4D97-AF65-F5344CB8AC3E}">
        <p14:creationId xmlns:p14="http://schemas.microsoft.com/office/powerpoint/2010/main" val="4251524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94F28-A908-63C3-9DF7-13D086A0A3A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3AD3EFB-1D4B-440D-DDF6-4B2E0842EE85}"/>
              </a:ext>
            </a:extLst>
          </p:cNvPr>
          <p:cNvSpPr txBox="1">
            <a:spLocks noChangeArrowheads="1"/>
          </p:cNvSpPr>
          <p:nvPr/>
        </p:nvSpPr>
        <p:spPr bwMode="auto">
          <a:xfrm>
            <a:off x="381000" y="228600"/>
            <a:ext cx="8229600" cy="3354765"/>
          </a:xfrm>
          <a:prstGeom prst="rect">
            <a:avLst/>
          </a:prstGeom>
          <a:noFill/>
          <a:ln w="9525">
            <a:noFill/>
            <a:miter lim="800000"/>
            <a:headEnd/>
            <a:tailEnd/>
          </a:ln>
        </p:spPr>
        <p:txBody>
          <a:bodyPr>
            <a:spAutoFit/>
          </a:bodyPr>
          <a:lstStyle/>
          <a:p>
            <a:r>
              <a:rPr lang="en-US" sz="2600" dirty="0"/>
              <a:t>Die </a:t>
            </a:r>
            <a:r>
              <a:rPr lang="en-US" sz="2600" dirty="0" err="1"/>
              <a:t>Grippeimpfung</a:t>
            </a:r>
            <a:r>
              <a:rPr lang="en-US" sz="2600" dirty="0"/>
              <a:t> </a:t>
            </a:r>
            <a:r>
              <a:rPr lang="en-US" sz="2600" dirty="0" err="1"/>
              <a:t>schützt</a:t>
            </a:r>
            <a:r>
              <a:rPr lang="en-US" sz="2600" dirty="0"/>
              <a:t> </a:t>
            </a:r>
            <a:r>
              <a:rPr lang="en-US" sz="2600" dirty="0" err="1"/>
              <a:t>nur</a:t>
            </a:r>
            <a:r>
              <a:rPr lang="en-US" sz="2600" dirty="0"/>
              <a:t> </a:t>
            </a:r>
            <a:r>
              <a:rPr lang="en-US" sz="2600" dirty="0" err="1"/>
              <a:t>vor</a:t>
            </a:r>
            <a:r>
              <a:rPr lang="en-US" sz="2600" dirty="0"/>
              <a:t> </a:t>
            </a:r>
            <a:r>
              <a:rPr lang="en-US" sz="2600" dirty="0" err="1"/>
              <a:t>Grippeviren</a:t>
            </a:r>
            <a:r>
              <a:rPr lang="en-US" sz="2600" dirty="0"/>
              <a:t> und </a:t>
            </a:r>
            <a:r>
              <a:rPr lang="en-US" sz="2600" dirty="0" err="1"/>
              <a:t>nicht</a:t>
            </a:r>
            <a:r>
              <a:rPr lang="en-US" sz="2600" dirty="0"/>
              <a:t> </a:t>
            </a:r>
            <a:r>
              <a:rPr lang="en-US" sz="2600" dirty="0" err="1"/>
              <a:t>generell</a:t>
            </a:r>
            <a:r>
              <a:rPr lang="en-US" sz="2600" dirty="0"/>
              <a:t> </a:t>
            </a:r>
            <a:r>
              <a:rPr lang="en-US" sz="2600" dirty="0" err="1"/>
              <a:t>vor</a:t>
            </a:r>
            <a:r>
              <a:rPr lang="en-US" sz="2600" dirty="0"/>
              <a:t> </a:t>
            </a:r>
            <a:r>
              <a:rPr lang="en-US" sz="2600" dirty="0" err="1"/>
              <a:t>anderen</a:t>
            </a:r>
            <a:r>
              <a:rPr lang="en-US" sz="2600" dirty="0"/>
              <a:t> </a:t>
            </a:r>
            <a:r>
              <a:rPr lang="en-US" sz="2600" dirty="0" err="1"/>
              <a:t>Erkältungskrankheiten</a:t>
            </a:r>
            <a:r>
              <a:rPr lang="en-US" sz="2600" dirty="0"/>
              <a:t> </a:t>
            </a:r>
            <a:r>
              <a:rPr lang="en-US" sz="2600" dirty="0" err="1"/>
              <a:t>oder</a:t>
            </a:r>
            <a:r>
              <a:rPr lang="en-US" sz="2600" dirty="0"/>
              <a:t> </a:t>
            </a:r>
            <a:r>
              <a:rPr lang="en-US" sz="2600" dirty="0" err="1"/>
              <a:t>einer</a:t>
            </a:r>
            <a:r>
              <a:rPr lang="en-US" sz="2600" dirty="0"/>
              <a:t> </a:t>
            </a:r>
            <a:r>
              <a:rPr lang="en-US" sz="2600" dirty="0" err="1"/>
              <a:t>Erkrankung</a:t>
            </a:r>
            <a:r>
              <a:rPr lang="en-US" sz="2600" dirty="0"/>
              <a:t> an </a:t>
            </a:r>
            <a:r>
              <a:rPr lang="en-US" sz="2600" u="sng" dirty="0"/>
              <a:t>COVID-19</a:t>
            </a:r>
            <a:r>
              <a:rPr lang="en-US" sz="2600" dirty="0"/>
              <a:t>. </a:t>
            </a:r>
            <a:r>
              <a:rPr lang="it-IT" sz="2600" dirty="0"/>
              <a:t>[…]</a:t>
            </a:r>
          </a:p>
          <a:p>
            <a:endParaRPr lang="it-IT" sz="2800" dirty="0"/>
          </a:p>
          <a:p>
            <a:r>
              <a:rPr lang="it-IT" sz="2600" dirty="0"/>
              <a:t>Il vaccino antinfluenzale protegge solo da virus influenzali e non in generale da altre malattie da raffreddamento o dal Covid-19. […]</a:t>
            </a:r>
          </a:p>
          <a:p>
            <a:endParaRPr lang="it-IT" sz="2800" dirty="0"/>
          </a:p>
        </p:txBody>
      </p:sp>
    </p:spTree>
    <p:extLst>
      <p:ext uri="{BB962C8B-B14F-4D97-AF65-F5344CB8AC3E}">
        <p14:creationId xmlns:p14="http://schemas.microsoft.com/office/powerpoint/2010/main" val="4946657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44A99B-58D2-06A2-5741-4799CBA36DC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4E7D4AD-4422-91D0-2F6E-0179FD0BD260}"/>
              </a:ext>
            </a:extLst>
          </p:cNvPr>
          <p:cNvSpPr txBox="1">
            <a:spLocks noChangeArrowheads="1"/>
          </p:cNvSpPr>
          <p:nvPr/>
        </p:nvSpPr>
        <p:spPr bwMode="auto">
          <a:xfrm>
            <a:off x="381000" y="228600"/>
            <a:ext cx="8229600" cy="3108543"/>
          </a:xfrm>
          <a:prstGeom prst="rect">
            <a:avLst/>
          </a:prstGeom>
          <a:noFill/>
          <a:ln w="9525">
            <a:noFill/>
            <a:miter lim="800000"/>
            <a:headEnd/>
            <a:tailEnd/>
          </a:ln>
        </p:spPr>
        <p:txBody>
          <a:bodyPr>
            <a:spAutoFit/>
          </a:bodyPr>
          <a:lstStyle/>
          <a:p>
            <a:r>
              <a:rPr lang="en-US" sz="2800" b="1" dirty="0"/>
              <a:t>Die </a:t>
            </a:r>
            <a:r>
              <a:rPr lang="en-US" sz="2800" b="1" dirty="0" err="1"/>
              <a:t>beste</a:t>
            </a:r>
            <a:r>
              <a:rPr lang="en-US" sz="2800" b="1" dirty="0"/>
              <a:t> Zeit für die </a:t>
            </a:r>
            <a:r>
              <a:rPr lang="en-US" sz="2800" b="1" dirty="0" err="1"/>
              <a:t>Schutzimpfung</a:t>
            </a:r>
            <a:endParaRPr lang="it-IT" sz="2800" dirty="0"/>
          </a:p>
          <a:p>
            <a:r>
              <a:rPr lang="en-US" sz="2800" dirty="0"/>
              <a:t>Eine </a:t>
            </a:r>
            <a:r>
              <a:rPr lang="en-US" sz="2800" dirty="0" err="1"/>
              <a:t>einmalige</a:t>
            </a:r>
            <a:r>
              <a:rPr lang="en-US" sz="2800" dirty="0"/>
              <a:t> </a:t>
            </a:r>
            <a:r>
              <a:rPr lang="en-US" sz="2800" dirty="0" err="1"/>
              <a:t>Impfung</a:t>
            </a:r>
            <a:r>
              <a:rPr lang="en-US" sz="2800" dirty="0"/>
              <a:t> – am </a:t>
            </a:r>
            <a:r>
              <a:rPr lang="en-US" sz="2800" dirty="0" err="1"/>
              <a:t>besten</a:t>
            </a:r>
            <a:r>
              <a:rPr lang="en-US" sz="2800" dirty="0"/>
              <a:t> </a:t>
            </a:r>
            <a:r>
              <a:rPr lang="en-US" sz="2800" dirty="0" err="1"/>
              <a:t>bereits</a:t>
            </a:r>
            <a:r>
              <a:rPr lang="en-US" sz="2800" dirty="0"/>
              <a:t> ab Oktober bis Mitte Dezember – </a:t>
            </a:r>
            <a:r>
              <a:rPr lang="en-US" sz="2800" dirty="0" err="1"/>
              <a:t>bietet</a:t>
            </a:r>
            <a:r>
              <a:rPr lang="en-US" sz="2800" dirty="0"/>
              <a:t> in der Regel </a:t>
            </a:r>
            <a:r>
              <a:rPr lang="en-US" sz="2800" dirty="0" err="1"/>
              <a:t>ausreichend</a:t>
            </a:r>
            <a:r>
              <a:rPr lang="en-US" sz="2800" dirty="0"/>
              <a:t> Schutz für die </a:t>
            </a:r>
            <a:r>
              <a:rPr lang="en-US" sz="2800" dirty="0" err="1"/>
              <a:t>gesamte</a:t>
            </a:r>
            <a:r>
              <a:rPr lang="en-US" sz="2800" dirty="0"/>
              <a:t> </a:t>
            </a:r>
            <a:r>
              <a:rPr lang="en-US" sz="2800" dirty="0" err="1"/>
              <a:t>Grippesaison</a:t>
            </a:r>
            <a:r>
              <a:rPr lang="en-US" sz="2800" dirty="0"/>
              <a:t>. Da </a:t>
            </a:r>
            <a:r>
              <a:rPr lang="en-US" sz="2800" dirty="0" err="1"/>
              <a:t>sich</a:t>
            </a:r>
            <a:r>
              <a:rPr lang="en-US" sz="2800" dirty="0"/>
              <a:t> das </a:t>
            </a:r>
            <a:r>
              <a:rPr lang="en-US" sz="2800" dirty="0" err="1"/>
              <a:t>Grippevirus</a:t>
            </a:r>
            <a:r>
              <a:rPr lang="en-US" sz="2800" dirty="0"/>
              <a:t> </a:t>
            </a:r>
            <a:r>
              <a:rPr lang="en-US" sz="2800" dirty="0" err="1"/>
              <a:t>leicht</a:t>
            </a:r>
            <a:r>
              <a:rPr lang="en-US" sz="2800" dirty="0"/>
              <a:t> </a:t>
            </a:r>
            <a:r>
              <a:rPr lang="en-US" sz="2800" dirty="0" err="1"/>
              <a:t>verändern</a:t>
            </a:r>
            <a:r>
              <a:rPr lang="en-US" sz="2800" dirty="0"/>
              <a:t> </a:t>
            </a:r>
            <a:r>
              <a:rPr lang="en-US" sz="2800" dirty="0" err="1"/>
              <a:t>kann</a:t>
            </a:r>
            <a:r>
              <a:rPr lang="en-US" sz="2800" dirty="0"/>
              <a:t>, </a:t>
            </a:r>
            <a:r>
              <a:rPr lang="en-US" sz="2800" dirty="0" err="1"/>
              <a:t>werden</a:t>
            </a:r>
            <a:r>
              <a:rPr lang="en-US" sz="2800" dirty="0"/>
              <a:t> die </a:t>
            </a:r>
            <a:r>
              <a:rPr lang="en-US" sz="2800" dirty="0" err="1"/>
              <a:t>Grippeimpfstoffe</a:t>
            </a:r>
            <a:r>
              <a:rPr lang="en-US" sz="2800" dirty="0"/>
              <a:t> </a:t>
            </a:r>
            <a:r>
              <a:rPr lang="en-US" sz="2800" dirty="0" err="1"/>
              <a:t>jedes</a:t>
            </a:r>
            <a:r>
              <a:rPr lang="en-US" sz="2800" dirty="0"/>
              <a:t> Jahr </a:t>
            </a:r>
            <a:r>
              <a:rPr lang="en-US" sz="2800" dirty="0" err="1"/>
              <a:t>angepasst</a:t>
            </a:r>
            <a:r>
              <a:rPr lang="en-US" sz="2800" dirty="0"/>
              <a:t>, </a:t>
            </a:r>
            <a:r>
              <a:rPr lang="en-US" sz="2800" dirty="0" err="1"/>
              <a:t>damit</a:t>
            </a:r>
            <a:r>
              <a:rPr lang="en-US" sz="2800" dirty="0"/>
              <a:t> </a:t>
            </a:r>
            <a:r>
              <a:rPr lang="en-US" sz="2800" dirty="0" err="1"/>
              <a:t>ein</a:t>
            </a:r>
            <a:r>
              <a:rPr lang="en-US" sz="2800" dirty="0"/>
              <a:t> </a:t>
            </a:r>
            <a:r>
              <a:rPr lang="en-US" sz="2800" dirty="0" err="1"/>
              <a:t>bestmöglicher</a:t>
            </a:r>
            <a:r>
              <a:rPr lang="en-US" sz="2800" dirty="0"/>
              <a:t> Schutz </a:t>
            </a:r>
            <a:r>
              <a:rPr lang="en-US" sz="2800" dirty="0" err="1"/>
              <a:t>erzielt</a:t>
            </a:r>
            <a:r>
              <a:rPr lang="en-US" sz="2800" dirty="0"/>
              <a:t> </a:t>
            </a:r>
            <a:r>
              <a:rPr lang="en-US" sz="2800" dirty="0" err="1"/>
              <a:t>werden</a:t>
            </a:r>
            <a:r>
              <a:rPr lang="en-US" sz="2800" dirty="0"/>
              <a:t> </a:t>
            </a:r>
            <a:r>
              <a:rPr lang="en-US" sz="2800" dirty="0" err="1"/>
              <a:t>kann</a:t>
            </a:r>
            <a:r>
              <a:rPr lang="en-US" sz="2800" dirty="0"/>
              <a:t>. </a:t>
            </a:r>
            <a:endParaRPr lang="it-IT" sz="2800" dirty="0"/>
          </a:p>
        </p:txBody>
      </p:sp>
    </p:spTree>
    <p:extLst>
      <p:ext uri="{BB962C8B-B14F-4D97-AF65-F5344CB8AC3E}">
        <p14:creationId xmlns:p14="http://schemas.microsoft.com/office/powerpoint/2010/main" val="25986727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A2C5D-C1F8-E8FB-2A4C-82674D3D3DC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D8C9EE-A3F2-5E36-FF08-E333447FC57F}"/>
              </a:ext>
            </a:extLst>
          </p:cNvPr>
          <p:cNvSpPr txBox="1">
            <a:spLocks noChangeArrowheads="1"/>
          </p:cNvSpPr>
          <p:nvPr/>
        </p:nvSpPr>
        <p:spPr bwMode="auto">
          <a:xfrm>
            <a:off x="381000" y="228600"/>
            <a:ext cx="8229600" cy="1815882"/>
          </a:xfrm>
          <a:prstGeom prst="rect">
            <a:avLst/>
          </a:prstGeom>
          <a:noFill/>
          <a:ln w="9525">
            <a:noFill/>
            <a:miter lim="800000"/>
            <a:headEnd/>
            <a:tailEnd/>
          </a:ln>
        </p:spPr>
        <p:txBody>
          <a:bodyPr>
            <a:spAutoFit/>
          </a:bodyPr>
          <a:lstStyle/>
          <a:p>
            <a:r>
              <a:rPr lang="en-US" sz="2800" dirty="0"/>
              <a:t>Die </a:t>
            </a:r>
            <a:r>
              <a:rPr lang="en-US" sz="2800" dirty="0" err="1"/>
              <a:t>saisonalen</a:t>
            </a:r>
            <a:r>
              <a:rPr lang="en-US" sz="2800" dirty="0"/>
              <a:t> </a:t>
            </a:r>
            <a:r>
              <a:rPr lang="en-US" sz="2800" dirty="0" err="1"/>
              <a:t>Grippeimpfstoffe</a:t>
            </a:r>
            <a:r>
              <a:rPr lang="en-US" sz="2800" dirty="0"/>
              <a:t> </a:t>
            </a:r>
            <a:r>
              <a:rPr lang="en-US" sz="2800" dirty="0" err="1"/>
              <a:t>enthalten</a:t>
            </a:r>
            <a:r>
              <a:rPr lang="en-US" sz="2800" dirty="0"/>
              <a:t> </a:t>
            </a:r>
            <a:r>
              <a:rPr lang="en-US" sz="2800" dirty="0" err="1"/>
              <a:t>Bestandteile</a:t>
            </a:r>
            <a:r>
              <a:rPr lang="en-US" sz="2800" dirty="0"/>
              <a:t> </a:t>
            </a:r>
            <a:r>
              <a:rPr lang="en-US" sz="2800" dirty="0" err="1"/>
              <a:t>jener</a:t>
            </a:r>
            <a:r>
              <a:rPr lang="en-US" sz="2800" dirty="0"/>
              <a:t> </a:t>
            </a:r>
            <a:r>
              <a:rPr lang="en-US" sz="2800" dirty="0" err="1"/>
              <a:t>Virusvarianten</a:t>
            </a:r>
            <a:r>
              <a:rPr lang="en-US" sz="2800" dirty="0"/>
              <a:t>, die am </a:t>
            </a:r>
            <a:r>
              <a:rPr lang="en-US" sz="2800" dirty="0" err="1"/>
              <a:t>wahrscheinlichsten</a:t>
            </a:r>
            <a:r>
              <a:rPr lang="en-US" sz="2800" dirty="0"/>
              <a:t> und </a:t>
            </a:r>
            <a:r>
              <a:rPr lang="en-US" sz="2800" dirty="0" err="1"/>
              <a:t>häufigsten</a:t>
            </a:r>
            <a:r>
              <a:rPr lang="en-US" sz="2800" dirty="0"/>
              <a:t> in der </a:t>
            </a:r>
            <a:r>
              <a:rPr lang="en-US" sz="2800" dirty="0" err="1"/>
              <a:t>kommenden</a:t>
            </a:r>
            <a:r>
              <a:rPr lang="en-US" sz="2800" dirty="0"/>
              <a:t> Saison </a:t>
            </a:r>
            <a:r>
              <a:rPr lang="en-US" sz="2800" dirty="0" err="1"/>
              <a:t>auftreten</a:t>
            </a:r>
            <a:r>
              <a:rPr lang="en-US" sz="2800" dirty="0"/>
              <a:t> </a:t>
            </a:r>
            <a:r>
              <a:rPr lang="en-US" sz="2800" dirty="0" err="1"/>
              <a:t>werden</a:t>
            </a:r>
            <a:r>
              <a:rPr lang="en-US" sz="2800" dirty="0"/>
              <a:t>. […]</a:t>
            </a:r>
            <a:endParaRPr lang="it-IT" sz="2800" dirty="0"/>
          </a:p>
        </p:txBody>
      </p:sp>
    </p:spTree>
    <p:extLst>
      <p:ext uri="{BB962C8B-B14F-4D97-AF65-F5344CB8AC3E}">
        <p14:creationId xmlns:p14="http://schemas.microsoft.com/office/powerpoint/2010/main" val="346658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1A1EF-5698-A53E-E767-47AF65E976E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CD9B483-1BE5-2F52-4972-6C6CD521DE23}"/>
              </a:ext>
            </a:extLst>
          </p:cNvPr>
          <p:cNvSpPr txBox="1">
            <a:spLocks noChangeArrowheads="1"/>
          </p:cNvSpPr>
          <p:nvPr/>
        </p:nvSpPr>
        <p:spPr bwMode="auto">
          <a:xfrm>
            <a:off x="381000" y="228600"/>
            <a:ext cx="8229600" cy="5293757"/>
          </a:xfrm>
          <a:prstGeom prst="rect">
            <a:avLst/>
          </a:prstGeom>
          <a:noFill/>
          <a:ln w="9525">
            <a:noFill/>
            <a:miter lim="800000"/>
            <a:headEnd/>
            <a:tailEnd/>
          </a:ln>
        </p:spPr>
        <p:txBody>
          <a:bodyPr>
            <a:spAutoFit/>
          </a:bodyPr>
          <a:lstStyle/>
          <a:p>
            <a:r>
              <a:rPr lang="en-US" sz="2600" b="1" dirty="0" err="1"/>
              <a:t>Mögliche</a:t>
            </a:r>
            <a:r>
              <a:rPr lang="en-US" sz="2600" b="1" dirty="0"/>
              <a:t> </a:t>
            </a:r>
            <a:r>
              <a:rPr lang="en-US" sz="2600" b="1" dirty="0" err="1"/>
              <a:t>Impfreaktionen</a:t>
            </a:r>
            <a:r>
              <a:rPr lang="en-US" sz="2600" b="1" dirty="0"/>
              <a:t> und </a:t>
            </a:r>
            <a:r>
              <a:rPr lang="en-US" sz="2600" b="1" dirty="0" err="1"/>
              <a:t>Nebenwirkungen</a:t>
            </a:r>
            <a:endParaRPr lang="it-IT" sz="2600" dirty="0"/>
          </a:p>
          <a:p>
            <a:r>
              <a:rPr lang="en-US" sz="2600" dirty="0"/>
              <a:t>Die </a:t>
            </a:r>
            <a:r>
              <a:rPr lang="en-US" sz="2600" dirty="0" err="1"/>
              <a:t>saisonale</a:t>
            </a:r>
            <a:r>
              <a:rPr lang="en-US" sz="2600" dirty="0"/>
              <a:t> </a:t>
            </a:r>
            <a:r>
              <a:rPr lang="en-US" sz="2600" dirty="0" err="1"/>
              <a:t>Grippeimpfung</a:t>
            </a:r>
            <a:r>
              <a:rPr lang="en-US" sz="2600" dirty="0"/>
              <a:t> </a:t>
            </a:r>
            <a:r>
              <a:rPr lang="en-US" sz="2600" dirty="0" err="1"/>
              <a:t>ist</a:t>
            </a:r>
            <a:r>
              <a:rPr lang="en-US" sz="2600" dirty="0"/>
              <a:t> in der Regel gut </a:t>
            </a:r>
            <a:r>
              <a:rPr lang="en-US" sz="2600" dirty="0" err="1"/>
              <a:t>verträglich</a:t>
            </a:r>
            <a:r>
              <a:rPr lang="en-US" sz="2600" dirty="0"/>
              <a:t>. Die </a:t>
            </a:r>
            <a:r>
              <a:rPr lang="en-US" sz="2600" dirty="0" err="1"/>
              <a:t>Impfstoffsicherheit</a:t>
            </a:r>
            <a:r>
              <a:rPr lang="en-US" sz="2600" dirty="0"/>
              <a:t> </a:t>
            </a:r>
            <a:r>
              <a:rPr lang="en-US" sz="2600" dirty="0" err="1"/>
              <a:t>wurde</a:t>
            </a:r>
            <a:r>
              <a:rPr lang="en-US" sz="2600" dirty="0"/>
              <a:t> </a:t>
            </a:r>
            <a:r>
              <a:rPr lang="en-US" sz="2600" dirty="0" err="1"/>
              <a:t>auch</a:t>
            </a:r>
            <a:r>
              <a:rPr lang="en-US" sz="2600" dirty="0"/>
              <a:t> für </a:t>
            </a:r>
            <a:r>
              <a:rPr lang="en-US" sz="2600" dirty="0" err="1"/>
              <a:t>Schwangere</a:t>
            </a:r>
            <a:r>
              <a:rPr lang="en-US" sz="2600" dirty="0"/>
              <a:t> und </a:t>
            </a:r>
            <a:r>
              <a:rPr lang="en-US" sz="2600" dirty="0" err="1"/>
              <a:t>deren</a:t>
            </a:r>
            <a:r>
              <a:rPr lang="en-US" sz="2600" dirty="0"/>
              <a:t> </a:t>
            </a:r>
            <a:r>
              <a:rPr lang="en-US" sz="2600" dirty="0" err="1"/>
              <a:t>ungeborene</a:t>
            </a:r>
            <a:r>
              <a:rPr lang="en-US" sz="2600" dirty="0"/>
              <a:t> Kinder </a:t>
            </a:r>
            <a:r>
              <a:rPr lang="en-US" sz="2600" dirty="0" err="1"/>
              <a:t>bestätigt</a:t>
            </a:r>
            <a:r>
              <a:rPr lang="en-US" sz="2600" dirty="0"/>
              <a:t>. In </a:t>
            </a:r>
            <a:r>
              <a:rPr lang="en-US" sz="2600" dirty="0" err="1"/>
              <a:t>verschiedenen</a:t>
            </a:r>
            <a:r>
              <a:rPr lang="en-US" sz="2600" dirty="0"/>
              <a:t> </a:t>
            </a:r>
            <a:r>
              <a:rPr lang="en-US" sz="2600" dirty="0" err="1"/>
              <a:t>Studien</a:t>
            </a:r>
            <a:r>
              <a:rPr lang="en-US" sz="2600" dirty="0"/>
              <a:t> </a:t>
            </a:r>
            <a:r>
              <a:rPr lang="en-US" sz="2600" dirty="0" err="1"/>
              <a:t>wurde</a:t>
            </a:r>
            <a:r>
              <a:rPr lang="en-US" sz="2600" dirty="0"/>
              <a:t> </a:t>
            </a:r>
            <a:r>
              <a:rPr lang="en-US" sz="2600" dirty="0" err="1"/>
              <a:t>keine</a:t>
            </a:r>
            <a:r>
              <a:rPr lang="en-US" sz="2600" dirty="0"/>
              <a:t> </a:t>
            </a:r>
            <a:r>
              <a:rPr lang="en-US" sz="2600" dirty="0" err="1"/>
              <a:t>erhöhte</a:t>
            </a:r>
            <a:r>
              <a:rPr lang="en-US" sz="2600" dirty="0"/>
              <a:t> Zahl von </a:t>
            </a:r>
            <a:r>
              <a:rPr lang="en-US" sz="2600" dirty="0" err="1"/>
              <a:t>schweren</a:t>
            </a:r>
            <a:r>
              <a:rPr lang="en-US" sz="2600" dirty="0"/>
              <a:t> </a:t>
            </a:r>
            <a:r>
              <a:rPr lang="en-US" sz="2600" dirty="0" err="1"/>
              <a:t>Reaktionen</a:t>
            </a:r>
            <a:r>
              <a:rPr lang="en-US" sz="2600" dirty="0"/>
              <a:t> auf Grund </a:t>
            </a:r>
            <a:r>
              <a:rPr lang="en-US" sz="2600" dirty="0" err="1"/>
              <a:t>einer</a:t>
            </a:r>
            <a:r>
              <a:rPr lang="en-US" sz="2600" dirty="0"/>
              <a:t> </a:t>
            </a:r>
            <a:r>
              <a:rPr lang="en-US" sz="2600" dirty="0" err="1"/>
              <a:t>Impfung</a:t>
            </a:r>
            <a:r>
              <a:rPr lang="en-US" sz="2600" dirty="0"/>
              <a:t> </a:t>
            </a:r>
            <a:r>
              <a:rPr lang="en-US" sz="2600" dirty="0" err="1"/>
              <a:t>festgestellt</a:t>
            </a:r>
            <a:r>
              <a:rPr lang="en-US" sz="2600" dirty="0"/>
              <a:t>.</a:t>
            </a:r>
          </a:p>
          <a:p>
            <a:endParaRPr lang="en-US" sz="2600" dirty="0"/>
          </a:p>
          <a:p>
            <a:r>
              <a:rPr lang="it-IT" sz="2600" b="1" dirty="0"/>
              <a:t>Possibili reazioni avverse ed effetti collaterali </a:t>
            </a:r>
            <a:endParaRPr lang="it-IT" sz="2600" dirty="0"/>
          </a:p>
          <a:p>
            <a:r>
              <a:rPr lang="it-IT" sz="2600" dirty="0"/>
              <a:t>Il vaccino antinfluenzale stagionale è di norma ben tollerato. La sua affidabilità è stata accertata anche per le donne in gravidanza e per i loro nascituri. In diversi studi non è stato rilevato alcun aumento del numero di reazioni gravi dovute alla vaccinazione. </a:t>
            </a:r>
          </a:p>
        </p:txBody>
      </p:sp>
    </p:spTree>
    <p:extLst>
      <p:ext uri="{BB962C8B-B14F-4D97-AF65-F5344CB8AC3E}">
        <p14:creationId xmlns:p14="http://schemas.microsoft.com/office/powerpoint/2010/main" val="672231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D5B47-3014-C83A-65BC-5EBC7595402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3A09D74-3D0A-3170-ACE5-E1D9A596C8E2}"/>
              </a:ext>
            </a:extLst>
          </p:cNvPr>
          <p:cNvSpPr txBox="1">
            <a:spLocks noChangeArrowheads="1"/>
          </p:cNvSpPr>
          <p:nvPr/>
        </p:nvSpPr>
        <p:spPr bwMode="auto">
          <a:xfrm>
            <a:off x="381000" y="228600"/>
            <a:ext cx="8229600" cy="6093976"/>
          </a:xfrm>
          <a:prstGeom prst="rect">
            <a:avLst/>
          </a:prstGeom>
          <a:noFill/>
          <a:ln w="9525">
            <a:noFill/>
            <a:miter lim="800000"/>
            <a:headEnd/>
            <a:tailEnd/>
          </a:ln>
        </p:spPr>
        <p:txBody>
          <a:bodyPr>
            <a:spAutoFit/>
          </a:bodyPr>
          <a:lstStyle/>
          <a:p>
            <a:r>
              <a:rPr lang="it-IT" sz="2600" dirty="0" err="1"/>
              <a:t>Gelegentlich</a:t>
            </a:r>
            <a:r>
              <a:rPr lang="it-IT" sz="2600" dirty="0"/>
              <a:t> </a:t>
            </a:r>
            <a:r>
              <a:rPr lang="it-IT" sz="2600" dirty="0" err="1"/>
              <a:t>kann</a:t>
            </a:r>
            <a:r>
              <a:rPr lang="it-IT" sz="2600" dirty="0"/>
              <a:t> es </a:t>
            </a:r>
            <a:r>
              <a:rPr lang="it-IT" sz="2600" dirty="0" err="1"/>
              <a:t>durch</a:t>
            </a:r>
            <a:r>
              <a:rPr lang="it-IT" sz="2600" dirty="0"/>
              <a:t> die </a:t>
            </a:r>
            <a:r>
              <a:rPr lang="it-IT" sz="2600" dirty="0" err="1"/>
              <a:t>Anregung</a:t>
            </a:r>
            <a:r>
              <a:rPr lang="it-IT" sz="2600" dirty="0"/>
              <a:t> </a:t>
            </a:r>
            <a:r>
              <a:rPr lang="it-IT" sz="2600" dirty="0" err="1"/>
              <a:t>der</a:t>
            </a:r>
            <a:r>
              <a:rPr lang="it-IT" sz="2600" dirty="0"/>
              <a:t> </a:t>
            </a:r>
            <a:r>
              <a:rPr lang="it-IT" sz="2600" dirty="0" err="1"/>
              <a:t>körpereigenen</a:t>
            </a:r>
            <a:r>
              <a:rPr lang="it-IT" sz="2600" dirty="0"/>
              <a:t> </a:t>
            </a:r>
            <a:r>
              <a:rPr lang="it-IT" sz="2600" dirty="0" err="1"/>
              <a:t>Abwehr</a:t>
            </a:r>
            <a:r>
              <a:rPr lang="it-IT" sz="2600" dirty="0"/>
              <a:t> </a:t>
            </a:r>
            <a:r>
              <a:rPr lang="it-IT" sz="2600" dirty="0" err="1"/>
              <a:t>nach</a:t>
            </a:r>
            <a:r>
              <a:rPr lang="it-IT" sz="2600" dirty="0"/>
              <a:t> </a:t>
            </a:r>
            <a:r>
              <a:rPr lang="it-IT" sz="2600" dirty="0" err="1"/>
              <a:t>der</a:t>
            </a:r>
            <a:r>
              <a:rPr lang="it-IT" sz="2600" dirty="0"/>
              <a:t> </a:t>
            </a:r>
            <a:r>
              <a:rPr lang="it-IT" sz="2600" dirty="0" err="1"/>
              <a:t>Impfung</a:t>
            </a:r>
            <a:r>
              <a:rPr lang="it-IT" sz="2600" dirty="0"/>
              <a:t> </a:t>
            </a:r>
            <a:r>
              <a:rPr lang="it-IT" sz="2600" dirty="0" err="1"/>
              <a:t>zu</a:t>
            </a:r>
            <a:r>
              <a:rPr lang="it-IT" sz="2600" dirty="0"/>
              <a:t> </a:t>
            </a:r>
            <a:r>
              <a:rPr lang="it-IT" sz="2600" dirty="0" err="1"/>
              <a:t>einer</a:t>
            </a:r>
            <a:r>
              <a:rPr lang="it-IT" sz="2600" dirty="0"/>
              <a:t> </a:t>
            </a:r>
            <a:r>
              <a:rPr lang="it-IT" sz="2600" dirty="0" err="1"/>
              <a:t>Rötung</a:t>
            </a:r>
            <a:r>
              <a:rPr lang="it-IT" sz="2600" dirty="0"/>
              <a:t> </a:t>
            </a:r>
            <a:r>
              <a:rPr lang="it-IT" sz="2600" dirty="0" err="1"/>
              <a:t>oder</a:t>
            </a:r>
            <a:r>
              <a:rPr lang="it-IT" sz="2600" dirty="0"/>
              <a:t> </a:t>
            </a:r>
            <a:r>
              <a:rPr lang="it-IT" sz="2600" dirty="0" err="1"/>
              <a:t>Schwellung</a:t>
            </a:r>
            <a:r>
              <a:rPr lang="it-IT" sz="2600" dirty="0"/>
              <a:t> an </a:t>
            </a:r>
            <a:r>
              <a:rPr lang="it-IT" sz="2600" dirty="0" err="1"/>
              <a:t>der</a:t>
            </a:r>
            <a:r>
              <a:rPr lang="it-IT" sz="2600" dirty="0"/>
              <a:t> </a:t>
            </a:r>
            <a:r>
              <a:rPr lang="it-IT" sz="2600" dirty="0" err="1"/>
              <a:t>Einstichstelle</a:t>
            </a:r>
            <a:r>
              <a:rPr lang="it-IT" sz="2600" dirty="0"/>
              <a:t> </a:t>
            </a:r>
            <a:r>
              <a:rPr lang="it-IT" sz="2600" dirty="0" err="1"/>
              <a:t>kommen</a:t>
            </a:r>
            <a:r>
              <a:rPr lang="it-IT" sz="2600" dirty="0"/>
              <a:t>, die </a:t>
            </a:r>
            <a:r>
              <a:rPr lang="it-IT" sz="2600" dirty="0" err="1"/>
              <a:t>auch</a:t>
            </a:r>
            <a:r>
              <a:rPr lang="it-IT" sz="2600" dirty="0"/>
              <a:t> </a:t>
            </a:r>
            <a:r>
              <a:rPr lang="it-IT" sz="2600" dirty="0" err="1"/>
              <a:t>ein</a:t>
            </a:r>
            <a:r>
              <a:rPr lang="it-IT" sz="2600" dirty="0"/>
              <a:t> </a:t>
            </a:r>
            <a:r>
              <a:rPr lang="it-IT" sz="2600" dirty="0" err="1"/>
              <a:t>wenig</a:t>
            </a:r>
            <a:r>
              <a:rPr lang="it-IT" sz="2600" dirty="0"/>
              <a:t> </a:t>
            </a:r>
            <a:r>
              <a:rPr lang="it-IT" sz="2600" dirty="0" err="1"/>
              <a:t>schmerzen</a:t>
            </a:r>
            <a:r>
              <a:rPr lang="it-IT" sz="2600" dirty="0"/>
              <a:t> </a:t>
            </a:r>
            <a:r>
              <a:rPr lang="it-IT" sz="2600" dirty="0" err="1"/>
              <a:t>kann</a:t>
            </a:r>
            <a:r>
              <a:rPr lang="it-IT" sz="2600" dirty="0"/>
              <a:t>. […]  </a:t>
            </a:r>
            <a:r>
              <a:rPr lang="it-IT" sz="2600" dirty="0" err="1"/>
              <a:t>Ebenso</a:t>
            </a:r>
            <a:r>
              <a:rPr lang="it-IT" sz="2600" dirty="0"/>
              <a:t> </a:t>
            </a:r>
            <a:r>
              <a:rPr lang="it-IT" sz="2600" dirty="0" err="1"/>
              <a:t>können</a:t>
            </a:r>
            <a:r>
              <a:rPr lang="it-IT" sz="2600" dirty="0"/>
              <a:t> in </a:t>
            </a:r>
            <a:r>
              <a:rPr lang="it-IT" sz="2600" dirty="0" err="1"/>
              <a:t>den</a:t>
            </a:r>
            <a:r>
              <a:rPr lang="it-IT" sz="2600" dirty="0"/>
              <a:t> </a:t>
            </a:r>
            <a:r>
              <a:rPr lang="it-IT" sz="2600" dirty="0" err="1"/>
              <a:t>ersten</a:t>
            </a:r>
            <a:r>
              <a:rPr lang="it-IT" sz="2600" dirty="0"/>
              <a:t> </a:t>
            </a:r>
            <a:r>
              <a:rPr lang="it-IT" sz="2600" dirty="0" err="1"/>
              <a:t>Tagen</a:t>
            </a:r>
            <a:r>
              <a:rPr lang="it-IT" sz="2600" dirty="0"/>
              <a:t> </a:t>
            </a:r>
            <a:r>
              <a:rPr lang="it-IT" sz="2600" dirty="0" err="1"/>
              <a:t>nach</a:t>
            </a:r>
            <a:r>
              <a:rPr lang="it-IT" sz="2600" dirty="0"/>
              <a:t> </a:t>
            </a:r>
            <a:r>
              <a:rPr lang="it-IT" sz="2600" dirty="0" err="1"/>
              <a:t>der</a:t>
            </a:r>
            <a:r>
              <a:rPr lang="it-IT" sz="2600" dirty="0"/>
              <a:t> </a:t>
            </a:r>
            <a:r>
              <a:rPr lang="it-IT" sz="2600" dirty="0" err="1"/>
              <a:t>Impfung</a:t>
            </a:r>
            <a:r>
              <a:rPr lang="it-IT" sz="2600" dirty="0"/>
              <a:t> </a:t>
            </a:r>
            <a:r>
              <a:rPr lang="it-IT" sz="2600" dirty="0" err="1"/>
              <a:t>Allgemeinbeschwerden</a:t>
            </a:r>
            <a:r>
              <a:rPr lang="it-IT" sz="2600" dirty="0"/>
              <a:t> </a:t>
            </a:r>
            <a:r>
              <a:rPr lang="it-IT" sz="2600" dirty="0" err="1"/>
              <a:t>wie</a:t>
            </a:r>
            <a:r>
              <a:rPr lang="it-IT" sz="2600" dirty="0"/>
              <a:t> </a:t>
            </a:r>
            <a:r>
              <a:rPr lang="it-IT" sz="2600" dirty="0" err="1"/>
              <a:t>beispielsweise</a:t>
            </a:r>
            <a:r>
              <a:rPr lang="it-IT" sz="2600" dirty="0"/>
              <a:t> </a:t>
            </a:r>
            <a:r>
              <a:rPr lang="it-IT" sz="2600" dirty="0" err="1"/>
              <a:t>Fieber</a:t>
            </a:r>
            <a:r>
              <a:rPr lang="it-IT" sz="2600" dirty="0"/>
              <a:t>, </a:t>
            </a:r>
            <a:r>
              <a:rPr lang="it-IT" sz="2600" dirty="0" err="1"/>
              <a:t>Frösteln</a:t>
            </a:r>
            <a:r>
              <a:rPr lang="it-IT" sz="2600" dirty="0"/>
              <a:t> </a:t>
            </a:r>
            <a:r>
              <a:rPr lang="it-IT" sz="2600" dirty="0" err="1"/>
              <a:t>oder</a:t>
            </a:r>
            <a:r>
              <a:rPr lang="it-IT" sz="2600" dirty="0"/>
              <a:t> </a:t>
            </a:r>
            <a:r>
              <a:rPr lang="it-IT" sz="2600" dirty="0" err="1"/>
              <a:t>Schwitzen</a:t>
            </a:r>
            <a:r>
              <a:rPr lang="it-IT" sz="2600" dirty="0"/>
              <a:t>, </a:t>
            </a:r>
            <a:r>
              <a:rPr lang="it-IT" sz="2600" dirty="0" err="1"/>
              <a:t>Müdigkeit</a:t>
            </a:r>
            <a:r>
              <a:rPr lang="it-IT" sz="2600" dirty="0"/>
              <a:t>, Kopf-, </a:t>
            </a:r>
            <a:r>
              <a:rPr lang="it-IT" sz="2600" dirty="0" err="1"/>
              <a:t>Muskelschmerzen</a:t>
            </a:r>
            <a:r>
              <a:rPr lang="it-IT" sz="2600" dirty="0"/>
              <a:t> </a:t>
            </a:r>
            <a:r>
              <a:rPr lang="it-IT" sz="2600" dirty="0" err="1"/>
              <a:t>auftreten</a:t>
            </a:r>
            <a:r>
              <a:rPr lang="it-IT" sz="2600" dirty="0"/>
              <a:t>. </a:t>
            </a:r>
          </a:p>
          <a:p>
            <a:endParaRPr lang="it-IT" sz="2600" dirty="0"/>
          </a:p>
          <a:p>
            <a:r>
              <a:rPr lang="it-IT" sz="2600" dirty="0"/>
              <a:t>Di rado, attraverso la stimolazione delle difese naturali del corpo in seguito alla vaccinazione, può verificarsi un arrossamento o una tumefazione del punto di iniezione, accompagnati talvolta anche da un leggero dolore. […] Allo stesso modo, nei primi giorni successivi alla vaccinazione possono insorgere disturbi generali come febbre, brividi o sudorazione, stanchezza, mal di testa e dolori muscolari. </a:t>
            </a:r>
          </a:p>
        </p:txBody>
      </p:sp>
    </p:spTree>
    <p:extLst>
      <p:ext uri="{BB962C8B-B14F-4D97-AF65-F5344CB8AC3E}">
        <p14:creationId xmlns:p14="http://schemas.microsoft.com/office/powerpoint/2010/main" val="10063488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5D332-5A4C-4189-E1F7-B12834E76F7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22DC28F-F0B3-4961-D288-9D3D0A5F1A45}"/>
              </a:ext>
            </a:extLst>
          </p:cNvPr>
          <p:cNvSpPr txBox="1">
            <a:spLocks noChangeArrowheads="1"/>
          </p:cNvSpPr>
          <p:nvPr/>
        </p:nvSpPr>
        <p:spPr bwMode="auto">
          <a:xfrm>
            <a:off x="381000" y="228600"/>
            <a:ext cx="8229600" cy="4431983"/>
          </a:xfrm>
          <a:prstGeom prst="rect">
            <a:avLst/>
          </a:prstGeom>
          <a:noFill/>
          <a:ln w="9525">
            <a:noFill/>
            <a:miter lim="800000"/>
            <a:headEnd/>
            <a:tailEnd/>
          </a:ln>
        </p:spPr>
        <p:txBody>
          <a:bodyPr>
            <a:spAutoFit/>
          </a:bodyPr>
          <a:lstStyle/>
          <a:p>
            <a:r>
              <a:rPr lang="en-US" sz="2600" dirty="0" err="1"/>
              <a:t>Solche</a:t>
            </a:r>
            <a:r>
              <a:rPr lang="en-US" sz="2600" dirty="0"/>
              <a:t> </a:t>
            </a:r>
            <a:r>
              <a:rPr lang="en-US" sz="2600" dirty="0" err="1"/>
              <a:t>Impfreaktionen</a:t>
            </a:r>
            <a:r>
              <a:rPr lang="en-US" sz="2600" dirty="0"/>
              <a:t> </a:t>
            </a:r>
            <a:r>
              <a:rPr lang="en-US" sz="2600" dirty="0" err="1"/>
              <a:t>klingen</a:t>
            </a:r>
            <a:r>
              <a:rPr lang="en-US" sz="2600" dirty="0"/>
              <a:t> in der Regel </a:t>
            </a:r>
            <a:r>
              <a:rPr lang="en-US" sz="2600" dirty="0" err="1"/>
              <a:t>nach</a:t>
            </a:r>
            <a:r>
              <a:rPr lang="en-US" sz="2600" dirty="0"/>
              <a:t> </a:t>
            </a:r>
            <a:r>
              <a:rPr lang="en-US" sz="2600" dirty="0" err="1"/>
              <a:t>wenigen</a:t>
            </a:r>
            <a:r>
              <a:rPr lang="en-US" sz="2600" dirty="0"/>
              <a:t> Tagen </a:t>
            </a:r>
            <a:r>
              <a:rPr lang="en-US" sz="2600" dirty="0" err="1"/>
              <a:t>wieder</a:t>
            </a:r>
            <a:r>
              <a:rPr lang="en-US" sz="2600" dirty="0"/>
              <a:t> ab.</a:t>
            </a:r>
          </a:p>
          <a:p>
            <a:r>
              <a:rPr lang="en-US" sz="2600" dirty="0" err="1"/>
              <a:t>Schwerwiegende</a:t>
            </a:r>
            <a:r>
              <a:rPr lang="en-US" sz="2600" dirty="0"/>
              <a:t> </a:t>
            </a:r>
            <a:r>
              <a:rPr lang="en-US" sz="2600" dirty="0" err="1"/>
              <a:t>Nebenwirkungen</a:t>
            </a:r>
            <a:r>
              <a:rPr lang="en-US" sz="2600" dirty="0"/>
              <a:t> </a:t>
            </a:r>
            <a:r>
              <a:rPr lang="en-US" sz="2600" dirty="0" err="1"/>
              <a:t>wie</a:t>
            </a:r>
            <a:r>
              <a:rPr lang="en-US" sz="2600" dirty="0"/>
              <a:t> </a:t>
            </a:r>
            <a:r>
              <a:rPr lang="en-US" sz="2600" dirty="0" err="1"/>
              <a:t>eine</a:t>
            </a:r>
            <a:r>
              <a:rPr lang="en-US" sz="2600" dirty="0"/>
              <a:t> </a:t>
            </a:r>
            <a:r>
              <a:rPr lang="en-US" sz="2600" dirty="0" err="1"/>
              <a:t>allergische</a:t>
            </a:r>
            <a:r>
              <a:rPr lang="en-US" sz="2600" dirty="0"/>
              <a:t> </a:t>
            </a:r>
            <a:r>
              <a:rPr lang="en-US" sz="2600" dirty="0" err="1"/>
              <a:t>Sofortreaktion</a:t>
            </a:r>
            <a:r>
              <a:rPr lang="en-US" sz="2600" dirty="0"/>
              <a:t> </a:t>
            </a:r>
            <a:r>
              <a:rPr lang="en-US" sz="2600" dirty="0" err="1"/>
              <a:t>treten</a:t>
            </a:r>
            <a:r>
              <a:rPr lang="en-US" sz="2600" dirty="0"/>
              <a:t> </a:t>
            </a:r>
            <a:r>
              <a:rPr lang="en-US" sz="2600" dirty="0" err="1"/>
              <a:t>nur</a:t>
            </a:r>
            <a:r>
              <a:rPr lang="en-US" sz="2600" dirty="0"/>
              <a:t> in </a:t>
            </a:r>
            <a:r>
              <a:rPr lang="en-US" sz="2600" dirty="0" err="1"/>
              <a:t>sehr</a:t>
            </a:r>
            <a:r>
              <a:rPr lang="en-US" sz="2600" dirty="0"/>
              <a:t> </a:t>
            </a:r>
            <a:r>
              <a:rPr lang="en-US" sz="2600" dirty="0" err="1"/>
              <a:t>seltenen</a:t>
            </a:r>
            <a:r>
              <a:rPr lang="en-US" sz="2600" dirty="0"/>
              <a:t> </a:t>
            </a:r>
            <a:r>
              <a:rPr lang="en-US" sz="2600" dirty="0" err="1"/>
              <a:t>Fällen</a:t>
            </a:r>
            <a:r>
              <a:rPr lang="en-US" sz="2600" dirty="0"/>
              <a:t> auf.</a:t>
            </a:r>
          </a:p>
          <a:p>
            <a:endParaRPr lang="en-US" sz="2600" dirty="0"/>
          </a:p>
          <a:p>
            <a:r>
              <a:rPr lang="it-IT" sz="2600" dirty="0"/>
              <a:t>Tali reazioni avverse si attenuano di regola dopo pochi giorni. </a:t>
            </a:r>
          </a:p>
          <a:p>
            <a:r>
              <a:rPr lang="it-IT" sz="2600" dirty="0"/>
              <a:t>Effetti collaterali gravi come una reazione allergica improvvisa si manifestano solo in rari casi. </a:t>
            </a:r>
          </a:p>
          <a:p>
            <a:endParaRPr lang="it-IT" dirty="0"/>
          </a:p>
          <a:p>
            <a:endParaRPr lang="it-IT" dirty="0"/>
          </a:p>
        </p:txBody>
      </p:sp>
    </p:spTree>
    <p:extLst>
      <p:ext uri="{BB962C8B-B14F-4D97-AF65-F5344CB8AC3E}">
        <p14:creationId xmlns:p14="http://schemas.microsoft.com/office/powerpoint/2010/main" val="29902387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FB357-192D-C09D-4661-CC928649842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E4CA2A0-1A15-3059-48D0-0CD80851AAD2}"/>
              </a:ext>
            </a:extLst>
          </p:cNvPr>
          <p:cNvSpPr txBox="1">
            <a:spLocks noChangeArrowheads="1"/>
          </p:cNvSpPr>
          <p:nvPr/>
        </p:nvSpPr>
        <p:spPr bwMode="auto">
          <a:xfrm>
            <a:off x="381000" y="228600"/>
            <a:ext cx="8229600" cy="4093428"/>
          </a:xfrm>
          <a:prstGeom prst="rect">
            <a:avLst/>
          </a:prstGeom>
          <a:noFill/>
          <a:ln w="9525">
            <a:noFill/>
            <a:miter lim="800000"/>
            <a:headEnd/>
            <a:tailEnd/>
          </a:ln>
        </p:spPr>
        <p:txBody>
          <a:bodyPr>
            <a:spAutoFit/>
          </a:bodyPr>
          <a:lstStyle/>
          <a:p>
            <a:r>
              <a:rPr lang="en-US" sz="2600" b="1" dirty="0" err="1"/>
              <a:t>Wichtiger</a:t>
            </a:r>
            <a:r>
              <a:rPr lang="en-US" sz="2600" b="1" dirty="0"/>
              <a:t> </a:t>
            </a:r>
            <a:r>
              <a:rPr lang="en-US" sz="2600" b="1" dirty="0" err="1"/>
              <a:t>Hinweis</a:t>
            </a:r>
            <a:r>
              <a:rPr lang="en-US" sz="2600" b="1" dirty="0"/>
              <a:t>:</a:t>
            </a:r>
            <a:br>
              <a:rPr lang="en-US" sz="2600" dirty="0"/>
            </a:br>
            <a:r>
              <a:rPr lang="en-US" sz="2600" dirty="0"/>
              <a:t>Bei </a:t>
            </a:r>
            <a:r>
              <a:rPr lang="en-US" sz="2600" dirty="0" err="1"/>
              <a:t>einer</a:t>
            </a:r>
            <a:r>
              <a:rPr lang="en-US" sz="2600" dirty="0"/>
              <a:t> </a:t>
            </a:r>
            <a:r>
              <a:rPr lang="en-US" sz="2600" dirty="0" err="1"/>
              <a:t>schweren</a:t>
            </a:r>
            <a:r>
              <a:rPr lang="en-US" sz="2600" dirty="0"/>
              <a:t> </a:t>
            </a:r>
            <a:r>
              <a:rPr lang="en-US" sz="2600" dirty="0" err="1"/>
              <a:t>Allergie</a:t>
            </a:r>
            <a:r>
              <a:rPr lang="en-US" sz="2600" dirty="0"/>
              <a:t> </a:t>
            </a:r>
            <a:r>
              <a:rPr lang="en-US" sz="2600" dirty="0" err="1"/>
              <a:t>gegen</a:t>
            </a:r>
            <a:r>
              <a:rPr lang="en-US" sz="2600" dirty="0"/>
              <a:t> </a:t>
            </a:r>
            <a:r>
              <a:rPr lang="en-US" sz="2600" dirty="0" err="1"/>
              <a:t>Hühnereiweiß</a:t>
            </a:r>
            <a:r>
              <a:rPr lang="en-US" sz="2600" dirty="0"/>
              <a:t>, die </a:t>
            </a:r>
            <a:r>
              <a:rPr lang="en-US" sz="2600" dirty="0" err="1"/>
              <a:t>sehr</a:t>
            </a:r>
            <a:r>
              <a:rPr lang="en-US" sz="2600" dirty="0"/>
              <a:t> </a:t>
            </a:r>
            <a:r>
              <a:rPr lang="en-US" sz="2600" dirty="0" err="1"/>
              <a:t>selten</a:t>
            </a:r>
            <a:r>
              <a:rPr lang="en-US" sz="2600" dirty="0"/>
              <a:t> </a:t>
            </a:r>
            <a:r>
              <a:rPr lang="en-US" sz="2600" dirty="0" err="1"/>
              <a:t>vorkommt</a:t>
            </a:r>
            <a:r>
              <a:rPr lang="en-US" sz="2600" dirty="0"/>
              <a:t>, </a:t>
            </a:r>
            <a:r>
              <a:rPr lang="en-US" sz="2600" dirty="0" err="1"/>
              <a:t>sollte</a:t>
            </a:r>
            <a:r>
              <a:rPr lang="en-US" sz="2600" dirty="0"/>
              <a:t> in </a:t>
            </a:r>
            <a:r>
              <a:rPr lang="en-US" sz="2600" dirty="0" err="1"/>
              <a:t>einer</a:t>
            </a:r>
            <a:r>
              <a:rPr lang="en-US" sz="2600" dirty="0"/>
              <a:t> </a:t>
            </a:r>
            <a:r>
              <a:rPr lang="en-US" sz="2600" dirty="0" err="1"/>
              <a:t>Umgebung</a:t>
            </a:r>
            <a:r>
              <a:rPr lang="en-US" sz="2600" dirty="0"/>
              <a:t> </a:t>
            </a:r>
            <a:r>
              <a:rPr lang="en-US" sz="2600" dirty="0" err="1"/>
              <a:t>geimpft</a:t>
            </a:r>
            <a:r>
              <a:rPr lang="en-US" sz="2600" dirty="0"/>
              <a:t> </a:t>
            </a:r>
            <a:r>
              <a:rPr lang="en-US" sz="2600" dirty="0" err="1"/>
              <a:t>werden</a:t>
            </a:r>
            <a:r>
              <a:rPr lang="en-US" sz="2600" dirty="0"/>
              <a:t>, in der </a:t>
            </a:r>
            <a:r>
              <a:rPr lang="en-US" sz="2600" dirty="0" err="1"/>
              <a:t>eine</a:t>
            </a:r>
            <a:r>
              <a:rPr lang="en-US" sz="2600" dirty="0"/>
              <a:t> </a:t>
            </a:r>
            <a:r>
              <a:rPr lang="en-US" sz="2600" dirty="0" err="1"/>
              <a:t>klinische</a:t>
            </a:r>
            <a:r>
              <a:rPr lang="en-US" sz="2600" dirty="0"/>
              <a:t> </a:t>
            </a:r>
            <a:r>
              <a:rPr lang="en-US" sz="2600" dirty="0" err="1"/>
              <a:t>Überwachung</a:t>
            </a:r>
            <a:r>
              <a:rPr lang="en-US" sz="2600" dirty="0"/>
              <a:t> und </a:t>
            </a:r>
            <a:r>
              <a:rPr lang="en-US" sz="2600" dirty="0" err="1"/>
              <a:t>Behandlung</a:t>
            </a:r>
            <a:r>
              <a:rPr lang="en-US" sz="2600" dirty="0"/>
              <a:t> </a:t>
            </a:r>
            <a:r>
              <a:rPr lang="en-US" sz="2600" dirty="0" err="1"/>
              <a:t>nach</a:t>
            </a:r>
            <a:r>
              <a:rPr lang="en-US" sz="2600" dirty="0"/>
              <a:t> der </a:t>
            </a:r>
            <a:r>
              <a:rPr lang="en-US" sz="2600" dirty="0" err="1"/>
              <a:t>Impfung</a:t>
            </a:r>
            <a:r>
              <a:rPr lang="en-US" sz="2600" dirty="0"/>
              <a:t> </a:t>
            </a:r>
            <a:r>
              <a:rPr lang="en-US" sz="2600" dirty="0" err="1"/>
              <a:t>möglich</a:t>
            </a:r>
            <a:r>
              <a:rPr lang="en-US" sz="2600" dirty="0"/>
              <a:t> </a:t>
            </a:r>
            <a:r>
              <a:rPr lang="en-US" sz="2600" dirty="0" err="1"/>
              <a:t>sind</a:t>
            </a:r>
            <a:r>
              <a:rPr lang="en-US" sz="2600" dirty="0"/>
              <a:t>. </a:t>
            </a:r>
          </a:p>
          <a:p>
            <a:r>
              <a:rPr lang="it-IT" sz="2600" b="1" dirty="0"/>
              <a:t>Avvertenza:</a:t>
            </a:r>
            <a:endParaRPr lang="it-IT" sz="2600" dirty="0"/>
          </a:p>
          <a:p>
            <a:r>
              <a:rPr lang="it-IT" sz="2600" dirty="0"/>
              <a:t>In caso di forte allergia alle proteine dell’uovo, che si manifesta molto di rado, la vaccinazione dovrebbe avvenire in un ambiente in cui è possibile effettuare un monitoraggio e un trattamento immediato, se necessario. </a:t>
            </a:r>
          </a:p>
        </p:txBody>
      </p:sp>
    </p:spTree>
    <p:extLst>
      <p:ext uri="{BB962C8B-B14F-4D97-AF65-F5344CB8AC3E}">
        <p14:creationId xmlns:p14="http://schemas.microsoft.com/office/powerpoint/2010/main" val="702037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6093976"/>
          </a:xfrm>
          <a:prstGeom prst="rect">
            <a:avLst/>
          </a:prstGeom>
          <a:noFill/>
          <a:ln w="9525">
            <a:noFill/>
            <a:miter lim="800000"/>
            <a:headEnd/>
            <a:tailEnd/>
          </a:ln>
        </p:spPr>
        <p:txBody>
          <a:bodyPr>
            <a:spAutoFit/>
          </a:bodyPr>
          <a:lstStyle/>
          <a:p>
            <a:r>
              <a:rPr lang="en-US" sz="2600" dirty="0"/>
              <a:t>Es </a:t>
            </a:r>
            <a:r>
              <a:rPr lang="en-US" sz="2600" dirty="0" err="1"/>
              <a:t>ist</a:t>
            </a:r>
            <a:r>
              <a:rPr lang="en-US" sz="2600" dirty="0"/>
              <a:t> </a:t>
            </a:r>
            <a:r>
              <a:rPr lang="en-US" sz="2600" dirty="0" err="1"/>
              <a:t>auch</a:t>
            </a:r>
            <a:r>
              <a:rPr lang="en-US" sz="2600" dirty="0"/>
              <a:t> </a:t>
            </a:r>
            <a:r>
              <a:rPr lang="en-US" sz="2600" dirty="0" err="1"/>
              <a:t>ein</a:t>
            </a:r>
            <a:r>
              <a:rPr lang="en-US" sz="2600" dirty="0"/>
              <a:t> </a:t>
            </a:r>
            <a:r>
              <a:rPr lang="en-US" sz="2600" dirty="0" err="1"/>
              <a:t>hühnereiweißfreier</a:t>
            </a:r>
            <a:r>
              <a:rPr lang="en-US" sz="2600" dirty="0"/>
              <a:t>, in </a:t>
            </a:r>
            <a:r>
              <a:rPr lang="en-US" sz="2600" dirty="0" err="1"/>
              <a:t>Zellkulturen</a:t>
            </a:r>
            <a:r>
              <a:rPr lang="en-US" sz="2600" dirty="0"/>
              <a:t> </a:t>
            </a:r>
            <a:r>
              <a:rPr lang="en-US" sz="2600" dirty="0" err="1"/>
              <a:t>hergestellter</a:t>
            </a:r>
            <a:r>
              <a:rPr lang="en-US" sz="2600" dirty="0"/>
              <a:t> </a:t>
            </a:r>
            <a:r>
              <a:rPr lang="en-US" sz="2600" dirty="0" err="1"/>
              <a:t>Grippeimpfstoff</a:t>
            </a:r>
            <a:r>
              <a:rPr lang="en-US" sz="2600" dirty="0"/>
              <a:t> </a:t>
            </a:r>
            <a:r>
              <a:rPr lang="en-US" sz="2600" dirty="0" err="1"/>
              <a:t>verfügbar</a:t>
            </a:r>
            <a:r>
              <a:rPr lang="en-US" sz="2600" dirty="0"/>
              <a:t>, der für </a:t>
            </a:r>
            <a:r>
              <a:rPr lang="en-US" sz="2600" dirty="0" err="1"/>
              <a:t>Hühnereiweiß-Allergiker</a:t>
            </a:r>
            <a:r>
              <a:rPr lang="en-US" sz="2600" dirty="0"/>
              <a:t> (ab </a:t>
            </a:r>
            <a:r>
              <a:rPr lang="en-US" sz="2600" dirty="0" err="1"/>
              <a:t>einem</a:t>
            </a:r>
            <a:r>
              <a:rPr lang="en-US" sz="2600" dirty="0"/>
              <a:t> </a:t>
            </a:r>
            <a:r>
              <a:rPr lang="en-US" sz="2600" dirty="0" err="1"/>
              <a:t>Lebensalter</a:t>
            </a:r>
            <a:r>
              <a:rPr lang="en-US" sz="2600" dirty="0"/>
              <a:t> von </a:t>
            </a:r>
            <a:r>
              <a:rPr lang="en-US" sz="2600" dirty="0" err="1"/>
              <a:t>zwei</a:t>
            </a:r>
            <a:r>
              <a:rPr lang="en-US" sz="2600" dirty="0"/>
              <a:t> Jahren) </a:t>
            </a:r>
            <a:r>
              <a:rPr lang="en-US" sz="2600" dirty="0" err="1"/>
              <a:t>geeignet</a:t>
            </a:r>
            <a:r>
              <a:rPr lang="en-US" sz="2600" dirty="0"/>
              <a:t> </a:t>
            </a:r>
            <a:r>
              <a:rPr lang="en-US" sz="2600" dirty="0" err="1"/>
              <a:t>ist</a:t>
            </a:r>
            <a:r>
              <a:rPr lang="en-US" sz="2600" dirty="0"/>
              <a:t>. Bei </a:t>
            </a:r>
            <a:r>
              <a:rPr lang="en-US" sz="2600" dirty="0" err="1"/>
              <a:t>Vorliegen</a:t>
            </a:r>
            <a:r>
              <a:rPr lang="en-US" sz="2600" dirty="0"/>
              <a:t> </a:t>
            </a:r>
            <a:r>
              <a:rPr lang="en-US" sz="2600" dirty="0" err="1"/>
              <a:t>einer</a:t>
            </a:r>
            <a:r>
              <a:rPr lang="en-US" sz="2600" dirty="0"/>
              <a:t> </a:t>
            </a:r>
            <a:r>
              <a:rPr lang="en-US" sz="2600" dirty="0" err="1"/>
              <a:t>Allergie</a:t>
            </a:r>
            <a:r>
              <a:rPr lang="en-US" sz="2600" dirty="0"/>
              <a:t> </a:t>
            </a:r>
            <a:r>
              <a:rPr lang="en-US" sz="2600" dirty="0" err="1"/>
              <a:t>gegen</a:t>
            </a:r>
            <a:r>
              <a:rPr lang="en-US" sz="2600" dirty="0"/>
              <a:t> </a:t>
            </a:r>
            <a:r>
              <a:rPr lang="en-US" sz="2600" dirty="0" err="1"/>
              <a:t>einen</a:t>
            </a:r>
            <a:r>
              <a:rPr lang="en-US" sz="2600" dirty="0"/>
              <a:t> der </a:t>
            </a:r>
            <a:r>
              <a:rPr lang="en-US" sz="2600" dirty="0" err="1"/>
              <a:t>Inhaltsstoffe</a:t>
            </a:r>
            <a:r>
              <a:rPr lang="en-US" sz="2600" dirty="0"/>
              <a:t> </a:t>
            </a:r>
            <a:r>
              <a:rPr lang="en-US" sz="2600" dirty="0" err="1"/>
              <a:t>wird</a:t>
            </a:r>
            <a:r>
              <a:rPr lang="en-US" sz="2600" dirty="0"/>
              <a:t> von </a:t>
            </a:r>
            <a:r>
              <a:rPr lang="en-US" sz="2600" dirty="0" err="1"/>
              <a:t>einer</a:t>
            </a:r>
            <a:r>
              <a:rPr lang="en-US" sz="2600" dirty="0"/>
              <a:t> </a:t>
            </a:r>
            <a:r>
              <a:rPr lang="en-US" sz="2600" dirty="0" err="1"/>
              <a:t>Impfung</a:t>
            </a:r>
            <a:r>
              <a:rPr lang="en-US" sz="2600" dirty="0"/>
              <a:t> </a:t>
            </a:r>
            <a:r>
              <a:rPr lang="en-US" sz="2600" dirty="0" err="1"/>
              <a:t>abgeraten</a:t>
            </a:r>
            <a:r>
              <a:rPr lang="en-US" sz="2600" dirty="0"/>
              <a:t>. Bitte </a:t>
            </a:r>
            <a:r>
              <a:rPr lang="en-US" sz="2600" dirty="0" err="1"/>
              <a:t>besprechen</a:t>
            </a:r>
            <a:r>
              <a:rPr lang="en-US" sz="2600" dirty="0"/>
              <a:t> Sie dies </a:t>
            </a:r>
            <a:r>
              <a:rPr lang="en-US" sz="2600" dirty="0" err="1"/>
              <a:t>mit</a:t>
            </a:r>
            <a:r>
              <a:rPr lang="en-US" sz="2600" dirty="0"/>
              <a:t> der </a:t>
            </a:r>
            <a:r>
              <a:rPr lang="en-US" sz="2600" dirty="0" err="1"/>
              <a:t>behandelnden</a:t>
            </a:r>
            <a:r>
              <a:rPr lang="en-US" sz="2600" dirty="0"/>
              <a:t> </a:t>
            </a:r>
            <a:r>
              <a:rPr lang="en-US" sz="2600" dirty="0" err="1"/>
              <a:t>Ärztin</a:t>
            </a:r>
            <a:r>
              <a:rPr lang="en-US" sz="2600" dirty="0"/>
              <a:t> </a:t>
            </a:r>
            <a:r>
              <a:rPr lang="en-US" sz="2600" dirty="0" err="1"/>
              <a:t>beziehungsweise</a:t>
            </a:r>
            <a:r>
              <a:rPr lang="en-US" sz="2600" dirty="0"/>
              <a:t> dem </a:t>
            </a:r>
            <a:r>
              <a:rPr lang="en-US" sz="2600" dirty="0" err="1"/>
              <a:t>behandelnden</a:t>
            </a:r>
            <a:r>
              <a:rPr lang="en-US" sz="2600" dirty="0"/>
              <a:t> Arzt.</a:t>
            </a:r>
          </a:p>
          <a:p>
            <a:endParaRPr lang="en-US" sz="2600" dirty="0"/>
          </a:p>
          <a:p>
            <a:r>
              <a:rPr lang="it-IT" sz="2600" dirty="0"/>
              <a:t>È disponibile anche un vaccino antinfluenzale privo di proteine dell’uovo, prodotto in colture cellulari, adatto a coloro che sono allergici (a partire dai due anni di età). </a:t>
            </a:r>
          </a:p>
          <a:p>
            <a:r>
              <a:rPr lang="it-IT" sz="2600" dirty="0"/>
              <a:t>In presenza di allergia a uno dei componenti la vaccinazione è sconsigliata. Si prega di discuterne con il medico curante. </a:t>
            </a:r>
          </a:p>
          <a:p>
            <a:r>
              <a:rPr lang="it-IT" sz="2800" dirty="0"/>
              <a:t> </a:t>
            </a:r>
          </a:p>
          <a:p>
            <a:r>
              <a:rPr lang="de-DE" dirty="0"/>
              <a:t> </a:t>
            </a:r>
            <a:endParaRPr lang="it-IT" dirty="0"/>
          </a:p>
        </p:txBody>
      </p:sp>
    </p:spTree>
    <p:extLst>
      <p:ext uri="{BB962C8B-B14F-4D97-AF65-F5344CB8AC3E}">
        <p14:creationId xmlns:p14="http://schemas.microsoft.com/office/powerpoint/2010/main" val="4391189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6124754"/>
          </a:xfrm>
          <a:prstGeom prst="rect">
            <a:avLst/>
          </a:prstGeom>
          <a:noFill/>
          <a:ln w="9525">
            <a:noFill/>
            <a:miter lim="800000"/>
            <a:headEnd/>
            <a:tailEnd/>
          </a:ln>
        </p:spPr>
        <p:txBody>
          <a:bodyPr>
            <a:spAutoFit/>
          </a:bodyPr>
          <a:lstStyle/>
          <a:p>
            <a:r>
              <a:rPr lang="en-US" b="1" dirty="0" err="1"/>
              <a:t>Orthopädie</a:t>
            </a:r>
            <a:r>
              <a:rPr lang="en-US" b="1" dirty="0"/>
              <a:t>/</a:t>
            </a:r>
            <a:r>
              <a:rPr lang="en-US" b="1" dirty="0" err="1"/>
              <a:t>Traumatologie</a:t>
            </a:r>
            <a:endParaRPr lang="it-IT" dirty="0"/>
          </a:p>
          <a:p>
            <a:r>
              <a:rPr lang="en-US" b="1" dirty="0" err="1"/>
              <a:t>Behandlung</a:t>
            </a:r>
            <a:r>
              <a:rPr lang="en-US" b="1" dirty="0"/>
              <a:t> </a:t>
            </a:r>
            <a:r>
              <a:rPr lang="en-US" b="1" dirty="0" err="1"/>
              <a:t>nach</a:t>
            </a:r>
            <a:r>
              <a:rPr lang="en-US" b="1" dirty="0"/>
              <a:t> </a:t>
            </a:r>
            <a:r>
              <a:rPr lang="en-US" b="1" dirty="0" err="1"/>
              <a:t>Riss</a:t>
            </a:r>
            <a:r>
              <a:rPr lang="en-US" b="1" dirty="0"/>
              <a:t> der </a:t>
            </a:r>
            <a:r>
              <a:rPr lang="en-US" b="1" dirty="0" err="1"/>
              <a:t>Achillessehne</a:t>
            </a:r>
            <a:r>
              <a:rPr lang="en-US" b="1" dirty="0"/>
              <a:t>   </a:t>
            </a:r>
            <a:r>
              <a:rPr lang="en-US" b="1" dirty="0" err="1"/>
              <a:t>rechts</a:t>
            </a:r>
            <a:r>
              <a:rPr lang="en-US" b="1" dirty="0"/>
              <a:t> □    links  □    </a:t>
            </a:r>
            <a:endParaRPr lang="it-IT" dirty="0"/>
          </a:p>
          <a:p>
            <a:r>
              <a:rPr lang="en-US" b="1" dirty="0"/>
              <a:t>(</a:t>
            </a:r>
            <a:r>
              <a:rPr lang="en-US" b="1" dirty="0" err="1"/>
              <a:t>konservativ</a:t>
            </a:r>
            <a:r>
              <a:rPr lang="en-US" b="1" dirty="0"/>
              <a:t>/</a:t>
            </a:r>
            <a:r>
              <a:rPr lang="en-US" b="1" dirty="0" err="1"/>
              <a:t>operativ</a:t>
            </a:r>
            <a:r>
              <a:rPr lang="en-US" b="1" dirty="0"/>
              <a:t>)</a:t>
            </a:r>
            <a:endParaRPr lang="it-IT" dirty="0"/>
          </a:p>
          <a:p>
            <a:r>
              <a:rPr lang="en-US" b="1" dirty="0"/>
              <a:t> </a:t>
            </a:r>
            <a:endParaRPr lang="it-IT" dirty="0"/>
          </a:p>
          <a:p>
            <a:r>
              <a:rPr lang="en-US" dirty="0"/>
              <a:t> Bitte </a:t>
            </a:r>
            <a:r>
              <a:rPr lang="en-US" dirty="0" err="1"/>
              <a:t>vor</a:t>
            </a:r>
            <a:r>
              <a:rPr lang="en-US" dirty="0"/>
              <a:t> dem </a:t>
            </a:r>
            <a:r>
              <a:rPr lang="en-US" dirty="0" err="1"/>
              <a:t>Aufklärungsgespräch</a:t>
            </a:r>
            <a:r>
              <a:rPr lang="en-US" dirty="0"/>
              <a:t> </a:t>
            </a:r>
            <a:r>
              <a:rPr lang="en-US" dirty="0" err="1"/>
              <a:t>lesen</a:t>
            </a:r>
            <a:r>
              <a:rPr lang="en-US" dirty="0"/>
              <a:t> und den </a:t>
            </a:r>
            <a:r>
              <a:rPr lang="en-US" dirty="0" err="1"/>
              <a:t>Fragebogen</a:t>
            </a:r>
            <a:r>
              <a:rPr lang="en-US" dirty="0"/>
              <a:t> </a:t>
            </a:r>
            <a:r>
              <a:rPr lang="en-US" dirty="0" err="1"/>
              <a:t>ausfüllen</a:t>
            </a:r>
            <a:r>
              <a:rPr lang="en-US" dirty="0"/>
              <a:t>!</a:t>
            </a:r>
            <a:endParaRPr lang="it-IT" dirty="0"/>
          </a:p>
          <a:p>
            <a:r>
              <a:rPr lang="it-IT" sz="2800" dirty="0"/>
              <a:t> </a:t>
            </a:r>
          </a:p>
          <a:p>
            <a:r>
              <a:rPr lang="it-IT" b="1" dirty="0"/>
              <a:t>Ortopedia/Traumatologia</a:t>
            </a:r>
            <a:endParaRPr lang="it-IT" dirty="0"/>
          </a:p>
          <a:p>
            <a:r>
              <a:rPr lang="it-IT" b="1" dirty="0"/>
              <a:t>Trattamento post-rottura del tendine d’Achille  destro  □ / sinistro □</a:t>
            </a:r>
            <a:endParaRPr lang="it-IT" dirty="0"/>
          </a:p>
          <a:p>
            <a:r>
              <a:rPr lang="it-IT" b="1" dirty="0"/>
              <a:t>Terapia conservativa / operativa</a:t>
            </a:r>
            <a:endParaRPr lang="it-IT" dirty="0"/>
          </a:p>
          <a:p>
            <a:r>
              <a:rPr lang="it-IT" dirty="0"/>
              <a:t> </a:t>
            </a:r>
          </a:p>
          <a:p>
            <a:r>
              <a:rPr lang="it-IT" dirty="0"/>
              <a:t>Si prega di leggere prima del colloquio informativo e di compilare il questionario!</a:t>
            </a:r>
          </a:p>
          <a:p>
            <a:endParaRPr lang="it-IT" sz="2800" dirty="0"/>
          </a:p>
          <a:p>
            <a:r>
              <a:rPr lang="de-DE" dirty="0"/>
              <a:t> </a:t>
            </a:r>
            <a:endParaRPr lang="it-IT" dirty="0"/>
          </a:p>
        </p:txBody>
      </p:sp>
    </p:spTree>
    <p:extLst>
      <p:ext uri="{BB962C8B-B14F-4D97-AF65-F5344CB8AC3E}">
        <p14:creationId xmlns:p14="http://schemas.microsoft.com/office/powerpoint/2010/main" val="9016392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016758"/>
          </a:xfrm>
          <a:prstGeom prst="rect">
            <a:avLst/>
          </a:prstGeom>
          <a:noFill/>
          <a:ln w="9525">
            <a:noFill/>
            <a:miter lim="800000"/>
            <a:headEnd/>
            <a:tailEnd/>
          </a:ln>
        </p:spPr>
        <p:txBody>
          <a:bodyPr>
            <a:spAutoFit/>
          </a:bodyPr>
          <a:lstStyle/>
          <a:p>
            <a:r>
              <a:rPr lang="en-US" dirty="0"/>
              <a:t>Sehr </a:t>
            </a:r>
            <a:r>
              <a:rPr lang="en-US" dirty="0" err="1"/>
              <a:t>geehrte</a:t>
            </a:r>
            <a:r>
              <a:rPr lang="en-US" dirty="0"/>
              <a:t> </a:t>
            </a:r>
            <a:r>
              <a:rPr lang="en-US" dirty="0" err="1"/>
              <a:t>Patientin</a:t>
            </a:r>
            <a:r>
              <a:rPr lang="en-US" dirty="0"/>
              <a:t>, </a:t>
            </a:r>
            <a:r>
              <a:rPr lang="en-US" dirty="0" err="1"/>
              <a:t>sehr</a:t>
            </a:r>
            <a:r>
              <a:rPr lang="en-US" dirty="0"/>
              <a:t> </a:t>
            </a:r>
            <a:r>
              <a:rPr lang="en-US" dirty="0" err="1"/>
              <a:t>geehrter</a:t>
            </a:r>
            <a:r>
              <a:rPr lang="en-US" dirty="0"/>
              <a:t> Patient, </a:t>
            </a:r>
            <a:r>
              <a:rPr lang="en-US" dirty="0" err="1"/>
              <a:t>liebe</a:t>
            </a:r>
            <a:r>
              <a:rPr lang="en-US" dirty="0"/>
              <a:t> </a:t>
            </a:r>
            <a:r>
              <a:rPr lang="en-US" dirty="0" err="1"/>
              <a:t>Eltern</a:t>
            </a:r>
            <a:endParaRPr lang="it-IT" dirty="0"/>
          </a:p>
          <a:p>
            <a:r>
              <a:rPr lang="en-US" dirty="0"/>
              <a:t> </a:t>
            </a:r>
            <a:endParaRPr lang="it-IT" dirty="0"/>
          </a:p>
          <a:p>
            <a:r>
              <a:rPr lang="en-US" dirty="0"/>
              <a:t>Bei </a:t>
            </a:r>
            <a:r>
              <a:rPr lang="en-US" dirty="0" err="1"/>
              <a:t>Ihnen</a:t>
            </a:r>
            <a:r>
              <a:rPr lang="en-US" dirty="0"/>
              <a:t>/</a:t>
            </a:r>
            <a:r>
              <a:rPr lang="en-US" dirty="0" err="1"/>
              <a:t>Ihrem</a:t>
            </a:r>
            <a:r>
              <a:rPr lang="en-US" dirty="0"/>
              <a:t> Kind </a:t>
            </a:r>
            <a:r>
              <a:rPr lang="en-US" dirty="0" err="1"/>
              <a:t>wurde</a:t>
            </a:r>
            <a:r>
              <a:rPr lang="en-US" dirty="0"/>
              <a:t> </a:t>
            </a:r>
            <a:r>
              <a:rPr lang="en-US" dirty="0" err="1"/>
              <a:t>ein</a:t>
            </a:r>
            <a:r>
              <a:rPr lang="en-US" dirty="0"/>
              <a:t> </a:t>
            </a:r>
            <a:r>
              <a:rPr lang="en-US" dirty="0" err="1"/>
              <a:t>Riss</a:t>
            </a:r>
            <a:r>
              <a:rPr lang="en-US" dirty="0"/>
              <a:t>/</a:t>
            </a:r>
            <a:r>
              <a:rPr lang="en-US" dirty="0" err="1"/>
              <a:t>eine</a:t>
            </a:r>
            <a:r>
              <a:rPr lang="en-US" dirty="0"/>
              <a:t> </a:t>
            </a:r>
            <a:r>
              <a:rPr lang="en-US" dirty="0" err="1"/>
              <a:t>Durchtrennung</a:t>
            </a:r>
            <a:r>
              <a:rPr lang="en-US" dirty="0"/>
              <a:t> der </a:t>
            </a:r>
            <a:r>
              <a:rPr lang="en-US" dirty="0" err="1"/>
              <a:t>Achillessehne</a:t>
            </a:r>
            <a:r>
              <a:rPr lang="en-US" dirty="0"/>
              <a:t> </a:t>
            </a:r>
            <a:r>
              <a:rPr lang="en-US" dirty="0" err="1"/>
              <a:t>festgestellt</a:t>
            </a:r>
            <a:r>
              <a:rPr lang="en-US" dirty="0"/>
              <a:t>.</a:t>
            </a:r>
            <a:endParaRPr lang="it-IT" dirty="0"/>
          </a:p>
          <a:p>
            <a:r>
              <a:rPr lang="en-US" dirty="0"/>
              <a:t>Die </a:t>
            </a:r>
            <a:r>
              <a:rPr lang="en-US" dirty="0" err="1"/>
              <a:t>Achillessehne</a:t>
            </a:r>
            <a:r>
              <a:rPr lang="en-US" dirty="0"/>
              <a:t> </a:t>
            </a:r>
            <a:r>
              <a:rPr lang="en-US" dirty="0" err="1"/>
              <a:t>überträgt</a:t>
            </a:r>
            <a:r>
              <a:rPr lang="en-US" dirty="0"/>
              <a:t> die Kraft der </a:t>
            </a:r>
            <a:r>
              <a:rPr lang="en-US" dirty="0" err="1"/>
              <a:t>Wadenmuskeln</a:t>
            </a:r>
            <a:r>
              <a:rPr lang="en-US" dirty="0"/>
              <a:t> auf den </a:t>
            </a:r>
            <a:r>
              <a:rPr lang="en-US" dirty="0" err="1"/>
              <a:t>Fuß</a:t>
            </a:r>
            <a:r>
              <a:rPr lang="en-US" dirty="0"/>
              <a:t>. Sie </a:t>
            </a:r>
            <a:r>
              <a:rPr lang="en-US" dirty="0" err="1"/>
              <a:t>ist</a:t>
            </a:r>
            <a:r>
              <a:rPr lang="en-US" dirty="0"/>
              <a:t> </a:t>
            </a:r>
            <a:r>
              <a:rPr lang="en-US" dirty="0" err="1"/>
              <a:t>bei</a:t>
            </a:r>
            <a:r>
              <a:rPr lang="en-US" dirty="0"/>
              <a:t> </a:t>
            </a:r>
            <a:r>
              <a:rPr lang="en-US" dirty="0" err="1"/>
              <a:t>jedem</a:t>
            </a:r>
            <a:r>
              <a:rPr lang="en-US" dirty="0"/>
              <a:t> Schritt </a:t>
            </a:r>
            <a:r>
              <a:rPr lang="en-US" dirty="0" err="1"/>
              <a:t>hohen</a:t>
            </a:r>
            <a:r>
              <a:rPr lang="en-US" dirty="0"/>
              <a:t> </a:t>
            </a:r>
            <a:r>
              <a:rPr lang="en-US" dirty="0" err="1"/>
              <a:t>Belastungen</a:t>
            </a:r>
            <a:r>
              <a:rPr lang="en-US" dirty="0"/>
              <a:t> </a:t>
            </a:r>
            <a:r>
              <a:rPr lang="en-US" dirty="0" err="1"/>
              <a:t>ausgesetzt</a:t>
            </a:r>
            <a:r>
              <a:rPr lang="en-US" dirty="0"/>
              <a:t>. </a:t>
            </a:r>
            <a:r>
              <a:rPr lang="it-IT" sz="2800" dirty="0"/>
              <a:t> </a:t>
            </a:r>
          </a:p>
          <a:p>
            <a:endParaRPr lang="it-IT" sz="2800" dirty="0"/>
          </a:p>
          <a:p>
            <a:r>
              <a:rPr lang="it-IT" dirty="0"/>
              <a:t>Gentile paziente, cari genitori,</a:t>
            </a:r>
          </a:p>
          <a:p>
            <a:r>
              <a:rPr lang="it-IT" dirty="0"/>
              <a:t>una lesione/rottura del tendine d’Achille è stata riscontrata in Lei/Suo/a figlio/a. Il tendine d’Achille trasmette la forza dei muscoli del polpaccio al piede ed è sottoposto ad ogni passo a carichi molto elevati. </a:t>
            </a:r>
            <a:endParaRPr lang="it-IT" sz="2800" dirty="0"/>
          </a:p>
          <a:p>
            <a:r>
              <a:rPr lang="de-DE" dirty="0"/>
              <a:t> </a:t>
            </a:r>
            <a:endParaRPr lang="it-IT" dirty="0"/>
          </a:p>
        </p:txBody>
      </p:sp>
    </p:spTree>
    <p:extLst>
      <p:ext uri="{BB962C8B-B14F-4D97-AF65-F5344CB8AC3E}">
        <p14:creationId xmlns:p14="http://schemas.microsoft.com/office/powerpoint/2010/main" val="15086414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364FD-E471-F38A-312F-E781461AAE7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536BD65-EAA1-481E-7847-AB884FED6B2D}"/>
              </a:ext>
            </a:extLst>
          </p:cNvPr>
          <p:cNvSpPr txBox="1">
            <a:spLocks noChangeArrowheads="1"/>
          </p:cNvSpPr>
          <p:nvPr/>
        </p:nvSpPr>
        <p:spPr bwMode="auto">
          <a:xfrm>
            <a:off x="381000" y="228600"/>
            <a:ext cx="8229600" cy="3046988"/>
          </a:xfrm>
          <a:prstGeom prst="rect">
            <a:avLst/>
          </a:prstGeom>
          <a:noFill/>
          <a:ln w="9525">
            <a:noFill/>
            <a:miter lim="800000"/>
            <a:headEnd/>
            <a:tailEnd/>
          </a:ln>
        </p:spPr>
        <p:txBody>
          <a:bodyPr>
            <a:spAutoFit/>
          </a:bodyPr>
          <a:lstStyle/>
          <a:p>
            <a:r>
              <a:rPr lang="de-DE" b="1" i="1" dirty="0"/>
              <a:t>Die Literatur als Spiegelbild der Gesellschaft: Warum in Italien die Zugehörigkeit zu einer Gruppe wichtiger ist als alles andere</a:t>
            </a:r>
            <a:endParaRPr lang="it-IT" i="1" dirty="0"/>
          </a:p>
          <a:p>
            <a:r>
              <a:rPr lang="de-DE" dirty="0"/>
              <a:t> </a:t>
            </a:r>
            <a:endParaRPr lang="it-IT" dirty="0"/>
          </a:p>
          <a:p>
            <a:r>
              <a:rPr lang="de-DE" dirty="0"/>
              <a:t>La </a:t>
            </a:r>
            <a:r>
              <a:rPr lang="de-DE" dirty="0" err="1"/>
              <a:t>letteratura</a:t>
            </a:r>
            <a:r>
              <a:rPr lang="de-DE" dirty="0"/>
              <a:t> </a:t>
            </a:r>
            <a:r>
              <a:rPr lang="de-DE" dirty="0" err="1"/>
              <a:t>come</a:t>
            </a:r>
            <a:r>
              <a:rPr lang="de-DE" dirty="0"/>
              <a:t> </a:t>
            </a:r>
            <a:r>
              <a:rPr lang="de-DE" dirty="0" err="1"/>
              <a:t>specchio</a:t>
            </a:r>
            <a:r>
              <a:rPr lang="de-DE" dirty="0"/>
              <a:t> della </a:t>
            </a:r>
            <a:r>
              <a:rPr lang="de-DE" dirty="0" err="1"/>
              <a:t>società</a:t>
            </a:r>
            <a:r>
              <a:rPr lang="de-DE" dirty="0"/>
              <a:t> e il </a:t>
            </a:r>
            <a:r>
              <a:rPr lang="de-DE" dirty="0" err="1"/>
              <a:t>motivo</a:t>
            </a:r>
            <a:r>
              <a:rPr lang="de-DE" dirty="0"/>
              <a:t> per </a:t>
            </a:r>
            <a:r>
              <a:rPr lang="de-DE" dirty="0" err="1"/>
              <a:t>cui</a:t>
            </a:r>
            <a:r>
              <a:rPr lang="de-DE" dirty="0"/>
              <a:t> in Italia </a:t>
            </a:r>
            <a:r>
              <a:rPr lang="de-DE" dirty="0" err="1"/>
              <a:t>l’appartenenza</a:t>
            </a:r>
            <a:r>
              <a:rPr lang="de-DE" dirty="0"/>
              <a:t> a </a:t>
            </a:r>
            <a:r>
              <a:rPr lang="de-DE" dirty="0" err="1"/>
              <a:t>un</a:t>
            </a:r>
            <a:r>
              <a:rPr lang="de-DE" dirty="0"/>
              <a:t> </a:t>
            </a:r>
            <a:r>
              <a:rPr lang="de-DE" dirty="0" err="1"/>
              <a:t>gruppo</a:t>
            </a:r>
            <a:r>
              <a:rPr lang="de-DE" dirty="0"/>
              <a:t> è di </a:t>
            </a:r>
            <a:r>
              <a:rPr lang="de-DE" dirty="0" err="1"/>
              <a:t>fondamentale</a:t>
            </a:r>
            <a:r>
              <a:rPr lang="de-DE" dirty="0"/>
              <a:t> </a:t>
            </a:r>
            <a:r>
              <a:rPr lang="de-DE" dirty="0" err="1"/>
              <a:t>importanza</a:t>
            </a:r>
            <a:endParaRPr lang="it-IT" dirty="0"/>
          </a:p>
          <a:p>
            <a:r>
              <a:rPr lang="de-DE" dirty="0"/>
              <a:t> </a:t>
            </a:r>
            <a:endParaRPr lang="it-IT" dirty="0"/>
          </a:p>
          <a:p>
            <a:r>
              <a:rPr lang="de-DE" dirty="0"/>
              <a:t>La </a:t>
            </a:r>
            <a:r>
              <a:rPr lang="de-DE" dirty="0" err="1"/>
              <a:t>letteratura</a:t>
            </a:r>
            <a:r>
              <a:rPr lang="de-DE" dirty="0"/>
              <a:t> </a:t>
            </a:r>
            <a:r>
              <a:rPr lang="de-DE" dirty="0" err="1"/>
              <a:t>come</a:t>
            </a:r>
            <a:r>
              <a:rPr lang="de-DE" dirty="0"/>
              <a:t> </a:t>
            </a:r>
            <a:r>
              <a:rPr lang="de-DE" dirty="0" err="1"/>
              <a:t>specchio</a:t>
            </a:r>
            <a:r>
              <a:rPr lang="de-DE" dirty="0"/>
              <a:t> della </a:t>
            </a:r>
            <a:r>
              <a:rPr lang="de-DE" dirty="0" err="1"/>
              <a:t>società</a:t>
            </a:r>
            <a:r>
              <a:rPr lang="de-DE" dirty="0"/>
              <a:t>: </a:t>
            </a:r>
            <a:r>
              <a:rPr lang="de-DE" dirty="0" err="1"/>
              <a:t>perché</a:t>
            </a:r>
            <a:r>
              <a:rPr lang="de-DE" dirty="0"/>
              <a:t> in Italia </a:t>
            </a:r>
            <a:r>
              <a:rPr lang="de-DE" dirty="0" err="1"/>
              <a:t>appartenere</a:t>
            </a:r>
            <a:r>
              <a:rPr lang="de-DE" dirty="0"/>
              <a:t> a </a:t>
            </a:r>
            <a:r>
              <a:rPr lang="de-DE" dirty="0" err="1"/>
              <a:t>un</a:t>
            </a:r>
            <a:r>
              <a:rPr lang="de-DE" dirty="0"/>
              <a:t> </a:t>
            </a:r>
            <a:r>
              <a:rPr lang="de-DE" dirty="0" err="1"/>
              <a:t>gruppo</a:t>
            </a:r>
            <a:r>
              <a:rPr lang="de-DE" dirty="0"/>
              <a:t> è più </a:t>
            </a:r>
            <a:r>
              <a:rPr lang="de-DE" dirty="0" err="1"/>
              <a:t>importante</a:t>
            </a:r>
            <a:r>
              <a:rPr lang="de-DE" dirty="0"/>
              <a:t> di </a:t>
            </a:r>
            <a:r>
              <a:rPr lang="de-DE" dirty="0" err="1"/>
              <a:t>ogni</a:t>
            </a:r>
            <a:r>
              <a:rPr lang="de-DE" dirty="0"/>
              <a:t> </a:t>
            </a:r>
            <a:r>
              <a:rPr lang="de-DE" dirty="0" err="1"/>
              <a:t>altra</a:t>
            </a:r>
            <a:r>
              <a:rPr lang="de-DE" dirty="0"/>
              <a:t> </a:t>
            </a:r>
            <a:r>
              <a:rPr lang="de-DE" dirty="0" err="1"/>
              <a:t>cosa</a:t>
            </a:r>
            <a:endParaRPr lang="it-IT" dirty="0"/>
          </a:p>
        </p:txBody>
      </p:sp>
    </p:spTree>
    <p:extLst>
      <p:ext uri="{BB962C8B-B14F-4D97-AF65-F5344CB8AC3E}">
        <p14:creationId xmlns:p14="http://schemas.microsoft.com/office/powerpoint/2010/main" val="34092584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262979"/>
          </a:xfrm>
          <a:prstGeom prst="rect">
            <a:avLst/>
          </a:prstGeom>
          <a:noFill/>
          <a:ln w="9525">
            <a:noFill/>
            <a:miter lim="800000"/>
            <a:headEnd/>
            <a:tailEnd/>
          </a:ln>
        </p:spPr>
        <p:txBody>
          <a:bodyPr>
            <a:spAutoFit/>
          </a:bodyPr>
          <a:lstStyle/>
          <a:p>
            <a:r>
              <a:rPr lang="en-US" dirty="0"/>
              <a:t>Nur </a:t>
            </a:r>
            <a:r>
              <a:rPr lang="en-US" dirty="0" err="1"/>
              <a:t>mit</a:t>
            </a:r>
            <a:r>
              <a:rPr lang="en-US" dirty="0"/>
              <a:t> </a:t>
            </a:r>
            <a:r>
              <a:rPr lang="en-US" dirty="0" err="1"/>
              <a:t>einer</a:t>
            </a:r>
            <a:r>
              <a:rPr lang="en-US" dirty="0"/>
              <a:t> </a:t>
            </a:r>
            <a:r>
              <a:rPr lang="en-US" dirty="0" err="1"/>
              <a:t>intakten</a:t>
            </a:r>
            <a:r>
              <a:rPr lang="en-US" dirty="0"/>
              <a:t> </a:t>
            </a:r>
            <a:r>
              <a:rPr lang="en-US" dirty="0" err="1"/>
              <a:t>Achillessehne</a:t>
            </a:r>
            <a:r>
              <a:rPr lang="en-US" dirty="0"/>
              <a:t> </a:t>
            </a:r>
            <a:r>
              <a:rPr lang="en-US" dirty="0" err="1"/>
              <a:t>ist</a:t>
            </a:r>
            <a:r>
              <a:rPr lang="en-US" dirty="0"/>
              <a:t> das </a:t>
            </a:r>
            <a:r>
              <a:rPr lang="en-US" dirty="0" err="1"/>
              <a:t>kräftige</a:t>
            </a:r>
            <a:r>
              <a:rPr lang="en-US" dirty="0"/>
              <a:t> </a:t>
            </a:r>
            <a:r>
              <a:rPr lang="en-US" dirty="0" err="1"/>
              <a:t>Abrollen</a:t>
            </a:r>
            <a:r>
              <a:rPr lang="en-US" dirty="0"/>
              <a:t> des </a:t>
            </a:r>
            <a:r>
              <a:rPr lang="en-US" dirty="0" err="1"/>
              <a:t>Fußes</a:t>
            </a:r>
            <a:r>
              <a:rPr lang="en-US" dirty="0"/>
              <a:t> </a:t>
            </a:r>
            <a:r>
              <a:rPr lang="en-US" dirty="0" err="1"/>
              <a:t>möglich</a:t>
            </a:r>
            <a:r>
              <a:rPr lang="en-US" dirty="0"/>
              <a:t>. </a:t>
            </a:r>
            <a:r>
              <a:rPr lang="en-US" dirty="0" err="1"/>
              <a:t>Infolge</a:t>
            </a:r>
            <a:r>
              <a:rPr lang="en-US" dirty="0"/>
              <a:t> von </a:t>
            </a:r>
            <a:r>
              <a:rPr lang="en-US" dirty="0" err="1"/>
              <a:t>Abnutzungserscheinungen</a:t>
            </a:r>
            <a:r>
              <a:rPr lang="en-US" dirty="0"/>
              <a:t> </a:t>
            </a:r>
            <a:r>
              <a:rPr lang="en-US" dirty="0" err="1"/>
              <a:t>kann</a:t>
            </a:r>
            <a:r>
              <a:rPr lang="en-US" dirty="0"/>
              <a:t> die </a:t>
            </a:r>
            <a:r>
              <a:rPr lang="en-US" dirty="0" err="1"/>
              <a:t>Sehne</a:t>
            </a:r>
            <a:r>
              <a:rPr lang="en-US" dirty="0"/>
              <a:t> </a:t>
            </a:r>
            <a:r>
              <a:rPr lang="en-US" dirty="0" err="1"/>
              <a:t>bei</a:t>
            </a:r>
            <a:r>
              <a:rPr lang="en-US" dirty="0"/>
              <a:t> </a:t>
            </a:r>
            <a:r>
              <a:rPr lang="en-US" dirty="0" err="1"/>
              <a:t>einer</a:t>
            </a:r>
            <a:r>
              <a:rPr lang="en-US" dirty="0"/>
              <a:t> starken </a:t>
            </a:r>
            <a:r>
              <a:rPr lang="en-US" dirty="0" err="1"/>
              <a:t>Belastung</a:t>
            </a:r>
            <a:r>
              <a:rPr lang="en-US" dirty="0"/>
              <a:t> (</a:t>
            </a:r>
            <a:r>
              <a:rPr lang="en-US" dirty="0" err="1"/>
              <a:t>z.B.</a:t>
            </a:r>
            <a:r>
              <a:rPr lang="en-US" dirty="0"/>
              <a:t> </a:t>
            </a:r>
            <a:r>
              <a:rPr lang="en-US" dirty="0" err="1"/>
              <a:t>plötzliches</a:t>
            </a:r>
            <a:r>
              <a:rPr lang="en-US" dirty="0"/>
              <a:t> </a:t>
            </a:r>
            <a:r>
              <a:rPr lang="en-US" dirty="0" err="1"/>
              <a:t>Losrennen</a:t>
            </a:r>
            <a:r>
              <a:rPr lang="en-US" dirty="0"/>
              <a:t>) </a:t>
            </a:r>
            <a:r>
              <a:rPr lang="en-US" dirty="0" err="1"/>
              <a:t>ganz</a:t>
            </a:r>
            <a:r>
              <a:rPr lang="en-US" dirty="0"/>
              <a:t> </a:t>
            </a:r>
            <a:r>
              <a:rPr lang="en-US" dirty="0" err="1"/>
              <a:t>oder</a:t>
            </a:r>
            <a:r>
              <a:rPr lang="en-US" dirty="0"/>
              <a:t> </a:t>
            </a:r>
            <a:r>
              <a:rPr lang="en-US" dirty="0" err="1"/>
              <a:t>teilweise</a:t>
            </a:r>
            <a:r>
              <a:rPr lang="en-US" dirty="0"/>
              <a:t> </a:t>
            </a:r>
            <a:r>
              <a:rPr lang="en-US" dirty="0" err="1"/>
              <a:t>reißen</a:t>
            </a:r>
            <a:r>
              <a:rPr lang="en-US" dirty="0"/>
              <a:t>. Sehr </a:t>
            </a:r>
            <a:r>
              <a:rPr lang="en-US" dirty="0" err="1"/>
              <a:t>selten</a:t>
            </a:r>
            <a:r>
              <a:rPr lang="en-US" dirty="0"/>
              <a:t> </a:t>
            </a:r>
            <a:r>
              <a:rPr lang="en-US" dirty="0" err="1"/>
              <a:t>wird</a:t>
            </a:r>
            <a:r>
              <a:rPr lang="en-US" dirty="0"/>
              <a:t> die </a:t>
            </a:r>
            <a:r>
              <a:rPr lang="en-US" dirty="0" err="1"/>
              <a:t>Achillessehne</a:t>
            </a:r>
            <a:r>
              <a:rPr lang="en-US" dirty="0"/>
              <a:t> </a:t>
            </a:r>
            <a:r>
              <a:rPr lang="en-US" dirty="0" err="1"/>
              <a:t>durch</a:t>
            </a:r>
            <a:r>
              <a:rPr lang="en-US" dirty="0"/>
              <a:t> </a:t>
            </a:r>
            <a:r>
              <a:rPr lang="en-US" dirty="0" err="1"/>
              <a:t>einen</a:t>
            </a:r>
            <a:r>
              <a:rPr lang="en-US" dirty="0"/>
              <a:t> </a:t>
            </a:r>
            <a:r>
              <a:rPr lang="en-US" dirty="0" err="1"/>
              <a:t>scharfen</a:t>
            </a:r>
            <a:r>
              <a:rPr lang="en-US" dirty="0"/>
              <a:t> </a:t>
            </a:r>
            <a:r>
              <a:rPr lang="en-US" dirty="0" err="1"/>
              <a:t>Gegenstand</a:t>
            </a:r>
            <a:r>
              <a:rPr lang="en-US" dirty="0"/>
              <a:t> </a:t>
            </a:r>
            <a:r>
              <a:rPr lang="en-US" dirty="0" err="1"/>
              <a:t>durchtrennt</a:t>
            </a:r>
            <a:r>
              <a:rPr lang="en-US" dirty="0"/>
              <a:t>.</a:t>
            </a:r>
          </a:p>
          <a:p>
            <a:endParaRPr lang="en-US" dirty="0"/>
          </a:p>
          <a:p>
            <a:r>
              <a:rPr lang="it-IT" dirty="0"/>
              <a:t>Soltanto con un tendine d’Achille intatto è possibile flettere in modo vigoroso il piede. A causa di fenomeni di usura, il tendine può rompersi parzialmente o completamente a seguito di un carico eccessivo, come una corsa improvvisa; in casi molto rari, invece, il tendine d’Achille viene tagliato in due da un oggetto appuntito.</a:t>
            </a:r>
          </a:p>
          <a:p>
            <a:endParaRPr lang="it-IT" dirty="0"/>
          </a:p>
          <a:p>
            <a:r>
              <a:rPr lang="de-DE" dirty="0"/>
              <a:t> </a:t>
            </a:r>
            <a:endParaRPr lang="it-IT" dirty="0"/>
          </a:p>
        </p:txBody>
      </p:sp>
    </p:spTree>
    <p:extLst>
      <p:ext uri="{BB962C8B-B14F-4D97-AF65-F5344CB8AC3E}">
        <p14:creationId xmlns:p14="http://schemas.microsoft.com/office/powerpoint/2010/main" val="1965929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en-US" dirty="0" err="1"/>
              <a:t>Behandlungsmöglichkeiten</a:t>
            </a:r>
            <a:endParaRPr lang="it-IT" dirty="0"/>
          </a:p>
          <a:p>
            <a:r>
              <a:rPr lang="en-US" dirty="0" err="1"/>
              <a:t>Ziel</a:t>
            </a:r>
            <a:r>
              <a:rPr lang="en-US" dirty="0"/>
              <a:t> der </a:t>
            </a:r>
            <a:r>
              <a:rPr lang="en-US" dirty="0" err="1"/>
              <a:t>Behandlung</a:t>
            </a:r>
            <a:r>
              <a:rPr lang="en-US" dirty="0"/>
              <a:t> </a:t>
            </a:r>
            <a:r>
              <a:rPr lang="en-US" dirty="0" err="1"/>
              <a:t>ist</a:t>
            </a:r>
            <a:r>
              <a:rPr lang="en-US" dirty="0"/>
              <a:t> es, </a:t>
            </a:r>
            <a:r>
              <a:rPr lang="en-US" dirty="0" err="1"/>
              <a:t>dafür</a:t>
            </a:r>
            <a:r>
              <a:rPr lang="en-US" dirty="0"/>
              <a:t> </a:t>
            </a:r>
            <a:r>
              <a:rPr lang="en-US" dirty="0" err="1"/>
              <a:t>zu</a:t>
            </a:r>
            <a:r>
              <a:rPr lang="en-US" dirty="0"/>
              <a:t> </a:t>
            </a:r>
            <a:r>
              <a:rPr lang="en-US" dirty="0" err="1"/>
              <a:t>sorgen</a:t>
            </a:r>
            <a:r>
              <a:rPr lang="en-US" dirty="0"/>
              <a:t>, </a:t>
            </a:r>
            <a:r>
              <a:rPr lang="en-US" dirty="0" err="1"/>
              <a:t>dass</a:t>
            </a:r>
            <a:r>
              <a:rPr lang="en-US" dirty="0"/>
              <a:t> die </a:t>
            </a:r>
            <a:r>
              <a:rPr lang="en-US" dirty="0" err="1"/>
              <a:t>Achillessehne</a:t>
            </a:r>
            <a:r>
              <a:rPr lang="en-US" dirty="0"/>
              <a:t> </a:t>
            </a:r>
            <a:r>
              <a:rPr lang="en-US" dirty="0" err="1"/>
              <a:t>möglichst</a:t>
            </a:r>
            <a:r>
              <a:rPr lang="en-US" dirty="0"/>
              <a:t> </a:t>
            </a:r>
            <a:r>
              <a:rPr lang="en-US" dirty="0" err="1"/>
              <a:t>rasch</a:t>
            </a:r>
            <a:r>
              <a:rPr lang="en-US" dirty="0"/>
              <a:t> in </a:t>
            </a:r>
            <a:r>
              <a:rPr lang="en-US" dirty="0" err="1"/>
              <a:t>einer</a:t>
            </a:r>
            <a:r>
              <a:rPr lang="en-US" dirty="0"/>
              <a:t> </a:t>
            </a:r>
            <a:r>
              <a:rPr lang="en-US" dirty="0" err="1"/>
              <a:t>möglichst</a:t>
            </a:r>
            <a:r>
              <a:rPr lang="en-US" dirty="0"/>
              <a:t> </a:t>
            </a:r>
            <a:r>
              <a:rPr lang="en-US" dirty="0" err="1"/>
              <a:t>funktionsgerechten</a:t>
            </a:r>
            <a:r>
              <a:rPr lang="en-US" dirty="0"/>
              <a:t> </a:t>
            </a:r>
            <a:r>
              <a:rPr lang="en-US" dirty="0" err="1"/>
              <a:t>Stellung</a:t>
            </a:r>
            <a:r>
              <a:rPr lang="en-US" dirty="0"/>
              <a:t> </a:t>
            </a:r>
            <a:r>
              <a:rPr lang="en-US" dirty="0" err="1"/>
              <a:t>zusammenwächst</a:t>
            </a:r>
            <a:r>
              <a:rPr lang="en-US" dirty="0"/>
              <a:t>. Die Wahl der </a:t>
            </a:r>
            <a:r>
              <a:rPr lang="en-US" dirty="0" err="1"/>
              <a:t>Behandlungsmethode</a:t>
            </a:r>
            <a:r>
              <a:rPr lang="en-US" dirty="0"/>
              <a:t> </a:t>
            </a:r>
            <a:r>
              <a:rPr lang="en-US" dirty="0" err="1"/>
              <a:t>richtet</a:t>
            </a:r>
            <a:r>
              <a:rPr lang="en-US" dirty="0"/>
              <a:t> </a:t>
            </a:r>
            <a:r>
              <a:rPr lang="en-US" dirty="0" err="1"/>
              <a:t>sich</a:t>
            </a:r>
            <a:r>
              <a:rPr lang="en-US" dirty="0"/>
              <a:t> </a:t>
            </a:r>
            <a:r>
              <a:rPr lang="en-US" dirty="0" err="1"/>
              <a:t>vor</a:t>
            </a:r>
            <a:r>
              <a:rPr lang="en-US" dirty="0"/>
              <a:t> </a:t>
            </a:r>
            <a:r>
              <a:rPr lang="en-US" dirty="0" err="1"/>
              <a:t>allem</a:t>
            </a:r>
            <a:r>
              <a:rPr lang="en-US" dirty="0"/>
              <a:t> </a:t>
            </a:r>
            <a:r>
              <a:rPr lang="en-US" dirty="0" err="1"/>
              <a:t>nach</a:t>
            </a:r>
            <a:r>
              <a:rPr lang="en-US" dirty="0"/>
              <a:t> der Art der </a:t>
            </a:r>
            <a:r>
              <a:rPr lang="en-US" dirty="0" err="1"/>
              <a:t>Verletzung</a:t>
            </a:r>
            <a:r>
              <a:rPr lang="en-US" dirty="0"/>
              <a:t>. </a:t>
            </a:r>
            <a:r>
              <a:rPr lang="de-DE" dirty="0"/>
              <a:t> </a:t>
            </a:r>
          </a:p>
          <a:p>
            <a:endParaRPr lang="de-DE" dirty="0"/>
          </a:p>
          <a:p>
            <a:r>
              <a:rPr lang="it-IT" dirty="0"/>
              <a:t>Possibilità di trattamento</a:t>
            </a:r>
          </a:p>
          <a:p>
            <a:r>
              <a:rPr lang="it-IT" dirty="0"/>
              <a:t>Lo scopo del trattamento è far sì che il tendine d’Achille ricresca il più velocemente possibile in una posizione che ne permetta il funzionamento. La scelta del metodo terapeutico si basa soprattutto sul tipo di lesione. </a:t>
            </a:r>
          </a:p>
        </p:txBody>
      </p:sp>
    </p:spTree>
    <p:extLst>
      <p:ext uri="{BB962C8B-B14F-4D97-AF65-F5344CB8AC3E}">
        <p14:creationId xmlns:p14="http://schemas.microsoft.com/office/powerpoint/2010/main" val="7452425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en-US" dirty="0"/>
              <a:t>In </a:t>
            </a:r>
            <a:r>
              <a:rPr lang="en-US" dirty="0" err="1"/>
              <a:t>besonders</a:t>
            </a:r>
            <a:r>
              <a:rPr lang="en-US" dirty="0"/>
              <a:t> </a:t>
            </a:r>
            <a:r>
              <a:rPr lang="en-US" dirty="0" err="1"/>
              <a:t>günstigen</a:t>
            </a:r>
            <a:r>
              <a:rPr lang="en-US" dirty="0"/>
              <a:t> </a:t>
            </a:r>
            <a:r>
              <a:rPr lang="en-US" dirty="0" err="1"/>
              <a:t>Fällen</a:t>
            </a:r>
            <a:r>
              <a:rPr lang="en-US" dirty="0"/>
              <a:t>, </a:t>
            </a:r>
            <a:r>
              <a:rPr lang="en-US" dirty="0" err="1"/>
              <a:t>z.B.</a:t>
            </a:r>
            <a:r>
              <a:rPr lang="en-US" dirty="0"/>
              <a:t> </a:t>
            </a:r>
            <a:r>
              <a:rPr lang="en-US" dirty="0" err="1"/>
              <a:t>wenn</a:t>
            </a:r>
            <a:r>
              <a:rPr lang="en-US" dirty="0"/>
              <a:t> die </a:t>
            </a:r>
            <a:r>
              <a:rPr lang="en-US" dirty="0" err="1"/>
              <a:t>gerissenen</a:t>
            </a:r>
            <a:r>
              <a:rPr lang="en-US" dirty="0"/>
              <a:t> </a:t>
            </a:r>
            <a:r>
              <a:rPr lang="en-US" dirty="0" err="1"/>
              <a:t>Sehnenenden</a:t>
            </a:r>
            <a:r>
              <a:rPr lang="en-US" dirty="0"/>
              <a:t> </a:t>
            </a:r>
            <a:r>
              <a:rPr lang="en-US" dirty="0" err="1"/>
              <a:t>nur</a:t>
            </a:r>
            <a:r>
              <a:rPr lang="en-US" dirty="0"/>
              <a:t> </a:t>
            </a:r>
            <a:r>
              <a:rPr lang="en-US" dirty="0" err="1"/>
              <a:t>wenig</a:t>
            </a:r>
            <a:r>
              <a:rPr lang="en-US" dirty="0"/>
              <a:t> </a:t>
            </a:r>
            <a:r>
              <a:rPr lang="en-US" dirty="0" err="1"/>
              <a:t>auseinandergewichen</a:t>
            </a:r>
            <a:r>
              <a:rPr lang="en-US" dirty="0"/>
              <a:t> </a:t>
            </a:r>
            <a:r>
              <a:rPr lang="en-US" dirty="0" err="1"/>
              <a:t>sind</a:t>
            </a:r>
            <a:r>
              <a:rPr lang="en-US" dirty="0"/>
              <a:t>, </a:t>
            </a:r>
            <a:r>
              <a:rPr lang="en-US" dirty="0" err="1"/>
              <a:t>kann</a:t>
            </a:r>
            <a:r>
              <a:rPr lang="en-US" dirty="0"/>
              <a:t> </a:t>
            </a:r>
            <a:r>
              <a:rPr lang="en-US" dirty="0" err="1"/>
              <a:t>konservativ</a:t>
            </a:r>
            <a:r>
              <a:rPr lang="en-US" dirty="0"/>
              <a:t>, </a:t>
            </a:r>
            <a:r>
              <a:rPr lang="en-US" dirty="0" err="1"/>
              <a:t>d.h.</a:t>
            </a:r>
            <a:r>
              <a:rPr lang="en-US" dirty="0"/>
              <a:t> </a:t>
            </a:r>
            <a:r>
              <a:rPr lang="en-US" dirty="0" err="1"/>
              <a:t>ohne</a:t>
            </a:r>
            <a:r>
              <a:rPr lang="en-US" dirty="0"/>
              <a:t> Operation, </a:t>
            </a:r>
            <a:r>
              <a:rPr lang="en-US" dirty="0" err="1"/>
              <a:t>behandelt</a:t>
            </a:r>
            <a:r>
              <a:rPr lang="en-US" dirty="0"/>
              <a:t> </a:t>
            </a:r>
            <a:r>
              <a:rPr lang="en-US" dirty="0" err="1"/>
              <a:t>werden</a:t>
            </a:r>
            <a:r>
              <a:rPr lang="en-US" dirty="0"/>
              <a:t>. Sehr </a:t>
            </a:r>
            <a:r>
              <a:rPr lang="en-US" dirty="0" err="1"/>
              <a:t>häufig</a:t>
            </a:r>
            <a:r>
              <a:rPr lang="en-US" dirty="0"/>
              <a:t> </a:t>
            </a:r>
            <a:r>
              <a:rPr lang="en-US" dirty="0" err="1"/>
              <a:t>müssen</a:t>
            </a:r>
            <a:r>
              <a:rPr lang="en-US" dirty="0"/>
              <a:t> die </a:t>
            </a:r>
            <a:r>
              <a:rPr lang="en-US" dirty="0" err="1"/>
              <a:t>Sehnen</a:t>
            </a:r>
            <a:r>
              <a:rPr lang="en-US" dirty="0"/>
              <a:t> </a:t>
            </a:r>
            <a:r>
              <a:rPr lang="en-US" dirty="0" err="1"/>
              <a:t>aber</a:t>
            </a:r>
            <a:r>
              <a:rPr lang="en-US" dirty="0"/>
              <a:t> </a:t>
            </a:r>
            <a:r>
              <a:rPr lang="en-US" dirty="0" err="1"/>
              <a:t>operativ</a:t>
            </a:r>
            <a:r>
              <a:rPr lang="en-US" dirty="0"/>
              <a:t> </a:t>
            </a:r>
            <a:r>
              <a:rPr lang="en-US" dirty="0" err="1"/>
              <a:t>wiedervereinigt</a:t>
            </a:r>
            <a:r>
              <a:rPr lang="en-US" dirty="0"/>
              <a:t> </a:t>
            </a:r>
            <a:r>
              <a:rPr lang="en-US" dirty="0" err="1"/>
              <a:t>werden</a:t>
            </a:r>
            <a:r>
              <a:rPr lang="en-US" dirty="0"/>
              <a:t>.</a:t>
            </a:r>
            <a:endParaRPr lang="it-IT" dirty="0"/>
          </a:p>
          <a:p>
            <a:r>
              <a:rPr lang="en-US" dirty="0"/>
              <a:t>Das </a:t>
            </a:r>
            <a:r>
              <a:rPr lang="en-US" dirty="0" err="1"/>
              <a:t>Verfahren</a:t>
            </a:r>
            <a:r>
              <a:rPr lang="en-US" dirty="0"/>
              <a:t>, das </a:t>
            </a:r>
            <a:r>
              <a:rPr lang="en-US" dirty="0" err="1"/>
              <a:t>bei</a:t>
            </a:r>
            <a:r>
              <a:rPr lang="en-US" dirty="0"/>
              <a:t> </a:t>
            </a:r>
            <a:r>
              <a:rPr lang="en-US" dirty="0" err="1"/>
              <a:t>Ihnen</a:t>
            </a:r>
            <a:r>
              <a:rPr lang="en-US" dirty="0"/>
              <a:t> </a:t>
            </a:r>
            <a:r>
              <a:rPr lang="en-US" dirty="0" err="1"/>
              <a:t>vorgesehen</a:t>
            </a:r>
            <a:r>
              <a:rPr lang="en-US" dirty="0"/>
              <a:t> </a:t>
            </a:r>
            <a:r>
              <a:rPr lang="en-US" dirty="0" err="1"/>
              <a:t>ist</a:t>
            </a:r>
            <a:r>
              <a:rPr lang="en-US" dirty="0"/>
              <a:t>, </a:t>
            </a:r>
            <a:r>
              <a:rPr lang="en-US" dirty="0" err="1"/>
              <a:t>haben</a:t>
            </a:r>
            <a:r>
              <a:rPr lang="en-US" dirty="0"/>
              <a:t> </a:t>
            </a:r>
            <a:r>
              <a:rPr lang="en-US" dirty="0" err="1"/>
              <a:t>wir</a:t>
            </a:r>
            <a:r>
              <a:rPr lang="en-US" dirty="0"/>
              <a:t> </a:t>
            </a:r>
            <a:r>
              <a:rPr lang="en-US" dirty="0" err="1"/>
              <a:t>nachfolgend</a:t>
            </a:r>
            <a:r>
              <a:rPr lang="en-US" dirty="0"/>
              <a:t> </a:t>
            </a:r>
            <a:r>
              <a:rPr lang="en-US" dirty="0" err="1"/>
              <a:t>angekreuzt</a:t>
            </a:r>
            <a:r>
              <a:rPr lang="en-US" dirty="0"/>
              <a:t>.</a:t>
            </a:r>
          </a:p>
          <a:p>
            <a:endParaRPr lang="en-US" dirty="0"/>
          </a:p>
          <a:p>
            <a:r>
              <a:rPr lang="it-IT" dirty="0"/>
              <a:t>In casi particolarmente favorevoli, per esempio quando le estremità lacerate del tendine sono solo parzialmente divise, si può ricorrere ad un trattamento conservativo, vale a dire, senza intervento chirurgico. Tuttavia, i tendini devono spesso essere ricongiunti con un’operazione. Di seguito abbiamo contrassegnato con una crocetta la procedura prevista nel Suo caso.</a:t>
            </a:r>
          </a:p>
          <a:p>
            <a:endParaRPr lang="it-IT" dirty="0"/>
          </a:p>
        </p:txBody>
      </p:sp>
    </p:spTree>
    <p:extLst>
      <p:ext uri="{BB962C8B-B14F-4D97-AF65-F5344CB8AC3E}">
        <p14:creationId xmlns:p14="http://schemas.microsoft.com/office/powerpoint/2010/main" val="1617326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3785652"/>
          </a:xfrm>
          <a:prstGeom prst="rect">
            <a:avLst/>
          </a:prstGeom>
          <a:noFill/>
          <a:ln w="9525">
            <a:noFill/>
            <a:miter lim="800000"/>
            <a:headEnd/>
            <a:tailEnd/>
          </a:ln>
        </p:spPr>
        <p:txBody>
          <a:bodyPr>
            <a:spAutoFit/>
          </a:bodyPr>
          <a:lstStyle/>
          <a:p>
            <a:r>
              <a:rPr lang="en-US" dirty="0" err="1"/>
              <a:t>Behandlung</a:t>
            </a:r>
            <a:r>
              <a:rPr lang="en-US" dirty="0"/>
              <a:t> </a:t>
            </a:r>
            <a:r>
              <a:rPr lang="en-US" dirty="0" err="1"/>
              <a:t>ohne</a:t>
            </a:r>
            <a:r>
              <a:rPr lang="en-US" dirty="0"/>
              <a:t> Operation (</a:t>
            </a:r>
            <a:r>
              <a:rPr lang="en-US" dirty="0" err="1"/>
              <a:t>konservativ</a:t>
            </a:r>
            <a:r>
              <a:rPr lang="en-US" dirty="0"/>
              <a:t>)</a:t>
            </a:r>
            <a:endParaRPr lang="it-IT" dirty="0"/>
          </a:p>
          <a:p>
            <a:r>
              <a:rPr lang="en-US" dirty="0"/>
              <a:t>Der </a:t>
            </a:r>
            <a:r>
              <a:rPr lang="en-US" dirty="0" err="1"/>
              <a:t>Fuß</a:t>
            </a:r>
            <a:r>
              <a:rPr lang="en-US" dirty="0"/>
              <a:t> </a:t>
            </a:r>
            <a:r>
              <a:rPr lang="en-US" dirty="0" err="1"/>
              <a:t>soll</a:t>
            </a:r>
            <a:r>
              <a:rPr lang="en-US" dirty="0"/>
              <a:t> </a:t>
            </a:r>
            <a:r>
              <a:rPr lang="en-US" dirty="0" err="1"/>
              <a:t>für</a:t>
            </a:r>
            <a:r>
              <a:rPr lang="en-US" dirty="0"/>
              <a:t> </a:t>
            </a:r>
            <a:r>
              <a:rPr lang="en-US" dirty="0" err="1"/>
              <a:t>etwa</a:t>
            </a:r>
            <a:r>
              <a:rPr lang="en-US" dirty="0"/>
              <a:t> … </a:t>
            </a:r>
            <a:r>
              <a:rPr lang="en-US" dirty="0" err="1"/>
              <a:t>Wochen</a:t>
            </a:r>
            <a:r>
              <a:rPr lang="en-US" dirty="0"/>
              <a:t> </a:t>
            </a:r>
            <a:r>
              <a:rPr lang="en-US" dirty="0" err="1"/>
              <a:t>durch</a:t>
            </a:r>
            <a:r>
              <a:rPr lang="en-US" dirty="0"/>
              <a:t> </a:t>
            </a:r>
            <a:r>
              <a:rPr lang="en-US" dirty="0" err="1"/>
              <a:t>einen</a:t>
            </a:r>
            <a:r>
              <a:rPr lang="en-US" dirty="0"/>
              <a:t> </a:t>
            </a:r>
            <a:r>
              <a:rPr lang="en-US" dirty="0" err="1"/>
              <a:t>festen</a:t>
            </a:r>
            <a:r>
              <a:rPr lang="en-US" dirty="0"/>
              <a:t> </a:t>
            </a:r>
            <a:r>
              <a:rPr lang="en-US" dirty="0" err="1"/>
              <a:t>Verband</a:t>
            </a:r>
            <a:r>
              <a:rPr lang="en-US" dirty="0"/>
              <a:t> (</a:t>
            </a:r>
            <a:r>
              <a:rPr lang="en-US" dirty="0" err="1"/>
              <a:t>z.B.</a:t>
            </a:r>
            <a:r>
              <a:rPr lang="en-US" dirty="0"/>
              <a:t> </a:t>
            </a:r>
            <a:r>
              <a:rPr lang="en-US" dirty="0" err="1"/>
              <a:t>Gips</a:t>
            </a:r>
            <a:r>
              <a:rPr lang="en-US" dirty="0"/>
              <a:t>) </a:t>
            </a:r>
            <a:r>
              <a:rPr lang="en-US" dirty="0" err="1"/>
              <a:t>ruhiggestellt</a:t>
            </a:r>
            <a:r>
              <a:rPr lang="en-US" dirty="0"/>
              <a:t> </a:t>
            </a:r>
            <a:r>
              <a:rPr lang="en-US" dirty="0" err="1"/>
              <a:t>werden</a:t>
            </a:r>
            <a:r>
              <a:rPr lang="en-US" dirty="0"/>
              <a:t>. Die </a:t>
            </a:r>
            <a:r>
              <a:rPr lang="en-US" dirty="0" err="1"/>
              <a:t>Heilung</a:t>
            </a:r>
            <a:r>
              <a:rPr lang="en-US" dirty="0"/>
              <a:t> muss </a:t>
            </a:r>
            <a:r>
              <a:rPr lang="en-US" dirty="0" err="1"/>
              <a:t>regelmäßig</a:t>
            </a:r>
            <a:r>
              <a:rPr lang="en-US" dirty="0"/>
              <a:t> (</a:t>
            </a:r>
            <a:r>
              <a:rPr lang="en-US" dirty="0" err="1"/>
              <a:t>z.B.</a:t>
            </a:r>
            <a:r>
              <a:rPr lang="en-US" dirty="0"/>
              <a:t> </a:t>
            </a:r>
            <a:r>
              <a:rPr lang="en-US" dirty="0" err="1"/>
              <a:t>mit</a:t>
            </a:r>
            <a:r>
              <a:rPr lang="en-US" dirty="0"/>
              <a:t> </a:t>
            </a:r>
            <a:r>
              <a:rPr lang="en-US" dirty="0" err="1"/>
              <a:t>Ultraschall</a:t>
            </a:r>
            <a:r>
              <a:rPr lang="en-US" dirty="0"/>
              <a:t>) </a:t>
            </a:r>
            <a:r>
              <a:rPr lang="en-US" dirty="0" err="1"/>
              <a:t>überwacht</a:t>
            </a:r>
            <a:r>
              <a:rPr lang="en-US" dirty="0"/>
              <a:t> </a:t>
            </a:r>
            <a:r>
              <a:rPr lang="en-US" dirty="0" err="1"/>
              <a:t>werden</a:t>
            </a:r>
            <a:r>
              <a:rPr lang="en-US" dirty="0"/>
              <a:t>.</a:t>
            </a:r>
            <a:endParaRPr lang="it-IT" dirty="0"/>
          </a:p>
          <a:p>
            <a:r>
              <a:rPr lang="en-US" dirty="0"/>
              <a:t> </a:t>
            </a:r>
          </a:p>
          <a:p>
            <a:r>
              <a:rPr lang="it-IT" b="1" dirty="0"/>
              <a:t>□ </a:t>
            </a:r>
            <a:r>
              <a:rPr lang="it-IT" dirty="0"/>
              <a:t>Trattamento senza intervento chirurgico (conservativo)</a:t>
            </a:r>
          </a:p>
          <a:p>
            <a:r>
              <a:rPr lang="it-IT" dirty="0"/>
              <a:t>Il piede deve essere immobilizzato con una fasciatura stretta (ad es. un gesso) per         circa…settimane. Il risanamento deve essere monitorato regolarmente (ad es. tramite ecografia).</a:t>
            </a:r>
          </a:p>
          <a:p>
            <a:endParaRPr lang="it-IT" dirty="0"/>
          </a:p>
        </p:txBody>
      </p:sp>
    </p:spTree>
    <p:extLst>
      <p:ext uri="{BB962C8B-B14F-4D97-AF65-F5344CB8AC3E}">
        <p14:creationId xmlns:p14="http://schemas.microsoft.com/office/powerpoint/2010/main" val="10890944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4154984"/>
          </a:xfrm>
          <a:prstGeom prst="rect">
            <a:avLst/>
          </a:prstGeom>
          <a:noFill/>
          <a:ln w="9525">
            <a:noFill/>
            <a:miter lim="800000"/>
            <a:headEnd/>
            <a:tailEnd/>
          </a:ln>
        </p:spPr>
        <p:txBody>
          <a:bodyPr>
            <a:spAutoFit/>
          </a:bodyPr>
          <a:lstStyle/>
          <a:p>
            <a:r>
              <a:rPr lang="en-US" dirty="0"/>
              <a:t>Operative </a:t>
            </a:r>
            <a:r>
              <a:rPr lang="en-US" dirty="0" err="1"/>
              <a:t>Behandlung</a:t>
            </a:r>
            <a:endParaRPr lang="it-IT" dirty="0"/>
          </a:p>
          <a:p>
            <a:r>
              <a:rPr lang="en-US" dirty="0"/>
              <a:t>In </a:t>
            </a:r>
            <a:r>
              <a:rPr lang="en-US" dirty="0" err="1"/>
              <a:t>örtlicher</a:t>
            </a:r>
            <a:r>
              <a:rPr lang="en-US" dirty="0"/>
              <a:t> </a:t>
            </a:r>
            <a:r>
              <a:rPr lang="en-US" dirty="0" err="1"/>
              <a:t>Betäubung</a:t>
            </a:r>
            <a:r>
              <a:rPr lang="en-US" dirty="0"/>
              <a:t>, </a:t>
            </a:r>
            <a:r>
              <a:rPr lang="en-US" dirty="0" err="1"/>
              <a:t>Regionalanästhesie</a:t>
            </a:r>
            <a:r>
              <a:rPr lang="en-US" dirty="0"/>
              <a:t> </a:t>
            </a:r>
            <a:r>
              <a:rPr lang="en-US" dirty="0" err="1"/>
              <a:t>oder</a:t>
            </a:r>
            <a:r>
              <a:rPr lang="en-US" dirty="0"/>
              <a:t> </a:t>
            </a:r>
            <a:r>
              <a:rPr lang="en-US" dirty="0" err="1"/>
              <a:t>Narkose</a:t>
            </a:r>
            <a:r>
              <a:rPr lang="en-US" dirty="0"/>
              <a:t> </a:t>
            </a:r>
            <a:r>
              <a:rPr lang="en-US" dirty="0" err="1"/>
              <a:t>werden</a:t>
            </a:r>
            <a:r>
              <a:rPr lang="en-US" dirty="0"/>
              <a:t> die </a:t>
            </a:r>
            <a:r>
              <a:rPr lang="en-US" dirty="0" err="1"/>
              <a:t>gerissenen</a:t>
            </a:r>
            <a:r>
              <a:rPr lang="en-US" dirty="0"/>
              <a:t> und </a:t>
            </a:r>
            <a:r>
              <a:rPr lang="en-US" dirty="0" err="1"/>
              <a:t>auseinandergewichenen</a:t>
            </a:r>
            <a:r>
              <a:rPr lang="en-US" dirty="0"/>
              <a:t> </a:t>
            </a:r>
            <a:r>
              <a:rPr lang="en-US" dirty="0" err="1"/>
              <a:t>Sehnenenden</a:t>
            </a:r>
            <a:r>
              <a:rPr lang="en-US" dirty="0"/>
              <a:t> </a:t>
            </a:r>
            <a:r>
              <a:rPr lang="en-US" dirty="0" err="1"/>
              <a:t>freigelegt</a:t>
            </a:r>
            <a:r>
              <a:rPr lang="en-US" dirty="0"/>
              <a:t> und </a:t>
            </a:r>
            <a:r>
              <a:rPr lang="en-US" dirty="0" err="1"/>
              <a:t>dann</a:t>
            </a:r>
            <a:r>
              <a:rPr lang="en-US" dirty="0"/>
              <a:t> </a:t>
            </a:r>
            <a:r>
              <a:rPr lang="en-US" dirty="0" err="1"/>
              <a:t>durch</a:t>
            </a:r>
            <a:r>
              <a:rPr lang="en-US" dirty="0"/>
              <a:t> </a:t>
            </a:r>
            <a:r>
              <a:rPr lang="en-US" dirty="0" err="1"/>
              <a:t>Naht</a:t>
            </a:r>
            <a:r>
              <a:rPr lang="en-US" dirty="0"/>
              <a:t> und/</a:t>
            </a:r>
            <a:r>
              <a:rPr lang="en-US" dirty="0" err="1"/>
              <a:t>oder</a:t>
            </a:r>
            <a:r>
              <a:rPr lang="en-US" dirty="0"/>
              <a:t> </a:t>
            </a:r>
            <a:r>
              <a:rPr lang="en-US" dirty="0" err="1"/>
              <a:t>Klebung</a:t>
            </a:r>
            <a:r>
              <a:rPr lang="en-US" dirty="0"/>
              <a:t> </a:t>
            </a:r>
            <a:r>
              <a:rPr lang="en-US" dirty="0" err="1"/>
              <a:t>wieder</a:t>
            </a:r>
            <a:r>
              <a:rPr lang="en-US" dirty="0"/>
              <a:t> </a:t>
            </a:r>
            <a:r>
              <a:rPr lang="en-US" dirty="0" err="1"/>
              <a:t>vereinigt</a:t>
            </a:r>
            <a:r>
              <a:rPr lang="en-US" dirty="0"/>
              <a:t>.</a:t>
            </a:r>
            <a:endParaRPr lang="it-IT" dirty="0"/>
          </a:p>
          <a:p>
            <a:r>
              <a:rPr lang="en-US" dirty="0"/>
              <a:t> </a:t>
            </a:r>
          </a:p>
          <a:p>
            <a:r>
              <a:rPr lang="it-IT" b="1" dirty="0"/>
              <a:t>□ </a:t>
            </a:r>
            <a:r>
              <a:rPr lang="it-IT" dirty="0"/>
              <a:t>Trattamento operativo</a:t>
            </a:r>
          </a:p>
          <a:p>
            <a:r>
              <a:rPr lang="it-IT" dirty="0"/>
              <a:t>In anestesia locale, regionale o totale le estremità lacerate e divise del tendine vengono    esposte e poi ricongiunte mediante sutura o colla chirurgica. </a:t>
            </a:r>
          </a:p>
          <a:p>
            <a:endParaRPr lang="it-IT" dirty="0"/>
          </a:p>
        </p:txBody>
      </p:sp>
    </p:spTree>
    <p:extLst>
      <p:ext uri="{BB962C8B-B14F-4D97-AF65-F5344CB8AC3E}">
        <p14:creationId xmlns:p14="http://schemas.microsoft.com/office/powerpoint/2010/main" val="34287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3785652"/>
          </a:xfrm>
          <a:prstGeom prst="rect">
            <a:avLst/>
          </a:prstGeom>
          <a:noFill/>
          <a:ln w="9525">
            <a:noFill/>
            <a:miter lim="800000"/>
            <a:headEnd/>
            <a:tailEnd/>
          </a:ln>
        </p:spPr>
        <p:txBody>
          <a:bodyPr>
            <a:spAutoFit/>
          </a:bodyPr>
          <a:lstStyle/>
          <a:p>
            <a:r>
              <a:rPr lang="en-US" dirty="0"/>
              <a:t>Durch </a:t>
            </a:r>
            <a:r>
              <a:rPr lang="en-US" dirty="0" err="1"/>
              <a:t>eine</a:t>
            </a:r>
            <a:r>
              <a:rPr lang="en-US" dirty="0"/>
              <a:t> </a:t>
            </a:r>
            <a:r>
              <a:rPr lang="en-US" dirty="0" err="1"/>
              <a:t>Druckmanschette</a:t>
            </a:r>
            <a:r>
              <a:rPr lang="en-US" dirty="0"/>
              <a:t> am </a:t>
            </a:r>
            <a:r>
              <a:rPr lang="en-US" dirty="0" err="1"/>
              <a:t>Oberschenkel</a:t>
            </a:r>
            <a:r>
              <a:rPr lang="en-US" dirty="0"/>
              <a:t> </a:t>
            </a:r>
            <a:r>
              <a:rPr lang="en-US" dirty="0" err="1"/>
              <a:t>kann</a:t>
            </a:r>
            <a:r>
              <a:rPr lang="en-US" dirty="0"/>
              <a:t> die </a:t>
            </a:r>
            <a:r>
              <a:rPr lang="en-US" dirty="0" err="1"/>
              <a:t>Blutzufuhr</a:t>
            </a:r>
            <a:r>
              <a:rPr lang="en-US" dirty="0"/>
              <a:t> für die Dauer des </a:t>
            </a:r>
            <a:r>
              <a:rPr lang="en-US" dirty="0" err="1"/>
              <a:t>Eingriffes</a:t>
            </a:r>
            <a:r>
              <a:rPr lang="en-US" dirty="0"/>
              <a:t> </a:t>
            </a:r>
            <a:r>
              <a:rPr lang="en-US" dirty="0" err="1"/>
              <a:t>unterbunden</a:t>
            </a:r>
            <a:r>
              <a:rPr lang="en-US" dirty="0"/>
              <a:t> </a:t>
            </a:r>
            <a:r>
              <a:rPr lang="en-US" dirty="0" err="1"/>
              <a:t>werden</a:t>
            </a:r>
            <a:r>
              <a:rPr lang="en-US" dirty="0"/>
              <a:t> (</a:t>
            </a:r>
            <a:r>
              <a:rPr lang="en-US" dirty="0" err="1"/>
              <a:t>Blutsperre</a:t>
            </a:r>
            <a:r>
              <a:rPr lang="en-US" dirty="0"/>
              <a:t>), um den </a:t>
            </a:r>
            <a:r>
              <a:rPr lang="en-US" dirty="0" err="1"/>
              <a:t>Blutverlust</a:t>
            </a:r>
            <a:r>
              <a:rPr lang="en-US" dirty="0"/>
              <a:t> </a:t>
            </a:r>
            <a:r>
              <a:rPr lang="en-US" dirty="0" err="1"/>
              <a:t>zu</a:t>
            </a:r>
            <a:r>
              <a:rPr lang="en-US" dirty="0"/>
              <a:t> </a:t>
            </a:r>
            <a:r>
              <a:rPr lang="en-US" dirty="0" err="1"/>
              <a:t>verringern</a:t>
            </a:r>
            <a:r>
              <a:rPr lang="en-US" dirty="0"/>
              <a:t> und den </a:t>
            </a:r>
            <a:r>
              <a:rPr lang="en-US" dirty="0" err="1"/>
              <a:t>Überblick</a:t>
            </a:r>
            <a:r>
              <a:rPr lang="en-US" dirty="0"/>
              <a:t> </a:t>
            </a:r>
            <a:r>
              <a:rPr lang="en-US" dirty="0" err="1"/>
              <a:t>im</a:t>
            </a:r>
            <a:r>
              <a:rPr lang="en-US" dirty="0"/>
              <a:t> </a:t>
            </a:r>
            <a:r>
              <a:rPr lang="en-US" dirty="0" err="1"/>
              <a:t>Operationsgebiet</a:t>
            </a:r>
            <a:r>
              <a:rPr lang="en-US" dirty="0"/>
              <a:t> </a:t>
            </a:r>
            <a:r>
              <a:rPr lang="en-US" dirty="0" err="1"/>
              <a:t>zu</a:t>
            </a:r>
            <a:r>
              <a:rPr lang="en-US" dirty="0"/>
              <a:t> </a:t>
            </a:r>
            <a:r>
              <a:rPr lang="en-US" dirty="0" err="1"/>
              <a:t>verbessern</a:t>
            </a:r>
            <a:r>
              <a:rPr lang="en-US" dirty="0"/>
              <a:t>. </a:t>
            </a:r>
          </a:p>
          <a:p>
            <a:endParaRPr lang="en-US" dirty="0"/>
          </a:p>
          <a:p>
            <a:r>
              <a:rPr lang="it-IT" dirty="0"/>
              <a:t>Grazie a un laccio emostatico (tourniquet) sulla coscia è possibile interrompere il flusso sanguigno per la durata dell’intervento, per ridurre la perdita di sangue e migliorare la visibilità sul sito chirurgico.</a:t>
            </a:r>
          </a:p>
          <a:p>
            <a:r>
              <a:rPr lang="en-US" dirty="0"/>
              <a:t> </a:t>
            </a:r>
            <a:endParaRPr lang="it-IT" dirty="0"/>
          </a:p>
        </p:txBody>
      </p:sp>
    </p:spTree>
    <p:extLst>
      <p:ext uri="{BB962C8B-B14F-4D97-AF65-F5344CB8AC3E}">
        <p14:creationId xmlns:p14="http://schemas.microsoft.com/office/powerpoint/2010/main" val="10939628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en-US" dirty="0"/>
              <a:t>Bei </a:t>
            </a:r>
            <a:r>
              <a:rPr lang="en-US" dirty="0" err="1"/>
              <a:t>alten</a:t>
            </a:r>
            <a:r>
              <a:rPr lang="en-US" dirty="0"/>
              <a:t> </a:t>
            </a:r>
            <a:r>
              <a:rPr lang="en-US" dirty="0" err="1"/>
              <a:t>Sehnenrissen</a:t>
            </a:r>
            <a:r>
              <a:rPr lang="en-US" dirty="0"/>
              <a:t> </a:t>
            </a:r>
            <a:r>
              <a:rPr lang="en-US" dirty="0" err="1"/>
              <a:t>oder</a:t>
            </a:r>
            <a:r>
              <a:rPr lang="en-US" dirty="0"/>
              <a:t> starker </a:t>
            </a:r>
            <a:r>
              <a:rPr lang="en-US" dirty="0" err="1"/>
              <a:t>Abnutzung</a:t>
            </a:r>
            <a:r>
              <a:rPr lang="en-US" dirty="0"/>
              <a:t> der </a:t>
            </a:r>
            <a:r>
              <a:rPr lang="en-US" dirty="0" err="1"/>
              <a:t>Sehne</a:t>
            </a:r>
            <a:r>
              <a:rPr lang="en-US" dirty="0"/>
              <a:t> </a:t>
            </a:r>
            <a:r>
              <a:rPr lang="en-US" dirty="0" err="1"/>
              <a:t>müssen</a:t>
            </a:r>
            <a:r>
              <a:rPr lang="en-US" dirty="0"/>
              <a:t> </a:t>
            </a:r>
            <a:r>
              <a:rPr lang="en-US" dirty="0" err="1"/>
              <a:t>mitunter</a:t>
            </a:r>
            <a:r>
              <a:rPr lang="en-US" dirty="0"/>
              <a:t> </a:t>
            </a:r>
            <a:r>
              <a:rPr lang="en-US" dirty="0" err="1"/>
              <a:t>Muskelhaut</a:t>
            </a:r>
            <a:r>
              <a:rPr lang="en-US" dirty="0"/>
              <a:t> </a:t>
            </a:r>
            <a:r>
              <a:rPr lang="en-US" dirty="0" err="1"/>
              <a:t>oder</a:t>
            </a:r>
            <a:r>
              <a:rPr lang="en-US" dirty="0"/>
              <a:t> </a:t>
            </a:r>
            <a:r>
              <a:rPr lang="en-US" dirty="0" err="1"/>
              <a:t>Teilstrukturen</a:t>
            </a:r>
            <a:r>
              <a:rPr lang="en-US" dirty="0"/>
              <a:t> von </a:t>
            </a:r>
            <a:r>
              <a:rPr lang="en-US" dirty="0" err="1"/>
              <a:t>Nachbarsehnen</a:t>
            </a:r>
            <a:r>
              <a:rPr lang="en-US" dirty="0"/>
              <a:t> </a:t>
            </a:r>
            <a:r>
              <a:rPr lang="en-US" dirty="0" err="1"/>
              <a:t>zur</a:t>
            </a:r>
            <a:r>
              <a:rPr lang="en-US" dirty="0"/>
              <a:t> </a:t>
            </a:r>
            <a:r>
              <a:rPr lang="en-US" dirty="0" err="1"/>
              <a:t>Verstärkung</a:t>
            </a:r>
            <a:r>
              <a:rPr lang="en-US" dirty="0"/>
              <a:t> der </a:t>
            </a:r>
            <a:r>
              <a:rPr lang="en-US" dirty="0" err="1"/>
              <a:t>Achillessehne</a:t>
            </a:r>
            <a:r>
              <a:rPr lang="en-US" dirty="0"/>
              <a:t> und </a:t>
            </a:r>
            <a:r>
              <a:rPr lang="en-US" dirty="0" err="1"/>
              <a:t>zur</a:t>
            </a:r>
            <a:r>
              <a:rPr lang="en-US" dirty="0"/>
              <a:t> </a:t>
            </a:r>
            <a:r>
              <a:rPr lang="en-US" dirty="0" err="1"/>
              <a:t>Überbrückung</a:t>
            </a:r>
            <a:r>
              <a:rPr lang="en-US" dirty="0"/>
              <a:t> von </a:t>
            </a:r>
            <a:r>
              <a:rPr lang="en-US" dirty="0" err="1"/>
              <a:t>Achillessehnendefekten</a:t>
            </a:r>
            <a:r>
              <a:rPr lang="en-US" dirty="0"/>
              <a:t> </a:t>
            </a:r>
            <a:r>
              <a:rPr lang="en-US" dirty="0" err="1"/>
              <a:t>herangezogen</a:t>
            </a:r>
            <a:r>
              <a:rPr lang="en-US" dirty="0"/>
              <a:t> </a:t>
            </a:r>
            <a:r>
              <a:rPr lang="en-US" dirty="0" err="1"/>
              <a:t>werden</a:t>
            </a:r>
            <a:r>
              <a:rPr lang="en-US" dirty="0"/>
              <a:t> (</a:t>
            </a:r>
            <a:r>
              <a:rPr lang="en-US" dirty="0" err="1"/>
              <a:t>Sehnenplastik</a:t>
            </a:r>
            <a:r>
              <a:rPr lang="en-US" dirty="0"/>
              <a:t>).</a:t>
            </a:r>
          </a:p>
          <a:p>
            <a:r>
              <a:rPr lang="en-US" dirty="0"/>
              <a:t>Je </a:t>
            </a:r>
            <a:r>
              <a:rPr lang="en-US" dirty="0" err="1"/>
              <a:t>nach</a:t>
            </a:r>
            <a:r>
              <a:rPr lang="en-US" dirty="0"/>
              <a:t> </a:t>
            </a:r>
            <a:r>
              <a:rPr lang="en-US" dirty="0" err="1"/>
              <a:t>Operationsbefund</a:t>
            </a:r>
            <a:r>
              <a:rPr lang="en-US" dirty="0"/>
              <a:t> </a:t>
            </a:r>
            <a:r>
              <a:rPr lang="en-US" dirty="0" err="1"/>
              <a:t>kann</a:t>
            </a:r>
            <a:r>
              <a:rPr lang="en-US" dirty="0"/>
              <a:t> das </a:t>
            </a:r>
            <a:r>
              <a:rPr lang="en-US" dirty="0" err="1"/>
              <a:t>Einlegen</a:t>
            </a:r>
            <a:r>
              <a:rPr lang="en-US" dirty="0"/>
              <a:t> </a:t>
            </a:r>
            <a:r>
              <a:rPr lang="en-US" dirty="0" err="1"/>
              <a:t>einer</a:t>
            </a:r>
            <a:r>
              <a:rPr lang="en-US" dirty="0"/>
              <a:t> </a:t>
            </a:r>
            <a:r>
              <a:rPr lang="en-US" dirty="0" err="1"/>
              <a:t>Wunddrainage</a:t>
            </a:r>
            <a:r>
              <a:rPr lang="en-US" dirty="0"/>
              <a:t> </a:t>
            </a:r>
            <a:r>
              <a:rPr lang="en-US" dirty="0" err="1"/>
              <a:t>zum</a:t>
            </a:r>
            <a:r>
              <a:rPr lang="en-US" dirty="0"/>
              <a:t> </a:t>
            </a:r>
            <a:r>
              <a:rPr lang="en-US" dirty="0" err="1"/>
              <a:t>Absaugen</a:t>
            </a:r>
            <a:r>
              <a:rPr lang="en-US" dirty="0"/>
              <a:t> von </a:t>
            </a:r>
            <a:r>
              <a:rPr lang="en-US" dirty="0" err="1"/>
              <a:t>Wundsekret</a:t>
            </a:r>
            <a:r>
              <a:rPr lang="en-US" dirty="0"/>
              <a:t> und Blut </a:t>
            </a:r>
            <a:r>
              <a:rPr lang="en-US" dirty="0" err="1"/>
              <a:t>erforderlich</a:t>
            </a:r>
            <a:r>
              <a:rPr lang="en-US" dirty="0"/>
              <a:t> sein. </a:t>
            </a:r>
          </a:p>
          <a:p>
            <a:endParaRPr lang="en-US" dirty="0"/>
          </a:p>
          <a:p>
            <a:r>
              <a:rPr lang="it-IT" dirty="0"/>
              <a:t>Talvolta in caso di vecchie lacerazioni o logoramento eccessivo del tendine può essere necessario ricorrere al rivestimento muscolare o a parti di tendini adiacenti per rinforzare il tendine d’Achille e colmare i difetti tendinei (</a:t>
            </a:r>
            <a:r>
              <a:rPr lang="it-IT" dirty="0" err="1"/>
              <a:t>tendinoplastica</a:t>
            </a:r>
            <a:r>
              <a:rPr lang="it-IT" dirty="0"/>
              <a:t>). A seconda dell’esito dell’intervento può essere necessario inserire un drenaggio per aspirare secrezioni e sangue dalla ferita. </a:t>
            </a:r>
          </a:p>
          <a:p>
            <a:endParaRPr lang="it-IT" dirty="0"/>
          </a:p>
          <a:p>
            <a:r>
              <a:rPr lang="en-US" dirty="0"/>
              <a:t> </a:t>
            </a:r>
            <a:endParaRPr lang="it-IT" dirty="0"/>
          </a:p>
        </p:txBody>
      </p:sp>
    </p:spTree>
    <p:extLst>
      <p:ext uri="{BB962C8B-B14F-4D97-AF65-F5344CB8AC3E}">
        <p14:creationId xmlns:p14="http://schemas.microsoft.com/office/powerpoint/2010/main" val="7810067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en-US" dirty="0"/>
              <a:t>Auch </a:t>
            </a:r>
            <a:r>
              <a:rPr lang="en-US" dirty="0" err="1"/>
              <a:t>nach</a:t>
            </a:r>
            <a:r>
              <a:rPr lang="en-US" dirty="0"/>
              <a:t> </a:t>
            </a:r>
            <a:r>
              <a:rPr lang="en-US" dirty="0" err="1"/>
              <a:t>einer</a:t>
            </a:r>
            <a:r>
              <a:rPr lang="en-US" dirty="0"/>
              <a:t> </a:t>
            </a:r>
            <a:r>
              <a:rPr lang="en-US" dirty="0" err="1"/>
              <a:t>operativen</a:t>
            </a:r>
            <a:r>
              <a:rPr lang="en-US" dirty="0"/>
              <a:t> </a:t>
            </a:r>
            <a:r>
              <a:rPr lang="en-US" dirty="0" err="1"/>
              <a:t>Behandlung</a:t>
            </a:r>
            <a:r>
              <a:rPr lang="en-US" dirty="0"/>
              <a:t> </a:t>
            </a:r>
            <a:r>
              <a:rPr lang="en-US" dirty="0" err="1"/>
              <a:t>ist</a:t>
            </a:r>
            <a:r>
              <a:rPr lang="en-US" dirty="0"/>
              <a:t> </a:t>
            </a:r>
            <a:r>
              <a:rPr lang="en-US" dirty="0" err="1"/>
              <a:t>eine</a:t>
            </a:r>
            <a:r>
              <a:rPr lang="en-US" dirty="0"/>
              <a:t> </a:t>
            </a:r>
            <a:r>
              <a:rPr lang="en-US" dirty="0" err="1"/>
              <a:t>Ruhigstellung</a:t>
            </a:r>
            <a:r>
              <a:rPr lang="en-US" dirty="0"/>
              <a:t> </a:t>
            </a:r>
            <a:r>
              <a:rPr lang="en-US" dirty="0" err="1"/>
              <a:t>bzw</a:t>
            </a:r>
            <a:r>
              <a:rPr lang="en-US" dirty="0"/>
              <a:t>. </a:t>
            </a:r>
            <a:r>
              <a:rPr lang="en-US" dirty="0" err="1"/>
              <a:t>Schonung</a:t>
            </a:r>
            <a:r>
              <a:rPr lang="en-US" dirty="0"/>
              <a:t> des </a:t>
            </a:r>
            <a:r>
              <a:rPr lang="en-US" dirty="0" err="1"/>
              <a:t>Beines</a:t>
            </a:r>
            <a:r>
              <a:rPr lang="en-US" dirty="0"/>
              <a:t> von … </a:t>
            </a:r>
            <a:r>
              <a:rPr lang="en-US" dirty="0" err="1"/>
              <a:t>Wochen</a:t>
            </a:r>
            <a:r>
              <a:rPr lang="en-US" dirty="0"/>
              <a:t> </a:t>
            </a:r>
            <a:r>
              <a:rPr lang="en-US" dirty="0" err="1"/>
              <a:t>erforderlich</a:t>
            </a:r>
            <a:r>
              <a:rPr lang="en-US" dirty="0"/>
              <a:t>. Der </a:t>
            </a:r>
            <a:r>
              <a:rPr lang="en-US" dirty="0" err="1"/>
              <a:t>Fuß</a:t>
            </a:r>
            <a:r>
              <a:rPr lang="en-US" dirty="0"/>
              <a:t> </a:t>
            </a:r>
            <a:r>
              <a:rPr lang="en-US" dirty="0" err="1"/>
              <a:t>wird</a:t>
            </a:r>
            <a:r>
              <a:rPr lang="en-US" dirty="0"/>
              <a:t> </a:t>
            </a:r>
            <a:r>
              <a:rPr lang="en-US" dirty="0" err="1"/>
              <a:t>zur</a:t>
            </a:r>
            <a:r>
              <a:rPr lang="en-US" dirty="0"/>
              <a:t> </a:t>
            </a:r>
            <a:r>
              <a:rPr lang="en-US" dirty="0" err="1"/>
              <a:t>Entlastung</a:t>
            </a:r>
            <a:r>
              <a:rPr lang="en-US" dirty="0"/>
              <a:t> der </a:t>
            </a:r>
            <a:r>
              <a:rPr lang="en-US" dirty="0" err="1"/>
              <a:t>Sehne</a:t>
            </a:r>
            <a:r>
              <a:rPr lang="en-US" dirty="0"/>
              <a:t> </a:t>
            </a:r>
            <a:r>
              <a:rPr lang="en-US" dirty="0" err="1"/>
              <a:t>anfangs</a:t>
            </a:r>
            <a:r>
              <a:rPr lang="en-US" dirty="0"/>
              <a:t> in </a:t>
            </a:r>
            <a:r>
              <a:rPr lang="en-US" dirty="0" err="1"/>
              <a:t>Spitzfußstellung</a:t>
            </a:r>
            <a:r>
              <a:rPr lang="en-US" dirty="0"/>
              <a:t> </a:t>
            </a:r>
            <a:r>
              <a:rPr lang="en-US" dirty="0" err="1"/>
              <a:t>fixiert</a:t>
            </a:r>
            <a:r>
              <a:rPr lang="en-US" dirty="0"/>
              <a:t> und </a:t>
            </a:r>
            <a:r>
              <a:rPr lang="en-US" dirty="0" err="1"/>
              <a:t>dann</a:t>
            </a:r>
            <a:r>
              <a:rPr lang="en-US" dirty="0"/>
              <a:t> </a:t>
            </a:r>
            <a:r>
              <a:rPr lang="en-US" dirty="0" err="1"/>
              <a:t>langsam</a:t>
            </a:r>
            <a:r>
              <a:rPr lang="en-US" dirty="0"/>
              <a:t> </a:t>
            </a:r>
            <a:r>
              <a:rPr lang="en-US" dirty="0" err="1"/>
              <a:t>über</a:t>
            </a:r>
            <a:r>
              <a:rPr lang="en-US" dirty="0"/>
              <a:t> </a:t>
            </a:r>
            <a:r>
              <a:rPr lang="en-US" dirty="0" err="1"/>
              <a:t>Wochen</a:t>
            </a:r>
            <a:r>
              <a:rPr lang="en-US" dirty="0"/>
              <a:t> in seine </a:t>
            </a:r>
            <a:r>
              <a:rPr lang="en-US" dirty="0" err="1"/>
              <a:t>Normalstellung</a:t>
            </a:r>
            <a:r>
              <a:rPr lang="en-US" dirty="0"/>
              <a:t> </a:t>
            </a:r>
            <a:r>
              <a:rPr lang="en-US" dirty="0" err="1"/>
              <a:t>zurückgeführt</a:t>
            </a:r>
            <a:r>
              <a:rPr lang="en-US" dirty="0"/>
              <a:t>. </a:t>
            </a:r>
            <a:r>
              <a:rPr lang="en-US" dirty="0" err="1"/>
              <a:t>Engmaschige</a:t>
            </a:r>
            <a:r>
              <a:rPr lang="en-US" dirty="0"/>
              <a:t> </a:t>
            </a:r>
            <a:r>
              <a:rPr lang="en-US" dirty="0" err="1"/>
              <a:t>Kontrollen</a:t>
            </a:r>
            <a:r>
              <a:rPr lang="en-US" dirty="0"/>
              <a:t> </a:t>
            </a:r>
            <a:r>
              <a:rPr lang="en-US" dirty="0" err="1"/>
              <a:t>durch</a:t>
            </a:r>
            <a:r>
              <a:rPr lang="en-US" dirty="0"/>
              <a:t> </a:t>
            </a:r>
            <a:r>
              <a:rPr lang="en-US" dirty="0" err="1"/>
              <a:t>einen</a:t>
            </a:r>
            <a:r>
              <a:rPr lang="en-US" dirty="0"/>
              <a:t> </a:t>
            </a:r>
            <a:r>
              <a:rPr lang="en-US" dirty="0" err="1"/>
              <a:t>weiterbehandelnden</a:t>
            </a:r>
            <a:r>
              <a:rPr lang="en-US" dirty="0"/>
              <a:t> Artz </a:t>
            </a:r>
            <a:r>
              <a:rPr lang="en-US" dirty="0" err="1"/>
              <a:t>sind</a:t>
            </a:r>
            <a:r>
              <a:rPr lang="en-US" dirty="0"/>
              <a:t> </a:t>
            </a:r>
            <a:r>
              <a:rPr lang="en-US" dirty="0" err="1"/>
              <a:t>erforderlich</a:t>
            </a:r>
            <a:r>
              <a:rPr lang="en-US" dirty="0"/>
              <a:t>.</a:t>
            </a:r>
          </a:p>
          <a:p>
            <a:endParaRPr lang="en-US" dirty="0"/>
          </a:p>
          <a:p>
            <a:r>
              <a:rPr lang="it-IT" dirty="0"/>
              <a:t>Anche dopo un trattamento chirurgico è necessario un periodo di immobilizzazione o riposo della gamba per … settimane. Per alleviare la tensione sul tendine il piede viene fissato inizialmente in posizione equina e poi nel corso delle settimane viene lentamente riportato nella sua posizione normale. Sono necessari controlli frequenti da parte del medico curante. </a:t>
            </a:r>
          </a:p>
          <a:p>
            <a:endParaRPr lang="it-IT" dirty="0"/>
          </a:p>
          <a:p>
            <a:r>
              <a:rPr lang="en-US" dirty="0"/>
              <a:t> </a:t>
            </a:r>
            <a:endParaRPr lang="it-IT" dirty="0"/>
          </a:p>
        </p:txBody>
      </p:sp>
    </p:spTree>
    <p:extLst>
      <p:ext uri="{BB962C8B-B14F-4D97-AF65-F5344CB8AC3E}">
        <p14:creationId xmlns:p14="http://schemas.microsoft.com/office/powerpoint/2010/main" val="10376762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en-US" dirty="0" err="1"/>
              <a:t>Welche</a:t>
            </a:r>
            <a:r>
              <a:rPr lang="en-US" dirty="0"/>
              <a:t> </a:t>
            </a:r>
            <a:r>
              <a:rPr lang="en-US" dirty="0" err="1"/>
              <a:t>Komplikationen</a:t>
            </a:r>
            <a:r>
              <a:rPr lang="en-US" dirty="0"/>
              <a:t> und </a:t>
            </a:r>
            <a:r>
              <a:rPr lang="en-US" dirty="0" err="1"/>
              <a:t>Folgen</a:t>
            </a:r>
            <a:r>
              <a:rPr lang="en-US" dirty="0"/>
              <a:t> </a:t>
            </a:r>
            <a:r>
              <a:rPr lang="en-US" dirty="0" err="1"/>
              <a:t>können</a:t>
            </a:r>
            <a:r>
              <a:rPr lang="en-US" dirty="0"/>
              <a:t> </a:t>
            </a:r>
            <a:r>
              <a:rPr lang="en-US" dirty="0" err="1"/>
              <a:t>auftreten</a:t>
            </a:r>
            <a:r>
              <a:rPr lang="en-US" dirty="0"/>
              <a:t>?</a:t>
            </a:r>
            <a:endParaRPr lang="it-IT" dirty="0"/>
          </a:p>
          <a:p>
            <a:r>
              <a:rPr lang="en-US" dirty="0" err="1"/>
              <a:t>Durch</a:t>
            </a:r>
            <a:r>
              <a:rPr lang="en-US" dirty="0"/>
              <a:t> den </a:t>
            </a:r>
            <a:r>
              <a:rPr lang="en-US" dirty="0" err="1"/>
              <a:t>Eingriff</a:t>
            </a:r>
            <a:r>
              <a:rPr lang="en-US" dirty="0"/>
              <a:t> </a:t>
            </a:r>
            <a:r>
              <a:rPr lang="en-US" dirty="0" err="1"/>
              <a:t>können</a:t>
            </a:r>
            <a:r>
              <a:rPr lang="en-US" dirty="0"/>
              <a:t> </a:t>
            </a:r>
            <a:r>
              <a:rPr lang="en-US" dirty="0" err="1"/>
              <a:t>sehr</a:t>
            </a:r>
            <a:r>
              <a:rPr lang="en-US" dirty="0"/>
              <a:t> </a:t>
            </a:r>
            <a:r>
              <a:rPr lang="en-US" dirty="0" err="1"/>
              <a:t>selten</a:t>
            </a:r>
            <a:r>
              <a:rPr lang="en-US" dirty="0"/>
              <a:t> </a:t>
            </a:r>
            <a:r>
              <a:rPr lang="en-US" dirty="0" err="1"/>
              <a:t>benachbarte</a:t>
            </a:r>
            <a:r>
              <a:rPr lang="en-US" dirty="0"/>
              <a:t> </a:t>
            </a:r>
            <a:r>
              <a:rPr lang="en-US" dirty="0" err="1"/>
              <a:t>Blutgefäße</a:t>
            </a:r>
            <a:r>
              <a:rPr lang="en-US" dirty="0"/>
              <a:t> </a:t>
            </a:r>
            <a:r>
              <a:rPr lang="en-US" dirty="0" err="1"/>
              <a:t>oder</a:t>
            </a:r>
            <a:r>
              <a:rPr lang="en-US" dirty="0"/>
              <a:t> </a:t>
            </a:r>
            <a:r>
              <a:rPr lang="en-US" dirty="0" err="1"/>
              <a:t>Nerven</a:t>
            </a:r>
            <a:r>
              <a:rPr lang="en-US" dirty="0"/>
              <a:t> </a:t>
            </a:r>
            <a:r>
              <a:rPr lang="en-US" dirty="0" err="1"/>
              <a:t>verletzt</a:t>
            </a:r>
            <a:r>
              <a:rPr lang="en-US" dirty="0"/>
              <a:t> </a:t>
            </a:r>
            <a:r>
              <a:rPr lang="en-US" dirty="0" err="1"/>
              <a:t>werden</a:t>
            </a:r>
            <a:r>
              <a:rPr lang="en-US" dirty="0"/>
              <a:t>. </a:t>
            </a:r>
            <a:r>
              <a:rPr lang="en-US" dirty="0" err="1"/>
              <a:t>Werden</a:t>
            </a:r>
            <a:r>
              <a:rPr lang="en-US" dirty="0"/>
              <a:t> </a:t>
            </a:r>
            <a:r>
              <a:rPr lang="en-US" dirty="0" err="1"/>
              <a:t>Nerven</a:t>
            </a:r>
            <a:r>
              <a:rPr lang="en-US" dirty="0"/>
              <a:t> </a:t>
            </a:r>
            <a:r>
              <a:rPr lang="en-US" dirty="0" err="1"/>
              <a:t>durchtrennt</a:t>
            </a:r>
            <a:r>
              <a:rPr lang="en-US" dirty="0"/>
              <a:t>, </a:t>
            </a:r>
            <a:r>
              <a:rPr lang="en-US" dirty="0" err="1"/>
              <a:t>sind</a:t>
            </a:r>
            <a:r>
              <a:rPr lang="en-US" dirty="0"/>
              <a:t> </a:t>
            </a:r>
            <a:r>
              <a:rPr lang="en-US" dirty="0" err="1"/>
              <a:t>Berührungsempfindlichkeit</a:t>
            </a:r>
            <a:r>
              <a:rPr lang="en-US" dirty="0"/>
              <a:t> und </a:t>
            </a:r>
            <a:r>
              <a:rPr lang="en-US" dirty="0" err="1"/>
              <a:t>Tastsinn</a:t>
            </a:r>
            <a:r>
              <a:rPr lang="en-US" dirty="0"/>
              <a:t> </a:t>
            </a:r>
            <a:r>
              <a:rPr lang="en-US" dirty="0" err="1"/>
              <a:t>meist</a:t>
            </a:r>
            <a:r>
              <a:rPr lang="en-US" dirty="0"/>
              <a:t> </a:t>
            </a:r>
            <a:r>
              <a:rPr lang="en-US" dirty="0" err="1"/>
              <a:t>nur</a:t>
            </a:r>
            <a:r>
              <a:rPr lang="en-US" dirty="0"/>
              <a:t> </a:t>
            </a:r>
            <a:r>
              <a:rPr lang="en-US" dirty="0" err="1"/>
              <a:t>vorübergehend</a:t>
            </a:r>
            <a:r>
              <a:rPr lang="en-US" dirty="0"/>
              <a:t> </a:t>
            </a:r>
            <a:r>
              <a:rPr lang="en-US" dirty="0" err="1"/>
              <a:t>eingeschränkt</a:t>
            </a:r>
            <a:r>
              <a:rPr lang="en-US" dirty="0"/>
              <a:t>.</a:t>
            </a:r>
          </a:p>
          <a:p>
            <a:endParaRPr lang="en-US" dirty="0"/>
          </a:p>
          <a:p>
            <a:r>
              <a:rPr lang="it-IT" dirty="0"/>
              <a:t>Quali complicanze e implicazioni possono insorgere?</a:t>
            </a:r>
          </a:p>
          <a:p>
            <a:r>
              <a:rPr lang="it-IT" dirty="0"/>
              <a:t>L’intervento può causare molto raramente lesioni ai vasi sanguigni o ai nervi adiacenti. Se i nervi vengono recisi, la sensibilità tattile e il tatto solitamente sono limitati solo temporaneamente. </a:t>
            </a:r>
          </a:p>
          <a:p>
            <a:r>
              <a:rPr lang="en-US" dirty="0"/>
              <a:t> </a:t>
            </a:r>
            <a:endParaRPr lang="it-IT" dirty="0"/>
          </a:p>
        </p:txBody>
      </p:sp>
    </p:spTree>
    <p:extLst>
      <p:ext uri="{BB962C8B-B14F-4D97-AF65-F5344CB8AC3E}">
        <p14:creationId xmlns:p14="http://schemas.microsoft.com/office/powerpoint/2010/main" val="10499606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en-US" dirty="0" err="1"/>
              <a:t>Infektionen</a:t>
            </a:r>
            <a:r>
              <a:rPr lang="en-US" dirty="0"/>
              <a:t> </a:t>
            </a:r>
            <a:r>
              <a:rPr lang="en-US" dirty="0" err="1"/>
              <a:t>sind</a:t>
            </a:r>
            <a:r>
              <a:rPr lang="en-US" dirty="0"/>
              <a:t> </a:t>
            </a:r>
            <a:r>
              <a:rPr lang="en-US" dirty="0" err="1"/>
              <a:t>selten</a:t>
            </a:r>
            <a:r>
              <a:rPr lang="en-US" dirty="0"/>
              <a:t> (</a:t>
            </a:r>
            <a:r>
              <a:rPr lang="en-US" dirty="0" err="1"/>
              <a:t>etwa</a:t>
            </a:r>
            <a:r>
              <a:rPr lang="en-US" dirty="0"/>
              <a:t> 2%), </a:t>
            </a:r>
            <a:r>
              <a:rPr lang="en-US" dirty="0" err="1"/>
              <a:t>erfordern</a:t>
            </a:r>
            <a:r>
              <a:rPr lang="en-US" dirty="0"/>
              <a:t> </a:t>
            </a:r>
            <a:r>
              <a:rPr lang="en-US" dirty="0" err="1"/>
              <a:t>dann</a:t>
            </a:r>
            <a:r>
              <a:rPr lang="en-US" dirty="0"/>
              <a:t> </a:t>
            </a:r>
            <a:r>
              <a:rPr lang="en-US" dirty="0" err="1"/>
              <a:t>aber</a:t>
            </a:r>
            <a:r>
              <a:rPr lang="en-US" dirty="0"/>
              <a:t> oft </a:t>
            </a:r>
            <a:r>
              <a:rPr lang="en-US" dirty="0" err="1"/>
              <a:t>eine</a:t>
            </a:r>
            <a:r>
              <a:rPr lang="en-US" dirty="0"/>
              <a:t> </a:t>
            </a:r>
            <a:r>
              <a:rPr lang="en-US" dirty="0" err="1"/>
              <a:t>langwierige</a:t>
            </a:r>
            <a:r>
              <a:rPr lang="en-US" dirty="0"/>
              <a:t> </a:t>
            </a:r>
            <a:r>
              <a:rPr lang="en-US" dirty="0" err="1"/>
              <a:t>Behandlung</a:t>
            </a:r>
            <a:r>
              <a:rPr lang="en-US" dirty="0"/>
              <a:t> und </a:t>
            </a:r>
            <a:r>
              <a:rPr lang="en-US" dirty="0" err="1"/>
              <a:t>weitere</a:t>
            </a:r>
            <a:r>
              <a:rPr lang="en-US" dirty="0"/>
              <a:t> </a:t>
            </a:r>
            <a:r>
              <a:rPr lang="en-US" dirty="0" err="1"/>
              <a:t>Operationen</a:t>
            </a:r>
            <a:r>
              <a:rPr lang="en-US" dirty="0"/>
              <a:t>; </a:t>
            </a:r>
            <a:r>
              <a:rPr lang="en-US" dirty="0" err="1"/>
              <a:t>zusätzliche</a:t>
            </a:r>
            <a:r>
              <a:rPr lang="en-US" dirty="0"/>
              <a:t> </a:t>
            </a:r>
            <a:r>
              <a:rPr lang="en-US" dirty="0" err="1"/>
              <a:t>Funktionseinschränkungen</a:t>
            </a:r>
            <a:r>
              <a:rPr lang="en-US" dirty="0"/>
              <a:t>, </a:t>
            </a:r>
            <a:r>
              <a:rPr lang="en-US" dirty="0" err="1"/>
              <a:t>im</a:t>
            </a:r>
            <a:r>
              <a:rPr lang="en-US" dirty="0"/>
              <a:t> </a:t>
            </a:r>
            <a:r>
              <a:rPr lang="en-US" dirty="0" err="1"/>
              <a:t>äußersten</a:t>
            </a:r>
            <a:r>
              <a:rPr lang="en-US" dirty="0"/>
              <a:t> Fall </a:t>
            </a:r>
            <a:r>
              <a:rPr lang="en-US" dirty="0" err="1"/>
              <a:t>eine</a:t>
            </a:r>
            <a:r>
              <a:rPr lang="en-US" dirty="0"/>
              <a:t> </a:t>
            </a:r>
            <a:r>
              <a:rPr lang="en-US" dirty="0" err="1"/>
              <a:t>Gelenkversteifung</a:t>
            </a:r>
            <a:r>
              <a:rPr lang="en-US" dirty="0"/>
              <a:t>, </a:t>
            </a:r>
            <a:r>
              <a:rPr lang="en-US" dirty="0" err="1"/>
              <a:t>lassen</a:t>
            </a:r>
            <a:r>
              <a:rPr lang="en-US" dirty="0"/>
              <a:t> </a:t>
            </a:r>
            <a:r>
              <a:rPr lang="en-US" dirty="0" err="1"/>
              <a:t>sich</a:t>
            </a:r>
            <a:r>
              <a:rPr lang="en-US" dirty="0"/>
              <a:t> </a:t>
            </a:r>
            <a:r>
              <a:rPr lang="en-US" dirty="0" err="1"/>
              <a:t>nicht</a:t>
            </a:r>
            <a:r>
              <a:rPr lang="en-US" dirty="0"/>
              <a:t> </a:t>
            </a:r>
            <a:r>
              <a:rPr lang="en-US" dirty="0" err="1"/>
              <a:t>immer</a:t>
            </a:r>
            <a:r>
              <a:rPr lang="en-US" dirty="0"/>
              <a:t> </a:t>
            </a:r>
            <a:r>
              <a:rPr lang="en-US" dirty="0" err="1"/>
              <a:t>ausschließen</a:t>
            </a:r>
            <a:r>
              <a:rPr lang="en-US" dirty="0"/>
              <a:t>. </a:t>
            </a:r>
          </a:p>
          <a:p>
            <a:endParaRPr lang="en-US" dirty="0"/>
          </a:p>
          <a:p>
            <a:r>
              <a:rPr lang="it-IT" dirty="0"/>
              <a:t>Le infezioni sono rare (si verificano nel 2% dei casi circa), ma spesso richiedono un trattamento prolungato e ulteriori interventi chirurgici; non sempre è possibile escludere ulteriori limitazioni funzionali, nei casi più gravi rigidità articolare (anchilosi). </a:t>
            </a:r>
          </a:p>
        </p:txBody>
      </p:sp>
    </p:spTree>
    <p:extLst>
      <p:ext uri="{BB962C8B-B14F-4D97-AF65-F5344CB8AC3E}">
        <p14:creationId xmlns:p14="http://schemas.microsoft.com/office/powerpoint/2010/main" val="39720660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de-DE" i="1" dirty="0"/>
              <a:t>Für viele Italiener besteht der wichtigste persönliche Wert in der Zugehörigkeit: darin, ein geschätztes Mitglied einer von ihnen geschätzten Gruppe zu sein.</a:t>
            </a:r>
          </a:p>
          <a:p>
            <a:endParaRPr lang="it-IT" dirty="0"/>
          </a:p>
          <a:p>
            <a:r>
              <a:rPr lang="de-DE" dirty="0"/>
              <a:t>Per </a:t>
            </a:r>
            <a:r>
              <a:rPr lang="de-DE" dirty="0" err="1"/>
              <a:t>molti</a:t>
            </a:r>
            <a:r>
              <a:rPr lang="de-DE" dirty="0"/>
              <a:t> </a:t>
            </a:r>
            <a:r>
              <a:rPr lang="de-DE" dirty="0" err="1"/>
              <a:t>italiani</a:t>
            </a:r>
            <a:r>
              <a:rPr lang="de-DE" dirty="0"/>
              <a:t> </a:t>
            </a:r>
            <a:r>
              <a:rPr lang="de-DE" dirty="0" err="1"/>
              <a:t>il</a:t>
            </a:r>
            <a:r>
              <a:rPr lang="de-DE" dirty="0"/>
              <a:t> proprio </a:t>
            </a:r>
            <a:r>
              <a:rPr lang="de-DE" dirty="0" err="1"/>
              <a:t>valore</a:t>
            </a:r>
            <a:r>
              <a:rPr lang="de-DE" dirty="0"/>
              <a:t> </a:t>
            </a:r>
            <a:r>
              <a:rPr lang="de-DE" dirty="0" err="1"/>
              <a:t>risiede</a:t>
            </a:r>
            <a:r>
              <a:rPr lang="de-DE" dirty="0"/>
              <a:t> </a:t>
            </a:r>
            <a:r>
              <a:rPr lang="de-DE" dirty="0" err="1"/>
              <a:t>nell’appartenenza</a:t>
            </a:r>
            <a:r>
              <a:rPr lang="de-DE" dirty="0"/>
              <a:t>, </a:t>
            </a:r>
            <a:r>
              <a:rPr lang="de-DE" dirty="0" err="1"/>
              <a:t>ovvero</a:t>
            </a:r>
            <a:r>
              <a:rPr lang="de-DE" dirty="0"/>
              <a:t> </a:t>
            </a:r>
            <a:r>
              <a:rPr lang="de-DE" dirty="0" err="1"/>
              <a:t>essere</a:t>
            </a:r>
            <a:r>
              <a:rPr lang="de-DE" dirty="0"/>
              <a:t> </a:t>
            </a:r>
            <a:r>
              <a:rPr lang="de-DE" dirty="0" err="1"/>
              <a:t>un</a:t>
            </a:r>
            <a:r>
              <a:rPr lang="de-DE" dirty="0"/>
              <a:t> </a:t>
            </a:r>
            <a:r>
              <a:rPr lang="de-DE" dirty="0" err="1"/>
              <a:t>membro</a:t>
            </a:r>
            <a:r>
              <a:rPr lang="de-DE" dirty="0"/>
              <a:t> </a:t>
            </a:r>
            <a:r>
              <a:rPr lang="de-DE" dirty="0" err="1"/>
              <a:t>stimato</a:t>
            </a:r>
            <a:r>
              <a:rPr lang="de-DE" dirty="0"/>
              <a:t> di </a:t>
            </a:r>
            <a:r>
              <a:rPr lang="de-DE" dirty="0" err="1"/>
              <a:t>un</a:t>
            </a:r>
            <a:r>
              <a:rPr lang="de-DE" dirty="0"/>
              <a:t> </a:t>
            </a:r>
            <a:r>
              <a:rPr lang="de-DE" dirty="0" err="1"/>
              <a:t>gruppo</a:t>
            </a:r>
            <a:r>
              <a:rPr lang="de-DE" dirty="0"/>
              <a:t> </a:t>
            </a:r>
            <a:r>
              <a:rPr lang="de-DE" dirty="0" err="1"/>
              <a:t>altrettanto</a:t>
            </a:r>
            <a:r>
              <a:rPr lang="de-DE" dirty="0"/>
              <a:t> </a:t>
            </a:r>
            <a:r>
              <a:rPr lang="de-DE" dirty="0" err="1"/>
              <a:t>stimato</a:t>
            </a:r>
            <a:r>
              <a:rPr lang="de-DE" dirty="0"/>
              <a:t>.</a:t>
            </a:r>
            <a:endParaRPr lang="it-IT" dirty="0"/>
          </a:p>
          <a:p>
            <a:endParaRPr lang="de-DE" dirty="0"/>
          </a:p>
          <a:p>
            <a:r>
              <a:rPr lang="de-DE" dirty="0"/>
              <a:t>Per </a:t>
            </a:r>
            <a:r>
              <a:rPr lang="de-DE" dirty="0" err="1"/>
              <a:t>molti</a:t>
            </a:r>
            <a:r>
              <a:rPr lang="de-DE" dirty="0"/>
              <a:t> </a:t>
            </a:r>
            <a:r>
              <a:rPr lang="de-DE" dirty="0" err="1"/>
              <a:t>italiani</a:t>
            </a:r>
            <a:r>
              <a:rPr lang="de-DE" dirty="0"/>
              <a:t> il più </a:t>
            </a:r>
            <a:r>
              <a:rPr lang="de-DE" dirty="0" err="1"/>
              <a:t>importante</a:t>
            </a:r>
            <a:r>
              <a:rPr lang="de-DE" dirty="0"/>
              <a:t> </a:t>
            </a:r>
            <a:r>
              <a:rPr lang="de-DE" dirty="0" err="1"/>
              <a:t>valore</a:t>
            </a:r>
            <a:r>
              <a:rPr lang="de-DE" dirty="0"/>
              <a:t> personale è </a:t>
            </a:r>
            <a:r>
              <a:rPr lang="de-DE" dirty="0" err="1"/>
              <a:t>l’appartenenza</a:t>
            </a:r>
            <a:r>
              <a:rPr lang="de-DE" dirty="0"/>
              <a:t>, </a:t>
            </a:r>
            <a:r>
              <a:rPr lang="de-DE" dirty="0" err="1"/>
              <a:t>ovvero</a:t>
            </a:r>
            <a:r>
              <a:rPr lang="de-DE" dirty="0"/>
              <a:t> </a:t>
            </a:r>
            <a:r>
              <a:rPr lang="de-DE" dirty="0" err="1"/>
              <a:t>essere</a:t>
            </a:r>
            <a:r>
              <a:rPr lang="de-DE" dirty="0"/>
              <a:t> </a:t>
            </a:r>
            <a:r>
              <a:rPr lang="de-DE" dirty="0" err="1"/>
              <a:t>un</a:t>
            </a:r>
            <a:r>
              <a:rPr lang="de-DE" dirty="0"/>
              <a:t> </a:t>
            </a:r>
            <a:r>
              <a:rPr lang="de-DE" dirty="0" err="1"/>
              <a:t>membro</a:t>
            </a:r>
            <a:r>
              <a:rPr lang="de-DE" dirty="0"/>
              <a:t> </a:t>
            </a:r>
            <a:r>
              <a:rPr lang="de-DE" dirty="0" err="1"/>
              <a:t>stimato</a:t>
            </a:r>
            <a:r>
              <a:rPr lang="de-DE" dirty="0"/>
              <a:t> di uno </a:t>
            </a:r>
            <a:r>
              <a:rPr lang="de-DE" dirty="0" err="1"/>
              <a:t>dei</a:t>
            </a:r>
            <a:r>
              <a:rPr lang="de-DE" dirty="0"/>
              <a:t> </a:t>
            </a:r>
            <a:r>
              <a:rPr lang="de-DE" dirty="0" err="1"/>
              <a:t>propri</a:t>
            </a:r>
            <a:r>
              <a:rPr lang="de-DE" dirty="0"/>
              <a:t> </a:t>
            </a:r>
            <a:r>
              <a:rPr lang="de-DE" dirty="0" err="1"/>
              <a:t>gruppi</a:t>
            </a:r>
            <a:r>
              <a:rPr lang="de-DE" dirty="0"/>
              <a:t> </a:t>
            </a:r>
            <a:r>
              <a:rPr lang="de-DE" dirty="0" err="1"/>
              <a:t>stimati</a:t>
            </a:r>
            <a:r>
              <a:rPr lang="de-DE" dirty="0"/>
              <a:t>.</a:t>
            </a:r>
          </a:p>
          <a:p>
            <a:endParaRPr lang="it-IT" dirty="0"/>
          </a:p>
        </p:txBody>
      </p:sp>
    </p:spTree>
    <p:extLst>
      <p:ext uri="{BB962C8B-B14F-4D97-AF65-F5344CB8AC3E}">
        <p14:creationId xmlns:p14="http://schemas.microsoft.com/office/powerpoint/2010/main" val="34684222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2677656"/>
          </a:xfrm>
          <a:prstGeom prst="rect">
            <a:avLst/>
          </a:prstGeom>
          <a:noFill/>
          <a:ln w="9525">
            <a:noFill/>
            <a:miter lim="800000"/>
            <a:headEnd/>
            <a:tailEnd/>
          </a:ln>
        </p:spPr>
        <p:txBody>
          <a:bodyPr>
            <a:spAutoFit/>
          </a:bodyPr>
          <a:lstStyle/>
          <a:p>
            <a:r>
              <a:rPr lang="en-US" dirty="0"/>
              <a:t>Nur in </a:t>
            </a:r>
            <a:r>
              <a:rPr lang="en-US" dirty="0" err="1"/>
              <a:t>extremen</a:t>
            </a:r>
            <a:r>
              <a:rPr lang="en-US" dirty="0"/>
              <a:t> </a:t>
            </a:r>
            <a:r>
              <a:rPr lang="en-US" dirty="0" err="1"/>
              <a:t>Fällen</a:t>
            </a:r>
            <a:r>
              <a:rPr lang="en-US" dirty="0"/>
              <a:t> </a:t>
            </a:r>
            <a:r>
              <a:rPr lang="en-US" dirty="0" err="1"/>
              <a:t>ist</a:t>
            </a:r>
            <a:r>
              <a:rPr lang="en-US" dirty="0"/>
              <a:t> der </a:t>
            </a:r>
            <a:r>
              <a:rPr lang="en-US" dirty="0" err="1"/>
              <a:t>Erhalt</a:t>
            </a:r>
            <a:r>
              <a:rPr lang="en-US" dirty="0"/>
              <a:t> des </a:t>
            </a:r>
            <a:r>
              <a:rPr lang="en-US" dirty="0" err="1"/>
              <a:t>Fußes</a:t>
            </a:r>
            <a:r>
              <a:rPr lang="en-US" dirty="0"/>
              <a:t> </a:t>
            </a:r>
            <a:r>
              <a:rPr lang="en-US" dirty="0" err="1"/>
              <a:t>bedroht</a:t>
            </a:r>
            <a:r>
              <a:rPr lang="en-US" dirty="0"/>
              <a:t>.  Bei </a:t>
            </a:r>
            <a:r>
              <a:rPr lang="en-US" dirty="0" err="1"/>
              <a:t>einer</a:t>
            </a:r>
            <a:r>
              <a:rPr lang="en-US" dirty="0"/>
              <a:t> </a:t>
            </a:r>
            <a:r>
              <a:rPr lang="en-US" dirty="0" err="1"/>
              <a:t>Sehnendurchtrennung</a:t>
            </a:r>
            <a:r>
              <a:rPr lang="en-US" dirty="0"/>
              <a:t> </a:t>
            </a:r>
            <a:r>
              <a:rPr lang="en-US" dirty="0" err="1"/>
              <a:t>mit</a:t>
            </a:r>
            <a:r>
              <a:rPr lang="en-US" dirty="0"/>
              <a:t> </a:t>
            </a:r>
            <a:r>
              <a:rPr lang="en-US" dirty="0" err="1"/>
              <a:t>verschmutzter</a:t>
            </a:r>
            <a:r>
              <a:rPr lang="en-US" dirty="0"/>
              <a:t> </a:t>
            </a:r>
            <a:r>
              <a:rPr lang="en-US" dirty="0" err="1"/>
              <a:t>Wunde</a:t>
            </a:r>
            <a:r>
              <a:rPr lang="en-US" dirty="0"/>
              <a:t> </a:t>
            </a:r>
            <a:r>
              <a:rPr lang="en-US" dirty="0" err="1"/>
              <a:t>ist</a:t>
            </a:r>
            <a:r>
              <a:rPr lang="en-US" dirty="0"/>
              <a:t> das </a:t>
            </a:r>
            <a:r>
              <a:rPr lang="en-US" dirty="0" err="1"/>
              <a:t>Infektionsrisiko</a:t>
            </a:r>
            <a:r>
              <a:rPr lang="en-US" dirty="0"/>
              <a:t> </a:t>
            </a:r>
            <a:r>
              <a:rPr lang="en-US" dirty="0" err="1"/>
              <a:t>deutlich</a:t>
            </a:r>
            <a:r>
              <a:rPr lang="en-US" dirty="0"/>
              <a:t> </a:t>
            </a:r>
            <a:r>
              <a:rPr lang="en-US" dirty="0" err="1"/>
              <a:t>erhöht</a:t>
            </a:r>
            <a:r>
              <a:rPr lang="en-US" dirty="0"/>
              <a:t>.</a:t>
            </a:r>
            <a:endParaRPr lang="it-IT" dirty="0"/>
          </a:p>
          <a:p>
            <a:endParaRPr lang="it-IT" dirty="0"/>
          </a:p>
          <a:p>
            <a:r>
              <a:rPr lang="it-IT" dirty="0"/>
              <a:t>Solo in casi estremi è compromessa la salvaguardia del piede. Con una lesione del tendine con ferite contaminate il rischio di infezioni è nettamente maggiore. </a:t>
            </a:r>
          </a:p>
        </p:txBody>
      </p:sp>
    </p:spTree>
    <p:extLst>
      <p:ext uri="{BB962C8B-B14F-4D97-AF65-F5344CB8AC3E}">
        <p14:creationId xmlns:p14="http://schemas.microsoft.com/office/powerpoint/2010/main" val="15800327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en-US" dirty="0"/>
              <a:t>Bei </a:t>
            </a:r>
            <a:r>
              <a:rPr lang="en-US" dirty="0" err="1"/>
              <a:t>manchen</a:t>
            </a:r>
            <a:r>
              <a:rPr lang="en-US" dirty="0"/>
              <a:t> </a:t>
            </a:r>
            <a:r>
              <a:rPr lang="en-US" dirty="0" err="1"/>
              <a:t>Patienten</a:t>
            </a:r>
            <a:r>
              <a:rPr lang="en-US" dirty="0"/>
              <a:t> </a:t>
            </a:r>
            <a:r>
              <a:rPr lang="en-US" dirty="0" err="1"/>
              <a:t>reagiert</a:t>
            </a:r>
            <a:r>
              <a:rPr lang="en-US" dirty="0"/>
              <a:t> die Haut auf </a:t>
            </a:r>
            <a:r>
              <a:rPr lang="en-US" dirty="0" err="1"/>
              <a:t>Verletzungen</a:t>
            </a:r>
            <a:r>
              <a:rPr lang="en-US" dirty="0"/>
              <a:t> </a:t>
            </a:r>
            <a:r>
              <a:rPr lang="en-US" dirty="0" err="1"/>
              <a:t>mit</a:t>
            </a:r>
            <a:r>
              <a:rPr lang="en-US" dirty="0"/>
              <a:t> </a:t>
            </a:r>
            <a:r>
              <a:rPr lang="en-US" dirty="0" err="1"/>
              <a:t>übermäßiger</a:t>
            </a:r>
            <a:r>
              <a:rPr lang="en-US" dirty="0"/>
              <a:t> </a:t>
            </a:r>
            <a:r>
              <a:rPr lang="en-US" dirty="0" err="1"/>
              <a:t>Narbenbildung</a:t>
            </a:r>
            <a:r>
              <a:rPr lang="en-US" dirty="0"/>
              <a:t> (Keloid). </a:t>
            </a:r>
            <a:r>
              <a:rPr lang="en-US" dirty="0" err="1"/>
              <a:t>Diese</a:t>
            </a:r>
            <a:r>
              <a:rPr lang="en-US" dirty="0"/>
              <a:t> </a:t>
            </a:r>
            <a:r>
              <a:rPr lang="en-US" dirty="0" err="1"/>
              <a:t>Narben</a:t>
            </a:r>
            <a:r>
              <a:rPr lang="en-US" dirty="0"/>
              <a:t> </a:t>
            </a:r>
            <a:r>
              <a:rPr lang="en-US" dirty="0" err="1"/>
              <a:t>können</a:t>
            </a:r>
            <a:r>
              <a:rPr lang="en-US" dirty="0"/>
              <a:t> </a:t>
            </a:r>
            <a:r>
              <a:rPr lang="en-US" dirty="0" err="1"/>
              <a:t>schmerzen</a:t>
            </a:r>
            <a:r>
              <a:rPr lang="en-US" dirty="0"/>
              <a:t>, </a:t>
            </a:r>
            <a:r>
              <a:rPr lang="en-US" dirty="0" err="1"/>
              <a:t>ästhetisch</a:t>
            </a:r>
            <a:r>
              <a:rPr lang="en-US" dirty="0"/>
              <a:t> </a:t>
            </a:r>
            <a:r>
              <a:rPr lang="en-US" dirty="0" err="1"/>
              <a:t>stören</a:t>
            </a:r>
            <a:r>
              <a:rPr lang="en-US" dirty="0"/>
              <a:t> und </a:t>
            </a:r>
            <a:r>
              <a:rPr lang="en-US" dirty="0" err="1"/>
              <a:t>im</a:t>
            </a:r>
            <a:r>
              <a:rPr lang="en-US" dirty="0"/>
              <a:t> </a:t>
            </a:r>
            <a:r>
              <a:rPr lang="en-US" dirty="0" err="1"/>
              <a:t>äußersten</a:t>
            </a:r>
            <a:r>
              <a:rPr lang="en-US" dirty="0"/>
              <a:t> Fall die </a:t>
            </a:r>
            <a:r>
              <a:rPr lang="en-US" dirty="0" err="1"/>
              <a:t>Funktion</a:t>
            </a:r>
            <a:r>
              <a:rPr lang="en-US" dirty="0"/>
              <a:t> des </a:t>
            </a:r>
            <a:r>
              <a:rPr lang="en-US" dirty="0" err="1"/>
              <a:t>Gelenks</a:t>
            </a:r>
            <a:r>
              <a:rPr lang="en-US" dirty="0"/>
              <a:t> </a:t>
            </a:r>
            <a:r>
              <a:rPr lang="en-US" dirty="0" err="1"/>
              <a:t>beeinträchtigen</a:t>
            </a:r>
            <a:r>
              <a:rPr lang="en-US" dirty="0"/>
              <a:t>. </a:t>
            </a:r>
            <a:r>
              <a:rPr lang="en-US" dirty="0" err="1"/>
              <a:t>Mit</a:t>
            </a:r>
            <a:r>
              <a:rPr lang="en-US" dirty="0"/>
              <a:t> </a:t>
            </a:r>
            <a:r>
              <a:rPr lang="en-US" dirty="0" err="1"/>
              <a:t>konservativen</a:t>
            </a:r>
            <a:r>
              <a:rPr lang="en-US" dirty="0"/>
              <a:t> </a:t>
            </a:r>
            <a:r>
              <a:rPr lang="en-US" dirty="0" err="1"/>
              <a:t>Behandlungsmaßnahmen</a:t>
            </a:r>
            <a:r>
              <a:rPr lang="en-US" dirty="0"/>
              <a:t> (</a:t>
            </a:r>
            <a:r>
              <a:rPr lang="en-US" dirty="0" err="1"/>
              <a:t>z.B.</a:t>
            </a:r>
            <a:r>
              <a:rPr lang="en-US" dirty="0"/>
              <a:t> </a:t>
            </a:r>
            <a:r>
              <a:rPr lang="en-US" dirty="0" err="1"/>
              <a:t>Salben</a:t>
            </a:r>
            <a:r>
              <a:rPr lang="en-US" dirty="0"/>
              <a:t>), </a:t>
            </a:r>
            <a:r>
              <a:rPr lang="en-US" dirty="0" err="1"/>
              <a:t>ggf</a:t>
            </a:r>
            <a:r>
              <a:rPr lang="en-US" dirty="0"/>
              <a:t>. </a:t>
            </a:r>
            <a:r>
              <a:rPr lang="en-US" dirty="0" err="1"/>
              <a:t>auch</a:t>
            </a:r>
            <a:r>
              <a:rPr lang="en-US" dirty="0"/>
              <a:t> </a:t>
            </a:r>
            <a:r>
              <a:rPr lang="en-US" dirty="0" err="1"/>
              <a:t>mit</a:t>
            </a:r>
            <a:r>
              <a:rPr lang="en-US" dirty="0"/>
              <a:t> </a:t>
            </a:r>
            <a:r>
              <a:rPr lang="en-US" dirty="0" err="1"/>
              <a:t>einer</a:t>
            </a:r>
            <a:r>
              <a:rPr lang="en-US" dirty="0"/>
              <a:t> </a:t>
            </a:r>
            <a:r>
              <a:rPr lang="en-US" dirty="0" err="1"/>
              <a:t>Korrekturoperation</a:t>
            </a:r>
            <a:r>
              <a:rPr lang="en-US" dirty="0"/>
              <a:t>, </a:t>
            </a:r>
            <a:r>
              <a:rPr lang="en-US" dirty="0" err="1"/>
              <a:t>lassen</a:t>
            </a:r>
            <a:r>
              <a:rPr lang="en-US" dirty="0"/>
              <a:t> </a:t>
            </a:r>
            <a:r>
              <a:rPr lang="en-US" dirty="0" err="1"/>
              <a:t>sich</a:t>
            </a:r>
            <a:r>
              <a:rPr lang="en-US" dirty="0"/>
              <a:t> </a:t>
            </a:r>
            <a:r>
              <a:rPr lang="en-US" dirty="0" err="1"/>
              <a:t>solche</a:t>
            </a:r>
            <a:r>
              <a:rPr lang="en-US" dirty="0"/>
              <a:t> </a:t>
            </a:r>
            <a:r>
              <a:rPr lang="en-US" dirty="0" err="1"/>
              <a:t>Narben</a:t>
            </a:r>
            <a:r>
              <a:rPr lang="en-US" dirty="0"/>
              <a:t> </a:t>
            </a:r>
            <a:r>
              <a:rPr lang="en-US" dirty="0" err="1"/>
              <a:t>meist</a:t>
            </a:r>
            <a:r>
              <a:rPr lang="en-US" dirty="0"/>
              <a:t> </a:t>
            </a:r>
            <a:r>
              <a:rPr lang="en-US" dirty="0" err="1"/>
              <a:t>verbessern</a:t>
            </a:r>
            <a:r>
              <a:rPr lang="en-US" dirty="0"/>
              <a:t>.</a:t>
            </a:r>
          </a:p>
          <a:p>
            <a:endParaRPr lang="en-US" dirty="0"/>
          </a:p>
          <a:p>
            <a:r>
              <a:rPr lang="it-IT" dirty="0"/>
              <a:t>La pelle di alcuni pazienti reagisce alle lesioni con una cicatrizzazione eccessiva (cheloidi). Queste cicatrici possono essere dolorose, infastidire dal punto di vista estetico e nei casi più estremi compromettere le funzionalità dell’articolazione. Con misure terapeutiche conservative (ad esempio unguenti), eventualmente anche con un intervento chirurgico correttivo, tali cicatrici solitamente possono essere migliorate. </a:t>
            </a:r>
          </a:p>
          <a:p>
            <a:endParaRPr lang="it-IT" dirty="0"/>
          </a:p>
        </p:txBody>
      </p:sp>
    </p:spTree>
    <p:extLst>
      <p:ext uri="{BB962C8B-B14F-4D97-AF65-F5344CB8AC3E}">
        <p14:creationId xmlns:p14="http://schemas.microsoft.com/office/powerpoint/2010/main" val="5912665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en-US" dirty="0" err="1"/>
              <a:t>Wird</a:t>
            </a:r>
            <a:r>
              <a:rPr lang="en-US" dirty="0"/>
              <a:t> </a:t>
            </a:r>
            <a:r>
              <a:rPr lang="en-US" dirty="0" err="1"/>
              <a:t>zur</a:t>
            </a:r>
            <a:r>
              <a:rPr lang="en-US" dirty="0"/>
              <a:t> Operation </a:t>
            </a:r>
            <a:r>
              <a:rPr lang="en-US" dirty="0" err="1"/>
              <a:t>eine</a:t>
            </a:r>
            <a:r>
              <a:rPr lang="en-US" dirty="0"/>
              <a:t> </a:t>
            </a:r>
            <a:r>
              <a:rPr lang="en-US" dirty="0" err="1"/>
              <a:t>Manschette</a:t>
            </a:r>
            <a:r>
              <a:rPr lang="en-US" dirty="0"/>
              <a:t> am </a:t>
            </a:r>
            <a:r>
              <a:rPr lang="en-US" dirty="0" err="1"/>
              <a:t>Oberschenkel</a:t>
            </a:r>
            <a:r>
              <a:rPr lang="en-US" dirty="0"/>
              <a:t> </a:t>
            </a:r>
            <a:r>
              <a:rPr lang="en-US" dirty="0" err="1"/>
              <a:t>als</a:t>
            </a:r>
            <a:r>
              <a:rPr lang="en-US" dirty="0"/>
              <a:t> “</a:t>
            </a:r>
            <a:r>
              <a:rPr lang="en-US" dirty="0" err="1"/>
              <a:t>Blutsperre</a:t>
            </a:r>
            <a:r>
              <a:rPr lang="en-US" dirty="0"/>
              <a:t>” </a:t>
            </a:r>
            <a:r>
              <a:rPr lang="en-US" dirty="0" err="1"/>
              <a:t>angelegt</a:t>
            </a:r>
            <a:r>
              <a:rPr lang="en-US" dirty="0"/>
              <a:t>, </a:t>
            </a:r>
            <a:r>
              <a:rPr lang="en-US" dirty="0" err="1"/>
              <a:t>können</a:t>
            </a:r>
            <a:r>
              <a:rPr lang="en-US" dirty="0"/>
              <a:t> </a:t>
            </a:r>
            <a:r>
              <a:rPr lang="en-US" dirty="0" err="1"/>
              <a:t>dadurch</a:t>
            </a:r>
            <a:r>
              <a:rPr lang="en-US" dirty="0"/>
              <a:t> </a:t>
            </a:r>
            <a:r>
              <a:rPr lang="en-US" dirty="0" err="1"/>
              <a:t>sehr</a:t>
            </a:r>
            <a:r>
              <a:rPr lang="en-US" dirty="0"/>
              <a:t> </a:t>
            </a:r>
            <a:r>
              <a:rPr lang="en-US" dirty="0" err="1"/>
              <a:t>selten</a:t>
            </a:r>
            <a:r>
              <a:rPr lang="en-US" dirty="0"/>
              <a:t> </a:t>
            </a:r>
            <a:r>
              <a:rPr lang="en-US" dirty="0" err="1"/>
              <a:t>Hautschäden</a:t>
            </a:r>
            <a:r>
              <a:rPr lang="en-US" dirty="0"/>
              <a:t> und </a:t>
            </a:r>
            <a:r>
              <a:rPr lang="en-US" dirty="0" err="1"/>
              <a:t>äußerst</a:t>
            </a:r>
            <a:r>
              <a:rPr lang="en-US" dirty="0"/>
              <a:t> </a:t>
            </a:r>
            <a:r>
              <a:rPr lang="en-US" dirty="0" err="1"/>
              <a:t>selten</a:t>
            </a:r>
            <a:r>
              <a:rPr lang="en-US" dirty="0"/>
              <a:t> </a:t>
            </a:r>
            <a:r>
              <a:rPr lang="en-US" dirty="0" err="1"/>
              <a:t>Lähmungen</a:t>
            </a:r>
            <a:r>
              <a:rPr lang="en-US" dirty="0"/>
              <a:t> </a:t>
            </a:r>
            <a:r>
              <a:rPr lang="en-US" dirty="0" err="1"/>
              <a:t>auftreten</a:t>
            </a:r>
            <a:r>
              <a:rPr lang="en-US" dirty="0"/>
              <a:t>.</a:t>
            </a:r>
            <a:endParaRPr lang="it-IT" dirty="0"/>
          </a:p>
          <a:p>
            <a:r>
              <a:rPr lang="en-US" dirty="0"/>
              <a:t>Die </a:t>
            </a:r>
            <a:r>
              <a:rPr lang="en-US" dirty="0" err="1"/>
              <a:t>Ruhigstellung</a:t>
            </a:r>
            <a:r>
              <a:rPr lang="en-US" dirty="0"/>
              <a:t> </a:t>
            </a:r>
            <a:r>
              <a:rPr lang="en-US" dirty="0" err="1"/>
              <a:t>im</a:t>
            </a:r>
            <a:r>
              <a:rPr lang="en-US" dirty="0"/>
              <a:t> </a:t>
            </a:r>
            <a:r>
              <a:rPr lang="en-US" dirty="0" err="1"/>
              <a:t>Verband</a:t>
            </a:r>
            <a:r>
              <a:rPr lang="en-US" dirty="0"/>
              <a:t> </a:t>
            </a:r>
            <a:r>
              <a:rPr lang="en-US" dirty="0" err="1"/>
              <a:t>schwächt</a:t>
            </a:r>
            <a:r>
              <a:rPr lang="en-US" dirty="0"/>
              <a:t> die </a:t>
            </a:r>
            <a:r>
              <a:rPr lang="en-US" dirty="0" err="1"/>
              <a:t>Muskulatur</a:t>
            </a:r>
            <a:r>
              <a:rPr lang="en-US" dirty="0"/>
              <a:t>, der </a:t>
            </a:r>
            <a:r>
              <a:rPr lang="en-US" dirty="0" err="1"/>
              <a:t>Kalkgehalt</a:t>
            </a:r>
            <a:r>
              <a:rPr lang="en-US" dirty="0"/>
              <a:t> des </a:t>
            </a:r>
            <a:r>
              <a:rPr lang="en-US" dirty="0" err="1"/>
              <a:t>Knochens</a:t>
            </a:r>
            <a:r>
              <a:rPr lang="en-US" dirty="0"/>
              <a:t> </a:t>
            </a:r>
            <a:r>
              <a:rPr lang="en-US" dirty="0" err="1"/>
              <a:t>vermindert</a:t>
            </a:r>
            <a:r>
              <a:rPr lang="en-US" dirty="0"/>
              <a:t> </a:t>
            </a:r>
            <a:r>
              <a:rPr lang="en-US" dirty="0" err="1"/>
              <a:t>sich</a:t>
            </a:r>
            <a:r>
              <a:rPr lang="en-US" dirty="0"/>
              <a:t> und die </a:t>
            </a:r>
            <a:r>
              <a:rPr lang="en-US" dirty="0" err="1"/>
              <a:t>benachbarten</a:t>
            </a:r>
            <a:r>
              <a:rPr lang="en-US" dirty="0"/>
              <a:t> </a:t>
            </a:r>
            <a:r>
              <a:rPr lang="en-US" dirty="0" err="1"/>
              <a:t>Gelenke</a:t>
            </a:r>
            <a:r>
              <a:rPr lang="en-US" dirty="0"/>
              <a:t> </a:t>
            </a:r>
            <a:r>
              <a:rPr lang="en-US" dirty="0" err="1"/>
              <a:t>lassen</a:t>
            </a:r>
            <a:r>
              <a:rPr lang="en-US" dirty="0"/>
              <a:t> in </a:t>
            </a:r>
            <a:r>
              <a:rPr lang="en-US" dirty="0" err="1"/>
              <a:t>ihrer</a:t>
            </a:r>
            <a:r>
              <a:rPr lang="en-US" dirty="0"/>
              <a:t> </a:t>
            </a:r>
            <a:r>
              <a:rPr lang="en-US" dirty="0" err="1"/>
              <a:t>Beweglickeit</a:t>
            </a:r>
            <a:r>
              <a:rPr lang="en-US" dirty="0"/>
              <a:t> </a:t>
            </a:r>
            <a:r>
              <a:rPr lang="en-US" dirty="0" err="1"/>
              <a:t>nach</a:t>
            </a:r>
            <a:r>
              <a:rPr lang="en-US" dirty="0"/>
              <a:t>. </a:t>
            </a:r>
          </a:p>
          <a:p>
            <a:endParaRPr lang="en-US" dirty="0"/>
          </a:p>
          <a:p>
            <a:r>
              <a:rPr lang="it-IT" dirty="0"/>
              <a:t>Se durante l’intervento viene applicato un laccio emostatico pneumatico alla coscia, possono verificarsi molto raramente lesioni cutanee e, in casi estremamente rari, paralisi.</a:t>
            </a:r>
          </a:p>
          <a:p>
            <a:r>
              <a:rPr lang="it-IT" dirty="0"/>
              <a:t>L’immobilizzazione tramite un dispositivo medico chirurgico indebolisce la muscolatura, il contenuto di calcio nelle ossa si riduce e la mobilità delle articolazioni</a:t>
            </a:r>
          </a:p>
          <a:p>
            <a:r>
              <a:rPr lang="it-IT" dirty="0"/>
              <a:t>vicine diminuisce.</a:t>
            </a:r>
          </a:p>
          <a:p>
            <a:endParaRPr lang="it-IT" dirty="0"/>
          </a:p>
        </p:txBody>
      </p:sp>
    </p:spTree>
    <p:extLst>
      <p:ext uri="{BB962C8B-B14F-4D97-AF65-F5344CB8AC3E}">
        <p14:creationId xmlns:p14="http://schemas.microsoft.com/office/powerpoint/2010/main" val="40518037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en-US" dirty="0"/>
              <a:t>Sehr </a:t>
            </a:r>
            <a:r>
              <a:rPr lang="en-US" dirty="0" err="1"/>
              <a:t>selten</a:t>
            </a:r>
            <a:r>
              <a:rPr lang="en-US" dirty="0"/>
              <a:t> </a:t>
            </a:r>
            <a:r>
              <a:rPr lang="en-US" dirty="0" err="1"/>
              <a:t>kommt</a:t>
            </a:r>
            <a:r>
              <a:rPr lang="en-US" dirty="0"/>
              <a:t> es </a:t>
            </a:r>
            <a:r>
              <a:rPr lang="en-US" dirty="0" err="1"/>
              <a:t>zu</a:t>
            </a:r>
            <a:r>
              <a:rPr lang="en-US" dirty="0"/>
              <a:t> </a:t>
            </a:r>
            <a:r>
              <a:rPr lang="en-US" dirty="0" err="1"/>
              <a:t>einem</a:t>
            </a:r>
            <a:r>
              <a:rPr lang="en-US" dirty="0"/>
              <a:t> </a:t>
            </a:r>
            <a:r>
              <a:rPr lang="en-US" dirty="0" err="1"/>
              <a:t>übersteigerten</a:t>
            </a:r>
            <a:r>
              <a:rPr lang="en-US" dirty="0"/>
              <a:t> </a:t>
            </a:r>
            <a:r>
              <a:rPr lang="en-US" dirty="0" err="1"/>
              <a:t>Knochenabbau</a:t>
            </a:r>
            <a:r>
              <a:rPr lang="en-US" dirty="0"/>
              <a:t> </a:t>
            </a:r>
            <a:r>
              <a:rPr lang="en-US" dirty="0" err="1"/>
              <a:t>mit</a:t>
            </a:r>
            <a:r>
              <a:rPr lang="en-US" dirty="0"/>
              <a:t> stark </a:t>
            </a:r>
            <a:r>
              <a:rPr lang="en-US" dirty="0" err="1"/>
              <a:t>entzündlichen</a:t>
            </a:r>
            <a:r>
              <a:rPr lang="en-US" dirty="0"/>
              <a:t> </a:t>
            </a:r>
            <a:r>
              <a:rPr lang="en-US" dirty="0" err="1"/>
              <a:t>Erscheinungen</a:t>
            </a:r>
            <a:r>
              <a:rPr lang="en-US" dirty="0"/>
              <a:t> und </a:t>
            </a:r>
            <a:r>
              <a:rPr lang="en-US" dirty="0" err="1"/>
              <a:t>heftigen</a:t>
            </a:r>
            <a:r>
              <a:rPr lang="en-US" dirty="0"/>
              <a:t> </a:t>
            </a:r>
            <a:r>
              <a:rPr lang="en-US" dirty="0" err="1"/>
              <a:t>Schmerzen</a:t>
            </a:r>
            <a:r>
              <a:rPr lang="en-US" dirty="0"/>
              <a:t> (</a:t>
            </a:r>
            <a:r>
              <a:rPr lang="en-US" dirty="0" err="1"/>
              <a:t>Sudeck-Syndrom</a:t>
            </a:r>
            <a:r>
              <a:rPr lang="en-US" dirty="0"/>
              <a:t>). Eine </a:t>
            </a:r>
            <a:r>
              <a:rPr lang="en-US" dirty="0" err="1"/>
              <a:t>langwierige</a:t>
            </a:r>
            <a:r>
              <a:rPr lang="en-US" dirty="0"/>
              <a:t> </a:t>
            </a:r>
            <a:r>
              <a:rPr lang="en-US" dirty="0" err="1"/>
              <a:t>Behandlung</a:t>
            </a:r>
            <a:r>
              <a:rPr lang="en-US" dirty="0"/>
              <a:t> </a:t>
            </a:r>
            <a:r>
              <a:rPr lang="en-US" dirty="0" err="1"/>
              <a:t>ist</a:t>
            </a:r>
            <a:r>
              <a:rPr lang="en-US" dirty="0"/>
              <a:t> </a:t>
            </a:r>
            <a:r>
              <a:rPr lang="en-US" dirty="0" err="1"/>
              <a:t>dann</a:t>
            </a:r>
            <a:r>
              <a:rPr lang="en-US" dirty="0"/>
              <a:t> </a:t>
            </a:r>
            <a:r>
              <a:rPr lang="en-US" dirty="0" err="1"/>
              <a:t>erforderlich</a:t>
            </a:r>
            <a:r>
              <a:rPr lang="en-US" dirty="0"/>
              <a:t>. </a:t>
            </a:r>
          </a:p>
          <a:p>
            <a:endParaRPr lang="en-US" dirty="0"/>
          </a:p>
          <a:p>
            <a:r>
              <a:rPr lang="it-IT" dirty="0"/>
              <a:t>Eccezionalmente si manifesta un riassorbimento osseo eccessivo con gravi fenomeni infiammatori e dolori intensi (la sindrome di </a:t>
            </a:r>
            <a:r>
              <a:rPr lang="it-IT" dirty="0" err="1"/>
              <a:t>Sudeck</a:t>
            </a:r>
            <a:r>
              <a:rPr lang="it-IT" dirty="0"/>
              <a:t>). In tal caso, è necessario un trattamento prolungato.</a:t>
            </a:r>
          </a:p>
          <a:p>
            <a:endParaRPr lang="it-IT" dirty="0"/>
          </a:p>
        </p:txBody>
      </p:sp>
    </p:spTree>
    <p:extLst>
      <p:ext uri="{BB962C8B-B14F-4D97-AF65-F5344CB8AC3E}">
        <p14:creationId xmlns:p14="http://schemas.microsoft.com/office/powerpoint/2010/main" val="5050824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en-US" dirty="0" err="1"/>
              <a:t>Verletzungen</a:t>
            </a:r>
            <a:r>
              <a:rPr lang="en-US" dirty="0"/>
              <a:t>, operative </a:t>
            </a:r>
            <a:r>
              <a:rPr lang="en-US" dirty="0" err="1"/>
              <a:t>Eingriffe</a:t>
            </a:r>
            <a:r>
              <a:rPr lang="en-US" dirty="0"/>
              <a:t>, </a:t>
            </a:r>
            <a:r>
              <a:rPr lang="en-US" dirty="0" err="1"/>
              <a:t>eine</a:t>
            </a:r>
            <a:r>
              <a:rPr lang="en-US" dirty="0"/>
              <a:t> </a:t>
            </a:r>
            <a:r>
              <a:rPr lang="en-US" dirty="0" err="1"/>
              <a:t>Gipsbehandlung</a:t>
            </a:r>
            <a:r>
              <a:rPr lang="en-US" dirty="0"/>
              <a:t> und </a:t>
            </a:r>
            <a:r>
              <a:rPr lang="en-US" dirty="0" err="1"/>
              <a:t>andere</a:t>
            </a:r>
            <a:r>
              <a:rPr lang="en-US" dirty="0"/>
              <a:t> </a:t>
            </a:r>
            <a:r>
              <a:rPr lang="en-US" dirty="0" err="1"/>
              <a:t>Maßnahmen</a:t>
            </a:r>
            <a:r>
              <a:rPr lang="en-US" dirty="0"/>
              <a:t> </a:t>
            </a:r>
            <a:r>
              <a:rPr lang="en-US" dirty="0" err="1"/>
              <a:t>zur</a:t>
            </a:r>
            <a:r>
              <a:rPr lang="en-US" dirty="0"/>
              <a:t> </a:t>
            </a:r>
            <a:r>
              <a:rPr lang="en-US" dirty="0" err="1"/>
              <a:t>Ruhigstellung</a:t>
            </a:r>
            <a:r>
              <a:rPr lang="en-US" dirty="0"/>
              <a:t> </a:t>
            </a:r>
            <a:r>
              <a:rPr lang="en-US" dirty="0" err="1"/>
              <a:t>können</a:t>
            </a:r>
            <a:r>
              <a:rPr lang="en-US" dirty="0"/>
              <a:t> </a:t>
            </a:r>
            <a:r>
              <a:rPr lang="en-US" dirty="0" err="1"/>
              <a:t>zur</a:t>
            </a:r>
            <a:r>
              <a:rPr lang="en-US" dirty="0"/>
              <a:t> </a:t>
            </a:r>
            <a:r>
              <a:rPr lang="en-US" dirty="0" err="1"/>
              <a:t>Bildung</a:t>
            </a:r>
            <a:r>
              <a:rPr lang="en-US" dirty="0"/>
              <a:t> von </a:t>
            </a:r>
            <a:r>
              <a:rPr lang="en-US" dirty="0" err="1"/>
              <a:t>Blutgerinnsel</a:t>
            </a:r>
            <a:r>
              <a:rPr lang="en-US" dirty="0"/>
              <a:t> (</a:t>
            </a:r>
            <a:r>
              <a:rPr lang="en-US" dirty="0" err="1"/>
              <a:t>Thrombosen</a:t>
            </a:r>
            <a:r>
              <a:rPr lang="en-US" dirty="0"/>
              <a:t>) </a:t>
            </a:r>
            <a:r>
              <a:rPr lang="en-US" dirty="0" err="1"/>
              <a:t>führen</a:t>
            </a:r>
            <a:r>
              <a:rPr lang="en-US" dirty="0"/>
              <a:t>, die </a:t>
            </a:r>
            <a:r>
              <a:rPr lang="en-US" dirty="0" err="1"/>
              <a:t>verschleppt</a:t>
            </a:r>
            <a:r>
              <a:rPr lang="en-US" dirty="0"/>
              <a:t> </a:t>
            </a:r>
            <a:r>
              <a:rPr lang="en-US" dirty="0" err="1"/>
              <a:t>werden</a:t>
            </a:r>
            <a:r>
              <a:rPr lang="en-US" dirty="0"/>
              <a:t> und </a:t>
            </a:r>
            <a:r>
              <a:rPr lang="en-US" dirty="0" err="1"/>
              <a:t>ein</a:t>
            </a:r>
            <a:r>
              <a:rPr lang="en-US" dirty="0"/>
              <a:t> </a:t>
            </a:r>
            <a:r>
              <a:rPr lang="en-US" dirty="0" err="1"/>
              <a:t>Blutgefäß</a:t>
            </a:r>
            <a:r>
              <a:rPr lang="en-US" dirty="0"/>
              <a:t> </a:t>
            </a:r>
            <a:r>
              <a:rPr lang="en-US" dirty="0" err="1"/>
              <a:t>verschließen</a:t>
            </a:r>
            <a:r>
              <a:rPr lang="en-US" dirty="0"/>
              <a:t> </a:t>
            </a:r>
            <a:r>
              <a:rPr lang="en-US" dirty="0" err="1"/>
              <a:t>können</a:t>
            </a:r>
            <a:r>
              <a:rPr lang="en-US" dirty="0"/>
              <a:t> (</a:t>
            </a:r>
            <a:r>
              <a:rPr lang="en-US" dirty="0" err="1"/>
              <a:t>Embolie</a:t>
            </a:r>
            <a:r>
              <a:rPr lang="en-US" dirty="0"/>
              <a:t>). </a:t>
            </a:r>
          </a:p>
          <a:p>
            <a:endParaRPr lang="en-US" dirty="0"/>
          </a:p>
          <a:p>
            <a:r>
              <a:rPr lang="it-IT" dirty="0"/>
              <a:t>Lesioni, interventi chirurgici, ingessature e altre misure di immobilizzazione possono determinare la formazione di coaguli di sangue (trombosi) che, se si staccano, possono occludere un vaso sanguigno (embolia). </a:t>
            </a:r>
          </a:p>
        </p:txBody>
      </p:sp>
    </p:spTree>
    <p:extLst>
      <p:ext uri="{BB962C8B-B14F-4D97-AF65-F5344CB8AC3E}">
        <p14:creationId xmlns:p14="http://schemas.microsoft.com/office/powerpoint/2010/main" val="38410934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4154984"/>
          </a:xfrm>
          <a:prstGeom prst="rect">
            <a:avLst/>
          </a:prstGeom>
          <a:noFill/>
          <a:ln w="9525">
            <a:noFill/>
            <a:miter lim="800000"/>
            <a:headEnd/>
            <a:tailEnd/>
          </a:ln>
        </p:spPr>
        <p:txBody>
          <a:bodyPr>
            <a:spAutoFit/>
          </a:bodyPr>
          <a:lstStyle/>
          <a:p>
            <a:r>
              <a:rPr lang="en-US" dirty="0"/>
              <a:t>Als </a:t>
            </a:r>
            <a:r>
              <a:rPr lang="en-US" dirty="0" err="1"/>
              <a:t>vorbeugende</a:t>
            </a:r>
            <a:r>
              <a:rPr lang="en-US" dirty="0"/>
              <a:t> </a:t>
            </a:r>
            <a:r>
              <a:rPr lang="en-US" dirty="0" err="1"/>
              <a:t>Maßnahme</a:t>
            </a:r>
            <a:r>
              <a:rPr lang="en-US" dirty="0"/>
              <a:t> </a:t>
            </a:r>
            <a:r>
              <a:rPr lang="en-US" dirty="0" err="1"/>
              <a:t>kommt</a:t>
            </a:r>
            <a:r>
              <a:rPr lang="en-US" dirty="0"/>
              <a:t> </a:t>
            </a:r>
            <a:r>
              <a:rPr lang="en-US" dirty="0" err="1"/>
              <a:t>u.a.</a:t>
            </a:r>
            <a:r>
              <a:rPr lang="en-US" dirty="0"/>
              <a:t> die Gabe </a:t>
            </a:r>
            <a:r>
              <a:rPr lang="en-US" dirty="0" err="1"/>
              <a:t>gerinnungshemmender</a:t>
            </a:r>
            <a:r>
              <a:rPr lang="en-US" dirty="0"/>
              <a:t> Mittel (</a:t>
            </a:r>
            <a:r>
              <a:rPr lang="en-US" dirty="0" err="1"/>
              <a:t>z.B.</a:t>
            </a:r>
            <a:r>
              <a:rPr lang="en-US" dirty="0"/>
              <a:t> die </a:t>
            </a:r>
            <a:r>
              <a:rPr lang="en-US" dirty="0" err="1"/>
              <a:t>Injektion</a:t>
            </a:r>
            <a:r>
              <a:rPr lang="en-US" dirty="0"/>
              <a:t> von Heparin) in </a:t>
            </a:r>
            <a:r>
              <a:rPr lang="en-US" dirty="0" err="1"/>
              <a:t>Betracht</a:t>
            </a:r>
            <a:r>
              <a:rPr lang="en-US" dirty="0"/>
              <a:t>, die </a:t>
            </a:r>
            <a:r>
              <a:rPr lang="en-US" dirty="0" err="1"/>
              <a:t>allerdings</a:t>
            </a:r>
            <a:r>
              <a:rPr lang="en-US" dirty="0"/>
              <a:t> </a:t>
            </a:r>
            <a:r>
              <a:rPr lang="en-US" dirty="0" err="1"/>
              <a:t>zu</a:t>
            </a:r>
            <a:r>
              <a:rPr lang="en-US" dirty="0"/>
              <a:t> </a:t>
            </a:r>
            <a:r>
              <a:rPr lang="en-US" dirty="0" err="1"/>
              <a:t>Blutungsneigung</a:t>
            </a:r>
            <a:r>
              <a:rPr lang="en-US" dirty="0"/>
              <a:t> und </a:t>
            </a:r>
            <a:r>
              <a:rPr lang="en-US" dirty="0" err="1"/>
              <a:t>sehr</a:t>
            </a:r>
            <a:r>
              <a:rPr lang="en-US" dirty="0"/>
              <a:t> </a:t>
            </a:r>
            <a:r>
              <a:rPr lang="en-US" dirty="0" err="1"/>
              <a:t>selten</a:t>
            </a:r>
            <a:r>
              <a:rPr lang="en-US" dirty="0"/>
              <a:t> </a:t>
            </a:r>
            <a:r>
              <a:rPr lang="en-US" dirty="0" err="1"/>
              <a:t>zu</a:t>
            </a:r>
            <a:r>
              <a:rPr lang="en-US" dirty="0"/>
              <a:t> </a:t>
            </a:r>
            <a:r>
              <a:rPr lang="en-US" dirty="0" err="1"/>
              <a:t>einer</a:t>
            </a:r>
            <a:r>
              <a:rPr lang="en-US" dirty="0"/>
              <a:t> </a:t>
            </a:r>
            <a:r>
              <a:rPr lang="en-US" dirty="0" err="1"/>
              <a:t>schwerwiegenden</a:t>
            </a:r>
            <a:r>
              <a:rPr lang="en-US" dirty="0"/>
              <a:t> </a:t>
            </a:r>
            <a:r>
              <a:rPr lang="en-US" dirty="0" err="1"/>
              <a:t>Störung</a:t>
            </a:r>
            <a:r>
              <a:rPr lang="en-US" dirty="0"/>
              <a:t> der </a:t>
            </a:r>
            <a:r>
              <a:rPr lang="en-US" dirty="0" err="1"/>
              <a:t>Blutgerinnung</a:t>
            </a:r>
            <a:r>
              <a:rPr lang="en-US" dirty="0"/>
              <a:t> </a:t>
            </a:r>
            <a:r>
              <a:rPr lang="en-US" dirty="0" err="1"/>
              <a:t>führen</a:t>
            </a:r>
            <a:r>
              <a:rPr lang="en-US" dirty="0"/>
              <a:t> </a:t>
            </a:r>
            <a:r>
              <a:rPr lang="en-US" dirty="0" err="1"/>
              <a:t>kann</a:t>
            </a:r>
            <a:r>
              <a:rPr lang="en-US" dirty="0"/>
              <a:t>.</a:t>
            </a:r>
          </a:p>
          <a:p>
            <a:endParaRPr lang="en-US" dirty="0"/>
          </a:p>
          <a:p>
            <a:r>
              <a:rPr lang="it-IT" dirty="0"/>
              <a:t>Come misura preventiva può essere presa in considerazione, tra l’altro, la somministrazione di un farmaco anticoagulante (ad esempio l‘iniezione di eparina), che può provocare, tuttavia, una tendenza al sanguinamento o, molto raramente, gravi disturbi della coagulazione.</a:t>
            </a:r>
          </a:p>
          <a:p>
            <a:endParaRPr lang="it-IT" dirty="0"/>
          </a:p>
        </p:txBody>
      </p:sp>
    </p:spTree>
    <p:extLst>
      <p:ext uri="{BB962C8B-B14F-4D97-AF65-F5344CB8AC3E}">
        <p14:creationId xmlns:p14="http://schemas.microsoft.com/office/powerpoint/2010/main" val="14651696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6001643"/>
          </a:xfrm>
          <a:prstGeom prst="rect">
            <a:avLst/>
          </a:prstGeom>
          <a:noFill/>
          <a:ln w="9525">
            <a:noFill/>
            <a:miter lim="800000"/>
            <a:headEnd/>
            <a:tailEnd/>
          </a:ln>
        </p:spPr>
        <p:txBody>
          <a:bodyPr>
            <a:spAutoFit/>
          </a:bodyPr>
          <a:lstStyle/>
          <a:p>
            <a:r>
              <a:rPr lang="en-US" dirty="0"/>
              <a:t>Bei </a:t>
            </a:r>
            <a:r>
              <a:rPr lang="en-US" dirty="0" err="1"/>
              <a:t>Allergie</a:t>
            </a:r>
            <a:r>
              <a:rPr lang="en-US" dirty="0"/>
              <a:t> </a:t>
            </a:r>
            <a:r>
              <a:rPr lang="en-US" dirty="0" err="1"/>
              <a:t>oder</a:t>
            </a:r>
            <a:r>
              <a:rPr lang="en-US" dirty="0"/>
              <a:t> </a:t>
            </a:r>
            <a:r>
              <a:rPr lang="en-US" dirty="0" err="1"/>
              <a:t>Überempfindlichkeit</a:t>
            </a:r>
            <a:r>
              <a:rPr lang="en-US" dirty="0"/>
              <a:t> (</a:t>
            </a:r>
            <a:r>
              <a:rPr lang="en-US" dirty="0" err="1"/>
              <a:t>z.B.</a:t>
            </a:r>
            <a:r>
              <a:rPr lang="en-US" dirty="0"/>
              <a:t> auf </a:t>
            </a:r>
            <a:r>
              <a:rPr lang="en-US" dirty="0" err="1"/>
              <a:t>Medikamente</a:t>
            </a:r>
            <a:r>
              <a:rPr lang="en-US" dirty="0"/>
              <a:t>, </a:t>
            </a:r>
            <a:r>
              <a:rPr lang="en-US" dirty="0" err="1"/>
              <a:t>Desinfektionsmittel</a:t>
            </a:r>
            <a:r>
              <a:rPr lang="en-US" dirty="0"/>
              <a:t>, Latex) </a:t>
            </a:r>
            <a:r>
              <a:rPr lang="en-US" dirty="0" err="1"/>
              <a:t>können</a:t>
            </a:r>
            <a:r>
              <a:rPr lang="en-US" dirty="0"/>
              <a:t> </a:t>
            </a:r>
            <a:r>
              <a:rPr lang="en-US" dirty="0" err="1"/>
              <a:t>vorübergehend</a:t>
            </a:r>
            <a:r>
              <a:rPr lang="en-US" dirty="0"/>
              <a:t> </a:t>
            </a:r>
            <a:r>
              <a:rPr lang="en-US" dirty="0" err="1"/>
              <a:t>Schwellung</a:t>
            </a:r>
            <a:r>
              <a:rPr lang="en-US" dirty="0"/>
              <a:t>, </a:t>
            </a:r>
            <a:r>
              <a:rPr lang="en-US" dirty="0" err="1"/>
              <a:t>Juckreiz</a:t>
            </a:r>
            <a:r>
              <a:rPr lang="en-US" dirty="0"/>
              <a:t>, </a:t>
            </a:r>
            <a:r>
              <a:rPr lang="en-US" dirty="0" err="1"/>
              <a:t>Niesen</a:t>
            </a:r>
            <a:r>
              <a:rPr lang="en-US" dirty="0"/>
              <a:t>, </a:t>
            </a:r>
            <a:r>
              <a:rPr lang="en-US" dirty="0" err="1"/>
              <a:t>Hautausschlag</a:t>
            </a:r>
            <a:r>
              <a:rPr lang="en-US" dirty="0"/>
              <a:t>, </a:t>
            </a:r>
            <a:r>
              <a:rPr lang="en-US" dirty="0" err="1"/>
              <a:t>Schwindel</a:t>
            </a:r>
            <a:r>
              <a:rPr lang="en-US" dirty="0"/>
              <a:t> </a:t>
            </a:r>
            <a:r>
              <a:rPr lang="en-US" dirty="0" err="1"/>
              <a:t>oder</a:t>
            </a:r>
            <a:r>
              <a:rPr lang="en-US" dirty="0"/>
              <a:t> </a:t>
            </a:r>
            <a:r>
              <a:rPr lang="en-US" dirty="0" err="1"/>
              <a:t>Erbrechen</a:t>
            </a:r>
            <a:r>
              <a:rPr lang="en-US" dirty="0"/>
              <a:t> und </a:t>
            </a:r>
            <a:r>
              <a:rPr lang="en-US" dirty="0" err="1"/>
              <a:t>ähnliche</a:t>
            </a:r>
            <a:r>
              <a:rPr lang="en-US" dirty="0"/>
              <a:t> </a:t>
            </a:r>
            <a:r>
              <a:rPr lang="en-US" dirty="0" err="1"/>
              <a:t>leichtere</a:t>
            </a:r>
            <a:r>
              <a:rPr lang="en-US" dirty="0"/>
              <a:t> </a:t>
            </a:r>
            <a:r>
              <a:rPr lang="en-US" dirty="0" err="1"/>
              <a:t>Reaktionen</a:t>
            </a:r>
            <a:r>
              <a:rPr lang="en-US" dirty="0"/>
              <a:t> </a:t>
            </a:r>
            <a:r>
              <a:rPr lang="en-US" dirty="0" err="1"/>
              <a:t>auftreten</a:t>
            </a:r>
            <a:r>
              <a:rPr lang="en-US" dirty="0"/>
              <a:t>. </a:t>
            </a:r>
            <a:r>
              <a:rPr lang="en-US" dirty="0" err="1"/>
              <a:t>Schwerwiegende</a:t>
            </a:r>
            <a:r>
              <a:rPr lang="en-US" dirty="0"/>
              <a:t> </a:t>
            </a:r>
            <a:r>
              <a:rPr lang="en-US" dirty="0" err="1"/>
              <a:t>Komplikationen</a:t>
            </a:r>
            <a:r>
              <a:rPr lang="en-US" dirty="0"/>
              <a:t> </a:t>
            </a:r>
            <a:r>
              <a:rPr lang="en-US" dirty="0" err="1"/>
              <a:t>im</a:t>
            </a:r>
            <a:r>
              <a:rPr lang="en-US" dirty="0"/>
              <a:t> </a:t>
            </a:r>
            <a:r>
              <a:rPr lang="en-US" dirty="0" err="1"/>
              <a:t>Bereich</a:t>
            </a:r>
            <a:r>
              <a:rPr lang="en-US" dirty="0"/>
              <a:t> </a:t>
            </a:r>
            <a:r>
              <a:rPr lang="en-US" dirty="0" err="1"/>
              <a:t>lebenswichtiger</a:t>
            </a:r>
            <a:r>
              <a:rPr lang="en-US" dirty="0"/>
              <a:t> </a:t>
            </a:r>
            <a:r>
              <a:rPr lang="en-US" dirty="0" err="1"/>
              <a:t>Funktionen</a:t>
            </a:r>
            <a:r>
              <a:rPr lang="en-US" dirty="0"/>
              <a:t> (</a:t>
            </a:r>
            <a:r>
              <a:rPr lang="en-US" dirty="0" err="1"/>
              <a:t>Herz</a:t>
            </a:r>
            <a:r>
              <a:rPr lang="en-US" dirty="0"/>
              <a:t>, </a:t>
            </a:r>
            <a:r>
              <a:rPr lang="en-US" dirty="0" err="1"/>
              <a:t>Kreislauf</a:t>
            </a:r>
            <a:r>
              <a:rPr lang="en-US" dirty="0"/>
              <a:t>, </a:t>
            </a:r>
            <a:r>
              <a:rPr lang="en-US" dirty="0" err="1"/>
              <a:t>Atmung</a:t>
            </a:r>
            <a:r>
              <a:rPr lang="en-US" dirty="0"/>
              <a:t>, </a:t>
            </a:r>
            <a:r>
              <a:rPr lang="en-US" dirty="0" err="1"/>
              <a:t>Nieren</a:t>
            </a:r>
            <a:r>
              <a:rPr lang="en-US" dirty="0"/>
              <a:t>) und </a:t>
            </a:r>
            <a:r>
              <a:rPr lang="en-US" dirty="0" err="1"/>
              <a:t>bleibende</a:t>
            </a:r>
            <a:r>
              <a:rPr lang="en-US" dirty="0"/>
              <a:t> </a:t>
            </a:r>
            <a:r>
              <a:rPr lang="en-US" dirty="0" err="1"/>
              <a:t>Schäden</a:t>
            </a:r>
            <a:r>
              <a:rPr lang="en-US" dirty="0"/>
              <a:t> (</a:t>
            </a:r>
            <a:r>
              <a:rPr lang="en-US" dirty="0" err="1"/>
              <a:t>z.B.</a:t>
            </a:r>
            <a:r>
              <a:rPr lang="en-US" dirty="0"/>
              <a:t> </a:t>
            </a:r>
            <a:r>
              <a:rPr lang="en-US" dirty="0" err="1"/>
              <a:t>Organversagen</a:t>
            </a:r>
            <a:r>
              <a:rPr lang="en-US" dirty="0"/>
              <a:t>, </a:t>
            </a:r>
            <a:r>
              <a:rPr lang="en-US" dirty="0" err="1"/>
              <a:t>Lähmungen</a:t>
            </a:r>
            <a:r>
              <a:rPr lang="en-US" dirty="0"/>
              <a:t>) </a:t>
            </a:r>
            <a:r>
              <a:rPr lang="en-US" dirty="0" err="1"/>
              <a:t>sind</a:t>
            </a:r>
            <a:r>
              <a:rPr lang="en-US" dirty="0"/>
              <a:t> </a:t>
            </a:r>
            <a:r>
              <a:rPr lang="en-US" dirty="0" err="1"/>
              <a:t>extrem</a:t>
            </a:r>
            <a:r>
              <a:rPr lang="en-US" dirty="0"/>
              <a:t> </a:t>
            </a:r>
            <a:r>
              <a:rPr lang="en-US" dirty="0" err="1"/>
              <a:t>selten</a:t>
            </a:r>
            <a:r>
              <a:rPr lang="en-US" dirty="0"/>
              <a:t>.</a:t>
            </a:r>
          </a:p>
          <a:p>
            <a:endParaRPr lang="en-US" dirty="0"/>
          </a:p>
          <a:p>
            <a:r>
              <a:rPr lang="it-IT" dirty="0"/>
              <a:t>In caso di allergia o ipersensibilità (ad esempio a farmaci, disinfettanti o lattice), possono manifestarsi temporaneamente gonfiore, prurito, starnuti, eruzioni cutanee, vertigini o vomito e altre reazioni lievi simili.</a:t>
            </a:r>
          </a:p>
          <a:p>
            <a:r>
              <a:rPr lang="it-IT" dirty="0"/>
              <a:t>Gravi complicazioni che coinvolgono funzioni vitali (cuore, circolazione, respirazione, reni) e danni permanenti (come paralisi o insufficienza d’organo) sono estremamente rari.</a:t>
            </a:r>
          </a:p>
          <a:p>
            <a:endParaRPr lang="it-IT" dirty="0"/>
          </a:p>
        </p:txBody>
      </p:sp>
    </p:spTree>
    <p:extLst>
      <p:ext uri="{BB962C8B-B14F-4D97-AF65-F5344CB8AC3E}">
        <p14:creationId xmlns:p14="http://schemas.microsoft.com/office/powerpoint/2010/main" val="24394488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23528" y="188640"/>
            <a:ext cx="8229600" cy="4524315"/>
          </a:xfrm>
          <a:prstGeom prst="rect">
            <a:avLst/>
          </a:prstGeom>
          <a:noFill/>
          <a:ln w="9525">
            <a:noFill/>
            <a:miter lim="800000"/>
            <a:headEnd/>
            <a:tailEnd/>
          </a:ln>
        </p:spPr>
        <p:txBody>
          <a:bodyPr>
            <a:spAutoFit/>
          </a:bodyPr>
          <a:lstStyle/>
          <a:p>
            <a:r>
              <a:rPr lang="it-IT" dirty="0" err="1"/>
              <a:t>Auch</a:t>
            </a:r>
            <a:r>
              <a:rPr lang="it-IT" dirty="0"/>
              <a:t> </a:t>
            </a:r>
            <a:r>
              <a:rPr lang="it-IT" dirty="0" err="1"/>
              <a:t>vorbereitende</a:t>
            </a:r>
            <a:r>
              <a:rPr lang="it-IT" dirty="0"/>
              <a:t>, </a:t>
            </a:r>
            <a:r>
              <a:rPr lang="it-IT" dirty="0" err="1"/>
              <a:t>begleitende</a:t>
            </a:r>
            <a:r>
              <a:rPr lang="it-IT" dirty="0"/>
              <a:t> </a:t>
            </a:r>
            <a:r>
              <a:rPr lang="it-IT" dirty="0" err="1"/>
              <a:t>oder</a:t>
            </a:r>
            <a:r>
              <a:rPr lang="it-IT" dirty="0"/>
              <a:t> </a:t>
            </a:r>
            <a:r>
              <a:rPr lang="it-IT" dirty="0" err="1"/>
              <a:t>nachfolgende</a:t>
            </a:r>
            <a:r>
              <a:rPr lang="it-IT" dirty="0"/>
              <a:t> </a:t>
            </a:r>
            <a:r>
              <a:rPr lang="it-IT" dirty="0" err="1"/>
              <a:t>Maßnahmen</a:t>
            </a:r>
            <a:r>
              <a:rPr lang="it-IT" dirty="0"/>
              <a:t> </a:t>
            </a:r>
            <a:r>
              <a:rPr lang="it-IT" dirty="0" err="1"/>
              <a:t>sind</a:t>
            </a:r>
            <a:r>
              <a:rPr lang="it-IT" dirty="0"/>
              <a:t> </a:t>
            </a:r>
            <a:r>
              <a:rPr lang="it-IT" dirty="0" err="1"/>
              <a:t>nicht</a:t>
            </a:r>
            <a:r>
              <a:rPr lang="it-IT" dirty="0"/>
              <a:t> </a:t>
            </a:r>
            <a:r>
              <a:rPr lang="it-IT" dirty="0" err="1"/>
              <a:t>völlig</a:t>
            </a:r>
            <a:r>
              <a:rPr lang="it-IT" dirty="0"/>
              <a:t> </a:t>
            </a:r>
            <a:r>
              <a:rPr lang="it-IT" dirty="0" err="1"/>
              <a:t>frei</a:t>
            </a:r>
            <a:r>
              <a:rPr lang="it-IT" dirty="0"/>
              <a:t> von </a:t>
            </a:r>
            <a:r>
              <a:rPr lang="it-IT" dirty="0" err="1"/>
              <a:t>Risiken</a:t>
            </a:r>
            <a:r>
              <a:rPr lang="it-IT" dirty="0"/>
              <a:t>. So </a:t>
            </a:r>
            <a:r>
              <a:rPr lang="it-IT" dirty="0" err="1"/>
              <a:t>können</a:t>
            </a:r>
            <a:r>
              <a:rPr lang="it-IT" dirty="0"/>
              <a:t> </a:t>
            </a:r>
            <a:r>
              <a:rPr lang="it-IT" dirty="0" err="1"/>
              <a:t>z.B</a:t>
            </a:r>
            <a:r>
              <a:rPr lang="it-IT" dirty="0"/>
              <a:t>. </a:t>
            </a:r>
            <a:r>
              <a:rPr lang="it-IT" dirty="0" err="1"/>
              <a:t>Infusionen</a:t>
            </a:r>
            <a:r>
              <a:rPr lang="it-IT" dirty="0"/>
              <a:t> </a:t>
            </a:r>
            <a:r>
              <a:rPr lang="it-IT" dirty="0" err="1"/>
              <a:t>oder</a:t>
            </a:r>
            <a:r>
              <a:rPr lang="it-IT" dirty="0"/>
              <a:t> </a:t>
            </a:r>
            <a:r>
              <a:rPr lang="it-IT" dirty="0" err="1"/>
              <a:t>Injektionen</a:t>
            </a:r>
            <a:r>
              <a:rPr lang="it-IT" dirty="0"/>
              <a:t> </a:t>
            </a:r>
            <a:r>
              <a:rPr lang="it-IT" dirty="0" err="1"/>
              <a:t>selten</a:t>
            </a:r>
            <a:r>
              <a:rPr lang="it-IT" dirty="0"/>
              <a:t> </a:t>
            </a:r>
            <a:r>
              <a:rPr lang="it-IT" dirty="0" err="1"/>
              <a:t>einmal</a:t>
            </a:r>
            <a:r>
              <a:rPr lang="it-IT" dirty="0"/>
              <a:t> </a:t>
            </a:r>
            <a:r>
              <a:rPr lang="it-IT" dirty="0" err="1"/>
              <a:t>örtliche</a:t>
            </a:r>
            <a:r>
              <a:rPr lang="it-IT" dirty="0"/>
              <a:t> </a:t>
            </a:r>
            <a:r>
              <a:rPr lang="it-IT" dirty="0" err="1"/>
              <a:t>Gewebeschäden</a:t>
            </a:r>
            <a:r>
              <a:rPr lang="it-IT" dirty="0"/>
              <a:t> (</a:t>
            </a:r>
            <a:r>
              <a:rPr lang="it-IT" dirty="0" err="1"/>
              <a:t>Spritzenabszesse</a:t>
            </a:r>
            <a:r>
              <a:rPr lang="it-IT" dirty="0"/>
              <a:t>, </a:t>
            </a:r>
            <a:r>
              <a:rPr lang="it-IT" dirty="0" err="1"/>
              <a:t>Nekrosen</a:t>
            </a:r>
            <a:r>
              <a:rPr lang="it-IT" dirty="0"/>
              <a:t>, </a:t>
            </a:r>
            <a:r>
              <a:rPr lang="it-IT" dirty="0" err="1"/>
              <a:t>Nerven</a:t>
            </a:r>
            <a:r>
              <a:rPr lang="it-IT" dirty="0"/>
              <a:t>- und/</a:t>
            </a:r>
            <a:r>
              <a:rPr lang="it-IT" dirty="0" err="1"/>
              <a:t>oder</a:t>
            </a:r>
            <a:r>
              <a:rPr lang="it-IT" dirty="0"/>
              <a:t> </a:t>
            </a:r>
            <a:r>
              <a:rPr lang="it-IT" dirty="0" err="1"/>
              <a:t>Venenreizungen</a:t>
            </a:r>
            <a:r>
              <a:rPr lang="it-IT" dirty="0"/>
              <a:t> / -</a:t>
            </a:r>
            <a:r>
              <a:rPr lang="it-IT" dirty="0" err="1"/>
              <a:t>entzündungen</a:t>
            </a:r>
            <a:r>
              <a:rPr lang="it-IT" dirty="0"/>
              <a:t>) </a:t>
            </a:r>
            <a:r>
              <a:rPr lang="it-IT" dirty="0" err="1"/>
              <a:t>nach</a:t>
            </a:r>
            <a:r>
              <a:rPr lang="it-IT" dirty="0"/>
              <a:t> </a:t>
            </a:r>
            <a:r>
              <a:rPr lang="it-IT" dirty="0" err="1"/>
              <a:t>sich</a:t>
            </a:r>
            <a:r>
              <a:rPr lang="it-IT" dirty="0"/>
              <a:t> </a:t>
            </a:r>
            <a:r>
              <a:rPr lang="it-IT" dirty="0" err="1"/>
              <a:t>ziehen</a:t>
            </a:r>
            <a:r>
              <a:rPr lang="it-IT" dirty="0"/>
              <a:t>. </a:t>
            </a:r>
          </a:p>
          <a:p>
            <a:endParaRPr lang="it-IT" dirty="0"/>
          </a:p>
          <a:p>
            <a:r>
              <a:rPr lang="it-IT" dirty="0"/>
              <a:t>Anche le misure preparatorie, concomitanti o successive non sono completamente prive di rischi.</a:t>
            </a:r>
          </a:p>
          <a:p>
            <a:r>
              <a:rPr lang="it-IT" dirty="0"/>
              <a:t>Ad esempio, infusioni o iniezioni possono provocare molto raramente lesioni locali dei tessuti (ascessi da iniezione, necrosi, irritazioni e/o infiammazioni di nervi e/o vene).</a:t>
            </a:r>
          </a:p>
          <a:p>
            <a:endParaRPr lang="it-IT" dirty="0"/>
          </a:p>
        </p:txBody>
      </p:sp>
    </p:spTree>
    <p:extLst>
      <p:ext uri="{BB962C8B-B14F-4D97-AF65-F5344CB8AC3E}">
        <p14:creationId xmlns:p14="http://schemas.microsoft.com/office/powerpoint/2010/main" val="30865779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3DAB2-359C-DA05-A712-026FF75AAC7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B7F5129-E419-869E-CE8B-0391B029689D}"/>
              </a:ext>
            </a:extLst>
          </p:cNvPr>
          <p:cNvSpPr txBox="1">
            <a:spLocks noChangeArrowheads="1"/>
          </p:cNvSpPr>
          <p:nvPr/>
        </p:nvSpPr>
        <p:spPr bwMode="auto">
          <a:xfrm>
            <a:off x="323528" y="188640"/>
            <a:ext cx="8229600" cy="5663089"/>
          </a:xfrm>
          <a:prstGeom prst="rect">
            <a:avLst/>
          </a:prstGeom>
          <a:noFill/>
          <a:ln w="9525">
            <a:noFill/>
            <a:miter lim="800000"/>
            <a:headEnd/>
            <a:tailEnd/>
          </a:ln>
        </p:spPr>
        <p:txBody>
          <a:bodyPr>
            <a:spAutoFit/>
          </a:bodyPr>
          <a:lstStyle/>
          <a:p>
            <a:r>
              <a:rPr lang="it-IT" sz="2600" b="1" dirty="0" err="1"/>
              <a:t>Bariatrischer</a:t>
            </a:r>
            <a:r>
              <a:rPr lang="it-IT" sz="2600" b="1" dirty="0"/>
              <a:t> </a:t>
            </a:r>
            <a:r>
              <a:rPr lang="it-IT" sz="2600" b="1" dirty="0" err="1"/>
              <a:t>Eingriff</a:t>
            </a:r>
            <a:r>
              <a:rPr lang="it-IT" sz="2600" b="1" dirty="0"/>
              <a:t> bei </a:t>
            </a:r>
            <a:r>
              <a:rPr lang="it-IT" sz="2600" b="1" dirty="0" err="1"/>
              <a:t>einem</a:t>
            </a:r>
            <a:r>
              <a:rPr lang="it-IT" sz="2600" b="1" dirty="0"/>
              <a:t> </a:t>
            </a:r>
            <a:r>
              <a:rPr lang="it-IT" sz="2600" b="1" dirty="0" err="1"/>
              <a:t>Patienten</a:t>
            </a:r>
            <a:r>
              <a:rPr lang="it-IT" sz="2600" b="1" dirty="0"/>
              <a:t> </a:t>
            </a:r>
            <a:r>
              <a:rPr lang="it-IT" sz="2600" b="1" dirty="0" err="1"/>
              <a:t>mit</a:t>
            </a:r>
            <a:r>
              <a:rPr lang="it-IT" sz="2600" b="1" dirty="0"/>
              <a:t> </a:t>
            </a:r>
            <a:r>
              <a:rPr lang="it-IT" sz="2600" b="1" dirty="0" err="1"/>
              <a:t>Adipositas</a:t>
            </a:r>
            <a:r>
              <a:rPr lang="it-IT" sz="2600" b="1" dirty="0"/>
              <a:t> </a:t>
            </a:r>
            <a:r>
              <a:rPr lang="it-IT" sz="2600" b="1" dirty="0" err="1"/>
              <a:t>permagna</a:t>
            </a:r>
            <a:r>
              <a:rPr lang="it-IT" sz="2600" b="1" dirty="0"/>
              <a:t> und </a:t>
            </a:r>
            <a:r>
              <a:rPr lang="it-IT" sz="2600" b="1" dirty="0" err="1"/>
              <a:t>nicht</a:t>
            </a:r>
            <a:r>
              <a:rPr lang="it-IT" sz="2600" b="1" dirty="0"/>
              <a:t> </a:t>
            </a:r>
            <a:r>
              <a:rPr lang="it-IT" sz="2600" b="1" dirty="0" err="1"/>
              <a:t>beherrschbarer</a:t>
            </a:r>
            <a:r>
              <a:rPr lang="it-IT" sz="2600" b="1" dirty="0"/>
              <a:t> </a:t>
            </a:r>
            <a:r>
              <a:rPr lang="it-IT" sz="2600" b="1" dirty="0" err="1"/>
              <a:t>Insulinresistenz</a:t>
            </a:r>
            <a:endParaRPr lang="it-IT" sz="2600" b="1" dirty="0"/>
          </a:p>
          <a:p>
            <a:r>
              <a:rPr lang="it-IT" sz="2600" b="1" dirty="0" err="1"/>
              <a:t>Zusammenfassung</a:t>
            </a:r>
            <a:endParaRPr lang="it-IT" sz="2600" b="1" dirty="0"/>
          </a:p>
          <a:p>
            <a:r>
              <a:rPr lang="it-IT" sz="2600" b="1" dirty="0" err="1"/>
              <a:t>Anamnese</a:t>
            </a:r>
            <a:r>
              <a:rPr lang="it-IT" sz="2600" b="1" dirty="0"/>
              <a:t> und </a:t>
            </a:r>
            <a:r>
              <a:rPr lang="it-IT" sz="2600" b="1" dirty="0" err="1"/>
              <a:t>klinischer</a:t>
            </a:r>
            <a:r>
              <a:rPr lang="it-IT" sz="2600" b="1" dirty="0"/>
              <a:t> </a:t>
            </a:r>
            <a:r>
              <a:rPr lang="it-IT" sz="2600" b="1" dirty="0" err="1"/>
              <a:t>Befund</a:t>
            </a:r>
            <a:r>
              <a:rPr lang="it-IT" sz="2600" b="1" dirty="0"/>
              <a:t>:</a:t>
            </a:r>
            <a:r>
              <a:rPr lang="it-IT" sz="2600" dirty="0"/>
              <a:t> Bei </a:t>
            </a:r>
            <a:r>
              <a:rPr lang="it-IT" sz="2600" dirty="0" err="1"/>
              <a:t>einem</a:t>
            </a:r>
            <a:r>
              <a:rPr lang="it-IT" sz="2600" dirty="0"/>
              <a:t> 58-jährigen Mann </a:t>
            </a:r>
            <a:r>
              <a:rPr lang="it-IT" sz="2600" dirty="0" err="1"/>
              <a:t>bestand</a:t>
            </a:r>
            <a:r>
              <a:rPr lang="it-IT" sz="2600" dirty="0"/>
              <a:t> </a:t>
            </a:r>
            <a:r>
              <a:rPr lang="it-IT" sz="2600" dirty="0" err="1"/>
              <a:t>seit</a:t>
            </a:r>
            <a:r>
              <a:rPr lang="it-IT" sz="2600" dirty="0"/>
              <a:t> 21 </a:t>
            </a:r>
            <a:r>
              <a:rPr lang="it-IT" sz="2600" dirty="0" err="1"/>
              <a:t>Jahren</a:t>
            </a:r>
            <a:r>
              <a:rPr lang="it-IT" sz="2600" dirty="0"/>
              <a:t> </a:t>
            </a:r>
            <a:r>
              <a:rPr lang="it-IT" sz="2600" dirty="0" err="1"/>
              <a:t>ein</a:t>
            </a:r>
            <a:r>
              <a:rPr lang="it-IT" sz="2600" dirty="0"/>
              <a:t> </a:t>
            </a:r>
            <a:r>
              <a:rPr lang="it-IT" sz="2600" dirty="0" err="1"/>
              <a:t>Typ</a:t>
            </a:r>
            <a:r>
              <a:rPr lang="it-IT" sz="2600" dirty="0"/>
              <a:t> 2 </a:t>
            </a:r>
            <a:r>
              <a:rPr lang="it-IT" sz="2600" dirty="0" err="1"/>
              <a:t>Diabetes</a:t>
            </a:r>
            <a:r>
              <a:rPr lang="it-IT" sz="2600" dirty="0"/>
              <a:t> </a:t>
            </a:r>
            <a:r>
              <a:rPr lang="it-IT" sz="2600" dirty="0" err="1"/>
              <a:t>mellitus</a:t>
            </a:r>
            <a:r>
              <a:rPr lang="it-IT" sz="2600" dirty="0"/>
              <a:t> </a:t>
            </a:r>
            <a:r>
              <a:rPr lang="it-IT" sz="2600" dirty="0" err="1"/>
              <a:t>mit</a:t>
            </a:r>
            <a:r>
              <a:rPr lang="it-IT" sz="2600" dirty="0"/>
              <a:t> </a:t>
            </a:r>
            <a:r>
              <a:rPr lang="it-IT" sz="2600" dirty="0" err="1"/>
              <a:t>zahlreichen</a:t>
            </a:r>
            <a:r>
              <a:rPr lang="it-IT" sz="2600" dirty="0"/>
              <a:t> </a:t>
            </a:r>
            <a:r>
              <a:rPr lang="it-IT" sz="2600" dirty="0" err="1"/>
              <a:t>Folgeschäden</a:t>
            </a:r>
            <a:r>
              <a:rPr lang="it-IT" sz="2600" dirty="0"/>
              <a:t>. </a:t>
            </a:r>
          </a:p>
          <a:p>
            <a:endParaRPr lang="it-IT" sz="2600" dirty="0"/>
          </a:p>
          <a:p>
            <a:r>
              <a:rPr lang="it-IT" sz="2600" b="1" dirty="0"/>
              <a:t>Intervento bariatrico in un paziente con obesità </a:t>
            </a:r>
            <a:r>
              <a:rPr lang="it-IT" sz="2600" b="1" dirty="0" err="1"/>
              <a:t>permagna</a:t>
            </a:r>
            <a:r>
              <a:rPr lang="it-IT" sz="2600" b="1" dirty="0"/>
              <a:t> e </a:t>
            </a:r>
            <a:r>
              <a:rPr lang="it-IT" sz="2600" b="1" dirty="0" err="1"/>
              <a:t>insulino</a:t>
            </a:r>
            <a:r>
              <a:rPr lang="it-IT" sz="2600" b="1" dirty="0"/>
              <a:t>-resistenza incontrollata</a:t>
            </a:r>
          </a:p>
          <a:p>
            <a:r>
              <a:rPr lang="it-IT" sz="2600" b="1" dirty="0"/>
              <a:t>Riassunto</a:t>
            </a:r>
          </a:p>
          <a:p>
            <a:r>
              <a:rPr lang="it-IT" sz="2600" b="1" dirty="0"/>
              <a:t>Anamnesi e quadro clinico:</a:t>
            </a:r>
            <a:r>
              <a:rPr lang="it-IT" sz="2600" dirty="0"/>
              <a:t> Un 58enne maschio presentava da 21 anni diabete mellito di tipo 2 in associazione con numerose complicanze. </a:t>
            </a:r>
          </a:p>
          <a:p>
            <a:endParaRPr lang="it-IT" dirty="0"/>
          </a:p>
        </p:txBody>
      </p:sp>
    </p:spTree>
    <p:extLst>
      <p:ext uri="{BB962C8B-B14F-4D97-AF65-F5344CB8AC3E}">
        <p14:creationId xmlns:p14="http://schemas.microsoft.com/office/powerpoint/2010/main" val="38797238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CE972-4AC7-ABEE-E900-3D8CA65A83F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8C22CE9-BF2C-1C5B-BC29-82CA314A2EBB}"/>
              </a:ext>
            </a:extLst>
          </p:cNvPr>
          <p:cNvSpPr txBox="1">
            <a:spLocks noChangeArrowheads="1"/>
          </p:cNvSpPr>
          <p:nvPr/>
        </p:nvSpPr>
        <p:spPr bwMode="auto">
          <a:xfrm>
            <a:off x="323528" y="188640"/>
            <a:ext cx="8229600" cy="4062651"/>
          </a:xfrm>
          <a:prstGeom prst="rect">
            <a:avLst/>
          </a:prstGeom>
          <a:noFill/>
          <a:ln w="9525">
            <a:noFill/>
            <a:miter lim="800000"/>
            <a:headEnd/>
            <a:tailEnd/>
          </a:ln>
        </p:spPr>
        <p:txBody>
          <a:bodyPr>
            <a:spAutoFit/>
          </a:bodyPr>
          <a:lstStyle/>
          <a:p>
            <a:r>
              <a:rPr lang="it-IT" sz="2600" dirty="0"/>
              <a:t>L'obesità viene ulteriormente suddivisa in classi basate sull'IMC per riflettere la gravità della condizione:</a:t>
            </a:r>
          </a:p>
          <a:p>
            <a:pPr lvl="0"/>
            <a:r>
              <a:rPr lang="it-IT" sz="2600" b="1" dirty="0"/>
              <a:t>Sovrappeso</a:t>
            </a:r>
            <a:r>
              <a:rPr lang="it-IT" sz="2600" dirty="0"/>
              <a:t>: IMC compreso tra 25,0 e 29,9 kg/m²</a:t>
            </a:r>
          </a:p>
          <a:p>
            <a:pPr lvl="0"/>
            <a:r>
              <a:rPr lang="it-IT" sz="2600" b="1" dirty="0"/>
              <a:t>Obesità di I Grado (lieve)</a:t>
            </a:r>
            <a:r>
              <a:rPr lang="it-IT" sz="2600" dirty="0"/>
              <a:t>: IMC compreso tra 30,0 e 34,9 kg/m²</a:t>
            </a:r>
          </a:p>
          <a:p>
            <a:pPr lvl="0"/>
            <a:r>
              <a:rPr lang="it-IT" sz="2600" b="1" dirty="0"/>
              <a:t>Obesità di II Grado (moderata)</a:t>
            </a:r>
            <a:r>
              <a:rPr lang="it-IT" sz="2600" dirty="0"/>
              <a:t>: IMC compreso tra 35,0 e 39,9 kg/m²</a:t>
            </a:r>
          </a:p>
          <a:p>
            <a:pPr lvl="0"/>
            <a:r>
              <a:rPr lang="it-IT" sz="2600" b="1" dirty="0"/>
              <a:t>Obesità di III Grado (grave/morbosa)</a:t>
            </a:r>
            <a:r>
              <a:rPr lang="it-IT" sz="2600" dirty="0"/>
              <a:t>: IMC pari o superiore a 40,0 kg/m².</a:t>
            </a:r>
          </a:p>
          <a:p>
            <a:endParaRPr lang="it-IT" dirty="0"/>
          </a:p>
        </p:txBody>
      </p:sp>
    </p:spTree>
    <p:extLst>
      <p:ext uri="{BB962C8B-B14F-4D97-AF65-F5344CB8AC3E}">
        <p14:creationId xmlns:p14="http://schemas.microsoft.com/office/powerpoint/2010/main" val="2118651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4154984"/>
          </a:xfrm>
          <a:prstGeom prst="rect">
            <a:avLst/>
          </a:prstGeom>
          <a:noFill/>
          <a:ln w="9525">
            <a:noFill/>
            <a:miter lim="800000"/>
            <a:headEnd/>
            <a:tailEnd/>
          </a:ln>
        </p:spPr>
        <p:txBody>
          <a:bodyPr>
            <a:spAutoFit/>
          </a:bodyPr>
          <a:lstStyle/>
          <a:p>
            <a:r>
              <a:rPr lang="de-DE" i="1" dirty="0"/>
              <a:t>Für viele Italiener besteht der wichtigste persönliche Wert in der Zugehörigkeit: darin, ein geschätztes Mitglied einer von ihnen geschätzten Gruppe zu sein.</a:t>
            </a:r>
          </a:p>
          <a:p>
            <a:endParaRPr lang="it-IT" dirty="0"/>
          </a:p>
          <a:p>
            <a:r>
              <a:rPr lang="de-DE" dirty="0"/>
              <a:t>Per </a:t>
            </a:r>
            <a:r>
              <a:rPr lang="de-DE" dirty="0" err="1"/>
              <a:t>molti</a:t>
            </a:r>
            <a:r>
              <a:rPr lang="de-DE" dirty="0"/>
              <a:t> </a:t>
            </a:r>
            <a:r>
              <a:rPr lang="de-DE" dirty="0" err="1"/>
              <a:t>italiani</a:t>
            </a:r>
            <a:r>
              <a:rPr lang="de-DE" dirty="0"/>
              <a:t>, il </a:t>
            </a:r>
            <a:r>
              <a:rPr lang="de-DE" dirty="0" err="1"/>
              <a:t>valore</a:t>
            </a:r>
            <a:r>
              <a:rPr lang="de-DE" dirty="0"/>
              <a:t> individuale più </a:t>
            </a:r>
            <a:r>
              <a:rPr lang="de-DE" dirty="0" err="1"/>
              <a:t>importante</a:t>
            </a:r>
            <a:r>
              <a:rPr lang="de-DE" dirty="0"/>
              <a:t> è </a:t>
            </a:r>
            <a:r>
              <a:rPr lang="de-DE" dirty="0" err="1"/>
              <a:t>l’appartenenza</a:t>
            </a:r>
            <a:r>
              <a:rPr lang="de-DE" dirty="0"/>
              <a:t>, il </a:t>
            </a:r>
            <a:r>
              <a:rPr lang="de-DE" dirty="0" err="1"/>
              <a:t>che</a:t>
            </a:r>
            <a:r>
              <a:rPr lang="de-DE" dirty="0"/>
              <a:t> </a:t>
            </a:r>
            <a:r>
              <a:rPr lang="de-DE" dirty="0" err="1"/>
              <a:t>significa</a:t>
            </a:r>
            <a:r>
              <a:rPr lang="de-DE" dirty="0"/>
              <a:t> </a:t>
            </a:r>
            <a:r>
              <a:rPr lang="de-DE" dirty="0" err="1"/>
              <a:t>essere</a:t>
            </a:r>
            <a:r>
              <a:rPr lang="de-DE" dirty="0"/>
              <a:t> </a:t>
            </a:r>
            <a:r>
              <a:rPr lang="de-DE" dirty="0" err="1"/>
              <a:t>un</a:t>
            </a:r>
            <a:r>
              <a:rPr lang="de-DE" dirty="0"/>
              <a:t> </a:t>
            </a:r>
            <a:r>
              <a:rPr lang="de-DE" dirty="0" err="1"/>
              <a:t>membro</a:t>
            </a:r>
            <a:r>
              <a:rPr lang="de-DE" dirty="0"/>
              <a:t> </a:t>
            </a:r>
            <a:r>
              <a:rPr lang="de-DE" dirty="0" err="1"/>
              <a:t>stimato</a:t>
            </a:r>
            <a:r>
              <a:rPr lang="de-DE" dirty="0"/>
              <a:t> di </a:t>
            </a:r>
            <a:r>
              <a:rPr lang="de-DE" dirty="0" err="1"/>
              <a:t>un</a:t>
            </a:r>
            <a:r>
              <a:rPr lang="de-DE" dirty="0"/>
              <a:t> </a:t>
            </a:r>
            <a:r>
              <a:rPr lang="de-DE" dirty="0" err="1"/>
              <a:t>gruppo</a:t>
            </a:r>
            <a:r>
              <a:rPr lang="de-DE" dirty="0"/>
              <a:t> </a:t>
            </a:r>
            <a:r>
              <a:rPr lang="de-DE" dirty="0" err="1"/>
              <a:t>che</a:t>
            </a:r>
            <a:r>
              <a:rPr lang="de-DE" dirty="0"/>
              <a:t> si </a:t>
            </a:r>
            <a:r>
              <a:rPr lang="de-DE" dirty="0" err="1"/>
              <a:t>apprezza</a:t>
            </a:r>
            <a:r>
              <a:rPr lang="de-DE" dirty="0"/>
              <a:t>.</a:t>
            </a:r>
          </a:p>
          <a:p>
            <a:endParaRPr lang="de-DE" dirty="0"/>
          </a:p>
          <a:p>
            <a:r>
              <a:rPr lang="de-DE" dirty="0"/>
              <a:t>Il </a:t>
            </a:r>
            <a:r>
              <a:rPr lang="de-DE" dirty="0" err="1"/>
              <a:t>valore</a:t>
            </a:r>
            <a:r>
              <a:rPr lang="de-DE" dirty="0"/>
              <a:t> individuale più </a:t>
            </a:r>
            <a:r>
              <a:rPr lang="de-DE" dirty="0" err="1"/>
              <a:t>importante</a:t>
            </a:r>
            <a:r>
              <a:rPr lang="de-DE" dirty="0"/>
              <a:t> per </a:t>
            </a:r>
            <a:r>
              <a:rPr lang="de-DE" dirty="0" err="1"/>
              <a:t>molti</a:t>
            </a:r>
            <a:r>
              <a:rPr lang="de-DE" dirty="0"/>
              <a:t> </a:t>
            </a:r>
            <a:r>
              <a:rPr lang="de-DE" dirty="0" err="1"/>
              <a:t>italiani</a:t>
            </a:r>
            <a:r>
              <a:rPr lang="de-DE" dirty="0"/>
              <a:t> è </a:t>
            </a:r>
            <a:r>
              <a:rPr lang="de-DE" dirty="0" err="1"/>
              <a:t>rappresentato</a:t>
            </a:r>
            <a:r>
              <a:rPr lang="de-DE" dirty="0"/>
              <a:t> </a:t>
            </a:r>
            <a:r>
              <a:rPr lang="de-DE" dirty="0" err="1"/>
              <a:t>dall‘appartenenza</a:t>
            </a:r>
            <a:r>
              <a:rPr lang="de-DE" dirty="0"/>
              <a:t>, </a:t>
            </a:r>
            <a:r>
              <a:rPr lang="de-DE" dirty="0" err="1"/>
              <a:t>dall‘essere</a:t>
            </a:r>
            <a:r>
              <a:rPr lang="de-DE" dirty="0"/>
              <a:t> </a:t>
            </a:r>
            <a:r>
              <a:rPr lang="de-DE" dirty="0" err="1"/>
              <a:t>cioè</a:t>
            </a:r>
            <a:r>
              <a:rPr lang="de-DE" dirty="0"/>
              <a:t> </a:t>
            </a:r>
            <a:r>
              <a:rPr lang="de-DE" dirty="0" err="1"/>
              <a:t>membro</a:t>
            </a:r>
            <a:r>
              <a:rPr lang="de-DE" dirty="0"/>
              <a:t> di </a:t>
            </a:r>
            <a:r>
              <a:rPr lang="de-DE" dirty="0" err="1"/>
              <a:t>un</a:t>
            </a:r>
            <a:r>
              <a:rPr lang="de-DE" dirty="0"/>
              <a:t> </a:t>
            </a:r>
            <a:r>
              <a:rPr lang="de-DE" dirty="0" err="1"/>
              <a:t>gruppo</a:t>
            </a:r>
            <a:r>
              <a:rPr lang="de-DE" dirty="0"/>
              <a:t> in </a:t>
            </a:r>
            <a:r>
              <a:rPr lang="de-DE" dirty="0" err="1"/>
              <a:t>cui</a:t>
            </a:r>
            <a:r>
              <a:rPr lang="de-DE" dirty="0"/>
              <a:t> </a:t>
            </a:r>
            <a:r>
              <a:rPr lang="de-DE" dirty="0" err="1"/>
              <a:t>sono</a:t>
            </a:r>
            <a:r>
              <a:rPr lang="de-DE" dirty="0"/>
              <a:t> </a:t>
            </a:r>
            <a:r>
              <a:rPr lang="de-DE" dirty="0" err="1"/>
              <a:t>stimati</a:t>
            </a:r>
            <a:r>
              <a:rPr lang="de-DE" dirty="0"/>
              <a:t> e </a:t>
            </a:r>
            <a:r>
              <a:rPr lang="de-DE" dirty="0" err="1"/>
              <a:t>che</a:t>
            </a:r>
            <a:r>
              <a:rPr lang="de-DE" dirty="0"/>
              <a:t> </a:t>
            </a:r>
            <a:r>
              <a:rPr lang="de-DE" dirty="0" err="1"/>
              <a:t>loro</a:t>
            </a:r>
            <a:r>
              <a:rPr lang="de-DE" dirty="0"/>
              <a:t> </a:t>
            </a:r>
            <a:r>
              <a:rPr lang="de-DE" dirty="0" err="1"/>
              <a:t>stessi</a:t>
            </a:r>
            <a:r>
              <a:rPr lang="de-DE" dirty="0"/>
              <a:t> </a:t>
            </a:r>
            <a:r>
              <a:rPr lang="de-DE" dirty="0" err="1"/>
              <a:t>stimano</a:t>
            </a:r>
            <a:r>
              <a:rPr lang="de-DE" dirty="0"/>
              <a:t>.</a:t>
            </a:r>
            <a:endParaRPr lang="it-IT" dirty="0"/>
          </a:p>
        </p:txBody>
      </p:sp>
    </p:spTree>
    <p:extLst>
      <p:ext uri="{BB962C8B-B14F-4D97-AF65-F5344CB8AC3E}">
        <p14:creationId xmlns:p14="http://schemas.microsoft.com/office/powerpoint/2010/main" val="21737884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CE2E9-C679-076B-218D-D3666D3596F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6093C79-1B3A-79D3-960E-D129106E4AC7}"/>
              </a:ext>
            </a:extLst>
          </p:cNvPr>
          <p:cNvSpPr txBox="1">
            <a:spLocks noChangeArrowheads="1"/>
          </p:cNvSpPr>
          <p:nvPr/>
        </p:nvSpPr>
        <p:spPr bwMode="auto">
          <a:xfrm>
            <a:off x="323528" y="188640"/>
            <a:ext cx="8229600" cy="3262432"/>
          </a:xfrm>
          <a:prstGeom prst="rect">
            <a:avLst/>
          </a:prstGeom>
          <a:noFill/>
          <a:ln w="9525">
            <a:noFill/>
            <a:miter lim="800000"/>
            <a:headEnd/>
            <a:tailEnd/>
          </a:ln>
        </p:spPr>
        <p:txBody>
          <a:bodyPr>
            <a:spAutoFit/>
          </a:bodyPr>
          <a:lstStyle/>
          <a:p>
            <a:r>
              <a:rPr lang="it-IT" sz="2600" dirty="0"/>
              <a:t>Una </a:t>
            </a:r>
            <a:r>
              <a:rPr lang="it-IT" sz="2600" b="1" dirty="0"/>
              <a:t>complicanza</a:t>
            </a:r>
            <a:r>
              <a:rPr lang="it-IT" sz="2600" dirty="0"/>
              <a:t> è un evento anomalo e imprevisto che si verifica durante o dopo un trattamento, come un intervento chirurgico, mentre una </a:t>
            </a:r>
            <a:r>
              <a:rPr lang="it-IT" sz="2600" b="1" dirty="0"/>
              <a:t>sequela</a:t>
            </a:r>
            <a:r>
              <a:rPr lang="it-IT" sz="2600" dirty="0"/>
              <a:t> è una conseguenza a lungo termine di una malattia o di una lesione. La differenza principale è il fattore temporale: le complicanze sono immediate e spesso temporanee, mentre le sequele sono persistenti e durature. </a:t>
            </a:r>
          </a:p>
          <a:p>
            <a:endParaRPr lang="it-IT" dirty="0"/>
          </a:p>
        </p:txBody>
      </p:sp>
    </p:spTree>
    <p:extLst>
      <p:ext uri="{BB962C8B-B14F-4D97-AF65-F5344CB8AC3E}">
        <p14:creationId xmlns:p14="http://schemas.microsoft.com/office/powerpoint/2010/main" val="19716958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DCF80-2B49-0BDB-869E-CC972617202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0BA3D3B-4FC5-28D8-7636-059D2C176CF5}"/>
              </a:ext>
            </a:extLst>
          </p:cNvPr>
          <p:cNvSpPr txBox="1">
            <a:spLocks noChangeArrowheads="1"/>
          </p:cNvSpPr>
          <p:nvPr/>
        </p:nvSpPr>
        <p:spPr bwMode="auto">
          <a:xfrm>
            <a:off x="323528" y="188640"/>
            <a:ext cx="8229600" cy="6432530"/>
          </a:xfrm>
          <a:prstGeom prst="rect">
            <a:avLst/>
          </a:prstGeom>
          <a:noFill/>
          <a:ln w="9525">
            <a:noFill/>
            <a:miter lim="800000"/>
            <a:headEnd/>
            <a:tailEnd/>
          </a:ln>
        </p:spPr>
        <p:txBody>
          <a:bodyPr>
            <a:spAutoFit/>
          </a:bodyPr>
          <a:lstStyle/>
          <a:p>
            <a:r>
              <a:rPr lang="it-IT" sz="2600" dirty="0"/>
              <a:t>Es lag </a:t>
            </a:r>
            <a:r>
              <a:rPr lang="it-IT" sz="2600" dirty="0" err="1"/>
              <a:t>eine</a:t>
            </a:r>
            <a:r>
              <a:rPr lang="it-IT" sz="2600" dirty="0"/>
              <a:t> </a:t>
            </a:r>
            <a:r>
              <a:rPr lang="it-IT" sz="2600" dirty="0" err="1"/>
              <a:t>Adipositas</a:t>
            </a:r>
            <a:r>
              <a:rPr lang="it-IT" sz="2600" dirty="0"/>
              <a:t> Grad III </a:t>
            </a:r>
            <a:r>
              <a:rPr lang="it-IT" sz="2600" dirty="0" err="1"/>
              <a:t>mit</a:t>
            </a:r>
            <a:r>
              <a:rPr lang="it-IT" sz="2600" dirty="0"/>
              <a:t> </a:t>
            </a:r>
            <a:r>
              <a:rPr lang="it-IT" sz="2600" dirty="0" err="1"/>
              <a:t>einem</a:t>
            </a:r>
            <a:r>
              <a:rPr lang="it-IT" sz="2600" dirty="0"/>
              <a:t> Body-Mass-Index von 42,7 kg/m</a:t>
            </a:r>
            <a:r>
              <a:rPr lang="it-IT" sz="2600" baseline="30000" dirty="0"/>
              <a:t>2</a:t>
            </a:r>
            <a:r>
              <a:rPr lang="it-IT" sz="2600" dirty="0"/>
              <a:t> (190 cm, 154 kg) </a:t>
            </a:r>
            <a:r>
              <a:rPr lang="it-IT" sz="2600" dirty="0" err="1"/>
              <a:t>vor</a:t>
            </a:r>
            <a:r>
              <a:rPr lang="it-IT" sz="2600" dirty="0"/>
              <a:t>, </a:t>
            </a:r>
            <a:r>
              <a:rPr lang="it-IT" sz="2600" dirty="0" err="1"/>
              <a:t>der</a:t>
            </a:r>
            <a:r>
              <a:rPr lang="it-IT" sz="2600" dirty="0"/>
              <a:t> </a:t>
            </a:r>
            <a:r>
              <a:rPr lang="it-IT" sz="2600" dirty="0" err="1"/>
              <a:t>Bauchumfang</a:t>
            </a:r>
            <a:r>
              <a:rPr lang="it-IT" sz="2600" dirty="0"/>
              <a:t> </a:t>
            </a:r>
            <a:r>
              <a:rPr lang="it-IT" sz="2600" dirty="0" err="1"/>
              <a:t>betrug</a:t>
            </a:r>
            <a:r>
              <a:rPr lang="it-IT" sz="2600" dirty="0"/>
              <a:t> 141 cm. </a:t>
            </a:r>
            <a:r>
              <a:rPr lang="it-IT" sz="2600" dirty="0" err="1"/>
              <a:t>Nach</a:t>
            </a:r>
            <a:r>
              <a:rPr lang="it-IT" sz="2600" dirty="0"/>
              <a:t> </a:t>
            </a:r>
            <a:r>
              <a:rPr lang="it-IT" sz="2600" dirty="0" err="1"/>
              <a:t>Erschöpfung</a:t>
            </a:r>
            <a:r>
              <a:rPr lang="it-IT" sz="2600" dirty="0"/>
              <a:t> </a:t>
            </a:r>
            <a:r>
              <a:rPr lang="it-IT" sz="2600" dirty="0" err="1"/>
              <a:t>der</a:t>
            </a:r>
            <a:r>
              <a:rPr lang="it-IT" sz="2600" dirty="0"/>
              <a:t> </a:t>
            </a:r>
            <a:r>
              <a:rPr lang="it-IT" sz="2600" dirty="0" err="1"/>
              <a:t>leitlinienkonformen</a:t>
            </a:r>
            <a:r>
              <a:rPr lang="it-IT" sz="2600" dirty="0"/>
              <a:t> </a:t>
            </a:r>
            <a:r>
              <a:rPr lang="it-IT" sz="2600" dirty="0" err="1"/>
              <a:t>ambulanten</a:t>
            </a:r>
            <a:r>
              <a:rPr lang="it-IT" sz="2600" dirty="0"/>
              <a:t> </a:t>
            </a:r>
            <a:r>
              <a:rPr lang="it-IT" sz="2600" dirty="0" err="1"/>
              <a:t>konservativen</a:t>
            </a:r>
            <a:r>
              <a:rPr lang="it-IT" sz="2600" dirty="0"/>
              <a:t> </a:t>
            </a:r>
            <a:r>
              <a:rPr lang="it-IT" sz="2600" dirty="0" err="1"/>
              <a:t>Behandlung</a:t>
            </a:r>
            <a:r>
              <a:rPr lang="it-IT" sz="2600" dirty="0"/>
              <a:t> </a:t>
            </a:r>
            <a:r>
              <a:rPr lang="it-IT" sz="2600" dirty="0" err="1"/>
              <a:t>im</a:t>
            </a:r>
            <a:r>
              <a:rPr lang="it-IT" sz="2600" dirty="0"/>
              <a:t> </a:t>
            </a:r>
            <a:r>
              <a:rPr lang="it-IT" sz="2600" dirty="0" err="1"/>
              <a:t>Rahmen</a:t>
            </a:r>
            <a:r>
              <a:rPr lang="it-IT" sz="2600" dirty="0"/>
              <a:t> </a:t>
            </a:r>
            <a:r>
              <a:rPr lang="it-IT" sz="2600" dirty="0" err="1"/>
              <a:t>des</a:t>
            </a:r>
            <a:r>
              <a:rPr lang="it-IT" sz="2600" dirty="0"/>
              <a:t> </a:t>
            </a:r>
            <a:r>
              <a:rPr lang="it-IT" sz="2600" dirty="0" err="1"/>
              <a:t>Disease</a:t>
            </a:r>
            <a:r>
              <a:rPr lang="it-IT" sz="2600" dirty="0"/>
              <a:t> Management </a:t>
            </a:r>
            <a:r>
              <a:rPr lang="it-IT" sz="2600" dirty="0" err="1"/>
              <a:t>Programmes</a:t>
            </a:r>
            <a:r>
              <a:rPr lang="it-IT" sz="2600" dirty="0"/>
              <a:t> </a:t>
            </a:r>
            <a:r>
              <a:rPr lang="it-IT" sz="2600" dirty="0" err="1"/>
              <a:t>Diabetes</a:t>
            </a:r>
            <a:r>
              <a:rPr lang="it-IT" sz="2600" dirty="0"/>
              <a:t> </a:t>
            </a:r>
            <a:r>
              <a:rPr lang="it-IT" sz="2600" dirty="0" err="1"/>
              <a:t>erfolgte</a:t>
            </a:r>
            <a:r>
              <a:rPr lang="it-IT" sz="2600" dirty="0"/>
              <a:t> die </a:t>
            </a:r>
            <a:r>
              <a:rPr lang="it-IT" sz="2600" dirty="0" err="1"/>
              <a:t>Vorstellung</a:t>
            </a:r>
            <a:r>
              <a:rPr lang="it-IT" sz="2600" dirty="0"/>
              <a:t> </a:t>
            </a:r>
            <a:r>
              <a:rPr lang="it-IT" sz="2600" dirty="0" err="1"/>
              <a:t>im</a:t>
            </a:r>
            <a:r>
              <a:rPr lang="it-IT" sz="2600" dirty="0"/>
              <a:t> </a:t>
            </a:r>
            <a:r>
              <a:rPr lang="it-IT" sz="2600" dirty="0" err="1"/>
              <a:t>Fachkrankenhaus</a:t>
            </a:r>
            <a:r>
              <a:rPr lang="it-IT" sz="2600" dirty="0"/>
              <a:t>.</a:t>
            </a:r>
          </a:p>
          <a:p>
            <a:endParaRPr lang="it-IT" sz="2600" dirty="0"/>
          </a:p>
          <a:p>
            <a:r>
              <a:rPr lang="it-IT" sz="2600" dirty="0"/>
              <a:t>Il paziente era affetto da obesità di grado III con Indice di Massa Corporea di 42,7 kg/m² (190 cm, 154 kg) e circonferenza addominale di 141 cm. Con l’esaurimento del trattamento conservativo ambulatoriale conforme alle linee guida contenute nel </a:t>
            </a:r>
            <a:r>
              <a:rPr lang="it-IT" sz="2600" dirty="0" err="1"/>
              <a:t>Disease</a:t>
            </a:r>
            <a:r>
              <a:rPr lang="it-IT" sz="2600" dirty="0"/>
              <a:t> Management Program per il diabete, il caso è stato preso in carico da un reparto ospedaliero dedicato.</a:t>
            </a:r>
          </a:p>
          <a:p>
            <a:endParaRPr lang="it-IT" dirty="0"/>
          </a:p>
          <a:p>
            <a:endParaRPr lang="it-IT" dirty="0"/>
          </a:p>
        </p:txBody>
      </p:sp>
    </p:spTree>
    <p:extLst>
      <p:ext uri="{BB962C8B-B14F-4D97-AF65-F5344CB8AC3E}">
        <p14:creationId xmlns:p14="http://schemas.microsoft.com/office/powerpoint/2010/main" val="23300759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1CC19-F2E2-6B27-BBFD-4D01CFD0034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08A3677-9975-CEBC-87DD-C0C90C370742}"/>
              </a:ext>
            </a:extLst>
          </p:cNvPr>
          <p:cNvSpPr txBox="1">
            <a:spLocks noChangeArrowheads="1"/>
          </p:cNvSpPr>
          <p:nvPr/>
        </p:nvSpPr>
        <p:spPr bwMode="auto">
          <a:xfrm>
            <a:off x="323528" y="188640"/>
            <a:ext cx="8229600" cy="5201424"/>
          </a:xfrm>
          <a:prstGeom prst="rect">
            <a:avLst/>
          </a:prstGeom>
          <a:noFill/>
          <a:ln w="9525">
            <a:noFill/>
            <a:miter lim="800000"/>
            <a:headEnd/>
            <a:tailEnd/>
          </a:ln>
        </p:spPr>
        <p:txBody>
          <a:bodyPr>
            <a:spAutoFit/>
          </a:bodyPr>
          <a:lstStyle/>
          <a:p>
            <a:r>
              <a:rPr lang="it-IT" sz="2800" dirty="0"/>
              <a:t>Il </a:t>
            </a:r>
            <a:r>
              <a:rPr lang="it-IT" sz="2800" dirty="0" err="1"/>
              <a:t>Disease</a:t>
            </a:r>
            <a:r>
              <a:rPr lang="it-IT" sz="2800" dirty="0"/>
              <a:t> Management (DM) è una metodologia basata su un approccio integrato alla malattia, teso al miglioramento dei risultati clinici e della qualità dei servizi offerti all’ utente, nell’ottica di una razionalizzazione delle spese. Il DM si basa sull’analisi di dati clinici ed economici e, quindi, sulla creazione di un modello dell’intero iter diagnostico-terapeutico legato alla patologia considerata finalizzato all’individuazione di interventi atti a migliorare i servizi offerti all’ utente, nonché ad ottimizzare i costi complessivi. </a:t>
            </a:r>
            <a:endParaRPr lang="it-IT" dirty="0"/>
          </a:p>
          <a:p>
            <a:endParaRPr lang="it-IT" dirty="0"/>
          </a:p>
        </p:txBody>
      </p:sp>
    </p:spTree>
    <p:extLst>
      <p:ext uri="{BB962C8B-B14F-4D97-AF65-F5344CB8AC3E}">
        <p14:creationId xmlns:p14="http://schemas.microsoft.com/office/powerpoint/2010/main" val="9617387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1DD99-525C-D5BE-F515-39E34C06485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6B0741A-28FB-B86D-E296-28E1E5116AB8}"/>
              </a:ext>
            </a:extLst>
          </p:cNvPr>
          <p:cNvSpPr txBox="1">
            <a:spLocks noChangeArrowheads="1"/>
          </p:cNvSpPr>
          <p:nvPr/>
        </p:nvSpPr>
        <p:spPr bwMode="auto">
          <a:xfrm>
            <a:off x="323528" y="188640"/>
            <a:ext cx="8229600" cy="4893647"/>
          </a:xfrm>
          <a:prstGeom prst="rect">
            <a:avLst/>
          </a:prstGeom>
          <a:noFill/>
          <a:ln w="9525">
            <a:noFill/>
            <a:miter lim="800000"/>
            <a:headEnd/>
            <a:tailEnd/>
          </a:ln>
        </p:spPr>
        <p:txBody>
          <a:bodyPr>
            <a:spAutoFit/>
          </a:bodyPr>
          <a:lstStyle/>
          <a:p>
            <a:r>
              <a:rPr lang="it-IT" sz="2600" b="1" dirty="0" err="1"/>
              <a:t>Untersuchungen</a:t>
            </a:r>
            <a:r>
              <a:rPr lang="it-IT" sz="2600" b="1" dirty="0"/>
              <a:t>:</a:t>
            </a:r>
            <a:r>
              <a:rPr lang="it-IT" sz="2600" dirty="0"/>
              <a:t> Die </a:t>
            </a:r>
            <a:r>
              <a:rPr lang="it-IT" sz="2600" dirty="0" err="1"/>
              <a:t>Durchbrechung</a:t>
            </a:r>
            <a:r>
              <a:rPr lang="it-IT" sz="2600" dirty="0"/>
              <a:t> </a:t>
            </a:r>
            <a:r>
              <a:rPr lang="it-IT" sz="2600" dirty="0" err="1"/>
              <a:t>der</a:t>
            </a:r>
            <a:r>
              <a:rPr lang="it-IT" sz="2600" dirty="0"/>
              <a:t> </a:t>
            </a:r>
            <a:r>
              <a:rPr lang="it-IT" sz="2600" dirty="0" err="1"/>
              <a:t>Insulinresistenz</a:t>
            </a:r>
            <a:r>
              <a:rPr lang="it-IT" sz="2600" dirty="0"/>
              <a:t> </a:t>
            </a:r>
            <a:r>
              <a:rPr lang="it-IT" sz="2600" dirty="0" err="1"/>
              <a:t>gelang</a:t>
            </a:r>
            <a:r>
              <a:rPr lang="it-IT" sz="2600" dirty="0"/>
              <a:t> </a:t>
            </a:r>
            <a:r>
              <a:rPr lang="it-IT" sz="2600" dirty="0" err="1"/>
              <a:t>auch</a:t>
            </a:r>
            <a:r>
              <a:rPr lang="it-IT" sz="2600" dirty="0"/>
              <a:t> </a:t>
            </a:r>
            <a:r>
              <a:rPr lang="it-IT" sz="2600" dirty="0" err="1"/>
              <a:t>mit</a:t>
            </a:r>
            <a:r>
              <a:rPr lang="it-IT" sz="2600" dirty="0"/>
              <a:t> </a:t>
            </a:r>
            <a:r>
              <a:rPr lang="it-IT" sz="2600" dirty="0" err="1"/>
              <a:t>differenzierten</a:t>
            </a:r>
            <a:r>
              <a:rPr lang="it-IT" sz="2600" dirty="0"/>
              <a:t> </a:t>
            </a:r>
            <a:r>
              <a:rPr lang="it-IT" sz="2600" dirty="0" err="1"/>
              <a:t>Maßnahmen</a:t>
            </a:r>
            <a:r>
              <a:rPr lang="it-IT" sz="2600" dirty="0"/>
              <a:t> </a:t>
            </a:r>
            <a:r>
              <a:rPr lang="it-IT" sz="2600" dirty="0" err="1"/>
              <a:t>nicht</a:t>
            </a:r>
            <a:r>
              <a:rPr lang="it-IT" sz="2600" dirty="0"/>
              <a:t>, </a:t>
            </a:r>
            <a:r>
              <a:rPr lang="it-IT" sz="2600" dirty="0" err="1"/>
              <a:t>letztlich</a:t>
            </a:r>
            <a:r>
              <a:rPr lang="it-IT" sz="2600" dirty="0"/>
              <a:t> war </a:t>
            </a:r>
            <a:r>
              <a:rPr lang="it-IT" sz="2600" dirty="0" err="1"/>
              <a:t>eine</a:t>
            </a:r>
            <a:r>
              <a:rPr lang="it-IT" sz="2600" dirty="0"/>
              <a:t> </a:t>
            </a:r>
            <a:r>
              <a:rPr lang="it-IT" sz="2600" dirty="0" err="1"/>
              <a:t>Blutzuckerkontrolle</a:t>
            </a:r>
            <a:r>
              <a:rPr lang="it-IT" sz="2600" dirty="0"/>
              <a:t> </a:t>
            </a:r>
            <a:r>
              <a:rPr lang="it-IT" sz="2600" dirty="0" err="1"/>
              <a:t>nur</a:t>
            </a:r>
            <a:r>
              <a:rPr lang="it-IT" sz="2600" dirty="0"/>
              <a:t> </a:t>
            </a:r>
            <a:r>
              <a:rPr lang="it-IT" sz="2600" dirty="0" err="1"/>
              <a:t>mit</a:t>
            </a:r>
            <a:r>
              <a:rPr lang="it-IT" sz="2600" dirty="0"/>
              <a:t> </a:t>
            </a:r>
            <a:r>
              <a:rPr lang="it-IT" sz="2600" dirty="0" err="1"/>
              <a:t>Insulinpumpentherapie</a:t>
            </a:r>
            <a:r>
              <a:rPr lang="it-IT" sz="2600" dirty="0"/>
              <a:t> und </a:t>
            </a:r>
            <a:r>
              <a:rPr lang="it-IT" sz="2600" dirty="0" err="1"/>
              <a:t>zusätzlicher</a:t>
            </a:r>
            <a:r>
              <a:rPr lang="it-IT" sz="2600" dirty="0"/>
              <a:t> </a:t>
            </a:r>
            <a:r>
              <a:rPr lang="it-IT" sz="2600" dirty="0" err="1"/>
              <a:t>Insulingabe</a:t>
            </a:r>
            <a:r>
              <a:rPr lang="it-IT" sz="2600" dirty="0"/>
              <a:t> </a:t>
            </a:r>
            <a:r>
              <a:rPr lang="it-IT" sz="2600" dirty="0" err="1"/>
              <a:t>zu</a:t>
            </a:r>
            <a:r>
              <a:rPr lang="it-IT" sz="2600" dirty="0"/>
              <a:t> </a:t>
            </a:r>
            <a:r>
              <a:rPr lang="it-IT" sz="2600" dirty="0" err="1"/>
              <a:t>den</a:t>
            </a:r>
            <a:r>
              <a:rPr lang="it-IT" sz="2600" dirty="0"/>
              <a:t> </a:t>
            </a:r>
            <a:r>
              <a:rPr lang="it-IT" sz="2600" dirty="0" err="1"/>
              <a:t>Mahlzeiten</a:t>
            </a:r>
            <a:r>
              <a:rPr lang="it-IT" sz="2600" dirty="0"/>
              <a:t> </a:t>
            </a:r>
            <a:r>
              <a:rPr lang="it-IT" sz="2600" dirty="0" err="1"/>
              <a:t>möglich</a:t>
            </a:r>
            <a:r>
              <a:rPr lang="it-IT" sz="2600" dirty="0"/>
              <a:t>, </a:t>
            </a:r>
            <a:r>
              <a:rPr lang="it-IT" sz="2600" dirty="0" err="1"/>
              <a:t>mit</a:t>
            </a:r>
            <a:r>
              <a:rPr lang="it-IT" sz="2600" dirty="0"/>
              <a:t> </a:t>
            </a:r>
            <a:r>
              <a:rPr lang="it-IT" sz="2600" dirty="0" err="1"/>
              <a:t>mittleren</a:t>
            </a:r>
            <a:r>
              <a:rPr lang="it-IT" sz="2600" dirty="0"/>
              <a:t> </a:t>
            </a:r>
            <a:r>
              <a:rPr lang="it-IT" sz="2600" dirty="0" err="1"/>
              <a:t>Tagesinsulinmengen</a:t>
            </a:r>
            <a:r>
              <a:rPr lang="it-IT" sz="2600" dirty="0"/>
              <a:t> von </a:t>
            </a:r>
            <a:r>
              <a:rPr lang="it-IT" sz="2600" dirty="0" err="1"/>
              <a:t>über</a:t>
            </a:r>
            <a:r>
              <a:rPr lang="it-IT" sz="2600" dirty="0"/>
              <a:t> 500 IE. </a:t>
            </a:r>
          </a:p>
          <a:p>
            <a:endParaRPr lang="it-IT" sz="2600" dirty="0"/>
          </a:p>
          <a:p>
            <a:r>
              <a:rPr lang="it-IT" sz="2600" b="1" dirty="0"/>
              <a:t>Analisi:</a:t>
            </a:r>
            <a:r>
              <a:rPr lang="it-IT" sz="2600" dirty="0"/>
              <a:t> A seguito dell’insuccesso nel contrasto dell’</a:t>
            </a:r>
            <a:r>
              <a:rPr lang="it-IT" sz="2600" dirty="0" err="1"/>
              <a:t>insulino</a:t>
            </a:r>
            <a:r>
              <a:rPr lang="it-IT" sz="2600" dirty="0"/>
              <a:t>-resistenza anche con misure differenziate, è stato possibile effettuare il controllo della glicemia solo mediante terapia con microinfusore insulinico e somministrazione aggiuntiva ai pasti, con dosi giornaliere medie di insulina superiori a 500 UI. </a:t>
            </a:r>
          </a:p>
        </p:txBody>
      </p:sp>
    </p:spTree>
    <p:extLst>
      <p:ext uri="{BB962C8B-B14F-4D97-AF65-F5344CB8AC3E}">
        <p14:creationId xmlns:p14="http://schemas.microsoft.com/office/powerpoint/2010/main" val="9292407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81618-6F52-BEA6-8D90-5BF4240BB5F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6B81A2F-E990-9E96-40D3-E7E6C7476CE6}"/>
              </a:ext>
            </a:extLst>
          </p:cNvPr>
          <p:cNvSpPr txBox="1">
            <a:spLocks noChangeArrowheads="1"/>
          </p:cNvSpPr>
          <p:nvPr/>
        </p:nvSpPr>
        <p:spPr bwMode="auto">
          <a:xfrm>
            <a:off x="323528" y="188640"/>
            <a:ext cx="8229600" cy="4893647"/>
          </a:xfrm>
          <a:prstGeom prst="rect">
            <a:avLst/>
          </a:prstGeom>
          <a:noFill/>
          <a:ln w="9525">
            <a:noFill/>
            <a:miter lim="800000"/>
            <a:headEnd/>
            <a:tailEnd/>
          </a:ln>
        </p:spPr>
        <p:txBody>
          <a:bodyPr>
            <a:spAutoFit/>
          </a:bodyPr>
          <a:lstStyle/>
          <a:p>
            <a:r>
              <a:rPr lang="it-IT" sz="2600" dirty="0"/>
              <a:t>Die </a:t>
            </a:r>
            <a:r>
              <a:rPr lang="it-IT" sz="2600" dirty="0" err="1"/>
              <a:t>Lebensqualität</a:t>
            </a:r>
            <a:r>
              <a:rPr lang="it-IT" sz="2600" dirty="0"/>
              <a:t> und die </a:t>
            </a:r>
            <a:r>
              <a:rPr lang="it-IT" sz="2600" dirty="0" err="1"/>
              <a:t>Möglichkeiten</a:t>
            </a:r>
            <a:r>
              <a:rPr lang="it-IT" sz="2600" dirty="0"/>
              <a:t> </a:t>
            </a:r>
            <a:r>
              <a:rPr lang="it-IT" sz="2600" dirty="0" err="1"/>
              <a:t>zu</a:t>
            </a:r>
            <a:r>
              <a:rPr lang="it-IT" sz="2600" dirty="0"/>
              <a:t> </a:t>
            </a:r>
            <a:r>
              <a:rPr lang="it-IT" sz="2600" dirty="0" err="1"/>
              <a:t>körperlicher</a:t>
            </a:r>
            <a:r>
              <a:rPr lang="it-IT" sz="2600" dirty="0"/>
              <a:t> </a:t>
            </a:r>
            <a:r>
              <a:rPr lang="it-IT" sz="2600" dirty="0" err="1"/>
              <a:t>Bewegung</a:t>
            </a:r>
            <a:r>
              <a:rPr lang="it-IT" sz="2600" dirty="0"/>
              <a:t> </a:t>
            </a:r>
            <a:r>
              <a:rPr lang="it-IT" sz="2600" dirty="0" err="1"/>
              <a:t>waren</a:t>
            </a:r>
            <a:r>
              <a:rPr lang="it-IT" sz="2600" dirty="0"/>
              <a:t> bei dem </a:t>
            </a:r>
            <a:r>
              <a:rPr lang="it-IT" sz="2600" dirty="0" err="1"/>
              <a:t>Patienten</a:t>
            </a:r>
            <a:r>
              <a:rPr lang="it-IT" sz="2600" dirty="0"/>
              <a:t> </a:t>
            </a:r>
            <a:r>
              <a:rPr lang="it-IT" sz="2600" dirty="0" err="1"/>
              <a:t>stark</a:t>
            </a:r>
            <a:r>
              <a:rPr lang="it-IT" sz="2600" dirty="0"/>
              <a:t> </a:t>
            </a:r>
            <a:r>
              <a:rPr lang="it-IT" sz="2600" dirty="0" err="1"/>
              <a:t>eingeschränkt</a:t>
            </a:r>
            <a:r>
              <a:rPr lang="it-IT" sz="2600" dirty="0"/>
              <a:t>. Im </a:t>
            </a:r>
            <a:r>
              <a:rPr lang="it-IT" sz="2600" dirty="0" err="1"/>
              <a:t>interdisziplinären</a:t>
            </a:r>
            <a:r>
              <a:rPr lang="it-IT" sz="2600" dirty="0"/>
              <a:t> </a:t>
            </a:r>
            <a:r>
              <a:rPr lang="it-IT" sz="2600" dirty="0" err="1"/>
              <a:t>Dialog</a:t>
            </a:r>
            <a:r>
              <a:rPr lang="it-IT" sz="2600" dirty="0"/>
              <a:t> </a:t>
            </a:r>
            <a:r>
              <a:rPr lang="it-IT" sz="2600" dirty="0" err="1"/>
              <a:t>wurde</a:t>
            </a:r>
            <a:r>
              <a:rPr lang="it-IT" sz="2600" dirty="0"/>
              <a:t> </a:t>
            </a:r>
            <a:r>
              <a:rPr lang="it-IT" sz="2600" dirty="0" err="1"/>
              <a:t>zusammen</a:t>
            </a:r>
            <a:r>
              <a:rPr lang="it-IT" sz="2600" dirty="0"/>
              <a:t> </a:t>
            </a:r>
            <a:r>
              <a:rPr lang="it-IT" sz="2600" dirty="0" err="1"/>
              <a:t>mit</a:t>
            </a:r>
            <a:r>
              <a:rPr lang="it-IT" sz="2600" dirty="0"/>
              <a:t> dem </a:t>
            </a:r>
            <a:r>
              <a:rPr lang="it-IT" sz="2600" dirty="0" err="1"/>
              <a:t>Patienten</a:t>
            </a:r>
            <a:r>
              <a:rPr lang="it-IT" sz="2600" dirty="0"/>
              <a:t> die </a:t>
            </a:r>
            <a:r>
              <a:rPr lang="it-IT" sz="2600" dirty="0" err="1"/>
              <a:t>Indikation</a:t>
            </a:r>
            <a:r>
              <a:rPr lang="it-IT" sz="2600" dirty="0"/>
              <a:t> </a:t>
            </a:r>
            <a:r>
              <a:rPr lang="it-IT" sz="2600" dirty="0" err="1"/>
              <a:t>entsprechend</a:t>
            </a:r>
            <a:r>
              <a:rPr lang="it-IT" sz="2600" dirty="0"/>
              <a:t> </a:t>
            </a:r>
            <a:r>
              <a:rPr lang="it-IT" sz="2600" dirty="0" err="1"/>
              <a:t>der</a:t>
            </a:r>
            <a:r>
              <a:rPr lang="it-IT" sz="2600" dirty="0"/>
              <a:t> S3-Leitlinie </a:t>
            </a:r>
            <a:r>
              <a:rPr lang="it-IT" sz="2600" dirty="0" err="1"/>
              <a:t>Adipositaschirurgie</a:t>
            </a:r>
            <a:r>
              <a:rPr lang="it-IT" sz="2600" dirty="0"/>
              <a:t> </a:t>
            </a:r>
            <a:r>
              <a:rPr lang="it-IT" sz="2600" dirty="0" err="1"/>
              <a:t>zu</a:t>
            </a:r>
            <a:r>
              <a:rPr lang="it-IT" sz="2600" dirty="0"/>
              <a:t> </a:t>
            </a:r>
            <a:r>
              <a:rPr lang="it-IT" sz="2600" dirty="0" err="1"/>
              <a:t>einer</a:t>
            </a:r>
            <a:r>
              <a:rPr lang="it-IT" sz="2600" dirty="0"/>
              <a:t> </a:t>
            </a:r>
            <a:r>
              <a:rPr lang="it-IT" sz="2600" dirty="0" err="1"/>
              <a:t>Magenbypass-Anlage</a:t>
            </a:r>
            <a:r>
              <a:rPr lang="it-IT" sz="2600" dirty="0"/>
              <a:t> </a:t>
            </a:r>
            <a:r>
              <a:rPr lang="it-IT" sz="2600" dirty="0" err="1"/>
              <a:t>gestellt</a:t>
            </a:r>
            <a:r>
              <a:rPr lang="it-IT" sz="2600" dirty="0"/>
              <a:t>.</a:t>
            </a:r>
          </a:p>
          <a:p>
            <a:endParaRPr lang="it-IT" sz="2600" dirty="0"/>
          </a:p>
          <a:p>
            <a:r>
              <a:rPr lang="it-IT" sz="2600" dirty="0"/>
              <a:t>La qualità della vita e le possibilità del paziente di svolgere attività fisica erano fortemente limitate. Nella valutazione multidisciplinare del caso è stata formulata l’indicazione per l’impianto di un bypass gastrico in conformità alle linea guida di livello S3 dell’associazione sanitaria tedesca AWMF sulla chirurgia dell’obesità.</a:t>
            </a:r>
          </a:p>
        </p:txBody>
      </p:sp>
    </p:spTree>
    <p:extLst>
      <p:ext uri="{BB962C8B-B14F-4D97-AF65-F5344CB8AC3E}">
        <p14:creationId xmlns:p14="http://schemas.microsoft.com/office/powerpoint/2010/main" val="28983557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2864A-D755-E4D8-03DE-E6E71F9973D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C627DC6-782C-D01D-2808-8E0EDC22963E}"/>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b="1" dirty="0" err="1"/>
              <a:t>Therapie</a:t>
            </a:r>
            <a:r>
              <a:rPr lang="it-IT" sz="2600" b="1" dirty="0"/>
              <a:t>:</a:t>
            </a:r>
            <a:r>
              <a:rPr lang="it-IT" sz="2600" dirty="0"/>
              <a:t> Zwei </a:t>
            </a:r>
            <a:r>
              <a:rPr lang="it-IT" sz="2600" dirty="0" err="1"/>
              <a:t>Wochen</a:t>
            </a:r>
            <a:r>
              <a:rPr lang="it-IT" sz="2600" dirty="0"/>
              <a:t> </a:t>
            </a:r>
            <a:r>
              <a:rPr lang="it-IT" sz="2600" dirty="0" err="1"/>
              <a:t>nach</a:t>
            </a:r>
            <a:r>
              <a:rPr lang="it-IT" sz="2600" dirty="0"/>
              <a:t> </a:t>
            </a:r>
            <a:r>
              <a:rPr lang="it-IT" sz="2600" dirty="0" err="1"/>
              <a:t>der</a:t>
            </a:r>
            <a:r>
              <a:rPr lang="it-IT" sz="2600" dirty="0"/>
              <a:t> </a:t>
            </a:r>
            <a:r>
              <a:rPr lang="it-IT" sz="2600" dirty="0" err="1"/>
              <a:t>komplikationslosen</a:t>
            </a:r>
            <a:r>
              <a:rPr lang="it-IT" sz="2600" dirty="0"/>
              <a:t> minimal </a:t>
            </a:r>
            <a:r>
              <a:rPr lang="it-IT" sz="2600" dirty="0" err="1"/>
              <a:t>invasiven</a:t>
            </a:r>
            <a:r>
              <a:rPr lang="it-IT" sz="2600" dirty="0"/>
              <a:t> </a:t>
            </a:r>
            <a:r>
              <a:rPr lang="it-IT" sz="2600" dirty="0" err="1"/>
              <a:t>Operation</a:t>
            </a:r>
            <a:r>
              <a:rPr lang="it-IT" sz="2600" dirty="0"/>
              <a:t> war </a:t>
            </a:r>
            <a:r>
              <a:rPr lang="it-IT" sz="2600" dirty="0" err="1"/>
              <a:t>der</a:t>
            </a:r>
            <a:r>
              <a:rPr lang="it-IT" sz="2600" dirty="0"/>
              <a:t> </a:t>
            </a:r>
            <a:r>
              <a:rPr lang="it-IT" sz="2600" dirty="0" err="1"/>
              <a:t>Insulinbedarf</a:t>
            </a:r>
            <a:r>
              <a:rPr lang="it-IT" sz="2600" dirty="0"/>
              <a:t> </a:t>
            </a:r>
            <a:r>
              <a:rPr lang="it-IT" sz="2600" dirty="0" err="1"/>
              <a:t>bereits</a:t>
            </a:r>
            <a:r>
              <a:rPr lang="it-IT" sz="2600" dirty="0"/>
              <a:t> </a:t>
            </a:r>
            <a:r>
              <a:rPr lang="it-IT" sz="2600" dirty="0" err="1"/>
              <a:t>auf</a:t>
            </a:r>
            <a:r>
              <a:rPr lang="it-IT" sz="2600" dirty="0"/>
              <a:t> ca. 100 IE pro Tag </a:t>
            </a:r>
            <a:r>
              <a:rPr lang="it-IT" sz="2600" dirty="0" err="1"/>
              <a:t>fraktioniert</a:t>
            </a:r>
            <a:r>
              <a:rPr lang="it-IT" sz="2600" dirty="0"/>
              <a:t> </a:t>
            </a:r>
            <a:r>
              <a:rPr lang="it-IT" sz="2600" dirty="0" err="1"/>
              <a:t>zu</a:t>
            </a:r>
            <a:r>
              <a:rPr lang="it-IT" sz="2600" dirty="0"/>
              <a:t> </a:t>
            </a:r>
            <a:r>
              <a:rPr lang="it-IT" sz="2600" dirty="0" err="1"/>
              <a:t>den</a:t>
            </a:r>
            <a:r>
              <a:rPr lang="it-IT" sz="2600" dirty="0"/>
              <a:t> </a:t>
            </a:r>
            <a:r>
              <a:rPr lang="it-IT" sz="2600" dirty="0" err="1"/>
              <a:t>Mahlzeiten</a:t>
            </a:r>
            <a:r>
              <a:rPr lang="it-IT" sz="2600" dirty="0"/>
              <a:t> </a:t>
            </a:r>
            <a:r>
              <a:rPr lang="it-IT" sz="2600" dirty="0" err="1"/>
              <a:t>zurückgegangen</a:t>
            </a:r>
            <a:r>
              <a:rPr lang="it-IT" sz="2600" dirty="0"/>
              <a:t>. </a:t>
            </a:r>
            <a:r>
              <a:rPr lang="it-IT" sz="2600" dirty="0" err="1"/>
              <a:t>Nach</a:t>
            </a:r>
            <a:r>
              <a:rPr lang="it-IT" sz="2600" dirty="0"/>
              <a:t> </a:t>
            </a:r>
            <a:r>
              <a:rPr lang="it-IT" sz="2600" dirty="0" err="1"/>
              <a:t>Rückverlegung</a:t>
            </a:r>
            <a:r>
              <a:rPr lang="it-IT" sz="2600" dirty="0"/>
              <a:t> in die </a:t>
            </a:r>
            <a:r>
              <a:rPr lang="it-IT" sz="2600" dirty="0" err="1"/>
              <a:t>Diabetesfachklinik</a:t>
            </a:r>
            <a:r>
              <a:rPr lang="it-IT" sz="2600" dirty="0"/>
              <a:t> </a:t>
            </a:r>
            <a:r>
              <a:rPr lang="it-IT" sz="2600" dirty="0" err="1"/>
              <a:t>konnte</a:t>
            </a:r>
            <a:r>
              <a:rPr lang="it-IT" sz="2600" dirty="0"/>
              <a:t> die </a:t>
            </a:r>
            <a:r>
              <a:rPr lang="it-IT" sz="2600" dirty="0" err="1"/>
              <a:t>weitere</a:t>
            </a:r>
            <a:r>
              <a:rPr lang="it-IT" sz="2600" dirty="0"/>
              <a:t> </a:t>
            </a:r>
            <a:r>
              <a:rPr lang="it-IT" sz="2600" dirty="0" err="1"/>
              <a:t>Therapieoptimierung</a:t>
            </a:r>
            <a:r>
              <a:rPr lang="it-IT" sz="2600" dirty="0"/>
              <a:t> </a:t>
            </a:r>
            <a:r>
              <a:rPr lang="it-IT" sz="2600" dirty="0" err="1"/>
              <a:t>durchgeführt</a:t>
            </a:r>
            <a:r>
              <a:rPr lang="it-IT" sz="2600" dirty="0"/>
              <a:t> </a:t>
            </a:r>
            <a:r>
              <a:rPr lang="it-IT" sz="2600" dirty="0" err="1"/>
              <a:t>werden</a:t>
            </a:r>
            <a:r>
              <a:rPr lang="it-IT" sz="2600" dirty="0"/>
              <a:t>. </a:t>
            </a:r>
          </a:p>
          <a:p>
            <a:endParaRPr lang="it-IT" sz="2600" dirty="0"/>
          </a:p>
          <a:p>
            <a:r>
              <a:rPr lang="it-IT" sz="2600" b="1" dirty="0"/>
              <a:t>Terapia: </a:t>
            </a:r>
            <a:r>
              <a:rPr lang="it-IT" sz="2600" dirty="0"/>
              <a:t>A due settimane dall’operazione mini-invasiva, avvenuta senza complicazioni, il fabbisogno di insulina si era già ridotto a circa 100 UI al giorno somministrate ai pasti. Trasferito nuovamente il paziente al centro diabetologico, è stato possibile procedere a un’ulteriore ottimizzazione della terapia. </a:t>
            </a:r>
          </a:p>
        </p:txBody>
      </p:sp>
    </p:spTree>
    <p:extLst>
      <p:ext uri="{BB962C8B-B14F-4D97-AF65-F5344CB8AC3E}">
        <p14:creationId xmlns:p14="http://schemas.microsoft.com/office/powerpoint/2010/main" val="10296595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D516B-A4EF-5098-0D00-C2420E54198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BEC0F03-2CE0-F460-60D4-4F134393C708}"/>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dirty="0"/>
              <a:t>Drei Monate </a:t>
            </a:r>
            <a:r>
              <a:rPr lang="it-IT" sz="2600" dirty="0" err="1"/>
              <a:t>nach</a:t>
            </a:r>
            <a:r>
              <a:rPr lang="it-IT" sz="2600" dirty="0"/>
              <a:t> </a:t>
            </a:r>
            <a:r>
              <a:rPr lang="it-IT" sz="2600" dirty="0" err="1"/>
              <a:t>der</a:t>
            </a:r>
            <a:r>
              <a:rPr lang="it-IT" sz="2600" dirty="0"/>
              <a:t> </a:t>
            </a:r>
            <a:r>
              <a:rPr lang="it-IT" sz="2600" dirty="0" err="1"/>
              <a:t>Operation</a:t>
            </a:r>
            <a:r>
              <a:rPr lang="it-IT" sz="2600" dirty="0"/>
              <a:t> </a:t>
            </a:r>
            <a:r>
              <a:rPr lang="it-IT" sz="2600" dirty="0" err="1"/>
              <a:t>fand</a:t>
            </a:r>
            <a:r>
              <a:rPr lang="it-IT" sz="2600" dirty="0"/>
              <a:t> </a:t>
            </a:r>
            <a:r>
              <a:rPr lang="it-IT" sz="2600" dirty="0" err="1"/>
              <a:t>sich</a:t>
            </a:r>
            <a:r>
              <a:rPr lang="it-IT" sz="2600" dirty="0"/>
              <a:t> </a:t>
            </a:r>
            <a:r>
              <a:rPr lang="it-IT" sz="2600" dirty="0" err="1"/>
              <a:t>im</a:t>
            </a:r>
            <a:r>
              <a:rPr lang="it-IT" sz="2600" dirty="0"/>
              <a:t> </a:t>
            </a:r>
            <a:r>
              <a:rPr lang="it-IT" sz="2600" dirty="0" err="1"/>
              <a:t>Rahmen</a:t>
            </a:r>
            <a:r>
              <a:rPr lang="it-IT" sz="2600" dirty="0"/>
              <a:t> </a:t>
            </a:r>
            <a:r>
              <a:rPr lang="it-IT" sz="2600" dirty="0" err="1"/>
              <a:t>der</a:t>
            </a:r>
            <a:r>
              <a:rPr lang="it-IT" sz="2600" dirty="0"/>
              <a:t> </a:t>
            </a:r>
            <a:r>
              <a:rPr lang="it-IT" sz="2600" dirty="0" err="1"/>
              <a:t>strukturierten</a:t>
            </a:r>
            <a:r>
              <a:rPr lang="it-IT" sz="2600" dirty="0"/>
              <a:t> </a:t>
            </a:r>
            <a:r>
              <a:rPr lang="it-IT" sz="2600" dirty="0" err="1"/>
              <a:t>Nachsorge</a:t>
            </a:r>
            <a:r>
              <a:rPr lang="it-IT" sz="2600" dirty="0"/>
              <a:t> </a:t>
            </a:r>
            <a:r>
              <a:rPr lang="it-IT" sz="2600" dirty="0" err="1"/>
              <a:t>nach</a:t>
            </a:r>
            <a:r>
              <a:rPr lang="it-IT" sz="2600" dirty="0"/>
              <a:t> </a:t>
            </a:r>
            <a:r>
              <a:rPr lang="it-IT" sz="2600" dirty="0" err="1"/>
              <a:t>Magenbypass</a:t>
            </a:r>
            <a:r>
              <a:rPr lang="it-IT" sz="2600" dirty="0"/>
              <a:t> </a:t>
            </a:r>
            <a:r>
              <a:rPr lang="it-IT" sz="2600" dirty="0" err="1"/>
              <a:t>noch</a:t>
            </a:r>
            <a:r>
              <a:rPr lang="it-IT" sz="2600" dirty="0"/>
              <a:t> </a:t>
            </a:r>
            <a:r>
              <a:rPr lang="it-IT" sz="2600" dirty="0" err="1"/>
              <a:t>ein</a:t>
            </a:r>
            <a:r>
              <a:rPr lang="it-IT" sz="2600" dirty="0"/>
              <a:t> BMI von 34,3 kg/m</a:t>
            </a:r>
            <a:r>
              <a:rPr lang="it-IT" sz="2600" baseline="30000" dirty="0"/>
              <a:t>2</a:t>
            </a:r>
            <a:r>
              <a:rPr lang="it-IT" sz="2600" dirty="0"/>
              <a:t>. </a:t>
            </a:r>
            <a:r>
              <a:rPr lang="it-IT" sz="2600" dirty="0" err="1"/>
              <a:t>Der</a:t>
            </a:r>
            <a:r>
              <a:rPr lang="it-IT" sz="2600" dirty="0"/>
              <a:t> </a:t>
            </a:r>
            <a:r>
              <a:rPr lang="it-IT" sz="2600" dirty="0" err="1"/>
              <a:t>Eingriff</a:t>
            </a:r>
            <a:r>
              <a:rPr lang="it-IT" sz="2600" dirty="0"/>
              <a:t> </a:t>
            </a:r>
            <a:r>
              <a:rPr lang="it-IT" sz="2600" dirty="0" err="1"/>
              <a:t>führte</a:t>
            </a:r>
            <a:r>
              <a:rPr lang="it-IT" sz="2600" dirty="0"/>
              <a:t> </a:t>
            </a:r>
            <a:r>
              <a:rPr lang="it-IT" sz="2600" dirty="0" err="1"/>
              <a:t>zu</a:t>
            </a:r>
            <a:r>
              <a:rPr lang="it-IT" sz="2600" dirty="0"/>
              <a:t> </a:t>
            </a:r>
            <a:r>
              <a:rPr lang="it-IT" sz="2600" dirty="0" err="1"/>
              <a:t>einer</a:t>
            </a:r>
            <a:r>
              <a:rPr lang="it-IT" sz="2600" dirty="0"/>
              <a:t> </a:t>
            </a:r>
            <a:r>
              <a:rPr lang="it-IT" sz="2600" dirty="0" err="1"/>
              <a:t>besseren</a:t>
            </a:r>
            <a:r>
              <a:rPr lang="it-IT" sz="2600" dirty="0"/>
              <a:t> </a:t>
            </a:r>
            <a:r>
              <a:rPr lang="it-IT" sz="2600" dirty="0" err="1"/>
              <a:t>Stoffwechselkontrolle</a:t>
            </a:r>
            <a:r>
              <a:rPr lang="it-IT" sz="2600" dirty="0"/>
              <a:t> </a:t>
            </a:r>
            <a:r>
              <a:rPr lang="it-IT" sz="2600" dirty="0" err="1"/>
              <a:t>sowie</a:t>
            </a:r>
            <a:r>
              <a:rPr lang="it-IT" sz="2600" dirty="0"/>
              <a:t> </a:t>
            </a:r>
            <a:r>
              <a:rPr lang="it-IT" sz="2600" dirty="0" err="1"/>
              <a:t>zu</a:t>
            </a:r>
            <a:r>
              <a:rPr lang="it-IT" sz="2600" dirty="0"/>
              <a:t> </a:t>
            </a:r>
            <a:r>
              <a:rPr lang="it-IT" sz="2600" dirty="0" err="1"/>
              <a:t>einer</a:t>
            </a:r>
            <a:r>
              <a:rPr lang="it-IT" sz="2600" dirty="0"/>
              <a:t> </a:t>
            </a:r>
            <a:r>
              <a:rPr lang="it-IT" sz="2600" dirty="0" err="1"/>
              <a:t>besseren</a:t>
            </a:r>
            <a:r>
              <a:rPr lang="it-IT" sz="2600" dirty="0"/>
              <a:t> </a:t>
            </a:r>
            <a:r>
              <a:rPr lang="it-IT" sz="2600" dirty="0" err="1"/>
              <a:t>Lebensqualität</a:t>
            </a:r>
            <a:r>
              <a:rPr lang="it-IT" sz="2600" dirty="0"/>
              <a:t> und </a:t>
            </a:r>
            <a:r>
              <a:rPr lang="it-IT" sz="2600" dirty="0" err="1"/>
              <a:t>nicht</a:t>
            </a:r>
            <a:r>
              <a:rPr lang="it-IT" sz="2600" dirty="0"/>
              <a:t> </a:t>
            </a:r>
            <a:r>
              <a:rPr lang="it-IT" sz="2600" dirty="0" err="1"/>
              <a:t>zuletzt</a:t>
            </a:r>
            <a:r>
              <a:rPr lang="it-IT" sz="2600" dirty="0"/>
              <a:t> </a:t>
            </a:r>
            <a:r>
              <a:rPr lang="it-IT" sz="2600" dirty="0" err="1"/>
              <a:t>zu</a:t>
            </a:r>
            <a:r>
              <a:rPr lang="it-IT" sz="2600" dirty="0"/>
              <a:t> </a:t>
            </a:r>
            <a:r>
              <a:rPr lang="it-IT" sz="2600" dirty="0" err="1"/>
              <a:t>einer</a:t>
            </a:r>
            <a:r>
              <a:rPr lang="it-IT" sz="2600" dirty="0"/>
              <a:t> </a:t>
            </a:r>
            <a:r>
              <a:rPr lang="it-IT" sz="2600" dirty="0" err="1"/>
              <a:t>erheblichen</a:t>
            </a:r>
            <a:r>
              <a:rPr lang="it-IT" sz="2600" dirty="0"/>
              <a:t> </a:t>
            </a:r>
            <a:r>
              <a:rPr lang="it-IT" sz="2600" dirty="0" err="1"/>
              <a:t>Kosteneinsparung</a:t>
            </a:r>
            <a:r>
              <a:rPr lang="it-IT" sz="2600" dirty="0"/>
              <a:t> in </a:t>
            </a:r>
            <a:r>
              <a:rPr lang="it-IT" sz="2600" dirty="0" err="1"/>
              <a:t>der</a:t>
            </a:r>
            <a:r>
              <a:rPr lang="it-IT" sz="2600" dirty="0"/>
              <a:t> </a:t>
            </a:r>
            <a:r>
              <a:rPr lang="it-IT" sz="2600" dirty="0" err="1"/>
              <a:t>Therapie</a:t>
            </a:r>
            <a:r>
              <a:rPr lang="it-IT" sz="2600" dirty="0"/>
              <a:t>.</a:t>
            </a:r>
          </a:p>
          <a:p>
            <a:endParaRPr lang="it-IT" sz="2600" dirty="0"/>
          </a:p>
          <a:p>
            <a:r>
              <a:rPr lang="it-IT" sz="2600" dirty="0"/>
              <a:t>A tre mesi dall’operazione, nell’ambito del follow-up strutturato previsto dopo un bypass gastrico, l’IMC risultava ancora pari a 34,3 kg/m². L’intervento ha portato a un miglior controllo metabolico, a una migliore qualità di vita e, non da ultimo, a un notevole risparmio dei costi terapeutici.</a:t>
            </a:r>
          </a:p>
        </p:txBody>
      </p:sp>
    </p:spTree>
    <p:extLst>
      <p:ext uri="{BB962C8B-B14F-4D97-AF65-F5344CB8AC3E}">
        <p14:creationId xmlns:p14="http://schemas.microsoft.com/office/powerpoint/2010/main" val="5997481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04C10-25FA-41F9-4D26-52ED9B22CC8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DF72AB7-7BB7-ABED-538C-A42D35FDE9CE}"/>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b="1" dirty="0" err="1"/>
              <a:t>Schlussfolgerung</a:t>
            </a:r>
            <a:r>
              <a:rPr lang="it-IT" sz="2600" b="1" dirty="0"/>
              <a:t>:</a:t>
            </a:r>
            <a:r>
              <a:rPr lang="it-IT" sz="2600" dirty="0"/>
              <a:t> Die </a:t>
            </a:r>
            <a:r>
              <a:rPr lang="it-IT" sz="2600" dirty="0" err="1"/>
              <a:t>Operation</a:t>
            </a:r>
            <a:r>
              <a:rPr lang="it-IT" sz="2600" dirty="0"/>
              <a:t> </a:t>
            </a:r>
            <a:r>
              <a:rPr lang="it-IT" sz="2600" dirty="0" err="1"/>
              <a:t>ist</a:t>
            </a:r>
            <a:r>
              <a:rPr lang="it-IT" sz="2600" dirty="0"/>
              <a:t> </a:t>
            </a:r>
            <a:r>
              <a:rPr lang="it-IT" sz="2600" dirty="0" err="1"/>
              <a:t>eine</a:t>
            </a:r>
            <a:r>
              <a:rPr lang="it-IT" sz="2600" dirty="0"/>
              <a:t> </a:t>
            </a:r>
            <a:r>
              <a:rPr lang="it-IT" sz="2600" dirty="0" err="1"/>
              <a:t>Ergänzung</a:t>
            </a:r>
            <a:r>
              <a:rPr lang="it-IT" sz="2600" dirty="0"/>
              <a:t> zur </a:t>
            </a:r>
            <a:r>
              <a:rPr lang="it-IT" sz="2600" dirty="0" err="1"/>
              <a:t>konservativen</a:t>
            </a:r>
            <a:r>
              <a:rPr lang="it-IT" sz="2600" dirty="0"/>
              <a:t> </a:t>
            </a:r>
            <a:r>
              <a:rPr lang="it-IT" sz="2600" dirty="0" err="1"/>
              <a:t>Behandlungsmöglichkeiten</a:t>
            </a:r>
            <a:r>
              <a:rPr lang="it-IT" sz="2600" dirty="0"/>
              <a:t>. Die </a:t>
            </a:r>
            <a:r>
              <a:rPr lang="it-IT" sz="2600" dirty="0" err="1"/>
              <a:t>Zusammenarbeit</a:t>
            </a:r>
            <a:r>
              <a:rPr lang="it-IT" sz="2600" dirty="0"/>
              <a:t> </a:t>
            </a:r>
            <a:r>
              <a:rPr lang="it-IT" sz="2600" dirty="0" err="1"/>
              <a:t>zwischen</a:t>
            </a:r>
            <a:r>
              <a:rPr lang="it-IT" sz="2600" dirty="0"/>
              <a:t> </a:t>
            </a:r>
            <a:r>
              <a:rPr lang="it-IT" sz="2600" dirty="0" err="1"/>
              <a:t>diabetologischer</a:t>
            </a:r>
            <a:r>
              <a:rPr lang="it-IT" sz="2600" dirty="0"/>
              <a:t> </a:t>
            </a:r>
            <a:r>
              <a:rPr lang="it-IT" sz="2600" dirty="0" err="1"/>
              <a:t>Schwerpunktpraxis</a:t>
            </a:r>
            <a:r>
              <a:rPr lang="it-IT" sz="2600" dirty="0"/>
              <a:t>, </a:t>
            </a:r>
            <a:r>
              <a:rPr lang="it-IT" sz="2600" dirty="0" err="1"/>
              <a:t>Fachklinik</a:t>
            </a:r>
            <a:r>
              <a:rPr lang="it-IT" sz="2600" dirty="0"/>
              <a:t> und </a:t>
            </a:r>
            <a:r>
              <a:rPr lang="it-IT" sz="2600" dirty="0" err="1"/>
              <a:t>Zentrum</a:t>
            </a:r>
            <a:r>
              <a:rPr lang="it-IT" sz="2600" dirty="0"/>
              <a:t> </a:t>
            </a:r>
            <a:r>
              <a:rPr lang="it-IT" sz="2600" dirty="0" err="1"/>
              <a:t>für</a:t>
            </a:r>
            <a:r>
              <a:rPr lang="it-IT" sz="2600" dirty="0"/>
              <a:t> </a:t>
            </a:r>
            <a:r>
              <a:rPr lang="it-IT" sz="2600" dirty="0" err="1"/>
              <a:t>metabolische</a:t>
            </a:r>
            <a:r>
              <a:rPr lang="it-IT" sz="2600" dirty="0"/>
              <a:t> Chirurgie </a:t>
            </a:r>
            <a:r>
              <a:rPr lang="it-IT" sz="2600" dirty="0" err="1"/>
              <a:t>ist</a:t>
            </a:r>
            <a:r>
              <a:rPr lang="it-IT" sz="2600" dirty="0"/>
              <a:t> </a:t>
            </a:r>
            <a:r>
              <a:rPr lang="it-IT" sz="2600" dirty="0" err="1"/>
              <a:t>sowohl</a:t>
            </a:r>
            <a:r>
              <a:rPr lang="it-IT" sz="2600" dirty="0"/>
              <a:t> </a:t>
            </a:r>
            <a:r>
              <a:rPr lang="it-IT" sz="2600" dirty="0" err="1"/>
              <a:t>für</a:t>
            </a:r>
            <a:r>
              <a:rPr lang="it-IT" sz="2600" dirty="0"/>
              <a:t> </a:t>
            </a:r>
            <a:r>
              <a:rPr lang="it-IT" sz="2600" dirty="0" err="1"/>
              <a:t>Indikationsstellung</a:t>
            </a:r>
            <a:r>
              <a:rPr lang="it-IT" sz="2600" dirty="0"/>
              <a:t> </a:t>
            </a:r>
            <a:r>
              <a:rPr lang="it-IT" sz="2600" dirty="0" err="1"/>
              <a:t>als</a:t>
            </a:r>
            <a:r>
              <a:rPr lang="it-IT" sz="2600" dirty="0"/>
              <a:t> </a:t>
            </a:r>
            <a:r>
              <a:rPr lang="it-IT" sz="2600" dirty="0" err="1"/>
              <a:t>auch</a:t>
            </a:r>
            <a:r>
              <a:rPr lang="it-IT" sz="2600" dirty="0"/>
              <a:t> </a:t>
            </a:r>
            <a:r>
              <a:rPr lang="it-IT" sz="2600" dirty="0" err="1"/>
              <a:t>Nachbehandlung</a:t>
            </a:r>
            <a:r>
              <a:rPr lang="it-IT" sz="2600" dirty="0"/>
              <a:t> </a:t>
            </a:r>
            <a:r>
              <a:rPr lang="it-IT" sz="2600" dirty="0" err="1"/>
              <a:t>essenziell</a:t>
            </a:r>
            <a:r>
              <a:rPr lang="it-IT" sz="2600" dirty="0"/>
              <a:t>.</a:t>
            </a:r>
          </a:p>
          <a:p>
            <a:endParaRPr lang="it-IT" sz="2600" dirty="0"/>
          </a:p>
          <a:p>
            <a:r>
              <a:rPr lang="it-IT" sz="2600" b="1" dirty="0"/>
              <a:t>Osservazioni conclusive:</a:t>
            </a:r>
            <a:r>
              <a:rPr lang="it-IT" sz="2600" dirty="0"/>
              <a:t> L’operazione rappresenta un’integrazione alle possibilità di trattamento conservativo. La collaborazione tra studio ambulatoriale specializzato, reparto ospedaliero e centro di chirurgia metabolica è stata cruciale sia per formulare l’indicazione che per la cura postoperatoria.</a:t>
            </a:r>
          </a:p>
        </p:txBody>
      </p:sp>
    </p:spTree>
    <p:extLst>
      <p:ext uri="{BB962C8B-B14F-4D97-AF65-F5344CB8AC3E}">
        <p14:creationId xmlns:p14="http://schemas.microsoft.com/office/powerpoint/2010/main" val="27737890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0A4BA-6E94-8DFD-B98F-A45BC91EB44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2C2B827-13C4-FD2D-5A84-A962E6C1B230}"/>
              </a:ext>
            </a:extLst>
          </p:cNvPr>
          <p:cNvSpPr txBox="1">
            <a:spLocks noChangeArrowheads="1"/>
          </p:cNvSpPr>
          <p:nvPr/>
        </p:nvSpPr>
        <p:spPr bwMode="auto">
          <a:xfrm>
            <a:off x="323528" y="188640"/>
            <a:ext cx="8229600" cy="6093976"/>
          </a:xfrm>
          <a:prstGeom prst="rect">
            <a:avLst/>
          </a:prstGeom>
          <a:noFill/>
          <a:ln w="9525">
            <a:noFill/>
            <a:miter lim="800000"/>
            <a:headEnd/>
            <a:tailEnd/>
          </a:ln>
        </p:spPr>
        <p:txBody>
          <a:bodyPr>
            <a:spAutoFit/>
          </a:bodyPr>
          <a:lstStyle/>
          <a:p>
            <a:r>
              <a:rPr lang="it-IT" sz="2600" b="1" dirty="0" err="1"/>
              <a:t>Einleitung</a:t>
            </a:r>
            <a:r>
              <a:rPr lang="it-IT" sz="2600" dirty="0"/>
              <a:t> </a:t>
            </a:r>
          </a:p>
          <a:p>
            <a:r>
              <a:rPr lang="it-IT" sz="2600" dirty="0"/>
              <a:t> </a:t>
            </a:r>
          </a:p>
          <a:p>
            <a:r>
              <a:rPr lang="it-IT" sz="2600" dirty="0" err="1"/>
              <a:t>Oft</a:t>
            </a:r>
            <a:r>
              <a:rPr lang="it-IT" sz="2600" dirty="0"/>
              <a:t> </a:t>
            </a:r>
            <a:r>
              <a:rPr lang="it-IT" sz="2600" dirty="0" err="1"/>
              <a:t>tritt</a:t>
            </a:r>
            <a:r>
              <a:rPr lang="it-IT" sz="2600" dirty="0"/>
              <a:t> </a:t>
            </a:r>
            <a:r>
              <a:rPr lang="it-IT" sz="2600" dirty="0" err="1"/>
              <a:t>insbesondere</a:t>
            </a:r>
            <a:r>
              <a:rPr lang="it-IT" sz="2600" dirty="0"/>
              <a:t> bei </a:t>
            </a:r>
            <a:r>
              <a:rPr lang="it-IT" sz="2600" dirty="0" err="1"/>
              <a:t>stark</a:t>
            </a:r>
            <a:r>
              <a:rPr lang="it-IT" sz="2600" dirty="0"/>
              <a:t> </a:t>
            </a:r>
            <a:r>
              <a:rPr lang="it-IT" sz="2600" dirty="0" err="1"/>
              <a:t>adipösen</a:t>
            </a:r>
            <a:r>
              <a:rPr lang="it-IT" sz="2600" dirty="0"/>
              <a:t> </a:t>
            </a:r>
            <a:r>
              <a:rPr lang="it-IT" sz="2600" dirty="0" err="1"/>
              <a:t>Patienten</a:t>
            </a:r>
            <a:r>
              <a:rPr lang="it-IT" sz="2600" dirty="0"/>
              <a:t> </a:t>
            </a:r>
            <a:r>
              <a:rPr lang="it-IT" sz="2600" dirty="0" err="1"/>
              <a:t>mit</a:t>
            </a:r>
            <a:r>
              <a:rPr lang="it-IT" sz="2600" dirty="0"/>
              <a:t> insu-</a:t>
            </a:r>
            <a:r>
              <a:rPr lang="it-IT" sz="2600" dirty="0" err="1"/>
              <a:t>linbehandeltem</a:t>
            </a:r>
            <a:r>
              <a:rPr lang="it-IT" sz="2600" dirty="0"/>
              <a:t> </a:t>
            </a:r>
            <a:r>
              <a:rPr lang="it-IT" sz="2600" dirty="0" err="1"/>
              <a:t>Typ</a:t>
            </a:r>
            <a:r>
              <a:rPr lang="it-IT" sz="2600" dirty="0"/>
              <a:t> 2 </a:t>
            </a:r>
            <a:r>
              <a:rPr lang="it-IT" sz="2600" dirty="0" err="1"/>
              <a:t>Diabetes</a:t>
            </a:r>
            <a:r>
              <a:rPr lang="it-IT" sz="2600" dirty="0"/>
              <a:t> </a:t>
            </a:r>
            <a:r>
              <a:rPr lang="it-IT" sz="2600" dirty="0" err="1"/>
              <a:t>mellitus</a:t>
            </a:r>
            <a:r>
              <a:rPr lang="it-IT" sz="2600" dirty="0"/>
              <a:t> </a:t>
            </a:r>
            <a:r>
              <a:rPr lang="it-IT" sz="2600" dirty="0" err="1"/>
              <a:t>im</a:t>
            </a:r>
            <a:r>
              <a:rPr lang="it-IT" sz="2600" dirty="0"/>
              <a:t> </a:t>
            </a:r>
            <a:r>
              <a:rPr lang="it-IT" sz="2600" dirty="0" err="1"/>
              <a:t>Verlauf</a:t>
            </a:r>
            <a:r>
              <a:rPr lang="it-IT" sz="2600" dirty="0"/>
              <a:t> </a:t>
            </a:r>
            <a:r>
              <a:rPr lang="it-IT" sz="2600" dirty="0" err="1"/>
              <a:t>der</a:t>
            </a:r>
            <a:r>
              <a:rPr lang="it-IT" sz="2600" dirty="0"/>
              <a:t> </a:t>
            </a:r>
            <a:r>
              <a:rPr lang="it-IT" sz="2600" dirty="0" err="1"/>
              <a:t>Er-krankung</a:t>
            </a:r>
            <a:r>
              <a:rPr lang="it-IT" sz="2600" dirty="0"/>
              <a:t> </a:t>
            </a:r>
            <a:r>
              <a:rPr lang="it-IT" sz="2600" dirty="0" err="1"/>
              <a:t>eine</a:t>
            </a:r>
            <a:r>
              <a:rPr lang="it-IT" sz="2600" dirty="0"/>
              <a:t> </a:t>
            </a:r>
            <a:r>
              <a:rPr lang="it-IT" sz="2600" dirty="0" err="1"/>
              <a:t>zunehmende</a:t>
            </a:r>
            <a:r>
              <a:rPr lang="it-IT" sz="2600" dirty="0"/>
              <a:t> </a:t>
            </a:r>
            <a:r>
              <a:rPr lang="it-IT" sz="2600" dirty="0" err="1"/>
              <a:t>Insulinresistenz</a:t>
            </a:r>
            <a:r>
              <a:rPr lang="it-IT" sz="2600" dirty="0"/>
              <a:t> </a:t>
            </a:r>
            <a:r>
              <a:rPr lang="it-IT" sz="2600" dirty="0" err="1"/>
              <a:t>auf</a:t>
            </a:r>
            <a:r>
              <a:rPr lang="it-IT" sz="2600" dirty="0"/>
              <a:t>, die </a:t>
            </a:r>
            <a:r>
              <a:rPr lang="it-IT" sz="2600" dirty="0" err="1"/>
              <a:t>auch</a:t>
            </a:r>
            <a:r>
              <a:rPr lang="it-IT" sz="2600" dirty="0"/>
              <a:t> </a:t>
            </a:r>
            <a:r>
              <a:rPr lang="it-IT" sz="2600" dirty="0" err="1"/>
              <a:t>mit</a:t>
            </a:r>
            <a:r>
              <a:rPr lang="it-IT" sz="2600" dirty="0"/>
              <a:t> </a:t>
            </a:r>
            <a:r>
              <a:rPr lang="it-IT" sz="2600" dirty="0" err="1"/>
              <a:t>immer</a:t>
            </a:r>
            <a:r>
              <a:rPr lang="it-IT" sz="2600" dirty="0"/>
              <a:t> </a:t>
            </a:r>
            <a:r>
              <a:rPr lang="it-IT" sz="2600" dirty="0" err="1"/>
              <a:t>höheren</a:t>
            </a:r>
            <a:r>
              <a:rPr lang="it-IT" sz="2600" dirty="0"/>
              <a:t> </a:t>
            </a:r>
            <a:r>
              <a:rPr lang="it-IT" sz="2600" dirty="0" err="1"/>
              <a:t>Insulindosen</a:t>
            </a:r>
            <a:r>
              <a:rPr lang="it-IT" sz="2600" dirty="0"/>
              <a:t> </a:t>
            </a:r>
            <a:r>
              <a:rPr lang="it-IT" sz="2600" dirty="0" err="1"/>
              <a:t>schwer</a:t>
            </a:r>
            <a:r>
              <a:rPr lang="it-IT" sz="2600" dirty="0"/>
              <a:t> </a:t>
            </a:r>
            <a:r>
              <a:rPr lang="it-IT" sz="2600" dirty="0" err="1"/>
              <a:t>zu</a:t>
            </a:r>
            <a:r>
              <a:rPr lang="it-IT" sz="2600" dirty="0"/>
              <a:t> be-</a:t>
            </a:r>
            <a:r>
              <a:rPr lang="it-IT" sz="2600" dirty="0" err="1"/>
              <a:t>herrschen</a:t>
            </a:r>
            <a:r>
              <a:rPr lang="it-IT" sz="2600" dirty="0"/>
              <a:t> </a:t>
            </a:r>
            <a:r>
              <a:rPr lang="it-IT" sz="2600" dirty="0" err="1"/>
              <a:t>ist</a:t>
            </a:r>
            <a:r>
              <a:rPr lang="it-IT" sz="2600" dirty="0"/>
              <a:t>. </a:t>
            </a:r>
          </a:p>
          <a:p>
            <a:endParaRPr lang="it-IT" sz="2600" dirty="0"/>
          </a:p>
          <a:p>
            <a:r>
              <a:rPr lang="it-IT" sz="2600" dirty="0"/>
              <a:t>Introduzione</a:t>
            </a:r>
          </a:p>
          <a:p>
            <a:r>
              <a:rPr lang="it-IT" sz="2600" dirty="0"/>
              <a:t>Specialmente nei pazienti affetti da forte obesità e con diabete mellito di tipo 2, che viene curato per mezzo di insulina, si manifesta spesso durante il decorso della malattia una crescente </a:t>
            </a:r>
            <a:r>
              <a:rPr lang="it-IT" sz="2600" dirty="0" err="1"/>
              <a:t>insulinoresistenza</a:t>
            </a:r>
            <a:r>
              <a:rPr lang="it-IT" sz="2600" dirty="0"/>
              <a:t>, che risulta più difficile da controllare anche con dosi di insulina sempre maggiori. </a:t>
            </a:r>
          </a:p>
        </p:txBody>
      </p:sp>
    </p:spTree>
    <p:extLst>
      <p:ext uri="{BB962C8B-B14F-4D97-AF65-F5344CB8AC3E}">
        <p14:creationId xmlns:p14="http://schemas.microsoft.com/office/powerpoint/2010/main" val="30266486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9921D-3CC9-E91B-F654-DF727BE38CB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9665594-17A3-4A44-7C90-5339DE48B7DC}"/>
              </a:ext>
            </a:extLst>
          </p:cNvPr>
          <p:cNvSpPr txBox="1">
            <a:spLocks noChangeArrowheads="1"/>
          </p:cNvSpPr>
          <p:nvPr/>
        </p:nvSpPr>
        <p:spPr bwMode="auto">
          <a:xfrm>
            <a:off x="323528" y="188640"/>
            <a:ext cx="8229600" cy="4462760"/>
          </a:xfrm>
          <a:prstGeom prst="rect">
            <a:avLst/>
          </a:prstGeom>
          <a:noFill/>
          <a:ln w="9525">
            <a:noFill/>
            <a:miter lim="800000"/>
            <a:headEnd/>
            <a:tailEnd/>
          </a:ln>
        </p:spPr>
        <p:txBody>
          <a:bodyPr>
            <a:spAutoFit/>
          </a:bodyPr>
          <a:lstStyle/>
          <a:p>
            <a:r>
              <a:rPr lang="it-IT" sz="2600" dirty="0" err="1"/>
              <a:t>Aufgrund</a:t>
            </a:r>
            <a:r>
              <a:rPr lang="it-IT" sz="2600" dirty="0"/>
              <a:t> </a:t>
            </a:r>
            <a:r>
              <a:rPr lang="it-IT" sz="2600" dirty="0" err="1"/>
              <a:t>der</a:t>
            </a:r>
            <a:r>
              <a:rPr lang="it-IT" sz="2600" dirty="0"/>
              <a:t> </a:t>
            </a:r>
            <a:r>
              <a:rPr lang="it-IT" sz="2600" dirty="0" err="1"/>
              <a:t>adipogenen</a:t>
            </a:r>
            <a:r>
              <a:rPr lang="it-IT" sz="2600" dirty="0"/>
              <a:t> </a:t>
            </a:r>
            <a:r>
              <a:rPr lang="it-IT" sz="2600" dirty="0" err="1"/>
              <a:t>Eigenschaften</a:t>
            </a:r>
            <a:r>
              <a:rPr lang="it-IT" sz="2600" dirty="0"/>
              <a:t> </a:t>
            </a:r>
            <a:r>
              <a:rPr lang="it-IT" sz="2600" dirty="0" err="1"/>
              <a:t>des</a:t>
            </a:r>
            <a:r>
              <a:rPr lang="it-IT" sz="2600" dirty="0"/>
              <a:t> </a:t>
            </a:r>
            <a:r>
              <a:rPr lang="it-IT" sz="2600" dirty="0" err="1"/>
              <a:t>Insulins</a:t>
            </a:r>
            <a:r>
              <a:rPr lang="it-IT" sz="2600" dirty="0"/>
              <a:t> </a:t>
            </a:r>
            <a:r>
              <a:rPr lang="it-IT" sz="2600" dirty="0" err="1"/>
              <a:t>ent-steht</a:t>
            </a:r>
            <a:r>
              <a:rPr lang="it-IT" sz="2600" dirty="0"/>
              <a:t> </a:t>
            </a:r>
            <a:r>
              <a:rPr lang="it-IT" sz="2600" dirty="0" err="1"/>
              <a:t>ein</a:t>
            </a:r>
            <a:r>
              <a:rPr lang="it-IT" sz="2600" dirty="0"/>
              <a:t> </a:t>
            </a:r>
            <a:r>
              <a:rPr lang="it-IT" sz="2600" dirty="0" err="1"/>
              <a:t>Teufelskreis</a:t>
            </a:r>
            <a:r>
              <a:rPr lang="it-IT" sz="2600" dirty="0"/>
              <a:t> </a:t>
            </a:r>
            <a:r>
              <a:rPr lang="it-IT" sz="2600" dirty="0" err="1"/>
              <a:t>aus</a:t>
            </a:r>
            <a:r>
              <a:rPr lang="it-IT" sz="2600" dirty="0"/>
              <a:t> </a:t>
            </a:r>
            <a:r>
              <a:rPr lang="it-IT" sz="2600" dirty="0" err="1"/>
              <a:t>einer</a:t>
            </a:r>
            <a:r>
              <a:rPr lang="it-IT" sz="2600" dirty="0"/>
              <a:t> </a:t>
            </a:r>
            <a:r>
              <a:rPr lang="it-IT" sz="2600" dirty="0" err="1"/>
              <a:t>immer</a:t>
            </a:r>
            <a:r>
              <a:rPr lang="it-IT" sz="2600" dirty="0"/>
              <a:t> </a:t>
            </a:r>
            <a:r>
              <a:rPr lang="it-IT" sz="2600" dirty="0" err="1"/>
              <a:t>stärkeren</a:t>
            </a:r>
            <a:r>
              <a:rPr lang="it-IT" sz="2600" dirty="0"/>
              <a:t> </a:t>
            </a:r>
            <a:r>
              <a:rPr lang="it-IT" sz="2600" dirty="0" err="1"/>
              <a:t>Adipositas</a:t>
            </a:r>
            <a:r>
              <a:rPr lang="it-IT" sz="2600" dirty="0"/>
              <a:t> </a:t>
            </a:r>
            <a:r>
              <a:rPr lang="it-IT" sz="2600" dirty="0" err="1"/>
              <a:t>mit</a:t>
            </a:r>
            <a:r>
              <a:rPr lang="it-IT" sz="2600" dirty="0"/>
              <a:t> </a:t>
            </a:r>
            <a:r>
              <a:rPr lang="it-IT" sz="2600" dirty="0" err="1"/>
              <a:t>entsprechenden</a:t>
            </a:r>
            <a:r>
              <a:rPr lang="it-IT" sz="2600" dirty="0"/>
              <a:t> </a:t>
            </a:r>
            <a:r>
              <a:rPr lang="it-IT" sz="2600" dirty="0" err="1"/>
              <a:t>Folgeschäden</a:t>
            </a:r>
            <a:r>
              <a:rPr lang="it-IT" sz="2600" dirty="0"/>
              <a:t> und </a:t>
            </a:r>
            <a:r>
              <a:rPr lang="it-IT" sz="2600" dirty="0" err="1"/>
              <a:t>der</a:t>
            </a:r>
            <a:r>
              <a:rPr lang="it-IT" sz="2600" dirty="0"/>
              <a:t> </a:t>
            </a:r>
            <a:r>
              <a:rPr lang="it-IT" sz="2600" dirty="0" err="1"/>
              <a:t>Notwendigkeit</a:t>
            </a:r>
            <a:r>
              <a:rPr lang="it-IT" sz="2600" dirty="0"/>
              <a:t>,    </a:t>
            </a:r>
            <a:r>
              <a:rPr lang="it-IT" sz="2600" dirty="0" err="1"/>
              <a:t>immer</a:t>
            </a:r>
            <a:r>
              <a:rPr lang="it-IT" sz="2600" dirty="0"/>
              <a:t> </a:t>
            </a:r>
            <a:r>
              <a:rPr lang="it-IT" sz="2600" dirty="0" err="1"/>
              <a:t>höhere</a:t>
            </a:r>
            <a:r>
              <a:rPr lang="it-IT" sz="2600" dirty="0"/>
              <a:t> </a:t>
            </a:r>
            <a:r>
              <a:rPr lang="it-IT" sz="2600" dirty="0" err="1"/>
              <a:t>Insulindosen</a:t>
            </a:r>
            <a:r>
              <a:rPr lang="it-IT" sz="2600" dirty="0"/>
              <a:t> </a:t>
            </a:r>
            <a:r>
              <a:rPr lang="it-IT" sz="2600" dirty="0" err="1"/>
              <a:t>einzusetzen</a:t>
            </a:r>
            <a:r>
              <a:rPr lang="it-IT" sz="2600" dirty="0"/>
              <a:t>. </a:t>
            </a:r>
          </a:p>
          <a:p>
            <a:endParaRPr lang="it-IT" sz="2600" dirty="0"/>
          </a:p>
          <a:p>
            <a:r>
              <a:rPr lang="it-IT" sz="2600" dirty="0"/>
              <a:t>A causa delle proprietà adipogene di questo ormone, si crea un circolo vizioso scaturito da un’obesità che continua ad aggravarsi, con danni al paziente e necessità di introdurre dosi di insulina sempre più elevate. </a:t>
            </a:r>
          </a:p>
          <a:p>
            <a:endParaRPr lang="it-IT" sz="2600" dirty="0"/>
          </a:p>
          <a:p>
            <a:endParaRPr lang="it-IT" dirty="0"/>
          </a:p>
        </p:txBody>
      </p:sp>
    </p:spTree>
    <p:extLst>
      <p:ext uri="{BB962C8B-B14F-4D97-AF65-F5344CB8AC3E}">
        <p14:creationId xmlns:p14="http://schemas.microsoft.com/office/powerpoint/2010/main" val="40953203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de-DE" i="1" dirty="0"/>
              <a:t>Nur leider entspricht diese Gruppe nie der Gesamtgesellschaft und steht zudem meist in heftigem Konflikt mit letzterer.</a:t>
            </a:r>
          </a:p>
          <a:p>
            <a:endParaRPr lang="it-IT" dirty="0"/>
          </a:p>
          <a:p>
            <a:r>
              <a:rPr lang="de-DE" dirty="0" err="1"/>
              <a:t>Purtroppo</a:t>
            </a:r>
            <a:r>
              <a:rPr lang="de-DE" dirty="0"/>
              <a:t>, </a:t>
            </a:r>
            <a:r>
              <a:rPr lang="de-DE" dirty="0" err="1"/>
              <a:t>però</a:t>
            </a:r>
            <a:r>
              <a:rPr lang="de-DE" dirty="0"/>
              <a:t>, </a:t>
            </a:r>
            <a:r>
              <a:rPr lang="de-DE" dirty="0" err="1"/>
              <a:t>questo</a:t>
            </a:r>
            <a:r>
              <a:rPr lang="de-DE" dirty="0"/>
              <a:t> </a:t>
            </a:r>
            <a:r>
              <a:rPr lang="de-DE" dirty="0" err="1"/>
              <a:t>gruppo</a:t>
            </a:r>
            <a:r>
              <a:rPr lang="de-DE" dirty="0"/>
              <a:t> non </a:t>
            </a:r>
            <a:r>
              <a:rPr lang="de-DE" dirty="0" err="1"/>
              <a:t>soddisfa</a:t>
            </a:r>
            <a:r>
              <a:rPr lang="de-DE" dirty="0"/>
              <a:t> </a:t>
            </a:r>
            <a:r>
              <a:rPr lang="de-DE" dirty="0" err="1"/>
              <a:t>mai</a:t>
            </a:r>
            <a:r>
              <a:rPr lang="de-DE" dirty="0"/>
              <a:t> </a:t>
            </a:r>
            <a:r>
              <a:rPr lang="de-DE" dirty="0" err="1"/>
              <a:t>l’intera</a:t>
            </a:r>
            <a:r>
              <a:rPr lang="de-DE" dirty="0"/>
              <a:t> </a:t>
            </a:r>
            <a:r>
              <a:rPr lang="de-DE" dirty="0" err="1"/>
              <a:t>società</a:t>
            </a:r>
            <a:r>
              <a:rPr lang="de-DE" dirty="0"/>
              <a:t> e per </a:t>
            </a:r>
            <a:r>
              <a:rPr lang="de-DE" dirty="0" err="1"/>
              <a:t>questo</a:t>
            </a:r>
            <a:r>
              <a:rPr lang="de-DE" dirty="0"/>
              <a:t> si </a:t>
            </a:r>
            <a:r>
              <a:rPr lang="de-DE" dirty="0" err="1"/>
              <a:t>trova</a:t>
            </a:r>
            <a:r>
              <a:rPr lang="de-DE" dirty="0"/>
              <a:t> </a:t>
            </a:r>
            <a:r>
              <a:rPr lang="de-DE" dirty="0" err="1"/>
              <a:t>spesso</a:t>
            </a:r>
            <a:r>
              <a:rPr lang="de-DE" dirty="0"/>
              <a:t> in </a:t>
            </a:r>
            <a:r>
              <a:rPr lang="de-DE" dirty="0" err="1"/>
              <a:t>conflitto</a:t>
            </a:r>
            <a:r>
              <a:rPr lang="de-DE" dirty="0"/>
              <a:t> </a:t>
            </a:r>
            <a:r>
              <a:rPr lang="de-DE" dirty="0" err="1"/>
              <a:t>con</a:t>
            </a:r>
            <a:r>
              <a:rPr lang="de-DE" dirty="0"/>
              <a:t> </a:t>
            </a:r>
            <a:r>
              <a:rPr lang="de-DE" dirty="0" err="1"/>
              <a:t>quest’ultima</a:t>
            </a:r>
            <a:r>
              <a:rPr lang="de-DE" dirty="0"/>
              <a:t>.</a:t>
            </a:r>
          </a:p>
          <a:p>
            <a:endParaRPr lang="it-IT" dirty="0"/>
          </a:p>
          <a:p>
            <a:r>
              <a:rPr lang="de-DE" dirty="0"/>
              <a:t>Solo </a:t>
            </a:r>
            <a:r>
              <a:rPr lang="de-DE" dirty="0" err="1"/>
              <a:t>che</a:t>
            </a:r>
            <a:r>
              <a:rPr lang="de-DE" dirty="0"/>
              <a:t>, </a:t>
            </a:r>
            <a:r>
              <a:rPr lang="de-DE" dirty="0" err="1"/>
              <a:t>purtroppo</a:t>
            </a:r>
            <a:r>
              <a:rPr lang="de-DE" dirty="0"/>
              <a:t>, </a:t>
            </a:r>
            <a:r>
              <a:rPr lang="de-DE" dirty="0" err="1"/>
              <a:t>questo</a:t>
            </a:r>
            <a:r>
              <a:rPr lang="de-DE" dirty="0"/>
              <a:t> </a:t>
            </a:r>
            <a:r>
              <a:rPr lang="de-DE" dirty="0" err="1"/>
              <a:t>gruppo</a:t>
            </a:r>
            <a:r>
              <a:rPr lang="de-DE" dirty="0"/>
              <a:t> non </a:t>
            </a:r>
            <a:r>
              <a:rPr lang="de-DE" dirty="0" err="1"/>
              <a:t>corrisponde</a:t>
            </a:r>
            <a:r>
              <a:rPr lang="de-DE" dirty="0"/>
              <a:t> </a:t>
            </a:r>
            <a:r>
              <a:rPr lang="de-DE" dirty="0" err="1"/>
              <a:t>mai</a:t>
            </a:r>
            <a:r>
              <a:rPr lang="de-DE" dirty="0"/>
              <a:t> alla </a:t>
            </a:r>
            <a:r>
              <a:rPr lang="de-DE" dirty="0" err="1"/>
              <a:t>società</a:t>
            </a:r>
            <a:r>
              <a:rPr lang="de-DE" dirty="0"/>
              <a:t> </a:t>
            </a:r>
            <a:r>
              <a:rPr lang="de-DE" dirty="0" err="1"/>
              <a:t>intera</a:t>
            </a:r>
            <a:r>
              <a:rPr lang="de-DE" dirty="0"/>
              <a:t> </a:t>
            </a:r>
            <a:r>
              <a:rPr lang="de-DE" dirty="0" err="1"/>
              <a:t>ed</a:t>
            </a:r>
            <a:r>
              <a:rPr lang="de-DE" dirty="0"/>
              <a:t> è </a:t>
            </a:r>
            <a:r>
              <a:rPr lang="de-DE" dirty="0" err="1"/>
              <a:t>spesso</a:t>
            </a:r>
            <a:r>
              <a:rPr lang="de-DE" dirty="0"/>
              <a:t> in </a:t>
            </a:r>
            <a:r>
              <a:rPr lang="de-DE" dirty="0" err="1"/>
              <a:t>aspro</a:t>
            </a:r>
            <a:r>
              <a:rPr lang="de-DE" dirty="0"/>
              <a:t> </a:t>
            </a:r>
            <a:r>
              <a:rPr lang="de-DE" dirty="0" err="1"/>
              <a:t>conflitto</a:t>
            </a:r>
            <a:r>
              <a:rPr lang="de-DE" dirty="0"/>
              <a:t> </a:t>
            </a:r>
            <a:r>
              <a:rPr lang="de-DE" dirty="0" err="1"/>
              <a:t>con</a:t>
            </a:r>
            <a:r>
              <a:rPr lang="de-DE" dirty="0"/>
              <a:t> </a:t>
            </a:r>
            <a:r>
              <a:rPr lang="de-DE" dirty="0" err="1"/>
              <a:t>gli</a:t>
            </a:r>
            <a:r>
              <a:rPr lang="de-DE" dirty="0"/>
              <a:t> </a:t>
            </a:r>
            <a:r>
              <a:rPr lang="de-DE" dirty="0" err="1"/>
              <a:t>altri</a:t>
            </a:r>
            <a:r>
              <a:rPr lang="de-DE" dirty="0"/>
              <a:t>.</a:t>
            </a:r>
          </a:p>
          <a:p>
            <a:endParaRPr lang="it-IT" dirty="0"/>
          </a:p>
          <a:p>
            <a:r>
              <a:rPr lang="de-DE" dirty="0" err="1"/>
              <a:t>Purtroppo</a:t>
            </a:r>
            <a:r>
              <a:rPr lang="de-DE" dirty="0"/>
              <a:t> </a:t>
            </a:r>
            <a:r>
              <a:rPr lang="de-DE" dirty="0" err="1"/>
              <a:t>questo</a:t>
            </a:r>
            <a:r>
              <a:rPr lang="de-DE" dirty="0"/>
              <a:t> </a:t>
            </a:r>
            <a:r>
              <a:rPr lang="de-DE" dirty="0" err="1"/>
              <a:t>gruppo</a:t>
            </a:r>
            <a:r>
              <a:rPr lang="de-DE" dirty="0"/>
              <a:t> non </a:t>
            </a:r>
            <a:r>
              <a:rPr lang="de-DE" dirty="0" err="1"/>
              <a:t>corrisponde</a:t>
            </a:r>
            <a:r>
              <a:rPr lang="de-DE" dirty="0"/>
              <a:t> </a:t>
            </a:r>
            <a:r>
              <a:rPr lang="de-DE" dirty="0" err="1"/>
              <a:t>mai</a:t>
            </a:r>
            <a:r>
              <a:rPr lang="de-DE" dirty="0"/>
              <a:t> </a:t>
            </a:r>
            <a:r>
              <a:rPr lang="de-DE" dirty="0" err="1"/>
              <a:t>all’intera</a:t>
            </a:r>
            <a:r>
              <a:rPr lang="de-DE" dirty="0"/>
              <a:t> </a:t>
            </a:r>
            <a:r>
              <a:rPr lang="de-DE" dirty="0" err="1"/>
              <a:t>società</a:t>
            </a:r>
            <a:r>
              <a:rPr lang="de-DE" dirty="0"/>
              <a:t> e si </a:t>
            </a:r>
            <a:r>
              <a:rPr lang="de-DE" dirty="0" err="1"/>
              <a:t>trova</a:t>
            </a:r>
            <a:r>
              <a:rPr lang="de-DE" dirty="0"/>
              <a:t>, </a:t>
            </a:r>
            <a:r>
              <a:rPr lang="de-DE" dirty="0" err="1"/>
              <a:t>inoltre</a:t>
            </a:r>
            <a:r>
              <a:rPr lang="de-DE" dirty="0"/>
              <a:t>, in </a:t>
            </a:r>
            <a:r>
              <a:rPr lang="de-DE" dirty="0" err="1"/>
              <a:t>un</a:t>
            </a:r>
            <a:r>
              <a:rPr lang="de-DE" dirty="0"/>
              <a:t> </a:t>
            </a:r>
            <a:r>
              <a:rPr lang="de-DE" dirty="0" err="1"/>
              <a:t>aspro</a:t>
            </a:r>
            <a:r>
              <a:rPr lang="de-DE" dirty="0"/>
              <a:t> </a:t>
            </a:r>
            <a:r>
              <a:rPr lang="de-DE" dirty="0" err="1"/>
              <a:t>conflitto</a:t>
            </a:r>
            <a:r>
              <a:rPr lang="de-DE" dirty="0"/>
              <a:t> </a:t>
            </a:r>
            <a:r>
              <a:rPr lang="de-DE" dirty="0" err="1"/>
              <a:t>con</a:t>
            </a:r>
            <a:r>
              <a:rPr lang="de-DE" dirty="0"/>
              <a:t> </a:t>
            </a:r>
            <a:r>
              <a:rPr lang="de-DE" dirty="0" err="1"/>
              <a:t>l’ultimo</a:t>
            </a:r>
            <a:r>
              <a:rPr lang="de-DE" dirty="0"/>
              <a:t>.</a:t>
            </a:r>
          </a:p>
          <a:p>
            <a:endParaRPr lang="it-IT" dirty="0"/>
          </a:p>
        </p:txBody>
      </p:sp>
    </p:spTree>
    <p:extLst>
      <p:ext uri="{BB962C8B-B14F-4D97-AF65-F5344CB8AC3E}">
        <p14:creationId xmlns:p14="http://schemas.microsoft.com/office/powerpoint/2010/main" val="26951439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2A250-0F3D-A7AC-B0AB-65F4232FEDC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0F591A2-5AE0-81EE-DF96-65748E227923}"/>
              </a:ext>
            </a:extLst>
          </p:cNvPr>
          <p:cNvSpPr txBox="1">
            <a:spLocks noChangeArrowheads="1"/>
          </p:cNvSpPr>
          <p:nvPr/>
        </p:nvSpPr>
        <p:spPr bwMode="auto">
          <a:xfrm>
            <a:off x="323528" y="188640"/>
            <a:ext cx="8229600" cy="5663089"/>
          </a:xfrm>
          <a:prstGeom prst="rect">
            <a:avLst/>
          </a:prstGeom>
          <a:noFill/>
          <a:ln w="9525">
            <a:noFill/>
            <a:miter lim="800000"/>
            <a:headEnd/>
            <a:tailEnd/>
          </a:ln>
        </p:spPr>
        <p:txBody>
          <a:bodyPr>
            <a:spAutoFit/>
          </a:bodyPr>
          <a:lstStyle/>
          <a:p>
            <a:r>
              <a:rPr lang="it-IT" sz="2600" dirty="0" err="1"/>
              <a:t>Wir</a:t>
            </a:r>
            <a:r>
              <a:rPr lang="it-IT" sz="2600" dirty="0"/>
              <a:t> </a:t>
            </a:r>
            <a:r>
              <a:rPr lang="it-IT" sz="2600" dirty="0" err="1"/>
              <a:t>berichten</a:t>
            </a:r>
            <a:r>
              <a:rPr lang="it-IT" sz="2600" dirty="0"/>
              <a:t> </a:t>
            </a:r>
            <a:r>
              <a:rPr lang="it-IT" sz="2600" dirty="0" err="1"/>
              <a:t>über</a:t>
            </a:r>
            <a:r>
              <a:rPr lang="it-IT" sz="2600" dirty="0"/>
              <a:t> </a:t>
            </a:r>
            <a:r>
              <a:rPr lang="it-IT" sz="2600" dirty="0" err="1"/>
              <a:t>einen</a:t>
            </a:r>
            <a:r>
              <a:rPr lang="it-IT" sz="2600" dirty="0"/>
              <a:t> </a:t>
            </a:r>
            <a:r>
              <a:rPr lang="it-IT" sz="2600" dirty="0" err="1"/>
              <a:t>Patienten</a:t>
            </a:r>
            <a:r>
              <a:rPr lang="it-IT" sz="2600" dirty="0"/>
              <a:t> </a:t>
            </a:r>
            <a:r>
              <a:rPr lang="it-IT" sz="2600" dirty="0" err="1"/>
              <a:t>mit</a:t>
            </a:r>
            <a:r>
              <a:rPr lang="it-IT" sz="2600" dirty="0"/>
              <a:t> </a:t>
            </a:r>
            <a:r>
              <a:rPr lang="it-IT" sz="2600" dirty="0" err="1"/>
              <a:t>Insulinresistenz</a:t>
            </a:r>
            <a:r>
              <a:rPr lang="it-IT" sz="2600" dirty="0"/>
              <a:t> und </a:t>
            </a:r>
            <a:r>
              <a:rPr lang="it-IT" sz="2600" dirty="0" err="1"/>
              <a:t>Adipositas</a:t>
            </a:r>
            <a:r>
              <a:rPr lang="it-IT" sz="2600" dirty="0"/>
              <a:t> </a:t>
            </a:r>
            <a:r>
              <a:rPr lang="it-IT" sz="2600" dirty="0" err="1"/>
              <a:t>permagna</a:t>
            </a:r>
            <a:r>
              <a:rPr lang="it-IT" sz="2600" dirty="0"/>
              <a:t>, bei dem die </a:t>
            </a:r>
            <a:r>
              <a:rPr lang="it-IT" sz="2600" dirty="0" err="1"/>
              <a:t>konservativen</a:t>
            </a:r>
            <a:r>
              <a:rPr lang="it-IT" sz="2600" dirty="0"/>
              <a:t> </a:t>
            </a:r>
            <a:r>
              <a:rPr lang="it-IT" sz="2600" dirty="0" err="1"/>
              <a:t>Therapie-optionen</a:t>
            </a:r>
            <a:r>
              <a:rPr lang="it-IT" sz="2600" dirty="0"/>
              <a:t> </a:t>
            </a:r>
            <a:r>
              <a:rPr lang="it-IT" sz="2600" dirty="0" err="1"/>
              <a:t>ausgeschöpft</a:t>
            </a:r>
            <a:r>
              <a:rPr lang="it-IT" sz="2600" dirty="0"/>
              <a:t> und die </a:t>
            </a:r>
            <a:r>
              <a:rPr lang="it-IT" sz="2600" dirty="0" err="1"/>
              <a:t>Lebensqualität</a:t>
            </a:r>
            <a:endParaRPr lang="it-IT" sz="2600" dirty="0"/>
          </a:p>
          <a:p>
            <a:r>
              <a:rPr lang="it-IT" sz="2600" dirty="0" err="1"/>
              <a:t>aufgrund</a:t>
            </a:r>
            <a:r>
              <a:rPr lang="it-IT" sz="2600" dirty="0"/>
              <a:t> </a:t>
            </a:r>
            <a:r>
              <a:rPr lang="it-IT" sz="2600" dirty="0" err="1"/>
              <a:t>der</a:t>
            </a:r>
            <a:r>
              <a:rPr lang="it-IT" sz="2600" dirty="0"/>
              <a:t> </a:t>
            </a:r>
            <a:r>
              <a:rPr lang="it-IT" sz="2600" dirty="0" err="1"/>
              <a:t>Adipositas</a:t>
            </a:r>
            <a:r>
              <a:rPr lang="it-IT" sz="2600" dirty="0"/>
              <a:t> und </a:t>
            </a:r>
            <a:r>
              <a:rPr lang="it-IT" sz="2600" dirty="0" err="1"/>
              <a:t>weiterer</a:t>
            </a:r>
            <a:r>
              <a:rPr lang="it-IT" sz="2600" dirty="0"/>
              <a:t> </a:t>
            </a:r>
            <a:r>
              <a:rPr lang="it-IT" sz="2600" dirty="0" err="1"/>
              <a:t>Begleiterkrankungen</a:t>
            </a:r>
            <a:r>
              <a:rPr lang="it-IT" sz="2600" dirty="0"/>
              <a:t> </a:t>
            </a:r>
          </a:p>
          <a:p>
            <a:r>
              <a:rPr lang="it-IT" sz="2600" dirty="0" err="1"/>
              <a:t>deutlich</a:t>
            </a:r>
            <a:r>
              <a:rPr lang="it-IT" sz="2600" dirty="0"/>
              <a:t> </a:t>
            </a:r>
            <a:r>
              <a:rPr lang="it-IT" sz="2600" dirty="0" err="1"/>
              <a:t>vermindert</a:t>
            </a:r>
            <a:r>
              <a:rPr lang="it-IT" sz="2600" dirty="0"/>
              <a:t> war. </a:t>
            </a:r>
          </a:p>
          <a:p>
            <a:endParaRPr lang="it-IT" sz="2600" dirty="0"/>
          </a:p>
          <a:p>
            <a:endParaRPr lang="it-IT" sz="2600" dirty="0"/>
          </a:p>
          <a:p>
            <a:r>
              <a:rPr lang="it-IT" sz="2600" dirty="0"/>
              <a:t>Desideriamo informarVi in merito all’esperienza di un paziente con </a:t>
            </a:r>
            <a:r>
              <a:rPr lang="it-IT" sz="2600" dirty="0" err="1"/>
              <a:t>insulinoresistenza</a:t>
            </a:r>
            <a:r>
              <a:rPr lang="it-IT" sz="2600" dirty="0"/>
              <a:t> e obesità </a:t>
            </a:r>
            <a:r>
              <a:rPr lang="it-IT" sz="2600" dirty="0" err="1"/>
              <a:t>permagna</a:t>
            </a:r>
            <a:r>
              <a:rPr lang="it-IT" sz="2600" dirty="0"/>
              <a:t> (obesità grave di terzo grado), in cui le possibilità di terapia conservativa erano esaurite e la qualità della vita era nettamente ridotta a causa dell’obesità e di altre malattie concomitanti.</a:t>
            </a:r>
          </a:p>
          <a:p>
            <a:endParaRPr lang="it-IT" dirty="0"/>
          </a:p>
        </p:txBody>
      </p:sp>
    </p:spTree>
    <p:extLst>
      <p:ext uri="{BB962C8B-B14F-4D97-AF65-F5344CB8AC3E}">
        <p14:creationId xmlns:p14="http://schemas.microsoft.com/office/powerpoint/2010/main" val="38636033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7D5BB-26C9-BAAF-8081-E79D9BFDB55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ECE4F38-F467-8469-E99C-CE903071071D}"/>
              </a:ext>
            </a:extLst>
          </p:cNvPr>
          <p:cNvSpPr txBox="1">
            <a:spLocks noChangeArrowheads="1"/>
          </p:cNvSpPr>
          <p:nvPr/>
        </p:nvSpPr>
        <p:spPr bwMode="auto">
          <a:xfrm>
            <a:off x="323528" y="188640"/>
            <a:ext cx="8229600" cy="4093428"/>
          </a:xfrm>
          <a:prstGeom prst="rect">
            <a:avLst/>
          </a:prstGeom>
          <a:noFill/>
          <a:ln w="9525">
            <a:noFill/>
            <a:miter lim="800000"/>
            <a:headEnd/>
            <a:tailEnd/>
          </a:ln>
        </p:spPr>
        <p:txBody>
          <a:bodyPr>
            <a:spAutoFit/>
          </a:bodyPr>
          <a:lstStyle/>
          <a:p>
            <a:r>
              <a:rPr lang="it-IT" sz="2600" b="1" dirty="0" err="1"/>
              <a:t>Kasuistik</a:t>
            </a:r>
            <a:r>
              <a:rPr lang="it-IT" sz="2600" dirty="0"/>
              <a:t> </a:t>
            </a:r>
          </a:p>
          <a:p>
            <a:r>
              <a:rPr lang="it-IT" sz="2600" b="1" dirty="0" err="1"/>
              <a:t>Anamnese</a:t>
            </a:r>
            <a:r>
              <a:rPr lang="it-IT" sz="2600" dirty="0"/>
              <a:t> </a:t>
            </a:r>
          </a:p>
          <a:p>
            <a:r>
              <a:rPr lang="it-IT" sz="2600" dirty="0"/>
              <a:t>Bei dem 58-jährigen </a:t>
            </a:r>
            <a:r>
              <a:rPr lang="it-IT" sz="2600" dirty="0" err="1"/>
              <a:t>Patienten</a:t>
            </a:r>
            <a:r>
              <a:rPr lang="it-IT" sz="2600" dirty="0"/>
              <a:t> </a:t>
            </a:r>
            <a:r>
              <a:rPr lang="it-IT" sz="2600" dirty="0" err="1"/>
              <a:t>bestand</a:t>
            </a:r>
            <a:r>
              <a:rPr lang="it-IT" sz="2600" dirty="0"/>
              <a:t> </a:t>
            </a:r>
            <a:r>
              <a:rPr lang="it-IT" sz="2600" dirty="0" err="1"/>
              <a:t>seit</a:t>
            </a:r>
            <a:r>
              <a:rPr lang="it-IT" sz="2600" dirty="0"/>
              <a:t> 21 </a:t>
            </a:r>
            <a:r>
              <a:rPr lang="it-IT" sz="2600" dirty="0" err="1"/>
              <a:t>Jahren</a:t>
            </a:r>
            <a:endParaRPr lang="it-IT" sz="2600" dirty="0"/>
          </a:p>
          <a:p>
            <a:r>
              <a:rPr lang="it-IT" sz="2600" dirty="0" err="1"/>
              <a:t>ein</a:t>
            </a:r>
            <a:r>
              <a:rPr lang="it-IT" sz="2600" dirty="0"/>
              <a:t> </a:t>
            </a:r>
            <a:r>
              <a:rPr lang="it-IT" sz="2600" dirty="0" err="1"/>
              <a:t>Typ</a:t>
            </a:r>
            <a:r>
              <a:rPr lang="it-IT" sz="2600" dirty="0"/>
              <a:t> 2 </a:t>
            </a:r>
            <a:r>
              <a:rPr lang="it-IT" sz="2600" dirty="0" err="1"/>
              <a:t>Diabetes</a:t>
            </a:r>
            <a:r>
              <a:rPr lang="it-IT" sz="2600" dirty="0"/>
              <a:t> </a:t>
            </a:r>
            <a:r>
              <a:rPr lang="it-IT" sz="2600" dirty="0" err="1"/>
              <a:t>mellitus</a:t>
            </a:r>
            <a:r>
              <a:rPr lang="it-IT" sz="2600" dirty="0"/>
              <a:t>, </a:t>
            </a:r>
            <a:r>
              <a:rPr lang="it-IT" sz="2600" dirty="0" err="1"/>
              <a:t>der</a:t>
            </a:r>
            <a:r>
              <a:rPr lang="it-IT" sz="2600" dirty="0"/>
              <a:t> </a:t>
            </a:r>
            <a:r>
              <a:rPr lang="it-IT" sz="2600" dirty="0" err="1"/>
              <a:t>bereits</a:t>
            </a:r>
            <a:r>
              <a:rPr lang="it-IT" sz="2600" dirty="0"/>
              <a:t> </a:t>
            </a:r>
            <a:r>
              <a:rPr lang="it-IT" sz="2600" dirty="0" err="1"/>
              <a:t>zu</a:t>
            </a:r>
            <a:r>
              <a:rPr lang="it-IT" sz="2600" dirty="0"/>
              <a:t> </a:t>
            </a:r>
            <a:r>
              <a:rPr lang="it-IT" sz="2600" dirty="0" err="1"/>
              <a:t>zahlreichen</a:t>
            </a:r>
            <a:r>
              <a:rPr lang="it-IT" sz="2600" dirty="0"/>
              <a:t> </a:t>
            </a:r>
            <a:r>
              <a:rPr lang="it-IT" sz="2600" dirty="0" err="1"/>
              <a:t>Folge-schäden</a:t>
            </a:r>
            <a:r>
              <a:rPr lang="it-IT" sz="2600" dirty="0"/>
              <a:t> </a:t>
            </a:r>
            <a:r>
              <a:rPr lang="it-IT" sz="2600" dirty="0" err="1"/>
              <a:t>geführt</a:t>
            </a:r>
            <a:r>
              <a:rPr lang="it-IT" sz="2600" dirty="0"/>
              <a:t> </a:t>
            </a:r>
            <a:r>
              <a:rPr lang="it-IT" sz="2600" dirty="0" err="1"/>
              <a:t>hatte</a:t>
            </a:r>
            <a:r>
              <a:rPr lang="it-IT" sz="2600" dirty="0"/>
              <a:t>. </a:t>
            </a:r>
          </a:p>
          <a:p>
            <a:endParaRPr lang="it-IT" sz="2600" dirty="0"/>
          </a:p>
          <a:p>
            <a:r>
              <a:rPr lang="it-IT" sz="2600" dirty="0"/>
              <a:t>Casistica</a:t>
            </a:r>
          </a:p>
          <a:p>
            <a:r>
              <a:rPr lang="it-IT" sz="2600" dirty="0"/>
              <a:t>Anamnesi</a:t>
            </a:r>
          </a:p>
          <a:p>
            <a:r>
              <a:rPr lang="it-IT" sz="2600" dirty="0"/>
              <a:t>Il paziente cinquantottenne era affetto da 21 anni da diabete mellito di tipo 2, che aveva già provocato numerosi danni. </a:t>
            </a:r>
          </a:p>
        </p:txBody>
      </p:sp>
    </p:spTree>
    <p:extLst>
      <p:ext uri="{BB962C8B-B14F-4D97-AF65-F5344CB8AC3E}">
        <p14:creationId xmlns:p14="http://schemas.microsoft.com/office/powerpoint/2010/main" val="27754232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65CE2-7226-A8AC-5E3B-BD46CC9291B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09B44F3-461C-58B6-B103-72D73C4C7150}"/>
              </a:ext>
            </a:extLst>
          </p:cNvPr>
          <p:cNvSpPr txBox="1">
            <a:spLocks noChangeArrowheads="1"/>
          </p:cNvSpPr>
          <p:nvPr/>
        </p:nvSpPr>
        <p:spPr bwMode="auto">
          <a:xfrm>
            <a:off x="323528" y="188640"/>
            <a:ext cx="8229600" cy="4093428"/>
          </a:xfrm>
          <a:prstGeom prst="rect">
            <a:avLst/>
          </a:prstGeom>
          <a:noFill/>
          <a:ln w="9525">
            <a:noFill/>
            <a:miter lim="800000"/>
            <a:headEnd/>
            <a:tailEnd/>
          </a:ln>
        </p:spPr>
        <p:txBody>
          <a:bodyPr>
            <a:spAutoFit/>
          </a:bodyPr>
          <a:lstStyle/>
          <a:p>
            <a:r>
              <a:rPr lang="de-DE" sz="2600" b="1" dirty="0"/>
              <a:t>Kasuistik</a:t>
            </a:r>
          </a:p>
          <a:p>
            <a:r>
              <a:rPr lang="de-DE" sz="2600" i="1" dirty="0"/>
              <a:t>von lateinisch: </a:t>
            </a:r>
            <a:r>
              <a:rPr lang="de-DE" sz="2600" i="1" dirty="0" err="1"/>
              <a:t>casus</a:t>
            </a:r>
            <a:r>
              <a:rPr lang="de-DE" sz="2600" i="1" dirty="0"/>
              <a:t> - Fall</a:t>
            </a:r>
            <a:br>
              <a:rPr lang="de-DE" sz="2600" dirty="0"/>
            </a:br>
            <a:r>
              <a:rPr lang="de-DE" sz="2600" i="1" dirty="0"/>
              <a:t>Synonyme: Fallgeschichte, Fallbeschreibung, Fallbericht</a:t>
            </a:r>
            <a:br>
              <a:rPr lang="de-DE" sz="2600" dirty="0"/>
            </a:br>
            <a:r>
              <a:rPr lang="de-DE" sz="2600" b="1" i="1" dirty="0"/>
              <a:t>Englisch</a:t>
            </a:r>
            <a:r>
              <a:rPr lang="de-DE" sz="2600" i="1" dirty="0"/>
              <a:t>: </a:t>
            </a:r>
            <a:r>
              <a:rPr lang="de-DE" sz="2600" i="1" dirty="0" err="1"/>
              <a:t>case</a:t>
            </a:r>
            <a:r>
              <a:rPr lang="de-DE" sz="2600" i="1" dirty="0"/>
              <a:t> </a:t>
            </a:r>
            <a:r>
              <a:rPr lang="de-DE" sz="2600" i="1" dirty="0" err="1"/>
              <a:t>report</a:t>
            </a:r>
            <a:br>
              <a:rPr lang="de-DE" sz="2600" dirty="0"/>
            </a:br>
            <a:endParaRPr lang="de-DE" sz="2600" dirty="0"/>
          </a:p>
          <a:p>
            <a:r>
              <a:rPr lang="de-DE" sz="2600" b="1" dirty="0"/>
              <a:t>1. Definition</a:t>
            </a:r>
          </a:p>
          <a:p>
            <a:r>
              <a:rPr lang="de-DE" sz="2600" dirty="0"/>
              <a:t>In der klinischen Medizin beschreibt der Begriff der </a:t>
            </a:r>
            <a:r>
              <a:rPr lang="de-DE" sz="2600" b="1" dirty="0"/>
              <a:t>Kasuistik</a:t>
            </a:r>
            <a:r>
              <a:rPr lang="de-DE" sz="2600" dirty="0"/>
              <a:t> die Veröffentlichung einer Krankengeschichte, die vor dem Hintergrund des aktuellen Wissens beleuchtet und kommentiert wird.</a:t>
            </a:r>
          </a:p>
        </p:txBody>
      </p:sp>
    </p:spTree>
    <p:extLst>
      <p:ext uri="{BB962C8B-B14F-4D97-AF65-F5344CB8AC3E}">
        <p14:creationId xmlns:p14="http://schemas.microsoft.com/office/powerpoint/2010/main" val="22662429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B467E-FD4A-6E31-265A-FA49FDA559A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A1A5DEC-621D-B810-66AD-2EB4409EB58D}"/>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600" dirty="0"/>
              <a:t>I </a:t>
            </a:r>
            <a:r>
              <a:rPr lang="it-IT" sz="2600" b="1" dirty="0"/>
              <a:t>casi clinici</a:t>
            </a:r>
            <a:r>
              <a:rPr lang="it-IT" sz="2600" dirty="0"/>
              <a:t> (o</a:t>
            </a:r>
            <a:r>
              <a:rPr lang="it-IT" sz="2600" i="1" dirty="0"/>
              <a:t> case report</a:t>
            </a:r>
            <a:r>
              <a:rPr lang="it-IT" sz="2600" dirty="0"/>
              <a:t>) sono descrizioni dettagliate di pazienti reali e delle loro condizioni mediche. Questi includono sempre:</a:t>
            </a:r>
          </a:p>
          <a:p>
            <a:r>
              <a:rPr lang="it-IT" sz="2600" b="1" dirty="0"/>
              <a:t>Anamnesi del paziente</a:t>
            </a:r>
            <a:r>
              <a:rPr lang="it-IT" sz="2600" dirty="0"/>
              <a:t>: informazioni dettagliate sullo storico medico del paziente.</a:t>
            </a:r>
          </a:p>
          <a:p>
            <a:r>
              <a:rPr lang="it-IT" sz="2600" b="1" dirty="0"/>
              <a:t>Sintomatologia</a:t>
            </a:r>
            <a:r>
              <a:rPr lang="it-IT" sz="2600" dirty="0"/>
              <a:t>: descrizione dei sintomi riportati dal paziente.</a:t>
            </a:r>
          </a:p>
          <a:p>
            <a:r>
              <a:rPr lang="it-IT" sz="2600" b="1" dirty="0"/>
              <a:t>Diagnostica</a:t>
            </a:r>
            <a:r>
              <a:rPr lang="it-IT" sz="2600" dirty="0"/>
              <a:t>: risultati degli esami di laboratorio e delle immagini diagnostiche.</a:t>
            </a:r>
          </a:p>
          <a:p>
            <a:r>
              <a:rPr lang="it-IT" sz="2600" b="1" dirty="0"/>
              <a:t>Diagnosi</a:t>
            </a:r>
            <a:r>
              <a:rPr lang="it-IT" sz="2600" dirty="0"/>
              <a:t>: conclusioni mediche basate sull'analisi dei dati clinici.</a:t>
            </a:r>
          </a:p>
          <a:p>
            <a:r>
              <a:rPr lang="it-IT" sz="2600" b="1" dirty="0"/>
              <a:t>Trattamento</a:t>
            </a:r>
            <a:r>
              <a:rPr lang="it-IT" sz="2600" dirty="0"/>
              <a:t>: interventi terapeutici applicati.</a:t>
            </a:r>
          </a:p>
          <a:p>
            <a:r>
              <a:rPr lang="it-IT" sz="2600" b="1" dirty="0"/>
              <a:t>Esito</a:t>
            </a:r>
            <a:r>
              <a:rPr lang="it-IT" sz="2600" dirty="0"/>
              <a:t>: risultato finale del trattamento, compreso il follow-up.</a:t>
            </a:r>
          </a:p>
        </p:txBody>
      </p:sp>
    </p:spTree>
    <p:extLst>
      <p:ext uri="{BB962C8B-B14F-4D97-AF65-F5344CB8AC3E}">
        <p14:creationId xmlns:p14="http://schemas.microsoft.com/office/powerpoint/2010/main" val="12800315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26E18-3232-C9DA-E5D9-285A872BC80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08D6528-D293-5FB6-C940-D386A8038C36}"/>
              </a:ext>
            </a:extLst>
          </p:cNvPr>
          <p:cNvSpPr txBox="1">
            <a:spLocks noChangeArrowheads="1"/>
          </p:cNvSpPr>
          <p:nvPr/>
        </p:nvSpPr>
        <p:spPr bwMode="auto">
          <a:xfrm>
            <a:off x="323528" y="188640"/>
            <a:ext cx="8229600" cy="4493538"/>
          </a:xfrm>
          <a:prstGeom prst="rect">
            <a:avLst/>
          </a:prstGeom>
          <a:noFill/>
          <a:ln w="9525">
            <a:noFill/>
            <a:miter lim="800000"/>
            <a:headEnd/>
            <a:tailEnd/>
          </a:ln>
        </p:spPr>
        <p:txBody>
          <a:bodyPr>
            <a:spAutoFit/>
          </a:bodyPr>
          <a:lstStyle/>
          <a:p>
            <a:r>
              <a:rPr lang="it-IT" sz="2600" dirty="0" err="1"/>
              <a:t>Bekannt</a:t>
            </a:r>
            <a:r>
              <a:rPr lang="it-IT" sz="2600" dirty="0"/>
              <a:t> </a:t>
            </a:r>
            <a:r>
              <a:rPr lang="it-IT" sz="2600" dirty="0" err="1"/>
              <a:t>waren</a:t>
            </a:r>
            <a:r>
              <a:rPr lang="it-IT" sz="2600" dirty="0"/>
              <a:t> </a:t>
            </a:r>
            <a:r>
              <a:rPr lang="it-IT" sz="2600" dirty="0" err="1"/>
              <a:t>eine</a:t>
            </a:r>
            <a:r>
              <a:rPr lang="it-IT" sz="2600" dirty="0"/>
              <a:t> distale </a:t>
            </a:r>
            <a:r>
              <a:rPr lang="it-IT" sz="2600" dirty="0" err="1"/>
              <a:t>symmetrische</a:t>
            </a:r>
            <a:r>
              <a:rPr lang="it-IT" sz="2600" dirty="0"/>
              <a:t>  </a:t>
            </a:r>
            <a:r>
              <a:rPr lang="it-IT" sz="2600" dirty="0" err="1"/>
              <a:t>sensible</a:t>
            </a:r>
            <a:r>
              <a:rPr lang="it-IT" sz="2600" dirty="0"/>
              <a:t> diabeti-</a:t>
            </a:r>
            <a:r>
              <a:rPr lang="it-IT" sz="2600" dirty="0" err="1"/>
              <a:t>sche</a:t>
            </a:r>
            <a:r>
              <a:rPr lang="it-IT" sz="2600" dirty="0"/>
              <a:t> </a:t>
            </a:r>
            <a:r>
              <a:rPr lang="it-IT" sz="2600" dirty="0" err="1"/>
              <a:t>Polyneuropathie</a:t>
            </a:r>
            <a:r>
              <a:rPr lang="it-IT" sz="2600" dirty="0"/>
              <a:t>, die </a:t>
            </a:r>
            <a:r>
              <a:rPr lang="it-IT" sz="2600" dirty="0" err="1"/>
              <a:t>mit</a:t>
            </a:r>
            <a:r>
              <a:rPr lang="it-IT" sz="2600" dirty="0"/>
              <a:t> </a:t>
            </a:r>
            <a:r>
              <a:rPr lang="it-IT" sz="2600" dirty="0" err="1"/>
              <a:t>Pregabalin</a:t>
            </a:r>
            <a:r>
              <a:rPr lang="it-IT" sz="2600" dirty="0"/>
              <a:t> 300 mg </a:t>
            </a:r>
            <a:r>
              <a:rPr lang="it-IT" sz="2600" dirty="0" err="1"/>
              <a:t>morgens</a:t>
            </a:r>
            <a:r>
              <a:rPr lang="it-IT" sz="2600" dirty="0"/>
              <a:t> und </a:t>
            </a:r>
            <a:r>
              <a:rPr lang="it-IT" sz="2600" dirty="0" err="1"/>
              <a:t>abends</a:t>
            </a:r>
            <a:r>
              <a:rPr lang="it-IT" sz="2600" dirty="0"/>
              <a:t> </a:t>
            </a:r>
            <a:r>
              <a:rPr lang="it-IT" sz="2600" dirty="0" err="1"/>
              <a:t>behandelt</a:t>
            </a:r>
            <a:r>
              <a:rPr lang="it-IT" sz="2600" dirty="0"/>
              <a:t> </a:t>
            </a:r>
            <a:r>
              <a:rPr lang="it-IT" sz="2600" dirty="0" err="1"/>
              <a:t>wurde</a:t>
            </a:r>
            <a:r>
              <a:rPr lang="it-IT" sz="2600" dirty="0"/>
              <a:t>, </a:t>
            </a:r>
            <a:r>
              <a:rPr lang="it-IT" sz="2600" dirty="0" err="1"/>
              <a:t>eine</a:t>
            </a:r>
            <a:r>
              <a:rPr lang="it-IT" sz="2600" dirty="0"/>
              <a:t> </a:t>
            </a:r>
            <a:r>
              <a:rPr lang="it-IT" sz="2600" dirty="0" err="1"/>
              <a:t>nichtprolife-rative</a:t>
            </a:r>
            <a:r>
              <a:rPr lang="it-IT" sz="2600" dirty="0"/>
              <a:t> </a:t>
            </a:r>
            <a:r>
              <a:rPr lang="it-IT" sz="2600" dirty="0" err="1"/>
              <a:t>diabetische</a:t>
            </a:r>
            <a:r>
              <a:rPr lang="it-IT" sz="2600" dirty="0"/>
              <a:t> </a:t>
            </a:r>
            <a:r>
              <a:rPr lang="it-IT" sz="2600" dirty="0" err="1"/>
              <a:t>Retinopathie</a:t>
            </a:r>
            <a:r>
              <a:rPr lang="it-IT" sz="2600" dirty="0"/>
              <a:t>, </a:t>
            </a:r>
            <a:r>
              <a:rPr lang="it-IT" sz="2600" dirty="0" err="1"/>
              <a:t>eine</a:t>
            </a:r>
            <a:r>
              <a:rPr lang="it-IT" sz="2600" dirty="0"/>
              <a:t> </a:t>
            </a:r>
            <a:r>
              <a:rPr lang="it-IT" sz="2600" dirty="0" err="1"/>
              <a:t>chronische</a:t>
            </a:r>
            <a:r>
              <a:rPr lang="it-IT" sz="2600" dirty="0"/>
              <a:t> </a:t>
            </a:r>
            <a:r>
              <a:rPr lang="it-IT" sz="2600" dirty="0" err="1"/>
              <a:t>diabe-tische</a:t>
            </a:r>
            <a:r>
              <a:rPr lang="it-IT" sz="2600" dirty="0"/>
              <a:t> </a:t>
            </a:r>
            <a:r>
              <a:rPr lang="it-IT" sz="2600" dirty="0" err="1"/>
              <a:t>Niereninsuffizienz</a:t>
            </a:r>
            <a:r>
              <a:rPr lang="it-IT" sz="2600" dirty="0"/>
              <a:t> </a:t>
            </a:r>
            <a:r>
              <a:rPr lang="it-IT" sz="2600" dirty="0" err="1"/>
              <a:t>sowie</a:t>
            </a:r>
            <a:r>
              <a:rPr lang="it-IT" sz="2600" dirty="0"/>
              <a:t> </a:t>
            </a:r>
            <a:r>
              <a:rPr lang="it-IT" sz="2600" dirty="0" err="1"/>
              <a:t>eine</a:t>
            </a:r>
            <a:r>
              <a:rPr lang="it-IT" sz="2600" dirty="0"/>
              <a:t> </a:t>
            </a:r>
            <a:r>
              <a:rPr lang="it-IT" sz="2600" dirty="0" err="1"/>
              <a:t>erektile</a:t>
            </a:r>
            <a:r>
              <a:rPr lang="it-IT" sz="2600" dirty="0"/>
              <a:t> </a:t>
            </a:r>
            <a:r>
              <a:rPr lang="it-IT" sz="2600" dirty="0" err="1"/>
              <a:t>Dysfunktion</a:t>
            </a:r>
            <a:r>
              <a:rPr lang="it-IT" sz="2600" dirty="0"/>
              <a:t>.</a:t>
            </a:r>
          </a:p>
          <a:p>
            <a:endParaRPr lang="it-IT" sz="2600" dirty="0"/>
          </a:p>
          <a:p>
            <a:r>
              <a:rPr lang="it-IT" sz="2600" dirty="0"/>
              <a:t>Era noto che l’uomo soffriva di polineuropatia diabetica distale simmetrica sensitiva, che veniva curata con </a:t>
            </a:r>
            <a:r>
              <a:rPr lang="it-IT" sz="2600" dirty="0" err="1"/>
              <a:t>Pregabalin</a:t>
            </a:r>
            <a:r>
              <a:rPr lang="it-IT" sz="2600" dirty="0"/>
              <a:t> da 300 mg al mattino e alla sera, di retinopatia diabetica non proliferante, insufficienza renale diabetica cronica e disfunzione erettile. </a:t>
            </a:r>
          </a:p>
        </p:txBody>
      </p:sp>
    </p:spTree>
    <p:extLst>
      <p:ext uri="{BB962C8B-B14F-4D97-AF65-F5344CB8AC3E}">
        <p14:creationId xmlns:p14="http://schemas.microsoft.com/office/powerpoint/2010/main" val="5658963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21E1A-4ED5-788A-32F5-4ED9CA38C86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F49B575-EE50-DA7E-A4AC-5640791808EB}"/>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dirty="0" err="1"/>
              <a:t>Ferner</a:t>
            </a:r>
            <a:r>
              <a:rPr lang="it-IT" sz="2600" dirty="0"/>
              <a:t> </a:t>
            </a:r>
            <a:r>
              <a:rPr lang="it-IT" sz="2600" dirty="0" err="1"/>
              <a:t>waren</a:t>
            </a:r>
            <a:r>
              <a:rPr lang="it-IT" sz="2600" dirty="0"/>
              <a:t> </a:t>
            </a:r>
            <a:r>
              <a:rPr lang="it-IT" sz="2600" dirty="0" err="1"/>
              <a:t>eine</a:t>
            </a:r>
            <a:r>
              <a:rPr lang="it-IT" sz="2600" dirty="0"/>
              <a:t> </a:t>
            </a:r>
            <a:r>
              <a:rPr lang="it-IT" sz="2600" dirty="0" err="1"/>
              <a:t>arterielle</a:t>
            </a:r>
            <a:r>
              <a:rPr lang="it-IT" sz="2600" dirty="0"/>
              <a:t> </a:t>
            </a:r>
            <a:r>
              <a:rPr lang="it-IT" sz="2600" dirty="0" err="1"/>
              <a:t>Hypertonie</a:t>
            </a:r>
            <a:r>
              <a:rPr lang="it-IT" sz="2600" dirty="0"/>
              <a:t>, </a:t>
            </a:r>
            <a:r>
              <a:rPr lang="it-IT" sz="2600" dirty="0" err="1"/>
              <a:t>therapiert</a:t>
            </a:r>
            <a:r>
              <a:rPr lang="it-IT" sz="2600" dirty="0"/>
              <a:t> </a:t>
            </a:r>
            <a:r>
              <a:rPr lang="it-IT" sz="2600" dirty="0" err="1"/>
              <a:t>mit</a:t>
            </a:r>
            <a:r>
              <a:rPr lang="it-IT" sz="2600" dirty="0"/>
              <a:t> </a:t>
            </a:r>
            <a:r>
              <a:rPr lang="it-IT" sz="2600" dirty="0" err="1"/>
              <a:t>einem</a:t>
            </a:r>
            <a:r>
              <a:rPr lang="it-IT" sz="2600" dirty="0"/>
              <a:t> ACE-</a:t>
            </a:r>
            <a:r>
              <a:rPr lang="it-IT" sz="2600" dirty="0" err="1"/>
              <a:t>Hemmer</a:t>
            </a:r>
            <a:r>
              <a:rPr lang="it-IT" sz="2600" dirty="0"/>
              <a:t>, </a:t>
            </a:r>
            <a:r>
              <a:rPr lang="it-IT" sz="2600" dirty="0" err="1"/>
              <a:t>einem</a:t>
            </a:r>
            <a:r>
              <a:rPr lang="it-IT" sz="2600" dirty="0"/>
              <a:t> Beta-</a:t>
            </a:r>
            <a:r>
              <a:rPr lang="it-IT" sz="2600" dirty="0" err="1"/>
              <a:t>blocker</a:t>
            </a:r>
            <a:r>
              <a:rPr lang="it-IT" sz="2600" dirty="0"/>
              <a:t> </a:t>
            </a:r>
            <a:r>
              <a:rPr lang="it-IT" sz="2600" dirty="0" err="1"/>
              <a:t>sowie</a:t>
            </a:r>
            <a:r>
              <a:rPr lang="it-IT" sz="2600" dirty="0"/>
              <a:t> </a:t>
            </a:r>
            <a:r>
              <a:rPr lang="it-IT" sz="2600" dirty="0" err="1"/>
              <a:t>einem</a:t>
            </a:r>
            <a:r>
              <a:rPr lang="it-IT" sz="2600" dirty="0"/>
              <a:t> </a:t>
            </a:r>
            <a:r>
              <a:rPr lang="it-IT" sz="2600" dirty="0" err="1"/>
              <a:t>Schleifen-diuretikum</a:t>
            </a:r>
            <a:r>
              <a:rPr lang="it-IT" sz="2600" dirty="0"/>
              <a:t>, </a:t>
            </a:r>
            <a:r>
              <a:rPr lang="it-IT" sz="2600" dirty="0" err="1"/>
              <a:t>ein</a:t>
            </a:r>
            <a:r>
              <a:rPr lang="it-IT" sz="2600" dirty="0"/>
              <a:t> </a:t>
            </a:r>
            <a:r>
              <a:rPr lang="it-IT" sz="2600" dirty="0" err="1"/>
              <a:t>schweres</a:t>
            </a:r>
            <a:r>
              <a:rPr lang="it-IT" sz="2600" dirty="0"/>
              <a:t> </a:t>
            </a:r>
            <a:r>
              <a:rPr lang="it-IT" sz="2600" dirty="0" err="1"/>
              <a:t>Schlafapnoesyndrom</a:t>
            </a:r>
            <a:r>
              <a:rPr lang="it-IT" sz="2600" dirty="0"/>
              <a:t> </a:t>
            </a:r>
            <a:r>
              <a:rPr lang="it-IT" sz="2600" dirty="0" err="1"/>
              <a:t>sowie</a:t>
            </a:r>
            <a:r>
              <a:rPr lang="it-IT" sz="2600" dirty="0"/>
              <a:t> </a:t>
            </a:r>
            <a:r>
              <a:rPr lang="it-IT" sz="2600" dirty="0" err="1"/>
              <a:t>eine</a:t>
            </a:r>
            <a:r>
              <a:rPr lang="it-IT" sz="2600" dirty="0"/>
              <a:t>    </a:t>
            </a:r>
            <a:r>
              <a:rPr lang="it-IT" sz="2600" dirty="0" err="1"/>
              <a:t>respiratorische</a:t>
            </a:r>
            <a:r>
              <a:rPr lang="it-IT" sz="2600" dirty="0"/>
              <a:t> </a:t>
            </a:r>
            <a:r>
              <a:rPr lang="it-IT" sz="2600" dirty="0" err="1"/>
              <a:t>Globalinsuffizienz</a:t>
            </a:r>
            <a:r>
              <a:rPr lang="it-IT" sz="2600" dirty="0"/>
              <a:t> bei </a:t>
            </a:r>
            <a:r>
              <a:rPr lang="it-IT" sz="2600" dirty="0" err="1"/>
              <a:t>chronisch</a:t>
            </a:r>
            <a:r>
              <a:rPr lang="it-IT" sz="2600" dirty="0"/>
              <a:t> </a:t>
            </a:r>
            <a:r>
              <a:rPr lang="it-IT" sz="2600" dirty="0" err="1"/>
              <a:t>obstruk-tiver</a:t>
            </a:r>
            <a:r>
              <a:rPr lang="it-IT" sz="2600" dirty="0"/>
              <a:t> </a:t>
            </a:r>
            <a:r>
              <a:rPr lang="it-IT" sz="2600" dirty="0" err="1"/>
              <a:t>Lungenerkrankung</a:t>
            </a:r>
            <a:r>
              <a:rPr lang="it-IT" sz="2600" dirty="0"/>
              <a:t> (COPD) </a:t>
            </a:r>
            <a:r>
              <a:rPr lang="it-IT" sz="2600" dirty="0" err="1"/>
              <a:t>im</a:t>
            </a:r>
            <a:r>
              <a:rPr lang="it-IT" sz="2600" dirty="0"/>
              <a:t> Stadium II </a:t>
            </a:r>
            <a:r>
              <a:rPr lang="it-IT" sz="2600" dirty="0" err="1"/>
              <a:t>nach</a:t>
            </a:r>
            <a:r>
              <a:rPr lang="it-IT" sz="2600" dirty="0"/>
              <a:t> Gold </a:t>
            </a:r>
          </a:p>
          <a:p>
            <a:r>
              <a:rPr lang="it-IT" sz="2600" dirty="0" err="1"/>
              <a:t>diagnostiziert</a:t>
            </a:r>
            <a:r>
              <a:rPr lang="it-IT" sz="2600" dirty="0"/>
              <a:t> </a:t>
            </a:r>
            <a:r>
              <a:rPr lang="it-IT" sz="2600" dirty="0" err="1"/>
              <a:t>worden</a:t>
            </a:r>
            <a:r>
              <a:rPr lang="it-IT" sz="2600" dirty="0"/>
              <a:t>. </a:t>
            </a:r>
          </a:p>
          <a:p>
            <a:endParaRPr lang="it-IT" sz="2600" dirty="0"/>
          </a:p>
          <a:p>
            <a:r>
              <a:rPr lang="it-IT" sz="2600" dirty="0"/>
              <a:t>Erano state diagnosticate inoltre un’ipertensione arteriosa, trattata con un ACE-inibitore, un betabloccante e un diuretico dell’ansa, una grave sindrome delle apnee ostruttive del sonno (OSAS) e un’insufficienza respiratoria globale per broncopneumopatia cronica ostruttiva (BPCO) di stadio 2 secondo la classificazione GOLD. </a:t>
            </a:r>
          </a:p>
        </p:txBody>
      </p:sp>
    </p:spTree>
    <p:extLst>
      <p:ext uri="{BB962C8B-B14F-4D97-AF65-F5344CB8AC3E}">
        <p14:creationId xmlns:p14="http://schemas.microsoft.com/office/powerpoint/2010/main" val="17673622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AE945-0320-DFB9-D951-1A16C76F4BC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2E9A456-EB92-F1E1-C3E0-5654C165912B}"/>
              </a:ext>
            </a:extLst>
          </p:cNvPr>
          <p:cNvSpPr txBox="1">
            <a:spLocks noChangeArrowheads="1"/>
          </p:cNvSpPr>
          <p:nvPr/>
        </p:nvSpPr>
        <p:spPr bwMode="auto">
          <a:xfrm>
            <a:off x="323528" y="188640"/>
            <a:ext cx="8229600" cy="6494085"/>
          </a:xfrm>
          <a:prstGeom prst="rect">
            <a:avLst/>
          </a:prstGeom>
          <a:noFill/>
          <a:ln w="9525">
            <a:noFill/>
            <a:miter lim="800000"/>
            <a:headEnd/>
            <a:tailEnd/>
          </a:ln>
        </p:spPr>
        <p:txBody>
          <a:bodyPr>
            <a:spAutoFit/>
          </a:bodyPr>
          <a:lstStyle/>
          <a:p>
            <a:r>
              <a:rPr lang="it-IT" sz="2600" dirty="0"/>
              <a:t>Zur </a:t>
            </a:r>
            <a:r>
              <a:rPr lang="it-IT" sz="2600" dirty="0" err="1"/>
              <a:t>Behandlung</a:t>
            </a:r>
            <a:r>
              <a:rPr lang="it-IT" sz="2600" dirty="0"/>
              <a:t> </a:t>
            </a:r>
            <a:r>
              <a:rPr lang="it-IT" sz="2600" dirty="0" err="1"/>
              <a:t>einer</a:t>
            </a:r>
            <a:r>
              <a:rPr lang="it-IT" sz="2600" dirty="0"/>
              <a:t> </a:t>
            </a:r>
            <a:r>
              <a:rPr lang="it-IT" sz="2600" dirty="0" err="1"/>
              <a:t>schweren</a:t>
            </a:r>
            <a:r>
              <a:rPr lang="it-IT" sz="2600" dirty="0"/>
              <a:t> </a:t>
            </a:r>
            <a:r>
              <a:rPr lang="it-IT" sz="2600" dirty="0" err="1"/>
              <a:t>Hyperlipidämie</a:t>
            </a:r>
            <a:r>
              <a:rPr lang="it-IT" sz="2600" dirty="0"/>
              <a:t> </a:t>
            </a:r>
            <a:r>
              <a:rPr lang="it-IT" sz="2600" dirty="0" err="1"/>
              <a:t>erhielt</a:t>
            </a:r>
            <a:r>
              <a:rPr lang="it-IT" sz="2600" dirty="0"/>
              <a:t> </a:t>
            </a:r>
            <a:r>
              <a:rPr lang="it-IT" sz="2600" dirty="0" err="1"/>
              <a:t>der</a:t>
            </a:r>
            <a:r>
              <a:rPr lang="it-IT" sz="2600" dirty="0"/>
              <a:t> </a:t>
            </a:r>
            <a:r>
              <a:rPr lang="it-IT" sz="2600" dirty="0" err="1"/>
              <a:t>Patient</a:t>
            </a:r>
            <a:r>
              <a:rPr lang="it-IT" sz="2600" dirty="0"/>
              <a:t> </a:t>
            </a:r>
            <a:r>
              <a:rPr lang="it-IT" sz="2600" dirty="0" err="1"/>
              <a:t>eine</a:t>
            </a:r>
            <a:r>
              <a:rPr lang="it-IT" sz="2600" dirty="0"/>
              <a:t> </a:t>
            </a:r>
            <a:r>
              <a:rPr lang="it-IT" sz="2600" dirty="0" err="1"/>
              <a:t>Kombination</a:t>
            </a:r>
            <a:r>
              <a:rPr lang="it-IT" sz="2600" dirty="0"/>
              <a:t> </a:t>
            </a:r>
            <a:r>
              <a:rPr lang="it-IT" sz="2600" dirty="0" err="1"/>
              <a:t>aus</a:t>
            </a:r>
            <a:r>
              <a:rPr lang="it-IT" sz="2600" dirty="0"/>
              <a:t> </a:t>
            </a:r>
            <a:r>
              <a:rPr lang="it-IT" sz="2600" dirty="0" err="1"/>
              <a:t>einem</a:t>
            </a:r>
            <a:r>
              <a:rPr lang="it-IT" sz="2600" dirty="0"/>
              <a:t> CSE-</a:t>
            </a:r>
            <a:r>
              <a:rPr lang="it-IT" sz="2600" dirty="0" err="1"/>
              <a:t>Hemmer</a:t>
            </a:r>
            <a:r>
              <a:rPr lang="it-IT" sz="2600" dirty="0"/>
              <a:t>, </a:t>
            </a:r>
            <a:r>
              <a:rPr lang="it-IT" sz="2600" dirty="0" err="1"/>
              <a:t>einem</a:t>
            </a:r>
            <a:r>
              <a:rPr lang="it-IT" sz="2600" dirty="0"/>
              <a:t> </a:t>
            </a:r>
            <a:r>
              <a:rPr lang="it-IT" sz="2600" dirty="0" err="1"/>
              <a:t>Fibrat</a:t>
            </a:r>
            <a:r>
              <a:rPr lang="it-IT" sz="2600" dirty="0"/>
              <a:t> </a:t>
            </a:r>
            <a:r>
              <a:rPr lang="it-IT" sz="2600" dirty="0" err="1"/>
              <a:t>sowie</a:t>
            </a:r>
            <a:r>
              <a:rPr lang="it-IT" sz="2600" dirty="0"/>
              <a:t> </a:t>
            </a:r>
            <a:r>
              <a:rPr lang="it-IT" sz="2600" dirty="0" err="1"/>
              <a:t>Nikotinsäure</a:t>
            </a:r>
            <a:r>
              <a:rPr lang="it-IT" sz="2600" dirty="0"/>
              <a:t> plus </a:t>
            </a:r>
          </a:p>
          <a:p>
            <a:r>
              <a:rPr lang="it-IT" sz="2600" dirty="0" err="1"/>
              <a:t>Laropiprant</a:t>
            </a:r>
            <a:r>
              <a:rPr lang="it-IT" sz="2600" dirty="0"/>
              <a:t>. </a:t>
            </a:r>
            <a:r>
              <a:rPr lang="it-IT" sz="2600" dirty="0" err="1"/>
              <a:t>Aufgrund</a:t>
            </a:r>
            <a:r>
              <a:rPr lang="it-IT" sz="2600" dirty="0"/>
              <a:t> </a:t>
            </a:r>
            <a:r>
              <a:rPr lang="it-IT" sz="2600" dirty="0" err="1"/>
              <a:t>eines</a:t>
            </a:r>
            <a:r>
              <a:rPr lang="it-IT" sz="2600" dirty="0"/>
              <a:t> </a:t>
            </a:r>
            <a:r>
              <a:rPr lang="it-IT" sz="2600" dirty="0" err="1"/>
              <a:t>Diskusprolapses</a:t>
            </a:r>
            <a:r>
              <a:rPr lang="it-IT" sz="2600" dirty="0"/>
              <a:t> </a:t>
            </a:r>
            <a:r>
              <a:rPr lang="it-IT" sz="2600" dirty="0" err="1"/>
              <a:t>im</a:t>
            </a:r>
            <a:r>
              <a:rPr lang="it-IT" sz="2600" dirty="0"/>
              <a:t> </a:t>
            </a:r>
            <a:r>
              <a:rPr lang="it-IT" sz="2600" dirty="0" err="1"/>
              <a:t>Bereich</a:t>
            </a:r>
            <a:r>
              <a:rPr lang="it-IT" sz="2600" dirty="0"/>
              <a:t> IWK4/5 </a:t>
            </a:r>
            <a:r>
              <a:rPr lang="it-IT" sz="2600" dirty="0" err="1"/>
              <a:t>bestand</a:t>
            </a:r>
            <a:r>
              <a:rPr lang="it-IT" sz="2600" dirty="0"/>
              <a:t> </a:t>
            </a:r>
            <a:r>
              <a:rPr lang="it-IT" sz="2600" dirty="0" err="1"/>
              <a:t>ein</a:t>
            </a:r>
            <a:r>
              <a:rPr lang="it-IT" sz="2600" dirty="0"/>
              <a:t> </a:t>
            </a:r>
            <a:r>
              <a:rPr lang="it-IT" sz="2600" dirty="0" err="1"/>
              <a:t>chronisches</a:t>
            </a:r>
            <a:r>
              <a:rPr lang="it-IT" sz="2600" dirty="0"/>
              <a:t> </a:t>
            </a:r>
            <a:r>
              <a:rPr lang="it-IT" sz="2600" dirty="0" err="1"/>
              <a:t>Schmerzsyndrom</a:t>
            </a:r>
            <a:r>
              <a:rPr lang="it-IT" sz="2600" dirty="0"/>
              <a:t> </a:t>
            </a:r>
            <a:r>
              <a:rPr lang="it-IT" sz="2600" dirty="0" err="1"/>
              <a:t>mit</a:t>
            </a:r>
            <a:r>
              <a:rPr lang="it-IT" sz="2600" dirty="0"/>
              <a:t> </a:t>
            </a:r>
            <a:r>
              <a:rPr lang="it-IT" sz="2600" dirty="0" err="1"/>
              <a:t>starker</a:t>
            </a:r>
            <a:r>
              <a:rPr lang="it-IT" sz="2600" dirty="0"/>
              <a:t> </a:t>
            </a:r>
            <a:r>
              <a:rPr lang="it-IT" sz="2600" dirty="0" err="1"/>
              <a:t>Einschränkung</a:t>
            </a:r>
            <a:r>
              <a:rPr lang="it-IT" sz="2600" dirty="0"/>
              <a:t> </a:t>
            </a:r>
            <a:r>
              <a:rPr lang="it-IT" sz="2600" dirty="0" err="1"/>
              <a:t>der</a:t>
            </a:r>
            <a:r>
              <a:rPr lang="it-IT" sz="2600" dirty="0"/>
              <a:t> </a:t>
            </a:r>
            <a:r>
              <a:rPr lang="it-IT" sz="2600" dirty="0" err="1"/>
              <a:t>Beweglichkeit</a:t>
            </a:r>
            <a:r>
              <a:rPr lang="it-IT" sz="2600" dirty="0"/>
              <a:t>, </a:t>
            </a:r>
            <a:r>
              <a:rPr lang="it-IT" sz="2600" dirty="0" err="1"/>
              <a:t>aufgrund</a:t>
            </a:r>
            <a:r>
              <a:rPr lang="it-IT" sz="2600" dirty="0"/>
              <a:t> </a:t>
            </a:r>
            <a:r>
              <a:rPr lang="it-IT" sz="2600" dirty="0" err="1"/>
              <a:t>dessen</a:t>
            </a:r>
            <a:r>
              <a:rPr lang="it-IT" sz="2600" dirty="0"/>
              <a:t> </a:t>
            </a:r>
            <a:r>
              <a:rPr lang="it-IT" sz="2600" dirty="0" err="1"/>
              <a:t>der</a:t>
            </a:r>
            <a:r>
              <a:rPr lang="it-IT" sz="2600" dirty="0"/>
              <a:t> Pa-</a:t>
            </a:r>
            <a:r>
              <a:rPr lang="it-IT" sz="2600" dirty="0" err="1"/>
              <a:t>tient</a:t>
            </a:r>
            <a:r>
              <a:rPr lang="it-IT" sz="2600" dirty="0"/>
              <a:t> </a:t>
            </a:r>
            <a:r>
              <a:rPr lang="it-IT" sz="2600" dirty="0" err="1"/>
              <a:t>Opioide</a:t>
            </a:r>
            <a:r>
              <a:rPr lang="it-IT" sz="2600" dirty="0"/>
              <a:t> </a:t>
            </a:r>
            <a:r>
              <a:rPr lang="it-IT" sz="2600" dirty="0" err="1"/>
              <a:t>sowie</a:t>
            </a:r>
            <a:r>
              <a:rPr lang="it-IT" sz="2600" dirty="0"/>
              <a:t> </a:t>
            </a:r>
            <a:r>
              <a:rPr lang="it-IT" sz="2600" dirty="0" err="1"/>
              <a:t>periphere</a:t>
            </a:r>
            <a:r>
              <a:rPr lang="it-IT" sz="2600" dirty="0"/>
              <a:t> </a:t>
            </a:r>
            <a:r>
              <a:rPr lang="it-IT" sz="2600" dirty="0" err="1"/>
              <a:t>Analgetika</a:t>
            </a:r>
            <a:r>
              <a:rPr lang="it-IT" sz="2600" dirty="0"/>
              <a:t> </a:t>
            </a:r>
            <a:r>
              <a:rPr lang="it-IT" sz="2600" dirty="0" err="1"/>
              <a:t>erhielt</a:t>
            </a:r>
            <a:r>
              <a:rPr lang="it-IT" sz="2600" dirty="0"/>
              <a:t>. </a:t>
            </a:r>
          </a:p>
          <a:p>
            <a:endParaRPr lang="it-IT" sz="2600" dirty="0"/>
          </a:p>
          <a:p>
            <a:r>
              <a:rPr lang="it-IT" sz="2600" dirty="0"/>
              <a:t>Per curare l’iperlipidemia grave è stata prescritta al paziente una combinazione di un ACE-inibitore, un fibrato e di un acido nicotinico unito a </a:t>
            </a:r>
            <a:r>
              <a:rPr lang="it-IT" sz="2600" dirty="0" err="1"/>
              <a:t>Laropiprant</a:t>
            </a:r>
            <a:r>
              <a:rPr lang="it-IT" sz="2600" dirty="0"/>
              <a:t>. A causa di un’ernia al disco riscontrata tra la quarta e la quinta vertebra lombare, il paziente soffriva di una sindrome da dolore cronico con forte limitazione di movimento, per la quale è stato curato con oppioidi e analgesici periferici.</a:t>
            </a:r>
            <a:r>
              <a:rPr lang="it-IT" dirty="0"/>
              <a:t> </a:t>
            </a:r>
          </a:p>
          <a:p>
            <a:endParaRPr lang="it-IT" sz="2600" dirty="0"/>
          </a:p>
        </p:txBody>
      </p:sp>
    </p:spTree>
    <p:extLst>
      <p:ext uri="{BB962C8B-B14F-4D97-AF65-F5344CB8AC3E}">
        <p14:creationId xmlns:p14="http://schemas.microsoft.com/office/powerpoint/2010/main" val="2322077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A99BB-6E1E-D61D-9561-B683A63B0E7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5BEC356-139D-EAAC-FFEE-06CD0A8F331D}"/>
              </a:ext>
            </a:extLst>
          </p:cNvPr>
          <p:cNvSpPr txBox="1">
            <a:spLocks noChangeArrowheads="1"/>
          </p:cNvSpPr>
          <p:nvPr/>
        </p:nvSpPr>
        <p:spPr bwMode="auto">
          <a:xfrm>
            <a:off x="323528" y="188640"/>
            <a:ext cx="8229600" cy="3293209"/>
          </a:xfrm>
          <a:prstGeom prst="rect">
            <a:avLst/>
          </a:prstGeom>
          <a:noFill/>
          <a:ln w="9525">
            <a:noFill/>
            <a:miter lim="800000"/>
            <a:headEnd/>
            <a:tailEnd/>
          </a:ln>
        </p:spPr>
        <p:txBody>
          <a:bodyPr>
            <a:spAutoFit/>
          </a:bodyPr>
          <a:lstStyle/>
          <a:p>
            <a:r>
              <a:rPr lang="it-IT" sz="2600" dirty="0"/>
              <a:t>Eine </a:t>
            </a:r>
            <a:r>
              <a:rPr lang="it-IT" sz="2600" dirty="0" err="1"/>
              <a:t>Adipositas</a:t>
            </a:r>
            <a:r>
              <a:rPr lang="it-IT" sz="2600" dirty="0"/>
              <a:t> </a:t>
            </a:r>
            <a:r>
              <a:rPr lang="it-IT" sz="2600" dirty="0" err="1"/>
              <a:t>permagna</a:t>
            </a:r>
            <a:r>
              <a:rPr lang="it-IT" sz="2600" dirty="0"/>
              <a:t> </a:t>
            </a:r>
            <a:r>
              <a:rPr lang="it-IT" sz="2600" dirty="0" err="1"/>
              <a:t>mit</a:t>
            </a:r>
            <a:r>
              <a:rPr lang="it-IT" sz="2600" dirty="0"/>
              <a:t> </a:t>
            </a:r>
            <a:r>
              <a:rPr lang="it-IT" sz="2600" dirty="0" err="1"/>
              <a:t>einem</a:t>
            </a:r>
            <a:r>
              <a:rPr lang="it-IT" sz="2600" dirty="0"/>
              <a:t> Body-Mass-Index von </a:t>
            </a:r>
            <a:r>
              <a:rPr lang="it-IT" sz="2600" dirty="0" err="1"/>
              <a:t>aktuell</a:t>
            </a:r>
            <a:r>
              <a:rPr lang="it-IT" sz="2600" dirty="0"/>
              <a:t> 42,7 kg/m2 </a:t>
            </a:r>
            <a:r>
              <a:rPr lang="it-IT" sz="2600" dirty="0" err="1"/>
              <a:t>hatte</a:t>
            </a:r>
            <a:r>
              <a:rPr lang="it-IT" sz="2600" dirty="0"/>
              <a:t> </a:t>
            </a:r>
            <a:r>
              <a:rPr lang="it-IT" sz="2600" dirty="0" err="1"/>
              <a:t>sich</a:t>
            </a:r>
            <a:r>
              <a:rPr lang="it-IT" sz="2600" dirty="0"/>
              <a:t> </a:t>
            </a:r>
            <a:r>
              <a:rPr lang="it-IT" sz="2600" dirty="0" err="1"/>
              <a:t>innerhalb</a:t>
            </a:r>
            <a:r>
              <a:rPr lang="it-IT" sz="2600" dirty="0"/>
              <a:t> </a:t>
            </a:r>
            <a:r>
              <a:rPr lang="it-IT" sz="2600" dirty="0" err="1"/>
              <a:t>der</a:t>
            </a:r>
            <a:r>
              <a:rPr lang="it-IT" sz="2600" dirty="0"/>
              <a:t> </a:t>
            </a:r>
            <a:r>
              <a:rPr lang="it-IT" sz="2600" dirty="0" err="1"/>
              <a:t>letzten</a:t>
            </a:r>
            <a:r>
              <a:rPr lang="it-IT" sz="2600" dirty="0"/>
              <a:t>  </a:t>
            </a:r>
          </a:p>
          <a:p>
            <a:r>
              <a:rPr lang="it-IT" sz="2600" dirty="0" err="1"/>
              <a:t>Jahre</a:t>
            </a:r>
            <a:r>
              <a:rPr lang="it-IT" sz="2600" dirty="0"/>
              <a:t> </a:t>
            </a:r>
            <a:r>
              <a:rPr lang="it-IT" sz="2600" dirty="0" err="1"/>
              <a:t>entwickelt</a:t>
            </a:r>
            <a:r>
              <a:rPr lang="it-IT" sz="2600" dirty="0"/>
              <a:t>, </a:t>
            </a:r>
            <a:r>
              <a:rPr lang="it-IT" sz="2600" dirty="0" err="1"/>
              <a:t>ausgehend</a:t>
            </a:r>
            <a:r>
              <a:rPr lang="it-IT" sz="2600" dirty="0"/>
              <a:t> von </a:t>
            </a:r>
            <a:r>
              <a:rPr lang="it-IT" sz="2600" dirty="0" err="1"/>
              <a:t>einem</a:t>
            </a:r>
            <a:r>
              <a:rPr lang="it-IT" sz="2600" dirty="0"/>
              <a:t> </a:t>
            </a:r>
            <a:r>
              <a:rPr lang="it-IT" sz="2600" dirty="0" err="1"/>
              <a:t>Körpergewicht</a:t>
            </a:r>
            <a:r>
              <a:rPr lang="it-IT" sz="2600" dirty="0"/>
              <a:t> von 108 kg </a:t>
            </a:r>
            <a:r>
              <a:rPr lang="it-IT" sz="2600" dirty="0" err="1"/>
              <a:t>vor</a:t>
            </a:r>
            <a:r>
              <a:rPr lang="it-IT" sz="2600" dirty="0"/>
              <a:t> 3 </a:t>
            </a:r>
            <a:r>
              <a:rPr lang="it-IT" sz="2600" dirty="0" err="1"/>
              <a:t>Jahren</a:t>
            </a:r>
            <a:r>
              <a:rPr lang="it-IT" sz="2600" dirty="0"/>
              <a:t>. </a:t>
            </a:r>
          </a:p>
          <a:p>
            <a:endParaRPr lang="it-IT" sz="2600" dirty="0"/>
          </a:p>
          <a:p>
            <a:r>
              <a:rPr lang="it-IT" sz="2600" dirty="0"/>
              <a:t>Negli ultimi anni si era sviluppata un’obesità di terzo grado con un BMI attualmente pari a 42,7 kg/m², partendo da un peso corporeo di 108 kg tre anni fa. </a:t>
            </a:r>
          </a:p>
        </p:txBody>
      </p:sp>
    </p:spTree>
    <p:extLst>
      <p:ext uri="{BB962C8B-B14F-4D97-AF65-F5344CB8AC3E}">
        <p14:creationId xmlns:p14="http://schemas.microsoft.com/office/powerpoint/2010/main" val="21311069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7CFF1-EC29-D70A-99B5-16E9FD709C7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122B50C-DE7D-A499-6E6F-4BBD501CD46E}"/>
              </a:ext>
            </a:extLst>
          </p:cNvPr>
          <p:cNvSpPr txBox="1">
            <a:spLocks noChangeArrowheads="1"/>
          </p:cNvSpPr>
          <p:nvPr/>
        </p:nvSpPr>
        <p:spPr bwMode="auto">
          <a:xfrm>
            <a:off x="323528" y="188640"/>
            <a:ext cx="8229600" cy="6093976"/>
          </a:xfrm>
          <a:prstGeom prst="rect">
            <a:avLst/>
          </a:prstGeom>
          <a:noFill/>
          <a:ln w="9525">
            <a:noFill/>
            <a:miter lim="800000"/>
            <a:headEnd/>
            <a:tailEnd/>
          </a:ln>
        </p:spPr>
        <p:txBody>
          <a:bodyPr>
            <a:spAutoFit/>
          </a:bodyPr>
          <a:lstStyle/>
          <a:p>
            <a:r>
              <a:rPr lang="it-IT" sz="2600" dirty="0" err="1"/>
              <a:t>Der</a:t>
            </a:r>
            <a:r>
              <a:rPr lang="it-IT" sz="2600" dirty="0"/>
              <a:t> </a:t>
            </a:r>
            <a:r>
              <a:rPr lang="it-IT" sz="2600" dirty="0" err="1"/>
              <a:t>Patient</a:t>
            </a:r>
            <a:r>
              <a:rPr lang="it-IT" sz="2600" dirty="0"/>
              <a:t>, </a:t>
            </a:r>
            <a:r>
              <a:rPr lang="it-IT" sz="2600" dirty="0" err="1"/>
              <a:t>der</a:t>
            </a:r>
            <a:r>
              <a:rPr lang="it-IT" sz="2600" dirty="0"/>
              <a:t> </a:t>
            </a:r>
            <a:r>
              <a:rPr lang="it-IT" sz="2600" dirty="0" err="1"/>
              <a:t>vom</a:t>
            </a:r>
            <a:r>
              <a:rPr lang="it-IT" sz="2600" dirty="0"/>
              <a:t> </a:t>
            </a:r>
            <a:r>
              <a:rPr lang="it-IT" sz="2600" dirty="0" err="1"/>
              <a:t>Hausarzt</a:t>
            </a:r>
            <a:r>
              <a:rPr lang="it-IT" sz="2600" dirty="0"/>
              <a:t> </a:t>
            </a:r>
            <a:r>
              <a:rPr lang="it-IT" sz="2600" dirty="0" err="1"/>
              <a:t>im</a:t>
            </a:r>
            <a:r>
              <a:rPr lang="it-IT" sz="2600" dirty="0"/>
              <a:t> </a:t>
            </a:r>
            <a:r>
              <a:rPr lang="it-IT" sz="2600" dirty="0" err="1"/>
              <a:t>Rahmen</a:t>
            </a:r>
            <a:r>
              <a:rPr lang="it-IT" sz="2600" dirty="0"/>
              <a:t> </a:t>
            </a:r>
            <a:r>
              <a:rPr lang="it-IT" sz="2600" dirty="0" err="1"/>
              <a:t>des</a:t>
            </a:r>
            <a:r>
              <a:rPr lang="it-IT" sz="2600" dirty="0"/>
              <a:t> </a:t>
            </a:r>
            <a:r>
              <a:rPr lang="it-IT" sz="2600" dirty="0" err="1"/>
              <a:t>Disease</a:t>
            </a:r>
            <a:r>
              <a:rPr lang="it-IT" sz="2600" dirty="0"/>
              <a:t> </a:t>
            </a:r>
          </a:p>
          <a:p>
            <a:r>
              <a:rPr lang="it-IT" sz="2600" dirty="0"/>
              <a:t>Management </a:t>
            </a:r>
            <a:r>
              <a:rPr lang="it-IT" sz="2600" dirty="0" err="1"/>
              <a:t>Programms</a:t>
            </a:r>
            <a:r>
              <a:rPr lang="it-IT" sz="2600" dirty="0"/>
              <a:t> </a:t>
            </a:r>
            <a:r>
              <a:rPr lang="it-IT" sz="2600" dirty="0" err="1"/>
              <a:t>betreut</a:t>
            </a:r>
            <a:r>
              <a:rPr lang="it-IT" sz="2600" dirty="0"/>
              <a:t> </a:t>
            </a:r>
            <a:r>
              <a:rPr lang="it-IT" sz="2600" dirty="0" err="1"/>
              <a:t>worden</a:t>
            </a:r>
            <a:r>
              <a:rPr lang="it-IT" sz="2600" dirty="0"/>
              <a:t> war, war zur </a:t>
            </a:r>
          </a:p>
          <a:p>
            <a:r>
              <a:rPr lang="it-IT" sz="2600" dirty="0" err="1"/>
              <a:t>weiteren</a:t>
            </a:r>
            <a:r>
              <a:rPr lang="it-IT" sz="2600" dirty="0"/>
              <a:t> </a:t>
            </a:r>
            <a:r>
              <a:rPr lang="it-IT" sz="2600" dirty="0" err="1"/>
              <a:t>Behandlung</a:t>
            </a:r>
            <a:r>
              <a:rPr lang="it-IT" sz="2600" dirty="0"/>
              <a:t> in </a:t>
            </a:r>
            <a:r>
              <a:rPr lang="it-IT" sz="2600" dirty="0" err="1"/>
              <a:t>eine</a:t>
            </a:r>
            <a:r>
              <a:rPr lang="it-IT" sz="2600" dirty="0"/>
              <a:t> </a:t>
            </a:r>
            <a:r>
              <a:rPr lang="it-IT" sz="2600" dirty="0" err="1"/>
              <a:t>Diabetes-Schwerpunktpraxis</a:t>
            </a:r>
            <a:r>
              <a:rPr lang="it-IT" sz="2600" dirty="0"/>
              <a:t> </a:t>
            </a:r>
          </a:p>
          <a:p>
            <a:r>
              <a:rPr lang="it-IT" sz="2600" dirty="0" err="1"/>
              <a:t>überwiesen</a:t>
            </a:r>
            <a:r>
              <a:rPr lang="it-IT" sz="2600" dirty="0"/>
              <a:t> </a:t>
            </a:r>
            <a:r>
              <a:rPr lang="it-IT" sz="2600" dirty="0" err="1"/>
              <a:t>worden</a:t>
            </a:r>
            <a:r>
              <a:rPr lang="it-IT" sz="2600" dirty="0"/>
              <a:t>, die </a:t>
            </a:r>
            <a:r>
              <a:rPr lang="it-IT" sz="2600" dirty="0" err="1"/>
              <a:t>wiederum</a:t>
            </a:r>
            <a:r>
              <a:rPr lang="it-IT" sz="2600" dirty="0"/>
              <a:t> bei </a:t>
            </a:r>
            <a:r>
              <a:rPr lang="it-IT" sz="2600" dirty="0" err="1"/>
              <a:t>erschöpften</a:t>
            </a:r>
            <a:r>
              <a:rPr lang="it-IT" sz="2600" dirty="0"/>
              <a:t> </a:t>
            </a:r>
            <a:r>
              <a:rPr lang="it-IT" sz="2600" dirty="0" err="1"/>
              <a:t>ambu-lanten</a:t>
            </a:r>
            <a:r>
              <a:rPr lang="it-IT" sz="2600" dirty="0"/>
              <a:t> </a:t>
            </a:r>
            <a:r>
              <a:rPr lang="it-IT" sz="2600" dirty="0" err="1"/>
              <a:t>Behandlungsmöglichkeiten</a:t>
            </a:r>
            <a:r>
              <a:rPr lang="it-IT" sz="2600" dirty="0"/>
              <a:t> </a:t>
            </a:r>
            <a:r>
              <a:rPr lang="it-IT" sz="2600" dirty="0" err="1"/>
              <a:t>den</a:t>
            </a:r>
            <a:r>
              <a:rPr lang="it-IT" sz="2600" dirty="0"/>
              <a:t> </a:t>
            </a:r>
            <a:r>
              <a:rPr lang="it-IT" sz="2600" dirty="0" err="1"/>
              <a:t>Patienten</a:t>
            </a:r>
            <a:r>
              <a:rPr lang="it-IT" sz="2600" dirty="0"/>
              <a:t> in </a:t>
            </a:r>
            <a:r>
              <a:rPr lang="it-IT" sz="2600" dirty="0" err="1"/>
              <a:t>unserem</a:t>
            </a:r>
            <a:r>
              <a:rPr lang="it-IT" sz="2600" dirty="0"/>
              <a:t> </a:t>
            </a:r>
            <a:r>
              <a:rPr lang="it-IT" sz="2600" dirty="0" err="1"/>
              <a:t>Fachkrankenhaus</a:t>
            </a:r>
            <a:r>
              <a:rPr lang="it-IT" sz="2600" dirty="0"/>
              <a:t> zur </a:t>
            </a:r>
            <a:r>
              <a:rPr lang="it-IT" sz="2600" dirty="0" err="1"/>
              <a:t>Durchbrechung</a:t>
            </a:r>
            <a:r>
              <a:rPr lang="it-IT" sz="2600" dirty="0"/>
              <a:t> </a:t>
            </a:r>
            <a:r>
              <a:rPr lang="it-IT" sz="2600" dirty="0" err="1"/>
              <a:t>der</a:t>
            </a:r>
            <a:r>
              <a:rPr lang="it-IT" sz="2600" dirty="0"/>
              <a:t> </a:t>
            </a:r>
            <a:r>
              <a:rPr lang="it-IT" sz="2600" dirty="0" err="1"/>
              <a:t>Insulinresistenz</a:t>
            </a:r>
            <a:r>
              <a:rPr lang="it-IT" sz="2600" dirty="0"/>
              <a:t> </a:t>
            </a:r>
          </a:p>
          <a:p>
            <a:r>
              <a:rPr lang="it-IT" sz="2600" dirty="0" err="1"/>
              <a:t>vorstellte</a:t>
            </a:r>
            <a:r>
              <a:rPr lang="it-IT" sz="2600" dirty="0"/>
              <a:t>. </a:t>
            </a:r>
          </a:p>
          <a:p>
            <a:endParaRPr lang="it-IT" sz="2600" dirty="0"/>
          </a:p>
          <a:p>
            <a:r>
              <a:rPr lang="it-IT" sz="2600" dirty="0"/>
              <a:t>Il paziente, assistito da un medico di medicina generale nell’ambito del programma di </a:t>
            </a:r>
            <a:r>
              <a:rPr lang="it-IT" sz="2600" dirty="0" err="1"/>
              <a:t>Disease</a:t>
            </a:r>
            <a:r>
              <a:rPr lang="it-IT" sz="2600" dirty="0"/>
              <a:t> Management, era stato trasferito in un ambulatorio specializzato in diabetologia per ulteriori cure. Questo a sua volta, esaurite le modalità terapeutiche ambulatoriali, ha presentato il paziente al nostro ospedale specializzato per risolvere l’</a:t>
            </a:r>
            <a:r>
              <a:rPr lang="it-IT" sz="2600" dirty="0" err="1"/>
              <a:t>insulinoresistenza</a:t>
            </a:r>
            <a:r>
              <a:rPr lang="it-IT" sz="2600" dirty="0"/>
              <a:t>. </a:t>
            </a:r>
          </a:p>
        </p:txBody>
      </p:sp>
    </p:spTree>
    <p:extLst>
      <p:ext uri="{BB962C8B-B14F-4D97-AF65-F5344CB8AC3E}">
        <p14:creationId xmlns:p14="http://schemas.microsoft.com/office/powerpoint/2010/main" val="28270555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F43E2-B123-83EB-7ADF-C441196E0CB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5E72B32-1E64-5328-E1BE-1D057D567995}"/>
              </a:ext>
            </a:extLst>
          </p:cNvPr>
          <p:cNvSpPr txBox="1">
            <a:spLocks noChangeArrowheads="1"/>
          </p:cNvSpPr>
          <p:nvPr/>
        </p:nvSpPr>
        <p:spPr bwMode="auto">
          <a:xfrm>
            <a:off x="323528" y="188640"/>
            <a:ext cx="8229600" cy="6494085"/>
          </a:xfrm>
          <a:prstGeom prst="rect">
            <a:avLst/>
          </a:prstGeom>
          <a:noFill/>
          <a:ln w="9525">
            <a:noFill/>
            <a:miter lim="800000"/>
            <a:headEnd/>
            <a:tailEnd/>
          </a:ln>
        </p:spPr>
        <p:txBody>
          <a:bodyPr>
            <a:spAutoFit/>
          </a:bodyPr>
          <a:lstStyle/>
          <a:p>
            <a:r>
              <a:rPr lang="it-IT" sz="2600" dirty="0"/>
              <a:t>Die </a:t>
            </a:r>
            <a:r>
              <a:rPr lang="it-IT" sz="2600" dirty="0" err="1"/>
              <a:t>ersten</a:t>
            </a:r>
            <a:r>
              <a:rPr lang="it-IT" sz="2600" dirty="0"/>
              <a:t> 10 </a:t>
            </a:r>
            <a:r>
              <a:rPr lang="it-IT" sz="2600" dirty="0" err="1"/>
              <a:t>Jahre</a:t>
            </a:r>
            <a:r>
              <a:rPr lang="it-IT" sz="2600" dirty="0"/>
              <a:t> </a:t>
            </a:r>
            <a:r>
              <a:rPr lang="it-IT" sz="2600" dirty="0" err="1"/>
              <a:t>seit</a:t>
            </a:r>
            <a:r>
              <a:rPr lang="it-IT" sz="2600" dirty="0"/>
              <a:t> </a:t>
            </a:r>
            <a:r>
              <a:rPr lang="it-IT" sz="2600" dirty="0" err="1"/>
              <a:t>Bekanntwerden</a:t>
            </a:r>
            <a:r>
              <a:rPr lang="it-IT" sz="2600" dirty="0"/>
              <a:t> </a:t>
            </a:r>
            <a:r>
              <a:rPr lang="it-IT" sz="2600" dirty="0" err="1"/>
              <a:t>des</a:t>
            </a:r>
            <a:r>
              <a:rPr lang="it-IT" sz="2600" dirty="0"/>
              <a:t> </a:t>
            </a:r>
            <a:r>
              <a:rPr lang="it-IT" sz="2600" dirty="0" err="1"/>
              <a:t>Diabetes</a:t>
            </a:r>
            <a:r>
              <a:rPr lang="it-IT" sz="2600" dirty="0"/>
              <a:t> war    </a:t>
            </a:r>
            <a:r>
              <a:rPr lang="it-IT" sz="2600" dirty="0" err="1"/>
              <a:t>der</a:t>
            </a:r>
            <a:r>
              <a:rPr lang="it-IT" sz="2600" dirty="0"/>
              <a:t> </a:t>
            </a:r>
            <a:r>
              <a:rPr lang="it-IT" sz="2600" dirty="0" err="1"/>
              <a:t>Patient</a:t>
            </a:r>
            <a:r>
              <a:rPr lang="it-IT" sz="2600" dirty="0"/>
              <a:t> </a:t>
            </a:r>
            <a:r>
              <a:rPr lang="it-IT" sz="2600" dirty="0" err="1"/>
              <a:t>mit</a:t>
            </a:r>
            <a:r>
              <a:rPr lang="it-IT" sz="2600" dirty="0"/>
              <a:t> </a:t>
            </a:r>
            <a:r>
              <a:rPr lang="it-IT" sz="2600" dirty="0" err="1"/>
              <a:t>verschiedenen</a:t>
            </a:r>
            <a:r>
              <a:rPr lang="it-IT" sz="2600" dirty="0"/>
              <a:t> </a:t>
            </a:r>
            <a:r>
              <a:rPr lang="it-IT" sz="2600" dirty="0" err="1"/>
              <a:t>oralen</a:t>
            </a:r>
            <a:r>
              <a:rPr lang="it-IT" sz="2600" dirty="0"/>
              <a:t> </a:t>
            </a:r>
            <a:r>
              <a:rPr lang="it-IT" sz="2600" dirty="0" err="1"/>
              <a:t>Antidiabetika</a:t>
            </a:r>
            <a:r>
              <a:rPr lang="it-IT" sz="2600" dirty="0"/>
              <a:t> </a:t>
            </a:r>
            <a:r>
              <a:rPr lang="it-IT" sz="2600" dirty="0" err="1"/>
              <a:t>behan-delt</a:t>
            </a:r>
            <a:r>
              <a:rPr lang="it-IT" sz="2600" dirty="0"/>
              <a:t> </a:t>
            </a:r>
            <a:r>
              <a:rPr lang="it-IT" sz="2600" dirty="0" err="1"/>
              <a:t>worden</a:t>
            </a:r>
            <a:r>
              <a:rPr lang="it-IT" sz="2600" dirty="0"/>
              <a:t>. </a:t>
            </a:r>
            <a:r>
              <a:rPr lang="it-IT" sz="2600" dirty="0" err="1"/>
              <a:t>Seit</a:t>
            </a:r>
            <a:r>
              <a:rPr lang="it-IT" sz="2600" dirty="0"/>
              <a:t> </a:t>
            </a:r>
            <a:r>
              <a:rPr lang="it-IT" sz="2600" dirty="0" err="1"/>
              <a:t>nunmehr</a:t>
            </a:r>
            <a:r>
              <a:rPr lang="it-IT" sz="2600" dirty="0"/>
              <a:t> 11 </a:t>
            </a:r>
            <a:r>
              <a:rPr lang="it-IT" sz="2600" dirty="0" err="1"/>
              <a:t>Jahren</a:t>
            </a:r>
            <a:r>
              <a:rPr lang="it-IT" sz="2600" dirty="0"/>
              <a:t> </a:t>
            </a:r>
            <a:r>
              <a:rPr lang="it-IT" sz="2600" dirty="0" err="1"/>
              <a:t>erhielt</a:t>
            </a:r>
            <a:r>
              <a:rPr lang="it-IT" sz="2600" dirty="0"/>
              <a:t> </a:t>
            </a:r>
            <a:r>
              <a:rPr lang="it-IT" sz="2600" dirty="0" err="1"/>
              <a:t>er</a:t>
            </a:r>
            <a:r>
              <a:rPr lang="it-IT" sz="2600" dirty="0"/>
              <a:t> </a:t>
            </a:r>
            <a:r>
              <a:rPr lang="it-IT" sz="2600" dirty="0" err="1"/>
              <a:t>eine</a:t>
            </a:r>
            <a:r>
              <a:rPr lang="it-IT" sz="2600" dirty="0"/>
              <a:t> </a:t>
            </a:r>
            <a:r>
              <a:rPr lang="it-IT" sz="2600" dirty="0" err="1"/>
              <a:t>Insulin-therapie</a:t>
            </a:r>
            <a:r>
              <a:rPr lang="it-IT" sz="2600" dirty="0"/>
              <a:t>. </a:t>
            </a:r>
            <a:r>
              <a:rPr lang="it-IT" sz="2600" dirty="0" err="1"/>
              <a:t>Aktuell</a:t>
            </a:r>
            <a:r>
              <a:rPr lang="it-IT" sz="2600" dirty="0"/>
              <a:t> </a:t>
            </a:r>
            <a:r>
              <a:rPr lang="it-IT" sz="2600" dirty="0" err="1"/>
              <a:t>injizierte</a:t>
            </a:r>
            <a:r>
              <a:rPr lang="it-IT" sz="2600" dirty="0"/>
              <a:t> </a:t>
            </a:r>
            <a:r>
              <a:rPr lang="it-IT" sz="2600" dirty="0" err="1"/>
              <a:t>der</a:t>
            </a:r>
            <a:r>
              <a:rPr lang="it-IT" sz="2600" dirty="0"/>
              <a:t> </a:t>
            </a:r>
            <a:r>
              <a:rPr lang="it-IT" sz="2600" dirty="0" err="1"/>
              <a:t>Patient</a:t>
            </a:r>
            <a:r>
              <a:rPr lang="it-IT" sz="2600" dirty="0"/>
              <a:t> 220 IE </a:t>
            </a:r>
            <a:r>
              <a:rPr lang="it-IT" sz="2600" dirty="0" err="1"/>
              <a:t>Insulin</a:t>
            </a:r>
            <a:r>
              <a:rPr lang="it-IT" sz="2600" dirty="0"/>
              <a:t>, </a:t>
            </a:r>
            <a:r>
              <a:rPr lang="it-IT" sz="2600" dirty="0" err="1"/>
              <a:t>ohne</a:t>
            </a:r>
            <a:r>
              <a:rPr lang="it-IT" sz="2600" dirty="0"/>
              <a:t> </a:t>
            </a:r>
          </a:p>
          <a:p>
            <a:r>
              <a:rPr lang="it-IT" sz="2600" dirty="0" err="1"/>
              <a:t>dass</a:t>
            </a:r>
            <a:r>
              <a:rPr lang="it-IT" sz="2600" dirty="0"/>
              <a:t> </a:t>
            </a:r>
            <a:r>
              <a:rPr lang="it-IT" sz="2600" dirty="0" err="1"/>
              <a:t>sich</a:t>
            </a:r>
            <a:r>
              <a:rPr lang="it-IT" sz="2600" dirty="0"/>
              <a:t> </a:t>
            </a:r>
            <a:r>
              <a:rPr lang="it-IT" sz="2600" dirty="0" err="1"/>
              <a:t>der</a:t>
            </a:r>
            <a:r>
              <a:rPr lang="it-IT" sz="2600" dirty="0"/>
              <a:t> </a:t>
            </a:r>
            <a:r>
              <a:rPr lang="it-IT" sz="2600" dirty="0" err="1"/>
              <a:t>Blutzucker</a:t>
            </a:r>
            <a:r>
              <a:rPr lang="it-IT" sz="2600" dirty="0"/>
              <a:t> </a:t>
            </a:r>
            <a:r>
              <a:rPr lang="it-IT" sz="2600" dirty="0" err="1"/>
              <a:t>hierunter</a:t>
            </a:r>
            <a:r>
              <a:rPr lang="it-IT" sz="2600" dirty="0"/>
              <a:t> </a:t>
            </a:r>
            <a:r>
              <a:rPr lang="it-IT" sz="2600" dirty="0" err="1"/>
              <a:t>kontrollieren</a:t>
            </a:r>
            <a:r>
              <a:rPr lang="it-IT" sz="2600" dirty="0"/>
              <a:t> </a:t>
            </a:r>
            <a:r>
              <a:rPr lang="it-IT" sz="2600" dirty="0" err="1"/>
              <a:t>ließ</a:t>
            </a:r>
            <a:r>
              <a:rPr lang="it-IT" sz="2600" dirty="0"/>
              <a:t>. </a:t>
            </a:r>
            <a:r>
              <a:rPr lang="it-IT" sz="2600" dirty="0" err="1"/>
              <a:t>Der</a:t>
            </a:r>
            <a:r>
              <a:rPr lang="it-IT" sz="2600" dirty="0"/>
              <a:t> HbA1c </a:t>
            </a:r>
            <a:r>
              <a:rPr lang="it-IT" sz="2600" dirty="0" err="1"/>
              <a:t>betrug</a:t>
            </a:r>
            <a:r>
              <a:rPr lang="it-IT" sz="2600" dirty="0"/>
              <a:t> 9,7%bei </a:t>
            </a:r>
            <a:r>
              <a:rPr lang="it-IT" sz="2600" dirty="0" err="1"/>
              <a:t>der</a:t>
            </a:r>
            <a:r>
              <a:rPr lang="it-IT" sz="2600" dirty="0"/>
              <a:t> </a:t>
            </a:r>
            <a:r>
              <a:rPr lang="it-IT" sz="2600" dirty="0" err="1"/>
              <a:t>Aufnahme</a:t>
            </a:r>
            <a:r>
              <a:rPr lang="it-IT" sz="2600" dirty="0"/>
              <a:t>, </a:t>
            </a:r>
            <a:r>
              <a:rPr lang="it-IT" sz="2600" dirty="0" err="1"/>
              <a:t>entsprechend</a:t>
            </a:r>
            <a:r>
              <a:rPr lang="it-IT" sz="2600" dirty="0"/>
              <a:t> </a:t>
            </a:r>
            <a:r>
              <a:rPr lang="it-IT" sz="2600" dirty="0" err="1"/>
              <a:t>einem</a:t>
            </a:r>
            <a:r>
              <a:rPr lang="it-IT" sz="2600" dirty="0"/>
              <a:t> </a:t>
            </a:r>
          </a:p>
          <a:p>
            <a:r>
              <a:rPr lang="it-IT" sz="2600" dirty="0" err="1"/>
              <a:t>mittleren</a:t>
            </a:r>
            <a:r>
              <a:rPr lang="it-IT" sz="2600" dirty="0"/>
              <a:t> </a:t>
            </a:r>
            <a:r>
              <a:rPr lang="it-IT" sz="2600" dirty="0" err="1"/>
              <a:t>Blutzucker</a:t>
            </a:r>
            <a:r>
              <a:rPr lang="it-IT" sz="2600" dirty="0"/>
              <a:t> von 230 mg/dl. </a:t>
            </a:r>
          </a:p>
          <a:p>
            <a:endParaRPr lang="it-IT" sz="2600" dirty="0"/>
          </a:p>
          <a:p>
            <a:r>
              <a:rPr lang="it-IT" sz="2600" dirty="0"/>
              <a:t>Nei primi dieci anni dalla diagnosi di diabete il paziente era stato trattato con diversi ipoglicemizzanti assunti per via orale. Da ormai undici anni era in terapia con insulina. Attualmente il paziente assumeva 220 UI, senza tuttavia riuscire a controllare la glicemia. L’HbA1c era pari al 9,7% al momento del ricovero, corrispondente a una glicemia media di 230 mg/dl.</a:t>
            </a:r>
          </a:p>
          <a:p>
            <a:endParaRPr lang="it-IT" sz="2600" dirty="0"/>
          </a:p>
        </p:txBody>
      </p:sp>
    </p:spTree>
    <p:extLst>
      <p:ext uri="{BB962C8B-B14F-4D97-AF65-F5344CB8AC3E}">
        <p14:creationId xmlns:p14="http://schemas.microsoft.com/office/powerpoint/2010/main" val="35644816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488D8-7152-39BE-98F4-195425F2330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610C23E-E57E-CE63-4924-025357DD1E32}"/>
              </a:ext>
            </a:extLst>
          </p:cNvPr>
          <p:cNvSpPr txBox="1">
            <a:spLocks noChangeArrowheads="1"/>
          </p:cNvSpPr>
          <p:nvPr/>
        </p:nvSpPr>
        <p:spPr bwMode="auto">
          <a:xfrm>
            <a:off x="381000" y="228600"/>
            <a:ext cx="8229600" cy="3785652"/>
          </a:xfrm>
          <a:prstGeom prst="rect">
            <a:avLst/>
          </a:prstGeom>
          <a:noFill/>
          <a:ln w="9525">
            <a:noFill/>
            <a:miter lim="800000"/>
            <a:headEnd/>
            <a:tailEnd/>
          </a:ln>
        </p:spPr>
        <p:txBody>
          <a:bodyPr>
            <a:spAutoFit/>
          </a:bodyPr>
          <a:lstStyle/>
          <a:p>
            <a:r>
              <a:rPr lang="de-DE" i="1" dirty="0"/>
              <a:t>Nur leider entspricht diese Gruppe nie der Gesamtgesellschaft und steht zudem meist in heftigem Konflikt mit letzterer.</a:t>
            </a:r>
          </a:p>
          <a:p>
            <a:endParaRPr lang="it-IT" dirty="0"/>
          </a:p>
          <a:p>
            <a:endParaRPr lang="it-IT" dirty="0"/>
          </a:p>
          <a:p>
            <a:r>
              <a:rPr lang="de-DE" dirty="0" err="1"/>
              <a:t>Purtroppo</a:t>
            </a:r>
            <a:r>
              <a:rPr lang="de-DE" dirty="0"/>
              <a:t>, </a:t>
            </a:r>
            <a:r>
              <a:rPr lang="de-DE" dirty="0" err="1"/>
              <a:t>però</a:t>
            </a:r>
            <a:r>
              <a:rPr lang="de-DE" dirty="0"/>
              <a:t>, </a:t>
            </a:r>
            <a:r>
              <a:rPr lang="de-DE" dirty="0" err="1"/>
              <a:t>questo</a:t>
            </a:r>
            <a:r>
              <a:rPr lang="de-DE" dirty="0"/>
              <a:t> </a:t>
            </a:r>
            <a:r>
              <a:rPr lang="de-DE" dirty="0" err="1"/>
              <a:t>gruppo</a:t>
            </a:r>
            <a:r>
              <a:rPr lang="de-DE" dirty="0"/>
              <a:t> non </a:t>
            </a:r>
            <a:r>
              <a:rPr lang="de-DE" dirty="0" err="1"/>
              <a:t>rispecchia</a:t>
            </a:r>
            <a:r>
              <a:rPr lang="de-DE" dirty="0"/>
              <a:t> </a:t>
            </a:r>
            <a:r>
              <a:rPr lang="de-DE" dirty="0" err="1"/>
              <a:t>mai</a:t>
            </a:r>
            <a:r>
              <a:rPr lang="de-DE" dirty="0"/>
              <a:t> </a:t>
            </a:r>
            <a:r>
              <a:rPr lang="de-DE" dirty="0" err="1"/>
              <a:t>l’intera</a:t>
            </a:r>
            <a:r>
              <a:rPr lang="de-DE" dirty="0"/>
              <a:t> </a:t>
            </a:r>
            <a:r>
              <a:rPr lang="de-DE" dirty="0" err="1"/>
              <a:t>società</a:t>
            </a:r>
            <a:r>
              <a:rPr lang="de-DE" dirty="0"/>
              <a:t>, </a:t>
            </a:r>
            <a:r>
              <a:rPr lang="de-DE" dirty="0" err="1"/>
              <a:t>inoltre</a:t>
            </a:r>
            <a:r>
              <a:rPr lang="de-DE" dirty="0"/>
              <a:t>, </a:t>
            </a:r>
            <a:r>
              <a:rPr lang="de-DE" dirty="0" err="1"/>
              <a:t>nella</a:t>
            </a:r>
            <a:r>
              <a:rPr lang="de-DE" dirty="0"/>
              <a:t> </a:t>
            </a:r>
            <a:r>
              <a:rPr lang="de-DE" dirty="0" err="1"/>
              <a:t>maggior</a:t>
            </a:r>
            <a:r>
              <a:rPr lang="de-DE" dirty="0"/>
              <a:t> </a:t>
            </a:r>
            <a:r>
              <a:rPr lang="de-DE" dirty="0" err="1"/>
              <a:t>parte</a:t>
            </a:r>
            <a:r>
              <a:rPr lang="de-DE" dirty="0"/>
              <a:t> </a:t>
            </a:r>
            <a:r>
              <a:rPr lang="de-DE" dirty="0" err="1"/>
              <a:t>dei</a:t>
            </a:r>
            <a:r>
              <a:rPr lang="de-DE" dirty="0"/>
              <a:t> </a:t>
            </a:r>
            <a:r>
              <a:rPr lang="de-DE" dirty="0" err="1"/>
              <a:t>casi</a:t>
            </a:r>
            <a:r>
              <a:rPr lang="de-DE" dirty="0"/>
              <a:t>, è in </a:t>
            </a:r>
            <a:r>
              <a:rPr lang="de-DE" dirty="0" err="1"/>
              <a:t>conflitto</a:t>
            </a:r>
            <a:r>
              <a:rPr lang="de-DE" dirty="0"/>
              <a:t> </a:t>
            </a:r>
            <a:r>
              <a:rPr lang="de-DE" dirty="0" err="1"/>
              <a:t>con</a:t>
            </a:r>
            <a:r>
              <a:rPr lang="de-DE" dirty="0"/>
              <a:t> </a:t>
            </a:r>
            <a:r>
              <a:rPr lang="de-DE" dirty="0" err="1"/>
              <a:t>quest’ultima</a:t>
            </a:r>
            <a:r>
              <a:rPr lang="de-DE" dirty="0"/>
              <a:t>. </a:t>
            </a:r>
          </a:p>
          <a:p>
            <a:endParaRPr lang="it-IT" dirty="0"/>
          </a:p>
          <a:p>
            <a:r>
              <a:rPr lang="de-DE" dirty="0"/>
              <a:t>Ma </a:t>
            </a:r>
            <a:r>
              <a:rPr lang="de-DE" dirty="0" err="1"/>
              <a:t>questo</a:t>
            </a:r>
            <a:r>
              <a:rPr lang="de-DE" dirty="0"/>
              <a:t> </a:t>
            </a:r>
            <a:r>
              <a:rPr lang="de-DE" dirty="0" err="1"/>
              <a:t>gruppo</a:t>
            </a:r>
            <a:r>
              <a:rPr lang="de-DE" dirty="0"/>
              <a:t> </a:t>
            </a:r>
            <a:r>
              <a:rPr lang="de-DE" dirty="0" err="1"/>
              <a:t>purtroppo</a:t>
            </a:r>
            <a:r>
              <a:rPr lang="de-DE" dirty="0"/>
              <a:t> non </a:t>
            </a:r>
            <a:r>
              <a:rPr lang="de-DE" dirty="0" err="1"/>
              <a:t>corrisponde</a:t>
            </a:r>
            <a:r>
              <a:rPr lang="de-DE" dirty="0"/>
              <a:t> </a:t>
            </a:r>
            <a:r>
              <a:rPr lang="de-DE" dirty="0" err="1"/>
              <a:t>mai</a:t>
            </a:r>
            <a:r>
              <a:rPr lang="de-DE" dirty="0"/>
              <a:t> </a:t>
            </a:r>
            <a:r>
              <a:rPr lang="de-DE" dirty="0" err="1"/>
              <a:t>all’intera</a:t>
            </a:r>
            <a:r>
              <a:rPr lang="de-DE" dirty="0"/>
              <a:t> </a:t>
            </a:r>
            <a:r>
              <a:rPr lang="de-DE" dirty="0" err="1"/>
              <a:t>società</a:t>
            </a:r>
            <a:r>
              <a:rPr lang="de-DE" dirty="0"/>
              <a:t> e </a:t>
            </a:r>
            <a:r>
              <a:rPr lang="de-DE" dirty="0" err="1"/>
              <a:t>inoltre</a:t>
            </a:r>
            <a:r>
              <a:rPr lang="de-DE" dirty="0"/>
              <a:t> è per </a:t>
            </a:r>
            <a:r>
              <a:rPr lang="de-DE" dirty="0" err="1"/>
              <a:t>lo</a:t>
            </a:r>
            <a:r>
              <a:rPr lang="de-DE" dirty="0"/>
              <a:t> più in forte </a:t>
            </a:r>
            <a:r>
              <a:rPr lang="de-DE" dirty="0" err="1"/>
              <a:t>contrasto</a:t>
            </a:r>
            <a:r>
              <a:rPr lang="de-DE" dirty="0"/>
              <a:t> </a:t>
            </a:r>
            <a:r>
              <a:rPr lang="de-DE" dirty="0" err="1"/>
              <a:t>con</a:t>
            </a:r>
            <a:r>
              <a:rPr lang="de-DE" dirty="0"/>
              <a:t> la </a:t>
            </a:r>
            <a:r>
              <a:rPr lang="de-DE" dirty="0" err="1"/>
              <a:t>stessa</a:t>
            </a:r>
            <a:r>
              <a:rPr lang="de-DE" dirty="0"/>
              <a:t>.</a:t>
            </a:r>
            <a:endParaRPr lang="it-IT" dirty="0"/>
          </a:p>
        </p:txBody>
      </p:sp>
    </p:spTree>
    <p:extLst>
      <p:ext uri="{BB962C8B-B14F-4D97-AF65-F5344CB8AC3E}">
        <p14:creationId xmlns:p14="http://schemas.microsoft.com/office/powerpoint/2010/main" val="33679352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622FD-FCDC-3CA2-DDFF-7D0C4877817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75C7E44-63BB-E01C-E60E-8D728E30224C}"/>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600" b="1" dirty="0" err="1"/>
              <a:t>Körperlicher</a:t>
            </a:r>
            <a:r>
              <a:rPr lang="it-IT" sz="2600" b="1" dirty="0"/>
              <a:t> </a:t>
            </a:r>
            <a:r>
              <a:rPr lang="it-IT" sz="2600" b="1" dirty="0" err="1"/>
              <a:t>Untersuchungsbefund</a:t>
            </a:r>
            <a:r>
              <a:rPr lang="it-IT" sz="2600" dirty="0"/>
              <a:t> </a:t>
            </a:r>
          </a:p>
          <a:p>
            <a:r>
              <a:rPr lang="it-IT" sz="2600" dirty="0"/>
              <a:t>Bei </a:t>
            </a:r>
            <a:r>
              <a:rPr lang="it-IT" sz="2600" dirty="0" err="1"/>
              <a:t>der</a:t>
            </a:r>
            <a:r>
              <a:rPr lang="it-IT" sz="2600" dirty="0"/>
              <a:t> </a:t>
            </a:r>
            <a:r>
              <a:rPr lang="it-IT" sz="2600" dirty="0" err="1"/>
              <a:t>Aufnahme</a:t>
            </a:r>
            <a:r>
              <a:rPr lang="it-IT" sz="2600" dirty="0"/>
              <a:t> </a:t>
            </a:r>
            <a:r>
              <a:rPr lang="it-IT" sz="2600" dirty="0" err="1"/>
              <a:t>wog</a:t>
            </a:r>
            <a:r>
              <a:rPr lang="it-IT" sz="2600" dirty="0"/>
              <a:t> </a:t>
            </a:r>
            <a:r>
              <a:rPr lang="it-IT" sz="2600" dirty="0" err="1"/>
              <a:t>der</a:t>
            </a:r>
            <a:r>
              <a:rPr lang="it-IT" sz="2600" dirty="0"/>
              <a:t> </a:t>
            </a:r>
            <a:r>
              <a:rPr lang="it-IT" sz="2600" dirty="0" err="1"/>
              <a:t>Patient</a:t>
            </a:r>
            <a:r>
              <a:rPr lang="it-IT" sz="2600" dirty="0"/>
              <a:t> 154 kg bei </a:t>
            </a:r>
            <a:r>
              <a:rPr lang="it-IT" sz="2600" dirty="0" err="1"/>
              <a:t>einer</a:t>
            </a:r>
            <a:r>
              <a:rPr lang="it-IT" sz="2600" dirty="0"/>
              <a:t> </a:t>
            </a:r>
            <a:r>
              <a:rPr lang="it-IT" sz="2600" dirty="0" err="1"/>
              <a:t>Körper-größe</a:t>
            </a:r>
            <a:r>
              <a:rPr lang="it-IT" sz="2600" dirty="0"/>
              <a:t> von 190 cm und war in </a:t>
            </a:r>
            <a:r>
              <a:rPr lang="it-IT" sz="2600" dirty="0" err="1"/>
              <a:t>einem</a:t>
            </a:r>
            <a:r>
              <a:rPr lang="it-IT" sz="2600" dirty="0"/>
              <a:t> </a:t>
            </a:r>
            <a:r>
              <a:rPr lang="it-IT" sz="2600" dirty="0" err="1"/>
              <a:t>insgesamt</a:t>
            </a:r>
            <a:r>
              <a:rPr lang="it-IT" sz="2600" dirty="0"/>
              <a:t> </a:t>
            </a:r>
            <a:r>
              <a:rPr lang="it-IT" sz="2600" dirty="0" err="1"/>
              <a:t>schlechten</a:t>
            </a:r>
            <a:r>
              <a:rPr lang="it-IT" sz="2600" dirty="0"/>
              <a:t> </a:t>
            </a:r>
          </a:p>
          <a:p>
            <a:r>
              <a:rPr lang="it-IT" sz="2600" dirty="0" err="1"/>
              <a:t>Allgemeinzustand</a:t>
            </a:r>
            <a:r>
              <a:rPr lang="it-IT" sz="2600" dirty="0"/>
              <a:t>. </a:t>
            </a:r>
            <a:r>
              <a:rPr lang="it-IT" sz="2600" dirty="0" err="1"/>
              <a:t>Der</a:t>
            </a:r>
            <a:r>
              <a:rPr lang="it-IT" sz="2600" dirty="0"/>
              <a:t> </a:t>
            </a:r>
            <a:r>
              <a:rPr lang="it-IT" sz="2600" dirty="0" err="1"/>
              <a:t>Bauchumfang</a:t>
            </a:r>
            <a:r>
              <a:rPr lang="it-IT" sz="2600" dirty="0"/>
              <a:t> in </a:t>
            </a:r>
            <a:r>
              <a:rPr lang="it-IT" sz="2600" dirty="0" err="1"/>
              <a:t>Nabelhöhe</a:t>
            </a:r>
            <a:r>
              <a:rPr lang="it-IT" sz="2600" dirty="0"/>
              <a:t> </a:t>
            </a:r>
            <a:r>
              <a:rPr lang="it-IT" sz="2600" dirty="0" err="1"/>
              <a:t>betrug</a:t>
            </a:r>
            <a:r>
              <a:rPr lang="it-IT" sz="2600" dirty="0"/>
              <a:t> 141 cm. Eine </a:t>
            </a:r>
            <a:r>
              <a:rPr lang="it-IT" sz="2600" dirty="0" err="1"/>
              <a:t>ausgeprägte</a:t>
            </a:r>
            <a:r>
              <a:rPr lang="it-IT" sz="2600" dirty="0"/>
              <a:t> </a:t>
            </a:r>
            <a:r>
              <a:rPr lang="it-IT" sz="2600" dirty="0" err="1"/>
              <a:t>Leistenmykose</a:t>
            </a:r>
            <a:r>
              <a:rPr lang="it-IT" sz="2600" dirty="0"/>
              <a:t> lag </a:t>
            </a:r>
            <a:r>
              <a:rPr lang="it-IT" sz="2600" dirty="0" err="1"/>
              <a:t>beidseits</a:t>
            </a:r>
            <a:r>
              <a:rPr lang="it-IT" sz="2600" dirty="0"/>
              <a:t> </a:t>
            </a:r>
            <a:r>
              <a:rPr lang="it-IT" sz="2600" dirty="0" err="1"/>
              <a:t>vor</a:t>
            </a:r>
            <a:r>
              <a:rPr lang="it-IT" sz="2600" dirty="0"/>
              <a:t>. </a:t>
            </a:r>
            <a:r>
              <a:rPr lang="it-IT" sz="2600" dirty="0" err="1"/>
              <a:t>Der</a:t>
            </a:r>
            <a:r>
              <a:rPr lang="it-IT" sz="2600" dirty="0"/>
              <a:t>        </a:t>
            </a:r>
            <a:r>
              <a:rPr lang="it-IT" sz="2600" dirty="0" err="1"/>
              <a:t>Blutdruck</a:t>
            </a:r>
            <a:r>
              <a:rPr lang="it-IT" sz="2600" dirty="0"/>
              <a:t> </a:t>
            </a:r>
            <a:r>
              <a:rPr lang="it-IT" sz="2600" dirty="0" err="1"/>
              <a:t>betrug</a:t>
            </a:r>
            <a:r>
              <a:rPr lang="it-IT" sz="2600" dirty="0"/>
              <a:t> 142/92 mmHg. </a:t>
            </a:r>
          </a:p>
          <a:p>
            <a:endParaRPr lang="it-IT" sz="2600" dirty="0"/>
          </a:p>
          <a:p>
            <a:r>
              <a:rPr lang="it-IT" sz="2600" dirty="0"/>
              <a:t>Esito dell’esame obbiettivo</a:t>
            </a:r>
          </a:p>
          <a:p>
            <a:r>
              <a:rPr lang="it-IT" sz="2600" dirty="0"/>
              <a:t>Al momento del ricovero, il paziente pesava 154 kg per un’altezza di 190cm ed era in un pessimo stato di salute generale. La circonferenza addominale all'altezza dell'ombelico era pari a 141cm. È presente una spiccata </a:t>
            </a:r>
            <a:r>
              <a:rPr lang="it-IT" sz="2600" dirty="0" err="1"/>
              <a:t>tinia</a:t>
            </a:r>
            <a:r>
              <a:rPr lang="it-IT" sz="2600" dirty="0"/>
              <a:t> inguinale bilaterale. La pressione arteriosa è 142/92 </a:t>
            </a:r>
            <a:r>
              <a:rPr lang="it-IT" sz="2600" dirty="0" err="1"/>
              <a:t>mmhg</a:t>
            </a:r>
            <a:r>
              <a:rPr lang="it-IT" sz="2600" dirty="0"/>
              <a:t>. </a:t>
            </a:r>
          </a:p>
        </p:txBody>
      </p:sp>
    </p:spTree>
    <p:extLst>
      <p:ext uri="{BB962C8B-B14F-4D97-AF65-F5344CB8AC3E}">
        <p14:creationId xmlns:p14="http://schemas.microsoft.com/office/powerpoint/2010/main" val="2066629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7D719-CB7D-0A08-AED6-F2DBF59759B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41267AB-6EA9-F04B-7625-F756A40BF135}"/>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600" dirty="0" err="1"/>
              <a:t>Auskultatorisch</a:t>
            </a:r>
            <a:r>
              <a:rPr lang="it-IT" sz="2600" dirty="0"/>
              <a:t> </a:t>
            </a:r>
            <a:r>
              <a:rPr lang="it-IT" sz="2600" dirty="0" err="1"/>
              <a:t>fand</a:t>
            </a:r>
            <a:r>
              <a:rPr lang="it-IT" sz="2600" dirty="0"/>
              <a:t> </a:t>
            </a:r>
            <a:r>
              <a:rPr lang="it-IT" sz="2600" dirty="0" err="1"/>
              <a:t>sich</a:t>
            </a:r>
            <a:r>
              <a:rPr lang="it-IT" sz="2600" dirty="0"/>
              <a:t> </a:t>
            </a:r>
            <a:r>
              <a:rPr lang="it-IT" sz="2600" dirty="0" err="1"/>
              <a:t>der</a:t>
            </a:r>
            <a:r>
              <a:rPr lang="it-IT" sz="2600" dirty="0"/>
              <a:t> </a:t>
            </a:r>
            <a:r>
              <a:rPr lang="it-IT" sz="2600" dirty="0" err="1"/>
              <a:t>typische</a:t>
            </a:r>
            <a:r>
              <a:rPr lang="it-IT" sz="2600" dirty="0"/>
              <a:t> </a:t>
            </a:r>
            <a:r>
              <a:rPr lang="it-IT" sz="2600" dirty="0" err="1"/>
              <a:t>Befund</a:t>
            </a:r>
            <a:r>
              <a:rPr lang="it-IT" sz="2600" dirty="0"/>
              <a:t> </a:t>
            </a:r>
            <a:r>
              <a:rPr lang="it-IT" sz="2600" dirty="0" err="1"/>
              <a:t>einer</a:t>
            </a:r>
            <a:r>
              <a:rPr lang="it-IT" sz="2600" dirty="0"/>
              <a:t> </a:t>
            </a:r>
            <a:r>
              <a:rPr lang="it-IT" sz="2600" dirty="0" err="1"/>
              <a:t>chroni-sch</a:t>
            </a:r>
            <a:r>
              <a:rPr lang="it-IT" sz="2600" dirty="0"/>
              <a:t> </a:t>
            </a:r>
            <a:r>
              <a:rPr lang="it-IT" sz="2600" dirty="0" err="1"/>
              <a:t>obstruktiven</a:t>
            </a:r>
            <a:r>
              <a:rPr lang="it-IT" sz="2600" dirty="0"/>
              <a:t> </a:t>
            </a:r>
            <a:r>
              <a:rPr lang="it-IT" sz="2600" dirty="0" err="1"/>
              <a:t>Lungenerkrankung</a:t>
            </a:r>
            <a:r>
              <a:rPr lang="it-IT" sz="2600" dirty="0"/>
              <a:t> </a:t>
            </a:r>
            <a:r>
              <a:rPr lang="it-IT" sz="2600" dirty="0" err="1"/>
              <a:t>mit</a:t>
            </a:r>
            <a:r>
              <a:rPr lang="it-IT" sz="2600" dirty="0"/>
              <a:t> </a:t>
            </a:r>
            <a:r>
              <a:rPr lang="it-IT" sz="2600" dirty="0" err="1"/>
              <a:t>Giemen</a:t>
            </a:r>
            <a:r>
              <a:rPr lang="it-IT" sz="2600" dirty="0"/>
              <a:t> und </a:t>
            </a:r>
          </a:p>
          <a:p>
            <a:r>
              <a:rPr lang="it-IT" sz="2600" dirty="0" err="1"/>
              <a:t>Brummen</a:t>
            </a:r>
            <a:r>
              <a:rPr lang="it-IT" sz="2600" dirty="0"/>
              <a:t> </a:t>
            </a:r>
            <a:r>
              <a:rPr lang="it-IT" sz="2600" dirty="0" err="1"/>
              <a:t>über</a:t>
            </a:r>
            <a:r>
              <a:rPr lang="it-IT" sz="2600" dirty="0"/>
              <a:t> </a:t>
            </a:r>
            <a:r>
              <a:rPr lang="it-IT" sz="2600" dirty="0" err="1"/>
              <a:t>allen</a:t>
            </a:r>
            <a:r>
              <a:rPr lang="it-IT" sz="2600" dirty="0"/>
              <a:t> </a:t>
            </a:r>
            <a:r>
              <a:rPr lang="it-IT" sz="2600" dirty="0" err="1"/>
              <a:t>Lungenabschnitten.Die</a:t>
            </a:r>
            <a:r>
              <a:rPr lang="it-IT" sz="2600" dirty="0"/>
              <a:t> </a:t>
            </a:r>
            <a:r>
              <a:rPr lang="it-IT" sz="2600" dirty="0" err="1"/>
              <a:t>Herztöne</a:t>
            </a:r>
            <a:r>
              <a:rPr lang="it-IT" sz="2600" dirty="0"/>
              <a:t> </a:t>
            </a:r>
            <a:r>
              <a:rPr lang="it-IT" sz="2600" dirty="0" err="1"/>
              <a:t>waren</a:t>
            </a:r>
            <a:r>
              <a:rPr lang="it-IT" sz="2600" dirty="0"/>
              <a:t> </a:t>
            </a:r>
            <a:r>
              <a:rPr lang="it-IT" sz="2600" dirty="0" err="1"/>
              <a:t>mittellaut</a:t>
            </a:r>
            <a:r>
              <a:rPr lang="it-IT" sz="2600" dirty="0"/>
              <a:t> und </a:t>
            </a:r>
            <a:r>
              <a:rPr lang="it-IT" sz="2600" dirty="0" err="1"/>
              <a:t>rein</a:t>
            </a:r>
            <a:r>
              <a:rPr lang="it-IT" sz="2600" dirty="0"/>
              <a:t>. Die </a:t>
            </a:r>
            <a:r>
              <a:rPr lang="it-IT" sz="2600" dirty="0" err="1"/>
              <a:t>Bauchorgane</a:t>
            </a:r>
            <a:r>
              <a:rPr lang="it-IT" sz="2600" dirty="0"/>
              <a:t> </a:t>
            </a:r>
            <a:r>
              <a:rPr lang="it-IT" sz="2600" dirty="0" err="1"/>
              <a:t>ließen</a:t>
            </a:r>
            <a:r>
              <a:rPr lang="it-IT" sz="2600" dirty="0"/>
              <a:t> </a:t>
            </a:r>
            <a:r>
              <a:rPr lang="it-IT" sz="2600" dirty="0" err="1"/>
              <a:t>sich</a:t>
            </a:r>
            <a:r>
              <a:rPr lang="it-IT" sz="2600" dirty="0"/>
              <a:t> bei massi-ver </a:t>
            </a:r>
            <a:r>
              <a:rPr lang="it-IT" sz="2600" dirty="0" err="1"/>
              <a:t>Adipositas</a:t>
            </a:r>
            <a:r>
              <a:rPr lang="it-IT" sz="2600" dirty="0"/>
              <a:t> </a:t>
            </a:r>
            <a:r>
              <a:rPr lang="it-IT" sz="2600" dirty="0" err="1"/>
              <a:t>durch</a:t>
            </a:r>
            <a:r>
              <a:rPr lang="it-IT" sz="2600" dirty="0"/>
              <a:t> die </a:t>
            </a:r>
            <a:r>
              <a:rPr lang="it-IT" sz="2600" dirty="0" err="1"/>
              <a:t>Bauchdecke</a:t>
            </a:r>
            <a:r>
              <a:rPr lang="it-IT" sz="2600" dirty="0"/>
              <a:t> </a:t>
            </a:r>
            <a:r>
              <a:rPr lang="it-IT" sz="2600" dirty="0" err="1"/>
              <a:t>nicht</a:t>
            </a:r>
            <a:r>
              <a:rPr lang="it-IT" sz="2600" dirty="0"/>
              <a:t> </a:t>
            </a:r>
            <a:r>
              <a:rPr lang="it-IT" sz="2600" dirty="0" err="1"/>
              <a:t>tasten</a:t>
            </a:r>
            <a:r>
              <a:rPr lang="it-IT" sz="2600" dirty="0"/>
              <a:t>. Die </a:t>
            </a:r>
          </a:p>
          <a:p>
            <a:r>
              <a:rPr lang="it-IT" sz="2600" dirty="0" err="1"/>
              <a:t>peripheren</a:t>
            </a:r>
            <a:r>
              <a:rPr lang="it-IT" sz="2600" dirty="0"/>
              <a:t> </a:t>
            </a:r>
            <a:r>
              <a:rPr lang="it-IT" sz="2600" dirty="0" err="1"/>
              <a:t>Pulse</a:t>
            </a:r>
            <a:r>
              <a:rPr lang="it-IT" sz="2600" dirty="0"/>
              <a:t> </a:t>
            </a:r>
            <a:r>
              <a:rPr lang="it-IT" sz="2600" dirty="0" err="1"/>
              <a:t>waren</a:t>
            </a:r>
            <a:r>
              <a:rPr lang="it-IT" sz="2600" dirty="0"/>
              <a:t> </a:t>
            </a:r>
            <a:r>
              <a:rPr lang="it-IT" sz="2600" dirty="0" err="1"/>
              <a:t>normal</a:t>
            </a:r>
            <a:r>
              <a:rPr lang="it-IT" sz="2600" dirty="0"/>
              <a:t> </a:t>
            </a:r>
            <a:r>
              <a:rPr lang="it-IT" sz="2600" dirty="0" err="1"/>
              <a:t>tastbar</a:t>
            </a:r>
            <a:r>
              <a:rPr lang="it-IT" sz="2600" dirty="0"/>
              <a:t>. </a:t>
            </a:r>
          </a:p>
          <a:p>
            <a:endParaRPr lang="it-IT" sz="2600" dirty="0"/>
          </a:p>
          <a:p>
            <a:endParaRPr lang="it-IT" sz="2600" dirty="0"/>
          </a:p>
          <a:p>
            <a:r>
              <a:rPr lang="it-IT" sz="2600" dirty="0"/>
              <a:t>All’auscultazione si riscontra la sintomatologia tipica di una polmonite cronica ostruttiva con rantoli e ronzii su tutto il tratto polmonare. Toni cardiaci medi e puri. Gli organi addominali non sono palpabili a causa del tessuto adiposo presente in tutta la parete addominale. I polsi periferici erano facilmente palpabili. </a:t>
            </a:r>
          </a:p>
        </p:txBody>
      </p:sp>
    </p:spTree>
    <p:extLst>
      <p:ext uri="{BB962C8B-B14F-4D97-AF65-F5344CB8AC3E}">
        <p14:creationId xmlns:p14="http://schemas.microsoft.com/office/powerpoint/2010/main" val="10331764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B3F42-EDEB-2A15-08B5-688E61D84FA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4377649-8E9A-90C1-1B0E-660C9A150CC6}"/>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600" dirty="0" err="1"/>
              <a:t>Rasselgeräusch</a:t>
            </a:r>
            <a:r>
              <a:rPr lang="it-IT" sz="2600" dirty="0"/>
              <a:t>: bei </a:t>
            </a:r>
            <a:r>
              <a:rPr lang="it-IT" sz="2600" u="sng" dirty="0" err="1"/>
              <a:t>Auskultation</a:t>
            </a:r>
            <a:r>
              <a:rPr lang="it-IT" sz="2600" dirty="0"/>
              <a:t> </a:t>
            </a:r>
            <a:r>
              <a:rPr lang="it-IT" sz="2600" dirty="0" err="1"/>
              <a:t>über</a:t>
            </a:r>
            <a:r>
              <a:rPr lang="it-IT" sz="2600" dirty="0"/>
              <a:t> </a:t>
            </a:r>
            <a:r>
              <a:rPr lang="it-IT" sz="2600" dirty="0" err="1"/>
              <a:t>den</a:t>
            </a:r>
            <a:r>
              <a:rPr lang="it-IT" sz="2600" dirty="0"/>
              <a:t> </a:t>
            </a:r>
            <a:r>
              <a:rPr lang="it-IT" sz="2600" dirty="0" err="1"/>
              <a:t>Lungen</a:t>
            </a:r>
            <a:r>
              <a:rPr lang="it-IT" sz="2600" dirty="0"/>
              <a:t> </a:t>
            </a:r>
            <a:r>
              <a:rPr lang="it-IT" sz="2600" dirty="0" err="1"/>
              <a:t>wahrnehmbare</a:t>
            </a:r>
            <a:r>
              <a:rPr lang="it-IT" sz="2600" dirty="0"/>
              <a:t> </a:t>
            </a:r>
            <a:r>
              <a:rPr lang="it-IT" sz="2600" dirty="0" err="1"/>
              <a:t>Nebengeräusche</a:t>
            </a:r>
            <a:r>
              <a:rPr lang="it-IT" sz="2600" dirty="0"/>
              <a:t> </a:t>
            </a:r>
            <a:r>
              <a:rPr lang="it-IT" sz="2600" dirty="0" err="1"/>
              <a:t>durch</a:t>
            </a:r>
            <a:r>
              <a:rPr lang="it-IT" sz="2600" dirty="0"/>
              <a:t> </a:t>
            </a:r>
            <a:r>
              <a:rPr lang="it-IT" sz="2600" dirty="0" err="1"/>
              <a:t>atemstrombedingte</a:t>
            </a:r>
            <a:r>
              <a:rPr lang="it-IT" sz="2600" dirty="0"/>
              <a:t> </a:t>
            </a:r>
            <a:r>
              <a:rPr lang="it-IT" sz="2600" dirty="0" err="1"/>
              <a:t>Bewegung</a:t>
            </a:r>
            <a:r>
              <a:rPr lang="it-IT" sz="2600" dirty="0"/>
              <a:t> </a:t>
            </a:r>
            <a:r>
              <a:rPr lang="it-IT" sz="2600" dirty="0" err="1"/>
              <a:t>zähflüssiger</a:t>
            </a:r>
            <a:r>
              <a:rPr lang="it-IT" sz="2600" dirty="0"/>
              <a:t> </a:t>
            </a:r>
            <a:r>
              <a:rPr lang="it-IT" sz="2600" dirty="0" err="1"/>
              <a:t>Massen</a:t>
            </a:r>
            <a:r>
              <a:rPr lang="it-IT" sz="2600" dirty="0"/>
              <a:t> in </a:t>
            </a:r>
            <a:r>
              <a:rPr lang="it-IT" sz="2600" dirty="0" err="1"/>
              <a:t>den</a:t>
            </a:r>
            <a:r>
              <a:rPr lang="it-IT" sz="2600" dirty="0"/>
              <a:t> </a:t>
            </a:r>
            <a:r>
              <a:rPr lang="it-IT" sz="2600" dirty="0" err="1"/>
              <a:t>Bronchien</a:t>
            </a:r>
            <a:r>
              <a:rPr lang="it-IT" sz="2600" dirty="0"/>
              <a:t> </a:t>
            </a:r>
            <a:r>
              <a:rPr lang="it-IT" sz="2600" dirty="0" err="1"/>
              <a:t>bzw</a:t>
            </a:r>
            <a:r>
              <a:rPr lang="it-IT" sz="2600" dirty="0"/>
              <a:t>. </a:t>
            </a:r>
            <a:r>
              <a:rPr lang="it-IT" sz="2600" dirty="0" err="1"/>
              <a:t>durch</a:t>
            </a:r>
            <a:r>
              <a:rPr lang="it-IT" sz="2600" dirty="0"/>
              <a:t> </a:t>
            </a:r>
            <a:r>
              <a:rPr lang="it-IT" sz="2600" dirty="0" err="1"/>
              <a:t>Eindringen</a:t>
            </a:r>
            <a:r>
              <a:rPr lang="it-IT" sz="2600" dirty="0"/>
              <a:t> von </a:t>
            </a:r>
            <a:r>
              <a:rPr lang="it-IT" sz="2600" dirty="0" err="1"/>
              <a:t>Luft</a:t>
            </a:r>
            <a:r>
              <a:rPr lang="it-IT" sz="2600" dirty="0"/>
              <a:t> in </a:t>
            </a:r>
            <a:r>
              <a:rPr lang="it-IT" sz="2600" dirty="0" err="1"/>
              <a:t>diese</a:t>
            </a:r>
            <a:r>
              <a:rPr lang="it-IT" sz="2600" dirty="0"/>
              <a:t> </a:t>
            </a:r>
            <a:r>
              <a:rPr lang="it-IT" sz="2600" dirty="0" err="1"/>
              <a:t>Massen</a:t>
            </a:r>
            <a:r>
              <a:rPr lang="it-IT" sz="2600" dirty="0"/>
              <a:t> (u. </a:t>
            </a:r>
            <a:r>
              <a:rPr lang="it-IT" sz="2600" dirty="0" err="1"/>
              <a:t>das</a:t>
            </a:r>
            <a:r>
              <a:rPr lang="it-IT" sz="2600" dirty="0"/>
              <a:t> </a:t>
            </a:r>
            <a:r>
              <a:rPr lang="it-IT" sz="2600" dirty="0" err="1"/>
              <a:t>Platzen</a:t>
            </a:r>
            <a:r>
              <a:rPr lang="it-IT" sz="2600" dirty="0"/>
              <a:t> </a:t>
            </a:r>
            <a:r>
              <a:rPr lang="it-IT" sz="2600" dirty="0" err="1"/>
              <a:t>entstehender</a:t>
            </a:r>
            <a:r>
              <a:rPr lang="it-IT" sz="2600" dirty="0"/>
              <a:t> </a:t>
            </a:r>
            <a:r>
              <a:rPr lang="it-IT" sz="2600" dirty="0" err="1"/>
              <a:t>Bläschen</a:t>
            </a:r>
            <a:r>
              <a:rPr lang="it-IT" sz="2600" dirty="0"/>
              <a:t> in </a:t>
            </a:r>
            <a:r>
              <a:rPr lang="it-IT" sz="2600" dirty="0" err="1"/>
              <a:t>tieferen</a:t>
            </a:r>
            <a:r>
              <a:rPr lang="it-IT" sz="2600" dirty="0"/>
              <a:t> </a:t>
            </a:r>
            <a:r>
              <a:rPr lang="it-IT" sz="2600" dirty="0" err="1"/>
              <a:t>Luftwegen</a:t>
            </a:r>
            <a:r>
              <a:rPr lang="it-IT" sz="2600" dirty="0"/>
              <a:t>).</a:t>
            </a:r>
          </a:p>
          <a:p>
            <a:r>
              <a:rPr lang="it-IT" sz="2600" b="1" dirty="0" err="1"/>
              <a:t>Feuchte</a:t>
            </a:r>
            <a:r>
              <a:rPr lang="it-IT" sz="2600" b="1" dirty="0"/>
              <a:t> R.</a:t>
            </a:r>
            <a:r>
              <a:rPr lang="it-IT" sz="2600" dirty="0"/>
              <a:t>: </a:t>
            </a:r>
            <a:r>
              <a:rPr lang="it-IT" sz="2600" dirty="0" err="1"/>
              <a:t>kurze</a:t>
            </a:r>
            <a:r>
              <a:rPr lang="it-IT" sz="2600" dirty="0"/>
              <a:t> RG (</a:t>
            </a:r>
            <a:r>
              <a:rPr lang="it-IT" sz="2600" dirty="0" err="1"/>
              <a:t>wie</a:t>
            </a:r>
            <a:r>
              <a:rPr lang="it-IT" sz="2600" dirty="0"/>
              <a:t> </a:t>
            </a:r>
            <a:r>
              <a:rPr lang="it-IT" sz="2600" dirty="0" err="1"/>
              <a:t>beim</a:t>
            </a:r>
            <a:r>
              <a:rPr lang="it-IT" sz="2600" dirty="0"/>
              <a:t> </a:t>
            </a:r>
            <a:r>
              <a:rPr lang="it-IT" sz="2600" dirty="0" err="1"/>
              <a:t>Platzen</a:t>
            </a:r>
            <a:r>
              <a:rPr lang="it-IT" sz="2600" dirty="0"/>
              <a:t> </a:t>
            </a:r>
            <a:r>
              <a:rPr lang="it-IT" sz="2600" dirty="0" err="1"/>
              <a:t>einer</a:t>
            </a:r>
            <a:r>
              <a:rPr lang="it-IT" sz="2600" dirty="0"/>
              <a:t> </a:t>
            </a:r>
            <a:r>
              <a:rPr lang="it-IT" sz="2600" dirty="0" err="1"/>
              <a:t>Wasserblase</a:t>
            </a:r>
            <a:r>
              <a:rPr lang="it-IT" sz="2600" dirty="0"/>
              <a:t>) bei </a:t>
            </a:r>
            <a:r>
              <a:rPr lang="it-IT" sz="2600" dirty="0" err="1"/>
              <a:t>dünnflüssigem</a:t>
            </a:r>
            <a:r>
              <a:rPr lang="it-IT" sz="2600" dirty="0"/>
              <a:t> </a:t>
            </a:r>
            <a:r>
              <a:rPr lang="it-IT" sz="2600" dirty="0" err="1"/>
              <a:t>Schleim</a:t>
            </a:r>
            <a:r>
              <a:rPr lang="it-IT" sz="2600" dirty="0"/>
              <a:t>, </a:t>
            </a:r>
            <a:r>
              <a:rPr lang="it-IT" sz="2600" dirty="0" err="1"/>
              <a:t>Blut</a:t>
            </a:r>
            <a:r>
              <a:rPr lang="it-IT" sz="2600" dirty="0"/>
              <a:t>, </a:t>
            </a:r>
            <a:r>
              <a:rPr lang="it-IT" sz="2600" dirty="0" err="1"/>
              <a:t>Eiter</a:t>
            </a:r>
            <a:r>
              <a:rPr lang="it-IT" sz="2600" dirty="0"/>
              <a:t> </a:t>
            </a:r>
            <a:r>
              <a:rPr lang="it-IT" sz="2600" dirty="0" err="1"/>
              <a:t>oder</a:t>
            </a:r>
            <a:r>
              <a:rPr lang="it-IT" sz="2600" dirty="0"/>
              <a:t> </a:t>
            </a:r>
            <a:r>
              <a:rPr lang="it-IT" sz="2600" dirty="0" err="1"/>
              <a:t>Ödemflüssigkeit</a:t>
            </a:r>
            <a:r>
              <a:rPr lang="it-IT" sz="2600" dirty="0"/>
              <a:t> in </a:t>
            </a:r>
            <a:r>
              <a:rPr lang="it-IT" sz="2600" dirty="0" err="1"/>
              <a:t>den</a:t>
            </a:r>
            <a:r>
              <a:rPr lang="it-IT" sz="2600" dirty="0"/>
              <a:t> </a:t>
            </a:r>
            <a:r>
              <a:rPr lang="it-IT" sz="2600" dirty="0" err="1"/>
              <a:t>Bronchien</a:t>
            </a:r>
            <a:endParaRPr lang="it-IT" sz="2600" dirty="0"/>
          </a:p>
          <a:p>
            <a:r>
              <a:rPr lang="it-IT" sz="2600" b="1" dirty="0" err="1"/>
              <a:t>trockene</a:t>
            </a:r>
            <a:r>
              <a:rPr lang="it-IT" sz="2600" b="1" dirty="0"/>
              <a:t> R.  </a:t>
            </a:r>
            <a:r>
              <a:rPr lang="it-IT" sz="2600" b="1" dirty="0" err="1"/>
              <a:t>Pfeifen</a:t>
            </a:r>
            <a:r>
              <a:rPr lang="it-IT" sz="2600" b="1" dirty="0"/>
              <a:t>, </a:t>
            </a:r>
            <a:r>
              <a:rPr lang="it-IT" sz="2600" b="1" dirty="0" err="1"/>
              <a:t>Giemen</a:t>
            </a:r>
            <a:r>
              <a:rPr lang="it-IT" sz="2600" b="1" dirty="0"/>
              <a:t>, </a:t>
            </a:r>
            <a:r>
              <a:rPr lang="it-IT" sz="2600" b="1" dirty="0" err="1"/>
              <a:t>Schnurren</a:t>
            </a:r>
            <a:r>
              <a:rPr lang="it-IT" sz="2600" b="1" dirty="0"/>
              <a:t>, </a:t>
            </a:r>
            <a:r>
              <a:rPr lang="it-IT" sz="2600" b="1" dirty="0" err="1"/>
              <a:t>Brummen</a:t>
            </a:r>
            <a:r>
              <a:rPr lang="it-IT" sz="2600" b="1" dirty="0"/>
              <a:t> (= </a:t>
            </a:r>
            <a:r>
              <a:rPr lang="it-IT" sz="2600" b="1" dirty="0" err="1"/>
              <a:t>Rhonchi</a:t>
            </a:r>
            <a:r>
              <a:rPr lang="it-IT" sz="2600" b="1" dirty="0"/>
              <a:t> </a:t>
            </a:r>
            <a:r>
              <a:rPr lang="it-IT" sz="2600" b="1" dirty="0" err="1"/>
              <a:t>sibilantes</a:t>
            </a:r>
            <a:r>
              <a:rPr lang="it-IT" sz="2600" b="1" dirty="0"/>
              <a:t> et sonori),</a:t>
            </a:r>
            <a:r>
              <a:rPr lang="it-IT" sz="2600" dirty="0"/>
              <a:t> v.a. bei </a:t>
            </a:r>
            <a:r>
              <a:rPr lang="it-IT" sz="2600" dirty="0" err="1"/>
              <a:t>Katarrh</a:t>
            </a:r>
            <a:r>
              <a:rPr lang="it-IT" sz="2600" dirty="0"/>
              <a:t> </a:t>
            </a:r>
            <a:r>
              <a:rPr lang="it-IT" sz="2600" dirty="0" err="1"/>
              <a:t>mit</a:t>
            </a:r>
            <a:r>
              <a:rPr lang="it-IT" sz="2600" dirty="0"/>
              <a:t> </a:t>
            </a:r>
            <a:r>
              <a:rPr lang="it-IT" sz="2600" dirty="0" err="1"/>
              <a:t>spärlichem</a:t>
            </a:r>
            <a:r>
              <a:rPr lang="it-IT" sz="2600" dirty="0"/>
              <a:t> </a:t>
            </a:r>
            <a:r>
              <a:rPr lang="it-IT" sz="2600" dirty="0" err="1"/>
              <a:t>zähen</a:t>
            </a:r>
            <a:r>
              <a:rPr lang="it-IT" sz="2600" dirty="0"/>
              <a:t> </a:t>
            </a:r>
            <a:r>
              <a:rPr lang="it-IT" sz="2600" dirty="0" err="1"/>
              <a:t>Schleim</a:t>
            </a:r>
            <a:r>
              <a:rPr lang="it-IT" sz="2600" dirty="0"/>
              <a:t>, </a:t>
            </a:r>
            <a:r>
              <a:rPr lang="it-IT" sz="2600" dirty="0" err="1"/>
              <a:t>spastischer</a:t>
            </a:r>
            <a:r>
              <a:rPr lang="it-IT" sz="2600" dirty="0"/>
              <a:t> </a:t>
            </a:r>
            <a:r>
              <a:rPr lang="it-IT" sz="2600" dirty="0" err="1"/>
              <a:t>Bronchitis</a:t>
            </a:r>
            <a:r>
              <a:rPr lang="it-IT" sz="2600" dirty="0"/>
              <a:t>, </a:t>
            </a:r>
            <a:r>
              <a:rPr lang="it-IT" sz="2600" dirty="0" err="1"/>
              <a:t>Asthma</a:t>
            </a:r>
            <a:r>
              <a:rPr lang="it-IT" sz="2600" dirty="0"/>
              <a:t> bronchiale; </a:t>
            </a:r>
            <a:r>
              <a:rPr lang="it-IT" sz="2600" dirty="0" err="1"/>
              <a:t>evtl</a:t>
            </a:r>
            <a:r>
              <a:rPr lang="it-IT" sz="2600" dirty="0"/>
              <a:t>. </a:t>
            </a:r>
            <a:r>
              <a:rPr lang="it-IT" sz="2600" dirty="0" err="1"/>
              <a:t>lang</a:t>
            </a:r>
            <a:r>
              <a:rPr lang="it-IT" sz="2600" dirty="0"/>
              <a:t> </a:t>
            </a:r>
            <a:r>
              <a:rPr lang="it-IT" sz="2600" dirty="0" err="1"/>
              <a:t>gezogen</a:t>
            </a:r>
            <a:r>
              <a:rPr lang="it-IT" sz="2600" dirty="0"/>
              <a:t> (</a:t>
            </a:r>
            <a:r>
              <a:rPr lang="it-IT" sz="2600" dirty="0" err="1"/>
              <a:t>kontinuierlich</a:t>
            </a:r>
            <a:r>
              <a:rPr lang="it-IT" sz="2600" dirty="0"/>
              <a:t> </a:t>
            </a:r>
            <a:r>
              <a:rPr lang="it-IT" sz="2600" dirty="0" err="1"/>
              <a:t>über</a:t>
            </a:r>
            <a:r>
              <a:rPr lang="it-IT" sz="2600" dirty="0"/>
              <a:t> die </a:t>
            </a:r>
            <a:r>
              <a:rPr lang="it-IT" sz="2600" dirty="0" err="1"/>
              <a:t>Ein</a:t>
            </a:r>
            <a:r>
              <a:rPr lang="it-IT" sz="2600" dirty="0"/>
              <a:t>- u. </a:t>
            </a:r>
            <a:r>
              <a:rPr lang="it-IT" sz="2600" dirty="0" err="1"/>
              <a:t>Ausatmung</a:t>
            </a:r>
            <a:r>
              <a:rPr lang="it-IT" sz="2600" dirty="0"/>
              <a:t> </a:t>
            </a:r>
            <a:r>
              <a:rPr lang="it-IT" sz="2600" dirty="0" err="1"/>
              <a:t>andauernd</a:t>
            </a:r>
            <a:r>
              <a:rPr lang="it-IT" sz="2600" dirty="0"/>
              <a:t>) u. „</a:t>
            </a:r>
            <a:r>
              <a:rPr lang="it-IT" sz="2600" dirty="0" err="1"/>
              <a:t>musikalisch</a:t>
            </a:r>
            <a:r>
              <a:rPr lang="it-IT" sz="2600" dirty="0"/>
              <a:t>“ (</a:t>
            </a:r>
            <a:r>
              <a:rPr lang="it-IT" sz="2600" dirty="0" err="1"/>
              <a:t>mit</a:t>
            </a:r>
            <a:r>
              <a:rPr lang="it-IT" sz="2600" dirty="0"/>
              <a:t> </a:t>
            </a:r>
            <a:r>
              <a:rPr lang="it-IT" sz="2600" dirty="0" err="1"/>
              <a:t>verschiedenen</a:t>
            </a:r>
            <a:r>
              <a:rPr lang="it-IT" sz="2600" dirty="0"/>
              <a:t> </a:t>
            </a:r>
            <a:r>
              <a:rPr lang="it-IT" sz="2600" dirty="0" err="1"/>
              <a:t>Tonhöhen</a:t>
            </a:r>
            <a:r>
              <a:rPr lang="it-IT" sz="2600" dirty="0"/>
              <a:t>).</a:t>
            </a:r>
          </a:p>
        </p:txBody>
      </p:sp>
    </p:spTree>
    <p:extLst>
      <p:ext uri="{BB962C8B-B14F-4D97-AF65-F5344CB8AC3E}">
        <p14:creationId xmlns:p14="http://schemas.microsoft.com/office/powerpoint/2010/main" val="24539672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E65B0-FD61-DAA5-2A09-7D55ED1B61B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4A9F2CE-8277-22B7-E7A2-38E1ABECE0A4}"/>
              </a:ext>
            </a:extLst>
          </p:cNvPr>
          <p:cNvSpPr txBox="1">
            <a:spLocks noChangeArrowheads="1"/>
          </p:cNvSpPr>
          <p:nvPr/>
        </p:nvSpPr>
        <p:spPr bwMode="auto">
          <a:xfrm>
            <a:off x="323528" y="188640"/>
            <a:ext cx="8229600" cy="3693319"/>
          </a:xfrm>
          <a:prstGeom prst="rect">
            <a:avLst/>
          </a:prstGeom>
          <a:noFill/>
          <a:ln w="9525">
            <a:noFill/>
            <a:miter lim="800000"/>
            <a:headEnd/>
            <a:tailEnd/>
          </a:ln>
        </p:spPr>
        <p:txBody>
          <a:bodyPr>
            <a:spAutoFit/>
          </a:bodyPr>
          <a:lstStyle/>
          <a:p>
            <a:r>
              <a:rPr lang="it-IT" sz="2600" b="1" dirty="0"/>
              <a:t>RANTOLO</a:t>
            </a:r>
          </a:p>
          <a:p>
            <a:r>
              <a:rPr lang="it-IT" sz="2600" dirty="0"/>
              <a:t>Termine semeiologico che indica un rumore rilevabile all’ascoltazione del torace in tutte quelle condizioni in cui nelle vie aeree sia contenuto un secreto fluido, così che durante gli atti respiratori l’aria inspirata o espirata lo attraversa formando delle bolle. Vengono classificati nei rumori </a:t>
            </a:r>
            <a:r>
              <a:rPr lang="it-IT" sz="2600" i="1" dirty="0"/>
              <a:t>umidi</a:t>
            </a:r>
            <a:r>
              <a:rPr lang="it-IT" sz="2600" dirty="0"/>
              <a:t> insieme ai crepitii, differenziandoli dai rumori </a:t>
            </a:r>
            <a:r>
              <a:rPr lang="it-IT" sz="2600" i="1" dirty="0"/>
              <a:t>secchi</a:t>
            </a:r>
            <a:r>
              <a:rPr lang="it-IT" sz="2600" dirty="0"/>
              <a:t>, quali fischi, sibili e ronchi legati a patologie di tipo restrittivo (come per esempio l’asma).</a:t>
            </a:r>
          </a:p>
        </p:txBody>
      </p:sp>
    </p:spTree>
    <p:extLst>
      <p:ext uri="{BB962C8B-B14F-4D97-AF65-F5344CB8AC3E}">
        <p14:creationId xmlns:p14="http://schemas.microsoft.com/office/powerpoint/2010/main" val="3917191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32820-0E2F-457E-1B22-9C43FA5CE11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CC1CCD0-6962-55D0-B922-6D8B0B145CD2}"/>
              </a:ext>
            </a:extLst>
          </p:cNvPr>
          <p:cNvSpPr txBox="1">
            <a:spLocks noChangeArrowheads="1"/>
          </p:cNvSpPr>
          <p:nvPr/>
        </p:nvSpPr>
        <p:spPr bwMode="auto">
          <a:xfrm>
            <a:off x="323528" y="188640"/>
            <a:ext cx="8229600" cy="4093428"/>
          </a:xfrm>
          <a:prstGeom prst="rect">
            <a:avLst/>
          </a:prstGeom>
          <a:noFill/>
          <a:ln w="9525">
            <a:noFill/>
            <a:miter lim="800000"/>
            <a:headEnd/>
            <a:tailEnd/>
          </a:ln>
        </p:spPr>
        <p:txBody>
          <a:bodyPr>
            <a:spAutoFit/>
          </a:bodyPr>
          <a:lstStyle/>
          <a:p>
            <a:r>
              <a:rPr lang="it-IT" sz="2600" dirty="0"/>
              <a:t>I ronchi sono rumori respiratori continui, secchi e di bassa tonalità, che possono essere uditi durante l'inspirazione o l'espirazione. Sono segno di ostruzione bronchiale e si verificano per il passaggio dell'aria in vie respiratorie ristrette per la presenza di muco o broncospasmo. In altre parole, il flusso respiratorio da laminare (silenzioso) diventa turbolento (rumoroso). </a:t>
            </a:r>
          </a:p>
          <a:p>
            <a:r>
              <a:rPr lang="it-IT" sz="2600" dirty="0"/>
              <a:t>A seconda del tono, che in parte dipende dal calibro dei bronchi interessati, si possono avere </a:t>
            </a:r>
            <a:r>
              <a:rPr lang="it-IT" sz="2600" b="1" dirty="0"/>
              <a:t>ronchi russanti, gementi, fischianti e sibilanti.</a:t>
            </a:r>
          </a:p>
        </p:txBody>
      </p:sp>
    </p:spTree>
    <p:extLst>
      <p:ext uri="{BB962C8B-B14F-4D97-AF65-F5344CB8AC3E}">
        <p14:creationId xmlns:p14="http://schemas.microsoft.com/office/powerpoint/2010/main" val="5544136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47DAF-F2F0-E485-CC94-309E02110A5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0D2E5DF-F69D-2B79-B7EF-F376EC971D7C}"/>
              </a:ext>
            </a:extLst>
          </p:cNvPr>
          <p:cNvSpPr txBox="1">
            <a:spLocks noChangeArrowheads="1"/>
          </p:cNvSpPr>
          <p:nvPr/>
        </p:nvSpPr>
        <p:spPr bwMode="auto">
          <a:xfrm>
            <a:off x="323528" y="188640"/>
            <a:ext cx="8229600" cy="2308324"/>
          </a:xfrm>
          <a:prstGeom prst="rect">
            <a:avLst/>
          </a:prstGeom>
          <a:noFill/>
          <a:ln w="9525">
            <a:noFill/>
            <a:miter lim="800000"/>
            <a:headEnd/>
            <a:tailEnd/>
          </a:ln>
        </p:spPr>
        <p:txBody>
          <a:bodyPr>
            <a:spAutoFit/>
          </a:bodyPr>
          <a:lstStyle/>
          <a:p>
            <a:r>
              <a:rPr lang="it-IT" dirty="0"/>
              <a:t>Per qualità del polso solitamente ci si riferisce alla </a:t>
            </a:r>
            <a:r>
              <a:rPr lang="it-IT" b="1" dirty="0"/>
              <a:t>forza della pulsazione</a:t>
            </a:r>
            <a:r>
              <a:rPr lang="it-IT" dirty="0"/>
              <a:t>, ovvero alla pressione della pulsazione percepita dal dito del rilevatore. </a:t>
            </a:r>
            <a:r>
              <a:rPr lang="it-IT"/>
              <a:t>La qualità normale del polso è descritta come </a:t>
            </a:r>
            <a:r>
              <a:rPr lang="it-IT" b="1"/>
              <a:t>polso pieno</a:t>
            </a:r>
            <a:r>
              <a:rPr lang="it-IT"/>
              <a:t> e </a:t>
            </a:r>
            <a:r>
              <a:rPr lang="it-IT" b="1"/>
              <a:t>facilmente palpabile</a:t>
            </a:r>
            <a:r>
              <a:rPr lang="it-IT"/>
              <a:t> (o forte) e riflette la forza di contrazione del cuore, il volume di eiezione, l’elasticità delle arterie e la massa di sangue circolante.</a:t>
            </a:r>
            <a:endParaRPr lang="it-IT" sz="2600" b="1" dirty="0"/>
          </a:p>
        </p:txBody>
      </p:sp>
    </p:spTree>
    <p:extLst>
      <p:ext uri="{BB962C8B-B14F-4D97-AF65-F5344CB8AC3E}">
        <p14:creationId xmlns:p14="http://schemas.microsoft.com/office/powerpoint/2010/main" val="20628022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9D322-8B7E-BEA8-AFB0-BC3421AFE75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537F910-8579-87BA-9FF4-711C96F43986}"/>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dirty="0"/>
              <a:t>Es </a:t>
            </a:r>
            <a:r>
              <a:rPr lang="it-IT" sz="2600" dirty="0" err="1"/>
              <a:t>bestand</a:t>
            </a:r>
            <a:r>
              <a:rPr lang="it-IT" sz="2600" dirty="0"/>
              <a:t> </a:t>
            </a:r>
            <a:r>
              <a:rPr lang="it-IT" sz="2600" dirty="0" err="1"/>
              <a:t>eine</a:t>
            </a:r>
            <a:r>
              <a:rPr lang="it-IT" sz="2600" dirty="0"/>
              <a:t> </a:t>
            </a:r>
            <a:r>
              <a:rPr lang="it-IT" sz="2600" dirty="0" err="1"/>
              <a:t>schmerzhafte</a:t>
            </a:r>
            <a:r>
              <a:rPr lang="it-IT" sz="2600" dirty="0"/>
              <a:t> </a:t>
            </a:r>
            <a:r>
              <a:rPr lang="it-IT" sz="2600" dirty="0" err="1"/>
              <a:t>Polyneuropathie</a:t>
            </a:r>
            <a:r>
              <a:rPr lang="it-IT" sz="2600" dirty="0"/>
              <a:t> </a:t>
            </a:r>
            <a:r>
              <a:rPr lang="it-IT" sz="2600" dirty="0" err="1"/>
              <a:t>mit</a:t>
            </a:r>
            <a:r>
              <a:rPr lang="it-IT" sz="2600" dirty="0"/>
              <a:t> </a:t>
            </a:r>
            <a:r>
              <a:rPr lang="it-IT" sz="2600" dirty="0" err="1"/>
              <a:t>einer</a:t>
            </a:r>
            <a:r>
              <a:rPr lang="it-IT" sz="2600" dirty="0"/>
              <a:t> In-</a:t>
            </a:r>
            <a:r>
              <a:rPr lang="it-IT" sz="2600" dirty="0" err="1"/>
              <a:t>tensität</a:t>
            </a:r>
            <a:r>
              <a:rPr lang="it-IT" sz="2600" dirty="0"/>
              <a:t> – </a:t>
            </a:r>
            <a:r>
              <a:rPr lang="it-IT" sz="2600" dirty="0" err="1"/>
              <a:t>trotz</a:t>
            </a:r>
            <a:r>
              <a:rPr lang="it-IT" sz="2600" dirty="0"/>
              <a:t> </a:t>
            </a:r>
            <a:r>
              <a:rPr lang="it-IT" sz="2600" dirty="0" err="1"/>
              <a:t>Therapie</a:t>
            </a:r>
            <a:r>
              <a:rPr lang="it-IT" sz="2600" dirty="0"/>
              <a:t> – von 4 </a:t>
            </a:r>
            <a:r>
              <a:rPr lang="it-IT" sz="2600" dirty="0" err="1"/>
              <a:t>auf</a:t>
            </a:r>
            <a:r>
              <a:rPr lang="it-IT" sz="2600" dirty="0"/>
              <a:t> </a:t>
            </a:r>
            <a:r>
              <a:rPr lang="it-IT" sz="2600" dirty="0" err="1"/>
              <a:t>einer</a:t>
            </a:r>
            <a:r>
              <a:rPr lang="it-IT" sz="2600" dirty="0"/>
              <a:t> </a:t>
            </a:r>
            <a:r>
              <a:rPr lang="it-IT" sz="2600" dirty="0" err="1"/>
              <a:t>Skala</a:t>
            </a:r>
            <a:r>
              <a:rPr lang="it-IT" sz="2600" dirty="0"/>
              <a:t> von 1 bis 10. Die </a:t>
            </a:r>
            <a:r>
              <a:rPr lang="it-IT" sz="2600" dirty="0" err="1"/>
              <a:t>Grundstimmung</a:t>
            </a:r>
            <a:r>
              <a:rPr lang="it-IT" sz="2600" dirty="0"/>
              <a:t> </a:t>
            </a:r>
            <a:r>
              <a:rPr lang="it-IT" sz="2600" dirty="0" err="1"/>
              <a:t>des</a:t>
            </a:r>
            <a:r>
              <a:rPr lang="it-IT" sz="2600" dirty="0"/>
              <a:t> </a:t>
            </a:r>
            <a:r>
              <a:rPr lang="it-IT" sz="2600" dirty="0" err="1"/>
              <a:t>Patienten</a:t>
            </a:r>
            <a:r>
              <a:rPr lang="it-IT" sz="2600" dirty="0"/>
              <a:t> war </a:t>
            </a:r>
            <a:r>
              <a:rPr lang="it-IT" sz="2600" dirty="0" err="1"/>
              <a:t>insgesamt</a:t>
            </a:r>
            <a:r>
              <a:rPr lang="it-IT" sz="2600" dirty="0"/>
              <a:t> </a:t>
            </a:r>
          </a:p>
          <a:p>
            <a:r>
              <a:rPr lang="it-IT" sz="2600" dirty="0" err="1"/>
              <a:t>schlecht</a:t>
            </a:r>
            <a:r>
              <a:rPr lang="it-IT" sz="2600" dirty="0"/>
              <a:t> und es </a:t>
            </a:r>
            <a:r>
              <a:rPr lang="it-IT" sz="2600" dirty="0" err="1"/>
              <a:t>waren</a:t>
            </a:r>
            <a:r>
              <a:rPr lang="it-IT" sz="2600" dirty="0"/>
              <a:t> </a:t>
            </a:r>
            <a:r>
              <a:rPr lang="it-IT" sz="2600" dirty="0" err="1"/>
              <a:t>Anzeichen</a:t>
            </a:r>
            <a:r>
              <a:rPr lang="it-IT" sz="2600" dirty="0"/>
              <a:t> </a:t>
            </a:r>
            <a:r>
              <a:rPr lang="it-IT" sz="2600" dirty="0" err="1"/>
              <a:t>einer</a:t>
            </a:r>
            <a:r>
              <a:rPr lang="it-IT" sz="2600" dirty="0"/>
              <a:t> </a:t>
            </a:r>
            <a:r>
              <a:rPr lang="it-IT" sz="2600" dirty="0" err="1"/>
              <a:t>reaktiven</a:t>
            </a:r>
            <a:r>
              <a:rPr lang="it-IT" sz="2600" dirty="0"/>
              <a:t> depressi-</a:t>
            </a:r>
            <a:r>
              <a:rPr lang="it-IT" sz="2600" dirty="0" err="1"/>
              <a:t>ven</a:t>
            </a:r>
            <a:r>
              <a:rPr lang="it-IT" sz="2600" dirty="0"/>
              <a:t> </a:t>
            </a:r>
            <a:r>
              <a:rPr lang="it-IT" sz="2600" dirty="0" err="1"/>
              <a:t>Verstimmung</a:t>
            </a:r>
            <a:r>
              <a:rPr lang="it-IT" sz="2600" dirty="0"/>
              <a:t> und </a:t>
            </a:r>
            <a:r>
              <a:rPr lang="it-IT" sz="2600" dirty="0" err="1"/>
              <a:t>Hoffnungslosigkeit</a:t>
            </a:r>
            <a:r>
              <a:rPr lang="it-IT" sz="2600" dirty="0"/>
              <a:t> </a:t>
            </a:r>
            <a:r>
              <a:rPr lang="it-IT" sz="2600" dirty="0" err="1"/>
              <a:t>aufgrund</a:t>
            </a:r>
            <a:r>
              <a:rPr lang="it-IT" sz="2600" dirty="0"/>
              <a:t> </a:t>
            </a:r>
            <a:r>
              <a:rPr lang="it-IT" sz="2600" dirty="0" err="1"/>
              <a:t>des</a:t>
            </a:r>
            <a:r>
              <a:rPr lang="it-IT" sz="2600" dirty="0"/>
              <a:t> </a:t>
            </a:r>
            <a:r>
              <a:rPr lang="it-IT" sz="2600" dirty="0" err="1"/>
              <a:t>Ge-sundheitszustandes</a:t>
            </a:r>
            <a:r>
              <a:rPr lang="it-IT" sz="2600" dirty="0"/>
              <a:t> </a:t>
            </a:r>
            <a:r>
              <a:rPr lang="it-IT" sz="2600" dirty="0" err="1"/>
              <a:t>zu</a:t>
            </a:r>
            <a:r>
              <a:rPr lang="it-IT" sz="2600" dirty="0"/>
              <a:t> </a:t>
            </a:r>
            <a:r>
              <a:rPr lang="it-IT" sz="2600" dirty="0" err="1"/>
              <a:t>verzeichnen</a:t>
            </a:r>
            <a:r>
              <a:rPr lang="it-IT" sz="2600" dirty="0"/>
              <a:t>. Die </a:t>
            </a:r>
            <a:r>
              <a:rPr lang="it-IT" sz="2600" dirty="0" err="1"/>
              <a:t>Laborergebnisse</a:t>
            </a:r>
            <a:r>
              <a:rPr lang="it-IT" sz="2600" dirty="0"/>
              <a:t> </a:t>
            </a:r>
            <a:r>
              <a:rPr lang="it-IT" sz="2600" dirty="0" err="1"/>
              <a:t>sind</a:t>
            </a:r>
            <a:r>
              <a:rPr lang="it-IT" sz="2600" dirty="0"/>
              <a:t> in </a:t>
            </a:r>
            <a:r>
              <a:rPr lang="it-IT" sz="2600" b="1" dirty="0"/>
              <a:t>Tab. 1</a:t>
            </a:r>
            <a:r>
              <a:rPr lang="it-IT" sz="2600" dirty="0"/>
              <a:t> </a:t>
            </a:r>
            <a:r>
              <a:rPr lang="it-IT" sz="2600" dirty="0" err="1"/>
              <a:t>dargestellt</a:t>
            </a:r>
            <a:r>
              <a:rPr lang="it-IT" sz="2600" dirty="0"/>
              <a:t>.  </a:t>
            </a:r>
          </a:p>
          <a:p>
            <a:endParaRPr lang="it-IT" sz="2600" dirty="0"/>
          </a:p>
          <a:p>
            <a:r>
              <a:rPr lang="it-IT" sz="2600" dirty="0"/>
              <a:t>Persiste una polineuropatia dolorosa di intensità pari a 4 su una scala da 1 a 10, farmacoresistente. Il paziente versava in un pessimo stato d’animo, da segnalare la presenza di sintomi di una depressione reattiva e sconforto. I risultati di laboratorio sono presenti nella tab 1.</a:t>
            </a:r>
          </a:p>
        </p:txBody>
      </p:sp>
    </p:spTree>
    <p:extLst>
      <p:ext uri="{BB962C8B-B14F-4D97-AF65-F5344CB8AC3E}">
        <p14:creationId xmlns:p14="http://schemas.microsoft.com/office/powerpoint/2010/main" val="15152544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46BAC-BFE8-5EF2-6160-F3DE1F8DF7D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9F34A85-5900-98EB-3471-4420AEFE4300}"/>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b="1" dirty="0" err="1"/>
              <a:t>Weitere</a:t>
            </a:r>
            <a:r>
              <a:rPr lang="it-IT" sz="2600" b="1" dirty="0"/>
              <a:t> </a:t>
            </a:r>
            <a:r>
              <a:rPr lang="it-IT" sz="2600" b="1" dirty="0" err="1"/>
              <a:t>Untersuchungen</a:t>
            </a:r>
            <a:r>
              <a:rPr lang="it-IT" sz="2600" dirty="0"/>
              <a:t> </a:t>
            </a:r>
          </a:p>
          <a:p>
            <a:r>
              <a:rPr lang="it-IT" sz="2600" b="1" dirty="0"/>
              <a:t>24h-Blutdruckmessung:</a:t>
            </a:r>
            <a:r>
              <a:rPr lang="it-IT" sz="2600" dirty="0"/>
              <a:t>  </a:t>
            </a:r>
            <a:r>
              <a:rPr lang="it-IT" sz="2600" dirty="0" err="1"/>
              <a:t>Unter</a:t>
            </a:r>
            <a:r>
              <a:rPr lang="it-IT" sz="2600" dirty="0"/>
              <a:t> </a:t>
            </a:r>
            <a:r>
              <a:rPr lang="it-IT" sz="2600" dirty="0" err="1"/>
              <a:t>Medikation</a:t>
            </a:r>
            <a:r>
              <a:rPr lang="it-IT" sz="2600" dirty="0"/>
              <a:t> </a:t>
            </a:r>
            <a:r>
              <a:rPr lang="it-IT" sz="2600" dirty="0" err="1"/>
              <a:t>betrug</a:t>
            </a:r>
            <a:r>
              <a:rPr lang="it-IT" sz="2600" dirty="0"/>
              <a:t> </a:t>
            </a:r>
            <a:r>
              <a:rPr lang="it-IT" sz="2600" dirty="0" err="1"/>
              <a:t>der</a:t>
            </a:r>
            <a:r>
              <a:rPr lang="it-IT" sz="2600" dirty="0"/>
              <a:t> </a:t>
            </a:r>
          </a:p>
          <a:p>
            <a:r>
              <a:rPr lang="it-IT" sz="2600" dirty="0" err="1"/>
              <a:t>Blutdruckmittelwert</a:t>
            </a:r>
            <a:r>
              <a:rPr lang="it-IT" sz="2600" dirty="0"/>
              <a:t> 144/74 mmHg. </a:t>
            </a:r>
            <a:r>
              <a:rPr lang="it-IT" sz="2600" dirty="0" err="1"/>
              <a:t>Der</a:t>
            </a:r>
            <a:r>
              <a:rPr lang="it-IT" sz="2600" dirty="0"/>
              <a:t> </a:t>
            </a:r>
            <a:r>
              <a:rPr lang="it-IT" sz="2600" dirty="0" err="1"/>
              <a:t>Tagesblutdruck-mittelwert</a:t>
            </a:r>
            <a:r>
              <a:rPr lang="it-IT" sz="2600" dirty="0"/>
              <a:t> lag bei 146/70 mmHg, </a:t>
            </a:r>
            <a:r>
              <a:rPr lang="it-IT" sz="2600" dirty="0" err="1"/>
              <a:t>der</a:t>
            </a:r>
            <a:r>
              <a:rPr lang="it-IT" sz="2600" dirty="0"/>
              <a:t> </a:t>
            </a:r>
            <a:r>
              <a:rPr lang="it-IT" sz="2600" dirty="0" err="1"/>
              <a:t>Nachtblutdruckmittel-wert</a:t>
            </a:r>
            <a:r>
              <a:rPr lang="it-IT" sz="2600" dirty="0"/>
              <a:t> bei 142/71 mmHg, die Tag-</a:t>
            </a:r>
            <a:r>
              <a:rPr lang="it-IT" sz="2600" dirty="0" err="1"/>
              <a:t>Nacht</a:t>
            </a:r>
            <a:r>
              <a:rPr lang="it-IT" sz="2600" dirty="0"/>
              <a:t>-</a:t>
            </a:r>
            <a:r>
              <a:rPr lang="it-IT" sz="2600" dirty="0" err="1"/>
              <a:t>Rhythmik</a:t>
            </a:r>
            <a:r>
              <a:rPr lang="it-IT" sz="2600" dirty="0"/>
              <a:t> war </a:t>
            </a:r>
            <a:r>
              <a:rPr lang="it-IT" sz="2600" dirty="0" err="1"/>
              <a:t>somit</a:t>
            </a:r>
            <a:r>
              <a:rPr lang="it-IT" sz="2600" dirty="0"/>
              <a:t> </a:t>
            </a:r>
          </a:p>
          <a:p>
            <a:r>
              <a:rPr lang="it-IT" sz="2600" dirty="0" err="1"/>
              <a:t>aufgehoben</a:t>
            </a:r>
            <a:r>
              <a:rPr lang="it-IT" sz="2600" dirty="0"/>
              <a:t>. </a:t>
            </a:r>
          </a:p>
          <a:p>
            <a:endParaRPr lang="it-IT" sz="2600" dirty="0"/>
          </a:p>
          <a:p>
            <a:r>
              <a:rPr lang="it-IT" sz="2600" dirty="0"/>
              <a:t>Ulteriori esami</a:t>
            </a:r>
          </a:p>
          <a:p>
            <a:r>
              <a:rPr lang="it-IT" sz="2600" dirty="0"/>
              <a:t>Misurazione della pressione arteriosa 24 h:con assunzione farmaci il valore medio della pressione è pari a 144/74mmHg. Il valore medio giornaliero è di 146/70 mmHg., quella notturna è di 142/71 mmHg. Di conseguenza il ritmo circadiano è buono.</a:t>
            </a:r>
          </a:p>
        </p:txBody>
      </p:sp>
    </p:spTree>
    <p:extLst>
      <p:ext uri="{BB962C8B-B14F-4D97-AF65-F5344CB8AC3E}">
        <p14:creationId xmlns:p14="http://schemas.microsoft.com/office/powerpoint/2010/main" val="37365691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FD7E5-8971-FC1C-D7A6-CBDED22B7C1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A5B09C3-11F7-FA51-68F7-061B63814AEA}"/>
              </a:ext>
            </a:extLst>
          </p:cNvPr>
          <p:cNvSpPr txBox="1">
            <a:spLocks noChangeArrowheads="1"/>
          </p:cNvSpPr>
          <p:nvPr/>
        </p:nvSpPr>
        <p:spPr bwMode="auto">
          <a:xfrm>
            <a:off x="323528" y="188640"/>
            <a:ext cx="8229600" cy="1569660"/>
          </a:xfrm>
          <a:prstGeom prst="rect">
            <a:avLst/>
          </a:prstGeom>
          <a:noFill/>
          <a:ln w="9525">
            <a:noFill/>
            <a:miter lim="800000"/>
            <a:headEnd/>
            <a:tailEnd/>
          </a:ln>
        </p:spPr>
        <p:txBody>
          <a:bodyPr>
            <a:spAutoFit/>
          </a:bodyPr>
          <a:lstStyle/>
          <a:p>
            <a:r>
              <a:rPr lang="it-IT" dirty="0"/>
              <a:t>Secondo le Linee Guida delle Società Europee dell'Ipertensione e di Cardiologia il valore medio delle 24 ore normale non supera 125/80, quella diurna non supera 135/80 e quella notturna 115/75 mmHg. Altri autori hanno riportato valori leggermente diversi.</a:t>
            </a:r>
          </a:p>
        </p:txBody>
      </p:sp>
    </p:spTree>
    <p:extLst>
      <p:ext uri="{BB962C8B-B14F-4D97-AF65-F5344CB8AC3E}">
        <p14:creationId xmlns:p14="http://schemas.microsoft.com/office/powerpoint/2010/main" val="6109830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9447E-8A29-4217-21BF-C0C433FC1DA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DD3883C-0C52-EFD3-A753-7DA7CA20F4D8}"/>
              </a:ext>
            </a:extLst>
          </p:cNvPr>
          <p:cNvSpPr txBox="1">
            <a:spLocks noChangeArrowheads="1"/>
          </p:cNvSpPr>
          <p:nvPr/>
        </p:nvSpPr>
        <p:spPr bwMode="auto">
          <a:xfrm>
            <a:off x="323528" y="188640"/>
            <a:ext cx="8229600" cy="4493538"/>
          </a:xfrm>
          <a:prstGeom prst="rect">
            <a:avLst/>
          </a:prstGeom>
          <a:noFill/>
          <a:ln w="9525">
            <a:noFill/>
            <a:miter lim="800000"/>
            <a:headEnd/>
            <a:tailEnd/>
          </a:ln>
        </p:spPr>
        <p:txBody>
          <a:bodyPr>
            <a:spAutoFit/>
          </a:bodyPr>
          <a:lstStyle/>
          <a:p>
            <a:r>
              <a:rPr lang="it-IT" sz="2600" dirty="0"/>
              <a:t>Im </a:t>
            </a:r>
            <a:r>
              <a:rPr lang="it-IT" sz="2600" b="1" dirty="0" err="1"/>
              <a:t>Schlafapnoescreening</a:t>
            </a:r>
            <a:r>
              <a:rPr lang="it-IT" sz="2600" dirty="0"/>
              <a:t> </a:t>
            </a:r>
            <a:r>
              <a:rPr lang="it-IT" sz="2600" dirty="0" err="1"/>
              <a:t>fand</a:t>
            </a:r>
            <a:r>
              <a:rPr lang="it-IT" sz="2600" dirty="0"/>
              <a:t> </a:t>
            </a:r>
            <a:r>
              <a:rPr lang="it-IT" sz="2600" dirty="0" err="1"/>
              <a:t>sich</a:t>
            </a:r>
            <a:r>
              <a:rPr lang="it-IT" sz="2600" dirty="0"/>
              <a:t> </a:t>
            </a:r>
            <a:r>
              <a:rPr lang="it-IT" sz="2600" dirty="0" err="1"/>
              <a:t>ein</a:t>
            </a:r>
            <a:r>
              <a:rPr lang="it-IT" sz="2600" dirty="0"/>
              <a:t> </a:t>
            </a:r>
            <a:r>
              <a:rPr lang="it-IT" sz="2600" dirty="0" err="1"/>
              <a:t>Apnoe</a:t>
            </a:r>
            <a:r>
              <a:rPr lang="it-IT" sz="2600" dirty="0"/>
              <a:t>-/</a:t>
            </a:r>
            <a:r>
              <a:rPr lang="it-IT" sz="2600" dirty="0" err="1"/>
              <a:t>Hypopnoe</a:t>
            </a:r>
            <a:r>
              <a:rPr lang="it-IT" sz="2600" dirty="0"/>
              <a:t>-index von 58, </a:t>
            </a:r>
            <a:r>
              <a:rPr lang="it-IT" sz="2600" dirty="0" err="1"/>
              <a:t>ein</a:t>
            </a:r>
            <a:r>
              <a:rPr lang="it-IT" sz="2600" dirty="0"/>
              <a:t> </a:t>
            </a:r>
            <a:r>
              <a:rPr lang="it-IT" sz="2600" dirty="0" err="1"/>
              <a:t>Entsättigungsindex</a:t>
            </a:r>
            <a:r>
              <a:rPr lang="it-IT" sz="2600" dirty="0"/>
              <a:t> von 92, </a:t>
            </a:r>
            <a:r>
              <a:rPr lang="it-IT" sz="2600" dirty="0" err="1"/>
              <a:t>eine</a:t>
            </a:r>
            <a:r>
              <a:rPr lang="it-IT" sz="2600" dirty="0"/>
              <a:t> </a:t>
            </a:r>
            <a:r>
              <a:rPr lang="it-IT" sz="2600" dirty="0" err="1"/>
              <a:t>mittlere</a:t>
            </a:r>
            <a:r>
              <a:rPr lang="it-IT" sz="2600" dirty="0"/>
              <a:t> </a:t>
            </a:r>
          </a:p>
          <a:p>
            <a:r>
              <a:rPr lang="it-IT" sz="2600" dirty="0"/>
              <a:t>basale </a:t>
            </a:r>
            <a:r>
              <a:rPr lang="it-IT" sz="2600" dirty="0" err="1"/>
              <a:t>Sättigung</a:t>
            </a:r>
            <a:r>
              <a:rPr lang="it-IT" sz="2600" dirty="0"/>
              <a:t> von 86 </a:t>
            </a:r>
            <a:r>
              <a:rPr lang="it-IT" sz="2600" dirty="0" err="1"/>
              <a:t>sowie</a:t>
            </a:r>
            <a:r>
              <a:rPr lang="it-IT" sz="2600" dirty="0"/>
              <a:t> </a:t>
            </a:r>
            <a:r>
              <a:rPr lang="it-IT" sz="2600" dirty="0" err="1"/>
              <a:t>eine</a:t>
            </a:r>
            <a:r>
              <a:rPr lang="it-IT" sz="2600" dirty="0"/>
              <a:t> </a:t>
            </a:r>
            <a:r>
              <a:rPr lang="it-IT" sz="2600" dirty="0" err="1"/>
              <a:t>maximale</a:t>
            </a:r>
            <a:r>
              <a:rPr lang="it-IT" sz="2600" dirty="0"/>
              <a:t> </a:t>
            </a:r>
            <a:r>
              <a:rPr lang="it-IT" sz="2600" dirty="0" err="1"/>
              <a:t>Entsättigung</a:t>
            </a:r>
            <a:endParaRPr lang="it-IT" sz="2600" dirty="0"/>
          </a:p>
          <a:p>
            <a:r>
              <a:rPr lang="it-IT" sz="2600" dirty="0"/>
              <a:t>Von 43. </a:t>
            </a:r>
            <a:r>
              <a:rPr lang="it-IT" sz="2600" dirty="0" err="1"/>
              <a:t>Somit</a:t>
            </a:r>
            <a:r>
              <a:rPr lang="it-IT" sz="2600" dirty="0"/>
              <a:t> </a:t>
            </a:r>
            <a:r>
              <a:rPr lang="it-IT" sz="2600" dirty="0" err="1"/>
              <a:t>bestand</a:t>
            </a:r>
            <a:r>
              <a:rPr lang="it-IT" sz="2600" dirty="0"/>
              <a:t> </a:t>
            </a:r>
            <a:r>
              <a:rPr lang="it-IT" sz="2600" dirty="0" err="1"/>
              <a:t>ein</a:t>
            </a:r>
            <a:r>
              <a:rPr lang="it-IT" sz="2600" dirty="0"/>
              <a:t> </a:t>
            </a:r>
            <a:r>
              <a:rPr lang="it-IT" sz="2600" dirty="0" err="1"/>
              <a:t>schweres</a:t>
            </a:r>
            <a:r>
              <a:rPr lang="it-IT" sz="2600" dirty="0"/>
              <a:t>, </a:t>
            </a:r>
            <a:r>
              <a:rPr lang="it-IT" sz="2600" dirty="0" err="1"/>
              <a:t>nicht</a:t>
            </a:r>
            <a:r>
              <a:rPr lang="it-IT" sz="2600" dirty="0"/>
              <a:t> </a:t>
            </a:r>
            <a:r>
              <a:rPr lang="it-IT" sz="2600" dirty="0" err="1"/>
              <a:t>nur</a:t>
            </a:r>
            <a:r>
              <a:rPr lang="it-IT" sz="2600" dirty="0"/>
              <a:t> </a:t>
            </a:r>
            <a:r>
              <a:rPr lang="it-IT" sz="2600" dirty="0" err="1"/>
              <a:t>rückenlage-abhängiges</a:t>
            </a:r>
            <a:r>
              <a:rPr lang="it-IT" sz="2600" dirty="0"/>
              <a:t> </a:t>
            </a:r>
            <a:r>
              <a:rPr lang="it-IT" sz="2600" dirty="0" err="1"/>
              <a:t>Schlafapnoesyndrom</a:t>
            </a:r>
            <a:r>
              <a:rPr lang="it-IT" sz="2600" dirty="0"/>
              <a:t>.</a:t>
            </a:r>
          </a:p>
          <a:p>
            <a:endParaRPr lang="it-IT" sz="2600" dirty="0"/>
          </a:p>
          <a:p>
            <a:r>
              <a:rPr lang="it-IT" sz="2600" dirty="0"/>
              <a:t>La polisonnografia ha rilevato </a:t>
            </a:r>
            <a:r>
              <a:rPr lang="it-IT" sz="2600" dirty="0" err="1"/>
              <a:t>un’indice</a:t>
            </a:r>
            <a:r>
              <a:rPr lang="it-IT" sz="2600" dirty="0"/>
              <a:t> di Apnea- Ipopnea di 58, un indice di desaturazione di 92, una saturazione basale media di 86, e un livello massimo di desaturazione di 43. Pertanto è stata riscontrata una forma acuta di sindrome delle apnee notturne da posizione supina.</a:t>
            </a:r>
          </a:p>
        </p:txBody>
      </p:sp>
    </p:spTree>
    <p:extLst>
      <p:ext uri="{BB962C8B-B14F-4D97-AF65-F5344CB8AC3E}">
        <p14:creationId xmlns:p14="http://schemas.microsoft.com/office/powerpoint/2010/main" val="19712317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de-DE" i="1" dirty="0"/>
              <a:t>Die Loyalität gegenüber einer Stadt, einer Gewerkschaft oder einer politischen Partei rangiert also vor der Solidarität mit der Nation. […]</a:t>
            </a:r>
          </a:p>
          <a:p>
            <a:endParaRPr lang="it-IT" dirty="0"/>
          </a:p>
          <a:p>
            <a:r>
              <a:rPr lang="de-DE" dirty="0"/>
              <a:t>La </a:t>
            </a:r>
            <a:r>
              <a:rPr lang="de-DE" dirty="0" err="1"/>
              <a:t>lealtà</a:t>
            </a:r>
            <a:r>
              <a:rPr lang="de-DE" dirty="0"/>
              <a:t> </a:t>
            </a:r>
            <a:r>
              <a:rPr lang="de-DE" dirty="0" err="1"/>
              <a:t>nei</a:t>
            </a:r>
            <a:r>
              <a:rPr lang="de-DE" dirty="0"/>
              <a:t> </a:t>
            </a:r>
            <a:r>
              <a:rPr lang="de-DE" dirty="0" err="1"/>
              <a:t>confronti</a:t>
            </a:r>
            <a:r>
              <a:rPr lang="de-DE" dirty="0"/>
              <a:t> di </a:t>
            </a:r>
            <a:r>
              <a:rPr lang="de-DE" dirty="0" err="1"/>
              <a:t>una</a:t>
            </a:r>
            <a:r>
              <a:rPr lang="de-DE" dirty="0"/>
              <a:t> </a:t>
            </a:r>
            <a:r>
              <a:rPr lang="de-DE" dirty="0" err="1"/>
              <a:t>città</a:t>
            </a:r>
            <a:r>
              <a:rPr lang="de-DE" dirty="0"/>
              <a:t>, di </a:t>
            </a:r>
            <a:r>
              <a:rPr lang="de-DE" dirty="0" err="1"/>
              <a:t>un</a:t>
            </a:r>
            <a:r>
              <a:rPr lang="de-DE" dirty="0"/>
              <a:t> </a:t>
            </a:r>
            <a:r>
              <a:rPr lang="de-DE" dirty="0" err="1"/>
              <a:t>sindacato</a:t>
            </a:r>
            <a:r>
              <a:rPr lang="de-DE" dirty="0"/>
              <a:t> o di </a:t>
            </a:r>
            <a:r>
              <a:rPr lang="de-DE" dirty="0" err="1"/>
              <a:t>un</a:t>
            </a:r>
            <a:r>
              <a:rPr lang="de-DE" dirty="0"/>
              <a:t> </a:t>
            </a:r>
            <a:r>
              <a:rPr lang="de-DE" dirty="0" err="1"/>
              <a:t>partito</a:t>
            </a:r>
            <a:r>
              <a:rPr lang="de-DE" dirty="0"/>
              <a:t> </a:t>
            </a:r>
            <a:r>
              <a:rPr lang="de-DE" dirty="0" err="1"/>
              <a:t>politico</a:t>
            </a:r>
            <a:r>
              <a:rPr lang="de-DE" dirty="0"/>
              <a:t> </a:t>
            </a:r>
            <a:r>
              <a:rPr lang="de-DE" dirty="0" err="1"/>
              <a:t>figura</a:t>
            </a:r>
            <a:r>
              <a:rPr lang="de-DE" dirty="0"/>
              <a:t> </a:t>
            </a:r>
            <a:r>
              <a:rPr lang="de-DE" dirty="0" err="1"/>
              <a:t>anche</a:t>
            </a:r>
            <a:r>
              <a:rPr lang="de-DE" dirty="0"/>
              <a:t> </a:t>
            </a:r>
            <a:r>
              <a:rPr lang="de-DE" dirty="0" err="1"/>
              <a:t>dalla</a:t>
            </a:r>
            <a:r>
              <a:rPr lang="de-DE" dirty="0"/>
              <a:t> </a:t>
            </a:r>
            <a:r>
              <a:rPr lang="de-DE" dirty="0" err="1"/>
              <a:t>solidarietà</a:t>
            </a:r>
            <a:r>
              <a:rPr lang="de-DE" dirty="0"/>
              <a:t> </a:t>
            </a:r>
            <a:r>
              <a:rPr lang="de-DE" dirty="0" err="1"/>
              <a:t>con</a:t>
            </a:r>
            <a:r>
              <a:rPr lang="de-DE" dirty="0"/>
              <a:t> la </a:t>
            </a:r>
            <a:r>
              <a:rPr lang="de-DE" dirty="0" err="1"/>
              <a:t>nazione</a:t>
            </a:r>
            <a:r>
              <a:rPr lang="de-DE" dirty="0"/>
              <a:t>. </a:t>
            </a:r>
          </a:p>
          <a:p>
            <a:endParaRPr lang="de-DE" dirty="0"/>
          </a:p>
          <a:p>
            <a:r>
              <a:rPr lang="de-DE" dirty="0" err="1"/>
              <a:t>Anche</a:t>
            </a:r>
            <a:r>
              <a:rPr lang="de-DE" dirty="0"/>
              <a:t> la </a:t>
            </a:r>
            <a:r>
              <a:rPr lang="de-DE" dirty="0" err="1"/>
              <a:t>lealtà</a:t>
            </a:r>
            <a:r>
              <a:rPr lang="de-DE" dirty="0"/>
              <a:t> </a:t>
            </a:r>
            <a:r>
              <a:rPr lang="de-DE" dirty="0" err="1"/>
              <a:t>verso</a:t>
            </a:r>
            <a:r>
              <a:rPr lang="de-DE" dirty="0"/>
              <a:t> il proprio </a:t>
            </a:r>
            <a:r>
              <a:rPr lang="de-DE" dirty="0" err="1"/>
              <a:t>Paese</a:t>
            </a:r>
            <a:r>
              <a:rPr lang="de-DE" dirty="0"/>
              <a:t>, </a:t>
            </a:r>
            <a:r>
              <a:rPr lang="de-DE" dirty="0" err="1"/>
              <a:t>un</a:t>
            </a:r>
            <a:r>
              <a:rPr lang="de-DE" dirty="0"/>
              <a:t> </a:t>
            </a:r>
            <a:r>
              <a:rPr lang="de-DE" dirty="0" err="1"/>
              <a:t>sindacato</a:t>
            </a:r>
            <a:r>
              <a:rPr lang="de-DE" dirty="0"/>
              <a:t> o </a:t>
            </a:r>
            <a:r>
              <a:rPr lang="de-DE" dirty="0" err="1"/>
              <a:t>un</a:t>
            </a:r>
            <a:r>
              <a:rPr lang="de-DE" dirty="0"/>
              <a:t> </a:t>
            </a:r>
            <a:r>
              <a:rPr lang="de-DE" dirty="0" err="1"/>
              <a:t>gruppo</a:t>
            </a:r>
            <a:r>
              <a:rPr lang="de-DE" dirty="0"/>
              <a:t> </a:t>
            </a:r>
            <a:r>
              <a:rPr lang="de-DE" dirty="0" err="1"/>
              <a:t>politico</a:t>
            </a:r>
            <a:r>
              <a:rPr lang="de-DE" dirty="0"/>
              <a:t> </a:t>
            </a:r>
            <a:r>
              <a:rPr lang="de-DE" dirty="0" err="1"/>
              <a:t>sono</a:t>
            </a:r>
            <a:r>
              <a:rPr lang="de-DE" dirty="0"/>
              <a:t> </a:t>
            </a:r>
            <a:r>
              <a:rPr lang="de-DE" dirty="0" err="1"/>
              <a:t>associati</a:t>
            </a:r>
            <a:r>
              <a:rPr lang="de-DE" dirty="0"/>
              <a:t> alla </a:t>
            </a:r>
            <a:r>
              <a:rPr lang="de-DE" dirty="0" err="1"/>
              <a:t>solidarietà</a:t>
            </a:r>
            <a:r>
              <a:rPr lang="de-DE" dirty="0"/>
              <a:t> </a:t>
            </a:r>
            <a:r>
              <a:rPr lang="de-DE" dirty="0" err="1"/>
              <a:t>con</a:t>
            </a:r>
            <a:r>
              <a:rPr lang="de-DE" dirty="0"/>
              <a:t> la </a:t>
            </a:r>
            <a:r>
              <a:rPr lang="de-DE" dirty="0" err="1"/>
              <a:t>nazione</a:t>
            </a:r>
            <a:r>
              <a:rPr lang="de-DE" dirty="0"/>
              <a:t>. </a:t>
            </a:r>
          </a:p>
          <a:p>
            <a:endParaRPr lang="it-IT" dirty="0"/>
          </a:p>
          <a:p>
            <a:r>
              <a:rPr lang="de-DE" dirty="0"/>
              <a:t>La </a:t>
            </a:r>
            <a:r>
              <a:rPr lang="de-DE" dirty="0" err="1"/>
              <a:t>lealtà</a:t>
            </a:r>
            <a:r>
              <a:rPr lang="de-DE" dirty="0"/>
              <a:t> </a:t>
            </a:r>
            <a:r>
              <a:rPr lang="de-DE" dirty="0" err="1"/>
              <a:t>verso</a:t>
            </a:r>
            <a:r>
              <a:rPr lang="de-DE" dirty="0"/>
              <a:t> </a:t>
            </a:r>
            <a:r>
              <a:rPr lang="de-DE" dirty="0" err="1"/>
              <a:t>una</a:t>
            </a:r>
            <a:r>
              <a:rPr lang="de-DE" dirty="0"/>
              <a:t> </a:t>
            </a:r>
            <a:r>
              <a:rPr lang="de-DE" dirty="0" err="1"/>
              <a:t>città</a:t>
            </a:r>
            <a:r>
              <a:rPr lang="de-DE" dirty="0"/>
              <a:t>, </a:t>
            </a:r>
            <a:r>
              <a:rPr lang="de-DE" dirty="0" err="1"/>
              <a:t>un</a:t>
            </a:r>
            <a:r>
              <a:rPr lang="de-DE" dirty="0"/>
              <a:t> </a:t>
            </a:r>
            <a:r>
              <a:rPr lang="de-DE" dirty="0" err="1"/>
              <a:t>sindacato</a:t>
            </a:r>
            <a:r>
              <a:rPr lang="de-DE" dirty="0"/>
              <a:t> o </a:t>
            </a:r>
            <a:r>
              <a:rPr lang="de-DE" dirty="0" err="1"/>
              <a:t>un</a:t>
            </a:r>
            <a:r>
              <a:rPr lang="de-DE" dirty="0"/>
              <a:t> </a:t>
            </a:r>
            <a:r>
              <a:rPr lang="de-DE" dirty="0" err="1"/>
              <a:t>partito</a:t>
            </a:r>
            <a:r>
              <a:rPr lang="de-DE" dirty="0"/>
              <a:t> </a:t>
            </a:r>
            <a:r>
              <a:rPr lang="de-DE" dirty="0" err="1"/>
              <a:t>politico</a:t>
            </a:r>
            <a:r>
              <a:rPr lang="de-DE" dirty="0"/>
              <a:t> </a:t>
            </a:r>
            <a:r>
              <a:rPr lang="de-DE" dirty="0" err="1"/>
              <a:t>occupa</a:t>
            </a:r>
            <a:r>
              <a:rPr lang="de-DE" dirty="0"/>
              <a:t> </a:t>
            </a:r>
            <a:r>
              <a:rPr lang="de-DE" dirty="0" err="1"/>
              <a:t>anche</a:t>
            </a:r>
            <a:r>
              <a:rPr lang="de-DE" dirty="0"/>
              <a:t> </a:t>
            </a:r>
            <a:r>
              <a:rPr lang="de-DE" dirty="0" err="1"/>
              <a:t>un</a:t>
            </a:r>
            <a:r>
              <a:rPr lang="de-DE" dirty="0"/>
              <a:t> </a:t>
            </a:r>
            <a:r>
              <a:rPr lang="de-DE" dirty="0" err="1"/>
              <a:t>posto</a:t>
            </a:r>
            <a:r>
              <a:rPr lang="de-DE" dirty="0"/>
              <a:t> prima della </a:t>
            </a:r>
            <a:r>
              <a:rPr lang="de-DE" dirty="0" err="1"/>
              <a:t>solidarietà</a:t>
            </a:r>
            <a:r>
              <a:rPr lang="de-DE" dirty="0"/>
              <a:t> </a:t>
            </a:r>
            <a:r>
              <a:rPr lang="de-DE" dirty="0" err="1"/>
              <a:t>con</a:t>
            </a:r>
            <a:r>
              <a:rPr lang="de-DE" dirty="0"/>
              <a:t> la </a:t>
            </a:r>
            <a:r>
              <a:rPr lang="de-DE" dirty="0" err="1"/>
              <a:t>nazione</a:t>
            </a:r>
            <a:r>
              <a:rPr lang="de-DE" dirty="0"/>
              <a:t>.</a:t>
            </a:r>
          </a:p>
          <a:p>
            <a:endParaRPr lang="it-IT" dirty="0"/>
          </a:p>
          <a:p>
            <a:r>
              <a:rPr lang="de-DE" dirty="0"/>
              <a:t>La </a:t>
            </a:r>
            <a:r>
              <a:rPr lang="de-DE" dirty="0" err="1"/>
              <a:t>lealtà</a:t>
            </a:r>
            <a:r>
              <a:rPr lang="de-DE" dirty="0"/>
              <a:t> </a:t>
            </a:r>
            <a:r>
              <a:rPr lang="de-DE" dirty="0" err="1"/>
              <a:t>nei</a:t>
            </a:r>
            <a:r>
              <a:rPr lang="de-DE" dirty="0"/>
              <a:t> </a:t>
            </a:r>
            <a:r>
              <a:rPr lang="de-DE" dirty="0" err="1"/>
              <a:t>confronti</a:t>
            </a:r>
            <a:r>
              <a:rPr lang="de-DE" dirty="0"/>
              <a:t> di </a:t>
            </a:r>
            <a:r>
              <a:rPr lang="de-DE" dirty="0" err="1"/>
              <a:t>una</a:t>
            </a:r>
            <a:r>
              <a:rPr lang="de-DE" dirty="0"/>
              <a:t> </a:t>
            </a:r>
            <a:r>
              <a:rPr lang="de-DE" dirty="0" err="1"/>
              <a:t>città</a:t>
            </a:r>
            <a:r>
              <a:rPr lang="de-DE" dirty="0"/>
              <a:t>, di </a:t>
            </a:r>
            <a:r>
              <a:rPr lang="de-DE" dirty="0" err="1"/>
              <a:t>un</a:t>
            </a:r>
            <a:r>
              <a:rPr lang="de-DE" dirty="0"/>
              <a:t> </a:t>
            </a:r>
            <a:r>
              <a:rPr lang="de-DE" dirty="0" err="1"/>
              <a:t>sindacato</a:t>
            </a:r>
            <a:r>
              <a:rPr lang="de-DE" dirty="0"/>
              <a:t> o di </a:t>
            </a:r>
            <a:r>
              <a:rPr lang="de-DE" dirty="0" err="1"/>
              <a:t>un</a:t>
            </a:r>
            <a:r>
              <a:rPr lang="de-DE" dirty="0"/>
              <a:t> </a:t>
            </a:r>
            <a:r>
              <a:rPr lang="de-DE" dirty="0" err="1"/>
              <a:t>partito</a:t>
            </a:r>
            <a:r>
              <a:rPr lang="de-DE" dirty="0"/>
              <a:t> </a:t>
            </a:r>
            <a:r>
              <a:rPr lang="de-DE" dirty="0" err="1"/>
              <a:t>politico</a:t>
            </a:r>
            <a:r>
              <a:rPr lang="de-DE" dirty="0"/>
              <a:t> </a:t>
            </a:r>
            <a:r>
              <a:rPr lang="de-DE" dirty="0" err="1"/>
              <a:t>viene</a:t>
            </a:r>
            <a:r>
              <a:rPr lang="de-DE" dirty="0"/>
              <a:t> </a:t>
            </a:r>
            <a:r>
              <a:rPr lang="de-DE" dirty="0" err="1"/>
              <a:t>quindi</a:t>
            </a:r>
            <a:r>
              <a:rPr lang="de-DE" dirty="0"/>
              <a:t> prima della </a:t>
            </a:r>
            <a:r>
              <a:rPr lang="de-DE" dirty="0" err="1"/>
              <a:t>solidarietà</a:t>
            </a:r>
            <a:r>
              <a:rPr lang="de-DE" dirty="0"/>
              <a:t> alla </a:t>
            </a:r>
            <a:r>
              <a:rPr lang="de-DE" dirty="0" err="1"/>
              <a:t>nazione</a:t>
            </a:r>
            <a:r>
              <a:rPr lang="de-DE" dirty="0"/>
              <a:t>.</a:t>
            </a:r>
            <a:endParaRPr lang="it-IT" dirty="0"/>
          </a:p>
        </p:txBody>
      </p:sp>
    </p:spTree>
    <p:extLst>
      <p:ext uri="{BB962C8B-B14F-4D97-AF65-F5344CB8AC3E}">
        <p14:creationId xmlns:p14="http://schemas.microsoft.com/office/powerpoint/2010/main" val="21108329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B99D8-6756-AC94-2097-729B6BD9B9D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411A1CA-E96D-0EF8-FEC8-C399F0956372}"/>
              </a:ext>
            </a:extLst>
          </p:cNvPr>
          <p:cNvSpPr txBox="1">
            <a:spLocks noChangeArrowheads="1"/>
          </p:cNvSpPr>
          <p:nvPr/>
        </p:nvSpPr>
        <p:spPr bwMode="auto">
          <a:xfrm>
            <a:off x="323528" y="188640"/>
            <a:ext cx="8229600" cy="4893647"/>
          </a:xfrm>
          <a:prstGeom prst="rect">
            <a:avLst/>
          </a:prstGeom>
          <a:noFill/>
          <a:ln w="9525">
            <a:noFill/>
            <a:miter lim="800000"/>
            <a:headEnd/>
            <a:tailEnd/>
          </a:ln>
        </p:spPr>
        <p:txBody>
          <a:bodyPr>
            <a:spAutoFit/>
          </a:bodyPr>
          <a:lstStyle/>
          <a:p>
            <a:r>
              <a:rPr lang="it-IT" sz="2600" dirty="0"/>
              <a:t>Die </a:t>
            </a:r>
            <a:r>
              <a:rPr lang="it-IT" sz="2600" b="1" dirty="0" err="1"/>
              <a:t>Lungenfunktionsuntersuchung</a:t>
            </a:r>
            <a:r>
              <a:rPr lang="it-IT" sz="2600" dirty="0"/>
              <a:t> </a:t>
            </a:r>
            <a:r>
              <a:rPr lang="it-IT" sz="2600" dirty="0" err="1"/>
              <a:t>erbrachte</a:t>
            </a:r>
            <a:r>
              <a:rPr lang="it-IT" sz="2600" dirty="0"/>
              <a:t> </a:t>
            </a:r>
            <a:r>
              <a:rPr lang="it-IT" sz="2600" dirty="0" err="1"/>
              <a:t>eine</a:t>
            </a:r>
            <a:r>
              <a:rPr lang="it-IT" sz="2600" dirty="0"/>
              <a:t> </a:t>
            </a:r>
            <a:r>
              <a:rPr lang="it-IT" sz="2600" dirty="0" err="1"/>
              <a:t>mäßige</a:t>
            </a:r>
            <a:r>
              <a:rPr lang="it-IT" sz="2600" dirty="0"/>
              <a:t> </a:t>
            </a:r>
            <a:r>
              <a:rPr lang="it-IT" sz="2600" dirty="0" err="1"/>
              <a:t>restriktive</a:t>
            </a:r>
            <a:r>
              <a:rPr lang="it-IT" sz="2600" dirty="0"/>
              <a:t> </a:t>
            </a:r>
            <a:r>
              <a:rPr lang="it-IT" sz="2600" dirty="0" err="1"/>
              <a:t>Ventilationsstörung</a:t>
            </a:r>
            <a:r>
              <a:rPr lang="it-IT" sz="2600" dirty="0"/>
              <a:t> und </a:t>
            </a:r>
            <a:r>
              <a:rPr lang="it-IT" sz="2600" dirty="0" err="1"/>
              <a:t>eine</a:t>
            </a:r>
            <a:r>
              <a:rPr lang="it-IT" sz="2600" dirty="0"/>
              <a:t> </a:t>
            </a:r>
            <a:r>
              <a:rPr lang="it-IT" sz="2600" dirty="0" err="1"/>
              <a:t>mittelgradige</a:t>
            </a:r>
            <a:r>
              <a:rPr lang="it-IT" sz="2600" dirty="0"/>
              <a:t> </a:t>
            </a:r>
          </a:p>
          <a:p>
            <a:r>
              <a:rPr lang="it-IT" sz="2600" dirty="0" err="1"/>
              <a:t>Obstruktion</a:t>
            </a:r>
            <a:r>
              <a:rPr lang="it-IT" sz="2600" dirty="0"/>
              <a:t> </a:t>
            </a:r>
            <a:r>
              <a:rPr lang="it-IT" sz="2600" dirty="0" err="1"/>
              <a:t>mit</a:t>
            </a:r>
            <a:r>
              <a:rPr lang="it-IT" sz="2600" dirty="0"/>
              <a:t> </a:t>
            </a:r>
            <a:r>
              <a:rPr lang="it-IT" sz="2600" dirty="0" err="1"/>
              <a:t>Besserung</a:t>
            </a:r>
            <a:r>
              <a:rPr lang="it-IT" sz="2600" dirty="0"/>
              <a:t> </a:t>
            </a:r>
            <a:r>
              <a:rPr lang="it-IT" sz="2600" dirty="0" err="1"/>
              <a:t>unter</a:t>
            </a:r>
            <a:r>
              <a:rPr lang="it-IT" sz="2600" dirty="0"/>
              <a:t> </a:t>
            </a:r>
            <a:r>
              <a:rPr lang="it-IT" sz="2600" dirty="0" err="1"/>
              <a:t>Bronchospasmolyse</a:t>
            </a:r>
            <a:r>
              <a:rPr lang="it-IT" sz="2600" dirty="0"/>
              <a:t>. Die </a:t>
            </a:r>
            <a:r>
              <a:rPr lang="it-IT" sz="2600" dirty="0" err="1"/>
              <a:t>Lungenfunktionsparameter</a:t>
            </a:r>
            <a:r>
              <a:rPr lang="it-IT" sz="2600" dirty="0"/>
              <a:t> </a:t>
            </a:r>
            <a:r>
              <a:rPr lang="it-IT" sz="2600" dirty="0" err="1"/>
              <a:t>ergaben</a:t>
            </a:r>
            <a:r>
              <a:rPr lang="it-IT" sz="2600" dirty="0"/>
              <a:t> </a:t>
            </a:r>
            <a:r>
              <a:rPr lang="it-IT" sz="2600" dirty="0" err="1"/>
              <a:t>eine</a:t>
            </a:r>
            <a:r>
              <a:rPr lang="it-IT" sz="2600" dirty="0"/>
              <a:t> COPD Stadium II </a:t>
            </a:r>
            <a:r>
              <a:rPr lang="it-IT" sz="2600" dirty="0" err="1"/>
              <a:t>nach</a:t>
            </a:r>
            <a:r>
              <a:rPr lang="it-IT" sz="2600" dirty="0"/>
              <a:t> Gold </a:t>
            </a:r>
            <a:r>
              <a:rPr lang="it-IT" sz="2600" dirty="0" err="1"/>
              <a:t>mit</a:t>
            </a:r>
            <a:r>
              <a:rPr lang="it-IT" sz="2600" dirty="0"/>
              <a:t> </a:t>
            </a:r>
            <a:r>
              <a:rPr lang="it-IT" sz="2600" dirty="0" err="1"/>
              <a:t>asthmatischer</a:t>
            </a:r>
            <a:r>
              <a:rPr lang="it-IT" sz="2600" dirty="0"/>
              <a:t> </a:t>
            </a:r>
            <a:r>
              <a:rPr lang="it-IT" sz="2600" dirty="0" err="1"/>
              <a:t>Komponente</a:t>
            </a:r>
            <a:r>
              <a:rPr lang="it-IT" sz="2600" dirty="0"/>
              <a:t>.  </a:t>
            </a:r>
          </a:p>
          <a:p>
            <a:endParaRPr lang="it-IT" sz="2600" dirty="0"/>
          </a:p>
          <a:p>
            <a:r>
              <a:rPr lang="it-IT" sz="2600" dirty="0"/>
              <a:t>Il test di funzionalità polmonare evidenziava un danno moderato da ventilazione assistita/ meccanica e un’ostruzione di grado medio con un miglioramento tramite assunzione di broncodilatatori. I parametri della funzionalità polmonare secondo la classificazione Gold mostravano una BPCO al secondo stadio con una componente asmatica.</a:t>
            </a:r>
          </a:p>
        </p:txBody>
      </p:sp>
    </p:spTree>
    <p:extLst>
      <p:ext uri="{BB962C8B-B14F-4D97-AF65-F5344CB8AC3E}">
        <p14:creationId xmlns:p14="http://schemas.microsoft.com/office/powerpoint/2010/main" val="18121915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6EE2E-0131-B427-7DF3-1C3CFB39453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C98A0B9-35D1-2A3F-576B-C3FBDD155DCE}"/>
              </a:ext>
            </a:extLst>
          </p:cNvPr>
          <p:cNvSpPr txBox="1">
            <a:spLocks noChangeArrowheads="1"/>
          </p:cNvSpPr>
          <p:nvPr/>
        </p:nvSpPr>
        <p:spPr bwMode="auto">
          <a:xfrm>
            <a:off x="323528" y="188640"/>
            <a:ext cx="8229600" cy="4893647"/>
          </a:xfrm>
          <a:prstGeom prst="rect">
            <a:avLst/>
          </a:prstGeom>
          <a:noFill/>
          <a:ln w="9525">
            <a:noFill/>
            <a:miter lim="800000"/>
            <a:headEnd/>
            <a:tailEnd/>
          </a:ln>
        </p:spPr>
        <p:txBody>
          <a:bodyPr>
            <a:spAutoFit/>
          </a:bodyPr>
          <a:lstStyle/>
          <a:p>
            <a:r>
              <a:rPr lang="it-IT" sz="2600" dirty="0" err="1"/>
              <a:t>Zusammengefasst</a:t>
            </a:r>
            <a:r>
              <a:rPr lang="it-IT" sz="2600" dirty="0"/>
              <a:t> </a:t>
            </a:r>
            <a:r>
              <a:rPr lang="it-IT" sz="2600" dirty="0" err="1"/>
              <a:t>bestand</a:t>
            </a:r>
            <a:r>
              <a:rPr lang="it-IT" sz="2600" dirty="0"/>
              <a:t> </a:t>
            </a:r>
            <a:r>
              <a:rPr lang="it-IT" sz="2600" dirty="0" err="1"/>
              <a:t>ein</a:t>
            </a:r>
            <a:r>
              <a:rPr lang="it-IT" sz="2600" dirty="0"/>
              <a:t> </a:t>
            </a:r>
            <a:r>
              <a:rPr lang="it-IT" sz="2600" dirty="0" err="1"/>
              <a:t>entgleister</a:t>
            </a:r>
            <a:r>
              <a:rPr lang="it-IT" sz="2600" dirty="0"/>
              <a:t> </a:t>
            </a:r>
            <a:r>
              <a:rPr lang="it-IT" sz="2600" dirty="0" err="1"/>
              <a:t>Typ</a:t>
            </a:r>
            <a:r>
              <a:rPr lang="it-IT" sz="2600" dirty="0"/>
              <a:t> 2 </a:t>
            </a:r>
            <a:r>
              <a:rPr lang="it-IT" sz="2600" dirty="0" err="1"/>
              <a:t>Diabetes</a:t>
            </a:r>
            <a:r>
              <a:rPr lang="it-IT" sz="2600" dirty="0"/>
              <a:t> </a:t>
            </a:r>
          </a:p>
          <a:p>
            <a:r>
              <a:rPr lang="it-IT" sz="2600" dirty="0" err="1"/>
              <a:t>mellitus</a:t>
            </a:r>
            <a:r>
              <a:rPr lang="it-IT" sz="2600" dirty="0"/>
              <a:t> </a:t>
            </a:r>
            <a:r>
              <a:rPr lang="it-IT" sz="2600" dirty="0" err="1"/>
              <a:t>mit</a:t>
            </a:r>
            <a:r>
              <a:rPr lang="it-IT" sz="2600" dirty="0"/>
              <a:t> </a:t>
            </a:r>
            <a:r>
              <a:rPr lang="it-IT" sz="2600" dirty="0" err="1"/>
              <a:t>zahlreichen</a:t>
            </a:r>
            <a:r>
              <a:rPr lang="it-IT" sz="2600" dirty="0"/>
              <a:t> </a:t>
            </a:r>
            <a:r>
              <a:rPr lang="it-IT" sz="2600" dirty="0" err="1"/>
              <a:t>Folgeschäden</a:t>
            </a:r>
            <a:r>
              <a:rPr lang="it-IT" sz="2600" dirty="0"/>
              <a:t>, </a:t>
            </a:r>
            <a:r>
              <a:rPr lang="it-IT" sz="2600" dirty="0" err="1"/>
              <a:t>eine</a:t>
            </a:r>
            <a:r>
              <a:rPr lang="it-IT" sz="2600" dirty="0"/>
              <a:t> </a:t>
            </a:r>
            <a:r>
              <a:rPr lang="it-IT" sz="2600" dirty="0" err="1"/>
              <a:t>Adipositas</a:t>
            </a:r>
            <a:r>
              <a:rPr lang="it-IT" sz="2600" dirty="0"/>
              <a:t> per-magna </a:t>
            </a:r>
            <a:r>
              <a:rPr lang="it-IT" sz="2600" dirty="0" err="1"/>
              <a:t>mit</a:t>
            </a:r>
            <a:r>
              <a:rPr lang="it-IT" sz="2600" dirty="0"/>
              <a:t> </a:t>
            </a:r>
            <a:r>
              <a:rPr lang="it-IT" sz="2600" dirty="0" err="1"/>
              <a:t>starker</a:t>
            </a:r>
            <a:r>
              <a:rPr lang="it-IT" sz="2600" dirty="0"/>
              <a:t> </a:t>
            </a:r>
            <a:r>
              <a:rPr lang="it-IT" sz="2600" dirty="0" err="1"/>
              <a:t>Einschränkung</a:t>
            </a:r>
            <a:r>
              <a:rPr lang="it-IT" sz="2600" dirty="0"/>
              <a:t> </a:t>
            </a:r>
            <a:r>
              <a:rPr lang="it-IT" sz="2600" dirty="0" err="1"/>
              <a:t>der</a:t>
            </a:r>
            <a:r>
              <a:rPr lang="it-IT" sz="2600" dirty="0"/>
              <a:t> </a:t>
            </a:r>
            <a:r>
              <a:rPr lang="it-IT" sz="2600" dirty="0" err="1"/>
              <a:t>Bewegungsfähigkeit</a:t>
            </a:r>
            <a:r>
              <a:rPr lang="it-IT" sz="2600" dirty="0"/>
              <a:t> </a:t>
            </a:r>
          </a:p>
          <a:p>
            <a:r>
              <a:rPr lang="it-IT" sz="2600" dirty="0" err="1"/>
              <a:t>aggraviert</a:t>
            </a:r>
            <a:r>
              <a:rPr lang="it-IT" sz="2600" dirty="0"/>
              <a:t> </a:t>
            </a:r>
            <a:r>
              <a:rPr lang="it-IT" sz="2600" dirty="0" err="1"/>
              <a:t>durch</a:t>
            </a:r>
            <a:r>
              <a:rPr lang="it-IT" sz="2600" dirty="0"/>
              <a:t> </a:t>
            </a:r>
            <a:r>
              <a:rPr lang="it-IT" sz="2600" dirty="0" err="1"/>
              <a:t>eine</a:t>
            </a:r>
            <a:r>
              <a:rPr lang="it-IT" sz="2600" dirty="0"/>
              <a:t> degenerative </a:t>
            </a:r>
            <a:r>
              <a:rPr lang="it-IT" sz="2600" dirty="0" err="1"/>
              <a:t>Wirbelsäulenerkrankung</a:t>
            </a:r>
            <a:r>
              <a:rPr lang="it-IT" sz="2600" dirty="0"/>
              <a:t> und </a:t>
            </a:r>
            <a:r>
              <a:rPr lang="it-IT" sz="2600" dirty="0" err="1"/>
              <a:t>eine</a:t>
            </a:r>
            <a:r>
              <a:rPr lang="it-IT" sz="2600" dirty="0"/>
              <a:t> </a:t>
            </a:r>
            <a:r>
              <a:rPr lang="it-IT" sz="2600" dirty="0" err="1"/>
              <a:t>pulmonale</a:t>
            </a:r>
            <a:r>
              <a:rPr lang="it-IT" sz="2600" dirty="0"/>
              <a:t> </a:t>
            </a:r>
            <a:r>
              <a:rPr lang="it-IT" sz="2600" dirty="0" err="1"/>
              <a:t>Begleiterkrankung</a:t>
            </a:r>
            <a:r>
              <a:rPr lang="it-IT" sz="2600" dirty="0"/>
              <a:t>. </a:t>
            </a:r>
          </a:p>
          <a:p>
            <a:r>
              <a:rPr lang="it-IT" sz="2600" dirty="0"/>
              <a:t> </a:t>
            </a:r>
          </a:p>
          <a:p>
            <a:endParaRPr lang="it-IT" sz="2600" dirty="0"/>
          </a:p>
          <a:p>
            <a:r>
              <a:rPr lang="it-IT" sz="2600" dirty="0"/>
              <a:t>In sintesi sono stati riscontrati diabete mellito di tipo 2 incontrollato con comorbilità, un'obesità di grado elevato, con mobilità fortemente ridotta, aggravata da una malattia degenerativa della colonna vertebrale con una malattia polmonare concomitante.</a:t>
            </a:r>
          </a:p>
        </p:txBody>
      </p:sp>
    </p:spTree>
    <p:extLst>
      <p:ext uri="{BB962C8B-B14F-4D97-AF65-F5344CB8AC3E}">
        <p14:creationId xmlns:p14="http://schemas.microsoft.com/office/powerpoint/2010/main" val="30805128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AC203-AF83-391A-1CB9-A574A7B0AE9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601A074-79ED-5987-E214-F9A032B37334}"/>
              </a:ext>
            </a:extLst>
          </p:cNvPr>
          <p:cNvSpPr txBox="1">
            <a:spLocks noChangeArrowheads="1"/>
          </p:cNvSpPr>
          <p:nvPr/>
        </p:nvSpPr>
        <p:spPr bwMode="auto">
          <a:xfrm>
            <a:off x="323528" y="188640"/>
            <a:ext cx="8229600" cy="6001643"/>
          </a:xfrm>
          <a:prstGeom prst="rect">
            <a:avLst/>
          </a:prstGeom>
          <a:noFill/>
          <a:ln w="9525">
            <a:noFill/>
            <a:miter lim="800000"/>
            <a:headEnd/>
            <a:tailEnd/>
          </a:ln>
        </p:spPr>
        <p:txBody>
          <a:bodyPr>
            <a:spAutoFit/>
          </a:bodyPr>
          <a:lstStyle/>
          <a:p>
            <a:r>
              <a:rPr lang="it-IT" b="1" dirty="0" err="1"/>
              <a:t>Verlauf</a:t>
            </a:r>
            <a:r>
              <a:rPr lang="it-IT" b="1" dirty="0"/>
              <a:t> </a:t>
            </a:r>
            <a:r>
              <a:rPr lang="it-IT" b="1" dirty="0" err="1"/>
              <a:t>unter</a:t>
            </a:r>
            <a:r>
              <a:rPr lang="it-IT" b="1" dirty="0"/>
              <a:t> </a:t>
            </a:r>
            <a:r>
              <a:rPr lang="it-IT" b="1" dirty="0" err="1"/>
              <a:t>internistischer</a:t>
            </a:r>
            <a:r>
              <a:rPr lang="it-IT" b="1" dirty="0"/>
              <a:t> </a:t>
            </a:r>
            <a:r>
              <a:rPr lang="it-IT" b="1" dirty="0" err="1"/>
              <a:t>Therapie</a:t>
            </a:r>
            <a:r>
              <a:rPr lang="it-IT" dirty="0"/>
              <a:t> </a:t>
            </a:r>
          </a:p>
          <a:p>
            <a:r>
              <a:rPr lang="it-IT" dirty="0" err="1"/>
              <a:t>Der</a:t>
            </a:r>
            <a:r>
              <a:rPr lang="it-IT" dirty="0"/>
              <a:t> </a:t>
            </a:r>
            <a:r>
              <a:rPr lang="it-IT" dirty="0" err="1"/>
              <a:t>Patient</a:t>
            </a:r>
            <a:r>
              <a:rPr lang="it-IT" dirty="0"/>
              <a:t> </a:t>
            </a:r>
            <a:r>
              <a:rPr lang="it-IT" dirty="0" err="1"/>
              <a:t>wurde</a:t>
            </a:r>
            <a:r>
              <a:rPr lang="it-IT" dirty="0"/>
              <a:t> </a:t>
            </a:r>
            <a:r>
              <a:rPr lang="it-IT" dirty="0" err="1"/>
              <a:t>stationär</a:t>
            </a:r>
            <a:r>
              <a:rPr lang="it-IT" dirty="0"/>
              <a:t> </a:t>
            </a:r>
            <a:r>
              <a:rPr lang="it-IT" dirty="0" err="1"/>
              <a:t>aufgenommen</a:t>
            </a:r>
            <a:r>
              <a:rPr lang="it-IT" dirty="0"/>
              <a:t>. Aus </a:t>
            </a:r>
            <a:r>
              <a:rPr lang="it-IT" dirty="0" err="1"/>
              <a:t>den</a:t>
            </a:r>
            <a:r>
              <a:rPr lang="it-IT" dirty="0"/>
              <a:t> </a:t>
            </a:r>
            <a:r>
              <a:rPr lang="it-IT" dirty="0" err="1"/>
              <a:t>Krankenunterlagen</a:t>
            </a:r>
            <a:r>
              <a:rPr lang="it-IT" dirty="0"/>
              <a:t> </a:t>
            </a:r>
            <a:r>
              <a:rPr lang="it-IT" dirty="0" err="1"/>
              <a:t>geht</a:t>
            </a:r>
            <a:r>
              <a:rPr lang="it-IT" dirty="0"/>
              <a:t> </a:t>
            </a:r>
            <a:r>
              <a:rPr lang="it-IT" dirty="0" err="1"/>
              <a:t>hervor</a:t>
            </a:r>
            <a:r>
              <a:rPr lang="it-IT" dirty="0"/>
              <a:t>, </a:t>
            </a:r>
            <a:r>
              <a:rPr lang="it-IT" dirty="0" err="1"/>
              <a:t>dass</a:t>
            </a:r>
            <a:r>
              <a:rPr lang="it-IT" dirty="0"/>
              <a:t> </a:t>
            </a:r>
            <a:r>
              <a:rPr lang="it-IT" dirty="0" err="1"/>
              <a:t>ambulant</a:t>
            </a:r>
            <a:r>
              <a:rPr lang="it-IT" dirty="0"/>
              <a:t> </a:t>
            </a:r>
            <a:r>
              <a:rPr lang="it-IT" dirty="0" err="1"/>
              <a:t>entspre-chend</a:t>
            </a:r>
            <a:r>
              <a:rPr lang="it-IT" dirty="0"/>
              <a:t> </a:t>
            </a:r>
            <a:r>
              <a:rPr lang="it-IT" dirty="0" err="1"/>
              <a:t>den</a:t>
            </a:r>
            <a:r>
              <a:rPr lang="it-IT" dirty="0"/>
              <a:t> </a:t>
            </a:r>
            <a:r>
              <a:rPr lang="it-IT" dirty="0" err="1"/>
              <a:t>Leitlinien</a:t>
            </a:r>
            <a:r>
              <a:rPr lang="it-IT" dirty="0"/>
              <a:t> </a:t>
            </a:r>
            <a:r>
              <a:rPr lang="it-IT" dirty="0" err="1"/>
              <a:t>der</a:t>
            </a:r>
            <a:r>
              <a:rPr lang="it-IT" dirty="0"/>
              <a:t> </a:t>
            </a:r>
            <a:r>
              <a:rPr lang="it-IT" dirty="0" err="1"/>
              <a:t>Deutschen</a:t>
            </a:r>
            <a:r>
              <a:rPr lang="it-IT" dirty="0"/>
              <a:t> </a:t>
            </a:r>
            <a:r>
              <a:rPr lang="it-IT" dirty="0" err="1"/>
              <a:t>Diabetes</a:t>
            </a:r>
            <a:r>
              <a:rPr lang="it-IT" dirty="0"/>
              <a:t> </a:t>
            </a:r>
            <a:r>
              <a:rPr lang="it-IT" dirty="0" err="1"/>
              <a:t>Gesellschaft</a:t>
            </a:r>
            <a:r>
              <a:rPr lang="it-IT" dirty="0"/>
              <a:t> ver-</a:t>
            </a:r>
            <a:r>
              <a:rPr lang="it-IT" dirty="0" err="1"/>
              <a:t>schiedene</a:t>
            </a:r>
            <a:r>
              <a:rPr lang="it-IT" dirty="0"/>
              <a:t> </a:t>
            </a:r>
            <a:r>
              <a:rPr lang="it-IT" dirty="0" err="1"/>
              <a:t>Therapieansätze</a:t>
            </a:r>
            <a:r>
              <a:rPr lang="it-IT" dirty="0"/>
              <a:t> </a:t>
            </a:r>
            <a:r>
              <a:rPr lang="it-IT" dirty="0" err="1"/>
              <a:t>ohne</a:t>
            </a:r>
            <a:r>
              <a:rPr lang="it-IT" dirty="0"/>
              <a:t> </a:t>
            </a:r>
            <a:r>
              <a:rPr lang="it-IT" dirty="0" err="1"/>
              <a:t>Erfolg</a:t>
            </a:r>
            <a:r>
              <a:rPr lang="it-IT" dirty="0"/>
              <a:t> </a:t>
            </a:r>
            <a:r>
              <a:rPr lang="it-IT" dirty="0" err="1"/>
              <a:t>versucht</a:t>
            </a:r>
            <a:r>
              <a:rPr lang="it-IT" dirty="0"/>
              <a:t> </a:t>
            </a:r>
            <a:r>
              <a:rPr lang="it-IT" dirty="0" err="1"/>
              <a:t>worden</a:t>
            </a:r>
            <a:r>
              <a:rPr lang="it-IT" dirty="0"/>
              <a:t> </a:t>
            </a:r>
            <a:r>
              <a:rPr lang="it-IT" dirty="0" err="1"/>
              <a:t>waren</a:t>
            </a:r>
            <a:r>
              <a:rPr lang="it-IT" dirty="0"/>
              <a:t>. </a:t>
            </a:r>
            <a:r>
              <a:rPr lang="it-IT" dirty="0" err="1"/>
              <a:t>Hierzu</a:t>
            </a:r>
            <a:r>
              <a:rPr lang="it-IT" dirty="0"/>
              <a:t> </a:t>
            </a:r>
            <a:r>
              <a:rPr lang="it-IT" dirty="0" err="1"/>
              <a:t>zählten</a:t>
            </a:r>
            <a:r>
              <a:rPr lang="it-IT" dirty="0"/>
              <a:t> </a:t>
            </a:r>
            <a:r>
              <a:rPr lang="it-IT" dirty="0" err="1"/>
              <a:t>Kombinationen</a:t>
            </a:r>
            <a:r>
              <a:rPr lang="it-IT" dirty="0"/>
              <a:t> </a:t>
            </a:r>
            <a:r>
              <a:rPr lang="it-IT" dirty="0" err="1"/>
              <a:t>aus</a:t>
            </a:r>
            <a:r>
              <a:rPr lang="it-IT" dirty="0"/>
              <a:t> </a:t>
            </a:r>
            <a:r>
              <a:rPr lang="it-IT" dirty="0" err="1"/>
              <a:t>Sulfonylharnstoffen</a:t>
            </a:r>
            <a:r>
              <a:rPr lang="it-IT" dirty="0"/>
              <a:t>, DPP-4-Hemmern, GLP1-Analoga </a:t>
            </a:r>
            <a:r>
              <a:rPr lang="it-IT" dirty="0" err="1"/>
              <a:t>sowie</a:t>
            </a:r>
            <a:r>
              <a:rPr lang="it-IT" dirty="0"/>
              <a:t> </a:t>
            </a:r>
            <a:r>
              <a:rPr lang="it-IT" dirty="0" err="1"/>
              <a:t>Glitazonen</a:t>
            </a:r>
            <a:r>
              <a:rPr lang="it-IT" dirty="0"/>
              <a:t>. </a:t>
            </a:r>
          </a:p>
          <a:p>
            <a:endParaRPr lang="it-IT" dirty="0"/>
          </a:p>
          <a:p>
            <a:r>
              <a:rPr lang="it-IT" dirty="0"/>
              <a:t>Decorso attraverso terapia internistica</a:t>
            </a:r>
          </a:p>
          <a:p>
            <a:r>
              <a:rPr lang="it-IT" dirty="0"/>
              <a:t> </a:t>
            </a:r>
          </a:p>
          <a:p>
            <a:r>
              <a:rPr lang="it-IT" dirty="0"/>
              <a:t>Il paziente è stato ospedalizzato. L'analisi delle cartelle cliniche evidenzia che sono state adottate, senza esito favorevole, diverse strategie terapeutiche conformi alle linee guida della Società Tedesca di Diabetologia. A tal fine, è stata somministrata una combinazione di sulfamidici, inibitori dell'enzima dipeptidil-peptidasi-4, analoghi del GLP1 e </a:t>
            </a:r>
            <a:r>
              <a:rPr lang="it-IT" dirty="0" err="1"/>
              <a:t>glitazoni</a:t>
            </a:r>
            <a:r>
              <a:rPr lang="it-IT" dirty="0"/>
              <a:t>.  </a:t>
            </a:r>
          </a:p>
        </p:txBody>
      </p:sp>
    </p:spTree>
    <p:extLst>
      <p:ext uri="{BB962C8B-B14F-4D97-AF65-F5344CB8AC3E}">
        <p14:creationId xmlns:p14="http://schemas.microsoft.com/office/powerpoint/2010/main" val="6210544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0F5B6-0BAF-FCF6-510B-F6D0D89A8B6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4F31960-5BBA-D51A-9326-85E2B0CBB467}"/>
              </a:ext>
            </a:extLst>
          </p:cNvPr>
          <p:cNvSpPr txBox="1">
            <a:spLocks noChangeArrowheads="1"/>
          </p:cNvSpPr>
          <p:nvPr/>
        </p:nvSpPr>
        <p:spPr bwMode="auto">
          <a:xfrm>
            <a:off x="323528" y="188640"/>
            <a:ext cx="8229600" cy="5262979"/>
          </a:xfrm>
          <a:prstGeom prst="rect">
            <a:avLst/>
          </a:prstGeom>
          <a:noFill/>
          <a:ln w="9525">
            <a:noFill/>
            <a:miter lim="800000"/>
            <a:headEnd/>
            <a:tailEnd/>
          </a:ln>
        </p:spPr>
        <p:txBody>
          <a:bodyPr>
            <a:spAutoFit/>
          </a:bodyPr>
          <a:lstStyle/>
          <a:p>
            <a:r>
              <a:rPr lang="it-IT" dirty="0" err="1"/>
              <a:t>Am</a:t>
            </a:r>
            <a:r>
              <a:rPr lang="it-IT" dirty="0"/>
              <a:t> </a:t>
            </a:r>
            <a:r>
              <a:rPr lang="it-IT" dirty="0" err="1"/>
              <a:t>Aufnahmetag</a:t>
            </a:r>
            <a:r>
              <a:rPr lang="it-IT" dirty="0"/>
              <a:t> lag </a:t>
            </a:r>
            <a:r>
              <a:rPr lang="it-IT" dirty="0" err="1"/>
              <a:t>trotz</a:t>
            </a:r>
            <a:r>
              <a:rPr lang="it-IT" dirty="0"/>
              <a:t> </a:t>
            </a:r>
            <a:r>
              <a:rPr lang="it-IT" dirty="0" err="1"/>
              <a:t>fraktionierter</a:t>
            </a:r>
            <a:r>
              <a:rPr lang="it-IT" dirty="0"/>
              <a:t> Gabe von </a:t>
            </a:r>
          </a:p>
          <a:p>
            <a:r>
              <a:rPr lang="it-IT" dirty="0"/>
              <a:t>274 IE </a:t>
            </a:r>
            <a:r>
              <a:rPr lang="it-IT" dirty="0" err="1"/>
              <a:t>Insulin</a:t>
            </a:r>
            <a:r>
              <a:rPr lang="it-IT" dirty="0"/>
              <a:t> </a:t>
            </a:r>
            <a:r>
              <a:rPr lang="it-IT" dirty="0" err="1"/>
              <a:t>der</a:t>
            </a:r>
            <a:r>
              <a:rPr lang="it-IT" dirty="0"/>
              <a:t> </a:t>
            </a:r>
            <a:r>
              <a:rPr lang="it-IT" dirty="0" err="1"/>
              <a:t>mittlere</a:t>
            </a:r>
            <a:r>
              <a:rPr lang="it-IT" dirty="0"/>
              <a:t> </a:t>
            </a:r>
            <a:r>
              <a:rPr lang="it-IT" dirty="0" err="1"/>
              <a:t>Blutzucker</a:t>
            </a:r>
            <a:r>
              <a:rPr lang="it-IT" dirty="0"/>
              <a:t> bei 220 mg/dl. </a:t>
            </a:r>
            <a:r>
              <a:rPr lang="it-IT" dirty="0" err="1"/>
              <a:t>Zunächst</a:t>
            </a:r>
            <a:r>
              <a:rPr lang="it-IT" dirty="0"/>
              <a:t> </a:t>
            </a:r>
            <a:r>
              <a:rPr lang="it-IT" dirty="0" err="1"/>
              <a:t>gelang</a:t>
            </a:r>
            <a:r>
              <a:rPr lang="it-IT" dirty="0"/>
              <a:t> es </a:t>
            </a:r>
            <a:r>
              <a:rPr lang="it-IT" dirty="0" err="1"/>
              <a:t>auch</a:t>
            </a:r>
            <a:r>
              <a:rPr lang="it-IT" dirty="0"/>
              <a:t> </a:t>
            </a:r>
            <a:r>
              <a:rPr lang="it-IT" dirty="0" err="1"/>
              <a:t>mit</a:t>
            </a:r>
            <a:r>
              <a:rPr lang="it-IT" dirty="0"/>
              <a:t> </a:t>
            </a:r>
            <a:r>
              <a:rPr lang="it-IT" dirty="0" err="1"/>
              <a:t>einem</a:t>
            </a:r>
            <a:r>
              <a:rPr lang="it-IT" dirty="0"/>
              <a:t> </a:t>
            </a:r>
            <a:r>
              <a:rPr lang="it-IT" dirty="0" err="1"/>
              <a:t>Mischinsulin</a:t>
            </a:r>
            <a:r>
              <a:rPr lang="it-IT" dirty="0"/>
              <a:t> </a:t>
            </a:r>
            <a:r>
              <a:rPr lang="it-IT" dirty="0" err="1"/>
              <a:t>aus</a:t>
            </a:r>
            <a:r>
              <a:rPr lang="it-IT" dirty="0"/>
              <a:t> 25% </a:t>
            </a:r>
            <a:r>
              <a:rPr lang="it-IT" dirty="0" err="1"/>
              <a:t>schnellwirksamem</a:t>
            </a:r>
            <a:r>
              <a:rPr lang="it-IT" dirty="0"/>
              <a:t> </a:t>
            </a:r>
            <a:r>
              <a:rPr lang="it-IT" dirty="0" err="1"/>
              <a:t>Insulin</a:t>
            </a:r>
            <a:r>
              <a:rPr lang="it-IT" dirty="0"/>
              <a:t> und 75% NPH-</a:t>
            </a:r>
            <a:r>
              <a:rPr lang="it-IT" dirty="0" err="1"/>
              <a:t>Insulin</a:t>
            </a:r>
            <a:r>
              <a:rPr lang="it-IT" dirty="0"/>
              <a:t>, </a:t>
            </a:r>
            <a:r>
              <a:rPr lang="it-IT" dirty="0" err="1"/>
              <a:t>injiziert</a:t>
            </a:r>
            <a:r>
              <a:rPr lang="it-IT" dirty="0"/>
              <a:t> </a:t>
            </a:r>
            <a:r>
              <a:rPr lang="it-IT" dirty="0" err="1"/>
              <a:t>um</a:t>
            </a:r>
            <a:r>
              <a:rPr lang="it-IT" dirty="0"/>
              <a:t> 22 </a:t>
            </a:r>
            <a:r>
              <a:rPr lang="it-IT" dirty="0" err="1"/>
              <a:t>Uhr</a:t>
            </a:r>
            <a:r>
              <a:rPr lang="it-IT" dirty="0"/>
              <a:t>, </a:t>
            </a:r>
            <a:r>
              <a:rPr lang="it-IT" dirty="0" err="1"/>
              <a:t>nicht</a:t>
            </a:r>
            <a:r>
              <a:rPr lang="it-IT" dirty="0"/>
              <a:t>, normale </a:t>
            </a:r>
            <a:r>
              <a:rPr lang="it-IT" dirty="0" err="1"/>
              <a:t>Nüchtern-Blutzuckerwerte</a:t>
            </a:r>
            <a:r>
              <a:rPr lang="it-IT" dirty="0"/>
              <a:t> </a:t>
            </a:r>
            <a:r>
              <a:rPr lang="it-IT" dirty="0" err="1"/>
              <a:t>unter</a:t>
            </a:r>
            <a:r>
              <a:rPr lang="it-IT" dirty="0"/>
              <a:t> 120 mg/dl </a:t>
            </a:r>
            <a:r>
              <a:rPr lang="it-IT" dirty="0" err="1"/>
              <a:t>zu</a:t>
            </a:r>
            <a:r>
              <a:rPr lang="it-IT" dirty="0"/>
              <a:t> </a:t>
            </a:r>
            <a:r>
              <a:rPr lang="it-IT" dirty="0" err="1"/>
              <a:t>erreichen</a:t>
            </a:r>
            <a:r>
              <a:rPr lang="it-IT" dirty="0"/>
              <a:t>. </a:t>
            </a:r>
          </a:p>
          <a:p>
            <a:endParaRPr lang="it-IT" dirty="0"/>
          </a:p>
          <a:p>
            <a:r>
              <a:rPr lang="it-IT" dirty="0"/>
              <a:t>Il giorno del ricovero, il livello medio di insulina era 220 mg/dl, nonostante la somministrazione frazionata di 274 unità.</a:t>
            </a:r>
          </a:p>
          <a:p>
            <a:r>
              <a:rPr lang="it-IT" dirty="0"/>
              <a:t>La somministrazione di una combinazione di </a:t>
            </a:r>
            <a:r>
              <a:rPr lang="it-IT" dirty="0" err="1"/>
              <a:t>misincherpato</a:t>
            </a:r>
            <a:r>
              <a:rPr lang="it-IT" dirty="0"/>
              <a:t>, costituita da insulina ultrarapida al 25% e insulina NHP al 75%, effettuata alle ore 22, non ha consentito di raggiungere valori di glicemia a digiuno inferiori a 120 mg/dl.</a:t>
            </a:r>
          </a:p>
          <a:p>
            <a:endParaRPr lang="it-IT" dirty="0"/>
          </a:p>
        </p:txBody>
      </p:sp>
    </p:spTree>
    <p:extLst>
      <p:ext uri="{BB962C8B-B14F-4D97-AF65-F5344CB8AC3E}">
        <p14:creationId xmlns:p14="http://schemas.microsoft.com/office/powerpoint/2010/main" val="36976867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B8155-C71E-40C2-3B9C-A1D5A2A507D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57BBA33-829D-BD84-624D-04DB9423B999}"/>
              </a:ext>
            </a:extLst>
          </p:cNvPr>
          <p:cNvSpPr txBox="1">
            <a:spLocks noChangeArrowheads="1"/>
          </p:cNvSpPr>
          <p:nvPr/>
        </p:nvSpPr>
        <p:spPr bwMode="auto">
          <a:xfrm>
            <a:off x="323528" y="188640"/>
            <a:ext cx="8229600" cy="6740307"/>
          </a:xfrm>
          <a:prstGeom prst="rect">
            <a:avLst/>
          </a:prstGeom>
          <a:noFill/>
          <a:ln w="9525">
            <a:noFill/>
            <a:miter lim="800000"/>
            <a:headEnd/>
            <a:tailEnd/>
          </a:ln>
        </p:spPr>
        <p:txBody>
          <a:bodyPr>
            <a:spAutoFit/>
          </a:bodyPr>
          <a:lstStyle/>
          <a:p>
            <a:r>
              <a:rPr lang="it-IT" dirty="0" err="1"/>
              <a:t>Auch</a:t>
            </a:r>
            <a:r>
              <a:rPr lang="it-IT" dirty="0"/>
              <a:t> </a:t>
            </a:r>
            <a:r>
              <a:rPr lang="it-IT" dirty="0" err="1"/>
              <a:t>das</a:t>
            </a:r>
            <a:r>
              <a:rPr lang="it-IT" dirty="0"/>
              <a:t> </a:t>
            </a:r>
            <a:r>
              <a:rPr lang="it-IT" dirty="0" err="1"/>
              <a:t>Wechseln</a:t>
            </a:r>
            <a:r>
              <a:rPr lang="it-IT" dirty="0"/>
              <a:t> </a:t>
            </a:r>
            <a:r>
              <a:rPr lang="it-IT" dirty="0" err="1"/>
              <a:t>auf</a:t>
            </a:r>
            <a:r>
              <a:rPr lang="it-IT" dirty="0"/>
              <a:t> </a:t>
            </a:r>
            <a:r>
              <a:rPr lang="it-IT" dirty="0" err="1"/>
              <a:t>eine</a:t>
            </a:r>
            <a:r>
              <a:rPr lang="it-IT" dirty="0"/>
              <a:t> </a:t>
            </a:r>
            <a:r>
              <a:rPr lang="it-IT" dirty="0" err="1"/>
              <a:t>Mischung</a:t>
            </a:r>
            <a:r>
              <a:rPr lang="it-IT" dirty="0"/>
              <a:t> </a:t>
            </a:r>
            <a:r>
              <a:rPr lang="it-IT" dirty="0" err="1"/>
              <a:t>mit</a:t>
            </a:r>
            <a:r>
              <a:rPr lang="it-IT" dirty="0"/>
              <a:t> 50%igem </a:t>
            </a:r>
            <a:r>
              <a:rPr lang="it-IT" dirty="0" err="1"/>
              <a:t>Anteil</a:t>
            </a:r>
            <a:r>
              <a:rPr lang="it-IT" dirty="0"/>
              <a:t> </a:t>
            </a:r>
            <a:r>
              <a:rPr lang="it-IT" dirty="0" err="1"/>
              <a:t>eines</a:t>
            </a:r>
            <a:r>
              <a:rPr lang="it-IT" dirty="0"/>
              <a:t> </a:t>
            </a:r>
            <a:r>
              <a:rPr lang="it-IT" dirty="0" err="1"/>
              <a:t>schnellwirksamen</a:t>
            </a:r>
            <a:r>
              <a:rPr lang="it-IT" dirty="0"/>
              <a:t> </a:t>
            </a:r>
            <a:r>
              <a:rPr lang="it-IT" dirty="0" err="1"/>
              <a:t>Analoginsulins</a:t>
            </a:r>
            <a:r>
              <a:rPr lang="it-IT" dirty="0"/>
              <a:t> </a:t>
            </a:r>
            <a:r>
              <a:rPr lang="it-IT" dirty="0" err="1"/>
              <a:t>erbrachte</a:t>
            </a:r>
            <a:r>
              <a:rPr lang="it-IT" dirty="0"/>
              <a:t> </a:t>
            </a:r>
            <a:r>
              <a:rPr lang="it-IT" dirty="0" err="1"/>
              <a:t>keine</a:t>
            </a:r>
            <a:r>
              <a:rPr lang="it-IT" dirty="0"/>
              <a:t> </a:t>
            </a:r>
            <a:r>
              <a:rPr lang="it-IT" dirty="0" err="1"/>
              <a:t>Besserung</a:t>
            </a:r>
            <a:r>
              <a:rPr lang="it-IT" dirty="0"/>
              <a:t>. Die Gabe von </a:t>
            </a:r>
            <a:r>
              <a:rPr lang="it-IT" dirty="0" err="1"/>
              <a:t>Metformin</a:t>
            </a:r>
            <a:r>
              <a:rPr lang="it-IT" dirty="0"/>
              <a:t> </a:t>
            </a:r>
            <a:r>
              <a:rPr lang="it-IT" dirty="0" err="1"/>
              <a:t>verbot</a:t>
            </a:r>
            <a:r>
              <a:rPr lang="it-IT" dirty="0"/>
              <a:t> </a:t>
            </a:r>
            <a:r>
              <a:rPr lang="it-IT" dirty="0" err="1"/>
              <a:t>sich</a:t>
            </a:r>
            <a:r>
              <a:rPr lang="it-IT" dirty="0"/>
              <a:t> </a:t>
            </a:r>
            <a:r>
              <a:rPr lang="it-IT" dirty="0" err="1"/>
              <a:t>aufgrund</a:t>
            </a:r>
            <a:r>
              <a:rPr lang="it-IT" dirty="0"/>
              <a:t> </a:t>
            </a:r>
            <a:r>
              <a:rPr lang="it-IT" dirty="0" err="1"/>
              <a:t>der</a:t>
            </a:r>
            <a:r>
              <a:rPr lang="it-IT" dirty="0"/>
              <a:t> </a:t>
            </a:r>
            <a:r>
              <a:rPr lang="it-IT" dirty="0" err="1"/>
              <a:t>pulmonalen</a:t>
            </a:r>
            <a:r>
              <a:rPr lang="it-IT" dirty="0"/>
              <a:t> </a:t>
            </a:r>
          </a:p>
          <a:p>
            <a:r>
              <a:rPr lang="it-IT" dirty="0"/>
              <a:t>Situation und </a:t>
            </a:r>
            <a:r>
              <a:rPr lang="it-IT" dirty="0" err="1"/>
              <a:t>der</a:t>
            </a:r>
            <a:r>
              <a:rPr lang="it-IT" dirty="0"/>
              <a:t> </a:t>
            </a:r>
            <a:r>
              <a:rPr lang="it-IT" dirty="0" err="1"/>
              <a:t>Nephropathie</a:t>
            </a:r>
            <a:r>
              <a:rPr lang="it-IT" dirty="0"/>
              <a:t> </a:t>
            </a:r>
            <a:r>
              <a:rPr lang="it-IT" dirty="0" err="1"/>
              <a:t>mit</a:t>
            </a:r>
            <a:r>
              <a:rPr lang="it-IT" dirty="0"/>
              <a:t> </a:t>
            </a:r>
            <a:r>
              <a:rPr lang="it-IT" dirty="0" err="1"/>
              <a:t>Einschränkung</a:t>
            </a:r>
            <a:r>
              <a:rPr lang="it-IT" dirty="0"/>
              <a:t> </a:t>
            </a:r>
            <a:r>
              <a:rPr lang="it-IT" dirty="0" err="1"/>
              <a:t>der</a:t>
            </a:r>
            <a:r>
              <a:rPr lang="it-IT" dirty="0"/>
              <a:t> </a:t>
            </a:r>
          </a:p>
          <a:p>
            <a:r>
              <a:rPr lang="it-IT" dirty="0" err="1"/>
              <a:t>Nierenfunktion</a:t>
            </a:r>
            <a:r>
              <a:rPr lang="it-IT" dirty="0"/>
              <a:t>. Die </a:t>
            </a:r>
            <a:r>
              <a:rPr lang="it-IT" dirty="0" err="1"/>
              <a:t>zusätzliche</a:t>
            </a:r>
            <a:r>
              <a:rPr lang="it-IT" dirty="0"/>
              <a:t> Gabe </a:t>
            </a:r>
            <a:r>
              <a:rPr lang="it-IT" dirty="0" err="1"/>
              <a:t>eines</a:t>
            </a:r>
            <a:r>
              <a:rPr lang="it-IT" dirty="0"/>
              <a:t> DPP4-Hemmers (</a:t>
            </a:r>
            <a:r>
              <a:rPr lang="it-IT" dirty="0" err="1"/>
              <a:t>Sitagliptin</a:t>
            </a:r>
            <a:r>
              <a:rPr lang="it-IT" dirty="0"/>
              <a:t> 100 mg) </a:t>
            </a:r>
            <a:r>
              <a:rPr lang="it-IT" dirty="0" err="1"/>
              <a:t>zeigte</a:t>
            </a:r>
            <a:r>
              <a:rPr lang="it-IT" dirty="0"/>
              <a:t> </a:t>
            </a:r>
            <a:r>
              <a:rPr lang="it-IT" dirty="0" err="1"/>
              <a:t>keinerlei</a:t>
            </a:r>
            <a:r>
              <a:rPr lang="it-IT" dirty="0"/>
              <a:t> </a:t>
            </a:r>
            <a:r>
              <a:rPr lang="it-IT" dirty="0" err="1"/>
              <a:t>Effekt</a:t>
            </a:r>
            <a:r>
              <a:rPr lang="it-IT" dirty="0"/>
              <a:t> </a:t>
            </a:r>
            <a:r>
              <a:rPr lang="it-IT" dirty="0" err="1"/>
              <a:t>auf</a:t>
            </a:r>
            <a:r>
              <a:rPr lang="it-IT" dirty="0"/>
              <a:t> </a:t>
            </a:r>
            <a:r>
              <a:rPr lang="it-IT" dirty="0" err="1"/>
              <a:t>den</a:t>
            </a:r>
            <a:r>
              <a:rPr lang="it-IT" dirty="0"/>
              <a:t> </a:t>
            </a:r>
            <a:r>
              <a:rPr lang="it-IT" dirty="0" err="1"/>
              <a:t>Blutzucker-verlauf</a:t>
            </a:r>
            <a:r>
              <a:rPr lang="it-IT" dirty="0"/>
              <a:t>.</a:t>
            </a:r>
          </a:p>
          <a:p>
            <a:endParaRPr lang="it-IT" dirty="0"/>
          </a:p>
          <a:p>
            <a:r>
              <a:rPr lang="it-IT" i="1" dirty="0"/>
              <a:t>In seguito alla modifica della combinazione con una formulazione composta per il 50% da insulina analoga ultrarapida, non sono stati osservati miglioramenti clinici</a:t>
            </a:r>
            <a:r>
              <a:rPr lang="it-IT" dirty="0"/>
              <a:t>.</a:t>
            </a:r>
          </a:p>
          <a:p>
            <a:r>
              <a:rPr lang="it-IT" i="1" dirty="0"/>
              <a:t>La somministrazione di </a:t>
            </a:r>
            <a:r>
              <a:rPr lang="it-IT" i="1" dirty="0" err="1"/>
              <a:t>metmorfina</a:t>
            </a:r>
            <a:r>
              <a:rPr lang="it-IT" i="1" dirty="0"/>
              <a:t> è stata controindicata a causa dello stato polmonare del paziente e della nefropatia concomitante, che ha determinato una compromissione della funzione renale. La somministrazione supplementare di un inibitore DPP4 (</a:t>
            </a:r>
            <a:r>
              <a:rPr lang="it-IT" i="1" dirty="0" err="1"/>
              <a:t>Sitagliptin</a:t>
            </a:r>
            <a:r>
              <a:rPr lang="it-IT" i="1" dirty="0"/>
              <a:t> 100 mg) non ha mostrato controindicazioni rispetto all'andamento dei livelli di insulina </a:t>
            </a:r>
            <a:r>
              <a:rPr lang="it-IT" i="1"/>
              <a:t>ematica.</a:t>
            </a:r>
            <a:endParaRPr lang="it-IT" dirty="0"/>
          </a:p>
        </p:txBody>
      </p:sp>
    </p:spTree>
    <p:extLst>
      <p:ext uri="{BB962C8B-B14F-4D97-AF65-F5344CB8AC3E}">
        <p14:creationId xmlns:p14="http://schemas.microsoft.com/office/powerpoint/2010/main" val="30284690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D1035-AD7F-42D6-2496-8488D7DF05C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78FAE71-3B15-C16E-71E6-76A0932D14E8}"/>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800" i="1" dirty="0"/>
              <a:t>PRAXISLEITFADEN FÜR DEN KOMBINIERTEN VERKEHR</a:t>
            </a:r>
          </a:p>
          <a:p>
            <a:r>
              <a:rPr lang="it-IT" sz="2800" i="1" dirty="0"/>
              <a:t>WAS IST KOMBINIERTER VERKEHR? KAPITEL 1</a:t>
            </a:r>
          </a:p>
          <a:p>
            <a:r>
              <a:rPr lang="it-IT" sz="2800" i="1" dirty="0" err="1"/>
              <a:t>Der</a:t>
            </a:r>
            <a:r>
              <a:rPr lang="it-IT" sz="2800" i="1" dirty="0"/>
              <a:t> </a:t>
            </a:r>
            <a:r>
              <a:rPr lang="it-IT" sz="2800" i="1" dirty="0" err="1"/>
              <a:t>Kombinierte</a:t>
            </a:r>
            <a:r>
              <a:rPr lang="it-IT" sz="2800" i="1" dirty="0"/>
              <a:t> </a:t>
            </a:r>
            <a:r>
              <a:rPr lang="it-IT" sz="2800" i="1" dirty="0" err="1"/>
              <a:t>Verkehr</a:t>
            </a:r>
            <a:r>
              <a:rPr lang="it-IT" sz="2800" i="1" dirty="0"/>
              <a:t>, </a:t>
            </a:r>
            <a:r>
              <a:rPr lang="it-IT" sz="2800" i="1" dirty="0" err="1"/>
              <a:t>oder</a:t>
            </a:r>
            <a:r>
              <a:rPr lang="it-IT" sz="2800" i="1" dirty="0"/>
              <a:t> </a:t>
            </a:r>
            <a:r>
              <a:rPr lang="it-IT" sz="2800" i="1" dirty="0" err="1"/>
              <a:t>auch</a:t>
            </a:r>
            <a:r>
              <a:rPr lang="it-IT" sz="2800" i="1" dirty="0"/>
              <a:t> </a:t>
            </a:r>
            <a:r>
              <a:rPr lang="it-IT" sz="2800" i="1" dirty="0" err="1"/>
              <a:t>kurz</a:t>
            </a:r>
            <a:r>
              <a:rPr lang="it-IT" sz="2800" i="1" dirty="0"/>
              <a:t> KV, </a:t>
            </a:r>
            <a:r>
              <a:rPr lang="it-IT" sz="2800" i="1" dirty="0" err="1"/>
              <a:t>verbindet</a:t>
            </a:r>
            <a:r>
              <a:rPr lang="it-IT" sz="2800" i="1" dirty="0"/>
              <a:t> die </a:t>
            </a:r>
            <a:r>
              <a:rPr lang="it-IT" sz="2800" i="1" dirty="0" err="1"/>
              <a:t>Stärken</a:t>
            </a:r>
            <a:r>
              <a:rPr lang="it-IT" sz="2800" i="1" dirty="0"/>
              <a:t> </a:t>
            </a:r>
            <a:r>
              <a:rPr lang="it-IT" sz="2800" i="1" dirty="0" err="1"/>
              <a:t>verschiedener</a:t>
            </a:r>
            <a:r>
              <a:rPr lang="it-IT" sz="2800" i="1" dirty="0"/>
              <a:t> </a:t>
            </a:r>
            <a:r>
              <a:rPr lang="it-IT" sz="2800" i="1" dirty="0" err="1"/>
              <a:t>Verkehrsträger</a:t>
            </a:r>
            <a:r>
              <a:rPr lang="it-IT" sz="2800" i="1" dirty="0"/>
              <a:t> und </a:t>
            </a:r>
            <a:r>
              <a:rPr lang="it-IT" sz="2800" i="1" dirty="0" err="1"/>
              <a:t>gilt</a:t>
            </a:r>
            <a:r>
              <a:rPr lang="it-IT" sz="2800" i="1" dirty="0"/>
              <a:t> </a:t>
            </a:r>
            <a:r>
              <a:rPr lang="it-IT" sz="2800" i="1" dirty="0" err="1"/>
              <a:t>als</a:t>
            </a:r>
            <a:r>
              <a:rPr lang="it-IT" sz="2800" i="1" dirty="0"/>
              <a:t> „</a:t>
            </a:r>
            <a:r>
              <a:rPr lang="it-IT" sz="2800" i="1" dirty="0" err="1"/>
              <a:t>Königsdisziplin</a:t>
            </a:r>
            <a:r>
              <a:rPr lang="it-IT" sz="2800" i="1" dirty="0"/>
              <a:t>“ </a:t>
            </a:r>
            <a:r>
              <a:rPr lang="it-IT" sz="2800" i="1" dirty="0" err="1"/>
              <a:t>des</a:t>
            </a:r>
            <a:r>
              <a:rPr lang="it-IT" sz="2800" i="1" dirty="0"/>
              <a:t> </a:t>
            </a:r>
            <a:r>
              <a:rPr lang="it-IT" sz="2800" i="1" dirty="0" err="1"/>
              <a:t>Güterverkehrssektors</a:t>
            </a:r>
            <a:r>
              <a:rPr lang="it-IT" sz="2800" i="1" dirty="0"/>
              <a:t>. </a:t>
            </a:r>
          </a:p>
          <a:p>
            <a:endParaRPr lang="it-IT" sz="2800" i="1" dirty="0"/>
          </a:p>
          <a:p>
            <a:r>
              <a:rPr lang="it-IT" sz="2800" b="1" dirty="0"/>
              <a:t>GUIDA PRATICA DEL TRASPORTO COMBINATO</a:t>
            </a:r>
            <a:endParaRPr lang="it-IT" sz="2800" dirty="0"/>
          </a:p>
          <a:p>
            <a:r>
              <a:rPr lang="it-IT" sz="2800" dirty="0"/>
              <a:t>Il trasporto combinato (TC) integra i punti di forza specifici delle differenti modalità di trasporto e rappresenta la “disciplina cardine” nel settore della logistica delle merci. </a:t>
            </a:r>
            <a:endParaRPr lang="it-IT" sz="2800" i="1" dirty="0"/>
          </a:p>
        </p:txBody>
      </p:sp>
    </p:spTree>
    <p:extLst>
      <p:ext uri="{BB962C8B-B14F-4D97-AF65-F5344CB8AC3E}">
        <p14:creationId xmlns:p14="http://schemas.microsoft.com/office/powerpoint/2010/main" val="25108111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2C2FF-7B5A-3ACD-F689-42E04528AD7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7D51119-EF41-1BF5-7BFE-DCF3843EA85D}"/>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b="1" dirty="0"/>
              <a:t>Logistica</a:t>
            </a:r>
          </a:p>
          <a:p>
            <a:r>
              <a:rPr lang="it-IT" sz="2600" dirty="0"/>
              <a:t>Processo di pianificazione e gestione dei flussi delle materie prime, componenti e prodotti finiti dentro e fuori dall'azienda - e quindi dall'origine al punto di consumo - allo scopo di soddisfare le esigenze dei clienti. Comprende quindi l'elaborazione delle previsioni di vendita e del programma di produzione attraverso strumenti come lo ﻿</a:t>
            </a:r>
            <a:r>
              <a:rPr lang="it-IT" sz="2600" u="sng" dirty="0"/>
              <a:t>MRP*</a:t>
            </a:r>
            <a:r>
              <a:rPr lang="it-IT" sz="2600" dirty="0"/>
              <a:t>, l'approvvigionamento, la gestione delle scorte (contabile) e dei magazzini, i trasporti, la evasione degli ordini dei clienti e la distribuzione fisica fino alla consegna al cliente finale. </a:t>
            </a:r>
          </a:p>
          <a:p>
            <a:endParaRPr lang="it-IT" sz="2600" i="1" dirty="0"/>
          </a:p>
          <a:p>
            <a:r>
              <a:rPr lang="it-IT" sz="2600" i="1" dirty="0"/>
              <a:t>* </a:t>
            </a:r>
            <a:r>
              <a:rPr lang="it-IT" sz="2600" i="1" dirty="0" err="1"/>
              <a:t>Material</a:t>
            </a:r>
            <a:r>
              <a:rPr lang="it-IT" sz="2600" i="1" dirty="0"/>
              <a:t> </a:t>
            </a:r>
            <a:r>
              <a:rPr lang="it-IT" sz="2600" i="1" dirty="0" err="1"/>
              <a:t>Requirements</a:t>
            </a:r>
            <a:r>
              <a:rPr lang="it-IT" sz="2600" i="1" dirty="0"/>
              <a:t> Planning</a:t>
            </a:r>
          </a:p>
        </p:txBody>
      </p:sp>
    </p:spTree>
    <p:extLst>
      <p:ext uri="{BB962C8B-B14F-4D97-AF65-F5344CB8AC3E}">
        <p14:creationId xmlns:p14="http://schemas.microsoft.com/office/powerpoint/2010/main" val="40408489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6EDA4-BAD6-EE4B-1339-CBC446E1B87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D8BFBFB-A988-653A-32A7-CA71352FF68F}"/>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800" i="1" dirty="0" err="1"/>
              <a:t>Der</a:t>
            </a:r>
            <a:r>
              <a:rPr lang="it-IT" sz="2800" i="1" dirty="0"/>
              <a:t> KV </a:t>
            </a:r>
            <a:r>
              <a:rPr lang="it-IT" sz="2800" i="1" dirty="0" err="1"/>
              <a:t>wird</a:t>
            </a:r>
            <a:r>
              <a:rPr lang="it-IT" sz="2800" i="1" dirty="0"/>
              <a:t> </a:t>
            </a:r>
            <a:r>
              <a:rPr lang="it-IT" sz="2800" i="1" dirty="0" err="1"/>
              <a:t>allgemein</a:t>
            </a:r>
            <a:r>
              <a:rPr lang="it-IT" sz="2800" i="1" dirty="0"/>
              <a:t> </a:t>
            </a:r>
            <a:r>
              <a:rPr lang="it-IT" sz="2800" i="1" dirty="0" err="1"/>
              <a:t>wie</a:t>
            </a:r>
            <a:r>
              <a:rPr lang="it-IT" sz="2800" i="1" dirty="0"/>
              <a:t> </a:t>
            </a:r>
            <a:r>
              <a:rPr lang="it-IT" sz="2800" i="1" dirty="0" err="1"/>
              <a:t>folgt</a:t>
            </a:r>
            <a:r>
              <a:rPr lang="it-IT" sz="2800" i="1" dirty="0"/>
              <a:t> </a:t>
            </a:r>
            <a:r>
              <a:rPr lang="it-IT" sz="2800" i="1" dirty="0" err="1"/>
              <a:t>definiert</a:t>
            </a:r>
            <a:r>
              <a:rPr lang="it-IT" sz="2800" i="1" dirty="0"/>
              <a:t>: </a:t>
            </a:r>
            <a:r>
              <a:rPr lang="it-IT" sz="2800" i="1" dirty="0" err="1"/>
              <a:t>Der</a:t>
            </a:r>
            <a:r>
              <a:rPr lang="it-IT" sz="2800" i="1" dirty="0"/>
              <a:t> KV </a:t>
            </a:r>
            <a:r>
              <a:rPr lang="it-IT" sz="2800" i="1" dirty="0" err="1"/>
              <a:t>ist</a:t>
            </a:r>
            <a:r>
              <a:rPr lang="it-IT" sz="2800" i="1" dirty="0"/>
              <a:t> </a:t>
            </a:r>
            <a:r>
              <a:rPr lang="it-IT" sz="2800" i="1" dirty="0" err="1"/>
              <a:t>Teil</a:t>
            </a:r>
            <a:r>
              <a:rPr lang="it-IT" sz="2800" i="1" dirty="0"/>
              <a:t> </a:t>
            </a:r>
            <a:r>
              <a:rPr lang="it-IT" sz="2800" i="1" dirty="0" err="1"/>
              <a:t>des</a:t>
            </a:r>
            <a:r>
              <a:rPr lang="it-IT" sz="2800" i="1" dirty="0"/>
              <a:t> „Intermodale[n] </a:t>
            </a:r>
            <a:r>
              <a:rPr lang="it-IT" sz="2800" i="1" dirty="0" err="1"/>
              <a:t>Verkehr</a:t>
            </a:r>
            <a:r>
              <a:rPr lang="it-IT" sz="2800" i="1" dirty="0"/>
              <a:t>[s], bei dem </a:t>
            </a:r>
            <a:r>
              <a:rPr lang="it-IT" sz="2800" i="1" dirty="0" err="1"/>
              <a:t>der</a:t>
            </a:r>
            <a:r>
              <a:rPr lang="it-IT" sz="2800" i="1" dirty="0"/>
              <a:t> </a:t>
            </a:r>
            <a:r>
              <a:rPr lang="it-IT" sz="2800" i="1" dirty="0" err="1"/>
              <a:t>überwiegende</a:t>
            </a:r>
            <a:r>
              <a:rPr lang="it-IT" sz="2800" i="1" dirty="0"/>
              <a:t> </a:t>
            </a:r>
            <a:r>
              <a:rPr lang="it-IT" sz="2800" i="1" dirty="0" err="1"/>
              <a:t>Teil</a:t>
            </a:r>
            <a:r>
              <a:rPr lang="it-IT" sz="2800" i="1" dirty="0"/>
              <a:t> </a:t>
            </a:r>
            <a:r>
              <a:rPr lang="it-IT" sz="2800" i="1" dirty="0" err="1"/>
              <a:t>der</a:t>
            </a:r>
            <a:r>
              <a:rPr lang="it-IT" sz="2800" i="1" dirty="0"/>
              <a:t> in Europa </a:t>
            </a:r>
            <a:r>
              <a:rPr lang="it-IT" sz="2800" i="1" dirty="0" err="1"/>
              <a:t>zurückgelegten</a:t>
            </a:r>
            <a:r>
              <a:rPr lang="it-IT" sz="2800" i="1" dirty="0"/>
              <a:t> </a:t>
            </a:r>
            <a:r>
              <a:rPr lang="it-IT" sz="2800" i="1" dirty="0" err="1"/>
              <a:t>Strecke</a:t>
            </a:r>
            <a:r>
              <a:rPr lang="it-IT" sz="2800" i="1" dirty="0"/>
              <a:t> </a:t>
            </a:r>
            <a:r>
              <a:rPr lang="it-IT" sz="2800" i="1" dirty="0" err="1"/>
              <a:t>mit</a:t>
            </a:r>
            <a:r>
              <a:rPr lang="it-IT" sz="2800" i="1" dirty="0"/>
              <a:t> </a:t>
            </a:r>
            <a:r>
              <a:rPr lang="it-IT" sz="2800" i="1" dirty="0" err="1"/>
              <a:t>der</a:t>
            </a:r>
            <a:r>
              <a:rPr lang="it-IT" sz="2800" i="1" dirty="0"/>
              <a:t> </a:t>
            </a:r>
            <a:r>
              <a:rPr lang="it-IT" sz="2800" i="1" dirty="0" err="1"/>
              <a:t>Eisenbahn</a:t>
            </a:r>
            <a:r>
              <a:rPr lang="it-IT" sz="2800" i="1" dirty="0"/>
              <a:t>, dem </a:t>
            </a:r>
            <a:r>
              <a:rPr lang="it-IT" sz="2800" i="1" dirty="0" err="1"/>
              <a:t>Binnen</a:t>
            </a:r>
            <a:r>
              <a:rPr lang="it-IT" sz="2800" i="1" dirty="0"/>
              <a:t>- </a:t>
            </a:r>
            <a:r>
              <a:rPr lang="it-IT" sz="2800" i="1" dirty="0" err="1"/>
              <a:t>oder</a:t>
            </a:r>
            <a:r>
              <a:rPr lang="it-IT" sz="2800" i="1" dirty="0"/>
              <a:t> </a:t>
            </a:r>
            <a:r>
              <a:rPr lang="it-IT" sz="2800" i="1" dirty="0" err="1"/>
              <a:t>Seeschiff</a:t>
            </a:r>
            <a:r>
              <a:rPr lang="it-IT" sz="2800" i="1" dirty="0"/>
              <a:t> </a:t>
            </a:r>
            <a:r>
              <a:rPr lang="it-IT" sz="2800" i="1" dirty="0" err="1"/>
              <a:t>bewältigt</a:t>
            </a:r>
            <a:r>
              <a:rPr lang="it-IT" sz="2800" i="1" dirty="0"/>
              <a:t> und </a:t>
            </a:r>
            <a:r>
              <a:rPr lang="it-IT" sz="2800" i="1" dirty="0" err="1"/>
              <a:t>der</a:t>
            </a:r>
            <a:r>
              <a:rPr lang="it-IT" sz="2800" i="1" dirty="0"/>
              <a:t> </a:t>
            </a:r>
            <a:r>
              <a:rPr lang="it-IT" sz="2800" i="1" dirty="0" err="1"/>
              <a:t>Vor</a:t>
            </a:r>
            <a:r>
              <a:rPr lang="it-IT" sz="2800" i="1" dirty="0"/>
              <a:t>- und </a:t>
            </a:r>
            <a:r>
              <a:rPr lang="it-IT" sz="2800" i="1" dirty="0" err="1"/>
              <a:t>Nachlauf</a:t>
            </a:r>
            <a:r>
              <a:rPr lang="it-IT" sz="2800" i="1" dirty="0"/>
              <a:t> </a:t>
            </a:r>
            <a:r>
              <a:rPr lang="it-IT" sz="2800" i="1" dirty="0" err="1"/>
              <a:t>auf</a:t>
            </a:r>
            <a:r>
              <a:rPr lang="it-IT" sz="2800" i="1" dirty="0"/>
              <a:t> </a:t>
            </a:r>
            <a:r>
              <a:rPr lang="it-IT" sz="2800" i="1" dirty="0" err="1"/>
              <a:t>der</a:t>
            </a:r>
            <a:r>
              <a:rPr lang="it-IT" sz="2800" i="1" dirty="0"/>
              <a:t> </a:t>
            </a:r>
            <a:r>
              <a:rPr lang="it-IT" sz="2800" i="1" dirty="0" err="1"/>
              <a:t>Straße</a:t>
            </a:r>
            <a:r>
              <a:rPr lang="it-IT" sz="2800" i="1" dirty="0"/>
              <a:t> so </a:t>
            </a:r>
            <a:r>
              <a:rPr lang="it-IT" sz="2800" i="1" dirty="0" err="1"/>
              <a:t>kurz</a:t>
            </a:r>
            <a:r>
              <a:rPr lang="it-IT" sz="2800" i="1" dirty="0"/>
              <a:t> </a:t>
            </a:r>
            <a:r>
              <a:rPr lang="it-IT" sz="2800" i="1" dirty="0" err="1"/>
              <a:t>wie</a:t>
            </a:r>
            <a:r>
              <a:rPr lang="it-IT" sz="2800" i="1" dirty="0"/>
              <a:t> </a:t>
            </a:r>
            <a:r>
              <a:rPr lang="it-IT" sz="2800" i="1" dirty="0" err="1"/>
              <a:t>möglich</a:t>
            </a:r>
            <a:r>
              <a:rPr lang="it-IT" sz="2800" i="1" dirty="0"/>
              <a:t> </a:t>
            </a:r>
            <a:r>
              <a:rPr lang="it-IT" sz="2800" i="1" dirty="0" err="1"/>
              <a:t>gehalten</a:t>
            </a:r>
            <a:r>
              <a:rPr lang="it-IT" sz="2800" i="1" dirty="0"/>
              <a:t> </a:t>
            </a:r>
            <a:r>
              <a:rPr lang="it-IT" sz="2800" i="1" dirty="0" err="1"/>
              <a:t>wird</a:t>
            </a:r>
            <a:r>
              <a:rPr lang="it-IT" sz="2800" i="1" dirty="0"/>
              <a:t>.“ (UN/ECE,2001)</a:t>
            </a:r>
          </a:p>
          <a:p>
            <a:endParaRPr lang="it-IT" sz="2800" dirty="0"/>
          </a:p>
          <a:p>
            <a:r>
              <a:rPr lang="it-IT" sz="2800" dirty="0"/>
              <a:t> Il TC è definito come una modalità di trasporto intermodale in cui la maggior parte del percorso all'interno dell'Europa viene effettuata tramite mezzi fluviali, marittimi o ferroviari, mentre i tratti iniziali e finali su strada sono ridotti al minimo in termini di distanza. (UN/ECE 2001). </a:t>
            </a:r>
          </a:p>
        </p:txBody>
      </p:sp>
    </p:spTree>
    <p:extLst>
      <p:ext uri="{BB962C8B-B14F-4D97-AF65-F5344CB8AC3E}">
        <p14:creationId xmlns:p14="http://schemas.microsoft.com/office/powerpoint/2010/main" val="5729076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594B9-42A9-97C2-7ED0-F653C1E897D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D06245E-769C-192C-C66D-7DCA56F97E83}"/>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800" dirty="0"/>
              <a:t>Trasporto multimodale: Trasporto di merce con l'utilizzo di due o più modi di trasporto. </a:t>
            </a:r>
          </a:p>
          <a:p>
            <a:endParaRPr lang="it-IT" sz="2800" dirty="0"/>
          </a:p>
          <a:p>
            <a:r>
              <a:rPr lang="it-IT" sz="2800" dirty="0"/>
              <a:t>Trasporto intermodale: Trasporto di merce mediante una medesima unità di caricamento o un medesimo veicolo stradale utilizzando due o più modi di trasporto e senza la manipolazione della merce stessa.</a:t>
            </a:r>
          </a:p>
          <a:p>
            <a:endParaRPr lang="it-IT" sz="2800" dirty="0"/>
          </a:p>
          <a:p>
            <a:r>
              <a:rPr lang="it-IT" sz="2800" dirty="0"/>
              <a:t>Trasporto combinato: Trasporto intermodale in cui la maggior parte del tragitto, in ambito europeo, si effettua per ferrovia, vie navigabili o per mare, mentre i percorsi iniziali e/o terminali, i più corti possibili, sono realizzati su strada</a:t>
            </a:r>
          </a:p>
        </p:txBody>
      </p:sp>
    </p:spTree>
    <p:extLst>
      <p:ext uri="{BB962C8B-B14F-4D97-AF65-F5344CB8AC3E}">
        <p14:creationId xmlns:p14="http://schemas.microsoft.com/office/powerpoint/2010/main" val="3274207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F6C74-2301-42CA-5F51-92F0171E765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FF74D46-9048-E2E5-1F65-AC7C398E7EA0}"/>
              </a:ext>
            </a:extLst>
          </p:cNvPr>
          <p:cNvSpPr txBox="1">
            <a:spLocks noChangeArrowheads="1"/>
          </p:cNvSpPr>
          <p:nvPr/>
        </p:nvSpPr>
        <p:spPr bwMode="auto">
          <a:xfrm>
            <a:off x="323528" y="188640"/>
            <a:ext cx="8229600" cy="4401205"/>
          </a:xfrm>
          <a:prstGeom prst="rect">
            <a:avLst/>
          </a:prstGeom>
          <a:noFill/>
          <a:ln w="9525">
            <a:noFill/>
            <a:miter lim="800000"/>
            <a:headEnd/>
            <a:tailEnd/>
          </a:ln>
        </p:spPr>
        <p:txBody>
          <a:bodyPr>
            <a:spAutoFit/>
          </a:bodyPr>
          <a:lstStyle/>
          <a:p>
            <a:r>
              <a:rPr lang="it-IT" sz="2800" i="1" dirty="0"/>
              <a:t>In </a:t>
            </a:r>
            <a:r>
              <a:rPr lang="it-IT" sz="2800" i="1" dirty="0" err="1"/>
              <a:t>der</a:t>
            </a:r>
            <a:r>
              <a:rPr lang="it-IT" sz="2800" i="1" dirty="0"/>
              <a:t> Praxis </a:t>
            </a:r>
            <a:r>
              <a:rPr lang="it-IT" sz="2800" i="1" dirty="0" err="1"/>
              <a:t>wird</a:t>
            </a:r>
            <a:r>
              <a:rPr lang="it-IT" sz="2800" i="1" dirty="0"/>
              <a:t> </a:t>
            </a:r>
            <a:r>
              <a:rPr lang="it-IT" sz="2800" i="1" dirty="0" err="1"/>
              <a:t>für</a:t>
            </a:r>
            <a:r>
              <a:rPr lang="it-IT" sz="2800" i="1" dirty="0"/>
              <a:t> </a:t>
            </a:r>
            <a:r>
              <a:rPr lang="it-IT" sz="2800" i="1" dirty="0" err="1"/>
              <a:t>den</a:t>
            </a:r>
            <a:r>
              <a:rPr lang="it-IT" sz="2800" i="1" dirty="0"/>
              <a:t> KV die </a:t>
            </a:r>
            <a:r>
              <a:rPr lang="it-IT" sz="2800" i="1" dirty="0" err="1"/>
              <a:t>Bezeichnung</a:t>
            </a:r>
            <a:r>
              <a:rPr lang="it-IT" sz="2800" i="1" dirty="0"/>
              <a:t> „</a:t>
            </a:r>
            <a:r>
              <a:rPr lang="it-IT" sz="2800" i="1" dirty="0" err="1"/>
              <a:t>Intermodaler</a:t>
            </a:r>
            <a:r>
              <a:rPr lang="it-IT" sz="2800" i="1" dirty="0"/>
              <a:t> </a:t>
            </a:r>
            <a:r>
              <a:rPr lang="it-IT" sz="2800" i="1" dirty="0" err="1"/>
              <a:t>Verkehr</a:t>
            </a:r>
            <a:r>
              <a:rPr lang="it-IT" sz="2800" i="1" dirty="0"/>
              <a:t>“ </a:t>
            </a:r>
            <a:r>
              <a:rPr lang="it-IT" sz="2800" i="1" dirty="0" err="1"/>
              <a:t>häufig</a:t>
            </a:r>
            <a:r>
              <a:rPr lang="it-IT" sz="2800" i="1" dirty="0"/>
              <a:t> </a:t>
            </a:r>
            <a:r>
              <a:rPr lang="it-IT" sz="2800" i="1" dirty="0" err="1"/>
              <a:t>synonym</a:t>
            </a:r>
            <a:r>
              <a:rPr lang="it-IT" sz="2800" i="1" dirty="0"/>
              <a:t> </a:t>
            </a:r>
            <a:r>
              <a:rPr lang="it-IT" sz="2800" i="1" dirty="0" err="1"/>
              <a:t>verwendet</a:t>
            </a:r>
            <a:r>
              <a:rPr lang="it-IT" sz="2800" i="1" dirty="0"/>
              <a:t>. Es </a:t>
            </a:r>
            <a:r>
              <a:rPr lang="it-IT" sz="2800" i="1" dirty="0" err="1"/>
              <a:t>gibt</a:t>
            </a:r>
            <a:r>
              <a:rPr lang="it-IT" sz="2800" i="1" dirty="0"/>
              <a:t> </a:t>
            </a:r>
            <a:r>
              <a:rPr lang="it-IT" sz="2800" i="1" dirty="0" err="1"/>
              <a:t>zahlreiche</a:t>
            </a:r>
            <a:r>
              <a:rPr lang="it-IT" sz="2800" i="1" dirty="0"/>
              <a:t> </a:t>
            </a:r>
            <a:r>
              <a:rPr lang="it-IT" sz="2800" i="1" dirty="0" err="1"/>
              <a:t>weitere</a:t>
            </a:r>
            <a:r>
              <a:rPr lang="it-IT" sz="2800" i="1" dirty="0"/>
              <a:t> </a:t>
            </a:r>
            <a:r>
              <a:rPr lang="it-IT" sz="2800" i="1" dirty="0" err="1"/>
              <a:t>Definitionen</a:t>
            </a:r>
            <a:r>
              <a:rPr lang="it-IT" sz="2800" i="1" dirty="0"/>
              <a:t>; </a:t>
            </a:r>
            <a:r>
              <a:rPr lang="it-IT" sz="2800" i="1" dirty="0" err="1"/>
              <a:t>deren</a:t>
            </a:r>
            <a:r>
              <a:rPr lang="it-IT" sz="2800" i="1" dirty="0"/>
              <a:t> </a:t>
            </a:r>
            <a:r>
              <a:rPr lang="it-IT" sz="2800" i="1" dirty="0" err="1"/>
              <a:t>übereinstimmende</a:t>
            </a:r>
            <a:r>
              <a:rPr lang="it-IT" sz="2800" i="1" dirty="0"/>
              <a:t> </a:t>
            </a:r>
            <a:r>
              <a:rPr lang="it-IT" sz="2800" i="1" dirty="0" err="1"/>
              <a:t>Merkmale</a:t>
            </a:r>
            <a:r>
              <a:rPr lang="it-IT" sz="2800" i="1" dirty="0"/>
              <a:t> </a:t>
            </a:r>
            <a:r>
              <a:rPr lang="it-IT" sz="2800" i="1" dirty="0" err="1"/>
              <a:t>für</a:t>
            </a:r>
            <a:r>
              <a:rPr lang="it-IT" sz="2800" i="1" dirty="0"/>
              <a:t> </a:t>
            </a:r>
            <a:r>
              <a:rPr lang="it-IT" sz="2800" i="1" dirty="0" err="1"/>
              <a:t>den</a:t>
            </a:r>
            <a:r>
              <a:rPr lang="it-IT" sz="2800" i="1" dirty="0"/>
              <a:t> KV </a:t>
            </a:r>
            <a:r>
              <a:rPr lang="it-IT" sz="2800" i="1" dirty="0" err="1"/>
              <a:t>sind</a:t>
            </a:r>
            <a:r>
              <a:rPr lang="it-IT" sz="2800" i="1" dirty="0"/>
              <a:t>:</a:t>
            </a:r>
          </a:p>
          <a:p>
            <a:endParaRPr lang="it-IT" sz="2800" dirty="0"/>
          </a:p>
          <a:p>
            <a:r>
              <a:rPr lang="it-IT" sz="2800" dirty="0"/>
              <a:t>In realtà, il termine " Trasporto intermodale" è comunemente impiegato come sinonimo per indicare il TC. Sono disponibili ulteriori definizioni, le cui specifiche caratteristiche sono di seguito riportate:</a:t>
            </a:r>
          </a:p>
          <a:p>
            <a:endParaRPr lang="it-IT" sz="2800" dirty="0"/>
          </a:p>
        </p:txBody>
      </p:sp>
    </p:spTree>
    <p:extLst>
      <p:ext uri="{BB962C8B-B14F-4D97-AF65-F5344CB8AC3E}">
        <p14:creationId xmlns:p14="http://schemas.microsoft.com/office/powerpoint/2010/main" val="12839013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15962</Words>
  <Application>Microsoft Office PowerPoint</Application>
  <PresentationFormat>Presentazione su schermo (4:3)</PresentationFormat>
  <Paragraphs>1073</Paragraphs>
  <Slides>187</Slides>
  <Notes>187</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187</vt:i4>
      </vt:variant>
    </vt:vector>
  </HeadingPairs>
  <TitlesOfParts>
    <vt:vector size="191" baseType="lpstr">
      <vt:lpstr>Arial</vt:lpstr>
      <vt:lpstr>Times New Roman</vt:lpstr>
      <vt:lpstr>Wingdings</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Enoa</dc:creator>
  <cp:lastModifiedBy>Autore</cp:lastModifiedBy>
  <cp:revision>723</cp:revision>
  <dcterms:created xsi:type="dcterms:W3CDTF">2009-11-29T10:38:01Z</dcterms:created>
  <dcterms:modified xsi:type="dcterms:W3CDTF">2026-03-05T18:43:17Z</dcterms:modified>
</cp:coreProperties>
</file>