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448" r:id="rId2"/>
    <p:sldId id="275" r:id="rId3"/>
    <p:sldId id="285" r:id="rId4"/>
    <p:sldId id="450" r:id="rId5"/>
    <p:sldId id="2195" r:id="rId6"/>
    <p:sldId id="2196" r:id="rId7"/>
    <p:sldId id="851" r:id="rId8"/>
    <p:sldId id="852" r:id="rId9"/>
    <p:sldId id="882" r:id="rId10"/>
    <p:sldId id="853" r:id="rId11"/>
    <p:sldId id="854" r:id="rId12"/>
    <p:sldId id="2181" r:id="rId13"/>
    <p:sldId id="257" r:id="rId14"/>
    <p:sldId id="883" r:id="rId15"/>
    <p:sldId id="879" r:id="rId16"/>
    <p:sldId id="856" r:id="rId17"/>
    <p:sldId id="857" r:id="rId18"/>
    <p:sldId id="449" r:id="rId19"/>
    <p:sldId id="888" r:id="rId20"/>
    <p:sldId id="497" r:id="rId21"/>
    <p:sldId id="534" r:id="rId22"/>
    <p:sldId id="887" r:id="rId23"/>
    <p:sldId id="516" r:id="rId24"/>
    <p:sldId id="877" r:id="rId25"/>
    <p:sldId id="261" r:id="rId26"/>
    <p:sldId id="859" r:id="rId27"/>
    <p:sldId id="452" r:id="rId28"/>
    <p:sldId id="988" r:id="rId29"/>
    <p:sldId id="263" r:id="rId30"/>
    <p:sldId id="989" r:id="rId31"/>
    <p:sldId id="990" r:id="rId32"/>
    <p:sldId id="359" r:id="rId33"/>
    <p:sldId id="360" r:id="rId34"/>
    <p:sldId id="281" r:id="rId35"/>
    <p:sldId id="2225" r:id="rId36"/>
    <p:sldId id="2224" r:id="rId37"/>
    <p:sldId id="265" r:id="rId38"/>
    <p:sldId id="2226" r:id="rId39"/>
    <p:sldId id="444" r:id="rId40"/>
    <p:sldId id="445" r:id="rId41"/>
    <p:sldId id="277" r:id="rId42"/>
    <p:sldId id="880" r:id="rId43"/>
    <p:sldId id="2220" r:id="rId44"/>
    <p:sldId id="890" r:id="rId45"/>
    <p:sldId id="981" r:id="rId46"/>
    <p:sldId id="860" r:id="rId47"/>
    <p:sldId id="923" r:id="rId48"/>
    <p:sldId id="960" r:id="rId49"/>
    <p:sldId id="264" r:id="rId50"/>
    <p:sldId id="982" r:id="rId51"/>
    <p:sldId id="266" r:id="rId52"/>
    <p:sldId id="267" r:id="rId53"/>
    <p:sldId id="268" r:id="rId54"/>
    <p:sldId id="962" r:id="rId55"/>
    <p:sldId id="983" r:id="rId56"/>
    <p:sldId id="984" r:id="rId57"/>
    <p:sldId id="968" r:id="rId58"/>
    <p:sldId id="283" r:id="rId59"/>
    <p:sldId id="985" r:id="rId60"/>
    <p:sldId id="963" r:id="rId61"/>
    <p:sldId id="986" r:id="rId62"/>
    <p:sldId id="966" r:id="rId63"/>
    <p:sldId id="2221" r:id="rId64"/>
    <p:sldId id="991" r:id="rId65"/>
    <p:sldId id="992" r:id="rId66"/>
    <p:sldId id="993" r:id="rId67"/>
    <p:sldId id="269" r:id="rId68"/>
    <p:sldId id="906" r:id="rId69"/>
    <p:sldId id="2213" r:id="rId70"/>
    <p:sldId id="925" r:id="rId71"/>
    <p:sldId id="973" r:id="rId72"/>
    <p:sldId id="292" r:id="rId73"/>
    <p:sldId id="977" r:id="rId74"/>
    <p:sldId id="978" r:id="rId75"/>
    <p:sldId id="944" r:id="rId76"/>
    <p:sldId id="945" r:id="rId77"/>
    <p:sldId id="946" r:id="rId78"/>
    <p:sldId id="2189" r:id="rId79"/>
    <p:sldId id="2190" r:id="rId80"/>
    <p:sldId id="2215" r:id="rId81"/>
    <p:sldId id="950" r:id="rId82"/>
    <p:sldId id="951" r:id="rId83"/>
    <p:sldId id="952" r:id="rId84"/>
    <p:sldId id="953" r:id="rId85"/>
    <p:sldId id="974" r:id="rId86"/>
    <p:sldId id="2192" r:id="rId87"/>
    <p:sldId id="2193" r:id="rId88"/>
    <p:sldId id="2194" r:id="rId89"/>
    <p:sldId id="933" r:id="rId90"/>
    <p:sldId id="934" r:id="rId91"/>
    <p:sldId id="936" r:id="rId92"/>
    <p:sldId id="937" r:id="rId93"/>
    <p:sldId id="938" r:id="rId94"/>
    <p:sldId id="975" r:id="rId95"/>
    <p:sldId id="971" r:id="rId96"/>
    <p:sldId id="940" r:id="rId97"/>
    <p:sldId id="941" r:id="rId98"/>
    <p:sldId id="972" r:id="rId99"/>
    <p:sldId id="942" r:id="rId100"/>
    <p:sldId id="278" r:id="rId101"/>
    <p:sldId id="1007" r:id="rId102"/>
    <p:sldId id="1008" r:id="rId103"/>
    <p:sldId id="1009" r:id="rId104"/>
    <p:sldId id="1011"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45E84-0FF3-453A-8FBA-6BFADE4AC7D4}" v="3" dt="2026-03-07T09:12:21.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307" autoAdjust="0"/>
    <p:restoredTop sz="88615" autoAdjust="0"/>
  </p:normalViewPr>
  <p:slideViewPr>
    <p:cSldViewPr snapToGrid="0">
      <p:cViewPr varScale="1">
        <p:scale>
          <a:sx n="74" d="100"/>
          <a:sy n="74" d="100"/>
        </p:scale>
        <p:origin x="4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7B648A43-9DC0-4722-B9CA-0E718B52FA4A}"/>
    <pc:docChg chg="undo custSel mod addSld delSld modSld">
      <pc:chgData name="TOMMASINI ALBERTO" userId="8c013d22-ceb2-4014-ae73-ac062752c54f" providerId="ADAL" clId="{7B648A43-9DC0-4722-B9CA-0E718B52FA4A}" dt="2026-03-07T09:15:00.812" v="13" actId="47"/>
      <pc:docMkLst>
        <pc:docMk/>
      </pc:docMkLst>
      <pc:sldChg chg="addSp delSp modSp mod">
        <pc:chgData name="TOMMASINI ALBERTO" userId="8c013d22-ceb2-4014-ae73-ac062752c54f" providerId="ADAL" clId="{7B648A43-9DC0-4722-B9CA-0E718B52FA4A}" dt="2026-03-07T09:12:25.251" v="3" actId="1076"/>
        <pc:sldMkLst>
          <pc:docMk/>
          <pc:sldMk cId="0" sldId="285"/>
        </pc:sldMkLst>
        <pc:picChg chg="add mod">
          <ac:chgData name="TOMMASINI ALBERTO" userId="8c013d22-ceb2-4014-ae73-ac062752c54f" providerId="ADAL" clId="{7B648A43-9DC0-4722-B9CA-0E718B52FA4A}" dt="2026-03-07T09:12:25.251" v="3" actId="1076"/>
          <ac:picMkLst>
            <pc:docMk/>
            <pc:sldMk cId="0" sldId="285"/>
            <ac:picMk id="6" creationId="{5281CB18-7638-59AD-DF82-9A5C7C97B12F}"/>
          </ac:picMkLst>
        </pc:picChg>
        <pc:picChg chg="del">
          <ac:chgData name="TOMMASINI ALBERTO" userId="8c013d22-ceb2-4014-ae73-ac062752c54f" providerId="ADAL" clId="{7B648A43-9DC0-4722-B9CA-0E718B52FA4A}" dt="2026-03-07T09:12:21.392" v="1" actId="478"/>
          <ac:picMkLst>
            <pc:docMk/>
            <pc:sldMk cId="0" sldId="285"/>
            <ac:picMk id="1026" creationId="{536BB929-0079-3198-D088-0D5B57BA1244}"/>
          </ac:picMkLst>
        </pc:picChg>
      </pc:sldChg>
      <pc:sldChg chg="modSp mod">
        <pc:chgData name="TOMMASINI ALBERTO" userId="8c013d22-ceb2-4014-ae73-ac062752c54f" providerId="ADAL" clId="{7B648A43-9DC0-4722-B9CA-0E718B52FA4A}" dt="2026-03-07T09:12:37.085" v="5" actId="14100"/>
        <pc:sldMkLst>
          <pc:docMk/>
          <pc:sldMk cId="0" sldId="450"/>
        </pc:sldMkLst>
        <pc:picChg chg="mod">
          <ac:chgData name="TOMMASINI ALBERTO" userId="8c013d22-ceb2-4014-ae73-ac062752c54f" providerId="ADAL" clId="{7B648A43-9DC0-4722-B9CA-0E718B52FA4A}" dt="2026-03-07T09:12:37.085" v="5" actId="14100"/>
          <ac:picMkLst>
            <pc:docMk/>
            <pc:sldMk cId="0" sldId="450"/>
            <ac:picMk id="5" creationId="{167D7B83-5CFB-4300-9BCD-3101DB07A63A}"/>
          </ac:picMkLst>
        </pc:picChg>
      </pc:sldChg>
      <pc:sldChg chg="del">
        <pc:chgData name="TOMMASINI ALBERTO" userId="8c013d22-ceb2-4014-ae73-ac062752c54f" providerId="ADAL" clId="{7B648A43-9DC0-4722-B9CA-0E718B52FA4A}" dt="2026-03-07T09:13:50.450" v="12" actId="47"/>
        <pc:sldMkLst>
          <pc:docMk/>
          <pc:sldMk cId="688498581" sldId="885"/>
        </pc:sldMkLst>
      </pc:sldChg>
      <pc:sldChg chg="del">
        <pc:chgData name="TOMMASINI ALBERTO" userId="8c013d22-ceb2-4014-ae73-ac062752c54f" providerId="ADAL" clId="{7B648A43-9DC0-4722-B9CA-0E718B52FA4A}" dt="2026-03-07T09:15:00.812" v="13" actId="47"/>
        <pc:sldMkLst>
          <pc:docMk/>
          <pc:sldMk cId="2145861340" sldId="908"/>
        </pc:sldMkLst>
      </pc:sldChg>
      <pc:sldChg chg="addSp delSp modSp mod">
        <pc:chgData name="TOMMASINI ALBERTO" userId="8c013d22-ceb2-4014-ae73-ac062752c54f" providerId="ADAL" clId="{7B648A43-9DC0-4722-B9CA-0E718B52FA4A}" dt="2026-03-07T09:13:10.720" v="9" actId="14861"/>
        <pc:sldMkLst>
          <pc:docMk/>
          <pc:sldMk cId="4083632333" sldId="2196"/>
        </pc:sldMkLst>
        <pc:picChg chg="del">
          <ac:chgData name="TOMMASINI ALBERTO" userId="8c013d22-ceb2-4014-ae73-ac062752c54f" providerId="ADAL" clId="{7B648A43-9DC0-4722-B9CA-0E718B52FA4A}" dt="2026-03-07T09:13:03.593" v="6" actId="478"/>
          <ac:picMkLst>
            <pc:docMk/>
            <pc:sldMk cId="4083632333" sldId="2196"/>
            <ac:picMk id="3" creationId="{64D62DBB-9DA3-0C7A-D0F0-4DAAD03BBEBA}"/>
          </ac:picMkLst>
        </pc:picChg>
        <pc:picChg chg="add mod">
          <ac:chgData name="TOMMASINI ALBERTO" userId="8c013d22-ceb2-4014-ae73-ac062752c54f" providerId="ADAL" clId="{7B648A43-9DC0-4722-B9CA-0E718B52FA4A}" dt="2026-03-07T09:13:10.720" v="9" actId="14861"/>
          <ac:picMkLst>
            <pc:docMk/>
            <pc:sldMk cId="4083632333" sldId="2196"/>
            <ac:picMk id="4" creationId="{4D32E3A7-E9BE-57E3-3C47-8F39D4A99858}"/>
          </ac:picMkLst>
        </pc:picChg>
      </pc:sldChg>
      <pc:sldChg chg="addSp new mod">
        <pc:chgData name="TOMMASINI ALBERTO" userId="8c013d22-ceb2-4014-ae73-ac062752c54f" providerId="ADAL" clId="{7B648A43-9DC0-4722-B9CA-0E718B52FA4A}" dt="2026-03-07T09:13:46.772" v="11" actId="22"/>
        <pc:sldMkLst>
          <pc:docMk/>
          <pc:sldMk cId="2701526449" sldId="2226"/>
        </pc:sldMkLst>
        <pc:picChg chg="add">
          <ac:chgData name="TOMMASINI ALBERTO" userId="8c013d22-ceb2-4014-ae73-ac062752c54f" providerId="ADAL" clId="{7B648A43-9DC0-4722-B9CA-0E718B52FA4A}" dt="2026-03-07T09:13:46.772" v="11" actId="22"/>
          <ac:picMkLst>
            <pc:docMk/>
            <pc:sldMk cId="2701526449" sldId="2226"/>
            <ac:picMk id="3" creationId="{14D8BD96-94CE-6DD8-3A10-F3C3963427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B457C-BFDD-48CD-8ECD-CBDDBC2D4E1E}" type="datetimeFigureOut">
              <a:rPr lang="it-IT" smtClean="0"/>
              <a:t>07/03/2026</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D3972-1BAF-4870-8D69-05E9CA4EEE3F}" type="slidenum">
              <a:rPr lang="it-IT" smtClean="0"/>
              <a:t>‹#›</a:t>
            </a:fld>
            <a:endParaRPr lang="it-IT"/>
          </a:p>
        </p:txBody>
      </p:sp>
    </p:spTree>
    <p:extLst>
      <p:ext uri="{BB962C8B-B14F-4D97-AF65-F5344CB8AC3E}">
        <p14:creationId xmlns:p14="http://schemas.microsoft.com/office/powerpoint/2010/main" val="96960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E7B12B4-B4EC-854C-19EB-E55F8611F6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F711DBF-92CC-57B1-5333-19D5812A4972}"/>
              </a:ext>
            </a:extLst>
          </p:cNvPr>
          <p:cNvSpPr>
            <a:spLocks noGrp="1"/>
          </p:cNvSpPr>
          <p:nvPr>
            <p:ph type="body" idx="1"/>
          </p:nvPr>
        </p:nvSpPr>
        <p:spPr/>
        <p:txBody>
          <a:bodyPr/>
          <a:lstStyle/>
          <a:p>
            <a:pPr>
              <a:defRPr/>
            </a:pPr>
            <a:endParaRPr lang="it-IT" dirty="0">
              <a:ea typeface="ＭＳ Ｐゴシック" charset="0"/>
            </a:endParaRPr>
          </a:p>
        </p:txBody>
      </p:sp>
      <p:sp>
        <p:nvSpPr>
          <p:cNvPr id="7172" name="Slide Number Placeholder 3">
            <a:extLst>
              <a:ext uri="{FF2B5EF4-FFF2-40B4-BE49-F238E27FC236}">
                <a16:creationId xmlns:a16="http://schemas.microsoft.com/office/drawing/2014/main" id="{7C525250-DE2F-8D7F-A2D3-23CE0D6F3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3BC9AE4-71D5-413B-A69A-3A585E9B66A9}" type="slidenum">
              <a:rPr lang="it-IT" altLang="it-IT" smtClean="0"/>
              <a:pPr/>
              <a:t>3</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62</a:t>
            </a:fld>
            <a:endParaRPr lang="it-IT"/>
          </a:p>
        </p:txBody>
      </p:sp>
    </p:spTree>
    <p:extLst>
      <p:ext uri="{BB962C8B-B14F-4D97-AF65-F5344CB8AC3E}">
        <p14:creationId xmlns:p14="http://schemas.microsoft.com/office/powerpoint/2010/main" val="290292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63</a:t>
            </a:fld>
            <a:endParaRPr lang="it-IT"/>
          </a:p>
        </p:txBody>
      </p:sp>
    </p:spTree>
    <p:extLst>
      <p:ext uri="{BB962C8B-B14F-4D97-AF65-F5344CB8AC3E}">
        <p14:creationId xmlns:p14="http://schemas.microsoft.com/office/powerpoint/2010/main" val="202101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6D3972-1BAF-4870-8D69-05E9CA4EEE3F}" type="slidenum">
              <a:rPr lang="it-IT" smtClean="0"/>
              <a:t>64</a:t>
            </a:fld>
            <a:endParaRPr lang="it-IT"/>
          </a:p>
        </p:txBody>
      </p:sp>
    </p:spTree>
    <p:extLst>
      <p:ext uri="{BB962C8B-B14F-4D97-AF65-F5344CB8AC3E}">
        <p14:creationId xmlns:p14="http://schemas.microsoft.com/office/powerpoint/2010/main" val="1730579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73</a:t>
            </a:fld>
            <a:endParaRPr lang="it-IT"/>
          </a:p>
        </p:txBody>
      </p:sp>
    </p:spTree>
    <p:extLst>
      <p:ext uri="{BB962C8B-B14F-4D97-AF65-F5344CB8AC3E}">
        <p14:creationId xmlns:p14="http://schemas.microsoft.com/office/powerpoint/2010/main" val="398634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99</a:t>
            </a:fld>
            <a:endParaRPr lang="it-IT"/>
          </a:p>
        </p:txBody>
      </p:sp>
    </p:spTree>
    <p:extLst>
      <p:ext uri="{BB962C8B-B14F-4D97-AF65-F5344CB8AC3E}">
        <p14:creationId xmlns:p14="http://schemas.microsoft.com/office/powerpoint/2010/main" val="65557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56D3972-1BAF-4870-8D69-05E9CA4EEE3F}" type="slidenum">
              <a:rPr lang="it-IT" smtClean="0"/>
              <a:t>10</a:t>
            </a:fld>
            <a:endParaRPr lang="it-IT"/>
          </a:p>
        </p:txBody>
      </p:sp>
    </p:spTree>
    <p:extLst>
      <p:ext uri="{BB962C8B-B14F-4D97-AF65-F5344CB8AC3E}">
        <p14:creationId xmlns:p14="http://schemas.microsoft.com/office/powerpoint/2010/main" val="153504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1E73181B-8CC6-4EB6-BF9A-72A8FBCE1EC0}" type="slidenum">
              <a:rPr lang="it-IT" smtClean="0"/>
              <a:t>12</a:t>
            </a:fld>
            <a:endParaRPr lang="it-IT"/>
          </a:p>
        </p:txBody>
      </p:sp>
    </p:spTree>
    <p:extLst>
      <p:ext uri="{BB962C8B-B14F-4D97-AF65-F5344CB8AC3E}">
        <p14:creationId xmlns:p14="http://schemas.microsoft.com/office/powerpoint/2010/main" val="255015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56D3972-1BAF-4870-8D69-05E9CA4EEE3F}" type="slidenum">
              <a:rPr lang="it-IT" smtClean="0"/>
              <a:t>15</a:t>
            </a:fld>
            <a:endParaRPr lang="it-IT"/>
          </a:p>
        </p:txBody>
      </p:sp>
    </p:spTree>
    <p:extLst>
      <p:ext uri="{BB962C8B-B14F-4D97-AF65-F5344CB8AC3E}">
        <p14:creationId xmlns:p14="http://schemas.microsoft.com/office/powerpoint/2010/main" val="2499060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3182E07-F76D-490A-8E72-32AA00748D71}" type="slidenum">
              <a:rPr lang="it-IT" smtClean="0"/>
              <a:pPr/>
              <a:t>21</a:t>
            </a:fld>
            <a:endParaRPr lang="it-IT"/>
          </a:p>
        </p:txBody>
      </p:sp>
    </p:spTree>
    <p:extLst>
      <p:ext uri="{BB962C8B-B14F-4D97-AF65-F5344CB8AC3E}">
        <p14:creationId xmlns:p14="http://schemas.microsoft.com/office/powerpoint/2010/main" val="333358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6D3972-1BAF-4870-8D69-05E9CA4EEE3F}" type="slidenum">
              <a:rPr lang="it-IT" smtClean="0"/>
              <a:t>35</a:t>
            </a:fld>
            <a:endParaRPr lang="it-IT"/>
          </a:p>
        </p:txBody>
      </p:sp>
    </p:spTree>
    <p:extLst>
      <p:ext uri="{BB962C8B-B14F-4D97-AF65-F5344CB8AC3E}">
        <p14:creationId xmlns:p14="http://schemas.microsoft.com/office/powerpoint/2010/main" val="347981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F041-FF7F-1E6E-BB4B-425502E33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AEAE0-69DE-0C64-558A-71CF4B1FB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AEAC6-C7F4-C040-8241-7DC33A5D4643}"/>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D98FD841-E505-9938-98CB-A2523F8D07A0}"/>
              </a:ext>
            </a:extLst>
          </p:cNvPr>
          <p:cNvSpPr>
            <a:spLocks noGrp="1"/>
          </p:cNvSpPr>
          <p:nvPr>
            <p:ph type="sldNum" sz="quarter" idx="5"/>
          </p:nvPr>
        </p:nvSpPr>
        <p:spPr/>
        <p:txBody>
          <a:bodyPr/>
          <a:lstStyle/>
          <a:p>
            <a:fld id="{E56D3972-1BAF-4870-8D69-05E9CA4EEE3F}" type="slidenum">
              <a:rPr lang="it-IT" smtClean="0"/>
              <a:t>41</a:t>
            </a:fld>
            <a:endParaRPr lang="it-IT"/>
          </a:p>
        </p:txBody>
      </p:sp>
    </p:spTree>
    <p:extLst>
      <p:ext uri="{BB962C8B-B14F-4D97-AF65-F5344CB8AC3E}">
        <p14:creationId xmlns:p14="http://schemas.microsoft.com/office/powerpoint/2010/main" val="105751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50</a:t>
            </a:fld>
            <a:endParaRPr lang="it-IT"/>
          </a:p>
        </p:txBody>
      </p:sp>
    </p:spTree>
    <p:extLst>
      <p:ext uri="{BB962C8B-B14F-4D97-AF65-F5344CB8AC3E}">
        <p14:creationId xmlns:p14="http://schemas.microsoft.com/office/powerpoint/2010/main" val="348859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53A236EB-6D98-4FEA-9BA4-2E5A01D815EB}" type="slidenum">
              <a:rPr lang="it-IT" smtClean="0"/>
              <a:t>52</a:t>
            </a:fld>
            <a:endParaRPr lang="it-IT"/>
          </a:p>
        </p:txBody>
      </p:sp>
    </p:spTree>
    <p:extLst>
      <p:ext uri="{BB962C8B-B14F-4D97-AF65-F5344CB8AC3E}">
        <p14:creationId xmlns:p14="http://schemas.microsoft.com/office/powerpoint/2010/main" val="3718275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262C-ED3E-4EB6-B9A1-5168174639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1E6D5C9D-94F2-49DD-8409-FB4B44BFE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15CCC023-129F-4845-9131-E47BE8DF6AB3}"/>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5" name="Footer Placeholder 4">
            <a:extLst>
              <a:ext uri="{FF2B5EF4-FFF2-40B4-BE49-F238E27FC236}">
                <a16:creationId xmlns:a16="http://schemas.microsoft.com/office/drawing/2014/main" id="{5447A9CE-7F25-44FD-A150-3886F1F3254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715EA3-A78B-48C5-9AE5-07E89C151A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465123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FE883-27EA-4FF9-94D5-07DC3A9B927B}"/>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4DDB27E-8C75-4427-B14A-0C38206CC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B739C496-B303-4C35-B5A0-AE71F3C9DC1D}"/>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5" name="Footer Placeholder 4">
            <a:extLst>
              <a:ext uri="{FF2B5EF4-FFF2-40B4-BE49-F238E27FC236}">
                <a16:creationId xmlns:a16="http://schemas.microsoft.com/office/drawing/2014/main" id="{B961E00C-9266-4F41-8D5F-95511E4B8F9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E27CA02-3611-420B-B740-1C49477CD76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04634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C1974-1395-4428-AFFB-6558133085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8DAE611-3F67-43F3-A0FE-26A8BC00C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7118EED-6A96-496D-BFA6-2798597D8EE9}"/>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5" name="Footer Placeholder 4">
            <a:extLst>
              <a:ext uri="{FF2B5EF4-FFF2-40B4-BE49-F238E27FC236}">
                <a16:creationId xmlns:a16="http://schemas.microsoft.com/office/drawing/2014/main" id="{370DB7A5-10B5-4636-AADD-42DFC9F64DB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F7D10-AFC2-45B0-A47F-5377F97705F8}"/>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4054832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p>
            <a:r>
              <a:rPr lang="it-IT"/>
              <a:t>Fare clic per modificare lo stile del titolo</a:t>
            </a:r>
          </a:p>
        </p:txBody>
      </p:sp>
      <p:sp>
        <p:nvSpPr>
          <p:cNvPr id="3" name="Segnaposto SmartArt 2"/>
          <p:cNvSpPr>
            <a:spLocks noGrp="1"/>
          </p:cNvSpPr>
          <p:nvPr>
            <p:ph type="dgm" idx="1"/>
          </p:nvPr>
        </p:nvSpPr>
        <p:spPr>
          <a:xfrm>
            <a:off x="609600" y="1600201"/>
            <a:ext cx="10972800" cy="4525963"/>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40AE6D-07BD-4222-9438-10C98F694EE6}" type="slidenum">
              <a:rPr lang="it-IT" altLang="it-IT">
                <a:solidFill>
                  <a:srgbClr val="000000"/>
                </a:solidFill>
              </a:rPr>
              <a:pPr>
                <a:defRPr/>
              </a:pPr>
              <a:t>‹#›</a:t>
            </a:fld>
            <a:endParaRPr lang="it-IT" altLang="it-IT">
              <a:solidFill>
                <a:srgbClr val="000000"/>
              </a:solidFill>
            </a:endParaRPr>
          </a:p>
        </p:txBody>
      </p:sp>
    </p:spTree>
    <p:extLst>
      <p:ext uri="{BB962C8B-B14F-4D97-AF65-F5344CB8AC3E}">
        <p14:creationId xmlns:p14="http://schemas.microsoft.com/office/powerpoint/2010/main" val="1728216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DAE31F35-19B0-4F93-A30A-2CECABB8FF5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BC9B41ED-D952-4A39-9E27-FE38F0E7EA7D}"/>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EE53CBF7-F0A5-470C-9972-FDA206AB459E}"/>
              </a:ext>
            </a:extLst>
          </p:cNvPr>
          <p:cNvSpPr>
            <a:spLocks noGrp="1" noChangeArrowheads="1"/>
          </p:cNvSpPr>
          <p:nvPr>
            <p:ph type="sldNum" sz="quarter" idx="12"/>
          </p:nvPr>
        </p:nvSpPr>
        <p:spPr>
          <a:ln/>
        </p:spPr>
        <p:txBody>
          <a:bodyPr/>
          <a:lstStyle>
            <a:lvl1pPr>
              <a:defRPr/>
            </a:lvl1pPr>
          </a:lstStyle>
          <a:p>
            <a:fld id="{0A9E7495-8DF4-4424-A0EC-0C5853E20126}" type="slidenum">
              <a:rPr lang="it-IT" altLang="it-IT"/>
              <a:pPr/>
              <a:t>‹#›</a:t>
            </a:fld>
            <a:endParaRPr lang="it-IT" altLang="it-IT"/>
          </a:p>
        </p:txBody>
      </p:sp>
    </p:spTree>
    <p:extLst>
      <p:ext uri="{BB962C8B-B14F-4D97-AF65-F5344CB8AC3E}">
        <p14:creationId xmlns:p14="http://schemas.microsoft.com/office/powerpoint/2010/main" val="269504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007CE-A28A-4E76-9F3C-7B3AADCF5664}"/>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2D85453A-0BEE-4AE8-978E-24F4A504B6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E54A8DD-C761-49D4-B1D3-985E1379F352}"/>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5" name="Footer Placeholder 4">
            <a:extLst>
              <a:ext uri="{FF2B5EF4-FFF2-40B4-BE49-F238E27FC236}">
                <a16:creationId xmlns:a16="http://schemas.microsoft.com/office/drawing/2014/main" id="{1EB9EEB0-5914-42FE-BEDE-D23D15CB7A4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945610E-8056-4812-9150-CE5B57B1992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59333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10304-FE3D-4242-B10C-8C9B98D35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16F44C9-B021-4053-AA20-444AA16EB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60809-C831-4F47-AB61-E860EA063662}"/>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5" name="Footer Placeholder 4">
            <a:extLst>
              <a:ext uri="{FF2B5EF4-FFF2-40B4-BE49-F238E27FC236}">
                <a16:creationId xmlns:a16="http://schemas.microsoft.com/office/drawing/2014/main" id="{0A7729C5-844C-46D0-9015-C745A02BFF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D271FB0-2077-49A9-A79D-9082FCEE36F4}"/>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82368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27F3-E3A2-488E-B15A-297605ADC5C2}"/>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0C5127A-93C7-4936-8CFD-85AEC241B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B6582F-03D9-452C-8FFC-57DE3427DB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E6BBB572-B33A-4ED1-902A-D7C67A37F985}"/>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6" name="Footer Placeholder 5">
            <a:extLst>
              <a:ext uri="{FF2B5EF4-FFF2-40B4-BE49-F238E27FC236}">
                <a16:creationId xmlns:a16="http://schemas.microsoft.com/office/drawing/2014/main" id="{B27D17F3-64B8-424A-BA89-8713CD62740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B44BBA0-B489-40A7-885A-DD20B8FA7931}"/>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63239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26D2-84FA-4039-83A0-7598E705FB96}"/>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A8ECB3B6-A693-47E1-AE44-11FB21B52E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2C975F-C2D5-4CD3-B17F-25F0123AD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75D1673-D909-4CE2-9882-FE0012E1D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00C96-F6D0-4EBB-A67F-AAE46E818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A0ADCCB-25DE-4826-8E6A-FEFFC82A2B93}"/>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8" name="Footer Placeholder 7">
            <a:extLst>
              <a:ext uri="{FF2B5EF4-FFF2-40B4-BE49-F238E27FC236}">
                <a16:creationId xmlns:a16="http://schemas.microsoft.com/office/drawing/2014/main" id="{C749DDEB-8500-49C2-9328-1A918CD2EE1F}"/>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3C488531-5FA5-455D-A8E0-A078BEAB8D5A}"/>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04226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2A57-44B7-47F8-8E5F-5F145D9D90A3}"/>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C9C3E17E-96DC-4F76-8DA7-5A69EF620E19}"/>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4" name="Footer Placeholder 3">
            <a:extLst>
              <a:ext uri="{FF2B5EF4-FFF2-40B4-BE49-F238E27FC236}">
                <a16:creationId xmlns:a16="http://schemas.microsoft.com/office/drawing/2014/main" id="{3E6C667A-0EF9-456A-A353-549360FCF7BA}"/>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59D2AE2-9DD0-4FB7-BB72-A21D3A8ACEDB}"/>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38420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3EFBD-E07E-4750-BEC1-63B88B5AE010}"/>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3" name="Footer Placeholder 2">
            <a:extLst>
              <a:ext uri="{FF2B5EF4-FFF2-40B4-BE49-F238E27FC236}">
                <a16:creationId xmlns:a16="http://schemas.microsoft.com/office/drawing/2014/main" id="{4296E8B7-9C36-45F4-829B-16D4E241A130}"/>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AF8FE94-AE16-4407-83C1-BB2CBCC09F8E}"/>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166637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E90A-EAEB-4BF3-A283-9EBAE2E69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6C0DE45-B9EF-4E5F-8DD7-06A1A9765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E699F6AF-BF9B-4740-8200-4232E067A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996B4-8126-4DB8-BA4B-B6F6F203CF07}"/>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6" name="Footer Placeholder 5">
            <a:extLst>
              <a:ext uri="{FF2B5EF4-FFF2-40B4-BE49-F238E27FC236}">
                <a16:creationId xmlns:a16="http://schemas.microsoft.com/office/drawing/2014/main" id="{E45A8AA5-5492-4051-AACC-903A5557B3C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3BFD5A9-05E3-4FEF-AF6C-F221365E2926}"/>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2791895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1A64-A256-4A0D-BAD5-8F19E8DB4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DD5108C0-8887-4158-ABE6-458FF2CBF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9F229FE7-FFF0-4446-B6ED-AACE87203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77890-BC79-4DFD-907A-F055FF2C4025}"/>
              </a:ext>
            </a:extLst>
          </p:cNvPr>
          <p:cNvSpPr>
            <a:spLocks noGrp="1"/>
          </p:cNvSpPr>
          <p:nvPr>
            <p:ph type="dt" sz="half" idx="10"/>
          </p:nvPr>
        </p:nvSpPr>
        <p:spPr/>
        <p:txBody>
          <a:bodyPr/>
          <a:lstStyle/>
          <a:p>
            <a:fld id="{A0B33E83-5B70-478A-811F-D68EF46544F0}" type="datetimeFigureOut">
              <a:rPr lang="it-IT" smtClean="0"/>
              <a:t>07/03/2026</a:t>
            </a:fld>
            <a:endParaRPr lang="it-IT"/>
          </a:p>
        </p:txBody>
      </p:sp>
      <p:sp>
        <p:nvSpPr>
          <p:cNvPr id="6" name="Footer Placeholder 5">
            <a:extLst>
              <a:ext uri="{FF2B5EF4-FFF2-40B4-BE49-F238E27FC236}">
                <a16:creationId xmlns:a16="http://schemas.microsoft.com/office/drawing/2014/main" id="{E8584AA8-A2DD-439D-AB01-1745BE0D1CA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40212BE5-4667-4A65-9766-DDCF606447FC}"/>
              </a:ext>
            </a:extLst>
          </p:cNvPr>
          <p:cNvSpPr>
            <a:spLocks noGrp="1"/>
          </p:cNvSpPr>
          <p:nvPr>
            <p:ph type="sldNum" sz="quarter" idx="12"/>
          </p:nvPr>
        </p:nvSpPr>
        <p:spPr/>
        <p:txBody>
          <a:bodyPr/>
          <a:lstStyle/>
          <a:p>
            <a:fld id="{C4E3D03F-1C1C-44C3-AC98-472873C54907}" type="slidenum">
              <a:rPr lang="it-IT" smtClean="0"/>
              <a:t>‹#›</a:t>
            </a:fld>
            <a:endParaRPr lang="it-IT"/>
          </a:p>
        </p:txBody>
      </p:sp>
    </p:spTree>
    <p:extLst>
      <p:ext uri="{BB962C8B-B14F-4D97-AF65-F5344CB8AC3E}">
        <p14:creationId xmlns:p14="http://schemas.microsoft.com/office/powerpoint/2010/main" val="329031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4D6E4-55BA-4759-8E16-845139665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A42052D-1DEA-41CE-8F20-4F78A844E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776D6B5-728B-402A-8C13-A20A5625D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B33E83-5B70-478A-811F-D68EF46544F0}" type="datetimeFigureOut">
              <a:rPr lang="it-IT" smtClean="0"/>
              <a:t>07/03/2026</a:t>
            </a:fld>
            <a:endParaRPr lang="it-IT"/>
          </a:p>
        </p:txBody>
      </p:sp>
      <p:sp>
        <p:nvSpPr>
          <p:cNvPr id="5" name="Footer Placeholder 4">
            <a:extLst>
              <a:ext uri="{FF2B5EF4-FFF2-40B4-BE49-F238E27FC236}">
                <a16:creationId xmlns:a16="http://schemas.microsoft.com/office/drawing/2014/main" id="{6993A8FD-C903-4A89-8E3B-F97652A5E3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1B6477CF-C2CB-47D4-AA2B-2815B088D8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3D03F-1C1C-44C3-AC98-472873C54907}" type="slidenum">
              <a:rPr lang="it-IT" smtClean="0"/>
              <a:t>‹#›</a:t>
            </a:fld>
            <a:endParaRPr lang="it-IT"/>
          </a:p>
        </p:txBody>
      </p:sp>
    </p:spTree>
    <p:extLst>
      <p:ext uri="{BB962C8B-B14F-4D97-AF65-F5344CB8AC3E}">
        <p14:creationId xmlns:p14="http://schemas.microsoft.com/office/powerpoint/2010/main" val="381320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08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0DAF4-A22F-98B1-CC74-97D774BE07CB}"/>
              </a:ext>
            </a:extLst>
          </p:cNvPr>
          <p:cNvSpPr txBox="1"/>
          <p:nvPr/>
        </p:nvSpPr>
        <p:spPr>
          <a:xfrm>
            <a:off x="4616009" y="521176"/>
            <a:ext cx="6943572" cy="1815882"/>
          </a:xfrm>
          <a:prstGeom prst="rect">
            <a:avLst/>
          </a:prstGeom>
          <a:noFill/>
        </p:spPr>
        <p:txBody>
          <a:bodyPr wrap="square" rtlCol="0">
            <a:spAutoFit/>
          </a:bodyPr>
          <a:lstStyle/>
          <a:p>
            <a:r>
              <a:rPr lang="it-IT" sz="2800" b="1" dirty="0"/>
              <a:t>Rudolf </a:t>
            </a:r>
            <a:r>
              <a:rPr lang="it-IT" sz="2800" b="1" dirty="0" err="1"/>
              <a:t>Virkow</a:t>
            </a:r>
            <a:endParaRPr lang="it-IT" sz="2800" b="1" dirty="0"/>
          </a:p>
          <a:p>
            <a:r>
              <a:rPr lang="it-IT" sz="2800" dirty="0"/>
              <a:t>La cellula è «l’unità di base della malattia ed anche l’unità di base della salute e della vita stessa» </a:t>
            </a:r>
            <a:r>
              <a:rPr lang="it-IT" sz="2800" b="1" dirty="0">
                <a:highlight>
                  <a:srgbClr val="FFFF00"/>
                </a:highlight>
              </a:rPr>
              <a:t>1855</a:t>
            </a:r>
          </a:p>
        </p:txBody>
      </p:sp>
      <p:sp>
        <p:nvSpPr>
          <p:cNvPr id="5" name="TextBox 4">
            <a:extLst>
              <a:ext uri="{FF2B5EF4-FFF2-40B4-BE49-F238E27FC236}">
                <a16:creationId xmlns:a16="http://schemas.microsoft.com/office/drawing/2014/main" id="{4CBB069F-ADB2-0160-BD8D-90DC63503930}"/>
              </a:ext>
            </a:extLst>
          </p:cNvPr>
          <p:cNvSpPr txBox="1"/>
          <p:nvPr/>
        </p:nvSpPr>
        <p:spPr>
          <a:xfrm>
            <a:off x="4573940" y="2479092"/>
            <a:ext cx="3325090" cy="584775"/>
          </a:xfrm>
          <a:prstGeom prst="rect">
            <a:avLst/>
          </a:prstGeom>
          <a:noFill/>
        </p:spPr>
        <p:txBody>
          <a:bodyPr wrap="square" rtlCol="0">
            <a:spAutoFit/>
          </a:bodyPr>
          <a:lstStyle/>
          <a:p>
            <a:r>
              <a:rPr lang="it-IT" sz="3200" b="1" dirty="0">
                <a:solidFill>
                  <a:srgbClr val="0070C0"/>
                </a:solidFill>
              </a:rPr>
              <a:t>Patologia cellulare</a:t>
            </a:r>
          </a:p>
        </p:txBody>
      </p:sp>
      <p:pic>
        <p:nvPicPr>
          <p:cNvPr id="7" name="Picture 6">
            <a:extLst>
              <a:ext uri="{FF2B5EF4-FFF2-40B4-BE49-F238E27FC236}">
                <a16:creationId xmlns:a16="http://schemas.microsoft.com/office/drawing/2014/main" id="{B7A9C326-3152-D778-58CA-63F1546E420B}"/>
              </a:ext>
            </a:extLst>
          </p:cNvPr>
          <p:cNvPicPr>
            <a:picLocks noChangeAspect="1"/>
          </p:cNvPicPr>
          <p:nvPr/>
        </p:nvPicPr>
        <p:blipFill>
          <a:blip r:embed="rId3"/>
          <a:stretch>
            <a:fillRect/>
          </a:stretch>
        </p:blipFill>
        <p:spPr>
          <a:xfrm>
            <a:off x="4616009" y="3505089"/>
            <a:ext cx="3730947" cy="1946728"/>
          </a:xfrm>
          <a:prstGeom prst="rect">
            <a:avLst/>
          </a:prstGeom>
        </p:spPr>
      </p:pic>
      <p:sp>
        <p:nvSpPr>
          <p:cNvPr id="8" name="TextBox 7">
            <a:extLst>
              <a:ext uri="{FF2B5EF4-FFF2-40B4-BE49-F238E27FC236}">
                <a16:creationId xmlns:a16="http://schemas.microsoft.com/office/drawing/2014/main" id="{B07384AF-797A-0514-9AF1-BB9821A88712}"/>
              </a:ext>
            </a:extLst>
          </p:cNvPr>
          <p:cNvSpPr txBox="1"/>
          <p:nvPr/>
        </p:nvSpPr>
        <p:spPr>
          <a:xfrm>
            <a:off x="4573940" y="5593851"/>
            <a:ext cx="3815083" cy="461665"/>
          </a:xfrm>
          <a:prstGeom prst="rect">
            <a:avLst/>
          </a:prstGeom>
          <a:noFill/>
        </p:spPr>
        <p:txBody>
          <a:bodyPr wrap="none" rtlCol="0">
            <a:spAutoFit/>
          </a:bodyPr>
          <a:lstStyle/>
          <a:p>
            <a:r>
              <a:rPr lang="it-IT" sz="2400" dirty="0"/>
              <a:t>Robert Hooke 1665: CELLULA</a:t>
            </a:r>
          </a:p>
        </p:txBody>
      </p:sp>
      <p:pic>
        <p:nvPicPr>
          <p:cNvPr id="9" name="Picture 8">
            <a:extLst>
              <a:ext uri="{FF2B5EF4-FFF2-40B4-BE49-F238E27FC236}">
                <a16:creationId xmlns:a16="http://schemas.microsoft.com/office/drawing/2014/main" id="{F1C86C2A-8DAA-FC69-F22E-31F056D9BB52}"/>
              </a:ext>
            </a:extLst>
          </p:cNvPr>
          <p:cNvPicPr>
            <a:picLocks noChangeAspect="1"/>
          </p:cNvPicPr>
          <p:nvPr/>
        </p:nvPicPr>
        <p:blipFill>
          <a:blip r:embed="rId4"/>
          <a:stretch>
            <a:fillRect/>
          </a:stretch>
        </p:blipFill>
        <p:spPr>
          <a:xfrm>
            <a:off x="8946465" y="2173301"/>
            <a:ext cx="2408865" cy="4285000"/>
          </a:xfrm>
          <a:prstGeom prst="rect">
            <a:avLst/>
          </a:prstGeom>
        </p:spPr>
      </p:pic>
      <p:pic>
        <p:nvPicPr>
          <p:cNvPr id="11" name="Picture 10">
            <a:extLst>
              <a:ext uri="{FF2B5EF4-FFF2-40B4-BE49-F238E27FC236}">
                <a16:creationId xmlns:a16="http://schemas.microsoft.com/office/drawing/2014/main" id="{404ECE26-DDBA-0D54-650A-7C0D3A4C41CB}"/>
              </a:ext>
            </a:extLst>
          </p:cNvPr>
          <p:cNvPicPr>
            <a:picLocks noChangeAspect="1"/>
          </p:cNvPicPr>
          <p:nvPr/>
        </p:nvPicPr>
        <p:blipFill>
          <a:blip r:embed="rId5"/>
          <a:stretch>
            <a:fillRect/>
          </a:stretch>
        </p:blipFill>
        <p:spPr>
          <a:xfrm>
            <a:off x="452539" y="614574"/>
            <a:ext cx="3521892" cy="5440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4723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779F60-3737-91FA-3854-E33D36D130E9}"/>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EVOLUZIONE DELLA NECROSI</a:t>
            </a:r>
          </a:p>
        </p:txBody>
      </p:sp>
      <p:sp>
        <p:nvSpPr>
          <p:cNvPr id="3" name="TextBox 2">
            <a:extLst>
              <a:ext uri="{FF2B5EF4-FFF2-40B4-BE49-F238E27FC236}">
                <a16:creationId xmlns:a16="http://schemas.microsoft.com/office/drawing/2014/main" id="{F462AC5A-137B-AF32-10F8-7CACEC74613D}"/>
              </a:ext>
            </a:extLst>
          </p:cNvPr>
          <p:cNvSpPr txBox="1"/>
          <p:nvPr/>
        </p:nvSpPr>
        <p:spPr>
          <a:xfrm>
            <a:off x="440267" y="1253067"/>
            <a:ext cx="10625666" cy="3970318"/>
          </a:xfrm>
          <a:prstGeom prst="rect">
            <a:avLst/>
          </a:prstGeom>
          <a:noFill/>
        </p:spPr>
        <p:txBody>
          <a:bodyPr wrap="square" rtlCol="0">
            <a:spAutoFit/>
          </a:bodyPr>
          <a:lstStyle/>
          <a:p>
            <a:r>
              <a:rPr lang="it-IT" sz="2800" dirty="0"/>
              <a:t>Flogosi circostante</a:t>
            </a:r>
          </a:p>
          <a:p>
            <a:r>
              <a:rPr lang="it-IT" sz="2800" dirty="0"/>
              <a:t>Digestione del materiale e riassorbimento</a:t>
            </a:r>
          </a:p>
          <a:p>
            <a:r>
              <a:rPr lang="it-IT" sz="2800" dirty="0"/>
              <a:t>Organizzazione connettivale ----- Rigenerazione </a:t>
            </a:r>
          </a:p>
          <a:p>
            <a:endParaRPr lang="it-IT" sz="2800" dirty="0"/>
          </a:p>
          <a:p>
            <a:r>
              <a:rPr lang="it-IT" sz="2800" b="1" dirty="0"/>
              <a:t>Calcificazione</a:t>
            </a:r>
            <a:r>
              <a:rPr lang="it-IT" sz="2800" dirty="0"/>
              <a:t> (ateromi, cancro, TBC, valvole cardiache)</a:t>
            </a:r>
          </a:p>
          <a:p>
            <a:r>
              <a:rPr lang="it-IT" sz="2800" dirty="0"/>
              <a:t> (dipende da concentrazione di Ca, Fosfato e collagene)</a:t>
            </a:r>
          </a:p>
          <a:p>
            <a:endParaRPr lang="it-IT" sz="2800" dirty="0"/>
          </a:p>
          <a:p>
            <a:endParaRPr lang="it-IT" sz="2800" dirty="0"/>
          </a:p>
          <a:p>
            <a:r>
              <a:rPr lang="it-IT" sz="2800" dirty="0"/>
              <a:t>Ossificazione</a:t>
            </a:r>
          </a:p>
        </p:txBody>
      </p:sp>
      <p:sp>
        <p:nvSpPr>
          <p:cNvPr id="5" name="TextBox 4">
            <a:extLst>
              <a:ext uri="{FF2B5EF4-FFF2-40B4-BE49-F238E27FC236}">
                <a16:creationId xmlns:a16="http://schemas.microsoft.com/office/drawing/2014/main" id="{5DE79F6A-AF67-DFC5-1C80-B8395D5B1511}"/>
              </a:ext>
            </a:extLst>
          </p:cNvPr>
          <p:cNvSpPr txBox="1"/>
          <p:nvPr/>
        </p:nvSpPr>
        <p:spPr>
          <a:xfrm>
            <a:off x="5571581" y="3959938"/>
            <a:ext cx="4944534" cy="830997"/>
          </a:xfrm>
          <a:prstGeom prst="rect">
            <a:avLst/>
          </a:prstGeom>
          <a:noFill/>
        </p:spPr>
        <p:txBody>
          <a:bodyPr wrap="square" rtlCol="0">
            <a:spAutoFit/>
          </a:bodyPr>
          <a:lstStyle/>
          <a:p>
            <a:r>
              <a:rPr lang="it-IT" sz="2400" dirty="0"/>
              <a:t>Aggregati di aspetto amorfo basofili intra-extra-cellulari. Opachi agli Rx</a:t>
            </a:r>
          </a:p>
        </p:txBody>
      </p:sp>
      <p:pic>
        <p:nvPicPr>
          <p:cNvPr id="7" name="Picture 6">
            <a:extLst>
              <a:ext uri="{FF2B5EF4-FFF2-40B4-BE49-F238E27FC236}">
                <a16:creationId xmlns:a16="http://schemas.microsoft.com/office/drawing/2014/main" id="{7FA843FE-A7DA-5545-5D5B-DDF722074363}"/>
              </a:ext>
            </a:extLst>
          </p:cNvPr>
          <p:cNvPicPr>
            <a:picLocks noChangeAspect="1"/>
          </p:cNvPicPr>
          <p:nvPr/>
        </p:nvPicPr>
        <p:blipFill>
          <a:blip r:embed="rId2"/>
          <a:stretch>
            <a:fillRect/>
          </a:stretch>
        </p:blipFill>
        <p:spPr>
          <a:xfrm>
            <a:off x="9177761" y="321393"/>
            <a:ext cx="2166489" cy="350791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CBB442-DF67-748C-3C61-1FB2C5206B00}"/>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8CEA2E3C-8055-DEE3-9859-BC87F94C1602}"/>
              </a:ext>
            </a:extLst>
          </p:cNvPr>
          <p:cNvSpPr txBox="1"/>
          <p:nvPr/>
        </p:nvSpPr>
        <p:spPr>
          <a:xfrm>
            <a:off x="391886" y="1001485"/>
            <a:ext cx="10760529" cy="4832092"/>
          </a:xfrm>
          <a:prstGeom prst="rect">
            <a:avLst/>
          </a:prstGeom>
          <a:noFill/>
        </p:spPr>
        <p:txBody>
          <a:bodyPr wrap="square" rtlCol="0">
            <a:spAutoFit/>
          </a:bodyPr>
          <a:lstStyle/>
          <a:p>
            <a:r>
              <a:rPr lang="it-IT" sz="2800" b="1" dirty="0"/>
              <a:t>Qual è stata l’importanza degli studi di Virchow per la patologia?</a:t>
            </a:r>
          </a:p>
          <a:p>
            <a:endParaRPr lang="it-IT" sz="2800" dirty="0"/>
          </a:p>
          <a:p>
            <a:pPr marL="457200" indent="-457200">
              <a:buFont typeface="Wingdings" panose="05000000000000000000" pitchFamily="2" charset="2"/>
              <a:buChar char="q"/>
            </a:pPr>
            <a:r>
              <a:rPr lang="it-IT" sz="2800" dirty="0"/>
              <a:t>Comprendere che la patologia è la perturbazione di una somma di stati stazionari (omeostasi)</a:t>
            </a:r>
          </a:p>
          <a:p>
            <a:pPr marL="457200" indent="-457200">
              <a:buFont typeface="Wingdings" panose="05000000000000000000" pitchFamily="2" charset="2"/>
              <a:buChar char="q"/>
            </a:pPr>
            <a:r>
              <a:rPr lang="it-IT" sz="2800" dirty="0"/>
              <a:t>Comprendere che la cellula è l’unità di base della vita e anche della malattia </a:t>
            </a:r>
          </a:p>
          <a:p>
            <a:pPr marL="457200" indent="-457200">
              <a:buFont typeface="Wingdings" panose="05000000000000000000" pitchFamily="2" charset="2"/>
              <a:buChar char="q"/>
            </a:pPr>
            <a:r>
              <a:rPr lang="it-IT" sz="2800" dirty="0"/>
              <a:t>Capire che l’autofagia si sviluppa solo quando non basta più l’apoptosi</a:t>
            </a:r>
          </a:p>
          <a:p>
            <a:pPr marL="457200" indent="-457200">
              <a:buFont typeface="Wingdings" panose="05000000000000000000" pitchFamily="2" charset="2"/>
              <a:buChar char="q"/>
            </a:pPr>
            <a:r>
              <a:rPr lang="it-IT" sz="2800" dirty="0"/>
              <a:t>Capire che non esiste malattia che non passi dalla perdita delle cellule malate per necrosi </a:t>
            </a:r>
          </a:p>
          <a:p>
            <a:pPr marL="457200" indent="-457200">
              <a:buFont typeface="Wingdings" panose="05000000000000000000" pitchFamily="2" charset="2"/>
              <a:buChar char="q"/>
            </a:pPr>
            <a:endParaRPr lang="it-IT" sz="2800" dirty="0"/>
          </a:p>
          <a:p>
            <a:endParaRPr lang="it-IT" sz="2800" dirty="0"/>
          </a:p>
        </p:txBody>
      </p:sp>
    </p:spTree>
    <p:extLst>
      <p:ext uri="{BB962C8B-B14F-4D97-AF65-F5344CB8AC3E}">
        <p14:creationId xmlns:p14="http://schemas.microsoft.com/office/powerpoint/2010/main" val="3225683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B91F-DC98-5358-18D1-6DE3CCC7C2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D91B7F-3DFA-2E38-4F66-0433329097C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FB50C079-676A-8325-1833-1B0EFEB3B86A}"/>
              </a:ext>
            </a:extLst>
          </p:cNvPr>
          <p:cNvSpPr txBox="1"/>
          <p:nvPr/>
        </p:nvSpPr>
        <p:spPr>
          <a:xfrm>
            <a:off x="391886" y="1001485"/>
            <a:ext cx="10760529" cy="5262979"/>
          </a:xfrm>
          <a:prstGeom prst="rect">
            <a:avLst/>
          </a:prstGeom>
          <a:noFill/>
        </p:spPr>
        <p:txBody>
          <a:bodyPr wrap="square" rtlCol="0">
            <a:spAutoFit/>
          </a:bodyPr>
          <a:lstStyle/>
          <a:p>
            <a:r>
              <a:rPr lang="it-IT" sz="2800" b="1" dirty="0"/>
              <a:t>Lo studio della patologia è essenziale per tutti i seguenti tranne uno. Quale?</a:t>
            </a:r>
          </a:p>
          <a:p>
            <a:endParaRPr lang="it-IT" sz="2800" dirty="0"/>
          </a:p>
          <a:p>
            <a:pPr marL="457200" indent="-457200">
              <a:buFont typeface="Wingdings" panose="05000000000000000000" pitchFamily="2" charset="2"/>
              <a:buChar char="q"/>
            </a:pPr>
            <a:r>
              <a:rPr lang="it-IT" sz="2800" dirty="0"/>
              <a:t>Comprendere i fenomeni che collegano le cause alle malattie in modo da proporre interventi preventivi</a:t>
            </a:r>
          </a:p>
          <a:p>
            <a:pPr marL="457200" indent="-457200">
              <a:buFont typeface="Wingdings" panose="05000000000000000000" pitchFamily="2" charset="2"/>
              <a:buChar char="q"/>
            </a:pPr>
            <a:r>
              <a:rPr lang="it-IT" sz="2800" dirty="0"/>
              <a:t>Conoscere i marcatori dei processi patogenetici in modo da facilitare la diagnosi di una malattia</a:t>
            </a:r>
          </a:p>
          <a:p>
            <a:pPr marL="457200" indent="-457200">
              <a:buFont typeface="Wingdings" panose="05000000000000000000" pitchFamily="2" charset="2"/>
              <a:buChar char="q"/>
            </a:pPr>
            <a:r>
              <a:rPr lang="it-IT" sz="2800" dirty="0"/>
              <a:t>Prevedere la probabilità che si venga a contatto con un fattore eziologico</a:t>
            </a:r>
          </a:p>
          <a:p>
            <a:pPr marL="457200" indent="-457200">
              <a:buFont typeface="Wingdings" panose="05000000000000000000" pitchFamily="2" charset="2"/>
              <a:buChar char="q"/>
            </a:pPr>
            <a:r>
              <a:rPr lang="it-IT" sz="2800" dirty="0"/>
              <a:t>Identificare possibili bersagli di terapia importanti nel processo patogenetico che conduce ad una determinata malattia</a:t>
            </a:r>
          </a:p>
          <a:p>
            <a:endParaRPr lang="it-IT" sz="2800" dirty="0"/>
          </a:p>
        </p:txBody>
      </p:sp>
    </p:spTree>
    <p:extLst>
      <p:ext uri="{BB962C8B-B14F-4D97-AF65-F5344CB8AC3E}">
        <p14:creationId xmlns:p14="http://schemas.microsoft.com/office/powerpoint/2010/main" val="26871085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A1EA8-EDDF-ABF5-14F1-AE04202338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97F38F-0AA0-9C04-8668-98291E136F47}"/>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D00682F1-5A3B-0C53-253F-4CEF6433FBFC}"/>
              </a:ext>
            </a:extLst>
          </p:cNvPr>
          <p:cNvSpPr txBox="1"/>
          <p:nvPr/>
        </p:nvSpPr>
        <p:spPr>
          <a:xfrm>
            <a:off x="391886" y="1001485"/>
            <a:ext cx="10760529" cy="4401205"/>
          </a:xfrm>
          <a:prstGeom prst="rect">
            <a:avLst/>
          </a:prstGeom>
          <a:noFill/>
        </p:spPr>
        <p:txBody>
          <a:bodyPr wrap="square" rtlCol="0">
            <a:spAutoFit/>
          </a:bodyPr>
          <a:lstStyle/>
          <a:p>
            <a:r>
              <a:rPr lang="it-IT" sz="2800" b="1" dirty="0"/>
              <a:t>Quale delle seguenti affermazioni sulla necrosi NON è corretta?</a:t>
            </a:r>
          </a:p>
          <a:p>
            <a:endParaRPr lang="it-IT" sz="2800" dirty="0"/>
          </a:p>
          <a:p>
            <a:pPr marL="457200" indent="-457200">
              <a:buFont typeface="Wingdings" panose="05000000000000000000" pitchFamily="2" charset="2"/>
              <a:buChar char="q"/>
            </a:pPr>
            <a:r>
              <a:rPr lang="it-IT" sz="2800" dirty="0"/>
              <a:t>Un ascesso è caratterizzato da necrosi colliquativa</a:t>
            </a:r>
          </a:p>
          <a:p>
            <a:pPr marL="457200" indent="-457200">
              <a:buFont typeface="Wingdings" panose="05000000000000000000" pitchFamily="2" charset="2"/>
              <a:buChar char="q"/>
            </a:pPr>
            <a:r>
              <a:rPr lang="it-IT" sz="2800" dirty="0"/>
              <a:t>La necrosi colliquativa è legata ad una prevalenza di fenomeni di digestione enzimatica del materiale necrotico</a:t>
            </a:r>
          </a:p>
          <a:p>
            <a:pPr marL="457200" indent="-457200">
              <a:buFont typeface="Wingdings" panose="05000000000000000000" pitchFamily="2" charset="2"/>
              <a:buChar char="q"/>
            </a:pPr>
            <a:r>
              <a:rPr lang="it-IT" sz="2800" dirty="0"/>
              <a:t>Un infarto tessutale è di solito caratterizzato da denaturazione proteica e necrosi coagulativa</a:t>
            </a:r>
          </a:p>
          <a:p>
            <a:pPr marL="457200" indent="-457200">
              <a:buFont typeface="Wingdings" panose="05000000000000000000" pitchFamily="2" charset="2"/>
              <a:buChar char="q"/>
            </a:pPr>
            <a:r>
              <a:rPr lang="it-IT" sz="2800" dirty="0"/>
              <a:t>La necrosi caseosa, tipica della tubercolosi, è caratterizzata da fenomeni prevalentemente colliquativi, ma </a:t>
            </a:r>
            <a:r>
              <a:rPr lang="it-IT" sz="2800" dirty="0" err="1"/>
              <a:t>astrutturati</a:t>
            </a:r>
            <a:endParaRPr lang="it-IT" sz="2800" dirty="0"/>
          </a:p>
          <a:p>
            <a:pPr marL="457200" indent="-457200">
              <a:buFont typeface="Wingdings" panose="05000000000000000000" pitchFamily="2" charset="2"/>
              <a:buChar char="q"/>
            </a:pPr>
            <a:endParaRPr lang="it-IT" sz="2800" dirty="0"/>
          </a:p>
        </p:txBody>
      </p:sp>
    </p:spTree>
    <p:extLst>
      <p:ext uri="{BB962C8B-B14F-4D97-AF65-F5344CB8AC3E}">
        <p14:creationId xmlns:p14="http://schemas.microsoft.com/office/powerpoint/2010/main" val="8082282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6CE40-5B4E-8529-388F-AC442CE15F4D}"/>
              </a:ext>
            </a:extLst>
          </p:cNvPr>
          <p:cNvSpPr txBox="1"/>
          <p:nvPr/>
        </p:nvSpPr>
        <p:spPr>
          <a:xfrm>
            <a:off x="250371" y="89122"/>
            <a:ext cx="10042071" cy="646331"/>
          </a:xfrm>
          <a:prstGeom prst="rect">
            <a:avLst/>
          </a:prstGeom>
          <a:noFill/>
        </p:spPr>
        <p:txBody>
          <a:bodyPr wrap="square" rtlCol="0">
            <a:spAutoFit/>
          </a:bodyPr>
          <a:lstStyle/>
          <a:p>
            <a:r>
              <a:rPr lang="it-IT" sz="3600" b="1" dirty="0">
                <a:solidFill>
                  <a:srgbClr val="0070C0"/>
                </a:solidFill>
              </a:rPr>
              <a:t>Gli elementi clinici della malattia</a:t>
            </a:r>
          </a:p>
        </p:txBody>
      </p:sp>
      <p:sp>
        <p:nvSpPr>
          <p:cNvPr id="3" name="TextBox 2">
            <a:extLst>
              <a:ext uri="{FF2B5EF4-FFF2-40B4-BE49-F238E27FC236}">
                <a16:creationId xmlns:a16="http://schemas.microsoft.com/office/drawing/2014/main" id="{D5A376A6-D515-3D86-9FA4-B5026AC6AA24}"/>
              </a:ext>
            </a:extLst>
          </p:cNvPr>
          <p:cNvSpPr txBox="1"/>
          <p:nvPr/>
        </p:nvSpPr>
        <p:spPr>
          <a:xfrm>
            <a:off x="250371" y="1223035"/>
            <a:ext cx="4337958" cy="1384995"/>
          </a:xfrm>
          <a:prstGeom prst="rect">
            <a:avLst/>
          </a:prstGeom>
          <a:noFill/>
        </p:spPr>
        <p:txBody>
          <a:bodyPr wrap="square" rtlCol="0">
            <a:spAutoFit/>
          </a:bodyPr>
          <a:lstStyle/>
          <a:p>
            <a:r>
              <a:rPr lang="it-IT" sz="2800" dirty="0"/>
              <a:t>Effetto </a:t>
            </a:r>
            <a:r>
              <a:rPr lang="it-IT" sz="2800" b="1" dirty="0"/>
              <a:t>simultaneo</a:t>
            </a:r>
            <a:r>
              <a:rPr lang="it-IT" sz="2800" dirty="0"/>
              <a:t> dell’agente patogeno su diverse cellule e tessuti</a:t>
            </a:r>
          </a:p>
        </p:txBody>
      </p:sp>
      <p:sp>
        <p:nvSpPr>
          <p:cNvPr id="4" name="TextBox 3">
            <a:extLst>
              <a:ext uri="{FF2B5EF4-FFF2-40B4-BE49-F238E27FC236}">
                <a16:creationId xmlns:a16="http://schemas.microsoft.com/office/drawing/2014/main" id="{8F135DC9-F94D-3471-D259-5426366C2D89}"/>
              </a:ext>
            </a:extLst>
          </p:cNvPr>
          <p:cNvSpPr txBox="1"/>
          <p:nvPr/>
        </p:nvSpPr>
        <p:spPr>
          <a:xfrm>
            <a:off x="250371" y="4468587"/>
            <a:ext cx="3826329" cy="1815882"/>
          </a:xfrm>
          <a:prstGeom prst="rect">
            <a:avLst/>
          </a:prstGeom>
          <a:noFill/>
        </p:spPr>
        <p:txBody>
          <a:bodyPr wrap="square" rtlCol="0">
            <a:spAutoFit/>
          </a:bodyPr>
          <a:lstStyle/>
          <a:p>
            <a:r>
              <a:rPr lang="it-IT" sz="2800" dirty="0"/>
              <a:t>Effetto di una </a:t>
            </a:r>
            <a:r>
              <a:rPr lang="it-IT" sz="2800" b="1" dirty="0"/>
              <a:t>catena di adattamenti</a:t>
            </a:r>
            <a:r>
              <a:rPr lang="it-IT" sz="2800" dirty="0"/>
              <a:t> in seguito ad un determinato agente offendente</a:t>
            </a:r>
          </a:p>
        </p:txBody>
      </p:sp>
      <p:sp>
        <p:nvSpPr>
          <p:cNvPr id="5" name="Arrow: Up-Down 4">
            <a:extLst>
              <a:ext uri="{FF2B5EF4-FFF2-40B4-BE49-F238E27FC236}">
                <a16:creationId xmlns:a16="http://schemas.microsoft.com/office/drawing/2014/main" id="{8AF288BF-3812-CC7C-40B0-6E477261D899}"/>
              </a:ext>
            </a:extLst>
          </p:cNvPr>
          <p:cNvSpPr/>
          <p:nvPr/>
        </p:nvSpPr>
        <p:spPr>
          <a:xfrm>
            <a:off x="1679121" y="2776308"/>
            <a:ext cx="740229" cy="1524000"/>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6442A24D-6561-6E00-54D4-D7DC9CB42063}"/>
              </a:ext>
            </a:extLst>
          </p:cNvPr>
          <p:cNvSpPr txBox="1"/>
          <p:nvPr/>
        </p:nvSpPr>
        <p:spPr>
          <a:xfrm>
            <a:off x="5758542" y="1960208"/>
            <a:ext cx="5072744" cy="3416320"/>
          </a:xfrm>
          <a:prstGeom prst="rect">
            <a:avLst/>
          </a:prstGeom>
          <a:noFill/>
        </p:spPr>
        <p:txBody>
          <a:bodyPr wrap="square" rtlCol="0">
            <a:spAutoFit/>
          </a:bodyPr>
          <a:lstStyle/>
          <a:p>
            <a:r>
              <a:rPr lang="it-IT" sz="2400" b="1" dirty="0"/>
              <a:t>Ad esempio, anche in malattie genetiche</a:t>
            </a:r>
          </a:p>
          <a:p>
            <a:endParaRPr lang="it-IT" sz="2400" dirty="0"/>
          </a:p>
          <a:p>
            <a:r>
              <a:rPr lang="it-IT" sz="2400" dirty="0"/>
              <a:t>Alterazione di un gene attivo in diversi tipi cellulari con varie conseguenze</a:t>
            </a:r>
          </a:p>
          <a:p>
            <a:endParaRPr lang="it-IT" sz="2400" dirty="0"/>
          </a:p>
          <a:p>
            <a:r>
              <a:rPr lang="it-IT" sz="2400" dirty="0"/>
              <a:t>Alterazione di un gene attivo in una singola cellula con conseguenze a catena su diversi organi e apparati</a:t>
            </a:r>
          </a:p>
        </p:txBody>
      </p:sp>
    </p:spTree>
    <p:extLst>
      <p:ext uri="{BB962C8B-B14F-4D97-AF65-F5344CB8AC3E}">
        <p14:creationId xmlns:p14="http://schemas.microsoft.com/office/powerpoint/2010/main" val="24960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5BB43-4D72-30C5-AB52-A558487108A3}"/>
              </a:ext>
            </a:extLst>
          </p:cNvPr>
          <p:cNvSpPr txBox="1"/>
          <p:nvPr/>
        </p:nvSpPr>
        <p:spPr>
          <a:xfrm>
            <a:off x="4997416" y="361847"/>
            <a:ext cx="6557274" cy="3416320"/>
          </a:xfrm>
          <a:prstGeom prst="rect">
            <a:avLst/>
          </a:prstGeom>
          <a:noFill/>
        </p:spPr>
        <p:txBody>
          <a:bodyPr wrap="square" rtlCol="0">
            <a:spAutoFit/>
          </a:bodyPr>
          <a:lstStyle/>
          <a:p>
            <a:r>
              <a:rPr lang="it-IT" sz="2400" b="1" dirty="0"/>
              <a:t>Claude Bernard </a:t>
            </a:r>
          </a:p>
          <a:p>
            <a:endParaRPr lang="it-IT" sz="2400" dirty="0"/>
          </a:p>
          <a:p>
            <a:r>
              <a:rPr lang="it-IT" sz="2400" dirty="0"/>
              <a:t>Non limitarsi all’osservazione di quanto accade in natura, ma riprodurlo sperimentalmente</a:t>
            </a:r>
          </a:p>
          <a:p>
            <a:r>
              <a:rPr lang="it-IT" sz="2400" dirty="0"/>
              <a:t>- </a:t>
            </a:r>
            <a:r>
              <a:rPr lang="it-IT" sz="2400" b="1" dirty="0" err="1"/>
              <a:t>patogenenesi</a:t>
            </a:r>
            <a:r>
              <a:rPr lang="it-IT" sz="2400" dirty="0"/>
              <a:t>: somma di relazioni causa effetto</a:t>
            </a:r>
          </a:p>
          <a:p>
            <a:endParaRPr lang="it-IT" sz="2400" dirty="0"/>
          </a:p>
          <a:p>
            <a:r>
              <a:rPr lang="it-IT" sz="2400" dirty="0"/>
              <a:t>Le funzioni biologiche obbediscono alle leggi della chimica e della fisica e possono essere previste e riprodotte. Abbandono della metafisica</a:t>
            </a:r>
          </a:p>
        </p:txBody>
      </p:sp>
      <p:sp>
        <p:nvSpPr>
          <p:cNvPr id="3" name="TextBox 2">
            <a:extLst>
              <a:ext uri="{FF2B5EF4-FFF2-40B4-BE49-F238E27FC236}">
                <a16:creationId xmlns:a16="http://schemas.microsoft.com/office/drawing/2014/main" id="{09986DB8-1067-BF08-083E-186ADD2D5DE3}"/>
              </a:ext>
            </a:extLst>
          </p:cNvPr>
          <p:cNvSpPr txBox="1"/>
          <p:nvPr/>
        </p:nvSpPr>
        <p:spPr>
          <a:xfrm>
            <a:off x="5075654" y="4083015"/>
            <a:ext cx="3325090" cy="461665"/>
          </a:xfrm>
          <a:prstGeom prst="rect">
            <a:avLst/>
          </a:prstGeom>
          <a:noFill/>
        </p:spPr>
        <p:txBody>
          <a:bodyPr wrap="square" rtlCol="0">
            <a:spAutoFit/>
          </a:bodyPr>
          <a:lstStyle/>
          <a:p>
            <a:r>
              <a:rPr lang="it-IT" sz="2400" b="1" dirty="0"/>
              <a:t>FISIOPATOLOGIA</a:t>
            </a:r>
          </a:p>
        </p:txBody>
      </p:sp>
      <p:pic>
        <p:nvPicPr>
          <p:cNvPr id="1030" name="Picture 6">
            <a:extLst>
              <a:ext uri="{FF2B5EF4-FFF2-40B4-BE49-F238E27FC236}">
                <a16:creationId xmlns:a16="http://schemas.microsoft.com/office/drawing/2014/main" id="{6F0266BA-9C40-5E6B-A8BE-2F549C5C2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05" y="361847"/>
            <a:ext cx="4258482" cy="6087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9C593F-CFE6-3493-F74F-1889ED03C40A}"/>
              </a:ext>
            </a:extLst>
          </p:cNvPr>
          <p:cNvSpPr txBox="1"/>
          <p:nvPr/>
        </p:nvSpPr>
        <p:spPr>
          <a:xfrm>
            <a:off x="5552071" y="5383694"/>
            <a:ext cx="4139249" cy="461665"/>
          </a:xfrm>
          <a:prstGeom prst="rect">
            <a:avLst/>
          </a:prstGeom>
          <a:noFill/>
        </p:spPr>
        <p:txBody>
          <a:bodyPr wrap="square" rtlCol="0">
            <a:spAutoFit/>
          </a:bodyPr>
          <a:lstStyle/>
          <a:p>
            <a:r>
              <a:rPr lang="it-IT" sz="2400" dirty="0"/>
              <a:t>Sir Archibald Edward </a:t>
            </a:r>
            <a:r>
              <a:rPr lang="it-IT" sz="2400" dirty="0" err="1"/>
              <a:t>Garrod</a:t>
            </a:r>
            <a:endParaRPr lang="it-IT" sz="2400" dirty="0"/>
          </a:p>
        </p:txBody>
      </p:sp>
      <p:sp>
        <p:nvSpPr>
          <p:cNvPr id="5" name="TextBox 4">
            <a:extLst>
              <a:ext uri="{FF2B5EF4-FFF2-40B4-BE49-F238E27FC236}">
                <a16:creationId xmlns:a16="http://schemas.microsoft.com/office/drawing/2014/main" id="{B591EDD8-C73E-3937-1075-1E7D6DE77075}"/>
              </a:ext>
            </a:extLst>
          </p:cNvPr>
          <p:cNvSpPr txBox="1"/>
          <p:nvPr/>
        </p:nvSpPr>
        <p:spPr>
          <a:xfrm>
            <a:off x="5493828" y="4849528"/>
            <a:ext cx="4410635" cy="461665"/>
          </a:xfrm>
          <a:prstGeom prst="rect">
            <a:avLst/>
          </a:prstGeom>
          <a:noFill/>
        </p:spPr>
        <p:txBody>
          <a:bodyPr wrap="square" rtlCol="0">
            <a:spAutoFit/>
          </a:bodyPr>
          <a:lstStyle/>
          <a:p>
            <a:r>
              <a:rPr lang="it-IT" sz="2400" b="1" dirty="0"/>
              <a:t>PATOLOGIA MOLECOLARE</a:t>
            </a:r>
          </a:p>
        </p:txBody>
      </p:sp>
      <p:sp>
        <p:nvSpPr>
          <p:cNvPr id="6" name="TextBox 5">
            <a:extLst>
              <a:ext uri="{FF2B5EF4-FFF2-40B4-BE49-F238E27FC236}">
                <a16:creationId xmlns:a16="http://schemas.microsoft.com/office/drawing/2014/main" id="{A6368F74-DB21-4291-EE5B-25388F1AD208}"/>
              </a:ext>
            </a:extLst>
          </p:cNvPr>
          <p:cNvSpPr txBox="1"/>
          <p:nvPr/>
        </p:nvSpPr>
        <p:spPr>
          <a:xfrm>
            <a:off x="5552071" y="5869125"/>
            <a:ext cx="4801821" cy="461665"/>
          </a:xfrm>
          <a:prstGeom prst="rect">
            <a:avLst/>
          </a:prstGeom>
          <a:noFill/>
        </p:spPr>
        <p:txBody>
          <a:bodyPr wrap="square" rtlCol="0">
            <a:spAutoFit/>
          </a:bodyPr>
          <a:lstStyle/>
          <a:p>
            <a:r>
              <a:rPr lang="it-IT" sz="2400" dirty="0"/>
              <a:t>Linus Pauling -&gt; Malattia molecolare</a:t>
            </a:r>
          </a:p>
        </p:txBody>
      </p:sp>
    </p:spTree>
    <p:extLst>
      <p:ext uri="{BB962C8B-B14F-4D97-AF65-F5344CB8AC3E}">
        <p14:creationId xmlns:p14="http://schemas.microsoft.com/office/powerpoint/2010/main" val="352190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10F832A-8034-0F50-8E1F-600599E86365}"/>
              </a:ext>
            </a:extLst>
          </p:cNvPr>
          <p:cNvCxnSpPr/>
          <p:nvPr/>
        </p:nvCxnSpPr>
        <p:spPr>
          <a:xfrm>
            <a:off x="0" y="513261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937EB2F-09E9-A8C2-6CEB-53FCF8635B57}"/>
              </a:ext>
            </a:extLst>
          </p:cNvPr>
          <p:cNvSpPr/>
          <p:nvPr/>
        </p:nvSpPr>
        <p:spPr>
          <a:xfrm>
            <a:off x="1592833" y="4161743"/>
            <a:ext cx="1939581" cy="6388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ANATOMIA</a:t>
            </a:r>
          </a:p>
          <a:p>
            <a:pPr algn="ctr"/>
            <a:r>
              <a:rPr lang="en-US" dirty="0"/>
              <a:t>FISIOLOGICA</a:t>
            </a:r>
            <a:endParaRPr lang="it-IT" dirty="0"/>
          </a:p>
        </p:txBody>
      </p:sp>
      <p:sp>
        <p:nvSpPr>
          <p:cNvPr id="5" name="Rectangle: Rounded Corners 4">
            <a:extLst>
              <a:ext uri="{FF2B5EF4-FFF2-40B4-BE49-F238E27FC236}">
                <a16:creationId xmlns:a16="http://schemas.microsoft.com/office/drawing/2014/main" id="{5C51FC0D-9E86-3490-C7F1-1AAB09B8AF9C}"/>
              </a:ext>
            </a:extLst>
          </p:cNvPr>
          <p:cNvSpPr/>
          <p:nvPr/>
        </p:nvSpPr>
        <p:spPr>
          <a:xfrm>
            <a:off x="4491689" y="2863584"/>
            <a:ext cx="1604311" cy="478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ISTOLOGIA</a:t>
            </a:r>
            <a:endParaRPr lang="it-IT" dirty="0"/>
          </a:p>
        </p:txBody>
      </p:sp>
      <p:sp>
        <p:nvSpPr>
          <p:cNvPr id="6" name="Rectangle: Rounded Corners 5">
            <a:extLst>
              <a:ext uri="{FF2B5EF4-FFF2-40B4-BE49-F238E27FC236}">
                <a16:creationId xmlns:a16="http://schemas.microsoft.com/office/drawing/2014/main" id="{C5905381-CE4E-E684-C4EA-4BDEDDED040F}"/>
              </a:ext>
            </a:extLst>
          </p:cNvPr>
          <p:cNvSpPr/>
          <p:nvPr/>
        </p:nvSpPr>
        <p:spPr>
          <a:xfrm>
            <a:off x="6411686" y="1866900"/>
            <a:ext cx="1627414" cy="8902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FISIOLOGIA</a:t>
            </a:r>
          </a:p>
          <a:p>
            <a:pPr algn="ctr"/>
            <a:r>
              <a:rPr lang="en-US" dirty="0"/>
              <a:t>Medicina </a:t>
            </a:r>
            <a:r>
              <a:rPr lang="en-US" dirty="0" err="1"/>
              <a:t>sperimentale</a:t>
            </a:r>
            <a:endParaRPr lang="it-IT" dirty="0"/>
          </a:p>
        </p:txBody>
      </p:sp>
      <p:cxnSp>
        <p:nvCxnSpPr>
          <p:cNvPr id="8" name="Straight Connector 7">
            <a:extLst>
              <a:ext uri="{FF2B5EF4-FFF2-40B4-BE49-F238E27FC236}">
                <a16:creationId xmlns:a16="http://schemas.microsoft.com/office/drawing/2014/main" id="{E43A270E-F12A-7803-8CA0-E5E582CB353C}"/>
              </a:ext>
            </a:extLst>
          </p:cNvPr>
          <p:cNvCxnSpPr/>
          <p:nvPr/>
        </p:nvCxnSpPr>
        <p:spPr>
          <a:xfrm>
            <a:off x="2220686" y="5132611"/>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17DAA7-F62E-1801-45B8-8E82E5873439}"/>
              </a:ext>
            </a:extLst>
          </p:cNvPr>
          <p:cNvSpPr txBox="1"/>
          <p:nvPr/>
        </p:nvSpPr>
        <p:spPr>
          <a:xfrm>
            <a:off x="1921329" y="5485710"/>
            <a:ext cx="902106" cy="646331"/>
          </a:xfrm>
          <a:prstGeom prst="rect">
            <a:avLst/>
          </a:prstGeom>
          <a:noFill/>
        </p:spPr>
        <p:txBody>
          <a:bodyPr wrap="none" rtlCol="0">
            <a:spAutoFit/>
          </a:bodyPr>
          <a:lstStyle/>
          <a:p>
            <a:pPr algn="ctr"/>
            <a:r>
              <a:rPr lang="en-US" dirty="0"/>
              <a:t>1628</a:t>
            </a:r>
          </a:p>
          <a:p>
            <a:pPr algn="ctr"/>
            <a:r>
              <a:rPr lang="en-US" dirty="0" err="1"/>
              <a:t>Harwey</a:t>
            </a:r>
            <a:endParaRPr lang="it-IT" dirty="0"/>
          </a:p>
        </p:txBody>
      </p:sp>
      <p:cxnSp>
        <p:nvCxnSpPr>
          <p:cNvPr id="10" name="Straight Connector 9">
            <a:extLst>
              <a:ext uri="{FF2B5EF4-FFF2-40B4-BE49-F238E27FC236}">
                <a16:creationId xmlns:a16="http://schemas.microsoft.com/office/drawing/2014/main" id="{88916A9C-1B75-30B4-E252-0F48060FBE3C}"/>
              </a:ext>
            </a:extLst>
          </p:cNvPr>
          <p:cNvCxnSpPr/>
          <p:nvPr/>
        </p:nvCxnSpPr>
        <p:spPr>
          <a:xfrm>
            <a:off x="3488871" y="5157104"/>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BAFFAA1-1E8D-3A6B-BD9D-B86AF20E9800}"/>
              </a:ext>
            </a:extLst>
          </p:cNvPr>
          <p:cNvSpPr/>
          <p:nvPr/>
        </p:nvSpPr>
        <p:spPr>
          <a:xfrm>
            <a:off x="0" y="4161743"/>
            <a:ext cx="1534886" cy="6245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MEDICINA FILOSOFICA</a:t>
            </a:r>
            <a:endParaRPr lang="it-IT" dirty="0"/>
          </a:p>
        </p:txBody>
      </p:sp>
      <p:cxnSp>
        <p:nvCxnSpPr>
          <p:cNvPr id="13" name="Straight Connector 12">
            <a:extLst>
              <a:ext uri="{FF2B5EF4-FFF2-40B4-BE49-F238E27FC236}">
                <a16:creationId xmlns:a16="http://schemas.microsoft.com/office/drawing/2014/main" id="{FC11DBD0-9A8B-6288-3977-4079211ADD57}"/>
              </a:ext>
            </a:extLst>
          </p:cNvPr>
          <p:cNvCxnSpPr/>
          <p:nvPr/>
        </p:nvCxnSpPr>
        <p:spPr>
          <a:xfrm>
            <a:off x="1534886" y="5146902"/>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E31910B-1538-7F38-971F-FA1E24822902}"/>
              </a:ext>
            </a:extLst>
          </p:cNvPr>
          <p:cNvSpPr txBox="1"/>
          <p:nvPr/>
        </p:nvSpPr>
        <p:spPr>
          <a:xfrm>
            <a:off x="744780" y="5461218"/>
            <a:ext cx="848053" cy="646331"/>
          </a:xfrm>
          <a:prstGeom prst="rect">
            <a:avLst/>
          </a:prstGeom>
          <a:noFill/>
        </p:spPr>
        <p:txBody>
          <a:bodyPr wrap="none" rtlCol="0">
            <a:spAutoFit/>
          </a:bodyPr>
          <a:lstStyle/>
          <a:p>
            <a:pPr algn="ctr"/>
            <a:r>
              <a:rPr lang="en-US" dirty="0"/>
              <a:t>1534</a:t>
            </a:r>
          </a:p>
          <a:p>
            <a:pPr algn="ctr"/>
            <a:r>
              <a:rPr lang="en-US" dirty="0" err="1"/>
              <a:t>Vesalio</a:t>
            </a:r>
            <a:endParaRPr lang="it-IT" dirty="0"/>
          </a:p>
        </p:txBody>
      </p:sp>
      <p:sp>
        <p:nvSpPr>
          <p:cNvPr id="15" name="TextBox 14">
            <a:extLst>
              <a:ext uri="{FF2B5EF4-FFF2-40B4-BE49-F238E27FC236}">
                <a16:creationId xmlns:a16="http://schemas.microsoft.com/office/drawing/2014/main" id="{AAD5078A-871F-ADE7-660A-7488699CBD8E}"/>
              </a:ext>
            </a:extLst>
          </p:cNvPr>
          <p:cNvSpPr txBox="1"/>
          <p:nvPr/>
        </p:nvSpPr>
        <p:spPr>
          <a:xfrm>
            <a:off x="2899324" y="5485710"/>
            <a:ext cx="1079719" cy="923330"/>
          </a:xfrm>
          <a:prstGeom prst="rect">
            <a:avLst/>
          </a:prstGeom>
          <a:noFill/>
        </p:spPr>
        <p:txBody>
          <a:bodyPr wrap="none" rtlCol="0">
            <a:spAutoFit/>
          </a:bodyPr>
          <a:lstStyle/>
          <a:p>
            <a:pPr algn="ctr"/>
            <a:r>
              <a:rPr lang="en-US" dirty="0"/>
              <a:t>1761</a:t>
            </a:r>
          </a:p>
          <a:p>
            <a:pPr algn="ctr"/>
            <a:r>
              <a:rPr lang="en-US" dirty="0"/>
              <a:t>Morgagni</a:t>
            </a:r>
          </a:p>
          <a:p>
            <a:pPr algn="ctr"/>
            <a:endParaRPr lang="it-IT" dirty="0"/>
          </a:p>
        </p:txBody>
      </p:sp>
      <p:sp>
        <p:nvSpPr>
          <p:cNvPr id="16" name="Rectangle: Rounded Corners 15">
            <a:extLst>
              <a:ext uri="{FF2B5EF4-FFF2-40B4-BE49-F238E27FC236}">
                <a16:creationId xmlns:a16="http://schemas.microsoft.com/office/drawing/2014/main" id="{95401539-17BA-385B-2910-22572F998C03}"/>
              </a:ext>
            </a:extLst>
          </p:cNvPr>
          <p:cNvSpPr/>
          <p:nvPr/>
        </p:nvSpPr>
        <p:spPr>
          <a:xfrm>
            <a:off x="3309258" y="3445327"/>
            <a:ext cx="1534886" cy="6388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ANATOMIA</a:t>
            </a:r>
          </a:p>
          <a:p>
            <a:pPr algn="ctr"/>
            <a:r>
              <a:rPr lang="en-US" dirty="0"/>
              <a:t>PATOLOGICA</a:t>
            </a:r>
            <a:endParaRPr lang="it-IT" dirty="0"/>
          </a:p>
        </p:txBody>
      </p:sp>
      <p:cxnSp>
        <p:nvCxnSpPr>
          <p:cNvPr id="17" name="Straight Connector 16">
            <a:extLst>
              <a:ext uri="{FF2B5EF4-FFF2-40B4-BE49-F238E27FC236}">
                <a16:creationId xmlns:a16="http://schemas.microsoft.com/office/drawing/2014/main" id="{D4230F18-96F3-E27E-3CCB-4C718C05104A}"/>
              </a:ext>
            </a:extLst>
          </p:cNvPr>
          <p:cNvCxnSpPr/>
          <p:nvPr/>
        </p:nvCxnSpPr>
        <p:spPr>
          <a:xfrm>
            <a:off x="4550228" y="5129204"/>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8E0A627-F91B-F6B0-A26B-3FF76B83044C}"/>
              </a:ext>
            </a:extLst>
          </p:cNvPr>
          <p:cNvSpPr txBox="1"/>
          <p:nvPr/>
        </p:nvSpPr>
        <p:spPr>
          <a:xfrm>
            <a:off x="4107947" y="5451993"/>
            <a:ext cx="822982" cy="923330"/>
          </a:xfrm>
          <a:prstGeom prst="rect">
            <a:avLst/>
          </a:prstGeom>
          <a:noFill/>
        </p:spPr>
        <p:txBody>
          <a:bodyPr wrap="none" rtlCol="0">
            <a:spAutoFit/>
          </a:bodyPr>
          <a:lstStyle/>
          <a:p>
            <a:pPr algn="ctr"/>
            <a:r>
              <a:rPr lang="en-US" dirty="0"/>
              <a:t>1800</a:t>
            </a:r>
          </a:p>
          <a:p>
            <a:pPr algn="ctr"/>
            <a:r>
              <a:rPr lang="en-US" dirty="0"/>
              <a:t>Bichat</a:t>
            </a:r>
          </a:p>
          <a:p>
            <a:pPr algn="ctr"/>
            <a:r>
              <a:rPr lang="en-US" dirty="0" err="1"/>
              <a:t>Tessuti</a:t>
            </a:r>
            <a:endParaRPr lang="it-IT" dirty="0"/>
          </a:p>
        </p:txBody>
      </p:sp>
      <p:cxnSp>
        <p:nvCxnSpPr>
          <p:cNvPr id="19" name="Straight Connector 18">
            <a:extLst>
              <a:ext uri="{FF2B5EF4-FFF2-40B4-BE49-F238E27FC236}">
                <a16:creationId xmlns:a16="http://schemas.microsoft.com/office/drawing/2014/main" id="{6DD43171-AC24-A0BE-0FDB-0014477D3DBA}"/>
              </a:ext>
            </a:extLst>
          </p:cNvPr>
          <p:cNvCxnSpPr/>
          <p:nvPr/>
        </p:nvCxnSpPr>
        <p:spPr>
          <a:xfrm>
            <a:off x="6123214" y="5157104"/>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D1A9E7-5F1B-9446-98D8-F62E94721F2D}"/>
              </a:ext>
            </a:extLst>
          </p:cNvPr>
          <p:cNvSpPr txBox="1"/>
          <p:nvPr/>
        </p:nvSpPr>
        <p:spPr>
          <a:xfrm>
            <a:off x="5291576" y="5477547"/>
            <a:ext cx="831638" cy="646331"/>
          </a:xfrm>
          <a:prstGeom prst="rect">
            <a:avLst/>
          </a:prstGeom>
          <a:noFill/>
        </p:spPr>
        <p:txBody>
          <a:bodyPr wrap="none" rtlCol="0">
            <a:spAutoFit/>
          </a:bodyPr>
          <a:lstStyle/>
          <a:p>
            <a:pPr algn="ctr"/>
            <a:r>
              <a:rPr lang="en-US" dirty="0"/>
              <a:t>1856</a:t>
            </a:r>
          </a:p>
          <a:p>
            <a:pPr algn="ctr"/>
            <a:r>
              <a:rPr lang="en-US" dirty="0" err="1"/>
              <a:t>Virkow</a:t>
            </a:r>
            <a:endParaRPr lang="it-IT" dirty="0"/>
          </a:p>
        </p:txBody>
      </p:sp>
      <p:sp>
        <p:nvSpPr>
          <p:cNvPr id="21" name="Rectangle: Rounded Corners 20">
            <a:extLst>
              <a:ext uri="{FF2B5EF4-FFF2-40B4-BE49-F238E27FC236}">
                <a16:creationId xmlns:a16="http://schemas.microsoft.com/office/drawing/2014/main" id="{04487E31-F3E6-681B-9433-17E07DD5A407}"/>
              </a:ext>
            </a:extLst>
          </p:cNvPr>
          <p:cNvSpPr/>
          <p:nvPr/>
        </p:nvSpPr>
        <p:spPr>
          <a:xfrm>
            <a:off x="6047013" y="3445327"/>
            <a:ext cx="3247740" cy="6313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PATOLOGIA CELLULARE</a:t>
            </a:r>
            <a:endParaRPr lang="it-IT" dirty="0"/>
          </a:p>
        </p:txBody>
      </p:sp>
      <p:cxnSp>
        <p:nvCxnSpPr>
          <p:cNvPr id="22" name="Straight Connector 21">
            <a:extLst>
              <a:ext uri="{FF2B5EF4-FFF2-40B4-BE49-F238E27FC236}">
                <a16:creationId xmlns:a16="http://schemas.microsoft.com/office/drawing/2014/main" id="{3AECC160-3D1E-AD27-57E2-62CEE54EBD08}"/>
              </a:ext>
            </a:extLst>
          </p:cNvPr>
          <p:cNvCxnSpPr/>
          <p:nvPr/>
        </p:nvCxnSpPr>
        <p:spPr>
          <a:xfrm>
            <a:off x="8039100" y="5096073"/>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D17BF4C-83F0-AAA1-39DC-1137AC42D7C8}"/>
              </a:ext>
            </a:extLst>
          </p:cNvPr>
          <p:cNvSpPr txBox="1"/>
          <p:nvPr/>
        </p:nvSpPr>
        <p:spPr>
          <a:xfrm>
            <a:off x="7584716" y="5428087"/>
            <a:ext cx="1365758" cy="1200329"/>
          </a:xfrm>
          <a:prstGeom prst="rect">
            <a:avLst/>
          </a:prstGeom>
          <a:noFill/>
        </p:spPr>
        <p:txBody>
          <a:bodyPr wrap="none" rtlCol="0">
            <a:spAutoFit/>
          </a:bodyPr>
          <a:lstStyle/>
          <a:p>
            <a:pPr algn="ctr"/>
            <a:r>
              <a:rPr lang="en-US" dirty="0"/>
              <a:t>1900</a:t>
            </a:r>
          </a:p>
          <a:p>
            <a:pPr algn="ctr"/>
            <a:r>
              <a:rPr lang="en-US" dirty="0" err="1"/>
              <a:t>Garroud</a:t>
            </a:r>
            <a:endParaRPr lang="en-US" dirty="0"/>
          </a:p>
          <a:p>
            <a:pPr algn="ctr"/>
            <a:r>
              <a:rPr lang="en-US" dirty="0" err="1"/>
              <a:t>Genetica</a:t>
            </a:r>
            <a:r>
              <a:rPr lang="en-US" dirty="0"/>
              <a:t> </a:t>
            </a:r>
          </a:p>
          <a:p>
            <a:pPr algn="ctr"/>
            <a:r>
              <a:rPr lang="en-US" dirty="0"/>
              <a:t>e </a:t>
            </a:r>
            <a:r>
              <a:rPr lang="en-US" dirty="0" err="1"/>
              <a:t>biochimica</a:t>
            </a:r>
            <a:endParaRPr lang="it-IT" dirty="0"/>
          </a:p>
        </p:txBody>
      </p:sp>
      <p:cxnSp>
        <p:nvCxnSpPr>
          <p:cNvPr id="24" name="Straight Connector 23">
            <a:extLst>
              <a:ext uri="{FF2B5EF4-FFF2-40B4-BE49-F238E27FC236}">
                <a16:creationId xmlns:a16="http://schemas.microsoft.com/office/drawing/2014/main" id="{C2DA7225-E6D7-B2A2-02B7-943A85AE9379}"/>
              </a:ext>
            </a:extLst>
          </p:cNvPr>
          <p:cNvCxnSpPr/>
          <p:nvPr/>
        </p:nvCxnSpPr>
        <p:spPr>
          <a:xfrm>
            <a:off x="9294757" y="5108521"/>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7746970-0F43-D2F7-7301-1FEE88796EA8}"/>
              </a:ext>
            </a:extLst>
          </p:cNvPr>
          <p:cNvSpPr txBox="1"/>
          <p:nvPr/>
        </p:nvSpPr>
        <p:spPr>
          <a:xfrm>
            <a:off x="8808791" y="5430333"/>
            <a:ext cx="867418" cy="646331"/>
          </a:xfrm>
          <a:prstGeom prst="rect">
            <a:avLst/>
          </a:prstGeom>
          <a:noFill/>
        </p:spPr>
        <p:txBody>
          <a:bodyPr wrap="none" rtlCol="0">
            <a:spAutoFit/>
          </a:bodyPr>
          <a:lstStyle/>
          <a:p>
            <a:pPr algn="ctr"/>
            <a:r>
              <a:rPr lang="en-US" dirty="0"/>
              <a:t>1949</a:t>
            </a:r>
          </a:p>
          <a:p>
            <a:pPr algn="ctr"/>
            <a:r>
              <a:rPr lang="en-US" dirty="0"/>
              <a:t>Pauling</a:t>
            </a:r>
            <a:endParaRPr lang="it-IT" dirty="0"/>
          </a:p>
        </p:txBody>
      </p:sp>
      <p:sp>
        <p:nvSpPr>
          <p:cNvPr id="26" name="Rectangle: Rounded Corners 25">
            <a:extLst>
              <a:ext uri="{FF2B5EF4-FFF2-40B4-BE49-F238E27FC236}">
                <a16:creationId xmlns:a16="http://schemas.microsoft.com/office/drawing/2014/main" id="{9270C5E1-3230-6417-43EF-A4A35F2F985B}"/>
              </a:ext>
            </a:extLst>
          </p:cNvPr>
          <p:cNvSpPr/>
          <p:nvPr/>
        </p:nvSpPr>
        <p:spPr>
          <a:xfrm>
            <a:off x="8039100" y="4179470"/>
            <a:ext cx="3247740" cy="6313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PATOLOGIA GENETICA, BIOCHIMICA E MOLECOLARE</a:t>
            </a:r>
            <a:endParaRPr lang="it-IT" dirty="0"/>
          </a:p>
        </p:txBody>
      </p:sp>
      <p:sp>
        <p:nvSpPr>
          <p:cNvPr id="27" name="TextBox 26">
            <a:extLst>
              <a:ext uri="{FF2B5EF4-FFF2-40B4-BE49-F238E27FC236}">
                <a16:creationId xmlns:a16="http://schemas.microsoft.com/office/drawing/2014/main" id="{AA772AC3-1D83-DDA9-CC68-A4F3E9D82FF2}"/>
              </a:ext>
            </a:extLst>
          </p:cNvPr>
          <p:cNvSpPr txBox="1"/>
          <p:nvPr/>
        </p:nvSpPr>
        <p:spPr>
          <a:xfrm>
            <a:off x="6084176" y="5477547"/>
            <a:ext cx="936539" cy="646331"/>
          </a:xfrm>
          <a:prstGeom prst="rect">
            <a:avLst/>
          </a:prstGeom>
          <a:noFill/>
        </p:spPr>
        <p:txBody>
          <a:bodyPr wrap="none" rtlCol="0">
            <a:spAutoFit/>
          </a:bodyPr>
          <a:lstStyle/>
          <a:p>
            <a:pPr algn="ctr"/>
            <a:r>
              <a:rPr lang="en-US" dirty="0"/>
              <a:t>1865</a:t>
            </a:r>
          </a:p>
          <a:p>
            <a:pPr algn="ctr"/>
            <a:r>
              <a:rPr lang="en-US" dirty="0"/>
              <a:t>Bernard</a:t>
            </a:r>
            <a:endParaRPr lang="it-IT" dirty="0"/>
          </a:p>
        </p:txBody>
      </p:sp>
      <p:cxnSp>
        <p:nvCxnSpPr>
          <p:cNvPr id="28" name="Straight Connector 27">
            <a:extLst>
              <a:ext uri="{FF2B5EF4-FFF2-40B4-BE49-F238E27FC236}">
                <a16:creationId xmlns:a16="http://schemas.microsoft.com/office/drawing/2014/main" id="{5EACBEBA-0E6A-0B5F-A435-2F6E383A6A82}"/>
              </a:ext>
            </a:extLst>
          </p:cNvPr>
          <p:cNvCxnSpPr/>
          <p:nvPr/>
        </p:nvCxnSpPr>
        <p:spPr>
          <a:xfrm>
            <a:off x="6681084" y="5145533"/>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394A2C8-D942-A21A-AD77-9D51B0C4326F}"/>
              </a:ext>
            </a:extLst>
          </p:cNvPr>
          <p:cNvSpPr txBox="1"/>
          <p:nvPr/>
        </p:nvSpPr>
        <p:spPr>
          <a:xfrm>
            <a:off x="6876242" y="5477547"/>
            <a:ext cx="652743" cy="646331"/>
          </a:xfrm>
          <a:prstGeom prst="rect">
            <a:avLst/>
          </a:prstGeom>
          <a:noFill/>
        </p:spPr>
        <p:txBody>
          <a:bodyPr wrap="none" rtlCol="0">
            <a:spAutoFit/>
          </a:bodyPr>
          <a:lstStyle/>
          <a:p>
            <a:pPr algn="ctr"/>
            <a:r>
              <a:rPr lang="en-US" dirty="0"/>
              <a:t>1883</a:t>
            </a:r>
          </a:p>
          <a:p>
            <a:pPr algn="ctr"/>
            <a:r>
              <a:rPr lang="it-IT" dirty="0"/>
              <a:t>Koch</a:t>
            </a:r>
          </a:p>
        </p:txBody>
      </p:sp>
      <p:cxnSp>
        <p:nvCxnSpPr>
          <p:cNvPr id="30" name="Straight Connector 29">
            <a:extLst>
              <a:ext uri="{FF2B5EF4-FFF2-40B4-BE49-F238E27FC236}">
                <a16:creationId xmlns:a16="http://schemas.microsoft.com/office/drawing/2014/main" id="{4149AFD1-D914-E56D-A6D2-0E5314E57F87}"/>
              </a:ext>
            </a:extLst>
          </p:cNvPr>
          <p:cNvCxnSpPr/>
          <p:nvPr/>
        </p:nvCxnSpPr>
        <p:spPr>
          <a:xfrm>
            <a:off x="7157334" y="5151845"/>
            <a:ext cx="0" cy="33201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E5E1F684-E84E-ACBF-AA3B-55E294BB4D79}"/>
              </a:ext>
            </a:extLst>
          </p:cNvPr>
          <p:cNvSpPr/>
          <p:nvPr/>
        </p:nvSpPr>
        <p:spPr>
          <a:xfrm>
            <a:off x="7157334" y="1274316"/>
            <a:ext cx="1992109" cy="478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MICROBIOLOGIA</a:t>
            </a:r>
            <a:endParaRPr lang="it-IT" dirty="0"/>
          </a:p>
        </p:txBody>
      </p:sp>
      <p:sp>
        <p:nvSpPr>
          <p:cNvPr id="32" name="Rectangle: Rounded Corners 31">
            <a:extLst>
              <a:ext uri="{FF2B5EF4-FFF2-40B4-BE49-F238E27FC236}">
                <a16:creationId xmlns:a16="http://schemas.microsoft.com/office/drawing/2014/main" id="{FD41CC49-C691-A54D-4F7D-1AC75F7A5897}"/>
              </a:ext>
            </a:extLst>
          </p:cNvPr>
          <p:cNvSpPr/>
          <p:nvPr/>
        </p:nvSpPr>
        <p:spPr>
          <a:xfrm>
            <a:off x="8153388" y="689895"/>
            <a:ext cx="1992109" cy="4789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IMMUNOLOGIA</a:t>
            </a:r>
            <a:endParaRPr lang="it-IT" dirty="0"/>
          </a:p>
        </p:txBody>
      </p:sp>
      <p:sp>
        <p:nvSpPr>
          <p:cNvPr id="33" name="Right Triangle 32">
            <a:extLst>
              <a:ext uri="{FF2B5EF4-FFF2-40B4-BE49-F238E27FC236}">
                <a16:creationId xmlns:a16="http://schemas.microsoft.com/office/drawing/2014/main" id="{E710C68E-88D5-BC66-D9F0-377267639940}"/>
              </a:ext>
            </a:extLst>
          </p:cNvPr>
          <p:cNvSpPr/>
          <p:nvPr/>
        </p:nvSpPr>
        <p:spPr>
          <a:xfrm>
            <a:off x="2275113" y="348248"/>
            <a:ext cx="4261757" cy="694286"/>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Med </a:t>
            </a:r>
            <a:r>
              <a:rPr lang="en-US" dirty="0" err="1"/>
              <a:t>empirica</a:t>
            </a:r>
            <a:endParaRPr lang="it-IT" dirty="0"/>
          </a:p>
        </p:txBody>
      </p:sp>
      <p:sp>
        <p:nvSpPr>
          <p:cNvPr id="39" name="Right Triangle 38">
            <a:extLst>
              <a:ext uri="{FF2B5EF4-FFF2-40B4-BE49-F238E27FC236}">
                <a16:creationId xmlns:a16="http://schemas.microsoft.com/office/drawing/2014/main" id="{E2A7FB36-C72A-8F86-6CC6-C913F6E1453A}"/>
              </a:ext>
            </a:extLst>
          </p:cNvPr>
          <p:cNvSpPr/>
          <p:nvPr/>
        </p:nvSpPr>
        <p:spPr>
          <a:xfrm rot="10800000">
            <a:off x="3160697" y="248016"/>
            <a:ext cx="4261757" cy="694286"/>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TextBox 39">
            <a:extLst>
              <a:ext uri="{FF2B5EF4-FFF2-40B4-BE49-F238E27FC236}">
                <a16:creationId xmlns:a16="http://schemas.microsoft.com/office/drawing/2014/main" id="{3EA4D801-9D94-734B-A3AE-0FF82229F631}"/>
              </a:ext>
            </a:extLst>
          </p:cNvPr>
          <p:cNvSpPr txBox="1"/>
          <p:nvPr/>
        </p:nvSpPr>
        <p:spPr>
          <a:xfrm>
            <a:off x="5399229" y="264965"/>
            <a:ext cx="2024913" cy="369332"/>
          </a:xfrm>
          <a:prstGeom prst="rect">
            <a:avLst/>
          </a:prstGeom>
          <a:noFill/>
        </p:spPr>
        <p:txBody>
          <a:bodyPr wrap="none" rtlCol="0">
            <a:spAutoFit/>
          </a:bodyPr>
          <a:lstStyle/>
          <a:p>
            <a:r>
              <a:rPr lang="en-US" dirty="0">
                <a:solidFill>
                  <a:schemeClr val="bg1"/>
                </a:solidFill>
              </a:rPr>
              <a:t>Med </a:t>
            </a:r>
            <a:r>
              <a:rPr lang="en-US" dirty="0" err="1">
                <a:solidFill>
                  <a:schemeClr val="bg1"/>
                </a:solidFill>
              </a:rPr>
              <a:t>meccanicistica</a:t>
            </a:r>
            <a:endParaRPr lang="it-IT" dirty="0">
              <a:solidFill>
                <a:schemeClr val="bg1"/>
              </a:solidFill>
            </a:endParaRPr>
          </a:p>
        </p:txBody>
      </p:sp>
      <p:cxnSp>
        <p:nvCxnSpPr>
          <p:cNvPr id="42" name="Straight Connector 41">
            <a:extLst>
              <a:ext uri="{FF2B5EF4-FFF2-40B4-BE49-F238E27FC236}">
                <a16:creationId xmlns:a16="http://schemas.microsoft.com/office/drawing/2014/main" id="{88949FB2-4485-FA09-F34D-5C4505CD7793}"/>
              </a:ext>
            </a:extLst>
          </p:cNvPr>
          <p:cNvCxnSpPr>
            <a:cxnSpLocks/>
          </p:cNvCxnSpPr>
          <p:nvPr/>
        </p:nvCxnSpPr>
        <p:spPr>
          <a:xfrm>
            <a:off x="3160697" y="1360387"/>
            <a:ext cx="0" cy="3796717"/>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93CDA90-8C33-4350-F514-2B66B9921E51}"/>
              </a:ext>
            </a:extLst>
          </p:cNvPr>
          <p:cNvSpPr txBox="1"/>
          <p:nvPr/>
        </p:nvSpPr>
        <p:spPr>
          <a:xfrm>
            <a:off x="3160697" y="1295401"/>
            <a:ext cx="1085554" cy="646331"/>
          </a:xfrm>
          <a:prstGeom prst="rect">
            <a:avLst/>
          </a:prstGeom>
          <a:noFill/>
        </p:spPr>
        <p:txBody>
          <a:bodyPr wrap="none" rtlCol="0">
            <a:spAutoFit/>
          </a:bodyPr>
          <a:lstStyle/>
          <a:p>
            <a:r>
              <a:rPr lang="en-US" dirty="0" err="1"/>
              <a:t>Occhiale</a:t>
            </a:r>
            <a:endParaRPr lang="en-US" dirty="0"/>
          </a:p>
          <a:p>
            <a:r>
              <a:rPr lang="en-US" dirty="0"/>
              <a:t>Di Galileo</a:t>
            </a:r>
            <a:endParaRPr lang="it-IT" dirty="0"/>
          </a:p>
        </p:txBody>
      </p:sp>
    </p:spTree>
    <p:extLst>
      <p:ext uri="{BB962C8B-B14F-4D97-AF65-F5344CB8AC3E}">
        <p14:creationId xmlns:p14="http://schemas.microsoft.com/office/powerpoint/2010/main" val="374103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25E221-D34A-4311-AD2E-2D395D2AF377}"/>
              </a:ext>
            </a:extLst>
          </p:cNvPr>
          <p:cNvSpPr txBox="1"/>
          <p:nvPr/>
        </p:nvSpPr>
        <p:spPr>
          <a:xfrm>
            <a:off x="369393" y="2129660"/>
            <a:ext cx="10869855" cy="1200329"/>
          </a:xfrm>
          <a:prstGeom prst="rect">
            <a:avLst/>
          </a:prstGeom>
          <a:noFill/>
        </p:spPr>
        <p:txBody>
          <a:bodyPr wrap="square" rtlCol="0">
            <a:spAutoFit/>
          </a:bodyPr>
          <a:lstStyle/>
          <a:p>
            <a:r>
              <a:rPr lang="it-IT" sz="2400" b="1" dirty="0"/>
              <a:t>Comportamento di meccanismi fisiologici (biochimici, cellulari, istologici)</a:t>
            </a:r>
          </a:p>
          <a:p>
            <a:r>
              <a:rPr lang="it-IT" sz="2400" b="1" dirty="0"/>
              <a:t>in condizioni alterate </a:t>
            </a:r>
          </a:p>
          <a:p>
            <a:r>
              <a:rPr lang="it-IT" sz="2400" b="1" dirty="0"/>
              <a:t>	alterate in modo tale da create «pathos», sofferenza</a:t>
            </a:r>
          </a:p>
        </p:txBody>
      </p:sp>
      <p:sp>
        <p:nvSpPr>
          <p:cNvPr id="3" name="TextBox 2">
            <a:extLst>
              <a:ext uri="{FF2B5EF4-FFF2-40B4-BE49-F238E27FC236}">
                <a16:creationId xmlns:a16="http://schemas.microsoft.com/office/drawing/2014/main" id="{7249F4A5-F7E7-412B-957F-8908E64C8B2B}"/>
              </a:ext>
            </a:extLst>
          </p:cNvPr>
          <p:cNvSpPr txBox="1"/>
          <p:nvPr/>
        </p:nvSpPr>
        <p:spPr>
          <a:xfrm>
            <a:off x="369393" y="3818411"/>
            <a:ext cx="11132265" cy="2308324"/>
          </a:xfrm>
          <a:prstGeom prst="rect">
            <a:avLst/>
          </a:prstGeom>
          <a:noFill/>
        </p:spPr>
        <p:txBody>
          <a:bodyPr wrap="square" rtlCol="0">
            <a:spAutoFit/>
          </a:bodyPr>
          <a:lstStyle/>
          <a:p>
            <a:r>
              <a:rPr lang="it-IT" sz="2400" b="1" dirty="0"/>
              <a:t>Alterazioni:</a:t>
            </a:r>
          </a:p>
          <a:p>
            <a:r>
              <a:rPr lang="it-IT" sz="2400" b="1" dirty="0"/>
              <a:t>Molecolari (qualitative, quantitative, su base genetica o esogena)</a:t>
            </a:r>
          </a:p>
          <a:p>
            <a:r>
              <a:rPr lang="it-IT" sz="2400" b="1" dirty="0"/>
              <a:t>	funzioni delle molecole</a:t>
            </a:r>
          </a:p>
          <a:p>
            <a:r>
              <a:rPr lang="it-IT" sz="2400" b="1" dirty="0"/>
              <a:t>		cellule</a:t>
            </a:r>
          </a:p>
          <a:p>
            <a:r>
              <a:rPr lang="it-IT" sz="2400" b="1" dirty="0"/>
              <a:t>			tessuti</a:t>
            </a:r>
          </a:p>
          <a:p>
            <a:r>
              <a:rPr lang="it-IT" sz="2400" b="1" dirty="0"/>
              <a:t>				sistemi</a:t>
            </a:r>
          </a:p>
        </p:txBody>
      </p:sp>
      <p:sp>
        <p:nvSpPr>
          <p:cNvPr id="5" name="TextBox 4">
            <a:extLst>
              <a:ext uri="{FF2B5EF4-FFF2-40B4-BE49-F238E27FC236}">
                <a16:creationId xmlns:a16="http://schemas.microsoft.com/office/drawing/2014/main" id="{D3A5D363-DA67-99F9-9288-98786C2E612A}"/>
              </a:ext>
            </a:extLst>
          </p:cNvPr>
          <p:cNvSpPr txBox="1"/>
          <p:nvPr/>
        </p:nvSpPr>
        <p:spPr>
          <a:xfrm>
            <a:off x="369393" y="252974"/>
            <a:ext cx="6095184" cy="584775"/>
          </a:xfrm>
          <a:prstGeom prst="rect">
            <a:avLst/>
          </a:prstGeom>
          <a:noFill/>
        </p:spPr>
        <p:txBody>
          <a:bodyPr wrap="square">
            <a:spAutoFit/>
          </a:bodyPr>
          <a:lstStyle/>
          <a:p>
            <a:r>
              <a:rPr lang="it-IT" sz="3200" b="1" dirty="0">
                <a:solidFill>
                  <a:srgbClr val="0070C0"/>
                </a:solidFill>
              </a:rPr>
              <a:t>PATOLOGIA</a:t>
            </a:r>
          </a:p>
        </p:txBody>
      </p:sp>
      <p:sp>
        <p:nvSpPr>
          <p:cNvPr id="4" name="TextBox 3">
            <a:extLst>
              <a:ext uri="{FF2B5EF4-FFF2-40B4-BE49-F238E27FC236}">
                <a16:creationId xmlns:a16="http://schemas.microsoft.com/office/drawing/2014/main" id="{772F7408-7D3B-419F-1BFF-15B009FED22C}"/>
              </a:ext>
            </a:extLst>
          </p:cNvPr>
          <p:cNvSpPr txBox="1"/>
          <p:nvPr/>
        </p:nvSpPr>
        <p:spPr>
          <a:xfrm>
            <a:off x="369393" y="960526"/>
            <a:ext cx="10454326" cy="830997"/>
          </a:xfrm>
          <a:prstGeom prst="rect">
            <a:avLst/>
          </a:prstGeom>
          <a:noFill/>
        </p:spPr>
        <p:txBody>
          <a:bodyPr wrap="square" rtlCol="0">
            <a:spAutoFit/>
          </a:bodyPr>
          <a:lstStyle/>
          <a:p>
            <a:r>
              <a:rPr lang="it-IT" sz="2400" dirty="0"/>
              <a:t>La patologia è lo studio delle alterazioni strutturali, biochimiche e funzionali in cellule, tessuti e organi che determinano una particolare malattia</a:t>
            </a:r>
          </a:p>
        </p:txBody>
      </p:sp>
      <p:sp>
        <p:nvSpPr>
          <p:cNvPr id="8" name="TextBox 7">
            <a:extLst>
              <a:ext uri="{FF2B5EF4-FFF2-40B4-BE49-F238E27FC236}">
                <a16:creationId xmlns:a16="http://schemas.microsoft.com/office/drawing/2014/main" id="{7936FBC7-FA93-2EC2-49DE-92778286E368}"/>
              </a:ext>
            </a:extLst>
          </p:cNvPr>
          <p:cNvSpPr txBox="1"/>
          <p:nvPr/>
        </p:nvSpPr>
        <p:spPr>
          <a:xfrm>
            <a:off x="369393" y="6245825"/>
            <a:ext cx="11132265" cy="369332"/>
          </a:xfrm>
          <a:prstGeom prst="rect">
            <a:avLst/>
          </a:prstGeom>
          <a:noFill/>
        </p:spPr>
        <p:txBody>
          <a:bodyPr wrap="square">
            <a:spAutoFit/>
          </a:bodyPr>
          <a:lstStyle/>
          <a:p>
            <a:r>
              <a:rPr lang="it-IT" dirty="0"/>
              <a:t>General </a:t>
            </a:r>
            <a:r>
              <a:rPr lang="it-IT" dirty="0" err="1"/>
              <a:t>pathology</a:t>
            </a:r>
            <a:r>
              <a:rPr lang="it-IT" dirty="0"/>
              <a:t> </a:t>
            </a:r>
            <a:r>
              <a:rPr lang="it-IT" dirty="0" err="1"/>
              <a:t>is</a:t>
            </a:r>
            <a:r>
              <a:rPr lang="it-IT" dirty="0"/>
              <a:t> </a:t>
            </a:r>
            <a:r>
              <a:rPr lang="it-IT" dirty="0" err="1"/>
              <a:t>concerned</a:t>
            </a:r>
            <a:r>
              <a:rPr lang="it-IT" dirty="0"/>
              <a:t> with the common reactions of </a:t>
            </a:r>
            <a:r>
              <a:rPr lang="it-IT" dirty="0" err="1"/>
              <a:t>cells</a:t>
            </a:r>
            <a:r>
              <a:rPr lang="it-IT" dirty="0"/>
              <a:t> and </a:t>
            </a:r>
            <a:r>
              <a:rPr lang="it-IT" dirty="0" err="1"/>
              <a:t>tissues</a:t>
            </a:r>
            <a:r>
              <a:rPr lang="it-IT" dirty="0"/>
              <a:t> to </a:t>
            </a:r>
            <a:r>
              <a:rPr lang="it-IT" dirty="0" err="1"/>
              <a:t>injurious</a:t>
            </a:r>
            <a:r>
              <a:rPr lang="it-IT" dirty="0"/>
              <a:t> </a:t>
            </a:r>
            <a:r>
              <a:rPr lang="it-IT" dirty="0" err="1"/>
              <a:t>stimuli</a:t>
            </a:r>
            <a:r>
              <a:rPr lang="it-IT" dirty="0"/>
              <a:t>.</a:t>
            </a:r>
          </a:p>
        </p:txBody>
      </p:sp>
    </p:spTree>
    <p:extLst>
      <p:ext uri="{BB962C8B-B14F-4D97-AF65-F5344CB8AC3E}">
        <p14:creationId xmlns:p14="http://schemas.microsoft.com/office/powerpoint/2010/main" val="1314278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09D816-3870-FC4F-7ACC-A93D0C29AA96}"/>
              </a:ext>
            </a:extLst>
          </p:cNvPr>
          <p:cNvSpPr txBox="1"/>
          <p:nvPr/>
        </p:nvSpPr>
        <p:spPr>
          <a:xfrm>
            <a:off x="541651" y="640662"/>
            <a:ext cx="10926206" cy="1200329"/>
          </a:xfrm>
          <a:prstGeom prst="rect">
            <a:avLst/>
          </a:prstGeom>
          <a:noFill/>
        </p:spPr>
        <p:txBody>
          <a:bodyPr wrap="square" rtlCol="0">
            <a:spAutoFit/>
          </a:bodyPr>
          <a:lstStyle/>
          <a:p>
            <a:r>
              <a:rPr lang="it-IT" sz="3600" b="1" dirty="0">
                <a:solidFill>
                  <a:schemeClr val="bg1"/>
                </a:solidFill>
              </a:rPr>
              <a:t>La patologia della cellula presume la conoscenza della fisiologia della cellula</a:t>
            </a:r>
          </a:p>
        </p:txBody>
      </p:sp>
      <p:sp>
        <p:nvSpPr>
          <p:cNvPr id="3" name="TextBox 2">
            <a:extLst>
              <a:ext uri="{FF2B5EF4-FFF2-40B4-BE49-F238E27FC236}">
                <a16:creationId xmlns:a16="http://schemas.microsoft.com/office/drawing/2014/main" id="{6843CC37-73B7-4A1C-D02F-235D60243C9E}"/>
              </a:ext>
            </a:extLst>
          </p:cNvPr>
          <p:cNvSpPr txBox="1"/>
          <p:nvPr/>
        </p:nvSpPr>
        <p:spPr>
          <a:xfrm>
            <a:off x="541651" y="5017010"/>
            <a:ext cx="10926206" cy="1200329"/>
          </a:xfrm>
          <a:prstGeom prst="rect">
            <a:avLst/>
          </a:prstGeom>
          <a:noFill/>
        </p:spPr>
        <p:txBody>
          <a:bodyPr wrap="square" rtlCol="0">
            <a:spAutoFit/>
          </a:bodyPr>
          <a:lstStyle/>
          <a:p>
            <a:r>
              <a:rPr lang="it-IT" sz="3600" b="1" dirty="0">
                <a:solidFill>
                  <a:schemeClr val="bg1"/>
                </a:solidFill>
              </a:rPr>
              <a:t>La patologia ha fornito modelli esemplari per studiare la fisiologia</a:t>
            </a:r>
          </a:p>
        </p:txBody>
      </p:sp>
      <p:grpSp>
        <p:nvGrpSpPr>
          <p:cNvPr id="8" name="Group 7">
            <a:extLst>
              <a:ext uri="{FF2B5EF4-FFF2-40B4-BE49-F238E27FC236}">
                <a16:creationId xmlns:a16="http://schemas.microsoft.com/office/drawing/2014/main" id="{4BAD8CF8-7A0C-B141-248E-2F3C7E6B2FA9}"/>
              </a:ext>
            </a:extLst>
          </p:cNvPr>
          <p:cNvGrpSpPr/>
          <p:nvPr/>
        </p:nvGrpSpPr>
        <p:grpSpPr>
          <a:xfrm>
            <a:off x="3772376" y="2393243"/>
            <a:ext cx="4464756" cy="1947334"/>
            <a:chOff x="1761067" y="2444044"/>
            <a:chExt cx="4464756" cy="1947334"/>
          </a:xfrm>
          <a:effectLst>
            <a:outerShdw blurRad="50800" dist="38100" dir="2700000" algn="tl" rotWithShape="0">
              <a:prstClr val="black">
                <a:alpha val="40000"/>
              </a:prstClr>
            </a:outerShdw>
          </a:effectLst>
        </p:grpSpPr>
        <p:sp>
          <p:nvSpPr>
            <p:cNvPr id="7" name="Rectangle 6">
              <a:extLst>
                <a:ext uri="{FF2B5EF4-FFF2-40B4-BE49-F238E27FC236}">
                  <a16:creationId xmlns:a16="http://schemas.microsoft.com/office/drawing/2014/main" id="{714E4AE9-4C5F-9D24-C61B-663C257D56BB}"/>
                </a:ext>
              </a:extLst>
            </p:cNvPr>
            <p:cNvSpPr/>
            <p:nvPr/>
          </p:nvSpPr>
          <p:spPr>
            <a:xfrm>
              <a:off x="1761067" y="2444044"/>
              <a:ext cx="4464756" cy="194733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11071208-8C0F-8187-6C6A-F22ABEB3B29F}"/>
                </a:ext>
              </a:extLst>
            </p:cNvPr>
            <p:cNvPicPr>
              <a:picLocks noChangeAspect="1"/>
            </p:cNvPicPr>
            <p:nvPr/>
          </p:nvPicPr>
          <p:blipFill>
            <a:blip r:embed="rId2"/>
            <a:stretch>
              <a:fillRect/>
            </a:stretch>
          </p:blipFill>
          <p:spPr>
            <a:xfrm>
              <a:off x="1854312" y="2551701"/>
              <a:ext cx="4286848" cy="1743318"/>
            </a:xfrm>
            <a:prstGeom prst="rect">
              <a:avLst/>
            </a:prstGeom>
          </p:spPr>
        </p:pic>
      </p:grpSp>
    </p:spTree>
    <p:extLst>
      <p:ext uri="{BB962C8B-B14F-4D97-AF65-F5344CB8AC3E}">
        <p14:creationId xmlns:p14="http://schemas.microsoft.com/office/powerpoint/2010/main" val="38430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7E967-D94F-4AA8-A52E-A35E2BD5CC44}"/>
              </a:ext>
            </a:extLst>
          </p:cNvPr>
          <p:cNvSpPr txBox="1"/>
          <p:nvPr/>
        </p:nvSpPr>
        <p:spPr>
          <a:xfrm>
            <a:off x="414196" y="2282794"/>
            <a:ext cx="10713587" cy="2308324"/>
          </a:xfrm>
          <a:prstGeom prst="rect">
            <a:avLst/>
          </a:prstGeom>
          <a:noFill/>
        </p:spPr>
        <p:txBody>
          <a:bodyPr wrap="square" rtlCol="0">
            <a:spAutoFit/>
          </a:bodyPr>
          <a:lstStyle/>
          <a:p>
            <a:r>
              <a:rPr lang="it-IT" sz="2400" dirty="0"/>
              <a:t>Processi patologici «elementari» (comuni a varie patologie, organi e tessuti)</a:t>
            </a:r>
          </a:p>
          <a:p>
            <a:r>
              <a:rPr lang="it-IT" sz="2400" dirty="0"/>
              <a:t> </a:t>
            </a:r>
          </a:p>
          <a:p>
            <a:r>
              <a:rPr lang="it-IT" sz="2400" dirty="0"/>
              <a:t>Riparazione, trombosi, infiammazione, proliferazione tumorale, ipertrofia, </a:t>
            </a:r>
            <a:r>
              <a:rPr lang="it-IT" sz="2400" dirty="0" err="1"/>
              <a:t>etc</a:t>
            </a:r>
            <a:endParaRPr lang="it-IT" sz="2400" dirty="0"/>
          </a:p>
          <a:p>
            <a:r>
              <a:rPr lang="it-IT" sz="2400" dirty="0"/>
              <a:t>	</a:t>
            </a:r>
          </a:p>
          <a:p>
            <a:r>
              <a:rPr lang="it-IT" sz="2400" dirty="0"/>
              <a:t>visti a livello biochimico e cellulare</a:t>
            </a:r>
          </a:p>
          <a:p>
            <a:r>
              <a:rPr lang="it-IT" sz="2400" dirty="0"/>
              <a:t>		segnale, trasduzione, trascrizione</a:t>
            </a:r>
          </a:p>
        </p:txBody>
      </p:sp>
      <p:sp>
        <p:nvSpPr>
          <p:cNvPr id="3" name="TextBox 2">
            <a:extLst>
              <a:ext uri="{FF2B5EF4-FFF2-40B4-BE49-F238E27FC236}">
                <a16:creationId xmlns:a16="http://schemas.microsoft.com/office/drawing/2014/main" id="{86EF24FE-C2EE-6178-3053-E824F86AF20D}"/>
              </a:ext>
            </a:extLst>
          </p:cNvPr>
          <p:cNvSpPr txBox="1"/>
          <p:nvPr/>
        </p:nvSpPr>
        <p:spPr>
          <a:xfrm>
            <a:off x="414196" y="1160434"/>
            <a:ext cx="10869855" cy="830997"/>
          </a:xfrm>
          <a:prstGeom prst="rect">
            <a:avLst/>
          </a:prstGeom>
          <a:noFill/>
        </p:spPr>
        <p:txBody>
          <a:bodyPr wrap="square" rtlCol="0">
            <a:spAutoFit/>
          </a:bodyPr>
          <a:lstStyle/>
          <a:p>
            <a:r>
              <a:rPr lang="it-IT" sz="2400" dirty="0"/>
              <a:t>Studio delle leggi che governano</a:t>
            </a:r>
          </a:p>
          <a:p>
            <a:r>
              <a:rPr lang="it-IT" sz="2400" b="1" dirty="0"/>
              <a:t>Inizio, evoluzione, effetti </a:t>
            </a:r>
            <a:r>
              <a:rPr lang="it-IT" sz="2400" dirty="0"/>
              <a:t>dei processi patologici</a:t>
            </a:r>
          </a:p>
        </p:txBody>
      </p:sp>
      <p:sp>
        <p:nvSpPr>
          <p:cNvPr id="5" name="TextBox 4">
            <a:extLst>
              <a:ext uri="{FF2B5EF4-FFF2-40B4-BE49-F238E27FC236}">
                <a16:creationId xmlns:a16="http://schemas.microsoft.com/office/drawing/2014/main" id="{856BE400-E11A-FDC1-AA9F-B7DCF655133F}"/>
              </a:ext>
            </a:extLst>
          </p:cNvPr>
          <p:cNvSpPr txBox="1"/>
          <p:nvPr/>
        </p:nvSpPr>
        <p:spPr>
          <a:xfrm>
            <a:off x="414196" y="222740"/>
            <a:ext cx="6097508" cy="646331"/>
          </a:xfrm>
          <a:prstGeom prst="rect">
            <a:avLst/>
          </a:prstGeom>
          <a:noFill/>
        </p:spPr>
        <p:txBody>
          <a:bodyPr wrap="square">
            <a:spAutoFit/>
          </a:bodyPr>
          <a:lstStyle/>
          <a:p>
            <a:r>
              <a:rPr lang="it-IT" sz="3600" b="1" dirty="0"/>
              <a:t>PATOLOGIA </a:t>
            </a:r>
            <a:r>
              <a:rPr lang="it-IT" sz="3600" b="1" dirty="0">
                <a:solidFill>
                  <a:srgbClr val="0070C0"/>
                </a:solidFill>
              </a:rPr>
              <a:t>GENERALE</a:t>
            </a:r>
          </a:p>
        </p:txBody>
      </p:sp>
    </p:spTree>
    <p:extLst>
      <p:ext uri="{BB962C8B-B14F-4D97-AF65-F5344CB8AC3E}">
        <p14:creationId xmlns:p14="http://schemas.microsoft.com/office/powerpoint/2010/main" val="300533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61BEC3-533D-AFCF-FAC4-EFA2274E0344}"/>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20CDFFA3-9604-5AE4-5BB3-02E4B2CF6412}"/>
              </a:ext>
            </a:extLst>
          </p:cNvPr>
          <p:cNvSpPr txBox="1"/>
          <p:nvPr/>
        </p:nvSpPr>
        <p:spPr>
          <a:xfrm>
            <a:off x="369393" y="1007307"/>
            <a:ext cx="6974928" cy="3046988"/>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e sofferente</a:t>
            </a:r>
          </a:p>
          <a:p>
            <a:pPr marL="800100" lvl="1" indent="-342900">
              <a:buFontTx/>
              <a:buChar char="-"/>
            </a:pPr>
            <a:r>
              <a:rPr lang="it-IT" sz="2400" dirty="0"/>
              <a:t>La sua pelle non ha l’usuale colorito «sano»</a:t>
            </a:r>
          </a:p>
          <a:p>
            <a:pPr marL="1257300" lvl="2" indent="-342900">
              <a:buFontTx/>
              <a:buChar char="-"/>
            </a:pPr>
            <a:r>
              <a:rPr lang="it-IT" sz="2400" dirty="0"/>
              <a:t>Fa respiri brevi e rapidi</a:t>
            </a:r>
          </a:p>
          <a:p>
            <a:pPr marL="1714500" lvl="3" indent="-342900">
              <a:buFontTx/>
              <a:buChar char="-"/>
            </a:pPr>
            <a:r>
              <a:rPr lang="it-IT" sz="2400" dirty="0"/>
              <a:t>Sento rantoli basali destri</a:t>
            </a:r>
          </a:p>
          <a:p>
            <a:pPr marL="2171700" lvl="4" indent="-342900">
              <a:buFontTx/>
              <a:buChar char="-"/>
            </a:pPr>
            <a:r>
              <a:rPr lang="it-IT" sz="2400" dirty="0"/>
              <a:t>Gli prescrivo amoxicillina</a:t>
            </a:r>
          </a:p>
          <a:p>
            <a:pPr marL="2628900" lvl="5" indent="-342900">
              <a:buFontTx/>
              <a:buChar char="-"/>
            </a:pPr>
            <a:r>
              <a:rPr lang="it-IT" sz="2400" dirty="0"/>
              <a:t>Guarisce in pochi giorni</a:t>
            </a:r>
          </a:p>
        </p:txBody>
      </p:sp>
      <p:sp>
        <p:nvSpPr>
          <p:cNvPr id="4" name="TextBox 3">
            <a:extLst>
              <a:ext uri="{FF2B5EF4-FFF2-40B4-BE49-F238E27FC236}">
                <a16:creationId xmlns:a16="http://schemas.microsoft.com/office/drawing/2014/main" id="{46E11A56-F793-6869-1528-0229E6D56B7A}"/>
              </a:ext>
            </a:extLst>
          </p:cNvPr>
          <p:cNvSpPr txBox="1"/>
          <p:nvPr/>
        </p:nvSpPr>
        <p:spPr>
          <a:xfrm>
            <a:off x="462230" y="4650364"/>
            <a:ext cx="10785583" cy="1200329"/>
          </a:xfrm>
          <a:prstGeom prst="rect">
            <a:avLst/>
          </a:prstGeom>
          <a:noFill/>
        </p:spPr>
        <p:txBody>
          <a:bodyPr wrap="square" rtlCol="0">
            <a:spAutoFit/>
          </a:bodyPr>
          <a:lstStyle/>
          <a:p>
            <a:r>
              <a:rPr lang="it-IT" sz="2400" dirty="0"/>
              <a:t>Che cosa mi interessa sapere che cosa succede nelle cellule del polmone, nei globuli bianchi </a:t>
            </a:r>
            <a:r>
              <a:rPr lang="it-IT" sz="2400" dirty="0" err="1"/>
              <a:t>etc</a:t>
            </a:r>
            <a:r>
              <a:rPr lang="it-IT" sz="2400" dirty="0"/>
              <a:t>? La maggior parte delle polmoniti lobari è dovuta allo pneumococco che di solito risponde bene all’amoxicillina</a:t>
            </a:r>
          </a:p>
        </p:txBody>
      </p:sp>
      <p:pic>
        <p:nvPicPr>
          <p:cNvPr id="6" name="Picture 5">
            <a:extLst>
              <a:ext uri="{FF2B5EF4-FFF2-40B4-BE49-F238E27FC236}">
                <a16:creationId xmlns:a16="http://schemas.microsoft.com/office/drawing/2014/main" id="{694084CC-19FF-B23B-1224-F1E798E8DE0C}"/>
              </a:ext>
            </a:extLst>
          </p:cNvPr>
          <p:cNvPicPr>
            <a:picLocks noChangeAspect="1"/>
          </p:cNvPicPr>
          <p:nvPr/>
        </p:nvPicPr>
        <p:blipFill>
          <a:blip r:embed="rId2"/>
          <a:stretch>
            <a:fillRect/>
          </a:stretch>
        </p:blipFill>
        <p:spPr>
          <a:xfrm>
            <a:off x="7344321" y="1807916"/>
            <a:ext cx="3903492" cy="2292065"/>
          </a:xfrm>
          <a:prstGeom prst="rect">
            <a:avLst/>
          </a:prstGeom>
        </p:spPr>
      </p:pic>
    </p:spTree>
    <p:extLst>
      <p:ext uri="{BB962C8B-B14F-4D97-AF65-F5344CB8AC3E}">
        <p14:creationId xmlns:p14="http://schemas.microsoft.com/office/powerpoint/2010/main" val="636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67027-625E-1907-5560-A6F5E725F6D8}"/>
              </a:ext>
            </a:extLst>
          </p:cNvPr>
          <p:cNvSpPr txBox="1"/>
          <p:nvPr/>
        </p:nvSpPr>
        <p:spPr>
          <a:xfrm>
            <a:off x="369393" y="252974"/>
            <a:ext cx="9972618" cy="646331"/>
          </a:xfrm>
          <a:prstGeom prst="rect">
            <a:avLst/>
          </a:prstGeom>
          <a:noFill/>
        </p:spPr>
        <p:txBody>
          <a:bodyPr wrap="square">
            <a:spAutoFit/>
          </a:bodyPr>
          <a:lstStyle/>
          <a:p>
            <a:r>
              <a:rPr lang="it-IT" sz="3600" b="1" dirty="0">
                <a:solidFill>
                  <a:srgbClr val="0070C0"/>
                </a:solidFill>
              </a:rPr>
              <a:t>A CHE SERVE CONOSCERE LA PATOLOGIA? </a:t>
            </a:r>
          </a:p>
        </p:txBody>
      </p:sp>
      <p:sp>
        <p:nvSpPr>
          <p:cNvPr id="3" name="TextBox 2">
            <a:extLst>
              <a:ext uri="{FF2B5EF4-FFF2-40B4-BE49-F238E27FC236}">
                <a16:creationId xmlns:a16="http://schemas.microsoft.com/office/drawing/2014/main" id="{FF0C5ED5-434D-EB47-1A38-DA8B6414ACDF}"/>
              </a:ext>
            </a:extLst>
          </p:cNvPr>
          <p:cNvSpPr txBox="1"/>
          <p:nvPr/>
        </p:nvSpPr>
        <p:spPr>
          <a:xfrm>
            <a:off x="369393" y="1007307"/>
            <a:ext cx="9461863" cy="3416320"/>
          </a:xfrm>
          <a:prstGeom prst="rect">
            <a:avLst/>
          </a:prstGeom>
          <a:noFill/>
        </p:spPr>
        <p:txBody>
          <a:bodyPr wrap="square" rtlCol="0">
            <a:spAutoFit/>
          </a:bodyPr>
          <a:lstStyle/>
          <a:p>
            <a:r>
              <a:rPr lang="it-IT" sz="2400" dirty="0"/>
              <a:t>La pratica medica è fatta di associazioni mnemoniche</a:t>
            </a:r>
          </a:p>
          <a:p>
            <a:endParaRPr lang="it-IT" sz="2400" dirty="0"/>
          </a:p>
          <a:p>
            <a:pPr marL="342900" indent="-342900">
              <a:buFontTx/>
              <a:buChar char="-"/>
            </a:pPr>
            <a:r>
              <a:rPr lang="it-IT" sz="2400" dirty="0"/>
              <a:t>Ho un paziente febbricitante con occhi lucidi, naso chiuso e doloretti un po’ ovunque</a:t>
            </a:r>
          </a:p>
          <a:p>
            <a:pPr marL="800100" lvl="1" indent="-342900">
              <a:buFontTx/>
              <a:buChar char="-"/>
            </a:pPr>
            <a:r>
              <a:rPr lang="it-IT" sz="2400" dirty="0"/>
              <a:t>E’ in corso l’epidemia di influenza</a:t>
            </a:r>
          </a:p>
          <a:p>
            <a:pPr marL="1257300" lvl="2" indent="-342900">
              <a:buFontTx/>
              <a:buChar char="-"/>
            </a:pPr>
            <a:r>
              <a:rPr lang="it-IT" sz="2400" dirty="0"/>
              <a:t>Non riscontro segni obiettivi di preoccupazione</a:t>
            </a:r>
          </a:p>
          <a:p>
            <a:pPr marL="1714500" lvl="3" indent="-342900">
              <a:buFontTx/>
              <a:buChar char="-"/>
            </a:pPr>
            <a:r>
              <a:rPr lang="it-IT" sz="2400" dirty="0"/>
              <a:t>Concludo che ha probabilmente l’influenza</a:t>
            </a:r>
          </a:p>
          <a:p>
            <a:pPr marL="2171700" lvl="4" indent="-342900">
              <a:buFontTx/>
              <a:buChar char="-"/>
            </a:pPr>
            <a:r>
              <a:rPr lang="it-IT" sz="2400" dirty="0"/>
              <a:t>Gli prescrivo di tenersi idratato e di assumere antipiretici se la febbre è molto alta o se è molto disturbato</a:t>
            </a:r>
          </a:p>
        </p:txBody>
      </p:sp>
      <p:sp>
        <p:nvSpPr>
          <p:cNvPr id="4" name="TextBox 3">
            <a:extLst>
              <a:ext uri="{FF2B5EF4-FFF2-40B4-BE49-F238E27FC236}">
                <a16:creationId xmlns:a16="http://schemas.microsoft.com/office/drawing/2014/main" id="{F8AE3A22-87AB-EE3A-F6BF-445E2CE7740B}"/>
              </a:ext>
            </a:extLst>
          </p:cNvPr>
          <p:cNvSpPr txBox="1"/>
          <p:nvPr/>
        </p:nvSpPr>
        <p:spPr>
          <a:xfrm>
            <a:off x="369393" y="4774975"/>
            <a:ext cx="10995014" cy="1569660"/>
          </a:xfrm>
          <a:prstGeom prst="rect">
            <a:avLst/>
          </a:prstGeom>
          <a:noFill/>
        </p:spPr>
        <p:txBody>
          <a:bodyPr wrap="square" rtlCol="0">
            <a:spAutoFit/>
          </a:bodyPr>
          <a:lstStyle/>
          <a:p>
            <a:r>
              <a:rPr lang="it-IT" sz="2400" dirty="0"/>
              <a:t>Che cosa mi interessa sapere quali citochine prodotte dal mio sistema immunitario provocano la febbre o i dolori articolari? In fondo questo è un segno della reazione positiva dell’organismo. Occorre solo attendere o accompagnare la remissione spontanea grazie alla </a:t>
            </a:r>
            <a:r>
              <a:rPr lang="it-IT" sz="2400" i="1" dirty="0"/>
              <a:t>VIS MEDICATRIX NATURAE</a:t>
            </a:r>
          </a:p>
        </p:txBody>
      </p:sp>
      <p:pic>
        <p:nvPicPr>
          <p:cNvPr id="2050" name="Picture 2" descr="Images of Influenza Viruses | CDC">
            <a:extLst>
              <a:ext uri="{FF2B5EF4-FFF2-40B4-BE49-F238E27FC236}">
                <a16:creationId xmlns:a16="http://schemas.microsoft.com/office/drawing/2014/main" id="{DF2AAB4B-5E62-46A0-8D96-8E7D7AE84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1256" y="2083025"/>
            <a:ext cx="1898690" cy="185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8EB16-2500-4D0D-90B1-90AC3AC8219F}"/>
              </a:ext>
            </a:extLst>
          </p:cNvPr>
          <p:cNvSpPr txBox="1"/>
          <p:nvPr/>
        </p:nvSpPr>
        <p:spPr>
          <a:xfrm>
            <a:off x="681925" y="692258"/>
            <a:ext cx="10523350" cy="2492990"/>
          </a:xfrm>
          <a:prstGeom prst="rect">
            <a:avLst/>
          </a:prstGeom>
          <a:noFill/>
        </p:spPr>
        <p:txBody>
          <a:bodyPr wrap="square" rtlCol="0">
            <a:spAutoFit/>
          </a:bodyPr>
          <a:lstStyle/>
          <a:p>
            <a:r>
              <a:rPr lang="it-IT" dirty="0"/>
              <a:t>IPPOCRATE</a:t>
            </a:r>
          </a:p>
          <a:p>
            <a:endParaRPr lang="it-IT" dirty="0"/>
          </a:p>
          <a:p>
            <a:r>
              <a:rPr lang="it-IT" sz="2400" b="1" dirty="0"/>
              <a:t>VIS MEDICATRIX NATURAE</a:t>
            </a:r>
          </a:p>
          <a:p>
            <a:endParaRPr lang="it-IT" sz="2400" b="1" dirty="0"/>
          </a:p>
          <a:p>
            <a:r>
              <a:rPr lang="it-IT" sz="2400" b="1" dirty="0"/>
              <a:t>Elementi della malattia letti come attività per ricostruire l’equilibrio iniziale</a:t>
            </a:r>
          </a:p>
          <a:p>
            <a:endParaRPr lang="it-IT" sz="2400" b="1" dirty="0"/>
          </a:p>
          <a:p>
            <a:r>
              <a:rPr lang="it-IT" sz="2400" b="1" dirty="0"/>
              <a:t>Il medico deve solo sfruttare i meccanismi di riequilibrio della natura e facilitarli</a:t>
            </a:r>
          </a:p>
        </p:txBody>
      </p:sp>
      <p:sp>
        <p:nvSpPr>
          <p:cNvPr id="4" name="TextBox 3">
            <a:extLst>
              <a:ext uri="{FF2B5EF4-FFF2-40B4-BE49-F238E27FC236}">
                <a16:creationId xmlns:a16="http://schemas.microsoft.com/office/drawing/2014/main" id="{5A182B08-7250-0A80-17AE-3AD278C114C8}"/>
              </a:ext>
            </a:extLst>
          </p:cNvPr>
          <p:cNvSpPr txBox="1"/>
          <p:nvPr/>
        </p:nvSpPr>
        <p:spPr>
          <a:xfrm>
            <a:off x="1001835" y="3672753"/>
            <a:ext cx="7569471" cy="1200329"/>
          </a:xfrm>
          <a:prstGeom prst="rect">
            <a:avLst/>
          </a:prstGeom>
          <a:noFill/>
        </p:spPr>
        <p:txBody>
          <a:bodyPr wrap="square" rtlCol="0">
            <a:spAutoFit/>
          </a:bodyPr>
          <a:lstStyle/>
          <a:p>
            <a:r>
              <a:rPr lang="it-IT" sz="2400" dirty="0"/>
              <a:t>Capire come aiutare la natura</a:t>
            </a:r>
          </a:p>
          <a:p>
            <a:r>
              <a:rPr lang="it-IT" sz="2400" dirty="0"/>
              <a:t>Possibilità di fare «meglio della natura»</a:t>
            </a:r>
          </a:p>
          <a:p>
            <a:r>
              <a:rPr lang="it-IT" sz="2400" dirty="0"/>
              <a:t>Variabilità individuale nella «forza della natura»</a:t>
            </a:r>
          </a:p>
        </p:txBody>
      </p:sp>
    </p:spTree>
    <p:extLst>
      <p:ext uri="{BB962C8B-B14F-4D97-AF65-F5344CB8AC3E}">
        <p14:creationId xmlns:p14="http://schemas.microsoft.com/office/powerpoint/2010/main" val="2339728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AEECA-7FF9-99E1-6334-AB70D66A822D}"/>
              </a:ext>
            </a:extLst>
          </p:cNvPr>
          <p:cNvSpPr txBox="1"/>
          <p:nvPr/>
        </p:nvSpPr>
        <p:spPr>
          <a:xfrm>
            <a:off x="133247" y="187823"/>
            <a:ext cx="11426333" cy="954107"/>
          </a:xfrm>
          <a:prstGeom prst="rect">
            <a:avLst/>
          </a:prstGeom>
          <a:noFill/>
        </p:spPr>
        <p:txBody>
          <a:bodyPr wrap="square">
            <a:spAutoFit/>
          </a:bodyPr>
          <a:lstStyle/>
          <a:p>
            <a:r>
              <a:rPr lang="it-IT" sz="2800" dirty="0"/>
              <a:t>1) Non siamo disposti ad accettare la natura umana come ha accompagnato la nostra evoluzione</a:t>
            </a:r>
          </a:p>
        </p:txBody>
      </p:sp>
      <p:pic>
        <p:nvPicPr>
          <p:cNvPr id="6" name="Picture 5">
            <a:extLst>
              <a:ext uri="{FF2B5EF4-FFF2-40B4-BE49-F238E27FC236}">
                <a16:creationId xmlns:a16="http://schemas.microsoft.com/office/drawing/2014/main" id="{8667D7B9-AFB3-A10D-9CB2-19F1DBC73ADB}"/>
              </a:ext>
            </a:extLst>
          </p:cNvPr>
          <p:cNvPicPr>
            <a:picLocks noChangeAspect="1"/>
          </p:cNvPicPr>
          <p:nvPr/>
        </p:nvPicPr>
        <p:blipFill>
          <a:blip r:embed="rId2"/>
          <a:stretch>
            <a:fillRect/>
          </a:stretch>
        </p:blipFill>
        <p:spPr>
          <a:xfrm>
            <a:off x="1292483" y="1351788"/>
            <a:ext cx="9107860" cy="5062714"/>
          </a:xfrm>
          <a:prstGeom prst="rect">
            <a:avLst/>
          </a:prstGeom>
        </p:spPr>
      </p:pic>
    </p:spTree>
    <p:extLst>
      <p:ext uri="{BB962C8B-B14F-4D97-AF65-F5344CB8AC3E}">
        <p14:creationId xmlns:p14="http://schemas.microsoft.com/office/powerpoint/2010/main" val="541941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95CF14-BEB3-B7CE-C856-1440A87AD7EF}"/>
              </a:ext>
            </a:extLst>
          </p:cNvPr>
          <p:cNvSpPr/>
          <p:nvPr/>
        </p:nvSpPr>
        <p:spPr>
          <a:xfrm>
            <a:off x="2063750" y="1125538"/>
            <a:ext cx="8064500" cy="4030662"/>
          </a:xfrm>
          <a:prstGeom prst="rect">
            <a:avLst/>
          </a:prstGeom>
        </p:spPr>
        <p:txBody>
          <a:bodyPr>
            <a:spAutoFit/>
          </a:bodyPr>
          <a:lstStyle/>
          <a:p>
            <a:pPr algn="ctr">
              <a:defRPr/>
            </a:pPr>
            <a:r>
              <a:rPr lang="it-IT" sz="3200" b="1" kern="0" dirty="0">
                <a:solidFill>
                  <a:srgbClr val="000000"/>
                </a:solidFill>
                <a:latin typeface="Arial" charset="0"/>
                <a:ea typeface="ＭＳ Ｐゴシック" charset="0"/>
                <a:cs typeface="ＭＳ Ｐゴシック" charset="0"/>
              </a:rPr>
              <a:t>Patologia Generale: </a:t>
            </a:r>
          </a:p>
          <a:p>
            <a:pPr algn="ctr">
              <a:defRPr/>
            </a:pPr>
            <a:r>
              <a:rPr lang="it-IT" sz="3200" b="1" kern="0" dirty="0">
                <a:solidFill>
                  <a:srgbClr val="000000"/>
                </a:solidFill>
                <a:latin typeface="Arial" charset="0"/>
                <a:ea typeface="ＭＳ Ｐゴシック" charset="0"/>
                <a:cs typeface="ＭＳ Ｐゴシック" charset="0"/>
              </a:rPr>
              <a:t>studio delle cause e dei meccanismi di insorgenza e sviluppo delle malattie</a:t>
            </a:r>
          </a:p>
          <a:p>
            <a:pPr algn="ctr">
              <a:defRPr/>
            </a:pPr>
            <a:r>
              <a:rPr lang="it-IT" sz="3200" b="1" kern="0" dirty="0">
                <a:solidFill>
                  <a:srgbClr val="000000"/>
                </a:solidFill>
                <a:latin typeface="Arial" charset="0"/>
                <a:ea typeface="ＭＳ Ｐゴシック" charset="0"/>
                <a:cs typeface="ＭＳ Ｐゴシック" charset="0"/>
              </a:rPr>
              <a:t> </a:t>
            </a:r>
          </a:p>
          <a:p>
            <a:pPr algn="ctr">
              <a:defRPr/>
            </a:pPr>
            <a:endParaRPr lang="it-IT" sz="3200" b="1" kern="0" dirty="0">
              <a:solidFill>
                <a:srgbClr val="000000"/>
              </a:solidFill>
              <a:latin typeface="Arial" charset="0"/>
              <a:ea typeface="ＭＳ Ｐゴシック" charset="0"/>
              <a:cs typeface="ＭＳ Ｐゴシック" charset="0"/>
            </a:endParaRPr>
          </a:p>
          <a:p>
            <a:pPr algn="ctr">
              <a:defRPr/>
            </a:pPr>
            <a:r>
              <a:rPr lang="it-IT" sz="3200" b="1" kern="0" dirty="0">
                <a:solidFill>
                  <a:srgbClr val="000000"/>
                </a:solidFill>
                <a:latin typeface="Arial" charset="0"/>
                <a:ea typeface="ＭＳ Ｐゴシック" charset="0"/>
                <a:cs typeface="ＭＳ Ｐゴシック" charset="0"/>
              </a:rPr>
              <a:t>Fisiopatologia: </a:t>
            </a:r>
          </a:p>
          <a:p>
            <a:pPr algn="ctr">
              <a:defRPr/>
            </a:pPr>
            <a:r>
              <a:rPr lang="it-IT" sz="3200" b="1" kern="0" dirty="0">
                <a:solidFill>
                  <a:srgbClr val="000000"/>
                </a:solidFill>
                <a:latin typeface="Arial" charset="0"/>
                <a:ea typeface="ＭＳ Ｐゴシック" charset="0"/>
                <a:cs typeface="ＭＳ Ｐゴシック" charset="0"/>
              </a:rPr>
              <a:t>studio delle cause e dello sviluppo delle disfunzioni dei diversi organi e apparati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FC8179B-8C76-4D36-9CE9-846DB0E5FD21}"/>
              </a:ext>
            </a:extLst>
          </p:cNvPr>
          <p:cNvSpPr txBox="1"/>
          <p:nvPr/>
        </p:nvSpPr>
        <p:spPr>
          <a:xfrm>
            <a:off x="1121735" y="1795402"/>
            <a:ext cx="2807828" cy="2246769"/>
          </a:xfrm>
          <a:prstGeom prst="rect">
            <a:avLst/>
          </a:prstGeom>
          <a:noFill/>
        </p:spPr>
        <p:txBody>
          <a:bodyPr wrap="square" rtlCol="0">
            <a:spAutoFit/>
          </a:bodyPr>
          <a:lstStyle/>
          <a:p>
            <a:r>
              <a:rPr lang="it-IT" sz="2800" b="1" dirty="0">
                <a:solidFill>
                  <a:srgbClr val="C00000"/>
                </a:solidFill>
              </a:rPr>
              <a:t>8-10 figli per famiglia</a:t>
            </a:r>
          </a:p>
          <a:p>
            <a:endParaRPr lang="it-IT" sz="2800" b="1" dirty="0">
              <a:solidFill>
                <a:srgbClr val="C00000"/>
              </a:solidFill>
            </a:endParaRPr>
          </a:p>
          <a:p>
            <a:r>
              <a:rPr lang="it-IT" sz="2800" b="1" dirty="0">
                <a:solidFill>
                  <a:srgbClr val="C00000"/>
                </a:solidFill>
              </a:rPr>
              <a:t>Mortalità infantile 40 - 50%</a:t>
            </a:r>
          </a:p>
        </p:txBody>
      </p:sp>
      <p:pic>
        <p:nvPicPr>
          <p:cNvPr id="5" name="Picture 4">
            <a:extLst>
              <a:ext uri="{FF2B5EF4-FFF2-40B4-BE49-F238E27FC236}">
                <a16:creationId xmlns:a16="http://schemas.microsoft.com/office/drawing/2014/main" id="{6C9553B1-3CC7-C76C-F84B-C29E69C47F77}"/>
              </a:ext>
            </a:extLst>
          </p:cNvPr>
          <p:cNvPicPr>
            <a:picLocks noChangeAspect="1"/>
          </p:cNvPicPr>
          <p:nvPr/>
        </p:nvPicPr>
        <p:blipFill>
          <a:blip r:embed="rId2"/>
          <a:stretch>
            <a:fillRect/>
          </a:stretch>
        </p:blipFill>
        <p:spPr>
          <a:xfrm>
            <a:off x="4289722" y="327773"/>
            <a:ext cx="5311477" cy="6066938"/>
          </a:xfrm>
          <a:prstGeom prst="rect">
            <a:avLst/>
          </a:prstGeom>
        </p:spPr>
      </p:pic>
    </p:spTree>
    <p:extLst>
      <p:ext uri="{BB962C8B-B14F-4D97-AF65-F5344CB8AC3E}">
        <p14:creationId xmlns:p14="http://schemas.microsoft.com/office/powerpoint/2010/main" val="19482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D8FCF-5630-F9E5-DA76-83C9F329C197}"/>
              </a:ext>
            </a:extLst>
          </p:cNvPr>
          <p:cNvPicPr>
            <a:picLocks noChangeAspect="1"/>
          </p:cNvPicPr>
          <p:nvPr/>
        </p:nvPicPr>
        <p:blipFill>
          <a:blip r:embed="rId3"/>
          <a:stretch>
            <a:fillRect/>
          </a:stretch>
        </p:blipFill>
        <p:spPr>
          <a:xfrm>
            <a:off x="1187998" y="402022"/>
            <a:ext cx="9816003" cy="6199580"/>
          </a:xfrm>
          <a:prstGeom prst="rect">
            <a:avLst/>
          </a:prstGeom>
        </p:spPr>
      </p:pic>
    </p:spTree>
    <p:extLst>
      <p:ext uri="{BB962C8B-B14F-4D97-AF65-F5344CB8AC3E}">
        <p14:creationId xmlns:p14="http://schemas.microsoft.com/office/powerpoint/2010/main" val="2151111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E6F67-8B2E-5A8B-43DB-14D055A9F708}"/>
              </a:ext>
            </a:extLst>
          </p:cNvPr>
          <p:cNvSpPr txBox="1"/>
          <p:nvPr/>
        </p:nvSpPr>
        <p:spPr>
          <a:xfrm>
            <a:off x="175519" y="183953"/>
            <a:ext cx="11745910" cy="523220"/>
          </a:xfrm>
          <a:prstGeom prst="rect">
            <a:avLst/>
          </a:prstGeom>
          <a:noFill/>
        </p:spPr>
        <p:txBody>
          <a:bodyPr wrap="square" rtlCol="0">
            <a:spAutoFit/>
          </a:bodyPr>
          <a:lstStyle/>
          <a:p>
            <a:r>
              <a:rPr lang="it-IT" sz="2800" dirty="0"/>
              <a:t>2) Abbiamo strumenti per aiutare la «vis </a:t>
            </a:r>
            <a:r>
              <a:rPr lang="it-IT" sz="2800" dirty="0" err="1"/>
              <a:t>sanatrix</a:t>
            </a:r>
            <a:r>
              <a:rPr lang="it-IT" sz="2800" dirty="0"/>
              <a:t> </a:t>
            </a:r>
            <a:r>
              <a:rPr lang="it-IT" sz="2800" dirty="0" err="1"/>
              <a:t>naturae</a:t>
            </a:r>
            <a:r>
              <a:rPr lang="it-IT" sz="2800" dirty="0"/>
              <a:t>» a farci guarire meglio</a:t>
            </a:r>
          </a:p>
        </p:txBody>
      </p:sp>
      <p:sp>
        <p:nvSpPr>
          <p:cNvPr id="3" name="Rectangle 2">
            <a:extLst>
              <a:ext uri="{FF2B5EF4-FFF2-40B4-BE49-F238E27FC236}">
                <a16:creationId xmlns:a16="http://schemas.microsoft.com/office/drawing/2014/main" id="{4A23E17A-1716-FD7B-8D1C-9BEC308E1529}"/>
              </a:ext>
            </a:extLst>
          </p:cNvPr>
          <p:cNvSpPr/>
          <p:nvPr/>
        </p:nvSpPr>
        <p:spPr>
          <a:xfrm>
            <a:off x="1228727" y="2167944"/>
            <a:ext cx="4807171" cy="289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eform 3">
            <a:extLst>
              <a:ext uri="{FF2B5EF4-FFF2-40B4-BE49-F238E27FC236}">
                <a16:creationId xmlns:a16="http://schemas.microsoft.com/office/drawing/2014/main" id="{DCCBFBAB-7D73-8EE8-1DEF-EE7C6E692220}"/>
              </a:ext>
            </a:extLst>
          </p:cNvPr>
          <p:cNvSpPr>
            <a:spLocks/>
          </p:cNvSpPr>
          <p:nvPr/>
        </p:nvSpPr>
        <p:spPr bwMode="auto">
          <a:xfrm>
            <a:off x="1247777" y="2454277"/>
            <a:ext cx="4746625" cy="2555875"/>
          </a:xfrm>
          <a:custGeom>
            <a:avLst/>
            <a:gdLst>
              <a:gd name="T0" fmla="*/ 0 w 2990"/>
              <a:gd name="T1" fmla="*/ 0 h 1610"/>
              <a:gd name="T2" fmla="*/ 381 w 2990"/>
              <a:gd name="T3" fmla="*/ 373 h 1610"/>
              <a:gd name="T4" fmla="*/ 822 w 2990"/>
              <a:gd name="T5" fmla="*/ 585 h 1610"/>
              <a:gd name="T6" fmla="*/ 1296 w 2990"/>
              <a:gd name="T7" fmla="*/ 839 h 1610"/>
              <a:gd name="T8" fmla="*/ 1804 w 2990"/>
              <a:gd name="T9" fmla="*/ 1034 h 1610"/>
              <a:gd name="T10" fmla="*/ 2253 w 2990"/>
              <a:gd name="T11" fmla="*/ 1296 h 1610"/>
              <a:gd name="T12" fmla="*/ 2643 w 2990"/>
              <a:gd name="T13" fmla="*/ 1508 h 1610"/>
              <a:gd name="T14" fmla="*/ 2990 w 2990"/>
              <a:gd name="T15" fmla="*/ 1610 h 16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0" h="1610">
                <a:moveTo>
                  <a:pt x="0" y="0"/>
                </a:moveTo>
                <a:cubicBezTo>
                  <a:pt x="42" y="119"/>
                  <a:pt x="241" y="274"/>
                  <a:pt x="381" y="373"/>
                </a:cubicBezTo>
                <a:cubicBezTo>
                  <a:pt x="528" y="461"/>
                  <a:pt x="678" y="521"/>
                  <a:pt x="822" y="585"/>
                </a:cubicBezTo>
                <a:cubicBezTo>
                  <a:pt x="966" y="649"/>
                  <a:pt x="1132" y="753"/>
                  <a:pt x="1296" y="839"/>
                </a:cubicBezTo>
                <a:cubicBezTo>
                  <a:pt x="1460" y="925"/>
                  <a:pt x="1646" y="948"/>
                  <a:pt x="1804" y="1034"/>
                </a:cubicBezTo>
                <a:cubicBezTo>
                  <a:pt x="1962" y="1120"/>
                  <a:pt x="2118" y="1224"/>
                  <a:pt x="2253" y="1296"/>
                </a:cubicBezTo>
                <a:cubicBezTo>
                  <a:pt x="2388" y="1368"/>
                  <a:pt x="2522" y="1443"/>
                  <a:pt x="2643" y="1508"/>
                </a:cubicBezTo>
                <a:cubicBezTo>
                  <a:pt x="2764" y="1573"/>
                  <a:pt x="2915" y="1568"/>
                  <a:pt x="2990" y="1610"/>
                </a:cubicBez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Line 9">
            <a:extLst>
              <a:ext uri="{FF2B5EF4-FFF2-40B4-BE49-F238E27FC236}">
                <a16:creationId xmlns:a16="http://schemas.microsoft.com/office/drawing/2014/main" id="{03F00E3A-C1AF-EE3A-3F8B-983ACCEB815A}"/>
              </a:ext>
            </a:extLst>
          </p:cNvPr>
          <p:cNvSpPr>
            <a:spLocks noChangeShapeType="1"/>
          </p:cNvSpPr>
          <p:nvPr/>
        </p:nvSpPr>
        <p:spPr bwMode="auto">
          <a:xfrm>
            <a:off x="1816101" y="5065713"/>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10">
            <a:extLst>
              <a:ext uri="{FF2B5EF4-FFF2-40B4-BE49-F238E27FC236}">
                <a16:creationId xmlns:a16="http://schemas.microsoft.com/office/drawing/2014/main" id="{8AE256B7-9D32-E87F-76DC-BE227120B815}"/>
              </a:ext>
            </a:extLst>
          </p:cNvPr>
          <p:cNvSpPr>
            <a:spLocks noChangeShapeType="1"/>
          </p:cNvSpPr>
          <p:nvPr/>
        </p:nvSpPr>
        <p:spPr bwMode="auto">
          <a:xfrm>
            <a:off x="2165351"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Line 11">
            <a:extLst>
              <a:ext uri="{FF2B5EF4-FFF2-40B4-BE49-F238E27FC236}">
                <a16:creationId xmlns:a16="http://schemas.microsoft.com/office/drawing/2014/main" id="{D2B0EA94-10FD-AE65-6E2A-29A5EC6D8208}"/>
              </a:ext>
            </a:extLst>
          </p:cNvPr>
          <p:cNvSpPr>
            <a:spLocks noChangeShapeType="1"/>
          </p:cNvSpPr>
          <p:nvPr/>
        </p:nvSpPr>
        <p:spPr bwMode="auto">
          <a:xfrm>
            <a:off x="25130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12">
            <a:extLst>
              <a:ext uri="{FF2B5EF4-FFF2-40B4-BE49-F238E27FC236}">
                <a16:creationId xmlns:a16="http://schemas.microsoft.com/office/drawing/2014/main" id="{5CFED24E-531F-703C-43F8-C192A09945C2}"/>
              </a:ext>
            </a:extLst>
          </p:cNvPr>
          <p:cNvSpPr>
            <a:spLocks noChangeShapeType="1"/>
          </p:cNvSpPr>
          <p:nvPr/>
        </p:nvSpPr>
        <p:spPr bwMode="auto">
          <a:xfrm>
            <a:off x="28622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 name="Line 13">
            <a:extLst>
              <a:ext uri="{FF2B5EF4-FFF2-40B4-BE49-F238E27FC236}">
                <a16:creationId xmlns:a16="http://schemas.microsoft.com/office/drawing/2014/main" id="{DFB7C6C9-FDAF-CA73-C540-E47827041D25}"/>
              </a:ext>
            </a:extLst>
          </p:cNvPr>
          <p:cNvSpPr>
            <a:spLocks noChangeShapeType="1"/>
          </p:cNvSpPr>
          <p:nvPr/>
        </p:nvSpPr>
        <p:spPr bwMode="auto">
          <a:xfrm>
            <a:off x="321151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 name="Line 14">
            <a:extLst>
              <a:ext uri="{FF2B5EF4-FFF2-40B4-BE49-F238E27FC236}">
                <a16:creationId xmlns:a16="http://schemas.microsoft.com/office/drawing/2014/main" id="{11A583F2-4A21-FC96-EF8F-98F10B461B3A}"/>
              </a:ext>
            </a:extLst>
          </p:cNvPr>
          <p:cNvSpPr>
            <a:spLocks noChangeShapeType="1"/>
          </p:cNvSpPr>
          <p:nvPr/>
        </p:nvSpPr>
        <p:spPr bwMode="auto">
          <a:xfrm>
            <a:off x="3560763"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1" name="Line 15">
            <a:extLst>
              <a:ext uri="{FF2B5EF4-FFF2-40B4-BE49-F238E27FC236}">
                <a16:creationId xmlns:a16="http://schemas.microsoft.com/office/drawing/2014/main" id="{EBEA9031-26D0-9D3D-E18B-BE8AEDFFB549}"/>
              </a:ext>
            </a:extLst>
          </p:cNvPr>
          <p:cNvSpPr>
            <a:spLocks noChangeShapeType="1"/>
          </p:cNvSpPr>
          <p:nvPr/>
        </p:nvSpPr>
        <p:spPr bwMode="auto">
          <a:xfrm>
            <a:off x="39084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2" name="Line 16">
            <a:extLst>
              <a:ext uri="{FF2B5EF4-FFF2-40B4-BE49-F238E27FC236}">
                <a16:creationId xmlns:a16="http://schemas.microsoft.com/office/drawing/2014/main" id="{AA7D1B71-9220-6C76-3924-E14DCDDA6724}"/>
              </a:ext>
            </a:extLst>
          </p:cNvPr>
          <p:cNvSpPr>
            <a:spLocks noChangeShapeType="1"/>
          </p:cNvSpPr>
          <p:nvPr/>
        </p:nvSpPr>
        <p:spPr bwMode="auto">
          <a:xfrm>
            <a:off x="42576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Line 17">
            <a:extLst>
              <a:ext uri="{FF2B5EF4-FFF2-40B4-BE49-F238E27FC236}">
                <a16:creationId xmlns:a16="http://schemas.microsoft.com/office/drawing/2014/main" id="{DBC15984-95AB-8569-B736-009F4FD45182}"/>
              </a:ext>
            </a:extLst>
          </p:cNvPr>
          <p:cNvSpPr>
            <a:spLocks noChangeShapeType="1"/>
          </p:cNvSpPr>
          <p:nvPr/>
        </p:nvSpPr>
        <p:spPr bwMode="auto">
          <a:xfrm>
            <a:off x="460692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Line 18">
            <a:extLst>
              <a:ext uri="{FF2B5EF4-FFF2-40B4-BE49-F238E27FC236}">
                <a16:creationId xmlns:a16="http://schemas.microsoft.com/office/drawing/2014/main" id="{76E50E5C-C089-82FB-4CC8-955BFC77A3F4}"/>
              </a:ext>
            </a:extLst>
          </p:cNvPr>
          <p:cNvSpPr>
            <a:spLocks noChangeShapeType="1"/>
          </p:cNvSpPr>
          <p:nvPr/>
        </p:nvSpPr>
        <p:spPr bwMode="auto">
          <a:xfrm>
            <a:off x="4956176"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Line 19">
            <a:extLst>
              <a:ext uri="{FF2B5EF4-FFF2-40B4-BE49-F238E27FC236}">
                <a16:creationId xmlns:a16="http://schemas.microsoft.com/office/drawing/2014/main" id="{33DCE582-3B38-E509-AE49-25D3470B10CE}"/>
              </a:ext>
            </a:extLst>
          </p:cNvPr>
          <p:cNvSpPr>
            <a:spLocks noChangeShapeType="1"/>
          </p:cNvSpPr>
          <p:nvPr/>
        </p:nvSpPr>
        <p:spPr bwMode="auto">
          <a:xfrm>
            <a:off x="53038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Line 20">
            <a:extLst>
              <a:ext uri="{FF2B5EF4-FFF2-40B4-BE49-F238E27FC236}">
                <a16:creationId xmlns:a16="http://schemas.microsoft.com/office/drawing/2014/main" id="{FA16F0A9-9160-B1E3-09B6-076817A18C26}"/>
              </a:ext>
            </a:extLst>
          </p:cNvPr>
          <p:cNvSpPr>
            <a:spLocks noChangeShapeType="1"/>
          </p:cNvSpPr>
          <p:nvPr/>
        </p:nvSpPr>
        <p:spPr bwMode="auto">
          <a:xfrm>
            <a:off x="565308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21">
            <a:extLst>
              <a:ext uri="{FF2B5EF4-FFF2-40B4-BE49-F238E27FC236}">
                <a16:creationId xmlns:a16="http://schemas.microsoft.com/office/drawing/2014/main" id="{AB38DBCC-AAF7-7050-71C4-CA9A0F08E3DC}"/>
              </a:ext>
            </a:extLst>
          </p:cNvPr>
          <p:cNvSpPr>
            <a:spLocks noChangeShapeType="1"/>
          </p:cNvSpPr>
          <p:nvPr/>
        </p:nvSpPr>
        <p:spPr bwMode="auto">
          <a:xfrm>
            <a:off x="6002338" y="5049838"/>
            <a:ext cx="0" cy="128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Text Box 22">
            <a:extLst>
              <a:ext uri="{FF2B5EF4-FFF2-40B4-BE49-F238E27FC236}">
                <a16:creationId xmlns:a16="http://schemas.microsoft.com/office/drawing/2014/main" id="{EF6981CE-E2FF-2DEB-A346-97C686E086EB}"/>
              </a:ext>
            </a:extLst>
          </p:cNvPr>
          <p:cNvSpPr txBox="1">
            <a:spLocks noChangeArrowheads="1"/>
          </p:cNvSpPr>
          <p:nvPr/>
        </p:nvSpPr>
        <p:spPr bwMode="auto">
          <a:xfrm>
            <a:off x="1160039" y="5216929"/>
            <a:ext cx="47868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400" dirty="0"/>
              <a:t>1850         1870        1890         1910        1930        1950         1970</a:t>
            </a:r>
          </a:p>
        </p:txBody>
      </p:sp>
      <p:sp>
        <p:nvSpPr>
          <p:cNvPr id="19" name="Line 23">
            <a:extLst>
              <a:ext uri="{FF2B5EF4-FFF2-40B4-BE49-F238E27FC236}">
                <a16:creationId xmlns:a16="http://schemas.microsoft.com/office/drawing/2014/main" id="{FF8B8EC1-93E6-446F-729B-6497030118DA}"/>
              </a:ext>
            </a:extLst>
          </p:cNvPr>
          <p:cNvSpPr>
            <a:spLocks noChangeShapeType="1"/>
          </p:cNvSpPr>
          <p:nvPr/>
        </p:nvSpPr>
        <p:spPr bwMode="auto">
          <a:xfrm>
            <a:off x="2544763" y="2889252"/>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Line 24">
            <a:extLst>
              <a:ext uri="{FF2B5EF4-FFF2-40B4-BE49-F238E27FC236}">
                <a16:creationId xmlns:a16="http://schemas.microsoft.com/office/drawing/2014/main" id="{67AA30AE-7D89-0023-6D35-D8A938EBDBB3}"/>
              </a:ext>
            </a:extLst>
          </p:cNvPr>
          <p:cNvSpPr>
            <a:spLocks noChangeShapeType="1"/>
          </p:cNvSpPr>
          <p:nvPr/>
        </p:nvSpPr>
        <p:spPr bwMode="auto">
          <a:xfrm>
            <a:off x="4705351" y="3536951"/>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Line 25">
            <a:extLst>
              <a:ext uri="{FF2B5EF4-FFF2-40B4-BE49-F238E27FC236}">
                <a16:creationId xmlns:a16="http://schemas.microsoft.com/office/drawing/2014/main" id="{69933324-4BA3-FF22-A932-968AC2324035}"/>
              </a:ext>
            </a:extLst>
          </p:cNvPr>
          <p:cNvSpPr>
            <a:spLocks noChangeShapeType="1"/>
          </p:cNvSpPr>
          <p:nvPr/>
        </p:nvSpPr>
        <p:spPr bwMode="auto">
          <a:xfrm>
            <a:off x="5137151" y="4186238"/>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 name="Text Box 26">
            <a:extLst>
              <a:ext uri="{FF2B5EF4-FFF2-40B4-BE49-F238E27FC236}">
                <a16:creationId xmlns:a16="http://schemas.microsoft.com/office/drawing/2014/main" id="{E7C8BAF1-5D91-F55A-2CF4-0F10A8CCBB66}"/>
              </a:ext>
            </a:extLst>
          </p:cNvPr>
          <p:cNvSpPr txBox="1">
            <a:spLocks noChangeArrowheads="1"/>
          </p:cNvSpPr>
          <p:nvPr/>
        </p:nvSpPr>
        <p:spPr bwMode="auto">
          <a:xfrm>
            <a:off x="1897064" y="2424114"/>
            <a:ext cx="1128129"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dirty="0"/>
              <a:t>Identificazione</a:t>
            </a:r>
          </a:p>
          <a:p>
            <a:r>
              <a:rPr lang="it-IT" altLang="en-US" sz="1200" b="1" dirty="0"/>
              <a:t>Bacillo TBC</a:t>
            </a:r>
          </a:p>
        </p:txBody>
      </p:sp>
      <p:sp>
        <p:nvSpPr>
          <p:cNvPr id="23" name="Text Box 27">
            <a:extLst>
              <a:ext uri="{FF2B5EF4-FFF2-40B4-BE49-F238E27FC236}">
                <a16:creationId xmlns:a16="http://schemas.microsoft.com/office/drawing/2014/main" id="{9E174024-E2ED-EABD-4D91-6CB573200D7E}"/>
              </a:ext>
            </a:extLst>
          </p:cNvPr>
          <p:cNvSpPr txBox="1">
            <a:spLocks noChangeArrowheads="1"/>
          </p:cNvSpPr>
          <p:nvPr/>
        </p:nvSpPr>
        <p:spPr bwMode="auto">
          <a:xfrm>
            <a:off x="3944939" y="3252789"/>
            <a:ext cx="1068819"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streptomicina</a:t>
            </a:r>
          </a:p>
        </p:txBody>
      </p:sp>
      <p:sp>
        <p:nvSpPr>
          <p:cNvPr id="24" name="Text Box 28">
            <a:extLst>
              <a:ext uri="{FF2B5EF4-FFF2-40B4-BE49-F238E27FC236}">
                <a16:creationId xmlns:a16="http://schemas.microsoft.com/office/drawing/2014/main" id="{DA82E4BD-B59A-A80A-4717-0DD35823016D}"/>
              </a:ext>
            </a:extLst>
          </p:cNvPr>
          <p:cNvSpPr txBox="1">
            <a:spLocks noChangeArrowheads="1"/>
          </p:cNvSpPr>
          <p:nvPr/>
        </p:nvSpPr>
        <p:spPr bwMode="auto">
          <a:xfrm>
            <a:off x="4994276" y="3719514"/>
            <a:ext cx="742704"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200" b="1"/>
              <a:t>vaccino</a:t>
            </a:r>
          </a:p>
          <a:p>
            <a:r>
              <a:rPr lang="it-IT" altLang="en-US" sz="1200" b="1"/>
              <a:t>Anti-TBC</a:t>
            </a:r>
          </a:p>
        </p:txBody>
      </p:sp>
      <p:sp>
        <p:nvSpPr>
          <p:cNvPr id="25" name="TextBox 24">
            <a:extLst>
              <a:ext uri="{FF2B5EF4-FFF2-40B4-BE49-F238E27FC236}">
                <a16:creationId xmlns:a16="http://schemas.microsoft.com/office/drawing/2014/main" id="{89BA7893-9CF0-FD20-BA39-C4237E35756F}"/>
              </a:ext>
            </a:extLst>
          </p:cNvPr>
          <p:cNvSpPr txBox="1"/>
          <p:nvPr/>
        </p:nvSpPr>
        <p:spPr>
          <a:xfrm rot="16200000">
            <a:off x="63379" y="3395729"/>
            <a:ext cx="1719510" cy="369332"/>
          </a:xfrm>
          <a:prstGeom prst="rect">
            <a:avLst/>
          </a:prstGeom>
          <a:noFill/>
        </p:spPr>
        <p:txBody>
          <a:bodyPr wrap="none" rtlCol="0">
            <a:spAutoFit/>
          </a:bodyPr>
          <a:lstStyle/>
          <a:p>
            <a:r>
              <a:rPr lang="it-IT" dirty="0"/>
              <a:t>Mortalità per TB</a:t>
            </a:r>
          </a:p>
        </p:txBody>
      </p:sp>
      <p:sp>
        <p:nvSpPr>
          <p:cNvPr id="26" name="Text Box 4">
            <a:extLst>
              <a:ext uri="{FF2B5EF4-FFF2-40B4-BE49-F238E27FC236}">
                <a16:creationId xmlns:a16="http://schemas.microsoft.com/office/drawing/2014/main" id="{E442B51F-DB69-884E-36AA-52DB9D9FF763}"/>
              </a:ext>
            </a:extLst>
          </p:cNvPr>
          <p:cNvSpPr txBox="1">
            <a:spLocks noChangeArrowheads="1"/>
          </p:cNvSpPr>
          <p:nvPr/>
        </p:nvSpPr>
        <p:spPr bwMode="auto">
          <a:xfrm>
            <a:off x="7191375" y="1409036"/>
            <a:ext cx="4276724" cy="483209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p>
            <a:r>
              <a:rPr lang="en-GB" altLang="en-US" sz="2800" b="1" dirty="0"/>
              <a:t>Thomas McKeown</a:t>
            </a:r>
            <a:r>
              <a:rPr lang="it-IT" altLang="en-US" sz="2800" b="1" dirty="0"/>
              <a:t> </a:t>
            </a:r>
          </a:p>
          <a:p>
            <a:endParaRPr lang="it-IT" altLang="en-US" sz="2800" b="1" dirty="0"/>
          </a:p>
          <a:p>
            <a:r>
              <a:rPr lang="it-IT" altLang="en-US" sz="2800" dirty="0"/>
              <a:t>la riduzione di mortalità da malattia osservata in questi tre secoli è solo in parte dovuta alla medicina:</a:t>
            </a:r>
          </a:p>
          <a:p>
            <a:r>
              <a:rPr lang="it-IT" altLang="en-US" sz="2800" dirty="0"/>
              <a:t>fattori nutrizionali, ambientali e comportamentali (diminuito incremento demografico) hanno maggiore ruolo </a:t>
            </a:r>
          </a:p>
        </p:txBody>
      </p:sp>
    </p:spTree>
    <p:extLst>
      <p:ext uri="{BB962C8B-B14F-4D97-AF65-F5344CB8AC3E}">
        <p14:creationId xmlns:p14="http://schemas.microsoft.com/office/powerpoint/2010/main" val="2035704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B8F1BE2-3D1C-4C93-9F01-D92F027A3DE2}"/>
              </a:ext>
            </a:extLst>
          </p:cNvPr>
          <p:cNvSpPr txBox="1"/>
          <p:nvPr/>
        </p:nvSpPr>
        <p:spPr>
          <a:xfrm>
            <a:off x="1919536" y="279032"/>
            <a:ext cx="8352928" cy="954107"/>
          </a:xfrm>
          <a:prstGeom prst="rect">
            <a:avLst/>
          </a:prstGeom>
          <a:noFill/>
        </p:spPr>
        <p:txBody>
          <a:bodyPr wrap="square" rtlCol="0">
            <a:spAutoFit/>
          </a:bodyPr>
          <a:lstStyle/>
          <a:p>
            <a:r>
              <a:rPr lang="it-IT" sz="2800" dirty="0"/>
              <a:t>colera, difterite, poliomielite, tubercolosi, sifilide, vaiolo, pertosse, morbillo, tifo, dissenteria, sepsi, malaria</a:t>
            </a:r>
          </a:p>
        </p:txBody>
      </p:sp>
      <p:cxnSp>
        <p:nvCxnSpPr>
          <p:cNvPr id="5" name="Straight Arrow Connector 4">
            <a:extLst>
              <a:ext uri="{FF2B5EF4-FFF2-40B4-BE49-F238E27FC236}">
                <a16:creationId xmlns:a16="http://schemas.microsoft.com/office/drawing/2014/main" id="{35475399-E09C-45FB-9C35-9C9FD8712811}"/>
              </a:ext>
            </a:extLst>
          </p:cNvPr>
          <p:cNvCxnSpPr/>
          <p:nvPr/>
        </p:nvCxnSpPr>
        <p:spPr>
          <a:xfrm>
            <a:off x="3935760" y="5157192"/>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79217A-9E06-44B5-89E3-2FFD39F0A0E9}"/>
              </a:ext>
            </a:extLst>
          </p:cNvPr>
          <p:cNvSpPr txBox="1"/>
          <p:nvPr/>
        </p:nvSpPr>
        <p:spPr>
          <a:xfrm>
            <a:off x="2783632" y="5675894"/>
            <a:ext cx="1512168" cy="646331"/>
          </a:xfrm>
          <a:prstGeom prst="rect">
            <a:avLst/>
          </a:prstGeom>
          <a:noFill/>
        </p:spPr>
        <p:txBody>
          <a:bodyPr wrap="square" rtlCol="0">
            <a:spAutoFit/>
          </a:bodyPr>
          <a:lstStyle/>
          <a:p>
            <a:r>
              <a:rPr lang="en-US" dirty="0" err="1"/>
              <a:t>Malattia</a:t>
            </a:r>
            <a:r>
              <a:rPr lang="en-US" dirty="0"/>
              <a:t> da </a:t>
            </a:r>
            <a:r>
              <a:rPr lang="en-US" dirty="0" err="1"/>
              <a:t>siero</a:t>
            </a:r>
            <a:endParaRPr lang="en-US" dirty="0"/>
          </a:p>
        </p:txBody>
      </p:sp>
      <p:cxnSp>
        <p:nvCxnSpPr>
          <p:cNvPr id="7" name="Straight Arrow Connector 6">
            <a:extLst>
              <a:ext uri="{FF2B5EF4-FFF2-40B4-BE49-F238E27FC236}">
                <a16:creationId xmlns:a16="http://schemas.microsoft.com/office/drawing/2014/main" id="{BA05A18D-DD9E-4F5A-8A26-C133D6D3891B}"/>
              </a:ext>
            </a:extLst>
          </p:cNvPr>
          <p:cNvCxnSpPr>
            <a:cxnSpLocks/>
          </p:cNvCxnSpPr>
          <p:nvPr/>
        </p:nvCxnSpPr>
        <p:spPr>
          <a:xfrm>
            <a:off x="4367808" y="5171838"/>
            <a:ext cx="0" cy="82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A6310BD-61FE-4ADE-8A18-1B98553098B9}"/>
              </a:ext>
            </a:extLst>
          </p:cNvPr>
          <p:cNvCxnSpPr>
            <a:cxnSpLocks/>
          </p:cNvCxnSpPr>
          <p:nvPr/>
        </p:nvCxnSpPr>
        <p:spPr>
          <a:xfrm>
            <a:off x="6600056" y="5148882"/>
            <a:ext cx="0" cy="85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C1743FF-2A50-4433-B76C-92632655BA8F}"/>
              </a:ext>
            </a:extLst>
          </p:cNvPr>
          <p:cNvSpPr txBox="1"/>
          <p:nvPr/>
        </p:nvSpPr>
        <p:spPr>
          <a:xfrm>
            <a:off x="3719736" y="5999059"/>
            <a:ext cx="1512168" cy="646331"/>
          </a:xfrm>
          <a:prstGeom prst="rect">
            <a:avLst/>
          </a:prstGeom>
          <a:noFill/>
        </p:spPr>
        <p:txBody>
          <a:bodyPr wrap="square" rtlCol="0">
            <a:spAutoFit/>
          </a:bodyPr>
          <a:lstStyle/>
          <a:p>
            <a:r>
              <a:rPr lang="en-US" dirty="0" err="1"/>
              <a:t>Allergia</a:t>
            </a:r>
            <a:endParaRPr lang="en-US" dirty="0"/>
          </a:p>
          <a:p>
            <a:r>
              <a:rPr lang="en-US" dirty="0" err="1"/>
              <a:t>ipersensibilità</a:t>
            </a:r>
            <a:endParaRPr lang="en-US" dirty="0"/>
          </a:p>
        </p:txBody>
      </p:sp>
      <p:sp>
        <p:nvSpPr>
          <p:cNvPr id="12" name="TextBox 11">
            <a:extLst>
              <a:ext uri="{FF2B5EF4-FFF2-40B4-BE49-F238E27FC236}">
                <a16:creationId xmlns:a16="http://schemas.microsoft.com/office/drawing/2014/main" id="{367A90F8-FA01-4116-B74D-6ADD68D8AAD4}"/>
              </a:ext>
            </a:extLst>
          </p:cNvPr>
          <p:cNvSpPr txBox="1"/>
          <p:nvPr/>
        </p:nvSpPr>
        <p:spPr>
          <a:xfrm>
            <a:off x="5966139" y="5979351"/>
            <a:ext cx="2362103" cy="646331"/>
          </a:xfrm>
          <a:prstGeom prst="rect">
            <a:avLst/>
          </a:prstGeom>
          <a:noFill/>
        </p:spPr>
        <p:txBody>
          <a:bodyPr wrap="square" rtlCol="0">
            <a:spAutoFit/>
          </a:bodyPr>
          <a:lstStyle/>
          <a:p>
            <a:r>
              <a:rPr lang="en-US" dirty="0" err="1"/>
              <a:t>Immunodeficienze</a:t>
            </a:r>
            <a:endParaRPr lang="en-US" dirty="0"/>
          </a:p>
          <a:p>
            <a:r>
              <a:rPr lang="en-US" dirty="0" err="1"/>
              <a:t>Autoinfiammazione</a:t>
            </a:r>
            <a:endParaRPr lang="en-US" dirty="0"/>
          </a:p>
        </p:txBody>
      </p:sp>
      <p:cxnSp>
        <p:nvCxnSpPr>
          <p:cNvPr id="13" name="Straight Arrow Connector 12">
            <a:extLst>
              <a:ext uri="{FF2B5EF4-FFF2-40B4-BE49-F238E27FC236}">
                <a16:creationId xmlns:a16="http://schemas.microsoft.com/office/drawing/2014/main" id="{A898FC7A-CABB-43AC-AAC9-2785B890AF53}"/>
              </a:ext>
            </a:extLst>
          </p:cNvPr>
          <p:cNvCxnSpPr>
            <a:cxnSpLocks/>
          </p:cNvCxnSpPr>
          <p:nvPr/>
        </p:nvCxnSpPr>
        <p:spPr>
          <a:xfrm>
            <a:off x="8760296" y="4988769"/>
            <a:ext cx="0" cy="850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B9D0B3-BA3E-4D11-804B-384DE9C31224}"/>
              </a:ext>
            </a:extLst>
          </p:cNvPr>
          <p:cNvSpPr txBox="1"/>
          <p:nvPr/>
        </p:nvSpPr>
        <p:spPr>
          <a:xfrm>
            <a:off x="8227317" y="5856767"/>
            <a:ext cx="2362103" cy="646331"/>
          </a:xfrm>
          <a:prstGeom prst="rect">
            <a:avLst/>
          </a:prstGeom>
          <a:noFill/>
        </p:spPr>
        <p:txBody>
          <a:bodyPr wrap="square" rtlCol="0">
            <a:spAutoFit/>
          </a:bodyPr>
          <a:lstStyle/>
          <a:p>
            <a:r>
              <a:rPr lang="en-US" dirty="0" err="1"/>
              <a:t>Tolleranza</a:t>
            </a:r>
            <a:endParaRPr lang="en-US" dirty="0"/>
          </a:p>
          <a:p>
            <a:r>
              <a:rPr lang="en-US" dirty="0" err="1"/>
              <a:t>autoimmunità</a:t>
            </a:r>
            <a:endParaRPr lang="en-US" dirty="0"/>
          </a:p>
        </p:txBody>
      </p:sp>
      <p:pic>
        <p:nvPicPr>
          <p:cNvPr id="8" name="Picture 7">
            <a:extLst>
              <a:ext uri="{FF2B5EF4-FFF2-40B4-BE49-F238E27FC236}">
                <a16:creationId xmlns:a16="http://schemas.microsoft.com/office/drawing/2014/main" id="{A73A8817-CD4A-AA6B-5583-E1B47ACF8DC9}"/>
              </a:ext>
            </a:extLst>
          </p:cNvPr>
          <p:cNvPicPr>
            <a:picLocks noChangeAspect="1"/>
          </p:cNvPicPr>
          <p:nvPr/>
        </p:nvPicPr>
        <p:blipFill>
          <a:blip r:embed="rId2"/>
          <a:stretch>
            <a:fillRect/>
          </a:stretch>
        </p:blipFill>
        <p:spPr>
          <a:xfrm>
            <a:off x="2745538" y="1213722"/>
            <a:ext cx="6038191" cy="3917339"/>
          </a:xfrm>
          <a:prstGeom prst="rect">
            <a:avLst/>
          </a:prstGeom>
        </p:spPr>
      </p:pic>
    </p:spTree>
    <p:extLst>
      <p:ext uri="{BB962C8B-B14F-4D97-AF65-F5344CB8AC3E}">
        <p14:creationId xmlns:p14="http://schemas.microsoft.com/office/powerpoint/2010/main" val="318252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BBD6C-9AE5-354B-2616-83DD08320D14}"/>
              </a:ext>
            </a:extLst>
          </p:cNvPr>
          <p:cNvPicPr>
            <a:picLocks noChangeAspect="1"/>
          </p:cNvPicPr>
          <p:nvPr/>
        </p:nvPicPr>
        <p:blipFill>
          <a:blip r:embed="rId2"/>
          <a:stretch>
            <a:fillRect/>
          </a:stretch>
        </p:blipFill>
        <p:spPr>
          <a:xfrm>
            <a:off x="500315" y="212337"/>
            <a:ext cx="6705988" cy="202727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410B5AE-B6B3-8A9B-96BD-6DC96BC2009D}"/>
              </a:ext>
            </a:extLst>
          </p:cNvPr>
          <p:cNvSpPr txBox="1"/>
          <p:nvPr/>
        </p:nvSpPr>
        <p:spPr>
          <a:xfrm>
            <a:off x="8532839" y="212338"/>
            <a:ext cx="2213197" cy="369332"/>
          </a:xfrm>
          <a:prstGeom prst="rect">
            <a:avLst/>
          </a:prstGeom>
          <a:noFill/>
        </p:spPr>
        <p:txBody>
          <a:bodyPr wrap="square" rtlCol="0">
            <a:spAutoFit/>
          </a:bodyPr>
          <a:lstStyle/>
          <a:p>
            <a:r>
              <a:rPr lang="it-IT" dirty="0" err="1"/>
              <a:t>Arch</a:t>
            </a:r>
            <a:r>
              <a:rPr lang="it-IT" dirty="0"/>
              <a:t> </a:t>
            </a:r>
            <a:r>
              <a:rPr lang="it-IT" dirty="0" err="1"/>
              <a:t>Dis</a:t>
            </a:r>
            <a:r>
              <a:rPr lang="it-IT" dirty="0"/>
              <a:t> Child 2021</a:t>
            </a:r>
          </a:p>
        </p:txBody>
      </p:sp>
      <p:pic>
        <p:nvPicPr>
          <p:cNvPr id="13" name="Picture 12">
            <a:extLst>
              <a:ext uri="{FF2B5EF4-FFF2-40B4-BE49-F238E27FC236}">
                <a16:creationId xmlns:a16="http://schemas.microsoft.com/office/drawing/2014/main" id="{B030BDF7-F81E-1101-7F74-59D083840550}"/>
              </a:ext>
            </a:extLst>
          </p:cNvPr>
          <p:cNvPicPr>
            <a:picLocks noChangeAspect="1"/>
          </p:cNvPicPr>
          <p:nvPr/>
        </p:nvPicPr>
        <p:blipFill>
          <a:blip r:embed="rId3"/>
          <a:stretch>
            <a:fillRect/>
          </a:stretch>
        </p:blipFill>
        <p:spPr>
          <a:xfrm>
            <a:off x="440680" y="2456830"/>
            <a:ext cx="6765623" cy="2069015"/>
          </a:xfrm>
          <a:prstGeom prst="rect">
            <a:avLst/>
          </a:prstGeom>
        </p:spPr>
      </p:pic>
      <p:sp>
        <p:nvSpPr>
          <p:cNvPr id="14" name="TextBox 13">
            <a:extLst>
              <a:ext uri="{FF2B5EF4-FFF2-40B4-BE49-F238E27FC236}">
                <a16:creationId xmlns:a16="http://schemas.microsoft.com/office/drawing/2014/main" id="{BB3EDD9A-9350-5AC5-00A9-8087D395345E}"/>
              </a:ext>
            </a:extLst>
          </p:cNvPr>
          <p:cNvSpPr txBox="1"/>
          <p:nvPr/>
        </p:nvSpPr>
        <p:spPr>
          <a:xfrm>
            <a:off x="467101" y="4929809"/>
            <a:ext cx="10754139" cy="1569660"/>
          </a:xfrm>
          <a:prstGeom prst="rect">
            <a:avLst/>
          </a:prstGeom>
          <a:noFill/>
          <a:ln w="28575">
            <a:solidFill>
              <a:srgbClr val="C00000"/>
            </a:solidFill>
          </a:ln>
        </p:spPr>
        <p:txBody>
          <a:bodyPr wrap="square" rtlCol="0">
            <a:spAutoFit/>
          </a:bodyPr>
          <a:lstStyle/>
          <a:p>
            <a:r>
              <a:rPr lang="it-IT" sz="2400" dirty="0"/>
              <a:t>Nella storia dell’uomo, in assenza di antibiotici, una risposta immune vivace permetteva di sopravvivere e lo </a:t>
            </a:r>
            <a:r>
              <a:rPr lang="it-IT" sz="2400" i="1" dirty="0" err="1"/>
              <a:t>scar</a:t>
            </a:r>
            <a:r>
              <a:rPr lang="it-IT" sz="2400" dirty="0"/>
              <a:t> renale era una complicanza relativa </a:t>
            </a:r>
          </a:p>
          <a:p>
            <a:endParaRPr lang="it-IT" sz="2400" dirty="0"/>
          </a:p>
          <a:p>
            <a:r>
              <a:rPr lang="it-IT" sz="2400" dirty="0"/>
              <a:t>Adesso, con gli antibiotici, basta anche meno</a:t>
            </a:r>
          </a:p>
        </p:txBody>
      </p:sp>
    </p:spTree>
    <p:extLst>
      <p:ext uri="{BB962C8B-B14F-4D97-AF65-F5344CB8AC3E}">
        <p14:creationId xmlns:p14="http://schemas.microsoft.com/office/powerpoint/2010/main" val="3947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517CDB-9FD0-4183-A687-97CC6C10543E}"/>
              </a:ext>
            </a:extLst>
          </p:cNvPr>
          <p:cNvSpPr txBox="1"/>
          <p:nvPr/>
        </p:nvSpPr>
        <p:spPr>
          <a:xfrm>
            <a:off x="596561" y="438954"/>
            <a:ext cx="10573129" cy="3108543"/>
          </a:xfrm>
          <a:prstGeom prst="rect">
            <a:avLst/>
          </a:prstGeom>
          <a:noFill/>
        </p:spPr>
        <p:txBody>
          <a:bodyPr wrap="square" rtlCol="0">
            <a:spAutoFit/>
          </a:bodyPr>
          <a:lstStyle/>
          <a:p>
            <a:r>
              <a:rPr lang="it-IT" sz="3600" b="1" dirty="0">
                <a:solidFill>
                  <a:srgbClr val="0070C0"/>
                </a:solidFill>
              </a:rPr>
              <a:t>Omeostasi</a:t>
            </a:r>
            <a:r>
              <a:rPr lang="it-IT" sz="3600" dirty="0"/>
              <a:t> </a:t>
            </a:r>
            <a:r>
              <a:rPr lang="it-IT" sz="2400" dirty="0"/>
              <a:t>(W Cannon 1929)</a:t>
            </a:r>
            <a:br>
              <a:rPr lang="it-IT" sz="2400" dirty="0"/>
            </a:br>
            <a:r>
              <a:rPr lang="it-IT" sz="2000" i="1" dirty="0"/>
              <a:t>«T</a:t>
            </a:r>
            <a:r>
              <a:rPr lang="it-IT" sz="2000" b="0" i="1" dirty="0">
                <a:solidFill>
                  <a:srgbClr val="202122"/>
                </a:solidFill>
                <a:effectLst/>
                <a:latin typeface="Arial" panose="020B0604020202020204" pitchFamily="34" charset="0"/>
              </a:rPr>
              <a:t>utto ciò che ho fatto finora, rivedendo i vari dispositivi protettivi e stabilizzanti del corpo, è presentare un'interpretazione moderna della vis </a:t>
            </a:r>
            <a:r>
              <a:rPr lang="it-IT" sz="2000" b="0" i="1" dirty="0" err="1">
                <a:solidFill>
                  <a:srgbClr val="202122"/>
                </a:solidFill>
                <a:effectLst/>
                <a:latin typeface="Arial" panose="020B0604020202020204" pitchFamily="34" charset="0"/>
              </a:rPr>
              <a:t>medicatrix</a:t>
            </a:r>
            <a:r>
              <a:rPr lang="it-IT" sz="2000" b="0" i="1" dirty="0">
                <a:solidFill>
                  <a:srgbClr val="202122"/>
                </a:solidFill>
                <a:effectLst/>
                <a:latin typeface="Arial" panose="020B0604020202020204" pitchFamily="34" charset="0"/>
              </a:rPr>
              <a:t> naturale»</a:t>
            </a:r>
            <a:endParaRPr lang="it-IT" sz="2000" i="1" dirty="0"/>
          </a:p>
          <a:p>
            <a:endParaRPr lang="it-IT" sz="2400" dirty="0"/>
          </a:p>
          <a:p>
            <a:r>
              <a:rPr lang="it-IT" sz="2400" dirty="0"/>
              <a:t>Attività tendenti a conservare le variabili vitali essenziali entro limiti «normali»</a:t>
            </a:r>
          </a:p>
          <a:p>
            <a:endParaRPr lang="it-IT" sz="2400" dirty="0"/>
          </a:p>
          <a:p>
            <a:r>
              <a:rPr lang="it-IT" sz="2400" dirty="0"/>
              <a:t>O, per dirla partendo da Claude Bernard:</a:t>
            </a:r>
          </a:p>
          <a:p>
            <a:r>
              <a:rPr lang="it-IT" sz="2400" dirty="0"/>
              <a:t>L’integrazione dei molteplici «stati stazionari» del «mezzo interno»</a:t>
            </a:r>
          </a:p>
        </p:txBody>
      </p:sp>
      <p:sp>
        <p:nvSpPr>
          <p:cNvPr id="3" name="TextBox 2">
            <a:extLst>
              <a:ext uri="{FF2B5EF4-FFF2-40B4-BE49-F238E27FC236}">
                <a16:creationId xmlns:a16="http://schemas.microsoft.com/office/drawing/2014/main" id="{E3FEBB21-AD09-1159-4382-D22F2AFF3475}"/>
              </a:ext>
            </a:extLst>
          </p:cNvPr>
          <p:cNvSpPr txBox="1"/>
          <p:nvPr/>
        </p:nvSpPr>
        <p:spPr>
          <a:xfrm>
            <a:off x="596561" y="3809030"/>
            <a:ext cx="10894593" cy="1384995"/>
          </a:xfrm>
          <a:prstGeom prst="rect">
            <a:avLst/>
          </a:prstGeom>
          <a:noFill/>
        </p:spPr>
        <p:txBody>
          <a:bodyPr wrap="square" rtlCol="0">
            <a:spAutoFit/>
          </a:bodyPr>
          <a:lstStyle/>
          <a:p>
            <a:r>
              <a:rPr lang="it-IT" sz="2800" dirty="0"/>
              <a:t>LA PATOLOGIA COMINICA IN SEGUITO AD ALTERAZIONI DELL’OMEOSTASI </a:t>
            </a:r>
            <a:br>
              <a:rPr lang="it-IT" sz="2800" dirty="0"/>
            </a:br>
            <a:r>
              <a:rPr lang="it-IT" sz="2800" dirty="0"/>
              <a:t>- Associate a danno transitorio o permanente di funzioni cellulari</a:t>
            </a:r>
          </a:p>
          <a:p>
            <a:r>
              <a:rPr lang="it-IT" sz="2800" dirty="0"/>
              <a:t>- Associate ad un mancato recupero dell’equilibrio iniziale</a:t>
            </a:r>
          </a:p>
        </p:txBody>
      </p:sp>
      <p:sp>
        <p:nvSpPr>
          <p:cNvPr id="4" name="TextBox 3">
            <a:extLst>
              <a:ext uri="{FF2B5EF4-FFF2-40B4-BE49-F238E27FC236}">
                <a16:creationId xmlns:a16="http://schemas.microsoft.com/office/drawing/2014/main" id="{DC788301-01F2-0AAF-E114-EE9C6A413477}"/>
              </a:ext>
            </a:extLst>
          </p:cNvPr>
          <p:cNvSpPr txBox="1"/>
          <p:nvPr/>
        </p:nvSpPr>
        <p:spPr>
          <a:xfrm>
            <a:off x="596561" y="5707719"/>
            <a:ext cx="6536854" cy="523220"/>
          </a:xfrm>
          <a:prstGeom prst="rect">
            <a:avLst/>
          </a:prstGeom>
          <a:noFill/>
        </p:spPr>
        <p:txBody>
          <a:bodyPr wrap="none" rtlCol="0">
            <a:spAutoFit/>
          </a:bodyPr>
          <a:lstStyle/>
          <a:p>
            <a:r>
              <a:rPr lang="it-IT" sz="2800" dirty="0"/>
              <a:t>Adattamenti cellulari: fisiologici o patologici</a:t>
            </a:r>
          </a:p>
        </p:txBody>
      </p:sp>
    </p:spTree>
    <p:extLst>
      <p:ext uri="{BB962C8B-B14F-4D97-AF65-F5344CB8AC3E}">
        <p14:creationId xmlns:p14="http://schemas.microsoft.com/office/powerpoint/2010/main" val="3252184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1200329"/>
          </a:xfrm>
          <a:prstGeom prst="rect">
            <a:avLst/>
          </a:prstGeom>
          <a:noFill/>
        </p:spPr>
        <p:txBody>
          <a:bodyPr wrap="square" rtlCol="0">
            <a:spAutoFit/>
          </a:bodyPr>
          <a:lstStyle/>
          <a:p>
            <a:r>
              <a:rPr lang="it-IT" sz="2400" dirty="0"/>
              <a:t>Capacità di rispondere a stimoli esterni in grado di turbare l’equilibrio fisiologico della cellula attraverso la modulazione di alcune funzioni cellulari in modo da condurre ad un nuovo equilibrio che comunque permetta di svolgere determinate funzioni cellulari.</a:t>
            </a:r>
          </a:p>
        </p:txBody>
      </p:sp>
      <p:sp>
        <p:nvSpPr>
          <p:cNvPr id="4" name="TextBox 3">
            <a:extLst>
              <a:ext uri="{FF2B5EF4-FFF2-40B4-BE49-F238E27FC236}">
                <a16:creationId xmlns:a16="http://schemas.microsoft.com/office/drawing/2014/main" id="{FC70DD76-EA38-A29B-03DF-6A9BBC8F0B16}"/>
              </a:ext>
            </a:extLst>
          </p:cNvPr>
          <p:cNvSpPr txBox="1"/>
          <p:nvPr/>
        </p:nvSpPr>
        <p:spPr>
          <a:xfrm>
            <a:off x="369393" y="3797224"/>
            <a:ext cx="10826104" cy="2308324"/>
          </a:xfrm>
          <a:prstGeom prst="rect">
            <a:avLst/>
          </a:prstGeom>
          <a:noFill/>
        </p:spPr>
        <p:txBody>
          <a:bodyPr wrap="square" rtlCol="0">
            <a:spAutoFit/>
          </a:bodyPr>
          <a:lstStyle/>
          <a:p>
            <a:r>
              <a:rPr lang="it-IT" sz="2400" b="1" dirty="0"/>
              <a:t>Adattamenti fisiologici</a:t>
            </a:r>
            <a:r>
              <a:rPr lang="it-IT" sz="2400" dirty="0"/>
              <a:t>: </a:t>
            </a:r>
          </a:p>
          <a:p>
            <a:r>
              <a:rPr lang="it-IT" sz="2400" dirty="0"/>
              <a:t>gravidanza, allenamento sportivo, eritrocitosi in alta quota, abbronzatura</a:t>
            </a:r>
          </a:p>
          <a:p>
            <a:endParaRPr lang="it-IT" sz="2400" b="1" dirty="0"/>
          </a:p>
          <a:p>
            <a:r>
              <a:rPr lang="it-IT" sz="2400" b="1" dirty="0"/>
              <a:t>Adattamenti patologici</a:t>
            </a:r>
            <a:r>
              <a:rPr lang="it-IT" sz="2400" dirty="0"/>
              <a:t>: </a:t>
            </a:r>
          </a:p>
          <a:p>
            <a:r>
              <a:rPr lang="it-IT" sz="2400" dirty="0"/>
              <a:t>distorsione, ustione solare</a:t>
            </a:r>
          </a:p>
          <a:p>
            <a:endParaRPr lang="it-IT" sz="2400" dirty="0"/>
          </a:p>
        </p:txBody>
      </p:sp>
      <p:sp>
        <p:nvSpPr>
          <p:cNvPr id="5" name="TextBox 4">
            <a:extLst>
              <a:ext uri="{FF2B5EF4-FFF2-40B4-BE49-F238E27FC236}">
                <a16:creationId xmlns:a16="http://schemas.microsoft.com/office/drawing/2014/main" id="{51F1BF6A-4A87-42E2-ECDC-D8A03A4C4613}"/>
              </a:ext>
            </a:extLst>
          </p:cNvPr>
          <p:cNvSpPr txBox="1"/>
          <p:nvPr/>
        </p:nvSpPr>
        <p:spPr>
          <a:xfrm>
            <a:off x="369393" y="2483027"/>
            <a:ext cx="10102408" cy="830997"/>
          </a:xfrm>
          <a:prstGeom prst="rect">
            <a:avLst/>
          </a:prstGeom>
          <a:noFill/>
        </p:spPr>
        <p:txBody>
          <a:bodyPr wrap="square" rtlCol="0">
            <a:spAutoFit/>
          </a:bodyPr>
          <a:lstStyle/>
          <a:p>
            <a:r>
              <a:rPr lang="it-IT" sz="2400" dirty="0"/>
              <a:t>Perturbazioni dell’omeostasi che conducono ad adattamento delle cellule e dei tessuti: fisiologiche o patologiche</a:t>
            </a:r>
          </a:p>
        </p:txBody>
      </p:sp>
    </p:spTree>
    <p:extLst>
      <p:ext uri="{BB962C8B-B14F-4D97-AF65-F5344CB8AC3E}">
        <p14:creationId xmlns:p14="http://schemas.microsoft.com/office/powerpoint/2010/main" val="15943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AFBF20DB-40AF-B7B9-57F7-64B67FD5B70F}"/>
              </a:ext>
            </a:extLst>
          </p:cNvPr>
          <p:cNvSpPr txBox="1">
            <a:spLocks noChangeArrowheads="1"/>
          </p:cNvSpPr>
          <p:nvPr/>
        </p:nvSpPr>
        <p:spPr bwMode="auto">
          <a:xfrm>
            <a:off x="369393" y="1287012"/>
            <a:ext cx="9180512"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 typeface="Wingdings" panose="05000000000000000000" pitchFamily="2" charset="2"/>
              <a:buChar char="v"/>
            </a:pPr>
            <a:r>
              <a:rPr lang="it-IT" altLang="it-IT" dirty="0">
                <a:latin typeface="+mn-lt"/>
              </a:rPr>
              <a:t> Controllo della pressione sanguigna</a:t>
            </a:r>
          </a:p>
          <a:p>
            <a:pPr marL="457200" indent="-457200" eaLnBrk="1" hangingPunct="1">
              <a:spcBef>
                <a:spcPct val="50000"/>
              </a:spcBef>
              <a:buFont typeface="Wingdings" panose="05000000000000000000" pitchFamily="2" charset="2"/>
              <a:buChar char="v"/>
            </a:pPr>
            <a:r>
              <a:rPr lang="it-IT" altLang="it-IT" dirty="0">
                <a:latin typeface="+mn-lt"/>
              </a:rPr>
              <a:t> Termoregolazione</a:t>
            </a:r>
          </a:p>
          <a:p>
            <a:pPr marL="457200" indent="-457200" eaLnBrk="1" hangingPunct="1">
              <a:spcBef>
                <a:spcPct val="50000"/>
              </a:spcBef>
              <a:buFont typeface="Wingdings" panose="05000000000000000000" pitchFamily="2" charset="2"/>
              <a:buChar char="v"/>
            </a:pPr>
            <a:r>
              <a:rPr lang="it-IT" altLang="it-IT" dirty="0">
                <a:latin typeface="+mn-lt"/>
              </a:rPr>
              <a:t> Controllo della glicemia</a:t>
            </a:r>
          </a:p>
          <a:p>
            <a:pPr marL="457200" indent="-457200" eaLnBrk="1" hangingPunct="1">
              <a:spcBef>
                <a:spcPct val="50000"/>
              </a:spcBef>
              <a:buFont typeface="Wingdings" panose="05000000000000000000" pitchFamily="2" charset="2"/>
              <a:buChar char="v"/>
            </a:pPr>
            <a:r>
              <a:rPr lang="it-IT" altLang="it-IT" dirty="0">
                <a:latin typeface="+mn-lt"/>
              </a:rPr>
              <a:t> Mantenimento dell’equilibrio elettrolitico</a:t>
            </a:r>
          </a:p>
          <a:p>
            <a:pPr marL="457200" indent="-457200" eaLnBrk="1" hangingPunct="1">
              <a:spcBef>
                <a:spcPct val="50000"/>
              </a:spcBef>
              <a:buFont typeface="Wingdings" panose="05000000000000000000" pitchFamily="2" charset="2"/>
              <a:buChar char="v"/>
            </a:pPr>
            <a:r>
              <a:rPr lang="it-IT" altLang="it-IT" dirty="0">
                <a:latin typeface="+mn-lt"/>
              </a:rPr>
              <a:t> Controllo dello stato di ossigenazione tessutale</a:t>
            </a:r>
          </a:p>
          <a:p>
            <a:pPr marL="457200" indent="-457200" eaLnBrk="1" hangingPunct="1">
              <a:spcBef>
                <a:spcPct val="50000"/>
              </a:spcBef>
              <a:buFont typeface="Wingdings" panose="05000000000000000000" pitchFamily="2" charset="2"/>
              <a:buChar char="v"/>
            </a:pPr>
            <a:r>
              <a:rPr lang="it-IT" altLang="it-IT" dirty="0">
                <a:latin typeface="+mn-lt"/>
              </a:rPr>
              <a:t> Attivazione della risposta immunitaria</a:t>
            </a:r>
          </a:p>
          <a:p>
            <a:pPr marL="457200" indent="-457200" eaLnBrk="1" hangingPunct="1">
              <a:spcBef>
                <a:spcPct val="50000"/>
              </a:spcBef>
              <a:buFont typeface="Wingdings" panose="05000000000000000000" pitchFamily="2" charset="2"/>
              <a:buChar char="v"/>
            </a:pPr>
            <a:r>
              <a:rPr lang="it-IT" altLang="it-IT" dirty="0">
                <a:latin typeface="+mn-lt"/>
              </a:rPr>
              <a:t> Controllo delle variazioni proliferative tissutali </a:t>
            </a:r>
          </a:p>
        </p:txBody>
      </p:sp>
      <p:sp>
        <p:nvSpPr>
          <p:cNvPr id="5" name="TextBox 4">
            <a:extLst>
              <a:ext uri="{FF2B5EF4-FFF2-40B4-BE49-F238E27FC236}">
                <a16:creationId xmlns:a16="http://schemas.microsoft.com/office/drawing/2014/main" id="{724A6989-1BE1-A4A7-A576-61CC694F2A34}"/>
              </a:ext>
            </a:extLst>
          </p:cNvPr>
          <p:cNvSpPr txBox="1"/>
          <p:nvPr/>
        </p:nvSpPr>
        <p:spPr>
          <a:xfrm>
            <a:off x="369393" y="252974"/>
            <a:ext cx="11453214" cy="584775"/>
          </a:xfrm>
          <a:prstGeom prst="rect">
            <a:avLst/>
          </a:prstGeom>
          <a:noFill/>
        </p:spPr>
        <p:txBody>
          <a:bodyPr wrap="square">
            <a:spAutoFit/>
          </a:bodyPr>
          <a:lstStyle/>
          <a:p>
            <a:r>
              <a:rPr lang="it-IT" sz="3200" b="1" dirty="0">
                <a:solidFill>
                  <a:srgbClr val="0070C0"/>
                </a:solidFill>
              </a:rPr>
              <a:t>MECCANISMI OMEOSTATICI suscettibili di adattamento patologico</a:t>
            </a:r>
          </a:p>
        </p:txBody>
      </p:sp>
    </p:spTree>
    <p:extLst>
      <p:ext uri="{BB962C8B-B14F-4D97-AF65-F5344CB8AC3E}">
        <p14:creationId xmlns:p14="http://schemas.microsoft.com/office/powerpoint/2010/main" val="412127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81FCFA-38B8-481D-60A3-FCC705491DBF}"/>
              </a:ext>
            </a:extLst>
          </p:cNvPr>
          <p:cNvSpPr txBox="1"/>
          <p:nvPr/>
        </p:nvSpPr>
        <p:spPr>
          <a:xfrm>
            <a:off x="322446" y="216568"/>
            <a:ext cx="11391499" cy="954107"/>
          </a:xfrm>
          <a:prstGeom prst="rect">
            <a:avLst/>
          </a:prstGeom>
          <a:noFill/>
        </p:spPr>
        <p:txBody>
          <a:bodyPr wrap="square" rtlCol="0">
            <a:spAutoFit/>
          </a:bodyPr>
          <a:lstStyle/>
          <a:p>
            <a:r>
              <a:rPr lang="en-US" sz="2800" dirty="0" err="1"/>
              <a:t>Gli</a:t>
            </a:r>
            <a:r>
              <a:rPr lang="en-US" sz="2800" dirty="0"/>
              <a:t> </a:t>
            </a:r>
            <a:r>
              <a:rPr lang="en-US" sz="2800" dirty="0" err="1"/>
              <a:t>animali</a:t>
            </a:r>
            <a:r>
              <a:rPr lang="en-US" sz="2800" dirty="0"/>
              <a:t> </a:t>
            </a:r>
            <a:r>
              <a:rPr lang="en-US" sz="2800" dirty="0" err="1"/>
              <a:t>sono</a:t>
            </a:r>
            <a:r>
              <a:rPr lang="en-US" sz="2800" dirty="0"/>
              <a:t> </a:t>
            </a:r>
            <a:r>
              <a:rPr lang="en-US" sz="2800" dirty="0" err="1"/>
              <a:t>comunità</a:t>
            </a:r>
            <a:r>
              <a:rPr lang="en-US" sz="2800" dirty="0"/>
              <a:t> di cellule. </a:t>
            </a:r>
            <a:r>
              <a:rPr lang="en-US" sz="2800" dirty="0" err="1"/>
              <a:t>Gli</a:t>
            </a:r>
            <a:r>
              <a:rPr lang="en-US" sz="2800" dirty="0"/>
              <a:t> </a:t>
            </a:r>
            <a:r>
              <a:rPr lang="en-US" sz="2800" dirty="0" err="1"/>
              <a:t>adattamenti</a:t>
            </a:r>
            <a:r>
              <a:rPr lang="en-US" sz="2800" dirty="0"/>
              <a:t> </a:t>
            </a:r>
            <a:r>
              <a:rPr lang="en-US" sz="2800" dirty="0" err="1"/>
              <a:t>dell’individuo</a:t>
            </a:r>
            <a:r>
              <a:rPr lang="en-US" sz="2800" dirty="0"/>
              <a:t> </a:t>
            </a:r>
            <a:r>
              <a:rPr lang="en-US" sz="2800" dirty="0" err="1"/>
              <a:t>richiedono</a:t>
            </a:r>
            <a:r>
              <a:rPr lang="en-US" sz="2800" dirty="0"/>
              <a:t> </a:t>
            </a:r>
            <a:r>
              <a:rPr lang="en-US" sz="2800" dirty="0" err="1"/>
              <a:t>molteplici</a:t>
            </a:r>
            <a:r>
              <a:rPr lang="en-US" sz="2800" dirty="0"/>
              <a:t> </a:t>
            </a:r>
            <a:r>
              <a:rPr lang="en-US" sz="2800" dirty="0" err="1"/>
              <a:t>adattamenti</a:t>
            </a:r>
            <a:r>
              <a:rPr lang="en-US" sz="2800" dirty="0"/>
              <a:t> </a:t>
            </a:r>
            <a:r>
              <a:rPr lang="en-US" sz="2800" dirty="0" err="1"/>
              <a:t>dei</a:t>
            </a:r>
            <a:r>
              <a:rPr lang="en-US" sz="2800" dirty="0"/>
              <a:t> </a:t>
            </a:r>
            <a:r>
              <a:rPr lang="en-US" sz="2800" dirty="0" err="1"/>
              <a:t>sistemi</a:t>
            </a:r>
            <a:r>
              <a:rPr lang="en-US" sz="2800" dirty="0"/>
              <a:t> e </a:t>
            </a:r>
            <a:r>
              <a:rPr lang="en-US" sz="2800" dirty="0" err="1"/>
              <a:t>delle</a:t>
            </a:r>
            <a:r>
              <a:rPr lang="en-US" sz="2800" dirty="0"/>
              <a:t> </a:t>
            </a:r>
            <a:r>
              <a:rPr lang="en-US" sz="2800" dirty="0" err="1"/>
              <a:t>singole</a:t>
            </a:r>
            <a:r>
              <a:rPr lang="en-US" sz="2800" dirty="0"/>
              <a:t> cellule</a:t>
            </a:r>
            <a:endParaRPr lang="it-IT" sz="2800" dirty="0"/>
          </a:p>
        </p:txBody>
      </p:sp>
      <p:pic>
        <p:nvPicPr>
          <p:cNvPr id="5" name="Picture 4">
            <a:extLst>
              <a:ext uri="{FF2B5EF4-FFF2-40B4-BE49-F238E27FC236}">
                <a16:creationId xmlns:a16="http://schemas.microsoft.com/office/drawing/2014/main" id="{AED4D1CB-B5A1-D32A-4066-EC6E8BD8CDBC}"/>
              </a:ext>
            </a:extLst>
          </p:cNvPr>
          <p:cNvPicPr>
            <a:picLocks noChangeAspect="1"/>
          </p:cNvPicPr>
          <p:nvPr/>
        </p:nvPicPr>
        <p:blipFill>
          <a:blip r:embed="rId2"/>
          <a:stretch>
            <a:fillRect/>
          </a:stretch>
        </p:blipFill>
        <p:spPr>
          <a:xfrm>
            <a:off x="2852720" y="1677934"/>
            <a:ext cx="6486559" cy="4399673"/>
          </a:xfrm>
          <a:prstGeom prst="rect">
            <a:avLst/>
          </a:prstGeom>
        </p:spPr>
      </p:pic>
    </p:spTree>
    <p:extLst>
      <p:ext uri="{BB962C8B-B14F-4D97-AF65-F5344CB8AC3E}">
        <p14:creationId xmlns:p14="http://schemas.microsoft.com/office/powerpoint/2010/main" val="678853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A6C1E1-C080-41ED-BCB2-E15EC09269C1}"/>
              </a:ext>
            </a:extLst>
          </p:cNvPr>
          <p:cNvSpPr txBox="1"/>
          <p:nvPr/>
        </p:nvSpPr>
        <p:spPr>
          <a:xfrm>
            <a:off x="506826" y="1228871"/>
            <a:ext cx="11355322" cy="3108543"/>
          </a:xfrm>
          <a:prstGeom prst="rect">
            <a:avLst/>
          </a:prstGeom>
          <a:noFill/>
        </p:spPr>
        <p:txBody>
          <a:bodyPr wrap="square" rtlCol="0">
            <a:spAutoFit/>
          </a:bodyPr>
          <a:lstStyle/>
          <a:p>
            <a:r>
              <a:rPr lang="it-IT" sz="2800" b="1" dirty="0"/>
              <a:t>Deviazione rilevabile dalla condizione di omeostasi </a:t>
            </a:r>
            <a:r>
              <a:rPr lang="it-IT" sz="2800" dirty="0"/>
              <a:t>del sistema vivente, che l’intervento dei meccanismi di controllo non ha risolto (o non ancora: guarigione spontanea)</a:t>
            </a:r>
          </a:p>
          <a:p>
            <a:endParaRPr lang="it-IT" sz="2800" dirty="0"/>
          </a:p>
          <a:p>
            <a:r>
              <a:rPr lang="it-IT" sz="2800" dirty="0"/>
              <a:t>Se:</a:t>
            </a:r>
          </a:p>
          <a:p>
            <a:r>
              <a:rPr lang="it-IT" sz="2800" dirty="0"/>
              <a:t>- perturbazione di </a:t>
            </a:r>
            <a:r>
              <a:rPr lang="it-IT" sz="2800" b="1" dirty="0"/>
              <a:t>eccessiva ampiezza </a:t>
            </a:r>
            <a:r>
              <a:rPr lang="it-IT" sz="2800" dirty="0"/>
              <a:t>(rispetto alle capacità di adattamento)</a:t>
            </a:r>
          </a:p>
          <a:p>
            <a:r>
              <a:rPr lang="it-IT" sz="2800" dirty="0"/>
              <a:t>- </a:t>
            </a:r>
            <a:r>
              <a:rPr lang="it-IT" sz="2800" b="1" dirty="0"/>
              <a:t>inadeguato funzionamento dei meccanismi di controllo</a:t>
            </a:r>
          </a:p>
        </p:txBody>
      </p:sp>
      <p:sp>
        <p:nvSpPr>
          <p:cNvPr id="4" name="TextBox 3">
            <a:extLst>
              <a:ext uri="{FF2B5EF4-FFF2-40B4-BE49-F238E27FC236}">
                <a16:creationId xmlns:a16="http://schemas.microsoft.com/office/drawing/2014/main" id="{B5377F9E-E98A-F27D-8E8B-8B27C2488AD1}"/>
              </a:ext>
            </a:extLst>
          </p:cNvPr>
          <p:cNvSpPr txBox="1"/>
          <p:nvPr/>
        </p:nvSpPr>
        <p:spPr>
          <a:xfrm>
            <a:off x="506826" y="389890"/>
            <a:ext cx="6095184" cy="584775"/>
          </a:xfrm>
          <a:prstGeom prst="rect">
            <a:avLst/>
          </a:prstGeom>
          <a:noFill/>
        </p:spPr>
        <p:txBody>
          <a:bodyPr wrap="square">
            <a:spAutoFit/>
          </a:bodyPr>
          <a:lstStyle/>
          <a:p>
            <a:r>
              <a:rPr lang="it-IT" sz="3200" b="1" dirty="0">
                <a:solidFill>
                  <a:srgbClr val="0070C0"/>
                </a:solidFill>
              </a:rPr>
              <a:t>MALATTIA</a:t>
            </a:r>
          </a:p>
        </p:txBody>
      </p:sp>
    </p:spTree>
    <p:extLst>
      <p:ext uri="{BB962C8B-B14F-4D97-AF65-F5344CB8AC3E}">
        <p14:creationId xmlns:p14="http://schemas.microsoft.com/office/powerpoint/2010/main" val="123516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14AAACE6-7075-C6BF-E8D6-42FC7A5A890D}"/>
              </a:ext>
            </a:extLst>
          </p:cNvPr>
          <p:cNvSpPr txBox="1">
            <a:spLocks noChangeArrowheads="1"/>
          </p:cNvSpPr>
          <p:nvPr/>
        </p:nvSpPr>
        <p:spPr>
          <a:xfrm>
            <a:off x="208957" y="786653"/>
            <a:ext cx="8974177" cy="13100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it-IT" altLang="it-IT" sz="2400" kern="0" dirty="0">
                <a:ea typeface="ＭＳ Ｐゴシック" panose="020B0600070205080204" pitchFamily="34" charset="-128"/>
              </a:rPr>
              <a:t>Programma d’esame saranno esclusivamente i contenuti delle lezioni: </a:t>
            </a:r>
          </a:p>
          <a:p>
            <a:pPr marL="0" indent="0">
              <a:buNone/>
              <a:defRPr/>
            </a:pPr>
            <a:r>
              <a:rPr lang="it-IT" altLang="it-IT" sz="2400" kern="0" dirty="0">
                <a:ea typeface="ＭＳ Ｐゴシック" panose="020B0600070205080204" pitchFamily="34" charset="-128"/>
              </a:rPr>
              <a:t>L’impostazione degli argomenti, quanto la scelta delle nozioni, sono in parte influenzate dall’esperienza dei docenti</a:t>
            </a:r>
          </a:p>
        </p:txBody>
      </p:sp>
      <p:sp>
        <p:nvSpPr>
          <p:cNvPr id="3" name="TextBox 2">
            <a:extLst>
              <a:ext uri="{FF2B5EF4-FFF2-40B4-BE49-F238E27FC236}">
                <a16:creationId xmlns:a16="http://schemas.microsoft.com/office/drawing/2014/main" id="{47984CEA-300A-F412-C10F-8A63224A4787}"/>
              </a:ext>
            </a:extLst>
          </p:cNvPr>
          <p:cNvSpPr txBox="1"/>
          <p:nvPr/>
        </p:nvSpPr>
        <p:spPr>
          <a:xfrm>
            <a:off x="7950880" y="6397107"/>
            <a:ext cx="3955880" cy="369332"/>
          </a:xfrm>
          <a:prstGeom prst="rect">
            <a:avLst/>
          </a:prstGeom>
          <a:noFill/>
        </p:spPr>
        <p:txBody>
          <a:bodyPr wrap="square" rtlCol="0">
            <a:spAutoFit/>
          </a:bodyPr>
          <a:lstStyle/>
          <a:p>
            <a:r>
              <a:rPr lang="it-IT" dirty="0"/>
              <a:t>alberto.</a:t>
            </a:r>
            <a:r>
              <a:rPr lang="it-IT"/>
              <a:t>tommasini@units.</a:t>
            </a:r>
            <a:r>
              <a:rPr lang="it-IT" dirty="0"/>
              <a:t>it</a:t>
            </a:r>
          </a:p>
        </p:txBody>
      </p:sp>
      <p:sp>
        <p:nvSpPr>
          <p:cNvPr id="4" name="TextBox 3">
            <a:extLst>
              <a:ext uri="{FF2B5EF4-FFF2-40B4-BE49-F238E27FC236}">
                <a16:creationId xmlns:a16="http://schemas.microsoft.com/office/drawing/2014/main" id="{DB302188-F801-37F7-C85D-9969D059799E}"/>
              </a:ext>
            </a:extLst>
          </p:cNvPr>
          <p:cNvSpPr txBox="1"/>
          <p:nvPr/>
        </p:nvSpPr>
        <p:spPr>
          <a:xfrm>
            <a:off x="208957" y="167218"/>
            <a:ext cx="11383347" cy="523220"/>
          </a:xfrm>
          <a:prstGeom prst="rect">
            <a:avLst/>
          </a:prstGeom>
          <a:noFill/>
        </p:spPr>
        <p:txBody>
          <a:bodyPr wrap="square" rtlCol="0">
            <a:spAutoFit/>
          </a:bodyPr>
          <a:lstStyle/>
          <a:p>
            <a:r>
              <a:rPr lang="it-IT" sz="2800" b="1" dirty="0">
                <a:solidFill>
                  <a:srgbClr val="0070C0"/>
                </a:solidFill>
              </a:rPr>
              <a:t>PROGRAMMA E CONTENUTI</a:t>
            </a:r>
          </a:p>
        </p:txBody>
      </p:sp>
      <p:pic>
        <p:nvPicPr>
          <p:cNvPr id="6" name="Picture 5">
            <a:extLst>
              <a:ext uri="{FF2B5EF4-FFF2-40B4-BE49-F238E27FC236}">
                <a16:creationId xmlns:a16="http://schemas.microsoft.com/office/drawing/2014/main" id="{5281CB18-7638-59AD-DF82-9A5C7C97B12F}"/>
              </a:ext>
            </a:extLst>
          </p:cNvPr>
          <p:cNvPicPr>
            <a:picLocks noChangeAspect="1"/>
          </p:cNvPicPr>
          <p:nvPr/>
        </p:nvPicPr>
        <p:blipFill>
          <a:blip r:embed="rId3"/>
          <a:stretch>
            <a:fillRect/>
          </a:stretch>
        </p:blipFill>
        <p:spPr>
          <a:xfrm>
            <a:off x="2932308" y="2465216"/>
            <a:ext cx="6058746" cy="322942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2F268D-3E68-293D-D50F-6C9581763A8F}"/>
              </a:ext>
            </a:extLst>
          </p:cNvPr>
          <p:cNvPicPr>
            <a:picLocks noChangeAspect="1"/>
          </p:cNvPicPr>
          <p:nvPr/>
        </p:nvPicPr>
        <p:blipFill>
          <a:blip r:embed="rId2"/>
          <a:stretch>
            <a:fillRect/>
          </a:stretch>
        </p:blipFill>
        <p:spPr>
          <a:xfrm>
            <a:off x="974390" y="132192"/>
            <a:ext cx="10243219" cy="6593616"/>
          </a:xfrm>
          <a:prstGeom prst="rect">
            <a:avLst/>
          </a:prstGeom>
        </p:spPr>
      </p:pic>
    </p:spTree>
    <p:extLst>
      <p:ext uri="{BB962C8B-B14F-4D97-AF65-F5344CB8AC3E}">
        <p14:creationId xmlns:p14="http://schemas.microsoft.com/office/powerpoint/2010/main" val="3418104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EFDA37-0B8B-49BA-89F3-E134ACF4B393}"/>
              </a:ext>
            </a:extLst>
          </p:cNvPr>
          <p:cNvSpPr txBox="1"/>
          <p:nvPr/>
        </p:nvSpPr>
        <p:spPr>
          <a:xfrm>
            <a:off x="3988770" y="368240"/>
            <a:ext cx="3816417" cy="954107"/>
          </a:xfrm>
          <a:prstGeom prst="rect">
            <a:avLst/>
          </a:prstGeom>
          <a:noFill/>
        </p:spPr>
        <p:txBody>
          <a:bodyPr wrap="square" rtlCol="0">
            <a:spAutoFit/>
          </a:bodyPr>
          <a:lstStyle/>
          <a:p>
            <a:r>
              <a:rPr lang="en-US" sz="2800" dirty="0" err="1"/>
              <a:t>Lesioni</a:t>
            </a:r>
            <a:r>
              <a:rPr lang="en-US" sz="2800" dirty="0"/>
              <a:t> da freddo alle </a:t>
            </a:r>
            <a:r>
              <a:rPr lang="en-US" sz="2800" b="1" dirty="0" err="1"/>
              <a:t>estremità</a:t>
            </a:r>
            <a:endParaRPr lang="it-IT" sz="2800" b="1" dirty="0"/>
          </a:p>
        </p:txBody>
      </p:sp>
      <p:sp>
        <p:nvSpPr>
          <p:cNvPr id="9" name="TextBox 8">
            <a:extLst>
              <a:ext uri="{FF2B5EF4-FFF2-40B4-BE49-F238E27FC236}">
                <a16:creationId xmlns:a16="http://schemas.microsoft.com/office/drawing/2014/main" id="{213C512A-74F7-DDF1-A088-C0D319389469}"/>
              </a:ext>
            </a:extLst>
          </p:cNvPr>
          <p:cNvSpPr txBox="1"/>
          <p:nvPr/>
        </p:nvSpPr>
        <p:spPr>
          <a:xfrm>
            <a:off x="289145" y="3515761"/>
            <a:ext cx="3816417" cy="1815882"/>
          </a:xfrm>
          <a:prstGeom prst="rect">
            <a:avLst/>
          </a:prstGeom>
          <a:noFill/>
        </p:spPr>
        <p:txBody>
          <a:bodyPr wrap="square" rtlCol="0">
            <a:spAutoFit/>
          </a:bodyPr>
          <a:lstStyle/>
          <a:p>
            <a:r>
              <a:rPr lang="en-US" sz="2800" dirty="0" err="1"/>
              <a:t>Lesioni</a:t>
            </a:r>
            <a:r>
              <a:rPr lang="en-US" sz="2800" dirty="0"/>
              <a:t> da </a:t>
            </a:r>
            <a:r>
              <a:rPr lang="en-US" sz="2800" dirty="0" err="1"/>
              <a:t>riduzione</a:t>
            </a:r>
            <a:r>
              <a:rPr lang="en-US" sz="2800" dirty="0"/>
              <a:t> </a:t>
            </a:r>
            <a:r>
              <a:rPr lang="en-US" sz="2800" dirty="0" err="1"/>
              <a:t>della</a:t>
            </a:r>
            <a:r>
              <a:rPr lang="en-US" sz="2800" dirty="0"/>
              <a:t> </a:t>
            </a:r>
            <a:r>
              <a:rPr lang="en-US" sz="2800" dirty="0" err="1"/>
              <a:t>temperatura</a:t>
            </a:r>
            <a:r>
              <a:rPr lang="en-US" sz="2800" dirty="0"/>
              <a:t> </a:t>
            </a:r>
            <a:r>
              <a:rPr lang="en-US" sz="2800" b="1" dirty="0"/>
              <a:t>interna</a:t>
            </a:r>
            <a:r>
              <a:rPr lang="en-US" sz="2800" dirty="0"/>
              <a:t> </a:t>
            </a:r>
            <a:r>
              <a:rPr lang="en-US" sz="2800" dirty="0" err="1"/>
              <a:t>nei</a:t>
            </a:r>
            <a:r>
              <a:rPr lang="en-US" sz="2800" dirty="0"/>
              <a:t> </a:t>
            </a:r>
            <a:r>
              <a:rPr lang="en-US" sz="2800" dirty="0" err="1"/>
              <a:t>neonati</a:t>
            </a:r>
            <a:r>
              <a:rPr lang="en-US" sz="2800" dirty="0"/>
              <a:t> </a:t>
            </a:r>
            <a:r>
              <a:rPr lang="en-US" sz="2800" dirty="0" err="1"/>
              <a:t>sottopeso</a:t>
            </a:r>
            <a:endParaRPr lang="it-IT" sz="2800" dirty="0"/>
          </a:p>
        </p:txBody>
      </p:sp>
      <p:sp>
        <p:nvSpPr>
          <p:cNvPr id="10" name="TextBox 9">
            <a:extLst>
              <a:ext uri="{FF2B5EF4-FFF2-40B4-BE49-F238E27FC236}">
                <a16:creationId xmlns:a16="http://schemas.microsoft.com/office/drawing/2014/main" id="{3F149971-BE7D-8B6F-DCB8-D2409A9A9FA5}"/>
              </a:ext>
            </a:extLst>
          </p:cNvPr>
          <p:cNvSpPr txBox="1"/>
          <p:nvPr/>
        </p:nvSpPr>
        <p:spPr>
          <a:xfrm>
            <a:off x="3553471" y="3515761"/>
            <a:ext cx="8337175" cy="1938992"/>
          </a:xfrm>
          <a:prstGeom prst="rect">
            <a:avLst/>
          </a:prstGeom>
          <a:noFill/>
        </p:spPr>
        <p:txBody>
          <a:bodyPr wrap="square" rtlCol="0">
            <a:spAutoFit/>
          </a:bodyPr>
          <a:lstStyle/>
          <a:p>
            <a:r>
              <a:rPr lang="en-US" sz="2400" dirty="0" err="1"/>
              <a:t>Elevato</a:t>
            </a:r>
            <a:r>
              <a:rPr lang="en-US" sz="2400" dirty="0"/>
              <a:t> </a:t>
            </a:r>
            <a:r>
              <a:rPr lang="en-US" sz="2400" dirty="0" err="1"/>
              <a:t>rapporto</a:t>
            </a:r>
            <a:r>
              <a:rPr lang="en-US" sz="2400" dirty="0"/>
              <a:t> </a:t>
            </a:r>
            <a:r>
              <a:rPr lang="en-US" sz="2400" dirty="0" err="1"/>
              <a:t>superficie</a:t>
            </a:r>
            <a:r>
              <a:rPr lang="en-US" sz="2400" dirty="0"/>
              <a:t>/</a:t>
            </a:r>
            <a:r>
              <a:rPr lang="en-US" sz="2400" dirty="0" err="1"/>
              <a:t>massa</a:t>
            </a:r>
            <a:r>
              <a:rPr lang="en-US" sz="2400" dirty="0"/>
              <a:t> </a:t>
            </a:r>
            <a:r>
              <a:rPr lang="en-US" sz="2400" dirty="0" err="1"/>
              <a:t>corporea</a:t>
            </a:r>
            <a:r>
              <a:rPr lang="en-US" sz="2400" dirty="0"/>
              <a:t> -&gt; Perdita di </a:t>
            </a:r>
            <a:r>
              <a:rPr lang="en-US" sz="2400" dirty="0" err="1"/>
              <a:t>calore</a:t>
            </a:r>
            <a:endParaRPr lang="en-US" sz="2400" dirty="0"/>
          </a:p>
          <a:p>
            <a:r>
              <a:rPr lang="en-US" sz="2400" dirty="0" err="1"/>
              <a:t>Scarso</a:t>
            </a:r>
            <a:r>
              <a:rPr lang="en-US" sz="2400" dirty="0"/>
              <a:t> </a:t>
            </a:r>
            <a:r>
              <a:rPr lang="en-US" sz="2400" dirty="0" err="1"/>
              <a:t>grasso</a:t>
            </a:r>
            <a:r>
              <a:rPr lang="en-US" sz="2400" dirty="0"/>
              <a:t> </a:t>
            </a:r>
            <a:r>
              <a:rPr lang="en-US" sz="2400" dirty="0" err="1"/>
              <a:t>corporeo</a:t>
            </a:r>
            <a:r>
              <a:rPr lang="en-US" sz="2400" dirty="0"/>
              <a:t> e </a:t>
            </a:r>
            <a:r>
              <a:rPr lang="en-US" sz="2400" dirty="0" err="1"/>
              <a:t>grasso</a:t>
            </a:r>
            <a:r>
              <a:rPr lang="en-US" sz="2400" dirty="0"/>
              <a:t> </a:t>
            </a:r>
            <a:r>
              <a:rPr lang="en-US" sz="2400" dirty="0" err="1"/>
              <a:t>bruno</a:t>
            </a:r>
            <a:r>
              <a:rPr lang="en-US" sz="2400" dirty="0"/>
              <a:t> -&gt; </a:t>
            </a:r>
            <a:r>
              <a:rPr lang="en-US" sz="2400" dirty="0" err="1"/>
              <a:t>ridotta</a:t>
            </a:r>
            <a:r>
              <a:rPr lang="en-US" sz="2400" dirty="0"/>
              <a:t> </a:t>
            </a:r>
            <a:r>
              <a:rPr lang="en-US" sz="2400" dirty="0" err="1"/>
              <a:t>generazione</a:t>
            </a:r>
            <a:r>
              <a:rPr lang="en-US" sz="2400" dirty="0"/>
              <a:t> di </a:t>
            </a:r>
            <a:r>
              <a:rPr lang="en-US" sz="2400" dirty="0" err="1"/>
              <a:t>calore</a:t>
            </a:r>
            <a:endParaRPr lang="en-US" sz="2400" dirty="0"/>
          </a:p>
          <a:p>
            <a:endParaRPr lang="en-US" sz="2400" dirty="0"/>
          </a:p>
          <a:p>
            <a:r>
              <a:rPr lang="en-US" sz="2400" dirty="0"/>
              <a:t>=&gt; </a:t>
            </a:r>
            <a:r>
              <a:rPr lang="en-US" sz="2400" dirty="0" err="1"/>
              <a:t>può</a:t>
            </a:r>
            <a:r>
              <a:rPr lang="en-US" sz="2400" dirty="0"/>
              <a:t> </a:t>
            </a:r>
            <a:r>
              <a:rPr lang="en-US" sz="2400" dirty="0" err="1"/>
              <a:t>condurre</a:t>
            </a:r>
            <a:r>
              <a:rPr lang="en-US" sz="2400" dirty="0"/>
              <a:t> a </a:t>
            </a:r>
            <a:r>
              <a:rPr lang="en-US" sz="2400" dirty="0" err="1"/>
              <a:t>ipoglicemia</a:t>
            </a:r>
            <a:r>
              <a:rPr lang="en-US" sz="2400" dirty="0"/>
              <a:t>, </a:t>
            </a:r>
            <a:r>
              <a:rPr lang="en-US" sz="2400" dirty="0" err="1"/>
              <a:t>ipossiemia</a:t>
            </a:r>
            <a:endParaRPr lang="en-US" sz="2400" dirty="0"/>
          </a:p>
        </p:txBody>
      </p:sp>
      <p:sp>
        <p:nvSpPr>
          <p:cNvPr id="13" name="TextBox 12">
            <a:extLst>
              <a:ext uri="{FF2B5EF4-FFF2-40B4-BE49-F238E27FC236}">
                <a16:creationId xmlns:a16="http://schemas.microsoft.com/office/drawing/2014/main" id="{2E354BDB-2AC7-904C-6334-D19A8EAB77A0}"/>
              </a:ext>
            </a:extLst>
          </p:cNvPr>
          <p:cNvSpPr txBox="1"/>
          <p:nvPr/>
        </p:nvSpPr>
        <p:spPr>
          <a:xfrm>
            <a:off x="3553471" y="5569397"/>
            <a:ext cx="7945988" cy="830997"/>
          </a:xfrm>
          <a:prstGeom prst="rect">
            <a:avLst/>
          </a:prstGeom>
          <a:noFill/>
        </p:spPr>
        <p:txBody>
          <a:bodyPr wrap="square">
            <a:spAutoFit/>
          </a:bodyPr>
          <a:lstStyle/>
          <a:p>
            <a:r>
              <a:rPr lang="en-US" sz="2400" dirty="0" err="1"/>
              <a:t>Fondamentale</a:t>
            </a:r>
            <a:r>
              <a:rPr lang="en-US" sz="2400" dirty="0"/>
              <a:t> </a:t>
            </a:r>
            <a:r>
              <a:rPr lang="en-US" sz="2400" dirty="0" err="1"/>
              <a:t>mantenere</a:t>
            </a:r>
            <a:r>
              <a:rPr lang="en-US" sz="2400" dirty="0"/>
              <a:t> la loro temperature </a:t>
            </a:r>
            <a:r>
              <a:rPr lang="en-US" sz="2400" dirty="0" err="1"/>
              <a:t>corporea</a:t>
            </a:r>
            <a:r>
              <a:rPr lang="en-US" sz="2400" dirty="0"/>
              <a:t>:</a:t>
            </a:r>
          </a:p>
          <a:p>
            <a:r>
              <a:rPr lang="en-US" sz="2400" dirty="0" err="1"/>
              <a:t>Asciugarli</a:t>
            </a:r>
            <a:r>
              <a:rPr lang="en-US" sz="2400" dirty="0"/>
              <a:t> e </a:t>
            </a:r>
            <a:r>
              <a:rPr lang="en-US" sz="2400" dirty="0" err="1"/>
              <a:t>sclaldarli</a:t>
            </a:r>
            <a:endParaRPr lang="it-IT" sz="2400" dirty="0"/>
          </a:p>
        </p:txBody>
      </p:sp>
      <p:cxnSp>
        <p:nvCxnSpPr>
          <p:cNvPr id="15" name="Straight Connector 14">
            <a:extLst>
              <a:ext uri="{FF2B5EF4-FFF2-40B4-BE49-F238E27FC236}">
                <a16:creationId xmlns:a16="http://schemas.microsoft.com/office/drawing/2014/main" id="{18898F84-267D-8170-0B82-0EE01E800A3F}"/>
              </a:ext>
            </a:extLst>
          </p:cNvPr>
          <p:cNvCxnSpPr/>
          <p:nvPr/>
        </p:nvCxnSpPr>
        <p:spPr>
          <a:xfrm>
            <a:off x="141805" y="3443954"/>
            <a:ext cx="11706276"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E49CA02-73BF-EC47-E73D-5B2ECDA4E3D4}"/>
              </a:ext>
            </a:extLst>
          </p:cNvPr>
          <p:cNvPicPr>
            <a:picLocks noChangeAspect="1"/>
          </p:cNvPicPr>
          <p:nvPr/>
        </p:nvPicPr>
        <p:blipFill>
          <a:blip r:embed="rId2"/>
          <a:stretch>
            <a:fillRect/>
          </a:stretch>
        </p:blipFill>
        <p:spPr>
          <a:xfrm>
            <a:off x="7562911" y="272884"/>
            <a:ext cx="4085033" cy="2771986"/>
          </a:xfrm>
          <a:prstGeom prst="rect">
            <a:avLst/>
          </a:prstGeom>
        </p:spPr>
      </p:pic>
      <p:pic>
        <p:nvPicPr>
          <p:cNvPr id="5" name="Picture 4">
            <a:extLst>
              <a:ext uri="{FF2B5EF4-FFF2-40B4-BE49-F238E27FC236}">
                <a16:creationId xmlns:a16="http://schemas.microsoft.com/office/drawing/2014/main" id="{3CC7B47B-4F19-4B7F-3B0B-8039E37A2ADD}"/>
              </a:ext>
            </a:extLst>
          </p:cNvPr>
          <p:cNvPicPr>
            <a:picLocks noChangeAspect="1"/>
          </p:cNvPicPr>
          <p:nvPr/>
        </p:nvPicPr>
        <p:blipFill>
          <a:blip r:embed="rId3"/>
          <a:stretch>
            <a:fillRect/>
          </a:stretch>
        </p:blipFill>
        <p:spPr>
          <a:xfrm>
            <a:off x="289145" y="368239"/>
            <a:ext cx="3419255" cy="2376093"/>
          </a:xfrm>
          <a:prstGeom prst="rect">
            <a:avLst/>
          </a:prstGeom>
        </p:spPr>
      </p:pic>
    </p:spTree>
    <p:extLst>
      <p:ext uri="{BB962C8B-B14F-4D97-AF65-F5344CB8AC3E}">
        <p14:creationId xmlns:p14="http://schemas.microsoft.com/office/powerpoint/2010/main" val="71373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10D15-E051-4AFE-9AC9-5A81B21AA6B8}"/>
              </a:ext>
            </a:extLst>
          </p:cNvPr>
          <p:cNvSpPr txBox="1"/>
          <p:nvPr/>
        </p:nvSpPr>
        <p:spPr>
          <a:xfrm>
            <a:off x="160865" y="160272"/>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21180338-8A78-446D-B155-C0AFD9B1683E}"/>
              </a:ext>
            </a:extLst>
          </p:cNvPr>
          <p:cNvSpPr txBox="1"/>
          <p:nvPr/>
        </p:nvSpPr>
        <p:spPr>
          <a:xfrm>
            <a:off x="244841" y="2457100"/>
            <a:ext cx="9732433" cy="1200329"/>
          </a:xfrm>
          <a:prstGeom prst="rect">
            <a:avLst/>
          </a:prstGeom>
          <a:noFill/>
        </p:spPr>
        <p:txBody>
          <a:bodyPr wrap="square" rtlCol="0">
            <a:spAutoFit/>
          </a:bodyPr>
          <a:lstStyle/>
          <a:p>
            <a:r>
              <a:rPr lang="en-US" sz="2400" dirty="0"/>
              <a:t>I MECCANISMI CON CUI SI SVILUPPA IL DANNO (</a:t>
            </a:r>
            <a:r>
              <a:rPr lang="en-US" sz="2400" b="1" dirty="0"/>
              <a:t>PATOGENESI</a:t>
            </a:r>
            <a:r>
              <a:rPr lang="en-US" sz="2400" dirty="0"/>
              <a:t>)</a:t>
            </a:r>
          </a:p>
          <a:p>
            <a:r>
              <a:rPr lang="en-US" sz="2400" dirty="0"/>
              <a:t>	PREVENIRE IL DANNO</a:t>
            </a:r>
          </a:p>
          <a:p>
            <a:r>
              <a:rPr lang="en-US" sz="2400" dirty="0"/>
              <a:t>	RIPARARE IL DANNO</a:t>
            </a:r>
          </a:p>
        </p:txBody>
      </p:sp>
      <p:sp>
        <p:nvSpPr>
          <p:cNvPr id="4" name="TextBox 3">
            <a:extLst>
              <a:ext uri="{FF2B5EF4-FFF2-40B4-BE49-F238E27FC236}">
                <a16:creationId xmlns:a16="http://schemas.microsoft.com/office/drawing/2014/main" id="{1C0A8C99-C439-485D-9A21-0D9DFAEF8E85}"/>
              </a:ext>
            </a:extLst>
          </p:cNvPr>
          <p:cNvSpPr txBox="1"/>
          <p:nvPr/>
        </p:nvSpPr>
        <p:spPr>
          <a:xfrm>
            <a:off x="244841" y="1005367"/>
            <a:ext cx="10854268" cy="1200329"/>
          </a:xfrm>
          <a:prstGeom prst="rect">
            <a:avLst/>
          </a:prstGeom>
          <a:noFill/>
        </p:spPr>
        <p:txBody>
          <a:bodyPr wrap="square" rtlCol="0">
            <a:spAutoFit/>
          </a:bodyPr>
          <a:lstStyle/>
          <a:p>
            <a:r>
              <a:rPr lang="en-US" sz="2400" dirty="0"/>
              <a:t>I MOTIVI, LE CAUSE DELLA MALATTIA (</a:t>
            </a:r>
            <a:r>
              <a:rPr lang="en-US" sz="2400" b="1" dirty="0"/>
              <a:t>EZIOLOGIA</a:t>
            </a:r>
            <a:r>
              <a:rPr lang="en-US" sz="2400" dirty="0"/>
              <a:t>)</a:t>
            </a:r>
          </a:p>
          <a:p>
            <a:r>
              <a:rPr lang="en-US" sz="2400" dirty="0"/>
              <a:t>	</a:t>
            </a:r>
            <a:r>
              <a:rPr lang="en-US" sz="2400" dirty="0" err="1"/>
              <a:t>Impedire</a:t>
            </a:r>
            <a:r>
              <a:rPr lang="en-US" sz="2400" dirty="0"/>
              <a:t> </a:t>
            </a:r>
            <a:r>
              <a:rPr lang="en-US" sz="2400" dirty="0" err="1"/>
              <a:t>alla</a:t>
            </a:r>
            <a:r>
              <a:rPr lang="en-US" sz="2400" dirty="0"/>
              <a:t> </a:t>
            </a:r>
            <a:r>
              <a:rPr lang="en-US" sz="2400" dirty="0" err="1"/>
              <a:t>malattia</a:t>
            </a:r>
            <a:r>
              <a:rPr lang="en-US" sz="2400" dirty="0"/>
              <a:t> di </a:t>
            </a:r>
            <a:r>
              <a:rPr lang="en-US" sz="2400" dirty="0" err="1"/>
              <a:t>svilupparsi</a:t>
            </a:r>
            <a:r>
              <a:rPr lang="en-US" sz="2400" dirty="0"/>
              <a:t> (PREVENZIONE PRIMARIA)</a:t>
            </a:r>
          </a:p>
          <a:p>
            <a:r>
              <a:rPr lang="en-US" sz="2400" dirty="0"/>
              <a:t>	</a:t>
            </a:r>
            <a:r>
              <a:rPr lang="en-US" sz="2400" dirty="0" err="1"/>
              <a:t>Bloccare</a:t>
            </a:r>
            <a:r>
              <a:rPr lang="en-US" sz="2400" dirty="0"/>
              <a:t> la </a:t>
            </a:r>
            <a:r>
              <a:rPr lang="en-US" sz="2400" dirty="0" err="1"/>
              <a:t>malattia</a:t>
            </a:r>
            <a:r>
              <a:rPr lang="en-US" sz="2400" dirty="0"/>
              <a:t> </a:t>
            </a:r>
            <a:r>
              <a:rPr lang="en-US" sz="2400" dirty="0" err="1"/>
              <a:t>sul</a:t>
            </a:r>
            <a:r>
              <a:rPr lang="en-US" sz="2400" dirty="0"/>
              <a:t> </a:t>
            </a:r>
            <a:r>
              <a:rPr lang="en-US" sz="2400" dirty="0" err="1"/>
              <a:t>nascere</a:t>
            </a:r>
            <a:r>
              <a:rPr lang="en-US" sz="2400" dirty="0"/>
              <a:t> </a:t>
            </a:r>
            <a:r>
              <a:rPr lang="en-US" sz="2400" dirty="0" err="1"/>
              <a:t>rimuovendo</a:t>
            </a:r>
            <a:r>
              <a:rPr lang="en-US" sz="2400" dirty="0"/>
              <a:t> le cause (TERAPIA “EZIOLOGICA”)</a:t>
            </a:r>
          </a:p>
        </p:txBody>
      </p:sp>
      <p:pic>
        <p:nvPicPr>
          <p:cNvPr id="2050" name="Picture 2">
            <a:extLst>
              <a:ext uri="{FF2B5EF4-FFF2-40B4-BE49-F238E27FC236}">
                <a16:creationId xmlns:a16="http://schemas.microsoft.com/office/drawing/2014/main" id="{9C599838-3FE1-4BF6-A0E4-CA4848926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868393"/>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425ADF-11B0-0BDA-F818-5EFC43553975}"/>
              </a:ext>
            </a:extLst>
          </p:cNvPr>
          <p:cNvSpPr txBox="1"/>
          <p:nvPr/>
        </p:nvSpPr>
        <p:spPr>
          <a:xfrm>
            <a:off x="251579" y="4120471"/>
            <a:ext cx="5420396" cy="1200329"/>
          </a:xfrm>
          <a:prstGeom prst="rect">
            <a:avLst/>
          </a:prstGeom>
          <a:noFill/>
        </p:spPr>
        <p:txBody>
          <a:bodyPr wrap="square" rtlCol="0">
            <a:spAutoFit/>
          </a:bodyPr>
          <a:lstStyle/>
          <a:p>
            <a:r>
              <a:rPr lang="en-US" sz="2400" dirty="0"/>
              <a:t>L’ESPRESSIONE DELLA MALATTIA</a:t>
            </a:r>
          </a:p>
          <a:p>
            <a:r>
              <a:rPr lang="en-US" sz="2400" dirty="0"/>
              <a:t>	</a:t>
            </a:r>
            <a:r>
              <a:rPr lang="en-US" sz="2400" b="1" dirty="0"/>
              <a:t>CAMBIAMENTI MORFOLOGICI</a:t>
            </a:r>
          </a:p>
          <a:p>
            <a:r>
              <a:rPr lang="en-US" sz="2400" dirty="0"/>
              <a:t>	</a:t>
            </a:r>
            <a:r>
              <a:rPr lang="en-US" sz="2400" b="1" dirty="0"/>
              <a:t>MANIFESTAZIONU CLINICHE</a:t>
            </a:r>
          </a:p>
        </p:txBody>
      </p:sp>
    </p:spTree>
    <p:extLst>
      <p:ext uri="{BB962C8B-B14F-4D97-AF65-F5344CB8AC3E}">
        <p14:creationId xmlns:p14="http://schemas.microsoft.com/office/powerpoint/2010/main" val="21065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E5CFF-0C57-44F7-94DF-6DC9B5A424A4}"/>
              </a:ext>
            </a:extLst>
          </p:cNvPr>
          <p:cNvSpPr txBox="1"/>
          <p:nvPr/>
        </p:nvSpPr>
        <p:spPr>
          <a:xfrm>
            <a:off x="160865" y="194501"/>
            <a:ext cx="11836401" cy="646331"/>
          </a:xfrm>
          <a:prstGeom prst="rect">
            <a:avLst/>
          </a:prstGeom>
          <a:noFill/>
        </p:spPr>
        <p:txBody>
          <a:bodyPr wrap="square">
            <a:spAutoFit/>
          </a:bodyPr>
          <a:lstStyle/>
          <a:p>
            <a:r>
              <a:rPr lang="it-IT" sz="3600" b="1" dirty="0">
                <a:solidFill>
                  <a:srgbClr val="0070C0"/>
                </a:solidFill>
                <a:latin typeface="Frutiger Neue"/>
              </a:rPr>
              <a:t>Capire le MALATTIE può aiutare ad affrontarle meglio</a:t>
            </a:r>
          </a:p>
        </p:txBody>
      </p:sp>
      <p:sp>
        <p:nvSpPr>
          <p:cNvPr id="3" name="TextBox 2">
            <a:extLst>
              <a:ext uri="{FF2B5EF4-FFF2-40B4-BE49-F238E27FC236}">
                <a16:creationId xmlns:a16="http://schemas.microsoft.com/office/drawing/2014/main" id="{663F2805-976A-4C7C-ADE0-FBA6EDA5F61E}"/>
              </a:ext>
            </a:extLst>
          </p:cNvPr>
          <p:cNvSpPr txBox="1"/>
          <p:nvPr/>
        </p:nvSpPr>
        <p:spPr>
          <a:xfrm>
            <a:off x="338080" y="1259018"/>
            <a:ext cx="10390955" cy="4832092"/>
          </a:xfrm>
          <a:prstGeom prst="rect">
            <a:avLst/>
          </a:prstGeom>
          <a:noFill/>
        </p:spPr>
        <p:txBody>
          <a:bodyPr wrap="square" rtlCol="0">
            <a:spAutoFit/>
          </a:bodyPr>
          <a:lstStyle/>
          <a:p>
            <a:r>
              <a:rPr lang="en-US" sz="2800" dirty="0" err="1">
                <a:solidFill>
                  <a:srgbClr val="0070C0"/>
                </a:solidFill>
              </a:rPr>
              <a:t>Sospetto</a:t>
            </a:r>
            <a:r>
              <a:rPr lang="en-US" sz="2800" dirty="0">
                <a:solidFill>
                  <a:srgbClr val="0070C0"/>
                </a:solidFill>
              </a:rPr>
              <a:t> e </a:t>
            </a:r>
            <a:r>
              <a:rPr lang="en-US" sz="2800" b="1" dirty="0" err="1">
                <a:solidFill>
                  <a:srgbClr val="0070C0"/>
                </a:solidFill>
              </a:rPr>
              <a:t>diagnosi</a:t>
            </a:r>
            <a:r>
              <a:rPr lang="en-US" sz="2800" dirty="0">
                <a:solidFill>
                  <a:srgbClr val="0070C0"/>
                </a:solidFill>
              </a:rPr>
              <a:t> di MALATTIA</a:t>
            </a:r>
          </a:p>
          <a:p>
            <a:r>
              <a:rPr lang="en-US" sz="2800" dirty="0"/>
              <a:t>	</a:t>
            </a:r>
            <a:r>
              <a:rPr lang="en-US" sz="2800" dirty="0" err="1"/>
              <a:t>Anamnesi</a:t>
            </a:r>
            <a:r>
              <a:rPr lang="en-US" sz="2800" dirty="0"/>
              <a:t>, </a:t>
            </a:r>
            <a:r>
              <a:rPr lang="en-US" sz="2800" dirty="0" err="1"/>
              <a:t>esame</a:t>
            </a:r>
            <a:r>
              <a:rPr lang="en-US" sz="2800" dirty="0"/>
              <a:t> </a:t>
            </a:r>
            <a:r>
              <a:rPr lang="en-US" sz="2800" dirty="0" err="1"/>
              <a:t>obiettivo</a:t>
            </a:r>
            <a:r>
              <a:rPr lang="en-US" sz="2800" dirty="0"/>
              <a:t>, </a:t>
            </a:r>
            <a:r>
              <a:rPr lang="en-US" sz="2800" dirty="0" err="1"/>
              <a:t>esami</a:t>
            </a:r>
            <a:r>
              <a:rPr lang="en-US" sz="2800" dirty="0"/>
              <a:t> di </a:t>
            </a:r>
            <a:r>
              <a:rPr lang="en-US" sz="2800" dirty="0" err="1"/>
              <a:t>laboratorio</a:t>
            </a:r>
            <a:r>
              <a:rPr lang="en-US" sz="2800" dirty="0"/>
              <a:t> e di </a:t>
            </a:r>
            <a:r>
              <a:rPr lang="en-US" sz="2800" dirty="0" err="1"/>
              <a:t>immagine</a:t>
            </a:r>
            <a:endParaRPr lang="en-US" sz="2800" dirty="0"/>
          </a:p>
          <a:p>
            <a:r>
              <a:rPr lang="en-US" sz="2800" dirty="0"/>
              <a:t>		</a:t>
            </a:r>
            <a:r>
              <a:rPr lang="en-US" sz="2800" b="1" dirty="0"/>
              <a:t>SINTOMI</a:t>
            </a:r>
            <a:r>
              <a:rPr lang="en-US" sz="2800" dirty="0"/>
              <a:t>, </a:t>
            </a:r>
            <a:r>
              <a:rPr lang="en-US" sz="2800" b="1" dirty="0"/>
              <a:t>SEGNI</a:t>
            </a:r>
            <a:r>
              <a:rPr lang="en-US" sz="2800" dirty="0"/>
              <a:t>, </a:t>
            </a:r>
          </a:p>
          <a:p>
            <a:r>
              <a:rPr lang="en-US" sz="2800" b="1" dirty="0"/>
              <a:t>	</a:t>
            </a:r>
            <a:r>
              <a:rPr lang="it-IT" sz="2800" dirty="0"/>
              <a:t>Riconoscimento di una malattia con caratteristiche «ripetibili»</a:t>
            </a:r>
          </a:p>
          <a:p>
            <a:r>
              <a:rPr lang="en-US" sz="2800" b="1" dirty="0"/>
              <a:t>	(</a:t>
            </a:r>
            <a:r>
              <a:rPr lang="en-US" sz="2800" b="1" dirty="0" err="1"/>
              <a:t>ev</a:t>
            </a:r>
            <a:r>
              <a:rPr lang="en-US" sz="2800" b="1" dirty="0"/>
              <a:t>. CRITERI DIAGNOSTICI)</a:t>
            </a:r>
          </a:p>
          <a:p>
            <a:endParaRPr lang="en-US" sz="2800" dirty="0"/>
          </a:p>
          <a:p>
            <a:r>
              <a:rPr lang="en-US" sz="2800" dirty="0" err="1"/>
              <a:t>Misurare</a:t>
            </a:r>
            <a:r>
              <a:rPr lang="en-US" sz="2800" dirty="0"/>
              <a:t> la GRAVITA’ e </a:t>
            </a:r>
            <a:r>
              <a:rPr lang="en-US" sz="2800" dirty="0" err="1"/>
              <a:t>prevederne</a:t>
            </a:r>
            <a:r>
              <a:rPr lang="en-US" sz="2800" dirty="0"/>
              <a:t> il DECORSO con o senza </a:t>
            </a:r>
            <a:r>
              <a:rPr lang="en-US" sz="2800" dirty="0" err="1"/>
              <a:t>terapie</a:t>
            </a:r>
            <a:r>
              <a:rPr lang="en-US" sz="2800" dirty="0"/>
              <a:t> (</a:t>
            </a:r>
            <a:r>
              <a:rPr lang="en-US" sz="2800" b="1" dirty="0" err="1">
                <a:solidFill>
                  <a:srgbClr val="0070C0"/>
                </a:solidFill>
              </a:rPr>
              <a:t>prognosi</a:t>
            </a:r>
            <a:r>
              <a:rPr lang="en-US" sz="2800" dirty="0"/>
              <a:t>)</a:t>
            </a:r>
          </a:p>
          <a:p>
            <a:endParaRPr lang="en-US" sz="2800" dirty="0"/>
          </a:p>
          <a:p>
            <a:r>
              <a:rPr lang="en-US" sz="2800" dirty="0"/>
              <a:t>	</a:t>
            </a:r>
            <a:r>
              <a:rPr lang="en-US" sz="2800" dirty="0" err="1"/>
              <a:t>Dosaggio</a:t>
            </a:r>
            <a:r>
              <a:rPr lang="en-US" sz="2800" dirty="0"/>
              <a:t> </a:t>
            </a:r>
            <a:r>
              <a:rPr lang="en-US" sz="2800" dirty="0" err="1"/>
              <a:t>della</a:t>
            </a:r>
            <a:r>
              <a:rPr lang="en-US" sz="2800" dirty="0"/>
              <a:t> </a:t>
            </a:r>
            <a:r>
              <a:rPr lang="en-US" sz="2800" b="1" dirty="0"/>
              <a:t>TERAPIA</a:t>
            </a:r>
            <a:r>
              <a:rPr lang="en-US" sz="2800" dirty="0"/>
              <a:t> (</a:t>
            </a:r>
            <a:r>
              <a:rPr lang="en-US" sz="2800" dirty="0" err="1"/>
              <a:t>calcolo</a:t>
            </a:r>
            <a:r>
              <a:rPr lang="en-US" sz="2800" dirty="0"/>
              <a:t> </a:t>
            </a:r>
            <a:r>
              <a:rPr lang="en-US" sz="2800" dirty="0" err="1"/>
              <a:t>costi-rischi</a:t>
            </a:r>
            <a:r>
              <a:rPr lang="en-US" sz="2800" dirty="0"/>
              <a:t>/</a:t>
            </a:r>
            <a:r>
              <a:rPr lang="en-US" sz="2800" dirty="0" err="1"/>
              <a:t>benefici</a:t>
            </a:r>
            <a:r>
              <a:rPr lang="en-US" sz="2800" dirty="0"/>
              <a:t>)</a:t>
            </a:r>
          </a:p>
          <a:p>
            <a:r>
              <a:rPr lang="en-US" sz="2800" dirty="0"/>
              <a:t>	</a:t>
            </a:r>
          </a:p>
        </p:txBody>
      </p:sp>
    </p:spTree>
    <p:extLst>
      <p:ext uri="{BB962C8B-B14F-4D97-AF65-F5344CB8AC3E}">
        <p14:creationId xmlns:p14="http://schemas.microsoft.com/office/powerpoint/2010/main" val="372039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F48DC-9608-4931-A4D7-B5D76A929DD7}"/>
              </a:ext>
            </a:extLst>
          </p:cNvPr>
          <p:cNvSpPr txBox="1"/>
          <p:nvPr/>
        </p:nvSpPr>
        <p:spPr>
          <a:xfrm>
            <a:off x="355242" y="1346227"/>
            <a:ext cx="11009515" cy="1384995"/>
          </a:xfrm>
          <a:prstGeom prst="rect">
            <a:avLst/>
          </a:prstGeom>
          <a:noFill/>
        </p:spPr>
        <p:txBody>
          <a:bodyPr wrap="square" rtlCol="0">
            <a:spAutoFit/>
          </a:bodyPr>
          <a:lstStyle/>
          <a:p>
            <a:r>
              <a:rPr lang="it-IT" sz="2800" b="1" dirty="0"/>
              <a:t>Nel tempo</a:t>
            </a:r>
            <a:r>
              <a:rPr lang="it-IT" sz="2800" dirty="0"/>
              <a:t>: acuta, subacuta, cronica, </a:t>
            </a:r>
          </a:p>
          <a:p>
            <a:r>
              <a:rPr lang="it-IT" sz="2800" b="1" dirty="0"/>
              <a:t>Nell’evoluzione</a:t>
            </a:r>
            <a:r>
              <a:rPr lang="it-IT" sz="2800" dirty="0"/>
              <a:t>: guarigione, cronicità, morte</a:t>
            </a:r>
          </a:p>
          <a:p>
            <a:r>
              <a:rPr lang="it-IT" sz="2800" b="1" dirty="0"/>
              <a:t>Nel modo di presentarsi</a:t>
            </a:r>
            <a:r>
              <a:rPr lang="it-IT" sz="2800" dirty="0"/>
              <a:t>: sintomi, segni</a:t>
            </a:r>
          </a:p>
        </p:txBody>
      </p:sp>
      <p:sp>
        <p:nvSpPr>
          <p:cNvPr id="4" name="TextBox 3">
            <a:extLst>
              <a:ext uri="{FF2B5EF4-FFF2-40B4-BE49-F238E27FC236}">
                <a16:creationId xmlns:a16="http://schemas.microsoft.com/office/drawing/2014/main" id="{582669D2-844A-46C3-7991-5AF68BF7C17D}"/>
              </a:ext>
            </a:extLst>
          </p:cNvPr>
          <p:cNvSpPr txBox="1"/>
          <p:nvPr/>
        </p:nvSpPr>
        <p:spPr>
          <a:xfrm>
            <a:off x="288501" y="243195"/>
            <a:ext cx="9857916" cy="646331"/>
          </a:xfrm>
          <a:prstGeom prst="rect">
            <a:avLst/>
          </a:prstGeom>
          <a:noFill/>
        </p:spPr>
        <p:txBody>
          <a:bodyPr wrap="square">
            <a:spAutoFit/>
          </a:bodyPr>
          <a:lstStyle/>
          <a:p>
            <a:r>
              <a:rPr lang="it-IT" sz="3600" b="1" dirty="0">
                <a:solidFill>
                  <a:srgbClr val="0070C0"/>
                </a:solidFill>
              </a:rPr>
              <a:t>LE CARATTERISTICHE DELLA MALATTIA</a:t>
            </a:r>
          </a:p>
        </p:txBody>
      </p:sp>
    </p:spTree>
    <p:extLst>
      <p:ext uri="{BB962C8B-B14F-4D97-AF65-F5344CB8AC3E}">
        <p14:creationId xmlns:p14="http://schemas.microsoft.com/office/powerpoint/2010/main" val="305029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9323-CDF1-8DE3-D05F-C5D9341D9F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8C1B3A-7747-CC18-98D7-F0BC9EDD8CF7}"/>
              </a:ext>
            </a:extLst>
          </p:cNvPr>
          <p:cNvSpPr txBox="1"/>
          <p:nvPr/>
        </p:nvSpPr>
        <p:spPr>
          <a:xfrm>
            <a:off x="441596" y="1061220"/>
            <a:ext cx="11440438" cy="4832092"/>
          </a:xfrm>
          <a:prstGeom prst="rect">
            <a:avLst/>
          </a:prstGeom>
          <a:noFill/>
        </p:spPr>
        <p:txBody>
          <a:bodyPr wrap="square" rtlCol="0">
            <a:spAutoFit/>
          </a:bodyPr>
          <a:lstStyle/>
          <a:p>
            <a:r>
              <a:rPr lang="it-IT" sz="2800" b="1" dirty="0"/>
              <a:t>Stimoli capaci di alterare l’omeostasi</a:t>
            </a:r>
          </a:p>
          <a:p>
            <a:r>
              <a:rPr lang="it-IT" sz="2800" dirty="0"/>
              <a:t>Determinanti = direttamente responsabili dell’insorgenza della malattia coadiuvanti = facilitano lo stimolo determinante (malnutrizione e infezione)</a:t>
            </a:r>
          </a:p>
          <a:p>
            <a:r>
              <a:rPr lang="it-IT" sz="2800" dirty="0"/>
              <a:t>Predisponenti = aumentano la vulnerabilità dell’organismo</a:t>
            </a:r>
          </a:p>
          <a:p>
            <a:r>
              <a:rPr lang="it-IT" sz="2800" dirty="0"/>
              <a:t>	</a:t>
            </a:r>
          </a:p>
          <a:p>
            <a:r>
              <a:rPr lang="it-IT" sz="2800" dirty="0"/>
              <a:t>Sufficienti = da solo, è in grado di provocare la malattia.</a:t>
            </a:r>
            <a:br>
              <a:rPr lang="it-IT" sz="2800" dirty="0"/>
            </a:br>
            <a:r>
              <a:rPr lang="it-IT" sz="2800" dirty="0"/>
              <a:t>Insufficienti = Da soli non bastano a causare la malattia (es. una singola esposizione a un allergene in un soggetto non sensibilizzato)</a:t>
            </a:r>
          </a:p>
          <a:p>
            <a:endParaRPr lang="it-IT" sz="2800" dirty="0"/>
          </a:p>
          <a:p>
            <a:r>
              <a:rPr lang="it-IT" sz="2800" dirty="0"/>
              <a:t>Potenziali (fattori di rischio)</a:t>
            </a:r>
          </a:p>
          <a:p>
            <a:r>
              <a:rPr lang="it-IT" sz="2800" dirty="0"/>
              <a:t>Attuali</a:t>
            </a:r>
          </a:p>
        </p:txBody>
      </p:sp>
      <p:sp>
        <p:nvSpPr>
          <p:cNvPr id="4" name="TextBox 3">
            <a:extLst>
              <a:ext uri="{FF2B5EF4-FFF2-40B4-BE49-F238E27FC236}">
                <a16:creationId xmlns:a16="http://schemas.microsoft.com/office/drawing/2014/main" id="{2323E502-756A-981D-4EC1-CE246C223F5A}"/>
              </a:ext>
            </a:extLst>
          </p:cNvPr>
          <p:cNvSpPr txBox="1"/>
          <p:nvPr/>
        </p:nvSpPr>
        <p:spPr>
          <a:xfrm>
            <a:off x="265563" y="177917"/>
            <a:ext cx="11067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Calibri" panose="020F0502020204030204"/>
                <a:ea typeface="+mn-ea"/>
                <a:cs typeface="+mn-cs"/>
              </a:rPr>
              <a:t>EZIOLOGIA - FATTORI (AGENTI) PATOGENI o CAUSE DI MALATTIA</a:t>
            </a:r>
          </a:p>
        </p:txBody>
      </p:sp>
    </p:spTree>
    <p:extLst>
      <p:ext uri="{BB962C8B-B14F-4D97-AF65-F5344CB8AC3E}">
        <p14:creationId xmlns:p14="http://schemas.microsoft.com/office/powerpoint/2010/main" val="1588214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0D526F-0B1E-5749-EDD3-139B7727295D}"/>
              </a:ext>
            </a:extLst>
          </p:cNvPr>
          <p:cNvSpPr>
            <a:spLocks noChangeArrowheads="1"/>
          </p:cNvSpPr>
          <p:nvPr/>
        </p:nvSpPr>
        <p:spPr bwMode="auto">
          <a:xfrm>
            <a:off x="201478" y="2153410"/>
            <a:ext cx="1199052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Arial" panose="020B0604020202020204" pitchFamily="34" charset="0"/>
              </a:rPr>
              <a:t>Questi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concetti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descrivono</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diversi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livelli</a:t>
            </a:r>
            <a:r>
              <a:rPr kumimoji="0" lang="en-US" altLang="en-US" sz="2400" b="1" i="0" u="none" strike="noStrike" cap="none" normalizeH="0" baseline="0" dirty="0">
                <a:ln>
                  <a:noFill/>
                </a:ln>
                <a:solidFill>
                  <a:schemeClr val="tx1"/>
                </a:solidFill>
                <a:effectLst/>
                <a:latin typeface="Arial" panose="020B0604020202020204" pitchFamily="34" charset="0"/>
              </a:rPr>
              <a:t> di </a:t>
            </a:r>
            <a:r>
              <a:rPr kumimoji="0" lang="en-US" altLang="en-US" sz="2400" b="1" i="0" u="none" strike="noStrike" cap="none" normalizeH="0" baseline="0" dirty="0" err="1">
                <a:ln>
                  <a:noFill/>
                </a:ln>
                <a:solidFill>
                  <a:schemeClr val="tx1"/>
                </a:solidFill>
                <a:effectLst/>
                <a:latin typeface="Arial" panose="020B0604020202020204" pitchFamily="34" charset="0"/>
              </a:rPr>
              <a:t>causalità</a:t>
            </a:r>
            <a:r>
              <a:rPr kumimoji="0" lang="en-US" altLang="en-US" sz="2400" b="1" i="0" u="none" strike="noStrike" cap="none" normalizeH="0" baseline="0" dirty="0">
                <a:ln>
                  <a:noFill/>
                </a:ln>
                <a:solidFill>
                  <a:schemeClr val="tx1"/>
                </a:solidFill>
                <a:effectLst/>
                <a:latin typeface="Arial" panose="020B0604020202020204"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err="1">
                <a:ln>
                  <a:noFill/>
                </a:ln>
                <a:solidFill>
                  <a:schemeClr val="tx1"/>
                </a:solidFill>
                <a:effectLst/>
                <a:latin typeface="Arial" panose="020B0604020202020204" pitchFamily="34" charset="0"/>
              </a:rPr>
              <a: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determinanti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sono</a:t>
            </a:r>
            <a:r>
              <a:rPr kumimoji="0" lang="en-US" altLang="en-US" sz="2400" b="1" i="0" u="none" strike="noStrike" cap="none" normalizeH="0" baseline="0" dirty="0">
                <a:ln>
                  <a:noFill/>
                </a:ln>
                <a:solidFill>
                  <a:schemeClr val="tx1"/>
                </a:solidFill>
                <a:effectLst/>
                <a:latin typeface="Arial" panose="020B0604020202020204" pitchFamily="34" charset="0"/>
              </a:rPr>
              <a:t> la causa </a:t>
            </a:r>
            <a:r>
              <a:rPr kumimoji="0" lang="en-US" altLang="en-US" sz="2400" b="1" i="0" u="none" strike="noStrike" cap="none" normalizeH="0" baseline="0" dirty="0" err="1">
                <a:ln>
                  <a:noFill/>
                </a:ln>
                <a:solidFill>
                  <a:schemeClr val="tx1"/>
                </a:solidFill>
                <a:effectLst/>
                <a:latin typeface="Arial" panose="020B0604020202020204" pitchFamily="34" charset="0"/>
              </a:rPr>
              <a:t>diretta</a:t>
            </a:r>
            <a:r>
              <a:rPr kumimoji="0" lang="en-US" altLang="en-US" sz="2400" b="1"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err="1">
                <a:ln>
                  <a:noFill/>
                </a:ln>
                <a:solidFill>
                  <a:schemeClr val="tx1"/>
                </a:solidFill>
                <a:effectLst/>
                <a:latin typeface="Arial" panose="020B0604020202020204" pitchFamily="34" charset="0"/>
              </a:rPr>
              <a: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predisponenti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preparano</a:t>
            </a:r>
            <a:r>
              <a:rPr kumimoji="0" lang="en-US" altLang="en-US" sz="2400" b="1" i="0" u="none" strike="noStrike" cap="none" normalizeH="0" baseline="0" dirty="0">
                <a:ln>
                  <a:noFill/>
                </a:ln>
                <a:solidFill>
                  <a:schemeClr val="tx1"/>
                </a:solidFill>
                <a:effectLst/>
                <a:latin typeface="Arial" panose="020B0604020202020204" pitchFamily="34" charset="0"/>
              </a:rPr>
              <a:t> il </a:t>
            </a:r>
            <a:r>
              <a:rPr kumimoji="0" lang="en-US" altLang="en-US" sz="2400" b="1" i="0" u="none" strike="noStrike" cap="none" normalizeH="0" baseline="0" dirty="0" err="1">
                <a:ln>
                  <a:noFill/>
                </a:ln>
                <a:solidFill>
                  <a:schemeClr val="tx1"/>
                </a:solidFill>
                <a:effectLst/>
                <a:latin typeface="Arial" panose="020B0604020202020204" pitchFamily="34" charset="0"/>
              </a:rPr>
              <a:t>terreno</a:t>
            </a:r>
            <a:r>
              <a:rPr kumimoji="0" lang="en-US" altLang="en-US" sz="2400" b="1"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err="1">
                <a:ln>
                  <a:noFill/>
                </a:ln>
                <a:solidFill>
                  <a:schemeClr val="tx1"/>
                </a:solidFill>
                <a:effectLst/>
                <a:latin typeface="Arial" panose="020B0604020202020204" pitchFamily="34" charset="0"/>
              </a:rPr>
              <a: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coadiuvanti</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amplificano</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l’effetto</a:t>
            </a:r>
            <a:r>
              <a:rPr kumimoji="0" lang="en-US" altLang="en-US" sz="2400" b="1"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a:t>
            </a:r>
            <a:r>
              <a:rPr kumimoji="0" lang="en-US" altLang="en-US" sz="2400" b="1" i="0" u="none" strike="noStrike" cap="none" normalizeH="0" baseline="0" dirty="0" err="1">
                <a:ln>
                  <a:noFill/>
                </a:ln>
                <a:solidFill>
                  <a:schemeClr val="tx1"/>
                </a:solidFill>
                <a:effectLst/>
                <a:latin typeface="Arial" panose="020B0604020202020204" pitchFamily="34" charset="0"/>
              </a:rPr>
              <a:t>sufficiente</a:t>
            </a:r>
            <a:r>
              <a:rPr kumimoji="0" lang="en-US" altLang="en-US" sz="2400" b="1" i="0" u="none" strike="noStrike" cap="none" normalizeH="0" baseline="0" dirty="0">
                <a:ln>
                  <a:noFill/>
                </a:ln>
                <a:solidFill>
                  <a:schemeClr val="tx1"/>
                </a:solidFill>
                <a:effectLst/>
                <a:latin typeface="Arial" panose="020B0604020202020204" pitchFamily="34" charset="0"/>
              </a:rPr>
              <a:t>” e “</a:t>
            </a:r>
            <a:r>
              <a:rPr kumimoji="0" lang="en-US" altLang="en-US" sz="2400" b="1" i="0" u="none" strike="noStrike" cap="none" normalizeH="0" baseline="0" dirty="0" err="1">
                <a:ln>
                  <a:noFill/>
                </a:ln>
                <a:solidFill>
                  <a:schemeClr val="tx1"/>
                </a:solidFill>
                <a:effectLst/>
                <a:latin typeface="Arial" panose="020B0604020202020204" pitchFamily="34" charset="0"/>
              </a:rPr>
              <a:t>insufficiente</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descrivono</a:t>
            </a:r>
            <a:r>
              <a:rPr kumimoji="0" lang="en-US" altLang="en-US" sz="2400" b="1" i="0" u="none" strike="noStrike" cap="none" normalizeH="0" baseline="0" dirty="0">
                <a:ln>
                  <a:noFill/>
                </a:ln>
                <a:solidFill>
                  <a:schemeClr val="tx1"/>
                </a:solidFill>
                <a:effectLst/>
                <a:latin typeface="Arial" panose="020B0604020202020204" pitchFamily="34" charset="0"/>
              </a:rPr>
              <a:t> la </a:t>
            </a:r>
            <a:r>
              <a:rPr kumimoji="0" lang="en-US" altLang="en-US" sz="2400" b="1" i="0" u="none" strike="noStrike" cap="none" normalizeH="0" baseline="0" dirty="0" err="1">
                <a:ln>
                  <a:noFill/>
                </a:ln>
                <a:solidFill>
                  <a:schemeClr val="tx1"/>
                </a:solidFill>
                <a:effectLst/>
                <a:latin typeface="Arial" panose="020B0604020202020204" pitchFamily="34" charset="0"/>
              </a:rPr>
              <a:t>potenza</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causale</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dello</a:t>
            </a:r>
            <a:r>
              <a:rPr kumimoji="0" lang="en-US" altLang="en-US" sz="2400" b="1" i="0" u="none" strike="noStrike" cap="none" normalizeH="0" baseline="0" dirty="0">
                <a:ln>
                  <a:noFill/>
                </a:ln>
                <a:solidFill>
                  <a:schemeClr val="tx1"/>
                </a:solidFill>
                <a:effectLst/>
                <a:latin typeface="Arial" panose="020B0604020202020204" pitchFamily="34" charset="0"/>
              </a:rPr>
              <a:t> </a:t>
            </a:r>
            <a:r>
              <a:rPr kumimoji="0" lang="en-US" altLang="en-US" sz="2400" b="1" i="0" u="none" strike="noStrike" cap="none" normalizeH="0" baseline="0" dirty="0" err="1">
                <a:ln>
                  <a:noFill/>
                </a:ln>
                <a:solidFill>
                  <a:schemeClr val="tx1"/>
                </a:solidFill>
                <a:effectLst/>
                <a:latin typeface="Arial" panose="020B0604020202020204" pitchFamily="34" charset="0"/>
              </a:rPr>
              <a:t>stimolo</a:t>
            </a:r>
            <a:r>
              <a:rPr kumimoji="0" lang="en-US" altLang="en-US" sz="2400" b="1"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578972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D88A08-FCE1-4A68-BAE0-6618031704FF}"/>
              </a:ext>
            </a:extLst>
          </p:cNvPr>
          <p:cNvSpPr txBox="1"/>
          <p:nvPr/>
        </p:nvSpPr>
        <p:spPr>
          <a:xfrm>
            <a:off x="441596" y="1061220"/>
            <a:ext cx="11440438" cy="3539430"/>
          </a:xfrm>
          <a:prstGeom prst="rect">
            <a:avLst/>
          </a:prstGeom>
          <a:noFill/>
        </p:spPr>
        <p:txBody>
          <a:bodyPr wrap="square" rtlCol="0">
            <a:spAutoFit/>
          </a:bodyPr>
          <a:lstStyle/>
          <a:p>
            <a:r>
              <a:rPr lang="it-IT" sz="2800" b="1" dirty="0"/>
              <a:t>esogeni</a:t>
            </a:r>
            <a:r>
              <a:rPr lang="it-IT" sz="2800" dirty="0"/>
              <a:t> (ambientali, iatrogeni, voluttuari)</a:t>
            </a:r>
          </a:p>
          <a:p>
            <a:r>
              <a:rPr lang="it-IT" sz="2800" dirty="0"/>
              <a:t>	chimiche: farmaci sostanze tossiche</a:t>
            </a:r>
          </a:p>
          <a:p>
            <a:r>
              <a:rPr lang="it-IT" sz="2800" dirty="0"/>
              <a:t>	fisiche: traumatismi, radiazioni, ustioni</a:t>
            </a:r>
          </a:p>
          <a:p>
            <a:r>
              <a:rPr lang="it-IT" sz="2800" dirty="0"/>
              <a:t>	biologiche: infezioni</a:t>
            </a:r>
          </a:p>
          <a:p>
            <a:r>
              <a:rPr lang="it-IT" sz="2800" dirty="0"/>
              <a:t>	nutrizionali: carenze, eccessi</a:t>
            </a:r>
          </a:p>
          <a:p>
            <a:r>
              <a:rPr lang="it-IT" sz="2800" b="1" dirty="0"/>
              <a:t>endogeni</a:t>
            </a:r>
          </a:p>
          <a:p>
            <a:r>
              <a:rPr lang="it-IT" sz="2800" dirty="0"/>
              <a:t>	genetiche (ereditate o de novo)</a:t>
            </a:r>
          </a:p>
          <a:p>
            <a:r>
              <a:rPr lang="it-IT" sz="2800" dirty="0"/>
              <a:t>	congenite, embriogenesi, epigenetica</a:t>
            </a:r>
          </a:p>
        </p:txBody>
      </p:sp>
      <p:sp>
        <p:nvSpPr>
          <p:cNvPr id="4" name="TextBox 3">
            <a:extLst>
              <a:ext uri="{FF2B5EF4-FFF2-40B4-BE49-F238E27FC236}">
                <a16:creationId xmlns:a16="http://schemas.microsoft.com/office/drawing/2014/main" id="{490CAD0F-4286-F924-4699-5EEFC37FCF80}"/>
              </a:ext>
            </a:extLst>
          </p:cNvPr>
          <p:cNvSpPr txBox="1"/>
          <p:nvPr/>
        </p:nvSpPr>
        <p:spPr>
          <a:xfrm>
            <a:off x="265563" y="177917"/>
            <a:ext cx="1106702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70C0"/>
                </a:solidFill>
                <a:effectLst/>
                <a:uLnTx/>
                <a:uFillTx/>
                <a:latin typeface="Calibri" panose="020F0502020204030204"/>
                <a:ea typeface="+mn-ea"/>
                <a:cs typeface="+mn-cs"/>
              </a:rPr>
              <a:t>EZIOLOGIA - FATTORI (AGENTI) PATOGENI o CAUSE DI MALATTIA</a:t>
            </a:r>
          </a:p>
        </p:txBody>
      </p:sp>
      <p:sp>
        <p:nvSpPr>
          <p:cNvPr id="5" name="TextBox 4">
            <a:extLst>
              <a:ext uri="{FF2B5EF4-FFF2-40B4-BE49-F238E27FC236}">
                <a16:creationId xmlns:a16="http://schemas.microsoft.com/office/drawing/2014/main" id="{A5C2E716-AAB0-9D90-D66B-3E97E1C1F5C4}"/>
              </a:ext>
            </a:extLst>
          </p:cNvPr>
          <p:cNvSpPr txBox="1"/>
          <p:nvPr/>
        </p:nvSpPr>
        <p:spPr>
          <a:xfrm>
            <a:off x="9607890" y="4225934"/>
            <a:ext cx="2232811" cy="1754326"/>
          </a:xfrm>
          <a:prstGeom prst="rect">
            <a:avLst/>
          </a:prstGeom>
          <a:noFill/>
        </p:spPr>
        <p:txBody>
          <a:bodyPr wrap="square">
            <a:spAutoFit/>
          </a:bodyPr>
          <a:lstStyle/>
          <a:p>
            <a:r>
              <a:rPr lang="it-IT" sz="3600" dirty="0"/>
              <a:t>Tipo, durata intensità</a:t>
            </a:r>
          </a:p>
        </p:txBody>
      </p:sp>
    </p:spTree>
    <p:extLst>
      <p:ext uri="{BB962C8B-B14F-4D97-AF65-F5344CB8AC3E}">
        <p14:creationId xmlns:p14="http://schemas.microsoft.com/office/powerpoint/2010/main" val="4023743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8BD96-94CE-6DD8-3A10-F3C3963427D3}"/>
              </a:ext>
            </a:extLst>
          </p:cNvPr>
          <p:cNvPicPr>
            <a:picLocks noChangeAspect="1"/>
          </p:cNvPicPr>
          <p:nvPr/>
        </p:nvPicPr>
        <p:blipFill>
          <a:blip r:embed="rId2"/>
          <a:stretch>
            <a:fillRect/>
          </a:stretch>
        </p:blipFill>
        <p:spPr>
          <a:xfrm>
            <a:off x="2204494" y="1009312"/>
            <a:ext cx="7783011" cy="4839375"/>
          </a:xfrm>
          <a:prstGeom prst="rect">
            <a:avLst/>
          </a:prstGeom>
        </p:spPr>
      </p:pic>
    </p:spTree>
    <p:extLst>
      <p:ext uri="{BB962C8B-B14F-4D97-AF65-F5344CB8AC3E}">
        <p14:creationId xmlns:p14="http://schemas.microsoft.com/office/powerpoint/2010/main" val="2701526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a:extLst>
              <a:ext uri="{FF2B5EF4-FFF2-40B4-BE49-F238E27FC236}">
                <a16:creationId xmlns:a16="http://schemas.microsoft.com/office/drawing/2014/main" id="{22B9DF33-8834-FE03-492B-0EA324AD3282}"/>
              </a:ext>
            </a:extLst>
          </p:cNvPr>
          <p:cNvSpPr txBox="1">
            <a:spLocks noChangeArrowheads="1"/>
          </p:cNvSpPr>
          <p:nvPr/>
        </p:nvSpPr>
        <p:spPr bwMode="auto">
          <a:xfrm>
            <a:off x="772595" y="1260476"/>
            <a:ext cx="1073319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err="1">
                <a:solidFill>
                  <a:srgbClr val="0070C0"/>
                </a:solidFill>
                <a:latin typeface="+mn-lt"/>
              </a:rPr>
              <a:t>monofattoriale</a:t>
            </a:r>
            <a:r>
              <a:rPr lang="it-IT" altLang="it-IT" dirty="0">
                <a:latin typeface="+mn-lt"/>
              </a:rPr>
              <a:t>: una causa </a:t>
            </a:r>
            <a:r>
              <a:rPr lang="it-IT" altLang="it-IT" b="1" u="sng" dirty="0">
                <a:latin typeface="+mn-lt"/>
              </a:rPr>
              <a:t>forte</a:t>
            </a:r>
            <a:r>
              <a:rPr lang="it-IT" altLang="it-IT" dirty="0">
                <a:latin typeface="+mn-lt"/>
              </a:rPr>
              <a:t> che rappresenta un «determinante sufficiente» capace di provocare tutti gli eventi che portano </a:t>
            </a:r>
            <a:r>
              <a:rPr lang="it-IT" altLang="it-IT" b="1" u="sng" dirty="0">
                <a:latin typeface="+mn-lt"/>
              </a:rPr>
              <a:t>sempre</a:t>
            </a:r>
            <a:r>
              <a:rPr lang="it-IT" altLang="it-IT" dirty="0">
                <a:latin typeface="+mn-lt"/>
              </a:rPr>
              <a:t> alla comparsa della patologia.</a:t>
            </a:r>
          </a:p>
          <a:p>
            <a:pPr algn="just" eaLnBrk="1" hangingPunct="1">
              <a:spcBef>
                <a:spcPct val="50000"/>
              </a:spcBef>
              <a:buFontTx/>
              <a:buNone/>
            </a:pPr>
            <a:r>
              <a:rPr lang="it-IT" altLang="it-IT" dirty="0">
                <a:latin typeface="+mn-lt"/>
              </a:rPr>
              <a:t>		</a:t>
            </a:r>
          </a:p>
          <a:p>
            <a:pPr algn="just" eaLnBrk="1" hangingPunct="1">
              <a:spcBef>
                <a:spcPct val="50000"/>
              </a:spcBef>
              <a:buFontTx/>
              <a:buNone/>
            </a:pPr>
            <a:r>
              <a:rPr lang="it-IT" altLang="it-IT" sz="2400" dirty="0">
                <a:latin typeface="+mn-lt"/>
              </a:rPr>
              <a:t>	Esempi:</a:t>
            </a:r>
          </a:p>
          <a:p>
            <a:pPr algn="just" eaLnBrk="1" hangingPunct="1">
              <a:spcBef>
                <a:spcPct val="50000"/>
              </a:spcBef>
            </a:pPr>
            <a:r>
              <a:rPr lang="it-IT" altLang="it-IT" sz="2400" dirty="0">
                <a:latin typeface="+mn-lt"/>
              </a:rPr>
              <a:t>Malattie </a:t>
            </a:r>
            <a:r>
              <a:rPr lang="it-IT" altLang="it-IT" sz="2400" u="sng" dirty="0">
                <a:latin typeface="+mn-lt"/>
              </a:rPr>
              <a:t>ereditarie monogeniche</a:t>
            </a:r>
            <a:r>
              <a:rPr lang="it-IT" altLang="it-IT" sz="2400" dirty="0">
                <a:latin typeface="+mn-lt"/>
              </a:rPr>
              <a:t> (anemia falciforme, fibrosi cistica, distrofia muscolare di Duchenne, ecc.)</a:t>
            </a:r>
          </a:p>
          <a:p>
            <a:pPr eaLnBrk="1" hangingPunct="1">
              <a:spcBef>
                <a:spcPct val="50000"/>
              </a:spcBef>
            </a:pPr>
            <a:r>
              <a:rPr lang="it-IT" altLang="it-IT" sz="2400" dirty="0">
                <a:latin typeface="+mn-lt"/>
              </a:rPr>
              <a:t>Resezione di un grosso vaso che provoca shock emorragico</a:t>
            </a:r>
          </a:p>
          <a:p>
            <a:pPr eaLnBrk="1" hangingPunct="1">
              <a:spcBef>
                <a:spcPct val="50000"/>
              </a:spcBef>
            </a:pPr>
            <a:r>
              <a:rPr lang="it-IT" altLang="it-IT" sz="2400" dirty="0">
                <a:latin typeface="+mn-lt"/>
              </a:rPr>
              <a:t>Ingestione di un'unica ed elevata dose di un veleno</a:t>
            </a:r>
            <a:r>
              <a:rPr lang="it-IT" altLang="it-IT" sz="2200"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1075">
                                            <p:txEl>
                                              <p:pRg st="3" end="3"/>
                                            </p:txEl>
                                          </p:spTgt>
                                        </p:tgtEl>
                                        <p:attrNameLst>
                                          <p:attrName>style.visibility</p:attrName>
                                        </p:attrNameLst>
                                      </p:cBhvr>
                                      <p:to>
                                        <p:strVal val="visible"/>
                                      </p:to>
                                    </p:set>
                                    <p:animEffect transition="in" filter="strips(downLeft)">
                                      <p:cBhvr>
                                        <p:cTn id="7" dur="500"/>
                                        <p:tgtEl>
                                          <p:spTgt spid="13107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1075">
                                            <p:txEl>
                                              <p:pRg st="4" end="4"/>
                                            </p:txEl>
                                          </p:spTgt>
                                        </p:tgtEl>
                                        <p:attrNameLst>
                                          <p:attrName>style.visibility</p:attrName>
                                        </p:attrNameLst>
                                      </p:cBhvr>
                                      <p:to>
                                        <p:strVal val="visible"/>
                                      </p:to>
                                    </p:set>
                                    <p:animEffect transition="in" filter="strips(downLeft)">
                                      <p:cBhvr>
                                        <p:cTn id="12" dur="500"/>
                                        <p:tgtEl>
                                          <p:spTgt spid="13107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1075">
                                            <p:txEl>
                                              <p:pRg st="5" end="5"/>
                                            </p:txEl>
                                          </p:spTgt>
                                        </p:tgtEl>
                                        <p:attrNameLst>
                                          <p:attrName>style.visibility</p:attrName>
                                        </p:attrNameLst>
                                      </p:cBhvr>
                                      <p:to>
                                        <p:strVal val="visible"/>
                                      </p:to>
                                    </p:set>
                                    <p:animEffect transition="in" filter="strips(downLeft)">
                                      <p:cBhvr>
                                        <p:cTn id="17" dur="500"/>
                                        <p:tgtEl>
                                          <p:spTgt spid="131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61BF7ACE-AA38-70D5-96B1-AF73665F9EB2}"/>
              </a:ext>
            </a:extLst>
          </p:cNvPr>
          <p:cNvSpPr txBox="1">
            <a:spLocks noChangeArrowheads="1"/>
          </p:cNvSpPr>
          <p:nvPr/>
        </p:nvSpPr>
        <p:spPr bwMode="auto">
          <a:xfrm>
            <a:off x="1629163" y="398140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2021</a:t>
            </a:r>
          </a:p>
        </p:txBody>
      </p:sp>
      <p:sp>
        <p:nvSpPr>
          <p:cNvPr id="6" name="TextBox 5">
            <a:extLst>
              <a:ext uri="{FF2B5EF4-FFF2-40B4-BE49-F238E27FC236}">
                <a16:creationId xmlns:a16="http://schemas.microsoft.com/office/drawing/2014/main" id="{DBFAC990-EF36-A300-7562-D7BF0F7DB7F2}"/>
              </a:ext>
            </a:extLst>
          </p:cNvPr>
          <p:cNvSpPr txBox="1"/>
          <p:nvPr/>
        </p:nvSpPr>
        <p:spPr>
          <a:xfrm>
            <a:off x="208957" y="167218"/>
            <a:ext cx="11383347" cy="523220"/>
          </a:xfrm>
          <a:prstGeom prst="rect">
            <a:avLst/>
          </a:prstGeom>
          <a:noFill/>
        </p:spPr>
        <p:txBody>
          <a:bodyPr wrap="square" rtlCol="0">
            <a:spAutoFit/>
          </a:bodyPr>
          <a:lstStyle/>
          <a:p>
            <a:r>
              <a:rPr lang="it-IT" sz="2800" b="1" dirty="0">
                <a:solidFill>
                  <a:srgbClr val="0070C0"/>
                </a:solidFill>
              </a:rPr>
              <a:t>TESTI DI RIFERIMENTO e di approfondimento</a:t>
            </a:r>
          </a:p>
        </p:txBody>
      </p:sp>
      <p:pic>
        <p:nvPicPr>
          <p:cNvPr id="1030" name="Picture 6" descr="copertina di Clinica e terapia delle malattie emorragiche e trombotiche">
            <a:extLst>
              <a:ext uri="{FF2B5EF4-FFF2-40B4-BE49-F238E27FC236}">
                <a16:creationId xmlns:a16="http://schemas.microsoft.com/office/drawing/2014/main" id="{A5877F0E-E983-1DDC-F28B-2E5DE332E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276" y="944304"/>
            <a:ext cx="2007473" cy="2720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pertina di Interpretazione clinica degli esami di laboratorio . Una guida pratica">
            <a:extLst>
              <a:ext uri="{FF2B5EF4-FFF2-40B4-BE49-F238E27FC236}">
                <a16:creationId xmlns:a16="http://schemas.microsoft.com/office/drawing/2014/main" id="{907A7571-FC1D-FDA8-4899-BB03285DE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431" y="911651"/>
            <a:ext cx="2192683" cy="3069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8">
            <a:extLst>
              <a:ext uri="{FF2B5EF4-FFF2-40B4-BE49-F238E27FC236}">
                <a16:creationId xmlns:a16="http://schemas.microsoft.com/office/drawing/2014/main" id="{A88A54C1-4038-7C52-6746-A1A702A74785}"/>
              </a:ext>
            </a:extLst>
          </p:cNvPr>
          <p:cNvSpPr txBox="1">
            <a:spLocks noChangeArrowheads="1"/>
          </p:cNvSpPr>
          <p:nvPr/>
        </p:nvSpPr>
        <p:spPr bwMode="auto">
          <a:xfrm>
            <a:off x="4323350" y="3981408"/>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2022</a:t>
            </a:r>
          </a:p>
        </p:txBody>
      </p:sp>
      <p:pic>
        <p:nvPicPr>
          <p:cNvPr id="7" name="Picture 6">
            <a:extLst>
              <a:ext uri="{FF2B5EF4-FFF2-40B4-BE49-F238E27FC236}">
                <a16:creationId xmlns:a16="http://schemas.microsoft.com/office/drawing/2014/main" id="{395F75C3-63CD-F3DE-393E-222445F83670}"/>
              </a:ext>
            </a:extLst>
          </p:cNvPr>
          <p:cNvPicPr>
            <a:picLocks noChangeAspect="1"/>
          </p:cNvPicPr>
          <p:nvPr/>
        </p:nvPicPr>
        <p:blipFill>
          <a:blip r:embed="rId4"/>
          <a:stretch>
            <a:fillRect/>
          </a:stretch>
        </p:blipFill>
        <p:spPr>
          <a:xfrm>
            <a:off x="688842" y="944304"/>
            <a:ext cx="2404227" cy="3069757"/>
          </a:xfrm>
          <a:prstGeom prst="rect">
            <a:avLst/>
          </a:prstGeom>
        </p:spPr>
      </p:pic>
      <p:pic>
        <p:nvPicPr>
          <p:cNvPr id="5" name="Picture 4">
            <a:extLst>
              <a:ext uri="{FF2B5EF4-FFF2-40B4-BE49-F238E27FC236}">
                <a16:creationId xmlns:a16="http://schemas.microsoft.com/office/drawing/2014/main" id="{167D7B83-5CFB-4300-9BCD-3101DB07A63A}"/>
              </a:ext>
            </a:extLst>
          </p:cNvPr>
          <p:cNvPicPr>
            <a:picLocks noChangeAspect="1"/>
          </p:cNvPicPr>
          <p:nvPr/>
        </p:nvPicPr>
        <p:blipFill>
          <a:blip r:embed="rId5"/>
          <a:stretch>
            <a:fillRect/>
          </a:stretch>
        </p:blipFill>
        <p:spPr>
          <a:xfrm>
            <a:off x="9096982" y="945186"/>
            <a:ext cx="2106126" cy="2719244"/>
          </a:xfrm>
          <a:prstGeom prst="rect">
            <a:avLst/>
          </a:prstGeom>
        </p:spPr>
      </p:pic>
      <p:sp>
        <p:nvSpPr>
          <p:cNvPr id="4" name="TextBox 8">
            <a:extLst>
              <a:ext uri="{FF2B5EF4-FFF2-40B4-BE49-F238E27FC236}">
                <a16:creationId xmlns:a16="http://schemas.microsoft.com/office/drawing/2014/main" id="{94F58DAC-8407-077D-EB98-9681D2C2A450}"/>
              </a:ext>
            </a:extLst>
          </p:cNvPr>
          <p:cNvSpPr txBox="1">
            <a:spLocks noChangeArrowheads="1"/>
          </p:cNvSpPr>
          <p:nvPr/>
        </p:nvSpPr>
        <p:spPr bwMode="auto">
          <a:xfrm>
            <a:off x="9678015" y="3734512"/>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it-IT" altLang="en-US" sz="1800" dirty="0"/>
              <a:t>2026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a:extLst>
              <a:ext uri="{FF2B5EF4-FFF2-40B4-BE49-F238E27FC236}">
                <a16:creationId xmlns:a16="http://schemas.microsoft.com/office/drawing/2014/main" id="{8FEA3BD7-E58C-0E71-C5F8-36D2D7F93301}"/>
              </a:ext>
            </a:extLst>
          </p:cNvPr>
          <p:cNvSpPr txBox="1">
            <a:spLocks noChangeArrowheads="1"/>
          </p:cNvSpPr>
          <p:nvPr/>
        </p:nvSpPr>
        <p:spPr bwMode="auto">
          <a:xfrm>
            <a:off x="625899" y="765176"/>
            <a:ext cx="10919012"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dirty="0">
                <a:latin typeface="+mn-lt"/>
              </a:rPr>
              <a:t>Eziologia </a:t>
            </a:r>
            <a:r>
              <a:rPr lang="it-IT" altLang="it-IT" b="1" dirty="0">
                <a:solidFill>
                  <a:srgbClr val="0070C0"/>
                </a:solidFill>
                <a:latin typeface="+mn-lt"/>
              </a:rPr>
              <a:t>multifattoriale</a:t>
            </a:r>
            <a:r>
              <a:rPr lang="it-IT" altLang="it-IT" dirty="0">
                <a:latin typeface="+mn-lt"/>
              </a:rPr>
              <a:t>: la malattia è la conseguenza di una </a:t>
            </a:r>
            <a:r>
              <a:rPr lang="it-IT" altLang="it-IT" b="1" u="sng" dirty="0">
                <a:latin typeface="+mn-lt"/>
              </a:rPr>
              <a:t>interazione</a:t>
            </a:r>
            <a:r>
              <a:rPr lang="it-IT" altLang="it-IT" dirty="0">
                <a:latin typeface="+mn-lt"/>
              </a:rPr>
              <a:t> </a:t>
            </a:r>
            <a:r>
              <a:rPr lang="it-IT" altLang="it-IT" b="1" dirty="0">
                <a:latin typeface="+mn-lt"/>
              </a:rPr>
              <a:t>più o meno </a:t>
            </a:r>
            <a:r>
              <a:rPr lang="it-IT" altLang="it-IT" b="1" u="sng" dirty="0">
                <a:latin typeface="+mn-lt"/>
              </a:rPr>
              <a:t>complessa</a:t>
            </a:r>
            <a:r>
              <a:rPr lang="it-IT" altLang="it-IT" dirty="0">
                <a:latin typeface="+mn-lt"/>
              </a:rPr>
              <a:t> di fattori diversi (esterni e/o interni all'organismo), che agiscono contemporaneamente o in successione sull'organismo.</a:t>
            </a:r>
          </a:p>
          <a:p>
            <a:pPr algn="just" eaLnBrk="1" hangingPunct="1">
              <a:spcBef>
                <a:spcPct val="50000"/>
              </a:spcBef>
              <a:buFontTx/>
              <a:buNone/>
            </a:pPr>
            <a:endParaRPr lang="it-IT" altLang="it-IT" sz="2400" dirty="0">
              <a:latin typeface="+mn-lt"/>
            </a:endParaRPr>
          </a:p>
          <a:p>
            <a:pPr algn="just" eaLnBrk="1" hangingPunct="1">
              <a:spcBef>
                <a:spcPct val="50000"/>
              </a:spcBef>
              <a:buFontTx/>
              <a:buNone/>
            </a:pPr>
            <a:r>
              <a:rPr lang="it-IT" altLang="it-IT" sz="2400" dirty="0">
                <a:latin typeface="+mn-lt"/>
              </a:rPr>
              <a:t>Esempi di cause coadiuvanti:</a:t>
            </a:r>
          </a:p>
          <a:p>
            <a:pPr eaLnBrk="1" hangingPunct="1">
              <a:spcBef>
                <a:spcPct val="50000"/>
              </a:spcBef>
              <a:buFontTx/>
              <a:buNone/>
            </a:pPr>
            <a:r>
              <a:rPr lang="it-IT" altLang="it-IT" sz="2400" dirty="0">
                <a:latin typeface="+mn-lt"/>
              </a:rPr>
              <a:t>	- età (risposta alle infezioni, guarigione ferite,  neoplasie)</a:t>
            </a:r>
          </a:p>
          <a:p>
            <a:pPr eaLnBrk="1" hangingPunct="1">
              <a:spcBef>
                <a:spcPct val="50000"/>
              </a:spcBef>
              <a:buFontTx/>
              <a:buNone/>
            </a:pPr>
            <a:r>
              <a:rPr lang="it-IT" altLang="it-IT" sz="2400" dirty="0">
                <a:latin typeface="+mn-lt"/>
              </a:rPr>
              <a:t>	- sesso (conformazioni anatomiche)</a:t>
            </a:r>
          </a:p>
          <a:p>
            <a:pPr eaLnBrk="1" hangingPunct="1">
              <a:spcBef>
                <a:spcPct val="50000"/>
              </a:spcBef>
              <a:buFontTx/>
              <a:buNone/>
            </a:pPr>
            <a:r>
              <a:rPr lang="it-IT" altLang="it-IT" sz="2400" dirty="0">
                <a:latin typeface="+mn-lt"/>
              </a:rPr>
              <a:t>	- malattie pregresse o concomitanti (</a:t>
            </a:r>
            <a:r>
              <a:rPr lang="it-IT" altLang="it-IT" sz="2400" dirty="0" err="1">
                <a:latin typeface="+mn-lt"/>
              </a:rPr>
              <a:t>sovrainfezioni</a:t>
            </a:r>
            <a:r>
              <a:rPr lang="it-IT" altLang="it-IT" sz="2400" dirty="0">
                <a:latin typeface="+mn-lt"/>
              </a:rPr>
              <a:t>)</a:t>
            </a:r>
          </a:p>
          <a:p>
            <a:pPr eaLnBrk="1" hangingPunct="1">
              <a:spcBef>
                <a:spcPct val="50000"/>
              </a:spcBef>
              <a:buFontTx/>
              <a:buNone/>
            </a:pPr>
            <a:r>
              <a:rPr lang="it-IT" altLang="it-IT" sz="2400" dirty="0">
                <a:latin typeface="+mn-lt"/>
              </a:rPr>
              <a:t>	- livelli ormonali (per es., estrogeni, glucocorticoidi)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32099">
                                            <p:txEl>
                                              <p:pRg st="3" end="3"/>
                                            </p:txEl>
                                          </p:spTgt>
                                        </p:tgtEl>
                                        <p:attrNameLst>
                                          <p:attrName>style.visibility</p:attrName>
                                        </p:attrNameLst>
                                      </p:cBhvr>
                                      <p:to>
                                        <p:strVal val="visible"/>
                                      </p:to>
                                    </p:set>
                                    <p:animEffect transition="in" filter="strips(downLeft)">
                                      <p:cBhvr>
                                        <p:cTn id="7" dur="500"/>
                                        <p:tgtEl>
                                          <p:spTgt spid="132099">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32099">
                                            <p:txEl>
                                              <p:pRg st="4" end="4"/>
                                            </p:txEl>
                                          </p:spTgt>
                                        </p:tgtEl>
                                        <p:attrNameLst>
                                          <p:attrName>style.visibility</p:attrName>
                                        </p:attrNameLst>
                                      </p:cBhvr>
                                      <p:to>
                                        <p:strVal val="visible"/>
                                      </p:to>
                                    </p:set>
                                    <p:animEffect transition="in" filter="strips(downLeft)">
                                      <p:cBhvr>
                                        <p:cTn id="12" dur="500"/>
                                        <p:tgtEl>
                                          <p:spTgt spid="13209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32099">
                                            <p:txEl>
                                              <p:pRg st="5" end="5"/>
                                            </p:txEl>
                                          </p:spTgt>
                                        </p:tgtEl>
                                        <p:attrNameLst>
                                          <p:attrName>style.visibility</p:attrName>
                                        </p:attrNameLst>
                                      </p:cBhvr>
                                      <p:to>
                                        <p:strVal val="visible"/>
                                      </p:to>
                                    </p:set>
                                    <p:animEffect transition="in" filter="strips(downLeft)">
                                      <p:cBhvr>
                                        <p:cTn id="17" dur="500"/>
                                        <p:tgtEl>
                                          <p:spTgt spid="132099">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32099">
                                            <p:txEl>
                                              <p:pRg st="6" end="6"/>
                                            </p:txEl>
                                          </p:spTgt>
                                        </p:tgtEl>
                                        <p:attrNameLst>
                                          <p:attrName>style.visibility</p:attrName>
                                        </p:attrNameLst>
                                      </p:cBhvr>
                                      <p:to>
                                        <p:strVal val="visible"/>
                                      </p:to>
                                    </p:set>
                                    <p:animEffect transition="in" filter="strips(downLeft)">
                                      <p:cBhvr>
                                        <p:cTn id="22" dur="500"/>
                                        <p:tgtEl>
                                          <p:spTgt spid="132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9854B-AC10-E33A-4161-A94A49DF027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D0EFFD-C979-54AC-7E81-E8BDEE7EF583}"/>
              </a:ext>
            </a:extLst>
          </p:cNvPr>
          <p:cNvSpPr txBox="1"/>
          <p:nvPr/>
        </p:nvSpPr>
        <p:spPr>
          <a:xfrm>
            <a:off x="279943" y="982664"/>
            <a:ext cx="10676074" cy="4524315"/>
          </a:xfrm>
          <a:prstGeom prst="rect">
            <a:avLst/>
          </a:prstGeom>
          <a:noFill/>
        </p:spPr>
        <p:txBody>
          <a:bodyPr wrap="square" rtlCol="0">
            <a:spAutoFit/>
          </a:bodyPr>
          <a:lstStyle/>
          <a:p>
            <a:r>
              <a:rPr lang="it-IT" sz="2400" dirty="0"/>
              <a:t>meccanismi con cui agiscono i fattori patogeni</a:t>
            </a:r>
          </a:p>
          <a:p>
            <a:endParaRPr lang="it-IT" sz="2400" dirty="0"/>
          </a:p>
          <a:p>
            <a:pPr marL="342900" indent="-342900">
              <a:buFontTx/>
              <a:buChar char="-"/>
            </a:pPr>
            <a:r>
              <a:rPr lang="it-IT" sz="2400" b="1" dirty="0"/>
              <a:t>Diretti</a:t>
            </a:r>
          </a:p>
          <a:p>
            <a:pPr marL="342900" indent="-342900">
              <a:buFontTx/>
              <a:buChar char="-"/>
            </a:pPr>
            <a:r>
              <a:rPr lang="it-IT" sz="2400" dirty="0"/>
              <a:t>Complessi (fenomeni di amplificazione …). </a:t>
            </a:r>
            <a:r>
              <a:rPr lang="it-IT" sz="2400" b="1" dirty="0"/>
              <a:t>Sequenza patogenetica</a:t>
            </a:r>
          </a:p>
          <a:p>
            <a:pPr marL="800100" lvl="1" indent="-342900">
              <a:buFontTx/>
              <a:buChar char="-"/>
            </a:pPr>
            <a:r>
              <a:rPr lang="it-IT" sz="2400" dirty="0"/>
              <a:t>Serie di adattamenti con esito negativo</a:t>
            </a:r>
          </a:p>
          <a:p>
            <a:pPr marL="800100" lvl="1" indent="-342900">
              <a:buFontTx/>
              <a:buChar char="-"/>
            </a:pPr>
            <a:r>
              <a:rPr lang="it-IT" sz="2400" dirty="0"/>
              <a:t>Fenomeni reattivi</a:t>
            </a:r>
          </a:p>
          <a:p>
            <a:pPr lvl="1"/>
            <a:endParaRPr lang="it-IT" sz="2400" dirty="0"/>
          </a:p>
          <a:p>
            <a:r>
              <a:rPr lang="it-IT" sz="2400" dirty="0"/>
              <a:t>Prevenzione</a:t>
            </a:r>
          </a:p>
          <a:p>
            <a:r>
              <a:rPr lang="it-IT" sz="2400" dirty="0"/>
              <a:t>	- primaria: prevenire </a:t>
            </a:r>
            <a:r>
              <a:rPr lang="it-IT" sz="2400" b="1" dirty="0"/>
              <a:t>le cause</a:t>
            </a:r>
          </a:p>
          <a:p>
            <a:r>
              <a:rPr lang="it-IT" sz="2400" dirty="0"/>
              <a:t>	- secondaria: prevenire </a:t>
            </a:r>
            <a:r>
              <a:rPr lang="it-IT" sz="2400" b="1" dirty="0"/>
              <a:t>la malattia</a:t>
            </a:r>
          </a:p>
          <a:p>
            <a:r>
              <a:rPr lang="it-IT" sz="2400" dirty="0"/>
              <a:t>	- terziaria: prevenire </a:t>
            </a:r>
            <a:r>
              <a:rPr lang="it-IT" sz="2400" b="1" dirty="0"/>
              <a:t>gli esiti</a:t>
            </a:r>
          </a:p>
          <a:p>
            <a:pPr marL="342900" indent="-342900">
              <a:buFontTx/>
              <a:buChar char="-"/>
            </a:pPr>
            <a:endParaRPr lang="it-IT" sz="2400" dirty="0"/>
          </a:p>
        </p:txBody>
      </p:sp>
      <p:sp>
        <p:nvSpPr>
          <p:cNvPr id="3" name="TextBox 2">
            <a:extLst>
              <a:ext uri="{FF2B5EF4-FFF2-40B4-BE49-F238E27FC236}">
                <a16:creationId xmlns:a16="http://schemas.microsoft.com/office/drawing/2014/main" id="{CB361890-54E5-A805-7AD4-2268D464A2B3}"/>
              </a:ext>
            </a:extLst>
          </p:cNvPr>
          <p:cNvSpPr txBox="1"/>
          <p:nvPr/>
        </p:nvSpPr>
        <p:spPr>
          <a:xfrm>
            <a:off x="6472579" y="4049266"/>
            <a:ext cx="3956344" cy="646331"/>
          </a:xfrm>
          <a:prstGeom prst="rect">
            <a:avLst/>
          </a:prstGeom>
          <a:noFill/>
        </p:spPr>
        <p:txBody>
          <a:bodyPr wrap="square" rtlCol="0">
            <a:spAutoFit/>
          </a:bodyPr>
          <a:lstStyle/>
          <a:p>
            <a:r>
              <a:rPr lang="it-IT" dirty="0"/>
              <a:t>Interrompere la sequenza patogenetica più o meno a monte</a:t>
            </a:r>
          </a:p>
        </p:txBody>
      </p:sp>
      <p:sp>
        <p:nvSpPr>
          <p:cNvPr id="6" name="TextBox 5">
            <a:extLst>
              <a:ext uri="{FF2B5EF4-FFF2-40B4-BE49-F238E27FC236}">
                <a16:creationId xmlns:a16="http://schemas.microsoft.com/office/drawing/2014/main" id="{9E8D7891-9B28-E95E-8583-86D563B547F5}"/>
              </a:ext>
            </a:extLst>
          </p:cNvPr>
          <p:cNvSpPr txBox="1"/>
          <p:nvPr/>
        </p:nvSpPr>
        <p:spPr>
          <a:xfrm>
            <a:off x="279943" y="250530"/>
            <a:ext cx="6095184" cy="646331"/>
          </a:xfrm>
          <a:prstGeom prst="rect">
            <a:avLst/>
          </a:prstGeom>
          <a:noFill/>
        </p:spPr>
        <p:txBody>
          <a:bodyPr wrap="square">
            <a:spAutoFit/>
          </a:bodyPr>
          <a:lstStyle/>
          <a:p>
            <a:r>
              <a:rPr lang="it-IT" sz="3600" b="1" dirty="0">
                <a:solidFill>
                  <a:srgbClr val="0070C0"/>
                </a:solidFill>
              </a:rPr>
              <a:t>PATOGENESI</a:t>
            </a:r>
          </a:p>
        </p:txBody>
      </p:sp>
    </p:spTree>
    <p:extLst>
      <p:ext uri="{BB962C8B-B14F-4D97-AF65-F5344CB8AC3E}">
        <p14:creationId xmlns:p14="http://schemas.microsoft.com/office/powerpoint/2010/main" val="4135265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023C-1CC4-9B4E-E4C1-28458C053E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D05C98-73D3-2E3B-CA9D-9961410C19FC}"/>
              </a:ext>
            </a:extLst>
          </p:cNvPr>
          <p:cNvSpPr txBox="1"/>
          <p:nvPr/>
        </p:nvSpPr>
        <p:spPr>
          <a:xfrm>
            <a:off x="506563" y="1025020"/>
            <a:ext cx="10676074" cy="3539430"/>
          </a:xfrm>
          <a:prstGeom prst="rect">
            <a:avLst/>
          </a:prstGeom>
          <a:noFill/>
        </p:spPr>
        <p:txBody>
          <a:bodyPr wrap="square" rtlCol="0">
            <a:spAutoFit/>
          </a:bodyPr>
          <a:lstStyle/>
          <a:p>
            <a:endParaRPr lang="it-IT" sz="2800" dirty="0"/>
          </a:p>
          <a:p>
            <a:r>
              <a:rPr lang="it-IT" sz="2800" dirty="0"/>
              <a:t>Terapia mirate</a:t>
            </a:r>
          </a:p>
          <a:p>
            <a:endParaRPr lang="it-IT" sz="2800" dirty="0"/>
          </a:p>
          <a:p>
            <a:r>
              <a:rPr lang="it-IT" sz="2800" dirty="0"/>
              <a:t>- piccole molecole</a:t>
            </a:r>
          </a:p>
          <a:p>
            <a:r>
              <a:rPr lang="it-IT" sz="2800" dirty="0"/>
              <a:t>- anticorpi e farmaci biotecnologici</a:t>
            </a:r>
          </a:p>
          <a:p>
            <a:r>
              <a:rPr lang="it-IT" sz="2800" dirty="0"/>
              <a:t>- terapie cellulari</a:t>
            </a:r>
          </a:p>
          <a:p>
            <a:r>
              <a:rPr lang="it-IT" sz="2800" dirty="0"/>
              <a:t>- terapie geniche</a:t>
            </a:r>
          </a:p>
          <a:p>
            <a:pPr marL="342900" indent="-342900">
              <a:buFontTx/>
              <a:buChar char="-"/>
            </a:pPr>
            <a:endParaRPr lang="it-IT" sz="2800" dirty="0"/>
          </a:p>
        </p:txBody>
      </p:sp>
      <p:sp>
        <p:nvSpPr>
          <p:cNvPr id="6" name="TextBox 5">
            <a:extLst>
              <a:ext uri="{FF2B5EF4-FFF2-40B4-BE49-F238E27FC236}">
                <a16:creationId xmlns:a16="http://schemas.microsoft.com/office/drawing/2014/main" id="{BAE48677-8621-82DB-B943-DCE973965124}"/>
              </a:ext>
            </a:extLst>
          </p:cNvPr>
          <p:cNvSpPr txBox="1"/>
          <p:nvPr/>
        </p:nvSpPr>
        <p:spPr>
          <a:xfrm>
            <a:off x="338622" y="338478"/>
            <a:ext cx="11441002" cy="646331"/>
          </a:xfrm>
          <a:prstGeom prst="rect">
            <a:avLst/>
          </a:prstGeom>
          <a:noFill/>
        </p:spPr>
        <p:txBody>
          <a:bodyPr wrap="square">
            <a:spAutoFit/>
          </a:bodyPr>
          <a:lstStyle/>
          <a:p>
            <a:r>
              <a:rPr lang="it-IT" sz="3600" b="1" dirty="0">
                <a:solidFill>
                  <a:srgbClr val="0070C0"/>
                </a:solidFill>
              </a:rPr>
              <a:t>DALLA CONOSCENZA DELLA EZIOLOGIA E PATOGENESI</a:t>
            </a:r>
          </a:p>
        </p:txBody>
      </p:sp>
      <p:sp>
        <p:nvSpPr>
          <p:cNvPr id="3" name="TextBox 2">
            <a:extLst>
              <a:ext uri="{FF2B5EF4-FFF2-40B4-BE49-F238E27FC236}">
                <a16:creationId xmlns:a16="http://schemas.microsoft.com/office/drawing/2014/main" id="{0C1CBA18-FA2D-F2ED-4870-4FB10B5FA632}"/>
              </a:ext>
            </a:extLst>
          </p:cNvPr>
          <p:cNvSpPr txBox="1"/>
          <p:nvPr/>
        </p:nvSpPr>
        <p:spPr>
          <a:xfrm>
            <a:off x="666044" y="4746978"/>
            <a:ext cx="10676074" cy="1569660"/>
          </a:xfrm>
          <a:prstGeom prst="rect">
            <a:avLst/>
          </a:prstGeom>
          <a:noFill/>
          <a:ln w="28575">
            <a:solidFill>
              <a:srgbClr val="C00000"/>
            </a:solidFill>
          </a:ln>
        </p:spPr>
        <p:txBody>
          <a:bodyPr wrap="square" rtlCol="0">
            <a:spAutoFit/>
          </a:bodyPr>
          <a:lstStyle/>
          <a:p>
            <a:r>
              <a:rPr lang="it-IT" sz="3200" dirty="0"/>
              <a:t>Non ci sono terapie curative valide al 100%</a:t>
            </a:r>
          </a:p>
          <a:p>
            <a:r>
              <a:rPr lang="it-IT" sz="3200" b="1" dirty="0"/>
              <a:t>La cura non guarisce ma aumenta la probabilità di guarigione</a:t>
            </a:r>
          </a:p>
          <a:p>
            <a:r>
              <a:rPr lang="it-IT" sz="3200" dirty="0"/>
              <a:t>in sinergia con gli adattamenti cellulari</a:t>
            </a:r>
          </a:p>
        </p:txBody>
      </p:sp>
    </p:spTree>
    <p:extLst>
      <p:ext uri="{BB962C8B-B14F-4D97-AF65-F5344CB8AC3E}">
        <p14:creationId xmlns:p14="http://schemas.microsoft.com/office/powerpoint/2010/main" val="2177861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A4F501-B9C5-E296-5653-C48469D139DB}"/>
              </a:ext>
            </a:extLst>
          </p:cNvPr>
          <p:cNvSpPr txBox="1"/>
          <p:nvPr/>
        </p:nvSpPr>
        <p:spPr>
          <a:xfrm>
            <a:off x="7962900" y="319384"/>
            <a:ext cx="3714750" cy="2677656"/>
          </a:xfrm>
          <a:prstGeom prst="rect">
            <a:avLst/>
          </a:prstGeom>
          <a:noFill/>
        </p:spPr>
        <p:txBody>
          <a:bodyPr wrap="square" rtlCol="0">
            <a:spAutoFit/>
          </a:bodyPr>
          <a:lstStyle/>
          <a:p>
            <a:r>
              <a:rPr lang="it-IT" sz="2400" dirty="0"/>
              <a:t>Riportare la patologa ai pathway molecolare che funzionano troppo o troppo poco può aiutare ad avvicinarsi al problema per tentare di correggerlo più da vicino possibile</a:t>
            </a:r>
          </a:p>
        </p:txBody>
      </p:sp>
      <p:pic>
        <p:nvPicPr>
          <p:cNvPr id="3" name="Picture 2">
            <a:extLst>
              <a:ext uri="{FF2B5EF4-FFF2-40B4-BE49-F238E27FC236}">
                <a16:creationId xmlns:a16="http://schemas.microsoft.com/office/drawing/2014/main" id="{34A9A9E3-B398-AF01-C807-F03EEB4C7E96}"/>
              </a:ext>
            </a:extLst>
          </p:cNvPr>
          <p:cNvPicPr>
            <a:picLocks noChangeAspect="1"/>
          </p:cNvPicPr>
          <p:nvPr/>
        </p:nvPicPr>
        <p:blipFill>
          <a:blip r:embed="rId2"/>
          <a:stretch>
            <a:fillRect/>
          </a:stretch>
        </p:blipFill>
        <p:spPr>
          <a:xfrm>
            <a:off x="349359" y="319384"/>
            <a:ext cx="6916115" cy="6201640"/>
          </a:xfrm>
          <a:prstGeom prst="rect">
            <a:avLst/>
          </a:prstGeom>
        </p:spPr>
      </p:pic>
    </p:spTree>
    <p:extLst>
      <p:ext uri="{BB962C8B-B14F-4D97-AF65-F5344CB8AC3E}">
        <p14:creationId xmlns:p14="http://schemas.microsoft.com/office/powerpoint/2010/main" val="1195161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363A-E917-BA3B-2E16-84F823E5D675}"/>
              </a:ext>
            </a:extLst>
          </p:cNvPr>
          <p:cNvSpPr txBox="1"/>
          <p:nvPr/>
        </p:nvSpPr>
        <p:spPr>
          <a:xfrm>
            <a:off x="369393" y="252974"/>
            <a:ext cx="9972618" cy="584775"/>
          </a:xfrm>
          <a:prstGeom prst="rect">
            <a:avLst/>
          </a:prstGeom>
          <a:noFill/>
        </p:spPr>
        <p:txBody>
          <a:bodyPr wrap="square">
            <a:spAutoFit/>
          </a:bodyPr>
          <a:lstStyle/>
          <a:p>
            <a:r>
              <a:rPr lang="it-IT" sz="3200" b="1" dirty="0">
                <a:solidFill>
                  <a:srgbClr val="0070C0"/>
                </a:solidFill>
              </a:rPr>
              <a:t>ADATTAMENTO cellulare</a:t>
            </a:r>
          </a:p>
        </p:txBody>
      </p:sp>
      <p:sp>
        <p:nvSpPr>
          <p:cNvPr id="3" name="TextBox 2">
            <a:extLst>
              <a:ext uri="{FF2B5EF4-FFF2-40B4-BE49-F238E27FC236}">
                <a16:creationId xmlns:a16="http://schemas.microsoft.com/office/drawing/2014/main" id="{BB80553A-1568-28C5-0BF4-6C092EEB53A9}"/>
              </a:ext>
            </a:extLst>
          </p:cNvPr>
          <p:cNvSpPr txBox="1"/>
          <p:nvPr/>
        </p:nvSpPr>
        <p:spPr>
          <a:xfrm>
            <a:off x="369393" y="1007307"/>
            <a:ext cx="11033713" cy="3108543"/>
          </a:xfrm>
          <a:prstGeom prst="rect">
            <a:avLst/>
          </a:prstGeom>
          <a:noFill/>
        </p:spPr>
        <p:txBody>
          <a:bodyPr wrap="square" rtlCol="0">
            <a:spAutoFit/>
          </a:bodyPr>
          <a:lstStyle/>
          <a:p>
            <a:r>
              <a:rPr lang="it-IT" sz="2800" dirty="0"/>
              <a:t>Capacità di rispondere a stimoli esterni in grado di turbare l’equilibrio fisiologico della cellula attraverso la </a:t>
            </a:r>
            <a:r>
              <a:rPr lang="it-IT" sz="2800" b="1" dirty="0"/>
              <a:t>modulazione di alcune funzioni cellulari in modo da condurre ad un nuovo equilibrio</a:t>
            </a:r>
            <a:r>
              <a:rPr lang="it-IT" sz="2800" dirty="0"/>
              <a:t> che comunque permetta di svolgere determinate funzioni cellulari.</a:t>
            </a:r>
          </a:p>
          <a:p>
            <a:endParaRPr lang="it-IT" sz="2800" dirty="0"/>
          </a:p>
          <a:p>
            <a:r>
              <a:rPr lang="it-IT" sz="2800" dirty="0"/>
              <a:t>- Fisiologici</a:t>
            </a:r>
          </a:p>
          <a:p>
            <a:r>
              <a:rPr lang="it-IT" sz="2800" dirty="0"/>
              <a:t>- Patologici</a:t>
            </a:r>
          </a:p>
        </p:txBody>
      </p:sp>
    </p:spTree>
    <p:extLst>
      <p:ext uri="{BB962C8B-B14F-4D97-AF65-F5344CB8AC3E}">
        <p14:creationId xmlns:p14="http://schemas.microsoft.com/office/powerpoint/2010/main" val="3558063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07170-18D5-6D0B-C273-6788EDF8D2E6}"/>
              </a:ext>
            </a:extLst>
          </p:cNvPr>
          <p:cNvPicPr>
            <a:picLocks noChangeAspect="1"/>
          </p:cNvPicPr>
          <p:nvPr/>
        </p:nvPicPr>
        <p:blipFill>
          <a:blip r:embed="rId2"/>
          <a:stretch>
            <a:fillRect/>
          </a:stretch>
        </p:blipFill>
        <p:spPr>
          <a:xfrm>
            <a:off x="161411" y="3622766"/>
            <a:ext cx="11825438" cy="2708365"/>
          </a:xfrm>
          <a:prstGeom prst="rect">
            <a:avLst/>
          </a:prstGeom>
        </p:spPr>
      </p:pic>
      <p:pic>
        <p:nvPicPr>
          <p:cNvPr id="5" name="Picture 4">
            <a:extLst>
              <a:ext uri="{FF2B5EF4-FFF2-40B4-BE49-F238E27FC236}">
                <a16:creationId xmlns:a16="http://schemas.microsoft.com/office/drawing/2014/main" id="{62978981-3AF3-3E0D-2092-FBB25DDE7B9B}"/>
              </a:ext>
            </a:extLst>
          </p:cNvPr>
          <p:cNvPicPr>
            <a:picLocks noChangeAspect="1"/>
          </p:cNvPicPr>
          <p:nvPr/>
        </p:nvPicPr>
        <p:blipFill>
          <a:blip r:embed="rId3"/>
          <a:stretch>
            <a:fillRect/>
          </a:stretch>
        </p:blipFill>
        <p:spPr>
          <a:xfrm>
            <a:off x="223639" y="871399"/>
            <a:ext cx="11744722" cy="2220143"/>
          </a:xfrm>
          <a:prstGeom prst="rect">
            <a:avLst/>
          </a:prstGeom>
        </p:spPr>
      </p:pic>
      <p:sp>
        <p:nvSpPr>
          <p:cNvPr id="6" name="TextBox 5">
            <a:extLst>
              <a:ext uri="{FF2B5EF4-FFF2-40B4-BE49-F238E27FC236}">
                <a16:creationId xmlns:a16="http://schemas.microsoft.com/office/drawing/2014/main" id="{9677BE04-5D0D-15B2-9368-AFEB62979C46}"/>
              </a:ext>
            </a:extLst>
          </p:cNvPr>
          <p:cNvSpPr txBox="1"/>
          <p:nvPr/>
        </p:nvSpPr>
        <p:spPr>
          <a:xfrm>
            <a:off x="7541175" y="1292262"/>
            <a:ext cx="3493264" cy="523220"/>
          </a:xfrm>
          <a:prstGeom prst="rect">
            <a:avLst/>
          </a:prstGeom>
          <a:solidFill>
            <a:schemeClr val="bg1">
              <a:lumMod val="95000"/>
            </a:schemeClr>
          </a:solidFill>
        </p:spPr>
        <p:txBody>
          <a:bodyPr wrap="none" rtlCol="0">
            <a:spAutoFit/>
          </a:bodyPr>
          <a:lstStyle/>
          <a:p>
            <a:r>
              <a:rPr lang="it-IT" sz="2800" b="1" dirty="0">
                <a:solidFill>
                  <a:srgbClr val="0070C0"/>
                </a:solidFill>
              </a:rPr>
              <a:t>Adattamenti cellulari  </a:t>
            </a:r>
          </a:p>
        </p:txBody>
      </p:sp>
      <p:sp>
        <p:nvSpPr>
          <p:cNvPr id="7" name="TextBox 6">
            <a:extLst>
              <a:ext uri="{FF2B5EF4-FFF2-40B4-BE49-F238E27FC236}">
                <a16:creationId xmlns:a16="http://schemas.microsoft.com/office/drawing/2014/main" id="{81E09524-6F95-5CF6-CC5C-3E831A98A8DC}"/>
              </a:ext>
            </a:extLst>
          </p:cNvPr>
          <p:cNvSpPr txBox="1"/>
          <p:nvPr/>
        </p:nvSpPr>
        <p:spPr>
          <a:xfrm>
            <a:off x="7541175" y="3504849"/>
            <a:ext cx="2574744" cy="523220"/>
          </a:xfrm>
          <a:prstGeom prst="rect">
            <a:avLst/>
          </a:prstGeom>
          <a:solidFill>
            <a:schemeClr val="bg1">
              <a:lumMod val="95000"/>
            </a:schemeClr>
          </a:solidFill>
        </p:spPr>
        <p:txBody>
          <a:bodyPr wrap="none" rtlCol="0">
            <a:spAutoFit/>
          </a:bodyPr>
          <a:lstStyle/>
          <a:p>
            <a:r>
              <a:rPr lang="it-IT" sz="2800" b="1" dirty="0">
                <a:solidFill>
                  <a:srgbClr val="0070C0"/>
                </a:solidFill>
              </a:rPr>
              <a:t>Lesioni cellulari</a:t>
            </a:r>
          </a:p>
        </p:txBody>
      </p:sp>
    </p:spTree>
    <p:extLst>
      <p:ext uri="{BB962C8B-B14F-4D97-AF65-F5344CB8AC3E}">
        <p14:creationId xmlns:p14="http://schemas.microsoft.com/office/powerpoint/2010/main" val="3695159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524F8-247E-6257-4855-9FBD0CD81E70}"/>
              </a:ext>
            </a:extLst>
          </p:cNvPr>
          <p:cNvSpPr txBox="1"/>
          <p:nvPr/>
        </p:nvSpPr>
        <p:spPr>
          <a:xfrm>
            <a:off x="7220602" y="3332948"/>
            <a:ext cx="5077865" cy="2677656"/>
          </a:xfrm>
          <a:prstGeom prst="rect">
            <a:avLst/>
          </a:prstGeom>
          <a:noFill/>
        </p:spPr>
        <p:txBody>
          <a:bodyPr wrap="none" rtlCol="0">
            <a:spAutoFit/>
          </a:bodyPr>
          <a:lstStyle/>
          <a:p>
            <a:r>
              <a:rPr lang="it-IT" sz="2400" dirty="0"/>
              <a:t>L’evento «negativo» per la cellula</a:t>
            </a:r>
          </a:p>
          <a:p>
            <a:r>
              <a:rPr lang="it-IT" sz="2400" dirty="0"/>
              <a:t>può essere positivo per l’organismo</a:t>
            </a:r>
          </a:p>
          <a:p>
            <a:r>
              <a:rPr lang="it-IT" sz="2400" dirty="0"/>
              <a:t>Specialmente per cellule «ricambiabili»</a:t>
            </a:r>
          </a:p>
          <a:p>
            <a:endParaRPr lang="it-IT" sz="2400" dirty="0"/>
          </a:p>
          <a:p>
            <a:r>
              <a:rPr lang="it-IT" sz="2400" dirty="0"/>
              <a:t>Nell’embriogenesi</a:t>
            </a:r>
          </a:p>
          <a:p>
            <a:r>
              <a:rPr lang="it-IT" sz="2400" dirty="0"/>
              <a:t>Nella risposta immune</a:t>
            </a:r>
          </a:p>
          <a:p>
            <a:endParaRPr lang="it-IT" sz="2400" dirty="0"/>
          </a:p>
        </p:txBody>
      </p:sp>
      <p:cxnSp>
        <p:nvCxnSpPr>
          <p:cNvPr id="6" name="Straight Arrow Connector 5">
            <a:extLst>
              <a:ext uri="{FF2B5EF4-FFF2-40B4-BE49-F238E27FC236}">
                <a16:creationId xmlns:a16="http://schemas.microsoft.com/office/drawing/2014/main" id="{B27E8A5B-4174-8783-694A-DFB42A30E744}"/>
              </a:ext>
            </a:extLst>
          </p:cNvPr>
          <p:cNvCxnSpPr>
            <a:cxnSpLocks/>
          </p:cNvCxnSpPr>
          <p:nvPr/>
        </p:nvCxnSpPr>
        <p:spPr>
          <a:xfrm>
            <a:off x="5568043" y="3007105"/>
            <a:ext cx="142886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60C0A9B-794B-EEB1-E3D8-96E71701127A}"/>
              </a:ext>
            </a:extLst>
          </p:cNvPr>
          <p:cNvSpPr txBox="1"/>
          <p:nvPr/>
        </p:nvSpPr>
        <p:spPr>
          <a:xfrm>
            <a:off x="7220602" y="1979620"/>
            <a:ext cx="4866155" cy="1200329"/>
          </a:xfrm>
          <a:prstGeom prst="rect">
            <a:avLst/>
          </a:prstGeom>
          <a:noFill/>
        </p:spPr>
        <p:txBody>
          <a:bodyPr wrap="square" rtlCol="0">
            <a:spAutoFit/>
          </a:bodyPr>
          <a:lstStyle/>
          <a:p>
            <a:r>
              <a:rPr lang="it-IT" sz="2400" dirty="0"/>
              <a:t>Danno al DNA non riparabile</a:t>
            </a:r>
          </a:p>
          <a:p>
            <a:r>
              <a:rPr lang="it-IT" sz="2400" dirty="0"/>
              <a:t>Mancanza di risorse energetiche per riparazione</a:t>
            </a:r>
          </a:p>
        </p:txBody>
      </p:sp>
      <p:sp>
        <p:nvSpPr>
          <p:cNvPr id="2" name="TextBox 1">
            <a:extLst>
              <a:ext uri="{FF2B5EF4-FFF2-40B4-BE49-F238E27FC236}">
                <a16:creationId xmlns:a16="http://schemas.microsoft.com/office/drawing/2014/main" id="{311592DF-B10D-2B72-DAA6-2397AA96435A}"/>
              </a:ext>
            </a:extLst>
          </p:cNvPr>
          <p:cNvSpPr txBox="1"/>
          <p:nvPr/>
        </p:nvSpPr>
        <p:spPr>
          <a:xfrm>
            <a:off x="352616" y="178197"/>
            <a:ext cx="2128530" cy="461665"/>
          </a:xfrm>
          <a:prstGeom prst="rect">
            <a:avLst/>
          </a:prstGeom>
          <a:noFill/>
        </p:spPr>
        <p:txBody>
          <a:bodyPr wrap="square" rtlCol="0">
            <a:spAutoFit/>
          </a:bodyPr>
          <a:lstStyle/>
          <a:p>
            <a:r>
              <a:rPr lang="it-IT" sz="2400" b="1" dirty="0"/>
              <a:t>INFEZIONI</a:t>
            </a:r>
          </a:p>
        </p:txBody>
      </p:sp>
      <p:sp>
        <p:nvSpPr>
          <p:cNvPr id="5" name="TextBox 4">
            <a:extLst>
              <a:ext uri="{FF2B5EF4-FFF2-40B4-BE49-F238E27FC236}">
                <a16:creationId xmlns:a16="http://schemas.microsoft.com/office/drawing/2014/main" id="{E82A4AB4-D577-A559-D6DB-3312CEADD907}"/>
              </a:ext>
            </a:extLst>
          </p:cNvPr>
          <p:cNvSpPr txBox="1"/>
          <p:nvPr/>
        </p:nvSpPr>
        <p:spPr>
          <a:xfrm>
            <a:off x="2706839" y="178198"/>
            <a:ext cx="2060307" cy="830997"/>
          </a:xfrm>
          <a:prstGeom prst="rect">
            <a:avLst/>
          </a:prstGeom>
          <a:noFill/>
        </p:spPr>
        <p:txBody>
          <a:bodyPr wrap="square" rtlCol="0">
            <a:spAutoFit/>
          </a:bodyPr>
          <a:lstStyle/>
          <a:p>
            <a:pPr algn="ctr"/>
            <a:r>
              <a:rPr lang="it-IT" sz="2400" b="1" dirty="0"/>
              <a:t>DANNI FISICI E CHIMICI</a:t>
            </a:r>
          </a:p>
        </p:txBody>
      </p:sp>
      <p:sp>
        <p:nvSpPr>
          <p:cNvPr id="8" name="TextBox 7">
            <a:extLst>
              <a:ext uri="{FF2B5EF4-FFF2-40B4-BE49-F238E27FC236}">
                <a16:creationId xmlns:a16="http://schemas.microsoft.com/office/drawing/2014/main" id="{8E290260-17F0-0204-99DF-C0B8C37DD2A3}"/>
              </a:ext>
            </a:extLst>
          </p:cNvPr>
          <p:cNvSpPr txBox="1"/>
          <p:nvPr/>
        </p:nvSpPr>
        <p:spPr>
          <a:xfrm>
            <a:off x="5383131" y="175961"/>
            <a:ext cx="3177287" cy="461665"/>
          </a:xfrm>
          <a:prstGeom prst="rect">
            <a:avLst/>
          </a:prstGeom>
          <a:noFill/>
        </p:spPr>
        <p:txBody>
          <a:bodyPr wrap="square" rtlCol="0">
            <a:spAutoFit/>
          </a:bodyPr>
          <a:lstStyle/>
          <a:p>
            <a:r>
              <a:rPr lang="it-IT" sz="2400" b="1" dirty="0"/>
              <a:t>METABOLISMO</a:t>
            </a:r>
          </a:p>
        </p:txBody>
      </p:sp>
      <p:cxnSp>
        <p:nvCxnSpPr>
          <p:cNvPr id="11" name="Straight Arrow Connector 10">
            <a:extLst>
              <a:ext uri="{FF2B5EF4-FFF2-40B4-BE49-F238E27FC236}">
                <a16:creationId xmlns:a16="http://schemas.microsoft.com/office/drawing/2014/main" id="{B3317BC1-1E24-483A-C245-C3E6FEA562EA}"/>
              </a:ext>
            </a:extLst>
          </p:cNvPr>
          <p:cNvCxnSpPr>
            <a:cxnSpLocks/>
          </p:cNvCxnSpPr>
          <p:nvPr/>
        </p:nvCxnSpPr>
        <p:spPr>
          <a:xfrm>
            <a:off x="1658304" y="659549"/>
            <a:ext cx="673973"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30F678-A7F3-8DFB-A26E-25BD282FA06B}"/>
              </a:ext>
            </a:extLst>
          </p:cNvPr>
          <p:cNvCxnSpPr>
            <a:cxnSpLocks/>
          </p:cNvCxnSpPr>
          <p:nvPr/>
        </p:nvCxnSpPr>
        <p:spPr>
          <a:xfrm>
            <a:off x="3105615" y="659549"/>
            <a:ext cx="0" cy="698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833488-CF9D-02E8-C29D-D1BF2C69C5B1}"/>
              </a:ext>
            </a:extLst>
          </p:cNvPr>
          <p:cNvCxnSpPr>
            <a:cxnSpLocks/>
          </p:cNvCxnSpPr>
          <p:nvPr/>
        </p:nvCxnSpPr>
        <p:spPr>
          <a:xfrm>
            <a:off x="4767146" y="379141"/>
            <a:ext cx="54083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C0A1429-A959-69CE-2FB9-7C189BF7B85D}"/>
              </a:ext>
            </a:extLst>
          </p:cNvPr>
          <p:cNvCxnSpPr>
            <a:cxnSpLocks/>
          </p:cNvCxnSpPr>
          <p:nvPr/>
        </p:nvCxnSpPr>
        <p:spPr>
          <a:xfrm>
            <a:off x="2579087" y="5454579"/>
            <a:ext cx="676158" cy="460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4D68FD-9EAD-270F-AA20-CACC45AFEC9F}"/>
              </a:ext>
            </a:extLst>
          </p:cNvPr>
          <p:cNvSpPr txBox="1"/>
          <p:nvPr/>
        </p:nvSpPr>
        <p:spPr>
          <a:xfrm>
            <a:off x="2500434" y="5848805"/>
            <a:ext cx="2537128" cy="830997"/>
          </a:xfrm>
          <a:prstGeom prst="rect">
            <a:avLst/>
          </a:prstGeom>
          <a:noFill/>
        </p:spPr>
        <p:txBody>
          <a:bodyPr wrap="square" rtlCol="0">
            <a:spAutoFit/>
          </a:bodyPr>
          <a:lstStyle/>
          <a:p>
            <a:pPr algn="ctr"/>
            <a:r>
              <a:rPr lang="it-IT" sz="2400" b="1" dirty="0"/>
              <a:t>INFIAMMAZIONE E RIPARAZIONE</a:t>
            </a:r>
          </a:p>
        </p:txBody>
      </p:sp>
      <p:cxnSp>
        <p:nvCxnSpPr>
          <p:cNvPr id="29" name="Straight Arrow Connector 28">
            <a:extLst>
              <a:ext uri="{FF2B5EF4-FFF2-40B4-BE49-F238E27FC236}">
                <a16:creationId xmlns:a16="http://schemas.microsoft.com/office/drawing/2014/main" id="{5747059B-3886-E370-EDD0-74C8C23D5670}"/>
              </a:ext>
            </a:extLst>
          </p:cNvPr>
          <p:cNvCxnSpPr>
            <a:cxnSpLocks/>
          </p:cNvCxnSpPr>
          <p:nvPr/>
        </p:nvCxnSpPr>
        <p:spPr>
          <a:xfrm>
            <a:off x="5012426" y="6371057"/>
            <a:ext cx="19593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B7E4A09-86A0-424A-A400-8677EF432D96}"/>
              </a:ext>
            </a:extLst>
          </p:cNvPr>
          <p:cNvSpPr txBox="1"/>
          <p:nvPr/>
        </p:nvSpPr>
        <p:spPr>
          <a:xfrm>
            <a:off x="7154439" y="6054512"/>
            <a:ext cx="4559917" cy="461665"/>
          </a:xfrm>
          <a:prstGeom prst="rect">
            <a:avLst/>
          </a:prstGeom>
          <a:noFill/>
        </p:spPr>
        <p:txBody>
          <a:bodyPr wrap="square" rtlCol="0">
            <a:spAutoFit/>
          </a:bodyPr>
          <a:lstStyle/>
          <a:p>
            <a:r>
              <a:rPr lang="it-IT" sz="2400" b="1" dirty="0"/>
              <a:t>CONVALESCENZA E GUARIGIONE</a:t>
            </a:r>
          </a:p>
        </p:txBody>
      </p:sp>
      <p:pic>
        <p:nvPicPr>
          <p:cNvPr id="14" name="Picture 13">
            <a:extLst>
              <a:ext uri="{FF2B5EF4-FFF2-40B4-BE49-F238E27FC236}">
                <a16:creationId xmlns:a16="http://schemas.microsoft.com/office/drawing/2014/main" id="{AA23C5B7-DA9C-AD3B-D7B0-A45504CE9BAB}"/>
              </a:ext>
            </a:extLst>
          </p:cNvPr>
          <p:cNvPicPr>
            <a:picLocks noChangeAspect="1"/>
          </p:cNvPicPr>
          <p:nvPr/>
        </p:nvPicPr>
        <p:blipFill>
          <a:blip r:embed="rId2"/>
          <a:stretch>
            <a:fillRect/>
          </a:stretch>
        </p:blipFill>
        <p:spPr>
          <a:xfrm>
            <a:off x="948113" y="1395934"/>
            <a:ext cx="4138435" cy="3957519"/>
          </a:xfrm>
          <a:prstGeom prst="rect">
            <a:avLst/>
          </a:prstGeom>
        </p:spPr>
      </p:pic>
    </p:spTree>
    <p:extLst>
      <p:ext uri="{BB962C8B-B14F-4D97-AF65-F5344CB8AC3E}">
        <p14:creationId xmlns:p14="http://schemas.microsoft.com/office/powerpoint/2010/main" val="1082460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37113" y="151939"/>
            <a:ext cx="4824413" cy="647701"/>
          </a:xfrm>
        </p:spPr>
        <p:txBody>
          <a:bodyPr>
            <a:normAutofit fontScale="90000"/>
          </a:bodyPr>
          <a:lstStyle/>
          <a:p>
            <a:pPr eaLnBrk="1" hangingPunct="1"/>
            <a:r>
              <a:rPr lang="it-IT" altLang="it-IT" sz="4200" b="1" dirty="0">
                <a:solidFill>
                  <a:srgbClr val="0070C0"/>
                </a:solidFill>
              </a:rPr>
              <a:t>Risposte adattative</a:t>
            </a:r>
          </a:p>
        </p:txBody>
      </p:sp>
      <p:sp>
        <p:nvSpPr>
          <p:cNvPr id="24579" name="Text Box 3"/>
          <p:cNvSpPr txBox="1">
            <a:spLocks noChangeArrowheads="1"/>
          </p:cNvSpPr>
          <p:nvPr/>
        </p:nvSpPr>
        <p:spPr bwMode="auto">
          <a:xfrm>
            <a:off x="480641" y="1689848"/>
            <a:ext cx="3889375"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charset="0"/>
              </a:rPr>
              <a:t>Modificazione delle richieste funzionali</a:t>
            </a:r>
          </a:p>
        </p:txBody>
      </p:sp>
      <p:sp>
        <p:nvSpPr>
          <p:cNvPr id="24580" name="Text Box 4"/>
          <p:cNvSpPr txBox="1">
            <a:spLocks noChangeArrowheads="1"/>
          </p:cNvSpPr>
          <p:nvPr/>
        </p:nvSpPr>
        <p:spPr bwMode="auto">
          <a:xfrm>
            <a:off x="5255280" y="892176"/>
            <a:ext cx="23764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aumento</a:t>
            </a:r>
          </a:p>
        </p:txBody>
      </p:sp>
      <p:sp>
        <p:nvSpPr>
          <p:cNvPr id="43013" name="Text Box 5"/>
          <p:cNvSpPr txBox="1">
            <a:spLocks noChangeArrowheads="1"/>
          </p:cNvSpPr>
          <p:nvPr/>
        </p:nvSpPr>
        <p:spPr bwMode="auto">
          <a:xfrm>
            <a:off x="5591176" y="2667163"/>
            <a:ext cx="237490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charset="0"/>
              </a:rPr>
              <a:t>riduzione</a:t>
            </a:r>
          </a:p>
        </p:txBody>
      </p:sp>
      <p:sp>
        <p:nvSpPr>
          <p:cNvPr id="24582" name="Text Box 6"/>
          <p:cNvSpPr txBox="1">
            <a:spLocks noChangeArrowheads="1"/>
          </p:cNvSpPr>
          <p:nvPr/>
        </p:nvSpPr>
        <p:spPr bwMode="auto">
          <a:xfrm>
            <a:off x="8150225" y="1159185"/>
            <a:ext cx="2232025"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iperplasia</a:t>
            </a:r>
          </a:p>
        </p:txBody>
      </p:sp>
      <p:sp>
        <p:nvSpPr>
          <p:cNvPr id="24583" name="Text Box 7"/>
          <p:cNvSpPr txBox="1">
            <a:spLocks noChangeArrowheads="1"/>
          </p:cNvSpPr>
          <p:nvPr/>
        </p:nvSpPr>
        <p:spPr bwMode="auto">
          <a:xfrm>
            <a:off x="8077200" y="398585"/>
            <a:ext cx="2305050" cy="581025"/>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ipertrofia</a:t>
            </a:r>
          </a:p>
        </p:txBody>
      </p:sp>
      <p:sp>
        <p:nvSpPr>
          <p:cNvPr id="43016" name="Text Box 8"/>
          <p:cNvSpPr txBox="1">
            <a:spLocks noChangeArrowheads="1"/>
          </p:cNvSpPr>
          <p:nvPr/>
        </p:nvSpPr>
        <p:spPr bwMode="auto">
          <a:xfrm>
            <a:off x="8470995" y="2928595"/>
            <a:ext cx="1728787" cy="579438"/>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a:solidFill>
                  <a:srgbClr val="000000"/>
                </a:solidFill>
                <a:latin typeface="Arial"/>
                <a:cs typeface="Arial" pitchFamily="34" charset="0"/>
              </a:rPr>
              <a:t>atrofia</a:t>
            </a:r>
          </a:p>
        </p:txBody>
      </p:sp>
      <p:sp>
        <p:nvSpPr>
          <p:cNvPr id="9" name="Text Box 9"/>
          <p:cNvSpPr txBox="1">
            <a:spLocks noChangeArrowheads="1"/>
          </p:cNvSpPr>
          <p:nvPr/>
        </p:nvSpPr>
        <p:spPr bwMode="auto">
          <a:xfrm>
            <a:off x="751450" y="4444074"/>
            <a:ext cx="3995737" cy="117679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ct val="115000"/>
              </a:lnSpc>
              <a:spcBef>
                <a:spcPct val="50000"/>
              </a:spcBef>
              <a:spcAft>
                <a:spcPct val="0"/>
              </a:spcAft>
              <a:defRPr/>
            </a:pPr>
            <a:r>
              <a:rPr lang="it-IT" altLang="it-IT" sz="3200" dirty="0">
                <a:solidFill>
                  <a:srgbClr val="000000"/>
                </a:solidFill>
                <a:latin typeface="Arial"/>
                <a:cs typeface="Arial"/>
              </a:rPr>
              <a:t>Modificazione delle condizioni ambientali</a:t>
            </a:r>
          </a:p>
        </p:txBody>
      </p:sp>
      <p:sp>
        <p:nvSpPr>
          <p:cNvPr id="10" name="Text Box 10"/>
          <p:cNvSpPr txBox="1">
            <a:spLocks noChangeArrowheads="1"/>
          </p:cNvSpPr>
          <p:nvPr/>
        </p:nvSpPr>
        <p:spPr bwMode="auto">
          <a:xfrm>
            <a:off x="8581581" y="4648804"/>
            <a:ext cx="2376488"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a:rPr>
              <a:t>metaplasia</a:t>
            </a:r>
          </a:p>
        </p:txBody>
      </p:sp>
      <p:sp>
        <p:nvSpPr>
          <p:cNvPr id="12" name="Text Box 7"/>
          <p:cNvSpPr txBox="1">
            <a:spLocks noChangeArrowheads="1"/>
          </p:cNvSpPr>
          <p:nvPr/>
        </p:nvSpPr>
        <p:spPr bwMode="auto">
          <a:xfrm>
            <a:off x="8256494" y="2171034"/>
            <a:ext cx="2305050" cy="579437"/>
          </a:xfrm>
          <a:prstGeom prst="rect">
            <a:avLst/>
          </a:prstGeom>
          <a:no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50000"/>
              </a:spcBef>
              <a:spcAft>
                <a:spcPct val="0"/>
              </a:spcAft>
              <a:defRPr/>
            </a:pPr>
            <a:r>
              <a:rPr lang="it-IT" altLang="it-IT" sz="3200" dirty="0">
                <a:solidFill>
                  <a:srgbClr val="000000"/>
                </a:solidFill>
                <a:latin typeface="Arial"/>
                <a:cs typeface="Arial" pitchFamily="34" charset="0"/>
              </a:rPr>
              <a:t>ipotrofia</a:t>
            </a:r>
          </a:p>
        </p:txBody>
      </p:sp>
      <p:cxnSp>
        <p:nvCxnSpPr>
          <p:cNvPr id="3" name="Straight Arrow Connector 2">
            <a:extLst>
              <a:ext uri="{FF2B5EF4-FFF2-40B4-BE49-F238E27FC236}">
                <a16:creationId xmlns:a16="http://schemas.microsoft.com/office/drawing/2014/main" id="{2FD45F1F-0AF8-6A7E-9001-D167151C5B59}"/>
              </a:ext>
            </a:extLst>
          </p:cNvPr>
          <p:cNvCxnSpPr>
            <a:cxnSpLocks/>
            <a:stCxn id="24579" idx="3"/>
          </p:cNvCxnSpPr>
          <p:nvPr/>
        </p:nvCxnSpPr>
        <p:spPr>
          <a:xfrm flipV="1">
            <a:off x="4370016" y="1237129"/>
            <a:ext cx="1089490" cy="10411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B21F9FF-5A09-C390-B682-0A9B7A6C0076}"/>
              </a:ext>
            </a:extLst>
          </p:cNvPr>
          <p:cNvCxnSpPr>
            <a:cxnSpLocks/>
          </p:cNvCxnSpPr>
          <p:nvPr/>
        </p:nvCxnSpPr>
        <p:spPr>
          <a:xfrm flipV="1">
            <a:off x="7346251" y="689097"/>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C97B95-CE88-F4CD-F524-3D8E6295DBF4}"/>
              </a:ext>
            </a:extLst>
          </p:cNvPr>
          <p:cNvCxnSpPr>
            <a:cxnSpLocks/>
          </p:cNvCxnSpPr>
          <p:nvPr/>
        </p:nvCxnSpPr>
        <p:spPr>
          <a:xfrm>
            <a:off x="7346251" y="1197877"/>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28C372D-3078-CE4A-BD1E-10B46FEAD6E0}"/>
              </a:ext>
            </a:extLst>
          </p:cNvPr>
          <p:cNvCxnSpPr>
            <a:cxnSpLocks/>
            <a:stCxn id="24579" idx="3"/>
          </p:cNvCxnSpPr>
          <p:nvPr/>
        </p:nvCxnSpPr>
        <p:spPr>
          <a:xfrm>
            <a:off x="4370016" y="2278247"/>
            <a:ext cx="1277749" cy="7778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BEBD1A5-86CA-AA61-6426-2EF985A19C3B}"/>
              </a:ext>
            </a:extLst>
          </p:cNvPr>
          <p:cNvCxnSpPr>
            <a:cxnSpLocks/>
          </p:cNvCxnSpPr>
          <p:nvPr/>
        </p:nvCxnSpPr>
        <p:spPr>
          <a:xfrm flipV="1">
            <a:off x="7695103" y="2507249"/>
            <a:ext cx="910243" cy="4927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C696D5-BFB5-9929-DDD7-B962E42F9B32}"/>
              </a:ext>
            </a:extLst>
          </p:cNvPr>
          <p:cNvCxnSpPr>
            <a:cxnSpLocks/>
          </p:cNvCxnSpPr>
          <p:nvPr/>
        </p:nvCxnSpPr>
        <p:spPr>
          <a:xfrm>
            <a:off x="7695103" y="3016029"/>
            <a:ext cx="910243" cy="2737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1FBDCE8-139E-D3A8-AB65-CF4BA8CBF645}"/>
              </a:ext>
            </a:extLst>
          </p:cNvPr>
          <p:cNvCxnSpPr>
            <a:cxnSpLocks/>
          </p:cNvCxnSpPr>
          <p:nvPr/>
        </p:nvCxnSpPr>
        <p:spPr>
          <a:xfrm>
            <a:off x="4914761" y="4938523"/>
            <a:ext cx="360395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02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1+#ppt_w/2"/>
                                          </p:val>
                                        </p:tav>
                                        <p:tav tm="100000">
                                          <p:val>
                                            <p:strVal val="#ppt_x"/>
                                          </p:val>
                                        </p:tav>
                                      </p:tavLst>
                                    </p:anim>
                                    <p:anim calcmode="lin" valueType="num">
                                      <p:cBhvr additive="base">
                                        <p:cTn id="8" dur="500" fill="hold"/>
                                        <p:tgtEl>
                                          <p:spTgt spid="2458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4583"/>
                                        </p:tgtEl>
                                        <p:attrNameLst>
                                          <p:attrName>style.visibility</p:attrName>
                                        </p:attrNameLst>
                                      </p:cBhvr>
                                      <p:to>
                                        <p:strVal val="visible"/>
                                      </p:to>
                                    </p:set>
                                    <p:anim calcmode="lin" valueType="num">
                                      <p:cBhvr additive="base">
                                        <p:cTn id="11" dur="500" fill="hold"/>
                                        <p:tgtEl>
                                          <p:spTgt spid="24583"/>
                                        </p:tgtEl>
                                        <p:attrNameLst>
                                          <p:attrName>ppt_x</p:attrName>
                                        </p:attrNameLst>
                                      </p:cBhvr>
                                      <p:tavLst>
                                        <p:tav tm="0">
                                          <p:val>
                                            <p:strVal val="1+#ppt_w/2"/>
                                          </p:val>
                                        </p:tav>
                                        <p:tav tm="100000">
                                          <p:val>
                                            <p:strVal val="#ppt_x"/>
                                          </p:val>
                                        </p:tav>
                                      </p:tavLst>
                                    </p:anim>
                                    <p:anim calcmode="lin" valueType="num">
                                      <p:cBhvr additive="base">
                                        <p:cTn id="12" dur="500" fill="hold"/>
                                        <p:tgtEl>
                                          <p:spTgt spid="2458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582"/>
                                        </p:tgtEl>
                                        <p:attrNameLst>
                                          <p:attrName>style.visibility</p:attrName>
                                        </p:attrNameLst>
                                      </p:cBhvr>
                                      <p:to>
                                        <p:strVal val="visible"/>
                                      </p:to>
                                    </p:set>
                                    <p:anim calcmode="lin" valueType="num">
                                      <p:cBhvr additive="base">
                                        <p:cTn id="15" dur="500" fill="hold"/>
                                        <p:tgtEl>
                                          <p:spTgt spid="24582"/>
                                        </p:tgtEl>
                                        <p:attrNameLst>
                                          <p:attrName>ppt_x</p:attrName>
                                        </p:attrNameLst>
                                      </p:cBhvr>
                                      <p:tavLst>
                                        <p:tav tm="0">
                                          <p:val>
                                            <p:strVal val="1+#ppt_w/2"/>
                                          </p:val>
                                        </p:tav>
                                        <p:tav tm="100000">
                                          <p:val>
                                            <p:strVal val="#ppt_x"/>
                                          </p:val>
                                        </p:tav>
                                      </p:tavLst>
                                    </p:anim>
                                    <p:anim calcmode="lin" valueType="num">
                                      <p:cBhvr additive="base">
                                        <p:cTn id="16"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3013"/>
                                        </p:tgtEl>
                                        <p:attrNameLst>
                                          <p:attrName>style.visibility</p:attrName>
                                        </p:attrNameLst>
                                      </p:cBhvr>
                                      <p:to>
                                        <p:strVal val="visible"/>
                                      </p:to>
                                    </p:set>
                                    <p:anim calcmode="lin" valueType="num">
                                      <p:cBhvr additive="base">
                                        <p:cTn id="21" dur="500" fill="hold"/>
                                        <p:tgtEl>
                                          <p:spTgt spid="43013"/>
                                        </p:tgtEl>
                                        <p:attrNameLst>
                                          <p:attrName>ppt_x</p:attrName>
                                        </p:attrNameLst>
                                      </p:cBhvr>
                                      <p:tavLst>
                                        <p:tav tm="0">
                                          <p:val>
                                            <p:strVal val="1+#ppt_w/2"/>
                                          </p:val>
                                        </p:tav>
                                        <p:tav tm="100000">
                                          <p:val>
                                            <p:strVal val="#ppt_x"/>
                                          </p:val>
                                        </p:tav>
                                      </p:tavLst>
                                    </p:anim>
                                    <p:anim calcmode="lin" valueType="num">
                                      <p:cBhvr additive="base">
                                        <p:cTn id="22" dur="500" fill="hold"/>
                                        <p:tgtEl>
                                          <p:spTgt spid="4301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3016"/>
                                        </p:tgtEl>
                                        <p:attrNameLst>
                                          <p:attrName>style.visibility</p:attrName>
                                        </p:attrNameLst>
                                      </p:cBhvr>
                                      <p:to>
                                        <p:strVal val="visible"/>
                                      </p:to>
                                    </p:set>
                                    <p:anim calcmode="lin" valueType="num">
                                      <p:cBhvr additive="base">
                                        <p:cTn id="29" dur="500" fill="hold"/>
                                        <p:tgtEl>
                                          <p:spTgt spid="43016"/>
                                        </p:tgtEl>
                                        <p:attrNameLst>
                                          <p:attrName>ppt_x</p:attrName>
                                        </p:attrNameLst>
                                      </p:cBhvr>
                                      <p:tavLst>
                                        <p:tav tm="0">
                                          <p:val>
                                            <p:strVal val="1+#ppt_w/2"/>
                                          </p:val>
                                        </p:tav>
                                        <p:tav tm="100000">
                                          <p:val>
                                            <p:strVal val="#ppt_x"/>
                                          </p:val>
                                        </p:tav>
                                      </p:tavLst>
                                    </p:anim>
                                    <p:anim calcmode="lin" valueType="num">
                                      <p:cBhvr additive="base">
                                        <p:cTn id="30" dur="500" fill="hold"/>
                                        <p:tgtEl>
                                          <p:spTgt spid="43016"/>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43013" grpId="0"/>
      <p:bldP spid="24582" grpId="0"/>
      <p:bldP spid="24583" grpId="0"/>
      <p:bldP spid="43016" grpId="0"/>
      <p:bldP spid="9" grpId="0"/>
      <p:bldP spid="10"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D6786-E94E-E1FE-6F58-86289C28A828}"/>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3" name="TextBox 2">
            <a:extLst>
              <a:ext uri="{FF2B5EF4-FFF2-40B4-BE49-F238E27FC236}">
                <a16:creationId xmlns:a16="http://schemas.microsoft.com/office/drawing/2014/main" id="{579FD49B-4213-ED15-9462-8EB541D59AB1}"/>
              </a:ext>
            </a:extLst>
          </p:cNvPr>
          <p:cNvSpPr txBox="1"/>
          <p:nvPr/>
        </p:nvSpPr>
        <p:spPr>
          <a:xfrm>
            <a:off x="300867" y="926199"/>
            <a:ext cx="11344459" cy="3970318"/>
          </a:xfrm>
          <a:prstGeom prst="rect">
            <a:avLst/>
          </a:prstGeom>
          <a:noFill/>
        </p:spPr>
        <p:txBody>
          <a:bodyPr wrap="square" rtlCol="0">
            <a:spAutoFit/>
          </a:bodyPr>
          <a:lstStyle/>
          <a:p>
            <a:r>
              <a:rPr lang="it-IT" sz="2800" dirty="0"/>
              <a:t>Aumento di volume cellulare per aumento del contenuto proteico e aumento della capacità di assolvere a una determinata funzione (in genere da parte di cellule che non sono in grado di proliferare)</a:t>
            </a:r>
          </a:p>
          <a:p>
            <a:endParaRPr lang="it-IT" sz="2800" dirty="0"/>
          </a:p>
          <a:p>
            <a:r>
              <a:rPr lang="it-IT" sz="2800" dirty="0"/>
              <a:t>FISIOLOGICA </a:t>
            </a:r>
          </a:p>
          <a:p>
            <a:r>
              <a:rPr lang="it-IT" sz="2800" dirty="0"/>
              <a:t>- Di solito per effetto di ORMONI e FATTORI DI CRESCITA</a:t>
            </a:r>
          </a:p>
          <a:p>
            <a:r>
              <a:rPr lang="it-IT" sz="2800" dirty="0"/>
              <a:t>- Carico di lavoro (ad esempio stiramento meccanico di una cellula)</a:t>
            </a:r>
          </a:p>
          <a:p>
            <a:endParaRPr lang="it-IT" sz="2800" dirty="0"/>
          </a:p>
          <a:p>
            <a:r>
              <a:rPr lang="it-IT" sz="2800" dirty="0"/>
              <a:t>O PATOLOGICA</a:t>
            </a:r>
          </a:p>
        </p:txBody>
      </p:sp>
      <p:pic>
        <p:nvPicPr>
          <p:cNvPr id="1026" name="Picture 2" descr="💪 Bicipite flesso Emoji — Significato, Copiare e Incollare, Combinazioni">
            <a:extLst>
              <a:ext uri="{FF2B5EF4-FFF2-40B4-BE49-F238E27FC236}">
                <a16:creationId xmlns:a16="http://schemas.microsoft.com/office/drawing/2014/main" id="{7BA713B3-1663-A3F8-5651-B90EEBE07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616" y="4252051"/>
            <a:ext cx="3708802" cy="1931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56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DCD8E-BA2D-4B66-93B6-8D62FF0DF5BF}"/>
              </a:ext>
            </a:extLst>
          </p:cNvPr>
          <p:cNvSpPr txBox="1"/>
          <p:nvPr/>
        </p:nvSpPr>
        <p:spPr>
          <a:xfrm>
            <a:off x="2764655" y="129181"/>
            <a:ext cx="9312577" cy="830997"/>
          </a:xfrm>
          <a:prstGeom prst="rect">
            <a:avLst/>
          </a:prstGeom>
          <a:noFill/>
        </p:spPr>
        <p:txBody>
          <a:bodyPr wrap="square" rtlCol="0">
            <a:spAutoFit/>
          </a:bodyPr>
          <a:lstStyle/>
          <a:p>
            <a:r>
              <a:rPr lang="it-IT" sz="2400" dirty="0"/>
              <a:t>ADATTAMENTO delle fibre muscolari cardiache ad un aumento di carico (pressione arteriosa)</a:t>
            </a:r>
          </a:p>
        </p:txBody>
      </p:sp>
      <p:sp>
        <p:nvSpPr>
          <p:cNvPr id="5" name="TextBox 4">
            <a:extLst>
              <a:ext uri="{FF2B5EF4-FFF2-40B4-BE49-F238E27FC236}">
                <a16:creationId xmlns:a16="http://schemas.microsoft.com/office/drawing/2014/main" id="{7F90EE16-B036-42B6-A564-084129F985DD}"/>
              </a:ext>
            </a:extLst>
          </p:cNvPr>
          <p:cNvSpPr txBox="1"/>
          <p:nvPr/>
        </p:nvSpPr>
        <p:spPr>
          <a:xfrm>
            <a:off x="60512" y="5595112"/>
            <a:ext cx="6259215" cy="1200329"/>
          </a:xfrm>
          <a:prstGeom prst="rect">
            <a:avLst/>
          </a:prstGeom>
          <a:noFill/>
        </p:spPr>
        <p:txBody>
          <a:bodyPr wrap="square" rtlCol="0">
            <a:spAutoFit/>
          </a:bodyPr>
          <a:lstStyle/>
          <a:p>
            <a:pPr algn="ctr"/>
            <a:r>
              <a:rPr lang="it-IT" sz="2400" dirty="0"/>
              <a:t>Ipertrofia</a:t>
            </a:r>
          </a:p>
          <a:p>
            <a:pPr algn="ctr"/>
            <a:r>
              <a:rPr lang="it-IT" sz="2400" dirty="0"/>
              <a:t>Funzionale ma suscettibile di danneggiamento</a:t>
            </a:r>
          </a:p>
          <a:p>
            <a:pPr algn="ctr"/>
            <a:r>
              <a:rPr lang="it-IT" sz="2400" dirty="0"/>
              <a:t>Oltre un certo limite, </a:t>
            </a:r>
            <a:r>
              <a:rPr lang="it-IT" sz="2400" dirty="0" err="1"/>
              <a:t>maladattativa</a:t>
            </a:r>
            <a:endParaRPr lang="it-IT" sz="2400" dirty="0"/>
          </a:p>
        </p:txBody>
      </p:sp>
      <p:sp>
        <p:nvSpPr>
          <p:cNvPr id="6" name="TextBox 5">
            <a:extLst>
              <a:ext uri="{FF2B5EF4-FFF2-40B4-BE49-F238E27FC236}">
                <a16:creationId xmlns:a16="http://schemas.microsoft.com/office/drawing/2014/main" id="{61D811B7-B2DF-4915-BD0E-2055E6605A91}"/>
              </a:ext>
            </a:extLst>
          </p:cNvPr>
          <p:cNvSpPr txBox="1"/>
          <p:nvPr/>
        </p:nvSpPr>
        <p:spPr>
          <a:xfrm>
            <a:off x="8085713" y="5758436"/>
            <a:ext cx="860620" cy="369332"/>
          </a:xfrm>
          <a:prstGeom prst="rect">
            <a:avLst/>
          </a:prstGeom>
          <a:noFill/>
        </p:spPr>
        <p:txBody>
          <a:bodyPr wrap="none" rtlCol="0">
            <a:spAutoFit/>
          </a:bodyPr>
          <a:lstStyle/>
          <a:p>
            <a:r>
              <a:rPr lang="it-IT" dirty="0"/>
              <a:t>necrosi</a:t>
            </a:r>
          </a:p>
        </p:txBody>
      </p:sp>
      <p:sp>
        <p:nvSpPr>
          <p:cNvPr id="2" name="TextBox 1">
            <a:extLst>
              <a:ext uri="{FF2B5EF4-FFF2-40B4-BE49-F238E27FC236}">
                <a16:creationId xmlns:a16="http://schemas.microsoft.com/office/drawing/2014/main" id="{F8731653-9C9D-1BC3-B627-314EC27653CF}"/>
              </a:ext>
            </a:extLst>
          </p:cNvPr>
          <p:cNvSpPr txBox="1"/>
          <p:nvPr/>
        </p:nvSpPr>
        <p:spPr>
          <a:xfrm>
            <a:off x="193328" y="62559"/>
            <a:ext cx="4367665" cy="646331"/>
          </a:xfrm>
          <a:prstGeom prst="rect">
            <a:avLst/>
          </a:prstGeom>
          <a:noFill/>
        </p:spPr>
        <p:txBody>
          <a:bodyPr wrap="square" rtlCol="0">
            <a:spAutoFit/>
          </a:bodyPr>
          <a:lstStyle/>
          <a:p>
            <a:r>
              <a:rPr lang="it-IT" sz="3600" b="1" dirty="0">
                <a:solidFill>
                  <a:srgbClr val="0070C0"/>
                </a:solidFill>
              </a:rPr>
              <a:t>IPERTROFIA</a:t>
            </a:r>
          </a:p>
        </p:txBody>
      </p:sp>
      <p:pic>
        <p:nvPicPr>
          <p:cNvPr id="7" name="Picture 6">
            <a:extLst>
              <a:ext uri="{FF2B5EF4-FFF2-40B4-BE49-F238E27FC236}">
                <a16:creationId xmlns:a16="http://schemas.microsoft.com/office/drawing/2014/main" id="{C645363B-023E-9A18-1822-33F845664A72}"/>
              </a:ext>
            </a:extLst>
          </p:cNvPr>
          <p:cNvPicPr>
            <a:picLocks noChangeAspect="1"/>
          </p:cNvPicPr>
          <p:nvPr/>
        </p:nvPicPr>
        <p:blipFill>
          <a:blip r:embed="rId2"/>
          <a:stretch>
            <a:fillRect/>
          </a:stretch>
        </p:blipFill>
        <p:spPr>
          <a:xfrm>
            <a:off x="2182585" y="1182440"/>
            <a:ext cx="7248967" cy="4353734"/>
          </a:xfrm>
          <a:prstGeom prst="rect">
            <a:avLst/>
          </a:prstGeom>
        </p:spPr>
      </p:pic>
    </p:spTree>
    <p:extLst>
      <p:ext uri="{BB962C8B-B14F-4D97-AF65-F5344CB8AC3E}">
        <p14:creationId xmlns:p14="http://schemas.microsoft.com/office/powerpoint/2010/main" val="455208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965D36-2FED-BBE4-6FD8-BB350C0B0926}"/>
              </a:ext>
            </a:extLst>
          </p:cNvPr>
          <p:cNvSpPr txBox="1"/>
          <p:nvPr/>
        </p:nvSpPr>
        <p:spPr>
          <a:xfrm>
            <a:off x="409575" y="504825"/>
            <a:ext cx="11220450" cy="5262979"/>
          </a:xfrm>
          <a:prstGeom prst="rect">
            <a:avLst/>
          </a:prstGeom>
          <a:noFill/>
        </p:spPr>
        <p:txBody>
          <a:bodyPr wrap="square" rtlCol="0">
            <a:spAutoFit/>
          </a:bodyPr>
          <a:lstStyle/>
          <a:p>
            <a:r>
              <a:rPr lang="it-IT" sz="2400" dirty="0"/>
              <a:t>Chi ha detto: … il nostro spazio mnemonico assomiglia sempre più ad un disco fisso pieno di informazioni di ogni tipo. L’addizione e l’accumulo scacciano le narrazioni. La storia e la memoria sono invece caratterizzate da una continuità narrativa che si estende su ampi lassi di tempo. Solo le narrazioni generano senso e tenuta. L’ordine digitale, numerico, è privo di storia e memoria. Quindi frammenta la storia. </a:t>
            </a:r>
          </a:p>
          <a:p>
            <a:endParaRPr lang="it-IT" sz="2400" dirty="0"/>
          </a:p>
          <a:p>
            <a:pPr marL="285750" indent="-285750">
              <a:buFont typeface="Wingdings" panose="05000000000000000000" pitchFamily="2" charset="2"/>
              <a:buChar char="q"/>
            </a:pPr>
            <a:r>
              <a:rPr lang="it-IT" sz="2400" dirty="0"/>
              <a:t>Rita Levi Montalcini</a:t>
            </a:r>
          </a:p>
          <a:p>
            <a:pPr marL="285750" indent="-285750">
              <a:buFont typeface="Wingdings" panose="05000000000000000000" pitchFamily="2" charset="2"/>
              <a:buChar char="q"/>
            </a:pPr>
            <a:endParaRPr lang="it-IT" sz="2400" dirty="0"/>
          </a:p>
          <a:p>
            <a:pPr marL="285750" indent="-285750">
              <a:buFont typeface="Wingdings" panose="05000000000000000000" pitchFamily="2" charset="2"/>
              <a:buChar char="q"/>
            </a:pPr>
            <a:r>
              <a:rPr lang="it-IT" sz="2400" dirty="0" err="1"/>
              <a:t>Byung</a:t>
            </a:r>
            <a:r>
              <a:rPr lang="it-IT" sz="2400" dirty="0"/>
              <a:t>-Chul Han</a:t>
            </a:r>
          </a:p>
          <a:p>
            <a:pPr marL="285750" indent="-285750">
              <a:buFont typeface="Wingdings" panose="05000000000000000000" pitchFamily="2" charset="2"/>
              <a:buChar char="q"/>
            </a:pPr>
            <a:endParaRPr lang="it-IT" sz="2400" dirty="0"/>
          </a:p>
          <a:p>
            <a:pPr marL="285750" indent="-285750">
              <a:buFont typeface="Wingdings" panose="05000000000000000000" pitchFamily="2" charset="2"/>
              <a:buChar char="q"/>
            </a:pPr>
            <a:r>
              <a:rPr lang="it-IT" sz="2400" dirty="0"/>
              <a:t>Confucio</a:t>
            </a:r>
          </a:p>
          <a:p>
            <a:pPr marL="285750" indent="-285750">
              <a:buFont typeface="Wingdings" panose="05000000000000000000" pitchFamily="2" charset="2"/>
              <a:buChar char="q"/>
            </a:pPr>
            <a:endParaRPr lang="it-IT" sz="2400" dirty="0"/>
          </a:p>
          <a:p>
            <a:pPr marL="285750" indent="-285750">
              <a:buFont typeface="Wingdings" panose="05000000000000000000" pitchFamily="2" charset="2"/>
              <a:buChar char="q"/>
            </a:pPr>
            <a:r>
              <a:rPr lang="it-IT" sz="2400" dirty="0"/>
              <a:t> Mark Zuckerberg</a:t>
            </a:r>
          </a:p>
          <a:p>
            <a:endParaRPr lang="it-IT" sz="2400" dirty="0"/>
          </a:p>
        </p:txBody>
      </p:sp>
    </p:spTree>
    <p:extLst>
      <p:ext uri="{BB962C8B-B14F-4D97-AF65-F5344CB8AC3E}">
        <p14:creationId xmlns:p14="http://schemas.microsoft.com/office/powerpoint/2010/main" val="4104810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0D1EC8-ABF3-41A0-866A-D6D19380B37B}"/>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IPERTROFIA</a:t>
            </a:r>
          </a:p>
        </p:txBody>
      </p:sp>
      <p:sp>
        <p:nvSpPr>
          <p:cNvPr id="5" name="TextBox 4">
            <a:extLst>
              <a:ext uri="{FF2B5EF4-FFF2-40B4-BE49-F238E27FC236}">
                <a16:creationId xmlns:a16="http://schemas.microsoft.com/office/drawing/2014/main" id="{46A56347-1385-4DB7-B8C4-907E492455CF}"/>
              </a:ext>
            </a:extLst>
          </p:cNvPr>
          <p:cNvSpPr txBox="1"/>
          <p:nvPr/>
        </p:nvSpPr>
        <p:spPr>
          <a:xfrm>
            <a:off x="5917294" y="1682675"/>
            <a:ext cx="3004284" cy="523220"/>
          </a:xfrm>
          <a:prstGeom prst="rect">
            <a:avLst/>
          </a:prstGeom>
          <a:noFill/>
        </p:spPr>
        <p:txBody>
          <a:bodyPr wrap="none" rtlCol="0">
            <a:spAutoFit/>
          </a:bodyPr>
          <a:lstStyle/>
          <a:p>
            <a:r>
              <a:rPr lang="it-IT" sz="2800" dirty="0"/>
              <a:t>Utero in gravidanza</a:t>
            </a:r>
          </a:p>
        </p:txBody>
      </p:sp>
      <p:sp>
        <p:nvSpPr>
          <p:cNvPr id="9" name="TextBox 8">
            <a:extLst>
              <a:ext uri="{FF2B5EF4-FFF2-40B4-BE49-F238E27FC236}">
                <a16:creationId xmlns:a16="http://schemas.microsoft.com/office/drawing/2014/main" id="{9BB7A54E-7476-4777-ABDB-E3F0B46AD70D}"/>
              </a:ext>
            </a:extLst>
          </p:cNvPr>
          <p:cNvSpPr txBox="1"/>
          <p:nvPr/>
        </p:nvSpPr>
        <p:spPr>
          <a:xfrm>
            <a:off x="3380470" y="226438"/>
            <a:ext cx="8271405" cy="954107"/>
          </a:xfrm>
          <a:prstGeom prst="rect">
            <a:avLst/>
          </a:prstGeom>
          <a:noFill/>
        </p:spPr>
        <p:txBody>
          <a:bodyPr wrap="square">
            <a:spAutoFit/>
          </a:bodyPr>
          <a:lstStyle/>
          <a:p>
            <a:r>
              <a:rPr lang="it-IT" sz="2800" dirty="0"/>
              <a:t>L’ipertrofia è il risultato di una più intensa produzione di proteine cellulari</a:t>
            </a:r>
          </a:p>
        </p:txBody>
      </p:sp>
      <p:sp>
        <p:nvSpPr>
          <p:cNvPr id="32" name="TextBox 31">
            <a:extLst>
              <a:ext uri="{FF2B5EF4-FFF2-40B4-BE49-F238E27FC236}">
                <a16:creationId xmlns:a16="http://schemas.microsoft.com/office/drawing/2014/main" id="{D8A03C86-25DD-4276-A517-16874A5F5D05}"/>
              </a:ext>
            </a:extLst>
          </p:cNvPr>
          <p:cNvSpPr txBox="1"/>
          <p:nvPr/>
        </p:nvSpPr>
        <p:spPr>
          <a:xfrm>
            <a:off x="10163973" y="3718768"/>
            <a:ext cx="2028027" cy="1938992"/>
          </a:xfrm>
          <a:prstGeom prst="rect">
            <a:avLst/>
          </a:prstGeom>
          <a:noFill/>
        </p:spPr>
        <p:txBody>
          <a:bodyPr wrap="square" rtlCol="0">
            <a:spAutoFit/>
          </a:bodyPr>
          <a:lstStyle/>
          <a:p>
            <a:r>
              <a:rPr lang="it-IT" sz="2400" dirty="0"/>
              <a:t>Fino a un limite oltre il quale si ha danno e morte cellulare</a:t>
            </a:r>
          </a:p>
        </p:txBody>
      </p:sp>
      <p:pic>
        <p:nvPicPr>
          <p:cNvPr id="8" name="Picture 7">
            <a:extLst>
              <a:ext uri="{FF2B5EF4-FFF2-40B4-BE49-F238E27FC236}">
                <a16:creationId xmlns:a16="http://schemas.microsoft.com/office/drawing/2014/main" id="{B4611E93-D931-2A7D-D3FC-698D0F186825}"/>
              </a:ext>
            </a:extLst>
          </p:cNvPr>
          <p:cNvPicPr>
            <a:picLocks noChangeAspect="1"/>
          </p:cNvPicPr>
          <p:nvPr/>
        </p:nvPicPr>
        <p:blipFill>
          <a:blip r:embed="rId3"/>
          <a:stretch>
            <a:fillRect/>
          </a:stretch>
        </p:blipFill>
        <p:spPr>
          <a:xfrm>
            <a:off x="467209" y="1282382"/>
            <a:ext cx="4634818" cy="1802429"/>
          </a:xfrm>
          <a:prstGeom prst="rect">
            <a:avLst/>
          </a:prstGeom>
        </p:spPr>
      </p:pic>
      <p:cxnSp>
        <p:nvCxnSpPr>
          <p:cNvPr id="7" name="Straight Arrow Connector 6">
            <a:extLst>
              <a:ext uri="{FF2B5EF4-FFF2-40B4-BE49-F238E27FC236}">
                <a16:creationId xmlns:a16="http://schemas.microsoft.com/office/drawing/2014/main" id="{492271F5-68F2-402B-BCA3-70217DA78DFA}"/>
              </a:ext>
            </a:extLst>
          </p:cNvPr>
          <p:cNvCxnSpPr>
            <a:cxnSpLocks/>
          </p:cNvCxnSpPr>
          <p:nvPr/>
        </p:nvCxnSpPr>
        <p:spPr>
          <a:xfrm flipH="1">
            <a:off x="4870605" y="1995983"/>
            <a:ext cx="1046689" cy="1168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E154C77-F5F8-511B-E330-66F84A740E4F}"/>
              </a:ext>
            </a:extLst>
          </p:cNvPr>
          <p:cNvPicPr>
            <a:picLocks noChangeAspect="1"/>
          </p:cNvPicPr>
          <p:nvPr/>
        </p:nvPicPr>
        <p:blipFill>
          <a:blip r:embed="rId4"/>
          <a:stretch>
            <a:fillRect/>
          </a:stretch>
        </p:blipFill>
        <p:spPr>
          <a:xfrm>
            <a:off x="411109" y="3845687"/>
            <a:ext cx="3659086" cy="2259687"/>
          </a:xfrm>
          <a:prstGeom prst="rect">
            <a:avLst/>
          </a:prstGeom>
        </p:spPr>
      </p:pic>
      <p:sp>
        <p:nvSpPr>
          <p:cNvPr id="12" name="TextBox 11">
            <a:extLst>
              <a:ext uri="{FF2B5EF4-FFF2-40B4-BE49-F238E27FC236}">
                <a16:creationId xmlns:a16="http://schemas.microsoft.com/office/drawing/2014/main" id="{11775FAC-59E7-DA31-4780-96A7FE6D2EC8}"/>
              </a:ext>
            </a:extLst>
          </p:cNvPr>
          <p:cNvSpPr txBox="1"/>
          <p:nvPr/>
        </p:nvSpPr>
        <p:spPr>
          <a:xfrm>
            <a:off x="869794" y="6105374"/>
            <a:ext cx="2979534" cy="369332"/>
          </a:xfrm>
          <a:prstGeom prst="rect">
            <a:avLst/>
          </a:prstGeom>
          <a:noFill/>
        </p:spPr>
        <p:txBody>
          <a:bodyPr wrap="none" rtlCol="0">
            <a:spAutoFit/>
          </a:bodyPr>
          <a:lstStyle/>
          <a:p>
            <a:r>
              <a:rPr lang="it-IT" b="1" dirty="0"/>
              <a:t>Normale                  Ipertrofico</a:t>
            </a:r>
          </a:p>
        </p:txBody>
      </p:sp>
      <p:pic>
        <p:nvPicPr>
          <p:cNvPr id="22" name="Picture 21">
            <a:extLst>
              <a:ext uri="{FF2B5EF4-FFF2-40B4-BE49-F238E27FC236}">
                <a16:creationId xmlns:a16="http://schemas.microsoft.com/office/drawing/2014/main" id="{3DF61950-EA9A-68CD-65D3-F4D54F44EAC2}"/>
              </a:ext>
            </a:extLst>
          </p:cNvPr>
          <p:cNvPicPr>
            <a:picLocks noChangeAspect="1"/>
          </p:cNvPicPr>
          <p:nvPr/>
        </p:nvPicPr>
        <p:blipFill>
          <a:blip r:embed="rId5"/>
          <a:stretch>
            <a:fillRect/>
          </a:stretch>
        </p:blipFill>
        <p:spPr>
          <a:xfrm>
            <a:off x="4799336" y="3321529"/>
            <a:ext cx="4801270" cy="3143689"/>
          </a:xfrm>
          <a:prstGeom prst="rect">
            <a:avLst/>
          </a:prstGeom>
        </p:spPr>
      </p:pic>
    </p:spTree>
    <p:extLst>
      <p:ext uri="{BB962C8B-B14F-4D97-AF65-F5344CB8AC3E}">
        <p14:creationId xmlns:p14="http://schemas.microsoft.com/office/powerpoint/2010/main" val="1809092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4482A-CF26-4594-8768-F536F697C720}"/>
              </a:ext>
            </a:extLst>
          </p:cNvPr>
          <p:cNvSpPr txBox="1"/>
          <p:nvPr/>
        </p:nvSpPr>
        <p:spPr>
          <a:xfrm>
            <a:off x="376741" y="939439"/>
            <a:ext cx="11530891" cy="1938992"/>
          </a:xfrm>
          <a:prstGeom prst="rect">
            <a:avLst/>
          </a:prstGeom>
          <a:noFill/>
        </p:spPr>
        <p:txBody>
          <a:bodyPr wrap="square">
            <a:spAutoFit/>
          </a:bodyPr>
          <a:lstStyle/>
          <a:p>
            <a:r>
              <a:rPr lang="it-IT" sz="2400" b="1" dirty="0">
                <a:solidFill>
                  <a:srgbClr val="0070C0"/>
                </a:solidFill>
              </a:rPr>
              <a:t>Fisiologica</a:t>
            </a:r>
            <a:r>
              <a:rPr lang="it-IT" sz="2400" dirty="0"/>
              <a:t>: azione di ormoni o di fattori di crescita SU </a:t>
            </a:r>
            <a:r>
              <a:rPr lang="it-IT" sz="2400" u="sng" dirty="0"/>
              <a:t>CELLULE IN GRADO DI DIVIDERSI </a:t>
            </a:r>
          </a:p>
          <a:p>
            <a:pPr marL="342900" indent="-342900">
              <a:buFontTx/>
              <a:buChar char="-"/>
            </a:pPr>
            <a:r>
              <a:rPr lang="it-IT" sz="2400" dirty="0"/>
              <a:t>quando esiste la necessità di aumentare la capacità funzionale di organi sensibili agli ormoni; </a:t>
            </a:r>
          </a:p>
          <a:p>
            <a:pPr marL="342900" indent="-342900">
              <a:buFontTx/>
              <a:buChar char="-"/>
            </a:pPr>
            <a:r>
              <a:rPr lang="it-IT" sz="2400" dirty="0"/>
              <a:t>quando è necessario un incremento compensativo in seguito a un danno</a:t>
            </a:r>
          </a:p>
          <a:p>
            <a:r>
              <a:rPr lang="it-IT" sz="2400" dirty="0"/>
              <a:t>Può coesistere con l’ipertrofia</a:t>
            </a:r>
          </a:p>
        </p:txBody>
      </p:sp>
      <p:sp>
        <p:nvSpPr>
          <p:cNvPr id="4" name="TextBox 3">
            <a:extLst>
              <a:ext uri="{FF2B5EF4-FFF2-40B4-BE49-F238E27FC236}">
                <a16:creationId xmlns:a16="http://schemas.microsoft.com/office/drawing/2014/main" id="{03EE4DD2-E8C2-4978-86B1-78F6BE9B3C04}"/>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IPERPLASIA</a:t>
            </a:r>
          </a:p>
        </p:txBody>
      </p:sp>
      <p:pic>
        <p:nvPicPr>
          <p:cNvPr id="2050" name="Picture 2" descr="Assessing the nonpregnant and pregnant breast | Nurse Key">
            <a:extLst>
              <a:ext uri="{FF2B5EF4-FFF2-40B4-BE49-F238E27FC236}">
                <a16:creationId xmlns:a16="http://schemas.microsoft.com/office/drawing/2014/main" id="{477FD907-F1EC-42F6-A500-127DBF025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93" y="3243668"/>
            <a:ext cx="2446435" cy="25923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9130E54-EB54-4D9F-A98A-3E5952A6D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02" y="3087136"/>
            <a:ext cx="3154105" cy="2365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EE0C729-F671-4525-9BF7-31F1BD3D299B}"/>
              </a:ext>
            </a:extLst>
          </p:cNvPr>
          <p:cNvSpPr txBox="1"/>
          <p:nvPr/>
        </p:nvSpPr>
        <p:spPr>
          <a:xfrm>
            <a:off x="679793" y="5874084"/>
            <a:ext cx="1991699" cy="830997"/>
          </a:xfrm>
          <a:prstGeom prst="rect">
            <a:avLst/>
          </a:prstGeom>
          <a:noFill/>
        </p:spPr>
        <p:txBody>
          <a:bodyPr wrap="none" rtlCol="0">
            <a:spAutoFit/>
          </a:bodyPr>
          <a:lstStyle/>
          <a:p>
            <a:r>
              <a:rPr lang="it-IT" sz="2400" dirty="0"/>
              <a:t>Seno pubere</a:t>
            </a:r>
            <a:br>
              <a:rPr lang="it-IT" sz="2400" dirty="0"/>
            </a:br>
            <a:r>
              <a:rPr lang="it-IT" sz="2400" dirty="0"/>
              <a:t>Seno gravidico</a:t>
            </a:r>
          </a:p>
        </p:txBody>
      </p:sp>
      <p:sp>
        <p:nvSpPr>
          <p:cNvPr id="10" name="TextBox 9">
            <a:extLst>
              <a:ext uri="{FF2B5EF4-FFF2-40B4-BE49-F238E27FC236}">
                <a16:creationId xmlns:a16="http://schemas.microsoft.com/office/drawing/2014/main" id="{767ADE5C-93E4-47A6-9EAB-BA9219E8B712}"/>
              </a:ext>
            </a:extLst>
          </p:cNvPr>
          <p:cNvSpPr txBox="1"/>
          <p:nvPr/>
        </p:nvSpPr>
        <p:spPr>
          <a:xfrm>
            <a:off x="4009605" y="6090412"/>
            <a:ext cx="2929135" cy="461665"/>
          </a:xfrm>
          <a:prstGeom prst="rect">
            <a:avLst/>
          </a:prstGeom>
          <a:noFill/>
        </p:spPr>
        <p:txBody>
          <a:bodyPr wrap="none" rtlCol="0">
            <a:spAutoFit/>
          </a:bodyPr>
          <a:lstStyle/>
          <a:p>
            <a:r>
              <a:rPr lang="it-IT" sz="2400" dirty="0"/>
              <a:t>Rigenerazione epatica</a:t>
            </a:r>
          </a:p>
        </p:txBody>
      </p:sp>
      <p:sp>
        <p:nvSpPr>
          <p:cNvPr id="11" name="TextBox 10">
            <a:extLst>
              <a:ext uri="{FF2B5EF4-FFF2-40B4-BE49-F238E27FC236}">
                <a16:creationId xmlns:a16="http://schemas.microsoft.com/office/drawing/2014/main" id="{EFCF2CA4-486E-46FB-AD2C-89B67564205B}"/>
              </a:ext>
            </a:extLst>
          </p:cNvPr>
          <p:cNvSpPr txBox="1"/>
          <p:nvPr/>
        </p:nvSpPr>
        <p:spPr>
          <a:xfrm>
            <a:off x="8276853" y="5504752"/>
            <a:ext cx="3656899" cy="1200329"/>
          </a:xfrm>
          <a:prstGeom prst="rect">
            <a:avLst/>
          </a:prstGeom>
          <a:noFill/>
        </p:spPr>
        <p:txBody>
          <a:bodyPr wrap="none" rtlCol="0">
            <a:spAutoFit/>
          </a:bodyPr>
          <a:lstStyle/>
          <a:p>
            <a:r>
              <a:rPr lang="it-IT" sz="2400" dirty="0"/>
              <a:t>Iperplasia del midollo</a:t>
            </a:r>
          </a:p>
          <a:p>
            <a:r>
              <a:rPr lang="it-IT" sz="2400" dirty="0"/>
              <a:t>Dopo emorragia, donazione</a:t>
            </a:r>
          </a:p>
          <a:p>
            <a:r>
              <a:rPr lang="it-IT" sz="2400" dirty="0"/>
              <a:t>Talassemia</a:t>
            </a:r>
          </a:p>
        </p:txBody>
      </p:sp>
      <p:pic>
        <p:nvPicPr>
          <p:cNvPr id="5" name="Picture 4">
            <a:extLst>
              <a:ext uri="{FF2B5EF4-FFF2-40B4-BE49-F238E27FC236}">
                <a16:creationId xmlns:a16="http://schemas.microsoft.com/office/drawing/2014/main" id="{F86F52C7-6E88-C548-F9E9-8106FC89AD33}"/>
              </a:ext>
            </a:extLst>
          </p:cNvPr>
          <p:cNvPicPr>
            <a:picLocks noChangeAspect="1"/>
          </p:cNvPicPr>
          <p:nvPr/>
        </p:nvPicPr>
        <p:blipFill>
          <a:blip r:embed="rId4"/>
          <a:stretch>
            <a:fillRect/>
          </a:stretch>
        </p:blipFill>
        <p:spPr>
          <a:xfrm>
            <a:off x="3473642" y="3243668"/>
            <a:ext cx="4536565" cy="2592323"/>
          </a:xfrm>
          <a:prstGeom prst="rect">
            <a:avLst/>
          </a:prstGeom>
        </p:spPr>
      </p:pic>
    </p:spTree>
    <p:extLst>
      <p:ext uri="{BB962C8B-B14F-4D97-AF65-F5344CB8AC3E}">
        <p14:creationId xmlns:p14="http://schemas.microsoft.com/office/powerpoint/2010/main" val="409262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6BB37-70CD-4FAB-B284-8815D3D27A4F}"/>
              </a:ext>
            </a:extLst>
          </p:cNvPr>
          <p:cNvSpPr txBox="1"/>
          <p:nvPr/>
        </p:nvSpPr>
        <p:spPr>
          <a:xfrm>
            <a:off x="342261" y="316791"/>
            <a:ext cx="11550047" cy="830997"/>
          </a:xfrm>
          <a:prstGeom prst="rect">
            <a:avLst/>
          </a:prstGeom>
          <a:noFill/>
        </p:spPr>
        <p:txBody>
          <a:bodyPr wrap="square">
            <a:spAutoFit/>
          </a:bodyPr>
          <a:lstStyle/>
          <a:p>
            <a:r>
              <a:rPr lang="it-IT" sz="2400" b="1" dirty="0">
                <a:solidFill>
                  <a:srgbClr val="0070C0"/>
                </a:solidFill>
              </a:rPr>
              <a:t>Patologica</a:t>
            </a:r>
            <a:r>
              <a:rPr lang="it-IT" sz="2400" dirty="0"/>
              <a:t>: azione di ormoni o fattori di crescita presenti in concentrazioni eccessive o inappropriate. RISCHIO TUMORALE</a:t>
            </a:r>
          </a:p>
        </p:txBody>
      </p:sp>
      <p:pic>
        <p:nvPicPr>
          <p:cNvPr id="3074" name="Picture 2" descr="Vettoriale - Iperplasia Endometriale è Una Crescita Eccessiva Di Tessuto In  Utero Endometrio Il Rivestimento Uterino Diventa Troppo Denso Che Provoca  Sanguinamento Anomalo. Image 24524270.">
            <a:extLst>
              <a:ext uri="{FF2B5EF4-FFF2-40B4-BE49-F238E27FC236}">
                <a16:creationId xmlns:a16="http://schemas.microsoft.com/office/drawing/2014/main" id="{A242B0B5-3926-4DEB-8977-6E10B834A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3" y="2056150"/>
            <a:ext cx="3016753" cy="196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B19DD8-AB5F-4E39-A70C-ACF9EB220174}"/>
              </a:ext>
            </a:extLst>
          </p:cNvPr>
          <p:cNvSpPr txBox="1"/>
          <p:nvPr/>
        </p:nvSpPr>
        <p:spPr>
          <a:xfrm>
            <a:off x="498918" y="4098478"/>
            <a:ext cx="3340881" cy="1938992"/>
          </a:xfrm>
          <a:prstGeom prst="rect">
            <a:avLst/>
          </a:prstGeom>
          <a:noFill/>
        </p:spPr>
        <p:txBody>
          <a:bodyPr wrap="square" rtlCol="0">
            <a:spAutoFit/>
          </a:bodyPr>
          <a:lstStyle/>
          <a:p>
            <a:r>
              <a:rPr lang="it-IT" sz="2400" dirty="0"/>
              <a:t>Utero: </a:t>
            </a:r>
            <a:br>
              <a:rPr lang="it-IT" sz="2400" dirty="0"/>
            </a:br>
            <a:r>
              <a:rPr lang="it-IT" sz="2400" dirty="0"/>
              <a:t>aumento rapporto estrogeni/progestinici</a:t>
            </a:r>
          </a:p>
          <a:p>
            <a:r>
              <a:rPr lang="it-IT" sz="2400" dirty="0"/>
              <a:t>Eccessiva proliferazione</a:t>
            </a:r>
          </a:p>
          <a:p>
            <a:r>
              <a:rPr lang="it-IT" sz="2400" dirty="0"/>
              <a:t>Emorragie abbondanti</a:t>
            </a:r>
          </a:p>
        </p:txBody>
      </p:sp>
      <p:pic>
        <p:nvPicPr>
          <p:cNvPr id="3076" name="Picture 4" descr="Ipertrofia Prostatica">
            <a:extLst>
              <a:ext uri="{FF2B5EF4-FFF2-40B4-BE49-F238E27FC236}">
                <a16:creationId xmlns:a16="http://schemas.microsoft.com/office/drawing/2014/main" id="{694401B9-0426-495C-AB4D-796838F44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347" y="2165953"/>
            <a:ext cx="2655796" cy="2242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74889A-84A0-453B-8D01-308BBD14EA49}"/>
              </a:ext>
            </a:extLst>
          </p:cNvPr>
          <p:cNvSpPr txBox="1"/>
          <p:nvPr/>
        </p:nvSpPr>
        <p:spPr>
          <a:xfrm>
            <a:off x="3999010" y="4408533"/>
            <a:ext cx="3340881" cy="1569660"/>
          </a:xfrm>
          <a:prstGeom prst="rect">
            <a:avLst/>
          </a:prstGeom>
          <a:noFill/>
        </p:spPr>
        <p:txBody>
          <a:bodyPr wrap="square" rtlCol="0">
            <a:spAutoFit/>
          </a:bodyPr>
          <a:lstStyle/>
          <a:p>
            <a:r>
              <a:rPr lang="it-IT" sz="2400" dirty="0"/>
              <a:t>Ipertrofia prostatica</a:t>
            </a:r>
          </a:p>
          <a:p>
            <a:endParaRPr lang="it-IT" sz="2400" dirty="0"/>
          </a:p>
          <a:p>
            <a:r>
              <a:rPr lang="it-IT" sz="2400" dirty="0"/>
              <a:t>Più cellule proliferanti, più rischio di cancro</a:t>
            </a:r>
          </a:p>
        </p:txBody>
      </p:sp>
      <p:pic>
        <p:nvPicPr>
          <p:cNvPr id="6" name="Picture 5">
            <a:extLst>
              <a:ext uri="{FF2B5EF4-FFF2-40B4-BE49-F238E27FC236}">
                <a16:creationId xmlns:a16="http://schemas.microsoft.com/office/drawing/2014/main" id="{41BFDAF5-BDDF-4976-A28A-FB9CF3A7AB9B}"/>
              </a:ext>
            </a:extLst>
          </p:cNvPr>
          <p:cNvPicPr>
            <a:picLocks noChangeAspect="1"/>
          </p:cNvPicPr>
          <p:nvPr/>
        </p:nvPicPr>
        <p:blipFill>
          <a:blip r:embed="rId5"/>
          <a:stretch>
            <a:fillRect/>
          </a:stretch>
        </p:blipFill>
        <p:spPr>
          <a:xfrm>
            <a:off x="7499102" y="1474801"/>
            <a:ext cx="3454874" cy="3286080"/>
          </a:xfrm>
          <a:prstGeom prst="rect">
            <a:avLst/>
          </a:prstGeom>
        </p:spPr>
      </p:pic>
      <p:sp>
        <p:nvSpPr>
          <p:cNvPr id="10" name="TextBox 9">
            <a:extLst>
              <a:ext uri="{FF2B5EF4-FFF2-40B4-BE49-F238E27FC236}">
                <a16:creationId xmlns:a16="http://schemas.microsoft.com/office/drawing/2014/main" id="{EE878E09-026E-45F5-BF92-CCA21B72EF92}"/>
              </a:ext>
            </a:extLst>
          </p:cNvPr>
          <p:cNvSpPr txBox="1"/>
          <p:nvPr/>
        </p:nvSpPr>
        <p:spPr>
          <a:xfrm>
            <a:off x="8163132" y="4947414"/>
            <a:ext cx="3340881" cy="1200329"/>
          </a:xfrm>
          <a:prstGeom prst="rect">
            <a:avLst/>
          </a:prstGeom>
          <a:noFill/>
        </p:spPr>
        <p:txBody>
          <a:bodyPr wrap="square" rtlCol="0">
            <a:spAutoFit/>
          </a:bodyPr>
          <a:lstStyle/>
          <a:p>
            <a:r>
              <a:rPr lang="it-IT" sz="2400" dirty="0"/>
              <a:t>Ipertrofia tiroidea</a:t>
            </a:r>
          </a:p>
          <a:p>
            <a:r>
              <a:rPr lang="it-IT" sz="2400" dirty="0"/>
              <a:t>Nodulare</a:t>
            </a:r>
          </a:p>
          <a:p>
            <a:r>
              <a:rPr lang="it-IT" sz="2400" dirty="0"/>
              <a:t>M. Di Basedow/Graves</a:t>
            </a:r>
          </a:p>
        </p:txBody>
      </p:sp>
    </p:spTree>
    <p:extLst>
      <p:ext uri="{BB962C8B-B14F-4D97-AF65-F5344CB8AC3E}">
        <p14:creationId xmlns:p14="http://schemas.microsoft.com/office/powerpoint/2010/main" val="2484005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CF67B-CF32-4AFA-AFEF-D9476FF16660}"/>
              </a:ext>
            </a:extLst>
          </p:cNvPr>
          <p:cNvSpPr txBox="1"/>
          <p:nvPr/>
        </p:nvSpPr>
        <p:spPr>
          <a:xfrm>
            <a:off x="199227" y="178793"/>
            <a:ext cx="4367665" cy="646331"/>
          </a:xfrm>
          <a:prstGeom prst="rect">
            <a:avLst/>
          </a:prstGeom>
          <a:noFill/>
        </p:spPr>
        <p:txBody>
          <a:bodyPr wrap="square" rtlCol="0">
            <a:spAutoFit/>
          </a:bodyPr>
          <a:lstStyle/>
          <a:p>
            <a:r>
              <a:rPr lang="it-IT" sz="3600" b="1" dirty="0">
                <a:solidFill>
                  <a:srgbClr val="0070C0"/>
                </a:solidFill>
              </a:rPr>
              <a:t>ATROFIA - ipotrofia</a:t>
            </a:r>
          </a:p>
        </p:txBody>
      </p:sp>
      <p:sp>
        <p:nvSpPr>
          <p:cNvPr id="4" name="TextBox 3">
            <a:extLst>
              <a:ext uri="{FF2B5EF4-FFF2-40B4-BE49-F238E27FC236}">
                <a16:creationId xmlns:a16="http://schemas.microsoft.com/office/drawing/2014/main" id="{A0C4CBA6-BED3-4215-A0B6-A14F12FF5DDB}"/>
              </a:ext>
            </a:extLst>
          </p:cNvPr>
          <p:cNvSpPr txBox="1"/>
          <p:nvPr/>
        </p:nvSpPr>
        <p:spPr>
          <a:xfrm>
            <a:off x="269467" y="825124"/>
            <a:ext cx="11009836" cy="954107"/>
          </a:xfrm>
          <a:prstGeom prst="rect">
            <a:avLst/>
          </a:prstGeom>
          <a:noFill/>
        </p:spPr>
        <p:txBody>
          <a:bodyPr wrap="square">
            <a:spAutoFit/>
          </a:bodyPr>
          <a:lstStyle/>
          <a:p>
            <a:r>
              <a:rPr lang="it-IT" sz="2800" dirty="0"/>
              <a:t>riduzione delle dimensioni di un organo o di un tessuto a causa di una diminuzione delle dimensioni e del numero di cellule</a:t>
            </a:r>
          </a:p>
        </p:txBody>
      </p:sp>
      <p:sp>
        <p:nvSpPr>
          <p:cNvPr id="5" name="TextBox 4">
            <a:extLst>
              <a:ext uri="{FF2B5EF4-FFF2-40B4-BE49-F238E27FC236}">
                <a16:creationId xmlns:a16="http://schemas.microsoft.com/office/drawing/2014/main" id="{2ADA0DDD-5563-49B5-B835-7E0A0FA9DF2F}"/>
              </a:ext>
            </a:extLst>
          </p:cNvPr>
          <p:cNvSpPr txBox="1"/>
          <p:nvPr/>
        </p:nvSpPr>
        <p:spPr>
          <a:xfrm>
            <a:off x="269467" y="2010063"/>
            <a:ext cx="8138809" cy="4154984"/>
          </a:xfrm>
          <a:prstGeom prst="rect">
            <a:avLst/>
          </a:prstGeom>
          <a:noFill/>
        </p:spPr>
        <p:txBody>
          <a:bodyPr wrap="square" rtlCol="0">
            <a:spAutoFit/>
          </a:bodyPr>
          <a:lstStyle/>
          <a:p>
            <a:r>
              <a:rPr lang="it-IT" sz="2400" dirty="0"/>
              <a:t>FISIOLOGICA: strutture embrionali, utero dopo il parto</a:t>
            </a:r>
          </a:p>
          <a:p>
            <a:r>
              <a:rPr lang="it-IT" sz="2400" dirty="0"/>
              <a:t>		timo nell’adulto</a:t>
            </a:r>
          </a:p>
          <a:p>
            <a:endParaRPr lang="it-IT" sz="2400" dirty="0"/>
          </a:p>
          <a:p>
            <a:r>
              <a:rPr lang="it-IT" sz="2400" dirty="0"/>
              <a:t>PATOLOGICA: 	Muscolare da disuso. </a:t>
            </a:r>
          </a:p>
          <a:p>
            <a:r>
              <a:rPr lang="it-IT" sz="2400" dirty="0"/>
              <a:t>		Muscolare da </a:t>
            </a:r>
            <a:r>
              <a:rPr lang="it-IT" sz="2400" dirty="0" err="1"/>
              <a:t>denervazione</a:t>
            </a:r>
            <a:r>
              <a:rPr lang="it-IT" sz="2400" dirty="0"/>
              <a:t>. Paralisi</a:t>
            </a:r>
          </a:p>
          <a:p>
            <a:r>
              <a:rPr lang="it-IT" sz="2400" dirty="0"/>
              <a:t>		Ischemica. Es. cervello per patologia vascolare</a:t>
            </a:r>
          </a:p>
          <a:p>
            <a:r>
              <a:rPr lang="it-IT" sz="2400" dirty="0"/>
              <a:t>		Da mancanza di nutrizione </a:t>
            </a:r>
            <a:br>
              <a:rPr lang="it-IT" sz="2400" dirty="0"/>
            </a:br>
            <a:r>
              <a:rPr lang="it-IT" sz="2400" dirty="0"/>
              <a:t>			(autofagia, poi atrofia/distrofia)</a:t>
            </a:r>
          </a:p>
          <a:p>
            <a:r>
              <a:rPr lang="it-IT" sz="2400" dirty="0"/>
              <a:t>		Da carenza endocrina.	 </a:t>
            </a:r>
            <a:br>
              <a:rPr lang="it-IT" sz="2400" dirty="0"/>
            </a:br>
            <a:r>
              <a:rPr lang="it-IT" sz="2400" dirty="0"/>
              <a:t>			Organi sessuali secondari in menopausa</a:t>
            </a:r>
          </a:p>
          <a:p>
            <a:endParaRPr lang="it-IT" sz="2400" dirty="0"/>
          </a:p>
        </p:txBody>
      </p:sp>
      <p:pic>
        <p:nvPicPr>
          <p:cNvPr id="6" name="Picture 5">
            <a:extLst>
              <a:ext uri="{FF2B5EF4-FFF2-40B4-BE49-F238E27FC236}">
                <a16:creationId xmlns:a16="http://schemas.microsoft.com/office/drawing/2014/main" id="{17412C72-4D36-2442-8E9B-B321F69C99B1}"/>
              </a:ext>
            </a:extLst>
          </p:cNvPr>
          <p:cNvPicPr>
            <a:picLocks noChangeAspect="1"/>
          </p:cNvPicPr>
          <p:nvPr/>
        </p:nvPicPr>
        <p:blipFill>
          <a:blip r:embed="rId2"/>
          <a:stretch>
            <a:fillRect/>
          </a:stretch>
        </p:blipFill>
        <p:spPr>
          <a:xfrm>
            <a:off x="8674676" y="2196974"/>
            <a:ext cx="3133502" cy="3686805"/>
          </a:xfrm>
          <a:prstGeom prst="rect">
            <a:avLst/>
          </a:prstGeom>
        </p:spPr>
      </p:pic>
      <p:cxnSp>
        <p:nvCxnSpPr>
          <p:cNvPr id="8" name="Straight Arrow Connector 7">
            <a:extLst>
              <a:ext uri="{FF2B5EF4-FFF2-40B4-BE49-F238E27FC236}">
                <a16:creationId xmlns:a16="http://schemas.microsoft.com/office/drawing/2014/main" id="{57863FFB-EF20-033A-999D-B910DEE5FACD}"/>
              </a:ext>
            </a:extLst>
          </p:cNvPr>
          <p:cNvCxnSpPr/>
          <p:nvPr/>
        </p:nvCxnSpPr>
        <p:spPr>
          <a:xfrm>
            <a:off x="5418083" y="3300248"/>
            <a:ext cx="31215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793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151417-9953-60E9-B50D-0216C0E096A8}"/>
              </a:ext>
            </a:extLst>
          </p:cNvPr>
          <p:cNvSpPr txBox="1"/>
          <p:nvPr/>
        </p:nvSpPr>
        <p:spPr>
          <a:xfrm>
            <a:off x="272747" y="94489"/>
            <a:ext cx="6977744" cy="584775"/>
          </a:xfrm>
          <a:prstGeom prst="rect">
            <a:avLst/>
          </a:prstGeom>
          <a:noFill/>
        </p:spPr>
        <p:txBody>
          <a:bodyPr wrap="none" rtlCol="0">
            <a:spAutoFit/>
          </a:bodyPr>
          <a:lstStyle/>
          <a:p>
            <a:r>
              <a:rPr lang="it-IT" sz="3200" dirty="0"/>
              <a:t>Atrofia nel cervello senile aterosclerotico</a:t>
            </a:r>
          </a:p>
        </p:txBody>
      </p:sp>
      <p:sp>
        <p:nvSpPr>
          <p:cNvPr id="7" name="TextBox 6">
            <a:extLst>
              <a:ext uri="{FF2B5EF4-FFF2-40B4-BE49-F238E27FC236}">
                <a16:creationId xmlns:a16="http://schemas.microsoft.com/office/drawing/2014/main" id="{23369B50-63E7-AE1E-F968-E08C5596974E}"/>
              </a:ext>
            </a:extLst>
          </p:cNvPr>
          <p:cNvSpPr txBox="1"/>
          <p:nvPr/>
        </p:nvSpPr>
        <p:spPr>
          <a:xfrm>
            <a:off x="441283" y="4974977"/>
            <a:ext cx="10317831" cy="1569660"/>
          </a:xfrm>
          <a:prstGeom prst="rect">
            <a:avLst/>
          </a:prstGeom>
          <a:noFill/>
        </p:spPr>
        <p:txBody>
          <a:bodyPr wrap="square" rtlCol="0">
            <a:spAutoFit/>
          </a:bodyPr>
          <a:lstStyle/>
          <a:p>
            <a:r>
              <a:rPr lang="it-IT" sz="2400" dirty="0"/>
              <a:t>Nella prima fase del processo atrofico le cellule e i tessuti presentano funzioni ridotte, ma la mortalità cellulare è minima.</a:t>
            </a:r>
          </a:p>
          <a:p>
            <a:r>
              <a:rPr lang="it-IT" sz="2400" dirty="0"/>
              <a:t>Può continuare fino al punto in cui le cellule risultano irreversibilmente danneggiate e muoiono, spesso per apoptosi.</a:t>
            </a:r>
          </a:p>
        </p:txBody>
      </p:sp>
      <p:sp>
        <p:nvSpPr>
          <p:cNvPr id="5" name="TextBox 4">
            <a:extLst>
              <a:ext uri="{FF2B5EF4-FFF2-40B4-BE49-F238E27FC236}">
                <a16:creationId xmlns:a16="http://schemas.microsoft.com/office/drawing/2014/main" id="{9BE35632-0815-9D85-F2F1-5B3BC5DE32A6}"/>
              </a:ext>
            </a:extLst>
          </p:cNvPr>
          <p:cNvSpPr txBox="1"/>
          <p:nvPr/>
        </p:nvSpPr>
        <p:spPr>
          <a:xfrm>
            <a:off x="7864086" y="1098193"/>
            <a:ext cx="3573250" cy="3046988"/>
          </a:xfrm>
          <a:prstGeom prst="rect">
            <a:avLst/>
          </a:prstGeom>
          <a:noFill/>
        </p:spPr>
        <p:txBody>
          <a:bodyPr wrap="square">
            <a:spAutoFit/>
          </a:bodyPr>
          <a:lstStyle/>
          <a:p>
            <a:r>
              <a:rPr lang="it-IT" sz="2400" dirty="0"/>
              <a:t>Residui </a:t>
            </a:r>
            <a:r>
              <a:rPr lang="it-IT" sz="2400" dirty="0" err="1"/>
              <a:t>indigeriti</a:t>
            </a:r>
            <a:r>
              <a:rPr lang="it-IT" sz="2400" dirty="0"/>
              <a:t> di autofagia possono rimanere nella cellula legata alla membrana come i granuli di </a:t>
            </a:r>
            <a:r>
              <a:rPr lang="it-IT" sz="2400" dirty="0" err="1"/>
              <a:t>lipofuscina</a:t>
            </a:r>
            <a:r>
              <a:rPr lang="it-IT" sz="2400" dirty="0"/>
              <a:t> che possono dare il quadro dell’atrofia bruna</a:t>
            </a:r>
          </a:p>
        </p:txBody>
      </p:sp>
      <p:pic>
        <p:nvPicPr>
          <p:cNvPr id="8" name="Picture 7">
            <a:extLst>
              <a:ext uri="{FF2B5EF4-FFF2-40B4-BE49-F238E27FC236}">
                <a16:creationId xmlns:a16="http://schemas.microsoft.com/office/drawing/2014/main" id="{43604A7A-1259-8CB9-9F4A-E7D5B31E9C1A}"/>
              </a:ext>
            </a:extLst>
          </p:cNvPr>
          <p:cNvPicPr>
            <a:picLocks noChangeAspect="1"/>
          </p:cNvPicPr>
          <p:nvPr/>
        </p:nvPicPr>
        <p:blipFill>
          <a:blip r:embed="rId2"/>
          <a:stretch>
            <a:fillRect/>
          </a:stretch>
        </p:blipFill>
        <p:spPr>
          <a:xfrm>
            <a:off x="365011" y="808723"/>
            <a:ext cx="5877947" cy="3815510"/>
          </a:xfrm>
          <a:prstGeom prst="rect">
            <a:avLst/>
          </a:prstGeom>
        </p:spPr>
      </p:pic>
    </p:spTree>
    <p:extLst>
      <p:ext uri="{BB962C8B-B14F-4D97-AF65-F5344CB8AC3E}">
        <p14:creationId xmlns:p14="http://schemas.microsoft.com/office/powerpoint/2010/main" val="2978523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209E4AC-C411-28C8-578A-0583D49193D2}"/>
              </a:ext>
            </a:extLst>
          </p:cNvPr>
          <p:cNvPicPr>
            <a:picLocks noChangeAspect="1"/>
          </p:cNvPicPr>
          <p:nvPr/>
        </p:nvPicPr>
        <p:blipFill>
          <a:blip r:embed="rId2"/>
          <a:stretch>
            <a:fillRect/>
          </a:stretch>
        </p:blipFill>
        <p:spPr>
          <a:xfrm>
            <a:off x="3191174" y="1249561"/>
            <a:ext cx="4498185" cy="4745865"/>
          </a:xfrm>
          <a:prstGeom prst="rect">
            <a:avLst/>
          </a:prstGeom>
        </p:spPr>
      </p:pic>
      <p:pic>
        <p:nvPicPr>
          <p:cNvPr id="5" name="Picture 4">
            <a:extLst>
              <a:ext uri="{FF2B5EF4-FFF2-40B4-BE49-F238E27FC236}">
                <a16:creationId xmlns:a16="http://schemas.microsoft.com/office/drawing/2014/main" id="{0FC3D252-46D2-2B1C-2135-B6381F9CC95D}"/>
              </a:ext>
            </a:extLst>
          </p:cNvPr>
          <p:cNvPicPr>
            <a:picLocks noChangeAspect="1"/>
          </p:cNvPicPr>
          <p:nvPr/>
        </p:nvPicPr>
        <p:blipFill>
          <a:blip r:embed="rId3"/>
          <a:stretch>
            <a:fillRect/>
          </a:stretch>
        </p:blipFill>
        <p:spPr>
          <a:xfrm>
            <a:off x="731248" y="1445495"/>
            <a:ext cx="1933845" cy="3781953"/>
          </a:xfrm>
          <a:prstGeom prst="rect">
            <a:avLst/>
          </a:prstGeom>
        </p:spPr>
      </p:pic>
    </p:spTree>
    <p:extLst>
      <p:ext uri="{BB962C8B-B14F-4D97-AF65-F5344CB8AC3E}">
        <p14:creationId xmlns:p14="http://schemas.microsoft.com/office/powerpoint/2010/main" val="7066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
            <a:extLst>
              <a:ext uri="{FF2B5EF4-FFF2-40B4-BE49-F238E27FC236}">
                <a16:creationId xmlns:a16="http://schemas.microsoft.com/office/drawing/2014/main" id="{C847EA8F-BA23-BA7B-D054-F5EB78C05801}"/>
              </a:ext>
            </a:extLst>
          </p:cNvPr>
          <p:cNvPicPr>
            <a:picLocks noChangeAspect="1"/>
          </p:cNvPicPr>
          <p:nvPr/>
        </p:nvPicPr>
        <p:blipFill>
          <a:blip r:embed="rId2">
            <a:extLst>
              <a:ext uri="{FF2B5EF4-FFF2-40B4-BE49-F238E27FC236}">
                <a16:creationId xmlns:lc="http://schemas.openxmlformats.org/drawingml/2006/lockedCanvas" xmlns:a16="http://schemas.microsoft.com/office/drawing/2014/main" xmlns:a14="http://schemas.microsoft.com/office/drawing/2010/main" xmlns:w="http://schemas.openxmlformats.org/wordprocessingml/2006/main" xmlns:w10="urn:schemas-microsoft-com:office:word" xmlns:v="urn:schemas-microsoft-com:vml" xmlns:o="urn:schemas-microsoft-com:office:office"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id="{8A8CEBF2-C265-4E6F-B78F-94C0C2CB1582}"/>
              </a:ext>
            </a:extLst>
          </a:blip>
          <a:stretch>
            <a:fillRect/>
          </a:stretch>
        </p:blipFill>
        <p:spPr>
          <a:xfrm>
            <a:off x="728132" y="590924"/>
            <a:ext cx="10307273" cy="6267076"/>
          </a:xfrm>
          <a:prstGeom prst="rect">
            <a:avLst/>
          </a:prstGeom>
        </p:spPr>
      </p:pic>
      <p:sp>
        <p:nvSpPr>
          <p:cNvPr id="9" name="TextBox 8">
            <a:extLst>
              <a:ext uri="{FF2B5EF4-FFF2-40B4-BE49-F238E27FC236}">
                <a16:creationId xmlns:a16="http://schemas.microsoft.com/office/drawing/2014/main" id="{15A264AC-44FB-1BF9-B4BE-92EE5E1B853C}"/>
              </a:ext>
            </a:extLst>
          </p:cNvPr>
          <p:cNvSpPr txBox="1"/>
          <p:nvPr/>
        </p:nvSpPr>
        <p:spPr>
          <a:xfrm rot="16200000">
            <a:off x="8171036" y="3136612"/>
            <a:ext cx="1018227" cy="584775"/>
          </a:xfrm>
          <a:prstGeom prst="rect">
            <a:avLst/>
          </a:prstGeom>
          <a:noFill/>
        </p:spPr>
        <p:txBody>
          <a:bodyPr wrap="none" rtlCol="0">
            <a:spAutoFit/>
          </a:bodyPr>
          <a:lstStyle/>
          <a:p>
            <a:r>
              <a:rPr lang="it-IT" sz="3200" dirty="0"/>
              <a:t>2020</a:t>
            </a:r>
          </a:p>
        </p:txBody>
      </p:sp>
      <p:cxnSp>
        <p:nvCxnSpPr>
          <p:cNvPr id="11" name="Straight Connector 10">
            <a:extLst>
              <a:ext uri="{FF2B5EF4-FFF2-40B4-BE49-F238E27FC236}">
                <a16:creationId xmlns:a16="http://schemas.microsoft.com/office/drawing/2014/main" id="{6AF47973-333E-B2C9-851F-66222662775A}"/>
              </a:ext>
            </a:extLst>
          </p:cNvPr>
          <p:cNvCxnSpPr/>
          <p:nvPr/>
        </p:nvCxnSpPr>
        <p:spPr>
          <a:xfrm>
            <a:off x="9098844" y="4018844"/>
            <a:ext cx="0" cy="5136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18C987-668B-5BD4-4595-C3A25631BD16}"/>
              </a:ext>
            </a:extLst>
          </p:cNvPr>
          <p:cNvSpPr txBox="1"/>
          <p:nvPr/>
        </p:nvSpPr>
        <p:spPr>
          <a:xfrm>
            <a:off x="9170276" y="4116990"/>
            <a:ext cx="2580290" cy="830997"/>
          </a:xfrm>
          <a:prstGeom prst="rect">
            <a:avLst/>
          </a:prstGeom>
          <a:noFill/>
        </p:spPr>
        <p:txBody>
          <a:bodyPr wrap="square" rtlCol="0">
            <a:spAutoFit/>
          </a:bodyPr>
          <a:lstStyle/>
          <a:p>
            <a:r>
              <a:rPr lang="it-IT" sz="2400" b="1" dirty="0"/>
              <a:t>Terapia genica approvata</a:t>
            </a:r>
          </a:p>
        </p:txBody>
      </p:sp>
    </p:spTree>
    <p:extLst>
      <p:ext uri="{BB962C8B-B14F-4D97-AF65-F5344CB8AC3E}">
        <p14:creationId xmlns:p14="http://schemas.microsoft.com/office/powerpoint/2010/main" val="3876111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D3757BF5-7907-2122-8236-DAA4160B8644}"/>
              </a:ext>
            </a:extLst>
          </p:cNvPr>
          <p:cNvSpPr txBox="1">
            <a:spLocks noChangeArrowheads="1"/>
          </p:cNvSpPr>
          <p:nvPr/>
        </p:nvSpPr>
        <p:spPr bwMode="auto">
          <a:xfrm>
            <a:off x="658813" y="785813"/>
            <a:ext cx="5040312"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CAUSE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senescenza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effetti ormonali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funzione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malnutrizione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t>
            </a:r>
            <a:r>
              <a:rPr lang="it-IT" altLang="it-IT" dirty="0" err="1">
                <a:latin typeface="Arial"/>
                <a:cs typeface="Arial" charset="0"/>
              </a:rPr>
              <a:t>denervazione</a:t>
            </a:r>
            <a:endParaRPr lang="it-IT" altLang="it-IT" dirty="0">
              <a:latin typeface="Arial"/>
              <a:cs typeface="Arial" charset="0"/>
            </a:endParaRPr>
          </a:p>
          <a:p>
            <a:pPr eaLnBrk="1" fontAlgn="base" hangingPunct="1">
              <a:spcBef>
                <a:spcPct val="50000"/>
              </a:spcBef>
              <a:spcAft>
                <a:spcPct val="0"/>
              </a:spcAft>
              <a:buFont typeface="Wingdings" pitchFamily="2" charset="2"/>
              <a:buChar char="v"/>
              <a:defRPr/>
            </a:pPr>
            <a:r>
              <a:rPr lang="it-IT" altLang="it-IT" dirty="0">
                <a:latin typeface="Arial"/>
                <a:cs typeface="Arial" charset="0"/>
              </a:rPr>
              <a:t> ipossia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meccanismi immunitari</a:t>
            </a:r>
          </a:p>
        </p:txBody>
      </p:sp>
      <p:sp>
        <p:nvSpPr>
          <p:cNvPr id="5" name="Text Box 3">
            <a:extLst>
              <a:ext uri="{FF2B5EF4-FFF2-40B4-BE49-F238E27FC236}">
                <a16:creationId xmlns:a16="http://schemas.microsoft.com/office/drawing/2014/main" id="{DF3C4D4A-62A0-52B8-1F44-E6F5FADA65A0}"/>
              </a:ext>
            </a:extLst>
          </p:cNvPr>
          <p:cNvSpPr txBox="1">
            <a:spLocks noChangeArrowheads="1"/>
          </p:cNvSpPr>
          <p:nvPr/>
        </p:nvSpPr>
        <p:spPr bwMode="auto">
          <a:xfrm>
            <a:off x="6492875" y="785813"/>
            <a:ext cx="5040312"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defRPr/>
            </a:pPr>
            <a:r>
              <a:rPr lang="it-IT" altLang="it-IT" dirty="0">
                <a:latin typeface="Arial"/>
                <a:cs typeface="Arial" charset="0"/>
              </a:rPr>
              <a:t>MECCANISMI</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ridotta produzione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digestione di proteine</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autofagia</a:t>
            </a:r>
          </a:p>
          <a:p>
            <a:pPr eaLnBrk="1" fontAlgn="base" hangingPunct="1">
              <a:spcBef>
                <a:spcPct val="50000"/>
              </a:spcBef>
              <a:spcAft>
                <a:spcPct val="0"/>
              </a:spcAft>
              <a:buFont typeface="Wingdings" pitchFamily="2" charset="2"/>
              <a:buChar char="v"/>
              <a:defRPr/>
            </a:pPr>
            <a:r>
              <a:rPr lang="it-IT" altLang="it-IT" dirty="0">
                <a:latin typeface="Arial"/>
                <a:cs typeface="Arial" charset="0"/>
              </a:rPr>
              <a:t> apoptosi</a:t>
            </a:r>
          </a:p>
        </p:txBody>
      </p:sp>
    </p:spTree>
    <p:extLst>
      <p:ext uri="{BB962C8B-B14F-4D97-AF65-F5344CB8AC3E}">
        <p14:creationId xmlns:p14="http://schemas.microsoft.com/office/powerpoint/2010/main" val="604993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3"/>
          <p:cNvSpPr txBox="1">
            <a:spLocks noChangeArrowheads="1"/>
          </p:cNvSpPr>
          <p:nvPr/>
        </p:nvSpPr>
        <p:spPr bwMode="auto">
          <a:xfrm>
            <a:off x="262759" y="339919"/>
            <a:ext cx="11787351"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riduzione delle masse muscolari associata a senescenza e/o riduzione del movimento</a:t>
            </a:r>
          </a:p>
          <a:p>
            <a:pPr eaLnBrk="1" fontAlgn="base" hangingPunct="1">
              <a:lnSpc>
                <a:spcPts val="2800"/>
              </a:lnSpc>
              <a:spcBef>
                <a:spcPct val="50000"/>
              </a:spcBef>
              <a:spcAft>
                <a:spcPct val="0"/>
              </a:spcAft>
              <a:buNone/>
              <a:defRPr/>
            </a:pPr>
            <a:r>
              <a:rPr lang="it-IT" altLang="it-IT" sz="2600" dirty="0">
                <a:latin typeface="Arial"/>
                <a:cs typeface="Arial" charset="0"/>
              </a:rPr>
              <a:t>Atrofia </a:t>
            </a:r>
            <a:r>
              <a:rPr lang="it-IT" altLang="it-IT" sz="2600" b="1" dirty="0">
                <a:latin typeface="Arial"/>
                <a:cs typeface="Arial" charset="0"/>
              </a:rPr>
              <a:t>fisiologica</a:t>
            </a:r>
            <a:r>
              <a:rPr lang="it-IT" altLang="it-IT" sz="2600" dirty="0">
                <a:latin typeface="Arial"/>
                <a:cs typeface="Arial" charset="0"/>
              </a:rPr>
              <a:t> del timo post-pubertà</a:t>
            </a:r>
          </a:p>
        </p:txBody>
      </p:sp>
      <p:pic>
        <p:nvPicPr>
          <p:cNvPr id="4" name="Picture 3">
            <a:extLst>
              <a:ext uri="{FF2B5EF4-FFF2-40B4-BE49-F238E27FC236}">
                <a16:creationId xmlns:a16="http://schemas.microsoft.com/office/drawing/2014/main" id="{A9205C51-C9B3-2C4A-5C8F-85FE2F150D0E}"/>
              </a:ext>
            </a:extLst>
          </p:cNvPr>
          <p:cNvPicPr>
            <a:picLocks noChangeAspect="1"/>
          </p:cNvPicPr>
          <p:nvPr/>
        </p:nvPicPr>
        <p:blipFill>
          <a:blip r:embed="rId2"/>
          <a:stretch>
            <a:fillRect/>
          </a:stretch>
        </p:blipFill>
        <p:spPr>
          <a:xfrm>
            <a:off x="2286961" y="1709525"/>
            <a:ext cx="6715524" cy="4807958"/>
          </a:xfrm>
          <a:prstGeom prst="rect">
            <a:avLst/>
          </a:prstGeom>
        </p:spPr>
      </p:pic>
    </p:spTree>
    <p:extLst>
      <p:ext uri="{BB962C8B-B14F-4D97-AF65-F5344CB8AC3E}">
        <p14:creationId xmlns:p14="http://schemas.microsoft.com/office/powerpoint/2010/main" val="2281066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E3425-0713-A412-06A1-46347178E393}"/>
              </a:ext>
            </a:extLst>
          </p:cNvPr>
          <p:cNvSpPr txBox="1"/>
          <p:nvPr/>
        </p:nvSpPr>
        <p:spPr>
          <a:xfrm>
            <a:off x="161248" y="150095"/>
            <a:ext cx="11877537" cy="1077218"/>
          </a:xfrm>
          <a:prstGeom prst="rect">
            <a:avLst/>
          </a:prstGeom>
          <a:noFill/>
        </p:spPr>
        <p:txBody>
          <a:bodyPr wrap="square" rtlCol="0">
            <a:spAutoFit/>
          </a:bodyPr>
          <a:lstStyle/>
          <a:p>
            <a:r>
              <a:rPr lang="it-IT" sz="3200" b="1" dirty="0">
                <a:solidFill>
                  <a:srgbClr val="0070C0"/>
                </a:solidFill>
              </a:rPr>
              <a:t>Prima di andare danneggiarsi irreversibilmente</a:t>
            </a:r>
          </a:p>
          <a:p>
            <a:r>
              <a:rPr lang="it-IT" sz="3200" b="1" dirty="0">
                <a:solidFill>
                  <a:srgbClr val="0070C0"/>
                </a:solidFill>
              </a:rPr>
              <a:t>-&gt; provare a tirare la cinghia</a:t>
            </a:r>
          </a:p>
        </p:txBody>
      </p:sp>
      <p:pic>
        <p:nvPicPr>
          <p:cNvPr id="4" name="Picture 3">
            <a:extLst>
              <a:ext uri="{FF2B5EF4-FFF2-40B4-BE49-F238E27FC236}">
                <a16:creationId xmlns:a16="http://schemas.microsoft.com/office/drawing/2014/main" id="{C1635C92-8B2D-1A8B-1D66-B581D6F1EC4E}"/>
              </a:ext>
            </a:extLst>
          </p:cNvPr>
          <p:cNvPicPr>
            <a:picLocks noChangeAspect="1"/>
          </p:cNvPicPr>
          <p:nvPr/>
        </p:nvPicPr>
        <p:blipFill>
          <a:blip r:embed="rId2"/>
          <a:stretch>
            <a:fillRect/>
          </a:stretch>
        </p:blipFill>
        <p:spPr>
          <a:xfrm>
            <a:off x="4309813" y="1647576"/>
            <a:ext cx="3572374" cy="3562847"/>
          </a:xfrm>
          <a:prstGeom prst="rect">
            <a:avLst/>
          </a:prstGeom>
        </p:spPr>
      </p:pic>
    </p:spTree>
    <p:extLst>
      <p:ext uri="{BB962C8B-B14F-4D97-AF65-F5344CB8AC3E}">
        <p14:creationId xmlns:p14="http://schemas.microsoft.com/office/powerpoint/2010/main" val="253350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32E3A7-E9BE-57E3-3C47-8F39D4A99858}"/>
              </a:ext>
            </a:extLst>
          </p:cNvPr>
          <p:cNvPicPr>
            <a:picLocks noChangeAspect="1"/>
          </p:cNvPicPr>
          <p:nvPr/>
        </p:nvPicPr>
        <p:blipFill>
          <a:blip r:embed="rId2"/>
          <a:stretch>
            <a:fillRect/>
          </a:stretch>
        </p:blipFill>
        <p:spPr>
          <a:xfrm>
            <a:off x="460324" y="478121"/>
            <a:ext cx="3391373" cy="52966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3632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4B9064-46F8-E465-9B29-1A64519F75B8}"/>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7D3C4B01-6E26-E3AF-99AA-2FE67B48EF22}"/>
              </a:ext>
            </a:extLst>
          </p:cNvPr>
          <p:cNvSpPr txBox="1"/>
          <p:nvPr/>
        </p:nvSpPr>
        <p:spPr>
          <a:xfrm>
            <a:off x="488985" y="949095"/>
            <a:ext cx="11065707" cy="3108543"/>
          </a:xfrm>
          <a:prstGeom prst="rect">
            <a:avLst/>
          </a:prstGeom>
          <a:noFill/>
        </p:spPr>
        <p:txBody>
          <a:bodyPr wrap="square" rtlCol="0">
            <a:spAutoFit/>
          </a:bodyPr>
          <a:lstStyle/>
          <a:p>
            <a:r>
              <a:rPr lang="it-IT" sz="2800" dirty="0"/>
              <a:t>Via </a:t>
            </a:r>
            <a:r>
              <a:rPr lang="it-IT" sz="2800" b="1" dirty="0"/>
              <a:t>ubiquitina-proteasoma</a:t>
            </a:r>
            <a:r>
              <a:rPr lang="it-IT" sz="2800" dirty="0"/>
              <a:t> </a:t>
            </a:r>
          </a:p>
          <a:p>
            <a:r>
              <a:rPr lang="it-IT" sz="2800" dirty="0"/>
              <a:t>ubiquitina </a:t>
            </a:r>
            <a:r>
              <a:rPr lang="it-IT" sz="2800" dirty="0" err="1"/>
              <a:t>ligasi</a:t>
            </a:r>
            <a:r>
              <a:rPr lang="it-IT" sz="2800" dirty="0"/>
              <a:t>, che legano il piccolo peptide ubiquitina alle proteine cellulari e le marcano per la degradazione nei proteasomi.</a:t>
            </a:r>
          </a:p>
          <a:p>
            <a:endParaRPr lang="it-IT" sz="2800" dirty="0"/>
          </a:p>
          <a:p>
            <a:r>
              <a:rPr lang="it-IT" sz="2800" dirty="0"/>
              <a:t>L’</a:t>
            </a:r>
            <a:r>
              <a:rPr lang="it-IT" sz="2800" b="1" dirty="0"/>
              <a:t>autofagia</a:t>
            </a:r>
            <a:r>
              <a:rPr lang="it-IT" sz="2800" dirty="0"/>
              <a:t>: la cellula “affamata” si nutre dei propri componenti nel tentativo di ridurre la domanda di sostanze nutritive per equilibrare la riduzione dell’apporto energetico. </a:t>
            </a:r>
          </a:p>
        </p:txBody>
      </p:sp>
    </p:spTree>
    <p:extLst>
      <p:ext uri="{BB962C8B-B14F-4D97-AF65-F5344CB8AC3E}">
        <p14:creationId xmlns:p14="http://schemas.microsoft.com/office/powerpoint/2010/main" val="1310251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91C8-CE8C-2197-F000-15A54CB2EE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864D09-2294-0E2B-C44C-25C13B5ED583}"/>
              </a:ext>
            </a:extLst>
          </p:cNvPr>
          <p:cNvSpPr txBox="1"/>
          <p:nvPr/>
        </p:nvSpPr>
        <p:spPr>
          <a:xfrm>
            <a:off x="161248" y="150095"/>
            <a:ext cx="9455717" cy="584775"/>
          </a:xfrm>
          <a:prstGeom prst="rect">
            <a:avLst/>
          </a:prstGeom>
          <a:noFill/>
        </p:spPr>
        <p:txBody>
          <a:bodyPr wrap="square" rtlCol="0">
            <a:spAutoFit/>
          </a:bodyPr>
          <a:lstStyle/>
          <a:p>
            <a:r>
              <a:rPr lang="it-IT" sz="3200" b="1" dirty="0">
                <a:solidFill>
                  <a:srgbClr val="0070C0"/>
                </a:solidFill>
              </a:rPr>
              <a:t>DEGRADAZIONE PROTEICA E AUTOFAGIA</a:t>
            </a:r>
          </a:p>
        </p:txBody>
      </p:sp>
      <p:sp>
        <p:nvSpPr>
          <p:cNvPr id="3" name="TextBox 2">
            <a:extLst>
              <a:ext uri="{FF2B5EF4-FFF2-40B4-BE49-F238E27FC236}">
                <a16:creationId xmlns:a16="http://schemas.microsoft.com/office/drawing/2014/main" id="{61A5CF24-07CD-6DCE-811B-A8542F215207}"/>
              </a:ext>
            </a:extLst>
          </p:cNvPr>
          <p:cNvSpPr txBox="1"/>
          <p:nvPr/>
        </p:nvSpPr>
        <p:spPr>
          <a:xfrm>
            <a:off x="229565" y="797510"/>
            <a:ext cx="11636614" cy="1384995"/>
          </a:xfrm>
          <a:prstGeom prst="rect">
            <a:avLst/>
          </a:prstGeom>
          <a:noFill/>
        </p:spPr>
        <p:txBody>
          <a:bodyPr wrap="square" rtlCol="0">
            <a:spAutoFit/>
          </a:bodyPr>
          <a:lstStyle/>
          <a:p>
            <a:r>
              <a:rPr lang="it-IT" sz="2800" dirty="0"/>
              <a:t>La percezione dello stato nutritivo nella cellula dipende anche dal mutamento di richieste energetiche per svolgere compiti funzionali ed è finemente regolata dalla via di segnale PI3k-AKT-mTOR</a:t>
            </a:r>
          </a:p>
        </p:txBody>
      </p:sp>
      <p:sp>
        <p:nvSpPr>
          <p:cNvPr id="4" name="Oval 3">
            <a:extLst>
              <a:ext uri="{FF2B5EF4-FFF2-40B4-BE49-F238E27FC236}">
                <a16:creationId xmlns:a16="http://schemas.microsoft.com/office/drawing/2014/main" id="{0937AB4E-F788-79CC-4E31-58A1D50E072A}"/>
              </a:ext>
            </a:extLst>
          </p:cNvPr>
          <p:cNvSpPr/>
          <p:nvPr/>
        </p:nvSpPr>
        <p:spPr>
          <a:xfrm>
            <a:off x="3080599" y="2551221"/>
            <a:ext cx="3750507" cy="3750507"/>
          </a:xfrm>
          <a:custGeom>
            <a:avLst/>
            <a:gdLst>
              <a:gd name="csX0" fmla="*/ 0 w 3750507"/>
              <a:gd name="csY0" fmla="*/ 1875254 h 3750507"/>
              <a:gd name="csX1" fmla="*/ 1875254 w 3750507"/>
              <a:gd name="csY1" fmla="*/ 0 h 3750507"/>
              <a:gd name="csX2" fmla="*/ 3750508 w 3750507"/>
              <a:gd name="csY2" fmla="*/ 1875254 h 3750507"/>
              <a:gd name="csX3" fmla="*/ 1875254 w 3750507"/>
              <a:gd name="csY3" fmla="*/ 3750508 h 3750507"/>
              <a:gd name="csX4" fmla="*/ 0 w 3750507"/>
              <a:gd name="csY4" fmla="*/ 1875254 h 3750507"/>
            </a:gdLst>
            <a:ahLst/>
            <a:cxnLst>
              <a:cxn ang="0">
                <a:pos x="csX0" y="csY0"/>
              </a:cxn>
              <a:cxn ang="0">
                <a:pos x="csX1" y="csY1"/>
              </a:cxn>
              <a:cxn ang="0">
                <a:pos x="csX2" y="csY2"/>
              </a:cxn>
              <a:cxn ang="0">
                <a:pos x="csX3" y="csY3"/>
              </a:cxn>
              <a:cxn ang="0">
                <a:pos x="csX4" y="csY4"/>
              </a:cxn>
            </a:cxnLst>
            <a:rect l="l" t="t" r="r" b="b"/>
            <a:pathLst>
              <a:path w="3750507" h="3750507" extrusionOk="0">
                <a:moveTo>
                  <a:pt x="0" y="1875254"/>
                </a:moveTo>
                <a:cubicBezTo>
                  <a:pt x="-147599" y="812204"/>
                  <a:pt x="620123" y="-23228"/>
                  <a:pt x="1875254" y="0"/>
                </a:cubicBezTo>
                <a:cubicBezTo>
                  <a:pt x="2843960" y="174057"/>
                  <a:pt x="3711996" y="806854"/>
                  <a:pt x="3750508" y="1875254"/>
                </a:cubicBezTo>
                <a:cubicBezTo>
                  <a:pt x="3916867" y="2792205"/>
                  <a:pt x="2984895" y="3744159"/>
                  <a:pt x="1875254" y="3750508"/>
                </a:cubicBezTo>
                <a:cubicBezTo>
                  <a:pt x="800652" y="3509596"/>
                  <a:pt x="-91088" y="3135680"/>
                  <a:pt x="0" y="1875254"/>
                </a:cubicBezTo>
                <a:close/>
              </a:path>
            </a:pathLst>
          </a:custGeom>
          <a:noFill/>
          <a:ln w="38100">
            <a:extLst>
              <a:ext uri="{C807C97D-BFC1-408E-A445-0C87EB9F89A2}">
                <ask:lineSketchStyleProps xmlns:ask="http://schemas.microsoft.com/office/drawing/2018/sketchyshapes" sd="2112297733">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Arrow: Right 4">
            <a:extLst>
              <a:ext uri="{FF2B5EF4-FFF2-40B4-BE49-F238E27FC236}">
                <a16:creationId xmlns:a16="http://schemas.microsoft.com/office/drawing/2014/main" id="{7A50A4DC-9BDA-9E83-D73B-59797A71761F}"/>
              </a:ext>
            </a:extLst>
          </p:cNvPr>
          <p:cNvSpPr/>
          <p:nvPr/>
        </p:nvSpPr>
        <p:spPr>
          <a:xfrm rot="15939723">
            <a:off x="3620038" y="3899749"/>
            <a:ext cx="547662" cy="352068"/>
          </a:xfrm>
          <a:custGeom>
            <a:avLst/>
            <a:gdLst>
              <a:gd name="csX0" fmla="*/ 0 w 547662"/>
              <a:gd name="csY0" fmla="*/ 88017 h 352068"/>
              <a:gd name="csX1" fmla="*/ 371628 w 547662"/>
              <a:gd name="csY1" fmla="*/ 88017 h 352068"/>
              <a:gd name="csX2" fmla="*/ 371628 w 547662"/>
              <a:gd name="csY2" fmla="*/ 0 h 352068"/>
              <a:gd name="csX3" fmla="*/ 547662 w 547662"/>
              <a:gd name="csY3" fmla="*/ 176034 h 352068"/>
              <a:gd name="csX4" fmla="*/ 371628 w 547662"/>
              <a:gd name="csY4" fmla="*/ 352068 h 352068"/>
              <a:gd name="csX5" fmla="*/ 371628 w 547662"/>
              <a:gd name="csY5" fmla="*/ 264051 h 352068"/>
              <a:gd name="csX6" fmla="*/ 0 w 547662"/>
              <a:gd name="csY6" fmla="*/ 264051 h 352068"/>
              <a:gd name="csX7" fmla="*/ 0 w 547662"/>
              <a:gd name="csY7" fmla="*/ 88017 h 35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1FF6D240-3400-7EC6-F992-AA33D9EFD6CB}"/>
              </a:ext>
            </a:extLst>
          </p:cNvPr>
          <p:cNvSpPr txBox="1"/>
          <p:nvPr/>
        </p:nvSpPr>
        <p:spPr>
          <a:xfrm>
            <a:off x="1611292" y="2755535"/>
            <a:ext cx="1610636" cy="923330"/>
          </a:xfrm>
          <a:prstGeom prst="rect">
            <a:avLst/>
          </a:prstGeom>
          <a:noFill/>
        </p:spPr>
        <p:txBody>
          <a:bodyPr wrap="square" rtlCol="0">
            <a:spAutoFit/>
          </a:bodyPr>
          <a:lstStyle/>
          <a:p>
            <a:r>
              <a:rPr lang="en-US" b="1" dirty="0" err="1">
                <a:latin typeface="Comic Sans MS" panose="030F0702030302020204" pitchFamily="66" charset="0"/>
              </a:rPr>
              <a:t>Segnali</a:t>
            </a:r>
            <a:r>
              <a:rPr lang="en-US" b="1" dirty="0">
                <a:latin typeface="Comic Sans MS" panose="030F0702030302020204" pitchFamily="66" charset="0"/>
              </a:rPr>
              <a:t> </a:t>
            </a:r>
            <a:r>
              <a:rPr lang="en-US" b="1" dirty="0" err="1">
                <a:latin typeface="Comic Sans MS" panose="030F0702030302020204" pitchFamily="66" charset="0"/>
              </a:rPr>
              <a:t>diattivazione</a:t>
            </a:r>
            <a:r>
              <a:rPr lang="en-US" b="1" dirty="0">
                <a:latin typeface="Comic Sans MS" panose="030F0702030302020204" pitchFamily="66" charset="0"/>
              </a:rPr>
              <a:t> </a:t>
            </a:r>
            <a:r>
              <a:rPr lang="en-US" b="1" dirty="0" err="1">
                <a:latin typeface="Comic Sans MS" panose="030F0702030302020204" pitchFamily="66" charset="0"/>
              </a:rPr>
              <a:t>crescita</a:t>
            </a:r>
            <a:endParaRPr lang="it-IT" b="1" dirty="0">
              <a:latin typeface="Comic Sans MS" panose="030F0702030302020204" pitchFamily="66" charset="0"/>
            </a:endParaRPr>
          </a:p>
        </p:txBody>
      </p:sp>
      <p:sp>
        <p:nvSpPr>
          <p:cNvPr id="7" name="Oval 6">
            <a:extLst>
              <a:ext uri="{FF2B5EF4-FFF2-40B4-BE49-F238E27FC236}">
                <a16:creationId xmlns:a16="http://schemas.microsoft.com/office/drawing/2014/main" id="{406C3359-1513-4B12-94AD-1D56DC227DF9}"/>
              </a:ext>
            </a:extLst>
          </p:cNvPr>
          <p:cNvSpPr/>
          <p:nvPr/>
        </p:nvSpPr>
        <p:spPr>
          <a:xfrm>
            <a:off x="5178340" y="4358691"/>
            <a:ext cx="1412306" cy="1351090"/>
          </a:xfrm>
          <a:custGeom>
            <a:avLst/>
            <a:gdLst>
              <a:gd name="csX0" fmla="*/ 0 w 1412306"/>
              <a:gd name="csY0" fmla="*/ 675545 h 1351090"/>
              <a:gd name="csX1" fmla="*/ 706153 w 1412306"/>
              <a:gd name="csY1" fmla="*/ 0 h 1351090"/>
              <a:gd name="csX2" fmla="*/ 1412306 w 1412306"/>
              <a:gd name="csY2" fmla="*/ 675545 h 1351090"/>
              <a:gd name="csX3" fmla="*/ 706153 w 1412306"/>
              <a:gd name="csY3" fmla="*/ 1351090 h 1351090"/>
              <a:gd name="csX4" fmla="*/ 0 w 1412306"/>
              <a:gd name="csY4" fmla="*/ 675545 h 1351090"/>
            </a:gdLst>
            <a:ahLst/>
            <a:cxnLst>
              <a:cxn ang="0">
                <a:pos x="csX0" y="csY0"/>
              </a:cxn>
              <a:cxn ang="0">
                <a:pos x="csX1" y="csY1"/>
              </a:cxn>
              <a:cxn ang="0">
                <a:pos x="csX2" y="csY2"/>
              </a:cxn>
              <a:cxn ang="0">
                <a:pos x="csX3" y="csY3"/>
              </a:cxn>
              <a:cxn ang="0">
                <a:pos x="csX4" y="csY4"/>
              </a:cxn>
            </a:cxnLst>
            <a:rect l="l" t="t" r="r" b="b"/>
            <a:pathLst>
              <a:path w="1412306" h="1351090" extrusionOk="0">
                <a:moveTo>
                  <a:pt x="0" y="675545"/>
                </a:moveTo>
                <a:cubicBezTo>
                  <a:pt x="72877" y="268683"/>
                  <a:pt x="308062" y="-41476"/>
                  <a:pt x="706153" y="0"/>
                </a:cubicBezTo>
                <a:cubicBezTo>
                  <a:pt x="1055948" y="-42990"/>
                  <a:pt x="1402234" y="246820"/>
                  <a:pt x="1412306" y="675545"/>
                </a:cubicBezTo>
                <a:cubicBezTo>
                  <a:pt x="1377404" y="1126390"/>
                  <a:pt x="1118725" y="1364613"/>
                  <a:pt x="706153" y="1351090"/>
                </a:cubicBezTo>
                <a:cubicBezTo>
                  <a:pt x="258061" y="1321233"/>
                  <a:pt x="13564" y="1087035"/>
                  <a:pt x="0" y="675545"/>
                </a:cubicBezTo>
                <a:close/>
              </a:path>
            </a:pathLst>
          </a:custGeom>
          <a:noFill/>
          <a:ln w="28575">
            <a:extLst>
              <a:ext uri="{C807C97D-BFC1-408E-A445-0C87EB9F89A2}">
                <ask:lineSketchStyleProps xmlns:ask="http://schemas.microsoft.com/office/drawing/2018/sketchyshapes" sd="3591709340">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Arrow: Right 7">
            <a:extLst>
              <a:ext uri="{FF2B5EF4-FFF2-40B4-BE49-F238E27FC236}">
                <a16:creationId xmlns:a16="http://schemas.microsoft.com/office/drawing/2014/main" id="{13941D62-761C-47BC-3238-47909FC9734E}"/>
              </a:ext>
            </a:extLst>
          </p:cNvPr>
          <p:cNvSpPr/>
          <p:nvPr/>
        </p:nvSpPr>
        <p:spPr>
          <a:xfrm>
            <a:off x="2926445" y="3389333"/>
            <a:ext cx="547662" cy="352068"/>
          </a:xfrm>
          <a:custGeom>
            <a:avLst/>
            <a:gdLst>
              <a:gd name="csX0" fmla="*/ 0 w 547662"/>
              <a:gd name="csY0" fmla="*/ 88017 h 352068"/>
              <a:gd name="csX1" fmla="*/ 371628 w 547662"/>
              <a:gd name="csY1" fmla="*/ 88017 h 352068"/>
              <a:gd name="csX2" fmla="*/ 371628 w 547662"/>
              <a:gd name="csY2" fmla="*/ 0 h 352068"/>
              <a:gd name="csX3" fmla="*/ 547662 w 547662"/>
              <a:gd name="csY3" fmla="*/ 176034 h 352068"/>
              <a:gd name="csX4" fmla="*/ 371628 w 547662"/>
              <a:gd name="csY4" fmla="*/ 352068 h 352068"/>
              <a:gd name="csX5" fmla="*/ 371628 w 547662"/>
              <a:gd name="csY5" fmla="*/ 264051 h 352068"/>
              <a:gd name="csX6" fmla="*/ 0 w 547662"/>
              <a:gd name="csY6" fmla="*/ 264051 h 352068"/>
              <a:gd name="csX7" fmla="*/ 0 w 547662"/>
              <a:gd name="csY7" fmla="*/ 88017 h 35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1622E527-B81C-4946-F3EB-6AC29E64DC39}"/>
              </a:ext>
            </a:extLst>
          </p:cNvPr>
          <p:cNvSpPr txBox="1"/>
          <p:nvPr/>
        </p:nvSpPr>
        <p:spPr>
          <a:xfrm>
            <a:off x="3169910" y="4489830"/>
            <a:ext cx="1610636" cy="646331"/>
          </a:xfrm>
          <a:prstGeom prst="rect">
            <a:avLst/>
          </a:prstGeom>
          <a:noFill/>
        </p:spPr>
        <p:txBody>
          <a:bodyPr wrap="square" rtlCol="0">
            <a:spAutoFit/>
          </a:bodyPr>
          <a:lstStyle/>
          <a:p>
            <a:r>
              <a:rPr lang="en-US" b="1" dirty="0" err="1">
                <a:latin typeface="Comic Sans MS" panose="030F0702030302020204" pitchFamily="66" charset="0"/>
              </a:rPr>
              <a:t>Disponibilità</a:t>
            </a:r>
            <a:r>
              <a:rPr lang="en-US" b="1" dirty="0">
                <a:latin typeface="Comic Sans MS" panose="030F0702030302020204" pitchFamily="66" charset="0"/>
              </a:rPr>
              <a:t> di </a:t>
            </a:r>
            <a:r>
              <a:rPr lang="en-US" b="1" dirty="0" err="1">
                <a:latin typeface="Comic Sans MS" panose="030F0702030302020204" pitchFamily="66" charset="0"/>
              </a:rPr>
              <a:t>nutrienti</a:t>
            </a:r>
            <a:endParaRPr lang="it-IT" b="1" dirty="0">
              <a:latin typeface="Comic Sans MS" panose="030F0702030302020204" pitchFamily="66" charset="0"/>
            </a:endParaRPr>
          </a:p>
        </p:txBody>
      </p:sp>
      <p:sp>
        <p:nvSpPr>
          <p:cNvPr id="10" name="TextBox 9">
            <a:extLst>
              <a:ext uri="{FF2B5EF4-FFF2-40B4-BE49-F238E27FC236}">
                <a16:creationId xmlns:a16="http://schemas.microsoft.com/office/drawing/2014/main" id="{FB42E086-AA87-E885-83B4-DA620DFA6ADC}"/>
              </a:ext>
            </a:extLst>
          </p:cNvPr>
          <p:cNvSpPr txBox="1"/>
          <p:nvPr/>
        </p:nvSpPr>
        <p:spPr>
          <a:xfrm>
            <a:off x="3513225" y="3362186"/>
            <a:ext cx="2438711" cy="369332"/>
          </a:xfrm>
          <a:prstGeom prst="rect">
            <a:avLst/>
          </a:prstGeom>
          <a:noFill/>
        </p:spPr>
        <p:txBody>
          <a:bodyPr wrap="square" rtlCol="0">
            <a:spAutoFit/>
          </a:bodyPr>
          <a:lstStyle/>
          <a:p>
            <a:r>
              <a:rPr lang="en-US" b="1" dirty="0">
                <a:latin typeface="Comic Sans MS" panose="030F0702030302020204" pitchFamily="66" charset="0"/>
              </a:rPr>
              <a:t>PI3K-AKT-mTOR</a:t>
            </a:r>
            <a:endParaRPr lang="it-IT" b="1" dirty="0">
              <a:latin typeface="Comic Sans MS" panose="030F0702030302020204" pitchFamily="66" charset="0"/>
            </a:endParaRPr>
          </a:p>
        </p:txBody>
      </p:sp>
      <p:sp>
        <p:nvSpPr>
          <p:cNvPr id="11" name="Arrow: Right 10">
            <a:extLst>
              <a:ext uri="{FF2B5EF4-FFF2-40B4-BE49-F238E27FC236}">
                <a16:creationId xmlns:a16="http://schemas.microsoft.com/office/drawing/2014/main" id="{9DC84F0E-8C25-2776-8B66-07164913D705}"/>
              </a:ext>
            </a:extLst>
          </p:cNvPr>
          <p:cNvSpPr/>
          <p:nvPr/>
        </p:nvSpPr>
        <p:spPr>
          <a:xfrm rot="3009185">
            <a:off x="5062098" y="3859628"/>
            <a:ext cx="547662" cy="352068"/>
          </a:xfrm>
          <a:custGeom>
            <a:avLst/>
            <a:gdLst>
              <a:gd name="csX0" fmla="*/ 0 w 547662"/>
              <a:gd name="csY0" fmla="*/ 88017 h 352068"/>
              <a:gd name="csX1" fmla="*/ 371628 w 547662"/>
              <a:gd name="csY1" fmla="*/ 88017 h 352068"/>
              <a:gd name="csX2" fmla="*/ 371628 w 547662"/>
              <a:gd name="csY2" fmla="*/ 0 h 352068"/>
              <a:gd name="csX3" fmla="*/ 547662 w 547662"/>
              <a:gd name="csY3" fmla="*/ 176034 h 352068"/>
              <a:gd name="csX4" fmla="*/ 371628 w 547662"/>
              <a:gd name="csY4" fmla="*/ 352068 h 352068"/>
              <a:gd name="csX5" fmla="*/ 371628 w 547662"/>
              <a:gd name="csY5" fmla="*/ 264051 h 352068"/>
              <a:gd name="csX6" fmla="*/ 0 w 547662"/>
              <a:gd name="csY6" fmla="*/ 264051 h 352068"/>
              <a:gd name="csX7" fmla="*/ 0 w 547662"/>
              <a:gd name="csY7" fmla="*/ 88017 h 35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47662" h="352068" extrusionOk="0">
                <a:moveTo>
                  <a:pt x="0" y="88017"/>
                </a:moveTo>
                <a:cubicBezTo>
                  <a:pt x="126609" y="69264"/>
                  <a:pt x="225942" y="89757"/>
                  <a:pt x="371628" y="88017"/>
                </a:cubicBezTo>
                <a:cubicBezTo>
                  <a:pt x="363354" y="51516"/>
                  <a:pt x="381283" y="35718"/>
                  <a:pt x="371628" y="0"/>
                </a:cubicBezTo>
                <a:cubicBezTo>
                  <a:pt x="414386" y="34176"/>
                  <a:pt x="459412" y="94766"/>
                  <a:pt x="547662" y="176034"/>
                </a:cubicBezTo>
                <a:cubicBezTo>
                  <a:pt x="492921" y="269961"/>
                  <a:pt x="426736" y="288541"/>
                  <a:pt x="371628" y="352068"/>
                </a:cubicBezTo>
                <a:cubicBezTo>
                  <a:pt x="366900" y="320446"/>
                  <a:pt x="376342" y="301224"/>
                  <a:pt x="371628" y="264051"/>
                </a:cubicBezTo>
                <a:cubicBezTo>
                  <a:pt x="272971" y="286152"/>
                  <a:pt x="116612" y="240797"/>
                  <a:pt x="0" y="264051"/>
                </a:cubicBezTo>
                <a:cubicBezTo>
                  <a:pt x="-6758" y="179791"/>
                  <a:pt x="7854" y="133518"/>
                  <a:pt x="0" y="88017"/>
                </a:cubicBezTo>
                <a:close/>
              </a:path>
            </a:pathLst>
          </a:custGeom>
          <a:noFill/>
          <a:ln w="28575">
            <a:extLst>
              <a:ext uri="{C807C97D-BFC1-408E-A445-0C87EB9F89A2}">
                <ask:lineSketchStyleProps xmlns:ask="http://schemas.microsoft.com/office/drawing/2018/sketchyshapes" sd="1951891596">
                  <a:prstGeom prst="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3560612E-F43D-5A4E-7322-1C27CA877D1E}"/>
              </a:ext>
            </a:extLst>
          </p:cNvPr>
          <p:cNvSpPr txBox="1"/>
          <p:nvPr/>
        </p:nvSpPr>
        <p:spPr>
          <a:xfrm>
            <a:off x="7125403" y="3097639"/>
            <a:ext cx="3805850" cy="369332"/>
          </a:xfrm>
          <a:prstGeom prst="rect">
            <a:avLst/>
          </a:prstGeom>
          <a:noFill/>
        </p:spPr>
        <p:txBody>
          <a:bodyPr wrap="none" rtlCol="0">
            <a:spAutoFit/>
          </a:bodyPr>
          <a:lstStyle/>
          <a:p>
            <a:r>
              <a:rPr lang="en-US" b="1" dirty="0" err="1">
                <a:latin typeface="Comic Sans MS" panose="030F0702030302020204" pitchFamily="66" charset="0"/>
              </a:rPr>
              <a:t>Sintesi</a:t>
            </a:r>
            <a:r>
              <a:rPr lang="en-US" b="1" dirty="0">
                <a:latin typeface="Comic Sans MS" panose="030F0702030302020204" pitchFamily="66" charset="0"/>
              </a:rPr>
              <a:t> </a:t>
            </a:r>
            <a:r>
              <a:rPr lang="en-US" b="1" dirty="0" err="1">
                <a:latin typeface="Comic Sans MS" panose="030F0702030302020204" pitchFamily="66" charset="0"/>
              </a:rPr>
              <a:t>proteica</a:t>
            </a:r>
            <a:r>
              <a:rPr lang="en-US" b="1" dirty="0">
                <a:latin typeface="Comic Sans MS" panose="030F0702030302020204" pitchFamily="66" charset="0"/>
              </a:rPr>
              <a:t> e </a:t>
            </a:r>
            <a:r>
              <a:rPr lang="en-US" b="1" dirty="0" err="1">
                <a:latin typeface="Comic Sans MS" panose="030F0702030302020204" pitchFamily="66" charset="0"/>
              </a:rPr>
              <a:t>proliferazione</a:t>
            </a:r>
            <a:endParaRPr lang="it-IT" b="1" dirty="0">
              <a:latin typeface="Comic Sans MS" panose="030F0702030302020204" pitchFamily="66" charset="0"/>
            </a:endParaRPr>
          </a:p>
        </p:txBody>
      </p:sp>
      <p:sp>
        <p:nvSpPr>
          <p:cNvPr id="13" name="TextBox 12">
            <a:extLst>
              <a:ext uri="{FF2B5EF4-FFF2-40B4-BE49-F238E27FC236}">
                <a16:creationId xmlns:a16="http://schemas.microsoft.com/office/drawing/2014/main" id="{C837C05A-DEF3-A284-1C07-B110F2E3216A}"/>
              </a:ext>
            </a:extLst>
          </p:cNvPr>
          <p:cNvSpPr txBox="1"/>
          <p:nvPr/>
        </p:nvSpPr>
        <p:spPr>
          <a:xfrm>
            <a:off x="7448133" y="3604754"/>
            <a:ext cx="3090911" cy="369332"/>
          </a:xfrm>
          <a:prstGeom prst="rect">
            <a:avLst/>
          </a:prstGeom>
          <a:noFill/>
        </p:spPr>
        <p:txBody>
          <a:bodyPr wrap="none" rtlCol="0">
            <a:spAutoFit/>
          </a:bodyPr>
          <a:lstStyle/>
          <a:p>
            <a:r>
              <a:rPr lang="en-US" b="1" dirty="0" err="1">
                <a:latin typeface="Comic Sans MS" panose="030F0702030302020204" pitchFamily="66" charset="0"/>
              </a:rPr>
              <a:t>Autofagia</a:t>
            </a:r>
            <a:r>
              <a:rPr lang="en-US" b="1" dirty="0">
                <a:latin typeface="Comic Sans MS" panose="030F0702030302020204" pitchFamily="66" charset="0"/>
              </a:rPr>
              <a:t> e </a:t>
            </a:r>
            <a:r>
              <a:rPr lang="en-US" b="1" dirty="0" err="1">
                <a:latin typeface="Comic Sans MS" panose="030F0702030302020204" pitchFamily="66" charset="0"/>
              </a:rPr>
              <a:t>sopravvivenza</a:t>
            </a:r>
            <a:endParaRPr lang="it-IT" b="1" dirty="0">
              <a:latin typeface="Comic Sans MS" panose="030F0702030302020204" pitchFamily="66" charset="0"/>
            </a:endParaRPr>
          </a:p>
        </p:txBody>
      </p:sp>
      <p:sp>
        <p:nvSpPr>
          <p:cNvPr id="14" name="TextBox 13">
            <a:extLst>
              <a:ext uri="{FF2B5EF4-FFF2-40B4-BE49-F238E27FC236}">
                <a16:creationId xmlns:a16="http://schemas.microsoft.com/office/drawing/2014/main" id="{FF9F91E3-CFEC-122C-6CB0-4A3A73D81968}"/>
              </a:ext>
            </a:extLst>
          </p:cNvPr>
          <p:cNvSpPr txBox="1"/>
          <p:nvPr/>
        </p:nvSpPr>
        <p:spPr>
          <a:xfrm>
            <a:off x="7817904" y="4120498"/>
            <a:ext cx="1128835" cy="369332"/>
          </a:xfrm>
          <a:prstGeom prst="rect">
            <a:avLst/>
          </a:prstGeom>
          <a:noFill/>
        </p:spPr>
        <p:txBody>
          <a:bodyPr wrap="none" rtlCol="0">
            <a:spAutoFit/>
          </a:bodyPr>
          <a:lstStyle/>
          <a:p>
            <a:r>
              <a:rPr lang="en-US" b="1" dirty="0" err="1">
                <a:latin typeface="Comic Sans MS" panose="030F0702030302020204" pitchFamily="66" charset="0"/>
              </a:rPr>
              <a:t>Apoptosi</a:t>
            </a:r>
            <a:endParaRPr lang="it-IT" b="1" dirty="0">
              <a:latin typeface="Comic Sans MS" panose="030F0702030302020204" pitchFamily="66" charset="0"/>
            </a:endParaRPr>
          </a:p>
        </p:txBody>
      </p:sp>
      <p:sp>
        <p:nvSpPr>
          <p:cNvPr id="15" name="TextBox 14">
            <a:extLst>
              <a:ext uri="{FF2B5EF4-FFF2-40B4-BE49-F238E27FC236}">
                <a16:creationId xmlns:a16="http://schemas.microsoft.com/office/drawing/2014/main" id="{DEEE9FB5-175A-C64E-DF2D-CFDA7CC784F3}"/>
              </a:ext>
            </a:extLst>
          </p:cNvPr>
          <p:cNvSpPr txBox="1"/>
          <p:nvPr/>
        </p:nvSpPr>
        <p:spPr>
          <a:xfrm>
            <a:off x="4417639" y="3858888"/>
            <a:ext cx="50366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17" name="Arrow: Notched Right 16">
            <a:extLst>
              <a:ext uri="{FF2B5EF4-FFF2-40B4-BE49-F238E27FC236}">
                <a16:creationId xmlns:a16="http://schemas.microsoft.com/office/drawing/2014/main" id="{8F8826AE-2CD5-1F56-AB88-167F9838CD3D}"/>
              </a:ext>
            </a:extLst>
          </p:cNvPr>
          <p:cNvSpPr/>
          <p:nvPr/>
        </p:nvSpPr>
        <p:spPr>
          <a:xfrm>
            <a:off x="6728419" y="3186330"/>
            <a:ext cx="349748" cy="224933"/>
          </a:xfrm>
          <a:custGeom>
            <a:avLst/>
            <a:gdLst>
              <a:gd name="csX0" fmla="*/ 0 w 349748"/>
              <a:gd name="csY0" fmla="*/ 56233 h 224933"/>
              <a:gd name="csX1" fmla="*/ 237282 w 349748"/>
              <a:gd name="csY1" fmla="*/ 56233 h 224933"/>
              <a:gd name="csX2" fmla="*/ 237282 w 349748"/>
              <a:gd name="csY2" fmla="*/ 0 h 224933"/>
              <a:gd name="csX3" fmla="*/ 349748 w 349748"/>
              <a:gd name="csY3" fmla="*/ 112467 h 224933"/>
              <a:gd name="csX4" fmla="*/ 237282 w 349748"/>
              <a:gd name="csY4" fmla="*/ 224933 h 224933"/>
              <a:gd name="csX5" fmla="*/ 237282 w 349748"/>
              <a:gd name="csY5" fmla="*/ 168700 h 224933"/>
              <a:gd name="csX6" fmla="*/ 0 w 349748"/>
              <a:gd name="csY6" fmla="*/ 168700 h 224933"/>
              <a:gd name="csX7" fmla="*/ 56233 w 349748"/>
              <a:gd name="csY7" fmla="*/ 112467 h 224933"/>
              <a:gd name="csX8" fmla="*/ 0 w 349748"/>
              <a:gd name="csY8" fmla="*/ 56233 h 224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rrow: Notched Right 17">
            <a:extLst>
              <a:ext uri="{FF2B5EF4-FFF2-40B4-BE49-F238E27FC236}">
                <a16:creationId xmlns:a16="http://schemas.microsoft.com/office/drawing/2014/main" id="{649DEA69-AC10-F2F1-33EC-F5A183014F23}"/>
              </a:ext>
            </a:extLst>
          </p:cNvPr>
          <p:cNvSpPr/>
          <p:nvPr/>
        </p:nvSpPr>
        <p:spPr>
          <a:xfrm>
            <a:off x="7028732" y="3727650"/>
            <a:ext cx="349748" cy="224933"/>
          </a:xfrm>
          <a:custGeom>
            <a:avLst/>
            <a:gdLst>
              <a:gd name="csX0" fmla="*/ 0 w 349748"/>
              <a:gd name="csY0" fmla="*/ 56233 h 224933"/>
              <a:gd name="csX1" fmla="*/ 237282 w 349748"/>
              <a:gd name="csY1" fmla="*/ 56233 h 224933"/>
              <a:gd name="csX2" fmla="*/ 237282 w 349748"/>
              <a:gd name="csY2" fmla="*/ 0 h 224933"/>
              <a:gd name="csX3" fmla="*/ 349748 w 349748"/>
              <a:gd name="csY3" fmla="*/ 112467 h 224933"/>
              <a:gd name="csX4" fmla="*/ 237282 w 349748"/>
              <a:gd name="csY4" fmla="*/ 224933 h 224933"/>
              <a:gd name="csX5" fmla="*/ 237282 w 349748"/>
              <a:gd name="csY5" fmla="*/ 168700 h 224933"/>
              <a:gd name="csX6" fmla="*/ 0 w 349748"/>
              <a:gd name="csY6" fmla="*/ 168700 h 224933"/>
              <a:gd name="csX7" fmla="*/ 56233 w 349748"/>
              <a:gd name="csY7" fmla="*/ 112467 h 224933"/>
              <a:gd name="csX8" fmla="*/ 0 w 349748"/>
              <a:gd name="csY8" fmla="*/ 56233 h 224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Notched Right 18">
            <a:extLst>
              <a:ext uri="{FF2B5EF4-FFF2-40B4-BE49-F238E27FC236}">
                <a16:creationId xmlns:a16="http://schemas.microsoft.com/office/drawing/2014/main" id="{FFF2CF5A-7BD5-943F-7BB8-710C72167B4A}"/>
              </a:ext>
            </a:extLst>
          </p:cNvPr>
          <p:cNvSpPr/>
          <p:nvPr/>
        </p:nvSpPr>
        <p:spPr>
          <a:xfrm>
            <a:off x="7385087" y="4243608"/>
            <a:ext cx="349748" cy="224933"/>
          </a:xfrm>
          <a:custGeom>
            <a:avLst/>
            <a:gdLst>
              <a:gd name="csX0" fmla="*/ 0 w 349748"/>
              <a:gd name="csY0" fmla="*/ 56233 h 224933"/>
              <a:gd name="csX1" fmla="*/ 237282 w 349748"/>
              <a:gd name="csY1" fmla="*/ 56233 h 224933"/>
              <a:gd name="csX2" fmla="*/ 237282 w 349748"/>
              <a:gd name="csY2" fmla="*/ 0 h 224933"/>
              <a:gd name="csX3" fmla="*/ 349748 w 349748"/>
              <a:gd name="csY3" fmla="*/ 112467 h 224933"/>
              <a:gd name="csX4" fmla="*/ 237282 w 349748"/>
              <a:gd name="csY4" fmla="*/ 224933 h 224933"/>
              <a:gd name="csX5" fmla="*/ 237282 w 349748"/>
              <a:gd name="csY5" fmla="*/ 168700 h 224933"/>
              <a:gd name="csX6" fmla="*/ 0 w 349748"/>
              <a:gd name="csY6" fmla="*/ 168700 h 224933"/>
              <a:gd name="csX7" fmla="*/ 56233 w 349748"/>
              <a:gd name="csY7" fmla="*/ 112467 h 224933"/>
              <a:gd name="csX8" fmla="*/ 0 w 349748"/>
              <a:gd name="csY8" fmla="*/ 56233 h 2249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748" h="224933" extrusionOk="0">
                <a:moveTo>
                  <a:pt x="0" y="56233"/>
                </a:moveTo>
                <a:cubicBezTo>
                  <a:pt x="71646" y="55699"/>
                  <a:pt x="163371" y="67030"/>
                  <a:pt x="237282" y="56233"/>
                </a:cubicBezTo>
                <a:cubicBezTo>
                  <a:pt x="231186" y="42393"/>
                  <a:pt x="238712" y="23210"/>
                  <a:pt x="237282" y="0"/>
                </a:cubicBezTo>
                <a:cubicBezTo>
                  <a:pt x="269679" y="13819"/>
                  <a:pt x="309182" y="75833"/>
                  <a:pt x="349748" y="112467"/>
                </a:cubicBezTo>
                <a:cubicBezTo>
                  <a:pt x="314769" y="159171"/>
                  <a:pt x="273621" y="168558"/>
                  <a:pt x="237282" y="224933"/>
                </a:cubicBezTo>
                <a:cubicBezTo>
                  <a:pt x="234485" y="201587"/>
                  <a:pt x="238665" y="188423"/>
                  <a:pt x="237282" y="168700"/>
                </a:cubicBezTo>
                <a:cubicBezTo>
                  <a:pt x="164283" y="183642"/>
                  <a:pt x="101892" y="163408"/>
                  <a:pt x="0" y="168700"/>
                </a:cubicBezTo>
                <a:cubicBezTo>
                  <a:pt x="23919" y="141675"/>
                  <a:pt x="31655" y="142341"/>
                  <a:pt x="56233" y="112467"/>
                </a:cubicBezTo>
                <a:cubicBezTo>
                  <a:pt x="36034" y="92562"/>
                  <a:pt x="18697" y="73057"/>
                  <a:pt x="0" y="56233"/>
                </a:cubicBezTo>
                <a:close/>
              </a:path>
            </a:pathLst>
          </a:custGeom>
          <a:noFill/>
          <a:ln w="28575">
            <a:extLst>
              <a:ext uri="{C807C97D-BFC1-408E-A445-0C87EB9F89A2}">
                <ask:lineSketchStyleProps xmlns:ask="http://schemas.microsoft.com/office/drawing/2018/sketchyshapes" sd="775973335">
                  <a:prstGeom prst="notchedRight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TextBox 19">
            <a:extLst>
              <a:ext uri="{FF2B5EF4-FFF2-40B4-BE49-F238E27FC236}">
                <a16:creationId xmlns:a16="http://schemas.microsoft.com/office/drawing/2014/main" id="{BBB74309-E3F9-EDFB-0051-D831E7107805}"/>
              </a:ext>
            </a:extLst>
          </p:cNvPr>
          <p:cNvSpPr txBox="1"/>
          <p:nvPr/>
        </p:nvSpPr>
        <p:spPr>
          <a:xfrm>
            <a:off x="5403330" y="3070236"/>
            <a:ext cx="482824" cy="769441"/>
          </a:xfrm>
          <a:prstGeom prst="rect">
            <a:avLst/>
          </a:prstGeom>
          <a:noFill/>
        </p:spPr>
        <p:txBody>
          <a:bodyPr wrap="none" rtlCol="0">
            <a:spAutoFit/>
          </a:bodyPr>
          <a:lstStyle/>
          <a:p>
            <a:r>
              <a:rPr lang="en-US" sz="4400" b="1" dirty="0">
                <a:latin typeface="Comic Sans MS" panose="030F0702030302020204" pitchFamily="66" charset="0"/>
              </a:rPr>
              <a:t>*</a:t>
            </a:r>
            <a:endParaRPr lang="it-IT" sz="4400" b="1" dirty="0">
              <a:latin typeface="Comic Sans MS" panose="030F0702030302020204" pitchFamily="66" charset="0"/>
            </a:endParaRPr>
          </a:p>
        </p:txBody>
      </p:sp>
      <p:sp>
        <p:nvSpPr>
          <p:cNvPr id="21" name="TextBox 20">
            <a:extLst>
              <a:ext uri="{FF2B5EF4-FFF2-40B4-BE49-F238E27FC236}">
                <a16:creationId xmlns:a16="http://schemas.microsoft.com/office/drawing/2014/main" id="{8C5C9026-1DD3-E191-6E07-34889CE2486F}"/>
              </a:ext>
            </a:extLst>
          </p:cNvPr>
          <p:cNvSpPr txBox="1"/>
          <p:nvPr/>
        </p:nvSpPr>
        <p:spPr>
          <a:xfrm>
            <a:off x="7513421" y="6060490"/>
            <a:ext cx="3993401" cy="369332"/>
          </a:xfrm>
          <a:prstGeom prst="rect">
            <a:avLst/>
          </a:prstGeom>
          <a:noFill/>
        </p:spPr>
        <p:txBody>
          <a:bodyPr wrap="none" rtlCol="0">
            <a:spAutoFit/>
          </a:bodyPr>
          <a:lstStyle/>
          <a:p>
            <a:r>
              <a:rPr lang="en-US" b="1" dirty="0">
                <a:latin typeface="Comic Sans MS" panose="030F0702030302020204" pitchFamily="66" charset="0"/>
              </a:rPr>
              <a:t>* </a:t>
            </a:r>
            <a:r>
              <a:rPr lang="en-US" b="1" dirty="0" err="1">
                <a:latin typeface="Comic Sans MS" panose="030F0702030302020204" pitchFamily="66" charset="0"/>
              </a:rPr>
              <a:t>Inibito</a:t>
            </a:r>
            <a:r>
              <a:rPr lang="en-US" b="1" dirty="0">
                <a:latin typeface="Comic Sans MS" panose="030F0702030302020204" pitchFamily="66" charset="0"/>
              </a:rPr>
              <a:t> da </a:t>
            </a:r>
            <a:r>
              <a:rPr lang="en-US" b="1" dirty="0" err="1">
                <a:latin typeface="Comic Sans MS" panose="030F0702030302020204" pitchFamily="66" charset="0"/>
              </a:rPr>
              <a:t>rapamicina</a:t>
            </a:r>
            <a:r>
              <a:rPr lang="en-US" b="1" dirty="0">
                <a:latin typeface="Comic Sans MS" panose="030F0702030302020204" pitchFamily="66" charset="0"/>
              </a:rPr>
              <a:t> (sirolimus)</a:t>
            </a:r>
            <a:endParaRPr lang="it-IT" b="1" dirty="0">
              <a:latin typeface="Comic Sans MS" panose="030F0702030302020204" pitchFamily="66" charset="0"/>
            </a:endParaRPr>
          </a:p>
        </p:txBody>
      </p:sp>
    </p:spTree>
    <p:extLst>
      <p:ext uri="{BB962C8B-B14F-4D97-AF65-F5344CB8AC3E}">
        <p14:creationId xmlns:p14="http://schemas.microsoft.com/office/powerpoint/2010/main" val="4211557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649487-20CB-1FB9-D548-8FDACB287BE3}"/>
              </a:ext>
            </a:extLst>
          </p:cNvPr>
          <p:cNvPicPr>
            <a:picLocks noChangeAspect="1"/>
          </p:cNvPicPr>
          <p:nvPr/>
        </p:nvPicPr>
        <p:blipFill>
          <a:blip r:embed="rId3"/>
          <a:stretch>
            <a:fillRect/>
          </a:stretch>
        </p:blipFill>
        <p:spPr>
          <a:xfrm>
            <a:off x="1058098" y="337764"/>
            <a:ext cx="9622037" cy="6313407"/>
          </a:xfrm>
          <a:prstGeom prst="rect">
            <a:avLst/>
          </a:prstGeom>
        </p:spPr>
      </p:pic>
    </p:spTree>
    <p:extLst>
      <p:ext uri="{BB962C8B-B14F-4D97-AF65-F5344CB8AC3E}">
        <p14:creationId xmlns:p14="http://schemas.microsoft.com/office/powerpoint/2010/main" val="3688805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F01D1-505B-28F7-2F13-B7C670BA2B61}"/>
              </a:ext>
            </a:extLst>
          </p:cNvPr>
          <p:cNvSpPr txBox="1"/>
          <p:nvPr/>
        </p:nvSpPr>
        <p:spPr>
          <a:xfrm>
            <a:off x="484094" y="428178"/>
            <a:ext cx="11223812" cy="6001643"/>
          </a:xfrm>
          <a:prstGeom prst="rect">
            <a:avLst/>
          </a:prstGeom>
          <a:noFill/>
        </p:spPr>
        <p:txBody>
          <a:bodyPr wrap="square" rtlCol="0">
            <a:spAutoFit/>
          </a:bodyPr>
          <a:lstStyle/>
          <a:p>
            <a:r>
              <a:rPr lang="it-IT" sz="2400" b="1" dirty="0"/>
              <a:t>Quale delle seguenti affermazione riguardo al fabbisogno proteico alimentare di adulto medio è corretta?</a:t>
            </a:r>
          </a:p>
          <a:p>
            <a:endParaRPr lang="it-IT" sz="2400" dirty="0"/>
          </a:p>
          <a:p>
            <a:pPr marL="342900" indent="-342900">
              <a:buFont typeface="Wingdings" panose="05000000000000000000" pitchFamily="2" charset="2"/>
              <a:buChar char="q"/>
            </a:pPr>
            <a:r>
              <a:rPr lang="it-IT" sz="2400" dirty="0"/>
              <a:t>Un adulto sano medio dovrebbe acquisire con la dieta circa 1 g di proteine per kilo di peso che va a rimpiazzare la stessa quantità di proteine degradate ogni giorno</a:t>
            </a:r>
          </a:p>
          <a:p>
            <a:pPr marL="342900" indent="-342900">
              <a:buFont typeface="Wingdings" panose="05000000000000000000" pitchFamily="2" charset="2"/>
              <a:buChar char="q"/>
            </a:pPr>
            <a:endParaRPr lang="it-IT" sz="2400" dirty="0"/>
          </a:p>
          <a:p>
            <a:pPr marL="342900" indent="-342900">
              <a:buFont typeface="Wingdings" panose="05000000000000000000" pitchFamily="2" charset="2"/>
              <a:buChar char="q"/>
            </a:pPr>
            <a:r>
              <a:rPr lang="it-IT" sz="2400" dirty="0"/>
              <a:t>Un adulto di 70 kili, ricicla circa 250-300 g di proteine al giorno, circa 4 volte la quantità del suo fabbisogno proteico alimentare</a:t>
            </a:r>
          </a:p>
          <a:p>
            <a:pPr marL="342900" indent="-342900">
              <a:buFont typeface="Wingdings" panose="05000000000000000000" pitchFamily="2" charset="2"/>
              <a:buChar char="q"/>
            </a:pPr>
            <a:endParaRPr lang="it-IT" sz="2400" dirty="0"/>
          </a:p>
          <a:p>
            <a:pPr marL="342900" indent="-342900">
              <a:buFont typeface="Wingdings" panose="05000000000000000000" pitchFamily="2" charset="2"/>
              <a:buChar char="q"/>
            </a:pPr>
            <a:r>
              <a:rPr lang="it-IT" sz="2400" dirty="0"/>
              <a:t>L’efficienza del riciclo delle proteine nella cellula è del 100%, tutti gli aminoacidi vengono recuperati e reimmessi nel ciclo biologico. Una volta completato l’accrescimento, il fabbisogno proteico va esclusivamente a coprire la perdita per sfaldamento epiteliale</a:t>
            </a:r>
          </a:p>
          <a:p>
            <a:pPr marL="342900" indent="-342900">
              <a:buFont typeface="Wingdings" panose="05000000000000000000" pitchFamily="2" charset="2"/>
              <a:buChar char="q"/>
            </a:pPr>
            <a:endParaRPr lang="it-IT" sz="2400" dirty="0"/>
          </a:p>
          <a:p>
            <a:pPr marL="342900" indent="-342900">
              <a:buFont typeface="Wingdings" panose="05000000000000000000" pitchFamily="2" charset="2"/>
              <a:buChar char="q"/>
            </a:pPr>
            <a:r>
              <a:rPr lang="it-IT" sz="2400" dirty="0"/>
              <a:t>Un’assunzione di proteine maggiore di 1 g/kilo di peso corporeo al giorno inibisce </a:t>
            </a:r>
            <a:r>
              <a:rPr lang="it-IT" sz="2400" dirty="0" err="1"/>
              <a:t>mTOR</a:t>
            </a:r>
            <a:r>
              <a:rPr lang="it-IT" sz="2400" dirty="0"/>
              <a:t> e promuove l’autofagia ed è per questo che la dieta iperproteica fa dimagrire</a:t>
            </a:r>
          </a:p>
        </p:txBody>
      </p:sp>
    </p:spTree>
    <p:extLst>
      <p:ext uri="{BB962C8B-B14F-4D97-AF65-F5344CB8AC3E}">
        <p14:creationId xmlns:p14="http://schemas.microsoft.com/office/powerpoint/2010/main" val="2604360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BB849-C5A4-E164-9F32-37136C8B978B}"/>
              </a:ext>
            </a:extLst>
          </p:cNvPr>
          <p:cNvSpPr txBox="1"/>
          <p:nvPr/>
        </p:nvSpPr>
        <p:spPr>
          <a:xfrm>
            <a:off x="420524" y="587247"/>
            <a:ext cx="10762539" cy="3539430"/>
          </a:xfrm>
          <a:prstGeom prst="rect">
            <a:avLst/>
          </a:prstGeom>
          <a:noFill/>
        </p:spPr>
        <p:txBody>
          <a:bodyPr wrap="square" rtlCol="0">
            <a:spAutoFit/>
          </a:bodyPr>
          <a:lstStyle/>
          <a:p>
            <a:r>
              <a:rPr lang="en-US" sz="2800" dirty="0"/>
              <a:t>I</a:t>
            </a:r>
            <a:r>
              <a:rPr lang="it-IT" sz="2800" dirty="0"/>
              <a:t>l riciclo del materiale per autofagia non ha solo un ruolo «metabolico» (la maggior parte del fabbisogno proteico di un adulto è garantito dal riciclo di proteine) ma anche di rimozione dalla cellule di molecole e organelli danneggiati o detriti microbici. </a:t>
            </a:r>
          </a:p>
          <a:p>
            <a:endParaRPr lang="it-IT" sz="2800" dirty="0"/>
          </a:p>
          <a:p>
            <a:r>
              <a:rPr lang="it-IT" sz="2800" dirty="0"/>
              <a:t>In mancanza di corretta autofagia:</a:t>
            </a:r>
          </a:p>
          <a:p>
            <a:r>
              <a:rPr lang="it-IT" sz="2800" dirty="0"/>
              <a:t>- funzionamento alterato della cellula</a:t>
            </a:r>
          </a:p>
          <a:p>
            <a:r>
              <a:rPr lang="it-IT" sz="2800" dirty="0"/>
              <a:t>- suicidio cellulare di salvataggio (apoptosi)</a:t>
            </a:r>
          </a:p>
        </p:txBody>
      </p:sp>
      <p:sp>
        <p:nvSpPr>
          <p:cNvPr id="3" name="TextBox 2">
            <a:extLst>
              <a:ext uri="{FF2B5EF4-FFF2-40B4-BE49-F238E27FC236}">
                <a16:creationId xmlns:a16="http://schemas.microsoft.com/office/drawing/2014/main" id="{2EABCDED-4075-13FF-B539-FD6F6C323A83}"/>
              </a:ext>
            </a:extLst>
          </p:cNvPr>
          <p:cNvSpPr txBox="1"/>
          <p:nvPr/>
        </p:nvSpPr>
        <p:spPr>
          <a:xfrm>
            <a:off x="725988" y="4626509"/>
            <a:ext cx="10834726" cy="1200329"/>
          </a:xfrm>
          <a:prstGeom prst="rect">
            <a:avLst/>
          </a:prstGeom>
          <a:noFill/>
        </p:spPr>
        <p:txBody>
          <a:bodyPr wrap="square" rtlCol="0">
            <a:spAutoFit/>
          </a:bodyPr>
          <a:lstStyle/>
          <a:p>
            <a:r>
              <a:rPr lang="it-IT" sz="2800" dirty="0"/>
              <a:t>Nobel per la medicina 2016 a Yoshinori </a:t>
            </a:r>
            <a:r>
              <a:rPr lang="it-IT" sz="2800" dirty="0" err="1"/>
              <a:t>Ohsumi</a:t>
            </a:r>
            <a:r>
              <a:rPr lang="it-IT" sz="2800" dirty="0"/>
              <a:t> per gli studi sull’autofagia</a:t>
            </a:r>
          </a:p>
          <a:p>
            <a:r>
              <a:rPr lang="it-IT" sz="2200" dirty="0"/>
              <a:t>Disturbi di questo meccanismo sembrano coinvolti in Parkinson, diabete, cancro, disturbi del sistema immunitario</a:t>
            </a:r>
          </a:p>
        </p:txBody>
      </p:sp>
    </p:spTree>
    <p:extLst>
      <p:ext uri="{BB962C8B-B14F-4D97-AF65-F5344CB8AC3E}">
        <p14:creationId xmlns:p14="http://schemas.microsoft.com/office/powerpoint/2010/main" val="3060772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9C8C50-E55E-B919-5A59-FD5F66F52C83}"/>
              </a:ext>
            </a:extLst>
          </p:cNvPr>
          <p:cNvSpPr txBox="1"/>
          <p:nvPr/>
        </p:nvSpPr>
        <p:spPr>
          <a:xfrm>
            <a:off x="367654" y="192505"/>
            <a:ext cx="11290434" cy="1538883"/>
          </a:xfrm>
          <a:prstGeom prst="rect">
            <a:avLst/>
          </a:prstGeom>
          <a:noFill/>
        </p:spPr>
        <p:txBody>
          <a:bodyPr wrap="square" rtlCol="0">
            <a:spAutoFit/>
          </a:bodyPr>
          <a:lstStyle/>
          <a:p>
            <a:r>
              <a:rPr lang="en-US" sz="2800" b="1" dirty="0" err="1">
                <a:solidFill>
                  <a:srgbClr val="0070C0"/>
                </a:solidFill>
              </a:rPr>
              <a:t>Modulazione</a:t>
            </a:r>
            <a:r>
              <a:rPr lang="en-US" sz="2800" b="1" dirty="0">
                <a:solidFill>
                  <a:srgbClr val="0070C0"/>
                </a:solidFill>
              </a:rPr>
              <a:t> </a:t>
            </a:r>
            <a:r>
              <a:rPr lang="en-US" sz="2800" b="1" dirty="0" err="1">
                <a:solidFill>
                  <a:srgbClr val="0070C0"/>
                </a:solidFill>
              </a:rPr>
              <a:t>dei</a:t>
            </a:r>
            <a:r>
              <a:rPr lang="en-US" sz="2800" b="1" dirty="0">
                <a:solidFill>
                  <a:srgbClr val="0070C0"/>
                </a:solidFill>
              </a:rPr>
              <a:t> </a:t>
            </a:r>
            <a:r>
              <a:rPr lang="en-US" sz="2800" b="1" dirty="0" err="1">
                <a:solidFill>
                  <a:srgbClr val="0070C0"/>
                </a:solidFill>
              </a:rPr>
              <a:t>processi</a:t>
            </a:r>
            <a:r>
              <a:rPr lang="en-US" sz="2800" b="1" dirty="0">
                <a:solidFill>
                  <a:srgbClr val="0070C0"/>
                </a:solidFill>
              </a:rPr>
              <a:t> </a:t>
            </a:r>
            <a:r>
              <a:rPr lang="en-US" sz="2800" b="1" dirty="0" err="1">
                <a:solidFill>
                  <a:srgbClr val="0070C0"/>
                </a:solidFill>
              </a:rPr>
              <a:t>autofagici</a:t>
            </a:r>
            <a:r>
              <a:rPr lang="en-US" sz="2800" b="1" dirty="0">
                <a:solidFill>
                  <a:srgbClr val="0070C0"/>
                </a:solidFill>
              </a:rPr>
              <a:t> a </a:t>
            </a:r>
            <a:r>
              <a:rPr lang="en-US" sz="2800" b="1" dirty="0" err="1">
                <a:solidFill>
                  <a:srgbClr val="0070C0"/>
                </a:solidFill>
              </a:rPr>
              <a:t>valle</a:t>
            </a:r>
            <a:r>
              <a:rPr lang="en-US" sz="2800" b="1" dirty="0">
                <a:solidFill>
                  <a:srgbClr val="0070C0"/>
                </a:solidFill>
              </a:rPr>
              <a:t> di mTOR</a:t>
            </a:r>
          </a:p>
          <a:p>
            <a:endParaRPr lang="en-US" dirty="0"/>
          </a:p>
          <a:p>
            <a:r>
              <a:rPr lang="en-US" sz="2400" dirty="0"/>
              <a:t>- mTOR -&gt; </a:t>
            </a:r>
            <a:r>
              <a:rPr lang="en-US" sz="2400" dirty="0" err="1"/>
              <a:t>fosforilazione</a:t>
            </a:r>
            <a:r>
              <a:rPr lang="en-US" sz="2400" dirty="0"/>
              <a:t> del </a:t>
            </a:r>
            <a:r>
              <a:rPr lang="en-US" sz="2400" dirty="0" err="1"/>
              <a:t>fattore</a:t>
            </a:r>
            <a:r>
              <a:rPr lang="en-US" sz="2400" dirty="0"/>
              <a:t> di </a:t>
            </a:r>
            <a:r>
              <a:rPr lang="en-US" sz="2400" dirty="0" err="1"/>
              <a:t>trascrizione</a:t>
            </a:r>
            <a:r>
              <a:rPr lang="en-US" sz="2400" dirty="0"/>
              <a:t> EB (</a:t>
            </a:r>
            <a:r>
              <a:rPr lang="en-US" sz="2400" b="1" dirty="0"/>
              <a:t>TFEB</a:t>
            </a:r>
            <a:r>
              <a:rPr lang="en-US" sz="2400" dirty="0"/>
              <a:t>) e </a:t>
            </a:r>
            <a:r>
              <a:rPr lang="en-US" sz="2400" dirty="0" err="1"/>
              <a:t>ritenzione</a:t>
            </a:r>
            <a:r>
              <a:rPr lang="en-US" sz="2400" dirty="0"/>
              <a:t> in </a:t>
            </a:r>
            <a:r>
              <a:rPr lang="en-US" sz="2400" dirty="0" err="1"/>
              <a:t>citoplasma</a:t>
            </a:r>
            <a:br>
              <a:rPr lang="en-US" sz="2400" dirty="0"/>
            </a:br>
            <a:r>
              <a:rPr lang="en-US" sz="2400" dirty="0"/>
              <a:t>- </a:t>
            </a:r>
            <a:r>
              <a:rPr lang="en-US" sz="2400" dirty="0" err="1"/>
              <a:t>defosforilazione</a:t>
            </a:r>
            <a:r>
              <a:rPr lang="en-US" sz="2400" dirty="0"/>
              <a:t> di TFEB e </a:t>
            </a:r>
            <a:r>
              <a:rPr lang="en-US" sz="2400" dirty="0" err="1"/>
              <a:t>attivazione</a:t>
            </a:r>
            <a:r>
              <a:rPr lang="en-US" sz="2400" dirty="0"/>
              <a:t> (</a:t>
            </a:r>
            <a:r>
              <a:rPr lang="en-US" sz="2400" dirty="0" err="1"/>
              <a:t>ottenibile</a:t>
            </a:r>
            <a:r>
              <a:rPr lang="en-US" sz="2400" dirty="0"/>
              <a:t> con </a:t>
            </a:r>
            <a:r>
              <a:rPr lang="en-US" sz="2400" dirty="0" err="1"/>
              <a:t>diversi</a:t>
            </a:r>
            <a:r>
              <a:rPr lang="en-US" sz="2400" dirty="0"/>
              <a:t> </a:t>
            </a:r>
            <a:r>
              <a:rPr lang="en-US" sz="2400" dirty="0" err="1"/>
              <a:t>farmaci</a:t>
            </a:r>
            <a:r>
              <a:rPr lang="en-US" sz="2400" dirty="0"/>
              <a:t> </a:t>
            </a:r>
            <a:r>
              <a:rPr lang="en-US" sz="2400" dirty="0" err="1"/>
              <a:t>tra</a:t>
            </a:r>
            <a:r>
              <a:rPr lang="en-US" sz="2400" dirty="0"/>
              <a:t> cui </a:t>
            </a:r>
            <a:r>
              <a:rPr lang="en-US" sz="2400" dirty="0" err="1"/>
              <a:t>rapamicina</a:t>
            </a:r>
            <a:r>
              <a:rPr lang="en-US" sz="2400" dirty="0"/>
              <a:t>)</a:t>
            </a:r>
            <a:endParaRPr lang="it-IT" sz="2400" dirty="0"/>
          </a:p>
        </p:txBody>
      </p:sp>
      <p:pic>
        <p:nvPicPr>
          <p:cNvPr id="3" name="Picture 2">
            <a:extLst>
              <a:ext uri="{FF2B5EF4-FFF2-40B4-BE49-F238E27FC236}">
                <a16:creationId xmlns:a16="http://schemas.microsoft.com/office/drawing/2014/main" id="{2E696A01-8907-53E4-6FEA-26B7A14BC05E}"/>
              </a:ext>
            </a:extLst>
          </p:cNvPr>
          <p:cNvPicPr>
            <a:picLocks noChangeAspect="1"/>
          </p:cNvPicPr>
          <p:nvPr/>
        </p:nvPicPr>
        <p:blipFill>
          <a:blip r:embed="rId2"/>
          <a:stretch>
            <a:fillRect/>
          </a:stretch>
        </p:blipFill>
        <p:spPr>
          <a:xfrm>
            <a:off x="1941454" y="1976564"/>
            <a:ext cx="8142032" cy="4559109"/>
          </a:xfrm>
          <a:prstGeom prst="rect">
            <a:avLst/>
          </a:prstGeom>
        </p:spPr>
      </p:pic>
    </p:spTree>
    <p:extLst>
      <p:ext uri="{BB962C8B-B14F-4D97-AF65-F5344CB8AC3E}">
        <p14:creationId xmlns:p14="http://schemas.microsoft.com/office/powerpoint/2010/main" val="3148753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A5EC5-D390-68CB-A595-56FEEE14F40B}"/>
              </a:ext>
            </a:extLst>
          </p:cNvPr>
          <p:cNvSpPr txBox="1"/>
          <p:nvPr/>
        </p:nvSpPr>
        <p:spPr>
          <a:xfrm>
            <a:off x="176232" y="285747"/>
            <a:ext cx="11868811" cy="523220"/>
          </a:xfrm>
          <a:prstGeom prst="rect">
            <a:avLst/>
          </a:prstGeom>
          <a:noFill/>
        </p:spPr>
        <p:txBody>
          <a:bodyPr wrap="square" rtlCol="0">
            <a:spAutoFit/>
          </a:bodyPr>
          <a:lstStyle/>
          <a:p>
            <a:r>
              <a:rPr lang="en-US" sz="2800" dirty="0">
                <a:solidFill>
                  <a:srgbClr val="0070C0"/>
                </a:solidFill>
              </a:rPr>
              <a:t>Uno </a:t>
            </a:r>
            <a:r>
              <a:rPr lang="en-US" sz="2800" dirty="0" err="1">
                <a:solidFill>
                  <a:srgbClr val="0070C0"/>
                </a:solidFill>
              </a:rPr>
              <a:t>sbilanciamento</a:t>
            </a:r>
            <a:r>
              <a:rPr lang="en-US" sz="2800" dirty="0">
                <a:solidFill>
                  <a:srgbClr val="0070C0"/>
                </a:solidFill>
              </a:rPr>
              <a:t> </a:t>
            </a:r>
            <a:r>
              <a:rPr lang="en-US" sz="2800" dirty="0" err="1">
                <a:solidFill>
                  <a:srgbClr val="0070C0"/>
                </a:solidFill>
              </a:rPr>
              <a:t>protratto</a:t>
            </a:r>
            <a:r>
              <a:rPr lang="en-US" sz="2800" dirty="0">
                <a:solidFill>
                  <a:srgbClr val="0070C0"/>
                </a:solidFill>
              </a:rPr>
              <a:t> </a:t>
            </a:r>
            <a:r>
              <a:rPr lang="en-US" sz="2800" dirty="0" err="1">
                <a:solidFill>
                  <a:srgbClr val="0070C0"/>
                </a:solidFill>
              </a:rPr>
              <a:t>dei</a:t>
            </a:r>
            <a:r>
              <a:rPr lang="en-US" sz="2800" dirty="0">
                <a:solidFill>
                  <a:srgbClr val="0070C0"/>
                </a:solidFill>
              </a:rPr>
              <a:t> </a:t>
            </a:r>
            <a:r>
              <a:rPr lang="en-US" sz="2800" dirty="0" err="1">
                <a:solidFill>
                  <a:srgbClr val="0070C0"/>
                </a:solidFill>
              </a:rPr>
              <a:t>processi</a:t>
            </a:r>
            <a:r>
              <a:rPr lang="en-US" sz="2800" dirty="0">
                <a:solidFill>
                  <a:srgbClr val="0070C0"/>
                </a:solidFill>
              </a:rPr>
              <a:t> di </a:t>
            </a:r>
            <a:r>
              <a:rPr lang="en-US" sz="2800" dirty="0" err="1">
                <a:solidFill>
                  <a:srgbClr val="0070C0"/>
                </a:solidFill>
              </a:rPr>
              <a:t>autofagia</a:t>
            </a:r>
            <a:r>
              <a:rPr lang="en-US" sz="2800" dirty="0">
                <a:solidFill>
                  <a:srgbClr val="0070C0"/>
                </a:solidFill>
              </a:rPr>
              <a:t> conduce ad </a:t>
            </a:r>
            <a:r>
              <a:rPr lang="en-US" sz="2800" dirty="0" err="1">
                <a:solidFill>
                  <a:srgbClr val="0070C0"/>
                </a:solidFill>
              </a:rPr>
              <a:t>atrofia</a:t>
            </a:r>
            <a:endParaRPr lang="it-IT" sz="2800" dirty="0">
              <a:solidFill>
                <a:srgbClr val="0070C0"/>
              </a:solidFill>
            </a:endParaRPr>
          </a:p>
        </p:txBody>
      </p:sp>
    </p:spTree>
    <p:extLst>
      <p:ext uri="{BB962C8B-B14F-4D97-AF65-F5344CB8AC3E}">
        <p14:creationId xmlns:p14="http://schemas.microsoft.com/office/powerpoint/2010/main" val="3802908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15607-B025-43C4-AA35-FD63CB5559BB}"/>
              </a:ext>
            </a:extLst>
          </p:cNvPr>
          <p:cNvSpPr txBox="1"/>
          <p:nvPr/>
        </p:nvSpPr>
        <p:spPr>
          <a:xfrm>
            <a:off x="162441" y="110476"/>
            <a:ext cx="9573423" cy="646331"/>
          </a:xfrm>
          <a:prstGeom prst="rect">
            <a:avLst/>
          </a:prstGeom>
          <a:noFill/>
        </p:spPr>
        <p:txBody>
          <a:bodyPr wrap="square" rtlCol="0">
            <a:spAutoFit/>
          </a:bodyPr>
          <a:lstStyle/>
          <a:p>
            <a:r>
              <a:rPr lang="it-IT" sz="3600" b="1" dirty="0">
                <a:solidFill>
                  <a:srgbClr val="0070C0"/>
                </a:solidFill>
              </a:rPr>
              <a:t>METAPLASIA – risposta a stress cellulare</a:t>
            </a:r>
          </a:p>
        </p:txBody>
      </p:sp>
      <p:sp>
        <p:nvSpPr>
          <p:cNvPr id="3" name="TextBox 2">
            <a:extLst>
              <a:ext uri="{FF2B5EF4-FFF2-40B4-BE49-F238E27FC236}">
                <a16:creationId xmlns:a16="http://schemas.microsoft.com/office/drawing/2014/main" id="{D887C6DC-FEFD-420E-8D70-6C69C255F239}"/>
              </a:ext>
            </a:extLst>
          </p:cNvPr>
          <p:cNvSpPr txBox="1"/>
          <p:nvPr/>
        </p:nvSpPr>
        <p:spPr>
          <a:xfrm>
            <a:off x="260526" y="945774"/>
            <a:ext cx="11613973" cy="1200329"/>
          </a:xfrm>
          <a:prstGeom prst="rect">
            <a:avLst/>
          </a:prstGeom>
          <a:noFill/>
        </p:spPr>
        <p:txBody>
          <a:bodyPr wrap="square" rtlCol="0">
            <a:spAutoFit/>
          </a:bodyPr>
          <a:lstStyle/>
          <a:p>
            <a:r>
              <a:rPr lang="it-IT" sz="2400" dirty="0"/>
              <a:t>Alterazione reversibile in cui un tipo di cellula differenziata (epiteliale o mesenchimale) è sostituito da un altro tipo di cellula, in grado di resistere alle sfavorevoli condizioni ambientali (per riprogrammazione di cellule mesenchimali o staminali dello stesso foglietto)</a:t>
            </a:r>
          </a:p>
        </p:txBody>
      </p:sp>
      <p:sp>
        <p:nvSpPr>
          <p:cNvPr id="4" name="TextBox 3">
            <a:extLst>
              <a:ext uri="{FF2B5EF4-FFF2-40B4-BE49-F238E27FC236}">
                <a16:creationId xmlns:a16="http://schemas.microsoft.com/office/drawing/2014/main" id="{EF4EB855-FB25-4D96-A534-8849131FE2AA}"/>
              </a:ext>
            </a:extLst>
          </p:cNvPr>
          <p:cNvSpPr txBox="1"/>
          <p:nvPr/>
        </p:nvSpPr>
        <p:spPr>
          <a:xfrm>
            <a:off x="260527" y="2281494"/>
            <a:ext cx="5266740" cy="4524315"/>
          </a:xfrm>
          <a:prstGeom prst="rect">
            <a:avLst/>
          </a:prstGeom>
          <a:noFill/>
        </p:spPr>
        <p:txBody>
          <a:bodyPr wrap="square" rtlCol="0">
            <a:spAutoFit/>
          </a:bodyPr>
          <a:lstStyle/>
          <a:p>
            <a:pPr marL="342900" indent="-342900">
              <a:buFontTx/>
              <a:buChar char="-"/>
            </a:pPr>
            <a:r>
              <a:rPr lang="it-IT" sz="2400" dirty="0"/>
              <a:t>da epitelio </a:t>
            </a:r>
            <a:r>
              <a:rPr lang="it-IT" sz="2400" b="1" i="1" dirty="0"/>
              <a:t>colonnare</a:t>
            </a:r>
            <a:r>
              <a:rPr lang="it-IT" sz="2400" b="1" dirty="0"/>
              <a:t> a </a:t>
            </a:r>
            <a:r>
              <a:rPr lang="it-IT" sz="2400" b="1" i="1" dirty="0"/>
              <a:t>squamoso</a:t>
            </a:r>
            <a:r>
              <a:rPr lang="it-IT" sz="2400" dirty="0"/>
              <a:t>, come accade nelle vie respiratorie in risposta a un’irritazione cronica (più resistente, ma al prezzo di riduzione di altre difese, muco, e rischio di trasformazione maligna)</a:t>
            </a:r>
          </a:p>
          <a:p>
            <a:pPr marL="342900" indent="-342900">
              <a:buFontTx/>
              <a:buChar char="-"/>
            </a:pPr>
            <a:endParaRPr lang="it-IT" sz="2400" dirty="0"/>
          </a:p>
          <a:p>
            <a:pPr marL="342900" indent="-342900">
              <a:buFontTx/>
              <a:buChar char="-"/>
            </a:pPr>
            <a:r>
              <a:rPr lang="it-IT" sz="2400" dirty="0"/>
              <a:t>Da </a:t>
            </a:r>
            <a:r>
              <a:rPr lang="it-IT" sz="2400" b="1" i="1" dirty="0"/>
              <a:t>squamoso a colonnare </a:t>
            </a:r>
            <a:r>
              <a:rPr lang="it-IT" sz="2400" dirty="0"/>
              <a:t>(esofago di Batter, nel reflusso gastro-esofageo)</a:t>
            </a:r>
          </a:p>
          <a:p>
            <a:pPr lvl="1"/>
            <a:r>
              <a:rPr lang="it-IT" sz="2400" dirty="0"/>
              <a:t>Rischio Ca-esofago x 50-100</a:t>
            </a:r>
          </a:p>
          <a:p>
            <a:pPr marL="342900" indent="-342900">
              <a:buFontTx/>
              <a:buChar char="-"/>
            </a:pPr>
            <a:endParaRPr lang="it-IT" sz="2400" dirty="0"/>
          </a:p>
          <a:p>
            <a:pPr marL="342900" indent="-342900">
              <a:buFontTx/>
              <a:buChar char="-"/>
            </a:pPr>
            <a:endParaRPr lang="it-IT" sz="2400" dirty="0"/>
          </a:p>
        </p:txBody>
      </p:sp>
      <p:sp>
        <p:nvSpPr>
          <p:cNvPr id="5" name="TextBox 4">
            <a:extLst>
              <a:ext uri="{FF2B5EF4-FFF2-40B4-BE49-F238E27FC236}">
                <a16:creationId xmlns:a16="http://schemas.microsoft.com/office/drawing/2014/main" id="{4B1DF442-4984-86F5-89FD-E08AD1F51AA7}"/>
              </a:ext>
            </a:extLst>
          </p:cNvPr>
          <p:cNvSpPr txBox="1"/>
          <p:nvPr/>
        </p:nvSpPr>
        <p:spPr>
          <a:xfrm>
            <a:off x="558977" y="6061367"/>
            <a:ext cx="5651323" cy="461665"/>
          </a:xfrm>
          <a:prstGeom prst="rect">
            <a:avLst/>
          </a:prstGeom>
          <a:noFill/>
        </p:spPr>
        <p:txBody>
          <a:bodyPr wrap="square" rtlCol="0">
            <a:spAutoFit/>
          </a:bodyPr>
          <a:lstStyle/>
          <a:p>
            <a:r>
              <a:rPr lang="it-IT" sz="2400" dirty="0"/>
              <a:t>REVERSIBILE – MA PRECANCEROSI</a:t>
            </a:r>
          </a:p>
        </p:txBody>
      </p:sp>
      <p:pic>
        <p:nvPicPr>
          <p:cNvPr id="8" name="Picture 7">
            <a:extLst>
              <a:ext uri="{FF2B5EF4-FFF2-40B4-BE49-F238E27FC236}">
                <a16:creationId xmlns:a16="http://schemas.microsoft.com/office/drawing/2014/main" id="{9B98D2F3-CFE7-45AC-F478-19F75A598A7B}"/>
              </a:ext>
            </a:extLst>
          </p:cNvPr>
          <p:cNvPicPr>
            <a:picLocks noChangeAspect="1"/>
          </p:cNvPicPr>
          <p:nvPr/>
        </p:nvPicPr>
        <p:blipFill>
          <a:blip r:embed="rId2"/>
          <a:stretch>
            <a:fillRect/>
          </a:stretch>
        </p:blipFill>
        <p:spPr>
          <a:xfrm>
            <a:off x="7327364" y="2409457"/>
            <a:ext cx="3820414" cy="4018879"/>
          </a:xfrm>
          <a:prstGeom prst="rect">
            <a:avLst/>
          </a:prstGeom>
        </p:spPr>
      </p:pic>
    </p:spTree>
    <p:extLst>
      <p:ext uri="{BB962C8B-B14F-4D97-AF65-F5344CB8AC3E}">
        <p14:creationId xmlns:p14="http://schemas.microsoft.com/office/powerpoint/2010/main" val="38860692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72359" y="226243"/>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3" name="CasellaDiTesto 2">
            <a:extLst>
              <a:ext uri="{FF2B5EF4-FFF2-40B4-BE49-F238E27FC236}">
                <a16:creationId xmlns:a16="http://schemas.microsoft.com/office/drawing/2014/main" id="{94B346A5-73A1-8338-4C20-65205BF9174F}"/>
              </a:ext>
            </a:extLst>
          </p:cNvPr>
          <p:cNvSpPr txBox="1"/>
          <p:nvPr/>
        </p:nvSpPr>
        <p:spPr>
          <a:xfrm>
            <a:off x="882651" y="2615674"/>
            <a:ext cx="4415119" cy="1892826"/>
          </a:xfrm>
          <a:prstGeom prst="rect">
            <a:avLst/>
          </a:prstGeom>
          <a:noFill/>
          <a:ln>
            <a:solidFill>
              <a:schemeClr val="bg1"/>
            </a:solidFill>
          </a:ln>
        </p:spPr>
        <p:txBody>
          <a:bodyPr wrap="none">
            <a:spAutoFit/>
          </a:bodyPr>
          <a:lstStyle/>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Tipo</a:t>
            </a:r>
            <a:r>
              <a:rPr lang="it-IT" altLang="it-IT" sz="2600">
                <a:cs typeface="Arial" charset="0"/>
              </a:rPr>
              <a:t> di agente lesivo</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Durata</a:t>
            </a:r>
            <a:r>
              <a:rPr lang="it-IT" altLang="it-IT" sz="2600">
                <a:cs typeface="Arial" charset="0"/>
              </a:rPr>
              <a:t> dell’azione lesiva</a:t>
            </a:r>
          </a:p>
          <a:p>
            <a:pPr fontAlgn="base">
              <a:lnSpc>
                <a:spcPct val="90000"/>
              </a:lnSpc>
              <a:spcBef>
                <a:spcPct val="0"/>
              </a:spcBef>
              <a:spcAft>
                <a:spcPct val="0"/>
              </a:spcAft>
              <a:buFont typeface="Wingdings" pitchFamily="2" charset="2"/>
              <a:buChar char="v"/>
              <a:defRPr/>
            </a:pPr>
            <a:endParaRPr lang="it-IT" altLang="it-IT" sz="2600">
              <a:cs typeface="Arial" charset="0"/>
            </a:endParaRPr>
          </a:p>
          <a:p>
            <a:pPr fontAlgn="base">
              <a:lnSpc>
                <a:spcPct val="90000"/>
              </a:lnSpc>
              <a:spcBef>
                <a:spcPct val="0"/>
              </a:spcBef>
              <a:spcAft>
                <a:spcPct val="0"/>
              </a:spcAft>
              <a:buFont typeface="Wingdings" pitchFamily="2" charset="2"/>
              <a:buChar char="v"/>
              <a:defRPr/>
            </a:pPr>
            <a:r>
              <a:rPr lang="it-IT" altLang="it-IT" sz="2600">
                <a:cs typeface="Arial" charset="0"/>
              </a:rPr>
              <a:t> </a:t>
            </a:r>
            <a:r>
              <a:rPr lang="it-IT" altLang="it-IT" sz="2600" u="sng">
                <a:cs typeface="Arial" charset="0"/>
              </a:rPr>
              <a:t>Intensità</a:t>
            </a:r>
            <a:r>
              <a:rPr lang="it-IT" altLang="it-IT" sz="2600">
                <a:cs typeface="Arial" charset="0"/>
              </a:rPr>
              <a:t> dello stimolo lesivo</a:t>
            </a:r>
            <a:endParaRPr lang="it-IT" sz="2600">
              <a:cs typeface="Arial" charset="0"/>
            </a:endParaRPr>
          </a:p>
        </p:txBody>
      </p:sp>
      <p:sp>
        <p:nvSpPr>
          <p:cNvPr id="4" name="CasellaDiTesto 3">
            <a:extLst>
              <a:ext uri="{FF2B5EF4-FFF2-40B4-BE49-F238E27FC236}">
                <a16:creationId xmlns:a16="http://schemas.microsoft.com/office/drawing/2014/main" id="{4543651F-3023-C55B-53C5-EE877BDCB4CF}"/>
              </a:ext>
            </a:extLst>
          </p:cNvPr>
          <p:cNvSpPr txBox="1"/>
          <p:nvPr/>
        </p:nvSpPr>
        <p:spPr>
          <a:xfrm>
            <a:off x="6691190" y="2555814"/>
            <a:ext cx="4392612" cy="1893888"/>
          </a:xfrm>
          <a:prstGeom prst="rect">
            <a:avLst/>
          </a:prstGeom>
          <a:noFill/>
          <a:ln>
            <a:solidFill>
              <a:srgbClr val="00FF00"/>
            </a:solidFill>
          </a:ln>
        </p:spPr>
        <p:txBody>
          <a:bodyPr>
            <a:spAutoFit/>
          </a:bodyPr>
          <a:lstStyle/>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Tipo</a:t>
            </a:r>
            <a:r>
              <a:rPr lang="it-IT" altLang="it-IT" sz="2600" dirty="0">
                <a:cs typeface="Arial" charset="0"/>
              </a:rPr>
              <a:t> di cellula</a:t>
            </a:r>
          </a:p>
          <a:p>
            <a:pPr fontAlgn="base">
              <a:lnSpc>
                <a:spcPct val="90000"/>
              </a:lnSpc>
              <a:spcBef>
                <a:spcPct val="0"/>
              </a:spcBef>
              <a:spcAft>
                <a:spcPct val="0"/>
              </a:spcAft>
              <a:buFont typeface="Wingdings" pitchFamily="2" charset="2"/>
              <a:buNone/>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Stato</a:t>
            </a:r>
            <a:r>
              <a:rPr lang="it-IT" altLang="it-IT" sz="2600" dirty="0">
                <a:cs typeface="Arial" charset="0"/>
              </a:rPr>
              <a:t> della cellula</a:t>
            </a:r>
          </a:p>
          <a:p>
            <a:pPr fontAlgn="base">
              <a:lnSpc>
                <a:spcPct val="90000"/>
              </a:lnSpc>
              <a:spcBef>
                <a:spcPct val="0"/>
              </a:spcBef>
              <a:spcAft>
                <a:spcPct val="0"/>
              </a:spcAft>
              <a:buFont typeface="Wingdings" pitchFamily="2" charset="2"/>
              <a:buChar char="v"/>
              <a:defRPr/>
            </a:pPr>
            <a:endParaRPr lang="it-IT" altLang="it-IT" sz="2600" dirty="0">
              <a:cs typeface="Arial" charset="0"/>
            </a:endParaRPr>
          </a:p>
          <a:p>
            <a:pPr fontAlgn="base">
              <a:lnSpc>
                <a:spcPct val="90000"/>
              </a:lnSpc>
              <a:spcBef>
                <a:spcPct val="0"/>
              </a:spcBef>
              <a:spcAft>
                <a:spcPct val="0"/>
              </a:spcAft>
              <a:buFont typeface="Wingdings" pitchFamily="2" charset="2"/>
              <a:buChar char="v"/>
              <a:defRPr/>
            </a:pPr>
            <a:r>
              <a:rPr lang="it-IT" altLang="it-IT" sz="2600" dirty="0">
                <a:cs typeface="Arial" charset="0"/>
              </a:rPr>
              <a:t> </a:t>
            </a:r>
            <a:r>
              <a:rPr lang="it-IT" altLang="it-IT" sz="2600" u="sng" dirty="0">
                <a:cs typeface="Arial" charset="0"/>
              </a:rPr>
              <a:t>Adattabilità</a:t>
            </a:r>
            <a:r>
              <a:rPr lang="it-IT" altLang="it-IT" sz="2600" dirty="0">
                <a:cs typeface="Arial" charset="0"/>
              </a:rPr>
              <a:t> della cellula</a:t>
            </a:r>
            <a:endParaRPr lang="it-IT" sz="2600" dirty="0">
              <a:cs typeface="Arial" charset="0"/>
            </a:endParaRPr>
          </a:p>
        </p:txBody>
      </p:sp>
    </p:spTree>
    <p:extLst>
      <p:ext uri="{BB962C8B-B14F-4D97-AF65-F5344CB8AC3E}">
        <p14:creationId xmlns:p14="http://schemas.microsoft.com/office/powerpoint/2010/main" val="19821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7228-F820-5DF1-B267-347EE0F7CE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9B38D4-2E07-1DCA-C4D9-B5CF5B5E7D6C}"/>
              </a:ext>
            </a:extLst>
          </p:cNvPr>
          <p:cNvPicPr>
            <a:picLocks noChangeAspect="1"/>
          </p:cNvPicPr>
          <p:nvPr/>
        </p:nvPicPr>
        <p:blipFill>
          <a:blip r:embed="rId2"/>
          <a:stretch>
            <a:fillRect/>
          </a:stretch>
        </p:blipFill>
        <p:spPr>
          <a:xfrm>
            <a:off x="2004441" y="228153"/>
            <a:ext cx="8183117" cy="6401693"/>
          </a:xfrm>
          <a:prstGeom prst="rect">
            <a:avLst/>
          </a:prstGeom>
        </p:spPr>
      </p:pic>
    </p:spTree>
    <p:extLst>
      <p:ext uri="{BB962C8B-B14F-4D97-AF65-F5344CB8AC3E}">
        <p14:creationId xmlns:p14="http://schemas.microsoft.com/office/powerpoint/2010/main" val="3984363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5C34A1-6038-9910-22E5-CA447A616DB6}"/>
              </a:ext>
            </a:extLst>
          </p:cNvPr>
          <p:cNvSpPr txBox="1"/>
          <p:nvPr/>
        </p:nvSpPr>
        <p:spPr>
          <a:xfrm>
            <a:off x="5134667" y="5037287"/>
            <a:ext cx="3933871" cy="1569660"/>
          </a:xfrm>
          <a:prstGeom prst="rect">
            <a:avLst/>
          </a:prstGeom>
          <a:noFill/>
        </p:spPr>
        <p:txBody>
          <a:bodyPr wrap="square" rtlCol="0">
            <a:spAutoFit/>
          </a:bodyPr>
          <a:lstStyle/>
          <a:p>
            <a:r>
              <a:rPr lang="it-IT" sz="3200" b="1" dirty="0"/>
              <a:t>Molecole «malate»</a:t>
            </a:r>
          </a:p>
          <a:p>
            <a:r>
              <a:rPr lang="it-IT" sz="3200" dirty="0"/>
              <a:t>DNA – RNA – Proteine</a:t>
            </a:r>
          </a:p>
          <a:p>
            <a:r>
              <a:rPr lang="it-IT" sz="3200" dirty="0"/>
              <a:t>Agenti chimici, fisici</a:t>
            </a:r>
          </a:p>
        </p:txBody>
      </p:sp>
      <p:sp>
        <p:nvSpPr>
          <p:cNvPr id="6" name="TextBox 5">
            <a:extLst>
              <a:ext uri="{FF2B5EF4-FFF2-40B4-BE49-F238E27FC236}">
                <a16:creationId xmlns:a16="http://schemas.microsoft.com/office/drawing/2014/main" id="{4D0C8B01-BDA5-DD60-823C-C0137C40DFF6}"/>
              </a:ext>
            </a:extLst>
          </p:cNvPr>
          <p:cNvSpPr txBox="1"/>
          <p:nvPr/>
        </p:nvSpPr>
        <p:spPr>
          <a:xfrm>
            <a:off x="1481349" y="6022172"/>
            <a:ext cx="2676373" cy="584775"/>
          </a:xfrm>
          <a:prstGeom prst="rect">
            <a:avLst/>
          </a:prstGeom>
          <a:noFill/>
        </p:spPr>
        <p:txBody>
          <a:bodyPr wrap="square" rtlCol="0">
            <a:spAutoFit/>
          </a:bodyPr>
          <a:lstStyle/>
          <a:p>
            <a:r>
              <a:rPr lang="it-IT" sz="3200" b="1" dirty="0"/>
              <a:t>Cellule</a:t>
            </a:r>
            <a:r>
              <a:rPr lang="it-IT" sz="3200" dirty="0"/>
              <a:t> malate</a:t>
            </a:r>
          </a:p>
        </p:txBody>
      </p:sp>
      <p:sp>
        <p:nvSpPr>
          <p:cNvPr id="8" name="TextBox 7">
            <a:extLst>
              <a:ext uri="{FF2B5EF4-FFF2-40B4-BE49-F238E27FC236}">
                <a16:creationId xmlns:a16="http://schemas.microsoft.com/office/drawing/2014/main" id="{8AF92375-615D-5971-7E88-6E6FDD72D7CC}"/>
              </a:ext>
            </a:extLst>
          </p:cNvPr>
          <p:cNvSpPr txBox="1"/>
          <p:nvPr/>
        </p:nvSpPr>
        <p:spPr>
          <a:xfrm>
            <a:off x="4577234" y="752164"/>
            <a:ext cx="1813175" cy="584775"/>
          </a:xfrm>
          <a:prstGeom prst="rect">
            <a:avLst/>
          </a:prstGeom>
          <a:noFill/>
        </p:spPr>
        <p:txBody>
          <a:bodyPr wrap="square" rtlCol="0">
            <a:spAutoFit/>
          </a:bodyPr>
          <a:lstStyle/>
          <a:p>
            <a:r>
              <a:rPr lang="it-IT" sz="3200" dirty="0"/>
              <a:t>Malattie</a:t>
            </a:r>
          </a:p>
        </p:txBody>
      </p:sp>
      <p:sp>
        <p:nvSpPr>
          <p:cNvPr id="9" name="TextBox 8">
            <a:extLst>
              <a:ext uri="{FF2B5EF4-FFF2-40B4-BE49-F238E27FC236}">
                <a16:creationId xmlns:a16="http://schemas.microsoft.com/office/drawing/2014/main" id="{82ACB2D0-4BDB-CC8F-87AE-6577A685ECA0}"/>
              </a:ext>
            </a:extLst>
          </p:cNvPr>
          <p:cNvSpPr txBox="1"/>
          <p:nvPr/>
        </p:nvSpPr>
        <p:spPr>
          <a:xfrm>
            <a:off x="727737" y="548497"/>
            <a:ext cx="1704517" cy="1077218"/>
          </a:xfrm>
          <a:prstGeom prst="rect">
            <a:avLst/>
          </a:prstGeom>
          <a:noFill/>
        </p:spPr>
        <p:txBody>
          <a:bodyPr wrap="square" rtlCol="0">
            <a:spAutoFit/>
          </a:bodyPr>
          <a:lstStyle/>
          <a:p>
            <a:pPr algn="ctr"/>
            <a:r>
              <a:rPr lang="it-IT" sz="3200" b="1" dirty="0">
                <a:solidFill>
                  <a:srgbClr val="0070C0"/>
                </a:solidFill>
              </a:rPr>
              <a:t>Individui malati</a:t>
            </a:r>
          </a:p>
        </p:txBody>
      </p:sp>
      <p:cxnSp>
        <p:nvCxnSpPr>
          <p:cNvPr id="14" name="Straight Arrow Connector 13">
            <a:extLst>
              <a:ext uri="{FF2B5EF4-FFF2-40B4-BE49-F238E27FC236}">
                <a16:creationId xmlns:a16="http://schemas.microsoft.com/office/drawing/2014/main" id="{F8FC61F6-B566-4F93-1B29-F279D84CAD92}"/>
              </a:ext>
            </a:extLst>
          </p:cNvPr>
          <p:cNvCxnSpPr>
            <a:cxnSpLocks/>
          </p:cNvCxnSpPr>
          <p:nvPr/>
        </p:nvCxnSpPr>
        <p:spPr>
          <a:xfrm flipH="1">
            <a:off x="6560313" y="2877070"/>
            <a:ext cx="13279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E08750-805D-4498-0061-B1929DC49143}"/>
              </a:ext>
            </a:extLst>
          </p:cNvPr>
          <p:cNvSpPr txBox="1"/>
          <p:nvPr/>
        </p:nvSpPr>
        <p:spPr>
          <a:xfrm>
            <a:off x="8316963" y="766659"/>
            <a:ext cx="1816167" cy="584775"/>
          </a:xfrm>
          <a:prstGeom prst="rect">
            <a:avLst/>
          </a:prstGeom>
          <a:noFill/>
        </p:spPr>
        <p:txBody>
          <a:bodyPr wrap="square" rtlCol="0">
            <a:spAutoFit/>
          </a:bodyPr>
          <a:lstStyle/>
          <a:p>
            <a:r>
              <a:rPr lang="it-IT" sz="3200" dirty="0"/>
              <a:t>Diagnosi</a:t>
            </a:r>
          </a:p>
        </p:txBody>
      </p:sp>
      <p:sp>
        <p:nvSpPr>
          <p:cNvPr id="16" name="TextBox 15">
            <a:extLst>
              <a:ext uri="{FF2B5EF4-FFF2-40B4-BE49-F238E27FC236}">
                <a16:creationId xmlns:a16="http://schemas.microsoft.com/office/drawing/2014/main" id="{90CCD7CA-7154-7159-FF16-64429352C8EC}"/>
              </a:ext>
            </a:extLst>
          </p:cNvPr>
          <p:cNvSpPr txBox="1"/>
          <p:nvPr/>
        </p:nvSpPr>
        <p:spPr>
          <a:xfrm>
            <a:off x="4266251" y="2338461"/>
            <a:ext cx="2435140" cy="1077218"/>
          </a:xfrm>
          <a:prstGeom prst="rect">
            <a:avLst/>
          </a:prstGeom>
          <a:noFill/>
        </p:spPr>
        <p:txBody>
          <a:bodyPr wrap="square" rtlCol="0">
            <a:spAutoFit/>
          </a:bodyPr>
          <a:lstStyle/>
          <a:p>
            <a:r>
              <a:rPr lang="it-IT" sz="3200" dirty="0"/>
              <a:t>Patogenesi</a:t>
            </a:r>
          </a:p>
          <a:p>
            <a:r>
              <a:rPr lang="it-IT" sz="3200" dirty="0"/>
              <a:t>Eziologia</a:t>
            </a:r>
          </a:p>
        </p:txBody>
      </p:sp>
      <p:sp>
        <p:nvSpPr>
          <p:cNvPr id="17" name="TextBox 16">
            <a:extLst>
              <a:ext uri="{FF2B5EF4-FFF2-40B4-BE49-F238E27FC236}">
                <a16:creationId xmlns:a16="http://schemas.microsoft.com/office/drawing/2014/main" id="{28AE0F05-0D3C-EC7F-1926-DA62D51B109E}"/>
              </a:ext>
            </a:extLst>
          </p:cNvPr>
          <p:cNvSpPr txBox="1"/>
          <p:nvPr/>
        </p:nvSpPr>
        <p:spPr>
          <a:xfrm>
            <a:off x="9534533" y="4090388"/>
            <a:ext cx="2435140" cy="584775"/>
          </a:xfrm>
          <a:prstGeom prst="rect">
            <a:avLst/>
          </a:prstGeom>
          <a:noFill/>
        </p:spPr>
        <p:txBody>
          <a:bodyPr wrap="square" rtlCol="0">
            <a:spAutoFit/>
          </a:bodyPr>
          <a:lstStyle/>
          <a:p>
            <a:r>
              <a:rPr lang="it-IT" sz="3200" dirty="0"/>
              <a:t>Marcatori</a:t>
            </a:r>
          </a:p>
        </p:txBody>
      </p:sp>
      <p:cxnSp>
        <p:nvCxnSpPr>
          <p:cNvPr id="19" name="Straight Arrow Connector 18">
            <a:extLst>
              <a:ext uri="{FF2B5EF4-FFF2-40B4-BE49-F238E27FC236}">
                <a16:creationId xmlns:a16="http://schemas.microsoft.com/office/drawing/2014/main" id="{AA433AE6-BB5A-FB31-BD88-81821939EC90}"/>
              </a:ext>
            </a:extLst>
          </p:cNvPr>
          <p:cNvCxnSpPr>
            <a:cxnSpLocks/>
          </p:cNvCxnSpPr>
          <p:nvPr/>
        </p:nvCxnSpPr>
        <p:spPr>
          <a:xfrm flipH="1">
            <a:off x="3124200" y="2807811"/>
            <a:ext cx="8487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A7A65E7-3BD1-0520-BE7D-783ED3C9D80C}"/>
              </a:ext>
            </a:extLst>
          </p:cNvPr>
          <p:cNvCxnSpPr>
            <a:cxnSpLocks/>
          </p:cNvCxnSpPr>
          <p:nvPr/>
        </p:nvCxnSpPr>
        <p:spPr>
          <a:xfrm>
            <a:off x="6560313" y="1128599"/>
            <a:ext cx="13279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C942C7-F780-1EE3-6598-9628A982E371}"/>
              </a:ext>
            </a:extLst>
          </p:cNvPr>
          <p:cNvCxnSpPr>
            <a:cxnSpLocks/>
          </p:cNvCxnSpPr>
          <p:nvPr/>
        </p:nvCxnSpPr>
        <p:spPr>
          <a:xfrm>
            <a:off x="2602158" y="1087106"/>
            <a:ext cx="13707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7278E45-0D3C-AFA9-6D3F-F6158428D781}"/>
              </a:ext>
            </a:extLst>
          </p:cNvPr>
          <p:cNvCxnSpPr>
            <a:cxnSpLocks/>
          </p:cNvCxnSpPr>
          <p:nvPr/>
        </p:nvCxnSpPr>
        <p:spPr>
          <a:xfrm>
            <a:off x="9068538" y="1523132"/>
            <a:ext cx="0" cy="77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DB115E-49F0-7DFE-405A-5333BCF22213}"/>
              </a:ext>
            </a:extLst>
          </p:cNvPr>
          <p:cNvSpPr txBox="1"/>
          <p:nvPr/>
        </p:nvSpPr>
        <p:spPr>
          <a:xfrm>
            <a:off x="8316963" y="2328496"/>
            <a:ext cx="2435140" cy="1077218"/>
          </a:xfrm>
          <a:prstGeom prst="rect">
            <a:avLst/>
          </a:prstGeom>
          <a:noFill/>
        </p:spPr>
        <p:txBody>
          <a:bodyPr wrap="square" rtlCol="0">
            <a:spAutoFit/>
          </a:bodyPr>
          <a:lstStyle/>
          <a:p>
            <a:r>
              <a:rPr lang="it-IT" sz="3200" dirty="0"/>
              <a:t>Segni e sintomi</a:t>
            </a:r>
          </a:p>
        </p:txBody>
      </p:sp>
      <p:sp>
        <p:nvSpPr>
          <p:cNvPr id="10" name="TextBox 9">
            <a:extLst>
              <a:ext uri="{FF2B5EF4-FFF2-40B4-BE49-F238E27FC236}">
                <a16:creationId xmlns:a16="http://schemas.microsoft.com/office/drawing/2014/main" id="{4DAD0259-3070-7AE3-C9D9-2A79AC086049}"/>
              </a:ext>
            </a:extLst>
          </p:cNvPr>
          <p:cNvSpPr txBox="1"/>
          <p:nvPr/>
        </p:nvSpPr>
        <p:spPr>
          <a:xfrm>
            <a:off x="1481350" y="2328496"/>
            <a:ext cx="1929393" cy="1077218"/>
          </a:xfrm>
          <a:prstGeom prst="rect">
            <a:avLst/>
          </a:prstGeom>
          <a:noFill/>
        </p:spPr>
        <p:txBody>
          <a:bodyPr wrap="square" rtlCol="0">
            <a:spAutoFit/>
          </a:bodyPr>
          <a:lstStyle/>
          <a:p>
            <a:r>
              <a:rPr lang="it-IT" sz="3200" dirty="0"/>
              <a:t>Organi malati</a:t>
            </a:r>
          </a:p>
        </p:txBody>
      </p:sp>
      <p:cxnSp>
        <p:nvCxnSpPr>
          <p:cNvPr id="12" name="Straight Arrow Connector 11">
            <a:extLst>
              <a:ext uri="{FF2B5EF4-FFF2-40B4-BE49-F238E27FC236}">
                <a16:creationId xmlns:a16="http://schemas.microsoft.com/office/drawing/2014/main" id="{E9DD654C-CEA5-2F5F-C7FF-0325125C9A04}"/>
              </a:ext>
            </a:extLst>
          </p:cNvPr>
          <p:cNvCxnSpPr>
            <a:cxnSpLocks/>
          </p:cNvCxnSpPr>
          <p:nvPr/>
        </p:nvCxnSpPr>
        <p:spPr>
          <a:xfrm>
            <a:off x="2105763" y="3429000"/>
            <a:ext cx="0" cy="77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59AB9D2-6482-A00E-7486-8AFE293C41AE}"/>
              </a:ext>
            </a:extLst>
          </p:cNvPr>
          <p:cNvSpPr txBox="1"/>
          <p:nvPr/>
        </p:nvSpPr>
        <p:spPr>
          <a:xfrm>
            <a:off x="1481349" y="4175334"/>
            <a:ext cx="1929393" cy="1077218"/>
          </a:xfrm>
          <a:prstGeom prst="rect">
            <a:avLst/>
          </a:prstGeom>
          <a:noFill/>
        </p:spPr>
        <p:txBody>
          <a:bodyPr wrap="square" rtlCol="0">
            <a:spAutoFit/>
          </a:bodyPr>
          <a:lstStyle/>
          <a:p>
            <a:r>
              <a:rPr lang="it-IT" sz="3200" dirty="0"/>
              <a:t>Tessuti</a:t>
            </a:r>
          </a:p>
          <a:p>
            <a:r>
              <a:rPr lang="it-IT" sz="3200" dirty="0"/>
              <a:t>malati</a:t>
            </a:r>
          </a:p>
        </p:txBody>
      </p:sp>
      <p:cxnSp>
        <p:nvCxnSpPr>
          <p:cNvPr id="25" name="Straight Arrow Connector 24">
            <a:extLst>
              <a:ext uri="{FF2B5EF4-FFF2-40B4-BE49-F238E27FC236}">
                <a16:creationId xmlns:a16="http://schemas.microsoft.com/office/drawing/2014/main" id="{3A4CC876-D4E3-C725-6AFF-C133A6B5B497}"/>
              </a:ext>
            </a:extLst>
          </p:cNvPr>
          <p:cNvCxnSpPr>
            <a:cxnSpLocks/>
          </p:cNvCxnSpPr>
          <p:nvPr/>
        </p:nvCxnSpPr>
        <p:spPr>
          <a:xfrm>
            <a:off x="2135076" y="5252552"/>
            <a:ext cx="0" cy="778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C42E0AC-D429-0558-991F-2A0FD7DCFC0E}"/>
              </a:ext>
            </a:extLst>
          </p:cNvPr>
          <p:cNvCxnSpPr>
            <a:cxnSpLocks/>
          </p:cNvCxnSpPr>
          <p:nvPr/>
        </p:nvCxnSpPr>
        <p:spPr>
          <a:xfrm>
            <a:off x="4068118" y="6314559"/>
            <a:ext cx="7567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EEB13C5-9028-2B12-DB92-4D142C7F7FE8}"/>
              </a:ext>
            </a:extLst>
          </p:cNvPr>
          <p:cNvCxnSpPr>
            <a:cxnSpLocks/>
          </p:cNvCxnSpPr>
          <p:nvPr/>
        </p:nvCxnSpPr>
        <p:spPr>
          <a:xfrm flipV="1">
            <a:off x="8778063" y="4462305"/>
            <a:ext cx="600258" cy="713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EC8DE8-3D5C-3A92-654E-100E98EA0724}"/>
              </a:ext>
            </a:extLst>
          </p:cNvPr>
          <p:cNvCxnSpPr>
            <a:cxnSpLocks/>
          </p:cNvCxnSpPr>
          <p:nvPr/>
        </p:nvCxnSpPr>
        <p:spPr>
          <a:xfrm>
            <a:off x="8778063" y="5302788"/>
            <a:ext cx="832662" cy="447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6F91B26-278C-D9AD-91F0-2BAA810CEB95}"/>
              </a:ext>
            </a:extLst>
          </p:cNvPr>
          <p:cNvSpPr txBox="1"/>
          <p:nvPr/>
        </p:nvSpPr>
        <p:spPr>
          <a:xfrm>
            <a:off x="9632988" y="5359837"/>
            <a:ext cx="1835112" cy="584775"/>
          </a:xfrm>
          <a:prstGeom prst="rect">
            <a:avLst/>
          </a:prstGeom>
          <a:noFill/>
        </p:spPr>
        <p:txBody>
          <a:bodyPr wrap="square" rtlCol="0">
            <a:spAutoFit/>
          </a:bodyPr>
          <a:lstStyle/>
          <a:p>
            <a:r>
              <a:rPr lang="it-IT" sz="3200" dirty="0"/>
              <a:t>Farmaci</a:t>
            </a:r>
          </a:p>
        </p:txBody>
      </p:sp>
    </p:spTree>
    <p:extLst>
      <p:ext uri="{BB962C8B-B14F-4D97-AF65-F5344CB8AC3E}">
        <p14:creationId xmlns:p14="http://schemas.microsoft.com/office/powerpoint/2010/main" val="25391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ppt_x"/>
                                          </p:val>
                                        </p:tav>
                                        <p:tav tm="100000">
                                          <p:val>
                                            <p:strVal val="#ppt_x"/>
                                          </p:val>
                                        </p:tav>
                                      </p:tavLst>
                                    </p:anim>
                                    <p:anim calcmode="lin" valueType="num">
                                      <p:cBhvr additive="base">
                                        <p:cTn id="90" dur="500" fill="hold"/>
                                        <p:tgtEl>
                                          <p:spTgt spid="30"/>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ppt_x"/>
                                          </p:val>
                                        </p:tav>
                                        <p:tav tm="100000">
                                          <p:val>
                                            <p:strVal val="#ppt_x"/>
                                          </p:val>
                                        </p:tav>
                                      </p:tavLst>
                                    </p:anim>
                                    <p:anim calcmode="lin" valueType="num">
                                      <p:cBhvr additive="base">
                                        <p:cTn id="9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5" grpId="0"/>
      <p:bldP spid="16" grpId="0"/>
      <p:bldP spid="17" grpId="0"/>
      <p:bldP spid="3" grpId="0"/>
      <p:bldP spid="10" grpId="0"/>
      <p:bldP spid="24" grpId="0"/>
      <p:bldP spid="3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165A0-F2DC-AF04-E404-E7B25678303D}"/>
              </a:ext>
            </a:extLst>
          </p:cNvPr>
          <p:cNvSpPr txBox="1"/>
          <p:nvPr/>
        </p:nvSpPr>
        <p:spPr>
          <a:xfrm>
            <a:off x="307466" y="116631"/>
            <a:ext cx="6245257" cy="646331"/>
          </a:xfrm>
          <a:prstGeom prst="rect">
            <a:avLst/>
          </a:prstGeom>
          <a:noFill/>
        </p:spPr>
        <p:txBody>
          <a:bodyPr wrap="square" rtlCol="0">
            <a:spAutoFit/>
          </a:bodyPr>
          <a:lstStyle/>
          <a:p>
            <a:r>
              <a:rPr lang="it-IT" sz="3600" b="1" dirty="0">
                <a:solidFill>
                  <a:srgbClr val="0070C0"/>
                </a:solidFill>
              </a:rPr>
              <a:t>DANNO CELLULARE</a:t>
            </a:r>
          </a:p>
        </p:txBody>
      </p:sp>
      <p:sp>
        <p:nvSpPr>
          <p:cNvPr id="4" name="Rectangle 3">
            <a:extLst>
              <a:ext uri="{FF2B5EF4-FFF2-40B4-BE49-F238E27FC236}">
                <a16:creationId xmlns:a16="http://schemas.microsoft.com/office/drawing/2014/main" id="{927D9178-27D7-A8D9-4D94-946505C4771B}"/>
              </a:ext>
            </a:extLst>
          </p:cNvPr>
          <p:cNvSpPr txBox="1">
            <a:spLocks noChangeArrowheads="1"/>
          </p:cNvSpPr>
          <p:nvPr/>
        </p:nvSpPr>
        <p:spPr>
          <a:xfrm>
            <a:off x="416993" y="809501"/>
            <a:ext cx="10123498" cy="60484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it-IT" altLang="it-IT" dirty="0"/>
              <a:t>Sollecitazioni persistenti che disturbano l’omeostasi della cellula.</a:t>
            </a:r>
          </a:p>
          <a:p>
            <a:pPr marL="0" indent="0" algn="just">
              <a:buFont typeface="Arial" panose="020B0604020202020204" pitchFamily="34" charset="0"/>
              <a:buNone/>
              <a:defRPr/>
            </a:pPr>
            <a:r>
              <a:rPr lang="it-IT" altLang="it-IT" dirty="0"/>
              <a:t> - </a:t>
            </a:r>
            <a:r>
              <a:rPr lang="it-IT" altLang="it-IT" sz="2600" dirty="0"/>
              <a:t>riduzione dell’apporto di</a:t>
            </a:r>
            <a:r>
              <a:rPr lang="it-IT" altLang="it-IT" sz="2600" dirty="0">
                <a:cs typeface="Arial" charset="0"/>
              </a:rPr>
              <a:t> O</a:t>
            </a:r>
            <a:r>
              <a:rPr lang="it-IT" altLang="it-IT" sz="2600" baseline="-25000" dirty="0">
                <a:cs typeface="Arial" charset="0"/>
              </a:rPr>
              <a:t>2 </a:t>
            </a:r>
            <a:r>
              <a:rPr lang="it-IT" altLang="it-IT" sz="2600" dirty="0">
                <a:cs typeface="Arial" charset="0"/>
              </a:rPr>
              <a:t> - (blocco energetico, es. x ischemia)</a:t>
            </a:r>
          </a:p>
          <a:p>
            <a:pPr marL="0" indent="0" algn="just">
              <a:buFont typeface="Arial" panose="020B0604020202020204" pitchFamily="34" charset="0"/>
              <a:buNone/>
              <a:defRPr/>
            </a:pPr>
            <a:r>
              <a:rPr lang="it-IT" altLang="it-IT" sz="2600" dirty="0">
                <a:cs typeface="Arial" charset="0"/>
              </a:rPr>
              <a:t>-  Squilibri nutrizionali (anoressia, obesità, colesterolo …)</a:t>
            </a:r>
          </a:p>
          <a:p>
            <a:pPr marL="0" indent="0" algn="just">
              <a:buFont typeface="Arial" panose="020B0604020202020204" pitchFamily="34" charset="0"/>
              <a:buNone/>
              <a:defRPr/>
            </a:pPr>
            <a:r>
              <a:rPr lang="it-IT" altLang="it-IT" sz="2600" dirty="0">
                <a:cs typeface="Arial" charset="0"/>
              </a:rPr>
              <a:t> - presenza di molecole ossidanti</a:t>
            </a:r>
          </a:p>
          <a:p>
            <a:pPr marL="0" indent="0" algn="just">
              <a:buFont typeface="Arial" panose="020B0604020202020204" pitchFamily="34" charset="0"/>
              <a:buNone/>
              <a:defRPr/>
            </a:pPr>
            <a:r>
              <a:rPr lang="it-IT" altLang="it-IT" sz="2600" dirty="0">
                <a:cs typeface="Arial" charset="0"/>
              </a:rPr>
              <a:t> - variazioni di pH</a:t>
            </a:r>
          </a:p>
          <a:p>
            <a:pPr marL="0" indent="0" algn="just">
              <a:buFont typeface="Arial" panose="020B0604020202020204" pitchFamily="34" charset="0"/>
              <a:buNone/>
              <a:defRPr/>
            </a:pPr>
            <a:r>
              <a:rPr lang="it-IT" altLang="it-IT" sz="2600" dirty="0">
                <a:cs typeface="Arial" charset="0"/>
              </a:rPr>
              <a:t> - esposizione a radiazioni</a:t>
            </a:r>
          </a:p>
          <a:p>
            <a:pPr algn="just">
              <a:buFontTx/>
              <a:buChar char="-"/>
              <a:defRPr/>
            </a:pPr>
            <a:r>
              <a:rPr lang="it-IT" altLang="it-IT" sz="2600" dirty="0">
                <a:cs typeface="Arial" charset="0"/>
              </a:rPr>
              <a:t>esposizione a temperature</a:t>
            </a:r>
          </a:p>
          <a:p>
            <a:pPr algn="just">
              <a:buFontTx/>
              <a:buChar char="-"/>
              <a:defRPr/>
            </a:pPr>
            <a:r>
              <a:rPr lang="it-IT" altLang="it-IT" sz="2600" dirty="0">
                <a:cs typeface="Arial" charset="0"/>
              </a:rPr>
              <a:t>Cause meccaniche</a:t>
            </a:r>
          </a:p>
          <a:p>
            <a:pPr algn="just">
              <a:buFontTx/>
              <a:buChar char="-"/>
              <a:defRPr/>
            </a:pPr>
            <a:r>
              <a:rPr lang="it-IT" altLang="it-IT" sz="2600" dirty="0">
                <a:cs typeface="Arial" charset="0"/>
              </a:rPr>
              <a:t>Sostanze tossiche</a:t>
            </a:r>
          </a:p>
          <a:p>
            <a:pPr marL="0" indent="0" algn="just">
              <a:buFont typeface="Arial" panose="020B0604020202020204" pitchFamily="34" charset="0"/>
              <a:buNone/>
              <a:defRPr/>
            </a:pPr>
            <a:r>
              <a:rPr lang="it-IT" altLang="it-IT" sz="2600" dirty="0">
                <a:cs typeface="Arial" charset="0"/>
              </a:rPr>
              <a:t> - infezioni</a:t>
            </a:r>
          </a:p>
          <a:p>
            <a:pPr marL="0" indent="0" algn="just">
              <a:buFont typeface="Arial" panose="020B0604020202020204" pitchFamily="34" charset="0"/>
              <a:buNone/>
              <a:defRPr/>
            </a:pPr>
            <a:r>
              <a:rPr lang="it-IT" altLang="it-IT" sz="2600" dirty="0">
                <a:cs typeface="Arial" charset="0"/>
              </a:rPr>
              <a:t> - variazioni dei livelli ormonali</a:t>
            </a:r>
          </a:p>
          <a:p>
            <a:pPr marL="0" indent="0" algn="just">
              <a:buFont typeface="Arial" panose="020B0604020202020204" pitchFamily="34" charset="0"/>
              <a:buNone/>
              <a:defRPr/>
            </a:pPr>
            <a:r>
              <a:rPr lang="it-IT" altLang="it-IT" sz="2600" dirty="0">
                <a:cs typeface="Arial" charset="0"/>
              </a:rPr>
              <a:t> - aumento o riduzione delle richieste funzionali</a:t>
            </a:r>
          </a:p>
          <a:p>
            <a:pPr marL="0" indent="0" algn="just">
              <a:buFont typeface="Arial" panose="020B0604020202020204" pitchFamily="34" charset="0"/>
              <a:buNone/>
              <a:defRPr/>
            </a:pPr>
            <a:endParaRPr lang="it-IT" altLang="it-IT" dirty="0">
              <a:cs typeface="Arial" charset="0"/>
            </a:endParaRPr>
          </a:p>
        </p:txBody>
      </p:sp>
    </p:spTree>
    <p:extLst>
      <p:ext uri="{BB962C8B-B14F-4D97-AF65-F5344CB8AC3E}">
        <p14:creationId xmlns:p14="http://schemas.microsoft.com/office/powerpoint/2010/main" val="22312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strips(downRigh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strips(downRight)">
                                      <p:cBhvr>
                                        <p:cTn id="12" dur="500"/>
                                        <p:tgtEl>
                                          <p:spTgt spid="4">
                                            <p:txEl>
                                              <p:pRg st="2" end="2"/>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strips(downRight)">
                                      <p:cBhvr>
                                        <p:cTn id="15" dur="500"/>
                                        <p:tgtEl>
                                          <p:spTgt spid="4">
                                            <p:txEl>
                                              <p:pRg st="3" end="3"/>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strips(downRight)">
                                      <p:cBhvr>
                                        <p:cTn id="18" dur="500"/>
                                        <p:tgtEl>
                                          <p:spTgt spid="4">
                                            <p:txEl>
                                              <p:pRg st="4" end="4"/>
                                            </p:txEl>
                                          </p:spTgt>
                                        </p:tgtEl>
                                      </p:cBhvr>
                                    </p:animEffect>
                                  </p:childTnLst>
                                </p:cTn>
                              </p:par>
                              <p:par>
                                <p:cTn id="19" presetID="18" presetClass="entr" presetSubtype="6"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strips(downRight)">
                                      <p:cBhvr>
                                        <p:cTn id="21" dur="500"/>
                                        <p:tgtEl>
                                          <p:spTgt spid="4">
                                            <p:txEl>
                                              <p:pRg st="5" end="5"/>
                                            </p:txEl>
                                          </p:spTgt>
                                        </p:tgtEl>
                                      </p:cBhvr>
                                    </p:animEffect>
                                  </p:childTnLst>
                                </p:cTn>
                              </p:par>
                              <p:par>
                                <p:cTn id="22" presetID="18" presetClass="entr" presetSubtype="6"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strips(downRight)">
                                      <p:cBhvr>
                                        <p:cTn id="24" dur="500"/>
                                        <p:tgtEl>
                                          <p:spTgt spid="4">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strips(downRight)">
                                      <p:cBhvr>
                                        <p:cTn id="27" dur="500"/>
                                        <p:tgtEl>
                                          <p:spTgt spid="4">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strips(downRight)">
                                      <p:cBhvr>
                                        <p:cTn id="30" dur="500"/>
                                        <p:tgtEl>
                                          <p:spTgt spid="4">
                                            <p:txEl>
                                              <p:pRg st="8" end="8"/>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strips(downRight)">
                                      <p:cBhvr>
                                        <p:cTn id="33" dur="500"/>
                                        <p:tgtEl>
                                          <p:spTgt spid="4">
                                            <p:txEl>
                                              <p:pRg st="9" end="9"/>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strips(downRight)">
                                      <p:cBhvr>
                                        <p:cTn id="36" dur="500"/>
                                        <p:tgtEl>
                                          <p:spTgt spid="4">
                                            <p:txEl>
                                              <p:pRg st="10" end="10"/>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strips(downRight)">
                                      <p:cBhvr>
                                        <p:cTn id="3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810573-AE08-0447-ED61-F0E630EA5E78}"/>
              </a:ext>
            </a:extLst>
          </p:cNvPr>
          <p:cNvSpPr txBox="1"/>
          <p:nvPr/>
        </p:nvSpPr>
        <p:spPr>
          <a:xfrm>
            <a:off x="330364" y="1917816"/>
            <a:ext cx="4772783" cy="3539430"/>
          </a:xfrm>
          <a:prstGeom prst="rect">
            <a:avLst/>
          </a:prstGeom>
          <a:noFill/>
        </p:spPr>
        <p:txBody>
          <a:bodyPr wrap="square" rtlCol="0">
            <a:spAutoFit/>
          </a:bodyPr>
          <a:lstStyle/>
          <a:p>
            <a:r>
              <a:rPr lang="it-IT" sz="2800" b="1" dirty="0"/>
              <a:t>NATURA DELLA LESIONE</a:t>
            </a:r>
          </a:p>
          <a:p>
            <a:r>
              <a:rPr lang="it-IT" sz="2800" b="1" dirty="0"/>
              <a:t>INTENSITA’</a:t>
            </a:r>
          </a:p>
          <a:p>
            <a:r>
              <a:rPr lang="it-IT" sz="2800" b="1" dirty="0"/>
              <a:t>DURATA</a:t>
            </a:r>
          </a:p>
          <a:p>
            <a:r>
              <a:rPr lang="it-IT" sz="2800" b="1" dirty="0"/>
              <a:t>TIPO DI CELLULA ESPOSTA e suo stato nutritivo e ormonale</a:t>
            </a:r>
          </a:p>
          <a:p>
            <a:endParaRPr lang="it-IT" sz="2800" b="1" dirty="0"/>
          </a:p>
          <a:p>
            <a:r>
              <a:rPr lang="it-IT" sz="2800" b="1" dirty="0"/>
              <a:t>Capacità individuali detossificanti</a:t>
            </a:r>
          </a:p>
        </p:txBody>
      </p:sp>
      <p:pic>
        <p:nvPicPr>
          <p:cNvPr id="5" name="Picture 4">
            <a:extLst>
              <a:ext uri="{FF2B5EF4-FFF2-40B4-BE49-F238E27FC236}">
                <a16:creationId xmlns:a16="http://schemas.microsoft.com/office/drawing/2014/main" id="{5304534A-5794-479D-1C8A-3816690EF3A9}"/>
              </a:ext>
            </a:extLst>
          </p:cNvPr>
          <p:cNvPicPr>
            <a:picLocks noChangeAspect="1"/>
          </p:cNvPicPr>
          <p:nvPr/>
        </p:nvPicPr>
        <p:blipFill>
          <a:blip r:embed="rId2"/>
          <a:stretch>
            <a:fillRect/>
          </a:stretch>
        </p:blipFill>
        <p:spPr>
          <a:xfrm>
            <a:off x="5103147" y="874621"/>
            <a:ext cx="6545416" cy="5469771"/>
          </a:xfrm>
          <a:prstGeom prst="rect">
            <a:avLst/>
          </a:prstGeom>
        </p:spPr>
      </p:pic>
    </p:spTree>
    <p:extLst>
      <p:ext uri="{BB962C8B-B14F-4D97-AF65-F5344CB8AC3E}">
        <p14:creationId xmlns:p14="http://schemas.microsoft.com/office/powerpoint/2010/main" val="28644179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A90EC3-E6E4-1D72-03BE-D2AB50E6DE4B}"/>
              </a:ext>
            </a:extLst>
          </p:cNvPr>
          <p:cNvSpPr txBox="1"/>
          <p:nvPr/>
        </p:nvSpPr>
        <p:spPr>
          <a:xfrm>
            <a:off x="372359" y="226243"/>
            <a:ext cx="9896304" cy="646331"/>
          </a:xfrm>
          <a:prstGeom prst="rect">
            <a:avLst/>
          </a:prstGeom>
          <a:noFill/>
        </p:spPr>
        <p:txBody>
          <a:bodyPr wrap="square" rtlCol="0">
            <a:spAutoFit/>
          </a:bodyPr>
          <a:lstStyle/>
          <a:p>
            <a:r>
              <a:rPr lang="it-IT" sz="3600" b="1" dirty="0">
                <a:solidFill>
                  <a:srgbClr val="0070C0"/>
                </a:solidFill>
              </a:rPr>
              <a:t>MECCANISMI DI DANNO CELLULARE</a:t>
            </a:r>
          </a:p>
        </p:txBody>
      </p:sp>
      <p:sp>
        <p:nvSpPr>
          <p:cNvPr id="2" name="TextBox 1">
            <a:extLst>
              <a:ext uri="{FF2B5EF4-FFF2-40B4-BE49-F238E27FC236}">
                <a16:creationId xmlns:a16="http://schemas.microsoft.com/office/drawing/2014/main" id="{59120E5C-F417-421F-646C-E8F6CBFA4D11}"/>
              </a:ext>
            </a:extLst>
          </p:cNvPr>
          <p:cNvSpPr txBox="1"/>
          <p:nvPr/>
        </p:nvSpPr>
        <p:spPr>
          <a:xfrm>
            <a:off x="372359" y="1127051"/>
            <a:ext cx="8463297" cy="461665"/>
          </a:xfrm>
          <a:prstGeom prst="rect">
            <a:avLst/>
          </a:prstGeom>
          <a:noFill/>
        </p:spPr>
        <p:txBody>
          <a:bodyPr wrap="square" rtlCol="0">
            <a:spAutoFit/>
          </a:bodyPr>
          <a:lstStyle/>
          <a:p>
            <a:r>
              <a:rPr lang="it-IT" sz="2400" dirty="0"/>
              <a:t>Spesso uno stimolo agisce su più meccanismi</a:t>
            </a:r>
          </a:p>
        </p:txBody>
      </p:sp>
      <p:pic>
        <p:nvPicPr>
          <p:cNvPr id="5" name="Picture 4">
            <a:extLst>
              <a:ext uri="{FF2B5EF4-FFF2-40B4-BE49-F238E27FC236}">
                <a16:creationId xmlns:a16="http://schemas.microsoft.com/office/drawing/2014/main" id="{B0524C0D-DE7B-C9F8-AEE6-3C93382D5551}"/>
              </a:ext>
            </a:extLst>
          </p:cNvPr>
          <p:cNvPicPr>
            <a:picLocks noChangeAspect="1"/>
          </p:cNvPicPr>
          <p:nvPr/>
        </p:nvPicPr>
        <p:blipFill>
          <a:blip r:embed="rId2"/>
          <a:stretch>
            <a:fillRect/>
          </a:stretch>
        </p:blipFill>
        <p:spPr>
          <a:xfrm>
            <a:off x="195944" y="1843193"/>
            <a:ext cx="11749664" cy="4068088"/>
          </a:xfrm>
          <a:prstGeom prst="rect">
            <a:avLst/>
          </a:prstGeom>
        </p:spPr>
      </p:pic>
    </p:spTree>
    <p:extLst>
      <p:ext uri="{BB962C8B-B14F-4D97-AF65-F5344CB8AC3E}">
        <p14:creationId xmlns:p14="http://schemas.microsoft.com/office/powerpoint/2010/main" val="2569904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431E9-4475-F187-C1C0-504FDBF00F8A}"/>
              </a:ext>
            </a:extLst>
          </p:cNvPr>
          <p:cNvSpPr txBox="1"/>
          <p:nvPr/>
        </p:nvSpPr>
        <p:spPr>
          <a:xfrm>
            <a:off x="170122" y="1004237"/>
            <a:ext cx="5888389" cy="4667977"/>
          </a:xfrm>
          <a:prstGeom prst="rect">
            <a:avLst/>
          </a:prstGeom>
          <a:noFill/>
        </p:spPr>
        <p:txBody>
          <a:bodyPr wrap="square" rtlCol="0">
            <a:spAutoFit/>
          </a:bodyPr>
          <a:lstStyle/>
          <a:p>
            <a:r>
              <a:rPr lang="it-IT" sz="2400" b="1" dirty="0"/>
              <a:t>DEPLEZIONE DI ATP</a:t>
            </a:r>
            <a:br>
              <a:rPr lang="it-IT" sz="2400" dirty="0"/>
            </a:br>
            <a:r>
              <a:rPr lang="it-IT" sz="2400" dirty="0"/>
              <a:t>	per riduzione O2 e glucosio</a:t>
            </a:r>
          </a:p>
          <a:p>
            <a:r>
              <a:rPr lang="it-IT" sz="2400" dirty="0"/>
              <a:t>	per danno mitocondriale</a:t>
            </a:r>
          </a:p>
          <a:p>
            <a:r>
              <a:rPr lang="it-IT" sz="2400" dirty="0"/>
              <a:t>	per effetto di sostanze tossiche</a:t>
            </a:r>
          </a:p>
          <a:p>
            <a:endParaRPr lang="it-IT" sz="2400" dirty="0"/>
          </a:p>
          <a:p>
            <a:r>
              <a:rPr lang="it-IT" sz="2400" dirty="0"/>
              <a:t>MITOCONDRI E MORTE CELLULARE</a:t>
            </a:r>
          </a:p>
          <a:p>
            <a:r>
              <a:rPr lang="it-IT" sz="2400" dirty="0"/>
              <a:t>- </a:t>
            </a:r>
            <a:r>
              <a:rPr lang="it-IT" sz="2400" b="1" dirty="0"/>
              <a:t>poro di transizione </a:t>
            </a:r>
            <a:r>
              <a:rPr lang="it-IT" sz="2400" dirty="0"/>
              <a:t>della permeabilità mitocondriale -&gt;perdita del potenziale della membrana mitocondriale e della fosforilazione      ossidativa</a:t>
            </a:r>
          </a:p>
          <a:p>
            <a:r>
              <a:rPr lang="it-IT" sz="2400" dirty="0"/>
              <a:t>- </a:t>
            </a:r>
            <a:r>
              <a:rPr lang="it-IT" sz="2400" b="1" dirty="0"/>
              <a:t>Attivazione di caspasi </a:t>
            </a:r>
            <a:r>
              <a:rPr lang="it-IT" sz="2400" dirty="0"/>
              <a:t>in spazio </a:t>
            </a:r>
            <a:r>
              <a:rPr lang="it-IT" sz="2400" dirty="0" err="1"/>
              <a:t>intermembrana</a:t>
            </a:r>
            <a:r>
              <a:rPr lang="it-IT" sz="2400" dirty="0"/>
              <a:t>	</a:t>
            </a:r>
          </a:p>
        </p:txBody>
      </p:sp>
      <p:sp>
        <p:nvSpPr>
          <p:cNvPr id="5" name="TextBox 4">
            <a:extLst>
              <a:ext uri="{FF2B5EF4-FFF2-40B4-BE49-F238E27FC236}">
                <a16:creationId xmlns:a16="http://schemas.microsoft.com/office/drawing/2014/main" id="{18B8CEDB-9B0A-048F-987E-845FB97FF246}"/>
              </a:ext>
            </a:extLst>
          </p:cNvPr>
          <p:cNvSpPr txBox="1"/>
          <p:nvPr/>
        </p:nvSpPr>
        <p:spPr>
          <a:xfrm>
            <a:off x="170122" y="126402"/>
            <a:ext cx="3955312" cy="646331"/>
          </a:xfrm>
          <a:prstGeom prst="rect">
            <a:avLst/>
          </a:prstGeom>
          <a:noFill/>
        </p:spPr>
        <p:txBody>
          <a:bodyPr wrap="square" rtlCol="0">
            <a:spAutoFit/>
          </a:bodyPr>
          <a:lstStyle/>
          <a:p>
            <a:r>
              <a:rPr lang="it-IT" sz="3600" b="1" dirty="0">
                <a:solidFill>
                  <a:srgbClr val="0070C0"/>
                </a:solidFill>
              </a:rPr>
              <a:t>MITOCONDRI</a:t>
            </a:r>
          </a:p>
        </p:txBody>
      </p:sp>
      <p:pic>
        <p:nvPicPr>
          <p:cNvPr id="6" name="Picture 5">
            <a:extLst>
              <a:ext uri="{FF2B5EF4-FFF2-40B4-BE49-F238E27FC236}">
                <a16:creationId xmlns:a16="http://schemas.microsoft.com/office/drawing/2014/main" id="{4581CC5A-D2D9-C759-0957-495275AFC84C}"/>
              </a:ext>
            </a:extLst>
          </p:cNvPr>
          <p:cNvPicPr>
            <a:picLocks noChangeAspect="1"/>
          </p:cNvPicPr>
          <p:nvPr/>
        </p:nvPicPr>
        <p:blipFill>
          <a:blip r:embed="rId3"/>
          <a:stretch>
            <a:fillRect/>
          </a:stretch>
        </p:blipFill>
        <p:spPr>
          <a:xfrm>
            <a:off x="5895610" y="332942"/>
            <a:ext cx="5730331" cy="6192115"/>
          </a:xfrm>
          <a:prstGeom prst="rect">
            <a:avLst/>
          </a:prstGeom>
        </p:spPr>
      </p:pic>
    </p:spTree>
    <p:extLst>
      <p:ext uri="{BB962C8B-B14F-4D97-AF65-F5344CB8AC3E}">
        <p14:creationId xmlns:p14="http://schemas.microsoft.com/office/powerpoint/2010/main" val="4175107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1B182-8D4F-74FC-F298-A18A2A5E4A9C}"/>
              </a:ext>
            </a:extLst>
          </p:cNvPr>
          <p:cNvPicPr>
            <a:picLocks noChangeAspect="1"/>
          </p:cNvPicPr>
          <p:nvPr/>
        </p:nvPicPr>
        <p:blipFill>
          <a:blip r:embed="rId2"/>
          <a:stretch>
            <a:fillRect/>
          </a:stretch>
        </p:blipFill>
        <p:spPr>
          <a:xfrm>
            <a:off x="2778182" y="256801"/>
            <a:ext cx="6247138" cy="6105899"/>
          </a:xfrm>
          <a:prstGeom prst="rect">
            <a:avLst/>
          </a:prstGeom>
        </p:spPr>
      </p:pic>
    </p:spTree>
    <p:extLst>
      <p:ext uri="{BB962C8B-B14F-4D97-AF65-F5344CB8AC3E}">
        <p14:creationId xmlns:p14="http://schemas.microsoft.com/office/powerpoint/2010/main" val="2246764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FBA4B-9DC2-FCBE-14E3-3BCE6732FEDB}"/>
            </a:ext>
          </a:extLst>
        </p:cNvPr>
        <p:cNvGrpSpPr/>
        <p:nvPr/>
      </p:nvGrpSpPr>
      <p:grpSpPr>
        <a:xfrm>
          <a:off x="0" y="0"/>
          <a:ext cx="0" cy="0"/>
          <a:chOff x="0" y="0"/>
          <a:chExt cx="0" cy="0"/>
        </a:xfrm>
      </p:grpSpPr>
      <p:sp>
        <p:nvSpPr>
          <p:cNvPr id="3" name="CasellaDiTesto 4">
            <a:extLst>
              <a:ext uri="{FF2B5EF4-FFF2-40B4-BE49-F238E27FC236}">
                <a16:creationId xmlns:a16="http://schemas.microsoft.com/office/drawing/2014/main" id="{C000844B-C00F-0DE4-5513-5B50F0153B16}"/>
              </a:ext>
            </a:extLst>
          </p:cNvPr>
          <p:cNvSpPr txBox="1">
            <a:spLocks noChangeArrowheads="1"/>
          </p:cNvSpPr>
          <p:nvPr/>
        </p:nvSpPr>
        <p:spPr bwMode="auto">
          <a:xfrm>
            <a:off x="204068" y="6124167"/>
            <a:ext cx="1409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FF0000"/>
                </a:solidFill>
                <a:latin typeface="Arial" panose="020B0604020202020204" pitchFamily="34" charset="0"/>
              </a:rPr>
              <a:t>+ FLOGOSI</a:t>
            </a:r>
          </a:p>
        </p:txBody>
      </p:sp>
      <p:cxnSp>
        <p:nvCxnSpPr>
          <p:cNvPr id="4" name="Connettore 2 6">
            <a:extLst>
              <a:ext uri="{FF2B5EF4-FFF2-40B4-BE49-F238E27FC236}">
                <a16:creationId xmlns:a16="http://schemas.microsoft.com/office/drawing/2014/main" id="{80941933-CC83-BAB1-94B9-590AE502116C}"/>
              </a:ext>
            </a:extLst>
          </p:cNvPr>
          <p:cNvCxnSpPr>
            <a:cxnSpLocks noChangeShapeType="1"/>
          </p:cNvCxnSpPr>
          <p:nvPr/>
        </p:nvCxnSpPr>
        <p:spPr bwMode="auto">
          <a:xfrm>
            <a:off x="923205" y="5403442"/>
            <a:ext cx="0" cy="649287"/>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p:spPr>
      </p:cxnSp>
      <p:sp>
        <p:nvSpPr>
          <p:cNvPr id="5" name="CasellaDiTesto 7">
            <a:extLst>
              <a:ext uri="{FF2B5EF4-FFF2-40B4-BE49-F238E27FC236}">
                <a16:creationId xmlns:a16="http://schemas.microsoft.com/office/drawing/2014/main" id="{234AD51C-FF11-480B-E20E-FC1C02DB6152}"/>
              </a:ext>
            </a:extLst>
          </p:cNvPr>
          <p:cNvSpPr txBox="1">
            <a:spLocks noChangeArrowheads="1"/>
          </p:cNvSpPr>
          <p:nvPr/>
        </p:nvSpPr>
        <p:spPr bwMode="auto">
          <a:xfrm>
            <a:off x="10663163" y="5939223"/>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latin typeface="Arial" panose="020B0604020202020204" pitchFamily="34" charset="0"/>
              </a:rPr>
              <a:t>No flogosi</a:t>
            </a:r>
          </a:p>
        </p:txBody>
      </p:sp>
      <p:cxnSp>
        <p:nvCxnSpPr>
          <p:cNvPr id="6" name="Connettore 2 9">
            <a:extLst>
              <a:ext uri="{FF2B5EF4-FFF2-40B4-BE49-F238E27FC236}">
                <a16:creationId xmlns:a16="http://schemas.microsoft.com/office/drawing/2014/main" id="{FE3B594D-CD93-DCC3-AD64-9E83B195AB2B}"/>
              </a:ext>
            </a:extLst>
          </p:cNvPr>
          <p:cNvCxnSpPr>
            <a:cxnSpLocks noChangeShapeType="1"/>
          </p:cNvCxnSpPr>
          <p:nvPr/>
        </p:nvCxnSpPr>
        <p:spPr bwMode="auto">
          <a:xfrm>
            <a:off x="11237838" y="5372485"/>
            <a:ext cx="0" cy="50482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pic>
        <p:nvPicPr>
          <p:cNvPr id="7" name="Picture 6">
            <a:extLst>
              <a:ext uri="{FF2B5EF4-FFF2-40B4-BE49-F238E27FC236}">
                <a16:creationId xmlns:a16="http://schemas.microsoft.com/office/drawing/2014/main" id="{A922A4B4-524A-BA72-1997-F17F2D64602B}"/>
              </a:ext>
            </a:extLst>
          </p:cNvPr>
          <p:cNvPicPr>
            <a:picLocks noChangeAspect="1"/>
          </p:cNvPicPr>
          <p:nvPr/>
        </p:nvPicPr>
        <p:blipFill>
          <a:blip r:embed="rId2"/>
          <a:stretch>
            <a:fillRect/>
          </a:stretch>
        </p:blipFill>
        <p:spPr>
          <a:xfrm>
            <a:off x="2533153" y="742575"/>
            <a:ext cx="7125694" cy="5372850"/>
          </a:xfrm>
          <a:prstGeom prst="rect">
            <a:avLst/>
          </a:prstGeom>
        </p:spPr>
      </p:pic>
    </p:spTree>
    <p:extLst>
      <p:ext uri="{BB962C8B-B14F-4D97-AF65-F5344CB8AC3E}">
        <p14:creationId xmlns:p14="http://schemas.microsoft.com/office/powerpoint/2010/main" val="42821013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9292-EF8C-FCED-CC5C-1F3FB52054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426D14-676A-534F-83E4-AD685943ACA9}"/>
              </a:ext>
            </a:extLst>
          </p:cNvPr>
          <p:cNvPicPr>
            <a:picLocks noChangeAspect="1"/>
          </p:cNvPicPr>
          <p:nvPr/>
        </p:nvPicPr>
        <p:blipFill>
          <a:blip r:embed="rId2"/>
          <a:stretch>
            <a:fillRect/>
          </a:stretch>
        </p:blipFill>
        <p:spPr>
          <a:xfrm>
            <a:off x="2387601" y="1205051"/>
            <a:ext cx="6572824" cy="3862495"/>
          </a:xfrm>
          <a:prstGeom prst="rect">
            <a:avLst/>
          </a:prstGeom>
        </p:spPr>
      </p:pic>
      <p:sp>
        <p:nvSpPr>
          <p:cNvPr id="4" name="TextBox 3">
            <a:extLst>
              <a:ext uri="{FF2B5EF4-FFF2-40B4-BE49-F238E27FC236}">
                <a16:creationId xmlns:a16="http://schemas.microsoft.com/office/drawing/2014/main" id="{C2A07393-621D-AC14-CE72-0EB612F53DC8}"/>
              </a:ext>
            </a:extLst>
          </p:cNvPr>
          <p:cNvSpPr txBox="1"/>
          <p:nvPr/>
        </p:nvSpPr>
        <p:spPr>
          <a:xfrm>
            <a:off x="144604" y="867125"/>
            <a:ext cx="2449902" cy="923330"/>
          </a:xfrm>
          <a:prstGeom prst="rect">
            <a:avLst/>
          </a:prstGeom>
          <a:noFill/>
        </p:spPr>
        <p:txBody>
          <a:bodyPr wrap="square" rtlCol="0">
            <a:spAutoFit/>
          </a:bodyPr>
          <a:lstStyle/>
          <a:p>
            <a:r>
              <a:rPr lang="it-IT" dirty="0"/>
              <a:t>DISTRUZIONE della </a:t>
            </a:r>
            <a:r>
              <a:rPr lang="it-IT" dirty="0" err="1"/>
              <a:t>plasmamembrana</a:t>
            </a:r>
            <a:r>
              <a:rPr lang="it-IT" dirty="0"/>
              <a:t> e degli organelli</a:t>
            </a:r>
          </a:p>
        </p:txBody>
      </p:sp>
      <p:sp>
        <p:nvSpPr>
          <p:cNvPr id="5" name="TextBox 4">
            <a:extLst>
              <a:ext uri="{FF2B5EF4-FFF2-40B4-BE49-F238E27FC236}">
                <a16:creationId xmlns:a16="http://schemas.microsoft.com/office/drawing/2014/main" id="{FE3BEFCC-4A4C-AF75-6CF7-5A8442D0E587}"/>
              </a:ext>
            </a:extLst>
          </p:cNvPr>
          <p:cNvSpPr txBox="1"/>
          <p:nvPr/>
        </p:nvSpPr>
        <p:spPr>
          <a:xfrm>
            <a:off x="9298590" y="2212968"/>
            <a:ext cx="2449902" cy="923330"/>
          </a:xfrm>
          <a:prstGeom prst="rect">
            <a:avLst/>
          </a:prstGeom>
          <a:noFill/>
        </p:spPr>
        <p:txBody>
          <a:bodyPr wrap="square" rtlCol="0">
            <a:spAutoFit/>
          </a:bodyPr>
          <a:lstStyle/>
          <a:p>
            <a:r>
              <a:rPr lang="it-IT" dirty="0"/>
              <a:t>Condensazione e frammentazione regolare della cromatina</a:t>
            </a:r>
          </a:p>
        </p:txBody>
      </p:sp>
      <p:cxnSp>
        <p:nvCxnSpPr>
          <p:cNvPr id="7" name="Straight Arrow Connector 6">
            <a:extLst>
              <a:ext uri="{FF2B5EF4-FFF2-40B4-BE49-F238E27FC236}">
                <a16:creationId xmlns:a16="http://schemas.microsoft.com/office/drawing/2014/main" id="{BE081655-3D58-5E12-8B81-A3FEF2702E04}"/>
              </a:ext>
            </a:extLst>
          </p:cNvPr>
          <p:cNvCxnSpPr>
            <a:cxnSpLocks/>
          </p:cNvCxnSpPr>
          <p:nvPr/>
        </p:nvCxnSpPr>
        <p:spPr>
          <a:xfrm flipH="1">
            <a:off x="8108830" y="3261221"/>
            <a:ext cx="1545193" cy="14080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2C0C415-05AE-F98F-CBB2-4F81703111B7}"/>
              </a:ext>
            </a:extLst>
          </p:cNvPr>
          <p:cNvSpPr txBox="1"/>
          <p:nvPr/>
        </p:nvSpPr>
        <p:spPr>
          <a:xfrm>
            <a:off x="8108830" y="6337540"/>
            <a:ext cx="1353127" cy="369332"/>
          </a:xfrm>
          <a:prstGeom prst="rect">
            <a:avLst/>
          </a:prstGeom>
          <a:noFill/>
        </p:spPr>
        <p:txBody>
          <a:bodyPr wrap="none" rtlCol="0">
            <a:spAutoFit/>
          </a:bodyPr>
          <a:lstStyle/>
          <a:p>
            <a:r>
              <a:rPr lang="it-IT" dirty="0"/>
              <a:t>Pecorino 7.1</a:t>
            </a:r>
          </a:p>
        </p:txBody>
      </p:sp>
    </p:spTree>
    <p:extLst>
      <p:ext uri="{BB962C8B-B14F-4D97-AF65-F5344CB8AC3E}">
        <p14:creationId xmlns:p14="http://schemas.microsoft.com/office/powerpoint/2010/main" val="13985309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0FEA5-2EEC-588B-013D-B625F657BC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6266F9-796D-7F3B-67DE-B5E8A0D8D2E6}"/>
              </a:ext>
            </a:extLst>
          </p:cNvPr>
          <p:cNvSpPr txBox="1"/>
          <p:nvPr/>
        </p:nvSpPr>
        <p:spPr>
          <a:xfrm>
            <a:off x="1132677" y="5949219"/>
            <a:ext cx="10093796" cy="523220"/>
          </a:xfrm>
          <a:prstGeom prst="rect">
            <a:avLst/>
          </a:prstGeom>
          <a:noFill/>
        </p:spPr>
        <p:txBody>
          <a:bodyPr wrap="square" rtlCol="0">
            <a:spAutoFit/>
          </a:bodyPr>
          <a:lstStyle/>
          <a:p>
            <a:r>
              <a:rPr lang="it-IT" sz="2800" dirty="0"/>
              <a:t>La trasduzione del segnale dipende da particolari proteasi, le caspasi</a:t>
            </a:r>
          </a:p>
        </p:txBody>
      </p:sp>
      <p:graphicFrame>
        <p:nvGraphicFramePr>
          <p:cNvPr id="3" name="Table 5">
            <a:extLst>
              <a:ext uri="{FF2B5EF4-FFF2-40B4-BE49-F238E27FC236}">
                <a16:creationId xmlns:a16="http://schemas.microsoft.com/office/drawing/2014/main" id="{ED0BBE19-C1E0-DADE-5952-F671C32E9EF6}"/>
              </a:ext>
            </a:extLst>
          </p:cNvPr>
          <p:cNvGraphicFramePr>
            <a:graphicFrameLocks noGrp="1"/>
          </p:cNvGraphicFramePr>
          <p:nvPr/>
        </p:nvGraphicFramePr>
        <p:xfrm>
          <a:off x="772161" y="943841"/>
          <a:ext cx="10407117" cy="3413760"/>
        </p:xfrm>
        <a:graphic>
          <a:graphicData uri="http://schemas.openxmlformats.org/drawingml/2006/table">
            <a:tbl>
              <a:tblPr firstRow="1" bandRow="1">
                <a:tableStyleId>{5C22544A-7EE6-4342-B048-85BDC9FD1C3A}</a:tableStyleId>
              </a:tblPr>
              <a:tblGrid>
                <a:gridCol w="3469039">
                  <a:extLst>
                    <a:ext uri="{9D8B030D-6E8A-4147-A177-3AD203B41FA5}">
                      <a16:colId xmlns:a16="http://schemas.microsoft.com/office/drawing/2014/main" val="613274947"/>
                    </a:ext>
                  </a:extLst>
                </a:gridCol>
                <a:gridCol w="3469039">
                  <a:extLst>
                    <a:ext uri="{9D8B030D-6E8A-4147-A177-3AD203B41FA5}">
                      <a16:colId xmlns:a16="http://schemas.microsoft.com/office/drawing/2014/main" val="2543522006"/>
                    </a:ext>
                  </a:extLst>
                </a:gridCol>
                <a:gridCol w="3469039">
                  <a:extLst>
                    <a:ext uri="{9D8B030D-6E8A-4147-A177-3AD203B41FA5}">
                      <a16:colId xmlns:a16="http://schemas.microsoft.com/office/drawing/2014/main" val="3379544808"/>
                    </a:ext>
                  </a:extLst>
                </a:gridCol>
              </a:tblGrid>
              <a:tr h="370840">
                <a:tc>
                  <a:txBody>
                    <a:bodyPr/>
                    <a:lstStyle/>
                    <a:p>
                      <a:r>
                        <a:rPr lang="it-IT" sz="2200" dirty="0"/>
                        <a:t>CARATTERISTICA</a:t>
                      </a:r>
                    </a:p>
                  </a:txBody>
                  <a:tcPr/>
                </a:tc>
                <a:tc>
                  <a:txBody>
                    <a:bodyPr/>
                    <a:lstStyle/>
                    <a:p>
                      <a:r>
                        <a:rPr lang="it-IT" sz="2200" dirty="0"/>
                        <a:t>NECROSI</a:t>
                      </a:r>
                    </a:p>
                  </a:txBody>
                  <a:tcPr/>
                </a:tc>
                <a:tc>
                  <a:txBody>
                    <a:bodyPr/>
                    <a:lstStyle/>
                    <a:p>
                      <a:r>
                        <a:rPr lang="it-IT" sz="2200" dirty="0"/>
                        <a:t>APOPTOSI</a:t>
                      </a:r>
                    </a:p>
                  </a:txBody>
                  <a:tcPr/>
                </a:tc>
                <a:extLst>
                  <a:ext uri="{0D108BD9-81ED-4DB2-BD59-A6C34878D82A}">
                    <a16:rowId xmlns:a16="http://schemas.microsoft.com/office/drawing/2014/main" val="3591080354"/>
                  </a:ext>
                </a:extLst>
              </a:tr>
              <a:tr h="370840">
                <a:tc>
                  <a:txBody>
                    <a:bodyPr/>
                    <a:lstStyle/>
                    <a:p>
                      <a:r>
                        <a:rPr lang="it-IT" sz="2200" dirty="0"/>
                        <a:t>Dimensione della cellula</a:t>
                      </a:r>
                    </a:p>
                  </a:txBody>
                  <a:tcPr/>
                </a:tc>
                <a:tc>
                  <a:txBody>
                    <a:bodyPr/>
                    <a:lstStyle/>
                    <a:p>
                      <a:r>
                        <a:rPr lang="it-IT" sz="2200" dirty="0"/>
                        <a:t>Aumentata: rigonfiamento</a:t>
                      </a:r>
                    </a:p>
                  </a:txBody>
                  <a:tcPr/>
                </a:tc>
                <a:tc>
                  <a:txBody>
                    <a:bodyPr/>
                    <a:lstStyle/>
                    <a:p>
                      <a:r>
                        <a:rPr lang="it-IT" sz="2200" dirty="0"/>
                        <a:t>Ridotta: contrazione</a:t>
                      </a:r>
                    </a:p>
                  </a:txBody>
                  <a:tcPr/>
                </a:tc>
                <a:extLst>
                  <a:ext uri="{0D108BD9-81ED-4DB2-BD59-A6C34878D82A}">
                    <a16:rowId xmlns:a16="http://schemas.microsoft.com/office/drawing/2014/main" val="553305405"/>
                  </a:ext>
                </a:extLst>
              </a:tr>
              <a:tr h="370840">
                <a:tc>
                  <a:txBody>
                    <a:bodyPr/>
                    <a:lstStyle/>
                    <a:p>
                      <a:r>
                        <a:rPr lang="it-IT" sz="2200" dirty="0"/>
                        <a:t>Nucleo</a:t>
                      </a:r>
                    </a:p>
                  </a:txBody>
                  <a:tcPr/>
                </a:tc>
                <a:tc>
                  <a:txBody>
                    <a:bodyPr/>
                    <a:lstStyle/>
                    <a:p>
                      <a:r>
                        <a:rPr lang="it-IT" sz="2200" dirty="0"/>
                        <a:t>Picnosi, cariolisi, </a:t>
                      </a:r>
                      <a:r>
                        <a:rPr lang="it-IT" sz="2200" dirty="0" err="1"/>
                        <a:t>cariolessi</a:t>
                      </a:r>
                      <a:endParaRPr lang="it-IT" sz="2200" dirty="0"/>
                    </a:p>
                  </a:txBody>
                  <a:tcPr/>
                </a:tc>
                <a:tc>
                  <a:txBody>
                    <a:bodyPr/>
                    <a:lstStyle/>
                    <a:p>
                      <a:r>
                        <a:rPr lang="it-IT" sz="2200" dirty="0"/>
                        <a:t>Frammenti «</a:t>
                      </a:r>
                      <a:r>
                        <a:rPr lang="it-IT" sz="2200" dirty="0" err="1"/>
                        <a:t>nucleosomici</a:t>
                      </a:r>
                      <a:r>
                        <a:rPr lang="it-IT" sz="2200" dirty="0"/>
                        <a:t>»</a:t>
                      </a:r>
                      <a:r>
                        <a:rPr lang="it-IT" sz="2200" dirty="0">
                          <a:solidFill>
                            <a:srgbClr val="C00000"/>
                          </a:solidFill>
                        </a:rPr>
                        <a:t>*</a:t>
                      </a:r>
                    </a:p>
                  </a:txBody>
                  <a:tcPr/>
                </a:tc>
                <a:extLst>
                  <a:ext uri="{0D108BD9-81ED-4DB2-BD59-A6C34878D82A}">
                    <a16:rowId xmlns:a16="http://schemas.microsoft.com/office/drawing/2014/main" val="1699251780"/>
                  </a:ext>
                </a:extLst>
              </a:tr>
              <a:tr h="370840">
                <a:tc>
                  <a:txBody>
                    <a:bodyPr/>
                    <a:lstStyle/>
                    <a:p>
                      <a:r>
                        <a:rPr lang="it-IT" sz="2200" dirty="0"/>
                        <a:t>Membrana plasmatica</a:t>
                      </a:r>
                    </a:p>
                  </a:txBody>
                  <a:tcPr/>
                </a:tc>
                <a:tc>
                  <a:txBody>
                    <a:bodyPr/>
                    <a:lstStyle/>
                    <a:p>
                      <a:r>
                        <a:rPr lang="it-IT" sz="2200" dirty="0"/>
                        <a:t>Disgregata</a:t>
                      </a:r>
                    </a:p>
                  </a:txBody>
                  <a:tcPr/>
                </a:tc>
                <a:tc>
                  <a:txBody>
                    <a:bodyPr/>
                    <a:lstStyle/>
                    <a:p>
                      <a:r>
                        <a:rPr lang="it-IT" sz="2200" dirty="0"/>
                        <a:t>Perdita di polarizzazione</a:t>
                      </a:r>
                      <a:r>
                        <a:rPr lang="it-IT" sz="2200" dirty="0">
                          <a:solidFill>
                            <a:srgbClr val="C00000"/>
                          </a:solidFill>
                        </a:rPr>
                        <a:t>*</a:t>
                      </a:r>
                    </a:p>
                  </a:txBody>
                  <a:tcPr/>
                </a:tc>
                <a:extLst>
                  <a:ext uri="{0D108BD9-81ED-4DB2-BD59-A6C34878D82A}">
                    <a16:rowId xmlns:a16="http://schemas.microsoft.com/office/drawing/2014/main" val="1635176735"/>
                  </a:ext>
                </a:extLst>
              </a:tr>
              <a:tr h="370840">
                <a:tc>
                  <a:txBody>
                    <a:bodyPr/>
                    <a:lstStyle/>
                    <a:p>
                      <a:r>
                        <a:rPr lang="it-IT" sz="2200" dirty="0"/>
                        <a:t>Contenuti cellulari</a:t>
                      </a:r>
                    </a:p>
                  </a:txBody>
                  <a:tcPr/>
                </a:tc>
                <a:tc>
                  <a:txBody>
                    <a:bodyPr/>
                    <a:lstStyle/>
                    <a:p>
                      <a:r>
                        <a:rPr lang="it-IT" sz="2200" dirty="0"/>
                        <a:t>Digestione, dispersione</a:t>
                      </a:r>
                    </a:p>
                  </a:txBody>
                  <a:tcPr/>
                </a:tc>
                <a:tc>
                  <a:txBody>
                    <a:bodyPr/>
                    <a:lstStyle/>
                    <a:p>
                      <a:r>
                        <a:rPr lang="it-IT" sz="2200" dirty="0"/>
                        <a:t>Cross-link, corpi </a:t>
                      </a:r>
                      <a:r>
                        <a:rPr lang="it-IT" sz="2200" dirty="0" err="1"/>
                        <a:t>apototici</a:t>
                      </a:r>
                      <a:endParaRPr lang="it-IT" sz="2200" dirty="0"/>
                    </a:p>
                  </a:txBody>
                  <a:tcPr/>
                </a:tc>
                <a:extLst>
                  <a:ext uri="{0D108BD9-81ED-4DB2-BD59-A6C34878D82A}">
                    <a16:rowId xmlns:a16="http://schemas.microsoft.com/office/drawing/2014/main" val="1801346555"/>
                  </a:ext>
                </a:extLst>
              </a:tr>
              <a:tr h="370840">
                <a:tc>
                  <a:txBody>
                    <a:bodyPr/>
                    <a:lstStyle/>
                    <a:p>
                      <a:r>
                        <a:rPr lang="it-IT" sz="2200" dirty="0"/>
                        <a:t>Infiammazione</a:t>
                      </a:r>
                    </a:p>
                  </a:txBody>
                  <a:tcPr/>
                </a:tc>
                <a:tc>
                  <a:txBody>
                    <a:bodyPr/>
                    <a:lstStyle/>
                    <a:p>
                      <a:r>
                        <a:rPr lang="it-IT" sz="2200" dirty="0"/>
                        <a:t>Frequente</a:t>
                      </a:r>
                    </a:p>
                  </a:txBody>
                  <a:tcPr/>
                </a:tc>
                <a:tc>
                  <a:txBody>
                    <a:bodyPr/>
                    <a:lstStyle/>
                    <a:p>
                      <a:r>
                        <a:rPr lang="it-IT" sz="2200" dirty="0"/>
                        <a:t>Opsonizzazione, fagocitosi</a:t>
                      </a:r>
                    </a:p>
                  </a:txBody>
                  <a:tcPr/>
                </a:tc>
                <a:extLst>
                  <a:ext uri="{0D108BD9-81ED-4DB2-BD59-A6C34878D82A}">
                    <a16:rowId xmlns:a16="http://schemas.microsoft.com/office/drawing/2014/main" val="1270224285"/>
                  </a:ext>
                </a:extLst>
              </a:tr>
              <a:tr h="370840">
                <a:tc>
                  <a:txBody>
                    <a:bodyPr/>
                    <a:lstStyle/>
                    <a:p>
                      <a:r>
                        <a:rPr lang="it-IT" sz="2200" dirty="0"/>
                        <a:t>Processo</a:t>
                      </a:r>
                    </a:p>
                  </a:txBody>
                  <a:tcPr/>
                </a:tc>
                <a:tc>
                  <a:txBody>
                    <a:bodyPr/>
                    <a:lstStyle/>
                    <a:p>
                      <a:r>
                        <a:rPr lang="it-IT" sz="2200" dirty="0"/>
                        <a:t>Passivo</a:t>
                      </a:r>
                    </a:p>
                  </a:txBody>
                  <a:tcPr/>
                </a:tc>
                <a:tc>
                  <a:txBody>
                    <a:bodyPr/>
                    <a:lstStyle/>
                    <a:p>
                      <a:r>
                        <a:rPr lang="it-IT" sz="2200" dirty="0"/>
                        <a:t>Attivo, consumo di energia</a:t>
                      </a:r>
                    </a:p>
                  </a:txBody>
                  <a:tcPr/>
                </a:tc>
                <a:extLst>
                  <a:ext uri="{0D108BD9-81ED-4DB2-BD59-A6C34878D82A}">
                    <a16:rowId xmlns:a16="http://schemas.microsoft.com/office/drawing/2014/main" val="3707412583"/>
                  </a:ext>
                </a:extLst>
              </a:tr>
              <a:tr h="370840">
                <a:tc>
                  <a:txBody>
                    <a:bodyPr/>
                    <a:lstStyle/>
                    <a:p>
                      <a:endParaRPr lang="it-IT" sz="2200"/>
                    </a:p>
                  </a:txBody>
                  <a:tcPr/>
                </a:tc>
                <a:tc>
                  <a:txBody>
                    <a:bodyPr/>
                    <a:lstStyle/>
                    <a:p>
                      <a:endParaRPr lang="it-IT" sz="2200"/>
                    </a:p>
                  </a:txBody>
                  <a:tcPr/>
                </a:tc>
                <a:tc>
                  <a:txBody>
                    <a:bodyPr/>
                    <a:lstStyle/>
                    <a:p>
                      <a:endParaRPr lang="it-IT" sz="2200" dirty="0"/>
                    </a:p>
                  </a:txBody>
                  <a:tcPr/>
                </a:tc>
                <a:extLst>
                  <a:ext uri="{0D108BD9-81ED-4DB2-BD59-A6C34878D82A}">
                    <a16:rowId xmlns:a16="http://schemas.microsoft.com/office/drawing/2014/main" val="2409764513"/>
                  </a:ext>
                </a:extLst>
              </a:tr>
            </a:tbl>
          </a:graphicData>
        </a:graphic>
      </p:graphicFrame>
    </p:spTree>
    <p:extLst>
      <p:ext uri="{BB962C8B-B14F-4D97-AF65-F5344CB8AC3E}">
        <p14:creationId xmlns:p14="http://schemas.microsoft.com/office/powerpoint/2010/main" val="3154887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Main graphic"/>
          <p:cNvPicPr/>
          <p:nvPr/>
        </p:nvPicPr>
        <p:blipFill>
          <a:blip r:embed="rId2"/>
          <a:stretch/>
        </p:blipFill>
        <p:spPr>
          <a:xfrm>
            <a:off x="166494" y="843935"/>
            <a:ext cx="6028422" cy="5821057"/>
          </a:xfrm>
          <a:prstGeom prst="rect">
            <a:avLst/>
          </a:prstGeom>
          <a:ln>
            <a:noFill/>
          </a:ln>
        </p:spPr>
      </p:pic>
      <p:sp>
        <p:nvSpPr>
          <p:cNvPr id="3" name="TextBox 2">
            <a:extLst>
              <a:ext uri="{FF2B5EF4-FFF2-40B4-BE49-F238E27FC236}">
                <a16:creationId xmlns:a16="http://schemas.microsoft.com/office/drawing/2014/main" id="{9335806F-4C6B-6DCB-DB47-F6E9A9C38DA3}"/>
              </a:ext>
            </a:extLst>
          </p:cNvPr>
          <p:cNvSpPr txBox="1"/>
          <p:nvPr/>
        </p:nvSpPr>
        <p:spPr>
          <a:xfrm>
            <a:off x="6963345" y="1550207"/>
            <a:ext cx="4562228" cy="5016758"/>
          </a:xfrm>
          <a:prstGeom prst="rect">
            <a:avLst/>
          </a:prstGeom>
          <a:noFill/>
        </p:spPr>
        <p:txBody>
          <a:bodyPr wrap="square">
            <a:spAutoFit/>
          </a:bodyPr>
          <a:lstStyle/>
          <a:p>
            <a:r>
              <a:rPr lang="en-US" sz="2000" dirty="0">
                <a:solidFill>
                  <a:srgbClr val="151515"/>
                </a:solidFill>
                <a:latin typeface="Roboto" panose="02000000000000000000" pitchFamily="2" charset="0"/>
              </a:rPr>
              <a:t>In</a:t>
            </a:r>
            <a:r>
              <a:rPr lang="en-US" sz="2000" b="0" i="0" dirty="0">
                <a:solidFill>
                  <a:srgbClr val="151515"/>
                </a:solidFill>
                <a:effectLst/>
                <a:latin typeface="Roboto" panose="02000000000000000000" pitchFamily="2" charset="0"/>
              </a:rPr>
              <a:t> conclusion, sequential nanofiltration using nanocellulose-based 11- and 33-μm thick filter papers showed improved flux and high virus retention properties (LRV &gt; 5) during filtration of FBS. Proteomic analysis showed that prefiltration and subsequent virus removal filtration of FBS (1:20, v/v) with 11- and 33-μm thick filter papers removed a number of large Mw proteins and protein aggregates. The cell viability of CHO and HEK cells was relatively high and confluency was adequate, albeit moderate signs of autophagy could be detected due to nutrient depletion.</a:t>
            </a:r>
            <a:endParaRPr lang="it-IT" sz="2000" dirty="0"/>
          </a:p>
        </p:txBody>
      </p:sp>
      <p:pic>
        <p:nvPicPr>
          <p:cNvPr id="5" name="Picture 4">
            <a:extLst>
              <a:ext uri="{FF2B5EF4-FFF2-40B4-BE49-F238E27FC236}">
                <a16:creationId xmlns:a16="http://schemas.microsoft.com/office/drawing/2014/main" id="{5E9E826D-CABE-C63C-6A56-6BF38B23D9BE}"/>
              </a:ext>
            </a:extLst>
          </p:cNvPr>
          <p:cNvPicPr>
            <a:picLocks noChangeAspect="1"/>
          </p:cNvPicPr>
          <p:nvPr/>
        </p:nvPicPr>
        <p:blipFill>
          <a:blip r:embed="rId3"/>
          <a:stretch>
            <a:fillRect/>
          </a:stretch>
        </p:blipFill>
        <p:spPr>
          <a:xfrm>
            <a:off x="5372746" y="143722"/>
            <a:ext cx="6514454" cy="1131362"/>
          </a:xfrm>
          <a:prstGeom prst="rect">
            <a:avLst/>
          </a:prstGeom>
        </p:spPr>
      </p:pic>
    </p:spTree>
    <p:extLst>
      <p:ext uri="{BB962C8B-B14F-4D97-AF65-F5344CB8AC3E}">
        <p14:creationId xmlns:p14="http://schemas.microsoft.com/office/powerpoint/2010/main" val="201079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D4CA3-D762-7E77-8E61-509B39BE3908}"/>
              </a:ext>
            </a:extLst>
          </p:cNvPr>
          <p:cNvSpPr txBox="1"/>
          <p:nvPr/>
        </p:nvSpPr>
        <p:spPr>
          <a:xfrm>
            <a:off x="707756" y="785247"/>
            <a:ext cx="6679769" cy="2031325"/>
          </a:xfrm>
          <a:prstGeom prst="rect">
            <a:avLst/>
          </a:prstGeom>
          <a:noFill/>
        </p:spPr>
        <p:txBody>
          <a:bodyPr wrap="square" rtlCol="0">
            <a:spAutoFit/>
          </a:bodyPr>
          <a:lstStyle/>
          <a:p>
            <a:r>
              <a:rPr lang="it-IT" dirty="0"/>
              <a:t>Siero fetale bovino</a:t>
            </a:r>
          </a:p>
          <a:p>
            <a:endParaRPr lang="it-IT" dirty="0"/>
          </a:p>
          <a:p>
            <a:r>
              <a:rPr lang="it-IT" dirty="0"/>
              <a:t>Ottenute quando una mucca incinta viene macellate perché non più redditizia per la produzione di latte</a:t>
            </a:r>
          </a:p>
          <a:p>
            <a:endParaRPr lang="it-IT" dirty="0"/>
          </a:p>
          <a:p>
            <a:r>
              <a:rPr lang="it-IT" dirty="0"/>
              <a:t>Talora quando il feto maschio viene sacrificato perché non produttivo per la produzione di vacche da latte</a:t>
            </a:r>
          </a:p>
        </p:txBody>
      </p:sp>
    </p:spTree>
    <p:extLst>
      <p:ext uri="{BB962C8B-B14F-4D97-AF65-F5344CB8AC3E}">
        <p14:creationId xmlns:p14="http://schemas.microsoft.com/office/powerpoint/2010/main" val="1362629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0148C3-4B82-92E6-9F70-75117C91EF3A}"/>
              </a:ext>
            </a:extLst>
          </p:cNvPr>
          <p:cNvSpPr/>
          <p:nvPr/>
        </p:nvSpPr>
        <p:spPr>
          <a:xfrm>
            <a:off x="7524871" y="2578460"/>
            <a:ext cx="2581093" cy="13960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11FA0AE9-6658-4260-5C8B-E401FB9ADF2C}"/>
              </a:ext>
            </a:extLst>
          </p:cNvPr>
          <p:cNvSpPr/>
          <p:nvPr/>
        </p:nvSpPr>
        <p:spPr>
          <a:xfrm>
            <a:off x="4845737" y="2573474"/>
            <a:ext cx="2679134" cy="1396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7BC2872C-FA92-BFCB-BAAF-E376200FD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00" y="244490"/>
            <a:ext cx="3941618" cy="6280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A9B073-2CA3-4ABC-CE90-FCBB6D01D817}"/>
              </a:ext>
            </a:extLst>
          </p:cNvPr>
          <p:cNvSpPr txBox="1"/>
          <p:nvPr/>
        </p:nvSpPr>
        <p:spPr>
          <a:xfrm>
            <a:off x="4537770" y="249179"/>
            <a:ext cx="7040859" cy="2062103"/>
          </a:xfrm>
          <a:prstGeom prst="rect">
            <a:avLst/>
          </a:prstGeom>
          <a:noFill/>
        </p:spPr>
        <p:txBody>
          <a:bodyPr wrap="square" rtlCol="0">
            <a:spAutoFit/>
          </a:bodyPr>
          <a:lstStyle/>
          <a:p>
            <a:r>
              <a:rPr lang="it-IT" sz="2400" b="1" dirty="0"/>
              <a:t>Morgagni</a:t>
            </a:r>
            <a:r>
              <a:rPr lang="it-IT" sz="2400" dirty="0"/>
              <a:t> </a:t>
            </a:r>
            <a:br>
              <a:rPr lang="it-IT" sz="2400" dirty="0"/>
            </a:br>
            <a:r>
              <a:rPr lang="it-IT" sz="3200" b="1" dirty="0">
                <a:solidFill>
                  <a:srgbClr val="0070C0"/>
                </a:solidFill>
              </a:rPr>
              <a:t>Anatomia Patologica</a:t>
            </a:r>
            <a:r>
              <a:rPr lang="it-IT" sz="2400" dirty="0"/>
              <a:t> attività sistematica di ricerca delle relazioni causa-effetto all’origine delle malattie nell’oggettività anatomica piuttosto che in regole filosofiche e trascendenti. </a:t>
            </a:r>
            <a:r>
              <a:rPr lang="it-IT" sz="2400" b="1" dirty="0">
                <a:highlight>
                  <a:srgbClr val="FFFF00"/>
                </a:highlight>
              </a:rPr>
              <a:t>1761</a:t>
            </a:r>
          </a:p>
        </p:txBody>
      </p:sp>
      <p:sp>
        <p:nvSpPr>
          <p:cNvPr id="3" name="TextBox 2">
            <a:extLst>
              <a:ext uri="{FF2B5EF4-FFF2-40B4-BE49-F238E27FC236}">
                <a16:creationId xmlns:a16="http://schemas.microsoft.com/office/drawing/2014/main" id="{75470993-8BD3-1EA6-548C-5EB7E32276A1}"/>
              </a:ext>
            </a:extLst>
          </p:cNvPr>
          <p:cNvSpPr txBox="1"/>
          <p:nvPr/>
        </p:nvSpPr>
        <p:spPr>
          <a:xfrm>
            <a:off x="4984117" y="2847831"/>
            <a:ext cx="1383824" cy="461665"/>
          </a:xfrm>
          <a:prstGeom prst="rect">
            <a:avLst/>
          </a:prstGeom>
          <a:noFill/>
        </p:spPr>
        <p:txBody>
          <a:bodyPr wrap="square" rtlCol="0">
            <a:spAutoFit/>
          </a:bodyPr>
          <a:lstStyle/>
          <a:p>
            <a:r>
              <a:rPr lang="it-IT" sz="2400" b="1" dirty="0">
                <a:solidFill>
                  <a:schemeClr val="bg1"/>
                </a:solidFill>
              </a:rPr>
              <a:t>MEDICO</a:t>
            </a:r>
          </a:p>
        </p:txBody>
      </p:sp>
      <p:sp>
        <p:nvSpPr>
          <p:cNvPr id="4" name="TextBox 3">
            <a:extLst>
              <a:ext uri="{FF2B5EF4-FFF2-40B4-BE49-F238E27FC236}">
                <a16:creationId xmlns:a16="http://schemas.microsoft.com/office/drawing/2014/main" id="{0ABFA6F0-9C44-8FF9-A84F-34BEB5D2D765}"/>
              </a:ext>
            </a:extLst>
          </p:cNvPr>
          <p:cNvSpPr txBox="1"/>
          <p:nvPr/>
        </p:nvSpPr>
        <p:spPr>
          <a:xfrm>
            <a:off x="7742091" y="2857991"/>
            <a:ext cx="1739643" cy="461665"/>
          </a:xfrm>
          <a:prstGeom prst="rect">
            <a:avLst/>
          </a:prstGeom>
          <a:noFill/>
        </p:spPr>
        <p:txBody>
          <a:bodyPr wrap="square" rtlCol="0">
            <a:spAutoFit/>
          </a:bodyPr>
          <a:lstStyle/>
          <a:p>
            <a:r>
              <a:rPr lang="it-IT" sz="2400" b="1" dirty="0">
                <a:solidFill>
                  <a:srgbClr val="0070C0"/>
                </a:solidFill>
              </a:rPr>
              <a:t>PATOLOGO</a:t>
            </a:r>
          </a:p>
        </p:txBody>
      </p:sp>
      <p:sp>
        <p:nvSpPr>
          <p:cNvPr id="5" name="TextBox 4">
            <a:extLst>
              <a:ext uri="{FF2B5EF4-FFF2-40B4-BE49-F238E27FC236}">
                <a16:creationId xmlns:a16="http://schemas.microsoft.com/office/drawing/2014/main" id="{A43C6D6B-54DB-98D5-9685-C1EAC19189A3}"/>
              </a:ext>
            </a:extLst>
          </p:cNvPr>
          <p:cNvSpPr txBox="1"/>
          <p:nvPr/>
        </p:nvSpPr>
        <p:spPr>
          <a:xfrm>
            <a:off x="4984117" y="3319656"/>
            <a:ext cx="2328073" cy="461665"/>
          </a:xfrm>
          <a:prstGeom prst="rect">
            <a:avLst/>
          </a:prstGeom>
          <a:noFill/>
        </p:spPr>
        <p:txBody>
          <a:bodyPr wrap="none" rtlCol="0">
            <a:spAutoFit/>
          </a:bodyPr>
          <a:lstStyle/>
          <a:p>
            <a:r>
              <a:rPr lang="it-IT" sz="2400" b="1" dirty="0">
                <a:solidFill>
                  <a:schemeClr val="bg1"/>
                </a:solidFill>
              </a:rPr>
              <a:t>ANTE - MORTEM</a:t>
            </a:r>
          </a:p>
        </p:txBody>
      </p:sp>
      <p:sp>
        <p:nvSpPr>
          <p:cNvPr id="6" name="TextBox 5">
            <a:extLst>
              <a:ext uri="{FF2B5EF4-FFF2-40B4-BE49-F238E27FC236}">
                <a16:creationId xmlns:a16="http://schemas.microsoft.com/office/drawing/2014/main" id="{771B8917-DA17-0FEF-ED2F-2AFA7C2D4E19}"/>
              </a:ext>
            </a:extLst>
          </p:cNvPr>
          <p:cNvSpPr txBox="1"/>
          <p:nvPr/>
        </p:nvSpPr>
        <p:spPr>
          <a:xfrm>
            <a:off x="7742091" y="3271490"/>
            <a:ext cx="2304221" cy="461665"/>
          </a:xfrm>
          <a:prstGeom prst="rect">
            <a:avLst/>
          </a:prstGeom>
          <a:noFill/>
        </p:spPr>
        <p:txBody>
          <a:bodyPr wrap="none" rtlCol="0">
            <a:spAutoFit/>
          </a:bodyPr>
          <a:lstStyle/>
          <a:p>
            <a:r>
              <a:rPr lang="it-IT" sz="2400" b="1" dirty="0">
                <a:solidFill>
                  <a:srgbClr val="0070C0"/>
                </a:solidFill>
              </a:rPr>
              <a:t>POST - MORTEM</a:t>
            </a:r>
          </a:p>
        </p:txBody>
      </p:sp>
      <p:sp>
        <p:nvSpPr>
          <p:cNvPr id="7" name="TextBox 6">
            <a:extLst>
              <a:ext uri="{FF2B5EF4-FFF2-40B4-BE49-F238E27FC236}">
                <a16:creationId xmlns:a16="http://schemas.microsoft.com/office/drawing/2014/main" id="{E4930786-0B32-D841-08F3-2F3CE72527D5}"/>
              </a:ext>
            </a:extLst>
          </p:cNvPr>
          <p:cNvSpPr txBox="1"/>
          <p:nvPr/>
        </p:nvSpPr>
        <p:spPr>
          <a:xfrm>
            <a:off x="4537770" y="5139331"/>
            <a:ext cx="7227183" cy="1323439"/>
          </a:xfrm>
          <a:prstGeom prst="rect">
            <a:avLst/>
          </a:prstGeom>
          <a:noFill/>
          <a:ln w="38100">
            <a:solidFill>
              <a:srgbClr val="C00000"/>
            </a:solidFill>
          </a:ln>
        </p:spPr>
        <p:txBody>
          <a:bodyPr wrap="square" rtlCol="0">
            <a:spAutoFit/>
          </a:bodyPr>
          <a:lstStyle/>
          <a:p>
            <a:r>
              <a:rPr lang="it-IT" sz="2000" b="1" dirty="0"/>
              <a:t>Su una strada segnata da </a:t>
            </a:r>
            <a:br>
              <a:rPr lang="it-IT" sz="2000" dirty="0"/>
            </a:br>
            <a:r>
              <a:rPr lang="it-IT" sz="2000" dirty="0"/>
              <a:t>1543 	</a:t>
            </a:r>
            <a:r>
              <a:rPr lang="it-IT" sz="2000" i="1" dirty="0"/>
              <a:t>De </a:t>
            </a:r>
            <a:r>
              <a:rPr lang="it-IT" sz="2000" i="1" dirty="0" err="1"/>
              <a:t>humani</a:t>
            </a:r>
            <a:r>
              <a:rPr lang="it-IT" sz="2000" i="1" dirty="0"/>
              <a:t> corporis </a:t>
            </a:r>
            <a:r>
              <a:rPr lang="it-IT" sz="2000" i="1" dirty="0" err="1"/>
              <a:t>fabrica</a:t>
            </a:r>
            <a:r>
              <a:rPr lang="it-IT" sz="2000" i="1" dirty="0"/>
              <a:t> </a:t>
            </a:r>
            <a:r>
              <a:rPr lang="it-IT" sz="2000" dirty="0"/>
              <a:t>di </a:t>
            </a:r>
            <a:r>
              <a:rPr lang="it-IT" sz="2000" dirty="0" err="1"/>
              <a:t>Vesaliio</a:t>
            </a:r>
            <a:endParaRPr lang="it-IT" sz="2000" dirty="0"/>
          </a:p>
          <a:p>
            <a:r>
              <a:rPr lang="it-IT" sz="2000" dirty="0"/>
              <a:t>1628	</a:t>
            </a:r>
            <a:r>
              <a:rPr lang="it-IT" sz="2000" i="1" dirty="0"/>
              <a:t>De motu cordis</a:t>
            </a:r>
            <a:r>
              <a:rPr lang="it-IT" sz="2000" dirty="0"/>
              <a:t> di William Harvey</a:t>
            </a:r>
          </a:p>
          <a:p>
            <a:r>
              <a:rPr lang="it-IT" sz="2000" dirty="0"/>
              <a:t>1660 	Scoperta dei capillari (post-microscopia) Marcello Malpighi</a:t>
            </a:r>
          </a:p>
        </p:txBody>
      </p:sp>
      <p:sp>
        <p:nvSpPr>
          <p:cNvPr id="8" name="TextBox 7">
            <a:extLst>
              <a:ext uri="{FF2B5EF4-FFF2-40B4-BE49-F238E27FC236}">
                <a16:creationId xmlns:a16="http://schemas.microsoft.com/office/drawing/2014/main" id="{C71F4094-60C7-7648-1FA9-20D08705F658}"/>
              </a:ext>
            </a:extLst>
          </p:cNvPr>
          <p:cNvSpPr txBox="1"/>
          <p:nvPr/>
        </p:nvSpPr>
        <p:spPr>
          <a:xfrm>
            <a:off x="4662416" y="4294174"/>
            <a:ext cx="6014502" cy="461665"/>
          </a:xfrm>
          <a:prstGeom prst="rect">
            <a:avLst/>
          </a:prstGeom>
          <a:noFill/>
        </p:spPr>
        <p:txBody>
          <a:bodyPr wrap="square" rtlCol="0">
            <a:spAutoFit/>
          </a:bodyPr>
          <a:lstStyle/>
          <a:p>
            <a:r>
              <a:rPr lang="it-IT" sz="2400" dirty="0"/>
              <a:t>«I sintomi sono l’urlo degli organi sofferenti»</a:t>
            </a:r>
          </a:p>
        </p:txBody>
      </p:sp>
    </p:spTree>
    <p:extLst>
      <p:ext uri="{BB962C8B-B14F-4D97-AF65-F5344CB8AC3E}">
        <p14:creationId xmlns:p14="http://schemas.microsoft.com/office/powerpoint/2010/main" val="3326039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59965-EC02-5AC7-4CA0-6796C270EFB9}"/>
              </a:ext>
            </a:extLst>
          </p:cNvPr>
          <p:cNvPicPr>
            <a:picLocks noChangeAspect="1"/>
          </p:cNvPicPr>
          <p:nvPr/>
        </p:nvPicPr>
        <p:blipFill>
          <a:blip r:embed="rId2"/>
          <a:stretch>
            <a:fillRect/>
          </a:stretch>
        </p:blipFill>
        <p:spPr>
          <a:xfrm>
            <a:off x="2416519" y="0"/>
            <a:ext cx="7358962" cy="6858000"/>
          </a:xfrm>
          <a:prstGeom prst="rect">
            <a:avLst/>
          </a:prstGeom>
        </p:spPr>
      </p:pic>
    </p:spTree>
    <p:extLst>
      <p:ext uri="{BB962C8B-B14F-4D97-AF65-F5344CB8AC3E}">
        <p14:creationId xmlns:p14="http://schemas.microsoft.com/office/powerpoint/2010/main" val="36277194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22E4-8B83-A869-8D50-401DA0F4A6A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88F0B3F-9E11-28E0-0F3E-019833A352FA}"/>
              </a:ext>
            </a:extLst>
          </p:cNvPr>
          <p:cNvPicPr>
            <a:picLocks noChangeAspect="1"/>
          </p:cNvPicPr>
          <p:nvPr/>
        </p:nvPicPr>
        <p:blipFill>
          <a:blip r:embed="rId2"/>
          <a:stretch>
            <a:fillRect/>
          </a:stretch>
        </p:blipFill>
        <p:spPr>
          <a:xfrm>
            <a:off x="6403763" y="557358"/>
            <a:ext cx="5076139" cy="5786998"/>
          </a:xfrm>
          <a:prstGeom prst="rect">
            <a:avLst/>
          </a:prstGeom>
        </p:spPr>
      </p:pic>
      <p:sp>
        <p:nvSpPr>
          <p:cNvPr id="2" name="TextBox 1">
            <a:extLst>
              <a:ext uri="{FF2B5EF4-FFF2-40B4-BE49-F238E27FC236}">
                <a16:creationId xmlns:a16="http://schemas.microsoft.com/office/drawing/2014/main" id="{689B16B3-0DA3-6461-1428-03C6B3F3C9B9}"/>
              </a:ext>
            </a:extLst>
          </p:cNvPr>
          <p:cNvSpPr txBox="1"/>
          <p:nvPr/>
        </p:nvSpPr>
        <p:spPr>
          <a:xfrm>
            <a:off x="218536" y="235788"/>
            <a:ext cx="5722189" cy="3416320"/>
          </a:xfrm>
          <a:prstGeom prst="rect">
            <a:avLst/>
          </a:prstGeom>
          <a:noFill/>
        </p:spPr>
        <p:txBody>
          <a:bodyPr wrap="square" rtlCol="0">
            <a:spAutoFit/>
          </a:bodyPr>
          <a:lstStyle/>
          <a:p>
            <a:r>
              <a:rPr lang="it-IT" sz="2400" b="1" dirty="0">
                <a:solidFill>
                  <a:srgbClr val="0070C0"/>
                </a:solidFill>
              </a:rPr>
              <a:t>Pathway estrinseco</a:t>
            </a:r>
          </a:p>
          <a:p>
            <a:endParaRPr lang="it-IT" sz="2400" dirty="0"/>
          </a:p>
          <a:p>
            <a:r>
              <a:rPr lang="it-IT" sz="2400" dirty="0"/>
              <a:t>recettori </a:t>
            </a:r>
            <a:r>
              <a:rPr lang="it-IT" sz="2400" dirty="0" err="1"/>
              <a:t>death</a:t>
            </a:r>
            <a:r>
              <a:rPr lang="it-IT" sz="2400" dirty="0"/>
              <a:t> </a:t>
            </a:r>
            <a:r>
              <a:rPr lang="it-IT" sz="2400" dirty="0" err="1"/>
              <a:t>factors</a:t>
            </a:r>
            <a:r>
              <a:rPr lang="it-IT" sz="2400" dirty="0"/>
              <a:t> -&gt; </a:t>
            </a:r>
            <a:r>
              <a:rPr lang="it-IT" sz="2400" dirty="0" err="1"/>
              <a:t>trimerizzazione</a:t>
            </a:r>
            <a:endParaRPr lang="it-IT" sz="2400" dirty="0"/>
          </a:p>
          <a:p>
            <a:endParaRPr lang="it-IT" sz="2400" dirty="0"/>
          </a:p>
          <a:p>
            <a:r>
              <a:rPr lang="it-IT" sz="2400" dirty="0"/>
              <a:t>Attivazione di caspasi per prossimità e </a:t>
            </a:r>
            <a:r>
              <a:rPr lang="it-IT" sz="2400" dirty="0" err="1"/>
              <a:t>autoclivaggio</a:t>
            </a:r>
            <a:endParaRPr lang="it-IT" sz="2400" dirty="0"/>
          </a:p>
          <a:p>
            <a:endParaRPr lang="it-IT" sz="2400" dirty="0"/>
          </a:p>
          <a:p>
            <a:r>
              <a:rPr lang="it-IT" sz="2400" dirty="0"/>
              <a:t>Es. Apoptosi indotta da linfociti T citotossici</a:t>
            </a:r>
          </a:p>
          <a:p>
            <a:endParaRPr lang="it-IT" sz="2400" dirty="0"/>
          </a:p>
        </p:txBody>
      </p:sp>
      <p:sp>
        <p:nvSpPr>
          <p:cNvPr id="11" name="TextBox 10">
            <a:extLst>
              <a:ext uri="{FF2B5EF4-FFF2-40B4-BE49-F238E27FC236}">
                <a16:creationId xmlns:a16="http://schemas.microsoft.com/office/drawing/2014/main" id="{772436F2-AC33-85B5-7186-051DAA89ADA4}"/>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7.4</a:t>
            </a:r>
          </a:p>
        </p:txBody>
      </p:sp>
    </p:spTree>
    <p:extLst>
      <p:ext uri="{BB962C8B-B14F-4D97-AF65-F5344CB8AC3E}">
        <p14:creationId xmlns:p14="http://schemas.microsoft.com/office/powerpoint/2010/main" val="503186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A75A2-87C1-0843-A99F-4734EEFBA81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326CBCF-37AD-5CD0-342B-F41A0A6623E2}"/>
              </a:ext>
            </a:extLst>
          </p:cNvPr>
          <p:cNvPicPr>
            <a:picLocks noChangeAspect="1"/>
          </p:cNvPicPr>
          <p:nvPr/>
        </p:nvPicPr>
        <p:blipFill>
          <a:blip r:embed="rId2"/>
          <a:stretch>
            <a:fillRect/>
          </a:stretch>
        </p:blipFill>
        <p:spPr>
          <a:xfrm>
            <a:off x="6843185" y="675891"/>
            <a:ext cx="4749439" cy="6046642"/>
          </a:xfrm>
          <a:prstGeom prst="rect">
            <a:avLst/>
          </a:prstGeom>
        </p:spPr>
      </p:pic>
      <p:sp>
        <p:nvSpPr>
          <p:cNvPr id="2" name="TextBox 1">
            <a:extLst>
              <a:ext uri="{FF2B5EF4-FFF2-40B4-BE49-F238E27FC236}">
                <a16:creationId xmlns:a16="http://schemas.microsoft.com/office/drawing/2014/main" id="{B36D6EA1-17EF-46E8-A53F-18A7367E91CE}"/>
              </a:ext>
            </a:extLst>
          </p:cNvPr>
          <p:cNvSpPr txBox="1"/>
          <p:nvPr/>
        </p:nvSpPr>
        <p:spPr>
          <a:xfrm>
            <a:off x="218536" y="235788"/>
            <a:ext cx="7004649" cy="4708981"/>
          </a:xfrm>
          <a:prstGeom prst="rect">
            <a:avLst/>
          </a:prstGeom>
          <a:noFill/>
        </p:spPr>
        <p:txBody>
          <a:bodyPr wrap="square" rtlCol="0">
            <a:spAutoFit/>
          </a:bodyPr>
          <a:lstStyle/>
          <a:p>
            <a:r>
              <a:rPr lang="it-IT" sz="3600" b="1" dirty="0">
                <a:solidFill>
                  <a:srgbClr val="0070C0"/>
                </a:solidFill>
              </a:rPr>
              <a:t>Pathway intrinseco</a:t>
            </a:r>
          </a:p>
          <a:p>
            <a:endParaRPr lang="it-IT" sz="2400" dirty="0"/>
          </a:p>
          <a:p>
            <a:pPr marL="342900" indent="-342900">
              <a:buFont typeface="Arial" panose="020B0604020202020204" pitchFamily="34" charset="0"/>
              <a:buChar char="•"/>
            </a:pPr>
            <a:r>
              <a:rPr lang="it-IT" sz="2400" b="1" dirty="0"/>
              <a:t>Danno a DNA </a:t>
            </a:r>
          </a:p>
          <a:p>
            <a:pPr marL="342900" indent="-342900">
              <a:buFont typeface="Arial" panose="020B0604020202020204" pitchFamily="34" charset="0"/>
              <a:buChar char="•"/>
            </a:pPr>
            <a:r>
              <a:rPr lang="it-IT" sz="2400" b="1" dirty="0"/>
              <a:t>Stress ossidativo</a:t>
            </a:r>
          </a:p>
          <a:p>
            <a:endParaRPr lang="it-IT" sz="2400" dirty="0"/>
          </a:p>
          <a:p>
            <a:endParaRPr lang="it-IT" sz="2400" dirty="0"/>
          </a:p>
          <a:p>
            <a:r>
              <a:rPr lang="it-IT" sz="2400" dirty="0"/>
              <a:t>Famiglia geni</a:t>
            </a:r>
            <a:r>
              <a:rPr lang="it-IT" sz="2400" b="1" dirty="0"/>
              <a:t> BCL2 </a:t>
            </a:r>
            <a:br>
              <a:rPr lang="it-IT" sz="2400" dirty="0"/>
            </a:br>
            <a:r>
              <a:rPr lang="it-IT" sz="2400" dirty="0"/>
              <a:t>= 25 membri 1 o più domini BH (BCL2 </a:t>
            </a:r>
            <a:r>
              <a:rPr lang="it-IT" sz="2400" dirty="0" err="1"/>
              <a:t>homology</a:t>
            </a:r>
            <a:r>
              <a:rPr lang="it-IT" sz="2400" dirty="0"/>
              <a:t>)</a:t>
            </a:r>
          </a:p>
          <a:p>
            <a:r>
              <a:rPr lang="it-IT" sz="2400" dirty="0"/>
              <a:t>- Pro-</a:t>
            </a:r>
            <a:r>
              <a:rPr lang="it-IT" sz="2400" dirty="0" err="1"/>
              <a:t>apoptotici</a:t>
            </a:r>
            <a:r>
              <a:rPr lang="it-IT" sz="2400" dirty="0"/>
              <a:t> (BAX, BAK) formano pori nella membrana esterna dei mitocondri: fuoriuscita di </a:t>
            </a:r>
          </a:p>
          <a:p>
            <a:r>
              <a:rPr lang="it-IT" sz="2400" dirty="0"/>
              <a:t>- Anti-</a:t>
            </a:r>
            <a:r>
              <a:rPr lang="it-IT" sz="2400" dirty="0" err="1"/>
              <a:t>apoptotici</a:t>
            </a:r>
            <a:r>
              <a:rPr lang="it-IT" sz="2400" dirty="0"/>
              <a:t> (BCL2, MCL1)</a:t>
            </a:r>
          </a:p>
          <a:p>
            <a:r>
              <a:rPr lang="it-IT" sz="2400" dirty="0"/>
              <a:t>(equilibrio tra le due tendenze)</a:t>
            </a:r>
          </a:p>
        </p:txBody>
      </p:sp>
      <p:sp>
        <p:nvSpPr>
          <p:cNvPr id="3" name="TextBox 2">
            <a:extLst>
              <a:ext uri="{FF2B5EF4-FFF2-40B4-BE49-F238E27FC236}">
                <a16:creationId xmlns:a16="http://schemas.microsoft.com/office/drawing/2014/main" id="{FCB6FCE2-1DA9-8606-6CE3-98FF62A4225F}"/>
              </a:ext>
            </a:extLst>
          </p:cNvPr>
          <p:cNvSpPr txBox="1"/>
          <p:nvPr/>
        </p:nvSpPr>
        <p:spPr>
          <a:xfrm rot="16200000">
            <a:off x="10405697" y="3807124"/>
            <a:ext cx="2996241" cy="369332"/>
          </a:xfrm>
          <a:prstGeom prst="rect">
            <a:avLst/>
          </a:prstGeom>
          <a:noFill/>
        </p:spPr>
        <p:txBody>
          <a:bodyPr wrap="square" rtlCol="0">
            <a:spAutoFit/>
          </a:bodyPr>
          <a:lstStyle/>
          <a:p>
            <a:r>
              <a:rPr lang="it-IT" dirty="0"/>
              <a:t>Pecorino 7.5</a:t>
            </a:r>
          </a:p>
        </p:txBody>
      </p:sp>
      <p:sp>
        <p:nvSpPr>
          <p:cNvPr id="6" name="Rectangle 5">
            <a:extLst>
              <a:ext uri="{FF2B5EF4-FFF2-40B4-BE49-F238E27FC236}">
                <a16:creationId xmlns:a16="http://schemas.microsoft.com/office/drawing/2014/main" id="{CC5C67B3-7738-0A56-65EC-B1F91DCB7130}"/>
              </a:ext>
            </a:extLst>
          </p:cNvPr>
          <p:cNvSpPr/>
          <p:nvPr/>
        </p:nvSpPr>
        <p:spPr>
          <a:xfrm>
            <a:off x="5348815" y="4703313"/>
            <a:ext cx="3079631" cy="115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9953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0F4DA-46E6-EE43-A619-25A6E5BA17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EADFFA-85A3-84DD-B226-482853810F33}"/>
              </a:ext>
            </a:extLst>
          </p:cNvPr>
          <p:cNvSpPr txBox="1"/>
          <p:nvPr/>
        </p:nvSpPr>
        <p:spPr>
          <a:xfrm>
            <a:off x="372359" y="1551343"/>
            <a:ext cx="11261610" cy="1200329"/>
          </a:xfrm>
          <a:prstGeom prst="rect">
            <a:avLst/>
          </a:prstGeom>
          <a:noFill/>
        </p:spPr>
        <p:txBody>
          <a:bodyPr wrap="square" rtlCol="0">
            <a:spAutoFit/>
          </a:bodyPr>
          <a:lstStyle/>
          <a:p>
            <a:r>
              <a:rPr lang="it-IT" sz="2400" dirty="0"/>
              <a:t>Mancata apoptosi di cellule immuni attivate:  </a:t>
            </a:r>
            <a:r>
              <a:rPr lang="it-IT" sz="2400" dirty="0" err="1"/>
              <a:t>linfoproliferazione</a:t>
            </a:r>
            <a:endParaRPr lang="it-IT" sz="2400" dirty="0"/>
          </a:p>
          <a:p>
            <a:endParaRPr lang="it-IT" sz="2400" dirty="0"/>
          </a:p>
          <a:p>
            <a:r>
              <a:rPr lang="it-IT" sz="2400" dirty="0"/>
              <a:t>Mancata apoptosi di cellule con accumulo di mutazioni: rischio tumorale</a:t>
            </a:r>
          </a:p>
        </p:txBody>
      </p:sp>
      <p:sp>
        <p:nvSpPr>
          <p:cNvPr id="3" name="TextBox 2">
            <a:extLst>
              <a:ext uri="{FF2B5EF4-FFF2-40B4-BE49-F238E27FC236}">
                <a16:creationId xmlns:a16="http://schemas.microsoft.com/office/drawing/2014/main" id="{278A3D6F-101E-F2BC-53ED-771EDAF79319}"/>
              </a:ext>
            </a:extLst>
          </p:cNvPr>
          <p:cNvSpPr txBox="1"/>
          <p:nvPr/>
        </p:nvSpPr>
        <p:spPr>
          <a:xfrm>
            <a:off x="326639" y="211330"/>
            <a:ext cx="6245257" cy="646331"/>
          </a:xfrm>
          <a:prstGeom prst="rect">
            <a:avLst/>
          </a:prstGeom>
          <a:noFill/>
        </p:spPr>
        <p:txBody>
          <a:bodyPr wrap="square" rtlCol="0">
            <a:spAutoFit/>
          </a:bodyPr>
          <a:lstStyle/>
          <a:p>
            <a:r>
              <a:rPr lang="it-IT" sz="3600" b="1" dirty="0">
                <a:solidFill>
                  <a:srgbClr val="0070C0"/>
                </a:solidFill>
              </a:rPr>
              <a:t>PATOLOGIA DELL’APOPTOSI</a:t>
            </a:r>
          </a:p>
        </p:txBody>
      </p:sp>
      <p:sp>
        <p:nvSpPr>
          <p:cNvPr id="4" name="TextBox 3">
            <a:extLst>
              <a:ext uri="{FF2B5EF4-FFF2-40B4-BE49-F238E27FC236}">
                <a16:creationId xmlns:a16="http://schemas.microsoft.com/office/drawing/2014/main" id="{7AAF60B9-CAAC-C128-E14B-CF046535316E}"/>
              </a:ext>
            </a:extLst>
          </p:cNvPr>
          <p:cNvSpPr txBox="1"/>
          <p:nvPr/>
        </p:nvSpPr>
        <p:spPr>
          <a:xfrm>
            <a:off x="372359" y="3768519"/>
            <a:ext cx="11261610" cy="1569660"/>
          </a:xfrm>
          <a:prstGeom prst="rect">
            <a:avLst/>
          </a:prstGeom>
          <a:noFill/>
        </p:spPr>
        <p:txBody>
          <a:bodyPr wrap="square" rtlCol="0">
            <a:spAutoFit/>
          </a:bodyPr>
          <a:lstStyle/>
          <a:p>
            <a:r>
              <a:rPr lang="it-IT" sz="2400" dirty="0"/>
              <a:t>Accumulo di proteine patologiche: aumento di apoptosi - &gt; m. neurodegenerative</a:t>
            </a:r>
          </a:p>
          <a:p>
            <a:endParaRPr lang="it-IT" sz="2400" dirty="0"/>
          </a:p>
          <a:p>
            <a:r>
              <a:rPr lang="it-IT" sz="2400" dirty="0"/>
              <a:t>Cellule sottoposte a stress identificate come estranee: - &gt; malattie autoimmunitarie (apoptosi </a:t>
            </a:r>
            <a:r>
              <a:rPr lang="it-IT" sz="2400"/>
              <a:t>indotta dall’esterno)</a:t>
            </a:r>
            <a:endParaRPr lang="it-IT" sz="2400" dirty="0"/>
          </a:p>
        </p:txBody>
      </p:sp>
      <p:sp>
        <p:nvSpPr>
          <p:cNvPr id="5" name="TextBox 4">
            <a:extLst>
              <a:ext uri="{FF2B5EF4-FFF2-40B4-BE49-F238E27FC236}">
                <a16:creationId xmlns:a16="http://schemas.microsoft.com/office/drawing/2014/main" id="{D379DA46-0952-6296-FBD2-E66DD0DF7952}"/>
              </a:ext>
            </a:extLst>
          </p:cNvPr>
          <p:cNvSpPr txBox="1"/>
          <p:nvPr/>
        </p:nvSpPr>
        <p:spPr>
          <a:xfrm>
            <a:off x="372359" y="948879"/>
            <a:ext cx="906017" cy="461665"/>
          </a:xfrm>
          <a:prstGeom prst="rect">
            <a:avLst/>
          </a:prstGeom>
          <a:noFill/>
        </p:spPr>
        <p:txBody>
          <a:bodyPr wrap="none" rtlCol="0">
            <a:spAutoFit/>
          </a:bodyPr>
          <a:lstStyle/>
          <a:p>
            <a:r>
              <a:rPr lang="it-IT" sz="2400" b="1" dirty="0"/>
              <a:t>POCA</a:t>
            </a:r>
          </a:p>
        </p:txBody>
      </p:sp>
      <p:sp>
        <p:nvSpPr>
          <p:cNvPr id="6" name="TextBox 5">
            <a:extLst>
              <a:ext uri="{FF2B5EF4-FFF2-40B4-BE49-F238E27FC236}">
                <a16:creationId xmlns:a16="http://schemas.microsoft.com/office/drawing/2014/main" id="{A4FD25EB-ED59-4953-9761-49C1549F79C9}"/>
              </a:ext>
            </a:extLst>
          </p:cNvPr>
          <p:cNvSpPr txBox="1"/>
          <p:nvPr/>
        </p:nvSpPr>
        <p:spPr>
          <a:xfrm>
            <a:off x="372359" y="3306854"/>
            <a:ext cx="1207510" cy="461665"/>
          </a:xfrm>
          <a:prstGeom prst="rect">
            <a:avLst/>
          </a:prstGeom>
          <a:noFill/>
        </p:spPr>
        <p:txBody>
          <a:bodyPr wrap="none" rtlCol="0">
            <a:spAutoFit/>
          </a:bodyPr>
          <a:lstStyle/>
          <a:p>
            <a:r>
              <a:rPr lang="it-IT" sz="2400" b="1" dirty="0"/>
              <a:t>TROPPA</a:t>
            </a:r>
          </a:p>
        </p:txBody>
      </p:sp>
    </p:spTree>
    <p:extLst>
      <p:ext uri="{BB962C8B-B14F-4D97-AF65-F5344CB8AC3E}">
        <p14:creationId xmlns:p14="http://schemas.microsoft.com/office/powerpoint/2010/main" val="1936133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67A90-64D1-42C9-57F0-DFBE8394E44A}"/>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E7A22D63-F147-26D5-3B4C-D3F2DEA82EEC}"/>
              </a:ext>
            </a:extLst>
          </p:cNvPr>
          <p:cNvSpPr txBox="1"/>
          <p:nvPr/>
        </p:nvSpPr>
        <p:spPr>
          <a:xfrm>
            <a:off x="414703" y="267852"/>
            <a:ext cx="8415788" cy="1077218"/>
          </a:xfrm>
          <a:prstGeom prst="rect">
            <a:avLst/>
          </a:prstGeom>
          <a:noFill/>
        </p:spPr>
        <p:txBody>
          <a:bodyPr wrap="square" rtlCol="0">
            <a:spAutoFit/>
          </a:bodyPr>
          <a:lstStyle/>
          <a:p>
            <a:r>
              <a:rPr lang="en-US" sz="3600" b="1" dirty="0">
                <a:solidFill>
                  <a:srgbClr val="0070C0"/>
                </a:solidFill>
              </a:rPr>
              <a:t>SINDROME DI CANALE – SMITH</a:t>
            </a:r>
          </a:p>
          <a:p>
            <a:r>
              <a:rPr lang="en-US" sz="2800" b="1" dirty="0">
                <a:solidFill>
                  <a:srgbClr val="0070C0"/>
                </a:solidFill>
              </a:rPr>
              <a:t>AUTOIMMUNE LYMPHOPROLIFERATIVE SYNDROME</a:t>
            </a:r>
          </a:p>
        </p:txBody>
      </p:sp>
      <p:pic>
        <p:nvPicPr>
          <p:cNvPr id="1026" name="Picture 2">
            <a:extLst>
              <a:ext uri="{FF2B5EF4-FFF2-40B4-BE49-F238E27FC236}">
                <a16:creationId xmlns:a16="http://schemas.microsoft.com/office/drawing/2014/main" id="{289D17A2-8D37-9C5A-AEB5-07285D96735B}"/>
              </a:ext>
            </a:extLst>
          </p:cNvPr>
          <p:cNvPicPr>
            <a:picLocks noChangeAspect="1" noChangeArrowheads="1"/>
          </p:cNvPicPr>
          <p:nvPr/>
        </p:nvPicPr>
        <p:blipFill>
          <a:blip r:embed="rId2" cstate="print"/>
          <a:srcRect/>
          <a:stretch>
            <a:fillRect/>
          </a:stretch>
        </p:blipFill>
        <p:spPr bwMode="auto">
          <a:xfrm>
            <a:off x="546974" y="2162973"/>
            <a:ext cx="2304256" cy="1774227"/>
          </a:xfrm>
          <a:prstGeom prst="rect">
            <a:avLst/>
          </a:prstGeom>
          <a:noFill/>
          <a:ln w="9525">
            <a:noFill/>
            <a:miter lim="800000"/>
            <a:headEnd/>
            <a:tailEnd/>
          </a:ln>
        </p:spPr>
      </p:pic>
      <p:sp>
        <p:nvSpPr>
          <p:cNvPr id="11" name="CasellaDiTesto 10">
            <a:extLst>
              <a:ext uri="{FF2B5EF4-FFF2-40B4-BE49-F238E27FC236}">
                <a16:creationId xmlns:a16="http://schemas.microsoft.com/office/drawing/2014/main" id="{EEF0B1D9-CA39-A74E-26CA-0353C0E484DE}"/>
              </a:ext>
            </a:extLst>
          </p:cNvPr>
          <p:cNvSpPr txBox="1"/>
          <p:nvPr/>
        </p:nvSpPr>
        <p:spPr>
          <a:xfrm>
            <a:off x="2063553" y="2780743"/>
            <a:ext cx="1155637" cy="707886"/>
          </a:xfrm>
          <a:prstGeom prst="rect">
            <a:avLst/>
          </a:prstGeom>
          <a:noFill/>
        </p:spPr>
        <p:txBody>
          <a:bodyPr wrap="none" rtlCol="0">
            <a:spAutoFit/>
          </a:bodyPr>
          <a:lstStyle/>
          <a:p>
            <a:r>
              <a:rPr lang="en-US" sz="2000" dirty="0" err="1"/>
              <a:t>Milza</a:t>
            </a:r>
            <a:endParaRPr lang="en-US" sz="2000" dirty="0"/>
          </a:p>
          <a:p>
            <a:r>
              <a:rPr lang="en-US" sz="2000" dirty="0" err="1"/>
              <a:t>Linfonodi</a:t>
            </a:r>
            <a:endParaRPr lang="en-US" sz="2000" dirty="0"/>
          </a:p>
        </p:txBody>
      </p:sp>
      <p:pic>
        <p:nvPicPr>
          <p:cNvPr id="1028" name="Picture 4" descr="http://www.indianjmedsci.org/articles/2012/66/3/images/IndianJMedSci_2012_66_3_82_110920_u1.jpg">
            <a:extLst>
              <a:ext uri="{FF2B5EF4-FFF2-40B4-BE49-F238E27FC236}">
                <a16:creationId xmlns:a16="http://schemas.microsoft.com/office/drawing/2014/main" id="{6FE6727E-A48E-AF30-1954-D04030B78427}"/>
              </a:ext>
            </a:extLst>
          </p:cNvPr>
          <p:cNvPicPr>
            <a:picLocks noChangeAspect="1" noChangeArrowheads="1"/>
          </p:cNvPicPr>
          <p:nvPr/>
        </p:nvPicPr>
        <p:blipFill>
          <a:blip r:embed="rId3" cstate="print"/>
          <a:srcRect/>
          <a:stretch>
            <a:fillRect/>
          </a:stretch>
        </p:blipFill>
        <p:spPr bwMode="auto">
          <a:xfrm>
            <a:off x="7503468" y="2102263"/>
            <a:ext cx="2973038" cy="2246769"/>
          </a:xfrm>
          <a:prstGeom prst="rect">
            <a:avLst/>
          </a:prstGeom>
          <a:noFill/>
        </p:spPr>
      </p:pic>
      <p:pic>
        <p:nvPicPr>
          <p:cNvPr id="20" name="Immagine 19" descr="Senza titolo-1.png">
            <a:extLst>
              <a:ext uri="{FF2B5EF4-FFF2-40B4-BE49-F238E27FC236}">
                <a16:creationId xmlns:a16="http://schemas.microsoft.com/office/drawing/2014/main" id="{EEA08405-56F9-6030-395E-906E44217936}"/>
              </a:ext>
            </a:extLst>
          </p:cNvPr>
          <p:cNvPicPr>
            <a:picLocks noChangeAspect="1"/>
          </p:cNvPicPr>
          <p:nvPr/>
        </p:nvPicPr>
        <p:blipFill>
          <a:blip r:embed="rId4" cstate="print"/>
          <a:stretch>
            <a:fillRect/>
          </a:stretch>
        </p:blipFill>
        <p:spPr>
          <a:xfrm>
            <a:off x="3743003" y="2005971"/>
            <a:ext cx="2675267" cy="2088232"/>
          </a:xfrm>
          <a:prstGeom prst="rect">
            <a:avLst/>
          </a:prstGeom>
        </p:spPr>
      </p:pic>
      <p:sp>
        <p:nvSpPr>
          <p:cNvPr id="22" name="CasellaDiTesto 21">
            <a:extLst>
              <a:ext uri="{FF2B5EF4-FFF2-40B4-BE49-F238E27FC236}">
                <a16:creationId xmlns:a16="http://schemas.microsoft.com/office/drawing/2014/main" id="{83BCBDF3-B24E-61FD-92FE-13F5F8D01BFE}"/>
              </a:ext>
            </a:extLst>
          </p:cNvPr>
          <p:cNvSpPr txBox="1"/>
          <p:nvPr/>
        </p:nvSpPr>
        <p:spPr>
          <a:xfrm>
            <a:off x="3634614" y="2102263"/>
            <a:ext cx="1061701" cy="646331"/>
          </a:xfrm>
          <a:prstGeom prst="rect">
            <a:avLst/>
          </a:prstGeom>
          <a:noFill/>
        </p:spPr>
        <p:txBody>
          <a:bodyPr wrap="none" rtlCol="0">
            <a:spAutoFit/>
          </a:bodyPr>
          <a:lstStyle/>
          <a:p>
            <a:r>
              <a:rPr lang="en-US" dirty="0" err="1"/>
              <a:t>Linfonodi</a:t>
            </a:r>
            <a:endParaRPr lang="en-US" dirty="0"/>
          </a:p>
          <a:p>
            <a:r>
              <a:rPr lang="en-US" dirty="0" err="1"/>
              <a:t>Linfomi</a:t>
            </a:r>
            <a:endParaRPr lang="en-US" dirty="0"/>
          </a:p>
        </p:txBody>
      </p:sp>
      <p:sp>
        <p:nvSpPr>
          <p:cNvPr id="24" name="Rettangolo 23">
            <a:extLst>
              <a:ext uri="{FF2B5EF4-FFF2-40B4-BE49-F238E27FC236}">
                <a16:creationId xmlns:a16="http://schemas.microsoft.com/office/drawing/2014/main" id="{24CED461-12E0-0234-58E9-7265598D0387}"/>
              </a:ext>
            </a:extLst>
          </p:cNvPr>
          <p:cNvSpPr/>
          <p:nvPr/>
        </p:nvSpPr>
        <p:spPr>
          <a:xfrm>
            <a:off x="699007" y="4372579"/>
            <a:ext cx="9215701" cy="2308324"/>
          </a:xfrm>
          <a:prstGeom prst="rect">
            <a:avLst/>
          </a:prstGeom>
        </p:spPr>
        <p:txBody>
          <a:bodyPr wrap="square">
            <a:spAutoFit/>
          </a:bodyPr>
          <a:lstStyle/>
          <a:p>
            <a:r>
              <a:rPr lang="en-US" sz="2400" dirty="0" err="1"/>
              <a:t>Astenia</a:t>
            </a:r>
            <a:r>
              <a:rPr lang="en-US" sz="2400" dirty="0"/>
              <a:t>, </a:t>
            </a:r>
            <a:r>
              <a:rPr lang="en-US" sz="2400" dirty="0" err="1"/>
              <a:t>pallore</a:t>
            </a:r>
            <a:r>
              <a:rPr lang="en-US" sz="2400" dirty="0"/>
              <a:t>, </a:t>
            </a:r>
            <a:r>
              <a:rPr lang="en-US" sz="2400" dirty="0" err="1"/>
              <a:t>ittero</a:t>
            </a:r>
            <a:r>
              <a:rPr lang="en-US" sz="2400" dirty="0"/>
              <a:t> con anemia </a:t>
            </a:r>
            <a:r>
              <a:rPr lang="en-US" sz="2400" dirty="0" err="1"/>
              <a:t>emolitica</a:t>
            </a:r>
            <a:r>
              <a:rPr lang="en-US" sz="2400" dirty="0"/>
              <a:t>, </a:t>
            </a:r>
            <a:r>
              <a:rPr lang="en-US" sz="2400" dirty="0" err="1"/>
              <a:t>lividi</a:t>
            </a:r>
            <a:r>
              <a:rPr lang="en-US" sz="2400" dirty="0"/>
              <a:t>, </a:t>
            </a:r>
            <a:r>
              <a:rPr lang="en-US" sz="2400" dirty="0" err="1"/>
              <a:t>emorragie</a:t>
            </a:r>
            <a:r>
              <a:rPr lang="en-US" sz="2400" dirty="0"/>
              <a:t> </a:t>
            </a:r>
            <a:r>
              <a:rPr lang="en-US" sz="2400" dirty="0" err="1"/>
              <a:t>mucocutanee</a:t>
            </a:r>
            <a:endParaRPr lang="en-US" sz="2400" dirty="0"/>
          </a:p>
          <a:p>
            <a:pPr marL="342900" indent="-342900">
              <a:buFontTx/>
              <a:buChar char="-"/>
            </a:pPr>
            <a:r>
              <a:rPr lang="en-US" sz="2400" dirty="0"/>
              <a:t>S. di Evans</a:t>
            </a:r>
          </a:p>
          <a:p>
            <a:pPr marL="342900" indent="-342900">
              <a:buFontTx/>
              <a:buChar char="-"/>
            </a:pPr>
            <a:r>
              <a:rPr lang="en-US" sz="2400" dirty="0"/>
              <a:t>HLH</a:t>
            </a:r>
          </a:p>
          <a:p>
            <a:pPr marL="342900" indent="-342900">
              <a:buFontTx/>
              <a:buChar char="-"/>
            </a:pPr>
            <a:r>
              <a:rPr lang="en-US" sz="2400" dirty="0"/>
              <a:t>JMML</a:t>
            </a:r>
          </a:p>
          <a:p>
            <a:pPr marL="342900" indent="-342900">
              <a:buFontTx/>
              <a:buChar char="-"/>
            </a:pPr>
            <a:r>
              <a:rPr lang="en-US" sz="2400" dirty="0" err="1"/>
              <a:t>Rischio</a:t>
            </a:r>
            <a:r>
              <a:rPr lang="en-US" sz="2400" dirty="0"/>
              <a:t> di </a:t>
            </a:r>
            <a:r>
              <a:rPr lang="en-US" sz="2400" dirty="0" err="1"/>
              <a:t>linfoma</a:t>
            </a:r>
            <a:endParaRPr lang="en-US" sz="2400" dirty="0"/>
          </a:p>
        </p:txBody>
      </p:sp>
    </p:spTree>
    <p:extLst>
      <p:ext uri="{BB962C8B-B14F-4D97-AF65-F5344CB8AC3E}">
        <p14:creationId xmlns:p14="http://schemas.microsoft.com/office/powerpoint/2010/main" val="11871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E2B13E-B837-C304-DE53-AA6138FB98E2}"/>
              </a:ext>
            </a:extLst>
          </p:cNvPr>
          <p:cNvSpPr txBox="1"/>
          <p:nvPr/>
        </p:nvSpPr>
        <p:spPr>
          <a:xfrm>
            <a:off x="1256563" y="3811117"/>
            <a:ext cx="2902482" cy="461665"/>
          </a:xfrm>
          <a:prstGeom prst="rect">
            <a:avLst/>
          </a:prstGeom>
          <a:noFill/>
        </p:spPr>
        <p:txBody>
          <a:bodyPr wrap="square" rtlCol="0">
            <a:spAutoFit/>
          </a:bodyPr>
          <a:lstStyle/>
          <a:p>
            <a:r>
              <a:rPr lang="it-IT" sz="2400" dirty="0"/>
              <a:t>Tubuli renali normali</a:t>
            </a:r>
          </a:p>
        </p:txBody>
      </p:sp>
      <p:sp>
        <p:nvSpPr>
          <p:cNvPr id="6" name="TextBox 5">
            <a:extLst>
              <a:ext uri="{FF2B5EF4-FFF2-40B4-BE49-F238E27FC236}">
                <a16:creationId xmlns:a16="http://schemas.microsoft.com/office/drawing/2014/main" id="{DE26EFD1-3B5F-5F8F-5EAD-8C4E9E903875}"/>
              </a:ext>
            </a:extLst>
          </p:cNvPr>
          <p:cNvSpPr txBox="1"/>
          <p:nvPr/>
        </p:nvSpPr>
        <p:spPr>
          <a:xfrm>
            <a:off x="4529721" y="3811116"/>
            <a:ext cx="2902482" cy="1938992"/>
          </a:xfrm>
          <a:prstGeom prst="rect">
            <a:avLst/>
          </a:prstGeom>
          <a:noFill/>
        </p:spPr>
        <p:txBody>
          <a:bodyPr wrap="square" rtlCol="0">
            <a:spAutoFit/>
          </a:bodyPr>
          <a:lstStyle/>
          <a:p>
            <a:r>
              <a:rPr lang="it-IT" sz="2400" dirty="0"/>
              <a:t>Lesione ischemica reversibile: aumento eosinofilia* e sporadici rigonfiamenti</a:t>
            </a:r>
          </a:p>
        </p:txBody>
      </p:sp>
      <p:sp>
        <p:nvSpPr>
          <p:cNvPr id="7" name="TextBox 6">
            <a:extLst>
              <a:ext uri="{FF2B5EF4-FFF2-40B4-BE49-F238E27FC236}">
                <a16:creationId xmlns:a16="http://schemas.microsoft.com/office/drawing/2014/main" id="{3D9F6AC0-425D-41EC-E2D4-D777D21BEFF4}"/>
              </a:ext>
            </a:extLst>
          </p:cNvPr>
          <p:cNvSpPr txBox="1"/>
          <p:nvPr/>
        </p:nvSpPr>
        <p:spPr>
          <a:xfrm>
            <a:off x="7702591" y="3811116"/>
            <a:ext cx="2902482" cy="1569660"/>
          </a:xfrm>
          <a:prstGeom prst="rect">
            <a:avLst/>
          </a:prstGeom>
          <a:noFill/>
        </p:spPr>
        <p:txBody>
          <a:bodyPr wrap="square" rtlCol="0">
            <a:spAutoFit/>
          </a:bodyPr>
          <a:lstStyle/>
          <a:p>
            <a:r>
              <a:rPr lang="it-IT" sz="2400" dirty="0"/>
              <a:t>Necrosi: perdita di nuclei, frammentazione cellulare</a:t>
            </a:r>
          </a:p>
        </p:txBody>
      </p:sp>
      <p:sp>
        <p:nvSpPr>
          <p:cNvPr id="8" name="TextBox 7">
            <a:extLst>
              <a:ext uri="{FF2B5EF4-FFF2-40B4-BE49-F238E27FC236}">
                <a16:creationId xmlns:a16="http://schemas.microsoft.com/office/drawing/2014/main" id="{9536E304-E842-4774-A0F6-442432347CE2}"/>
              </a:ext>
            </a:extLst>
          </p:cNvPr>
          <p:cNvSpPr txBox="1"/>
          <p:nvPr/>
        </p:nvSpPr>
        <p:spPr>
          <a:xfrm>
            <a:off x="251706" y="5918158"/>
            <a:ext cx="11668924" cy="707886"/>
          </a:xfrm>
          <a:prstGeom prst="rect">
            <a:avLst/>
          </a:prstGeom>
          <a:noFill/>
        </p:spPr>
        <p:txBody>
          <a:bodyPr wrap="square" rtlCol="0">
            <a:spAutoFit/>
          </a:bodyPr>
          <a:lstStyle/>
          <a:p>
            <a:r>
              <a:rPr lang="it-IT" sz="2000" dirty="0"/>
              <a:t>* attribuibile in parte alla perdita di RNA citoplasmatico (che si lega al colore blu, ematossilina) e in parte alle proteine citoplasmatiche  denaturate (che si legano al colore rosso, eosina)</a:t>
            </a:r>
          </a:p>
        </p:txBody>
      </p:sp>
      <p:pic>
        <p:nvPicPr>
          <p:cNvPr id="4" name="Picture 3">
            <a:extLst>
              <a:ext uri="{FF2B5EF4-FFF2-40B4-BE49-F238E27FC236}">
                <a16:creationId xmlns:a16="http://schemas.microsoft.com/office/drawing/2014/main" id="{48EFF997-109E-8FB9-BE0C-9271EE63FC9A}"/>
              </a:ext>
            </a:extLst>
          </p:cNvPr>
          <p:cNvPicPr>
            <a:picLocks noChangeAspect="1"/>
          </p:cNvPicPr>
          <p:nvPr/>
        </p:nvPicPr>
        <p:blipFill>
          <a:blip r:embed="rId2"/>
          <a:stretch>
            <a:fillRect/>
          </a:stretch>
        </p:blipFill>
        <p:spPr>
          <a:xfrm>
            <a:off x="1198004" y="859286"/>
            <a:ext cx="9012856" cy="2752101"/>
          </a:xfrm>
          <a:prstGeom prst="rect">
            <a:avLst/>
          </a:prstGeom>
        </p:spPr>
      </p:pic>
    </p:spTree>
    <p:extLst>
      <p:ext uri="{BB962C8B-B14F-4D97-AF65-F5344CB8AC3E}">
        <p14:creationId xmlns:p14="http://schemas.microsoft.com/office/powerpoint/2010/main" val="7067685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F364DA-7677-3361-EA27-64904B0D5F4E}"/>
              </a:ext>
            </a:extLst>
          </p:cNvPr>
          <p:cNvSpPr txBox="1"/>
          <p:nvPr/>
        </p:nvSpPr>
        <p:spPr>
          <a:xfrm>
            <a:off x="367748" y="864704"/>
            <a:ext cx="11022496" cy="3139321"/>
          </a:xfrm>
          <a:prstGeom prst="rect">
            <a:avLst/>
          </a:prstGeom>
          <a:noFill/>
        </p:spPr>
        <p:txBody>
          <a:bodyPr wrap="square" rtlCol="0">
            <a:spAutoFit/>
          </a:bodyPr>
          <a:lstStyle/>
          <a:p>
            <a:r>
              <a:rPr lang="it-IT" dirty="0"/>
              <a:t>In pratica ad un cellula infettata da un virus conviene morire da sola e presto (processo attivo apoptosi vs necrosi).</a:t>
            </a:r>
          </a:p>
          <a:p>
            <a:endParaRPr lang="it-IT" dirty="0"/>
          </a:p>
          <a:p>
            <a:r>
              <a:rPr lang="it-IT" dirty="0"/>
              <a:t>Alcuni virus hanno meccanismi che prevengono l’apoptosi cellulare, in questo contesto la cellula riesce a mettere in atto un piano B, ancora più efficace: </a:t>
            </a:r>
            <a:r>
              <a:rPr lang="it-IT" dirty="0" err="1"/>
              <a:t>necroptosi</a:t>
            </a:r>
            <a:endParaRPr lang="it-IT" dirty="0"/>
          </a:p>
          <a:p>
            <a:endParaRPr lang="it-IT" dirty="0"/>
          </a:p>
          <a:p>
            <a:r>
              <a:rPr lang="it-IT" dirty="0"/>
              <a:t>La </a:t>
            </a:r>
            <a:r>
              <a:rPr lang="it-IT" dirty="0" err="1"/>
              <a:t>necroptosi</a:t>
            </a:r>
            <a:r>
              <a:rPr lang="it-IT" dirty="0"/>
              <a:t> è un processo </a:t>
            </a:r>
            <a:r>
              <a:rPr lang="it-IT" b="1" dirty="0"/>
              <a:t>attivo</a:t>
            </a:r>
            <a:r>
              <a:rPr lang="it-IT" dirty="0"/>
              <a:t> (almeno all’inizio, come l’apoptosi) è può permettere di segnalare l’infezione prima che il virus abbia il tempo di replicarsi a lungo (Morire "presto e rumorosamente" limita l’amplificazione della replicazione virale o batterica). </a:t>
            </a:r>
          </a:p>
          <a:p>
            <a:endParaRPr lang="it-IT" dirty="0"/>
          </a:p>
          <a:p>
            <a:r>
              <a:rPr lang="it-IT" dirty="0"/>
              <a:t>Poi si completa con rigonfiamento e lisi cellulare, che sono anche un vantaggio rispetto all’apoptosi perché facilitano il richiamo di cellule infiammatorie (come in una normale necrosi)</a:t>
            </a:r>
          </a:p>
        </p:txBody>
      </p:sp>
      <p:sp>
        <p:nvSpPr>
          <p:cNvPr id="3" name="TextBox 2">
            <a:extLst>
              <a:ext uri="{FF2B5EF4-FFF2-40B4-BE49-F238E27FC236}">
                <a16:creationId xmlns:a16="http://schemas.microsoft.com/office/drawing/2014/main" id="{F2E79BC7-E28C-8B61-FA23-72A5FE6963DA}"/>
              </a:ext>
            </a:extLst>
          </p:cNvPr>
          <p:cNvSpPr txBox="1"/>
          <p:nvPr/>
        </p:nvSpPr>
        <p:spPr>
          <a:xfrm>
            <a:off x="277969" y="73184"/>
            <a:ext cx="8512070" cy="584775"/>
          </a:xfrm>
          <a:prstGeom prst="rect">
            <a:avLst/>
          </a:prstGeom>
          <a:noFill/>
        </p:spPr>
        <p:txBody>
          <a:bodyPr wrap="square" rtlCol="0">
            <a:spAutoFit/>
          </a:bodyPr>
          <a:lstStyle/>
          <a:p>
            <a:r>
              <a:rPr lang="it-IT" sz="3200" b="1" dirty="0">
                <a:solidFill>
                  <a:srgbClr val="0070C0"/>
                </a:solidFill>
              </a:rPr>
              <a:t>NECROPTOSI: morire presto e rumorosamente</a:t>
            </a:r>
          </a:p>
        </p:txBody>
      </p:sp>
      <p:sp>
        <p:nvSpPr>
          <p:cNvPr id="5" name="TextBox 4">
            <a:extLst>
              <a:ext uri="{FF2B5EF4-FFF2-40B4-BE49-F238E27FC236}">
                <a16:creationId xmlns:a16="http://schemas.microsoft.com/office/drawing/2014/main" id="{16A6074F-AB3E-6097-0E5A-60BB1BD22A18}"/>
              </a:ext>
            </a:extLst>
          </p:cNvPr>
          <p:cNvSpPr txBox="1"/>
          <p:nvPr/>
        </p:nvSpPr>
        <p:spPr>
          <a:xfrm>
            <a:off x="5292588" y="5531631"/>
            <a:ext cx="6097656" cy="923330"/>
          </a:xfrm>
          <a:prstGeom prst="rect">
            <a:avLst/>
          </a:prstGeom>
          <a:noFill/>
        </p:spPr>
        <p:txBody>
          <a:bodyPr wrap="square">
            <a:spAutoFit/>
          </a:bodyPr>
          <a:lstStyle/>
          <a:p>
            <a:r>
              <a:rPr lang="it-IT" b="1" dirty="0"/>
              <a:t>Rilevanza patologica</a:t>
            </a:r>
            <a:r>
              <a:rPr lang="it-IT" dirty="0"/>
              <a:t>: È coinvolta in diverse patologie come malattie neurodegenerative, ischemie, malattie infiammatorie croniche e alcune forme di cancro.</a:t>
            </a:r>
          </a:p>
        </p:txBody>
      </p:sp>
      <p:sp>
        <p:nvSpPr>
          <p:cNvPr id="7" name="TextBox 6">
            <a:extLst>
              <a:ext uri="{FF2B5EF4-FFF2-40B4-BE49-F238E27FC236}">
                <a16:creationId xmlns:a16="http://schemas.microsoft.com/office/drawing/2014/main" id="{9525FF39-7D5A-6C6D-DE14-612868E435CE}"/>
              </a:ext>
            </a:extLst>
          </p:cNvPr>
          <p:cNvSpPr txBox="1"/>
          <p:nvPr/>
        </p:nvSpPr>
        <p:spPr>
          <a:xfrm>
            <a:off x="367748" y="4210770"/>
            <a:ext cx="9531626" cy="923330"/>
          </a:xfrm>
          <a:prstGeom prst="rect">
            <a:avLst/>
          </a:prstGeom>
          <a:noFill/>
        </p:spPr>
        <p:txBody>
          <a:bodyPr wrap="square">
            <a:spAutoFit/>
          </a:bodyPr>
          <a:lstStyle/>
          <a:p>
            <a:pPr>
              <a:buNone/>
            </a:pPr>
            <a:r>
              <a:rPr lang="it-IT" b="1" dirty="0"/>
              <a:t>Gerarchia dei pathway</a:t>
            </a:r>
            <a:r>
              <a:rPr lang="it-IT"/>
              <a:t>: </a:t>
            </a:r>
            <a:endParaRPr lang="it-IT" dirty="0"/>
          </a:p>
          <a:p>
            <a:pPr>
              <a:buFont typeface="+mj-lt"/>
              <a:buAutoNum type="arabicPeriod"/>
            </a:pPr>
            <a:r>
              <a:rPr lang="it-IT" b="1" dirty="0"/>
              <a:t> Primo tentativo</a:t>
            </a:r>
            <a:r>
              <a:rPr lang="it-IT" dirty="0"/>
              <a:t>: Stimolo di morte → attivazione caspasi → apoptosi</a:t>
            </a:r>
          </a:p>
          <a:p>
            <a:pPr>
              <a:buFont typeface="+mj-lt"/>
              <a:buAutoNum type="arabicPeriod"/>
            </a:pPr>
            <a:r>
              <a:rPr lang="it-IT" b="1" dirty="0"/>
              <a:t> Se le caspasi sono bloccate</a:t>
            </a:r>
            <a:r>
              <a:rPr lang="it-IT" dirty="0"/>
              <a:t>: Il segnale si redirige verso RIPK1/RIPK3 → </a:t>
            </a:r>
            <a:r>
              <a:rPr lang="it-IT" dirty="0" err="1"/>
              <a:t>necroptosi</a:t>
            </a:r>
            <a:endParaRPr lang="it-IT" dirty="0"/>
          </a:p>
        </p:txBody>
      </p:sp>
    </p:spTree>
    <p:extLst>
      <p:ext uri="{BB962C8B-B14F-4D97-AF65-F5344CB8AC3E}">
        <p14:creationId xmlns:p14="http://schemas.microsoft.com/office/powerpoint/2010/main" val="3257835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7C3460-7560-7048-8E7C-905659637E1E}"/>
              </a:ext>
            </a:extLst>
          </p:cNvPr>
          <p:cNvSpPr txBox="1"/>
          <p:nvPr/>
        </p:nvSpPr>
        <p:spPr>
          <a:xfrm>
            <a:off x="546651" y="556592"/>
            <a:ext cx="3578087" cy="923330"/>
          </a:xfrm>
          <a:prstGeom prst="rect">
            <a:avLst/>
          </a:prstGeom>
          <a:noFill/>
        </p:spPr>
        <p:txBody>
          <a:bodyPr wrap="square" rtlCol="0">
            <a:spAutoFit/>
          </a:bodyPr>
          <a:lstStyle/>
          <a:p>
            <a:r>
              <a:rPr lang="it-IT" dirty="0"/>
              <a:t>Patologie della </a:t>
            </a:r>
            <a:r>
              <a:rPr lang="it-IT" dirty="0" err="1"/>
              <a:t>necroptosi</a:t>
            </a:r>
            <a:endParaRPr lang="it-IT" dirty="0"/>
          </a:p>
          <a:p>
            <a:endParaRPr lang="it-IT" dirty="0"/>
          </a:p>
          <a:p>
            <a:r>
              <a:rPr lang="it-IT" dirty="0"/>
              <a:t>Difetto o eccesso di RIPK1</a:t>
            </a:r>
          </a:p>
        </p:txBody>
      </p:sp>
      <p:pic>
        <p:nvPicPr>
          <p:cNvPr id="4" name="Picture 3">
            <a:extLst>
              <a:ext uri="{FF2B5EF4-FFF2-40B4-BE49-F238E27FC236}">
                <a16:creationId xmlns:a16="http://schemas.microsoft.com/office/drawing/2014/main" id="{072B1994-7379-8880-6FE5-5351F6E57A48}"/>
              </a:ext>
            </a:extLst>
          </p:cNvPr>
          <p:cNvPicPr>
            <a:picLocks noChangeAspect="1"/>
          </p:cNvPicPr>
          <p:nvPr/>
        </p:nvPicPr>
        <p:blipFill>
          <a:blip r:embed="rId2"/>
          <a:stretch>
            <a:fillRect/>
          </a:stretch>
        </p:blipFill>
        <p:spPr>
          <a:xfrm>
            <a:off x="4695487" y="0"/>
            <a:ext cx="6743553" cy="6858000"/>
          </a:xfrm>
          <a:prstGeom prst="rect">
            <a:avLst/>
          </a:prstGeom>
        </p:spPr>
      </p:pic>
      <p:sp>
        <p:nvSpPr>
          <p:cNvPr id="5" name="TextBox 4">
            <a:extLst>
              <a:ext uri="{FF2B5EF4-FFF2-40B4-BE49-F238E27FC236}">
                <a16:creationId xmlns:a16="http://schemas.microsoft.com/office/drawing/2014/main" id="{DC04D90E-2400-568B-AF56-7861C40C2FE8}"/>
              </a:ext>
            </a:extLst>
          </p:cNvPr>
          <p:cNvSpPr txBox="1"/>
          <p:nvPr/>
        </p:nvSpPr>
        <p:spPr>
          <a:xfrm>
            <a:off x="330200" y="6350000"/>
            <a:ext cx="2369495" cy="369332"/>
          </a:xfrm>
          <a:prstGeom prst="rect">
            <a:avLst/>
          </a:prstGeom>
          <a:noFill/>
        </p:spPr>
        <p:txBody>
          <a:bodyPr wrap="none" rtlCol="0">
            <a:spAutoFit/>
          </a:bodyPr>
          <a:lstStyle/>
          <a:p>
            <a:r>
              <a:rPr lang="it-IT" dirty="0"/>
              <a:t>Zhang, Front </a:t>
            </a:r>
            <a:r>
              <a:rPr lang="it-IT" dirty="0" err="1"/>
              <a:t>Imm</a:t>
            </a:r>
            <a:r>
              <a:rPr lang="it-IT" dirty="0"/>
              <a:t> 2021</a:t>
            </a:r>
          </a:p>
        </p:txBody>
      </p:sp>
    </p:spTree>
    <p:extLst>
      <p:ext uri="{BB962C8B-B14F-4D97-AF65-F5344CB8AC3E}">
        <p14:creationId xmlns:p14="http://schemas.microsoft.com/office/powerpoint/2010/main" val="23545560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6BF10-97D6-8479-C1C8-1F9B15029AA8}"/>
              </a:ext>
            </a:extLst>
          </p:cNvPr>
          <p:cNvSpPr txBox="1"/>
          <p:nvPr/>
        </p:nvSpPr>
        <p:spPr>
          <a:xfrm>
            <a:off x="277969" y="73184"/>
            <a:ext cx="8512070" cy="584775"/>
          </a:xfrm>
          <a:prstGeom prst="rect">
            <a:avLst/>
          </a:prstGeom>
          <a:noFill/>
        </p:spPr>
        <p:txBody>
          <a:bodyPr wrap="square" rtlCol="0">
            <a:spAutoFit/>
          </a:bodyPr>
          <a:lstStyle/>
          <a:p>
            <a:r>
              <a:rPr lang="it-IT" sz="3200" b="1" dirty="0">
                <a:solidFill>
                  <a:srgbClr val="0070C0"/>
                </a:solidFill>
              </a:rPr>
              <a:t>PIROPTOSI: morte cellulare iper-infiammatoria</a:t>
            </a:r>
          </a:p>
        </p:txBody>
      </p:sp>
      <p:sp>
        <p:nvSpPr>
          <p:cNvPr id="4" name="TextBox 3">
            <a:extLst>
              <a:ext uri="{FF2B5EF4-FFF2-40B4-BE49-F238E27FC236}">
                <a16:creationId xmlns:a16="http://schemas.microsoft.com/office/drawing/2014/main" id="{B32D3BA3-DAB8-C0A3-048C-B61A396CFDA6}"/>
              </a:ext>
            </a:extLst>
          </p:cNvPr>
          <p:cNvSpPr txBox="1"/>
          <p:nvPr/>
        </p:nvSpPr>
        <p:spPr>
          <a:xfrm>
            <a:off x="593034" y="1029757"/>
            <a:ext cx="10976114" cy="1200329"/>
          </a:xfrm>
          <a:prstGeom prst="rect">
            <a:avLst/>
          </a:prstGeom>
          <a:noFill/>
        </p:spPr>
        <p:txBody>
          <a:bodyPr wrap="square">
            <a:spAutoFit/>
          </a:bodyPr>
          <a:lstStyle/>
          <a:p>
            <a:pPr lvl="0">
              <a:lnSpc>
                <a:spcPct val="100000"/>
              </a:lnSpc>
            </a:pPr>
            <a:r>
              <a:rPr lang="it-IT" sz="2400" dirty="0"/>
              <a:t>La </a:t>
            </a:r>
            <a:r>
              <a:rPr lang="it-IT" sz="2400" dirty="0" err="1"/>
              <a:t>piroptosi</a:t>
            </a:r>
            <a:r>
              <a:rPr lang="it-IT" sz="2400" dirty="0"/>
              <a:t> è attivata da caspasi infiammatorie, in cellule professionali dell’immunità innata, in risposta a infezioni batteriche o virali, causando una intensa reazione infiammatoria.</a:t>
            </a:r>
          </a:p>
        </p:txBody>
      </p:sp>
      <p:sp>
        <p:nvSpPr>
          <p:cNvPr id="6" name="TextBox 5">
            <a:extLst>
              <a:ext uri="{FF2B5EF4-FFF2-40B4-BE49-F238E27FC236}">
                <a16:creationId xmlns:a16="http://schemas.microsoft.com/office/drawing/2014/main" id="{B5FDF1E2-66F8-E85E-C415-CA0E89471A55}"/>
              </a:ext>
            </a:extLst>
          </p:cNvPr>
          <p:cNvSpPr txBox="1"/>
          <p:nvPr/>
        </p:nvSpPr>
        <p:spPr>
          <a:xfrm>
            <a:off x="607943" y="2655044"/>
            <a:ext cx="10976114" cy="830997"/>
          </a:xfrm>
          <a:prstGeom prst="rect">
            <a:avLst/>
          </a:prstGeom>
          <a:noFill/>
        </p:spPr>
        <p:txBody>
          <a:bodyPr wrap="square">
            <a:spAutoFit/>
          </a:bodyPr>
          <a:lstStyle/>
          <a:p>
            <a:pPr lvl="0">
              <a:lnSpc>
                <a:spcPct val="100000"/>
              </a:lnSpc>
            </a:pPr>
            <a:r>
              <a:rPr lang="it-IT" sz="2400" dirty="0"/>
              <a:t>Durante la </a:t>
            </a:r>
            <a:r>
              <a:rPr lang="it-IT" sz="2400" dirty="0" err="1"/>
              <a:t>piroptosi</a:t>
            </a:r>
            <a:r>
              <a:rPr lang="it-IT" sz="2400" dirty="0"/>
              <a:t>, la membrana cellulare si rompe, rilasciando citochine pro-infiammatorie e rafforzando la risposta immunitaria.</a:t>
            </a:r>
          </a:p>
        </p:txBody>
      </p:sp>
      <p:sp>
        <p:nvSpPr>
          <p:cNvPr id="8" name="TextBox 7">
            <a:extLst>
              <a:ext uri="{FF2B5EF4-FFF2-40B4-BE49-F238E27FC236}">
                <a16:creationId xmlns:a16="http://schemas.microsoft.com/office/drawing/2014/main" id="{C0AEF69A-A391-B822-7A25-6BA8A9564A43}"/>
              </a:ext>
            </a:extLst>
          </p:cNvPr>
          <p:cNvSpPr txBox="1"/>
          <p:nvPr/>
        </p:nvSpPr>
        <p:spPr>
          <a:xfrm>
            <a:off x="593033" y="3911000"/>
            <a:ext cx="10976113" cy="830997"/>
          </a:xfrm>
          <a:prstGeom prst="rect">
            <a:avLst/>
          </a:prstGeom>
          <a:noFill/>
        </p:spPr>
        <p:txBody>
          <a:bodyPr wrap="square">
            <a:spAutoFit/>
          </a:bodyPr>
          <a:lstStyle/>
          <a:p>
            <a:pPr lvl="0">
              <a:lnSpc>
                <a:spcPct val="100000"/>
              </a:lnSpc>
            </a:pPr>
            <a:r>
              <a:rPr lang="it-IT" sz="2400" dirty="0"/>
              <a:t>La </a:t>
            </a:r>
            <a:r>
              <a:rPr lang="it-IT" sz="2400" dirty="0" err="1"/>
              <a:t>piroptosi</a:t>
            </a:r>
            <a:r>
              <a:rPr lang="it-IT" sz="2400" dirty="0"/>
              <a:t> è fondamentale nella patogenesi di molte malattie infiammatorie, contribuendo sia alla difesa che ai danni tissutali.</a:t>
            </a:r>
          </a:p>
        </p:txBody>
      </p:sp>
    </p:spTree>
    <p:extLst>
      <p:ext uri="{BB962C8B-B14F-4D97-AF65-F5344CB8AC3E}">
        <p14:creationId xmlns:p14="http://schemas.microsoft.com/office/powerpoint/2010/main" val="24784945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CB8F41-C00C-A245-8266-2EB633B77625}"/>
              </a:ext>
            </a:extLst>
          </p:cNvPr>
          <p:cNvSpPr>
            <a:spLocks noGrp="1" noChangeArrowheads="1"/>
          </p:cNvSpPr>
          <p:nvPr>
            <p:ph type="body" idx="1"/>
          </p:nvPr>
        </p:nvSpPr>
        <p:spPr>
          <a:xfrm>
            <a:off x="1613693" y="1016616"/>
            <a:ext cx="8964613" cy="3578982"/>
          </a:xfrm>
        </p:spPr>
        <p:txBody>
          <a:bodyPr/>
          <a:lstStyle/>
          <a:p>
            <a:pPr marL="609600" indent="-609600" algn="just">
              <a:defRPr/>
            </a:pPr>
            <a:r>
              <a:rPr lang="it-IT" altLang="it-IT" dirty="0"/>
              <a:t>Due fenomeni principali:</a:t>
            </a:r>
          </a:p>
          <a:p>
            <a:pPr marL="1752600" lvl="3" indent="-381000" algn="just">
              <a:buNone/>
              <a:defRPr/>
            </a:pPr>
            <a:endParaRPr lang="it-IT" altLang="it-IT" sz="1050" dirty="0"/>
          </a:p>
          <a:p>
            <a:pPr marL="1752600" lvl="3" indent="-381000" algn="just">
              <a:buFontTx/>
              <a:buAutoNum type="arabicPeriod"/>
              <a:defRPr/>
            </a:pPr>
            <a:r>
              <a:rPr lang="it-IT" altLang="it-IT" sz="2800" b="1" dirty="0"/>
              <a:t>Denaturazione</a:t>
            </a:r>
            <a:r>
              <a:rPr lang="it-IT" altLang="it-IT" sz="2800" dirty="0"/>
              <a:t> delle proteine</a:t>
            </a:r>
          </a:p>
          <a:p>
            <a:pPr marL="1752600" lvl="3" indent="-381000" algn="just">
              <a:buFontTx/>
              <a:buAutoNum type="arabicPeriod"/>
              <a:defRPr/>
            </a:pPr>
            <a:endParaRPr lang="it-IT" altLang="it-IT" sz="1050" dirty="0"/>
          </a:p>
          <a:p>
            <a:pPr marL="1752600" lvl="3" indent="-381000" algn="just">
              <a:buFontTx/>
              <a:buAutoNum type="arabicPeriod"/>
              <a:defRPr/>
            </a:pPr>
            <a:r>
              <a:rPr lang="it-IT" altLang="it-IT" sz="2800" b="1" dirty="0"/>
              <a:t>Digestione enzimatica </a:t>
            </a:r>
            <a:r>
              <a:rPr lang="it-IT" altLang="it-IT" sz="2800" dirty="0"/>
              <a:t>della cellula</a:t>
            </a:r>
          </a:p>
          <a:p>
            <a:pPr marL="1371600" lvl="3" indent="0" algn="just">
              <a:buNone/>
              <a:defRPr/>
            </a:pPr>
            <a:endParaRPr lang="it-IT" altLang="it-IT" sz="2800" dirty="0"/>
          </a:p>
          <a:p>
            <a:pPr marL="446088" lvl="3" indent="-446088" algn="just">
              <a:defRPr/>
            </a:pPr>
            <a:r>
              <a:rPr lang="it-IT" altLang="it-IT" sz="2800" dirty="0"/>
              <a:t>In ogni caso il risultato è la </a:t>
            </a:r>
            <a:r>
              <a:rPr lang="it-IT" altLang="it-IT" sz="2800" u="sng" dirty="0"/>
              <a:t>perdita</a:t>
            </a:r>
            <a:r>
              <a:rPr lang="it-IT" altLang="it-IT" sz="2800" dirty="0"/>
              <a:t> di una porzione discreta di tessuto e conseguente attivazione della risposta infiammatoria</a:t>
            </a:r>
          </a:p>
        </p:txBody>
      </p:sp>
      <p:sp>
        <p:nvSpPr>
          <p:cNvPr id="9220" name="Text Box 4">
            <a:extLst>
              <a:ext uri="{FF2B5EF4-FFF2-40B4-BE49-F238E27FC236}">
                <a16:creationId xmlns:a16="http://schemas.microsoft.com/office/drawing/2014/main" id="{0EB55579-C3F0-4344-A836-F772D58F3957}"/>
              </a:ext>
            </a:extLst>
          </p:cNvPr>
          <p:cNvSpPr txBox="1">
            <a:spLocks noChangeArrowheads="1"/>
          </p:cNvSpPr>
          <p:nvPr/>
        </p:nvSpPr>
        <p:spPr bwMode="auto">
          <a:xfrm>
            <a:off x="1886268" y="4822512"/>
            <a:ext cx="8964612" cy="8937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it-IT" altLang="it-IT" sz="2600" dirty="0"/>
              <a:t>Il prevalere, anche temporale, di uno dei due fenomeni consente di distinguere </a:t>
            </a:r>
            <a:r>
              <a:rPr lang="it-IT" altLang="it-IT" sz="2600" b="1" dirty="0"/>
              <a:t>tipi morfologici diversi</a:t>
            </a:r>
            <a:r>
              <a:rPr lang="it-IT" altLang="it-IT" sz="2600" dirty="0"/>
              <a:t> di necrosi</a:t>
            </a:r>
          </a:p>
        </p:txBody>
      </p:sp>
      <p:sp>
        <p:nvSpPr>
          <p:cNvPr id="4" name="TextBox 3">
            <a:extLst>
              <a:ext uri="{FF2B5EF4-FFF2-40B4-BE49-F238E27FC236}">
                <a16:creationId xmlns:a16="http://schemas.microsoft.com/office/drawing/2014/main" id="{528AE24D-6BBA-C1C4-FDAC-18B7957B3834}"/>
              </a:ext>
            </a:extLst>
          </p:cNvPr>
          <p:cNvSpPr txBox="1"/>
          <p:nvPr/>
        </p:nvSpPr>
        <p:spPr>
          <a:xfrm>
            <a:off x="277969" y="73184"/>
            <a:ext cx="8512070" cy="584775"/>
          </a:xfrm>
          <a:prstGeom prst="rect">
            <a:avLst/>
          </a:prstGeom>
          <a:noFill/>
        </p:spPr>
        <p:txBody>
          <a:bodyPr wrap="square" rtlCol="0">
            <a:spAutoFit/>
          </a:bodyPr>
          <a:lstStyle/>
          <a:p>
            <a:r>
              <a:rPr lang="it-IT" sz="3200" b="1" dirty="0">
                <a:solidFill>
                  <a:srgbClr val="0070C0"/>
                </a:solidFill>
              </a:rPr>
              <a:t>TIPOLOGIE DI NECROSI a livello tessutale</a:t>
            </a:r>
          </a:p>
        </p:txBody>
      </p:sp>
    </p:spTree>
    <p:extLst>
      <p:ext uri="{BB962C8B-B14F-4D97-AF65-F5344CB8AC3E}">
        <p14:creationId xmlns:p14="http://schemas.microsoft.com/office/powerpoint/2010/main" val="404353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219">
                                            <p:txEl>
                                              <p:pRg st="2" end="2"/>
                                            </p:txEl>
                                          </p:spTgt>
                                        </p:tgtEl>
                                        <p:attrNameLst>
                                          <p:attrName>style.visibility</p:attrName>
                                        </p:attrNameLst>
                                      </p:cBhvr>
                                      <p:to>
                                        <p:strVal val="visible"/>
                                      </p:to>
                                    </p:set>
                                    <p:animEffect transition="in" filter="strips(downLeft)">
                                      <p:cBhvr>
                                        <p:cTn id="7" dur="500"/>
                                        <p:tgtEl>
                                          <p:spTgt spid="921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9219">
                                            <p:txEl>
                                              <p:pRg st="4" end="4"/>
                                            </p:txEl>
                                          </p:spTgt>
                                        </p:tgtEl>
                                        <p:attrNameLst>
                                          <p:attrName>style.visibility</p:attrName>
                                        </p:attrNameLst>
                                      </p:cBhvr>
                                      <p:to>
                                        <p:strVal val="visible"/>
                                      </p:to>
                                    </p:set>
                                    <p:animEffect transition="in" filter="strips(downLeft)">
                                      <p:cBhvr>
                                        <p:cTn id="12" dur="500"/>
                                        <p:tgtEl>
                                          <p:spTgt spid="9219">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0"/>
                                        </p:tgtEl>
                                        <p:attrNameLst>
                                          <p:attrName>style.visibility</p:attrName>
                                        </p:attrNameLst>
                                      </p:cBhvr>
                                      <p:to>
                                        <p:strVal val="visible"/>
                                      </p:to>
                                    </p:set>
                                    <p:anim calcmode="lin" valueType="num">
                                      <p:cBhvr additive="base">
                                        <p:cTn id="17" dur="500" fill="hold"/>
                                        <p:tgtEl>
                                          <p:spTgt spid="9220"/>
                                        </p:tgtEl>
                                        <p:attrNameLst>
                                          <p:attrName>ppt_x</p:attrName>
                                        </p:attrNameLst>
                                      </p:cBhvr>
                                      <p:tavLst>
                                        <p:tav tm="0">
                                          <p:val>
                                            <p:strVal val="#ppt_x"/>
                                          </p:val>
                                        </p:tav>
                                        <p:tav tm="100000">
                                          <p:val>
                                            <p:strVal val="#ppt_x"/>
                                          </p:val>
                                        </p:tav>
                                      </p:tavLst>
                                    </p:anim>
                                    <p:anim calcmode="lin" valueType="num">
                                      <p:cBhvr additive="base">
                                        <p:cTn id="1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12" fill="hold" nodeType="clickEffect">
                                  <p:stCondLst>
                                    <p:cond delay="0"/>
                                  </p:stCondLst>
                                  <p:childTnLst>
                                    <p:set>
                                      <p:cBhvr>
                                        <p:cTn id="22" dur="1" fill="hold">
                                          <p:stCondLst>
                                            <p:cond delay="0"/>
                                          </p:stCondLst>
                                        </p:cTn>
                                        <p:tgtEl>
                                          <p:spTgt spid="9219">
                                            <p:txEl>
                                              <p:pRg st="6" end="6"/>
                                            </p:txEl>
                                          </p:spTgt>
                                        </p:tgtEl>
                                        <p:attrNameLst>
                                          <p:attrName>style.visibility</p:attrName>
                                        </p:attrNameLst>
                                      </p:cBhvr>
                                      <p:to>
                                        <p:strVal val="visible"/>
                                      </p:to>
                                    </p:set>
                                    <p:animEffect transition="in" filter="strips(downLeft)">
                                      <p:cBhvr>
                                        <p:cTn id="23" dur="500"/>
                                        <p:tgtEl>
                                          <p:spTgt spid="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9BB2AA-0041-8A1B-A541-FFD2951B7437}"/>
              </a:ext>
            </a:extLst>
          </p:cNvPr>
          <p:cNvSpPr txBox="1"/>
          <p:nvPr/>
        </p:nvSpPr>
        <p:spPr>
          <a:xfrm>
            <a:off x="921679" y="3898893"/>
            <a:ext cx="5793628" cy="1754326"/>
          </a:xfrm>
          <a:prstGeom prst="rect">
            <a:avLst/>
          </a:prstGeom>
          <a:noFill/>
        </p:spPr>
        <p:txBody>
          <a:bodyPr wrap="square" rtlCol="0">
            <a:spAutoFit/>
          </a:bodyPr>
          <a:lstStyle/>
          <a:p>
            <a:r>
              <a:rPr lang="it-IT" sz="3600" b="1" dirty="0">
                <a:solidFill>
                  <a:schemeClr val="bg1"/>
                </a:solidFill>
              </a:rPr>
              <a:t>From </a:t>
            </a:r>
            <a:r>
              <a:rPr lang="it-IT" sz="3600" b="1" dirty="0" err="1">
                <a:solidFill>
                  <a:schemeClr val="bg1"/>
                </a:solidFill>
              </a:rPr>
              <a:t>bedside</a:t>
            </a:r>
            <a:r>
              <a:rPr lang="it-IT" sz="3600" b="1" dirty="0">
                <a:solidFill>
                  <a:schemeClr val="bg1"/>
                </a:solidFill>
              </a:rPr>
              <a:t> </a:t>
            </a:r>
            <a:r>
              <a:rPr lang="it-IT" sz="3600" b="1" dirty="0" err="1">
                <a:solidFill>
                  <a:schemeClr val="bg1"/>
                </a:solidFill>
              </a:rPr>
              <a:t>bench</a:t>
            </a:r>
            <a:r>
              <a:rPr lang="it-IT" sz="3600" b="1" dirty="0">
                <a:solidFill>
                  <a:schemeClr val="bg1"/>
                </a:solidFill>
              </a:rPr>
              <a:t> </a:t>
            </a:r>
          </a:p>
          <a:p>
            <a:endParaRPr lang="it-IT" sz="3600" b="1" dirty="0">
              <a:solidFill>
                <a:schemeClr val="bg1"/>
              </a:solidFill>
            </a:endParaRPr>
          </a:p>
          <a:p>
            <a:r>
              <a:rPr lang="it-IT" sz="3600" b="1" dirty="0">
                <a:solidFill>
                  <a:schemeClr val="bg1"/>
                </a:solidFill>
              </a:rPr>
              <a:t>	from </a:t>
            </a:r>
            <a:r>
              <a:rPr lang="it-IT" sz="3600" b="1" dirty="0" err="1">
                <a:solidFill>
                  <a:schemeClr val="bg1"/>
                </a:solidFill>
              </a:rPr>
              <a:t>bench</a:t>
            </a:r>
            <a:r>
              <a:rPr lang="it-IT" sz="3600" b="1" dirty="0">
                <a:solidFill>
                  <a:schemeClr val="bg1"/>
                </a:solidFill>
              </a:rPr>
              <a:t> to </a:t>
            </a:r>
            <a:r>
              <a:rPr lang="it-IT" sz="3600" b="1" dirty="0" err="1">
                <a:solidFill>
                  <a:schemeClr val="bg1"/>
                </a:solidFill>
              </a:rPr>
              <a:t>bedside</a:t>
            </a:r>
            <a:endParaRPr lang="it-IT" sz="3600" b="1" dirty="0">
              <a:solidFill>
                <a:schemeClr val="bg1"/>
              </a:solidFill>
            </a:endParaRPr>
          </a:p>
        </p:txBody>
      </p:sp>
      <p:sp>
        <p:nvSpPr>
          <p:cNvPr id="7" name="TextBox 6">
            <a:extLst>
              <a:ext uri="{FF2B5EF4-FFF2-40B4-BE49-F238E27FC236}">
                <a16:creationId xmlns:a16="http://schemas.microsoft.com/office/drawing/2014/main" id="{13BE7D2B-A80D-08F7-717F-B566F17308BF}"/>
              </a:ext>
            </a:extLst>
          </p:cNvPr>
          <p:cNvSpPr txBox="1"/>
          <p:nvPr/>
        </p:nvSpPr>
        <p:spPr>
          <a:xfrm>
            <a:off x="455743" y="327619"/>
            <a:ext cx="10342331" cy="1754326"/>
          </a:xfrm>
          <a:prstGeom prst="rect">
            <a:avLst/>
          </a:prstGeom>
          <a:noFill/>
        </p:spPr>
        <p:txBody>
          <a:bodyPr wrap="square">
            <a:spAutoFit/>
          </a:bodyPr>
          <a:lstStyle/>
          <a:p>
            <a:r>
              <a:rPr lang="en-US" sz="3600" b="1" dirty="0">
                <a:solidFill>
                  <a:schemeClr val="bg1"/>
                </a:solidFill>
              </a:rPr>
              <a:t>From the patient to the autopsy table</a:t>
            </a:r>
          </a:p>
          <a:p>
            <a:endParaRPr lang="en-US" sz="3600" b="1" dirty="0">
              <a:solidFill>
                <a:schemeClr val="bg1"/>
              </a:solidFill>
            </a:endParaRPr>
          </a:p>
          <a:p>
            <a:r>
              <a:rPr lang="en-US" sz="3600" b="1" dirty="0">
                <a:solidFill>
                  <a:schemeClr val="bg1"/>
                </a:solidFill>
              </a:rPr>
              <a:t>	from the autopsy table to pathology books</a:t>
            </a:r>
            <a:endParaRPr lang="it-IT" sz="3600" b="1" dirty="0">
              <a:solidFill>
                <a:schemeClr val="bg1"/>
              </a:solidFill>
            </a:endParaRPr>
          </a:p>
        </p:txBody>
      </p:sp>
      <p:pic>
        <p:nvPicPr>
          <p:cNvPr id="9" name="Picture 8">
            <a:extLst>
              <a:ext uri="{FF2B5EF4-FFF2-40B4-BE49-F238E27FC236}">
                <a16:creationId xmlns:a16="http://schemas.microsoft.com/office/drawing/2014/main" id="{5812A976-5541-6F33-D30A-15E40B63D074}"/>
              </a:ext>
            </a:extLst>
          </p:cNvPr>
          <p:cNvPicPr>
            <a:picLocks noChangeAspect="1"/>
          </p:cNvPicPr>
          <p:nvPr/>
        </p:nvPicPr>
        <p:blipFill>
          <a:blip r:embed="rId2"/>
          <a:stretch>
            <a:fillRect/>
          </a:stretch>
        </p:blipFill>
        <p:spPr>
          <a:xfrm>
            <a:off x="6636222" y="3429000"/>
            <a:ext cx="3958005" cy="2868698"/>
          </a:xfrm>
          <a:prstGeom prst="rect">
            <a:avLst/>
          </a:prstGeom>
        </p:spPr>
      </p:pic>
    </p:spTree>
    <p:extLst>
      <p:ext uri="{BB962C8B-B14F-4D97-AF65-F5344CB8AC3E}">
        <p14:creationId xmlns:p14="http://schemas.microsoft.com/office/powerpoint/2010/main" val="29563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2A9B97A-718B-4F70-97DB-0A523636B060}"/>
              </a:ext>
            </a:extLst>
          </p:cNvPr>
          <p:cNvSpPr>
            <a:spLocks noGrp="1" noChangeArrowheads="1"/>
          </p:cNvSpPr>
          <p:nvPr>
            <p:ph type="body" idx="1"/>
          </p:nvPr>
        </p:nvSpPr>
        <p:spPr>
          <a:xfrm>
            <a:off x="389359" y="2284863"/>
            <a:ext cx="3810982" cy="4029259"/>
          </a:xfrm>
        </p:spPr>
        <p:txBody>
          <a:bodyPr/>
          <a:lstStyle/>
          <a:p>
            <a:pPr marL="0" indent="0" eaLnBrk="1" hangingPunct="1">
              <a:lnSpc>
                <a:spcPct val="90000"/>
              </a:lnSpc>
              <a:buNone/>
            </a:pPr>
            <a:r>
              <a:rPr lang="it-IT" altLang="it-IT" dirty="0"/>
              <a:t>perdita del nucleo, </a:t>
            </a:r>
            <a:r>
              <a:rPr lang="it-IT" altLang="it-IT" b="1" dirty="0"/>
              <a:t>iniziale</a:t>
            </a:r>
            <a:r>
              <a:rPr lang="it-IT" altLang="it-IT" dirty="0"/>
              <a:t> conservazione della forma e dei profili cellulari con mantenimento dell’architettura tissutale</a:t>
            </a:r>
          </a:p>
          <a:p>
            <a:pPr marL="0" indent="0" eaLnBrk="1" hangingPunct="1">
              <a:lnSpc>
                <a:spcPct val="90000"/>
              </a:lnSpc>
              <a:buNone/>
            </a:pPr>
            <a:endParaRPr lang="it-IT" altLang="it-IT" dirty="0"/>
          </a:p>
          <a:p>
            <a:pPr marL="0" indent="0" eaLnBrk="1" hangingPunct="1">
              <a:lnSpc>
                <a:spcPct val="90000"/>
              </a:lnSpc>
              <a:buNone/>
            </a:pPr>
            <a:r>
              <a:rPr lang="it-IT" altLang="it-IT" dirty="0"/>
              <a:t>Es. mancanza di irrorazione sanguigna</a:t>
            </a:r>
          </a:p>
        </p:txBody>
      </p:sp>
      <p:sp>
        <p:nvSpPr>
          <p:cNvPr id="4" name="TextBox 3">
            <a:extLst>
              <a:ext uri="{FF2B5EF4-FFF2-40B4-BE49-F238E27FC236}">
                <a16:creationId xmlns:a16="http://schemas.microsoft.com/office/drawing/2014/main" id="{0DD9F824-7CB5-72D1-0DAA-11E4BC016327}"/>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COAGULATIVA</a:t>
            </a:r>
          </a:p>
        </p:txBody>
      </p:sp>
      <p:sp>
        <p:nvSpPr>
          <p:cNvPr id="5" name="TextBox 4">
            <a:extLst>
              <a:ext uri="{FF2B5EF4-FFF2-40B4-BE49-F238E27FC236}">
                <a16:creationId xmlns:a16="http://schemas.microsoft.com/office/drawing/2014/main" id="{E6E68538-CC33-EA59-19EB-AC0F2D03E2A6}"/>
              </a:ext>
            </a:extLst>
          </p:cNvPr>
          <p:cNvSpPr txBox="1"/>
          <p:nvPr/>
        </p:nvSpPr>
        <p:spPr>
          <a:xfrm>
            <a:off x="277968" y="881024"/>
            <a:ext cx="6245258" cy="830997"/>
          </a:xfrm>
          <a:prstGeom prst="rect">
            <a:avLst/>
          </a:prstGeom>
          <a:noFill/>
        </p:spPr>
        <p:txBody>
          <a:bodyPr wrap="square" rtlCol="0">
            <a:spAutoFit/>
          </a:bodyPr>
          <a:lstStyle/>
          <a:p>
            <a:r>
              <a:rPr lang="it-IT" sz="2400" dirty="0">
                <a:solidFill>
                  <a:srgbClr val="0070C0"/>
                </a:solidFill>
              </a:rPr>
              <a:t>Prevalgono fenomeni di </a:t>
            </a:r>
            <a:r>
              <a:rPr lang="it-IT" sz="2400" b="1" dirty="0">
                <a:solidFill>
                  <a:srgbClr val="0070C0"/>
                </a:solidFill>
              </a:rPr>
              <a:t>DENATURAZIONE</a:t>
            </a:r>
          </a:p>
          <a:p>
            <a:r>
              <a:rPr lang="it-IT" sz="2400" dirty="0">
                <a:solidFill>
                  <a:srgbClr val="0070C0"/>
                </a:solidFill>
              </a:rPr>
              <a:t>Enzimi proteolitici denaturati anch’essi</a:t>
            </a:r>
          </a:p>
        </p:txBody>
      </p:sp>
      <p:sp>
        <p:nvSpPr>
          <p:cNvPr id="7" name="Oval 18">
            <a:extLst>
              <a:ext uri="{FF2B5EF4-FFF2-40B4-BE49-F238E27FC236}">
                <a16:creationId xmlns:a16="http://schemas.microsoft.com/office/drawing/2014/main" id="{35949A1B-B5BB-A192-C23B-045DC3E8EA41}"/>
              </a:ext>
            </a:extLst>
          </p:cNvPr>
          <p:cNvSpPr>
            <a:spLocks noChangeArrowheads="1"/>
          </p:cNvSpPr>
          <p:nvPr/>
        </p:nvSpPr>
        <p:spPr bwMode="auto">
          <a:xfrm rot="18925863">
            <a:off x="7521187" y="2257733"/>
            <a:ext cx="1781175" cy="2117725"/>
          </a:xfrm>
          <a:prstGeom prst="ellipse">
            <a:avLst/>
          </a:prstGeom>
          <a:noFill/>
          <a:ln w="28575">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it-IT" altLang="it-IT" sz="1800">
              <a:latin typeface="+mn-lt"/>
            </a:endParaRPr>
          </a:p>
        </p:txBody>
      </p:sp>
      <p:graphicFrame>
        <p:nvGraphicFramePr>
          <p:cNvPr id="8" name="Group 24">
            <a:extLst>
              <a:ext uri="{FF2B5EF4-FFF2-40B4-BE49-F238E27FC236}">
                <a16:creationId xmlns:a16="http://schemas.microsoft.com/office/drawing/2014/main" id="{0DE19D35-5488-5149-5080-0F821A25D228}"/>
              </a:ext>
            </a:extLst>
          </p:cNvPr>
          <p:cNvGraphicFramePr>
            <a:graphicFrameLocks noGrp="1"/>
          </p:cNvGraphicFramePr>
          <p:nvPr/>
        </p:nvGraphicFramePr>
        <p:xfrm>
          <a:off x="6333737" y="5843428"/>
          <a:ext cx="2928249" cy="941388"/>
        </p:xfrm>
        <a:graphic>
          <a:graphicData uri="http://schemas.openxmlformats.org/drawingml/2006/table">
            <a:tbl>
              <a:tblPr/>
              <a:tblGrid>
                <a:gridCol w="2928249">
                  <a:extLst>
                    <a:ext uri="{9D8B030D-6E8A-4147-A177-3AD203B41FA5}">
                      <a16:colId xmlns:a16="http://schemas.microsoft.com/office/drawing/2014/main" val="20000"/>
                    </a:ext>
                  </a:extLst>
                </a:gridCol>
              </a:tblGrid>
              <a:tr h="941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Infarto del rene</a:t>
                      </a:r>
                    </a:p>
                  </a:txBody>
                  <a:tcPr marL="91441" marR="91441" anchor="ctr" horzOverflow="overflow">
                    <a:lnL cap="flat">
                      <a:noFill/>
                    </a:lnL>
                    <a:lnR cap="flat">
                      <a:noFill/>
                    </a:lnR>
                    <a:lnT cap="flat">
                      <a:noFill/>
                    </a:lnT>
                    <a:lnB cap="flat">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pic>
        <p:nvPicPr>
          <p:cNvPr id="10" name="Picture 9">
            <a:extLst>
              <a:ext uri="{FF2B5EF4-FFF2-40B4-BE49-F238E27FC236}">
                <a16:creationId xmlns:a16="http://schemas.microsoft.com/office/drawing/2014/main" id="{73D87779-5879-E77C-95DE-0B4923AE7CDA}"/>
              </a:ext>
            </a:extLst>
          </p:cNvPr>
          <p:cNvPicPr>
            <a:picLocks noChangeAspect="1"/>
          </p:cNvPicPr>
          <p:nvPr/>
        </p:nvPicPr>
        <p:blipFill>
          <a:blip r:embed="rId2"/>
          <a:stretch>
            <a:fillRect/>
          </a:stretch>
        </p:blipFill>
        <p:spPr>
          <a:xfrm>
            <a:off x="5908595" y="2356270"/>
            <a:ext cx="5782661" cy="3487158"/>
          </a:xfrm>
          <a:prstGeom prst="rect">
            <a:avLst/>
          </a:prstGeom>
        </p:spPr>
      </p:pic>
    </p:spTree>
    <p:extLst>
      <p:ext uri="{BB962C8B-B14F-4D97-AF65-F5344CB8AC3E}">
        <p14:creationId xmlns:p14="http://schemas.microsoft.com/office/powerpoint/2010/main" val="3557746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strips(downLeft)">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43">
                                            <p:txEl>
                                              <p:pRg st="2" end="2"/>
                                            </p:txEl>
                                          </p:spTgt>
                                        </p:tgtEl>
                                        <p:attrNameLst>
                                          <p:attrName>style.visibility</p:attrName>
                                        </p:attrNameLst>
                                      </p:cBhvr>
                                      <p:to>
                                        <p:strVal val="visible"/>
                                      </p:to>
                                    </p:set>
                                    <p:animEffect transition="in" filter="strips(downLeft)">
                                      <p:cBhvr>
                                        <p:cTn id="12" dur="500"/>
                                        <p:tgtEl>
                                          <p:spTgt spid="102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0B9E6AC-5876-6D44-906C-B4AA91EE9706}"/>
              </a:ext>
            </a:extLst>
          </p:cNvPr>
          <p:cNvSpPr txBox="1">
            <a:spLocks noChangeArrowheads="1"/>
          </p:cNvSpPr>
          <p:nvPr/>
        </p:nvSpPr>
        <p:spPr bwMode="auto">
          <a:xfrm>
            <a:off x="8983212" y="1164594"/>
            <a:ext cx="2566532" cy="830997"/>
          </a:xfrm>
          <a:prstGeom prst="rect">
            <a:avLst/>
          </a:prstGeom>
          <a:solidFill>
            <a:schemeClr val="bg1"/>
          </a:solidFill>
          <a:ln w="12700">
            <a:solidFill>
              <a:schemeClr val="tx2"/>
            </a:solidFill>
          </a:ln>
          <a:effec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IT" altLang="it-IT" sz="2400" dirty="0">
                <a:latin typeface="+mn-lt"/>
              </a:rPr>
              <a:t>zona midollare: necrosi ischemica </a:t>
            </a:r>
          </a:p>
        </p:txBody>
      </p:sp>
      <p:graphicFrame>
        <p:nvGraphicFramePr>
          <p:cNvPr id="111619" name="Object 5">
            <a:extLst>
              <a:ext uri="{FF2B5EF4-FFF2-40B4-BE49-F238E27FC236}">
                <a16:creationId xmlns:a16="http://schemas.microsoft.com/office/drawing/2014/main" id="{253E4701-76CB-40D1-9696-0A47889A3834}"/>
              </a:ext>
            </a:extLst>
          </p:cNvPr>
          <p:cNvGraphicFramePr>
            <a:graphicFrameLocks noGrp="1" noChangeAspect="1"/>
          </p:cNvGraphicFramePr>
          <p:nvPr>
            <p:ph/>
            <p:extLst>
              <p:ext uri="{D42A27DB-BD31-4B8C-83A1-F6EECF244321}">
                <p14:modId xmlns:p14="http://schemas.microsoft.com/office/powerpoint/2010/main" val="4176070300"/>
              </p:ext>
            </p:extLst>
          </p:nvPr>
        </p:nvGraphicFramePr>
        <p:xfrm>
          <a:off x="356055" y="538163"/>
          <a:ext cx="3863975" cy="2552700"/>
        </p:xfrm>
        <a:graphic>
          <a:graphicData uri="http://schemas.openxmlformats.org/presentationml/2006/ole">
            <mc:AlternateContent xmlns:mc="http://schemas.openxmlformats.org/markup-compatibility/2006">
              <mc:Choice xmlns:v="urn:schemas-microsoft-com:vml" Requires="v">
                <p:oleObj name="Image" r:id="rId2" imgW="4282386" imgH="2757501" progId="Photoshop.Image.5">
                  <p:embed/>
                </p:oleObj>
              </mc:Choice>
              <mc:Fallback>
                <p:oleObj name="Image" r:id="rId2" imgW="4282386" imgH="2757501" progId="Photoshop.Image.5">
                  <p:embed/>
                  <p:pic>
                    <p:nvPicPr>
                      <p:cNvPr id="111619" name="Object 5">
                        <a:extLst>
                          <a:ext uri="{FF2B5EF4-FFF2-40B4-BE49-F238E27FC236}">
                            <a16:creationId xmlns:a16="http://schemas.microsoft.com/office/drawing/2014/main" id="{253E4701-76CB-40D1-9696-0A47889A3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55" y="538163"/>
                        <a:ext cx="386397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1620" name="Text Box 6">
            <a:extLst>
              <a:ext uri="{FF2B5EF4-FFF2-40B4-BE49-F238E27FC236}">
                <a16:creationId xmlns:a16="http://schemas.microsoft.com/office/drawing/2014/main" id="{2C6C486B-0ADA-4555-9542-1879574BAF38}"/>
              </a:ext>
            </a:extLst>
          </p:cNvPr>
          <p:cNvSpPr txBox="1">
            <a:spLocks noChangeArrowheads="1"/>
          </p:cNvSpPr>
          <p:nvPr/>
        </p:nvSpPr>
        <p:spPr bwMode="auto">
          <a:xfrm>
            <a:off x="6096001" y="6226175"/>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it-IT" altLang="it-IT" sz="2400">
              <a:latin typeface="Times New Roman" panose="02020603050405020304" pitchFamily="18" charset="0"/>
            </a:endParaRPr>
          </a:p>
        </p:txBody>
      </p:sp>
      <p:sp>
        <p:nvSpPr>
          <p:cNvPr id="16391" name="Rectangle 7">
            <a:extLst>
              <a:ext uri="{FF2B5EF4-FFF2-40B4-BE49-F238E27FC236}">
                <a16:creationId xmlns:a16="http://schemas.microsoft.com/office/drawing/2014/main" id="{4D5DE0BE-2211-7F4A-9946-8BA3FDEFCE6B}"/>
              </a:ext>
            </a:extLst>
          </p:cNvPr>
          <p:cNvSpPr>
            <a:spLocks noChangeArrowheads="1"/>
          </p:cNvSpPr>
          <p:nvPr/>
        </p:nvSpPr>
        <p:spPr bwMode="auto">
          <a:xfrm>
            <a:off x="344148" y="3296509"/>
            <a:ext cx="3887787" cy="769937"/>
          </a:xfrm>
          <a:prstGeom prst="rect">
            <a:avLst/>
          </a:prstGeom>
          <a:solidFill>
            <a:schemeClr val="bg1"/>
          </a:solidFill>
          <a:ln w="12700">
            <a:solidFill>
              <a:schemeClr val="tx2"/>
            </a:solidFill>
          </a:ln>
          <a:effec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it-IT" altLang="it-IT" sz="2200">
                <a:solidFill>
                  <a:schemeClr val="tx2"/>
                </a:solidFill>
                <a:latin typeface="+mn-lt"/>
              </a:rPr>
              <a:t>sezioni trasversali di tubuli nella zona midollare </a:t>
            </a:r>
            <a:r>
              <a:rPr lang="it-IT" altLang="it-IT" sz="2200" b="1">
                <a:solidFill>
                  <a:schemeClr val="tx2"/>
                </a:solidFill>
                <a:latin typeface="+mn-lt"/>
              </a:rPr>
              <a:t>normale</a:t>
            </a:r>
          </a:p>
        </p:txBody>
      </p:sp>
      <p:sp>
        <p:nvSpPr>
          <p:cNvPr id="11" name="Text Box 11">
            <a:extLst>
              <a:ext uri="{FF2B5EF4-FFF2-40B4-BE49-F238E27FC236}">
                <a16:creationId xmlns:a16="http://schemas.microsoft.com/office/drawing/2014/main" id="{F53AFC41-1D92-9743-973D-980AAFEE0EB1}"/>
              </a:ext>
            </a:extLst>
          </p:cNvPr>
          <p:cNvSpPr txBox="1">
            <a:spLocks noChangeArrowheads="1"/>
          </p:cNvSpPr>
          <p:nvPr/>
        </p:nvSpPr>
        <p:spPr bwMode="auto">
          <a:xfrm>
            <a:off x="8887166" y="4176644"/>
            <a:ext cx="2578099" cy="18620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300" dirty="0">
                <a:latin typeface="+mn-lt"/>
              </a:rPr>
              <a:t>La necrosi è accompagnata da una </a:t>
            </a:r>
            <a:r>
              <a:rPr lang="it-IT" altLang="it-IT" sz="2300" b="1" dirty="0">
                <a:latin typeface="+mn-lt"/>
              </a:rPr>
              <a:t>risposta infiammatoria acuta</a:t>
            </a:r>
          </a:p>
        </p:txBody>
      </p:sp>
      <p:sp>
        <p:nvSpPr>
          <p:cNvPr id="12" name="Text Box 4">
            <a:extLst>
              <a:ext uri="{FF2B5EF4-FFF2-40B4-BE49-F238E27FC236}">
                <a16:creationId xmlns:a16="http://schemas.microsoft.com/office/drawing/2014/main" id="{7FF52BB9-1CF2-8E42-B518-DB564F3A4186}"/>
              </a:ext>
            </a:extLst>
          </p:cNvPr>
          <p:cNvSpPr txBox="1">
            <a:spLocks noChangeArrowheads="1"/>
          </p:cNvSpPr>
          <p:nvPr/>
        </p:nvSpPr>
        <p:spPr bwMode="auto">
          <a:xfrm>
            <a:off x="8887166" y="3429000"/>
            <a:ext cx="1655762" cy="4889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IT" altLang="it-IT" sz="2600" b="1">
                <a:latin typeface="+mn-lt"/>
              </a:rPr>
              <a:t>neutrofili</a:t>
            </a:r>
          </a:p>
        </p:txBody>
      </p:sp>
      <p:pic>
        <p:nvPicPr>
          <p:cNvPr id="4" name="Picture 3">
            <a:extLst>
              <a:ext uri="{FF2B5EF4-FFF2-40B4-BE49-F238E27FC236}">
                <a16:creationId xmlns:a16="http://schemas.microsoft.com/office/drawing/2014/main" id="{8DFFF227-3D5C-0265-AFD4-6D410AE02D90}"/>
              </a:ext>
            </a:extLst>
          </p:cNvPr>
          <p:cNvPicPr>
            <a:picLocks noChangeAspect="1"/>
          </p:cNvPicPr>
          <p:nvPr/>
        </p:nvPicPr>
        <p:blipFill>
          <a:blip r:embed="rId4"/>
          <a:stretch>
            <a:fillRect/>
          </a:stretch>
        </p:blipFill>
        <p:spPr>
          <a:xfrm>
            <a:off x="4586381" y="3404211"/>
            <a:ext cx="4145206" cy="2841623"/>
          </a:xfrm>
          <a:prstGeom prst="rect">
            <a:avLst/>
          </a:prstGeom>
        </p:spPr>
      </p:pic>
      <p:pic>
        <p:nvPicPr>
          <p:cNvPr id="6" name="Picture 5">
            <a:extLst>
              <a:ext uri="{FF2B5EF4-FFF2-40B4-BE49-F238E27FC236}">
                <a16:creationId xmlns:a16="http://schemas.microsoft.com/office/drawing/2014/main" id="{17655EDF-5B72-4688-2AD4-3E63B06AE56A}"/>
              </a:ext>
            </a:extLst>
          </p:cNvPr>
          <p:cNvPicPr>
            <a:picLocks noChangeAspect="1"/>
          </p:cNvPicPr>
          <p:nvPr/>
        </p:nvPicPr>
        <p:blipFill>
          <a:blip r:embed="rId5"/>
          <a:stretch>
            <a:fillRect/>
          </a:stretch>
        </p:blipFill>
        <p:spPr>
          <a:xfrm>
            <a:off x="4626296" y="176665"/>
            <a:ext cx="4105903" cy="3040064"/>
          </a:xfrm>
          <a:prstGeom prst="rect">
            <a:avLst/>
          </a:prstGeom>
        </p:spPr>
      </p:pic>
    </p:spTree>
    <p:extLst>
      <p:ext uri="{BB962C8B-B14F-4D97-AF65-F5344CB8AC3E}">
        <p14:creationId xmlns:p14="http://schemas.microsoft.com/office/powerpoint/2010/main" val="356075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1"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FAA5DFFA-790D-A34C-BB89-54F2005F107E}"/>
              </a:ext>
            </a:extLst>
          </p:cNvPr>
          <p:cNvSpPr>
            <a:spLocks noGrp="1" noChangeArrowheads="1"/>
          </p:cNvSpPr>
          <p:nvPr>
            <p:ph type="body" idx="1"/>
          </p:nvPr>
        </p:nvSpPr>
        <p:spPr>
          <a:xfrm>
            <a:off x="416888" y="1711868"/>
            <a:ext cx="5323184" cy="3792230"/>
          </a:xfrm>
        </p:spPr>
        <p:txBody>
          <a:bodyPr>
            <a:normAutofit/>
          </a:bodyPr>
          <a:lstStyle/>
          <a:p>
            <a:pPr marL="0" indent="0" algn="just" eaLnBrk="1" hangingPunct="1">
              <a:lnSpc>
                <a:spcPct val="90000"/>
              </a:lnSpc>
              <a:buNone/>
              <a:defRPr/>
            </a:pPr>
            <a:r>
              <a:rPr lang="it-IT" altLang="it-IT" dirty="0"/>
              <a:t>Es. </a:t>
            </a:r>
            <a:r>
              <a:rPr lang="it-IT" altLang="it-IT" b="1" i="1" dirty="0"/>
              <a:t>ascesso</a:t>
            </a:r>
            <a:r>
              <a:rPr lang="it-IT" altLang="it-IT" dirty="0"/>
              <a:t>: enzimi di origine </a:t>
            </a:r>
            <a:r>
              <a:rPr lang="it-IT" altLang="it-IT" u="sng" dirty="0"/>
              <a:t>leucocitaria</a:t>
            </a:r>
            <a:r>
              <a:rPr lang="it-IT" altLang="it-IT" dirty="0"/>
              <a:t> e </a:t>
            </a:r>
            <a:r>
              <a:rPr lang="it-IT" altLang="it-IT" u="sng" dirty="0"/>
              <a:t>batterica</a:t>
            </a:r>
            <a:r>
              <a:rPr lang="it-IT" altLang="it-IT" dirty="0"/>
              <a:t> concorrono alla digestione delle cellule tissutali morte; auto-lisi dei neutrofili, raccolta del </a:t>
            </a:r>
            <a:r>
              <a:rPr lang="it-IT" altLang="it-IT" u="sng" dirty="0"/>
              <a:t>pus in una cavità neoformata</a:t>
            </a:r>
          </a:p>
          <a:p>
            <a:pPr algn="just" eaLnBrk="1" hangingPunct="1">
              <a:lnSpc>
                <a:spcPct val="90000"/>
              </a:lnSpc>
              <a:defRPr/>
            </a:pPr>
            <a:endParaRPr lang="it-IT" altLang="it-IT" u="sng" dirty="0"/>
          </a:p>
        </p:txBody>
      </p:sp>
      <p:sp>
        <p:nvSpPr>
          <p:cNvPr id="4" name="TextBox 3">
            <a:extLst>
              <a:ext uri="{FF2B5EF4-FFF2-40B4-BE49-F238E27FC236}">
                <a16:creationId xmlns:a16="http://schemas.microsoft.com/office/drawing/2014/main" id="{F88C402E-717C-01F5-C096-A37B4863F10F}"/>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COLLIQUATIVA</a:t>
            </a:r>
          </a:p>
        </p:txBody>
      </p:sp>
      <p:sp>
        <p:nvSpPr>
          <p:cNvPr id="5" name="TextBox 4">
            <a:extLst>
              <a:ext uri="{FF2B5EF4-FFF2-40B4-BE49-F238E27FC236}">
                <a16:creationId xmlns:a16="http://schemas.microsoft.com/office/drawing/2014/main" id="{D8E8ABD9-A383-42AE-3CE2-FCC795087467}"/>
              </a:ext>
            </a:extLst>
          </p:cNvPr>
          <p:cNvSpPr txBox="1"/>
          <p:nvPr/>
        </p:nvSpPr>
        <p:spPr>
          <a:xfrm>
            <a:off x="277968" y="881024"/>
            <a:ext cx="6245258" cy="461665"/>
          </a:xfrm>
          <a:prstGeom prst="rect">
            <a:avLst/>
          </a:prstGeom>
          <a:noFill/>
        </p:spPr>
        <p:txBody>
          <a:bodyPr wrap="square" rtlCol="0">
            <a:spAutoFit/>
          </a:bodyPr>
          <a:lstStyle/>
          <a:p>
            <a:r>
              <a:rPr lang="it-IT" sz="2400" dirty="0">
                <a:solidFill>
                  <a:srgbClr val="0070C0"/>
                </a:solidFill>
              </a:rPr>
              <a:t>Prevalgono fenomeni </a:t>
            </a:r>
            <a:r>
              <a:rPr lang="it-IT" sz="2400" b="1" dirty="0">
                <a:solidFill>
                  <a:srgbClr val="0070C0"/>
                </a:solidFill>
              </a:rPr>
              <a:t>PROTEOLITICI</a:t>
            </a:r>
          </a:p>
        </p:txBody>
      </p:sp>
      <p:pic>
        <p:nvPicPr>
          <p:cNvPr id="6" name="Picture 5">
            <a:extLst>
              <a:ext uri="{FF2B5EF4-FFF2-40B4-BE49-F238E27FC236}">
                <a16:creationId xmlns:a16="http://schemas.microsoft.com/office/drawing/2014/main" id="{C7889426-8686-F0BB-5A91-D63932874A52}"/>
              </a:ext>
            </a:extLst>
          </p:cNvPr>
          <p:cNvPicPr>
            <a:picLocks noChangeAspect="1"/>
          </p:cNvPicPr>
          <p:nvPr/>
        </p:nvPicPr>
        <p:blipFill>
          <a:blip r:embed="rId2"/>
          <a:stretch>
            <a:fillRect/>
          </a:stretch>
        </p:blipFill>
        <p:spPr>
          <a:xfrm>
            <a:off x="6299116" y="365571"/>
            <a:ext cx="5522770" cy="4127295"/>
          </a:xfrm>
          <a:prstGeom prst="rect">
            <a:avLst/>
          </a:prstGeom>
        </p:spPr>
      </p:pic>
    </p:spTree>
    <p:extLst>
      <p:ext uri="{BB962C8B-B14F-4D97-AF65-F5344CB8AC3E}">
        <p14:creationId xmlns:p14="http://schemas.microsoft.com/office/powerpoint/2010/main" val="41871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strips(downLeft)">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7">
            <a:extLst>
              <a:ext uri="{FF2B5EF4-FFF2-40B4-BE49-F238E27FC236}">
                <a16:creationId xmlns:a16="http://schemas.microsoft.com/office/drawing/2014/main" id="{643C33B1-3CA9-1647-8CF6-851B60E039DE}"/>
              </a:ext>
            </a:extLst>
          </p:cNvPr>
          <p:cNvSpPr txBox="1">
            <a:spLocks noChangeArrowheads="1"/>
          </p:cNvSpPr>
          <p:nvPr/>
        </p:nvSpPr>
        <p:spPr bwMode="auto">
          <a:xfrm>
            <a:off x="511074" y="346177"/>
            <a:ext cx="87852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defRPr/>
            </a:pPr>
            <a:r>
              <a:rPr lang="it-IT" altLang="it-IT" sz="2800" dirty="0">
                <a:latin typeface="+mn-lt"/>
              </a:rPr>
              <a:t>Ascesso cutaneo da piogeni (di solito stafilococchi)</a:t>
            </a:r>
          </a:p>
        </p:txBody>
      </p:sp>
      <p:pic>
        <p:nvPicPr>
          <p:cNvPr id="5" name="Picture 4">
            <a:extLst>
              <a:ext uri="{FF2B5EF4-FFF2-40B4-BE49-F238E27FC236}">
                <a16:creationId xmlns:a16="http://schemas.microsoft.com/office/drawing/2014/main" id="{7A83FA9B-8521-3203-485A-FAC11910885D}"/>
              </a:ext>
            </a:extLst>
          </p:cNvPr>
          <p:cNvPicPr>
            <a:picLocks noChangeAspect="1"/>
          </p:cNvPicPr>
          <p:nvPr/>
        </p:nvPicPr>
        <p:blipFill>
          <a:blip r:embed="rId2"/>
          <a:stretch>
            <a:fillRect/>
          </a:stretch>
        </p:blipFill>
        <p:spPr>
          <a:xfrm>
            <a:off x="374605" y="1706470"/>
            <a:ext cx="4790665" cy="3248707"/>
          </a:xfrm>
          <a:prstGeom prst="rect">
            <a:avLst/>
          </a:prstGeom>
        </p:spPr>
      </p:pic>
      <p:pic>
        <p:nvPicPr>
          <p:cNvPr id="7" name="Picture 6">
            <a:extLst>
              <a:ext uri="{FF2B5EF4-FFF2-40B4-BE49-F238E27FC236}">
                <a16:creationId xmlns:a16="http://schemas.microsoft.com/office/drawing/2014/main" id="{3355203E-24F6-E1FB-F8D0-081BF10E15F4}"/>
              </a:ext>
            </a:extLst>
          </p:cNvPr>
          <p:cNvPicPr>
            <a:picLocks noChangeAspect="1"/>
          </p:cNvPicPr>
          <p:nvPr/>
        </p:nvPicPr>
        <p:blipFill>
          <a:blip r:embed="rId3"/>
          <a:stretch>
            <a:fillRect/>
          </a:stretch>
        </p:blipFill>
        <p:spPr>
          <a:xfrm>
            <a:off x="5708595" y="1706470"/>
            <a:ext cx="4029637" cy="3572374"/>
          </a:xfrm>
          <a:prstGeom prst="rect">
            <a:avLst/>
          </a:prstGeom>
        </p:spPr>
      </p:pic>
    </p:spTree>
    <p:extLst>
      <p:ext uri="{BB962C8B-B14F-4D97-AF65-F5344CB8AC3E}">
        <p14:creationId xmlns:p14="http://schemas.microsoft.com/office/powerpoint/2010/main" val="1515921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barn(inVertical)">
                                      <p:cBhvr>
                                        <p:cTn id="7"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4464B2-9157-61B1-3C74-5474E23C56CD}"/>
              </a:ext>
            </a:extLst>
          </p:cNvPr>
          <p:cNvSpPr txBox="1"/>
          <p:nvPr/>
        </p:nvSpPr>
        <p:spPr>
          <a:xfrm>
            <a:off x="1881893" y="6383101"/>
            <a:ext cx="10058399" cy="369332"/>
          </a:xfrm>
          <a:prstGeom prst="rect">
            <a:avLst/>
          </a:prstGeom>
          <a:noFill/>
        </p:spPr>
        <p:txBody>
          <a:bodyPr wrap="square" rtlCol="0">
            <a:spAutoFit/>
          </a:bodyPr>
          <a:lstStyle/>
          <a:p>
            <a:r>
              <a:rPr lang="en-US" b="0" i="0" dirty="0" err="1">
                <a:solidFill>
                  <a:srgbClr val="212121"/>
                </a:solidFill>
                <a:effectLst/>
                <a:latin typeface="BlinkMacSystemFont"/>
              </a:rPr>
              <a:t>Dudea</a:t>
            </a:r>
            <a:r>
              <a:rPr lang="en-US" b="0" i="0" dirty="0">
                <a:solidFill>
                  <a:srgbClr val="212121"/>
                </a:solidFill>
                <a:effectLst/>
                <a:latin typeface="BlinkMacSystemFont"/>
              </a:rPr>
              <a:t> SM. Ultrasonography of superficial lymph nodes: benign vs. malignant. Med </a:t>
            </a:r>
            <a:r>
              <a:rPr lang="en-US" b="0" i="0" dirty="0" err="1">
                <a:solidFill>
                  <a:srgbClr val="212121"/>
                </a:solidFill>
                <a:effectLst/>
                <a:latin typeface="BlinkMacSystemFont"/>
              </a:rPr>
              <a:t>Ultrason</a:t>
            </a:r>
            <a:r>
              <a:rPr lang="en-US" b="0" i="0" dirty="0">
                <a:solidFill>
                  <a:srgbClr val="212121"/>
                </a:solidFill>
                <a:effectLst/>
                <a:latin typeface="BlinkMacSystemFont"/>
              </a:rPr>
              <a:t>. 2012</a:t>
            </a:r>
            <a:endParaRPr lang="it-IT" dirty="0"/>
          </a:p>
        </p:txBody>
      </p:sp>
      <p:sp>
        <p:nvSpPr>
          <p:cNvPr id="5" name="TextBox 4">
            <a:extLst>
              <a:ext uri="{FF2B5EF4-FFF2-40B4-BE49-F238E27FC236}">
                <a16:creationId xmlns:a16="http://schemas.microsoft.com/office/drawing/2014/main" id="{AF163041-E0AE-C811-8640-5C19BB92EC93}"/>
              </a:ext>
            </a:extLst>
          </p:cNvPr>
          <p:cNvSpPr txBox="1"/>
          <p:nvPr/>
        </p:nvSpPr>
        <p:spPr>
          <a:xfrm>
            <a:off x="1999881" y="5108841"/>
            <a:ext cx="2648811" cy="369332"/>
          </a:xfrm>
          <a:prstGeom prst="rect">
            <a:avLst/>
          </a:prstGeom>
          <a:noFill/>
        </p:spPr>
        <p:txBody>
          <a:bodyPr wrap="square" rtlCol="0">
            <a:spAutoFit/>
          </a:bodyPr>
          <a:lstStyle/>
          <a:p>
            <a:r>
              <a:rPr lang="it-IT" dirty="0"/>
              <a:t>Tumore, TB …</a:t>
            </a:r>
          </a:p>
        </p:txBody>
      </p:sp>
      <p:sp>
        <p:nvSpPr>
          <p:cNvPr id="6" name="TextBox 5">
            <a:extLst>
              <a:ext uri="{FF2B5EF4-FFF2-40B4-BE49-F238E27FC236}">
                <a16:creationId xmlns:a16="http://schemas.microsoft.com/office/drawing/2014/main" id="{F9DA5F53-F5E0-2C2C-5ED8-16DA049A8C3D}"/>
              </a:ext>
            </a:extLst>
          </p:cNvPr>
          <p:cNvSpPr txBox="1"/>
          <p:nvPr/>
        </p:nvSpPr>
        <p:spPr>
          <a:xfrm>
            <a:off x="6989752" y="5108841"/>
            <a:ext cx="2648811" cy="646331"/>
          </a:xfrm>
          <a:prstGeom prst="rect">
            <a:avLst/>
          </a:prstGeom>
          <a:noFill/>
        </p:spPr>
        <p:txBody>
          <a:bodyPr wrap="square" rtlCol="0">
            <a:spAutoFit/>
          </a:bodyPr>
          <a:lstStyle/>
          <a:p>
            <a:r>
              <a:rPr lang="it-IT" dirty="0"/>
              <a:t>Metastasi tumorale, infezione </a:t>
            </a:r>
            <a:r>
              <a:rPr lang="it-IT" dirty="0" err="1"/>
              <a:t>ascessualizzata</a:t>
            </a:r>
            <a:endParaRPr lang="it-IT" dirty="0"/>
          </a:p>
        </p:txBody>
      </p:sp>
      <p:pic>
        <p:nvPicPr>
          <p:cNvPr id="7" name="Picture 6">
            <a:extLst>
              <a:ext uri="{FF2B5EF4-FFF2-40B4-BE49-F238E27FC236}">
                <a16:creationId xmlns:a16="http://schemas.microsoft.com/office/drawing/2014/main" id="{A8F3034C-C041-2B3A-5B4C-92A8FBFFE079}"/>
              </a:ext>
            </a:extLst>
          </p:cNvPr>
          <p:cNvPicPr>
            <a:picLocks noChangeAspect="1"/>
          </p:cNvPicPr>
          <p:nvPr/>
        </p:nvPicPr>
        <p:blipFill>
          <a:blip r:embed="rId2"/>
          <a:stretch>
            <a:fillRect/>
          </a:stretch>
        </p:blipFill>
        <p:spPr>
          <a:xfrm>
            <a:off x="1036288" y="320857"/>
            <a:ext cx="9830399" cy="4441642"/>
          </a:xfrm>
          <a:prstGeom prst="rect">
            <a:avLst/>
          </a:prstGeom>
        </p:spPr>
      </p:pic>
    </p:spTree>
    <p:extLst>
      <p:ext uri="{BB962C8B-B14F-4D97-AF65-F5344CB8AC3E}">
        <p14:creationId xmlns:p14="http://schemas.microsoft.com/office/powerpoint/2010/main" val="39889774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E9430-AAA5-3379-7F26-0B62F3CB16B3}"/>
              </a:ext>
            </a:extLst>
          </p:cNvPr>
          <p:cNvPicPr>
            <a:picLocks noChangeAspect="1"/>
          </p:cNvPicPr>
          <p:nvPr/>
        </p:nvPicPr>
        <p:blipFill>
          <a:blip r:embed="rId2"/>
          <a:stretch>
            <a:fillRect/>
          </a:stretch>
        </p:blipFill>
        <p:spPr>
          <a:xfrm>
            <a:off x="319915" y="134643"/>
            <a:ext cx="2283052" cy="1611566"/>
          </a:xfrm>
          <a:prstGeom prst="rect">
            <a:avLst/>
          </a:prstGeom>
        </p:spPr>
      </p:pic>
      <p:sp>
        <p:nvSpPr>
          <p:cNvPr id="4" name="TextBox 3">
            <a:extLst>
              <a:ext uri="{FF2B5EF4-FFF2-40B4-BE49-F238E27FC236}">
                <a16:creationId xmlns:a16="http://schemas.microsoft.com/office/drawing/2014/main" id="{C58FCFD2-A292-4FDA-73CE-61C0CD4C02E0}"/>
              </a:ext>
            </a:extLst>
          </p:cNvPr>
          <p:cNvSpPr txBox="1"/>
          <p:nvPr/>
        </p:nvSpPr>
        <p:spPr>
          <a:xfrm>
            <a:off x="3026368" y="430652"/>
            <a:ext cx="8654355" cy="1200329"/>
          </a:xfrm>
          <a:prstGeom prst="rect">
            <a:avLst/>
          </a:prstGeom>
          <a:noFill/>
        </p:spPr>
        <p:txBody>
          <a:bodyPr wrap="square" rtlCol="0">
            <a:spAutoFit/>
          </a:bodyPr>
          <a:lstStyle/>
          <a:p>
            <a:r>
              <a:rPr lang="it-IT" sz="2400" b="1" dirty="0"/>
              <a:t>ASCESSI A PING PONG</a:t>
            </a:r>
          </a:p>
          <a:p>
            <a:r>
              <a:rPr lang="it-IT" sz="2400" dirty="0"/>
              <a:t>STAFILOCOCCO produttore di tossina leucocidina </a:t>
            </a:r>
            <a:r>
              <a:rPr lang="it-IT" sz="2400" dirty="0" err="1"/>
              <a:t>Pantom</a:t>
            </a:r>
            <a:r>
              <a:rPr lang="it-IT" sz="2400" dirty="0"/>
              <a:t> Valentine</a:t>
            </a:r>
          </a:p>
          <a:p>
            <a:r>
              <a:rPr lang="it-IT" sz="2400" dirty="0"/>
              <a:t>(codificata da batteriofago)</a:t>
            </a:r>
          </a:p>
        </p:txBody>
      </p:sp>
      <p:sp>
        <p:nvSpPr>
          <p:cNvPr id="6" name="TextBox 5">
            <a:extLst>
              <a:ext uri="{FF2B5EF4-FFF2-40B4-BE49-F238E27FC236}">
                <a16:creationId xmlns:a16="http://schemas.microsoft.com/office/drawing/2014/main" id="{EC703449-40F4-4B28-D613-3F59ADFA70E0}"/>
              </a:ext>
            </a:extLst>
          </p:cNvPr>
          <p:cNvSpPr txBox="1"/>
          <p:nvPr/>
        </p:nvSpPr>
        <p:spPr>
          <a:xfrm>
            <a:off x="373117" y="1988083"/>
            <a:ext cx="11435255" cy="4401205"/>
          </a:xfrm>
          <a:prstGeom prst="rect">
            <a:avLst/>
          </a:prstGeom>
          <a:noFill/>
        </p:spPr>
        <p:txBody>
          <a:bodyPr wrap="square" rtlCol="0">
            <a:spAutoFit/>
          </a:bodyPr>
          <a:lstStyle/>
          <a:p>
            <a:r>
              <a:rPr lang="it-IT" sz="2800" dirty="0"/>
              <a:t>ascessi rapidamente evolutivi a livello cutaneo (che possono spesso richiedere chirurgia) - </a:t>
            </a:r>
            <a:r>
              <a:rPr lang="en-US" sz="2800" dirty="0" err="1">
                <a:solidFill>
                  <a:srgbClr val="212121"/>
                </a:solidFill>
              </a:rPr>
              <a:t>raramente</a:t>
            </a:r>
            <a:r>
              <a:rPr lang="en-US" sz="2800" dirty="0">
                <a:solidFill>
                  <a:srgbClr val="212121"/>
                </a:solidFill>
              </a:rPr>
              <a:t> </a:t>
            </a:r>
            <a:r>
              <a:rPr lang="en-US" sz="2800" dirty="0" err="1">
                <a:solidFill>
                  <a:srgbClr val="212121"/>
                </a:solidFill>
              </a:rPr>
              <a:t>infezioni</a:t>
            </a:r>
            <a:r>
              <a:rPr lang="en-US" sz="2800" dirty="0">
                <a:solidFill>
                  <a:srgbClr val="212121"/>
                </a:solidFill>
              </a:rPr>
              <a:t> invasive</a:t>
            </a:r>
          </a:p>
          <a:p>
            <a:endParaRPr lang="en-US" sz="2800" dirty="0">
              <a:solidFill>
                <a:srgbClr val="212121"/>
              </a:solidFill>
            </a:endParaRPr>
          </a:p>
          <a:p>
            <a:pPr marL="342900" indent="-342900">
              <a:buFontTx/>
              <a:buChar char="-"/>
            </a:pPr>
            <a:r>
              <a:rPr lang="en-US" sz="2800" dirty="0" err="1">
                <a:solidFill>
                  <a:srgbClr val="212121"/>
                </a:solidFill>
              </a:rPr>
              <a:t>Presenza</a:t>
            </a:r>
            <a:r>
              <a:rPr lang="en-US" sz="2800" dirty="0">
                <a:solidFill>
                  <a:srgbClr val="212121"/>
                </a:solidFill>
              </a:rPr>
              <a:t> di </a:t>
            </a:r>
            <a:r>
              <a:rPr lang="en-US" sz="2800" dirty="0" err="1">
                <a:solidFill>
                  <a:srgbClr val="212121"/>
                </a:solidFill>
              </a:rPr>
              <a:t>portatori</a:t>
            </a:r>
            <a:r>
              <a:rPr lang="en-US" sz="2800" dirty="0">
                <a:solidFill>
                  <a:srgbClr val="212121"/>
                </a:solidFill>
              </a:rPr>
              <a:t> </a:t>
            </a:r>
            <a:r>
              <a:rPr lang="en-US" sz="2800" dirty="0" err="1">
                <a:solidFill>
                  <a:srgbClr val="212121"/>
                </a:solidFill>
              </a:rPr>
              <a:t>sani</a:t>
            </a:r>
            <a:r>
              <a:rPr lang="en-US" sz="2800" dirty="0">
                <a:solidFill>
                  <a:srgbClr val="212121"/>
                </a:solidFill>
              </a:rPr>
              <a:t> intra-</a:t>
            </a:r>
            <a:r>
              <a:rPr lang="en-US" sz="2800" dirty="0" err="1">
                <a:solidFill>
                  <a:srgbClr val="212121"/>
                </a:solidFill>
              </a:rPr>
              <a:t>familiari</a:t>
            </a:r>
            <a:endParaRPr lang="en-US" sz="2800" dirty="0">
              <a:solidFill>
                <a:srgbClr val="212121"/>
              </a:solidFill>
            </a:endParaRPr>
          </a:p>
          <a:p>
            <a:pPr marL="342900" indent="-342900">
              <a:buFontTx/>
              <a:buChar char="-"/>
            </a:pPr>
            <a:r>
              <a:rPr lang="en-US" sz="2800" dirty="0" err="1">
                <a:solidFill>
                  <a:srgbClr val="212121"/>
                </a:solidFill>
              </a:rPr>
              <a:t>Fattori</a:t>
            </a:r>
            <a:r>
              <a:rPr lang="en-US" sz="2800" dirty="0">
                <a:solidFill>
                  <a:srgbClr val="212121"/>
                </a:solidFill>
              </a:rPr>
              <a:t> di </a:t>
            </a:r>
            <a:r>
              <a:rPr lang="en-US" sz="2800" dirty="0" err="1">
                <a:solidFill>
                  <a:srgbClr val="212121"/>
                </a:solidFill>
              </a:rPr>
              <a:t>trasmissione</a:t>
            </a:r>
            <a:r>
              <a:rPr lang="en-US" sz="2800" dirty="0">
                <a:solidFill>
                  <a:srgbClr val="212121"/>
                </a:solidFill>
              </a:rPr>
              <a:t> e </a:t>
            </a:r>
            <a:r>
              <a:rPr lang="en-US" sz="2800" dirty="0" err="1">
                <a:solidFill>
                  <a:srgbClr val="212121"/>
                </a:solidFill>
              </a:rPr>
              <a:t>suscettibilità</a:t>
            </a:r>
            <a:r>
              <a:rPr lang="en-US" sz="2800" dirty="0">
                <a:solidFill>
                  <a:srgbClr val="212121"/>
                </a:solidFill>
              </a:rPr>
              <a:t> “</a:t>
            </a:r>
            <a:r>
              <a:rPr lang="en-US" sz="2800" dirty="0" err="1">
                <a:solidFill>
                  <a:srgbClr val="212121"/>
                </a:solidFill>
              </a:rPr>
              <a:t>episodica</a:t>
            </a:r>
            <a:r>
              <a:rPr lang="en-US" sz="2800" dirty="0">
                <a:solidFill>
                  <a:srgbClr val="212121"/>
                </a:solidFill>
              </a:rPr>
              <a:t>” (a se </a:t>
            </a:r>
            <a:r>
              <a:rPr lang="en-US" sz="2800" dirty="0" err="1">
                <a:solidFill>
                  <a:srgbClr val="212121"/>
                </a:solidFill>
              </a:rPr>
              <a:t>stessi</a:t>
            </a:r>
            <a:r>
              <a:rPr lang="en-US" sz="2800" dirty="0">
                <a:solidFill>
                  <a:srgbClr val="212121"/>
                </a:solidFill>
              </a:rPr>
              <a:t> o </a:t>
            </a:r>
            <a:r>
              <a:rPr lang="en-US" sz="2800" dirty="0" err="1">
                <a:solidFill>
                  <a:srgbClr val="212121"/>
                </a:solidFill>
              </a:rPr>
              <a:t>altri</a:t>
            </a:r>
            <a:r>
              <a:rPr lang="en-US" sz="2800" dirty="0">
                <a:solidFill>
                  <a:srgbClr val="212121"/>
                </a:solidFill>
              </a:rPr>
              <a:t>) </a:t>
            </a:r>
            <a:r>
              <a:rPr lang="en-US" sz="2800" dirty="0" err="1">
                <a:solidFill>
                  <a:srgbClr val="212121"/>
                </a:solidFill>
              </a:rPr>
              <a:t>ignoti</a:t>
            </a:r>
            <a:endParaRPr lang="en-US" sz="2800" dirty="0">
              <a:solidFill>
                <a:srgbClr val="212121"/>
              </a:solidFill>
            </a:endParaRPr>
          </a:p>
          <a:p>
            <a:pPr marL="342900" indent="-342900">
              <a:buFontTx/>
              <a:buChar char="-"/>
            </a:pPr>
            <a:r>
              <a:rPr lang="en-US" sz="2800" dirty="0" err="1">
                <a:solidFill>
                  <a:srgbClr val="212121"/>
                </a:solidFill>
              </a:rPr>
              <a:t>Rapida</a:t>
            </a:r>
            <a:r>
              <a:rPr lang="en-US" sz="2800" dirty="0">
                <a:solidFill>
                  <a:srgbClr val="212121"/>
                </a:solidFill>
              </a:rPr>
              <a:t> </a:t>
            </a:r>
            <a:r>
              <a:rPr lang="en-US" sz="2800" dirty="0" err="1">
                <a:solidFill>
                  <a:srgbClr val="212121"/>
                </a:solidFill>
              </a:rPr>
              <a:t>evoluzione</a:t>
            </a:r>
            <a:r>
              <a:rPr lang="en-US" sz="2800" dirty="0">
                <a:solidFill>
                  <a:srgbClr val="212121"/>
                </a:solidFill>
              </a:rPr>
              <a:t> </a:t>
            </a:r>
            <a:r>
              <a:rPr lang="en-US" sz="2800" dirty="0" err="1">
                <a:solidFill>
                  <a:srgbClr val="212121"/>
                </a:solidFill>
              </a:rPr>
              <a:t>colliquativa</a:t>
            </a:r>
            <a:r>
              <a:rPr lang="en-US" sz="2800" dirty="0">
                <a:solidFill>
                  <a:srgbClr val="212121"/>
                </a:solidFill>
              </a:rPr>
              <a:t> (</a:t>
            </a:r>
            <a:r>
              <a:rPr lang="en-US" sz="2800" dirty="0" err="1">
                <a:solidFill>
                  <a:srgbClr val="212121"/>
                </a:solidFill>
              </a:rPr>
              <a:t>dalla</a:t>
            </a:r>
            <a:r>
              <a:rPr lang="en-US" sz="2800" dirty="0">
                <a:solidFill>
                  <a:srgbClr val="212121"/>
                </a:solidFill>
              </a:rPr>
              <a:t> </a:t>
            </a:r>
            <a:r>
              <a:rPr lang="en-US" sz="2800" dirty="0" err="1">
                <a:solidFill>
                  <a:srgbClr val="212121"/>
                </a:solidFill>
              </a:rPr>
              <a:t>fase</a:t>
            </a:r>
            <a:r>
              <a:rPr lang="en-US" sz="2800" dirty="0">
                <a:solidFill>
                  <a:srgbClr val="212121"/>
                </a:solidFill>
              </a:rPr>
              <a:t> </a:t>
            </a:r>
            <a:r>
              <a:rPr lang="en-US" sz="2800" dirty="0" err="1">
                <a:solidFill>
                  <a:srgbClr val="212121"/>
                </a:solidFill>
              </a:rPr>
              <a:t>dell’ascesso</a:t>
            </a:r>
            <a:r>
              <a:rPr lang="en-US" sz="2800" dirty="0">
                <a:solidFill>
                  <a:srgbClr val="212121"/>
                </a:solidFill>
              </a:rPr>
              <a:t> </a:t>
            </a:r>
            <a:r>
              <a:rPr lang="en-US" sz="2800" dirty="0" err="1">
                <a:solidFill>
                  <a:srgbClr val="212121"/>
                </a:solidFill>
              </a:rPr>
              <a:t>duro</a:t>
            </a:r>
            <a:r>
              <a:rPr lang="en-US" sz="2800" dirty="0">
                <a:solidFill>
                  <a:srgbClr val="212121"/>
                </a:solidFill>
              </a:rPr>
              <a:t> </a:t>
            </a:r>
            <a:r>
              <a:rPr lang="en-US" sz="2800" dirty="0" err="1">
                <a:solidFill>
                  <a:srgbClr val="212121"/>
                </a:solidFill>
              </a:rPr>
              <a:t>alla</a:t>
            </a:r>
            <a:r>
              <a:rPr lang="en-US" sz="2800" dirty="0">
                <a:solidFill>
                  <a:srgbClr val="212121"/>
                </a:solidFill>
              </a:rPr>
              <a:t> </a:t>
            </a:r>
            <a:r>
              <a:rPr lang="en-US" sz="2800" dirty="0" err="1">
                <a:solidFill>
                  <a:srgbClr val="212121"/>
                </a:solidFill>
              </a:rPr>
              <a:t>palpazione</a:t>
            </a:r>
            <a:r>
              <a:rPr lang="en-US" sz="2800" dirty="0">
                <a:solidFill>
                  <a:srgbClr val="212121"/>
                </a:solidFill>
              </a:rPr>
              <a:t> a </a:t>
            </a:r>
            <a:r>
              <a:rPr lang="en-US" sz="2800" dirty="0" err="1">
                <a:solidFill>
                  <a:srgbClr val="212121"/>
                </a:solidFill>
              </a:rPr>
              <a:t>quello</a:t>
            </a:r>
            <a:r>
              <a:rPr lang="en-US" sz="2800" dirty="0">
                <a:solidFill>
                  <a:srgbClr val="212121"/>
                </a:solidFill>
              </a:rPr>
              <a:t> </a:t>
            </a:r>
            <a:r>
              <a:rPr lang="en-US" sz="2800" dirty="0" err="1">
                <a:solidFill>
                  <a:srgbClr val="212121"/>
                </a:solidFill>
              </a:rPr>
              <a:t>fluttuante</a:t>
            </a:r>
            <a:r>
              <a:rPr lang="en-US" sz="2800" dirty="0">
                <a:solidFill>
                  <a:srgbClr val="212121"/>
                </a:solidFill>
              </a:rPr>
              <a:t>, con </a:t>
            </a:r>
            <a:r>
              <a:rPr lang="en-US" sz="2800" dirty="0" err="1">
                <a:solidFill>
                  <a:srgbClr val="212121"/>
                </a:solidFill>
              </a:rPr>
              <a:t>assotigliamento</a:t>
            </a:r>
            <a:r>
              <a:rPr lang="en-US" sz="2800" dirty="0">
                <a:solidFill>
                  <a:srgbClr val="212121"/>
                </a:solidFill>
              </a:rPr>
              <a:t> </a:t>
            </a:r>
            <a:r>
              <a:rPr lang="en-US" sz="2800" dirty="0" err="1">
                <a:solidFill>
                  <a:srgbClr val="212121"/>
                </a:solidFill>
              </a:rPr>
              <a:t>della</a:t>
            </a:r>
            <a:r>
              <a:rPr lang="en-US" sz="2800" dirty="0">
                <a:solidFill>
                  <a:srgbClr val="212121"/>
                </a:solidFill>
              </a:rPr>
              <a:t> cute </a:t>
            </a:r>
            <a:r>
              <a:rPr lang="en-US" sz="2800" dirty="0" err="1">
                <a:solidFill>
                  <a:srgbClr val="212121"/>
                </a:solidFill>
              </a:rPr>
              <a:t>sovrastante</a:t>
            </a:r>
            <a:r>
              <a:rPr lang="en-US" sz="2800" dirty="0">
                <a:solidFill>
                  <a:srgbClr val="212121"/>
                </a:solidFill>
              </a:rPr>
              <a:t>, </a:t>
            </a:r>
            <a:r>
              <a:rPr lang="en-US" sz="2800" dirty="0" err="1">
                <a:solidFill>
                  <a:srgbClr val="212121"/>
                </a:solidFill>
              </a:rPr>
              <a:t>fino</a:t>
            </a:r>
            <a:r>
              <a:rPr lang="en-US" sz="2800" dirty="0">
                <a:solidFill>
                  <a:srgbClr val="212121"/>
                </a:solidFill>
              </a:rPr>
              <a:t> al </a:t>
            </a:r>
            <a:r>
              <a:rPr lang="en-US" sz="2800" dirty="0" err="1">
                <a:solidFill>
                  <a:srgbClr val="212121"/>
                </a:solidFill>
              </a:rPr>
              <a:t>gemizio</a:t>
            </a:r>
            <a:r>
              <a:rPr lang="en-US" sz="2800" dirty="0">
                <a:solidFill>
                  <a:srgbClr val="212121"/>
                </a:solidFill>
              </a:rPr>
              <a:t> di pus)</a:t>
            </a:r>
          </a:p>
          <a:p>
            <a:pPr marL="342900" indent="-342900">
              <a:buFontTx/>
              <a:buChar char="-"/>
            </a:pPr>
            <a:r>
              <a:rPr lang="en-US" sz="2800" dirty="0" err="1">
                <a:solidFill>
                  <a:srgbClr val="212121"/>
                </a:solidFill>
              </a:rPr>
              <a:t>Guarisce</a:t>
            </a:r>
            <a:r>
              <a:rPr lang="en-US" sz="2800" dirty="0">
                <a:solidFill>
                  <a:srgbClr val="212121"/>
                </a:solidFill>
              </a:rPr>
              <a:t> con il </a:t>
            </a:r>
            <a:r>
              <a:rPr lang="en-US" sz="2800" dirty="0" err="1">
                <a:solidFill>
                  <a:srgbClr val="212121"/>
                </a:solidFill>
              </a:rPr>
              <a:t>drenaggio</a:t>
            </a:r>
            <a:r>
              <a:rPr lang="en-US" sz="2800" dirty="0">
                <a:solidFill>
                  <a:srgbClr val="212121"/>
                </a:solidFill>
              </a:rPr>
              <a:t>. </a:t>
            </a:r>
            <a:r>
              <a:rPr lang="en-US" sz="2800" dirty="0" err="1">
                <a:solidFill>
                  <a:srgbClr val="212121"/>
                </a:solidFill>
              </a:rPr>
              <a:t>Discusso</a:t>
            </a:r>
            <a:r>
              <a:rPr lang="en-US" sz="2800" dirty="0">
                <a:solidFill>
                  <a:srgbClr val="212121"/>
                </a:solidFill>
              </a:rPr>
              <a:t> </a:t>
            </a:r>
            <a:r>
              <a:rPr lang="en-US" sz="2800" dirty="0" err="1">
                <a:solidFill>
                  <a:srgbClr val="212121"/>
                </a:solidFill>
              </a:rPr>
              <a:t>ruolo</a:t>
            </a:r>
            <a:r>
              <a:rPr lang="en-US" sz="2800" dirty="0">
                <a:solidFill>
                  <a:srgbClr val="212121"/>
                </a:solidFill>
              </a:rPr>
              <a:t> </a:t>
            </a:r>
            <a:r>
              <a:rPr lang="en-US" sz="2800" dirty="0" err="1">
                <a:solidFill>
                  <a:srgbClr val="212121"/>
                </a:solidFill>
              </a:rPr>
              <a:t>dell’antobiotico</a:t>
            </a:r>
            <a:r>
              <a:rPr lang="en-US" sz="2800" dirty="0">
                <a:solidFill>
                  <a:srgbClr val="212121"/>
                </a:solidFill>
              </a:rPr>
              <a:t> (sempre </a:t>
            </a:r>
            <a:r>
              <a:rPr lang="en-US" sz="2800" dirty="0" err="1">
                <a:solidFill>
                  <a:srgbClr val="212121"/>
                </a:solidFill>
              </a:rPr>
              <a:t>su</a:t>
            </a:r>
            <a:r>
              <a:rPr lang="en-US" sz="2800" dirty="0">
                <a:solidFill>
                  <a:srgbClr val="212121"/>
                </a:solidFill>
              </a:rPr>
              <a:t> </a:t>
            </a:r>
            <a:r>
              <a:rPr lang="en-US" sz="2800" dirty="0" err="1">
                <a:solidFill>
                  <a:srgbClr val="212121"/>
                </a:solidFill>
              </a:rPr>
              <a:t>antibiogramma</a:t>
            </a:r>
            <a:r>
              <a:rPr lang="en-US" sz="2800" dirty="0">
                <a:solidFill>
                  <a:srgbClr val="212121"/>
                </a:solidFill>
              </a:rPr>
              <a:t>)</a:t>
            </a:r>
            <a:endParaRPr lang="it-IT" sz="2800" dirty="0"/>
          </a:p>
        </p:txBody>
      </p:sp>
    </p:spTree>
    <p:extLst>
      <p:ext uri="{BB962C8B-B14F-4D97-AF65-F5344CB8AC3E}">
        <p14:creationId xmlns:p14="http://schemas.microsoft.com/office/powerpoint/2010/main" val="2390783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95F62706-2A67-438A-9D8B-C014ACF1F63C}"/>
              </a:ext>
            </a:extLst>
          </p:cNvPr>
          <p:cNvSpPr>
            <a:spLocks noGrp="1" noChangeArrowheads="1"/>
          </p:cNvSpPr>
          <p:nvPr>
            <p:ph type="body" idx="1"/>
          </p:nvPr>
        </p:nvSpPr>
        <p:spPr>
          <a:xfrm>
            <a:off x="372511" y="1039342"/>
            <a:ext cx="5939800" cy="3600450"/>
          </a:xfrm>
        </p:spPr>
        <p:txBody>
          <a:bodyPr/>
          <a:lstStyle/>
          <a:p>
            <a:pPr eaLnBrk="1" hangingPunct="1"/>
            <a:r>
              <a:rPr lang="it-IT" altLang="it-IT" dirty="0"/>
              <a:t>necrosi </a:t>
            </a:r>
            <a:r>
              <a:rPr lang="it-IT" altLang="it-IT" b="1" dirty="0"/>
              <a:t>coagulativa</a:t>
            </a:r>
            <a:r>
              <a:rPr lang="it-IT" altLang="it-IT" dirty="0"/>
              <a:t> “</a:t>
            </a:r>
            <a:r>
              <a:rPr lang="it-IT" altLang="it-IT" dirty="0" err="1"/>
              <a:t>astrutturata</a:t>
            </a:r>
            <a:r>
              <a:rPr lang="it-IT" altLang="it-IT" dirty="0"/>
              <a:t>” </a:t>
            </a:r>
          </a:p>
          <a:p>
            <a:pPr algn="just" eaLnBrk="1" hangingPunct="1"/>
            <a:r>
              <a:rPr lang="it-IT" altLang="it-IT" dirty="0"/>
              <a:t>caratteristica della zona centrale dei </a:t>
            </a:r>
            <a:r>
              <a:rPr lang="it-IT" altLang="it-IT" b="1" u="sng" dirty="0"/>
              <a:t>granulomi tubercolari</a:t>
            </a:r>
            <a:r>
              <a:rPr lang="it-IT" altLang="it-IT" dirty="0"/>
              <a:t>; la consistenza friabile e molle della massa necrotica è dovuta in parte alla componente lipidica della parete dei micobatteri </a:t>
            </a:r>
          </a:p>
        </p:txBody>
      </p:sp>
      <p:sp>
        <p:nvSpPr>
          <p:cNvPr id="4" name="TextBox 3">
            <a:extLst>
              <a:ext uri="{FF2B5EF4-FFF2-40B4-BE49-F238E27FC236}">
                <a16:creationId xmlns:a16="http://schemas.microsoft.com/office/drawing/2014/main" id="{E61F6D06-7E66-6980-9B35-A02E5C5CD3DB}"/>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CASEOSA</a:t>
            </a:r>
          </a:p>
        </p:txBody>
      </p:sp>
      <p:pic>
        <p:nvPicPr>
          <p:cNvPr id="3" name="Picture 2">
            <a:extLst>
              <a:ext uri="{FF2B5EF4-FFF2-40B4-BE49-F238E27FC236}">
                <a16:creationId xmlns:a16="http://schemas.microsoft.com/office/drawing/2014/main" id="{9C696C8C-314D-96D2-6730-95ABA903DF4C}"/>
              </a:ext>
            </a:extLst>
          </p:cNvPr>
          <p:cNvPicPr>
            <a:picLocks noChangeAspect="1"/>
          </p:cNvPicPr>
          <p:nvPr/>
        </p:nvPicPr>
        <p:blipFill>
          <a:blip r:embed="rId2"/>
          <a:stretch>
            <a:fillRect/>
          </a:stretch>
        </p:blipFill>
        <p:spPr>
          <a:xfrm>
            <a:off x="7404080" y="657959"/>
            <a:ext cx="3911620" cy="3004884"/>
          </a:xfrm>
          <a:prstGeom prst="rect">
            <a:avLst/>
          </a:prstGeom>
        </p:spPr>
      </p:pic>
    </p:spTree>
    <p:extLst>
      <p:ext uri="{BB962C8B-B14F-4D97-AF65-F5344CB8AC3E}">
        <p14:creationId xmlns:p14="http://schemas.microsoft.com/office/powerpoint/2010/main" val="2046800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strips(downLeft)">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strips(downLeft)">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Rectangle 21">
            <a:extLst>
              <a:ext uri="{FF2B5EF4-FFF2-40B4-BE49-F238E27FC236}">
                <a16:creationId xmlns:a16="http://schemas.microsoft.com/office/drawing/2014/main" id="{FF023FA7-6A0A-4D58-8D48-AB4A7D9364F3}"/>
              </a:ext>
            </a:extLst>
          </p:cNvPr>
          <p:cNvSpPr>
            <a:spLocks noChangeArrowheads="1"/>
          </p:cNvSpPr>
          <p:nvPr/>
        </p:nvSpPr>
        <p:spPr bwMode="auto">
          <a:xfrm>
            <a:off x="7660142" y="4935312"/>
            <a:ext cx="3217862" cy="461963"/>
          </a:xfrm>
          <a:prstGeom prst="rect">
            <a:avLst/>
          </a:prstGeom>
          <a:solidFill>
            <a:schemeClr val="bg1"/>
          </a:solidFill>
          <a:ln w="19050">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t>tubercolosi polmonare</a:t>
            </a:r>
          </a:p>
        </p:txBody>
      </p:sp>
      <p:grpSp>
        <p:nvGrpSpPr>
          <p:cNvPr id="116741" name="Gruppo 1">
            <a:extLst>
              <a:ext uri="{FF2B5EF4-FFF2-40B4-BE49-F238E27FC236}">
                <a16:creationId xmlns:a16="http://schemas.microsoft.com/office/drawing/2014/main" id="{5F26C44F-B771-4D52-9C9D-93C2D1BBE526}"/>
              </a:ext>
            </a:extLst>
          </p:cNvPr>
          <p:cNvGrpSpPr>
            <a:grpSpLocks/>
          </p:cNvGrpSpPr>
          <p:nvPr/>
        </p:nvGrpSpPr>
        <p:grpSpPr bwMode="auto">
          <a:xfrm>
            <a:off x="287793" y="512537"/>
            <a:ext cx="3240087" cy="4321175"/>
            <a:chOff x="2740618" y="116632"/>
            <a:chExt cx="3227318" cy="4924677"/>
          </a:xfrm>
        </p:grpSpPr>
        <p:pic>
          <p:nvPicPr>
            <p:cNvPr id="116745" name="Picture 3">
              <a:extLst>
                <a:ext uri="{FF2B5EF4-FFF2-40B4-BE49-F238E27FC236}">
                  <a16:creationId xmlns:a16="http://schemas.microsoft.com/office/drawing/2014/main" id="{4A592733-27E6-467B-A292-43C57A15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07704" y="981077"/>
              <a:ext cx="4893146" cy="322731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Rectangle 21">
              <a:extLst>
                <a:ext uri="{FF2B5EF4-FFF2-40B4-BE49-F238E27FC236}">
                  <a16:creationId xmlns:a16="http://schemas.microsoft.com/office/drawing/2014/main" id="{A36D9C20-6730-4876-AED8-61986BE97123}"/>
                </a:ext>
              </a:extLst>
            </p:cNvPr>
            <p:cNvSpPr>
              <a:spLocks noChangeArrowheads="1"/>
            </p:cNvSpPr>
            <p:nvPr/>
          </p:nvSpPr>
          <p:spPr bwMode="auto">
            <a:xfrm>
              <a:off x="2741546" y="116632"/>
              <a:ext cx="3226390" cy="526227"/>
            </a:xfrm>
            <a:prstGeom prst="rect">
              <a:avLst/>
            </a:prstGeom>
            <a:solidFill>
              <a:schemeClr val="bg1"/>
            </a:solidFill>
            <a:ln w="1905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a:t>polmone normale</a:t>
              </a:r>
            </a:p>
          </p:txBody>
        </p:sp>
      </p:grpSp>
      <p:pic>
        <p:nvPicPr>
          <p:cNvPr id="4" name="Picture 3">
            <a:extLst>
              <a:ext uri="{FF2B5EF4-FFF2-40B4-BE49-F238E27FC236}">
                <a16:creationId xmlns:a16="http://schemas.microsoft.com/office/drawing/2014/main" id="{14E772A7-A87E-46B6-083E-9C5521214250}"/>
              </a:ext>
            </a:extLst>
          </p:cNvPr>
          <p:cNvPicPr>
            <a:picLocks noChangeAspect="1"/>
          </p:cNvPicPr>
          <p:nvPr/>
        </p:nvPicPr>
        <p:blipFill>
          <a:blip r:embed="rId3"/>
          <a:stretch>
            <a:fillRect/>
          </a:stretch>
        </p:blipFill>
        <p:spPr>
          <a:xfrm>
            <a:off x="4583124" y="388482"/>
            <a:ext cx="6335009" cy="4258269"/>
          </a:xfrm>
          <a:prstGeom prst="rect">
            <a:avLst/>
          </a:prstGeom>
        </p:spPr>
      </p:pic>
    </p:spTree>
    <p:extLst>
      <p:ext uri="{BB962C8B-B14F-4D97-AF65-F5344CB8AC3E}">
        <p14:creationId xmlns:p14="http://schemas.microsoft.com/office/powerpoint/2010/main" val="1103518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a:extLst>
              <a:ext uri="{FF2B5EF4-FFF2-40B4-BE49-F238E27FC236}">
                <a16:creationId xmlns:a16="http://schemas.microsoft.com/office/drawing/2014/main" id="{37E46511-242D-48A1-A311-68596789EE6D}"/>
              </a:ext>
            </a:extLst>
          </p:cNvPr>
          <p:cNvSpPr>
            <a:spLocks noGrp="1" noChangeArrowheads="1"/>
          </p:cNvSpPr>
          <p:nvPr>
            <p:ph type="body" idx="1"/>
          </p:nvPr>
        </p:nvSpPr>
        <p:spPr>
          <a:xfrm>
            <a:off x="361828" y="778625"/>
            <a:ext cx="9144000" cy="1150937"/>
          </a:xfrm>
        </p:spPr>
        <p:txBody>
          <a:bodyPr>
            <a:normAutofit fontScale="77500" lnSpcReduction="20000"/>
          </a:bodyPr>
          <a:lstStyle/>
          <a:p>
            <a:pPr marL="0" indent="0" algn="just" eaLnBrk="1" hangingPunct="1">
              <a:buNone/>
            </a:pPr>
            <a:r>
              <a:rPr lang="it-IT" altLang="it-IT" dirty="0"/>
              <a:t>Non è una tipologia </a:t>
            </a:r>
            <a:r>
              <a:rPr lang="it-IT" altLang="it-IT" dirty="0" err="1"/>
              <a:t>specificia</a:t>
            </a:r>
            <a:r>
              <a:rPr lang="it-IT" altLang="it-IT" dirty="0"/>
              <a:t> di necrosi</a:t>
            </a:r>
          </a:p>
          <a:p>
            <a:pPr algn="just" eaLnBrk="1" hangingPunct="1"/>
            <a:r>
              <a:rPr lang="it-IT" altLang="it-IT" dirty="0"/>
              <a:t>Zone focali di distruzione lipidica (precipitazione di acidi grassi con calcio)</a:t>
            </a:r>
          </a:p>
          <a:p>
            <a:pPr algn="just" eaLnBrk="1" hangingPunct="1"/>
            <a:r>
              <a:rPr lang="it-IT" altLang="it-IT" dirty="0"/>
              <a:t>Es. rilascio di lipasi pancreatiche nella pancreatite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STEATONECROSI</a:t>
            </a:r>
          </a:p>
        </p:txBody>
      </p:sp>
      <p:pic>
        <p:nvPicPr>
          <p:cNvPr id="5" name="Picture 4">
            <a:extLst>
              <a:ext uri="{FF2B5EF4-FFF2-40B4-BE49-F238E27FC236}">
                <a16:creationId xmlns:a16="http://schemas.microsoft.com/office/drawing/2014/main" id="{F6450308-9F36-AA23-E2BC-7338738AB900}"/>
              </a:ext>
            </a:extLst>
          </p:cNvPr>
          <p:cNvPicPr>
            <a:picLocks noChangeAspect="1"/>
          </p:cNvPicPr>
          <p:nvPr/>
        </p:nvPicPr>
        <p:blipFill>
          <a:blip r:embed="rId2"/>
          <a:stretch>
            <a:fillRect/>
          </a:stretch>
        </p:blipFill>
        <p:spPr>
          <a:xfrm>
            <a:off x="2633244" y="2012127"/>
            <a:ext cx="6465030" cy="4241715"/>
          </a:xfrm>
          <a:prstGeom prst="rect">
            <a:avLst/>
          </a:prstGeom>
        </p:spPr>
      </p:pic>
    </p:spTree>
    <p:extLst>
      <p:ext uri="{BB962C8B-B14F-4D97-AF65-F5344CB8AC3E}">
        <p14:creationId xmlns:p14="http://schemas.microsoft.com/office/powerpoint/2010/main" val="19835681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a:extLst>
              <a:ext uri="{FF2B5EF4-FFF2-40B4-BE49-F238E27FC236}">
                <a16:creationId xmlns:a16="http://schemas.microsoft.com/office/drawing/2014/main" id="{1342392C-5B54-3145-85C8-7FEF8E009B28}"/>
              </a:ext>
            </a:extLst>
          </p:cNvPr>
          <p:cNvSpPr>
            <a:spLocks noChangeArrowheads="1"/>
          </p:cNvSpPr>
          <p:nvPr/>
        </p:nvSpPr>
        <p:spPr bwMode="auto">
          <a:xfrm>
            <a:off x="310033" y="1016667"/>
            <a:ext cx="7005167"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defRPr/>
            </a:pPr>
            <a:r>
              <a:rPr lang="it-IT" altLang="it-IT" sz="2800" dirty="0"/>
              <a:t>Necrosi di tipo </a:t>
            </a:r>
            <a:r>
              <a:rPr lang="it-IT" altLang="it-IT" sz="2800" b="1" dirty="0"/>
              <a:t>simil-coagulativo</a:t>
            </a:r>
            <a:r>
              <a:rPr lang="it-IT" altLang="it-IT" sz="2800" dirty="0"/>
              <a:t> che colpisce gli arti inferiori (gangrena </a:t>
            </a:r>
            <a:r>
              <a:rPr lang="it-IT" altLang="it-IT" sz="2800" b="1" dirty="0"/>
              <a:t>secca</a:t>
            </a:r>
            <a:r>
              <a:rPr lang="it-IT" altLang="it-IT" sz="2800" dirty="0"/>
              <a:t>; ischemia, diabete: )</a:t>
            </a:r>
          </a:p>
          <a:p>
            <a:pPr algn="just" eaLnBrk="1" hangingPunct="1">
              <a:defRPr/>
            </a:pPr>
            <a:endParaRPr lang="it-IT" altLang="it-IT" sz="1000" dirty="0"/>
          </a:p>
          <a:p>
            <a:pPr algn="just" eaLnBrk="1" hangingPunct="1">
              <a:defRPr/>
            </a:pPr>
            <a:r>
              <a:rPr lang="it-IT" altLang="it-IT" sz="2800" dirty="0"/>
              <a:t>In seguito ad infezione batterica può colliquare con formazione di pus (gangrena </a:t>
            </a:r>
            <a:r>
              <a:rPr lang="it-IT" altLang="it-IT" sz="2800" b="1" dirty="0"/>
              <a:t>umida</a:t>
            </a:r>
            <a:r>
              <a:rPr lang="it-IT" altLang="it-IT" sz="2800" dirty="0"/>
              <a:t>); in presenza di </a:t>
            </a:r>
            <a:r>
              <a:rPr lang="it-IT" altLang="it-IT" sz="2800" i="1" dirty="0"/>
              <a:t>C. </a:t>
            </a:r>
            <a:r>
              <a:rPr lang="it-IT" altLang="it-IT" sz="2800" i="1" dirty="0" err="1"/>
              <a:t>perfrigens</a:t>
            </a:r>
            <a:r>
              <a:rPr lang="it-IT" altLang="it-IT" sz="2800" i="1" dirty="0"/>
              <a:t>, </a:t>
            </a:r>
            <a:r>
              <a:rPr lang="it-IT" altLang="it-IT" sz="2800" dirty="0"/>
              <a:t>produttore di CO</a:t>
            </a:r>
            <a:r>
              <a:rPr lang="it-IT" altLang="it-IT" sz="2800" baseline="-25000" dirty="0"/>
              <a:t>2</a:t>
            </a:r>
            <a:r>
              <a:rPr lang="it-IT" altLang="it-IT" sz="2800" dirty="0"/>
              <a:t>, diviene g. </a:t>
            </a:r>
            <a:r>
              <a:rPr lang="it-IT" altLang="it-IT" sz="2800" b="1" dirty="0"/>
              <a:t>gassosa</a:t>
            </a:r>
            <a:r>
              <a:rPr lang="it-IT" altLang="it-IT" sz="2800" dirty="0"/>
              <a:t>) </a:t>
            </a:r>
          </a:p>
        </p:txBody>
      </p:sp>
      <p:sp>
        <p:nvSpPr>
          <p:cNvPr id="4" name="TextBox 3">
            <a:extLst>
              <a:ext uri="{FF2B5EF4-FFF2-40B4-BE49-F238E27FC236}">
                <a16:creationId xmlns:a16="http://schemas.microsoft.com/office/drawing/2014/main" id="{D8E5414F-3410-1D61-6DC2-FA7A8FA71099}"/>
              </a:ext>
            </a:extLst>
          </p:cNvPr>
          <p:cNvSpPr txBox="1"/>
          <p:nvPr/>
        </p:nvSpPr>
        <p:spPr>
          <a:xfrm>
            <a:off x="277969" y="73184"/>
            <a:ext cx="6245257" cy="584775"/>
          </a:xfrm>
          <a:prstGeom prst="rect">
            <a:avLst/>
          </a:prstGeom>
          <a:noFill/>
        </p:spPr>
        <p:txBody>
          <a:bodyPr wrap="square" rtlCol="0">
            <a:spAutoFit/>
          </a:bodyPr>
          <a:lstStyle/>
          <a:p>
            <a:r>
              <a:rPr lang="it-IT" sz="3200" b="1" dirty="0">
                <a:solidFill>
                  <a:srgbClr val="0070C0"/>
                </a:solidFill>
              </a:rPr>
              <a:t>NECROSI GANGRENOSA</a:t>
            </a:r>
          </a:p>
        </p:txBody>
      </p:sp>
      <p:pic>
        <p:nvPicPr>
          <p:cNvPr id="5" name="Picture 4">
            <a:extLst>
              <a:ext uri="{FF2B5EF4-FFF2-40B4-BE49-F238E27FC236}">
                <a16:creationId xmlns:a16="http://schemas.microsoft.com/office/drawing/2014/main" id="{043C0391-4CAB-7D1E-0B2B-8B572FC7C0E5}"/>
              </a:ext>
            </a:extLst>
          </p:cNvPr>
          <p:cNvPicPr>
            <a:picLocks noChangeAspect="1"/>
          </p:cNvPicPr>
          <p:nvPr/>
        </p:nvPicPr>
        <p:blipFill>
          <a:blip r:embed="rId3"/>
          <a:stretch>
            <a:fillRect/>
          </a:stretch>
        </p:blipFill>
        <p:spPr>
          <a:xfrm>
            <a:off x="7732054" y="657958"/>
            <a:ext cx="4051732" cy="5415421"/>
          </a:xfrm>
          <a:prstGeom prst="rect">
            <a:avLst/>
          </a:prstGeom>
        </p:spPr>
      </p:pic>
    </p:spTree>
    <p:extLst>
      <p:ext uri="{BB962C8B-B14F-4D97-AF65-F5344CB8AC3E}">
        <p14:creationId xmlns:p14="http://schemas.microsoft.com/office/powerpoint/2010/main" val="881172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4673</Words>
  <Application>Microsoft Office PowerPoint</Application>
  <PresentationFormat>Widescreen</PresentationFormat>
  <Paragraphs>697</Paragraphs>
  <Slides>104</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6" baseType="lpstr">
      <vt:lpstr>ＭＳ Ｐゴシック</vt:lpstr>
      <vt:lpstr>Arial</vt:lpstr>
      <vt:lpstr>BlinkMacSystemFont</vt:lpstr>
      <vt:lpstr>Calibri</vt:lpstr>
      <vt:lpstr>Calibri Light</vt:lpstr>
      <vt:lpstr>Comic Sans MS</vt:lpstr>
      <vt:lpstr>Frutiger Neue</vt:lpstr>
      <vt:lpstr>Roboto</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Risposte adattative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Alberto Tommasini</cp:lastModifiedBy>
  <cp:revision>1</cp:revision>
  <dcterms:created xsi:type="dcterms:W3CDTF">2026-03-07T09:11:21Z</dcterms:created>
  <dcterms:modified xsi:type="dcterms:W3CDTF">2026-03-07T09:15:10Z</dcterms:modified>
</cp:coreProperties>
</file>