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48" r:id="rId2"/>
    <p:sldId id="1117" r:id="rId3"/>
    <p:sldId id="1118" r:id="rId4"/>
    <p:sldId id="1119" r:id="rId5"/>
    <p:sldId id="1116" r:id="rId6"/>
    <p:sldId id="1127" r:id="rId7"/>
    <p:sldId id="1192" r:id="rId8"/>
    <p:sldId id="1128" r:id="rId9"/>
    <p:sldId id="1129" r:id="rId10"/>
    <p:sldId id="1120" r:id="rId11"/>
    <p:sldId id="1121" r:id="rId12"/>
    <p:sldId id="1123" r:id="rId13"/>
    <p:sldId id="1122" r:id="rId14"/>
    <p:sldId id="1004" r:id="rId15"/>
    <p:sldId id="1005" r:id="rId16"/>
    <p:sldId id="1026" r:id="rId17"/>
    <p:sldId id="1024" r:id="rId18"/>
    <p:sldId id="1124" r:id="rId19"/>
    <p:sldId id="1125" r:id="rId20"/>
    <p:sldId id="1002" r:id="rId21"/>
    <p:sldId id="904" r:id="rId22"/>
    <p:sldId id="1126" r:id="rId23"/>
    <p:sldId id="1033" r:id="rId24"/>
    <p:sldId id="1140" r:id="rId25"/>
    <p:sldId id="1071" r:id="rId26"/>
    <p:sldId id="1028" r:id="rId27"/>
    <p:sldId id="1143" r:id="rId28"/>
    <p:sldId id="1031" r:id="rId29"/>
    <p:sldId id="1046" r:id="rId30"/>
    <p:sldId id="1144" r:id="rId31"/>
    <p:sldId id="1048" r:id="rId32"/>
    <p:sldId id="1130" r:id="rId33"/>
    <p:sldId id="1047" r:id="rId34"/>
    <p:sldId id="1051" r:id="rId35"/>
    <p:sldId id="1053" r:id="rId36"/>
    <p:sldId id="1054" r:id="rId37"/>
    <p:sldId id="1057" r:id="rId38"/>
    <p:sldId id="105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o Tommasini" initials="AT" lastIdx="2" clrIdx="0">
    <p:extLst>
      <p:ext uri="{19B8F6BF-5375-455C-9EA6-DF929625EA0E}">
        <p15:presenceInfo xmlns:p15="http://schemas.microsoft.com/office/powerpoint/2012/main" userId="4ed976f799c97d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505" autoAdjust="0"/>
    <p:restoredTop sz="94980" autoAdjust="0"/>
  </p:normalViewPr>
  <p:slideViewPr>
    <p:cSldViewPr snapToGrid="0">
      <p:cViewPr varScale="1">
        <p:scale>
          <a:sx n="75" d="100"/>
          <a:sy n="75" d="100"/>
        </p:scale>
        <p:origin x="36"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ASINI ALBERTO" userId="8c013d22-ceb2-4014-ae73-ac062752c54f" providerId="ADAL" clId="{7B648A43-9DC0-4722-B9CA-0E718B52FA4A}"/>
    <pc:docChg chg="delSld">
      <pc:chgData name="TOMMASINI ALBERTO" userId="8c013d22-ceb2-4014-ae73-ac062752c54f" providerId="ADAL" clId="{7B648A43-9DC0-4722-B9CA-0E718B52FA4A}" dt="2026-03-07T09:17:34.642" v="0" actId="47"/>
      <pc:docMkLst>
        <pc:docMk/>
      </pc:docMkLst>
      <pc:sldChg chg="del">
        <pc:chgData name="TOMMASINI ALBERTO" userId="8c013d22-ceb2-4014-ae73-ac062752c54f" providerId="ADAL" clId="{7B648A43-9DC0-4722-B9CA-0E718B52FA4A}" dt="2026-03-07T09:17:34.642" v="0" actId="47"/>
        <pc:sldMkLst>
          <pc:docMk/>
          <pc:sldMk cId="1167824173" sldId="460"/>
        </pc:sldMkLst>
      </pc:sldChg>
      <pc:sldChg chg="del">
        <pc:chgData name="TOMMASINI ALBERTO" userId="8c013d22-ceb2-4014-ae73-ac062752c54f" providerId="ADAL" clId="{7B648A43-9DC0-4722-B9CA-0E718B52FA4A}" dt="2026-03-07T09:17:34.642" v="0" actId="47"/>
        <pc:sldMkLst>
          <pc:docMk/>
          <pc:sldMk cId="432074977" sldId="510"/>
        </pc:sldMkLst>
      </pc:sldChg>
      <pc:sldChg chg="del">
        <pc:chgData name="TOMMASINI ALBERTO" userId="8c013d22-ceb2-4014-ae73-ac062752c54f" providerId="ADAL" clId="{7B648A43-9DC0-4722-B9CA-0E718B52FA4A}" dt="2026-03-07T09:17:34.642" v="0" actId="47"/>
        <pc:sldMkLst>
          <pc:docMk/>
          <pc:sldMk cId="3466866639" sldId="514"/>
        </pc:sldMkLst>
      </pc:sldChg>
      <pc:sldChg chg="del">
        <pc:chgData name="TOMMASINI ALBERTO" userId="8c013d22-ceb2-4014-ae73-ac062752c54f" providerId="ADAL" clId="{7B648A43-9DC0-4722-B9CA-0E718B52FA4A}" dt="2026-03-07T09:17:34.642" v="0" actId="47"/>
        <pc:sldMkLst>
          <pc:docMk/>
          <pc:sldMk cId="3055670196" sldId="523"/>
        </pc:sldMkLst>
      </pc:sldChg>
      <pc:sldChg chg="del">
        <pc:chgData name="TOMMASINI ALBERTO" userId="8c013d22-ceb2-4014-ae73-ac062752c54f" providerId="ADAL" clId="{7B648A43-9DC0-4722-B9CA-0E718B52FA4A}" dt="2026-03-07T09:17:34.642" v="0" actId="47"/>
        <pc:sldMkLst>
          <pc:docMk/>
          <pc:sldMk cId="3769107338" sldId="525"/>
        </pc:sldMkLst>
      </pc:sldChg>
      <pc:sldChg chg="del">
        <pc:chgData name="TOMMASINI ALBERTO" userId="8c013d22-ceb2-4014-ae73-ac062752c54f" providerId="ADAL" clId="{7B648A43-9DC0-4722-B9CA-0E718B52FA4A}" dt="2026-03-07T09:17:34.642" v="0" actId="47"/>
        <pc:sldMkLst>
          <pc:docMk/>
          <pc:sldMk cId="2693401216" sldId="528"/>
        </pc:sldMkLst>
      </pc:sldChg>
      <pc:sldChg chg="del">
        <pc:chgData name="TOMMASINI ALBERTO" userId="8c013d22-ceb2-4014-ae73-ac062752c54f" providerId="ADAL" clId="{7B648A43-9DC0-4722-B9CA-0E718B52FA4A}" dt="2026-03-07T09:17:34.642" v="0" actId="47"/>
        <pc:sldMkLst>
          <pc:docMk/>
          <pc:sldMk cId="2980056422" sldId="537"/>
        </pc:sldMkLst>
      </pc:sldChg>
      <pc:sldChg chg="del">
        <pc:chgData name="TOMMASINI ALBERTO" userId="8c013d22-ceb2-4014-ae73-ac062752c54f" providerId="ADAL" clId="{7B648A43-9DC0-4722-B9CA-0E718B52FA4A}" dt="2026-03-07T09:17:34.642" v="0" actId="47"/>
        <pc:sldMkLst>
          <pc:docMk/>
          <pc:sldMk cId="4278899998" sldId="547"/>
        </pc:sldMkLst>
      </pc:sldChg>
      <pc:sldChg chg="del">
        <pc:chgData name="TOMMASINI ALBERTO" userId="8c013d22-ceb2-4014-ae73-ac062752c54f" providerId="ADAL" clId="{7B648A43-9DC0-4722-B9CA-0E718B52FA4A}" dt="2026-03-07T09:17:34.642" v="0" actId="47"/>
        <pc:sldMkLst>
          <pc:docMk/>
          <pc:sldMk cId="2137572647" sldId="899"/>
        </pc:sldMkLst>
      </pc:sldChg>
      <pc:sldChg chg="del">
        <pc:chgData name="TOMMASINI ALBERTO" userId="8c013d22-ceb2-4014-ae73-ac062752c54f" providerId="ADAL" clId="{7B648A43-9DC0-4722-B9CA-0E718B52FA4A}" dt="2026-03-07T09:17:34.642" v="0" actId="47"/>
        <pc:sldMkLst>
          <pc:docMk/>
          <pc:sldMk cId="2640462376" sldId="900"/>
        </pc:sldMkLst>
      </pc:sldChg>
      <pc:sldChg chg="del">
        <pc:chgData name="TOMMASINI ALBERTO" userId="8c013d22-ceb2-4014-ae73-ac062752c54f" providerId="ADAL" clId="{7B648A43-9DC0-4722-B9CA-0E718B52FA4A}" dt="2026-03-07T09:17:34.642" v="0" actId="47"/>
        <pc:sldMkLst>
          <pc:docMk/>
          <pc:sldMk cId="583452296" sldId="901"/>
        </pc:sldMkLst>
      </pc:sldChg>
      <pc:sldChg chg="del">
        <pc:chgData name="TOMMASINI ALBERTO" userId="8c013d22-ceb2-4014-ae73-ac062752c54f" providerId="ADAL" clId="{7B648A43-9DC0-4722-B9CA-0E718B52FA4A}" dt="2026-03-07T09:17:34.642" v="0" actId="47"/>
        <pc:sldMkLst>
          <pc:docMk/>
          <pc:sldMk cId="1783767477" sldId="929"/>
        </pc:sldMkLst>
      </pc:sldChg>
      <pc:sldChg chg="del">
        <pc:chgData name="TOMMASINI ALBERTO" userId="8c013d22-ceb2-4014-ae73-ac062752c54f" providerId="ADAL" clId="{7B648A43-9DC0-4722-B9CA-0E718B52FA4A}" dt="2026-03-07T09:17:34.642" v="0" actId="47"/>
        <pc:sldMkLst>
          <pc:docMk/>
          <pc:sldMk cId="1032521889" sldId="1018"/>
        </pc:sldMkLst>
      </pc:sldChg>
      <pc:sldChg chg="del">
        <pc:chgData name="TOMMASINI ALBERTO" userId="8c013d22-ceb2-4014-ae73-ac062752c54f" providerId="ADAL" clId="{7B648A43-9DC0-4722-B9CA-0E718B52FA4A}" dt="2026-03-07T09:17:34.642" v="0" actId="47"/>
        <pc:sldMkLst>
          <pc:docMk/>
          <pc:sldMk cId="4014440727" sldId="1019"/>
        </pc:sldMkLst>
      </pc:sldChg>
      <pc:sldChg chg="del">
        <pc:chgData name="TOMMASINI ALBERTO" userId="8c013d22-ceb2-4014-ae73-ac062752c54f" providerId="ADAL" clId="{7B648A43-9DC0-4722-B9CA-0E718B52FA4A}" dt="2026-03-07T09:17:34.642" v="0" actId="47"/>
        <pc:sldMkLst>
          <pc:docMk/>
          <pc:sldMk cId="269772495" sldId="1020"/>
        </pc:sldMkLst>
      </pc:sldChg>
      <pc:sldChg chg="del">
        <pc:chgData name="TOMMASINI ALBERTO" userId="8c013d22-ceb2-4014-ae73-ac062752c54f" providerId="ADAL" clId="{7B648A43-9DC0-4722-B9CA-0E718B52FA4A}" dt="2026-03-07T09:17:34.642" v="0" actId="47"/>
        <pc:sldMkLst>
          <pc:docMk/>
          <pc:sldMk cId="3346847157" sldId="1021"/>
        </pc:sldMkLst>
      </pc:sldChg>
      <pc:sldChg chg="del">
        <pc:chgData name="TOMMASINI ALBERTO" userId="8c013d22-ceb2-4014-ae73-ac062752c54f" providerId="ADAL" clId="{7B648A43-9DC0-4722-B9CA-0E718B52FA4A}" dt="2026-03-07T09:17:34.642" v="0" actId="47"/>
        <pc:sldMkLst>
          <pc:docMk/>
          <pc:sldMk cId="2295804719" sldId="1022"/>
        </pc:sldMkLst>
      </pc:sldChg>
      <pc:sldChg chg="del">
        <pc:chgData name="TOMMASINI ALBERTO" userId="8c013d22-ceb2-4014-ae73-ac062752c54f" providerId="ADAL" clId="{7B648A43-9DC0-4722-B9CA-0E718B52FA4A}" dt="2026-03-07T09:17:34.642" v="0" actId="47"/>
        <pc:sldMkLst>
          <pc:docMk/>
          <pc:sldMk cId="3048229528" sldId="1023"/>
        </pc:sldMkLst>
      </pc:sldChg>
      <pc:sldChg chg="del">
        <pc:chgData name="TOMMASINI ALBERTO" userId="8c013d22-ceb2-4014-ae73-ac062752c54f" providerId="ADAL" clId="{7B648A43-9DC0-4722-B9CA-0E718B52FA4A}" dt="2026-03-07T09:17:34.642" v="0" actId="47"/>
        <pc:sldMkLst>
          <pc:docMk/>
          <pc:sldMk cId="4280122952" sldId="1025"/>
        </pc:sldMkLst>
      </pc:sldChg>
      <pc:sldChg chg="del">
        <pc:chgData name="TOMMASINI ALBERTO" userId="8c013d22-ceb2-4014-ae73-ac062752c54f" providerId="ADAL" clId="{7B648A43-9DC0-4722-B9CA-0E718B52FA4A}" dt="2026-03-07T09:17:34.642" v="0" actId="47"/>
        <pc:sldMkLst>
          <pc:docMk/>
          <pc:sldMk cId="746115225" sldId="1027"/>
        </pc:sldMkLst>
      </pc:sldChg>
      <pc:sldChg chg="del">
        <pc:chgData name="TOMMASINI ALBERTO" userId="8c013d22-ceb2-4014-ae73-ac062752c54f" providerId="ADAL" clId="{7B648A43-9DC0-4722-B9CA-0E718B52FA4A}" dt="2026-03-07T09:17:34.642" v="0" actId="47"/>
        <pc:sldMkLst>
          <pc:docMk/>
          <pc:sldMk cId="899263338" sldId="1029"/>
        </pc:sldMkLst>
      </pc:sldChg>
      <pc:sldChg chg="del">
        <pc:chgData name="TOMMASINI ALBERTO" userId="8c013d22-ceb2-4014-ae73-ac062752c54f" providerId="ADAL" clId="{7B648A43-9DC0-4722-B9CA-0E718B52FA4A}" dt="2026-03-07T09:17:34.642" v="0" actId="47"/>
        <pc:sldMkLst>
          <pc:docMk/>
          <pc:sldMk cId="2808059038" sldId="1058"/>
        </pc:sldMkLst>
      </pc:sldChg>
      <pc:sldChg chg="del">
        <pc:chgData name="TOMMASINI ALBERTO" userId="8c013d22-ceb2-4014-ae73-ac062752c54f" providerId="ADAL" clId="{7B648A43-9DC0-4722-B9CA-0E718B52FA4A}" dt="2026-03-07T09:17:34.642" v="0" actId="47"/>
        <pc:sldMkLst>
          <pc:docMk/>
          <pc:sldMk cId="2540808089" sldId="1059"/>
        </pc:sldMkLst>
      </pc:sldChg>
      <pc:sldChg chg="del">
        <pc:chgData name="TOMMASINI ALBERTO" userId="8c013d22-ceb2-4014-ae73-ac062752c54f" providerId="ADAL" clId="{7B648A43-9DC0-4722-B9CA-0E718B52FA4A}" dt="2026-03-07T09:17:34.642" v="0" actId="47"/>
        <pc:sldMkLst>
          <pc:docMk/>
          <pc:sldMk cId="3539043380" sldId="1061"/>
        </pc:sldMkLst>
      </pc:sldChg>
      <pc:sldChg chg="del">
        <pc:chgData name="TOMMASINI ALBERTO" userId="8c013d22-ceb2-4014-ae73-ac062752c54f" providerId="ADAL" clId="{7B648A43-9DC0-4722-B9CA-0E718B52FA4A}" dt="2026-03-07T09:17:34.642" v="0" actId="47"/>
        <pc:sldMkLst>
          <pc:docMk/>
          <pc:sldMk cId="1847825417" sldId="1062"/>
        </pc:sldMkLst>
      </pc:sldChg>
      <pc:sldChg chg="del">
        <pc:chgData name="TOMMASINI ALBERTO" userId="8c013d22-ceb2-4014-ae73-ac062752c54f" providerId="ADAL" clId="{7B648A43-9DC0-4722-B9CA-0E718B52FA4A}" dt="2026-03-07T09:17:34.642" v="0" actId="47"/>
        <pc:sldMkLst>
          <pc:docMk/>
          <pc:sldMk cId="3139313369" sldId="1063"/>
        </pc:sldMkLst>
      </pc:sldChg>
      <pc:sldChg chg="del">
        <pc:chgData name="TOMMASINI ALBERTO" userId="8c013d22-ceb2-4014-ae73-ac062752c54f" providerId="ADAL" clId="{7B648A43-9DC0-4722-B9CA-0E718B52FA4A}" dt="2026-03-07T09:17:34.642" v="0" actId="47"/>
        <pc:sldMkLst>
          <pc:docMk/>
          <pc:sldMk cId="3805823948" sldId="1064"/>
        </pc:sldMkLst>
      </pc:sldChg>
      <pc:sldChg chg="del">
        <pc:chgData name="TOMMASINI ALBERTO" userId="8c013d22-ceb2-4014-ae73-ac062752c54f" providerId="ADAL" clId="{7B648A43-9DC0-4722-B9CA-0E718B52FA4A}" dt="2026-03-07T09:17:34.642" v="0" actId="47"/>
        <pc:sldMkLst>
          <pc:docMk/>
          <pc:sldMk cId="1424260665" sldId="1065"/>
        </pc:sldMkLst>
      </pc:sldChg>
      <pc:sldChg chg="del">
        <pc:chgData name="TOMMASINI ALBERTO" userId="8c013d22-ceb2-4014-ae73-ac062752c54f" providerId="ADAL" clId="{7B648A43-9DC0-4722-B9CA-0E718B52FA4A}" dt="2026-03-07T09:17:34.642" v="0" actId="47"/>
        <pc:sldMkLst>
          <pc:docMk/>
          <pc:sldMk cId="3310139159" sldId="1066"/>
        </pc:sldMkLst>
      </pc:sldChg>
      <pc:sldChg chg="del">
        <pc:chgData name="TOMMASINI ALBERTO" userId="8c013d22-ceb2-4014-ae73-ac062752c54f" providerId="ADAL" clId="{7B648A43-9DC0-4722-B9CA-0E718B52FA4A}" dt="2026-03-07T09:17:34.642" v="0" actId="47"/>
        <pc:sldMkLst>
          <pc:docMk/>
          <pc:sldMk cId="1751833806" sldId="1067"/>
        </pc:sldMkLst>
      </pc:sldChg>
      <pc:sldChg chg="del">
        <pc:chgData name="TOMMASINI ALBERTO" userId="8c013d22-ceb2-4014-ae73-ac062752c54f" providerId="ADAL" clId="{7B648A43-9DC0-4722-B9CA-0E718B52FA4A}" dt="2026-03-07T09:17:34.642" v="0" actId="47"/>
        <pc:sldMkLst>
          <pc:docMk/>
          <pc:sldMk cId="691204930" sldId="1073"/>
        </pc:sldMkLst>
      </pc:sldChg>
      <pc:sldChg chg="del">
        <pc:chgData name="TOMMASINI ALBERTO" userId="8c013d22-ceb2-4014-ae73-ac062752c54f" providerId="ADAL" clId="{7B648A43-9DC0-4722-B9CA-0E718B52FA4A}" dt="2026-03-07T09:17:34.642" v="0" actId="47"/>
        <pc:sldMkLst>
          <pc:docMk/>
          <pc:sldMk cId="3166159611" sldId="1074"/>
        </pc:sldMkLst>
      </pc:sldChg>
      <pc:sldChg chg="del">
        <pc:chgData name="TOMMASINI ALBERTO" userId="8c013d22-ceb2-4014-ae73-ac062752c54f" providerId="ADAL" clId="{7B648A43-9DC0-4722-B9CA-0E718B52FA4A}" dt="2026-03-07T09:17:34.642" v="0" actId="47"/>
        <pc:sldMkLst>
          <pc:docMk/>
          <pc:sldMk cId="3758891300" sldId="1076"/>
        </pc:sldMkLst>
      </pc:sldChg>
      <pc:sldChg chg="del">
        <pc:chgData name="TOMMASINI ALBERTO" userId="8c013d22-ceb2-4014-ae73-ac062752c54f" providerId="ADAL" clId="{7B648A43-9DC0-4722-B9CA-0E718B52FA4A}" dt="2026-03-07T09:17:34.642" v="0" actId="47"/>
        <pc:sldMkLst>
          <pc:docMk/>
          <pc:sldMk cId="2665596245" sldId="1077"/>
        </pc:sldMkLst>
      </pc:sldChg>
      <pc:sldChg chg="del">
        <pc:chgData name="TOMMASINI ALBERTO" userId="8c013d22-ceb2-4014-ae73-ac062752c54f" providerId="ADAL" clId="{7B648A43-9DC0-4722-B9CA-0E718B52FA4A}" dt="2026-03-07T09:17:34.642" v="0" actId="47"/>
        <pc:sldMkLst>
          <pc:docMk/>
          <pc:sldMk cId="514302901" sldId="1078"/>
        </pc:sldMkLst>
      </pc:sldChg>
      <pc:sldChg chg="del">
        <pc:chgData name="TOMMASINI ALBERTO" userId="8c013d22-ceb2-4014-ae73-ac062752c54f" providerId="ADAL" clId="{7B648A43-9DC0-4722-B9CA-0E718B52FA4A}" dt="2026-03-07T09:17:34.642" v="0" actId="47"/>
        <pc:sldMkLst>
          <pc:docMk/>
          <pc:sldMk cId="1685201939" sldId="1088"/>
        </pc:sldMkLst>
      </pc:sldChg>
      <pc:sldChg chg="del">
        <pc:chgData name="TOMMASINI ALBERTO" userId="8c013d22-ceb2-4014-ae73-ac062752c54f" providerId="ADAL" clId="{7B648A43-9DC0-4722-B9CA-0E718B52FA4A}" dt="2026-03-07T09:17:34.642" v="0" actId="47"/>
        <pc:sldMkLst>
          <pc:docMk/>
          <pc:sldMk cId="504056563" sldId="1091"/>
        </pc:sldMkLst>
      </pc:sldChg>
      <pc:sldChg chg="del">
        <pc:chgData name="TOMMASINI ALBERTO" userId="8c013d22-ceb2-4014-ae73-ac062752c54f" providerId="ADAL" clId="{7B648A43-9DC0-4722-B9CA-0E718B52FA4A}" dt="2026-03-07T09:17:34.642" v="0" actId="47"/>
        <pc:sldMkLst>
          <pc:docMk/>
          <pc:sldMk cId="3309890105" sldId="1092"/>
        </pc:sldMkLst>
      </pc:sldChg>
      <pc:sldChg chg="del">
        <pc:chgData name="TOMMASINI ALBERTO" userId="8c013d22-ceb2-4014-ae73-ac062752c54f" providerId="ADAL" clId="{7B648A43-9DC0-4722-B9CA-0E718B52FA4A}" dt="2026-03-07T09:17:34.642" v="0" actId="47"/>
        <pc:sldMkLst>
          <pc:docMk/>
          <pc:sldMk cId="1993907599" sldId="1094"/>
        </pc:sldMkLst>
      </pc:sldChg>
      <pc:sldChg chg="del">
        <pc:chgData name="TOMMASINI ALBERTO" userId="8c013d22-ceb2-4014-ae73-ac062752c54f" providerId="ADAL" clId="{7B648A43-9DC0-4722-B9CA-0E718B52FA4A}" dt="2026-03-07T09:17:34.642" v="0" actId="47"/>
        <pc:sldMkLst>
          <pc:docMk/>
          <pc:sldMk cId="2228360031" sldId="1100"/>
        </pc:sldMkLst>
      </pc:sldChg>
      <pc:sldChg chg="del">
        <pc:chgData name="TOMMASINI ALBERTO" userId="8c013d22-ceb2-4014-ae73-ac062752c54f" providerId="ADAL" clId="{7B648A43-9DC0-4722-B9CA-0E718B52FA4A}" dt="2026-03-07T09:17:34.642" v="0" actId="47"/>
        <pc:sldMkLst>
          <pc:docMk/>
          <pc:sldMk cId="2613768390" sldId="1101"/>
        </pc:sldMkLst>
      </pc:sldChg>
      <pc:sldChg chg="del">
        <pc:chgData name="TOMMASINI ALBERTO" userId="8c013d22-ceb2-4014-ae73-ac062752c54f" providerId="ADAL" clId="{7B648A43-9DC0-4722-B9CA-0E718B52FA4A}" dt="2026-03-07T09:17:34.642" v="0" actId="47"/>
        <pc:sldMkLst>
          <pc:docMk/>
          <pc:sldMk cId="1962557762" sldId="1103"/>
        </pc:sldMkLst>
      </pc:sldChg>
      <pc:sldChg chg="del">
        <pc:chgData name="TOMMASINI ALBERTO" userId="8c013d22-ceb2-4014-ae73-ac062752c54f" providerId="ADAL" clId="{7B648A43-9DC0-4722-B9CA-0E718B52FA4A}" dt="2026-03-07T09:17:34.642" v="0" actId="47"/>
        <pc:sldMkLst>
          <pc:docMk/>
          <pc:sldMk cId="2086083018" sldId="1105"/>
        </pc:sldMkLst>
      </pc:sldChg>
      <pc:sldChg chg="del">
        <pc:chgData name="TOMMASINI ALBERTO" userId="8c013d22-ceb2-4014-ae73-ac062752c54f" providerId="ADAL" clId="{7B648A43-9DC0-4722-B9CA-0E718B52FA4A}" dt="2026-03-07T09:17:34.642" v="0" actId="47"/>
        <pc:sldMkLst>
          <pc:docMk/>
          <pc:sldMk cId="129783222" sldId="1106"/>
        </pc:sldMkLst>
      </pc:sldChg>
      <pc:sldChg chg="del">
        <pc:chgData name="TOMMASINI ALBERTO" userId="8c013d22-ceb2-4014-ae73-ac062752c54f" providerId="ADAL" clId="{7B648A43-9DC0-4722-B9CA-0E718B52FA4A}" dt="2026-03-07T09:17:34.642" v="0" actId="47"/>
        <pc:sldMkLst>
          <pc:docMk/>
          <pc:sldMk cId="3154820395" sldId="1107"/>
        </pc:sldMkLst>
      </pc:sldChg>
      <pc:sldChg chg="del">
        <pc:chgData name="TOMMASINI ALBERTO" userId="8c013d22-ceb2-4014-ae73-ac062752c54f" providerId="ADAL" clId="{7B648A43-9DC0-4722-B9CA-0E718B52FA4A}" dt="2026-03-07T09:17:34.642" v="0" actId="47"/>
        <pc:sldMkLst>
          <pc:docMk/>
          <pc:sldMk cId="952799898" sldId="1109"/>
        </pc:sldMkLst>
      </pc:sldChg>
      <pc:sldChg chg="del">
        <pc:chgData name="TOMMASINI ALBERTO" userId="8c013d22-ceb2-4014-ae73-ac062752c54f" providerId="ADAL" clId="{7B648A43-9DC0-4722-B9CA-0E718B52FA4A}" dt="2026-03-07T09:17:34.642" v="0" actId="47"/>
        <pc:sldMkLst>
          <pc:docMk/>
          <pc:sldMk cId="3174963705" sldId="1132"/>
        </pc:sldMkLst>
      </pc:sldChg>
      <pc:sldChg chg="del">
        <pc:chgData name="TOMMASINI ALBERTO" userId="8c013d22-ceb2-4014-ae73-ac062752c54f" providerId="ADAL" clId="{7B648A43-9DC0-4722-B9CA-0E718B52FA4A}" dt="2026-03-07T09:17:34.642" v="0" actId="47"/>
        <pc:sldMkLst>
          <pc:docMk/>
          <pc:sldMk cId="282716208" sldId="1133"/>
        </pc:sldMkLst>
      </pc:sldChg>
      <pc:sldChg chg="del">
        <pc:chgData name="TOMMASINI ALBERTO" userId="8c013d22-ceb2-4014-ae73-ac062752c54f" providerId="ADAL" clId="{7B648A43-9DC0-4722-B9CA-0E718B52FA4A}" dt="2026-03-07T09:17:34.642" v="0" actId="47"/>
        <pc:sldMkLst>
          <pc:docMk/>
          <pc:sldMk cId="0" sldId="1134"/>
        </pc:sldMkLst>
      </pc:sldChg>
      <pc:sldChg chg="del">
        <pc:chgData name="TOMMASINI ALBERTO" userId="8c013d22-ceb2-4014-ae73-ac062752c54f" providerId="ADAL" clId="{7B648A43-9DC0-4722-B9CA-0E718B52FA4A}" dt="2026-03-07T09:17:34.642" v="0" actId="47"/>
        <pc:sldMkLst>
          <pc:docMk/>
          <pc:sldMk cId="1652116366" sldId="1136"/>
        </pc:sldMkLst>
      </pc:sldChg>
      <pc:sldChg chg="del">
        <pc:chgData name="TOMMASINI ALBERTO" userId="8c013d22-ceb2-4014-ae73-ac062752c54f" providerId="ADAL" clId="{7B648A43-9DC0-4722-B9CA-0E718B52FA4A}" dt="2026-03-07T09:17:34.642" v="0" actId="47"/>
        <pc:sldMkLst>
          <pc:docMk/>
          <pc:sldMk cId="1921182753" sldId="1137"/>
        </pc:sldMkLst>
      </pc:sldChg>
      <pc:sldChg chg="del">
        <pc:chgData name="TOMMASINI ALBERTO" userId="8c013d22-ceb2-4014-ae73-ac062752c54f" providerId="ADAL" clId="{7B648A43-9DC0-4722-B9CA-0E718B52FA4A}" dt="2026-03-07T09:17:34.642" v="0" actId="47"/>
        <pc:sldMkLst>
          <pc:docMk/>
          <pc:sldMk cId="1470274151" sldId="1138"/>
        </pc:sldMkLst>
      </pc:sldChg>
      <pc:sldChg chg="del">
        <pc:chgData name="TOMMASINI ALBERTO" userId="8c013d22-ceb2-4014-ae73-ac062752c54f" providerId="ADAL" clId="{7B648A43-9DC0-4722-B9CA-0E718B52FA4A}" dt="2026-03-07T09:17:34.642" v="0" actId="47"/>
        <pc:sldMkLst>
          <pc:docMk/>
          <pc:sldMk cId="1530366159" sldId="1139"/>
        </pc:sldMkLst>
      </pc:sldChg>
      <pc:sldChg chg="del">
        <pc:chgData name="TOMMASINI ALBERTO" userId="8c013d22-ceb2-4014-ae73-ac062752c54f" providerId="ADAL" clId="{7B648A43-9DC0-4722-B9CA-0E718B52FA4A}" dt="2026-03-07T09:17:34.642" v="0" actId="47"/>
        <pc:sldMkLst>
          <pc:docMk/>
          <pc:sldMk cId="1249388256" sldId="1141"/>
        </pc:sldMkLst>
      </pc:sldChg>
      <pc:sldChg chg="del">
        <pc:chgData name="TOMMASINI ALBERTO" userId="8c013d22-ceb2-4014-ae73-ac062752c54f" providerId="ADAL" clId="{7B648A43-9DC0-4722-B9CA-0E718B52FA4A}" dt="2026-03-07T09:17:34.642" v="0" actId="47"/>
        <pc:sldMkLst>
          <pc:docMk/>
          <pc:sldMk cId="3531873238" sldId="1146"/>
        </pc:sldMkLst>
      </pc:sldChg>
      <pc:sldChg chg="del">
        <pc:chgData name="TOMMASINI ALBERTO" userId="8c013d22-ceb2-4014-ae73-ac062752c54f" providerId="ADAL" clId="{7B648A43-9DC0-4722-B9CA-0E718B52FA4A}" dt="2026-03-07T09:17:34.642" v="0" actId="47"/>
        <pc:sldMkLst>
          <pc:docMk/>
          <pc:sldMk cId="3272436581" sldId="1149"/>
        </pc:sldMkLst>
      </pc:sldChg>
      <pc:sldChg chg="del">
        <pc:chgData name="TOMMASINI ALBERTO" userId="8c013d22-ceb2-4014-ae73-ac062752c54f" providerId="ADAL" clId="{7B648A43-9DC0-4722-B9CA-0E718B52FA4A}" dt="2026-03-07T09:17:34.642" v="0" actId="47"/>
        <pc:sldMkLst>
          <pc:docMk/>
          <pc:sldMk cId="3477686855" sldId="1185"/>
        </pc:sldMkLst>
      </pc:sldChg>
      <pc:sldChg chg="del">
        <pc:chgData name="TOMMASINI ALBERTO" userId="8c013d22-ceb2-4014-ae73-ac062752c54f" providerId="ADAL" clId="{7B648A43-9DC0-4722-B9CA-0E718B52FA4A}" dt="2026-03-07T09:17:34.642" v="0" actId="47"/>
        <pc:sldMkLst>
          <pc:docMk/>
          <pc:sldMk cId="435413942" sldId="1186"/>
        </pc:sldMkLst>
      </pc:sldChg>
      <pc:sldChg chg="del">
        <pc:chgData name="TOMMASINI ALBERTO" userId="8c013d22-ceb2-4014-ae73-ac062752c54f" providerId="ADAL" clId="{7B648A43-9DC0-4722-B9CA-0E718B52FA4A}" dt="2026-03-07T09:17:34.642" v="0" actId="47"/>
        <pc:sldMkLst>
          <pc:docMk/>
          <pc:sldMk cId="1781082093" sldId="1187"/>
        </pc:sldMkLst>
      </pc:sldChg>
      <pc:sldChg chg="del">
        <pc:chgData name="TOMMASINI ALBERTO" userId="8c013d22-ceb2-4014-ae73-ac062752c54f" providerId="ADAL" clId="{7B648A43-9DC0-4722-B9CA-0E718B52FA4A}" dt="2026-03-07T09:17:34.642" v="0" actId="47"/>
        <pc:sldMkLst>
          <pc:docMk/>
          <pc:sldMk cId="1579648682" sldId="1188"/>
        </pc:sldMkLst>
      </pc:sldChg>
      <pc:sldChg chg="del">
        <pc:chgData name="TOMMASINI ALBERTO" userId="8c013d22-ceb2-4014-ae73-ac062752c54f" providerId="ADAL" clId="{7B648A43-9DC0-4722-B9CA-0E718B52FA4A}" dt="2026-03-07T09:17:34.642" v="0" actId="47"/>
        <pc:sldMkLst>
          <pc:docMk/>
          <pc:sldMk cId="3155047778" sldId="1189"/>
        </pc:sldMkLst>
      </pc:sldChg>
      <pc:sldChg chg="del">
        <pc:chgData name="TOMMASINI ALBERTO" userId="8c013d22-ceb2-4014-ae73-ac062752c54f" providerId="ADAL" clId="{7B648A43-9DC0-4722-B9CA-0E718B52FA4A}" dt="2026-03-07T09:17:34.642" v="0" actId="47"/>
        <pc:sldMkLst>
          <pc:docMk/>
          <pc:sldMk cId="1397196789" sldId="1190"/>
        </pc:sldMkLst>
      </pc:sldChg>
      <pc:sldChg chg="del">
        <pc:chgData name="TOMMASINI ALBERTO" userId="8c013d22-ceb2-4014-ae73-ac062752c54f" providerId="ADAL" clId="{7B648A43-9DC0-4722-B9CA-0E718B52FA4A}" dt="2026-03-07T09:17:34.642" v="0" actId="47"/>
        <pc:sldMkLst>
          <pc:docMk/>
          <pc:sldMk cId="3754144625" sldId="11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B457C-BFDD-48CD-8ECD-CBDDBC2D4E1E}" type="datetimeFigureOut">
              <a:rPr lang="it-IT" smtClean="0"/>
              <a:t>07/03/2026</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D3972-1BAF-4870-8D69-05E9CA4EEE3F}" type="slidenum">
              <a:rPr lang="it-IT" smtClean="0"/>
              <a:t>‹#›</a:t>
            </a:fld>
            <a:endParaRPr lang="it-IT"/>
          </a:p>
        </p:txBody>
      </p:sp>
    </p:spTree>
    <p:extLst>
      <p:ext uri="{BB962C8B-B14F-4D97-AF65-F5344CB8AC3E}">
        <p14:creationId xmlns:p14="http://schemas.microsoft.com/office/powerpoint/2010/main" val="9696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 tessuto necrotico e/o devitalizzato; </a:t>
            </a:r>
          </a:p>
        </p:txBody>
      </p:sp>
      <p:sp>
        <p:nvSpPr>
          <p:cNvPr id="4" name="Slide Number Placeholder 3"/>
          <p:cNvSpPr>
            <a:spLocks noGrp="1"/>
          </p:cNvSpPr>
          <p:nvPr>
            <p:ph type="sldNum" sz="quarter" idx="5"/>
          </p:nvPr>
        </p:nvSpPr>
        <p:spPr/>
        <p:txBody>
          <a:bodyPr/>
          <a:lstStyle/>
          <a:p>
            <a:fld id="{E56D3972-1BAF-4870-8D69-05E9CA4EEE3F}" type="slidenum">
              <a:rPr lang="it-IT" smtClean="0"/>
              <a:t>16</a:t>
            </a:fld>
            <a:endParaRPr lang="it-IT"/>
          </a:p>
        </p:txBody>
      </p:sp>
    </p:spTree>
    <p:extLst>
      <p:ext uri="{BB962C8B-B14F-4D97-AF65-F5344CB8AC3E}">
        <p14:creationId xmlns:p14="http://schemas.microsoft.com/office/powerpoint/2010/main" val="421504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Earlysplit</a:t>
            </a:r>
            <a:r>
              <a:rPr lang="it-IT" dirty="0"/>
              <a:t> </a:t>
            </a:r>
            <a:r>
              <a:rPr lang="it-IT" dirty="0" err="1"/>
              <a:t>thicknessskingrafting</a:t>
            </a:r>
            <a:r>
              <a:rPr lang="it-IT" dirty="0"/>
              <a:t>(STSG)</a:t>
            </a:r>
            <a:r>
              <a:rPr lang="it-IT" dirty="0" err="1"/>
              <a:t>wasusedinthreeofthechildren,duetodeepburnswithno</a:t>
            </a:r>
            <a:r>
              <a:rPr lang="it-IT" dirty="0"/>
              <a:t> chanceofspontaneoushealing,asassessedafterenzymaticdebridement.Theskingrafting </a:t>
            </a:r>
            <a:r>
              <a:rPr lang="it-IT" dirty="0" err="1"/>
              <a:t>wasperformedthedayaftertheNexobrid®application</a:t>
            </a:r>
            <a:r>
              <a:rPr lang="it-IT" dirty="0"/>
              <a:t>. </a:t>
            </a:r>
            <a:r>
              <a:rPr lang="it-IT" dirty="0" err="1"/>
              <a:t>Intheotherninepatients,various</a:t>
            </a:r>
            <a:r>
              <a:rPr lang="it-IT" dirty="0"/>
              <a:t> typesofspecialistdressingswereusedinthepostenzymaticdebridementwoundcare,to </a:t>
            </a:r>
            <a:r>
              <a:rPr lang="it-IT" dirty="0" err="1"/>
              <a:t>promoteepithelialization.Weusedsyntheticskinsubstitute</a:t>
            </a:r>
            <a:r>
              <a:rPr lang="it-IT" dirty="0"/>
              <a:t>(</a:t>
            </a:r>
            <a:r>
              <a:rPr lang="it-IT" dirty="0" err="1"/>
              <a:t>Suprathel</a:t>
            </a:r>
            <a:r>
              <a:rPr lang="it-IT" dirty="0"/>
              <a:t>®),</a:t>
            </a:r>
            <a:r>
              <a:rPr lang="it-IT" dirty="0" err="1"/>
              <a:t>paraffintullegras</a:t>
            </a:r>
            <a:r>
              <a:rPr lang="it-IT" dirty="0"/>
              <a:t> </a:t>
            </a:r>
            <a:r>
              <a:rPr lang="it-IT" dirty="0" err="1"/>
              <a:t>dressing</a:t>
            </a:r>
            <a:r>
              <a:rPr lang="it-IT" dirty="0"/>
              <a:t>(</a:t>
            </a:r>
            <a:r>
              <a:rPr lang="it-IT" dirty="0" err="1"/>
              <a:t>Jelonet</a:t>
            </a:r>
            <a:r>
              <a:rPr lang="it-IT" dirty="0"/>
              <a:t>®),</a:t>
            </a:r>
            <a:r>
              <a:rPr lang="it-IT" dirty="0" err="1"/>
              <a:t>woundgelwithpolyhexamethylenebiguanideandbetaine</a:t>
            </a:r>
            <a:r>
              <a:rPr lang="it-IT" dirty="0"/>
              <a:t>(</a:t>
            </a:r>
            <a:r>
              <a:rPr lang="it-IT" dirty="0" err="1"/>
              <a:t>Prontosan</a:t>
            </a:r>
            <a:r>
              <a:rPr lang="it-IT" dirty="0"/>
              <a:t>® Gel)</a:t>
            </a:r>
            <a:r>
              <a:rPr lang="it-IT" dirty="0" err="1"/>
              <a:t>andsiliconenetdressings</a:t>
            </a:r>
            <a:r>
              <a:rPr lang="it-IT" dirty="0"/>
              <a:t>(</a:t>
            </a:r>
            <a:r>
              <a:rPr lang="it-IT" dirty="0" err="1"/>
              <a:t>Mepithel</a:t>
            </a:r>
            <a:r>
              <a:rPr lang="it-IT" dirty="0"/>
              <a:t>®), </a:t>
            </a:r>
            <a:r>
              <a:rPr lang="it-IT" dirty="0" err="1"/>
              <a:t>invariousconfigurations</a:t>
            </a:r>
            <a:r>
              <a:rPr lang="it-IT" dirty="0"/>
              <a:t>.</a:t>
            </a:r>
          </a:p>
        </p:txBody>
      </p:sp>
      <p:sp>
        <p:nvSpPr>
          <p:cNvPr id="4" name="Slide Number Placeholder 3"/>
          <p:cNvSpPr>
            <a:spLocks noGrp="1"/>
          </p:cNvSpPr>
          <p:nvPr>
            <p:ph type="sldNum" sz="quarter" idx="5"/>
          </p:nvPr>
        </p:nvSpPr>
        <p:spPr/>
        <p:txBody>
          <a:bodyPr/>
          <a:lstStyle/>
          <a:p>
            <a:fld id="{E56D3972-1BAF-4870-8D69-05E9CA4EEE3F}" type="slidenum">
              <a:rPr lang="it-IT" smtClean="0"/>
              <a:t>19</a:t>
            </a:fld>
            <a:endParaRPr lang="it-IT"/>
          </a:p>
        </p:txBody>
      </p:sp>
    </p:spTree>
    <p:extLst>
      <p:ext uri="{BB962C8B-B14F-4D97-AF65-F5344CB8AC3E}">
        <p14:creationId xmlns:p14="http://schemas.microsoft.com/office/powerpoint/2010/main" val="211250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0340D-EBD2-253C-B3FD-79BCA2532570}"/>
            </a:ext>
          </a:extLst>
        </p:cNvPr>
        <p:cNvGrpSpPr/>
        <p:nvPr/>
      </p:nvGrpSpPr>
      <p:grpSpPr>
        <a:xfrm>
          <a:off x="0" y="0"/>
          <a:ext cx="0" cy="0"/>
          <a:chOff x="0" y="0"/>
          <a:chExt cx="0" cy="0"/>
        </a:xfrm>
      </p:grpSpPr>
      <p:sp>
        <p:nvSpPr>
          <p:cNvPr id="52225" name="Rectangle 7">
            <a:extLst>
              <a:ext uri="{FF2B5EF4-FFF2-40B4-BE49-F238E27FC236}">
                <a16:creationId xmlns:a16="http://schemas.microsoft.com/office/drawing/2014/main" id="{5602DEC2-BB54-D8D8-9B6A-5F6E50556C6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02320-7C4B-4A4A-9C8B-88D2EA26B9C9}" type="slidenum">
              <a:rPr lang="en-US" altLang="en-US" sz="1200">
                <a:solidFill>
                  <a:srgbClr val="000000"/>
                </a:solidFill>
                <a:latin typeface="Times" panose="02020603050405020304" pitchFamily="18" charset="0"/>
              </a:rPr>
              <a:pPr/>
              <a:t>20</a:t>
            </a:fld>
            <a:endParaRPr lang="en-US" altLang="en-US" sz="1200">
              <a:solidFill>
                <a:srgbClr val="000000"/>
              </a:solidFill>
              <a:latin typeface="Times" panose="02020603050405020304" pitchFamily="18" charset="0"/>
            </a:endParaRPr>
          </a:p>
        </p:txBody>
      </p:sp>
      <p:sp>
        <p:nvSpPr>
          <p:cNvPr id="52226" name="Rectangle 7">
            <a:extLst>
              <a:ext uri="{FF2B5EF4-FFF2-40B4-BE49-F238E27FC236}">
                <a16:creationId xmlns:a16="http://schemas.microsoft.com/office/drawing/2014/main" id="{20E65A12-7F7A-C7EA-66D5-657228CE712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2D2782B-2D6C-49EE-9B5A-A42B618A6351}" type="slidenum">
              <a:rPr lang="en-US" altLang="en-US" sz="1200">
                <a:solidFill>
                  <a:srgbClr val="000000"/>
                </a:solidFill>
                <a:latin typeface="Times" panose="02020603050405020304" pitchFamily="18" charset="0"/>
              </a:rPr>
              <a:pPr algn="r"/>
              <a:t>20</a:t>
            </a:fld>
            <a:endParaRPr lang="en-US" altLang="en-US" sz="1200">
              <a:solidFill>
                <a:srgbClr val="000000"/>
              </a:solidFill>
              <a:latin typeface="Times" panose="02020603050405020304" pitchFamily="18" charset="0"/>
            </a:endParaRPr>
          </a:p>
        </p:txBody>
      </p:sp>
      <p:sp>
        <p:nvSpPr>
          <p:cNvPr id="52227" name="Rectangle 2">
            <a:extLst>
              <a:ext uri="{FF2B5EF4-FFF2-40B4-BE49-F238E27FC236}">
                <a16:creationId xmlns:a16="http://schemas.microsoft.com/office/drawing/2014/main" id="{30DDBCD6-7E74-83DC-4C38-B01FAE253812}"/>
              </a:ext>
            </a:extLst>
          </p:cNvPr>
          <p:cNvSpPr>
            <a:spLocks noGrp="1" noRot="1" noChangeAspect="1" noChangeArrowheads="1" noTextEdit="1"/>
          </p:cNvSpPr>
          <p:nvPr>
            <p:ph type="sldImg"/>
          </p:nvPr>
        </p:nvSpPr>
        <p:spPr>
          <a:solidFill>
            <a:srgbClr val="FFFFFF"/>
          </a:solidFill>
          <a:ln/>
        </p:spPr>
      </p:sp>
      <p:sp>
        <p:nvSpPr>
          <p:cNvPr id="52228" name="Rectangle 3">
            <a:extLst>
              <a:ext uri="{FF2B5EF4-FFF2-40B4-BE49-F238E27FC236}">
                <a16:creationId xmlns:a16="http://schemas.microsoft.com/office/drawing/2014/main" id="{74385131-1D02-16B5-1458-13EB4A033C0F}"/>
              </a:ext>
            </a:extLst>
          </p:cNvPr>
          <p:cNvSpPr>
            <a:spLocks noGrp="1"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it-IT" altLang="it-IT"/>
          </a:p>
        </p:txBody>
      </p:sp>
    </p:spTree>
    <p:extLst>
      <p:ext uri="{BB962C8B-B14F-4D97-AF65-F5344CB8AC3E}">
        <p14:creationId xmlns:p14="http://schemas.microsoft.com/office/powerpoint/2010/main" val="8094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262C-ED3E-4EB6-B9A1-516817463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1E6D5C9D-94F2-49DD-8409-FB4B44BFE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15CCC023-129F-4845-9131-E47BE8DF6AB3}"/>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5447A9CE-7F25-44FD-A150-3886F1F3254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1715EA3-A78B-48C5-9AE5-07E89C151A26}"/>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146512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E883-27EA-4FF9-94D5-07DC3A9B927B}"/>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F4DDB27E-8C75-4427-B14A-0C38206CCE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B739C496-B303-4C35-B5A0-AE71F3C9DC1D}"/>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B961E00C-9266-4F41-8D5F-95511E4B8F9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E27CA02-3611-420B-B740-1C49477CD76E}"/>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104634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C1974-1395-4428-AFFB-6558133085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48DAE611-3F67-43F3-A0FE-26A8BC00C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7118EED-6A96-496D-BFA6-2798597D8EE9}"/>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370DB7A5-10B5-4636-AADD-42DFC9F64DB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6DF7D10-AFC2-45B0-A47F-5377F97705F8}"/>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405483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07CE-A28A-4E76-9F3C-7B3AADCF5664}"/>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D85453A-0BEE-4AE8-978E-24F4A504B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AE54A8DD-C761-49D4-B1D3-985E1379F352}"/>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1EB9EEB0-5914-42FE-BEDE-D23D15CB7A4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945610E-8056-4812-9150-CE5B57B1992E}"/>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159333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0304-FE3D-4242-B10C-8C9B98D35C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016F44C9-B021-4053-AA20-444AA16EB9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B60809-C831-4F47-AB61-E860EA063662}"/>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0A7729C5-844C-46D0-9015-C745A02BFF7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D271FB0-2077-49A9-A79D-9082FCEE36F4}"/>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282368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27F3-E3A2-488E-B15A-297605ADC5C2}"/>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0C5127A-93C7-4936-8CFD-85AEC241B9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F9B6582F-03D9-452C-8FFC-57DE3427DB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E6BBB572-B33A-4ED1-902A-D7C67A37F985}"/>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6" name="Footer Placeholder 5">
            <a:extLst>
              <a:ext uri="{FF2B5EF4-FFF2-40B4-BE49-F238E27FC236}">
                <a16:creationId xmlns:a16="http://schemas.microsoft.com/office/drawing/2014/main" id="{B27D17F3-64B8-424A-BA89-8713CD62740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FB44BBA0-B489-40A7-885A-DD20B8FA7931}"/>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363239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26D2-84FA-4039-83A0-7598E705FB96}"/>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8ECB3B6-A693-47E1-AE44-11FB21B52E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2C975F-C2D5-4CD3-B17F-25F0123AD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E75D1673-D909-4CE2-9882-FE0012E1D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00C96-F6D0-4EBB-A67F-AAE46E8184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6A0ADCCB-25DE-4826-8E6A-FEFFC82A2B93}"/>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8" name="Footer Placeholder 7">
            <a:extLst>
              <a:ext uri="{FF2B5EF4-FFF2-40B4-BE49-F238E27FC236}">
                <a16:creationId xmlns:a16="http://schemas.microsoft.com/office/drawing/2014/main" id="{C749DDEB-8500-49C2-9328-1A918CD2EE1F}"/>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3C488531-5FA5-455D-A8E0-A078BEAB8D5A}"/>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20422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2A57-44B7-47F8-8E5F-5F145D9D90A3}"/>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C9C3E17E-96DC-4F76-8DA7-5A69EF620E19}"/>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4" name="Footer Placeholder 3">
            <a:extLst>
              <a:ext uri="{FF2B5EF4-FFF2-40B4-BE49-F238E27FC236}">
                <a16:creationId xmlns:a16="http://schemas.microsoft.com/office/drawing/2014/main" id="{3E6C667A-0EF9-456A-A353-549360FCF7BA}"/>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D59D2AE2-9DD0-4FB7-BB72-A21D3A8ACEDB}"/>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138420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3EFBD-E07E-4750-BEC1-63B88B5AE010}"/>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3" name="Footer Placeholder 2">
            <a:extLst>
              <a:ext uri="{FF2B5EF4-FFF2-40B4-BE49-F238E27FC236}">
                <a16:creationId xmlns:a16="http://schemas.microsoft.com/office/drawing/2014/main" id="{4296E8B7-9C36-45F4-829B-16D4E241A130}"/>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5AF8FE94-AE16-4407-83C1-BB2CBCC09F8E}"/>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16663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E90A-EAEB-4BF3-A283-9EBAE2E69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D6C0DE45-B9EF-4E5F-8DD7-06A1A97653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E699F6AF-BF9B-4740-8200-4232E067A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996B4-8126-4DB8-BA4B-B6F6F203CF07}"/>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6" name="Footer Placeholder 5">
            <a:extLst>
              <a:ext uri="{FF2B5EF4-FFF2-40B4-BE49-F238E27FC236}">
                <a16:creationId xmlns:a16="http://schemas.microsoft.com/office/drawing/2014/main" id="{E45A8AA5-5492-4051-AACC-903A5557B3CB}"/>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F3BFD5A9-05E3-4FEF-AF6C-F221365E2926}"/>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279189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1A64-A256-4A0D-BAD5-8F19E8DB47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DD5108C0-8887-4158-ABE6-458FF2CBF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9F229FE7-FFF0-4446-B6ED-AACE87203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C77890-BC79-4DFD-907A-F055FF2C4025}"/>
              </a:ext>
            </a:extLst>
          </p:cNvPr>
          <p:cNvSpPr>
            <a:spLocks noGrp="1"/>
          </p:cNvSpPr>
          <p:nvPr>
            <p:ph type="dt" sz="half" idx="10"/>
          </p:nvPr>
        </p:nvSpPr>
        <p:spPr/>
        <p:txBody>
          <a:bodyPr/>
          <a:lstStyle/>
          <a:p>
            <a:fld id="{A0B33E83-5B70-478A-811F-D68EF46544F0}" type="datetimeFigureOut">
              <a:rPr lang="it-IT" smtClean="0"/>
              <a:t>07/03/2026</a:t>
            </a:fld>
            <a:endParaRPr lang="it-IT"/>
          </a:p>
        </p:txBody>
      </p:sp>
      <p:sp>
        <p:nvSpPr>
          <p:cNvPr id="6" name="Footer Placeholder 5">
            <a:extLst>
              <a:ext uri="{FF2B5EF4-FFF2-40B4-BE49-F238E27FC236}">
                <a16:creationId xmlns:a16="http://schemas.microsoft.com/office/drawing/2014/main" id="{E8584AA8-A2DD-439D-AB01-1745BE0D1CAB}"/>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40212BE5-4667-4A65-9766-DDCF606447FC}"/>
              </a:ext>
            </a:extLst>
          </p:cNvPr>
          <p:cNvSpPr>
            <a:spLocks noGrp="1"/>
          </p:cNvSpPr>
          <p:nvPr>
            <p:ph type="sldNum" sz="quarter" idx="12"/>
          </p:nvPr>
        </p:nvSpPr>
        <p:spPr/>
        <p:txBody>
          <a:bodyPr/>
          <a:lstStyle/>
          <a:p>
            <a:fld id="{C4E3D03F-1C1C-44C3-AC98-472873C54907}" type="slidenum">
              <a:rPr lang="it-IT" smtClean="0"/>
              <a:t>‹#›</a:t>
            </a:fld>
            <a:endParaRPr lang="it-IT"/>
          </a:p>
        </p:txBody>
      </p:sp>
    </p:spTree>
    <p:extLst>
      <p:ext uri="{BB962C8B-B14F-4D97-AF65-F5344CB8AC3E}">
        <p14:creationId xmlns:p14="http://schemas.microsoft.com/office/powerpoint/2010/main" val="329031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C4D6E4-55BA-4759-8E16-845139665E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8A42052D-1DEA-41CE-8F20-4F78A844E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776D6B5-728B-402A-8C13-A20A5625D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33E83-5B70-478A-811F-D68EF46544F0}" type="datetimeFigureOut">
              <a:rPr lang="it-IT" smtClean="0"/>
              <a:t>07/03/2026</a:t>
            </a:fld>
            <a:endParaRPr lang="it-IT"/>
          </a:p>
        </p:txBody>
      </p:sp>
      <p:sp>
        <p:nvSpPr>
          <p:cNvPr id="5" name="Footer Placeholder 4">
            <a:extLst>
              <a:ext uri="{FF2B5EF4-FFF2-40B4-BE49-F238E27FC236}">
                <a16:creationId xmlns:a16="http://schemas.microsoft.com/office/drawing/2014/main" id="{6993A8FD-C903-4A89-8E3B-F97652A5E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1B6477CF-C2CB-47D4-AA2B-2815B088D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3D03F-1C1C-44C3-AC98-472873C54907}" type="slidenum">
              <a:rPr lang="it-IT" smtClean="0"/>
              <a:t>‹#›</a:t>
            </a:fld>
            <a:endParaRPr lang="it-IT"/>
          </a:p>
        </p:txBody>
      </p:sp>
    </p:spTree>
    <p:extLst>
      <p:ext uri="{BB962C8B-B14F-4D97-AF65-F5344CB8AC3E}">
        <p14:creationId xmlns:p14="http://schemas.microsoft.com/office/powerpoint/2010/main" val="3813208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ilpersil.wordpress.com/2015/04/02/manzo-allananas/"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abebooks.it/ricerca-libro/autore/kamal-vinay/"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6D9F7-CD18-4A61-BC7D-896374CFBBEC}"/>
              </a:ext>
            </a:extLst>
          </p:cNvPr>
          <p:cNvSpPr txBox="1"/>
          <p:nvPr/>
        </p:nvSpPr>
        <p:spPr>
          <a:xfrm>
            <a:off x="1098839" y="698951"/>
            <a:ext cx="9923388" cy="1200329"/>
          </a:xfrm>
          <a:prstGeom prst="rect">
            <a:avLst/>
          </a:prstGeom>
          <a:noFill/>
        </p:spPr>
        <p:txBody>
          <a:bodyPr wrap="square" rtlCol="0">
            <a:spAutoFit/>
          </a:bodyPr>
          <a:lstStyle/>
          <a:p>
            <a:pPr algn="ctr"/>
            <a:r>
              <a:rPr lang="en-US" sz="7200" b="1" dirty="0">
                <a:solidFill>
                  <a:srgbClr val="00B050"/>
                </a:solidFill>
              </a:rPr>
              <a:t>PATOLOGIA GENERALE</a:t>
            </a:r>
          </a:p>
        </p:txBody>
      </p:sp>
      <p:pic>
        <p:nvPicPr>
          <p:cNvPr id="6" name="Picture 6" descr="logo burlo_colore">
            <a:extLst>
              <a:ext uri="{FF2B5EF4-FFF2-40B4-BE49-F238E27FC236}">
                <a16:creationId xmlns:a16="http://schemas.microsoft.com/office/drawing/2014/main" id="{19B7DFD1-790C-352F-8B56-504BA01E0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43" y="5437819"/>
            <a:ext cx="3289797" cy="109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AFE7B1A-F206-A51F-84FA-CAA2F672A1B9}"/>
              </a:ext>
            </a:extLst>
          </p:cNvPr>
          <p:cNvSpPr txBox="1"/>
          <p:nvPr/>
        </p:nvSpPr>
        <p:spPr>
          <a:xfrm>
            <a:off x="4716594" y="4495803"/>
            <a:ext cx="1947649" cy="369332"/>
          </a:xfrm>
          <a:prstGeom prst="rect">
            <a:avLst/>
          </a:prstGeom>
          <a:noFill/>
        </p:spPr>
        <p:txBody>
          <a:bodyPr wrap="none" rtlCol="0">
            <a:spAutoFit/>
          </a:bodyPr>
          <a:lstStyle/>
          <a:p>
            <a:r>
              <a:rPr lang="en-GB" dirty="0"/>
              <a:t>Alberto Tommasini</a:t>
            </a:r>
          </a:p>
        </p:txBody>
      </p:sp>
      <p:pic>
        <p:nvPicPr>
          <p:cNvPr id="8" name="Picture 2" descr="Università degli studi di Trieste">
            <a:extLst>
              <a:ext uri="{FF2B5EF4-FFF2-40B4-BE49-F238E27FC236}">
                <a16:creationId xmlns:a16="http://schemas.microsoft.com/office/drawing/2014/main" id="{D57E5811-6619-CEEC-3DEE-86FF48CC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400" y="5395861"/>
            <a:ext cx="6254827" cy="109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99962E-512C-81F3-867F-47AD19F44029}"/>
              </a:ext>
            </a:extLst>
          </p:cNvPr>
          <p:cNvPicPr>
            <a:picLocks noChangeAspect="1"/>
          </p:cNvPicPr>
          <p:nvPr/>
        </p:nvPicPr>
        <p:blipFill>
          <a:blip r:embed="rId4"/>
          <a:stretch>
            <a:fillRect/>
          </a:stretch>
        </p:blipFill>
        <p:spPr>
          <a:xfrm>
            <a:off x="4425614" y="5371364"/>
            <a:ext cx="142283" cy="1144729"/>
          </a:xfrm>
          <a:prstGeom prst="rect">
            <a:avLst/>
          </a:prstGeom>
        </p:spPr>
      </p:pic>
      <p:cxnSp>
        <p:nvCxnSpPr>
          <p:cNvPr id="10" name="Straight Connector 9">
            <a:extLst>
              <a:ext uri="{FF2B5EF4-FFF2-40B4-BE49-F238E27FC236}">
                <a16:creationId xmlns:a16="http://schemas.microsoft.com/office/drawing/2014/main" id="{2D26ACCA-26B7-84E5-A28E-8D566FAFE8C3}"/>
              </a:ext>
            </a:extLst>
          </p:cNvPr>
          <p:cNvCxnSpPr/>
          <p:nvPr/>
        </p:nvCxnSpPr>
        <p:spPr>
          <a:xfrm>
            <a:off x="322259" y="5118249"/>
            <a:ext cx="11640065" cy="0"/>
          </a:xfrm>
          <a:prstGeom prst="line">
            <a:avLst/>
          </a:prstGeom>
          <a:ln w="28575">
            <a:solidFill>
              <a:srgbClr val="556C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08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9641F1-E0A9-7A9E-8D6F-CC0CC265C03A}"/>
              </a:ext>
            </a:extLst>
          </p:cNvPr>
          <p:cNvPicPr>
            <a:picLocks noChangeAspect="1"/>
          </p:cNvPicPr>
          <p:nvPr/>
        </p:nvPicPr>
        <p:blipFill>
          <a:blip r:embed="rId2"/>
          <a:stretch>
            <a:fillRect/>
          </a:stretch>
        </p:blipFill>
        <p:spPr>
          <a:xfrm>
            <a:off x="6367997" y="1103986"/>
            <a:ext cx="5501686" cy="4165438"/>
          </a:xfrm>
          <a:prstGeom prst="rect">
            <a:avLst/>
          </a:prstGeom>
        </p:spPr>
      </p:pic>
      <p:sp>
        <p:nvSpPr>
          <p:cNvPr id="3" name="TextBox 2">
            <a:extLst>
              <a:ext uri="{FF2B5EF4-FFF2-40B4-BE49-F238E27FC236}">
                <a16:creationId xmlns:a16="http://schemas.microsoft.com/office/drawing/2014/main" id="{F060FFE6-F84E-203D-7E9A-828EDB0DDBD6}"/>
              </a:ext>
            </a:extLst>
          </p:cNvPr>
          <p:cNvSpPr txBox="1"/>
          <p:nvPr/>
        </p:nvSpPr>
        <p:spPr>
          <a:xfrm>
            <a:off x="7609668" y="5369484"/>
            <a:ext cx="4370522" cy="584775"/>
          </a:xfrm>
          <a:prstGeom prst="rect">
            <a:avLst/>
          </a:prstGeom>
          <a:noFill/>
        </p:spPr>
        <p:txBody>
          <a:bodyPr wrap="square">
            <a:spAutoFit/>
          </a:bodyPr>
          <a:lstStyle/>
          <a:p>
            <a:r>
              <a:rPr lang="it-IT" sz="1600" dirty="0"/>
              <a:t>https://health.ucdavis.edu/news/headlines/50-years-of-life-saving-burn-care/2024/01</a:t>
            </a:r>
          </a:p>
        </p:txBody>
      </p:sp>
      <p:graphicFrame>
        <p:nvGraphicFramePr>
          <p:cNvPr id="4" name="Table 3">
            <a:extLst>
              <a:ext uri="{FF2B5EF4-FFF2-40B4-BE49-F238E27FC236}">
                <a16:creationId xmlns:a16="http://schemas.microsoft.com/office/drawing/2014/main" id="{56637DC8-DA8C-16D1-CCF9-1EA2CDB73E9C}"/>
              </a:ext>
            </a:extLst>
          </p:cNvPr>
          <p:cNvGraphicFramePr>
            <a:graphicFrameLocks noGrp="1"/>
          </p:cNvGraphicFramePr>
          <p:nvPr>
            <p:extLst>
              <p:ext uri="{D42A27DB-BD31-4B8C-83A1-F6EECF244321}">
                <p14:modId xmlns:p14="http://schemas.microsoft.com/office/powerpoint/2010/main" val="3954894169"/>
              </p:ext>
            </p:extLst>
          </p:nvPr>
        </p:nvGraphicFramePr>
        <p:xfrm>
          <a:off x="322317" y="2123492"/>
          <a:ext cx="5792679" cy="3145932"/>
        </p:xfrm>
        <a:graphic>
          <a:graphicData uri="http://schemas.openxmlformats.org/drawingml/2006/table">
            <a:tbl>
              <a:tblPr/>
              <a:tblGrid>
                <a:gridCol w="1924937">
                  <a:extLst>
                    <a:ext uri="{9D8B030D-6E8A-4147-A177-3AD203B41FA5}">
                      <a16:colId xmlns:a16="http://schemas.microsoft.com/office/drawing/2014/main" val="1280786014"/>
                    </a:ext>
                  </a:extLst>
                </a:gridCol>
                <a:gridCol w="1936849">
                  <a:extLst>
                    <a:ext uri="{9D8B030D-6E8A-4147-A177-3AD203B41FA5}">
                      <a16:colId xmlns:a16="http://schemas.microsoft.com/office/drawing/2014/main" val="2349621176"/>
                    </a:ext>
                  </a:extLst>
                </a:gridCol>
                <a:gridCol w="1930893">
                  <a:extLst>
                    <a:ext uri="{9D8B030D-6E8A-4147-A177-3AD203B41FA5}">
                      <a16:colId xmlns:a16="http://schemas.microsoft.com/office/drawing/2014/main" val="1760295475"/>
                    </a:ext>
                  </a:extLst>
                </a:gridCol>
              </a:tblGrid>
              <a:tr h="371735">
                <a:tc>
                  <a:txBody>
                    <a:bodyPr/>
                    <a:lstStyle/>
                    <a:p>
                      <a:pPr algn="l" fontAlgn="t" latinLnBrk="0">
                        <a:buNone/>
                      </a:pPr>
                      <a:r>
                        <a:rPr lang="it-IT" b="0" dirty="0">
                          <a:effectLst/>
                        </a:rPr>
                        <a:t>Periodo</a:t>
                      </a:r>
                    </a:p>
                  </a:txBody>
                  <a:tcPr marL="60960" marR="60960" marT="60960" marB="60960">
                    <a:lnL w="7620" cap="flat" cmpd="sng" algn="ctr">
                      <a:solidFill>
                        <a:srgbClr val="20A01A"/>
                      </a:solidFill>
                      <a:prstDash val="solid"/>
                      <a:round/>
                      <a:headEnd type="none" w="med" len="med"/>
                      <a:tailEnd type="none" w="med" len="med"/>
                    </a:lnL>
                    <a:lnR w="7620" cap="flat" cmpd="sng" algn="ctr">
                      <a:solidFill>
                        <a:srgbClr val="00931A"/>
                      </a:solidFill>
                      <a:prstDash val="solid"/>
                      <a:round/>
                      <a:headEnd type="none" w="med" len="med"/>
                      <a:tailEnd type="none" w="med" len="med"/>
                    </a:lnR>
                    <a:lnT w="7620" cap="flat" cmpd="sng" algn="ctr">
                      <a:solidFill>
                        <a:srgbClr val="20A01A"/>
                      </a:solidFill>
                      <a:prstDash val="solid"/>
                      <a:round/>
                      <a:headEnd type="none" w="med" len="med"/>
                      <a:tailEnd type="none" w="med" len="med"/>
                    </a:lnT>
                    <a:lnB w="7620" cap="flat" cmpd="sng" algn="ctr">
                      <a:solidFill>
                        <a:srgbClr val="50561B"/>
                      </a:solidFill>
                      <a:prstDash val="solid"/>
                      <a:round/>
                      <a:headEnd type="none" w="med" len="med"/>
                      <a:tailEnd type="none" w="med" len="med"/>
                    </a:lnB>
                    <a:noFill/>
                  </a:tcPr>
                </a:tc>
                <a:tc>
                  <a:txBody>
                    <a:bodyPr/>
                    <a:lstStyle/>
                    <a:p>
                      <a:pPr algn="l" fontAlgn="t" latinLnBrk="0">
                        <a:buNone/>
                      </a:pPr>
                      <a:r>
                        <a:rPr lang="it-IT" b="0" dirty="0">
                          <a:effectLst/>
                        </a:rPr>
                        <a:t>Mortalità</a:t>
                      </a:r>
                    </a:p>
                  </a:txBody>
                  <a:tcPr marL="60960" marR="60960" marT="60960" marB="60960">
                    <a:lnL w="7620" cap="flat" cmpd="sng" algn="ctr">
                      <a:solidFill>
                        <a:srgbClr val="00931A"/>
                      </a:solidFill>
                      <a:prstDash val="solid"/>
                      <a:round/>
                      <a:headEnd type="none" w="med" len="med"/>
                      <a:tailEnd type="none" w="med" len="med"/>
                    </a:lnL>
                    <a:lnR w="7620" cap="flat" cmpd="sng" algn="ctr">
                      <a:solidFill>
                        <a:srgbClr val="70961A"/>
                      </a:solidFill>
                      <a:prstDash val="solid"/>
                      <a:round/>
                      <a:headEnd type="none" w="med" len="med"/>
                      <a:tailEnd type="none" w="med" len="med"/>
                    </a:lnR>
                    <a:lnT w="7620" cap="flat" cmpd="sng" algn="ctr">
                      <a:solidFill>
                        <a:srgbClr val="00931A"/>
                      </a:solidFill>
                      <a:prstDash val="solid"/>
                      <a:round/>
                      <a:headEnd type="none" w="med" len="med"/>
                      <a:tailEnd type="none" w="med" len="med"/>
                    </a:lnT>
                    <a:lnB w="7620" cap="flat" cmpd="sng" algn="ctr">
                      <a:solidFill>
                        <a:srgbClr val="10461B"/>
                      </a:solidFill>
                      <a:prstDash val="solid"/>
                      <a:round/>
                      <a:headEnd type="none" w="med" len="med"/>
                      <a:tailEnd type="none" w="med" len="med"/>
                    </a:lnB>
                    <a:noFill/>
                  </a:tcPr>
                </a:tc>
                <a:tc>
                  <a:txBody>
                    <a:bodyPr/>
                    <a:lstStyle/>
                    <a:p>
                      <a:pPr algn="l" fontAlgn="t" latinLnBrk="0">
                        <a:buNone/>
                      </a:pPr>
                      <a:r>
                        <a:rPr lang="it-IT" b="0" dirty="0">
                          <a:effectLst/>
                        </a:rPr>
                        <a:t>Esiti migliorati</a:t>
                      </a:r>
                    </a:p>
                  </a:txBody>
                  <a:tcPr marL="60960" marR="60960" marT="60960" marB="60960">
                    <a:lnL w="7620" cap="flat" cmpd="sng" algn="ctr">
                      <a:solidFill>
                        <a:srgbClr val="70961A"/>
                      </a:solidFill>
                      <a:prstDash val="solid"/>
                      <a:round/>
                      <a:headEnd type="none" w="med" len="med"/>
                      <a:tailEnd type="none" w="med" len="med"/>
                    </a:lnL>
                    <a:lnR w="7620" cap="flat" cmpd="sng" algn="ctr">
                      <a:solidFill>
                        <a:srgbClr val="70961A"/>
                      </a:solidFill>
                      <a:prstDash val="solid"/>
                      <a:round/>
                      <a:headEnd type="none" w="med" len="med"/>
                      <a:tailEnd type="none" w="med" len="med"/>
                    </a:lnR>
                    <a:lnT w="7620" cap="flat" cmpd="sng" algn="ctr">
                      <a:solidFill>
                        <a:srgbClr val="70961A"/>
                      </a:solidFill>
                      <a:prstDash val="solid"/>
                      <a:round/>
                      <a:headEnd type="none" w="med" len="med"/>
                      <a:tailEnd type="none" w="med" len="med"/>
                    </a:lnT>
                    <a:lnB w="7620" cap="flat" cmpd="sng" algn="ctr">
                      <a:solidFill>
                        <a:srgbClr val="E0481B"/>
                      </a:solidFill>
                      <a:prstDash val="solid"/>
                      <a:round/>
                      <a:headEnd type="none" w="med" len="med"/>
                      <a:tailEnd type="none" w="med" len="med"/>
                    </a:lnB>
                    <a:noFill/>
                  </a:tcPr>
                </a:tc>
                <a:extLst>
                  <a:ext uri="{0D108BD9-81ED-4DB2-BD59-A6C34878D82A}">
                    <a16:rowId xmlns:a16="http://schemas.microsoft.com/office/drawing/2014/main" val="1691198892"/>
                  </a:ext>
                </a:extLst>
              </a:tr>
              <a:tr h="772400">
                <a:tc>
                  <a:txBody>
                    <a:bodyPr/>
                    <a:lstStyle/>
                    <a:p>
                      <a:pPr fontAlgn="base" latinLnBrk="0">
                        <a:buNone/>
                      </a:pPr>
                      <a:r>
                        <a:rPr lang="it-IT" dirty="0">
                          <a:effectLst/>
                        </a:rPr>
                        <a:t>&lt;1990s</a:t>
                      </a:r>
                    </a:p>
                  </a:txBody>
                  <a:tcPr marL="60960" marR="60960" anchor="ctr">
                    <a:lnL w="7620" cap="flat" cmpd="sng" algn="ctr">
                      <a:solidFill>
                        <a:srgbClr val="50561B"/>
                      </a:solidFill>
                      <a:prstDash val="solid"/>
                      <a:round/>
                      <a:headEnd type="none" w="med" len="med"/>
                      <a:tailEnd type="none" w="med" len="med"/>
                    </a:lnL>
                    <a:lnR w="7620" cap="flat" cmpd="sng" algn="ctr">
                      <a:solidFill>
                        <a:srgbClr val="10461B"/>
                      </a:solidFill>
                      <a:prstDash val="solid"/>
                      <a:round/>
                      <a:headEnd type="none" w="med" len="med"/>
                      <a:tailEnd type="none" w="med" len="med"/>
                    </a:lnR>
                    <a:lnT w="7620" cap="flat" cmpd="sng" algn="ctr">
                      <a:solidFill>
                        <a:srgbClr val="50561B"/>
                      </a:solidFill>
                      <a:prstDash val="solid"/>
                      <a:round/>
                      <a:headEnd type="none" w="med" len="med"/>
                      <a:tailEnd type="none" w="med" len="med"/>
                    </a:lnT>
                    <a:lnB w="7620" cap="flat" cmpd="sng" algn="ctr">
                      <a:solidFill>
                        <a:srgbClr val="F0651B"/>
                      </a:solidFill>
                      <a:prstDash val="solid"/>
                      <a:round/>
                      <a:headEnd type="none" w="med" len="med"/>
                      <a:tailEnd type="none" w="med" len="med"/>
                    </a:lnB>
                    <a:noFill/>
                  </a:tcPr>
                </a:tc>
                <a:tc>
                  <a:txBody>
                    <a:bodyPr/>
                    <a:lstStyle/>
                    <a:p>
                      <a:pPr fontAlgn="base" latinLnBrk="0">
                        <a:buNone/>
                      </a:pPr>
                      <a:r>
                        <a:rPr lang="it-IT" b="1" dirty="0">
                          <a:effectLst/>
                        </a:rPr>
                        <a:t>50-60%</a:t>
                      </a:r>
                      <a:r>
                        <a:rPr lang="it-IT" dirty="0">
                          <a:effectLst/>
                        </a:rPr>
                        <a:t> adulti/bambini ​ con TBSA &gt;30%</a:t>
                      </a:r>
                    </a:p>
                  </a:txBody>
                  <a:tcPr marL="60960" marR="60960" anchor="ctr">
                    <a:lnL w="7620" cap="flat" cmpd="sng" algn="ctr">
                      <a:solidFill>
                        <a:srgbClr val="10461B"/>
                      </a:solidFill>
                      <a:prstDash val="solid"/>
                      <a:round/>
                      <a:headEnd type="none" w="med" len="med"/>
                      <a:tailEnd type="none" w="med" len="med"/>
                    </a:lnL>
                    <a:lnR w="7620" cap="flat" cmpd="sng" algn="ctr">
                      <a:solidFill>
                        <a:srgbClr val="E0481B"/>
                      </a:solidFill>
                      <a:prstDash val="solid"/>
                      <a:round/>
                      <a:headEnd type="none" w="med" len="med"/>
                      <a:tailEnd type="none" w="med" len="med"/>
                    </a:lnR>
                    <a:lnT w="7620" cap="flat" cmpd="sng" algn="ctr">
                      <a:solidFill>
                        <a:srgbClr val="10461B"/>
                      </a:solidFill>
                      <a:prstDash val="solid"/>
                      <a:round/>
                      <a:headEnd type="none" w="med" len="med"/>
                      <a:tailEnd type="none" w="med" len="med"/>
                    </a:lnT>
                    <a:lnB w="7620" cap="flat" cmpd="sng" algn="ctr">
                      <a:solidFill>
                        <a:srgbClr val="B0641B"/>
                      </a:solidFill>
                      <a:prstDash val="solid"/>
                      <a:round/>
                      <a:headEnd type="none" w="med" len="med"/>
                      <a:tailEnd type="none" w="med" len="med"/>
                    </a:lnB>
                    <a:noFill/>
                  </a:tcPr>
                </a:tc>
                <a:tc>
                  <a:txBody>
                    <a:bodyPr/>
                    <a:lstStyle/>
                    <a:p>
                      <a:pPr fontAlgn="base" latinLnBrk="0">
                        <a:buNone/>
                      </a:pPr>
                      <a:r>
                        <a:rPr lang="it-IT">
                          <a:effectLst/>
                        </a:rPr>
                        <a:t>Alta sepsi, MOF, cicatrici gravi</a:t>
                      </a:r>
                    </a:p>
                  </a:txBody>
                  <a:tcPr marL="60960" marR="60960" anchor="ctr">
                    <a:lnL w="7620" cap="flat" cmpd="sng" algn="ctr">
                      <a:solidFill>
                        <a:srgbClr val="E0481B"/>
                      </a:solidFill>
                      <a:prstDash val="solid"/>
                      <a:round/>
                      <a:headEnd type="none" w="med" len="med"/>
                      <a:tailEnd type="none" w="med" len="med"/>
                    </a:lnL>
                    <a:lnR w="7620" cap="flat" cmpd="sng" algn="ctr">
                      <a:solidFill>
                        <a:srgbClr val="E0481B"/>
                      </a:solidFill>
                      <a:prstDash val="solid"/>
                      <a:round/>
                      <a:headEnd type="none" w="med" len="med"/>
                      <a:tailEnd type="none" w="med" len="med"/>
                    </a:lnR>
                    <a:lnT w="7620" cap="flat" cmpd="sng" algn="ctr">
                      <a:solidFill>
                        <a:srgbClr val="E0481B"/>
                      </a:solidFill>
                      <a:prstDash val="solid"/>
                      <a:round/>
                      <a:headEnd type="none" w="med" len="med"/>
                      <a:tailEnd type="none" w="med" len="med"/>
                    </a:lnT>
                    <a:lnB w="7620" cap="flat" cmpd="sng" algn="ctr">
                      <a:solidFill>
                        <a:srgbClr val="705E1B"/>
                      </a:solidFill>
                      <a:prstDash val="solid"/>
                      <a:round/>
                      <a:headEnd type="none" w="med" len="med"/>
                      <a:tailEnd type="none" w="med" len="med"/>
                    </a:lnB>
                    <a:noFill/>
                  </a:tcPr>
                </a:tc>
                <a:extLst>
                  <a:ext uri="{0D108BD9-81ED-4DB2-BD59-A6C34878D82A}">
                    <a16:rowId xmlns:a16="http://schemas.microsoft.com/office/drawing/2014/main" val="2122725271"/>
                  </a:ext>
                </a:extLst>
              </a:tr>
              <a:tr h="920892">
                <a:tc>
                  <a:txBody>
                    <a:bodyPr/>
                    <a:lstStyle/>
                    <a:p>
                      <a:pPr fontAlgn="base" latinLnBrk="0">
                        <a:buNone/>
                      </a:pPr>
                      <a:r>
                        <a:rPr lang="it-IT" dirty="0">
                          <a:effectLst/>
                        </a:rPr>
                        <a:t>1990-2000</a:t>
                      </a:r>
                    </a:p>
                  </a:txBody>
                  <a:tcPr marL="60960" marR="60960" anchor="ctr">
                    <a:lnL w="7620" cap="flat" cmpd="sng" algn="ctr">
                      <a:solidFill>
                        <a:srgbClr val="F0651B"/>
                      </a:solidFill>
                      <a:prstDash val="solid"/>
                      <a:round/>
                      <a:headEnd type="none" w="med" len="med"/>
                      <a:tailEnd type="none" w="med" len="med"/>
                    </a:lnL>
                    <a:lnR w="7620" cap="flat" cmpd="sng" algn="ctr">
                      <a:solidFill>
                        <a:srgbClr val="B0641B"/>
                      </a:solidFill>
                      <a:prstDash val="solid"/>
                      <a:round/>
                      <a:headEnd type="none" w="med" len="med"/>
                      <a:tailEnd type="none" w="med" len="med"/>
                    </a:lnR>
                    <a:lnT w="7620" cap="flat" cmpd="sng" algn="ctr">
                      <a:solidFill>
                        <a:srgbClr val="F0651B"/>
                      </a:solidFill>
                      <a:prstDash val="solid"/>
                      <a:round/>
                      <a:headEnd type="none" w="med" len="med"/>
                      <a:tailEnd type="none" w="med" len="med"/>
                    </a:lnT>
                    <a:lnB w="7620" cap="flat" cmpd="sng" algn="ctr">
                      <a:solidFill>
                        <a:srgbClr val="A0601B"/>
                      </a:solidFill>
                      <a:prstDash val="solid"/>
                      <a:round/>
                      <a:headEnd type="none" w="med" len="med"/>
                      <a:tailEnd type="none" w="med" len="med"/>
                    </a:lnB>
                    <a:noFill/>
                  </a:tcPr>
                </a:tc>
                <a:tc>
                  <a:txBody>
                    <a:bodyPr/>
                    <a:lstStyle/>
                    <a:p>
                      <a:pPr fontAlgn="base" latinLnBrk="0">
                        <a:buNone/>
                      </a:pPr>
                      <a:r>
                        <a:rPr lang="it-IT" dirty="0">
                          <a:effectLst/>
                        </a:rPr>
                        <a:t>7-24% adulti, 1-2% bambini ​</a:t>
                      </a:r>
                      <a:br>
                        <a:rPr lang="it-IT" dirty="0">
                          <a:effectLst/>
                        </a:rPr>
                      </a:br>
                      <a:r>
                        <a:rPr lang="it-IT" dirty="0">
                          <a:effectLst/>
                        </a:rPr>
                        <a:t>(40-60% TBSA)</a:t>
                      </a:r>
                    </a:p>
                  </a:txBody>
                  <a:tcPr marL="60960" marR="60960" anchor="ctr">
                    <a:lnL w="7620" cap="flat" cmpd="sng" algn="ctr">
                      <a:solidFill>
                        <a:srgbClr val="B0641B"/>
                      </a:solidFill>
                      <a:prstDash val="solid"/>
                      <a:round/>
                      <a:headEnd type="none" w="med" len="med"/>
                      <a:tailEnd type="none" w="med" len="med"/>
                    </a:lnL>
                    <a:lnR w="7620" cap="flat" cmpd="sng" algn="ctr">
                      <a:solidFill>
                        <a:srgbClr val="705E1B"/>
                      </a:solidFill>
                      <a:prstDash val="solid"/>
                      <a:round/>
                      <a:headEnd type="none" w="med" len="med"/>
                      <a:tailEnd type="none" w="med" len="med"/>
                    </a:lnR>
                    <a:lnT w="7620" cap="flat" cmpd="sng" algn="ctr">
                      <a:solidFill>
                        <a:srgbClr val="B0641B"/>
                      </a:solidFill>
                      <a:prstDash val="solid"/>
                      <a:round/>
                      <a:headEnd type="none" w="med" len="med"/>
                      <a:tailEnd type="none" w="med" len="med"/>
                    </a:lnT>
                    <a:lnB w="7620" cap="flat" cmpd="sng" algn="ctr">
                      <a:solidFill>
                        <a:srgbClr val="90661B"/>
                      </a:solidFill>
                      <a:prstDash val="solid"/>
                      <a:round/>
                      <a:headEnd type="none" w="med" len="med"/>
                      <a:tailEnd type="none" w="med" len="med"/>
                    </a:lnB>
                    <a:noFill/>
                  </a:tcPr>
                </a:tc>
                <a:tc>
                  <a:txBody>
                    <a:bodyPr/>
                    <a:lstStyle/>
                    <a:p>
                      <a:pPr fontAlgn="base" latinLnBrk="0">
                        <a:buNone/>
                      </a:pPr>
                      <a:r>
                        <a:rPr lang="it-IT" dirty="0">
                          <a:effectLst/>
                        </a:rPr>
                        <a:t>Morbilità alta</a:t>
                      </a:r>
                    </a:p>
                  </a:txBody>
                  <a:tcPr marL="60960" marR="60960" anchor="ctr">
                    <a:lnL w="7620" cap="flat" cmpd="sng" algn="ctr">
                      <a:solidFill>
                        <a:srgbClr val="705E1B"/>
                      </a:solidFill>
                      <a:prstDash val="solid"/>
                      <a:round/>
                      <a:headEnd type="none" w="med" len="med"/>
                      <a:tailEnd type="none" w="med" len="med"/>
                    </a:lnL>
                    <a:lnR w="7620" cap="flat" cmpd="sng" algn="ctr">
                      <a:solidFill>
                        <a:srgbClr val="705E1B"/>
                      </a:solidFill>
                      <a:prstDash val="solid"/>
                      <a:round/>
                      <a:headEnd type="none" w="med" len="med"/>
                      <a:tailEnd type="none" w="med" len="med"/>
                    </a:lnR>
                    <a:lnT w="7620" cap="flat" cmpd="sng" algn="ctr">
                      <a:solidFill>
                        <a:srgbClr val="705E1B"/>
                      </a:solidFill>
                      <a:prstDash val="solid"/>
                      <a:round/>
                      <a:headEnd type="none" w="med" len="med"/>
                      <a:tailEnd type="none" w="med" len="med"/>
                    </a:lnT>
                    <a:lnB w="7620" cap="flat" cmpd="sng" algn="ctr">
                      <a:solidFill>
                        <a:srgbClr val="905C1B"/>
                      </a:solidFill>
                      <a:prstDash val="solid"/>
                      <a:round/>
                      <a:headEnd type="none" w="med" len="med"/>
                      <a:tailEnd type="none" w="med" len="med"/>
                    </a:lnB>
                    <a:noFill/>
                  </a:tcPr>
                </a:tc>
                <a:extLst>
                  <a:ext uri="{0D108BD9-81ED-4DB2-BD59-A6C34878D82A}">
                    <a16:rowId xmlns:a16="http://schemas.microsoft.com/office/drawing/2014/main" val="1728018016"/>
                  </a:ext>
                </a:extLst>
              </a:tr>
              <a:tr h="867905">
                <a:tc>
                  <a:txBody>
                    <a:bodyPr/>
                    <a:lstStyle/>
                    <a:p>
                      <a:pPr fontAlgn="base" latinLnBrk="0">
                        <a:buNone/>
                      </a:pPr>
                      <a:r>
                        <a:rPr lang="it-IT" dirty="0">
                          <a:effectLst/>
                        </a:rPr>
                        <a:t>Post-2010</a:t>
                      </a:r>
                    </a:p>
                  </a:txBody>
                  <a:tcPr marL="60960" marR="60960" anchor="ctr">
                    <a:lnL w="7620" cap="flat" cmpd="sng" algn="ctr">
                      <a:solidFill>
                        <a:srgbClr val="A0601B"/>
                      </a:solidFill>
                      <a:prstDash val="solid"/>
                      <a:round/>
                      <a:headEnd type="none" w="med" len="med"/>
                      <a:tailEnd type="none" w="med" len="med"/>
                    </a:lnL>
                    <a:lnR w="7620" cap="flat" cmpd="sng" algn="ctr">
                      <a:solidFill>
                        <a:srgbClr val="90661B"/>
                      </a:solidFill>
                      <a:prstDash val="solid"/>
                      <a:round/>
                      <a:headEnd type="none" w="med" len="med"/>
                      <a:tailEnd type="none" w="med" len="med"/>
                    </a:lnR>
                    <a:lnT w="7620" cap="flat" cmpd="sng" algn="ctr">
                      <a:solidFill>
                        <a:srgbClr val="A0601B"/>
                      </a:solidFill>
                      <a:prstDash val="solid"/>
                      <a:round/>
                      <a:headEnd type="none" w="med" len="med"/>
                      <a:tailEnd type="none" w="med" len="med"/>
                    </a:lnT>
                    <a:lnB w="7620" cap="flat" cmpd="sng" algn="ctr">
                      <a:solidFill>
                        <a:srgbClr val="A0601B"/>
                      </a:solidFill>
                      <a:prstDash val="solid"/>
                      <a:round/>
                      <a:headEnd type="none" w="med" len="med"/>
                      <a:tailEnd type="none" w="med" len="med"/>
                    </a:lnB>
                    <a:noFill/>
                  </a:tcPr>
                </a:tc>
                <a:tc>
                  <a:txBody>
                    <a:bodyPr/>
                    <a:lstStyle/>
                    <a:p>
                      <a:pPr fontAlgn="base" latinLnBrk="0">
                        <a:buNone/>
                      </a:pPr>
                      <a:r>
                        <a:rPr lang="it-IT" dirty="0">
                          <a:effectLst/>
                        </a:rPr>
                        <a:t>(&gt;40% TBSA)</a:t>
                      </a:r>
                    </a:p>
                    <a:p>
                      <a:pPr fontAlgn="base" latinLnBrk="0">
                        <a:buNone/>
                      </a:pPr>
                      <a:r>
                        <a:rPr lang="it-IT" b="1" dirty="0">
                          <a:effectLst/>
                        </a:rPr>
                        <a:t>&lt;10% </a:t>
                      </a:r>
                      <a:r>
                        <a:rPr lang="it-IT" dirty="0">
                          <a:effectLst/>
                        </a:rPr>
                        <a:t>in centri specializzati ​</a:t>
                      </a:r>
                    </a:p>
                  </a:txBody>
                  <a:tcPr marL="60960" marR="60960" anchor="ctr">
                    <a:lnL w="7620" cap="flat" cmpd="sng" algn="ctr">
                      <a:solidFill>
                        <a:srgbClr val="90661B"/>
                      </a:solidFill>
                      <a:prstDash val="solid"/>
                      <a:round/>
                      <a:headEnd type="none" w="med" len="med"/>
                      <a:tailEnd type="none" w="med" len="med"/>
                    </a:lnL>
                    <a:lnR w="7620" cap="flat" cmpd="sng" algn="ctr">
                      <a:solidFill>
                        <a:srgbClr val="905C1B"/>
                      </a:solidFill>
                      <a:prstDash val="solid"/>
                      <a:round/>
                      <a:headEnd type="none" w="med" len="med"/>
                      <a:tailEnd type="none" w="med" len="med"/>
                    </a:lnR>
                    <a:lnT w="7620" cap="flat" cmpd="sng" algn="ctr">
                      <a:solidFill>
                        <a:srgbClr val="90661B"/>
                      </a:solidFill>
                      <a:prstDash val="solid"/>
                      <a:round/>
                      <a:headEnd type="none" w="med" len="med"/>
                      <a:tailEnd type="none" w="med" len="med"/>
                    </a:lnT>
                    <a:lnB w="7620" cap="flat" cmpd="sng" algn="ctr">
                      <a:solidFill>
                        <a:srgbClr val="90661B"/>
                      </a:solidFill>
                      <a:prstDash val="solid"/>
                      <a:round/>
                      <a:headEnd type="none" w="med" len="med"/>
                      <a:tailEnd type="none" w="med" len="med"/>
                    </a:lnB>
                    <a:noFill/>
                  </a:tcPr>
                </a:tc>
                <a:tc>
                  <a:txBody>
                    <a:bodyPr/>
                    <a:lstStyle/>
                    <a:p>
                      <a:pPr fontAlgn="base" latinLnBrk="0">
                        <a:buNone/>
                      </a:pPr>
                      <a:r>
                        <a:rPr lang="it-IT" dirty="0">
                          <a:effectLst/>
                        </a:rPr>
                        <a:t>Funzionalità ridotta, YLL dimezzati ​</a:t>
                      </a:r>
                    </a:p>
                  </a:txBody>
                  <a:tcPr marL="60960" marR="60960" anchor="ctr">
                    <a:lnL w="7620" cap="flat" cmpd="sng" algn="ctr">
                      <a:solidFill>
                        <a:srgbClr val="905C1B"/>
                      </a:solidFill>
                      <a:prstDash val="solid"/>
                      <a:round/>
                      <a:headEnd type="none" w="med" len="med"/>
                      <a:tailEnd type="none" w="med" len="med"/>
                    </a:lnL>
                    <a:lnR w="7620" cap="flat" cmpd="sng" algn="ctr">
                      <a:solidFill>
                        <a:srgbClr val="905C1B"/>
                      </a:solidFill>
                      <a:prstDash val="solid"/>
                      <a:round/>
                      <a:headEnd type="none" w="med" len="med"/>
                      <a:tailEnd type="none" w="med" len="med"/>
                    </a:lnR>
                    <a:lnT w="7620" cap="flat" cmpd="sng" algn="ctr">
                      <a:solidFill>
                        <a:srgbClr val="905C1B"/>
                      </a:solidFill>
                      <a:prstDash val="solid"/>
                      <a:round/>
                      <a:headEnd type="none" w="med" len="med"/>
                      <a:tailEnd type="none" w="med" len="med"/>
                    </a:lnT>
                    <a:lnB w="7620" cap="flat" cmpd="sng" algn="ctr">
                      <a:solidFill>
                        <a:srgbClr val="905C1B"/>
                      </a:solidFill>
                      <a:prstDash val="solid"/>
                      <a:round/>
                      <a:headEnd type="none" w="med" len="med"/>
                      <a:tailEnd type="none" w="med" len="med"/>
                    </a:lnB>
                    <a:noFill/>
                  </a:tcPr>
                </a:tc>
                <a:extLst>
                  <a:ext uri="{0D108BD9-81ED-4DB2-BD59-A6C34878D82A}">
                    <a16:rowId xmlns:a16="http://schemas.microsoft.com/office/drawing/2014/main" val="2185585167"/>
                  </a:ext>
                </a:extLst>
              </a:tr>
            </a:tbl>
          </a:graphicData>
        </a:graphic>
      </p:graphicFrame>
      <p:graphicFrame>
        <p:nvGraphicFramePr>
          <p:cNvPr id="5" name="Table 4">
            <a:extLst>
              <a:ext uri="{FF2B5EF4-FFF2-40B4-BE49-F238E27FC236}">
                <a16:creationId xmlns:a16="http://schemas.microsoft.com/office/drawing/2014/main" id="{D333B474-DBD4-9DAD-A676-04EE11A8B7EF}"/>
              </a:ext>
            </a:extLst>
          </p:cNvPr>
          <p:cNvGraphicFramePr>
            <a:graphicFrameLocks noGrp="1"/>
          </p:cNvGraphicFramePr>
          <p:nvPr>
            <p:extLst>
              <p:ext uri="{D42A27DB-BD31-4B8C-83A1-F6EECF244321}">
                <p14:modId xmlns:p14="http://schemas.microsoft.com/office/powerpoint/2010/main" val="2300557171"/>
              </p:ext>
            </p:extLst>
          </p:nvPr>
        </p:nvGraphicFramePr>
        <p:xfrm>
          <a:off x="322317" y="228136"/>
          <a:ext cx="5792679" cy="1493520"/>
        </p:xfrm>
        <a:graphic>
          <a:graphicData uri="http://schemas.openxmlformats.org/drawingml/2006/table">
            <a:tbl>
              <a:tblPr/>
              <a:tblGrid>
                <a:gridCol w="1930893">
                  <a:extLst>
                    <a:ext uri="{9D8B030D-6E8A-4147-A177-3AD203B41FA5}">
                      <a16:colId xmlns:a16="http://schemas.microsoft.com/office/drawing/2014/main" val="4268226565"/>
                    </a:ext>
                  </a:extLst>
                </a:gridCol>
                <a:gridCol w="960507">
                  <a:extLst>
                    <a:ext uri="{9D8B030D-6E8A-4147-A177-3AD203B41FA5}">
                      <a16:colId xmlns:a16="http://schemas.microsoft.com/office/drawing/2014/main" val="1676656717"/>
                    </a:ext>
                  </a:extLst>
                </a:gridCol>
                <a:gridCol w="2901279">
                  <a:extLst>
                    <a:ext uri="{9D8B030D-6E8A-4147-A177-3AD203B41FA5}">
                      <a16:colId xmlns:a16="http://schemas.microsoft.com/office/drawing/2014/main" val="3425422575"/>
                    </a:ext>
                  </a:extLst>
                </a:gridCol>
              </a:tblGrid>
              <a:tr h="0">
                <a:tc>
                  <a:txBody>
                    <a:bodyPr/>
                    <a:lstStyle/>
                    <a:p>
                      <a:pPr algn="l" fontAlgn="t" latinLnBrk="0">
                        <a:buNone/>
                      </a:pPr>
                      <a:r>
                        <a:rPr lang="it-IT" b="0" dirty="0">
                          <a:effectLst/>
                        </a:rPr>
                        <a:t>% TBSA</a:t>
                      </a:r>
                    </a:p>
                  </a:txBody>
                  <a:tcPr marL="60960" marR="60960" marT="60960" marB="60960">
                    <a:lnL w="7620" cap="flat" cmpd="sng" algn="ctr">
                      <a:solidFill>
                        <a:srgbClr val="C0070E"/>
                      </a:solidFill>
                      <a:prstDash val="solid"/>
                      <a:round/>
                      <a:headEnd type="none" w="med" len="med"/>
                      <a:tailEnd type="none" w="med" len="med"/>
                    </a:lnL>
                    <a:lnR w="7620" cap="flat" cmpd="sng" algn="ctr">
                      <a:solidFill>
                        <a:srgbClr val="C0070E"/>
                      </a:solidFill>
                      <a:prstDash val="solid"/>
                      <a:round/>
                      <a:headEnd type="none" w="med" len="med"/>
                      <a:tailEnd type="none" w="med" len="med"/>
                    </a:lnR>
                    <a:lnT w="7620" cap="flat" cmpd="sng" algn="ctr">
                      <a:solidFill>
                        <a:srgbClr val="C0070E"/>
                      </a:solidFill>
                      <a:prstDash val="solid"/>
                      <a:round/>
                      <a:headEnd type="none" w="med" len="med"/>
                      <a:tailEnd type="none" w="med" len="med"/>
                    </a:lnT>
                    <a:lnB w="7620" cap="flat" cmpd="sng" algn="ctr">
                      <a:solidFill>
                        <a:srgbClr val="300B0E"/>
                      </a:solidFill>
                      <a:prstDash val="solid"/>
                      <a:round/>
                      <a:headEnd type="none" w="med" len="med"/>
                      <a:tailEnd type="none" w="med" len="med"/>
                    </a:lnB>
                    <a:noFill/>
                  </a:tcPr>
                </a:tc>
                <a:tc>
                  <a:txBody>
                    <a:bodyPr/>
                    <a:lstStyle/>
                    <a:p>
                      <a:pPr algn="l" fontAlgn="t" latinLnBrk="0">
                        <a:buNone/>
                      </a:pPr>
                      <a:r>
                        <a:rPr lang="it-IT" b="0">
                          <a:effectLst/>
                        </a:rPr>
                        <a:t>Gravità</a:t>
                      </a:r>
                    </a:p>
                  </a:txBody>
                  <a:tcPr marL="60960" marR="60960" marT="60960" marB="60960">
                    <a:lnL w="7620" cap="flat" cmpd="sng" algn="ctr">
                      <a:solidFill>
                        <a:srgbClr val="C0070E"/>
                      </a:solidFill>
                      <a:prstDash val="solid"/>
                      <a:round/>
                      <a:headEnd type="none" w="med" len="med"/>
                      <a:tailEnd type="none" w="med" len="med"/>
                    </a:lnL>
                    <a:lnR w="7620" cap="flat" cmpd="sng" algn="ctr">
                      <a:solidFill>
                        <a:srgbClr val="A0090E"/>
                      </a:solidFill>
                      <a:prstDash val="solid"/>
                      <a:round/>
                      <a:headEnd type="none" w="med" len="med"/>
                      <a:tailEnd type="none" w="med" len="med"/>
                    </a:lnR>
                    <a:lnT w="7620" cap="flat" cmpd="sng" algn="ctr">
                      <a:solidFill>
                        <a:srgbClr val="C0070E"/>
                      </a:solidFill>
                      <a:prstDash val="solid"/>
                      <a:round/>
                      <a:headEnd type="none" w="med" len="med"/>
                      <a:tailEnd type="none" w="med" len="med"/>
                    </a:lnT>
                    <a:lnB w="7620" cap="flat" cmpd="sng" algn="ctr">
                      <a:solidFill>
                        <a:srgbClr val="C0160E"/>
                      </a:solidFill>
                      <a:prstDash val="solid"/>
                      <a:round/>
                      <a:headEnd type="none" w="med" len="med"/>
                      <a:tailEnd type="none" w="med" len="med"/>
                    </a:lnB>
                    <a:noFill/>
                  </a:tcPr>
                </a:tc>
                <a:tc>
                  <a:txBody>
                    <a:bodyPr/>
                    <a:lstStyle/>
                    <a:p>
                      <a:pPr algn="l" fontAlgn="t" latinLnBrk="0">
                        <a:buNone/>
                      </a:pPr>
                      <a:r>
                        <a:rPr lang="it-IT" b="0" dirty="0">
                          <a:effectLst/>
                        </a:rPr>
                        <a:t>Terapia</a:t>
                      </a:r>
                    </a:p>
                  </a:txBody>
                  <a:tcPr marL="60960" marR="60960" marT="60960" marB="60960">
                    <a:lnL w="7620" cap="flat" cmpd="sng" algn="ctr">
                      <a:solidFill>
                        <a:srgbClr val="A0090E"/>
                      </a:solidFill>
                      <a:prstDash val="solid"/>
                      <a:round/>
                      <a:headEnd type="none" w="med" len="med"/>
                      <a:tailEnd type="none" w="med" len="med"/>
                    </a:lnL>
                    <a:lnR w="7620" cap="flat" cmpd="sng" algn="ctr">
                      <a:solidFill>
                        <a:srgbClr val="A0090E"/>
                      </a:solidFill>
                      <a:prstDash val="solid"/>
                      <a:round/>
                      <a:headEnd type="none" w="med" len="med"/>
                      <a:tailEnd type="none" w="med" len="med"/>
                    </a:lnR>
                    <a:lnT w="7620" cap="flat" cmpd="sng" algn="ctr">
                      <a:solidFill>
                        <a:srgbClr val="A0090E"/>
                      </a:solidFill>
                      <a:prstDash val="solid"/>
                      <a:round/>
                      <a:headEnd type="none" w="med" len="med"/>
                      <a:tailEnd type="none" w="med" len="med"/>
                    </a:lnT>
                    <a:lnB w="7620" cap="flat" cmpd="sng" algn="ctr">
                      <a:solidFill>
                        <a:srgbClr val="C0200E"/>
                      </a:solidFill>
                      <a:prstDash val="solid"/>
                      <a:round/>
                      <a:headEnd type="none" w="med" len="med"/>
                      <a:tailEnd type="none" w="med" len="med"/>
                    </a:lnB>
                    <a:noFill/>
                  </a:tcPr>
                </a:tc>
                <a:extLst>
                  <a:ext uri="{0D108BD9-81ED-4DB2-BD59-A6C34878D82A}">
                    <a16:rowId xmlns:a16="http://schemas.microsoft.com/office/drawing/2014/main" val="3338849658"/>
                  </a:ext>
                </a:extLst>
              </a:tr>
              <a:tr h="0">
                <a:tc>
                  <a:txBody>
                    <a:bodyPr/>
                    <a:lstStyle/>
                    <a:p>
                      <a:pPr fontAlgn="base" latinLnBrk="0">
                        <a:buNone/>
                      </a:pPr>
                      <a:r>
                        <a:rPr lang="it-IT">
                          <a:effectLst/>
                        </a:rPr>
                        <a:t>&lt;10% adulti</a:t>
                      </a:r>
                    </a:p>
                  </a:txBody>
                  <a:tcPr marL="60960" marR="60960" anchor="ctr">
                    <a:lnL w="7620" cap="flat" cmpd="sng" algn="ctr">
                      <a:solidFill>
                        <a:srgbClr val="300B0E"/>
                      </a:solidFill>
                      <a:prstDash val="solid"/>
                      <a:round/>
                      <a:headEnd type="none" w="med" len="med"/>
                      <a:tailEnd type="none" w="med" len="med"/>
                    </a:lnL>
                    <a:lnR w="7620" cap="flat" cmpd="sng" algn="ctr">
                      <a:solidFill>
                        <a:srgbClr val="C0160E"/>
                      </a:solidFill>
                      <a:prstDash val="solid"/>
                      <a:round/>
                      <a:headEnd type="none" w="med" len="med"/>
                      <a:tailEnd type="none" w="med" len="med"/>
                    </a:lnR>
                    <a:lnT w="7620" cap="flat" cmpd="sng" algn="ctr">
                      <a:solidFill>
                        <a:srgbClr val="300B0E"/>
                      </a:solidFill>
                      <a:prstDash val="solid"/>
                      <a:round/>
                      <a:headEnd type="none" w="med" len="med"/>
                      <a:tailEnd type="none" w="med" len="med"/>
                    </a:lnT>
                    <a:lnB w="7620" cap="flat" cmpd="sng" algn="ctr">
                      <a:solidFill>
                        <a:srgbClr val="70250E"/>
                      </a:solidFill>
                      <a:prstDash val="solid"/>
                      <a:round/>
                      <a:headEnd type="none" w="med" len="med"/>
                      <a:tailEnd type="none" w="med" len="med"/>
                    </a:lnB>
                    <a:noFill/>
                  </a:tcPr>
                </a:tc>
                <a:tc>
                  <a:txBody>
                    <a:bodyPr/>
                    <a:lstStyle/>
                    <a:p>
                      <a:pPr fontAlgn="base" latinLnBrk="0">
                        <a:buNone/>
                      </a:pPr>
                      <a:r>
                        <a:rPr lang="it-IT">
                          <a:effectLst/>
                        </a:rPr>
                        <a:t>Minore</a:t>
                      </a:r>
                    </a:p>
                  </a:txBody>
                  <a:tcPr marL="60960" marR="60960" anchor="ctr">
                    <a:lnL w="7620" cap="flat" cmpd="sng" algn="ctr">
                      <a:solidFill>
                        <a:srgbClr val="C0160E"/>
                      </a:solidFill>
                      <a:prstDash val="solid"/>
                      <a:round/>
                      <a:headEnd type="none" w="med" len="med"/>
                      <a:tailEnd type="none" w="med" len="med"/>
                    </a:lnL>
                    <a:lnR w="7620" cap="flat" cmpd="sng" algn="ctr">
                      <a:solidFill>
                        <a:srgbClr val="C0200E"/>
                      </a:solidFill>
                      <a:prstDash val="solid"/>
                      <a:round/>
                      <a:headEnd type="none" w="med" len="med"/>
                      <a:tailEnd type="none" w="med" len="med"/>
                    </a:lnR>
                    <a:lnT w="7620" cap="flat" cmpd="sng" algn="ctr">
                      <a:solidFill>
                        <a:srgbClr val="C0160E"/>
                      </a:solidFill>
                      <a:prstDash val="solid"/>
                      <a:round/>
                      <a:headEnd type="none" w="med" len="med"/>
                      <a:tailEnd type="none" w="med" len="med"/>
                    </a:lnT>
                    <a:lnB w="7620" cap="flat" cmpd="sng" algn="ctr">
                      <a:solidFill>
                        <a:srgbClr val="F02C0E"/>
                      </a:solidFill>
                      <a:prstDash val="solid"/>
                      <a:round/>
                      <a:headEnd type="none" w="med" len="med"/>
                      <a:tailEnd type="none" w="med" len="med"/>
                    </a:lnB>
                    <a:noFill/>
                  </a:tcPr>
                </a:tc>
                <a:tc>
                  <a:txBody>
                    <a:bodyPr/>
                    <a:lstStyle/>
                    <a:p>
                      <a:pPr fontAlgn="base" latinLnBrk="0">
                        <a:buNone/>
                      </a:pPr>
                      <a:r>
                        <a:rPr lang="it-IT">
                          <a:effectLst/>
                        </a:rPr>
                        <a:t>Ambulatoriale ​</a:t>
                      </a:r>
                    </a:p>
                  </a:txBody>
                  <a:tcPr marL="60960" marR="60960" anchor="ctr">
                    <a:lnL w="7620" cap="flat" cmpd="sng" algn="ctr">
                      <a:solidFill>
                        <a:srgbClr val="C0200E"/>
                      </a:solidFill>
                      <a:prstDash val="solid"/>
                      <a:round/>
                      <a:headEnd type="none" w="med" len="med"/>
                      <a:tailEnd type="none" w="med" len="med"/>
                    </a:lnL>
                    <a:lnR w="7620" cap="flat" cmpd="sng" algn="ctr">
                      <a:solidFill>
                        <a:srgbClr val="C0200E"/>
                      </a:solidFill>
                      <a:prstDash val="solid"/>
                      <a:round/>
                      <a:headEnd type="none" w="med" len="med"/>
                      <a:tailEnd type="none" w="med" len="med"/>
                    </a:lnR>
                    <a:lnT w="7620" cap="flat" cmpd="sng" algn="ctr">
                      <a:solidFill>
                        <a:srgbClr val="C0200E"/>
                      </a:solidFill>
                      <a:prstDash val="solid"/>
                      <a:round/>
                      <a:headEnd type="none" w="med" len="med"/>
                      <a:tailEnd type="none" w="med" len="med"/>
                    </a:lnT>
                    <a:lnB w="7620" cap="flat" cmpd="sng" algn="ctr">
                      <a:solidFill>
                        <a:srgbClr val="A02C0E"/>
                      </a:solidFill>
                      <a:prstDash val="solid"/>
                      <a:round/>
                      <a:headEnd type="none" w="med" len="med"/>
                      <a:tailEnd type="none" w="med" len="med"/>
                    </a:lnB>
                    <a:noFill/>
                  </a:tcPr>
                </a:tc>
                <a:extLst>
                  <a:ext uri="{0D108BD9-81ED-4DB2-BD59-A6C34878D82A}">
                    <a16:rowId xmlns:a16="http://schemas.microsoft.com/office/drawing/2014/main" val="788325428"/>
                  </a:ext>
                </a:extLst>
              </a:tr>
              <a:tr h="0">
                <a:tc>
                  <a:txBody>
                    <a:bodyPr/>
                    <a:lstStyle/>
                    <a:p>
                      <a:pPr fontAlgn="base" latinLnBrk="0">
                        <a:buNone/>
                      </a:pPr>
                      <a:r>
                        <a:rPr lang="it-IT">
                          <a:effectLst/>
                        </a:rPr>
                        <a:t>10-20%</a:t>
                      </a:r>
                    </a:p>
                  </a:txBody>
                  <a:tcPr marL="60960" marR="60960" anchor="ctr">
                    <a:lnL w="7620" cap="flat" cmpd="sng" algn="ctr">
                      <a:solidFill>
                        <a:srgbClr val="70250E"/>
                      </a:solidFill>
                      <a:prstDash val="solid"/>
                      <a:round/>
                      <a:headEnd type="none" w="med" len="med"/>
                      <a:tailEnd type="none" w="med" len="med"/>
                    </a:lnL>
                    <a:lnR w="7620" cap="flat" cmpd="sng" algn="ctr">
                      <a:solidFill>
                        <a:srgbClr val="F02C0E"/>
                      </a:solidFill>
                      <a:prstDash val="solid"/>
                      <a:round/>
                      <a:headEnd type="none" w="med" len="med"/>
                      <a:tailEnd type="none" w="med" len="med"/>
                    </a:lnR>
                    <a:lnT w="7620" cap="flat" cmpd="sng" algn="ctr">
                      <a:solidFill>
                        <a:srgbClr val="70250E"/>
                      </a:solidFill>
                      <a:prstDash val="solid"/>
                      <a:round/>
                      <a:headEnd type="none" w="med" len="med"/>
                      <a:tailEnd type="none" w="med" len="med"/>
                    </a:lnT>
                    <a:lnB w="7620" cap="flat" cmpd="sng" algn="ctr">
                      <a:solidFill>
                        <a:srgbClr val="401E0E"/>
                      </a:solidFill>
                      <a:prstDash val="solid"/>
                      <a:round/>
                      <a:headEnd type="none" w="med" len="med"/>
                      <a:tailEnd type="none" w="med" len="med"/>
                    </a:lnB>
                    <a:noFill/>
                  </a:tcPr>
                </a:tc>
                <a:tc>
                  <a:txBody>
                    <a:bodyPr/>
                    <a:lstStyle/>
                    <a:p>
                      <a:pPr fontAlgn="base" latinLnBrk="0">
                        <a:buNone/>
                      </a:pPr>
                      <a:r>
                        <a:rPr lang="it-IT">
                          <a:effectLst/>
                        </a:rPr>
                        <a:t>Media</a:t>
                      </a:r>
                    </a:p>
                  </a:txBody>
                  <a:tcPr marL="60960" marR="60960" anchor="ctr">
                    <a:lnL w="7620" cap="flat" cmpd="sng" algn="ctr">
                      <a:solidFill>
                        <a:srgbClr val="F02C0E"/>
                      </a:solidFill>
                      <a:prstDash val="solid"/>
                      <a:round/>
                      <a:headEnd type="none" w="med" len="med"/>
                      <a:tailEnd type="none" w="med" len="med"/>
                    </a:lnL>
                    <a:lnR w="7620" cap="flat" cmpd="sng" algn="ctr">
                      <a:solidFill>
                        <a:srgbClr val="A02C0E"/>
                      </a:solidFill>
                      <a:prstDash val="solid"/>
                      <a:round/>
                      <a:headEnd type="none" w="med" len="med"/>
                      <a:tailEnd type="none" w="med" len="med"/>
                    </a:lnR>
                    <a:lnT w="7620" cap="flat" cmpd="sng" algn="ctr">
                      <a:solidFill>
                        <a:srgbClr val="F02C0E"/>
                      </a:solidFill>
                      <a:prstDash val="solid"/>
                      <a:round/>
                      <a:headEnd type="none" w="med" len="med"/>
                      <a:tailEnd type="none" w="med" len="med"/>
                    </a:lnT>
                    <a:lnB w="7620" cap="flat" cmpd="sng" algn="ctr">
                      <a:solidFill>
                        <a:srgbClr val="202A0E"/>
                      </a:solidFill>
                      <a:prstDash val="solid"/>
                      <a:round/>
                      <a:headEnd type="none" w="med" len="med"/>
                      <a:tailEnd type="none" w="med" len="med"/>
                    </a:lnB>
                    <a:noFill/>
                  </a:tcPr>
                </a:tc>
                <a:tc>
                  <a:txBody>
                    <a:bodyPr/>
                    <a:lstStyle/>
                    <a:p>
                      <a:pPr fontAlgn="base" latinLnBrk="0">
                        <a:buNone/>
                      </a:pPr>
                      <a:r>
                        <a:rPr lang="it-IT">
                          <a:effectLst/>
                        </a:rPr>
                        <a:t>Ricovero chirurgico ​</a:t>
                      </a:r>
                    </a:p>
                  </a:txBody>
                  <a:tcPr marL="60960" marR="60960" anchor="ctr">
                    <a:lnL w="7620" cap="flat" cmpd="sng" algn="ctr">
                      <a:solidFill>
                        <a:srgbClr val="A02C0E"/>
                      </a:solidFill>
                      <a:prstDash val="solid"/>
                      <a:round/>
                      <a:headEnd type="none" w="med" len="med"/>
                      <a:tailEnd type="none" w="med" len="med"/>
                    </a:lnL>
                    <a:lnR w="7620" cap="flat" cmpd="sng" algn="ctr">
                      <a:solidFill>
                        <a:srgbClr val="A02C0E"/>
                      </a:solidFill>
                      <a:prstDash val="solid"/>
                      <a:round/>
                      <a:headEnd type="none" w="med" len="med"/>
                      <a:tailEnd type="none" w="med" len="med"/>
                    </a:lnR>
                    <a:lnT w="7620" cap="flat" cmpd="sng" algn="ctr">
                      <a:solidFill>
                        <a:srgbClr val="A02C0E"/>
                      </a:solidFill>
                      <a:prstDash val="solid"/>
                      <a:round/>
                      <a:headEnd type="none" w="med" len="med"/>
                      <a:tailEnd type="none" w="med" len="med"/>
                    </a:lnT>
                    <a:lnB w="7620" cap="flat" cmpd="sng" algn="ctr">
                      <a:solidFill>
                        <a:srgbClr val="70250E"/>
                      </a:solidFill>
                      <a:prstDash val="solid"/>
                      <a:round/>
                      <a:headEnd type="none" w="med" len="med"/>
                      <a:tailEnd type="none" w="med" len="med"/>
                    </a:lnB>
                    <a:noFill/>
                  </a:tcPr>
                </a:tc>
                <a:extLst>
                  <a:ext uri="{0D108BD9-81ED-4DB2-BD59-A6C34878D82A}">
                    <a16:rowId xmlns:a16="http://schemas.microsoft.com/office/drawing/2014/main" val="3996850372"/>
                  </a:ext>
                </a:extLst>
              </a:tr>
              <a:tr h="0">
                <a:tc>
                  <a:txBody>
                    <a:bodyPr/>
                    <a:lstStyle/>
                    <a:p>
                      <a:pPr fontAlgn="base" latinLnBrk="0">
                        <a:buNone/>
                      </a:pPr>
                      <a:r>
                        <a:rPr lang="it-IT">
                          <a:effectLst/>
                        </a:rPr>
                        <a:t>&gt;20%</a:t>
                      </a:r>
                    </a:p>
                  </a:txBody>
                  <a:tcPr marL="60960" marR="60960" anchor="ctr">
                    <a:lnL w="7620" cap="flat" cmpd="sng" algn="ctr">
                      <a:solidFill>
                        <a:srgbClr val="401E0E"/>
                      </a:solidFill>
                      <a:prstDash val="solid"/>
                      <a:round/>
                      <a:headEnd type="none" w="med" len="med"/>
                      <a:tailEnd type="none" w="med" len="med"/>
                    </a:lnL>
                    <a:lnR w="7620" cap="flat" cmpd="sng" algn="ctr">
                      <a:solidFill>
                        <a:srgbClr val="202A0E"/>
                      </a:solidFill>
                      <a:prstDash val="solid"/>
                      <a:round/>
                      <a:headEnd type="none" w="med" len="med"/>
                      <a:tailEnd type="none" w="med" len="med"/>
                    </a:lnR>
                    <a:lnT w="7620" cap="flat" cmpd="sng" algn="ctr">
                      <a:solidFill>
                        <a:srgbClr val="401E0E"/>
                      </a:solidFill>
                      <a:prstDash val="solid"/>
                      <a:round/>
                      <a:headEnd type="none" w="med" len="med"/>
                      <a:tailEnd type="none" w="med" len="med"/>
                    </a:lnT>
                    <a:lnB w="7620" cap="flat" cmpd="sng" algn="ctr">
                      <a:solidFill>
                        <a:srgbClr val="401E0E"/>
                      </a:solidFill>
                      <a:prstDash val="solid"/>
                      <a:round/>
                      <a:headEnd type="none" w="med" len="med"/>
                      <a:tailEnd type="none" w="med" len="med"/>
                    </a:lnB>
                    <a:noFill/>
                  </a:tcPr>
                </a:tc>
                <a:tc>
                  <a:txBody>
                    <a:bodyPr/>
                    <a:lstStyle/>
                    <a:p>
                      <a:pPr fontAlgn="base" latinLnBrk="0">
                        <a:buNone/>
                      </a:pPr>
                      <a:r>
                        <a:rPr lang="it-IT">
                          <a:effectLst/>
                        </a:rPr>
                        <a:t>Grave</a:t>
                      </a:r>
                    </a:p>
                  </a:txBody>
                  <a:tcPr marL="60960" marR="60960" anchor="ctr">
                    <a:lnL w="7620" cap="flat" cmpd="sng" algn="ctr">
                      <a:solidFill>
                        <a:srgbClr val="202A0E"/>
                      </a:solidFill>
                      <a:prstDash val="solid"/>
                      <a:round/>
                      <a:headEnd type="none" w="med" len="med"/>
                      <a:tailEnd type="none" w="med" len="med"/>
                    </a:lnL>
                    <a:lnR w="7620" cap="flat" cmpd="sng" algn="ctr">
                      <a:solidFill>
                        <a:srgbClr val="70250E"/>
                      </a:solidFill>
                      <a:prstDash val="solid"/>
                      <a:round/>
                      <a:headEnd type="none" w="med" len="med"/>
                      <a:tailEnd type="none" w="med" len="med"/>
                    </a:lnR>
                    <a:lnT w="7620" cap="flat" cmpd="sng" algn="ctr">
                      <a:solidFill>
                        <a:srgbClr val="202A0E"/>
                      </a:solidFill>
                      <a:prstDash val="solid"/>
                      <a:round/>
                      <a:headEnd type="none" w="med" len="med"/>
                      <a:tailEnd type="none" w="med" len="med"/>
                    </a:lnT>
                    <a:lnB w="7620" cap="flat" cmpd="sng" algn="ctr">
                      <a:solidFill>
                        <a:srgbClr val="202A0E"/>
                      </a:solidFill>
                      <a:prstDash val="solid"/>
                      <a:round/>
                      <a:headEnd type="none" w="med" len="med"/>
                      <a:tailEnd type="none" w="med" len="med"/>
                    </a:lnB>
                    <a:noFill/>
                  </a:tcPr>
                </a:tc>
                <a:tc>
                  <a:txBody>
                    <a:bodyPr/>
                    <a:lstStyle/>
                    <a:p>
                      <a:pPr fontAlgn="base" latinLnBrk="0">
                        <a:buNone/>
                      </a:pPr>
                      <a:r>
                        <a:rPr lang="it-IT" dirty="0">
                          <a:effectLst/>
                        </a:rPr>
                        <a:t>Centro ustioni, rianimazione ​</a:t>
                      </a:r>
                    </a:p>
                  </a:txBody>
                  <a:tcPr marL="60960" marR="60960" anchor="ctr">
                    <a:lnL w="7620" cap="flat" cmpd="sng" algn="ctr">
                      <a:solidFill>
                        <a:srgbClr val="70250E"/>
                      </a:solidFill>
                      <a:prstDash val="solid"/>
                      <a:round/>
                      <a:headEnd type="none" w="med" len="med"/>
                      <a:tailEnd type="none" w="med" len="med"/>
                    </a:lnL>
                    <a:lnR w="7620" cap="flat" cmpd="sng" algn="ctr">
                      <a:solidFill>
                        <a:srgbClr val="70250E"/>
                      </a:solidFill>
                      <a:prstDash val="solid"/>
                      <a:round/>
                      <a:headEnd type="none" w="med" len="med"/>
                      <a:tailEnd type="none" w="med" len="med"/>
                    </a:lnR>
                    <a:lnT w="7620" cap="flat" cmpd="sng" algn="ctr">
                      <a:solidFill>
                        <a:srgbClr val="70250E"/>
                      </a:solidFill>
                      <a:prstDash val="solid"/>
                      <a:round/>
                      <a:headEnd type="none" w="med" len="med"/>
                      <a:tailEnd type="none" w="med" len="med"/>
                    </a:lnT>
                    <a:lnB w="7620" cap="flat" cmpd="sng" algn="ctr">
                      <a:solidFill>
                        <a:srgbClr val="70250E"/>
                      </a:solidFill>
                      <a:prstDash val="solid"/>
                      <a:round/>
                      <a:headEnd type="none" w="med" len="med"/>
                      <a:tailEnd type="none" w="med" len="med"/>
                    </a:lnB>
                    <a:noFill/>
                  </a:tcPr>
                </a:tc>
                <a:extLst>
                  <a:ext uri="{0D108BD9-81ED-4DB2-BD59-A6C34878D82A}">
                    <a16:rowId xmlns:a16="http://schemas.microsoft.com/office/drawing/2014/main" val="2116408006"/>
                  </a:ext>
                </a:extLst>
              </a:tr>
            </a:tbl>
          </a:graphicData>
        </a:graphic>
      </p:graphicFrame>
      <p:sp>
        <p:nvSpPr>
          <p:cNvPr id="8" name="TextBox 7">
            <a:extLst>
              <a:ext uri="{FF2B5EF4-FFF2-40B4-BE49-F238E27FC236}">
                <a16:creationId xmlns:a16="http://schemas.microsoft.com/office/drawing/2014/main" id="{D86616AF-2CC4-D972-2F83-69CBD0490C0C}"/>
              </a:ext>
            </a:extLst>
          </p:cNvPr>
          <p:cNvSpPr txBox="1"/>
          <p:nvPr/>
        </p:nvSpPr>
        <p:spPr>
          <a:xfrm>
            <a:off x="273289" y="5369484"/>
            <a:ext cx="5841707" cy="1200329"/>
          </a:xfrm>
          <a:prstGeom prst="rect">
            <a:avLst/>
          </a:prstGeom>
          <a:noFill/>
        </p:spPr>
        <p:txBody>
          <a:bodyPr wrap="square">
            <a:spAutoFit/>
          </a:bodyPr>
          <a:lstStyle/>
          <a:p>
            <a:r>
              <a:rPr lang="it-IT" b="0" i="0" dirty="0">
                <a:effectLst/>
                <a:latin typeface="fkGroteskNeue"/>
              </a:rPr>
              <a:t>Oggi. ricoverati: 116 feriti (68 svizzeri, 23 francesi, 11 italiani, 1 belga, 1 portoghese), trasferiti in ospedali svizzeri (Sion, Ginevra, Losanna, Zurigo) e poi 35 all'estero (15 Francia, 7 Germania, 7 Belgio, 6 Italia)</a:t>
            </a:r>
            <a:endParaRPr lang="it-IT" dirty="0"/>
          </a:p>
        </p:txBody>
      </p:sp>
    </p:spTree>
    <p:extLst>
      <p:ext uri="{BB962C8B-B14F-4D97-AF65-F5344CB8AC3E}">
        <p14:creationId xmlns:p14="http://schemas.microsoft.com/office/powerpoint/2010/main" val="403425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8C3963C-825D-749C-3955-0FDB45A0C288}"/>
              </a:ext>
            </a:extLst>
          </p:cNvPr>
          <p:cNvSpPr txBox="1">
            <a:spLocks noChangeArrowheads="1"/>
          </p:cNvSpPr>
          <p:nvPr/>
        </p:nvSpPr>
        <p:spPr>
          <a:xfrm>
            <a:off x="2068834" y="158152"/>
            <a:ext cx="7788275" cy="765175"/>
          </a:xfrm>
          <a:prstGeom prst="rect">
            <a:avLst/>
          </a:prstGeom>
          <a:ln w="12700">
            <a:no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200" dirty="0" err="1">
                <a:latin typeface="Arial" panose="020B0604020202020204" pitchFamily="34" charset="0"/>
                <a:cs typeface="Arial" panose="020B0604020202020204" pitchFamily="34" charset="0"/>
              </a:rPr>
              <a:t>Riparazione</a:t>
            </a:r>
            <a:r>
              <a:rPr lang="en-US" altLang="en-US" sz="4200" dirty="0">
                <a:latin typeface="Arial" panose="020B0604020202020204" pitchFamily="34" charset="0"/>
                <a:cs typeface="Arial" panose="020B0604020202020204" pitchFamily="34" charset="0"/>
              </a:rPr>
              <a:t> del </a:t>
            </a:r>
            <a:r>
              <a:rPr lang="en-US" altLang="en-US" sz="4200" dirty="0" err="1">
                <a:latin typeface="Arial" panose="020B0604020202020204" pitchFamily="34" charset="0"/>
                <a:cs typeface="Arial" panose="020B0604020202020204" pitchFamily="34" charset="0"/>
              </a:rPr>
              <a:t>danno</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tissutale</a:t>
            </a:r>
            <a:endParaRPr lang="en-US" altLang="en-US" sz="4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9B0FEE8-53E5-FD31-63CE-FF0A48A99B40}"/>
              </a:ext>
            </a:extLst>
          </p:cNvPr>
          <p:cNvSpPr txBox="1"/>
          <p:nvPr/>
        </p:nvSpPr>
        <p:spPr>
          <a:xfrm>
            <a:off x="503694" y="1159745"/>
            <a:ext cx="10918556" cy="4185761"/>
          </a:xfrm>
          <a:prstGeom prst="rect">
            <a:avLst/>
          </a:prstGeom>
          <a:noFill/>
        </p:spPr>
        <p:txBody>
          <a:bodyPr wrap="square" rtlCol="0">
            <a:spAutoFit/>
          </a:bodyPr>
          <a:lstStyle/>
          <a:p>
            <a:r>
              <a:rPr lang="it-IT" sz="2400" dirty="0"/>
              <a:t>Migliori pratiche dalla conoscenza della patologia generale</a:t>
            </a:r>
          </a:p>
          <a:p>
            <a:endParaRPr lang="it-IT" sz="2000" dirty="0"/>
          </a:p>
          <a:p>
            <a:pPr marL="285750" indent="-285750">
              <a:buFont typeface="Arial" panose="020B0604020202020204" pitchFamily="34" charset="0"/>
              <a:buChar char="•"/>
            </a:pPr>
            <a:r>
              <a:rPr lang="it-IT" sz="2200" dirty="0" err="1"/>
              <a:t>Fluidoterapia</a:t>
            </a:r>
            <a:r>
              <a:rPr lang="it-IT" sz="2200" dirty="0"/>
              <a:t> standardizzata e uso precoce antibiotici sistemici/topici riducono shock e sepsi metodo </a:t>
            </a:r>
            <a:r>
              <a:rPr lang="it-IT" sz="2200" dirty="0" err="1"/>
              <a:t>Parkland</a:t>
            </a:r>
            <a:r>
              <a:rPr lang="it-IT" sz="2200" dirty="0"/>
              <a:t>:  </a:t>
            </a:r>
            <a:r>
              <a:rPr lang="en-US" sz="2400" dirty="0"/>
              <a:t>V</a:t>
            </a:r>
            <a:r>
              <a:rPr lang="en-US" sz="2400" baseline="-25000" dirty="0"/>
              <a:t>24h</a:t>
            </a:r>
            <a:r>
              <a:rPr lang="en-US" sz="2400" dirty="0"/>
              <a:t> (mL) = 4 x P x TBSA (%)</a:t>
            </a:r>
            <a:endParaRPr lang="it-IT" sz="2200" dirty="0"/>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r>
              <a:rPr lang="it-IT" sz="2200" dirty="0"/>
              <a:t>Introduzione </a:t>
            </a:r>
            <a:r>
              <a:rPr lang="it-IT" sz="2200" b="1" dirty="0" err="1"/>
              <a:t>early</a:t>
            </a:r>
            <a:r>
              <a:rPr lang="it-IT" sz="2200" b="1" dirty="0"/>
              <a:t> </a:t>
            </a:r>
            <a:r>
              <a:rPr lang="it-IT" sz="2200" b="1" dirty="0" err="1"/>
              <a:t>excision</a:t>
            </a:r>
            <a:r>
              <a:rPr lang="it-IT" sz="2200" b="1" dirty="0"/>
              <a:t>/</a:t>
            </a:r>
            <a:r>
              <a:rPr lang="it-IT" sz="2200" b="1" dirty="0" err="1"/>
              <a:t>grafting</a:t>
            </a:r>
            <a:r>
              <a:rPr lang="it-IT" sz="2200" b="1" dirty="0"/>
              <a:t> </a:t>
            </a:r>
            <a:r>
              <a:rPr lang="it-IT" sz="2200" dirty="0"/>
              <a:t>(rimozione escara entro 48-72h).</a:t>
            </a:r>
            <a:br>
              <a:rPr lang="it-IT" sz="2200" dirty="0"/>
            </a:br>
            <a:endParaRPr lang="it-IT" sz="2200" dirty="0"/>
          </a:p>
          <a:p>
            <a:pPr marL="285750" indent="-285750">
              <a:buFont typeface="Arial" panose="020B0604020202020204" pitchFamily="34" charset="0"/>
              <a:buChar char="•"/>
            </a:pPr>
            <a:r>
              <a:rPr lang="it-IT" sz="2200" dirty="0"/>
              <a:t>Miglior supporto nutrizionale (alto proteico/calorico), ventilazione protettiva e protocolli anti-sepsi </a:t>
            </a:r>
          </a:p>
          <a:p>
            <a:pPr marL="285750" indent="-285750">
              <a:buFont typeface="Arial" panose="020B0604020202020204" pitchFamily="34" charset="0"/>
              <a:buChar char="•"/>
            </a:pPr>
            <a:endParaRPr lang="it-IT" sz="2200" dirty="0"/>
          </a:p>
          <a:p>
            <a:pPr marL="285750" indent="-285750">
              <a:buFont typeface="Arial" panose="020B0604020202020204" pitchFamily="34" charset="0"/>
              <a:buChar char="•"/>
            </a:pPr>
            <a:r>
              <a:rPr lang="it-IT" sz="2200" dirty="0"/>
              <a:t>Utilizzo di anti-infiammatori mirati per modulare l’eccesso di infiammazione (soprattutto se danno esteso) e passare più rapidamente alla fase rigenerativa</a:t>
            </a:r>
            <a:r>
              <a:rPr lang="it-IT" sz="2000" dirty="0"/>
              <a:t>.​</a:t>
            </a:r>
          </a:p>
        </p:txBody>
      </p:sp>
    </p:spTree>
    <p:extLst>
      <p:ext uri="{BB962C8B-B14F-4D97-AF65-F5344CB8AC3E}">
        <p14:creationId xmlns:p14="http://schemas.microsoft.com/office/powerpoint/2010/main" val="269759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449044-A4E3-14F2-5522-2DA535F265FA}"/>
              </a:ext>
            </a:extLst>
          </p:cNvPr>
          <p:cNvSpPr txBox="1"/>
          <p:nvPr/>
        </p:nvSpPr>
        <p:spPr>
          <a:xfrm>
            <a:off x="583124" y="1193765"/>
            <a:ext cx="11288578" cy="1446550"/>
          </a:xfrm>
          <a:prstGeom prst="rect">
            <a:avLst/>
          </a:prstGeom>
          <a:noFill/>
        </p:spPr>
        <p:txBody>
          <a:bodyPr wrap="square">
            <a:spAutoFit/>
          </a:bodyPr>
          <a:lstStyle/>
          <a:p>
            <a:r>
              <a:rPr lang="it-IT" sz="2200" b="1" i="0" dirty="0">
                <a:effectLst/>
                <a:latin typeface="fkGroteskNeue"/>
              </a:rPr>
              <a:t>Escara</a:t>
            </a:r>
            <a:r>
              <a:rPr lang="it-IT" sz="2200" b="0" i="0" dirty="0">
                <a:effectLst/>
                <a:latin typeface="fkGroteskNeue"/>
              </a:rPr>
              <a:t> </a:t>
            </a:r>
            <a:endParaRPr lang="it-IT" sz="2200" dirty="0">
              <a:latin typeface="fkGroteskNeue"/>
            </a:endParaRPr>
          </a:p>
          <a:p>
            <a:r>
              <a:rPr lang="it-IT" sz="2200" b="0" i="0" dirty="0">
                <a:effectLst/>
                <a:latin typeface="fkGroteskNeue"/>
              </a:rPr>
              <a:t>tessuto necrotico superficiale rigido e inestensibile che ricopre ustioni profonde (II-III grado), composto da proteine denaturate, </a:t>
            </a:r>
            <a:r>
              <a:rPr lang="it-IT" sz="2200" b="0" i="0" dirty="0" err="1">
                <a:effectLst/>
                <a:latin typeface="fkGroteskNeue"/>
              </a:rPr>
              <a:t>debris</a:t>
            </a:r>
            <a:r>
              <a:rPr lang="it-IT" sz="2200" b="0" i="0" dirty="0">
                <a:effectLst/>
                <a:latin typeface="fkGroteskNeue"/>
              </a:rPr>
              <a:t> cellulari e fibrina, con aspetto </a:t>
            </a:r>
            <a:r>
              <a:rPr lang="it-IT" sz="2200" b="0" i="0" dirty="0" err="1">
                <a:effectLst/>
                <a:latin typeface="fkGroteskNeue"/>
              </a:rPr>
              <a:t>cuoiato</a:t>
            </a:r>
            <a:r>
              <a:rPr lang="it-IT" sz="2200" b="0" i="0" dirty="0">
                <a:effectLst/>
                <a:latin typeface="fkGroteskNeue"/>
              </a:rPr>
              <a:t>/mummificato (bianco-giallastro o nero).</a:t>
            </a:r>
            <a:endParaRPr lang="it-IT" sz="2200" dirty="0"/>
          </a:p>
        </p:txBody>
      </p:sp>
      <p:sp>
        <p:nvSpPr>
          <p:cNvPr id="4" name="Rectangle 2">
            <a:extLst>
              <a:ext uri="{FF2B5EF4-FFF2-40B4-BE49-F238E27FC236}">
                <a16:creationId xmlns:a16="http://schemas.microsoft.com/office/drawing/2014/main" id="{02CECCB0-7101-6C80-7184-39A737B0A371}"/>
              </a:ext>
            </a:extLst>
          </p:cNvPr>
          <p:cNvSpPr txBox="1">
            <a:spLocks noChangeArrowheads="1"/>
          </p:cNvSpPr>
          <p:nvPr/>
        </p:nvSpPr>
        <p:spPr>
          <a:xfrm>
            <a:off x="2068834" y="277895"/>
            <a:ext cx="7788275" cy="765175"/>
          </a:xfrm>
          <a:prstGeom prst="rect">
            <a:avLst/>
          </a:prstGeom>
          <a:ln w="12700">
            <a:noFill/>
            <a:miter lim="800000"/>
            <a:headEnd/>
            <a:tailEnd/>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200" dirty="0">
                <a:latin typeface="Arial" panose="020B0604020202020204" pitchFamily="34" charset="0"/>
                <a:cs typeface="Arial" panose="020B0604020202020204" pitchFamily="34" charset="0"/>
              </a:rPr>
              <a:t>Che </a:t>
            </a:r>
            <a:r>
              <a:rPr lang="en-US" altLang="en-US" sz="4200" dirty="0" err="1">
                <a:latin typeface="Arial" panose="020B0604020202020204" pitchFamily="34" charset="0"/>
                <a:cs typeface="Arial" panose="020B0604020202020204" pitchFamily="34" charset="0"/>
              </a:rPr>
              <a:t>cos’è</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un’escara</a:t>
            </a:r>
            <a:r>
              <a:rPr lang="en-US" altLang="en-US" sz="4200" dirty="0">
                <a:latin typeface="Arial" panose="020B0604020202020204" pitchFamily="34" charset="0"/>
                <a:cs typeface="Arial" panose="020B0604020202020204" pitchFamily="34" charset="0"/>
              </a:rPr>
              <a:t> e </a:t>
            </a:r>
            <a:r>
              <a:rPr lang="en-US" altLang="en-US" sz="4200" dirty="0" err="1">
                <a:latin typeface="Arial" panose="020B0604020202020204" pitchFamily="34" charset="0"/>
                <a:cs typeface="Arial" panose="020B0604020202020204" pitchFamily="34" charset="0"/>
              </a:rPr>
              <a:t>perché</a:t>
            </a:r>
            <a:r>
              <a:rPr lang="en-US" altLang="en-US" sz="4200" dirty="0">
                <a:latin typeface="Arial" panose="020B0604020202020204" pitchFamily="34" charset="0"/>
                <a:cs typeface="Arial" panose="020B0604020202020204" pitchFamily="34" charset="0"/>
              </a:rPr>
              <a:t> è </a:t>
            </a:r>
            <a:r>
              <a:rPr lang="en-US" altLang="en-US" sz="4200" dirty="0" err="1">
                <a:latin typeface="Arial" panose="020B0604020202020204" pitchFamily="34" charset="0"/>
                <a:cs typeface="Arial" panose="020B0604020202020204" pitchFamily="34" charset="0"/>
              </a:rPr>
              <a:t>pericolosa</a:t>
            </a:r>
            <a:endParaRPr lang="en-US" altLang="en-US" sz="4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119609E-7DA1-9AA2-AD17-1E18E6E5D985}"/>
              </a:ext>
            </a:extLst>
          </p:cNvPr>
          <p:cNvSpPr txBox="1"/>
          <p:nvPr/>
        </p:nvSpPr>
        <p:spPr>
          <a:xfrm>
            <a:off x="583124" y="2824196"/>
            <a:ext cx="6918056" cy="3693319"/>
          </a:xfrm>
          <a:prstGeom prst="rect">
            <a:avLst/>
          </a:prstGeom>
          <a:noFill/>
        </p:spPr>
        <p:txBody>
          <a:bodyPr wrap="square">
            <a:spAutoFit/>
          </a:bodyPr>
          <a:lstStyle/>
          <a:p>
            <a:pPr algn="l">
              <a:buNone/>
            </a:pPr>
            <a:r>
              <a:rPr lang="it-IT" b="0" i="0" dirty="0">
                <a:effectLst/>
                <a:latin typeface="fkGroteskNeue"/>
              </a:rPr>
              <a:t>Il calore ustionante (&gt;45-60°C) </a:t>
            </a:r>
            <a:r>
              <a:rPr lang="it-IT" b="1" i="0" dirty="0">
                <a:effectLst/>
                <a:latin typeface="fkGroteskNeue"/>
              </a:rPr>
              <a:t>denatura</a:t>
            </a:r>
            <a:r>
              <a:rPr lang="it-IT" b="0" i="0" dirty="0">
                <a:effectLst/>
                <a:latin typeface="fkGroteskNeue"/>
              </a:rPr>
              <a:t> rapidamente proteine cellulari (albumine, collagene) negli strati epidermici/dermici, causando </a:t>
            </a:r>
            <a:r>
              <a:rPr lang="it-IT" b="1" i="0" dirty="0">
                <a:effectLst/>
                <a:latin typeface="fkGroteskNeue"/>
              </a:rPr>
              <a:t>necrosi coagulativa</a:t>
            </a:r>
            <a:r>
              <a:rPr lang="it-IT" b="0" i="0" dirty="0">
                <a:effectLst/>
                <a:latin typeface="fkGroteskNeue"/>
              </a:rPr>
              <a:t>: le proteine precipitano come un coagulo.​</a:t>
            </a:r>
            <a:br>
              <a:rPr lang="it-IT" b="0" i="0" dirty="0">
                <a:effectLst/>
                <a:latin typeface="fkGroteskNeue"/>
              </a:rPr>
            </a:br>
            <a:r>
              <a:rPr lang="it-IT" b="0" i="0" dirty="0">
                <a:effectLst/>
                <a:latin typeface="fkGroteskNeue"/>
              </a:rPr>
              <a:t>La vasocostrizione locale blocca la perfusione, i trombociti aggregano e formano trombi microvascolari, trasformando il tessuto vivo in una barriera dura (escara) entro 24-48h.​</a:t>
            </a:r>
          </a:p>
          <a:p>
            <a:pPr algn="l">
              <a:buNone/>
            </a:pPr>
            <a:br>
              <a:rPr lang="it-IT" b="0" i="0" dirty="0">
                <a:effectLst/>
                <a:latin typeface="fkGroteskNeue"/>
              </a:rPr>
            </a:br>
            <a:r>
              <a:rPr lang="it-IT" b="0" i="0" dirty="0">
                <a:effectLst/>
                <a:latin typeface="fkGroteskNeue"/>
              </a:rPr>
              <a:t>Può comprime i sottostanti tessuti edematosi, rischiando </a:t>
            </a:r>
            <a:r>
              <a:rPr lang="it-IT" b="1" i="0" dirty="0">
                <a:effectLst/>
                <a:latin typeface="fkGroteskNeue"/>
              </a:rPr>
              <a:t>ischemia</a:t>
            </a:r>
          </a:p>
          <a:p>
            <a:pPr algn="l">
              <a:buNone/>
            </a:pPr>
            <a:r>
              <a:rPr lang="it-IT" b="0" i="0" dirty="0">
                <a:effectLst/>
                <a:latin typeface="fkGroteskNeue"/>
              </a:rPr>
              <a:t>L’escara è di solito </a:t>
            </a:r>
            <a:r>
              <a:rPr lang="it-IT" b="1" i="0" dirty="0">
                <a:effectLst/>
                <a:latin typeface="fkGroteskNeue"/>
              </a:rPr>
              <a:t>circondata da un’area di stasi a suo volta confinante con un’area di iperemia e infiammazione</a:t>
            </a:r>
          </a:p>
          <a:p>
            <a:pPr algn="l">
              <a:buNone/>
            </a:pPr>
            <a:endParaRPr lang="it-IT" b="0" i="0" dirty="0">
              <a:effectLst/>
              <a:latin typeface="fkGroteskNeue"/>
            </a:endParaRPr>
          </a:p>
          <a:p>
            <a:pPr algn="l">
              <a:buNone/>
            </a:pPr>
            <a:r>
              <a:rPr lang="it-IT" b="0" i="0" dirty="0">
                <a:effectLst/>
                <a:latin typeface="fkGroteskNeue"/>
              </a:rPr>
              <a:t>Rimuovere chirurgicamente per prevenire sepsi e permettere innesto cutaneo.​</a:t>
            </a:r>
          </a:p>
        </p:txBody>
      </p:sp>
      <p:pic>
        <p:nvPicPr>
          <p:cNvPr id="8" name="Picture 7" descr="A close up of a wound&#10;&#10;AI-generated content may be incorrect.">
            <a:extLst>
              <a:ext uri="{FF2B5EF4-FFF2-40B4-BE49-F238E27FC236}">
                <a16:creationId xmlns:a16="http://schemas.microsoft.com/office/drawing/2014/main" id="{CBA81417-21D8-A90E-1218-7AE544798739}"/>
              </a:ext>
            </a:extLst>
          </p:cNvPr>
          <p:cNvPicPr>
            <a:picLocks noChangeAspect="1"/>
          </p:cNvPicPr>
          <p:nvPr/>
        </p:nvPicPr>
        <p:blipFill>
          <a:blip r:embed="rId2"/>
          <a:stretch>
            <a:fillRect/>
          </a:stretch>
        </p:blipFill>
        <p:spPr>
          <a:xfrm>
            <a:off x="7970642" y="2760888"/>
            <a:ext cx="3552348" cy="3469597"/>
          </a:xfrm>
          <a:prstGeom prst="rect">
            <a:avLst/>
          </a:prstGeom>
        </p:spPr>
      </p:pic>
    </p:spTree>
    <p:extLst>
      <p:ext uri="{BB962C8B-B14F-4D97-AF65-F5344CB8AC3E}">
        <p14:creationId xmlns:p14="http://schemas.microsoft.com/office/powerpoint/2010/main" val="416170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E78DEA-ED5C-B73B-83CE-7D0CBCAD27FC}"/>
              </a:ext>
            </a:extLst>
          </p:cNvPr>
          <p:cNvSpPr txBox="1"/>
          <p:nvPr/>
        </p:nvSpPr>
        <p:spPr>
          <a:xfrm>
            <a:off x="390040" y="505122"/>
            <a:ext cx="11244020" cy="5847755"/>
          </a:xfrm>
          <a:prstGeom prst="rect">
            <a:avLst/>
          </a:prstGeom>
          <a:noFill/>
        </p:spPr>
        <p:txBody>
          <a:bodyPr wrap="square">
            <a:spAutoFit/>
          </a:bodyPr>
          <a:lstStyle/>
          <a:p>
            <a:pPr algn="l">
              <a:buNone/>
            </a:pPr>
            <a:r>
              <a:rPr lang="it-IT" sz="2200" b="0" i="0" dirty="0">
                <a:effectLst/>
                <a:latin typeface="fkGroteskNeue"/>
              </a:rPr>
              <a:t>Il tessuto necrotico blocca la guarigione, ostacola migrazione cellulare, favorisce infezioni e biofilm, e perpetua l'infiammazione cronica. </a:t>
            </a:r>
          </a:p>
          <a:p>
            <a:pPr algn="l">
              <a:buNone/>
            </a:pPr>
            <a:endParaRPr lang="it-IT" sz="2200" b="0" i="0" dirty="0">
              <a:effectLst/>
              <a:latin typeface="fkGrotesk"/>
            </a:endParaRPr>
          </a:p>
          <a:p>
            <a:pPr algn="l">
              <a:buNone/>
            </a:pPr>
            <a:r>
              <a:rPr lang="it-IT" sz="2200" b="0" i="0" dirty="0">
                <a:effectLst/>
                <a:latin typeface="fkGroteskNeue"/>
              </a:rPr>
              <a:t>Nelle ferite acute (traumi, ustioni), la necrosi coagulativa da ischemia o calore porta a: </a:t>
            </a:r>
          </a:p>
          <a:p>
            <a:r>
              <a:rPr lang="it-IT" sz="2200" b="1" i="0" dirty="0">
                <a:effectLst/>
                <a:latin typeface="fkGroteskNeue"/>
              </a:rPr>
              <a:t>Escare</a:t>
            </a:r>
            <a:r>
              <a:rPr lang="it-IT" sz="2200" b="0" i="0" dirty="0">
                <a:effectLst/>
                <a:latin typeface="fkGroteskNeue"/>
              </a:rPr>
              <a:t>: </a:t>
            </a:r>
            <a:r>
              <a:rPr lang="it-IT" sz="2200" dirty="0"/>
              <a:t>Crosta dura, secca e nera di tessuto necrotico coagulato</a:t>
            </a:r>
            <a:endParaRPr lang="it-IT" sz="2200" b="0" i="0" dirty="0">
              <a:effectLst/>
              <a:latin typeface="fkGroteskNeue"/>
            </a:endParaRPr>
          </a:p>
          <a:p>
            <a:r>
              <a:rPr lang="it-IT" sz="2200" b="1" dirty="0">
                <a:latin typeface="fkGroteskNeue"/>
              </a:rPr>
              <a:t>S</a:t>
            </a:r>
            <a:r>
              <a:rPr lang="it-IT" sz="2200" b="1" i="0" dirty="0">
                <a:effectLst/>
                <a:latin typeface="fkGroteskNeue"/>
              </a:rPr>
              <a:t>lough</a:t>
            </a:r>
            <a:r>
              <a:rPr lang="it-IT" sz="2200" dirty="0">
                <a:latin typeface="fkGroteskNeue"/>
              </a:rPr>
              <a:t>: </a:t>
            </a:r>
            <a:r>
              <a:rPr lang="it-IT" sz="2200" dirty="0"/>
              <a:t>Tessuto giallo/bianco, umido e filamentoso, meno aderente, comune in ulcere croniche</a:t>
            </a:r>
          </a:p>
          <a:p>
            <a:r>
              <a:rPr lang="it-IT" sz="2200" dirty="0"/>
              <a:t>Entrambi sono </a:t>
            </a:r>
            <a:r>
              <a:rPr lang="it-IT" sz="2200" u="sng" dirty="0"/>
              <a:t>devitalizzati</a:t>
            </a:r>
            <a:r>
              <a:rPr lang="it-IT" sz="2200" dirty="0"/>
              <a:t> e formano una barriera impermeabile sopra il letto della ferita</a:t>
            </a:r>
            <a:endParaRPr lang="it-IT" sz="2200" b="0" i="0" dirty="0">
              <a:effectLst/>
              <a:latin typeface="fkGroteskNeue"/>
            </a:endParaRPr>
          </a:p>
          <a:p>
            <a:endParaRPr lang="it-IT" sz="2200" dirty="0">
              <a:latin typeface="fkGroteskNeue"/>
            </a:endParaRPr>
          </a:p>
          <a:p>
            <a:r>
              <a:rPr lang="it-IT" sz="2200" b="0" i="0" dirty="0">
                <a:effectLst/>
                <a:latin typeface="fkGroteskNeue"/>
              </a:rPr>
              <a:t>Tessuto devitalizzato stimola enzimi distruttivi (proteasi) che degradano fattori di crescita (TGF-β, VEGF) e matrice, impedendo angiogenesi e </a:t>
            </a:r>
            <a:r>
              <a:rPr lang="it-IT" sz="2200" b="0" i="0" dirty="0" err="1">
                <a:effectLst/>
                <a:latin typeface="fkGroteskNeue"/>
              </a:rPr>
              <a:t>ri-epitelizzazione</a:t>
            </a:r>
            <a:r>
              <a:rPr lang="it-IT" sz="2200" b="0" i="0" dirty="0">
                <a:effectLst/>
                <a:latin typeface="fkGroteskNeue"/>
              </a:rPr>
              <a:t>. Crea "cuffia fibrinoide" che blocca perfusione e promuove infezione. Al di sotto dell’escara aumentano </a:t>
            </a:r>
            <a:r>
              <a:rPr lang="it-IT" sz="2200" dirty="0"/>
              <a:t>↑ ROS e ↓ difese ospiti</a:t>
            </a:r>
          </a:p>
          <a:p>
            <a:pPr algn="l">
              <a:buNone/>
            </a:pPr>
            <a:r>
              <a:rPr lang="it-IT" sz="2200" b="0" i="0" dirty="0">
                <a:effectLst/>
                <a:latin typeface="fkGroteskNeue"/>
              </a:rPr>
              <a:t> </a:t>
            </a:r>
          </a:p>
          <a:p>
            <a:pPr algn="l">
              <a:buNone/>
            </a:pPr>
            <a:endParaRPr lang="it-IT" sz="2200" dirty="0">
              <a:latin typeface="fkGrotesk"/>
            </a:endParaRPr>
          </a:p>
          <a:p>
            <a:pPr algn="l">
              <a:buNone/>
            </a:pPr>
            <a:r>
              <a:rPr lang="it-IT" sz="2200" b="1" i="0" dirty="0" err="1">
                <a:effectLst/>
                <a:latin typeface="fkGrotesk"/>
              </a:rPr>
              <a:t>Debridement</a:t>
            </a:r>
            <a:endParaRPr lang="it-IT" sz="2200" b="1" i="0" dirty="0">
              <a:effectLst/>
              <a:latin typeface="fkGrotesk"/>
            </a:endParaRPr>
          </a:p>
          <a:p>
            <a:pPr marL="285750" indent="-285750" algn="l">
              <a:buFont typeface="Arial" panose="020B0604020202020204" pitchFamily="34" charset="0"/>
              <a:buChar char="•"/>
            </a:pPr>
            <a:r>
              <a:rPr lang="it-IT" sz="2200" b="0" i="0" dirty="0">
                <a:effectLst/>
                <a:latin typeface="fkGroteskNeue"/>
              </a:rPr>
              <a:t>Indicazione primaria: Presenza escare/</a:t>
            </a:r>
            <a:r>
              <a:rPr lang="it-IT" sz="2200" b="0" i="0" dirty="0" err="1">
                <a:effectLst/>
                <a:latin typeface="fkGroteskNeue"/>
              </a:rPr>
              <a:t>slough</a:t>
            </a:r>
            <a:r>
              <a:rPr lang="it-IT" sz="2200" b="0" i="0" dirty="0">
                <a:effectLst/>
                <a:latin typeface="fkGroteskNeue"/>
              </a:rPr>
              <a:t>/biofilm visibile, ritardo guarigione, segni infezione.​</a:t>
            </a:r>
          </a:p>
          <a:p>
            <a:pPr marL="285750" indent="-285750" algn="l">
              <a:buFont typeface="Arial" panose="020B0604020202020204" pitchFamily="34" charset="0"/>
              <a:buChar char="•"/>
            </a:pPr>
            <a:r>
              <a:rPr lang="it-IT" sz="2200" b="0" i="0" dirty="0">
                <a:effectLst/>
                <a:latin typeface="fkGroteskNeue"/>
              </a:rPr>
              <a:t>Ustioni: Rimuovere </a:t>
            </a:r>
            <a:r>
              <a:rPr lang="it-IT" sz="2200" dirty="0">
                <a:latin typeface="fkGroteskNeue"/>
              </a:rPr>
              <a:t>le escare</a:t>
            </a:r>
            <a:r>
              <a:rPr lang="it-IT" sz="2200" b="0" i="0" dirty="0">
                <a:effectLst/>
                <a:latin typeface="fkGroteskNeue"/>
              </a:rPr>
              <a:t> entro 4-24h per ridurre perdita proteica e rischio chirurgico.​</a:t>
            </a:r>
          </a:p>
        </p:txBody>
      </p:sp>
    </p:spTree>
    <p:extLst>
      <p:ext uri="{BB962C8B-B14F-4D97-AF65-F5344CB8AC3E}">
        <p14:creationId xmlns:p14="http://schemas.microsoft.com/office/powerpoint/2010/main" val="210110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53BFB7-2545-EDDD-C0FE-998783AF8A6B}"/>
              </a:ext>
            </a:extLst>
          </p:cNvPr>
          <p:cNvPicPr>
            <a:picLocks noChangeAspect="1"/>
          </p:cNvPicPr>
          <p:nvPr/>
        </p:nvPicPr>
        <p:blipFill>
          <a:blip r:embed="rId2"/>
          <a:stretch>
            <a:fillRect/>
          </a:stretch>
        </p:blipFill>
        <p:spPr>
          <a:xfrm>
            <a:off x="1704813" y="517644"/>
            <a:ext cx="8020373" cy="3483763"/>
          </a:xfrm>
          <a:prstGeom prst="rect">
            <a:avLst/>
          </a:prstGeom>
        </p:spPr>
      </p:pic>
      <p:sp>
        <p:nvSpPr>
          <p:cNvPr id="5" name="TextBox 4">
            <a:extLst>
              <a:ext uri="{FF2B5EF4-FFF2-40B4-BE49-F238E27FC236}">
                <a16:creationId xmlns:a16="http://schemas.microsoft.com/office/drawing/2014/main" id="{5CEDD441-0A02-EB94-8054-56E40F5D4E9C}"/>
              </a:ext>
            </a:extLst>
          </p:cNvPr>
          <p:cNvSpPr txBox="1"/>
          <p:nvPr/>
        </p:nvSpPr>
        <p:spPr>
          <a:xfrm>
            <a:off x="3048740" y="4401364"/>
            <a:ext cx="6094520" cy="1938992"/>
          </a:xfrm>
          <a:prstGeom prst="rect">
            <a:avLst/>
          </a:prstGeom>
          <a:noFill/>
        </p:spPr>
        <p:txBody>
          <a:bodyPr wrap="square">
            <a:spAutoFit/>
          </a:bodyPr>
          <a:lstStyle/>
          <a:p>
            <a:pPr algn="l"/>
            <a:r>
              <a:rPr lang="it-IT" sz="2000" b="0" i="0" dirty="0">
                <a:effectLst/>
                <a:latin typeface="fkGroteskNeue"/>
              </a:rPr>
              <a:t>La </a:t>
            </a:r>
            <a:r>
              <a:rPr lang="it-IT" sz="2000" b="1" i="0" dirty="0">
                <a:effectLst/>
                <a:latin typeface="fkGroteskNeue"/>
              </a:rPr>
              <a:t>bromelina</a:t>
            </a:r>
            <a:r>
              <a:rPr lang="it-IT" sz="2000" b="0" i="0" dirty="0">
                <a:effectLst/>
                <a:latin typeface="fkGroteskNeue"/>
              </a:rPr>
              <a:t> induce </a:t>
            </a:r>
            <a:r>
              <a:rPr lang="it-IT" sz="2000" b="1" i="0" dirty="0" err="1">
                <a:effectLst/>
                <a:latin typeface="fkGroteskNeue"/>
              </a:rPr>
              <a:t>escarolisi</a:t>
            </a:r>
            <a:r>
              <a:rPr lang="it-IT" sz="2000" b="1" i="0" dirty="0">
                <a:effectLst/>
                <a:latin typeface="fkGroteskNeue"/>
              </a:rPr>
              <a:t> enzimatica </a:t>
            </a:r>
            <a:r>
              <a:rPr lang="it-IT" sz="2000" b="0" i="0" dirty="0">
                <a:effectLst/>
                <a:latin typeface="fkGroteskNeue"/>
              </a:rPr>
              <a:t>→ scioglie l’escara dell’ustione. Vantaggi principali:</a:t>
            </a:r>
          </a:p>
          <a:p>
            <a:pPr marL="742950" lvl="1" indent="-285750" algn="l">
              <a:buFont typeface="Arial" panose="020B0604020202020204" pitchFamily="34" charset="0"/>
              <a:buChar char="•"/>
            </a:pPr>
            <a:r>
              <a:rPr lang="it-IT" sz="2000" b="0" i="0" dirty="0">
                <a:effectLst/>
                <a:latin typeface="fkGroteskNeue"/>
              </a:rPr>
              <a:t>Riduzione delle perdite ematiche.</a:t>
            </a:r>
          </a:p>
          <a:p>
            <a:pPr marL="742950" lvl="1" indent="-285750" algn="l">
              <a:buFont typeface="Arial" panose="020B0604020202020204" pitchFamily="34" charset="0"/>
              <a:buChar char="•"/>
            </a:pPr>
            <a:r>
              <a:rPr lang="it-IT" sz="2000" b="0" i="0" dirty="0">
                <a:effectLst/>
                <a:latin typeface="fkGroteskNeue"/>
              </a:rPr>
              <a:t>Miglioramento della sopravvivenza.</a:t>
            </a:r>
          </a:p>
          <a:p>
            <a:pPr marL="742950" lvl="1" indent="-285750" algn="l">
              <a:buFont typeface="Arial" panose="020B0604020202020204" pitchFamily="34" charset="0"/>
              <a:buChar char="•"/>
            </a:pPr>
            <a:r>
              <a:rPr lang="it-IT" sz="2000" b="0" i="0" dirty="0">
                <a:effectLst/>
                <a:latin typeface="fkGroteskNeue"/>
              </a:rPr>
              <a:t>Possibilità di operare nelle prime ore dal trauma, invece di attendere 5–7 giorni.</a:t>
            </a:r>
          </a:p>
        </p:txBody>
      </p:sp>
    </p:spTree>
    <p:extLst>
      <p:ext uri="{BB962C8B-B14F-4D97-AF65-F5344CB8AC3E}">
        <p14:creationId xmlns:p14="http://schemas.microsoft.com/office/powerpoint/2010/main" val="2652765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7C798-1CC9-4C99-43FD-8648159910D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2F8969-F536-B304-09F2-A9E963A98E06}"/>
              </a:ext>
            </a:extLst>
          </p:cNvPr>
          <p:cNvSpPr txBox="1"/>
          <p:nvPr/>
        </p:nvSpPr>
        <p:spPr>
          <a:xfrm>
            <a:off x="426203" y="1170123"/>
            <a:ext cx="6925160" cy="1015663"/>
          </a:xfrm>
          <a:prstGeom prst="rect">
            <a:avLst/>
          </a:prstGeom>
          <a:noFill/>
        </p:spPr>
        <p:txBody>
          <a:bodyPr wrap="square" rtlCol="0">
            <a:spAutoFit/>
          </a:bodyPr>
          <a:lstStyle/>
          <a:p>
            <a:r>
              <a:rPr lang="it-IT" sz="2000" dirty="0"/>
              <a:t>La </a:t>
            </a:r>
            <a:r>
              <a:rPr lang="it-IT" sz="2000" b="1" dirty="0"/>
              <a:t>bromelina</a:t>
            </a:r>
            <a:r>
              <a:rPr lang="it-IT" sz="2000" dirty="0"/>
              <a:t>, enzima estratto dall'ananas, entra nelle tradizioni culinarie polinesiane dove fette fresche di ananas venivano usate per marinare e ammorbidire la carne, scomponendo le proteine. </a:t>
            </a:r>
          </a:p>
        </p:txBody>
      </p:sp>
      <p:sp>
        <p:nvSpPr>
          <p:cNvPr id="3" name="TextBox 2">
            <a:extLst>
              <a:ext uri="{FF2B5EF4-FFF2-40B4-BE49-F238E27FC236}">
                <a16:creationId xmlns:a16="http://schemas.microsoft.com/office/drawing/2014/main" id="{91ED6136-F320-FB94-5482-FFD5C2DFEB1B}"/>
              </a:ext>
            </a:extLst>
          </p:cNvPr>
          <p:cNvSpPr txBox="1"/>
          <p:nvPr/>
        </p:nvSpPr>
        <p:spPr>
          <a:xfrm>
            <a:off x="426203" y="326689"/>
            <a:ext cx="9167248" cy="707886"/>
          </a:xfrm>
          <a:prstGeom prst="rect">
            <a:avLst/>
          </a:prstGeom>
          <a:noFill/>
        </p:spPr>
        <p:txBody>
          <a:bodyPr wrap="square" rtlCol="0">
            <a:spAutoFit/>
          </a:bodyPr>
          <a:lstStyle/>
          <a:p>
            <a:r>
              <a:rPr lang="it-IT" sz="2000" dirty="0"/>
              <a:t>Le popolazioni native amaricane utilizzavano </a:t>
            </a:r>
            <a:r>
              <a:rPr lang="it-IT" sz="2000" b="1" dirty="0"/>
              <a:t>polpa e succo di ananas </a:t>
            </a:r>
            <a:r>
              <a:rPr lang="it-IT" sz="2000" dirty="0"/>
              <a:t>per favorire la digestione, lenire le infiammazioni e facilitare la guarigione di ferite e ustioni.</a:t>
            </a:r>
          </a:p>
        </p:txBody>
      </p:sp>
      <p:pic>
        <p:nvPicPr>
          <p:cNvPr id="1028" name="Picture 4">
            <a:extLst>
              <a:ext uri="{FF2B5EF4-FFF2-40B4-BE49-F238E27FC236}">
                <a16:creationId xmlns:a16="http://schemas.microsoft.com/office/drawing/2014/main" id="{D7C393F5-E0AA-82C4-4299-BD532C6BB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791" y="1170123"/>
            <a:ext cx="3435608" cy="4680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7F004A-9B6F-4AA3-1063-2AC1A67D417A}"/>
              </a:ext>
            </a:extLst>
          </p:cNvPr>
          <p:cNvSpPr txBox="1"/>
          <p:nvPr/>
        </p:nvSpPr>
        <p:spPr>
          <a:xfrm>
            <a:off x="8773978" y="6301155"/>
            <a:ext cx="2648273" cy="307777"/>
          </a:xfrm>
          <a:prstGeom prst="rect">
            <a:avLst/>
          </a:prstGeom>
          <a:noFill/>
        </p:spPr>
        <p:txBody>
          <a:bodyPr wrap="square">
            <a:spAutoFit/>
          </a:bodyPr>
          <a:lstStyle/>
          <a:p>
            <a:r>
              <a:rPr lang="it-IT" sz="1400" dirty="0">
                <a:hlinkClick r:id="rId3"/>
              </a:rPr>
              <a:t>MANZO ALL’ANANAS | IL PERSIL</a:t>
            </a:r>
            <a:endParaRPr lang="it-IT" sz="1400" dirty="0"/>
          </a:p>
        </p:txBody>
      </p:sp>
      <p:sp>
        <p:nvSpPr>
          <p:cNvPr id="4" name="Rectangle: Rounded Corners 3">
            <a:extLst>
              <a:ext uri="{FF2B5EF4-FFF2-40B4-BE49-F238E27FC236}">
                <a16:creationId xmlns:a16="http://schemas.microsoft.com/office/drawing/2014/main" id="{0B11D5A7-6833-4108-586C-0E1225260298}"/>
              </a:ext>
            </a:extLst>
          </p:cNvPr>
          <p:cNvSpPr/>
          <p:nvPr/>
        </p:nvSpPr>
        <p:spPr>
          <a:xfrm>
            <a:off x="552858" y="2372334"/>
            <a:ext cx="6333467" cy="411480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a:extLst>
              <a:ext uri="{FF2B5EF4-FFF2-40B4-BE49-F238E27FC236}">
                <a16:creationId xmlns:a16="http://schemas.microsoft.com/office/drawing/2014/main" id="{868A9B75-A2BC-3A4E-4DA6-F745BB3E5F5C}"/>
              </a:ext>
            </a:extLst>
          </p:cNvPr>
          <p:cNvSpPr txBox="1"/>
          <p:nvPr/>
        </p:nvSpPr>
        <p:spPr>
          <a:xfrm>
            <a:off x="672237" y="2784794"/>
            <a:ext cx="6094708" cy="3416320"/>
          </a:xfrm>
          <a:prstGeom prst="rect">
            <a:avLst/>
          </a:prstGeom>
          <a:noFill/>
        </p:spPr>
        <p:txBody>
          <a:bodyPr wrap="square">
            <a:spAutoFit/>
          </a:bodyPr>
          <a:lstStyle/>
          <a:p>
            <a:r>
              <a:rPr lang="it-IT" sz="2400" b="1" i="1" dirty="0"/>
              <a:t>Esempio di marinatura con polpa d’ananas.</a:t>
            </a:r>
          </a:p>
          <a:p>
            <a:endParaRPr lang="it-IT" sz="2400" i="1" dirty="0"/>
          </a:p>
          <a:p>
            <a:r>
              <a:rPr lang="it-IT" sz="2400" i="1" dirty="0"/>
              <a:t>1 parte di polpa di ananas</a:t>
            </a:r>
          </a:p>
          <a:p>
            <a:r>
              <a:rPr lang="it-IT" sz="2400" i="1" dirty="0"/>
              <a:t>1 parte di olio di oliva</a:t>
            </a:r>
          </a:p>
          <a:p>
            <a:r>
              <a:rPr lang="it-IT" sz="2400" i="1" dirty="0"/>
              <a:t>½ parte di dolcificante (ad esempio zucchero di canna, crema di riso o miele)</a:t>
            </a:r>
          </a:p>
          <a:p>
            <a:r>
              <a:rPr lang="it-IT" sz="2400" i="1" dirty="0"/>
              <a:t>Sale BBQ o salsa di soia a piacere </a:t>
            </a:r>
          </a:p>
          <a:p>
            <a:r>
              <a:rPr lang="it-IT" sz="2400" i="1" dirty="0"/>
              <a:t>Spezie: Zenzero, Aglio, Paprika dolce, Pepe nero</a:t>
            </a:r>
          </a:p>
          <a:p>
            <a:r>
              <a:rPr lang="it-IT" sz="2400" i="1" dirty="0"/>
              <a:t>Da 10’ a 8 ore a 4-8°C</a:t>
            </a:r>
          </a:p>
        </p:txBody>
      </p:sp>
    </p:spTree>
    <p:extLst>
      <p:ext uri="{BB962C8B-B14F-4D97-AF65-F5344CB8AC3E}">
        <p14:creationId xmlns:p14="http://schemas.microsoft.com/office/powerpoint/2010/main" val="79542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1">
            <a:extLst>
              <a:ext uri="{FF2B5EF4-FFF2-40B4-BE49-F238E27FC236}">
                <a16:creationId xmlns:a16="http://schemas.microsoft.com/office/drawing/2014/main" id="{C55D1E66-2D05-954D-3939-B01AA3AC0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113" y="0"/>
            <a:ext cx="8867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5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473CF2-912E-2C7E-B2DF-B9B8C284FBA9}"/>
              </a:ext>
            </a:extLst>
          </p:cNvPr>
          <p:cNvSpPr txBox="1"/>
          <p:nvPr/>
        </p:nvSpPr>
        <p:spPr>
          <a:xfrm>
            <a:off x="685085" y="402123"/>
            <a:ext cx="10682922" cy="1938992"/>
          </a:xfrm>
          <a:prstGeom prst="rect">
            <a:avLst/>
          </a:prstGeom>
          <a:noFill/>
        </p:spPr>
        <p:txBody>
          <a:bodyPr wrap="square" rtlCol="0">
            <a:spAutoFit/>
          </a:bodyPr>
          <a:lstStyle/>
          <a:p>
            <a:r>
              <a:rPr lang="it-IT" sz="2000" b="1" dirty="0"/>
              <a:t>Metodi di </a:t>
            </a:r>
            <a:r>
              <a:rPr lang="it-IT" sz="2000" b="1" dirty="0" err="1"/>
              <a:t>Debridement</a:t>
            </a:r>
            <a:endParaRPr lang="it-IT" sz="2000" b="1" dirty="0"/>
          </a:p>
          <a:p>
            <a:endParaRPr lang="it-IT" sz="2000" dirty="0"/>
          </a:p>
          <a:p>
            <a:r>
              <a:rPr lang="it-IT" sz="2000" b="1" dirty="0"/>
              <a:t>Chirurgico/traumatico</a:t>
            </a:r>
            <a:r>
              <a:rPr lang="it-IT" sz="2000" dirty="0"/>
              <a:t>: Veloce ma invasivo, doloroso, richiede anestesia e rischia sanguinamento.​</a:t>
            </a:r>
          </a:p>
          <a:p>
            <a:r>
              <a:rPr lang="it-IT" sz="2000" b="1" dirty="0"/>
              <a:t>Meccanico/autolitico</a:t>
            </a:r>
            <a:r>
              <a:rPr lang="it-IT" sz="2000" dirty="0"/>
              <a:t>: Meno invasivo ma lento e rischioso per infezioni.​</a:t>
            </a:r>
          </a:p>
          <a:p>
            <a:r>
              <a:rPr lang="it-IT" sz="2000" b="1" dirty="0"/>
              <a:t>Enzimatico</a:t>
            </a:r>
            <a:r>
              <a:rPr lang="it-IT" sz="2000" dirty="0"/>
              <a:t>: Selettivo, meno doloroso; usa enzimi per digerire solo tessuto morto (es. collagenasi da Clostridium/</a:t>
            </a:r>
            <a:r>
              <a:rPr lang="it-IT" sz="2000" dirty="0" err="1"/>
              <a:t>Vibrio</a:t>
            </a:r>
            <a:r>
              <a:rPr lang="it-IT" sz="2000" dirty="0"/>
              <a:t>, bromelina da ananas).​</a:t>
            </a:r>
          </a:p>
        </p:txBody>
      </p:sp>
      <p:graphicFrame>
        <p:nvGraphicFramePr>
          <p:cNvPr id="5" name="Table 4">
            <a:extLst>
              <a:ext uri="{FF2B5EF4-FFF2-40B4-BE49-F238E27FC236}">
                <a16:creationId xmlns:a16="http://schemas.microsoft.com/office/drawing/2014/main" id="{34606B7C-E83F-1A71-CD67-DF38390A3ED8}"/>
              </a:ext>
            </a:extLst>
          </p:cNvPr>
          <p:cNvGraphicFramePr>
            <a:graphicFrameLocks noGrp="1"/>
          </p:cNvGraphicFramePr>
          <p:nvPr>
            <p:extLst>
              <p:ext uri="{D42A27DB-BD31-4B8C-83A1-F6EECF244321}">
                <p14:modId xmlns:p14="http://schemas.microsoft.com/office/powerpoint/2010/main" val="1327267426"/>
              </p:ext>
            </p:extLst>
          </p:nvPr>
        </p:nvGraphicFramePr>
        <p:xfrm>
          <a:off x="685085" y="2943515"/>
          <a:ext cx="7544515" cy="2926080"/>
        </p:xfrm>
        <a:graphic>
          <a:graphicData uri="http://schemas.openxmlformats.org/drawingml/2006/table">
            <a:tbl>
              <a:tblPr/>
              <a:tblGrid>
                <a:gridCol w="1474346">
                  <a:extLst>
                    <a:ext uri="{9D8B030D-6E8A-4147-A177-3AD203B41FA5}">
                      <a16:colId xmlns:a16="http://schemas.microsoft.com/office/drawing/2014/main" val="491680933"/>
                    </a:ext>
                  </a:extLst>
                </a:gridCol>
                <a:gridCol w="1560162">
                  <a:extLst>
                    <a:ext uri="{9D8B030D-6E8A-4147-A177-3AD203B41FA5}">
                      <a16:colId xmlns:a16="http://schemas.microsoft.com/office/drawing/2014/main" val="2991222786"/>
                    </a:ext>
                  </a:extLst>
                </a:gridCol>
                <a:gridCol w="1239865">
                  <a:extLst>
                    <a:ext uri="{9D8B030D-6E8A-4147-A177-3AD203B41FA5}">
                      <a16:colId xmlns:a16="http://schemas.microsoft.com/office/drawing/2014/main" val="4119264478"/>
                    </a:ext>
                  </a:extLst>
                </a:gridCol>
                <a:gridCol w="1369017">
                  <a:extLst>
                    <a:ext uri="{9D8B030D-6E8A-4147-A177-3AD203B41FA5}">
                      <a16:colId xmlns:a16="http://schemas.microsoft.com/office/drawing/2014/main" val="140214417"/>
                    </a:ext>
                  </a:extLst>
                </a:gridCol>
                <a:gridCol w="1901125">
                  <a:extLst>
                    <a:ext uri="{9D8B030D-6E8A-4147-A177-3AD203B41FA5}">
                      <a16:colId xmlns:a16="http://schemas.microsoft.com/office/drawing/2014/main" val="760253979"/>
                    </a:ext>
                  </a:extLst>
                </a:gridCol>
              </a:tblGrid>
              <a:tr h="0">
                <a:tc>
                  <a:txBody>
                    <a:bodyPr/>
                    <a:lstStyle/>
                    <a:p>
                      <a:pPr algn="l" fontAlgn="t" latinLnBrk="0">
                        <a:buNone/>
                      </a:pPr>
                      <a:r>
                        <a:rPr lang="it-IT" sz="2000" b="1" dirty="0">
                          <a:effectLst/>
                        </a:rPr>
                        <a:t>Enzima</a:t>
                      </a:r>
                    </a:p>
                  </a:txBody>
                  <a:tcPr marL="60960" marR="60960" marT="60960" marB="60960">
                    <a:lnL w="7620" cap="flat" cmpd="sng" algn="ctr">
                      <a:solidFill>
                        <a:srgbClr val="60C695"/>
                      </a:solidFill>
                      <a:prstDash val="solid"/>
                      <a:round/>
                      <a:headEnd type="none" w="med" len="med"/>
                      <a:tailEnd type="none" w="med" len="med"/>
                    </a:lnL>
                    <a:lnR w="7620" cap="flat" cmpd="sng" algn="ctr">
                      <a:solidFill>
                        <a:srgbClr val="B0C195"/>
                      </a:solidFill>
                      <a:prstDash val="solid"/>
                      <a:round/>
                      <a:headEnd type="none" w="med" len="med"/>
                      <a:tailEnd type="none" w="med" len="med"/>
                    </a:lnR>
                    <a:lnT w="7620" cap="flat" cmpd="sng" algn="ctr">
                      <a:solidFill>
                        <a:srgbClr val="60C695"/>
                      </a:solidFill>
                      <a:prstDash val="solid"/>
                      <a:round/>
                      <a:headEnd type="none" w="med" len="med"/>
                      <a:tailEnd type="none" w="med" len="med"/>
                    </a:lnT>
                    <a:lnB w="7620" cap="flat" cmpd="sng" algn="ctr">
                      <a:solidFill>
                        <a:srgbClr val="C0C595"/>
                      </a:solidFill>
                      <a:prstDash val="solid"/>
                      <a:round/>
                      <a:headEnd type="none" w="med" len="med"/>
                      <a:tailEnd type="none" w="med" len="med"/>
                    </a:lnB>
                    <a:noFill/>
                  </a:tcPr>
                </a:tc>
                <a:tc>
                  <a:txBody>
                    <a:bodyPr/>
                    <a:lstStyle/>
                    <a:p>
                      <a:pPr algn="l" fontAlgn="t" latinLnBrk="0">
                        <a:buNone/>
                      </a:pPr>
                      <a:r>
                        <a:rPr lang="it-IT" sz="2000" b="1" dirty="0">
                          <a:effectLst/>
                        </a:rPr>
                        <a:t>Velocità </a:t>
                      </a:r>
                      <a:r>
                        <a:rPr lang="it-IT" sz="2000" b="1" dirty="0" err="1">
                          <a:effectLst/>
                        </a:rPr>
                        <a:t>Debridement</a:t>
                      </a:r>
                      <a:endParaRPr lang="it-IT" sz="2000" b="1" dirty="0">
                        <a:effectLst/>
                      </a:endParaRPr>
                    </a:p>
                  </a:txBody>
                  <a:tcPr marL="60960" marR="60960" marT="60960" marB="60960">
                    <a:lnL w="7620" cap="flat" cmpd="sng" algn="ctr">
                      <a:solidFill>
                        <a:srgbClr val="B0C195"/>
                      </a:solidFill>
                      <a:prstDash val="solid"/>
                      <a:round/>
                      <a:headEnd type="none" w="med" len="med"/>
                      <a:tailEnd type="none" w="med" len="med"/>
                    </a:lnL>
                    <a:lnR w="7620" cap="flat" cmpd="sng" algn="ctr">
                      <a:solidFill>
                        <a:srgbClr val="F0BD95"/>
                      </a:solidFill>
                      <a:prstDash val="solid"/>
                      <a:round/>
                      <a:headEnd type="none" w="med" len="med"/>
                      <a:tailEnd type="none" w="med" len="med"/>
                    </a:lnR>
                    <a:lnT w="7620" cap="flat" cmpd="sng" algn="ctr">
                      <a:solidFill>
                        <a:srgbClr val="B0C195"/>
                      </a:solidFill>
                      <a:prstDash val="solid"/>
                      <a:round/>
                      <a:headEnd type="none" w="med" len="med"/>
                      <a:tailEnd type="none" w="med" len="med"/>
                    </a:lnT>
                    <a:lnB w="7620" cap="flat" cmpd="sng" algn="ctr">
                      <a:solidFill>
                        <a:srgbClr val="30BF95"/>
                      </a:solidFill>
                      <a:prstDash val="solid"/>
                      <a:round/>
                      <a:headEnd type="none" w="med" len="med"/>
                      <a:tailEnd type="none" w="med" len="med"/>
                    </a:lnB>
                    <a:noFill/>
                  </a:tcPr>
                </a:tc>
                <a:tc>
                  <a:txBody>
                    <a:bodyPr/>
                    <a:lstStyle/>
                    <a:p>
                      <a:pPr algn="l" fontAlgn="t" latinLnBrk="0">
                        <a:buNone/>
                      </a:pPr>
                      <a:r>
                        <a:rPr lang="it-IT" sz="2000" b="1" dirty="0">
                          <a:effectLst/>
                        </a:rPr>
                        <a:t>Selettività</a:t>
                      </a:r>
                    </a:p>
                  </a:txBody>
                  <a:tcPr marL="60960" marR="60960" marT="60960" marB="60960">
                    <a:lnL w="7620" cap="flat" cmpd="sng" algn="ctr">
                      <a:solidFill>
                        <a:srgbClr val="F0BD95"/>
                      </a:solidFill>
                      <a:prstDash val="solid"/>
                      <a:round/>
                      <a:headEnd type="none" w="med" len="med"/>
                      <a:tailEnd type="none" w="med" len="med"/>
                    </a:lnL>
                    <a:lnR w="7620" cap="flat" cmpd="sng" algn="ctr">
                      <a:solidFill>
                        <a:srgbClr val="C0C595"/>
                      </a:solidFill>
                      <a:prstDash val="solid"/>
                      <a:round/>
                      <a:headEnd type="none" w="med" len="med"/>
                      <a:tailEnd type="none" w="med" len="med"/>
                    </a:lnR>
                    <a:lnT w="7620" cap="flat" cmpd="sng" algn="ctr">
                      <a:solidFill>
                        <a:srgbClr val="F0BD95"/>
                      </a:solidFill>
                      <a:prstDash val="solid"/>
                      <a:round/>
                      <a:headEnd type="none" w="med" len="med"/>
                      <a:tailEnd type="none" w="med" len="med"/>
                    </a:lnT>
                    <a:lnB w="7620" cap="flat" cmpd="sng" algn="ctr">
                      <a:solidFill>
                        <a:srgbClr val="B0C695"/>
                      </a:solidFill>
                      <a:prstDash val="solid"/>
                      <a:round/>
                      <a:headEnd type="none" w="med" len="med"/>
                      <a:tailEnd type="none" w="med" len="med"/>
                    </a:lnB>
                    <a:noFill/>
                  </a:tcPr>
                </a:tc>
                <a:tc>
                  <a:txBody>
                    <a:bodyPr/>
                    <a:lstStyle/>
                    <a:p>
                      <a:pPr algn="l" fontAlgn="t" latinLnBrk="0">
                        <a:buNone/>
                      </a:pPr>
                      <a:r>
                        <a:rPr lang="it-IT" sz="2000" b="1" dirty="0">
                          <a:effectLst/>
                        </a:rPr>
                        <a:t>Applicazioni Principali</a:t>
                      </a:r>
                    </a:p>
                  </a:txBody>
                  <a:tcPr marL="60960" marR="60960" marT="60960" marB="60960">
                    <a:lnL w="7620" cap="flat" cmpd="sng" algn="ctr">
                      <a:solidFill>
                        <a:srgbClr val="C0C595"/>
                      </a:solidFill>
                      <a:prstDash val="solid"/>
                      <a:round/>
                      <a:headEnd type="none" w="med" len="med"/>
                      <a:tailEnd type="none" w="med" len="med"/>
                    </a:lnL>
                    <a:lnR w="7620" cap="flat" cmpd="sng" algn="ctr">
                      <a:solidFill>
                        <a:srgbClr val="C0C595"/>
                      </a:solidFill>
                      <a:prstDash val="solid"/>
                      <a:round/>
                      <a:headEnd type="none" w="med" len="med"/>
                      <a:tailEnd type="none" w="med" len="med"/>
                    </a:lnR>
                    <a:lnT w="7620" cap="flat" cmpd="sng" algn="ctr">
                      <a:solidFill>
                        <a:srgbClr val="C0C595"/>
                      </a:solidFill>
                      <a:prstDash val="solid"/>
                      <a:round/>
                      <a:headEnd type="none" w="med" len="med"/>
                      <a:tailEnd type="none" w="med" len="med"/>
                    </a:lnT>
                    <a:lnB w="7620" cap="flat" cmpd="sng" algn="ctr">
                      <a:solidFill>
                        <a:srgbClr val="B0C195"/>
                      </a:solidFill>
                      <a:prstDash val="solid"/>
                      <a:round/>
                      <a:headEnd type="none" w="med" len="med"/>
                      <a:tailEnd type="none" w="med" len="med"/>
                    </a:lnB>
                    <a:noFill/>
                  </a:tcPr>
                </a:tc>
                <a:tc>
                  <a:txBody>
                    <a:bodyPr/>
                    <a:lstStyle/>
                    <a:p>
                      <a:pPr algn="l" fontAlgn="t" latinLnBrk="0">
                        <a:buNone/>
                      </a:pPr>
                      <a:r>
                        <a:rPr lang="it-IT" sz="2000" b="1" dirty="0">
                          <a:effectLst/>
                        </a:rPr>
                        <a:t>Limitazioni</a:t>
                      </a:r>
                    </a:p>
                  </a:txBody>
                  <a:tcPr marL="60960" marR="60960" marT="60960" marB="60960">
                    <a:lnL w="7620" cap="flat" cmpd="sng" algn="ctr">
                      <a:solidFill>
                        <a:srgbClr val="C0C595"/>
                      </a:solidFill>
                      <a:prstDash val="solid"/>
                      <a:round/>
                      <a:headEnd type="none" w="med" len="med"/>
                      <a:tailEnd type="none" w="med" len="med"/>
                    </a:lnL>
                    <a:lnR w="7620" cap="flat" cmpd="sng" algn="ctr">
                      <a:solidFill>
                        <a:srgbClr val="C0C595"/>
                      </a:solidFill>
                      <a:prstDash val="solid"/>
                      <a:round/>
                      <a:headEnd type="none" w="med" len="med"/>
                      <a:tailEnd type="none" w="med" len="med"/>
                    </a:lnR>
                    <a:lnT w="7620" cap="flat" cmpd="sng" algn="ctr">
                      <a:solidFill>
                        <a:srgbClr val="C0C595"/>
                      </a:solidFill>
                      <a:prstDash val="solid"/>
                      <a:round/>
                      <a:headEnd type="none" w="med" len="med"/>
                      <a:tailEnd type="none" w="med" len="med"/>
                    </a:lnT>
                    <a:lnB w="7620" cap="flat" cmpd="sng" algn="ctr">
                      <a:solidFill>
                        <a:srgbClr val="C0C595"/>
                      </a:solidFill>
                      <a:prstDash val="solid"/>
                      <a:round/>
                      <a:headEnd type="none" w="med" len="med"/>
                      <a:tailEnd type="none" w="med" len="med"/>
                    </a:lnB>
                    <a:noFill/>
                  </a:tcPr>
                </a:tc>
                <a:extLst>
                  <a:ext uri="{0D108BD9-81ED-4DB2-BD59-A6C34878D82A}">
                    <a16:rowId xmlns:a16="http://schemas.microsoft.com/office/drawing/2014/main" val="3888828119"/>
                  </a:ext>
                </a:extLst>
              </a:tr>
              <a:tr h="0">
                <a:tc>
                  <a:txBody>
                    <a:bodyPr/>
                    <a:lstStyle/>
                    <a:p>
                      <a:pPr fontAlgn="base" latinLnBrk="0">
                        <a:buNone/>
                      </a:pPr>
                      <a:r>
                        <a:rPr lang="it-IT" b="1" dirty="0">
                          <a:effectLst/>
                        </a:rPr>
                        <a:t>Collagenasi</a:t>
                      </a:r>
                    </a:p>
                  </a:txBody>
                  <a:tcPr marL="60960" marR="60960" anchor="ctr">
                    <a:lnL w="7620" cap="flat" cmpd="sng" algn="ctr">
                      <a:solidFill>
                        <a:srgbClr val="C0C595"/>
                      </a:solidFill>
                      <a:prstDash val="solid"/>
                      <a:round/>
                      <a:headEnd type="none" w="med" len="med"/>
                      <a:tailEnd type="none" w="med" len="med"/>
                    </a:lnL>
                    <a:lnR w="7620" cap="flat" cmpd="sng" algn="ctr">
                      <a:solidFill>
                        <a:srgbClr val="30BF95"/>
                      </a:solidFill>
                      <a:prstDash val="solid"/>
                      <a:round/>
                      <a:headEnd type="none" w="med" len="med"/>
                      <a:tailEnd type="none" w="med" len="med"/>
                    </a:lnR>
                    <a:lnT w="7620" cap="flat" cmpd="sng" algn="ctr">
                      <a:solidFill>
                        <a:srgbClr val="C0C595"/>
                      </a:solidFill>
                      <a:prstDash val="solid"/>
                      <a:round/>
                      <a:headEnd type="none" w="med" len="med"/>
                      <a:tailEnd type="none" w="med" len="med"/>
                    </a:lnT>
                    <a:lnB w="7620" cap="flat" cmpd="sng" algn="ctr">
                      <a:solidFill>
                        <a:srgbClr val="00C795"/>
                      </a:solidFill>
                      <a:prstDash val="solid"/>
                      <a:round/>
                      <a:headEnd type="none" w="med" len="med"/>
                      <a:tailEnd type="none" w="med" len="med"/>
                    </a:lnB>
                    <a:noFill/>
                  </a:tcPr>
                </a:tc>
                <a:tc>
                  <a:txBody>
                    <a:bodyPr/>
                    <a:lstStyle/>
                    <a:p>
                      <a:pPr fontAlgn="base" latinLnBrk="0">
                        <a:buNone/>
                      </a:pPr>
                      <a:r>
                        <a:rPr lang="it-IT">
                          <a:effectLst/>
                        </a:rPr>
                        <a:t>Lenta (settimane)</a:t>
                      </a:r>
                    </a:p>
                  </a:txBody>
                  <a:tcPr marL="60960" marR="60960" anchor="ctr">
                    <a:lnL w="7620" cap="flat" cmpd="sng" algn="ctr">
                      <a:solidFill>
                        <a:srgbClr val="30BF95"/>
                      </a:solidFill>
                      <a:prstDash val="solid"/>
                      <a:round/>
                      <a:headEnd type="none" w="med" len="med"/>
                      <a:tailEnd type="none" w="med" len="med"/>
                    </a:lnL>
                    <a:lnR w="7620" cap="flat" cmpd="sng" algn="ctr">
                      <a:solidFill>
                        <a:srgbClr val="B0C695"/>
                      </a:solidFill>
                      <a:prstDash val="solid"/>
                      <a:round/>
                      <a:headEnd type="none" w="med" len="med"/>
                      <a:tailEnd type="none" w="med" len="med"/>
                    </a:lnR>
                    <a:lnT w="7620" cap="flat" cmpd="sng" algn="ctr">
                      <a:solidFill>
                        <a:srgbClr val="30BF95"/>
                      </a:solidFill>
                      <a:prstDash val="solid"/>
                      <a:round/>
                      <a:headEnd type="none" w="med" len="med"/>
                      <a:tailEnd type="none" w="med" len="med"/>
                    </a:lnT>
                    <a:lnB w="7620" cap="flat" cmpd="sng" algn="ctr">
                      <a:solidFill>
                        <a:srgbClr val="B0C195"/>
                      </a:solidFill>
                      <a:prstDash val="solid"/>
                      <a:round/>
                      <a:headEnd type="none" w="med" len="med"/>
                      <a:tailEnd type="none" w="med" len="med"/>
                    </a:lnB>
                    <a:noFill/>
                  </a:tcPr>
                </a:tc>
                <a:tc>
                  <a:txBody>
                    <a:bodyPr/>
                    <a:lstStyle/>
                    <a:p>
                      <a:pPr fontAlgn="base" latinLnBrk="0">
                        <a:buNone/>
                      </a:pPr>
                      <a:r>
                        <a:rPr lang="it-IT">
                          <a:effectLst/>
                        </a:rPr>
                        <a:t>Buona</a:t>
                      </a:r>
                    </a:p>
                  </a:txBody>
                  <a:tcPr marL="60960" marR="60960" anchor="ctr">
                    <a:lnL w="7620" cap="flat" cmpd="sng" algn="ctr">
                      <a:solidFill>
                        <a:srgbClr val="B0C695"/>
                      </a:solidFill>
                      <a:prstDash val="solid"/>
                      <a:round/>
                      <a:headEnd type="none" w="med" len="med"/>
                      <a:tailEnd type="none" w="med" len="med"/>
                    </a:lnL>
                    <a:lnR w="7620" cap="flat" cmpd="sng" algn="ctr">
                      <a:solidFill>
                        <a:srgbClr val="B0C195"/>
                      </a:solidFill>
                      <a:prstDash val="solid"/>
                      <a:round/>
                      <a:headEnd type="none" w="med" len="med"/>
                      <a:tailEnd type="none" w="med" len="med"/>
                    </a:lnR>
                    <a:lnT w="7620" cap="flat" cmpd="sng" algn="ctr">
                      <a:solidFill>
                        <a:srgbClr val="B0C695"/>
                      </a:solidFill>
                      <a:prstDash val="solid"/>
                      <a:round/>
                      <a:headEnd type="none" w="med" len="med"/>
                      <a:tailEnd type="none" w="med" len="med"/>
                    </a:lnT>
                    <a:lnB w="7620" cap="flat" cmpd="sng" algn="ctr">
                      <a:solidFill>
                        <a:srgbClr val="C0C595"/>
                      </a:solidFill>
                      <a:prstDash val="solid"/>
                      <a:round/>
                      <a:headEnd type="none" w="med" len="med"/>
                      <a:tailEnd type="none" w="med" len="med"/>
                    </a:lnB>
                    <a:noFill/>
                  </a:tcPr>
                </a:tc>
                <a:tc>
                  <a:txBody>
                    <a:bodyPr/>
                    <a:lstStyle/>
                    <a:p>
                      <a:pPr fontAlgn="base" latinLnBrk="0">
                        <a:buNone/>
                      </a:pPr>
                      <a:r>
                        <a:rPr lang="it-IT">
                          <a:effectLst/>
                        </a:rPr>
                        <a:t>Ferite croniche, ustioni</a:t>
                      </a:r>
                    </a:p>
                  </a:txBody>
                  <a:tcPr marL="60960" marR="60960" anchor="ctr">
                    <a:lnL w="7620" cap="flat" cmpd="sng" algn="ctr">
                      <a:solidFill>
                        <a:srgbClr val="B0C195"/>
                      </a:solidFill>
                      <a:prstDash val="solid"/>
                      <a:round/>
                      <a:headEnd type="none" w="med" len="med"/>
                      <a:tailEnd type="none" w="med" len="med"/>
                    </a:lnL>
                    <a:lnR w="7620" cap="flat" cmpd="sng" algn="ctr">
                      <a:solidFill>
                        <a:srgbClr val="C0C595"/>
                      </a:solidFill>
                      <a:prstDash val="solid"/>
                      <a:round/>
                      <a:headEnd type="none" w="med" len="med"/>
                      <a:tailEnd type="none" w="med" len="med"/>
                    </a:lnR>
                    <a:lnT w="7620" cap="flat" cmpd="sng" algn="ctr">
                      <a:solidFill>
                        <a:srgbClr val="B0C195"/>
                      </a:solidFill>
                      <a:prstDash val="solid"/>
                      <a:round/>
                      <a:headEnd type="none" w="med" len="med"/>
                      <a:tailEnd type="none" w="med" len="med"/>
                    </a:lnT>
                    <a:lnB w="7620" cap="flat" cmpd="sng" algn="ctr">
                      <a:solidFill>
                        <a:srgbClr val="80BA95"/>
                      </a:solidFill>
                      <a:prstDash val="solid"/>
                      <a:round/>
                      <a:headEnd type="none" w="med" len="med"/>
                      <a:tailEnd type="none" w="med" len="med"/>
                    </a:lnB>
                    <a:noFill/>
                  </a:tcPr>
                </a:tc>
                <a:tc>
                  <a:txBody>
                    <a:bodyPr/>
                    <a:lstStyle/>
                    <a:p>
                      <a:pPr fontAlgn="base" latinLnBrk="0">
                        <a:buNone/>
                      </a:pPr>
                      <a:r>
                        <a:rPr lang="it-IT" dirty="0">
                          <a:effectLst/>
                        </a:rPr>
                        <a:t>Sensibile a pH/temperatura, irritazione cutanea​</a:t>
                      </a:r>
                    </a:p>
                  </a:txBody>
                  <a:tcPr marL="60960" marR="60960" anchor="ctr">
                    <a:lnL w="7620" cap="flat" cmpd="sng" algn="ctr">
                      <a:solidFill>
                        <a:srgbClr val="C0C595"/>
                      </a:solidFill>
                      <a:prstDash val="solid"/>
                      <a:round/>
                      <a:headEnd type="none" w="med" len="med"/>
                      <a:tailEnd type="none" w="med" len="med"/>
                    </a:lnL>
                    <a:lnR w="7620" cap="flat" cmpd="sng" algn="ctr">
                      <a:solidFill>
                        <a:srgbClr val="C0C595"/>
                      </a:solidFill>
                      <a:prstDash val="solid"/>
                      <a:round/>
                      <a:headEnd type="none" w="med" len="med"/>
                      <a:tailEnd type="none" w="med" len="med"/>
                    </a:lnR>
                    <a:lnT w="7620" cap="flat" cmpd="sng" algn="ctr">
                      <a:solidFill>
                        <a:srgbClr val="C0C595"/>
                      </a:solidFill>
                      <a:prstDash val="solid"/>
                      <a:round/>
                      <a:headEnd type="none" w="med" len="med"/>
                      <a:tailEnd type="none" w="med" len="med"/>
                    </a:lnT>
                    <a:lnB w="7620" cap="flat" cmpd="sng" algn="ctr">
                      <a:solidFill>
                        <a:srgbClr val="B0C195"/>
                      </a:solidFill>
                      <a:prstDash val="solid"/>
                      <a:round/>
                      <a:headEnd type="none" w="med" len="med"/>
                      <a:tailEnd type="none" w="med" len="med"/>
                    </a:lnB>
                    <a:noFill/>
                  </a:tcPr>
                </a:tc>
                <a:extLst>
                  <a:ext uri="{0D108BD9-81ED-4DB2-BD59-A6C34878D82A}">
                    <a16:rowId xmlns:a16="http://schemas.microsoft.com/office/drawing/2014/main" val="3944438012"/>
                  </a:ext>
                </a:extLst>
              </a:tr>
              <a:tr h="0">
                <a:tc>
                  <a:txBody>
                    <a:bodyPr/>
                    <a:lstStyle/>
                    <a:p>
                      <a:pPr fontAlgn="base" latinLnBrk="0">
                        <a:buNone/>
                      </a:pPr>
                      <a:r>
                        <a:rPr lang="it-IT" b="1" dirty="0">
                          <a:effectLst/>
                        </a:rPr>
                        <a:t>Bromelina (BBD)</a:t>
                      </a:r>
                    </a:p>
                  </a:txBody>
                  <a:tcPr marL="60960" marR="60960" anchor="ctr">
                    <a:lnL w="7620" cap="flat" cmpd="sng" algn="ctr">
                      <a:solidFill>
                        <a:srgbClr val="00C795"/>
                      </a:solidFill>
                      <a:prstDash val="solid"/>
                      <a:round/>
                      <a:headEnd type="none" w="med" len="med"/>
                      <a:tailEnd type="none" w="med" len="med"/>
                    </a:lnL>
                    <a:lnR w="7620" cap="flat" cmpd="sng" algn="ctr">
                      <a:solidFill>
                        <a:srgbClr val="B0C195"/>
                      </a:solidFill>
                      <a:prstDash val="solid"/>
                      <a:round/>
                      <a:headEnd type="none" w="med" len="med"/>
                      <a:tailEnd type="none" w="med" len="med"/>
                    </a:lnR>
                    <a:lnT w="7620" cap="flat" cmpd="sng" algn="ctr">
                      <a:solidFill>
                        <a:srgbClr val="00C795"/>
                      </a:solidFill>
                      <a:prstDash val="solid"/>
                      <a:round/>
                      <a:headEnd type="none" w="med" len="med"/>
                      <a:tailEnd type="none" w="med" len="med"/>
                    </a:lnT>
                    <a:lnB w="7620" cap="flat" cmpd="sng" algn="ctr">
                      <a:solidFill>
                        <a:srgbClr val="B0C695"/>
                      </a:solidFill>
                      <a:prstDash val="solid"/>
                      <a:round/>
                      <a:headEnd type="none" w="med" len="med"/>
                      <a:tailEnd type="none" w="med" len="med"/>
                    </a:lnB>
                    <a:noFill/>
                  </a:tcPr>
                </a:tc>
                <a:tc>
                  <a:txBody>
                    <a:bodyPr/>
                    <a:lstStyle/>
                    <a:p>
                      <a:pPr fontAlgn="base" latinLnBrk="0">
                        <a:buNone/>
                      </a:pPr>
                      <a:r>
                        <a:rPr lang="it-IT">
                          <a:effectLst/>
                        </a:rPr>
                        <a:t>Rapida (giorni)</a:t>
                      </a:r>
                    </a:p>
                  </a:txBody>
                  <a:tcPr marL="60960" marR="60960" anchor="ctr">
                    <a:lnL w="7620" cap="flat" cmpd="sng" algn="ctr">
                      <a:solidFill>
                        <a:srgbClr val="B0C195"/>
                      </a:solidFill>
                      <a:prstDash val="solid"/>
                      <a:round/>
                      <a:headEnd type="none" w="med" len="med"/>
                      <a:tailEnd type="none" w="med" len="med"/>
                    </a:lnL>
                    <a:lnR w="7620" cap="flat" cmpd="sng" algn="ctr">
                      <a:solidFill>
                        <a:srgbClr val="C0C595"/>
                      </a:solidFill>
                      <a:prstDash val="solid"/>
                      <a:round/>
                      <a:headEnd type="none" w="med" len="med"/>
                      <a:tailEnd type="none" w="med" len="med"/>
                    </a:lnR>
                    <a:lnT w="7620" cap="flat" cmpd="sng" algn="ctr">
                      <a:solidFill>
                        <a:srgbClr val="B0C195"/>
                      </a:solidFill>
                      <a:prstDash val="solid"/>
                      <a:round/>
                      <a:headEnd type="none" w="med" len="med"/>
                      <a:tailEnd type="none" w="med" len="med"/>
                    </a:lnT>
                    <a:lnB w="7620" cap="flat" cmpd="sng" algn="ctr">
                      <a:solidFill>
                        <a:srgbClr val="60C695"/>
                      </a:solidFill>
                      <a:prstDash val="solid"/>
                      <a:round/>
                      <a:headEnd type="none" w="med" len="med"/>
                      <a:tailEnd type="none" w="med" len="med"/>
                    </a:lnB>
                    <a:noFill/>
                  </a:tcPr>
                </a:tc>
                <a:tc>
                  <a:txBody>
                    <a:bodyPr/>
                    <a:lstStyle/>
                    <a:p>
                      <a:pPr fontAlgn="base" latinLnBrk="0">
                        <a:buNone/>
                      </a:pPr>
                      <a:r>
                        <a:rPr lang="it-IT">
                          <a:effectLst/>
                        </a:rPr>
                        <a:t>Alta</a:t>
                      </a:r>
                    </a:p>
                  </a:txBody>
                  <a:tcPr marL="60960" marR="60960" anchor="ctr">
                    <a:lnL w="7620" cap="flat" cmpd="sng" algn="ctr">
                      <a:solidFill>
                        <a:srgbClr val="C0C595"/>
                      </a:solidFill>
                      <a:prstDash val="solid"/>
                      <a:round/>
                      <a:headEnd type="none" w="med" len="med"/>
                      <a:tailEnd type="none" w="med" len="med"/>
                    </a:lnL>
                    <a:lnR w="7620" cap="flat" cmpd="sng" algn="ctr">
                      <a:solidFill>
                        <a:srgbClr val="80BA95"/>
                      </a:solidFill>
                      <a:prstDash val="solid"/>
                      <a:round/>
                      <a:headEnd type="none" w="med" len="med"/>
                      <a:tailEnd type="none" w="med" len="med"/>
                    </a:lnR>
                    <a:lnT w="7620" cap="flat" cmpd="sng" algn="ctr">
                      <a:solidFill>
                        <a:srgbClr val="C0C595"/>
                      </a:solidFill>
                      <a:prstDash val="solid"/>
                      <a:round/>
                      <a:headEnd type="none" w="med" len="med"/>
                      <a:tailEnd type="none" w="med" len="med"/>
                    </a:lnT>
                    <a:lnB w="7620" cap="flat" cmpd="sng" algn="ctr">
                      <a:solidFill>
                        <a:srgbClr val="80BA95"/>
                      </a:solidFill>
                      <a:prstDash val="solid"/>
                      <a:round/>
                      <a:headEnd type="none" w="med" len="med"/>
                      <a:tailEnd type="none" w="med" len="med"/>
                    </a:lnB>
                    <a:noFill/>
                  </a:tcPr>
                </a:tc>
                <a:tc>
                  <a:txBody>
                    <a:bodyPr/>
                    <a:lstStyle/>
                    <a:p>
                      <a:pPr fontAlgn="base" latinLnBrk="0">
                        <a:buNone/>
                      </a:pPr>
                      <a:r>
                        <a:rPr lang="it-IT">
                          <a:effectLst/>
                        </a:rPr>
                        <a:t>Ustioni, VLUs, DFUs</a:t>
                      </a:r>
                    </a:p>
                  </a:txBody>
                  <a:tcPr marL="60960" marR="60960" anchor="ctr">
                    <a:lnL w="7620" cap="flat" cmpd="sng" algn="ctr">
                      <a:solidFill>
                        <a:srgbClr val="80BA95"/>
                      </a:solidFill>
                      <a:prstDash val="solid"/>
                      <a:round/>
                      <a:headEnd type="none" w="med" len="med"/>
                      <a:tailEnd type="none" w="med" len="med"/>
                    </a:lnL>
                    <a:lnR w="7620" cap="flat" cmpd="sng" algn="ctr">
                      <a:solidFill>
                        <a:srgbClr val="B0C195"/>
                      </a:solidFill>
                      <a:prstDash val="solid"/>
                      <a:round/>
                      <a:headEnd type="none" w="med" len="med"/>
                      <a:tailEnd type="none" w="med" len="med"/>
                    </a:lnR>
                    <a:lnT w="7620" cap="flat" cmpd="sng" algn="ctr">
                      <a:solidFill>
                        <a:srgbClr val="80BA95"/>
                      </a:solidFill>
                      <a:prstDash val="solid"/>
                      <a:round/>
                      <a:headEnd type="none" w="med" len="med"/>
                      <a:tailEnd type="none" w="med" len="med"/>
                    </a:lnT>
                    <a:lnB w="7620" cap="flat" cmpd="sng" algn="ctr">
                      <a:solidFill>
                        <a:srgbClr val="80BA95"/>
                      </a:solidFill>
                      <a:prstDash val="solid"/>
                      <a:round/>
                      <a:headEnd type="none" w="med" len="med"/>
                      <a:tailEnd type="none" w="med" len="med"/>
                    </a:lnB>
                    <a:noFill/>
                  </a:tcPr>
                </a:tc>
                <a:tc>
                  <a:txBody>
                    <a:bodyPr/>
                    <a:lstStyle/>
                    <a:p>
                      <a:pPr fontAlgn="base" latinLnBrk="0">
                        <a:buNone/>
                      </a:pPr>
                      <a:r>
                        <a:rPr lang="it-IT">
                          <a:effectLst/>
                        </a:rPr>
                        <a:t>Non per diabete grave​</a:t>
                      </a:r>
                    </a:p>
                  </a:txBody>
                  <a:tcPr marL="60960" marR="60960" anchor="ctr">
                    <a:lnL w="7620" cap="flat" cmpd="sng" algn="ctr">
                      <a:solidFill>
                        <a:srgbClr val="B0C195"/>
                      </a:solidFill>
                      <a:prstDash val="solid"/>
                      <a:round/>
                      <a:headEnd type="none" w="med" len="med"/>
                      <a:tailEnd type="none" w="med" len="med"/>
                    </a:lnL>
                    <a:lnR w="7620" cap="flat" cmpd="sng" algn="ctr">
                      <a:solidFill>
                        <a:srgbClr val="B0C195"/>
                      </a:solidFill>
                      <a:prstDash val="solid"/>
                      <a:round/>
                      <a:headEnd type="none" w="med" len="med"/>
                      <a:tailEnd type="none" w="med" len="med"/>
                    </a:lnR>
                    <a:lnT w="7620" cap="flat" cmpd="sng" algn="ctr">
                      <a:solidFill>
                        <a:srgbClr val="B0C195"/>
                      </a:solidFill>
                      <a:prstDash val="solid"/>
                      <a:round/>
                      <a:headEnd type="none" w="med" len="med"/>
                      <a:tailEnd type="none" w="med" len="med"/>
                    </a:lnT>
                    <a:lnB w="7620" cap="flat" cmpd="sng" algn="ctr">
                      <a:solidFill>
                        <a:srgbClr val="B0C195"/>
                      </a:solidFill>
                      <a:prstDash val="solid"/>
                      <a:round/>
                      <a:headEnd type="none" w="med" len="med"/>
                      <a:tailEnd type="none" w="med" len="med"/>
                    </a:lnB>
                    <a:noFill/>
                  </a:tcPr>
                </a:tc>
                <a:extLst>
                  <a:ext uri="{0D108BD9-81ED-4DB2-BD59-A6C34878D82A}">
                    <a16:rowId xmlns:a16="http://schemas.microsoft.com/office/drawing/2014/main" val="4046047784"/>
                  </a:ext>
                </a:extLst>
              </a:tr>
              <a:tr h="0">
                <a:tc>
                  <a:txBody>
                    <a:bodyPr/>
                    <a:lstStyle/>
                    <a:p>
                      <a:pPr fontAlgn="base" latinLnBrk="0">
                        <a:buNone/>
                      </a:pPr>
                      <a:r>
                        <a:rPr lang="it-IT" b="1" dirty="0">
                          <a:effectLst/>
                        </a:rPr>
                        <a:t>Papaina-Urea</a:t>
                      </a:r>
                    </a:p>
                  </a:txBody>
                  <a:tcPr marL="60960" marR="60960" anchor="ctr">
                    <a:lnL w="7620" cap="flat" cmpd="sng" algn="ctr">
                      <a:solidFill>
                        <a:srgbClr val="B0C695"/>
                      </a:solidFill>
                      <a:prstDash val="solid"/>
                      <a:round/>
                      <a:headEnd type="none" w="med" len="med"/>
                      <a:tailEnd type="none" w="med" len="med"/>
                    </a:lnL>
                    <a:lnR w="7620" cap="flat" cmpd="sng" algn="ctr">
                      <a:solidFill>
                        <a:srgbClr val="60C695"/>
                      </a:solidFill>
                      <a:prstDash val="solid"/>
                      <a:round/>
                      <a:headEnd type="none" w="med" len="med"/>
                      <a:tailEnd type="none" w="med" len="med"/>
                    </a:lnR>
                    <a:lnT w="7620" cap="flat" cmpd="sng" algn="ctr">
                      <a:solidFill>
                        <a:srgbClr val="B0C695"/>
                      </a:solidFill>
                      <a:prstDash val="solid"/>
                      <a:round/>
                      <a:headEnd type="none" w="med" len="med"/>
                      <a:tailEnd type="none" w="med" len="med"/>
                    </a:lnT>
                    <a:lnB w="7620" cap="flat" cmpd="sng" algn="ctr">
                      <a:solidFill>
                        <a:srgbClr val="B0C695"/>
                      </a:solidFill>
                      <a:prstDash val="solid"/>
                      <a:round/>
                      <a:headEnd type="none" w="med" len="med"/>
                      <a:tailEnd type="none" w="med" len="med"/>
                    </a:lnB>
                    <a:noFill/>
                  </a:tcPr>
                </a:tc>
                <a:tc>
                  <a:txBody>
                    <a:bodyPr/>
                    <a:lstStyle/>
                    <a:p>
                      <a:pPr fontAlgn="base" latinLnBrk="0">
                        <a:buNone/>
                      </a:pPr>
                      <a:r>
                        <a:rPr lang="it-IT">
                          <a:effectLst/>
                        </a:rPr>
                        <a:t>Media</a:t>
                      </a:r>
                    </a:p>
                  </a:txBody>
                  <a:tcPr marL="60960" marR="60960" anchor="ctr">
                    <a:lnL w="7620" cap="flat" cmpd="sng" algn="ctr">
                      <a:solidFill>
                        <a:srgbClr val="60C695"/>
                      </a:solidFill>
                      <a:prstDash val="solid"/>
                      <a:round/>
                      <a:headEnd type="none" w="med" len="med"/>
                      <a:tailEnd type="none" w="med" len="med"/>
                    </a:lnL>
                    <a:lnR w="7620" cap="flat" cmpd="sng" algn="ctr">
                      <a:solidFill>
                        <a:srgbClr val="80BA95"/>
                      </a:solidFill>
                      <a:prstDash val="solid"/>
                      <a:round/>
                      <a:headEnd type="none" w="med" len="med"/>
                      <a:tailEnd type="none" w="med" len="med"/>
                    </a:lnR>
                    <a:lnT w="7620" cap="flat" cmpd="sng" algn="ctr">
                      <a:solidFill>
                        <a:srgbClr val="60C695"/>
                      </a:solidFill>
                      <a:prstDash val="solid"/>
                      <a:round/>
                      <a:headEnd type="none" w="med" len="med"/>
                      <a:tailEnd type="none" w="med" len="med"/>
                    </a:lnT>
                    <a:lnB w="7620" cap="flat" cmpd="sng" algn="ctr">
                      <a:solidFill>
                        <a:srgbClr val="60C695"/>
                      </a:solidFill>
                      <a:prstDash val="solid"/>
                      <a:round/>
                      <a:headEnd type="none" w="med" len="med"/>
                      <a:tailEnd type="none" w="med" len="med"/>
                    </a:lnB>
                    <a:noFill/>
                  </a:tcPr>
                </a:tc>
                <a:tc>
                  <a:txBody>
                    <a:bodyPr/>
                    <a:lstStyle/>
                    <a:p>
                      <a:pPr fontAlgn="base" latinLnBrk="0">
                        <a:buNone/>
                      </a:pPr>
                      <a:r>
                        <a:rPr lang="it-IT">
                          <a:effectLst/>
                        </a:rPr>
                        <a:t>Media</a:t>
                      </a:r>
                    </a:p>
                  </a:txBody>
                  <a:tcPr marL="60960" marR="60960" anchor="ctr">
                    <a:lnL w="7620" cap="flat" cmpd="sng" algn="ctr">
                      <a:solidFill>
                        <a:srgbClr val="80BA95"/>
                      </a:solidFill>
                      <a:prstDash val="solid"/>
                      <a:round/>
                      <a:headEnd type="none" w="med" len="med"/>
                      <a:tailEnd type="none" w="med" len="med"/>
                    </a:lnL>
                    <a:lnR w="7620" cap="flat" cmpd="sng" algn="ctr">
                      <a:solidFill>
                        <a:srgbClr val="80BA95"/>
                      </a:solidFill>
                      <a:prstDash val="solid"/>
                      <a:round/>
                      <a:headEnd type="none" w="med" len="med"/>
                      <a:tailEnd type="none" w="med" len="med"/>
                    </a:lnR>
                    <a:lnT w="7620" cap="flat" cmpd="sng" algn="ctr">
                      <a:solidFill>
                        <a:srgbClr val="80BA95"/>
                      </a:solidFill>
                      <a:prstDash val="solid"/>
                      <a:round/>
                      <a:headEnd type="none" w="med" len="med"/>
                      <a:tailEnd type="none" w="med" len="med"/>
                    </a:lnT>
                    <a:lnB w="7620" cap="flat" cmpd="sng" algn="ctr">
                      <a:solidFill>
                        <a:srgbClr val="80BA95"/>
                      </a:solidFill>
                      <a:prstDash val="solid"/>
                      <a:round/>
                      <a:headEnd type="none" w="med" len="med"/>
                      <a:tailEnd type="none" w="med" len="med"/>
                    </a:lnB>
                    <a:noFill/>
                  </a:tcPr>
                </a:tc>
                <a:tc>
                  <a:txBody>
                    <a:bodyPr/>
                    <a:lstStyle/>
                    <a:p>
                      <a:pPr fontAlgn="base" latinLnBrk="0">
                        <a:buNone/>
                      </a:pPr>
                      <a:r>
                        <a:rPr lang="it-IT" dirty="0">
                          <a:effectLst/>
                        </a:rPr>
                        <a:t>Piaghe da pressione</a:t>
                      </a:r>
                    </a:p>
                  </a:txBody>
                  <a:tcPr marL="60960" marR="60960" anchor="ctr">
                    <a:lnL w="7620" cap="flat" cmpd="sng" algn="ctr">
                      <a:solidFill>
                        <a:srgbClr val="80BA95"/>
                      </a:solidFill>
                      <a:prstDash val="solid"/>
                      <a:round/>
                      <a:headEnd type="none" w="med" len="med"/>
                      <a:tailEnd type="none" w="med" len="med"/>
                    </a:lnL>
                    <a:lnR w="7620" cap="flat" cmpd="sng" algn="ctr">
                      <a:solidFill>
                        <a:srgbClr val="B0C195"/>
                      </a:solidFill>
                      <a:prstDash val="solid"/>
                      <a:round/>
                      <a:headEnd type="none" w="med" len="med"/>
                      <a:tailEnd type="none" w="med" len="med"/>
                    </a:lnR>
                    <a:lnT w="7620" cap="flat" cmpd="sng" algn="ctr">
                      <a:solidFill>
                        <a:srgbClr val="80BA95"/>
                      </a:solidFill>
                      <a:prstDash val="solid"/>
                      <a:round/>
                      <a:headEnd type="none" w="med" len="med"/>
                      <a:tailEnd type="none" w="med" len="med"/>
                    </a:lnT>
                    <a:lnB w="7620" cap="flat" cmpd="sng" algn="ctr">
                      <a:solidFill>
                        <a:srgbClr val="80BA95"/>
                      </a:solidFill>
                      <a:prstDash val="solid"/>
                      <a:round/>
                      <a:headEnd type="none" w="med" len="med"/>
                      <a:tailEnd type="none" w="med" len="med"/>
                    </a:lnB>
                    <a:noFill/>
                  </a:tcPr>
                </a:tc>
                <a:tc>
                  <a:txBody>
                    <a:bodyPr/>
                    <a:lstStyle/>
                    <a:p>
                      <a:pPr fontAlgn="base" latinLnBrk="0">
                        <a:buNone/>
                      </a:pPr>
                      <a:r>
                        <a:rPr lang="it-IT" dirty="0">
                          <a:effectLst/>
                        </a:rPr>
                        <a:t>Infiammazione eccessiva​</a:t>
                      </a:r>
                    </a:p>
                  </a:txBody>
                  <a:tcPr marL="60960" marR="60960" anchor="ctr">
                    <a:lnL w="7620" cap="flat" cmpd="sng" algn="ctr">
                      <a:solidFill>
                        <a:srgbClr val="B0C195"/>
                      </a:solidFill>
                      <a:prstDash val="solid"/>
                      <a:round/>
                      <a:headEnd type="none" w="med" len="med"/>
                      <a:tailEnd type="none" w="med" len="med"/>
                    </a:lnL>
                    <a:lnR w="7620" cap="flat" cmpd="sng" algn="ctr">
                      <a:solidFill>
                        <a:srgbClr val="B0C195"/>
                      </a:solidFill>
                      <a:prstDash val="solid"/>
                      <a:round/>
                      <a:headEnd type="none" w="med" len="med"/>
                      <a:tailEnd type="none" w="med" len="med"/>
                    </a:lnR>
                    <a:lnT w="7620" cap="flat" cmpd="sng" algn="ctr">
                      <a:solidFill>
                        <a:srgbClr val="B0C195"/>
                      </a:solidFill>
                      <a:prstDash val="solid"/>
                      <a:round/>
                      <a:headEnd type="none" w="med" len="med"/>
                      <a:tailEnd type="none" w="med" len="med"/>
                    </a:lnT>
                    <a:lnB w="7620" cap="flat" cmpd="sng" algn="ctr">
                      <a:solidFill>
                        <a:srgbClr val="B0C195"/>
                      </a:solidFill>
                      <a:prstDash val="solid"/>
                      <a:round/>
                      <a:headEnd type="none" w="med" len="med"/>
                      <a:tailEnd type="none" w="med" len="med"/>
                    </a:lnB>
                    <a:noFill/>
                  </a:tcPr>
                </a:tc>
                <a:extLst>
                  <a:ext uri="{0D108BD9-81ED-4DB2-BD59-A6C34878D82A}">
                    <a16:rowId xmlns:a16="http://schemas.microsoft.com/office/drawing/2014/main" val="1892437588"/>
                  </a:ext>
                </a:extLst>
              </a:tr>
            </a:tbl>
          </a:graphicData>
        </a:graphic>
      </p:graphicFrame>
      <p:sp>
        <p:nvSpPr>
          <p:cNvPr id="6" name="TextBox 5">
            <a:extLst>
              <a:ext uri="{FF2B5EF4-FFF2-40B4-BE49-F238E27FC236}">
                <a16:creationId xmlns:a16="http://schemas.microsoft.com/office/drawing/2014/main" id="{75B0D1F2-6EB7-37F7-E1F1-E23635C189A2}"/>
              </a:ext>
            </a:extLst>
          </p:cNvPr>
          <p:cNvSpPr txBox="1"/>
          <p:nvPr/>
        </p:nvSpPr>
        <p:spPr>
          <a:xfrm>
            <a:off x="8454326" y="2943515"/>
            <a:ext cx="3213960" cy="3139321"/>
          </a:xfrm>
          <a:prstGeom prst="rect">
            <a:avLst/>
          </a:prstGeom>
          <a:noFill/>
        </p:spPr>
        <p:txBody>
          <a:bodyPr wrap="square">
            <a:spAutoFit/>
          </a:bodyPr>
          <a:lstStyle/>
          <a:p>
            <a:pPr algn="l">
              <a:buNone/>
            </a:pPr>
            <a:r>
              <a:rPr lang="it-IT" b="0" i="0" dirty="0">
                <a:effectLst/>
                <a:latin typeface="fkGrotesk"/>
              </a:rPr>
              <a:t>Vantaggi e Evidenze Cliniche</a:t>
            </a:r>
          </a:p>
          <a:p>
            <a:pPr algn="l">
              <a:buNone/>
            </a:pPr>
            <a:r>
              <a:rPr lang="it-IT" b="0" i="0" dirty="0">
                <a:effectLst/>
                <a:latin typeface="fkGroteskNeue"/>
              </a:rPr>
              <a:t>BBD riduce tempo </a:t>
            </a:r>
            <a:r>
              <a:rPr lang="it-IT" b="0" i="0" dirty="0" err="1">
                <a:effectLst/>
                <a:latin typeface="fkGroteskNeue"/>
              </a:rPr>
              <a:t>debridement</a:t>
            </a:r>
            <a:r>
              <a:rPr lang="it-IT" b="0" i="0" dirty="0">
                <a:effectLst/>
                <a:latin typeface="fkGroteskNeue"/>
              </a:rPr>
              <a:t> (es. 1 giorno vs. 3.8 in ustioni), biofilm e bisogno di innesti cutanei</a:t>
            </a:r>
          </a:p>
          <a:p>
            <a:pPr algn="l">
              <a:buNone/>
            </a:pPr>
            <a:endParaRPr lang="it-IT" dirty="0">
              <a:latin typeface="fkGroteskNeue"/>
            </a:endParaRPr>
          </a:p>
          <a:p>
            <a:pPr algn="l">
              <a:buNone/>
            </a:pPr>
            <a:r>
              <a:rPr lang="it-IT" b="0" i="0" dirty="0">
                <a:effectLst/>
                <a:latin typeface="fkGroteskNeue"/>
              </a:rPr>
              <a:t>Controlla infiammazione (↓IL-6, TNF-α), bilancia umidità e prepara bordi per guarigione. Ideale per pazienti fragili, riducendo anestesia e costi.​</a:t>
            </a:r>
          </a:p>
        </p:txBody>
      </p:sp>
    </p:spTree>
    <p:extLst>
      <p:ext uri="{BB962C8B-B14F-4D97-AF65-F5344CB8AC3E}">
        <p14:creationId xmlns:p14="http://schemas.microsoft.com/office/powerpoint/2010/main" val="133164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disease on their chest&#10;&#10;AI-generated content may be incorrect.">
            <a:extLst>
              <a:ext uri="{FF2B5EF4-FFF2-40B4-BE49-F238E27FC236}">
                <a16:creationId xmlns:a16="http://schemas.microsoft.com/office/drawing/2014/main" id="{10FC45AF-5CAC-88BB-D146-9F7D347F1142}"/>
              </a:ext>
            </a:extLst>
          </p:cNvPr>
          <p:cNvPicPr>
            <a:picLocks noChangeAspect="1"/>
          </p:cNvPicPr>
          <p:nvPr/>
        </p:nvPicPr>
        <p:blipFill>
          <a:blip r:embed="rId2"/>
          <a:stretch>
            <a:fillRect/>
          </a:stretch>
        </p:blipFill>
        <p:spPr>
          <a:xfrm>
            <a:off x="519495" y="1344425"/>
            <a:ext cx="5371539" cy="4425845"/>
          </a:xfrm>
          <a:prstGeom prst="rect">
            <a:avLst/>
          </a:prstGeom>
        </p:spPr>
      </p:pic>
      <p:pic>
        <p:nvPicPr>
          <p:cNvPr id="5" name="Picture 4" descr="A baby wrapped in plastic&#10;&#10;AI-generated content may be incorrect.">
            <a:extLst>
              <a:ext uri="{FF2B5EF4-FFF2-40B4-BE49-F238E27FC236}">
                <a16:creationId xmlns:a16="http://schemas.microsoft.com/office/drawing/2014/main" id="{228BD4CA-2D11-50A7-3210-76495ED14153}"/>
              </a:ext>
            </a:extLst>
          </p:cNvPr>
          <p:cNvPicPr>
            <a:picLocks noChangeAspect="1"/>
          </p:cNvPicPr>
          <p:nvPr/>
        </p:nvPicPr>
        <p:blipFill>
          <a:blip r:embed="rId3"/>
          <a:stretch>
            <a:fillRect/>
          </a:stretch>
        </p:blipFill>
        <p:spPr>
          <a:xfrm>
            <a:off x="6096000" y="1344425"/>
            <a:ext cx="5462726" cy="4457645"/>
          </a:xfrm>
          <a:prstGeom prst="rect">
            <a:avLst/>
          </a:prstGeom>
        </p:spPr>
      </p:pic>
      <p:sp>
        <p:nvSpPr>
          <p:cNvPr id="6" name="TextBox 5">
            <a:extLst>
              <a:ext uri="{FF2B5EF4-FFF2-40B4-BE49-F238E27FC236}">
                <a16:creationId xmlns:a16="http://schemas.microsoft.com/office/drawing/2014/main" id="{A7379C99-B30A-813F-EF0B-A648790EF001}"/>
              </a:ext>
            </a:extLst>
          </p:cNvPr>
          <p:cNvSpPr txBox="1"/>
          <p:nvPr/>
        </p:nvSpPr>
        <p:spPr>
          <a:xfrm>
            <a:off x="7544816" y="6313788"/>
            <a:ext cx="3195509" cy="338554"/>
          </a:xfrm>
          <a:prstGeom prst="rect">
            <a:avLst/>
          </a:prstGeom>
          <a:noFill/>
        </p:spPr>
        <p:txBody>
          <a:bodyPr wrap="square" rtlCol="0">
            <a:spAutoFit/>
          </a:bodyPr>
          <a:lstStyle/>
          <a:p>
            <a:r>
              <a:rPr lang="it-IT" sz="1600" dirty="0" err="1"/>
              <a:t>Korzeniowski</a:t>
            </a:r>
            <a:r>
              <a:rPr lang="it-IT" sz="1600" dirty="0"/>
              <a:t>, J </a:t>
            </a:r>
            <a:r>
              <a:rPr lang="it-IT" sz="1600" dirty="0" err="1"/>
              <a:t>Clin</a:t>
            </a:r>
            <a:r>
              <a:rPr lang="it-IT" sz="1600" dirty="0"/>
              <a:t> </a:t>
            </a:r>
            <a:r>
              <a:rPr lang="it-IT" sz="1600" dirty="0" err="1"/>
              <a:t>Med</a:t>
            </a:r>
            <a:r>
              <a:rPr lang="it-IT" sz="1600" dirty="0"/>
              <a:t> 2022</a:t>
            </a:r>
          </a:p>
        </p:txBody>
      </p:sp>
      <p:sp>
        <p:nvSpPr>
          <p:cNvPr id="7" name="TextBox 6">
            <a:extLst>
              <a:ext uri="{FF2B5EF4-FFF2-40B4-BE49-F238E27FC236}">
                <a16:creationId xmlns:a16="http://schemas.microsoft.com/office/drawing/2014/main" id="{C342DAE3-4B81-612C-0D48-C42C14052C8E}"/>
              </a:ext>
            </a:extLst>
          </p:cNvPr>
          <p:cNvSpPr txBox="1"/>
          <p:nvPr/>
        </p:nvSpPr>
        <p:spPr>
          <a:xfrm>
            <a:off x="8185456" y="5585604"/>
            <a:ext cx="1283813" cy="369332"/>
          </a:xfrm>
          <a:prstGeom prst="rect">
            <a:avLst/>
          </a:prstGeom>
          <a:noFill/>
        </p:spPr>
        <p:txBody>
          <a:bodyPr wrap="none" rtlCol="0">
            <a:spAutoFit/>
          </a:bodyPr>
          <a:lstStyle/>
          <a:p>
            <a:r>
              <a:rPr lang="it-IT" dirty="0"/>
              <a:t>(bromelina)</a:t>
            </a:r>
          </a:p>
        </p:txBody>
      </p:sp>
    </p:spTree>
    <p:extLst>
      <p:ext uri="{BB962C8B-B14F-4D97-AF65-F5344CB8AC3E}">
        <p14:creationId xmlns:p14="http://schemas.microsoft.com/office/powerpoint/2010/main" val="79847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wound on his back&#10;&#10;AI-generated content may be incorrect.">
            <a:extLst>
              <a:ext uri="{FF2B5EF4-FFF2-40B4-BE49-F238E27FC236}">
                <a16:creationId xmlns:a16="http://schemas.microsoft.com/office/drawing/2014/main" id="{41F0B324-6D0F-7FB8-7A35-076B9A425C8A}"/>
              </a:ext>
            </a:extLst>
          </p:cNvPr>
          <p:cNvPicPr>
            <a:picLocks noChangeAspect="1"/>
          </p:cNvPicPr>
          <p:nvPr/>
        </p:nvPicPr>
        <p:blipFill>
          <a:blip r:embed="rId3"/>
          <a:stretch>
            <a:fillRect/>
          </a:stretch>
        </p:blipFill>
        <p:spPr>
          <a:xfrm>
            <a:off x="407479" y="1154097"/>
            <a:ext cx="5762672" cy="4632579"/>
          </a:xfrm>
          <a:prstGeom prst="rect">
            <a:avLst/>
          </a:prstGeom>
        </p:spPr>
      </p:pic>
      <p:pic>
        <p:nvPicPr>
          <p:cNvPr id="5" name="Picture 4" descr="A close-up of a child's chest&#10;&#10;AI-generated content may be incorrect.">
            <a:extLst>
              <a:ext uri="{FF2B5EF4-FFF2-40B4-BE49-F238E27FC236}">
                <a16:creationId xmlns:a16="http://schemas.microsoft.com/office/drawing/2014/main" id="{61CDDFFE-1E88-3FB6-E5EE-1222B2C27A24}"/>
              </a:ext>
            </a:extLst>
          </p:cNvPr>
          <p:cNvPicPr>
            <a:picLocks noChangeAspect="1"/>
          </p:cNvPicPr>
          <p:nvPr/>
        </p:nvPicPr>
        <p:blipFill>
          <a:blip r:embed="rId4"/>
          <a:stretch>
            <a:fillRect/>
          </a:stretch>
        </p:blipFill>
        <p:spPr>
          <a:xfrm>
            <a:off x="6256755" y="1154097"/>
            <a:ext cx="5643468" cy="4632579"/>
          </a:xfrm>
          <a:prstGeom prst="rect">
            <a:avLst/>
          </a:prstGeom>
        </p:spPr>
      </p:pic>
      <p:sp>
        <p:nvSpPr>
          <p:cNvPr id="2" name="TextBox 1">
            <a:extLst>
              <a:ext uri="{FF2B5EF4-FFF2-40B4-BE49-F238E27FC236}">
                <a16:creationId xmlns:a16="http://schemas.microsoft.com/office/drawing/2014/main" id="{C69C4BC8-AFBF-7E52-FF32-157980018031}"/>
              </a:ext>
            </a:extLst>
          </p:cNvPr>
          <p:cNvSpPr txBox="1"/>
          <p:nvPr/>
        </p:nvSpPr>
        <p:spPr>
          <a:xfrm>
            <a:off x="7449519" y="6003010"/>
            <a:ext cx="2287806" cy="461665"/>
          </a:xfrm>
          <a:prstGeom prst="rect">
            <a:avLst/>
          </a:prstGeom>
          <a:noFill/>
        </p:spPr>
        <p:txBody>
          <a:bodyPr wrap="none" rtlCol="0">
            <a:spAutoFit/>
          </a:bodyPr>
          <a:lstStyle/>
          <a:p>
            <a:r>
              <a:rPr lang="en-US" sz="2400" b="1" dirty="0">
                <a:solidFill>
                  <a:schemeClr val="accent1"/>
                </a:solidFill>
              </a:rPr>
              <a:t>RIGENERAZIONE</a:t>
            </a:r>
          </a:p>
        </p:txBody>
      </p:sp>
    </p:spTree>
    <p:extLst>
      <p:ext uri="{BB962C8B-B14F-4D97-AF65-F5344CB8AC3E}">
        <p14:creationId xmlns:p14="http://schemas.microsoft.com/office/powerpoint/2010/main" val="36013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2355D-2407-5579-0401-33D0B6057C33}"/>
              </a:ext>
            </a:extLst>
          </p:cNvPr>
          <p:cNvSpPr txBox="1"/>
          <p:nvPr/>
        </p:nvSpPr>
        <p:spPr>
          <a:xfrm>
            <a:off x="953145" y="843082"/>
            <a:ext cx="10285709" cy="4893647"/>
          </a:xfrm>
          <a:prstGeom prst="rect">
            <a:avLst/>
          </a:prstGeom>
          <a:noFill/>
        </p:spPr>
        <p:txBody>
          <a:bodyPr wrap="square">
            <a:spAutoFit/>
          </a:bodyPr>
          <a:lstStyle/>
          <a:p>
            <a:r>
              <a:rPr lang="it-IT" sz="2400" b="1" i="0" dirty="0">
                <a:solidFill>
                  <a:srgbClr val="0E0E0E"/>
                </a:solidFill>
                <a:effectLst/>
              </a:rPr>
              <a:t>Chi ha detto «Posso andare in gita con la scuola? E i miei amici dove sono?» e in quale circostanza lo ha detto?</a:t>
            </a:r>
          </a:p>
          <a:p>
            <a:endParaRPr lang="it-IT" sz="2400" dirty="0">
              <a:solidFill>
                <a:srgbClr val="0E0E0E"/>
              </a:solidFill>
            </a:endParaRPr>
          </a:p>
          <a:p>
            <a:endParaRPr lang="it-IT" sz="2400" dirty="0">
              <a:solidFill>
                <a:srgbClr val="0E0E0E"/>
              </a:solidFill>
            </a:endParaRPr>
          </a:p>
          <a:p>
            <a:pPr marL="342900" indent="-342900">
              <a:buFont typeface="Wingdings" panose="05000000000000000000" pitchFamily="2" charset="2"/>
              <a:buChar char="q"/>
            </a:pPr>
            <a:r>
              <a:rPr lang="it-IT" sz="2400" dirty="0">
                <a:solidFill>
                  <a:srgbClr val="0E0E0E"/>
                </a:solidFill>
              </a:rPr>
              <a:t>Un membro di una baby gang milanese catturato dalla polizia dopo un incidente automobilistico</a:t>
            </a:r>
          </a:p>
          <a:p>
            <a:pPr marL="342900" indent="-342900">
              <a:buFont typeface="Wingdings" panose="05000000000000000000" pitchFamily="2" charset="2"/>
              <a:buChar char="q"/>
            </a:pPr>
            <a:r>
              <a:rPr lang="it-IT" sz="2400" dirty="0" err="1"/>
              <a:t>Jannik</a:t>
            </a:r>
            <a:r>
              <a:rPr lang="it-IT" sz="2400" dirty="0"/>
              <a:t> Sinner quando lasciò la sua Val Pusteria per trasferirsi a Bordighera e frequentare un prestigioso centro per la formazione di giovani tennisti.</a:t>
            </a:r>
          </a:p>
          <a:p>
            <a:pPr marL="342900" indent="-342900">
              <a:buFont typeface="Wingdings" panose="05000000000000000000" pitchFamily="2" charset="2"/>
              <a:buChar char="q"/>
            </a:pPr>
            <a:r>
              <a:rPr lang="it-IT" sz="2400" dirty="0"/>
              <a:t>Laura Pausini dopo che il suo fidanzatino Marco se ne era andato via con la propria famiglia in un’altra città</a:t>
            </a:r>
          </a:p>
          <a:p>
            <a:pPr marL="342900" indent="-342900">
              <a:buFont typeface="Wingdings" panose="05000000000000000000" pitchFamily="2" charset="2"/>
              <a:buChar char="q"/>
            </a:pPr>
            <a:r>
              <a:rPr lang="it-IT" sz="2400" dirty="0"/>
              <a:t>Un ragazzo di nome Manfredi appena uscito dal coma in cui era rimasto più di due settimane a seguito del tragico rogo di Capodanno 2025 a Crans-Montana</a:t>
            </a:r>
          </a:p>
          <a:p>
            <a:pPr marL="342900" indent="-342900">
              <a:buFont typeface="Wingdings" panose="05000000000000000000" pitchFamily="2" charset="2"/>
              <a:buChar char="q"/>
            </a:pPr>
            <a:endParaRPr lang="it-IT" sz="2400" dirty="0"/>
          </a:p>
        </p:txBody>
      </p:sp>
    </p:spTree>
    <p:extLst>
      <p:ext uri="{BB962C8B-B14F-4D97-AF65-F5344CB8AC3E}">
        <p14:creationId xmlns:p14="http://schemas.microsoft.com/office/powerpoint/2010/main" val="206604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A7C0B-70E8-4542-92CF-F07F45887F82}"/>
            </a:ext>
          </a:extLst>
        </p:cNvPr>
        <p:cNvGrpSpPr/>
        <p:nvPr/>
      </p:nvGrpSpPr>
      <p:grpSpPr>
        <a:xfrm>
          <a:off x="0" y="0"/>
          <a:ext cx="0" cy="0"/>
          <a:chOff x="0" y="0"/>
          <a:chExt cx="0" cy="0"/>
        </a:xfrm>
      </p:grpSpPr>
      <p:sp>
        <p:nvSpPr>
          <p:cNvPr id="51201" name="Rectangle 2">
            <a:extLst>
              <a:ext uri="{FF2B5EF4-FFF2-40B4-BE49-F238E27FC236}">
                <a16:creationId xmlns:a16="http://schemas.microsoft.com/office/drawing/2014/main" id="{356645BB-3B5D-4EFA-7BD5-B2336CE1AAC3}"/>
              </a:ext>
            </a:extLst>
          </p:cNvPr>
          <p:cNvSpPr>
            <a:spLocks noGrp="1" noChangeArrowheads="1"/>
          </p:cNvSpPr>
          <p:nvPr>
            <p:ph type="title" idx="4294967295"/>
          </p:nvPr>
        </p:nvSpPr>
        <p:spPr>
          <a:xfrm>
            <a:off x="2201862" y="192654"/>
            <a:ext cx="7788275" cy="765175"/>
          </a:xfrm>
          <a:ln w="12700">
            <a:noFill/>
            <a:miter lim="800000"/>
            <a:headEnd/>
            <a:tailEnd/>
          </a:ln>
        </p:spPr>
        <p:txBody>
          <a:bodyPr/>
          <a:lstStyle/>
          <a:p>
            <a:r>
              <a:rPr lang="en-US" altLang="en-US" sz="4200" dirty="0" err="1">
                <a:latin typeface="Arial" panose="020B0604020202020204" pitchFamily="34" charset="0"/>
                <a:cs typeface="Arial" panose="020B0604020202020204" pitchFamily="34" charset="0"/>
              </a:rPr>
              <a:t>Riparazione</a:t>
            </a:r>
            <a:r>
              <a:rPr lang="en-US" altLang="en-US" sz="4200" dirty="0">
                <a:latin typeface="Arial" panose="020B0604020202020204" pitchFamily="34" charset="0"/>
                <a:cs typeface="Arial" panose="020B0604020202020204" pitchFamily="34" charset="0"/>
              </a:rPr>
              <a:t> del </a:t>
            </a:r>
            <a:r>
              <a:rPr lang="en-US" altLang="en-US" sz="4200" dirty="0" err="1">
                <a:latin typeface="Arial" panose="020B0604020202020204" pitchFamily="34" charset="0"/>
                <a:cs typeface="Arial" panose="020B0604020202020204" pitchFamily="34" charset="0"/>
              </a:rPr>
              <a:t>danno</a:t>
            </a:r>
            <a:r>
              <a:rPr lang="en-US" altLang="en-US" sz="4200" dirty="0">
                <a:latin typeface="Arial" panose="020B0604020202020204" pitchFamily="34" charset="0"/>
                <a:cs typeface="Arial" panose="020B0604020202020204" pitchFamily="34" charset="0"/>
              </a:rPr>
              <a:t> </a:t>
            </a:r>
            <a:r>
              <a:rPr lang="en-US" altLang="en-US" sz="4200" dirty="0" err="1">
                <a:latin typeface="Arial" panose="020B0604020202020204" pitchFamily="34" charset="0"/>
                <a:cs typeface="Arial" panose="020B0604020202020204" pitchFamily="34" charset="0"/>
              </a:rPr>
              <a:t>tissutale</a:t>
            </a:r>
            <a:endParaRPr lang="en-US" altLang="en-US" sz="4200" dirty="0">
              <a:latin typeface="Arial" panose="020B0604020202020204" pitchFamily="34" charset="0"/>
              <a:cs typeface="Arial" panose="020B0604020202020204" pitchFamily="34" charset="0"/>
            </a:endParaRPr>
          </a:p>
        </p:txBody>
      </p:sp>
      <p:sp>
        <p:nvSpPr>
          <p:cNvPr id="607235" name="Rectangle 3">
            <a:extLst>
              <a:ext uri="{FF2B5EF4-FFF2-40B4-BE49-F238E27FC236}">
                <a16:creationId xmlns:a16="http://schemas.microsoft.com/office/drawing/2014/main" id="{4495F7F0-8030-DFEF-5251-24EE069CDF63}"/>
              </a:ext>
            </a:extLst>
          </p:cNvPr>
          <p:cNvSpPr>
            <a:spLocks noGrp="1" noChangeArrowheads="1"/>
          </p:cNvSpPr>
          <p:nvPr>
            <p:ph type="body" idx="4294967295"/>
          </p:nvPr>
        </p:nvSpPr>
        <p:spPr>
          <a:xfrm>
            <a:off x="1593850" y="1268413"/>
            <a:ext cx="9074150" cy="3168650"/>
          </a:xfrm>
        </p:spPr>
        <p:txBody>
          <a:bodyPr/>
          <a:lstStyle/>
          <a:p>
            <a:pPr algn="just"/>
            <a:r>
              <a:rPr lang="en-US" altLang="en-US" dirty="0">
                <a:latin typeface="Arial" panose="020B0604020202020204" pitchFamily="34" charset="0"/>
                <a:cs typeface="Arial" panose="020B0604020202020204" pitchFamily="34" charset="0"/>
              </a:rPr>
              <a:t>Due </a:t>
            </a:r>
            <a:r>
              <a:rPr lang="en-US" altLang="en-US" dirty="0" err="1">
                <a:latin typeface="Arial" panose="020B0604020202020204" pitchFamily="34" charset="0"/>
                <a:cs typeface="Arial" panose="020B0604020202020204" pitchFamily="34" charset="0"/>
              </a:rPr>
              <a:t>principali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modalità</a:t>
            </a:r>
            <a:r>
              <a:rPr lang="en-US" altLang="en-US" dirty="0">
                <a:latin typeface="Arial" panose="020B0604020202020204" pitchFamily="34" charset="0"/>
                <a:cs typeface="Arial" panose="020B0604020202020204" pitchFamily="34" charset="0"/>
              </a:rPr>
              <a:t>:</a:t>
            </a:r>
          </a:p>
          <a:p>
            <a:pPr algn="just"/>
            <a:endParaRPr lang="en-US" altLang="en-US" u="sng" dirty="0">
              <a:latin typeface="Arial" panose="020B0604020202020204" pitchFamily="34" charset="0"/>
              <a:cs typeface="Arial" panose="020B0604020202020204" pitchFamily="34" charset="0"/>
            </a:endParaRPr>
          </a:p>
          <a:p>
            <a:pPr lvl="1" algn="just"/>
            <a:r>
              <a:rPr lang="en-US" altLang="en-US" sz="3200" dirty="0" err="1">
                <a:solidFill>
                  <a:schemeClr val="accent1"/>
                </a:solidFill>
                <a:latin typeface="Arial" panose="020B0604020202020204" pitchFamily="34" charset="0"/>
                <a:cs typeface="Arial" panose="020B0604020202020204" pitchFamily="34" charset="0"/>
              </a:rPr>
              <a:t>Rigenerazione</a:t>
            </a:r>
            <a:endParaRPr lang="en-US" altLang="en-US" sz="3200" dirty="0">
              <a:solidFill>
                <a:schemeClr val="accent1"/>
              </a:solidFill>
              <a:latin typeface="Arial" panose="020B0604020202020204" pitchFamily="34" charset="0"/>
              <a:cs typeface="Arial" panose="020B0604020202020204" pitchFamily="34" charset="0"/>
            </a:endParaRPr>
          </a:p>
          <a:p>
            <a:pPr marL="0" indent="0" algn="just">
              <a:buNone/>
            </a:pPr>
            <a:endParaRPr lang="en-US" altLang="en-US" sz="2000" dirty="0">
              <a:latin typeface="Arial" panose="020B0604020202020204" pitchFamily="34" charset="0"/>
              <a:cs typeface="Arial" panose="020B0604020202020204" pitchFamily="34" charset="0"/>
            </a:endParaRPr>
          </a:p>
          <a:p>
            <a:pPr lvl="1" algn="just"/>
            <a:r>
              <a:rPr lang="it-IT" altLang="en-US" sz="3200" dirty="0">
                <a:latin typeface="Arial" panose="020B0604020202020204" pitchFamily="34" charset="0"/>
                <a:cs typeface="Arial" panose="020B0604020202020204" pitchFamily="34" charset="0"/>
              </a:rPr>
              <a:t>Sostituzione</a:t>
            </a:r>
            <a:endParaRPr lang="en-US" altLang="en-US" sz="3200" dirty="0">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04ADF288-D0C4-EA6C-8C88-664A20C051C4}"/>
              </a:ext>
            </a:extLst>
          </p:cNvPr>
          <p:cNvSpPr txBox="1"/>
          <p:nvPr/>
        </p:nvSpPr>
        <p:spPr>
          <a:xfrm>
            <a:off x="1595439" y="4652963"/>
            <a:ext cx="9001125" cy="1015663"/>
          </a:xfrm>
          <a:prstGeom prst="rect">
            <a:avLst/>
          </a:prstGeom>
          <a:solidFill>
            <a:schemeClr val="accent3">
              <a:lumMod val="20000"/>
              <a:lumOff val="80000"/>
            </a:schemeClr>
          </a:solidFill>
        </p:spPr>
        <p:txBody>
          <a:bodyPr>
            <a:spAutoFit/>
          </a:bodyPr>
          <a:lstStyle/>
          <a:p>
            <a:pPr algn="just">
              <a:defRPr/>
            </a:pPr>
            <a:r>
              <a:rPr lang="it-IT" sz="2000" dirty="0">
                <a:solidFill>
                  <a:srgbClr val="00001A"/>
                </a:solidFill>
                <a:latin typeface="Arial" panose="020B0604020202020204" pitchFamily="34" charset="0"/>
                <a:cs typeface="Arial" panose="020B0604020202020204" pitchFamily="34" charset="0"/>
              </a:rPr>
              <a:t>Per entrambe le modalità è previsto l’intervento di cellule (soprattutto </a:t>
            </a:r>
            <a:r>
              <a:rPr lang="it-IT" sz="2000" b="1" dirty="0">
                <a:solidFill>
                  <a:srgbClr val="FF0000"/>
                </a:solidFill>
                <a:latin typeface="Arial" panose="020B0604020202020204" pitchFamily="34" charset="0"/>
                <a:cs typeface="Arial" panose="020B0604020202020204" pitchFamily="34" charset="0"/>
              </a:rPr>
              <a:t>macrofagi</a:t>
            </a:r>
            <a:r>
              <a:rPr lang="it-IT" sz="2000" dirty="0">
                <a:solidFill>
                  <a:srgbClr val="00001A"/>
                </a:solidFill>
                <a:latin typeface="Arial" panose="020B0604020202020204" pitchFamily="34" charset="0"/>
                <a:cs typeface="Arial" panose="020B0604020202020204" pitchFamily="34" charset="0"/>
              </a:rPr>
              <a:t> e </a:t>
            </a:r>
            <a:r>
              <a:rPr lang="it-IT" sz="2000" b="1" dirty="0">
                <a:solidFill>
                  <a:srgbClr val="FF0000"/>
                </a:solidFill>
                <a:latin typeface="Arial" panose="020B0604020202020204" pitchFamily="34" charset="0"/>
                <a:cs typeface="Arial" panose="020B0604020202020204" pitchFamily="34" charset="0"/>
              </a:rPr>
              <a:t>fibroblasti</a:t>
            </a:r>
            <a:r>
              <a:rPr lang="it-IT" sz="2000" dirty="0">
                <a:solidFill>
                  <a:srgbClr val="00001A"/>
                </a:solidFill>
                <a:latin typeface="Arial" panose="020B0604020202020204" pitchFamily="34" charset="0"/>
                <a:cs typeface="Arial" panose="020B0604020202020204" pitchFamily="34" charset="0"/>
              </a:rPr>
              <a:t>) che coordinano la riparazione tramite la produzione e il rilascio di </a:t>
            </a:r>
            <a:r>
              <a:rPr lang="it-IT" sz="2000" b="1" dirty="0">
                <a:solidFill>
                  <a:srgbClr val="FF0000"/>
                </a:solidFill>
                <a:latin typeface="Arial" panose="020B0604020202020204" pitchFamily="34" charset="0"/>
                <a:cs typeface="Arial" panose="020B0604020202020204" pitchFamily="34" charset="0"/>
              </a:rPr>
              <a:t>citochine</a:t>
            </a:r>
            <a:r>
              <a:rPr lang="it-IT" sz="2000" dirty="0">
                <a:solidFill>
                  <a:srgbClr val="00001A"/>
                </a:solidFill>
                <a:latin typeface="Arial" panose="020B0604020202020204" pitchFamily="34" charset="0"/>
                <a:cs typeface="Arial" panose="020B0604020202020204" pitchFamily="34" charset="0"/>
              </a:rPr>
              <a:t> e </a:t>
            </a:r>
            <a:r>
              <a:rPr lang="it-IT" sz="2000" b="1" dirty="0">
                <a:solidFill>
                  <a:srgbClr val="FF0000"/>
                </a:solidFill>
                <a:latin typeface="Arial" panose="020B0604020202020204" pitchFamily="34" charset="0"/>
                <a:cs typeface="Arial" panose="020B0604020202020204" pitchFamily="34" charset="0"/>
              </a:rPr>
              <a:t>fattori di crescita</a:t>
            </a:r>
          </a:p>
        </p:txBody>
      </p:sp>
    </p:spTree>
    <p:extLst>
      <p:ext uri="{BB962C8B-B14F-4D97-AF65-F5344CB8AC3E}">
        <p14:creationId xmlns:p14="http://schemas.microsoft.com/office/powerpoint/2010/main" val="723556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07235">
                                            <p:txEl>
                                              <p:pRg st="2" end="2"/>
                                            </p:txEl>
                                          </p:spTgt>
                                        </p:tgtEl>
                                        <p:attrNameLst>
                                          <p:attrName>style.visibility</p:attrName>
                                        </p:attrNameLst>
                                      </p:cBhvr>
                                      <p:to>
                                        <p:strVal val="visible"/>
                                      </p:to>
                                    </p:set>
                                    <p:animEffect transition="in" filter="strips(downLeft)">
                                      <p:cBhvr>
                                        <p:cTn id="7" dur="500"/>
                                        <p:tgtEl>
                                          <p:spTgt spid="60723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07235">
                                            <p:txEl>
                                              <p:pRg st="4" end="4"/>
                                            </p:txEl>
                                          </p:spTgt>
                                        </p:tgtEl>
                                        <p:attrNameLst>
                                          <p:attrName>style.visibility</p:attrName>
                                        </p:attrNameLst>
                                      </p:cBhvr>
                                      <p:to>
                                        <p:strVal val="visible"/>
                                      </p:to>
                                    </p:set>
                                    <p:animEffect transition="in" filter="strips(downLeft)">
                                      <p:cBhvr>
                                        <p:cTn id="12" dur="500"/>
                                        <p:tgtEl>
                                          <p:spTgt spid="60723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ED7E7-3ACF-63D6-CE78-296897E676F7}"/>
            </a:ext>
          </a:extLst>
        </p:cNvPr>
        <p:cNvGrpSpPr/>
        <p:nvPr/>
      </p:nvGrpSpPr>
      <p:grpSpPr>
        <a:xfrm>
          <a:off x="0" y="0"/>
          <a:ext cx="0" cy="0"/>
          <a:chOff x="0" y="0"/>
          <a:chExt cx="0" cy="0"/>
        </a:xfrm>
      </p:grpSpPr>
      <p:sp>
        <p:nvSpPr>
          <p:cNvPr id="53249" name="Rectangle 2">
            <a:extLst>
              <a:ext uri="{FF2B5EF4-FFF2-40B4-BE49-F238E27FC236}">
                <a16:creationId xmlns:a16="http://schemas.microsoft.com/office/drawing/2014/main" id="{D16BD028-DCC0-C0BD-B7DE-71741E6E730D}"/>
              </a:ext>
            </a:extLst>
          </p:cNvPr>
          <p:cNvSpPr>
            <a:spLocks noGrp="1" noRot="1" noChangeArrowheads="1"/>
          </p:cNvSpPr>
          <p:nvPr>
            <p:ph type="title"/>
          </p:nvPr>
        </p:nvSpPr>
        <p:spPr>
          <a:xfrm>
            <a:off x="355842" y="212161"/>
            <a:ext cx="8229600" cy="863600"/>
          </a:xfrm>
        </p:spPr>
        <p:txBody>
          <a:bodyPr/>
          <a:lstStyle/>
          <a:p>
            <a:r>
              <a:rPr lang="it-IT" altLang="it-IT" sz="4800" dirty="0">
                <a:latin typeface="+mn-lt"/>
                <a:cs typeface="Arial" panose="020B0604020202020204" pitchFamily="34" charset="0"/>
              </a:rPr>
              <a:t>Rigenerazione </a:t>
            </a:r>
          </a:p>
        </p:txBody>
      </p:sp>
      <p:sp>
        <p:nvSpPr>
          <p:cNvPr id="37890" name="Rectangle 3">
            <a:extLst>
              <a:ext uri="{FF2B5EF4-FFF2-40B4-BE49-F238E27FC236}">
                <a16:creationId xmlns:a16="http://schemas.microsoft.com/office/drawing/2014/main" id="{EEBF58F3-1BE7-CACB-1C86-C070F84120EA}"/>
              </a:ext>
            </a:extLst>
          </p:cNvPr>
          <p:cNvSpPr>
            <a:spLocks noGrp="1" noChangeArrowheads="1"/>
          </p:cNvSpPr>
          <p:nvPr>
            <p:ph type="body" idx="1"/>
          </p:nvPr>
        </p:nvSpPr>
        <p:spPr>
          <a:xfrm>
            <a:off x="472699" y="1287475"/>
            <a:ext cx="10144353" cy="2370125"/>
          </a:xfrm>
        </p:spPr>
        <p:txBody>
          <a:bodyPr>
            <a:noAutofit/>
          </a:bodyPr>
          <a:lstStyle/>
          <a:p>
            <a:pPr algn="just"/>
            <a:r>
              <a:rPr lang="it-IT" altLang="it-IT" sz="2400" dirty="0">
                <a:latin typeface="fkGroteskNeue"/>
                <a:cs typeface="Arial" panose="020B0604020202020204" pitchFamily="34" charset="0"/>
              </a:rPr>
              <a:t>Si verifica nei </a:t>
            </a:r>
            <a:r>
              <a:rPr lang="it-IT" altLang="it-IT" sz="2400" b="1" dirty="0">
                <a:latin typeface="fkGroteskNeue"/>
                <a:cs typeface="Arial" panose="020B0604020202020204" pitchFamily="34" charset="0"/>
              </a:rPr>
              <a:t>tessuti labili </a:t>
            </a:r>
            <a:r>
              <a:rPr lang="it-IT" altLang="it-IT" sz="2400" dirty="0">
                <a:latin typeface="fkGroteskNeue"/>
                <a:cs typeface="Arial" panose="020B0604020202020204" pitchFamily="34" charset="0"/>
              </a:rPr>
              <a:t>(a divisione continua, epiteli) </a:t>
            </a:r>
            <a:r>
              <a:rPr lang="it-IT" altLang="it-IT" sz="2400" b="1" dirty="0">
                <a:latin typeface="fkGroteskNeue"/>
                <a:cs typeface="Arial" panose="020B0604020202020204" pitchFamily="34" charset="0"/>
              </a:rPr>
              <a:t>e stabili </a:t>
            </a:r>
            <a:r>
              <a:rPr lang="it-IT" altLang="it-IT" sz="2400" dirty="0">
                <a:latin typeface="fkGroteskNeue"/>
                <a:cs typeface="Arial" panose="020B0604020202020204" pitchFamily="34" charset="0"/>
              </a:rPr>
              <a:t>(quiescenti, ma con potenziale replicativo, e.g. epatociti, pneumociti,  epitelio dei tubuli renali, </a:t>
            </a:r>
            <a:r>
              <a:rPr lang="it-IT" sz="2400" dirty="0">
                <a:latin typeface="fkGroteskNeue"/>
              </a:rPr>
              <a:t>muscolatura liscia, fibroblasti, endotelio vascolare, cartilagine e osso</a:t>
            </a:r>
            <a:r>
              <a:rPr lang="it-IT" altLang="it-IT" sz="2400" dirty="0">
                <a:latin typeface="fkGroteskNeue"/>
                <a:cs typeface="Arial" panose="020B0604020202020204" pitchFamily="34" charset="0"/>
              </a:rPr>
              <a:t>)</a:t>
            </a:r>
          </a:p>
          <a:p>
            <a:pPr algn="just"/>
            <a:r>
              <a:rPr lang="it-IT" altLang="it-IT" sz="2400" dirty="0">
                <a:latin typeface="fkGroteskNeue"/>
                <a:cs typeface="Arial" panose="020B0604020202020204" pitchFamily="34" charset="0"/>
              </a:rPr>
              <a:t> La lesione tessutale non ha intaccato profondamente il tessuto connettivo di supporto (per es., ferite superficiali che non intaccano la membrana basale)</a:t>
            </a:r>
          </a:p>
          <a:p>
            <a:pPr algn="just"/>
            <a:r>
              <a:rPr lang="it-IT" altLang="it-IT" sz="2400" dirty="0">
                <a:latin typeface="fkGroteskNeue"/>
                <a:cs typeface="Arial" panose="020B0604020202020204" pitchFamily="34" charset="0"/>
              </a:rPr>
              <a:t>I tessuti vengono ricostruiti da cellule uguali o molto simili a quelle danneggiate</a:t>
            </a:r>
          </a:p>
        </p:txBody>
      </p:sp>
      <p:sp>
        <p:nvSpPr>
          <p:cNvPr id="3" name="TextBox 2">
            <a:extLst>
              <a:ext uri="{FF2B5EF4-FFF2-40B4-BE49-F238E27FC236}">
                <a16:creationId xmlns:a16="http://schemas.microsoft.com/office/drawing/2014/main" id="{F7827F41-835B-B634-2A3C-5360252F652E}"/>
              </a:ext>
            </a:extLst>
          </p:cNvPr>
          <p:cNvSpPr txBox="1"/>
          <p:nvPr/>
        </p:nvSpPr>
        <p:spPr>
          <a:xfrm>
            <a:off x="2009936" y="4809226"/>
            <a:ext cx="8172127" cy="1200329"/>
          </a:xfrm>
          <a:prstGeom prst="rect">
            <a:avLst/>
          </a:prstGeom>
          <a:noFill/>
          <a:ln w="28575">
            <a:solidFill>
              <a:schemeClr val="accent1"/>
            </a:solidFill>
          </a:ln>
        </p:spPr>
        <p:txBody>
          <a:bodyPr wrap="square">
            <a:spAutoFit/>
          </a:bodyPr>
          <a:lstStyle/>
          <a:p>
            <a:pPr algn="l">
              <a:buNone/>
            </a:pPr>
            <a:r>
              <a:rPr lang="it-IT" sz="2400" b="0" i="0" dirty="0">
                <a:effectLst/>
                <a:latin typeface="fkGroteskNeue"/>
              </a:rPr>
              <a:t>Il riparo tissutale richiede una stretta cooperazione tra il comparto </a:t>
            </a:r>
            <a:r>
              <a:rPr lang="it-IT" sz="2400" b="1" i="0" dirty="0">
                <a:effectLst/>
                <a:latin typeface="fkGroteskNeue"/>
              </a:rPr>
              <a:t>vascolare</a:t>
            </a:r>
            <a:r>
              <a:rPr lang="it-IT" sz="2400" b="0" i="0" dirty="0">
                <a:effectLst/>
                <a:latin typeface="fkGroteskNeue"/>
              </a:rPr>
              <a:t>, le cellule e i mediatori dell’</a:t>
            </a:r>
            <a:r>
              <a:rPr lang="it-IT" sz="2400" b="1" i="0" dirty="0">
                <a:effectLst/>
                <a:latin typeface="fkGroteskNeue"/>
              </a:rPr>
              <a:t>infiammazione</a:t>
            </a:r>
            <a:r>
              <a:rPr lang="it-IT" sz="2400" b="0" i="0" dirty="0">
                <a:effectLst/>
                <a:latin typeface="fkGroteskNeue"/>
              </a:rPr>
              <a:t> della </a:t>
            </a:r>
            <a:r>
              <a:rPr lang="it-IT" sz="2400" b="1" i="0" dirty="0">
                <a:effectLst/>
                <a:latin typeface="fkGroteskNeue"/>
              </a:rPr>
              <a:t>angiogenesi</a:t>
            </a:r>
            <a:r>
              <a:rPr lang="it-IT" sz="2400" b="0" i="0" dirty="0">
                <a:effectLst/>
                <a:latin typeface="fkGroteskNeue"/>
              </a:rPr>
              <a:t> e della deposizione di connettivo.</a:t>
            </a:r>
          </a:p>
        </p:txBody>
      </p:sp>
    </p:spTree>
    <p:extLst>
      <p:ext uri="{BB962C8B-B14F-4D97-AF65-F5344CB8AC3E}">
        <p14:creationId xmlns:p14="http://schemas.microsoft.com/office/powerpoint/2010/main" val="691709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strips(downLeft)">
                                      <p:cBhvr>
                                        <p:cTn id="7" dur="5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strips(downLeft)">
                                      <p:cBhvr>
                                        <p:cTn id="12" dur="500"/>
                                        <p:tgtEl>
                                          <p:spTgt spid="378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Effect transition="in" filter="strips(downLeft)">
                                      <p:cBhvr>
                                        <p:cTn id="17" dur="500"/>
                                        <p:tgtEl>
                                          <p:spTgt spid="378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653F08C-8892-E465-C755-025683D612DA}"/>
              </a:ext>
            </a:extLst>
          </p:cNvPr>
          <p:cNvSpPr txBox="1">
            <a:spLocks noRot="1" noChangeArrowheads="1"/>
          </p:cNvSpPr>
          <p:nvPr/>
        </p:nvSpPr>
        <p:spPr>
          <a:xfrm>
            <a:off x="355842" y="212161"/>
            <a:ext cx="8229600" cy="8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4800" dirty="0">
                <a:latin typeface="+mn-lt"/>
                <a:cs typeface="Arial" panose="020B0604020202020204" pitchFamily="34" charset="0"/>
              </a:rPr>
              <a:t>Sostituzione</a:t>
            </a:r>
          </a:p>
        </p:txBody>
      </p:sp>
      <p:sp>
        <p:nvSpPr>
          <p:cNvPr id="3" name="Rectangle 3">
            <a:extLst>
              <a:ext uri="{FF2B5EF4-FFF2-40B4-BE49-F238E27FC236}">
                <a16:creationId xmlns:a16="http://schemas.microsoft.com/office/drawing/2014/main" id="{E376B52D-C96D-8DFB-EA32-DFE86B7E11FC}"/>
              </a:ext>
            </a:extLst>
          </p:cNvPr>
          <p:cNvSpPr txBox="1">
            <a:spLocks noChangeArrowheads="1"/>
          </p:cNvSpPr>
          <p:nvPr/>
        </p:nvSpPr>
        <p:spPr>
          <a:xfrm>
            <a:off x="472700" y="1287475"/>
            <a:ext cx="9585700" cy="46085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400" dirty="0">
                <a:latin typeface="fkGroteskNeue"/>
              </a:rPr>
              <a:t>Cellule </a:t>
            </a:r>
            <a:r>
              <a:rPr lang="it-IT" sz="2400" b="1" dirty="0">
                <a:latin typeface="fkGroteskNeue"/>
              </a:rPr>
              <a:t>permanenti</a:t>
            </a:r>
            <a:r>
              <a:rPr lang="it-IT" sz="2400" dirty="0">
                <a:latin typeface="fkGroteskNeue"/>
              </a:rPr>
              <a:t>, che non si replicano e non rigenerano (es. neuroni, miociti cardiaci, le strutture dei glomeruli renali e gli organi sensoriali) </a:t>
            </a:r>
          </a:p>
          <a:p>
            <a:pPr algn="just"/>
            <a:r>
              <a:rPr lang="it-IT" sz="2400" dirty="0">
                <a:latin typeface="fkGroteskNeue"/>
              </a:rPr>
              <a:t>il riparo avviene mediante formazione di tessuto connettivo che porta alla cicatrice</a:t>
            </a:r>
            <a:endParaRPr lang="it-IT" altLang="it-IT" sz="2400" dirty="0">
              <a:cs typeface="Arial" panose="020B0604020202020204" pitchFamily="34" charset="0"/>
            </a:endParaRPr>
          </a:p>
        </p:txBody>
      </p:sp>
    </p:spTree>
    <p:extLst>
      <p:ext uri="{BB962C8B-B14F-4D97-AF65-F5344CB8AC3E}">
        <p14:creationId xmlns:p14="http://schemas.microsoft.com/office/powerpoint/2010/main" val="285102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461-1684-7617-4818-F4D241EF1E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63D545A-D469-7C84-5937-5697F0823613}"/>
              </a:ext>
            </a:extLst>
          </p:cNvPr>
          <p:cNvPicPr>
            <a:picLocks noChangeAspect="1"/>
          </p:cNvPicPr>
          <p:nvPr/>
        </p:nvPicPr>
        <p:blipFill>
          <a:blip r:embed="rId2"/>
          <a:stretch>
            <a:fillRect/>
          </a:stretch>
        </p:blipFill>
        <p:spPr>
          <a:xfrm>
            <a:off x="1549995" y="212566"/>
            <a:ext cx="8438663" cy="6171559"/>
          </a:xfrm>
          <a:prstGeom prst="rect">
            <a:avLst/>
          </a:prstGeom>
        </p:spPr>
      </p:pic>
      <p:sp>
        <p:nvSpPr>
          <p:cNvPr id="2" name="TextBox 1">
            <a:extLst>
              <a:ext uri="{FF2B5EF4-FFF2-40B4-BE49-F238E27FC236}">
                <a16:creationId xmlns:a16="http://schemas.microsoft.com/office/drawing/2014/main" id="{A751BBA8-260D-0D5F-B8BA-65F767EECF09}"/>
              </a:ext>
            </a:extLst>
          </p:cNvPr>
          <p:cNvSpPr txBox="1"/>
          <p:nvPr/>
        </p:nvSpPr>
        <p:spPr>
          <a:xfrm>
            <a:off x="8852116" y="6550223"/>
            <a:ext cx="3339884" cy="307777"/>
          </a:xfrm>
          <a:prstGeom prst="rect">
            <a:avLst/>
          </a:prstGeom>
          <a:noFill/>
        </p:spPr>
        <p:txBody>
          <a:bodyPr wrap="square" rtlCol="0">
            <a:spAutoFit/>
          </a:bodyPr>
          <a:lstStyle/>
          <a:p>
            <a:pPr fontAlgn="base"/>
            <a:r>
              <a:rPr lang="en-US" sz="1400" b="1" dirty="0"/>
              <a:t>Textbook of Pathology: </a:t>
            </a:r>
            <a:r>
              <a:rPr lang="en-US" sz="1400" b="1" dirty="0">
                <a:hlinkClick r:id="rId3"/>
              </a:rPr>
              <a:t>Kamal, Vinay</a:t>
            </a:r>
            <a:r>
              <a:rPr lang="en-US" sz="1400" b="1" dirty="0"/>
              <a:t>, 2025</a:t>
            </a:r>
          </a:p>
        </p:txBody>
      </p:sp>
    </p:spTree>
    <p:extLst>
      <p:ext uri="{BB962C8B-B14F-4D97-AF65-F5344CB8AC3E}">
        <p14:creationId xmlns:p14="http://schemas.microsoft.com/office/powerpoint/2010/main" val="162244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2F60A3-1499-A8D8-0224-B74F149C2FEF}"/>
              </a:ext>
            </a:extLst>
          </p:cNvPr>
          <p:cNvSpPr txBox="1"/>
          <p:nvPr/>
        </p:nvSpPr>
        <p:spPr>
          <a:xfrm>
            <a:off x="631370" y="354096"/>
            <a:ext cx="10940143" cy="4524315"/>
          </a:xfrm>
          <a:prstGeom prst="rect">
            <a:avLst/>
          </a:prstGeom>
          <a:noFill/>
        </p:spPr>
        <p:txBody>
          <a:bodyPr wrap="square">
            <a:spAutoFit/>
          </a:bodyPr>
          <a:lstStyle/>
          <a:p>
            <a:pPr algn="l">
              <a:buNone/>
            </a:pPr>
            <a:r>
              <a:rPr lang="it-IT" sz="2400" b="1" i="0" dirty="0">
                <a:solidFill>
                  <a:schemeClr val="accent1"/>
                </a:solidFill>
                <a:effectLst/>
                <a:latin typeface="fkGrotesk"/>
              </a:rPr>
              <a:t>Tipi di guarigione</a:t>
            </a:r>
          </a:p>
          <a:p>
            <a:pPr algn="l">
              <a:buNone/>
            </a:pPr>
            <a:endParaRPr lang="it-IT" sz="2400" b="1" i="0" dirty="0">
              <a:effectLst/>
              <a:latin typeface="fkGrotesk"/>
            </a:endParaRPr>
          </a:p>
          <a:p>
            <a:pPr marL="342900" indent="-342900">
              <a:buFont typeface="Arial" panose="020B0604020202020204" pitchFamily="34" charset="0"/>
              <a:buChar char="•"/>
            </a:pPr>
            <a:r>
              <a:rPr lang="it-IT" sz="2400" b="1" i="0" dirty="0">
                <a:effectLst/>
                <a:latin typeface="fkGroteskNeue"/>
              </a:rPr>
              <a:t>Prima intenzione</a:t>
            </a:r>
            <a:r>
              <a:rPr lang="it-IT" sz="2400" b="0" i="0" dirty="0">
                <a:effectLst/>
                <a:latin typeface="fkGroteskNeue"/>
              </a:rPr>
              <a:t>: bordi della ferita si approssimano facilmente (es. suture chirurgica).</a:t>
            </a:r>
            <a:r>
              <a:rPr lang="it-IT" sz="2400" dirty="0">
                <a:latin typeface="fkGroteskNeue"/>
              </a:rPr>
              <a:t> Lo spazio residuo è riempito da fibrina, avviando rapidamente la guarigione con cicatrici minima</a:t>
            </a:r>
            <a:endParaRPr lang="it-IT" sz="2400" b="0" i="0" dirty="0">
              <a:effectLst/>
              <a:latin typeface="fkGroteskNeue"/>
            </a:endParaRPr>
          </a:p>
          <a:p>
            <a:pPr marL="342900" indent="-342900">
              <a:buFont typeface="Arial" panose="020B0604020202020204" pitchFamily="34" charset="0"/>
              <a:buChar char="•"/>
            </a:pPr>
            <a:r>
              <a:rPr lang="it-IT" sz="2400" b="1" i="0" dirty="0">
                <a:effectLst/>
                <a:latin typeface="fkGroteskNeue"/>
              </a:rPr>
              <a:t>Seconda intenzione</a:t>
            </a:r>
            <a:r>
              <a:rPr lang="it-IT" sz="2400" b="0" i="0" dirty="0">
                <a:effectLst/>
                <a:latin typeface="fkGroteskNeue"/>
              </a:rPr>
              <a:t>: bordi non si approssimano, guarigione più lenta, tessuto di granulazione abbondante.</a:t>
            </a:r>
            <a:r>
              <a:rPr lang="it-IT" sz="2400" dirty="0">
                <a:latin typeface="fkGroteskNeue"/>
              </a:rPr>
              <a:t> I </a:t>
            </a:r>
            <a:r>
              <a:rPr lang="it-IT" sz="2400" dirty="0" err="1">
                <a:latin typeface="fkGroteskNeue"/>
              </a:rPr>
              <a:t>miofibroblasti</a:t>
            </a:r>
            <a:r>
              <a:rPr lang="it-IT" sz="2400" dirty="0">
                <a:latin typeface="fkGroteskNeue"/>
              </a:rPr>
              <a:t> contraggono la ferita, formando una cicatrici più grande con maggiore probabilità di contrattura.</a:t>
            </a:r>
            <a:endParaRPr lang="it-IT" sz="2400" b="0" i="0" dirty="0">
              <a:effectLst/>
              <a:latin typeface="fkGroteskNeue"/>
            </a:endParaRPr>
          </a:p>
          <a:p>
            <a:pPr algn="l">
              <a:buNone/>
            </a:pPr>
            <a:endParaRPr lang="it-IT" sz="2400" b="0" i="0" dirty="0">
              <a:effectLst/>
              <a:latin typeface="fkGrotesk"/>
            </a:endParaRPr>
          </a:p>
          <a:p>
            <a:pPr algn="l"/>
            <a:r>
              <a:rPr lang="it-IT" sz="2400" b="0" i="0" dirty="0">
                <a:effectLst/>
                <a:latin typeface="fkGroteskNeue"/>
              </a:rPr>
              <a:t>La riparazione dipende da fattori di crescita e interazioni tra cellule ed ECM, che fornisce supporto, ancoraggio e regola la comunicazione cellulare. L’organizzazione sostituisce ematomi, trombi o essudati con tessuto di granulazione.</a:t>
            </a:r>
          </a:p>
        </p:txBody>
      </p:sp>
      <p:sp>
        <p:nvSpPr>
          <p:cNvPr id="3" name="TextBox 2">
            <a:extLst>
              <a:ext uri="{FF2B5EF4-FFF2-40B4-BE49-F238E27FC236}">
                <a16:creationId xmlns:a16="http://schemas.microsoft.com/office/drawing/2014/main" id="{48C65660-CDED-06AA-EE91-36393F0716F2}"/>
              </a:ext>
            </a:extLst>
          </p:cNvPr>
          <p:cNvSpPr txBox="1"/>
          <p:nvPr/>
        </p:nvSpPr>
        <p:spPr>
          <a:xfrm>
            <a:off x="595810" y="5368002"/>
            <a:ext cx="10722429" cy="830997"/>
          </a:xfrm>
          <a:prstGeom prst="rect">
            <a:avLst/>
          </a:prstGeom>
          <a:noFill/>
        </p:spPr>
        <p:txBody>
          <a:bodyPr wrap="square">
            <a:spAutoFit/>
          </a:bodyPr>
          <a:lstStyle/>
          <a:p>
            <a:pPr algn="l">
              <a:buNone/>
            </a:pPr>
            <a:r>
              <a:rPr lang="it-IT" sz="2400" b="0" i="0" dirty="0">
                <a:effectLst/>
                <a:latin typeface="fkGroteskNeue"/>
              </a:rPr>
              <a:t>Non ci sono meccanismi diversi, solo gradi diversi delle fasi (infiammazione, proliferazione, rimodellamento). </a:t>
            </a:r>
          </a:p>
        </p:txBody>
      </p:sp>
    </p:spTree>
    <p:extLst>
      <p:ext uri="{BB962C8B-B14F-4D97-AF65-F5344CB8AC3E}">
        <p14:creationId xmlns:p14="http://schemas.microsoft.com/office/powerpoint/2010/main" val="1529317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5CA8B-5C5D-9116-AF3C-558DBCA27A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8D37FC6-DEBB-BC88-274C-DA4233E79AAE}"/>
              </a:ext>
            </a:extLst>
          </p:cNvPr>
          <p:cNvPicPr>
            <a:picLocks noChangeAspect="1"/>
          </p:cNvPicPr>
          <p:nvPr/>
        </p:nvPicPr>
        <p:blipFill>
          <a:blip r:embed="rId2"/>
          <a:stretch>
            <a:fillRect/>
          </a:stretch>
        </p:blipFill>
        <p:spPr>
          <a:xfrm>
            <a:off x="3675149" y="209100"/>
            <a:ext cx="7859222" cy="6439799"/>
          </a:xfrm>
          <a:prstGeom prst="rect">
            <a:avLst/>
          </a:prstGeom>
        </p:spPr>
      </p:pic>
      <p:sp>
        <p:nvSpPr>
          <p:cNvPr id="2" name="TextBox 1">
            <a:extLst>
              <a:ext uri="{FF2B5EF4-FFF2-40B4-BE49-F238E27FC236}">
                <a16:creationId xmlns:a16="http://schemas.microsoft.com/office/drawing/2014/main" id="{96EDE17D-C4B6-27B3-B422-0C51B98B0304}"/>
              </a:ext>
            </a:extLst>
          </p:cNvPr>
          <p:cNvSpPr txBox="1"/>
          <p:nvPr/>
        </p:nvSpPr>
        <p:spPr>
          <a:xfrm>
            <a:off x="233680" y="518160"/>
            <a:ext cx="2495620" cy="1569660"/>
          </a:xfrm>
          <a:prstGeom prst="rect">
            <a:avLst/>
          </a:prstGeom>
          <a:noFill/>
        </p:spPr>
        <p:txBody>
          <a:bodyPr wrap="none" rtlCol="0">
            <a:spAutoFit/>
          </a:bodyPr>
          <a:lstStyle/>
          <a:p>
            <a:r>
              <a:rPr lang="en-US" sz="3200" b="1" dirty="0">
                <a:solidFill>
                  <a:schemeClr val="accent1"/>
                </a:solidFill>
              </a:rPr>
              <a:t>FASI</a:t>
            </a:r>
          </a:p>
          <a:p>
            <a:r>
              <a:rPr lang="en-US" sz="3200" b="1" dirty="0">
                <a:solidFill>
                  <a:schemeClr val="accent1"/>
                </a:solidFill>
              </a:rPr>
              <a:t>DELLA </a:t>
            </a:r>
          </a:p>
          <a:p>
            <a:r>
              <a:rPr lang="en-US" sz="3200" b="1" dirty="0">
                <a:solidFill>
                  <a:schemeClr val="accent1"/>
                </a:solidFill>
              </a:rPr>
              <a:t>RIPARAZIONE</a:t>
            </a:r>
          </a:p>
        </p:txBody>
      </p:sp>
    </p:spTree>
    <p:extLst>
      <p:ext uri="{BB962C8B-B14F-4D97-AF65-F5344CB8AC3E}">
        <p14:creationId xmlns:p14="http://schemas.microsoft.com/office/powerpoint/2010/main" val="1720260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24F52-9357-DEE2-E91D-4F29CB14BE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80DBE6-9D8C-1DFF-7C33-3C2C1138D96C}"/>
              </a:ext>
            </a:extLst>
          </p:cNvPr>
          <p:cNvSpPr txBox="1"/>
          <p:nvPr/>
        </p:nvSpPr>
        <p:spPr>
          <a:xfrm>
            <a:off x="355842" y="920621"/>
            <a:ext cx="11438396" cy="5016758"/>
          </a:xfrm>
          <a:prstGeom prst="rect">
            <a:avLst/>
          </a:prstGeom>
          <a:noFill/>
        </p:spPr>
        <p:txBody>
          <a:bodyPr wrap="square">
            <a:spAutoFit/>
          </a:bodyPr>
          <a:lstStyle/>
          <a:p>
            <a:pPr>
              <a:spcBef>
                <a:spcPts val="600"/>
              </a:spcBef>
            </a:pPr>
            <a:r>
              <a:rPr lang="it-IT" sz="2000" b="1" dirty="0">
                <a:latin typeface="fkGroteskNeue"/>
              </a:rPr>
              <a:t>Emostasi: </a:t>
            </a:r>
            <a:r>
              <a:rPr lang="it-IT" sz="2000" dirty="0">
                <a:latin typeface="fkGroteskNeue"/>
              </a:rPr>
              <a:t>formazione della crosta per arrestare il sanguinamento.</a:t>
            </a:r>
          </a:p>
          <a:p>
            <a:pPr lvl="1">
              <a:spcBef>
                <a:spcPts val="600"/>
              </a:spcBef>
            </a:pPr>
            <a:r>
              <a:rPr lang="it-IT" sz="2000" dirty="0">
                <a:latin typeface="fkGroteskNeue"/>
              </a:rPr>
              <a:t>Barriera protettiva contro microrganismi invasori. Previene la perdita di plasma e fluido tissutale.</a:t>
            </a:r>
            <a:br>
              <a:rPr lang="it-IT" sz="2000" dirty="0">
                <a:latin typeface="fkGroteskNeue"/>
              </a:rPr>
            </a:br>
            <a:r>
              <a:rPr lang="it-IT" sz="2000" dirty="0">
                <a:latin typeface="fkGroteskNeue"/>
              </a:rPr>
              <a:t>Contiene fibronectina e fattori di crescita (rilasciati dalle piastrine) e fornisce matrice per migrazione </a:t>
            </a:r>
            <a:r>
              <a:rPr lang="it-IT" sz="2000" dirty="0" err="1">
                <a:latin typeface="fkGroteskNeue"/>
              </a:rPr>
              <a:t>cell</a:t>
            </a:r>
            <a:endParaRPr lang="it-IT" sz="2000" dirty="0">
              <a:latin typeface="fkGroteskNeue"/>
            </a:endParaRPr>
          </a:p>
          <a:p>
            <a:pPr>
              <a:spcBef>
                <a:spcPts val="600"/>
              </a:spcBef>
            </a:pPr>
            <a:r>
              <a:rPr lang="it-IT" sz="2000" b="1" dirty="0">
                <a:latin typeface="fkGroteskNeue"/>
              </a:rPr>
              <a:t>Infiammazione: </a:t>
            </a:r>
            <a:r>
              <a:rPr lang="it-IT" sz="2000" dirty="0">
                <a:latin typeface="fkGroteskNeue"/>
              </a:rPr>
              <a:t>edema e reclutamento di cellule infiammatorie per rimuovere detriti.</a:t>
            </a:r>
          </a:p>
          <a:p>
            <a:pPr lvl="1">
              <a:spcBef>
                <a:spcPts val="600"/>
              </a:spcBef>
            </a:pPr>
            <a:r>
              <a:rPr lang="it-IT" sz="2000" dirty="0">
                <a:latin typeface="fkGroteskNeue"/>
              </a:rPr>
              <a:t>Rimozione tessuto danneggiato per fagocitosi e drenaggio linfatico degli essudati</a:t>
            </a:r>
          </a:p>
          <a:p>
            <a:pPr lvl="1">
              <a:spcBef>
                <a:spcPts val="600"/>
              </a:spcBef>
            </a:pPr>
            <a:r>
              <a:rPr lang="it-IT" sz="2000" dirty="0">
                <a:latin typeface="fkGroteskNeue"/>
              </a:rPr>
              <a:t>Angiogenesi</a:t>
            </a:r>
            <a:br>
              <a:rPr lang="it-IT" sz="2000" dirty="0">
                <a:latin typeface="fkGroteskNeue"/>
              </a:rPr>
            </a:br>
            <a:r>
              <a:rPr lang="it-IT" sz="2000" dirty="0">
                <a:latin typeface="fkGroteskNeue"/>
              </a:rPr>
              <a:t>Migrazione e fibroblasti</a:t>
            </a:r>
          </a:p>
          <a:p>
            <a:pPr>
              <a:spcBef>
                <a:spcPts val="600"/>
              </a:spcBef>
            </a:pPr>
            <a:r>
              <a:rPr lang="it-IT" sz="2000" b="1" dirty="0">
                <a:latin typeface="fkGroteskNeue"/>
              </a:rPr>
              <a:t>Proliferazione</a:t>
            </a:r>
            <a:r>
              <a:rPr lang="it-IT" sz="2000" dirty="0">
                <a:latin typeface="fkGroteskNeue"/>
              </a:rPr>
              <a:t> di fibroblasti e cellule staminali residue e loro migrazione nello spazio danneggiato in presenza di fattori come  VEGF, PDGF, FGF-b ed EGF, che stimolano la divisione cellulare e il ripristino della struttura normale e la sintesi e la deposizione della matrice extracellulare</a:t>
            </a:r>
          </a:p>
          <a:p>
            <a:pPr>
              <a:spcBef>
                <a:spcPts val="600"/>
              </a:spcBef>
            </a:pPr>
            <a:r>
              <a:rPr lang="it-IT" sz="2000" b="1" dirty="0">
                <a:latin typeface="fkGroteskNeue"/>
              </a:rPr>
              <a:t>Rimodellamento</a:t>
            </a:r>
            <a:r>
              <a:rPr lang="it-IT" sz="2000" dirty="0">
                <a:latin typeface="fkGroteskNeue"/>
              </a:rPr>
              <a:t>: contrazione della ferita e maturazione della cicatrice, con proliferazione fibroblastica e deposizione di collagene.</a:t>
            </a:r>
          </a:p>
          <a:p>
            <a:pPr>
              <a:spcBef>
                <a:spcPts val="600"/>
              </a:spcBef>
            </a:pPr>
            <a:endParaRPr lang="it-IT" sz="2000" b="0" i="0" dirty="0">
              <a:effectLst/>
              <a:latin typeface="fkGroteskNeue"/>
            </a:endParaRPr>
          </a:p>
          <a:p>
            <a:pPr algn="l">
              <a:spcBef>
                <a:spcPts val="600"/>
              </a:spcBef>
              <a:buNone/>
            </a:pPr>
            <a:r>
              <a:rPr lang="it-IT" sz="2000" b="0" i="0" dirty="0">
                <a:effectLst/>
                <a:latin typeface="fkGroteskNeue"/>
              </a:rPr>
              <a:t>Nella maggior parte degli organi, la guarigione combina </a:t>
            </a:r>
            <a:r>
              <a:rPr lang="it-IT" sz="2000" b="1" i="0" dirty="0">
                <a:effectLst/>
                <a:latin typeface="fkGroteskNeue"/>
              </a:rPr>
              <a:t>rigenerazione e fibrosi.</a:t>
            </a:r>
          </a:p>
        </p:txBody>
      </p:sp>
      <p:sp>
        <p:nvSpPr>
          <p:cNvPr id="2" name="Rectangle 2">
            <a:extLst>
              <a:ext uri="{FF2B5EF4-FFF2-40B4-BE49-F238E27FC236}">
                <a16:creationId xmlns:a16="http://schemas.microsoft.com/office/drawing/2014/main" id="{64B10658-25DB-8AAF-C11F-C721A3F79240}"/>
              </a:ext>
            </a:extLst>
          </p:cNvPr>
          <p:cNvSpPr txBox="1">
            <a:spLocks noRot="1" noChangeArrowheads="1"/>
          </p:cNvSpPr>
          <p:nvPr/>
        </p:nvSpPr>
        <p:spPr>
          <a:xfrm>
            <a:off x="355842" y="212161"/>
            <a:ext cx="8229600" cy="8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4000" b="1" dirty="0">
                <a:solidFill>
                  <a:schemeClr val="accent1"/>
                </a:solidFill>
                <a:latin typeface="+mn-lt"/>
                <a:cs typeface="Arial" panose="020B0604020202020204" pitchFamily="34" charset="0"/>
              </a:rPr>
              <a:t>Fasi della riparazione</a:t>
            </a:r>
          </a:p>
        </p:txBody>
      </p:sp>
      <p:sp>
        <p:nvSpPr>
          <p:cNvPr id="4" name="Arrow: Left-Right 3">
            <a:extLst>
              <a:ext uri="{FF2B5EF4-FFF2-40B4-BE49-F238E27FC236}">
                <a16:creationId xmlns:a16="http://schemas.microsoft.com/office/drawing/2014/main" id="{4C533F22-F1F9-7260-0798-BC7E962F8582}"/>
              </a:ext>
            </a:extLst>
          </p:cNvPr>
          <p:cNvSpPr/>
          <p:nvPr/>
        </p:nvSpPr>
        <p:spPr>
          <a:xfrm>
            <a:off x="6096000" y="6125573"/>
            <a:ext cx="1023257" cy="41365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a:extLst>
              <a:ext uri="{FF2B5EF4-FFF2-40B4-BE49-F238E27FC236}">
                <a16:creationId xmlns:a16="http://schemas.microsoft.com/office/drawing/2014/main" id="{9184453C-691C-CBE7-887D-F68E65269E8A}"/>
              </a:ext>
            </a:extLst>
          </p:cNvPr>
          <p:cNvSpPr txBox="1"/>
          <p:nvPr/>
        </p:nvSpPr>
        <p:spPr>
          <a:xfrm>
            <a:off x="3966599" y="6128294"/>
            <a:ext cx="1989199" cy="461665"/>
          </a:xfrm>
          <a:prstGeom prst="rect">
            <a:avLst/>
          </a:prstGeom>
          <a:noFill/>
        </p:spPr>
        <p:txBody>
          <a:bodyPr wrap="none" rtlCol="0">
            <a:spAutoFit/>
          </a:bodyPr>
          <a:lstStyle/>
          <a:p>
            <a:r>
              <a:rPr lang="it-IT" sz="2400" b="1" dirty="0">
                <a:solidFill>
                  <a:srgbClr val="0070C0"/>
                </a:solidFill>
              </a:rPr>
              <a:t>Rigenerazione</a:t>
            </a:r>
          </a:p>
        </p:txBody>
      </p:sp>
      <p:sp>
        <p:nvSpPr>
          <p:cNvPr id="6" name="TextBox 5">
            <a:extLst>
              <a:ext uri="{FF2B5EF4-FFF2-40B4-BE49-F238E27FC236}">
                <a16:creationId xmlns:a16="http://schemas.microsoft.com/office/drawing/2014/main" id="{C19E9B38-6114-A32E-5726-5922D2A2AE8D}"/>
              </a:ext>
            </a:extLst>
          </p:cNvPr>
          <p:cNvSpPr txBox="1"/>
          <p:nvPr/>
        </p:nvSpPr>
        <p:spPr>
          <a:xfrm>
            <a:off x="7328924" y="6128294"/>
            <a:ext cx="1035283" cy="461665"/>
          </a:xfrm>
          <a:prstGeom prst="rect">
            <a:avLst/>
          </a:prstGeom>
          <a:noFill/>
        </p:spPr>
        <p:txBody>
          <a:bodyPr wrap="none" rtlCol="0">
            <a:spAutoFit/>
          </a:bodyPr>
          <a:lstStyle/>
          <a:p>
            <a:r>
              <a:rPr lang="it-IT" sz="2400" b="1" dirty="0">
                <a:solidFill>
                  <a:srgbClr val="0070C0"/>
                </a:solidFill>
              </a:rPr>
              <a:t>Fibrosi</a:t>
            </a:r>
          </a:p>
        </p:txBody>
      </p:sp>
    </p:spTree>
    <p:extLst>
      <p:ext uri="{BB962C8B-B14F-4D97-AF65-F5344CB8AC3E}">
        <p14:creationId xmlns:p14="http://schemas.microsoft.com/office/powerpoint/2010/main" val="4235385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013F6-C5EE-5374-2DA9-50083D5EC435}"/>
              </a:ext>
            </a:extLst>
          </p:cNvPr>
          <p:cNvSpPr txBox="1"/>
          <p:nvPr/>
        </p:nvSpPr>
        <p:spPr>
          <a:xfrm>
            <a:off x="460828" y="992777"/>
            <a:ext cx="10918372" cy="5601533"/>
          </a:xfrm>
          <a:prstGeom prst="rect">
            <a:avLst/>
          </a:prstGeom>
          <a:noFill/>
        </p:spPr>
        <p:txBody>
          <a:bodyPr wrap="square" rtlCol="0">
            <a:spAutoFit/>
          </a:bodyPr>
          <a:lstStyle/>
          <a:p>
            <a:r>
              <a:rPr lang="it-IT" sz="2000" b="1" dirty="0">
                <a:solidFill>
                  <a:srgbClr val="0070C0"/>
                </a:solidFill>
              </a:rPr>
              <a:t>1. Cellule staminali</a:t>
            </a:r>
          </a:p>
          <a:p>
            <a:r>
              <a:rPr lang="it-IT" sz="2000" dirty="0"/>
              <a:t>	</a:t>
            </a:r>
            <a:r>
              <a:rPr lang="it-IT" sz="2000" dirty="0" err="1"/>
              <a:t>Multipoteni</a:t>
            </a:r>
            <a:r>
              <a:rPr lang="it-IT" sz="2000" dirty="0"/>
              <a:t>, </a:t>
            </a:r>
            <a:r>
              <a:rPr lang="it-IT" sz="2000" dirty="0" err="1"/>
              <a:t>oligopotenti</a:t>
            </a:r>
            <a:r>
              <a:rPr lang="it-IT" sz="2000" dirty="0"/>
              <a:t>, </a:t>
            </a:r>
            <a:r>
              <a:rPr lang="it-IT" sz="2000" dirty="0" err="1"/>
              <a:t>monopotenti</a:t>
            </a:r>
            <a:r>
              <a:rPr lang="it-IT" sz="2000" dirty="0"/>
              <a:t>	</a:t>
            </a:r>
          </a:p>
          <a:p>
            <a:r>
              <a:rPr lang="it-IT" sz="2000" dirty="0"/>
              <a:t>Altre cellule proliferanti</a:t>
            </a:r>
          </a:p>
          <a:p>
            <a:endParaRPr lang="it-IT" sz="2000" dirty="0"/>
          </a:p>
          <a:p>
            <a:r>
              <a:rPr lang="it-IT" sz="2000" b="1" dirty="0"/>
              <a:t>2. Fattori di crescita</a:t>
            </a:r>
          </a:p>
          <a:p>
            <a:r>
              <a:rPr lang="it-IT" sz="2000" dirty="0"/>
              <a:t>	a. Secrezione, azione, trasduzione del segnale, esecuzione del programma trascrizionale</a:t>
            </a:r>
          </a:p>
          <a:p>
            <a:endParaRPr lang="it-IT" sz="2000" dirty="0"/>
          </a:p>
          <a:p>
            <a:r>
              <a:rPr lang="it-IT" sz="2000" dirty="0"/>
              <a:t>	Endotelio</a:t>
            </a:r>
          </a:p>
          <a:p>
            <a:r>
              <a:rPr lang="it-IT" sz="2000" dirty="0"/>
              <a:t>		Angiogenesi</a:t>
            </a:r>
          </a:p>
          <a:p>
            <a:endParaRPr lang="it-IT" sz="2000" dirty="0"/>
          </a:p>
          <a:p>
            <a:r>
              <a:rPr lang="it-IT" sz="2000" dirty="0"/>
              <a:t>	Immunità</a:t>
            </a:r>
          </a:p>
          <a:p>
            <a:r>
              <a:rPr lang="it-IT" sz="2000" dirty="0"/>
              <a:t>		Infiammazione</a:t>
            </a:r>
          </a:p>
          <a:p>
            <a:endParaRPr lang="it-IT" sz="2000" dirty="0"/>
          </a:p>
          <a:p>
            <a:r>
              <a:rPr lang="it-IT" sz="2000" dirty="0"/>
              <a:t>	Fibroblasti, cheratinociti, </a:t>
            </a:r>
          </a:p>
          <a:p>
            <a:r>
              <a:rPr lang="it-IT" sz="2000" dirty="0"/>
              <a:t>		Tessuto di granulazione</a:t>
            </a:r>
          </a:p>
          <a:p>
            <a:endParaRPr lang="it-IT" sz="2000" dirty="0"/>
          </a:p>
          <a:p>
            <a:r>
              <a:rPr lang="it-IT" sz="2000" dirty="0"/>
              <a:t>3. Digestione enzimatica, </a:t>
            </a:r>
            <a:r>
              <a:rPr lang="it-IT" sz="2000" b="1" dirty="0"/>
              <a:t>rimodellamento</a:t>
            </a:r>
            <a:r>
              <a:rPr lang="it-IT" sz="2000" dirty="0"/>
              <a:t> e secrezione della matrice extracellulare</a:t>
            </a:r>
          </a:p>
          <a:p>
            <a:endParaRPr lang="it-IT" dirty="0"/>
          </a:p>
        </p:txBody>
      </p:sp>
      <p:sp>
        <p:nvSpPr>
          <p:cNvPr id="4" name="TextBox 3">
            <a:extLst>
              <a:ext uri="{FF2B5EF4-FFF2-40B4-BE49-F238E27FC236}">
                <a16:creationId xmlns:a16="http://schemas.microsoft.com/office/drawing/2014/main" id="{CEC562E1-54FE-76EB-F428-C3775D80885B}"/>
              </a:ext>
            </a:extLst>
          </p:cNvPr>
          <p:cNvSpPr txBox="1"/>
          <p:nvPr/>
        </p:nvSpPr>
        <p:spPr>
          <a:xfrm>
            <a:off x="406400" y="263690"/>
            <a:ext cx="2321560" cy="584775"/>
          </a:xfrm>
          <a:prstGeom prst="rect">
            <a:avLst/>
          </a:prstGeom>
          <a:noFill/>
        </p:spPr>
        <p:txBody>
          <a:bodyPr wrap="square">
            <a:spAutoFit/>
          </a:bodyPr>
          <a:lstStyle/>
          <a:p>
            <a:r>
              <a:rPr lang="it-IT" sz="3200" b="1" dirty="0">
                <a:solidFill>
                  <a:srgbClr val="0070C0"/>
                </a:solidFill>
              </a:rPr>
              <a:t>Ingredienti</a:t>
            </a:r>
          </a:p>
        </p:txBody>
      </p:sp>
    </p:spTree>
    <p:extLst>
      <p:ext uri="{BB962C8B-B14F-4D97-AF65-F5344CB8AC3E}">
        <p14:creationId xmlns:p14="http://schemas.microsoft.com/office/powerpoint/2010/main" val="31863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83991-873C-51C9-8444-B5B2E8BA49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244609-25B1-3386-01BE-22A7402017E7}"/>
              </a:ext>
            </a:extLst>
          </p:cNvPr>
          <p:cNvSpPr txBox="1"/>
          <p:nvPr/>
        </p:nvSpPr>
        <p:spPr>
          <a:xfrm>
            <a:off x="278969" y="291721"/>
            <a:ext cx="11631477" cy="5693866"/>
          </a:xfrm>
          <a:prstGeom prst="rect">
            <a:avLst/>
          </a:prstGeom>
          <a:noFill/>
        </p:spPr>
        <p:txBody>
          <a:bodyPr wrap="square">
            <a:spAutoFit/>
          </a:bodyPr>
          <a:lstStyle/>
          <a:p>
            <a:pPr algn="l">
              <a:buNone/>
            </a:pPr>
            <a:r>
              <a:rPr lang="it-IT" sz="2400" b="0" i="0" dirty="0">
                <a:effectLst/>
                <a:latin typeface="fkGroteskNeue"/>
              </a:rPr>
              <a:t>1. </a:t>
            </a:r>
            <a:r>
              <a:rPr lang="it-IT" sz="2400" b="1" i="0" dirty="0">
                <a:solidFill>
                  <a:schemeClr val="accent1"/>
                </a:solidFill>
                <a:effectLst/>
                <a:latin typeface="fkGroteskNeue"/>
              </a:rPr>
              <a:t>cellule staminali </a:t>
            </a:r>
            <a:r>
              <a:rPr lang="it-IT" sz="2400" b="0" i="0" dirty="0">
                <a:effectLst/>
                <a:latin typeface="fkGroteskNeue"/>
              </a:rPr>
              <a:t>e potenziale </a:t>
            </a:r>
            <a:r>
              <a:rPr lang="it-IT" sz="2400" b="0" i="0" dirty="0" err="1">
                <a:effectLst/>
                <a:latin typeface="fkGroteskNeue"/>
              </a:rPr>
              <a:t>differenziativo</a:t>
            </a:r>
            <a:r>
              <a:rPr lang="it-IT" sz="2400" b="0" i="0" dirty="0">
                <a:effectLst/>
                <a:latin typeface="fkGroteskNeue"/>
              </a:rPr>
              <a:t>:</a:t>
            </a:r>
          </a:p>
          <a:p>
            <a:pPr algn="l">
              <a:buNone/>
            </a:pPr>
            <a:endParaRPr lang="it-IT" sz="2000" b="0" i="0" dirty="0">
              <a:effectLst/>
              <a:latin typeface="fkGroteskNeue"/>
            </a:endParaRPr>
          </a:p>
          <a:p>
            <a:pPr marL="285750" indent="-285750" algn="l">
              <a:buFont typeface="Arial" panose="020B0604020202020204" pitchFamily="34" charset="0"/>
              <a:buChar char="•"/>
            </a:pPr>
            <a:r>
              <a:rPr lang="it-IT" sz="2000" b="1" i="0" dirty="0">
                <a:effectLst/>
                <a:latin typeface="fkGroteskNeue"/>
              </a:rPr>
              <a:t>Totipotenti</a:t>
            </a:r>
            <a:r>
              <a:rPr lang="it-IT" sz="2000" b="0" i="0" dirty="0">
                <a:effectLst/>
                <a:latin typeface="fkGroteskNeue"/>
              </a:rPr>
              <a:t>: derivate dallo zigote, possono generare tutti i tipi cellulari embrionali ed extraembrionali, dando origine a un organismo completo.</a:t>
            </a:r>
          </a:p>
          <a:p>
            <a:pPr marL="285750" indent="-285750" algn="l">
              <a:buFont typeface="Arial" panose="020B0604020202020204" pitchFamily="34" charset="0"/>
              <a:buChar char="•"/>
            </a:pPr>
            <a:r>
              <a:rPr lang="it-IT" sz="2000" b="1" i="0" dirty="0">
                <a:effectLst/>
                <a:latin typeface="fkGroteskNeue"/>
              </a:rPr>
              <a:t>Pluripotenti</a:t>
            </a:r>
            <a:r>
              <a:rPr lang="it-IT" sz="2000" b="0" i="0" dirty="0">
                <a:effectLst/>
                <a:latin typeface="fkGroteskNeue"/>
              </a:rPr>
              <a:t>: derivate dalle cellule totipotenti (blastocisti), possono formare quasi tutti i tipi cellulari dell’organismo.</a:t>
            </a:r>
          </a:p>
          <a:p>
            <a:pPr marL="285750" indent="-285750" algn="l">
              <a:buFont typeface="Arial" panose="020B0604020202020204" pitchFamily="34" charset="0"/>
              <a:buChar char="•"/>
            </a:pPr>
            <a:r>
              <a:rPr lang="it-IT" sz="2000" b="1" i="0" dirty="0">
                <a:effectLst/>
                <a:latin typeface="fkGroteskNeue"/>
              </a:rPr>
              <a:t>Multipotenti</a:t>
            </a:r>
            <a:r>
              <a:rPr lang="it-IT" sz="2000" b="0" i="0" dirty="0">
                <a:effectLst/>
                <a:latin typeface="fkGroteskNeue"/>
              </a:rPr>
              <a:t>: generano più tipi cellulari di una stessa linea, come le cellule staminali ematopoietiche del midollo osseo.</a:t>
            </a:r>
          </a:p>
          <a:p>
            <a:pPr marL="285750" indent="-285750" algn="l">
              <a:buFont typeface="Arial" panose="020B0604020202020204" pitchFamily="34" charset="0"/>
              <a:buChar char="•"/>
            </a:pPr>
            <a:r>
              <a:rPr lang="it-IT" sz="2000" b="1" i="0" dirty="0" err="1">
                <a:effectLst/>
                <a:latin typeface="fkGroteskNeue"/>
              </a:rPr>
              <a:t>Oligopotenti</a:t>
            </a:r>
            <a:r>
              <a:rPr lang="it-IT" sz="2000" b="0" i="0" dirty="0">
                <a:effectLst/>
                <a:latin typeface="fkGroteskNeue"/>
              </a:rPr>
              <a:t>: si differenziano solo in alcuni tipi cellulari correlati (precursori mieloidi o linfocitari, cellule staminali intestinali).</a:t>
            </a:r>
          </a:p>
          <a:p>
            <a:pPr marL="285750" indent="-285750" algn="l">
              <a:buFont typeface="Arial" panose="020B0604020202020204" pitchFamily="34" charset="0"/>
              <a:buChar char="•"/>
            </a:pPr>
            <a:r>
              <a:rPr lang="it-IT" sz="2000" b="1" i="0" dirty="0" err="1">
                <a:effectLst/>
                <a:latin typeface="fkGroteskNeue"/>
              </a:rPr>
              <a:t>Unipotenti</a:t>
            </a:r>
            <a:r>
              <a:rPr lang="it-IT" sz="2000" b="0" i="0" dirty="0">
                <a:effectLst/>
                <a:latin typeface="fkGroteskNeue"/>
              </a:rPr>
              <a:t>: producono un solo tipo cellulare, ma mantengono la capacità di autorinnovamento (es. spermatogoni, cheratinociti basali, staminali del </a:t>
            </a:r>
            <a:r>
              <a:rPr lang="it-IT" sz="2000" b="0" i="0" dirty="0" err="1">
                <a:effectLst/>
                <a:latin typeface="fkGroteskNeue"/>
              </a:rPr>
              <a:t>follico</a:t>
            </a:r>
            <a:r>
              <a:rPr lang="it-IT" sz="2000" b="0" i="0" dirty="0">
                <a:effectLst/>
                <a:latin typeface="fkGroteskNeue"/>
              </a:rPr>
              <a:t> pilifero, </a:t>
            </a:r>
            <a:r>
              <a:rPr lang="it-IT" sz="2000" b="0" i="0" dirty="0" err="1">
                <a:effectLst/>
                <a:latin typeface="fkGroteskNeue"/>
              </a:rPr>
              <a:t>mioblasti</a:t>
            </a:r>
            <a:r>
              <a:rPr lang="it-IT" sz="2000" b="0" i="0" dirty="0">
                <a:effectLst/>
                <a:latin typeface="fkGroteskNeue"/>
              </a:rPr>
              <a:t> satelliti).</a:t>
            </a:r>
          </a:p>
          <a:p>
            <a:pPr algn="l">
              <a:buNone/>
            </a:pPr>
            <a:endParaRPr lang="it-IT" sz="2000" b="0" i="0" dirty="0">
              <a:effectLst/>
              <a:latin typeface="fkGrotesk"/>
            </a:endParaRPr>
          </a:p>
          <a:p>
            <a:pPr algn="l">
              <a:buNone/>
            </a:pPr>
            <a:r>
              <a:rPr lang="it-IT" sz="2000" b="0" i="0" dirty="0">
                <a:effectLst/>
                <a:latin typeface="fkGroteskNeue"/>
              </a:rPr>
              <a:t>Le cellule </a:t>
            </a:r>
            <a:r>
              <a:rPr lang="it-IT" sz="2000" b="1" i="0" dirty="0">
                <a:effectLst/>
                <a:latin typeface="fkGroteskNeue"/>
              </a:rPr>
              <a:t>staminali adulte </a:t>
            </a:r>
            <a:r>
              <a:rPr lang="it-IT" sz="2000" b="0" i="0" dirty="0">
                <a:effectLst/>
                <a:latin typeface="fkGroteskNeue"/>
              </a:rPr>
              <a:t>(o somatiche) sono indifferenziate e risiedono all’interno dei tessuti maturi, dove assicurano la riparazione e il ricambio delle cellule perse per danno o malattia. </a:t>
            </a:r>
          </a:p>
          <a:p>
            <a:r>
              <a:rPr lang="it-IT" sz="2000" dirty="0">
                <a:latin typeface="fkGroteskNeue"/>
              </a:rPr>
              <a:t>Midollo osseo, fegato, epidermide, muscolo scheletrico, intestino e cornea.</a:t>
            </a:r>
            <a:endParaRPr lang="it-IT" sz="2000" b="0" i="0" dirty="0">
              <a:effectLst/>
              <a:latin typeface="fkGroteskNeue"/>
            </a:endParaRPr>
          </a:p>
          <a:p>
            <a:pPr algn="l">
              <a:buNone/>
            </a:pPr>
            <a:r>
              <a:rPr lang="it-IT" sz="2000" b="0" i="0" dirty="0">
                <a:effectLst/>
                <a:latin typeface="fkGroteskNeue"/>
              </a:rPr>
              <a:t>Si trovano in </a:t>
            </a:r>
            <a:r>
              <a:rPr lang="it-IT" sz="2000" b="1" i="0" dirty="0">
                <a:effectLst/>
                <a:latin typeface="fkGroteskNeue"/>
              </a:rPr>
              <a:t>nicchie specializzate </a:t>
            </a:r>
            <a:r>
              <a:rPr lang="it-IT" sz="2000" b="0" i="0" dirty="0">
                <a:effectLst/>
                <a:latin typeface="fkGroteskNeue"/>
              </a:rPr>
              <a:t>(microambienti vascolari) che regolano il loro comportamento e la loro divisione. </a:t>
            </a:r>
          </a:p>
        </p:txBody>
      </p:sp>
    </p:spTree>
    <p:extLst>
      <p:ext uri="{BB962C8B-B14F-4D97-AF65-F5344CB8AC3E}">
        <p14:creationId xmlns:p14="http://schemas.microsoft.com/office/powerpoint/2010/main" val="3029068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A311-B345-F520-B3A4-B23BAADAE4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5843C25-5304-44BE-F348-27168C9A3FA4}"/>
              </a:ext>
            </a:extLst>
          </p:cNvPr>
          <p:cNvSpPr txBox="1"/>
          <p:nvPr/>
        </p:nvSpPr>
        <p:spPr>
          <a:xfrm>
            <a:off x="531160" y="443176"/>
            <a:ext cx="11205275" cy="3785652"/>
          </a:xfrm>
          <a:prstGeom prst="rect">
            <a:avLst/>
          </a:prstGeom>
          <a:noFill/>
        </p:spPr>
        <p:txBody>
          <a:bodyPr wrap="square">
            <a:spAutoFit/>
          </a:bodyPr>
          <a:lstStyle/>
          <a:p>
            <a:pPr algn="l">
              <a:buNone/>
            </a:pPr>
            <a:r>
              <a:rPr lang="it-IT" sz="2000" b="0" i="0" dirty="0">
                <a:effectLst/>
                <a:latin typeface="fkGroteskNeue"/>
              </a:rPr>
              <a:t>La rigenerazione cellulare è regolata da un equilibrio tra fattori stimolatori e inibitori. </a:t>
            </a:r>
          </a:p>
          <a:p>
            <a:pPr algn="l">
              <a:buNone/>
            </a:pPr>
            <a:r>
              <a:rPr lang="it-IT" sz="2000" b="0" i="0" dirty="0">
                <a:effectLst/>
                <a:latin typeface="fkGroteskNeue"/>
              </a:rPr>
              <a:t>Il processo di stimolazione avviene in </a:t>
            </a:r>
            <a:r>
              <a:rPr lang="it-IT" sz="2000" dirty="0">
                <a:latin typeface="fkGroteskNeue"/>
              </a:rPr>
              <a:t>diverse</a:t>
            </a:r>
            <a:r>
              <a:rPr lang="it-IT" sz="2000" b="0" i="0" dirty="0">
                <a:effectLst/>
                <a:latin typeface="fkGroteskNeue"/>
              </a:rPr>
              <a:t> fasi:</a:t>
            </a:r>
          </a:p>
          <a:p>
            <a:pPr algn="l">
              <a:buNone/>
            </a:pPr>
            <a:endParaRPr lang="it-IT" sz="2000" b="0" i="0" dirty="0">
              <a:effectLst/>
              <a:latin typeface="fkGroteskNeue"/>
            </a:endParaRPr>
          </a:p>
          <a:p>
            <a:pPr marL="342900" indent="-342900" algn="l">
              <a:buFont typeface="Arial" panose="020B0604020202020204" pitchFamily="34" charset="0"/>
              <a:buChar char="•"/>
            </a:pPr>
            <a:r>
              <a:rPr lang="it-IT" sz="2000" b="1" i="0" dirty="0">
                <a:effectLst/>
                <a:latin typeface="fkGroteskNeue"/>
              </a:rPr>
              <a:t>Iniziazione</a:t>
            </a:r>
            <a:r>
              <a:rPr lang="it-IT" sz="2000" b="0" i="0" dirty="0">
                <a:effectLst/>
                <a:latin typeface="fkGroteskNeue"/>
              </a:rPr>
              <a:t>: le cellule quiescenti in G₀ vengono preparate (priming) per la divisione da fattori di crescita tessuto-specifici come EGF (</a:t>
            </a:r>
            <a:r>
              <a:rPr lang="it-IT" sz="2000" b="0" i="0" dirty="0" err="1">
                <a:effectLst/>
                <a:latin typeface="fkGroteskNeue"/>
              </a:rPr>
              <a:t>epidermal</a:t>
            </a:r>
            <a:r>
              <a:rPr lang="it-IT" sz="2000" b="0" i="0" dirty="0">
                <a:effectLst/>
                <a:latin typeface="fkGroteskNeue"/>
              </a:rPr>
              <a:t> </a:t>
            </a:r>
            <a:r>
              <a:rPr lang="it-IT" sz="2000" b="0" i="0" dirty="0" err="1">
                <a:effectLst/>
                <a:latin typeface="fkGroteskNeue"/>
              </a:rPr>
              <a:t>growth</a:t>
            </a:r>
            <a:r>
              <a:rPr lang="it-IT" sz="2000" b="0" i="0" dirty="0">
                <a:effectLst/>
                <a:latin typeface="fkGroteskNeue"/>
              </a:rPr>
              <a:t> </a:t>
            </a:r>
            <a:r>
              <a:rPr lang="it-IT" sz="2000" b="0" i="0" dirty="0" err="1">
                <a:effectLst/>
                <a:latin typeface="fkGroteskNeue"/>
              </a:rPr>
              <a:t>factor</a:t>
            </a:r>
            <a:r>
              <a:rPr lang="it-IT" sz="2000" b="0" i="0" dirty="0">
                <a:effectLst/>
                <a:latin typeface="fkGroteskNeue"/>
              </a:rPr>
              <a:t>) e PDGF (</a:t>
            </a:r>
            <a:r>
              <a:rPr lang="it-IT" sz="2000" b="0" i="0" dirty="0" err="1">
                <a:effectLst/>
                <a:latin typeface="fkGroteskNeue"/>
              </a:rPr>
              <a:t>platelet-derived</a:t>
            </a:r>
            <a:r>
              <a:rPr lang="it-IT" sz="2000" b="0" i="0" dirty="0">
                <a:effectLst/>
                <a:latin typeface="fkGroteskNeue"/>
              </a:rPr>
              <a:t> </a:t>
            </a:r>
            <a:r>
              <a:rPr lang="it-IT" sz="2000" b="0" i="0" dirty="0" err="1">
                <a:effectLst/>
                <a:latin typeface="fkGroteskNeue"/>
              </a:rPr>
              <a:t>growth</a:t>
            </a:r>
            <a:r>
              <a:rPr lang="it-IT" sz="2000" b="0" i="0" dirty="0">
                <a:effectLst/>
                <a:latin typeface="fkGroteskNeue"/>
              </a:rPr>
              <a:t> </a:t>
            </a:r>
            <a:r>
              <a:rPr lang="it-IT" sz="2000" b="0" i="0" dirty="0" err="1">
                <a:effectLst/>
                <a:latin typeface="fkGroteskNeue"/>
              </a:rPr>
              <a:t>factor</a:t>
            </a:r>
            <a:r>
              <a:rPr lang="it-IT" sz="2000" b="0" i="0" dirty="0">
                <a:effectLst/>
                <a:latin typeface="fkGroteskNeue"/>
              </a:rPr>
              <a:t>). </a:t>
            </a:r>
          </a:p>
          <a:p>
            <a:pPr marL="342900" indent="-342900" algn="l">
              <a:buFont typeface="Arial" panose="020B0604020202020204" pitchFamily="34" charset="0"/>
              <a:buChar char="•"/>
            </a:pPr>
            <a:endParaRPr lang="it-IT" sz="2000" dirty="0">
              <a:latin typeface="fkGroteskNeue"/>
            </a:endParaRPr>
          </a:p>
          <a:p>
            <a:pPr marL="342900" indent="-342900" algn="l">
              <a:buFont typeface="Arial" panose="020B0604020202020204" pitchFamily="34" charset="0"/>
              <a:buChar char="•"/>
            </a:pPr>
            <a:r>
              <a:rPr lang="it-IT" sz="2000" b="1" i="0" dirty="0">
                <a:effectLst/>
                <a:latin typeface="fkGroteskNeue"/>
              </a:rPr>
              <a:t>Potenziamento</a:t>
            </a:r>
            <a:r>
              <a:rPr lang="it-IT" sz="2000" b="0" i="0" dirty="0">
                <a:effectLst/>
                <a:latin typeface="fkGroteskNeue"/>
              </a:rPr>
              <a:t>: fattori di crescita non specifici (insulina, idrocortisone, ormone della crescita, ACTH) spingono le cellule già attivate verso la fase S.</a:t>
            </a:r>
          </a:p>
          <a:p>
            <a:pPr marL="342900" indent="-342900" algn="l">
              <a:buFont typeface="Arial" panose="020B0604020202020204" pitchFamily="34" charset="0"/>
              <a:buChar char="•"/>
            </a:pPr>
            <a:endParaRPr lang="it-IT" sz="2000" b="0" i="0" dirty="0">
              <a:effectLst/>
              <a:latin typeface="fkGroteskNeue"/>
            </a:endParaRPr>
          </a:p>
          <a:p>
            <a:pPr marL="342900" indent="-342900" algn="l">
              <a:buFont typeface="Arial" panose="020B0604020202020204" pitchFamily="34" charset="0"/>
              <a:buChar char="•"/>
            </a:pPr>
            <a:r>
              <a:rPr lang="it-IT" sz="2000" b="1" dirty="0">
                <a:latin typeface="fkGroteskNeue"/>
              </a:rPr>
              <a:t>S</a:t>
            </a:r>
            <a:r>
              <a:rPr lang="it-IT" sz="2000" b="1" i="0" dirty="0">
                <a:effectLst/>
                <a:latin typeface="fkGroteskNeue"/>
              </a:rPr>
              <a:t>egnalazione</a:t>
            </a:r>
            <a:r>
              <a:rPr lang="it-IT" sz="2000" b="0" i="0" dirty="0">
                <a:effectLst/>
                <a:latin typeface="fkGroteskNeue"/>
              </a:rPr>
              <a:t> via </a:t>
            </a:r>
            <a:r>
              <a:rPr lang="it-IT" sz="2000" b="0" i="0" dirty="0" err="1">
                <a:effectLst/>
                <a:latin typeface="fkGroteskNeue"/>
              </a:rPr>
              <a:t>integrine</a:t>
            </a:r>
            <a:r>
              <a:rPr lang="it-IT" sz="2000" b="0" i="0" dirty="0">
                <a:effectLst/>
                <a:latin typeface="fkGroteskNeue"/>
              </a:rPr>
              <a:t>: rafforza il contatto tra cellule adiacenti e membrana basale.</a:t>
            </a:r>
          </a:p>
          <a:p>
            <a:pPr marL="342900" indent="-342900" algn="l">
              <a:buFont typeface="Arial" panose="020B0604020202020204" pitchFamily="34" charset="0"/>
              <a:buChar char="•"/>
            </a:pPr>
            <a:endParaRPr lang="it-IT" sz="2000" b="0" i="0" dirty="0">
              <a:effectLst/>
              <a:latin typeface="fkGroteskNeue"/>
            </a:endParaRPr>
          </a:p>
          <a:p>
            <a:pPr marL="342900" indent="-342900" algn="l">
              <a:buFont typeface="Arial" panose="020B0604020202020204" pitchFamily="34" charset="0"/>
              <a:buChar char="•"/>
            </a:pPr>
            <a:r>
              <a:rPr lang="it-IT" sz="2000" b="1" dirty="0">
                <a:latin typeface="fkGroteskNeue"/>
              </a:rPr>
              <a:t>Terminazione</a:t>
            </a:r>
            <a:endParaRPr lang="it-IT" sz="2000" b="1" i="0" dirty="0">
              <a:effectLst/>
              <a:latin typeface="fkGroteskNeue"/>
            </a:endParaRPr>
          </a:p>
        </p:txBody>
      </p:sp>
      <p:sp>
        <p:nvSpPr>
          <p:cNvPr id="2" name="TextBox 1">
            <a:extLst>
              <a:ext uri="{FF2B5EF4-FFF2-40B4-BE49-F238E27FC236}">
                <a16:creationId xmlns:a16="http://schemas.microsoft.com/office/drawing/2014/main" id="{77BCCBA8-CBFB-6CDF-DE9F-4479025BDF76}"/>
              </a:ext>
            </a:extLst>
          </p:cNvPr>
          <p:cNvSpPr txBox="1"/>
          <p:nvPr/>
        </p:nvSpPr>
        <p:spPr>
          <a:xfrm>
            <a:off x="558283" y="5864588"/>
            <a:ext cx="11151031" cy="646331"/>
          </a:xfrm>
          <a:prstGeom prst="rect">
            <a:avLst/>
          </a:prstGeom>
          <a:noFill/>
        </p:spPr>
        <p:txBody>
          <a:bodyPr wrap="square" rtlCol="0">
            <a:spAutoFit/>
          </a:bodyPr>
          <a:lstStyle/>
          <a:p>
            <a:r>
              <a:rPr lang="it-IT" dirty="0"/>
              <a:t>Fattori di crescita (fattori, recettori, trasduzione del segnale, fattori di trascrizione, risposta trascrizionale)</a:t>
            </a:r>
          </a:p>
          <a:p>
            <a:endParaRPr lang="it-IT" dirty="0"/>
          </a:p>
        </p:txBody>
      </p:sp>
    </p:spTree>
    <p:extLst>
      <p:ext uri="{BB962C8B-B14F-4D97-AF65-F5344CB8AC3E}">
        <p14:creationId xmlns:p14="http://schemas.microsoft.com/office/powerpoint/2010/main" val="379941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68BC11-BADF-C7E6-7F15-776A5F2CB67B}"/>
              </a:ext>
            </a:extLst>
          </p:cNvPr>
          <p:cNvSpPr txBox="1"/>
          <p:nvPr/>
        </p:nvSpPr>
        <p:spPr>
          <a:xfrm>
            <a:off x="883404" y="669058"/>
            <a:ext cx="10298623" cy="4154984"/>
          </a:xfrm>
          <a:prstGeom prst="rect">
            <a:avLst/>
          </a:prstGeom>
          <a:noFill/>
        </p:spPr>
        <p:txBody>
          <a:bodyPr wrap="square">
            <a:spAutoFit/>
          </a:bodyPr>
          <a:lstStyle/>
          <a:p>
            <a:r>
              <a:rPr lang="it-IT" sz="2200" b="0" i="0" dirty="0">
                <a:solidFill>
                  <a:srgbClr val="0E0E0E"/>
                </a:solidFill>
                <a:effectLst/>
              </a:rPr>
              <a:t>… il 16enne è ancora sottoposto a una serie di routine molto impegnative come il cambio delle medicazioni. Una procedura in cui sono coinvolti quattro infermieri per ciascun paziente e che ha una durata di due ore … e che prevede un uso di farmaci consistente per sedare i dolori del ragazzo che ormai è sotto trattamento da due settimane. </a:t>
            </a:r>
          </a:p>
          <a:p>
            <a:r>
              <a:rPr lang="it-IT" sz="2200" b="0" i="0" dirty="0">
                <a:solidFill>
                  <a:srgbClr val="0E0E0E"/>
                </a:solidFill>
                <a:effectLst/>
              </a:rPr>
              <a:t>I dolori sono tanti e lui continua comunque a chiedere altre medicine per sopportare la sofferenza nonostante quelli che gli sono già stati somministrati. </a:t>
            </a:r>
            <a:br>
              <a:rPr lang="it-IT" sz="2200" dirty="0"/>
            </a:br>
            <a:r>
              <a:rPr lang="it-IT" sz="2200" b="0" i="0" dirty="0">
                <a:solidFill>
                  <a:srgbClr val="0E0E0E"/>
                </a:solidFill>
                <a:effectLst/>
              </a:rPr>
              <a:t>Un ulteriore limite alla comunicazione con i genitori è la mascherina che ancora deve usare: serve per l’ossigeno perché Manfredi ha la gola e i polmoni danneggiati, come pure gli altri feriti ricoverati al Niguarda. Quello delle vie aeree, come riportano i bollettini medici, è il tema principale per le cure dei ragazzi. Anche prima delle ustioni. </a:t>
            </a:r>
            <a:r>
              <a:rPr lang="it-IT" sz="2200" dirty="0">
                <a:solidFill>
                  <a:srgbClr val="0E0E0E"/>
                </a:solidFill>
              </a:rPr>
              <a:t>									 										Il messaggero, 17/01/2026</a:t>
            </a:r>
            <a:endParaRPr lang="it-IT" sz="2200" dirty="0"/>
          </a:p>
        </p:txBody>
      </p:sp>
    </p:spTree>
    <p:extLst>
      <p:ext uri="{BB962C8B-B14F-4D97-AF65-F5344CB8AC3E}">
        <p14:creationId xmlns:p14="http://schemas.microsoft.com/office/powerpoint/2010/main" val="83896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F9A5A-B3AC-6070-2CCF-0A8D86F110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ACFBCA-F606-DA8F-5AED-403615DA9FD2}"/>
              </a:ext>
            </a:extLst>
          </p:cNvPr>
          <p:cNvSpPr txBox="1"/>
          <p:nvPr/>
        </p:nvSpPr>
        <p:spPr>
          <a:xfrm>
            <a:off x="435428" y="489857"/>
            <a:ext cx="11270797" cy="6001643"/>
          </a:xfrm>
          <a:prstGeom prst="rect">
            <a:avLst/>
          </a:prstGeom>
          <a:noFill/>
        </p:spPr>
        <p:txBody>
          <a:bodyPr wrap="square" rtlCol="0">
            <a:spAutoFit/>
          </a:bodyPr>
          <a:lstStyle/>
          <a:p>
            <a:r>
              <a:rPr lang="it-IT" sz="2800" b="1" dirty="0">
                <a:solidFill>
                  <a:srgbClr val="0070C0"/>
                </a:solidFill>
              </a:rPr>
              <a:t>Ingredienti</a:t>
            </a:r>
          </a:p>
          <a:p>
            <a:endParaRPr lang="it-IT" dirty="0"/>
          </a:p>
          <a:p>
            <a:r>
              <a:rPr lang="it-IT" sz="2000" dirty="0"/>
              <a:t>1. Cellule staminali</a:t>
            </a:r>
          </a:p>
          <a:p>
            <a:r>
              <a:rPr lang="it-IT" sz="2000" dirty="0"/>
              <a:t>	</a:t>
            </a:r>
            <a:r>
              <a:rPr lang="it-IT" sz="2000" dirty="0" err="1"/>
              <a:t>Multipoteni</a:t>
            </a:r>
            <a:r>
              <a:rPr lang="it-IT" sz="2000" dirty="0"/>
              <a:t>, </a:t>
            </a:r>
            <a:r>
              <a:rPr lang="it-IT" sz="2000" dirty="0" err="1"/>
              <a:t>oligopotenti</a:t>
            </a:r>
            <a:r>
              <a:rPr lang="it-IT" sz="2000" dirty="0"/>
              <a:t>, </a:t>
            </a:r>
            <a:r>
              <a:rPr lang="it-IT" sz="2000" dirty="0" err="1"/>
              <a:t>monopotenti</a:t>
            </a:r>
            <a:r>
              <a:rPr lang="it-IT" sz="2000" dirty="0"/>
              <a:t>	</a:t>
            </a:r>
          </a:p>
          <a:p>
            <a:r>
              <a:rPr lang="it-IT" sz="2000" dirty="0"/>
              <a:t>Cellule proliferanti</a:t>
            </a:r>
          </a:p>
          <a:p>
            <a:endParaRPr lang="it-IT" sz="2000" dirty="0"/>
          </a:p>
          <a:p>
            <a:r>
              <a:rPr lang="it-IT" sz="2000" b="1" dirty="0">
                <a:solidFill>
                  <a:srgbClr val="0070C0"/>
                </a:solidFill>
              </a:rPr>
              <a:t>2. Fattori di crescita</a:t>
            </a:r>
          </a:p>
          <a:p>
            <a:r>
              <a:rPr lang="it-IT" sz="2000" dirty="0"/>
              <a:t>	a. Secrezione, azione, trasduzione del segnale, esecuzione del programma trascrizionale</a:t>
            </a:r>
          </a:p>
          <a:p>
            <a:r>
              <a:rPr lang="it-IT" sz="2000" dirty="0"/>
              <a:t>	</a:t>
            </a:r>
          </a:p>
          <a:p>
            <a:r>
              <a:rPr lang="it-IT" sz="2000" dirty="0"/>
              <a:t>	b. Endotelio</a:t>
            </a:r>
          </a:p>
          <a:p>
            <a:r>
              <a:rPr lang="it-IT" sz="2000" dirty="0"/>
              <a:t>		Angiogenesi</a:t>
            </a:r>
          </a:p>
          <a:p>
            <a:endParaRPr lang="it-IT" sz="2000" dirty="0"/>
          </a:p>
          <a:p>
            <a:r>
              <a:rPr lang="it-IT" sz="2000" dirty="0"/>
              <a:t>	c. Immunità</a:t>
            </a:r>
          </a:p>
          <a:p>
            <a:r>
              <a:rPr lang="it-IT" sz="2000" dirty="0"/>
              <a:t>		Infiammazione</a:t>
            </a:r>
          </a:p>
          <a:p>
            <a:endParaRPr lang="it-IT" sz="2000" dirty="0"/>
          </a:p>
          <a:p>
            <a:r>
              <a:rPr lang="it-IT" sz="2000" dirty="0"/>
              <a:t>	d. Fibroblasti, cheratinociti, </a:t>
            </a:r>
          </a:p>
          <a:p>
            <a:r>
              <a:rPr lang="it-IT" sz="2000" dirty="0"/>
              <a:t>		Tessuto di granulazione</a:t>
            </a:r>
          </a:p>
          <a:p>
            <a:endParaRPr lang="it-IT" dirty="0"/>
          </a:p>
          <a:p>
            <a:r>
              <a:rPr lang="it-IT" sz="2000" dirty="0"/>
              <a:t>3. Digestione enzimatica, rimodellamento e secrezione della matrice extracellulare</a:t>
            </a:r>
          </a:p>
        </p:txBody>
      </p:sp>
    </p:spTree>
    <p:extLst>
      <p:ext uri="{BB962C8B-B14F-4D97-AF65-F5344CB8AC3E}">
        <p14:creationId xmlns:p14="http://schemas.microsoft.com/office/powerpoint/2010/main" val="646922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3E116-1466-89F0-4FB7-EC6A29C567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C2EDB7-5B6D-C0D9-238D-A466689284E3}"/>
              </a:ext>
            </a:extLst>
          </p:cNvPr>
          <p:cNvSpPr txBox="1"/>
          <p:nvPr/>
        </p:nvSpPr>
        <p:spPr>
          <a:xfrm>
            <a:off x="605725" y="683839"/>
            <a:ext cx="10329620" cy="1938992"/>
          </a:xfrm>
          <a:prstGeom prst="rect">
            <a:avLst/>
          </a:prstGeom>
          <a:noFill/>
        </p:spPr>
        <p:txBody>
          <a:bodyPr wrap="square">
            <a:spAutoFit/>
          </a:bodyPr>
          <a:lstStyle/>
          <a:p>
            <a:pPr algn="l"/>
            <a:r>
              <a:rPr lang="it-IT" sz="2000" b="1" i="0" dirty="0">
                <a:effectLst/>
                <a:latin typeface="fkGroteskNeue"/>
              </a:rPr>
              <a:t>PDGF</a:t>
            </a:r>
            <a:r>
              <a:rPr lang="it-IT" sz="2000" b="0" i="0" dirty="0">
                <a:effectLst/>
                <a:latin typeface="fkGroteskNeue"/>
              </a:rPr>
              <a:t> (</a:t>
            </a:r>
            <a:r>
              <a:rPr lang="it-IT" sz="2000" b="0" i="0" dirty="0" err="1">
                <a:effectLst/>
                <a:latin typeface="fkGroteskNeue"/>
              </a:rPr>
              <a:t>platelet-derived</a:t>
            </a:r>
            <a:r>
              <a:rPr lang="it-IT" sz="2000" b="0" i="0" dirty="0">
                <a:effectLst/>
                <a:latin typeface="fkGroteskNeue"/>
              </a:rPr>
              <a:t> </a:t>
            </a:r>
            <a:r>
              <a:rPr lang="it-IT" sz="2000" b="0" i="0" dirty="0" err="1">
                <a:effectLst/>
                <a:latin typeface="fkGroteskNeue"/>
              </a:rPr>
              <a:t>growth</a:t>
            </a:r>
            <a:r>
              <a:rPr lang="it-IT" sz="2000" b="0" i="0" dirty="0">
                <a:effectLst/>
                <a:latin typeface="fkGroteskNeue"/>
              </a:rPr>
              <a:t> </a:t>
            </a:r>
            <a:r>
              <a:rPr lang="it-IT" sz="2000" b="0" i="0" dirty="0" err="1">
                <a:effectLst/>
                <a:latin typeface="fkGroteskNeue"/>
              </a:rPr>
              <a:t>factor</a:t>
            </a:r>
            <a:r>
              <a:rPr lang="it-IT" sz="2000" b="0" i="0" dirty="0">
                <a:effectLst/>
                <a:latin typeface="fkGroteskNeue"/>
              </a:rPr>
              <a:t>):</a:t>
            </a:r>
            <a:br>
              <a:rPr lang="it-IT" sz="2000" b="0" i="0" dirty="0">
                <a:effectLst/>
                <a:latin typeface="fkGroteskNeue"/>
              </a:rPr>
            </a:br>
            <a:r>
              <a:rPr lang="it-IT" sz="2000" b="0" i="0" dirty="0">
                <a:effectLst/>
                <a:latin typeface="fkGroteskNeue"/>
              </a:rPr>
              <a:t>Prodotto da macrofagi, cellule muscolari lisce, endotelio e </a:t>
            </a:r>
            <a:r>
              <a:rPr lang="it-IT" sz="2000" b="1" i="0" dirty="0">
                <a:effectLst/>
                <a:latin typeface="fkGroteskNeue"/>
              </a:rPr>
              <a:t>piastrine</a:t>
            </a:r>
            <a:r>
              <a:rPr lang="it-IT" sz="2000" b="0" i="0" dirty="0">
                <a:effectLst/>
                <a:latin typeface="fkGroteskNeue"/>
              </a:rPr>
              <a:t>.</a:t>
            </a:r>
          </a:p>
          <a:p>
            <a:pPr marL="742950" lvl="1" indent="-285750" algn="l">
              <a:buFont typeface="Arial" panose="020B0604020202020204" pitchFamily="34" charset="0"/>
              <a:buChar char="•"/>
            </a:pPr>
            <a:r>
              <a:rPr lang="it-IT" sz="2000" b="0" i="0" dirty="0">
                <a:effectLst/>
                <a:latin typeface="fkGroteskNeue"/>
              </a:rPr>
              <a:t>Lega recettori trans-membrana, attivando </a:t>
            </a:r>
            <a:r>
              <a:rPr lang="it-IT" sz="2000" b="0" i="0" dirty="0" err="1">
                <a:effectLst/>
                <a:latin typeface="fkGroteskNeue"/>
              </a:rPr>
              <a:t>tirosin</a:t>
            </a:r>
            <a:r>
              <a:rPr lang="it-IT" sz="2000" b="0" i="0" dirty="0">
                <a:effectLst/>
                <a:latin typeface="fkGroteskNeue"/>
              </a:rPr>
              <a:t>-chinasi.</a:t>
            </a:r>
          </a:p>
          <a:p>
            <a:pPr marL="742950" lvl="1" indent="-285750" algn="l">
              <a:buFont typeface="Arial" panose="020B0604020202020204" pitchFamily="34" charset="0"/>
              <a:buChar char="•"/>
            </a:pPr>
            <a:r>
              <a:rPr lang="it-IT" sz="2000" b="0" i="0" dirty="0">
                <a:effectLst/>
                <a:latin typeface="fkGroteskNeue"/>
              </a:rPr>
              <a:t>Induce </a:t>
            </a:r>
            <a:r>
              <a:rPr lang="it-IT" sz="2000" b="0" i="0" dirty="0" err="1">
                <a:effectLst/>
                <a:latin typeface="fkGroteskNeue"/>
              </a:rPr>
              <a:t>chemotassi</a:t>
            </a:r>
            <a:r>
              <a:rPr lang="it-IT" sz="2000" b="0" i="0" dirty="0">
                <a:effectLst/>
                <a:latin typeface="fkGroteskNeue"/>
              </a:rPr>
              <a:t> e proliferazione di fibroblasti, monociti e cellule muscolari lisce.</a:t>
            </a:r>
          </a:p>
          <a:p>
            <a:pPr marL="742950" lvl="1" indent="-285750" algn="l">
              <a:buFont typeface="Arial" panose="020B0604020202020204" pitchFamily="34" charset="0"/>
              <a:buChar char="•"/>
            </a:pPr>
            <a:r>
              <a:rPr lang="it-IT" sz="2000" b="0" i="0" dirty="0">
                <a:effectLst/>
                <a:latin typeface="fkGroteskNeue"/>
              </a:rPr>
              <a:t>Partecipa alla contrazione delle ferite cutanee e attiva le cellule stellate epatiche nella fibrosi iniziale.</a:t>
            </a:r>
          </a:p>
        </p:txBody>
      </p:sp>
      <p:pic>
        <p:nvPicPr>
          <p:cNvPr id="3074" name="Picture 2" descr="Diagram of blood vial separated into plasma and red blood cells">
            <a:extLst>
              <a:ext uri="{FF2B5EF4-FFF2-40B4-BE49-F238E27FC236}">
                <a16:creationId xmlns:a16="http://schemas.microsoft.com/office/drawing/2014/main" id="{B74E481E-9747-AA61-E699-10D708C15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25" y="3028079"/>
            <a:ext cx="3325242" cy="33252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388DBC-0A85-7801-F4EE-CAB844287C39}"/>
              </a:ext>
            </a:extLst>
          </p:cNvPr>
          <p:cNvSpPr txBox="1"/>
          <p:nvPr/>
        </p:nvSpPr>
        <p:spPr>
          <a:xfrm>
            <a:off x="7803472" y="6276513"/>
            <a:ext cx="3325242" cy="307777"/>
          </a:xfrm>
          <a:prstGeom prst="rect">
            <a:avLst/>
          </a:prstGeom>
          <a:noFill/>
        </p:spPr>
        <p:txBody>
          <a:bodyPr wrap="square" rtlCol="0">
            <a:spAutoFit/>
          </a:bodyPr>
          <a:lstStyle/>
          <a:p>
            <a:r>
              <a:rPr lang="it-IT" sz="1400" dirty="0" err="1"/>
              <a:t>Roubelakis</a:t>
            </a:r>
            <a:r>
              <a:rPr lang="it-IT" sz="1400" dirty="0"/>
              <a:t>, Stem Cell </a:t>
            </a:r>
            <a:r>
              <a:rPr lang="it-IT" sz="1400" dirty="0" err="1"/>
              <a:t>Rev</a:t>
            </a:r>
            <a:r>
              <a:rPr lang="it-IT" sz="1400" dirty="0"/>
              <a:t> Rep 2014</a:t>
            </a:r>
          </a:p>
        </p:txBody>
      </p:sp>
      <p:pic>
        <p:nvPicPr>
          <p:cNvPr id="5" name="Picture 4" descr="A comparison of a person's skin&#10;&#10;AI-generated content may be incorrect.">
            <a:extLst>
              <a:ext uri="{FF2B5EF4-FFF2-40B4-BE49-F238E27FC236}">
                <a16:creationId xmlns:a16="http://schemas.microsoft.com/office/drawing/2014/main" id="{81D33220-6562-83CD-7BF5-4092E8F8768E}"/>
              </a:ext>
            </a:extLst>
          </p:cNvPr>
          <p:cNvPicPr>
            <a:picLocks noChangeAspect="1"/>
          </p:cNvPicPr>
          <p:nvPr/>
        </p:nvPicPr>
        <p:blipFill>
          <a:blip r:embed="rId3"/>
          <a:stretch>
            <a:fillRect/>
          </a:stretch>
        </p:blipFill>
        <p:spPr>
          <a:xfrm>
            <a:off x="6251295" y="4199973"/>
            <a:ext cx="4438855" cy="1429462"/>
          </a:xfrm>
          <a:prstGeom prst="rect">
            <a:avLst/>
          </a:prstGeom>
        </p:spPr>
      </p:pic>
      <p:sp>
        <p:nvSpPr>
          <p:cNvPr id="7" name="TextBox 6">
            <a:extLst>
              <a:ext uri="{FF2B5EF4-FFF2-40B4-BE49-F238E27FC236}">
                <a16:creationId xmlns:a16="http://schemas.microsoft.com/office/drawing/2014/main" id="{B0BBA1D6-246F-7DDE-218B-8371ED05D4D4}"/>
              </a:ext>
            </a:extLst>
          </p:cNvPr>
          <p:cNvSpPr txBox="1"/>
          <p:nvPr/>
        </p:nvSpPr>
        <p:spPr>
          <a:xfrm>
            <a:off x="6096000" y="3338309"/>
            <a:ext cx="5143500" cy="646331"/>
          </a:xfrm>
          <a:prstGeom prst="rect">
            <a:avLst/>
          </a:prstGeom>
          <a:noFill/>
        </p:spPr>
        <p:txBody>
          <a:bodyPr wrap="square">
            <a:spAutoFit/>
          </a:bodyPr>
          <a:lstStyle/>
          <a:p>
            <a:r>
              <a:rPr lang="en-US" dirty="0"/>
              <a:t>progress of wound healing of a diabetic patients after 118 days of treatment with PRP dressings</a:t>
            </a:r>
            <a:endParaRPr lang="it-IT" dirty="0"/>
          </a:p>
        </p:txBody>
      </p:sp>
    </p:spTree>
    <p:extLst>
      <p:ext uri="{BB962C8B-B14F-4D97-AF65-F5344CB8AC3E}">
        <p14:creationId xmlns:p14="http://schemas.microsoft.com/office/powerpoint/2010/main" val="360572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CDF20-9FC6-462D-4A91-ACBB207C57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3529FC6-F18D-165B-F929-55DDA9D6B447}"/>
              </a:ext>
            </a:extLst>
          </p:cNvPr>
          <p:cNvSpPr txBox="1"/>
          <p:nvPr/>
        </p:nvSpPr>
        <p:spPr>
          <a:xfrm>
            <a:off x="605724" y="683839"/>
            <a:ext cx="11041251" cy="5016758"/>
          </a:xfrm>
          <a:prstGeom prst="rect">
            <a:avLst/>
          </a:prstGeom>
          <a:noFill/>
        </p:spPr>
        <p:txBody>
          <a:bodyPr wrap="square">
            <a:spAutoFit/>
          </a:bodyPr>
          <a:lstStyle/>
          <a:p>
            <a:pPr algn="l"/>
            <a:r>
              <a:rPr lang="it-IT" sz="2000" b="1" i="0" dirty="0">
                <a:effectLst/>
                <a:latin typeface="fkGroteskNeue"/>
              </a:rPr>
              <a:t>EGF e TGF-α (</a:t>
            </a:r>
            <a:r>
              <a:rPr lang="it-IT" sz="2000" b="1" i="0" dirty="0" err="1">
                <a:effectLst/>
                <a:latin typeface="fkGroteskNeue"/>
              </a:rPr>
              <a:t>transforming</a:t>
            </a:r>
            <a:r>
              <a:rPr lang="it-IT" sz="2000" b="1" i="0" dirty="0">
                <a:effectLst/>
                <a:latin typeface="fkGroteskNeue"/>
              </a:rPr>
              <a:t> </a:t>
            </a:r>
            <a:r>
              <a:rPr lang="it-IT" sz="2000" b="1" i="0" dirty="0" err="1">
                <a:effectLst/>
                <a:latin typeface="fkGroteskNeue"/>
              </a:rPr>
              <a:t>growth</a:t>
            </a:r>
            <a:r>
              <a:rPr lang="it-IT" sz="2000" b="1" i="0" dirty="0">
                <a:effectLst/>
                <a:latin typeface="fkGroteskNeue"/>
              </a:rPr>
              <a:t> </a:t>
            </a:r>
            <a:r>
              <a:rPr lang="it-IT" sz="2000" b="1" i="0" dirty="0" err="1">
                <a:effectLst/>
                <a:latin typeface="fkGroteskNeue"/>
              </a:rPr>
              <a:t>factor</a:t>
            </a:r>
            <a:r>
              <a:rPr lang="it-IT" sz="2000" b="1" i="0" dirty="0">
                <a:effectLst/>
                <a:latin typeface="fkGroteskNeue"/>
              </a:rPr>
              <a:t>-α): </a:t>
            </a:r>
            <a:r>
              <a:rPr lang="it-IT" sz="2000" b="0" i="0" dirty="0">
                <a:effectLst/>
                <a:latin typeface="fkGroteskNeue"/>
              </a:rPr>
              <a:t>prodotti da macrofagi e cheratinociti durante la guarigione cutanea; </a:t>
            </a:r>
          </a:p>
          <a:p>
            <a:pPr marL="342900" indent="-342900" algn="l">
              <a:buFont typeface="Arial" panose="020B0604020202020204" pitchFamily="34" charset="0"/>
              <a:buChar char="•"/>
            </a:pPr>
            <a:r>
              <a:rPr lang="it-IT" sz="2000" b="0" i="0" dirty="0">
                <a:effectLst/>
                <a:latin typeface="fkGroteskNeue"/>
              </a:rPr>
              <a:t>Stimolano crescita di epitelio, endotelio e fibroblasti, formando tessuto di granulazione.</a:t>
            </a:r>
          </a:p>
          <a:p>
            <a:pPr marL="342900" indent="-342900" algn="l">
              <a:buFont typeface="Arial" panose="020B0604020202020204" pitchFamily="34" charset="0"/>
              <a:buChar char="•"/>
            </a:pPr>
            <a:endParaRPr lang="it-IT" sz="2000" b="0" i="0" dirty="0">
              <a:effectLst/>
              <a:latin typeface="fkGroteskNeue"/>
            </a:endParaRPr>
          </a:p>
          <a:p>
            <a:r>
              <a:rPr lang="it-IT" sz="2000" b="1" i="0" dirty="0">
                <a:effectLst/>
                <a:latin typeface="fkGroteskNeue"/>
              </a:rPr>
              <a:t>FGF-</a:t>
            </a:r>
            <a:r>
              <a:rPr lang="it-IT" sz="2000" b="1" dirty="0">
                <a:latin typeface="fkGroteskNeue"/>
              </a:rPr>
              <a:t>β</a:t>
            </a:r>
            <a:r>
              <a:rPr lang="it-IT" sz="2000" b="1" i="0" dirty="0">
                <a:effectLst/>
                <a:latin typeface="fkGroteskNeue"/>
              </a:rPr>
              <a:t> (</a:t>
            </a:r>
            <a:r>
              <a:rPr lang="it-IT" sz="2000" b="1" i="0" dirty="0" err="1">
                <a:effectLst/>
                <a:latin typeface="fkGroteskNeue"/>
              </a:rPr>
              <a:t>fibroblast</a:t>
            </a:r>
            <a:r>
              <a:rPr lang="it-IT" sz="2000" b="1" i="0" dirty="0">
                <a:effectLst/>
                <a:latin typeface="fkGroteskNeue"/>
              </a:rPr>
              <a:t> </a:t>
            </a:r>
            <a:r>
              <a:rPr lang="it-IT" sz="2000" b="1" i="0" dirty="0" err="1">
                <a:effectLst/>
                <a:latin typeface="fkGroteskNeue"/>
              </a:rPr>
              <a:t>growth</a:t>
            </a:r>
            <a:r>
              <a:rPr lang="it-IT" sz="2000" b="1" i="0" dirty="0">
                <a:effectLst/>
                <a:latin typeface="fkGroteskNeue"/>
              </a:rPr>
              <a:t> </a:t>
            </a:r>
            <a:r>
              <a:rPr lang="it-IT" sz="2000" b="1" i="0" dirty="0" err="1">
                <a:effectLst/>
                <a:latin typeface="fkGroteskNeue"/>
              </a:rPr>
              <a:t>factor</a:t>
            </a:r>
            <a:r>
              <a:rPr lang="it-IT" sz="2000" b="1" i="0" dirty="0">
                <a:effectLst/>
                <a:latin typeface="fkGroteskNeue"/>
              </a:rPr>
              <a:t>-β): p</a:t>
            </a:r>
            <a:r>
              <a:rPr lang="it-IT" sz="2000" b="0" i="0" dirty="0">
                <a:effectLst/>
                <a:latin typeface="fkGroteskNeue"/>
              </a:rPr>
              <a:t>rodotto da macrofagi ed endotelio.</a:t>
            </a:r>
          </a:p>
          <a:p>
            <a:pPr marL="285750" indent="-285750">
              <a:buFont typeface="Arial" panose="020B0604020202020204" pitchFamily="34" charset="0"/>
              <a:buChar char="•"/>
            </a:pPr>
            <a:r>
              <a:rPr lang="it-IT" sz="2000" b="0" i="0" dirty="0">
                <a:effectLst/>
                <a:latin typeface="fkGroteskNeue"/>
              </a:rPr>
              <a:t>Stimola fibroblasti per sintesi di matrice extracellulare (fibronectina) e </a:t>
            </a:r>
            <a:r>
              <a:rPr lang="it-IT" sz="2000" b="0" i="0" dirty="0" err="1">
                <a:effectLst/>
                <a:latin typeface="fkGroteskNeue"/>
              </a:rPr>
              <a:t>epitelizzazione</a:t>
            </a:r>
            <a:r>
              <a:rPr lang="it-IT" sz="2000" b="0" i="0" dirty="0">
                <a:effectLst/>
                <a:latin typeface="fkGroteskNeue"/>
              </a:rPr>
              <a:t> cutanea.</a:t>
            </a:r>
          </a:p>
          <a:p>
            <a:pPr marL="285750" indent="-285750">
              <a:buFont typeface="Arial" panose="020B0604020202020204" pitchFamily="34" charset="0"/>
              <a:buChar char="•"/>
            </a:pPr>
            <a:r>
              <a:rPr lang="it-IT" sz="2000" b="0" i="0" dirty="0">
                <a:effectLst/>
                <a:latin typeface="fkGroteskNeue"/>
              </a:rPr>
              <a:t>Promuove angiogenesi, sviluppo muscolo-scheletrico e polmonare; differenzia </a:t>
            </a:r>
            <a:r>
              <a:rPr lang="it-IT" sz="2000" b="0" i="0" dirty="0" err="1">
                <a:effectLst/>
                <a:latin typeface="fkGroteskNeue"/>
              </a:rPr>
              <a:t>HSCs</a:t>
            </a:r>
            <a:r>
              <a:rPr lang="it-IT" sz="2000" b="0" i="0" dirty="0">
                <a:effectLst/>
                <a:latin typeface="fkGroteskNeue"/>
              </a:rPr>
              <a:t>.</a:t>
            </a:r>
          </a:p>
          <a:p>
            <a:pPr marL="285750" indent="-285750">
              <a:buFont typeface="Arial" panose="020B0604020202020204" pitchFamily="34" charset="0"/>
              <a:buChar char="•"/>
            </a:pPr>
            <a:endParaRPr lang="it-IT" sz="2000" b="0" i="0" dirty="0">
              <a:effectLst/>
              <a:latin typeface="fkGroteskNeue"/>
            </a:endParaRPr>
          </a:p>
          <a:p>
            <a:pPr algn="l">
              <a:buFont typeface="Arial" panose="020B0604020202020204" pitchFamily="34" charset="0"/>
              <a:buChar char="•"/>
            </a:pPr>
            <a:r>
              <a:rPr lang="it-IT" sz="2000" b="1" i="0" dirty="0">
                <a:effectLst/>
                <a:latin typeface="fkGroteskNeue"/>
              </a:rPr>
              <a:t>TGF-β (</a:t>
            </a:r>
            <a:r>
              <a:rPr lang="it-IT" sz="2000" b="1" i="0" dirty="0" err="1">
                <a:effectLst/>
                <a:latin typeface="fkGroteskNeue"/>
              </a:rPr>
              <a:t>transforming</a:t>
            </a:r>
            <a:r>
              <a:rPr lang="it-IT" sz="2000" b="1" i="0" dirty="0">
                <a:effectLst/>
                <a:latin typeface="fkGroteskNeue"/>
              </a:rPr>
              <a:t> </a:t>
            </a:r>
            <a:r>
              <a:rPr lang="it-IT" sz="2000" b="1" i="0" dirty="0" err="1">
                <a:effectLst/>
                <a:latin typeface="fkGroteskNeue"/>
              </a:rPr>
              <a:t>growth</a:t>
            </a:r>
            <a:r>
              <a:rPr lang="it-IT" sz="2000" b="1" i="0" dirty="0">
                <a:effectLst/>
                <a:latin typeface="fkGroteskNeue"/>
              </a:rPr>
              <a:t> </a:t>
            </a:r>
            <a:r>
              <a:rPr lang="it-IT" sz="2000" b="1" i="0" dirty="0" err="1">
                <a:effectLst/>
                <a:latin typeface="fkGroteskNeue"/>
              </a:rPr>
              <a:t>factor</a:t>
            </a:r>
            <a:r>
              <a:rPr lang="it-IT" sz="2000" b="1" i="0" dirty="0">
                <a:effectLst/>
                <a:latin typeface="fkGroteskNeue"/>
              </a:rPr>
              <a:t>-β):</a:t>
            </a:r>
            <a:r>
              <a:rPr lang="it-IT" sz="2000" b="0" i="0" dirty="0">
                <a:effectLst/>
                <a:latin typeface="fkGroteskNeue"/>
              </a:rPr>
              <a:t> prodotto da macrofagi, linfociti T, cellule endoteliali e PLT.</a:t>
            </a:r>
          </a:p>
          <a:p>
            <a:pPr marL="285750" indent="-285750">
              <a:buFont typeface="Arial" panose="020B0604020202020204" pitchFamily="34" charset="0"/>
              <a:buChar char="•"/>
            </a:pPr>
            <a:r>
              <a:rPr lang="it-IT" sz="2000" b="0" i="0" dirty="0">
                <a:effectLst/>
                <a:latin typeface="fkGroteskNeue"/>
              </a:rPr>
              <a:t>Stimola sintesi di collagene, fibronectina e proteoglicani.</a:t>
            </a:r>
          </a:p>
          <a:p>
            <a:pPr marL="285750" indent="-285750">
              <a:buFont typeface="Arial" panose="020B0604020202020204" pitchFamily="34" charset="0"/>
              <a:buChar char="•"/>
            </a:pPr>
            <a:r>
              <a:rPr lang="it-IT" sz="2000" b="0" i="0" dirty="0">
                <a:effectLst/>
                <a:latin typeface="fkGroteskNeue"/>
              </a:rPr>
              <a:t>Modula la riparazione inibendo la degradazione del collagene (↓ metalloproteinasi, ↑ inibitori).</a:t>
            </a:r>
          </a:p>
          <a:p>
            <a:pPr marL="285750" indent="-285750">
              <a:buFont typeface="Arial" panose="020B0604020202020204" pitchFamily="34" charset="0"/>
              <a:buChar char="•"/>
            </a:pPr>
            <a:r>
              <a:rPr lang="it-IT" sz="2000" b="0" i="0" dirty="0">
                <a:effectLst/>
                <a:latin typeface="fkGroteskNeue"/>
              </a:rPr>
              <a:t>Provoca fibrosi in polmoni, reni e fegato durante infiammazioni croniche.</a:t>
            </a:r>
          </a:p>
          <a:p>
            <a:pPr marL="285750" indent="-285750">
              <a:buFont typeface="Arial" panose="020B0604020202020204" pitchFamily="34" charset="0"/>
              <a:buChar char="•"/>
            </a:pPr>
            <a:endParaRPr lang="it-IT" sz="2000" b="0" i="0" dirty="0">
              <a:effectLst/>
              <a:latin typeface="fkGroteskNeue"/>
            </a:endParaRPr>
          </a:p>
          <a:p>
            <a:pPr algn="l"/>
            <a:r>
              <a:rPr lang="it-IT" sz="2000" b="1" i="0" dirty="0">
                <a:effectLst/>
                <a:latin typeface="fkGroteskNeue"/>
              </a:rPr>
              <a:t>IL-1 e TNF-α: </a:t>
            </a:r>
            <a:r>
              <a:rPr lang="it-IT" sz="2000" b="0" i="0" dirty="0">
                <a:effectLst/>
                <a:latin typeface="fkGroteskNeue"/>
              </a:rPr>
              <a:t>Prodotti da macrofagi.</a:t>
            </a:r>
          </a:p>
          <a:p>
            <a:pPr marL="285750" indent="-285750">
              <a:buFont typeface="Arial" panose="020B0604020202020204" pitchFamily="34" charset="0"/>
              <a:buChar char="•"/>
            </a:pPr>
            <a:r>
              <a:rPr lang="it-IT" sz="2000" b="0" i="0" dirty="0">
                <a:effectLst/>
                <a:latin typeface="fkGroteskNeue"/>
              </a:rPr>
              <a:t>Promuovono proliferazione di fibroblasti, cellule muscolari lisce ed endotelio; </a:t>
            </a:r>
            <a:r>
              <a:rPr lang="it-IT" sz="2000" b="0" i="0" dirty="0" err="1">
                <a:effectLst/>
                <a:latin typeface="fkGroteskNeue"/>
              </a:rPr>
              <a:t>chemotassi</a:t>
            </a:r>
            <a:r>
              <a:rPr lang="it-IT" sz="2000" b="0" i="0" dirty="0">
                <a:effectLst/>
                <a:latin typeface="fkGroteskNeue"/>
              </a:rPr>
              <a:t> </a:t>
            </a:r>
            <a:r>
              <a:rPr lang="it-IT" sz="2000" dirty="0">
                <a:latin typeface="fkGroteskNeue"/>
              </a:rPr>
              <a:t>di</a:t>
            </a:r>
            <a:r>
              <a:rPr lang="it-IT" sz="2000" b="0" i="0" dirty="0">
                <a:effectLst/>
                <a:latin typeface="fkGroteskNeue"/>
              </a:rPr>
              <a:t> neutrofili.</a:t>
            </a:r>
          </a:p>
          <a:p>
            <a:pPr marL="285750" indent="-285750">
              <a:buFont typeface="Arial" panose="020B0604020202020204" pitchFamily="34" charset="0"/>
              <a:buChar char="•"/>
            </a:pPr>
            <a:r>
              <a:rPr lang="it-IT" sz="2000" b="0" i="0" dirty="0">
                <a:effectLst/>
                <a:latin typeface="fkGroteskNeue"/>
              </a:rPr>
              <a:t>Iniziano la rigenerazione epatica; IL-1 stimola metalloproteinasi e </a:t>
            </a:r>
            <a:r>
              <a:rPr lang="it-IT" sz="2000" b="0" i="0" dirty="0" err="1">
                <a:effectLst/>
                <a:latin typeface="fkGroteskNeue"/>
              </a:rPr>
              <a:t>reattanti</a:t>
            </a:r>
            <a:r>
              <a:rPr lang="it-IT" sz="2000" b="0" i="0" dirty="0">
                <a:effectLst/>
                <a:latin typeface="fkGroteskNeue"/>
              </a:rPr>
              <a:t> di fase acuta.</a:t>
            </a:r>
          </a:p>
        </p:txBody>
      </p:sp>
      <p:sp>
        <p:nvSpPr>
          <p:cNvPr id="2" name="TextBox 1">
            <a:extLst>
              <a:ext uri="{FF2B5EF4-FFF2-40B4-BE49-F238E27FC236}">
                <a16:creationId xmlns:a16="http://schemas.microsoft.com/office/drawing/2014/main" id="{0ECE0A04-E999-FDE5-5E8C-5C2890493FB8}"/>
              </a:ext>
            </a:extLst>
          </p:cNvPr>
          <p:cNvSpPr txBox="1"/>
          <p:nvPr/>
        </p:nvSpPr>
        <p:spPr>
          <a:xfrm>
            <a:off x="224725" y="147233"/>
            <a:ext cx="4936210" cy="461665"/>
          </a:xfrm>
          <a:prstGeom prst="rect">
            <a:avLst/>
          </a:prstGeom>
          <a:noFill/>
        </p:spPr>
        <p:txBody>
          <a:bodyPr wrap="square" rtlCol="0">
            <a:spAutoFit/>
          </a:bodyPr>
          <a:lstStyle/>
          <a:p>
            <a:r>
              <a:rPr lang="it-IT" sz="2400" b="1" dirty="0">
                <a:solidFill>
                  <a:srgbClr val="0070C0"/>
                </a:solidFill>
              </a:rPr>
              <a:t>Fattori di crescita</a:t>
            </a:r>
          </a:p>
        </p:txBody>
      </p:sp>
    </p:spTree>
    <p:extLst>
      <p:ext uri="{BB962C8B-B14F-4D97-AF65-F5344CB8AC3E}">
        <p14:creationId xmlns:p14="http://schemas.microsoft.com/office/powerpoint/2010/main" val="1252855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6E258-9FAC-909C-C22C-8368355424D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1AE706F-2CB0-0BAD-9DF7-DE51BD6B9D8D}"/>
              </a:ext>
            </a:extLst>
          </p:cNvPr>
          <p:cNvSpPr txBox="1"/>
          <p:nvPr/>
        </p:nvSpPr>
        <p:spPr>
          <a:xfrm>
            <a:off x="802036" y="723238"/>
            <a:ext cx="10782947" cy="3477875"/>
          </a:xfrm>
          <a:prstGeom prst="rect">
            <a:avLst/>
          </a:prstGeom>
          <a:noFill/>
        </p:spPr>
        <p:txBody>
          <a:bodyPr wrap="square">
            <a:spAutoFit/>
          </a:bodyPr>
          <a:lstStyle/>
          <a:p>
            <a:r>
              <a:rPr lang="it-IT" sz="2000" b="1" i="0" dirty="0">
                <a:effectLst/>
                <a:latin typeface="fkGroteskNeue"/>
              </a:rPr>
              <a:t>VEGF</a:t>
            </a:r>
            <a:r>
              <a:rPr lang="it-IT" sz="2000" b="0" i="0" dirty="0">
                <a:effectLst/>
                <a:latin typeface="fkGroteskNeue"/>
              </a:rPr>
              <a:t> (</a:t>
            </a:r>
            <a:r>
              <a:rPr lang="it-IT" sz="2000" b="0" i="0" dirty="0" err="1">
                <a:effectLst/>
                <a:latin typeface="fkGroteskNeue"/>
              </a:rPr>
              <a:t>vascular</a:t>
            </a:r>
            <a:r>
              <a:rPr lang="it-IT" sz="2000" b="0" i="0" dirty="0">
                <a:effectLst/>
                <a:latin typeface="fkGroteskNeue"/>
              </a:rPr>
              <a:t> </a:t>
            </a:r>
            <a:r>
              <a:rPr lang="it-IT" sz="2000" b="0" i="0" dirty="0" err="1">
                <a:effectLst/>
                <a:latin typeface="fkGroteskNeue"/>
              </a:rPr>
              <a:t>endothelial</a:t>
            </a:r>
            <a:r>
              <a:rPr lang="it-IT" sz="2000" b="0" i="0" dirty="0">
                <a:effectLst/>
                <a:latin typeface="fkGroteskNeue"/>
              </a:rPr>
              <a:t> </a:t>
            </a:r>
            <a:r>
              <a:rPr lang="it-IT" sz="2000" b="0" i="0" dirty="0" err="1">
                <a:effectLst/>
                <a:latin typeface="fkGroteskNeue"/>
              </a:rPr>
              <a:t>growth</a:t>
            </a:r>
            <a:r>
              <a:rPr lang="it-IT" sz="2000" b="0" i="0" dirty="0">
                <a:effectLst/>
                <a:latin typeface="fkGroteskNeue"/>
              </a:rPr>
              <a:t> </a:t>
            </a:r>
            <a:r>
              <a:rPr lang="it-IT" sz="2000" b="0" i="0" dirty="0" err="1">
                <a:effectLst/>
                <a:latin typeface="fkGroteskNeue"/>
              </a:rPr>
              <a:t>factor</a:t>
            </a:r>
            <a:r>
              <a:rPr lang="it-IT" sz="2000" b="0" i="0" dirty="0">
                <a:effectLst/>
                <a:latin typeface="fkGroteskNeue"/>
              </a:rPr>
              <a:t>). </a:t>
            </a:r>
            <a:r>
              <a:rPr lang="it-IT" sz="2000" dirty="0">
                <a:latin typeface="fkGroteskNeue"/>
              </a:rPr>
              <a:t>Famiglia (VEGF-A/B/C/D): prodotta da endotelio e molte altre cellule. P</a:t>
            </a:r>
            <a:r>
              <a:rPr lang="it-IT" sz="2000" b="0" i="0" dirty="0">
                <a:effectLst/>
                <a:latin typeface="fkGroteskNeue"/>
              </a:rPr>
              <a:t>otente induttore di angiogenesi (capillari e linfatici).</a:t>
            </a:r>
          </a:p>
          <a:p>
            <a:pPr marL="285750" indent="-285750">
              <a:buFont typeface="Arial" panose="020B0604020202020204" pitchFamily="34" charset="0"/>
              <a:buChar char="•"/>
            </a:pPr>
            <a:r>
              <a:rPr lang="it-IT" sz="2000" b="0" i="0" dirty="0">
                <a:effectLst/>
                <a:latin typeface="fkGroteskNeue"/>
              </a:rPr>
              <a:t>Ruolo in sviluppo fetale, guarigione ferite, infiammazioni croniche e tumori.</a:t>
            </a:r>
          </a:p>
          <a:p>
            <a:pPr marL="285750" indent="-285750">
              <a:buFont typeface="Arial" panose="020B0604020202020204" pitchFamily="34" charset="0"/>
              <a:buChar char="•"/>
            </a:pPr>
            <a:endParaRPr lang="it-IT" sz="2000" b="0" i="0" dirty="0">
              <a:effectLst/>
              <a:latin typeface="fkGroteskNeue"/>
            </a:endParaRPr>
          </a:p>
          <a:p>
            <a:pPr algn="l"/>
            <a:r>
              <a:rPr lang="it-IT" sz="2000" b="1" i="0" dirty="0">
                <a:effectLst/>
                <a:latin typeface="fkGroteskNeue"/>
              </a:rPr>
              <a:t>IGF-1 </a:t>
            </a:r>
            <a:r>
              <a:rPr lang="it-IT" sz="2000" b="0" i="0" dirty="0">
                <a:effectLst/>
                <a:latin typeface="fkGroteskNeue"/>
              </a:rPr>
              <a:t>(</a:t>
            </a:r>
            <a:r>
              <a:rPr lang="it-IT" sz="2000" b="0" i="0" dirty="0" err="1">
                <a:effectLst/>
                <a:latin typeface="fkGroteskNeue"/>
              </a:rPr>
              <a:t>insulin</a:t>
            </a:r>
            <a:r>
              <a:rPr lang="it-IT" sz="2000" b="0" i="0" dirty="0">
                <a:effectLst/>
                <a:latin typeface="fkGroteskNeue"/>
              </a:rPr>
              <a:t>-like </a:t>
            </a:r>
            <a:r>
              <a:rPr lang="it-IT" sz="2000" b="0" i="0" dirty="0" err="1">
                <a:effectLst/>
                <a:latin typeface="fkGroteskNeue"/>
              </a:rPr>
              <a:t>growth</a:t>
            </a:r>
            <a:r>
              <a:rPr lang="it-IT" sz="2000" b="0" i="0" dirty="0">
                <a:effectLst/>
                <a:latin typeface="fkGroteskNeue"/>
              </a:rPr>
              <a:t> factor-1): Sintetizzato dal fegato; </a:t>
            </a:r>
          </a:p>
          <a:p>
            <a:pPr marL="342900" indent="-342900" algn="l">
              <a:buFont typeface="Arial" panose="020B0604020202020204" pitchFamily="34" charset="0"/>
              <a:buChar char="•"/>
            </a:pPr>
            <a:r>
              <a:rPr lang="it-IT" sz="2000" b="0" i="0" dirty="0">
                <a:effectLst/>
                <a:latin typeface="fkGroteskNeue"/>
              </a:rPr>
              <a:t>promuove produzione di collagene e migrazione di cheratinociti.</a:t>
            </a:r>
          </a:p>
          <a:p>
            <a:pPr algn="l"/>
            <a:endParaRPr lang="it-IT" sz="2000" b="0" i="0" dirty="0">
              <a:effectLst/>
              <a:latin typeface="fkGroteskNeue"/>
            </a:endParaRPr>
          </a:p>
          <a:p>
            <a:pPr algn="l"/>
            <a:r>
              <a:rPr lang="it-IT" sz="2000" b="1" i="0" dirty="0">
                <a:effectLst/>
                <a:latin typeface="fkGroteskNeue"/>
              </a:rPr>
              <a:t>HGF </a:t>
            </a:r>
            <a:r>
              <a:rPr lang="it-IT" sz="2000" b="0" i="0" dirty="0">
                <a:effectLst/>
                <a:latin typeface="fkGroteskNeue"/>
              </a:rPr>
              <a:t>(</a:t>
            </a:r>
            <a:r>
              <a:rPr lang="it-IT" sz="2000" b="0" i="0" dirty="0" err="1">
                <a:effectLst/>
                <a:latin typeface="fkGroteskNeue"/>
              </a:rPr>
              <a:t>hepatocyte</a:t>
            </a:r>
            <a:r>
              <a:rPr lang="it-IT" sz="2000" b="0" i="0" dirty="0">
                <a:effectLst/>
                <a:latin typeface="fkGroteskNeue"/>
              </a:rPr>
              <a:t> </a:t>
            </a:r>
            <a:r>
              <a:rPr lang="it-IT" sz="2000" b="0" i="0" dirty="0" err="1">
                <a:effectLst/>
                <a:latin typeface="fkGroteskNeue"/>
              </a:rPr>
              <a:t>growth</a:t>
            </a:r>
            <a:r>
              <a:rPr lang="it-IT" sz="2000" b="0" i="0" dirty="0">
                <a:effectLst/>
                <a:latin typeface="fkGroteskNeue"/>
              </a:rPr>
              <a:t> </a:t>
            </a:r>
            <a:r>
              <a:rPr lang="it-IT" sz="2000" b="0" i="0" dirty="0" err="1">
                <a:effectLst/>
                <a:latin typeface="fkGroteskNeue"/>
              </a:rPr>
              <a:t>factor</a:t>
            </a:r>
            <a:r>
              <a:rPr lang="it-IT" sz="2000" b="0" i="0" dirty="0">
                <a:effectLst/>
                <a:latin typeface="fkGroteskNeue"/>
              </a:rPr>
              <a:t>):</a:t>
            </a:r>
            <a:br>
              <a:rPr lang="it-IT" sz="2000" b="0" i="0" dirty="0">
                <a:effectLst/>
                <a:latin typeface="fkGroteskNeue"/>
              </a:rPr>
            </a:br>
            <a:r>
              <a:rPr lang="it-IT" sz="2000" b="0" i="0" dirty="0">
                <a:effectLst/>
                <a:latin typeface="fkGroteskNeue"/>
              </a:rPr>
              <a:t>Prodotto da fibroblasti e cellule mesenchimali epatiche.</a:t>
            </a:r>
          </a:p>
          <a:p>
            <a:pPr marL="285750" indent="-285750">
              <a:buFont typeface="Arial" panose="020B0604020202020204" pitchFamily="34" charset="0"/>
              <a:buChar char="•"/>
            </a:pPr>
            <a:r>
              <a:rPr lang="it-IT" sz="2000" b="0" i="0" dirty="0">
                <a:effectLst/>
                <a:latin typeface="fkGroteskNeue"/>
              </a:rPr>
              <a:t>Stimola proliferazione di epatociti, epiteli biliari, polmonari, renali, mammari e cutanei.</a:t>
            </a:r>
          </a:p>
          <a:p>
            <a:pPr marL="285750" indent="-285750">
              <a:buFont typeface="Arial" panose="020B0604020202020204" pitchFamily="34" charset="0"/>
              <a:buChar char="•"/>
            </a:pPr>
            <a:r>
              <a:rPr lang="it-IT" sz="2000" b="0" i="0" dirty="0">
                <a:effectLst/>
                <a:latin typeface="fkGroteskNeue"/>
              </a:rPr>
              <a:t>Favorisce migrazione cellulare e sopravvivenza epatociti.</a:t>
            </a:r>
          </a:p>
        </p:txBody>
      </p:sp>
    </p:spTree>
    <p:extLst>
      <p:ext uri="{BB962C8B-B14F-4D97-AF65-F5344CB8AC3E}">
        <p14:creationId xmlns:p14="http://schemas.microsoft.com/office/powerpoint/2010/main" val="1748979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FB310-0A5A-4D45-B06E-9912434F05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99BB10-45F7-1742-5CAB-9C57CF252CF7}"/>
              </a:ext>
            </a:extLst>
          </p:cNvPr>
          <p:cNvSpPr txBox="1"/>
          <p:nvPr/>
        </p:nvSpPr>
        <p:spPr>
          <a:xfrm>
            <a:off x="722608" y="394164"/>
            <a:ext cx="10544106" cy="3046988"/>
          </a:xfrm>
          <a:prstGeom prst="rect">
            <a:avLst/>
          </a:prstGeom>
          <a:noFill/>
        </p:spPr>
        <p:txBody>
          <a:bodyPr wrap="square">
            <a:spAutoFit/>
          </a:bodyPr>
          <a:lstStyle/>
          <a:p>
            <a:pPr algn="l">
              <a:buNone/>
            </a:pPr>
            <a:r>
              <a:rPr lang="it-IT" sz="2400" b="0" i="0" dirty="0">
                <a:effectLst/>
                <a:latin typeface="fkGroteskNeue"/>
              </a:rPr>
              <a:t>I meccanismi di segnalazione cellulare per la crescita sono attivati dal legame di </a:t>
            </a:r>
            <a:r>
              <a:rPr lang="it-IT" sz="2400" b="1" i="0" dirty="0">
                <a:effectLst/>
                <a:latin typeface="fkGroteskNeue"/>
              </a:rPr>
              <a:t>ligandi </a:t>
            </a:r>
            <a:r>
              <a:rPr lang="it-IT" sz="2400" b="0" i="0" dirty="0">
                <a:effectLst/>
                <a:latin typeface="fkGroteskNeue"/>
              </a:rPr>
              <a:t>(come fattori di crescita e citochine) a </a:t>
            </a:r>
            <a:r>
              <a:rPr lang="it-IT" sz="2400" b="1" i="0" dirty="0">
                <a:effectLst/>
                <a:latin typeface="fkGroteskNeue"/>
              </a:rPr>
              <a:t>recettori </a:t>
            </a:r>
            <a:r>
              <a:rPr lang="it-IT" sz="2400" b="0" i="0" dirty="0">
                <a:effectLst/>
                <a:latin typeface="fkGroteskNeue"/>
              </a:rPr>
              <a:t>specifici sulla superficie cellulare. </a:t>
            </a:r>
          </a:p>
          <a:p>
            <a:pPr algn="l">
              <a:buNone/>
            </a:pPr>
            <a:endParaRPr lang="it-IT" sz="2400" b="0" i="0" dirty="0">
              <a:effectLst/>
              <a:latin typeface="fkGroteskNeue"/>
            </a:endParaRPr>
          </a:p>
          <a:p>
            <a:pPr algn="l">
              <a:buNone/>
            </a:pPr>
            <a:r>
              <a:rPr lang="it-IT" sz="2400" b="0" i="0" dirty="0">
                <a:effectLst/>
                <a:latin typeface="fkGroteskNeue"/>
              </a:rPr>
              <a:t>Questo attiva cascate biochimiche  (</a:t>
            </a:r>
            <a:r>
              <a:rPr lang="it-IT" sz="2400" b="1" i="0" dirty="0">
                <a:effectLst/>
                <a:latin typeface="fkGroteskNeue"/>
              </a:rPr>
              <a:t>trasduzione del segnale</a:t>
            </a:r>
            <a:r>
              <a:rPr lang="it-IT" sz="2400" b="0" i="0" dirty="0">
                <a:effectLst/>
                <a:latin typeface="fkGroteskNeue"/>
              </a:rPr>
              <a:t>, ad esempio attraverso la fosforilazione di una catena di chinasi), che culminano nell’attivazione di </a:t>
            </a:r>
            <a:r>
              <a:rPr lang="it-IT" sz="2400" b="1" i="0" dirty="0">
                <a:effectLst/>
                <a:latin typeface="fkGroteskNeue"/>
              </a:rPr>
              <a:t>fattori di trascrizione </a:t>
            </a:r>
            <a:r>
              <a:rPr lang="it-IT" sz="2400" b="0" i="0" dirty="0">
                <a:effectLst/>
                <a:latin typeface="fkGroteskNeue"/>
              </a:rPr>
              <a:t>che regolano a livello nucleare l’espressione di geni che promuovono la proliferazione e la riparazione.</a:t>
            </a:r>
          </a:p>
        </p:txBody>
      </p:sp>
    </p:spTree>
    <p:extLst>
      <p:ext uri="{BB962C8B-B14F-4D97-AF65-F5344CB8AC3E}">
        <p14:creationId xmlns:p14="http://schemas.microsoft.com/office/powerpoint/2010/main" val="276224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BF5BB-F814-1410-0AAA-ED9BEAFF68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4FBDF3-1070-135A-7ADA-E89FE3E27BCD}"/>
              </a:ext>
            </a:extLst>
          </p:cNvPr>
          <p:cNvPicPr>
            <a:picLocks noChangeAspect="1"/>
          </p:cNvPicPr>
          <p:nvPr/>
        </p:nvPicPr>
        <p:blipFill>
          <a:blip r:embed="rId2"/>
          <a:stretch>
            <a:fillRect/>
          </a:stretch>
        </p:blipFill>
        <p:spPr>
          <a:xfrm>
            <a:off x="5178602" y="263471"/>
            <a:ext cx="7013398" cy="6331058"/>
          </a:xfrm>
          <a:prstGeom prst="rect">
            <a:avLst/>
          </a:prstGeom>
        </p:spPr>
      </p:pic>
      <p:sp>
        <p:nvSpPr>
          <p:cNvPr id="2" name="TextBox 1">
            <a:extLst>
              <a:ext uri="{FF2B5EF4-FFF2-40B4-BE49-F238E27FC236}">
                <a16:creationId xmlns:a16="http://schemas.microsoft.com/office/drawing/2014/main" id="{07B0F12C-3119-879F-B6EA-441808FEEF5D}"/>
              </a:ext>
            </a:extLst>
          </p:cNvPr>
          <p:cNvSpPr txBox="1"/>
          <p:nvPr/>
        </p:nvSpPr>
        <p:spPr>
          <a:xfrm>
            <a:off x="224725" y="610136"/>
            <a:ext cx="4936210" cy="6247864"/>
          </a:xfrm>
          <a:prstGeom prst="rect">
            <a:avLst/>
          </a:prstGeom>
          <a:noFill/>
        </p:spPr>
        <p:txBody>
          <a:bodyPr wrap="square">
            <a:spAutoFit/>
          </a:bodyPr>
          <a:lstStyle/>
          <a:p>
            <a:pPr algn="l">
              <a:spcBef>
                <a:spcPts val="600"/>
              </a:spcBef>
              <a:buNone/>
            </a:pPr>
            <a:r>
              <a:rPr lang="it-IT" sz="2000" dirty="0">
                <a:latin typeface="fkGrotesk"/>
              </a:rPr>
              <a:t>Modalità di azione:</a:t>
            </a:r>
          </a:p>
          <a:p>
            <a:pPr algn="l">
              <a:spcBef>
                <a:spcPts val="600"/>
              </a:spcBef>
            </a:pPr>
            <a:r>
              <a:rPr lang="it-IT" sz="2000" b="1" i="0" dirty="0" err="1">
                <a:effectLst/>
                <a:latin typeface="fkGroteskNeue"/>
              </a:rPr>
              <a:t>Autocrina</a:t>
            </a:r>
            <a:r>
              <a:rPr lang="it-IT" sz="2000" b="0" i="0" dirty="0">
                <a:effectLst/>
                <a:latin typeface="fkGroteskNeue"/>
              </a:rPr>
              <a:t>: es nella rigenerazione epatica.</a:t>
            </a:r>
          </a:p>
          <a:p>
            <a:pPr algn="l">
              <a:spcBef>
                <a:spcPts val="600"/>
              </a:spcBef>
            </a:pPr>
            <a:r>
              <a:rPr lang="it-IT" sz="2000" b="1" i="0" dirty="0">
                <a:effectLst/>
                <a:latin typeface="fkGroteskNeue"/>
              </a:rPr>
              <a:t>Paracrina</a:t>
            </a:r>
            <a:r>
              <a:rPr lang="it-IT" sz="2000" b="0" i="0" dirty="0">
                <a:effectLst/>
                <a:latin typeface="fkGroteskNeue"/>
              </a:rPr>
              <a:t>: es. macrofagi rilasciano fattori stimolanti i fibroblasti vicini; </a:t>
            </a:r>
          </a:p>
          <a:p>
            <a:pPr>
              <a:spcBef>
                <a:spcPts val="600"/>
              </a:spcBef>
            </a:pPr>
            <a:r>
              <a:rPr lang="it-IT" sz="2000" b="1" i="0" dirty="0">
                <a:effectLst/>
                <a:latin typeface="fkGroteskNeue"/>
              </a:rPr>
              <a:t>Endocrina</a:t>
            </a:r>
            <a:r>
              <a:rPr lang="it-IT" sz="2000" b="0" i="0" dirty="0">
                <a:effectLst/>
                <a:latin typeface="fkGroteskNeue"/>
              </a:rPr>
              <a:t>: ligando prodotto da cellule distanti (es. ormoni).</a:t>
            </a:r>
            <a:r>
              <a:rPr lang="it-IT" sz="2000" b="1" dirty="0">
                <a:latin typeface="fkGroteskNeue"/>
              </a:rPr>
              <a:t> </a:t>
            </a:r>
          </a:p>
          <a:p>
            <a:pPr algn="l">
              <a:spcBef>
                <a:spcPts val="600"/>
              </a:spcBef>
            </a:pPr>
            <a:r>
              <a:rPr lang="it-IT" sz="2000" b="1" i="0" dirty="0" err="1">
                <a:effectLst/>
                <a:latin typeface="fkGroteskNeue"/>
              </a:rPr>
              <a:t>Giuncrina</a:t>
            </a:r>
            <a:r>
              <a:rPr lang="it-IT" sz="2000" b="0" i="0" dirty="0">
                <a:effectLst/>
                <a:latin typeface="fkGroteskNeue"/>
              </a:rPr>
              <a:t>: segnale contatto-dipendente tra cellule o tra cellula e matrice extracellulare.</a:t>
            </a:r>
          </a:p>
          <a:p>
            <a:pPr marL="285750" indent="-285750">
              <a:spcBef>
                <a:spcPts val="600"/>
              </a:spcBef>
              <a:buFont typeface="Arial" panose="020B0604020202020204" pitchFamily="34" charset="0"/>
              <a:buChar char="•"/>
            </a:pPr>
            <a:r>
              <a:rPr lang="it-IT" sz="2000" dirty="0">
                <a:latin typeface="fkGroteskNeue"/>
              </a:rPr>
              <a:t>Interazione tra cellule adiacenti tramite ligando e proteina di membrana (es. recettori </a:t>
            </a:r>
            <a:r>
              <a:rPr lang="it-IT" sz="2000" dirty="0" err="1">
                <a:latin typeface="fkGroteskNeue"/>
              </a:rPr>
              <a:t>Notch</a:t>
            </a:r>
            <a:r>
              <a:rPr lang="it-IT" sz="2000" dirty="0">
                <a:latin typeface="fkGroteskNeue"/>
              </a:rPr>
              <a:t>).</a:t>
            </a:r>
          </a:p>
          <a:p>
            <a:pPr marL="285750" indent="-285750">
              <a:spcBef>
                <a:spcPts val="600"/>
              </a:spcBef>
              <a:buFont typeface="Arial" panose="020B0604020202020204" pitchFamily="34" charset="0"/>
              <a:buChar char="•"/>
            </a:pPr>
            <a:r>
              <a:rPr lang="it-IT" sz="2000" dirty="0">
                <a:latin typeface="fkGroteskNeue"/>
              </a:rPr>
              <a:t>Comunicazione attraverso giunzioni comunicanti che permettono il passaggio di piccole molecole.</a:t>
            </a:r>
          </a:p>
          <a:p>
            <a:pPr marL="285750" indent="-285750">
              <a:spcBef>
                <a:spcPts val="600"/>
              </a:spcBef>
              <a:buFont typeface="Arial" panose="020B0604020202020204" pitchFamily="34" charset="0"/>
              <a:buChar char="•"/>
            </a:pPr>
            <a:r>
              <a:rPr lang="it-IT" sz="2000" dirty="0">
                <a:latin typeface="fkGroteskNeue"/>
              </a:rPr>
              <a:t>Interazione mediata dalla matrice extracellulare tramite glicoproteine (come la fibronectina).</a:t>
            </a:r>
          </a:p>
          <a:p>
            <a:pPr>
              <a:spcBef>
                <a:spcPts val="600"/>
              </a:spcBef>
            </a:pPr>
            <a:r>
              <a:rPr lang="it-IT" sz="2000" b="1" dirty="0">
                <a:latin typeface="fkGroteskNeue"/>
              </a:rPr>
              <a:t>Neurocrina</a:t>
            </a:r>
            <a:r>
              <a:rPr lang="it-IT" sz="2000" dirty="0">
                <a:latin typeface="fkGroteskNeue"/>
              </a:rPr>
              <a:t>: segnalazione neuronale</a:t>
            </a:r>
          </a:p>
        </p:txBody>
      </p:sp>
      <p:sp>
        <p:nvSpPr>
          <p:cNvPr id="4" name="TextBox 3">
            <a:extLst>
              <a:ext uri="{FF2B5EF4-FFF2-40B4-BE49-F238E27FC236}">
                <a16:creationId xmlns:a16="http://schemas.microsoft.com/office/drawing/2014/main" id="{D3DCB9B8-7F46-DB01-3145-313385C11662}"/>
              </a:ext>
            </a:extLst>
          </p:cNvPr>
          <p:cNvSpPr txBox="1"/>
          <p:nvPr/>
        </p:nvSpPr>
        <p:spPr>
          <a:xfrm>
            <a:off x="224725" y="147233"/>
            <a:ext cx="4936210" cy="461665"/>
          </a:xfrm>
          <a:prstGeom prst="rect">
            <a:avLst/>
          </a:prstGeom>
          <a:noFill/>
        </p:spPr>
        <p:txBody>
          <a:bodyPr wrap="square" rtlCol="0">
            <a:spAutoFit/>
          </a:bodyPr>
          <a:lstStyle/>
          <a:p>
            <a:r>
              <a:rPr lang="it-IT" sz="2400" b="1" dirty="0">
                <a:solidFill>
                  <a:srgbClr val="0070C0"/>
                </a:solidFill>
              </a:rPr>
              <a:t>2.a. Viaggio dei fattori di crescita</a:t>
            </a:r>
          </a:p>
        </p:txBody>
      </p:sp>
    </p:spTree>
    <p:extLst>
      <p:ext uri="{BB962C8B-B14F-4D97-AF65-F5344CB8AC3E}">
        <p14:creationId xmlns:p14="http://schemas.microsoft.com/office/powerpoint/2010/main" val="2241712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13372-49F9-7F56-5A49-CCB92D132D1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9F3152-B5CE-90D9-D07B-6AAE73DFA03B}"/>
              </a:ext>
            </a:extLst>
          </p:cNvPr>
          <p:cNvSpPr txBox="1"/>
          <p:nvPr/>
        </p:nvSpPr>
        <p:spPr>
          <a:xfrm>
            <a:off x="224725" y="693900"/>
            <a:ext cx="11488304" cy="5863144"/>
          </a:xfrm>
          <a:prstGeom prst="rect">
            <a:avLst/>
          </a:prstGeom>
          <a:noFill/>
        </p:spPr>
        <p:txBody>
          <a:bodyPr wrap="square">
            <a:spAutoFit/>
          </a:bodyPr>
          <a:lstStyle/>
          <a:p>
            <a:pPr algn="l">
              <a:spcBef>
                <a:spcPts val="600"/>
              </a:spcBef>
            </a:pPr>
            <a:r>
              <a:rPr lang="it-IT" sz="2000" b="1" i="0" dirty="0">
                <a:effectLst/>
                <a:latin typeface="fkGroteskNeue"/>
              </a:rPr>
              <a:t>Recettori </a:t>
            </a:r>
            <a:r>
              <a:rPr lang="it-IT" sz="2000" b="1" i="0" dirty="0" err="1">
                <a:effectLst/>
                <a:latin typeface="fkGroteskNeue"/>
              </a:rPr>
              <a:t>tirosin</a:t>
            </a:r>
            <a:r>
              <a:rPr lang="it-IT" sz="2000" b="1" i="0" dirty="0">
                <a:effectLst/>
                <a:latin typeface="fkGroteskNeue"/>
              </a:rPr>
              <a:t>-chinasi (RTK): </a:t>
            </a:r>
            <a:r>
              <a:rPr lang="it-IT" sz="2000" i="0" dirty="0">
                <a:effectLst/>
                <a:latin typeface="fkGroteskNeue"/>
              </a:rPr>
              <a:t>su membrana plasmatica</a:t>
            </a:r>
            <a:br>
              <a:rPr lang="it-IT" sz="2000" i="0" dirty="0">
                <a:effectLst/>
                <a:latin typeface="fkGroteskNeue"/>
              </a:rPr>
            </a:br>
            <a:r>
              <a:rPr lang="it-IT" sz="2000" b="0" i="0" dirty="0">
                <a:effectLst/>
                <a:latin typeface="fkGroteskNeue"/>
              </a:rPr>
              <a:t>Dominio di legame extracellulare (EGF, TGF-α, HGF, PDGF, VEGF, FGF, c-KIT, insulina), dominio trans-membrana e dominio intracellulare con attività </a:t>
            </a:r>
            <a:r>
              <a:rPr lang="it-IT" sz="2000" dirty="0" err="1">
                <a:latin typeface="fkGroteskNeue"/>
              </a:rPr>
              <a:t>k</a:t>
            </a:r>
            <a:r>
              <a:rPr lang="it-IT" sz="2000" b="0" i="0" dirty="0" err="1">
                <a:effectLst/>
                <a:latin typeface="fkGroteskNeue"/>
              </a:rPr>
              <a:t>inasica</a:t>
            </a:r>
            <a:r>
              <a:rPr lang="it-IT" sz="2000" b="0" i="0" dirty="0">
                <a:effectLst/>
                <a:latin typeface="fkGroteskNeue"/>
              </a:rPr>
              <a:t> che attiva:</a:t>
            </a:r>
          </a:p>
          <a:p>
            <a:pPr marL="285750" indent="-285750">
              <a:spcBef>
                <a:spcPts val="600"/>
              </a:spcBef>
              <a:buFont typeface="Arial" panose="020B0604020202020204" pitchFamily="34" charset="0"/>
              <a:buChar char="•"/>
            </a:pPr>
            <a:r>
              <a:rPr lang="it-IT" sz="2000" b="0" i="0" dirty="0">
                <a:effectLst/>
                <a:latin typeface="fkGroteskNeue"/>
              </a:rPr>
              <a:t>Via MAP </a:t>
            </a:r>
            <a:r>
              <a:rPr lang="it-IT" sz="2000" b="0" i="0" dirty="0" err="1">
                <a:effectLst/>
                <a:latin typeface="fkGroteskNeue"/>
              </a:rPr>
              <a:t>kinasi</a:t>
            </a:r>
            <a:r>
              <a:rPr lang="it-IT" sz="2000" b="0" i="0" dirty="0">
                <a:effectLst/>
                <a:latin typeface="fkGroteskNeue"/>
              </a:rPr>
              <a:t>: attiva RAS-GTP, MAP</a:t>
            </a:r>
            <a:r>
              <a:rPr lang="it-IT" sz="2000" dirty="0">
                <a:latin typeface="fkGroteskNeue"/>
              </a:rPr>
              <a:t> -&gt; </a:t>
            </a:r>
            <a:r>
              <a:rPr lang="it-IT" sz="2000" b="0" i="0" dirty="0">
                <a:effectLst/>
                <a:latin typeface="fkGroteskNeue"/>
              </a:rPr>
              <a:t>fattori di trascrizione </a:t>
            </a:r>
            <a:r>
              <a:rPr lang="it-IT" sz="2000" b="0" i="0" dirty="0" err="1">
                <a:effectLst/>
                <a:latin typeface="fkGroteskNeue"/>
              </a:rPr>
              <a:t>Fos</a:t>
            </a:r>
            <a:r>
              <a:rPr lang="it-IT" sz="2000" b="0" i="0" dirty="0">
                <a:effectLst/>
                <a:latin typeface="fkGroteskNeue"/>
              </a:rPr>
              <a:t> e </a:t>
            </a:r>
            <a:r>
              <a:rPr lang="it-IT" sz="2000" b="0" i="0" dirty="0" err="1">
                <a:effectLst/>
                <a:latin typeface="fkGroteskNeue"/>
              </a:rPr>
              <a:t>Jun</a:t>
            </a:r>
            <a:r>
              <a:rPr lang="it-IT" sz="2000" b="0" i="0" dirty="0">
                <a:effectLst/>
                <a:latin typeface="fkGroteskNeue"/>
              </a:rPr>
              <a:t> per proliferazione cellulare.</a:t>
            </a:r>
          </a:p>
          <a:p>
            <a:pPr marL="285750" indent="-285750">
              <a:spcBef>
                <a:spcPts val="600"/>
              </a:spcBef>
              <a:buFont typeface="Arial" panose="020B0604020202020204" pitchFamily="34" charset="0"/>
              <a:buChar char="•"/>
            </a:pPr>
            <a:r>
              <a:rPr lang="it-IT" sz="2000" b="0" i="0" dirty="0">
                <a:effectLst/>
                <a:latin typeface="fkGroteskNeue"/>
              </a:rPr>
              <a:t>Via PI3K (fosfatidilinositolo 3-chinasi) - </a:t>
            </a:r>
            <a:r>
              <a:rPr lang="it-IT" sz="2000" b="0" i="0" dirty="0" err="1">
                <a:effectLst/>
                <a:latin typeface="fkGroteskNeue"/>
              </a:rPr>
              <a:t>Akt</a:t>
            </a:r>
            <a:r>
              <a:rPr lang="it-IT" sz="2000" b="0" i="0" dirty="0">
                <a:effectLst/>
                <a:latin typeface="fkGroteskNeue"/>
              </a:rPr>
              <a:t> – </a:t>
            </a:r>
            <a:r>
              <a:rPr lang="it-IT" sz="2000" b="0" i="0" dirty="0" err="1">
                <a:effectLst/>
                <a:latin typeface="fkGroteskNeue"/>
              </a:rPr>
              <a:t>mTOR</a:t>
            </a:r>
            <a:r>
              <a:rPr lang="it-IT" sz="2000" b="0" i="0" dirty="0">
                <a:effectLst/>
                <a:latin typeface="fkGroteskNeue"/>
              </a:rPr>
              <a:t>.</a:t>
            </a:r>
          </a:p>
          <a:p>
            <a:pPr algn="l">
              <a:spcBef>
                <a:spcPts val="600"/>
              </a:spcBef>
            </a:pPr>
            <a:r>
              <a:rPr lang="it-IT" sz="2000" b="1" i="0" dirty="0">
                <a:effectLst/>
                <a:latin typeface="fkGroteskNeue"/>
              </a:rPr>
              <a:t>Recettori accoppiati a proteine G a 7 domini trans-membrana (GPCR):</a:t>
            </a:r>
            <a:br>
              <a:rPr lang="it-IT" sz="2000" b="0" i="0" dirty="0">
                <a:effectLst/>
                <a:latin typeface="fkGroteskNeue"/>
              </a:rPr>
            </a:br>
            <a:r>
              <a:rPr lang="it-IT" sz="2000" b="0" i="0" dirty="0">
                <a:effectLst/>
                <a:latin typeface="fkGroteskNeue"/>
              </a:rPr>
              <a:t>Legano chemochine, vasopressina, serotonina, istamina, catecolamine, glucagone, paratormone, corticotropina e rodopsina, attivando </a:t>
            </a:r>
            <a:r>
              <a:rPr lang="it-IT" sz="2000" b="1" i="0" dirty="0" err="1">
                <a:effectLst/>
                <a:latin typeface="fkGroteskNeue"/>
              </a:rPr>
              <a:t>cAMP</a:t>
            </a:r>
            <a:r>
              <a:rPr lang="it-IT" sz="2000" b="0" i="0" dirty="0">
                <a:effectLst/>
                <a:latin typeface="fkGroteskNeue"/>
              </a:rPr>
              <a:t> e producendo effetti multipli sulla cellula.</a:t>
            </a:r>
          </a:p>
          <a:p>
            <a:pPr algn="l">
              <a:spcBef>
                <a:spcPts val="600"/>
              </a:spcBef>
            </a:pPr>
            <a:r>
              <a:rPr lang="it-IT" sz="2000" b="1" i="0" dirty="0">
                <a:effectLst/>
                <a:latin typeface="fkGroteskNeue"/>
              </a:rPr>
              <a:t>Recettori accoppiati a Janus </a:t>
            </a:r>
            <a:r>
              <a:rPr lang="it-IT" sz="2000" b="1" i="0" dirty="0" err="1">
                <a:effectLst/>
                <a:latin typeface="fkGroteskNeue"/>
              </a:rPr>
              <a:t>kinasi</a:t>
            </a:r>
            <a:r>
              <a:rPr lang="it-IT" sz="2000" b="1" i="0" dirty="0">
                <a:effectLst/>
                <a:latin typeface="fkGroteskNeue"/>
              </a:rPr>
              <a:t> (JAK-STAT): </a:t>
            </a:r>
            <a:r>
              <a:rPr lang="it-IT" sz="2000" dirty="0">
                <a:latin typeface="fkGroteskNeue"/>
              </a:rPr>
              <a:t>(</a:t>
            </a:r>
            <a:r>
              <a:rPr lang="it-IT" sz="2000" b="0" i="0" dirty="0">
                <a:effectLst/>
                <a:latin typeface="fkGroteskNeue"/>
              </a:rPr>
              <a:t>eritropoietina, G-CSF, </a:t>
            </a:r>
            <a:r>
              <a:rPr lang="it-IT" sz="2000" b="0" i="0" dirty="0" err="1">
                <a:effectLst/>
                <a:latin typeface="fkGroteskNeue"/>
              </a:rPr>
              <a:t>growth</a:t>
            </a:r>
            <a:r>
              <a:rPr lang="it-IT" sz="2000" b="0" i="0" dirty="0">
                <a:effectLst/>
                <a:latin typeface="fkGroteskNeue"/>
              </a:rPr>
              <a:t> </a:t>
            </a:r>
            <a:r>
              <a:rPr lang="it-IT" sz="2000" b="0" i="0" dirty="0" err="1">
                <a:effectLst/>
                <a:latin typeface="fkGroteskNeue"/>
              </a:rPr>
              <a:t>hormone</a:t>
            </a:r>
            <a:r>
              <a:rPr lang="it-IT" sz="2000" b="0" i="0" dirty="0">
                <a:effectLst/>
                <a:latin typeface="fkGroteskNeue"/>
              </a:rPr>
              <a:t>, varie citochine). </a:t>
            </a:r>
          </a:p>
          <a:p>
            <a:pPr algn="l">
              <a:spcBef>
                <a:spcPts val="600"/>
              </a:spcBef>
            </a:pPr>
            <a:r>
              <a:rPr lang="it-IT" sz="2000" b="0" i="0" dirty="0">
                <a:effectLst/>
                <a:latin typeface="fkGroteskNeue"/>
              </a:rPr>
              <a:t>Attivano JAK (chinasi Janus) che fosforila STAT (trasduttori di segnale e attivatori di trascrizione), inducendo trascrizione nucleare.</a:t>
            </a:r>
          </a:p>
          <a:p>
            <a:pPr algn="l">
              <a:spcBef>
                <a:spcPts val="600"/>
              </a:spcBef>
            </a:pPr>
            <a:r>
              <a:rPr lang="it-IT" sz="2000" b="1" i="0" dirty="0">
                <a:effectLst/>
                <a:latin typeface="fkGroteskNeue"/>
              </a:rPr>
              <a:t>Recettori nucleari per steroidi:</a:t>
            </a:r>
            <a:br>
              <a:rPr lang="it-IT" sz="2000" b="0" i="0" dirty="0">
                <a:effectLst/>
                <a:latin typeface="fkGroteskNeue"/>
              </a:rPr>
            </a:br>
            <a:r>
              <a:rPr lang="it-IT" sz="2000" b="0" i="0" dirty="0">
                <a:effectLst/>
                <a:latin typeface="fkGroteskNeue"/>
              </a:rPr>
              <a:t>Localizzati nel nucleo, fungono da fattori di trascrizione </a:t>
            </a:r>
            <a:r>
              <a:rPr lang="it-IT" sz="2000" b="0" i="0" dirty="0" err="1">
                <a:effectLst/>
                <a:latin typeface="fkGroteskNeue"/>
              </a:rPr>
              <a:t>ligand</a:t>
            </a:r>
            <a:r>
              <a:rPr lang="it-IT" sz="2000" b="0" i="0" dirty="0">
                <a:effectLst/>
                <a:latin typeface="fkGroteskNeue"/>
              </a:rPr>
              <a:t>-dipendenti per ormoni steroidei, tiroidei, vitamina D e retinoidi. Si legano a elementi di risposta nel DNA: infiammazione, aterosclerosi, </a:t>
            </a:r>
            <a:r>
              <a:rPr lang="it-IT" sz="2000" b="0" i="0" dirty="0" err="1">
                <a:effectLst/>
                <a:latin typeface="fkGroteskNeue"/>
              </a:rPr>
              <a:t>adipogenesi</a:t>
            </a:r>
            <a:r>
              <a:rPr lang="it-IT" sz="2000" b="0" i="0" dirty="0">
                <a:effectLst/>
                <a:latin typeface="fkGroteskNeue"/>
              </a:rPr>
              <a:t>.</a:t>
            </a:r>
          </a:p>
          <a:p>
            <a:pPr algn="l">
              <a:spcBef>
                <a:spcPts val="600"/>
              </a:spcBef>
            </a:pPr>
            <a:r>
              <a:rPr lang="it-IT" sz="2000" b="1" i="0" dirty="0">
                <a:effectLst/>
                <a:latin typeface="fkGroteskNeue"/>
              </a:rPr>
              <a:t>Recettori </a:t>
            </a:r>
            <a:r>
              <a:rPr lang="it-IT" sz="2000" b="1" i="0" dirty="0" err="1">
                <a:effectLst/>
                <a:latin typeface="fkGroteskNeue"/>
              </a:rPr>
              <a:t>integrina</a:t>
            </a:r>
            <a:r>
              <a:rPr lang="it-IT" sz="2000" b="1" i="0" dirty="0">
                <a:effectLst/>
                <a:latin typeface="fkGroteskNeue"/>
              </a:rPr>
              <a:t>:</a:t>
            </a:r>
            <a:br>
              <a:rPr lang="it-IT" sz="2000" b="0" i="0" dirty="0">
                <a:effectLst/>
                <a:latin typeface="fkGroteskNeue"/>
              </a:rPr>
            </a:br>
            <a:r>
              <a:rPr lang="it-IT" sz="2000" b="0" i="0" dirty="0">
                <a:effectLst/>
                <a:latin typeface="fkGroteskNeue"/>
              </a:rPr>
              <a:t>Trasmettono segnali chimici e fisici dalla matrice extracellulare, ancorando il </a:t>
            </a:r>
            <a:r>
              <a:rPr lang="it-IT" sz="2000" b="0" i="0" dirty="0" err="1">
                <a:effectLst/>
                <a:latin typeface="fkGroteskNeue"/>
              </a:rPr>
              <a:t>citoseletro</a:t>
            </a:r>
            <a:r>
              <a:rPr lang="it-IT" sz="2000" b="0" i="0" dirty="0">
                <a:effectLst/>
                <a:latin typeface="fkGroteskNeue"/>
              </a:rPr>
              <a:t> attinico. Attivano PI3K e MAP chinasi, favorendo proliferazione e differenziamento cellulare.</a:t>
            </a:r>
          </a:p>
        </p:txBody>
      </p:sp>
      <p:sp>
        <p:nvSpPr>
          <p:cNvPr id="2" name="TextBox 1">
            <a:extLst>
              <a:ext uri="{FF2B5EF4-FFF2-40B4-BE49-F238E27FC236}">
                <a16:creationId xmlns:a16="http://schemas.microsoft.com/office/drawing/2014/main" id="{4F41E98F-AE2E-0C43-DED3-BDAF00FEAE0D}"/>
              </a:ext>
            </a:extLst>
          </p:cNvPr>
          <p:cNvSpPr txBox="1"/>
          <p:nvPr/>
        </p:nvSpPr>
        <p:spPr>
          <a:xfrm>
            <a:off x="224725" y="147233"/>
            <a:ext cx="8144360" cy="461665"/>
          </a:xfrm>
          <a:prstGeom prst="rect">
            <a:avLst/>
          </a:prstGeom>
          <a:noFill/>
        </p:spPr>
        <p:txBody>
          <a:bodyPr wrap="square" rtlCol="0">
            <a:spAutoFit/>
          </a:bodyPr>
          <a:lstStyle/>
          <a:p>
            <a:r>
              <a:rPr lang="it-IT" sz="2400" b="1" dirty="0">
                <a:solidFill>
                  <a:srgbClr val="0070C0"/>
                </a:solidFill>
              </a:rPr>
              <a:t>2.a. Ricezione del segnale e passaggio del testimone</a:t>
            </a:r>
          </a:p>
        </p:txBody>
      </p:sp>
    </p:spTree>
    <p:extLst>
      <p:ext uri="{BB962C8B-B14F-4D97-AF65-F5344CB8AC3E}">
        <p14:creationId xmlns:p14="http://schemas.microsoft.com/office/powerpoint/2010/main" val="860530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AEDD-C84E-7CEA-2376-32AFB177F00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3D09FDE-EAEB-DA65-F8DD-BA8CDC81F39E}"/>
              </a:ext>
            </a:extLst>
          </p:cNvPr>
          <p:cNvPicPr>
            <a:picLocks noChangeAspect="1"/>
          </p:cNvPicPr>
          <p:nvPr/>
        </p:nvPicPr>
        <p:blipFill>
          <a:blip r:embed="rId2"/>
          <a:stretch>
            <a:fillRect/>
          </a:stretch>
        </p:blipFill>
        <p:spPr>
          <a:xfrm>
            <a:off x="2543851" y="643733"/>
            <a:ext cx="6662142" cy="6214267"/>
          </a:xfrm>
          <a:prstGeom prst="rect">
            <a:avLst/>
          </a:prstGeom>
        </p:spPr>
      </p:pic>
      <p:sp>
        <p:nvSpPr>
          <p:cNvPr id="2" name="TextBox 1">
            <a:extLst>
              <a:ext uri="{FF2B5EF4-FFF2-40B4-BE49-F238E27FC236}">
                <a16:creationId xmlns:a16="http://schemas.microsoft.com/office/drawing/2014/main" id="{E1CEE78B-061D-7EC8-6F64-B122ABF4B6FD}"/>
              </a:ext>
            </a:extLst>
          </p:cNvPr>
          <p:cNvSpPr txBox="1"/>
          <p:nvPr/>
        </p:nvSpPr>
        <p:spPr>
          <a:xfrm>
            <a:off x="224725" y="147233"/>
            <a:ext cx="8144360" cy="400110"/>
          </a:xfrm>
          <a:prstGeom prst="rect">
            <a:avLst/>
          </a:prstGeom>
          <a:noFill/>
        </p:spPr>
        <p:txBody>
          <a:bodyPr wrap="square" rtlCol="0">
            <a:spAutoFit/>
          </a:bodyPr>
          <a:lstStyle/>
          <a:p>
            <a:r>
              <a:rPr lang="it-IT" sz="2000" b="1" dirty="0">
                <a:solidFill>
                  <a:srgbClr val="0070C0"/>
                </a:solidFill>
              </a:rPr>
              <a:t>2.a. Trasduzione del segnale</a:t>
            </a:r>
          </a:p>
        </p:txBody>
      </p:sp>
    </p:spTree>
    <p:extLst>
      <p:ext uri="{BB962C8B-B14F-4D97-AF65-F5344CB8AC3E}">
        <p14:creationId xmlns:p14="http://schemas.microsoft.com/office/powerpoint/2010/main" val="2785956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1EB6E-088A-0CAC-3AA2-CB4FD7B096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F3A208-DAC6-9089-2342-44E98308EA61}"/>
              </a:ext>
            </a:extLst>
          </p:cNvPr>
          <p:cNvSpPr txBox="1"/>
          <p:nvPr/>
        </p:nvSpPr>
        <p:spPr>
          <a:xfrm>
            <a:off x="327401" y="859832"/>
            <a:ext cx="11110348" cy="4401205"/>
          </a:xfrm>
          <a:prstGeom prst="rect">
            <a:avLst/>
          </a:prstGeom>
          <a:noFill/>
        </p:spPr>
        <p:txBody>
          <a:bodyPr wrap="square">
            <a:spAutoFit/>
          </a:bodyPr>
          <a:lstStyle/>
          <a:p>
            <a:pPr algn="l">
              <a:buNone/>
            </a:pPr>
            <a:r>
              <a:rPr lang="it-IT" sz="2000" b="0" i="0" dirty="0">
                <a:effectLst/>
                <a:latin typeface="fkGroteskNeue"/>
              </a:rPr>
              <a:t>La via trascrizionale rappresenta l’ultimo passaggio della trasduzione del segnale, in cui le informazioni provenienti dai recettori cellulari raggiungono il nucleo modulando la trascrizione genica attraverso l’attività di fattori di trascrizione specifici.</a:t>
            </a:r>
          </a:p>
          <a:p>
            <a:pPr algn="l">
              <a:buNone/>
            </a:pPr>
            <a:endParaRPr lang="it-IT" sz="2000" b="0" i="0" dirty="0">
              <a:effectLst/>
              <a:latin typeface="fkGroteskNeue"/>
            </a:endParaRPr>
          </a:p>
          <a:p>
            <a:pPr algn="l">
              <a:buNone/>
            </a:pPr>
            <a:r>
              <a:rPr lang="it-IT" sz="2000" b="0" i="0" dirty="0">
                <a:effectLst/>
                <a:latin typeface="fkGroteskNeue"/>
              </a:rPr>
              <a:t>Questi fattori regolano la proliferazione cellulare bilanciando segnali promotori e inibitori:</a:t>
            </a:r>
          </a:p>
          <a:p>
            <a:pPr marL="285750" indent="-285750" algn="l">
              <a:buFont typeface="Arial" panose="020B0604020202020204" pitchFamily="34" charset="0"/>
              <a:buChar char="•"/>
            </a:pPr>
            <a:r>
              <a:rPr lang="it-IT" sz="2000" b="0" i="0" dirty="0">
                <a:effectLst/>
                <a:latin typeface="fkGroteskNeue"/>
              </a:rPr>
              <a:t>Fattori </a:t>
            </a:r>
            <a:r>
              <a:rPr lang="it-IT" sz="2000" b="1" i="0" dirty="0">
                <a:effectLst/>
                <a:latin typeface="fkGroteskNeue"/>
              </a:rPr>
              <a:t>promotori</a:t>
            </a:r>
            <a:r>
              <a:rPr lang="it-IT" sz="2000" b="0" i="0" dirty="0">
                <a:effectLst/>
                <a:latin typeface="fkGroteskNeue"/>
              </a:rPr>
              <a:t> della crescita: prodotti come c-</a:t>
            </a:r>
            <a:r>
              <a:rPr lang="it-IT" sz="2000" b="0" i="0" dirty="0" err="1">
                <a:effectLst/>
                <a:latin typeface="fkGroteskNeue"/>
              </a:rPr>
              <a:t>Jun</a:t>
            </a:r>
            <a:r>
              <a:rPr lang="it-IT" sz="2000" b="0" i="0" dirty="0">
                <a:effectLst/>
                <a:latin typeface="fkGroteskNeue"/>
              </a:rPr>
              <a:t> (parte del complesso AP-1) e c-Myc attivano geni che favoriscono la </a:t>
            </a:r>
            <a:r>
              <a:rPr lang="it-IT" sz="2000" b="0" i="0" u="sng" dirty="0">
                <a:effectLst/>
                <a:latin typeface="fkGroteskNeue"/>
              </a:rPr>
              <a:t>progressione del ciclo cellulare</a:t>
            </a:r>
            <a:r>
              <a:rPr lang="it-IT" sz="2000" b="0" i="0" dirty="0">
                <a:effectLst/>
                <a:latin typeface="fkGroteskNeue"/>
              </a:rPr>
              <a:t>, la </a:t>
            </a:r>
            <a:r>
              <a:rPr lang="it-IT" sz="2000" b="0" u="sng" dirty="0">
                <a:effectLst/>
                <a:latin typeface="fkGroteskNeue"/>
              </a:rPr>
              <a:t>sintesi proteica </a:t>
            </a:r>
            <a:r>
              <a:rPr lang="it-IT" sz="2000" b="0" i="0" dirty="0">
                <a:effectLst/>
                <a:latin typeface="fkGroteskNeue"/>
              </a:rPr>
              <a:t> durante la rigenerazione tessutale.</a:t>
            </a:r>
          </a:p>
          <a:p>
            <a:pPr algn="l"/>
            <a:endParaRPr lang="it-IT" sz="2000" b="0" i="0" dirty="0">
              <a:effectLst/>
              <a:latin typeface="fkGroteskNeue"/>
            </a:endParaRPr>
          </a:p>
          <a:p>
            <a:pPr marL="285750" indent="-285750" algn="l">
              <a:buFont typeface="Arial" panose="020B0604020202020204" pitchFamily="34" charset="0"/>
              <a:buChar char="•"/>
            </a:pPr>
            <a:r>
              <a:rPr lang="it-IT" sz="2000" b="0" i="0" dirty="0">
                <a:effectLst/>
                <a:latin typeface="fkGroteskNeue"/>
              </a:rPr>
              <a:t>TP53 (p53): agisce come fattore </a:t>
            </a:r>
            <a:r>
              <a:rPr lang="it-IT" sz="2000" b="1" i="0" dirty="0">
                <a:effectLst/>
                <a:latin typeface="fkGroteskNeue"/>
              </a:rPr>
              <a:t>soppressore</a:t>
            </a:r>
            <a:r>
              <a:rPr lang="it-IT" sz="2000" b="0" i="0" dirty="0">
                <a:effectLst/>
                <a:latin typeface="fkGroteskNeue"/>
              </a:rPr>
              <a:t>, bloccando il ciclo cellulare (es. in G₁ o G₂/M) per permettere la riparazione del DNA danneggiato o inducendo apoptosi se il danno è irreparabile.</a:t>
            </a:r>
          </a:p>
          <a:p>
            <a:pPr algn="l"/>
            <a:endParaRPr lang="it-IT" sz="2000" b="0" i="0" dirty="0">
              <a:effectLst/>
              <a:latin typeface="fkGroteskNeue"/>
            </a:endParaRPr>
          </a:p>
          <a:p>
            <a:pPr algn="l">
              <a:buNone/>
            </a:pPr>
            <a:r>
              <a:rPr lang="it-IT" sz="2000" b="0" i="0" dirty="0">
                <a:effectLst/>
                <a:latin typeface="fkGroteskNeue"/>
              </a:rPr>
              <a:t>Questa regolazione fine assicura che la crescita cellulare avvenga solo in contesti appropriati, prevenendo proliferazione aberrante come nelle neoplasie e supportando l’omeostasi e la guarigione dei tessuti</a:t>
            </a:r>
          </a:p>
        </p:txBody>
      </p:sp>
      <p:sp>
        <p:nvSpPr>
          <p:cNvPr id="2" name="TextBox 1">
            <a:extLst>
              <a:ext uri="{FF2B5EF4-FFF2-40B4-BE49-F238E27FC236}">
                <a16:creationId xmlns:a16="http://schemas.microsoft.com/office/drawing/2014/main" id="{68210A02-CA4F-5A66-B129-17B27014C562}"/>
              </a:ext>
            </a:extLst>
          </p:cNvPr>
          <p:cNvSpPr txBox="1"/>
          <p:nvPr/>
        </p:nvSpPr>
        <p:spPr>
          <a:xfrm>
            <a:off x="224725" y="147233"/>
            <a:ext cx="8144360" cy="461665"/>
          </a:xfrm>
          <a:prstGeom prst="rect">
            <a:avLst/>
          </a:prstGeom>
          <a:noFill/>
        </p:spPr>
        <p:txBody>
          <a:bodyPr wrap="square" rtlCol="0">
            <a:spAutoFit/>
          </a:bodyPr>
          <a:lstStyle/>
          <a:p>
            <a:r>
              <a:rPr lang="it-IT" sz="2400" b="1" dirty="0">
                <a:solidFill>
                  <a:srgbClr val="0070C0"/>
                </a:solidFill>
              </a:rPr>
              <a:t>2.a. Realizzazione del programma: fattori di trascrizione</a:t>
            </a:r>
          </a:p>
        </p:txBody>
      </p:sp>
    </p:spTree>
    <p:extLst>
      <p:ext uri="{BB962C8B-B14F-4D97-AF65-F5344CB8AC3E}">
        <p14:creationId xmlns:p14="http://schemas.microsoft.com/office/powerpoint/2010/main" val="351186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D54EBC3-D743-A51A-CB57-CAF9503A966B}"/>
              </a:ext>
            </a:extLst>
          </p:cNvPr>
          <p:cNvSpPr txBox="1">
            <a:spLocks noChangeArrowheads="1"/>
          </p:cNvSpPr>
          <p:nvPr/>
        </p:nvSpPr>
        <p:spPr>
          <a:xfrm>
            <a:off x="511444" y="267591"/>
            <a:ext cx="11280506" cy="765175"/>
          </a:xfrm>
          <a:prstGeom prst="rect">
            <a:avLst/>
          </a:prstGeom>
          <a:ln w="12700">
            <a:noFill/>
            <a:miter lim="800000"/>
            <a:headEnd/>
            <a:tailEnd/>
          </a:ln>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en-US" sz="2800" b="1" dirty="0" err="1">
                <a:solidFill>
                  <a:srgbClr val="0070C0"/>
                </a:solidFill>
                <a:latin typeface="Arial" panose="020B0604020202020204" pitchFamily="34" charset="0"/>
                <a:cs typeface="Arial" panose="020B0604020202020204" pitchFamily="34" charset="0"/>
              </a:rPr>
              <a:t>Riparazione</a:t>
            </a:r>
            <a:r>
              <a:rPr lang="en-US" altLang="en-US" sz="2800" b="1" dirty="0">
                <a:solidFill>
                  <a:srgbClr val="0070C0"/>
                </a:solidFill>
                <a:latin typeface="Arial" panose="020B0604020202020204" pitchFamily="34" charset="0"/>
                <a:cs typeface="Arial" panose="020B0604020202020204" pitchFamily="34" charset="0"/>
              </a:rPr>
              <a:t> del </a:t>
            </a:r>
            <a:r>
              <a:rPr lang="en-US" altLang="en-US" sz="2800" b="1" dirty="0" err="1">
                <a:solidFill>
                  <a:srgbClr val="0070C0"/>
                </a:solidFill>
                <a:latin typeface="Arial" panose="020B0604020202020204" pitchFamily="34" charset="0"/>
                <a:cs typeface="Arial" panose="020B0604020202020204" pitchFamily="34" charset="0"/>
              </a:rPr>
              <a:t>danno</a:t>
            </a:r>
            <a:r>
              <a:rPr lang="en-US" altLang="en-US" sz="2800" b="1" dirty="0">
                <a:solidFill>
                  <a:srgbClr val="0070C0"/>
                </a:solidFill>
                <a:latin typeface="Arial" panose="020B0604020202020204" pitchFamily="34" charset="0"/>
                <a:cs typeface="Arial" panose="020B0604020202020204" pitchFamily="34" charset="0"/>
              </a:rPr>
              <a:t> </a:t>
            </a:r>
            <a:r>
              <a:rPr lang="en-US" altLang="en-US" sz="2800" b="1" dirty="0" err="1">
                <a:solidFill>
                  <a:srgbClr val="0070C0"/>
                </a:solidFill>
                <a:latin typeface="Arial" panose="020B0604020202020204" pitchFamily="34" charset="0"/>
                <a:cs typeface="Arial" panose="020B0604020202020204" pitchFamily="34" charset="0"/>
              </a:rPr>
              <a:t>tissutale</a:t>
            </a:r>
            <a:r>
              <a:rPr lang="en-US" altLang="en-US" sz="2800" b="1" dirty="0">
                <a:solidFill>
                  <a:srgbClr val="0070C0"/>
                </a:solidFill>
                <a:latin typeface="Arial" panose="020B0604020202020204" pitchFamily="34" charset="0"/>
                <a:cs typeface="Arial" panose="020B0604020202020204" pitchFamily="34" charset="0"/>
              </a:rPr>
              <a:t>: </a:t>
            </a:r>
          </a:p>
          <a:p>
            <a:pPr>
              <a:lnSpc>
                <a:spcPct val="110000"/>
              </a:lnSpc>
            </a:pPr>
            <a:r>
              <a:rPr lang="en-US" altLang="en-US" sz="2800" b="1" dirty="0">
                <a:solidFill>
                  <a:srgbClr val="0070C0"/>
                </a:solidFill>
                <a:latin typeface="Arial" panose="020B0604020202020204" pitchFamily="34" charset="0"/>
                <a:cs typeface="Arial" panose="020B0604020202020204" pitchFamily="34" charset="0"/>
              </a:rPr>
              <a:t>un </a:t>
            </a:r>
            <a:r>
              <a:rPr lang="en-US" altLang="en-US" sz="2800" b="1" dirty="0" err="1">
                <a:solidFill>
                  <a:srgbClr val="0070C0"/>
                </a:solidFill>
                <a:latin typeface="Arial" panose="020B0604020202020204" pitchFamily="34" charset="0"/>
                <a:cs typeface="Arial" panose="020B0604020202020204" pitchFamily="34" charset="0"/>
              </a:rPr>
              <a:t>sguardo</a:t>
            </a:r>
            <a:r>
              <a:rPr lang="en-US" altLang="en-US" sz="2800" b="1" dirty="0">
                <a:solidFill>
                  <a:srgbClr val="0070C0"/>
                </a:solidFill>
                <a:latin typeface="Arial" panose="020B0604020202020204" pitchFamily="34" charset="0"/>
                <a:cs typeface="Arial" panose="020B0604020202020204" pitchFamily="34" charset="0"/>
              </a:rPr>
              <a:t> a </a:t>
            </a:r>
            <a:r>
              <a:rPr lang="en-US" altLang="en-US" sz="2800" b="1" dirty="0" err="1">
                <a:solidFill>
                  <a:srgbClr val="0070C0"/>
                </a:solidFill>
                <a:latin typeface="Arial" panose="020B0604020202020204" pitchFamily="34" charset="0"/>
                <a:cs typeface="Arial" panose="020B0604020202020204" pitchFamily="34" charset="0"/>
              </a:rPr>
              <a:t>tutto</a:t>
            </a:r>
            <a:r>
              <a:rPr lang="en-US" altLang="en-US" sz="2800" b="1" dirty="0">
                <a:solidFill>
                  <a:srgbClr val="0070C0"/>
                </a:solidFill>
                <a:latin typeface="Arial" panose="020B0604020202020204" pitchFamily="34" charset="0"/>
                <a:cs typeface="Arial" panose="020B0604020202020204" pitchFamily="34" charset="0"/>
              </a:rPr>
              <a:t> tondo </a:t>
            </a:r>
            <a:r>
              <a:rPr lang="en-US" altLang="en-US" sz="2800" b="1" dirty="0" err="1">
                <a:solidFill>
                  <a:srgbClr val="0070C0"/>
                </a:solidFill>
                <a:latin typeface="Arial" panose="020B0604020202020204" pitchFamily="34" charset="0"/>
                <a:cs typeface="Arial" panose="020B0604020202020204" pitchFamily="34" charset="0"/>
              </a:rPr>
              <a:t>su</a:t>
            </a:r>
            <a:r>
              <a:rPr lang="en-US" altLang="en-US" sz="2800" b="1" dirty="0">
                <a:solidFill>
                  <a:srgbClr val="0070C0"/>
                </a:solidFill>
                <a:latin typeface="Arial" panose="020B0604020202020204" pitchFamily="34" charset="0"/>
                <a:cs typeface="Arial" panose="020B0604020202020204" pitchFamily="34" charset="0"/>
              </a:rPr>
              <a:t> </a:t>
            </a:r>
            <a:r>
              <a:rPr lang="en-US" altLang="en-US" sz="2800" b="1" dirty="0" err="1">
                <a:solidFill>
                  <a:srgbClr val="0070C0"/>
                </a:solidFill>
                <a:latin typeface="Arial" panose="020B0604020202020204" pitchFamily="34" charset="0"/>
                <a:cs typeface="Arial" panose="020B0604020202020204" pitchFamily="34" charset="0"/>
              </a:rPr>
              <a:t>tutta</a:t>
            </a:r>
            <a:r>
              <a:rPr lang="en-US" altLang="en-US" sz="2800" b="1" dirty="0">
                <a:solidFill>
                  <a:srgbClr val="0070C0"/>
                </a:solidFill>
                <a:latin typeface="Arial" panose="020B0604020202020204" pitchFamily="34" charset="0"/>
                <a:cs typeface="Arial" panose="020B0604020202020204" pitchFamily="34" charset="0"/>
              </a:rPr>
              <a:t> la </a:t>
            </a:r>
            <a:r>
              <a:rPr lang="en-US" altLang="en-US" sz="2800" b="1" dirty="0" err="1">
                <a:solidFill>
                  <a:srgbClr val="0070C0"/>
                </a:solidFill>
                <a:latin typeface="Arial" panose="020B0604020202020204" pitchFamily="34" charset="0"/>
                <a:cs typeface="Arial" panose="020B0604020202020204" pitchFamily="34" charset="0"/>
              </a:rPr>
              <a:t>patologia</a:t>
            </a:r>
            <a:r>
              <a:rPr lang="en-US" altLang="en-US" sz="2800" b="1" dirty="0">
                <a:solidFill>
                  <a:srgbClr val="0070C0"/>
                </a:solidFill>
                <a:latin typeface="Arial" panose="020B0604020202020204" pitchFamily="34" charset="0"/>
                <a:cs typeface="Arial" panose="020B0604020202020204" pitchFamily="34" charset="0"/>
              </a:rPr>
              <a:t> generale</a:t>
            </a:r>
          </a:p>
        </p:txBody>
      </p:sp>
      <p:sp>
        <p:nvSpPr>
          <p:cNvPr id="3" name="TextBox 2">
            <a:extLst>
              <a:ext uri="{FF2B5EF4-FFF2-40B4-BE49-F238E27FC236}">
                <a16:creationId xmlns:a16="http://schemas.microsoft.com/office/drawing/2014/main" id="{CC2D6F8A-98F3-9D90-727F-E1951B934E47}"/>
              </a:ext>
            </a:extLst>
          </p:cNvPr>
          <p:cNvSpPr txBox="1"/>
          <p:nvPr/>
        </p:nvSpPr>
        <p:spPr>
          <a:xfrm>
            <a:off x="511444" y="1273426"/>
            <a:ext cx="6594206" cy="5016758"/>
          </a:xfrm>
          <a:prstGeom prst="rect">
            <a:avLst/>
          </a:prstGeom>
          <a:noFill/>
        </p:spPr>
        <p:txBody>
          <a:bodyPr wrap="square" rtlCol="0">
            <a:spAutoFit/>
          </a:bodyPr>
          <a:lstStyle/>
          <a:p>
            <a:r>
              <a:rPr lang="it-IT" sz="2000" b="1" dirty="0"/>
              <a:t>Meccanismi:</a:t>
            </a:r>
          </a:p>
          <a:p>
            <a:pPr marL="285750" indent="-285750">
              <a:buFontTx/>
              <a:buChar char="-"/>
            </a:pPr>
            <a:r>
              <a:rPr lang="it-IT" sz="2000" dirty="0"/>
              <a:t>Emostasi</a:t>
            </a:r>
          </a:p>
          <a:p>
            <a:pPr marL="285750" indent="-285750">
              <a:buFontTx/>
              <a:buChar char="-"/>
            </a:pPr>
            <a:r>
              <a:rPr lang="it-IT" sz="2000" dirty="0"/>
              <a:t>Infiammazione</a:t>
            </a:r>
          </a:p>
          <a:p>
            <a:pPr marL="285750" indent="-285750">
              <a:buFontTx/>
              <a:buChar char="-"/>
            </a:pPr>
            <a:r>
              <a:rPr lang="it-IT" sz="2000" dirty="0"/>
              <a:t>Proliferazione, angiogenesi (</a:t>
            </a:r>
            <a:r>
              <a:rPr lang="it-IT" sz="2000" dirty="0" err="1"/>
              <a:t>cfr</a:t>
            </a:r>
            <a:r>
              <a:rPr lang="it-IT" sz="2000" dirty="0"/>
              <a:t> neoplasie)</a:t>
            </a:r>
          </a:p>
          <a:p>
            <a:pPr marL="285750" indent="-285750">
              <a:buFontTx/>
              <a:buChar char="-"/>
            </a:pPr>
            <a:r>
              <a:rPr lang="it-IT" sz="2000" dirty="0"/>
              <a:t>Rimodellamento</a:t>
            </a:r>
          </a:p>
          <a:p>
            <a:pPr marL="285750" indent="-285750">
              <a:buFontTx/>
              <a:buChar char="-"/>
            </a:pPr>
            <a:endParaRPr lang="it-IT" sz="2000" dirty="0"/>
          </a:p>
          <a:p>
            <a:r>
              <a:rPr lang="it-IT" sz="2000" b="1" dirty="0"/>
              <a:t>Complicazioni:</a:t>
            </a:r>
          </a:p>
          <a:p>
            <a:pPr marL="285750" indent="-285750">
              <a:buFontTx/>
              <a:buChar char="-"/>
            </a:pPr>
            <a:r>
              <a:rPr lang="it-IT" sz="2000" dirty="0"/>
              <a:t>Emorragia</a:t>
            </a:r>
          </a:p>
          <a:p>
            <a:pPr marL="285750" indent="-285750">
              <a:buFontTx/>
              <a:buChar char="-"/>
            </a:pPr>
            <a:r>
              <a:rPr lang="it-IT" sz="2000" dirty="0"/>
              <a:t>Shock</a:t>
            </a:r>
          </a:p>
          <a:p>
            <a:pPr marL="285750" indent="-285750">
              <a:buFontTx/>
              <a:buChar char="-"/>
            </a:pPr>
            <a:r>
              <a:rPr lang="it-IT" sz="2000" dirty="0"/>
              <a:t>Infezione</a:t>
            </a:r>
          </a:p>
          <a:p>
            <a:endParaRPr lang="it-IT" sz="2000" dirty="0"/>
          </a:p>
          <a:p>
            <a:r>
              <a:rPr lang="it-IT" sz="2000" b="1" dirty="0"/>
              <a:t>Esisti:</a:t>
            </a:r>
          </a:p>
          <a:p>
            <a:pPr marL="285750" indent="-285750">
              <a:buFontTx/>
              <a:buChar char="-"/>
            </a:pPr>
            <a:r>
              <a:rPr lang="it-IT" sz="2000" dirty="0"/>
              <a:t>Ricostruzione</a:t>
            </a:r>
          </a:p>
          <a:p>
            <a:pPr marL="285750" indent="-285750">
              <a:buFontTx/>
              <a:buChar char="-"/>
            </a:pPr>
            <a:r>
              <a:rPr lang="it-IT" sz="2000" dirty="0"/>
              <a:t>Cicatrice, fibrosi</a:t>
            </a:r>
          </a:p>
          <a:p>
            <a:pPr marL="285750" indent="-285750">
              <a:buFontTx/>
              <a:buChar char="-"/>
            </a:pPr>
            <a:r>
              <a:rPr lang="it-IT" sz="2000" dirty="0"/>
              <a:t>Danno di funzione d’organo, circoli viziosi</a:t>
            </a:r>
          </a:p>
          <a:p>
            <a:pPr marL="285750" indent="-285750">
              <a:buFontTx/>
              <a:buChar char="-"/>
            </a:pPr>
            <a:r>
              <a:rPr lang="it-IT" sz="2000" dirty="0"/>
              <a:t>Decesso</a:t>
            </a:r>
          </a:p>
        </p:txBody>
      </p:sp>
      <p:sp>
        <p:nvSpPr>
          <p:cNvPr id="4" name="Arrow: Right 3">
            <a:extLst>
              <a:ext uri="{FF2B5EF4-FFF2-40B4-BE49-F238E27FC236}">
                <a16:creationId xmlns:a16="http://schemas.microsoft.com/office/drawing/2014/main" id="{853D8499-D7BC-D481-CF42-A228BA8A3EC8}"/>
              </a:ext>
            </a:extLst>
          </p:cNvPr>
          <p:cNvSpPr/>
          <p:nvPr/>
        </p:nvSpPr>
        <p:spPr>
          <a:xfrm>
            <a:off x="4905214" y="3405753"/>
            <a:ext cx="852407" cy="5114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a:extLst>
              <a:ext uri="{FF2B5EF4-FFF2-40B4-BE49-F238E27FC236}">
                <a16:creationId xmlns:a16="http://schemas.microsoft.com/office/drawing/2014/main" id="{9ECFD9D1-DD1B-9926-3DCF-692B851B2F4F}"/>
              </a:ext>
            </a:extLst>
          </p:cNvPr>
          <p:cNvSpPr txBox="1"/>
          <p:nvPr/>
        </p:nvSpPr>
        <p:spPr>
          <a:xfrm>
            <a:off x="6096000" y="3307532"/>
            <a:ext cx="5217601" cy="707886"/>
          </a:xfrm>
          <a:prstGeom prst="rect">
            <a:avLst/>
          </a:prstGeom>
          <a:noFill/>
        </p:spPr>
        <p:txBody>
          <a:bodyPr wrap="square" rtlCol="0">
            <a:spAutoFit/>
          </a:bodyPr>
          <a:lstStyle/>
          <a:p>
            <a:r>
              <a:rPr lang="it-IT" sz="2000" dirty="0"/>
              <a:t>Dal graffietto che guarisce da solo alle necessità multidisciplinari della terapia intensiva</a:t>
            </a:r>
          </a:p>
        </p:txBody>
      </p:sp>
    </p:spTree>
    <p:extLst>
      <p:ext uri="{BB962C8B-B14F-4D97-AF65-F5344CB8AC3E}">
        <p14:creationId xmlns:p14="http://schemas.microsoft.com/office/powerpoint/2010/main" val="287147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AB68AD-538B-5F8D-4E4B-27C2DC5785B0}"/>
              </a:ext>
            </a:extLst>
          </p:cNvPr>
          <p:cNvSpPr txBox="1"/>
          <p:nvPr/>
        </p:nvSpPr>
        <p:spPr>
          <a:xfrm>
            <a:off x="508054" y="492556"/>
            <a:ext cx="6321371" cy="4832092"/>
          </a:xfrm>
          <a:prstGeom prst="rect">
            <a:avLst/>
          </a:prstGeom>
          <a:noFill/>
        </p:spPr>
        <p:txBody>
          <a:bodyPr wrap="square" rtlCol="0">
            <a:spAutoFit/>
          </a:bodyPr>
          <a:lstStyle/>
          <a:p>
            <a:r>
              <a:rPr lang="it-IT" sz="2200" b="1" dirty="0"/>
              <a:t>Tipo di danno e sua estensione</a:t>
            </a:r>
          </a:p>
          <a:p>
            <a:pPr marL="285750" indent="-285750">
              <a:buFontTx/>
              <a:buChar char="-"/>
            </a:pPr>
            <a:r>
              <a:rPr lang="it-IT" sz="2200" dirty="0"/>
              <a:t>Ferita</a:t>
            </a:r>
          </a:p>
          <a:p>
            <a:pPr marL="285750" indent="-285750">
              <a:buFontTx/>
              <a:buChar char="-"/>
            </a:pPr>
            <a:r>
              <a:rPr lang="it-IT" sz="2200" dirty="0"/>
              <a:t>Ustione da caldo, da freddo</a:t>
            </a:r>
          </a:p>
          <a:p>
            <a:pPr marL="285750" indent="-285750">
              <a:buFontTx/>
              <a:buChar char="-"/>
            </a:pPr>
            <a:r>
              <a:rPr lang="it-IT" sz="2200" dirty="0"/>
              <a:t>Ischemia/infarto</a:t>
            </a:r>
          </a:p>
          <a:p>
            <a:pPr marL="285750" indent="-285750">
              <a:buFontTx/>
              <a:buChar char="-"/>
            </a:pPr>
            <a:r>
              <a:rPr lang="it-IT" sz="2200" dirty="0"/>
              <a:t>Infezione</a:t>
            </a:r>
          </a:p>
          <a:p>
            <a:endParaRPr lang="it-IT" sz="2200" dirty="0"/>
          </a:p>
          <a:p>
            <a:r>
              <a:rPr lang="it-IT" sz="2200" b="1" dirty="0"/>
              <a:t>Tipo di tessuto</a:t>
            </a:r>
          </a:p>
          <a:p>
            <a:pPr marL="285750" indent="-285750">
              <a:buFontTx/>
              <a:buChar char="-"/>
            </a:pPr>
            <a:r>
              <a:rPr lang="it-IT" sz="2200" dirty="0"/>
              <a:t>Cute</a:t>
            </a:r>
          </a:p>
          <a:p>
            <a:pPr marL="285750" indent="-285750">
              <a:buFontTx/>
              <a:buChar char="-"/>
            </a:pPr>
            <a:r>
              <a:rPr lang="it-IT" sz="2200" dirty="0"/>
              <a:t>Mucose digerenti</a:t>
            </a:r>
          </a:p>
          <a:p>
            <a:pPr marL="285750" indent="-285750">
              <a:buFontTx/>
              <a:buChar char="-"/>
            </a:pPr>
            <a:r>
              <a:rPr lang="it-IT" sz="2200" dirty="0"/>
              <a:t>Mucose respiratorie</a:t>
            </a:r>
          </a:p>
          <a:p>
            <a:pPr marL="285750" indent="-285750">
              <a:buFontTx/>
              <a:buChar char="-"/>
            </a:pPr>
            <a:r>
              <a:rPr lang="it-IT" sz="2200" dirty="0"/>
              <a:t>Organi interni</a:t>
            </a:r>
          </a:p>
          <a:p>
            <a:pPr marL="285750" indent="-285750">
              <a:buFontTx/>
              <a:buChar char="-"/>
            </a:pPr>
            <a:r>
              <a:rPr lang="it-IT" sz="2200" dirty="0"/>
              <a:t>Tessuti labili e stabili con capacità rigenerative</a:t>
            </a:r>
          </a:p>
          <a:p>
            <a:endParaRPr lang="it-IT" sz="2200" dirty="0"/>
          </a:p>
          <a:p>
            <a:r>
              <a:rPr lang="it-IT" sz="2200" dirty="0"/>
              <a:t>Adattamenti naturali e loro modulazione terapeutica</a:t>
            </a:r>
          </a:p>
        </p:txBody>
      </p:sp>
    </p:spTree>
    <p:extLst>
      <p:ext uri="{BB962C8B-B14F-4D97-AF65-F5344CB8AC3E}">
        <p14:creationId xmlns:p14="http://schemas.microsoft.com/office/powerpoint/2010/main" val="95407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B6275C-16BB-C4A1-0553-7D96EF7B1EBA}"/>
              </a:ext>
            </a:extLst>
          </p:cNvPr>
          <p:cNvSpPr txBox="1"/>
          <p:nvPr/>
        </p:nvSpPr>
        <p:spPr>
          <a:xfrm>
            <a:off x="640845" y="1113703"/>
            <a:ext cx="7562923" cy="1631216"/>
          </a:xfrm>
          <a:prstGeom prst="rect">
            <a:avLst/>
          </a:prstGeom>
          <a:noFill/>
        </p:spPr>
        <p:txBody>
          <a:bodyPr wrap="square">
            <a:spAutoFit/>
          </a:bodyPr>
          <a:lstStyle/>
          <a:p>
            <a:r>
              <a:rPr lang="en-US" sz="2000" b="1" dirty="0" err="1"/>
              <a:t>Profondità</a:t>
            </a:r>
            <a:r>
              <a:rPr lang="en-US" sz="2000" b="1" dirty="0"/>
              <a:t> di </a:t>
            </a:r>
            <a:r>
              <a:rPr lang="en-US" sz="2000" b="1" dirty="0" err="1"/>
              <a:t>interessamento</a:t>
            </a:r>
            <a:endParaRPr lang="en-US" sz="2000" b="1" dirty="0"/>
          </a:p>
          <a:p>
            <a:pPr marL="285750" indent="-285750">
              <a:buFont typeface="Arial" panose="020B0604020202020204" pitchFamily="34" charset="0"/>
              <a:buChar char="•"/>
            </a:pPr>
            <a:r>
              <a:rPr lang="en-US" sz="2000" dirty="0"/>
              <a:t>Primo </a:t>
            </a:r>
            <a:r>
              <a:rPr lang="en-US" sz="2000" dirty="0" err="1"/>
              <a:t>grado</a:t>
            </a:r>
            <a:r>
              <a:rPr lang="en-US" sz="2000" dirty="0"/>
              <a:t>: </a:t>
            </a:r>
            <a:r>
              <a:rPr lang="en-US" sz="2000" b="1" dirty="0" err="1"/>
              <a:t>eritema</a:t>
            </a:r>
            <a:endParaRPr lang="en-US" sz="2000" b="1" dirty="0"/>
          </a:p>
          <a:p>
            <a:pPr marL="285750" indent="-285750">
              <a:buFont typeface="Arial" panose="020B0604020202020204" pitchFamily="34" charset="0"/>
              <a:buChar char="•"/>
            </a:pPr>
            <a:r>
              <a:rPr lang="en-US" sz="2000" dirty="0"/>
              <a:t>Secondo </a:t>
            </a:r>
            <a:r>
              <a:rPr lang="en-US" sz="2000" dirty="0" err="1"/>
              <a:t>grado</a:t>
            </a:r>
            <a:r>
              <a:rPr lang="en-US" sz="2000" dirty="0"/>
              <a:t>: </a:t>
            </a:r>
            <a:r>
              <a:rPr lang="en-US" sz="2000" b="1" dirty="0" err="1"/>
              <a:t>bolla</a:t>
            </a:r>
            <a:r>
              <a:rPr lang="en-US" sz="2000" dirty="0"/>
              <a:t> (</a:t>
            </a:r>
            <a:r>
              <a:rPr lang="en-US" sz="2000" dirty="0" err="1"/>
              <a:t>flittene</a:t>
            </a:r>
            <a:r>
              <a:rPr lang="en-US" sz="2000" dirty="0"/>
              <a:t>) con </a:t>
            </a:r>
            <a:r>
              <a:rPr lang="en-US" sz="2000" dirty="0" err="1"/>
              <a:t>esito</a:t>
            </a:r>
            <a:r>
              <a:rPr lang="en-US" sz="2000" dirty="0"/>
              <a:t> in </a:t>
            </a:r>
            <a:r>
              <a:rPr lang="en-US" sz="2000" dirty="0" err="1"/>
              <a:t>ulcerazione</a:t>
            </a:r>
            <a:r>
              <a:rPr lang="en-US" sz="2000" dirty="0"/>
              <a:t> </a:t>
            </a:r>
            <a:r>
              <a:rPr lang="en-US" sz="2000" dirty="0" err="1"/>
              <a:t>superficiale</a:t>
            </a:r>
            <a:endParaRPr lang="en-US" sz="2000" dirty="0"/>
          </a:p>
          <a:p>
            <a:pPr marL="285750" indent="-285750">
              <a:buFont typeface="Arial" panose="020B0604020202020204" pitchFamily="34" charset="0"/>
              <a:buChar char="•"/>
            </a:pPr>
            <a:r>
              <a:rPr lang="en-US" sz="2000" dirty="0"/>
              <a:t>Terzo </a:t>
            </a:r>
            <a:r>
              <a:rPr lang="en-US" sz="2000" dirty="0" err="1"/>
              <a:t>grado</a:t>
            </a:r>
            <a:r>
              <a:rPr lang="en-US" sz="2000" dirty="0"/>
              <a:t>: </a:t>
            </a:r>
            <a:r>
              <a:rPr lang="en-US" sz="2000" dirty="0" err="1"/>
              <a:t>disorganizzazione</a:t>
            </a:r>
            <a:r>
              <a:rPr lang="en-US" sz="2000" dirty="0"/>
              <a:t> </a:t>
            </a:r>
            <a:r>
              <a:rPr lang="en-US" sz="2000" dirty="0" err="1"/>
              <a:t>tessutale</a:t>
            </a:r>
            <a:r>
              <a:rPr lang="en-US" sz="2000" dirty="0"/>
              <a:t> con </a:t>
            </a:r>
            <a:r>
              <a:rPr lang="en-US" sz="2000" dirty="0" err="1"/>
              <a:t>formazione</a:t>
            </a:r>
            <a:r>
              <a:rPr lang="en-US" sz="2000" dirty="0"/>
              <a:t> di </a:t>
            </a:r>
            <a:r>
              <a:rPr lang="en-US" sz="2000" b="1" dirty="0" err="1"/>
              <a:t>escare</a:t>
            </a:r>
            <a:r>
              <a:rPr lang="en-US" sz="2000" dirty="0"/>
              <a:t> (</a:t>
            </a:r>
            <a:r>
              <a:rPr lang="en-US" sz="2000" dirty="0" err="1"/>
              <a:t>tessuto</a:t>
            </a:r>
            <a:r>
              <a:rPr lang="en-US" sz="2000" dirty="0"/>
              <a:t> </a:t>
            </a:r>
            <a:r>
              <a:rPr lang="en-US" sz="2000" dirty="0" err="1"/>
              <a:t>necrotico</a:t>
            </a:r>
            <a:r>
              <a:rPr lang="en-US" sz="2000" dirty="0"/>
              <a:t> </a:t>
            </a:r>
            <a:r>
              <a:rPr lang="en-US" sz="2000" dirty="0" err="1"/>
              <a:t>che</a:t>
            </a:r>
            <a:r>
              <a:rPr lang="en-US" sz="2000" dirty="0"/>
              <a:t> </a:t>
            </a:r>
            <a:r>
              <a:rPr lang="en-US" sz="2000" dirty="0" err="1"/>
              <a:t>copre</a:t>
            </a:r>
            <a:r>
              <a:rPr lang="en-US" sz="2000" dirty="0"/>
              <a:t> </a:t>
            </a:r>
            <a:r>
              <a:rPr lang="en-US" sz="2000" dirty="0" err="1"/>
              <a:t>un’ulcerazione</a:t>
            </a:r>
            <a:r>
              <a:rPr lang="en-US" sz="2000" dirty="0"/>
              <a:t>)</a:t>
            </a:r>
            <a:endParaRPr lang="it-IT" sz="2000" dirty="0"/>
          </a:p>
        </p:txBody>
      </p:sp>
      <p:sp>
        <p:nvSpPr>
          <p:cNvPr id="4" name="Rectangle 2">
            <a:extLst>
              <a:ext uri="{FF2B5EF4-FFF2-40B4-BE49-F238E27FC236}">
                <a16:creationId xmlns:a16="http://schemas.microsoft.com/office/drawing/2014/main" id="{3968E202-DC64-3E1D-9B02-94516C4609EA}"/>
              </a:ext>
            </a:extLst>
          </p:cNvPr>
          <p:cNvSpPr txBox="1">
            <a:spLocks noChangeArrowheads="1"/>
          </p:cNvSpPr>
          <p:nvPr/>
        </p:nvSpPr>
        <p:spPr>
          <a:xfrm>
            <a:off x="2201862" y="246898"/>
            <a:ext cx="7788275" cy="765175"/>
          </a:xfrm>
          <a:prstGeom prst="rect">
            <a:avLst/>
          </a:prstGeom>
          <a:ln w="12700">
            <a:no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200" dirty="0">
                <a:latin typeface="Arial" panose="020B0604020202020204" pitchFamily="34" charset="0"/>
                <a:cs typeface="Arial" panose="020B0604020202020204" pitchFamily="34" charset="0"/>
              </a:rPr>
              <a:t>Il </a:t>
            </a:r>
            <a:r>
              <a:rPr lang="en-US" altLang="en-US" sz="4200" dirty="0" err="1">
                <a:latin typeface="Arial" panose="020B0604020202020204" pitchFamily="34" charset="0"/>
                <a:cs typeface="Arial" panose="020B0604020202020204" pitchFamily="34" charset="0"/>
              </a:rPr>
              <a:t>caso</a:t>
            </a:r>
            <a:r>
              <a:rPr lang="en-US" altLang="en-US" sz="4200" dirty="0">
                <a:latin typeface="Arial" panose="020B0604020202020204" pitchFamily="34" charset="0"/>
                <a:cs typeface="Arial" panose="020B0604020202020204" pitchFamily="34" charset="0"/>
              </a:rPr>
              <a:t> delle </a:t>
            </a:r>
            <a:r>
              <a:rPr lang="en-US" altLang="en-US" sz="4200" dirty="0" err="1">
                <a:latin typeface="Arial" panose="020B0604020202020204" pitchFamily="34" charset="0"/>
                <a:cs typeface="Arial" panose="020B0604020202020204" pitchFamily="34" charset="0"/>
              </a:rPr>
              <a:t>ustioni</a:t>
            </a:r>
            <a:endParaRPr lang="en-US" altLang="en-US" sz="4200" dirty="0">
              <a:latin typeface="Arial" panose="020B0604020202020204" pitchFamily="34" charset="0"/>
              <a:cs typeface="Arial" panose="020B0604020202020204" pitchFamily="34" charset="0"/>
            </a:endParaRPr>
          </a:p>
        </p:txBody>
      </p:sp>
      <p:pic>
        <p:nvPicPr>
          <p:cNvPr id="2050" name="Picture 2" descr="a medical illustration of the layers of normal skin and with first, second and third degree burns">
            <a:extLst>
              <a:ext uri="{FF2B5EF4-FFF2-40B4-BE49-F238E27FC236}">
                <a16:creationId xmlns:a16="http://schemas.microsoft.com/office/drawing/2014/main" id="{5C1B1FED-02CC-0A2B-9ABD-1AC30C6FE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39" y="2755664"/>
            <a:ext cx="6862430" cy="3855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126ACB-972D-E957-41E6-C89C86193F77}"/>
              </a:ext>
            </a:extLst>
          </p:cNvPr>
          <p:cNvSpPr txBox="1"/>
          <p:nvPr/>
        </p:nvSpPr>
        <p:spPr>
          <a:xfrm>
            <a:off x="8303379" y="1149866"/>
            <a:ext cx="3551068" cy="677108"/>
          </a:xfrm>
          <a:prstGeom prst="rect">
            <a:avLst/>
          </a:prstGeom>
          <a:noFill/>
        </p:spPr>
        <p:txBody>
          <a:bodyPr wrap="square" rtlCol="0">
            <a:spAutoFit/>
          </a:bodyPr>
          <a:lstStyle/>
          <a:p>
            <a:r>
              <a:rPr lang="it-IT" b="1" dirty="0"/>
              <a:t>Estensione</a:t>
            </a:r>
          </a:p>
          <a:p>
            <a:r>
              <a:rPr lang="it-IT" sz="2000" dirty="0"/>
              <a:t>TBSA</a:t>
            </a:r>
            <a:r>
              <a:rPr lang="it-IT" dirty="0"/>
              <a:t> (</a:t>
            </a:r>
            <a:r>
              <a:rPr lang="it-IT" dirty="0" err="1"/>
              <a:t>total</a:t>
            </a:r>
            <a:r>
              <a:rPr lang="it-IT" dirty="0"/>
              <a:t> body </a:t>
            </a:r>
            <a:r>
              <a:rPr lang="it-IT" dirty="0" err="1"/>
              <a:t>surface</a:t>
            </a:r>
            <a:r>
              <a:rPr lang="it-IT" dirty="0"/>
              <a:t> area %)</a:t>
            </a:r>
          </a:p>
        </p:txBody>
      </p:sp>
      <p:pic>
        <p:nvPicPr>
          <p:cNvPr id="2052" name="Picture 4" descr="Tipi di ustione e cura della ustioni">
            <a:extLst>
              <a:ext uri="{FF2B5EF4-FFF2-40B4-BE49-F238E27FC236}">
                <a16:creationId xmlns:a16="http://schemas.microsoft.com/office/drawing/2014/main" id="{C09AF463-FA22-F49D-AF10-5E2D2F8DE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980" y="1933990"/>
            <a:ext cx="3088314" cy="470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0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B83E2-9CAE-C597-E323-FC69518A59F2}"/>
              </a:ext>
            </a:extLst>
          </p:cNvPr>
          <p:cNvSpPr txBox="1"/>
          <p:nvPr/>
        </p:nvSpPr>
        <p:spPr>
          <a:xfrm>
            <a:off x="462285" y="428178"/>
            <a:ext cx="11267430" cy="5632311"/>
          </a:xfrm>
          <a:prstGeom prst="rect">
            <a:avLst/>
          </a:prstGeom>
          <a:noFill/>
        </p:spPr>
        <p:txBody>
          <a:bodyPr wrap="square">
            <a:spAutoFit/>
          </a:bodyPr>
          <a:lstStyle/>
          <a:p>
            <a:r>
              <a:rPr lang="it-IT" sz="2400" b="1" i="0" dirty="0">
                <a:solidFill>
                  <a:srgbClr val="0E0E0E"/>
                </a:solidFill>
                <a:effectLst/>
              </a:rPr>
              <a:t>Quando mi ustiono un dito, posso poi bucare la bolla che mi fa male?</a:t>
            </a:r>
          </a:p>
          <a:p>
            <a:endParaRPr lang="it-IT" sz="2400" dirty="0">
              <a:solidFill>
                <a:srgbClr val="0E0E0E"/>
              </a:solidFill>
            </a:endParaRPr>
          </a:p>
          <a:p>
            <a:pPr marL="342900" indent="-342900">
              <a:buFont typeface="Wingdings" panose="05000000000000000000" pitchFamily="2" charset="2"/>
              <a:buChar char="q"/>
            </a:pPr>
            <a:r>
              <a:rPr lang="it-IT" sz="2400" dirty="0"/>
              <a:t>No, non è consigliato bucare la bolla formata dopo un'ustione di II grado, poiché essa funge da barriera protettiva naturale contro le infezioni, favorendo la guarigione. </a:t>
            </a:r>
          </a:p>
          <a:p>
            <a:pPr marL="342900" indent="-342900">
              <a:buFont typeface="Wingdings" panose="05000000000000000000" pitchFamily="2" charset="2"/>
              <a:buChar char="q"/>
            </a:pPr>
            <a:endParaRPr lang="it-IT" sz="2400" dirty="0"/>
          </a:p>
          <a:p>
            <a:pPr marL="342900" indent="-342900">
              <a:buFont typeface="Wingdings" panose="05000000000000000000" pitchFamily="2" charset="2"/>
              <a:buChar char="q"/>
            </a:pPr>
            <a:r>
              <a:rPr lang="it-IT" sz="2400" dirty="0"/>
              <a:t>Sì, ma subito per alleviare il dolore, usando un ago pulito da casa; poi taglia con forbici pulite il soffitto della bolla in modo da lasciare guarire la parte sottostante all’aria. </a:t>
            </a:r>
          </a:p>
          <a:p>
            <a:pPr marL="342900" indent="-342900">
              <a:buFont typeface="Wingdings" panose="05000000000000000000" pitchFamily="2" charset="2"/>
              <a:buChar char="q"/>
            </a:pPr>
            <a:endParaRPr lang="it-IT" sz="2400" dirty="0"/>
          </a:p>
          <a:p>
            <a:pPr marL="342900" indent="-342900">
              <a:buFont typeface="Wingdings" panose="05000000000000000000" pitchFamily="2" charset="2"/>
              <a:buChar char="q"/>
            </a:pPr>
            <a:r>
              <a:rPr lang="it-IT" sz="2400" dirty="0"/>
              <a:t>Dipende dalla dimensione: se la bolla è grande bucala con forbici sterilizzate, altrimenti lasciala. In entrambi i casi, metti una crema antibiotica da banco e copri con cerotto adesivo. Controlla se diventa rossa dopo 24 ore.​</a:t>
            </a:r>
          </a:p>
          <a:p>
            <a:endParaRPr lang="it-IT" sz="2400" dirty="0"/>
          </a:p>
          <a:p>
            <a:pPr marL="342900" indent="-342900">
              <a:buFont typeface="Wingdings" panose="05000000000000000000" pitchFamily="2" charset="2"/>
              <a:buChar char="q"/>
            </a:pPr>
            <a:r>
              <a:rPr lang="it-IT" sz="2400" dirty="0"/>
              <a:t>Assolutamente sì, bucare la bolla è il primo passo per far drenare il siero e prevenire ascessi. Usa acqua ossigenata per disinfettare il foro e applica garza con pomata al miele per accelerare la cicatrizzazione.</a:t>
            </a:r>
          </a:p>
        </p:txBody>
      </p:sp>
    </p:spTree>
    <p:extLst>
      <p:ext uri="{BB962C8B-B14F-4D97-AF65-F5344CB8AC3E}">
        <p14:creationId xmlns:p14="http://schemas.microsoft.com/office/powerpoint/2010/main" val="142255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4A910F-4904-B60E-CA00-A1075252D952}"/>
              </a:ext>
            </a:extLst>
          </p:cNvPr>
          <p:cNvSpPr txBox="1"/>
          <p:nvPr/>
        </p:nvSpPr>
        <p:spPr>
          <a:xfrm>
            <a:off x="509621" y="878146"/>
            <a:ext cx="11439458" cy="5632311"/>
          </a:xfrm>
          <a:prstGeom prst="rect">
            <a:avLst/>
          </a:prstGeom>
          <a:noFill/>
        </p:spPr>
        <p:txBody>
          <a:bodyPr wrap="square">
            <a:spAutoFit/>
          </a:bodyPr>
          <a:lstStyle/>
          <a:p>
            <a:pPr algn="l">
              <a:buNone/>
            </a:pPr>
            <a:r>
              <a:rPr lang="it-IT" sz="2000" b="1" i="0" dirty="0">
                <a:effectLst/>
              </a:rPr>
              <a:t>Danno Tessutale Diretto</a:t>
            </a:r>
          </a:p>
          <a:p>
            <a:pPr marL="342900" indent="-342900" algn="l">
              <a:buFont typeface="Arial" panose="020B0604020202020204" pitchFamily="34" charset="0"/>
              <a:buChar char="•"/>
            </a:pPr>
            <a:r>
              <a:rPr lang="it-IT" b="1" i="0" dirty="0">
                <a:effectLst/>
              </a:rPr>
              <a:t>Denaturazione proteica</a:t>
            </a:r>
            <a:r>
              <a:rPr lang="it-IT" b="0" i="0" dirty="0">
                <a:effectLst/>
              </a:rPr>
              <a:t> - Necrosi coagulativa per calore, </a:t>
            </a:r>
            <a:r>
              <a:rPr lang="it-IT" i="0" dirty="0">
                <a:effectLst/>
              </a:rPr>
              <a:t>distruzione della barriera e p</a:t>
            </a:r>
            <a:r>
              <a:rPr lang="it-IT" b="0" i="0" dirty="0">
                <a:effectLst/>
              </a:rPr>
              <a:t>erdita di integrità cutanea</a:t>
            </a:r>
          </a:p>
          <a:p>
            <a:pPr marL="342900" indent="-342900" algn="l">
              <a:buFont typeface="Arial" panose="020B0604020202020204" pitchFamily="34" charset="0"/>
              <a:buChar char="•"/>
            </a:pPr>
            <a:r>
              <a:rPr lang="it-IT" b="1" i="0" dirty="0">
                <a:effectLst/>
              </a:rPr>
              <a:t>Zone di tessuto necrotico</a:t>
            </a:r>
            <a:r>
              <a:rPr lang="it-IT" b="0" i="0" dirty="0">
                <a:effectLst/>
              </a:rPr>
              <a:t> e zone di stasi </a:t>
            </a:r>
            <a:r>
              <a:rPr lang="it-IT" b="0" i="0" dirty="0" err="1">
                <a:effectLst/>
              </a:rPr>
              <a:t>perilesionale</a:t>
            </a:r>
            <a:r>
              <a:rPr lang="it-IT" b="0" i="0" dirty="0">
                <a:effectLst/>
              </a:rPr>
              <a:t> - </a:t>
            </a:r>
            <a:r>
              <a:rPr lang="it-IT" b="1" i="0" dirty="0">
                <a:effectLst/>
              </a:rPr>
              <a:t>Escare</a:t>
            </a:r>
            <a:r>
              <a:rPr lang="it-IT" b="0" i="0" dirty="0">
                <a:effectLst/>
              </a:rPr>
              <a:t> con danno progressivo</a:t>
            </a:r>
          </a:p>
          <a:p>
            <a:pPr algn="l">
              <a:buFont typeface="Arial" panose="020B0604020202020204" pitchFamily="34" charset="0"/>
              <a:buChar char="•"/>
            </a:pPr>
            <a:endParaRPr lang="it-IT" sz="2000" dirty="0"/>
          </a:p>
          <a:p>
            <a:r>
              <a:rPr lang="it-IT" sz="2000" b="1" dirty="0"/>
              <a:t>Perdita Massiccia di Liquidi</a:t>
            </a:r>
          </a:p>
          <a:p>
            <a:pPr marL="342900" indent="-342900">
              <a:buFont typeface="Arial" panose="020B0604020202020204" pitchFamily="34" charset="0"/>
              <a:buChar char="•"/>
            </a:pPr>
            <a:r>
              <a:rPr lang="it-IT" b="1" dirty="0"/>
              <a:t>Edema locale e sistemico</a:t>
            </a:r>
            <a:r>
              <a:rPr lang="it-IT" dirty="0"/>
              <a:t> - In tessuti ustionati e non ustionati (aumentata permeabilità vasale)</a:t>
            </a:r>
          </a:p>
          <a:p>
            <a:pPr marL="342900" indent="-342900">
              <a:buFont typeface="Arial" panose="020B0604020202020204" pitchFamily="34" charset="0"/>
              <a:buChar char="•"/>
            </a:pPr>
            <a:r>
              <a:rPr lang="it-IT" b="1" dirty="0"/>
              <a:t>Perdita di proteine e liquidi </a:t>
            </a:r>
            <a:r>
              <a:rPr lang="it-IT" dirty="0"/>
              <a:t>- </a:t>
            </a:r>
            <a:r>
              <a:rPr lang="it-IT" dirty="0" err="1"/>
              <a:t>Ipoprotidemia</a:t>
            </a:r>
            <a:r>
              <a:rPr lang="it-IT" dirty="0"/>
              <a:t> grave, </a:t>
            </a:r>
            <a:r>
              <a:rPr lang="it-IT" dirty="0" err="1"/>
              <a:t>Emoconcentrazione</a:t>
            </a:r>
            <a:r>
              <a:rPr lang="it-IT" dirty="0"/>
              <a:t> (↑ ematocrito)</a:t>
            </a:r>
          </a:p>
          <a:p>
            <a:pPr algn="l">
              <a:buFont typeface="Arial" panose="020B0604020202020204" pitchFamily="34" charset="0"/>
              <a:buChar char="•"/>
            </a:pPr>
            <a:endParaRPr lang="it-IT" sz="2000" b="0" i="0" dirty="0">
              <a:effectLst/>
            </a:endParaRPr>
          </a:p>
          <a:p>
            <a:r>
              <a:rPr lang="it-IT" sz="2000" b="1" dirty="0"/>
              <a:t>Squilibri Chimici</a:t>
            </a:r>
          </a:p>
          <a:p>
            <a:pPr marL="342900" indent="-342900">
              <a:buFont typeface="Arial" panose="020B0604020202020204" pitchFamily="34" charset="0"/>
              <a:buChar char="•"/>
            </a:pPr>
            <a:r>
              <a:rPr lang="it-IT" b="1" dirty="0" err="1"/>
              <a:t>Ipokaliemia</a:t>
            </a:r>
            <a:r>
              <a:rPr lang="it-IT" b="1" dirty="0"/>
              <a:t>, </a:t>
            </a:r>
            <a:r>
              <a:rPr lang="it-IT" b="1" dirty="0" err="1"/>
              <a:t>ipomagnesiemia</a:t>
            </a:r>
            <a:r>
              <a:rPr lang="it-IT" b="1" dirty="0"/>
              <a:t>, ipofosfatemia (perdite e diluizione)</a:t>
            </a:r>
            <a:endParaRPr lang="it-IT" dirty="0"/>
          </a:p>
          <a:p>
            <a:pPr marL="342900" indent="-342900">
              <a:buFont typeface="Arial" panose="020B0604020202020204" pitchFamily="34" charset="0"/>
              <a:buChar char="•"/>
            </a:pPr>
            <a:r>
              <a:rPr lang="it-IT" b="1" dirty="0"/>
              <a:t>Acidosi metabolica</a:t>
            </a:r>
            <a:r>
              <a:rPr lang="it-IT" dirty="0"/>
              <a:t> - Conseguenza dell'ipossia tissutale</a:t>
            </a:r>
          </a:p>
          <a:p>
            <a:pPr marL="342900" indent="-342900">
              <a:buFont typeface="Arial" panose="020B0604020202020204" pitchFamily="34" charset="0"/>
              <a:buChar char="•"/>
            </a:pPr>
            <a:r>
              <a:rPr lang="it-IT" b="1" dirty="0"/>
              <a:t>Rabdomiolisi/emolisi</a:t>
            </a:r>
            <a:r>
              <a:rPr lang="it-IT" dirty="0"/>
              <a:t> - In ustioni profonde, con rilascio di mioglobina</a:t>
            </a:r>
          </a:p>
          <a:p>
            <a:endParaRPr lang="it-IT" sz="2000" b="1" dirty="0"/>
          </a:p>
          <a:p>
            <a:r>
              <a:rPr lang="it-IT" sz="2000" b="1" dirty="0"/>
              <a:t>Attivazione Coagulativa</a:t>
            </a:r>
          </a:p>
          <a:p>
            <a:pPr marL="342900" indent="-342900">
              <a:buFont typeface="Arial" panose="020B0604020202020204" pitchFamily="34" charset="0"/>
              <a:buChar char="•"/>
            </a:pPr>
            <a:r>
              <a:rPr lang="it-IT" dirty="0"/>
              <a:t>Trombosi e coagulazione intravascolare disseminata, coagulopatia indotta da trauma</a:t>
            </a:r>
          </a:p>
          <a:p>
            <a:pPr marL="342900" indent="-342900">
              <a:buFont typeface="Arial" panose="020B0604020202020204" pitchFamily="34" charset="0"/>
              <a:buChar char="•"/>
            </a:pPr>
            <a:r>
              <a:rPr lang="it-IT" b="1" dirty="0"/>
              <a:t>Aggregazione piastrinica</a:t>
            </a:r>
            <a:r>
              <a:rPr lang="it-IT" dirty="0"/>
              <a:t> - Risposta a danno vascolare</a:t>
            </a:r>
          </a:p>
          <a:p>
            <a:endParaRPr lang="it-IT" sz="2000" b="1" dirty="0"/>
          </a:p>
          <a:p>
            <a:r>
              <a:rPr lang="it-IT" sz="2000" b="1" dirty="0"/>
              <a:t>Cascata Infiammatoria Sistemica</a:t>
            </a:r>
          </a:p>
          <a:p>
            <a:pPr marL="342900" indent="-342900">
              <a:buFont typeface="Arial" panose="020B0604020202020204" pitchFamily="34" charset="0"/>
              <a:buChar char="•"/>
            </a:pPr>
            <a:r>
              <a:rPr lang="it-IT" dirty="0"/>
              <a:t>Rilascio massivo di mediatori infiammatori (</a:t>
            </a:r>
            <a:r>
              <a:rPr lang="it-IT" b="1" dirty="0"/>
              <a:t>TNF-α, IL-1β, IL-6, PAF, prostaglandine)</a:t>
            </a:r>
          </a:p>
        </p:txBody>
      </p:sp>
      <p:sp>
        <p:nvSpPr>
          <p:cNvPr id="2" name="TextBox 1">
            <a:extLst>
              <a:ext uri="{FF2B5EF4-FFF2-40B4-BE49-F238E27FC236}">
                <a16:creationId xmlns:a16="http://schemas.microsoft.com/office/drawing/2014/main" id="{56D97C33-5C61-79AB-4FF3-88B790E47A9A}"/>
              </a:ext>
            </a:extLst>
          </p:cNvPr>
          <p:cNvSpPr txBox="1"/>
          <p:nvPr/>
        </p:nvSpPr>
        <p:spPr>
          <a:xfrm>
            <a:off x="428625" y="238125"/>
            <a:ext cx="6286500" cy="461665"/>
          </a:xfrm>
          <a:prstGeom prst="rect">
            <a:avLst/>
          </a:prstGeom>
          <a:noFill/>
        </p:spPr>
        <p:txBody>
          <a:bodyPr wrap="square" rtlCol="0">
            <a:spAutoFit/>
          </a:bodyPr>
          <a:lstStyle/>
          <a:p>
            <a:r>
              <a:rPr lang="it-IT" sz="2400" b="1" dirty="0">
                <a:solidFill>
                  <a:srgbClr val="0070C0"/>
                </a:solidFill>
              </a:rPr>
              <a:t>Il danno nelle ustioni</a:t>
            </a:r>
          </a:p>
        </p:txBody>
      </p:sp>
    </p:spTree>
    <p:extLst>
      <p:ext uri="{BB962C8B-B14F-4D97-AF65-F5344CB8AC3E}">
        <p14:creationId xmlns:p14="http://schemas.microsoft.com/office/powerpoint/2010/main" val="50888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55B749-5A6F-DA9F-4809-C15CCF94B27C}"/>
              </a:ext>
            </a:extLst>
          </p:cNvPr>
          <p:cNvSpPr txBox="1"/>
          <p:nvPr/>
        </p:nvSpPr>
        <p:spPr>
          <a:xfrm>
            <a:off x="1619250" y="1272078"/>
            <a:ext cx="8953500" cy="3785652"/>
          </a:xfrm>
          <a:prstGeom prst="rect">
            <a:avLst/>
          </a:prstGeom>
          <a:noFill/>
        </p:spPr>
        <p:txBody>
          <a:bodyPr wrap="square">
            <a:spAutoFit/>
          </a:bodyPr>
          <a:lstStyle/>
          <a:p>
            <a:pPr algn="ctr">
              <a:buNone/>
            </a:pPr>
            <a:r>
              <a:rPr lang="it-IT" sz="2400" b="1" i="0" dirty="0">
                <a:effectLst/>
                <a:latin typeface="Arial" panose="020B0604020202020204" pitchFamily="34" charset="0"/>
              </a:rPr>
              <a:t>BURN SHOCK</a:t>
            </a:r>
          </a:p>
          <a:p>
            <a:pPr algn="ctr">
              <a:buNone/>
            </a:pPr>
            <a:endParaRPr lang="it-IT" sz="2400" b="0" i="0" dirty="0">
              <a:effectLst/>
              <a:latin typeface="Arial" panose="020B0604020202020204" pitchFamily="34" charset="0"/>
            </a:endParaRPr>
          </a:p>
          <a:p>
            <a:pPr marL="342900" indent="-342900" algn="l">
              <a:buFont typeface="Arial" panose="020B0604020202020204" pitchFamily="34" charset="0"/>
              <a:buChar char="•"/>
            </a:pPr>
            <a:r>
              <a:rPr lang="it-IT" sz="2400" b="1" i="0" dirty="0">
                <a:effectLst/>
                <a:latin typeface="Arial" panose="020B0604020202020204" pitchFamily="34" charset="0"/>
              </a:rPr>
              <a:t>Ipovolemia non responsiva</a:t>
            </a:r>
            <a:r>
              <a:rPr lang="it-IT" sz="2400" b="0" i="0" dirty="0">
                <a:effectLst/>
                <a:latin typeface="Arial" panose="020B0604020202020204" pitchFamily="34" charset="0"/>
              </a:rPr>
              <a:t> ai soli fluidi iniziali</a:t>
            </a:r>
          </a:p>
          <a:p>
            <a:pPr marL="342900" indent="-342900" algn="l">
              <a:buFont typeface="Arial" panose="020B0604020202020204" pitchFamily="34" charset="0"/>
              <a:buChar char="•"/>
            </a:pPr>
            <a:r>
              <a:rPr lang="it-IT" sz="2400" b="1" i="0" dirty="0">
                <a:effectLst/>
                <a:latin typeface="Arial" panose="020B0604020202020204" pitchFamily="34" charset="0"/>
              </a:rPr>
              <a:t>Ipoperfusione d'organo</a:t>
            </a:r>
            <a:r>
              <a:rPr lang="it-IT" sz="2400" b="0" i="0" dirty="0">
                <a:effectLst/>
                <a:latin typeface="Arial" panose="020B0604020202020204" pitchFamily="34" charset="0"/>
              </a:rPr>
              <a:t> - Insufficienza multiorgano</a:t>
            </a:r>
          </a:p>
          <a:p>
            <a:pPr marL="342900" indent="-342900" algn="l">
              <a:buFont typeface="Arial" panose="020B0604020202020204" pitchFamily="34" charset="0"/>
              <a:buChar char="•"/>
            </a:pPr>
            <a:r>
              <a:rPr lang="it-IT" sz="2400" b="1" dirty="0">
                <a:latin typeface="Arial" panose="020B0604020202020204" pitchFamily="34" charset="0"/>
              </a:rPr>
              <a:t>Insufficienza</a:t>
            </a:r>
            <a:r>
              <a:rPr lang="it-IT" sz="2400" b="1" i="0" dirty="0">
                <a:effectLst/>
                <a:latin typeface="Arial" panose="020B0604020202020204" pitchFamily="34" charset="0"/>
              </a:rPr>
              <a:t> circolatoria</a:t>
            </a:r>
            <a:r>
              <a:rPr lang="it-IT" sz="2400" b="0" i="0" dirty="0">
                <a:effectLst/>
                <a:latin typeface="Arial" panose="020B0604020202020204" pitchFamily="34" charset="0"/>
              </a:rPr>
              <a:t> nonostante rianimazione</a:t>
            </a:r>
          </a:p>
          <a:p>
            <a:pPr marL="342900" indent="-342900" algn="l">
              <a:buFont typeface="Arial" panose="020B0604020202020204" pitchFamily="34" charset="0"/>
              <a:buChar char="•"/>
            </a:pPr>
            <a:endParaRPr lang="it-IT" sz="2400" dirty="0">
              <a:latin typeface="Arial" panose="020B0604020202020204" pitchFamily="34" charset="0"/>
            </a:endParaRPr>
          </a:p>
          <a:p>
            <a:r>
              <a:rPr lang="it-IT" sz="2400" dirty="0">
                <a:latin typeface="Arial" panose="020B0604020202020204" pitchFamily="34" charset="0"/>
              </a:rPr>
              <a:t>Disfunzione dell'immunità innata e adattativa</a:t>
            </a:r>
          </a:p>
          <a:p>
            <a:pPr marL="342900" indent="-342900">
              <a:buFont typeface="Arial" panose="020B0604020202020204" pitchFamily="34" charset="0"/>
              <a:buChar char="•"/>
            </a:pPr>
            <a:r>
              <a:rPr lang="it-IT" sz="2400" b="1" dirty="0">
                <a:latin typeface="Arial" panose="020B0604020202020204" pitchFamily="34" charset="0"/>
              </a:rPr>
              <a:t>↓ Funzione fagocitica leucocitaria</a:t>
            </a:r>
            <a:endParaRPr lang="it-IT" sz="2400" dirty="0">
              <a:latin typeface="Arial" panose="020B0604020202020204" pitchFamily="34" charset="0"/>
            </a:endParaRPr>
          </a:p>
          <a:p>
            <a:pPr marL="342900" indent="-342900">
              <a:buFont typeface="Arial" panose="020B0604020202020204" pitchFamily="34" charset="0"/>
              <a:buChar char="•"/>
            </a:pPr>
            <a:r>
              <a:rPr lang="it-IT" sz="2400" b="1" dirty="0">
                <a:latin typeface="Arial" panose="020B0604020202020204" pitchFamily="34" charset="0"/>
              </a:rPr>
              <a:t>Invasione batterica</a:t>
            </a:r>
            <a:r>
              <a:rPr lang="it-IT" sz="2400" dirty="0">
                <a:latin typeface="Arial" panose="020B0604020202020204" pitchFamily="34" charset="0"/>
              </a:rPr>
              <a:t> - Pseudomonas, </a:t>
            </a:r>
            <a:r>
              <a:rPr lang="it-IT" sz="2400" dirty="0" err="1">
                <a:latin typeface="Arial" panose="020B0604020202020204" pitchFamily="34" charset="0"/>
              </a:rPr>
              <a:t>Staphylococcus</a:t>
            </a:r>
            <a:r>
              <a:rPr lang="it-IT" sz="2400" dirty="0">
                <a:latin typeface="Arial" panose="020B0604020202020204" pitchFamily="34" charset="0"/>
              </a:rPr>
              <a:t>, funghi</a:t>
            </a:r>
          </a:p>
          <a:p>
            <a:pPr marL="342900" indent="-342900">
              <a:buFont typeface="Arial" panose="020B0604020202020204" pitchFamily="34" charset="0"/>
              <a:buChar char="•"/>
            </a:pPr>
            <a:r>
              <a:rPr lang="it-IT" sz="2400" b="1" dirty="0">
                <a:latin typeface="Arial" panose="020B0604020202020204" pitchFamily="34" charset="0"/>
              </a:rPr>
              <a:t>Sepsi post-ustione</a:t>
            </a:r>
            <a:r>
              <a:rPr lang="it-IT" sz="2400" dirty="0">
                <a:latin typeface="Arial" panose="020B0604020202020204" pitchFamily="34" charset="0"/>
              </a:rPr>
              <a:t> - Complicanza finale devastante</a:t>
            </a:r>
          </a:p>
        </p:txBody>
      </p:sp>
    </p:spTree>
    <p:extLst>
      <p:ext uri="{BB962C8B-B14F-4D97-AF65-F5344CB8AC3E}">
        <p14:creationId xmlns:p14="http://schemas.microsoft.com/office/powerpoint/2010/main" val="1572860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3421</TotalTime>
  <Words>3579</Words>
  <Application>Microsoft Office PowerPoint</Application>
  <PresentationFormat>Widescreen</PresentationFormat>
  <Paragraphs>360</Paragraphs>
  <Slides>38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fkGrotesk</vt:lpstr>
      <vt:lpstr>fkGroteskNeue</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Riparazione del danno tissutale</vt:lpstr>
      <vt:lpstr>Rigenerazione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 Tommasini</dc:creator>
  <cp:lastModifiedBy>Alberto Tommasini</cp:lastModifiedBy>
  <cp:revision>101</cp:revision>
  <dcterms:created xsi:type="dcterms:W3CDTF">2021-01-24T09:29:02Z</dcterms:created>
  <dcterms:modified xsi:type="dcterms:W3CDTF">2026-03-07T09:17:40Z</dcterms:modified>
</cp:coreProperties>
</file>