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48" r:id="rId2"/>
    <p:sldId id="1144" r:id="rId3"/>
    <p:sldId id="1101" r:id="rId4"/>
    <p:sldId id="1185" r:id="rId5"/>
    <p:sldId id="1074" r:id="rId6"/>
    <p:sldId id="1076" r:id="rId7"/>
    <p:sldId id="1186" r:id="rId8"/>
    <p:sldId id="1100" r:id="rId9"/>
    <p:sldId id="1073" r:id="rId10"/>
    <p:sldId id="1103" r:id="rId11"/>
    <p:sldId id="1077" r:id="rId12"/>
    <p:sldId id="1078" r:id="rId13"/>
    <p:sldId id="1146" r:id="rId14"/>
    <p:sldId id="1058" r:id="rId15"/>
    <p:sldId id="1059" r:id="rId16"/>
    <p:sldId id="1061" r:id="rId17"/>
    <p:sldId id="1062" r:id="rId18"/>
    <p:sldId id="1064" r:id="rId19"/>
    <p:sldId id="1063" r:id="rId20"/>
    <p:sldId id="929" r:id="rId21"/>
    <p:sldId id="1136" r:id="rId22"/>
    <p:sldId id="1066" r:id="rId23"/>
    <p:sldId id="1065" r:id="rId24"/>
    <p:sldId id="1067" r:id="rId25"/>
    <p:sldId id="1137" r:id="rId26"/>
    <p:sldId id="1138" r:id="rId27"/>
    <p:sldId id="1139" r:id="rId28"/>
    <p:sldId id="1187" r:id="rId29"/>
    <p:sldId id="1188" r:id="rId30"/>
    <p:sldId id="1088" r:id="rId31"/>
    <p:sldId id="1091" r:id="rId32"/>
    <p:sldId id="1092" r:id="rId33"/>
    <p:sldId id="1094" r:id="rId34"/>
    <p:sldId id="1190" r:id="rId35"/>
    <p:sldId id="1141" r:id="rId36"/>
    <p:sldId id="1149" r:id="rId37"/>
    <p:sldId id="1189" r:id="rId38"/>
    <p:sldId id="1105" r:id="rId39"/>
    <p:sldId id="1106" r:id="rId40"/>
    <p:sldId id="1107" r:id="rId41"/>
    <p:sldId id="11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o Tommasini" initials="AT" lastIdx="2" clrIdx="0">
    <p:extLst>
      <p:ext uri="{19B8F6BF-5375-455C-9EA6-DF929625EA0E}">
        <p15:presenceInfo xmlns:p15="http://schemas.microsoft.com/office/powerpoint/2012/main" userId="4ed976f799c97d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310AB-BF4F-4D47-B0F5-783ACB6262CF}" v="18" dt="2026-03-06T12:55:46.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505" autoAdjust="0"/>
    <p:restoredTop sz="94980" autoAdjust="0"/>
  </p:normalViewPr>
  <p:slideViewPr>
    <p:cSldViewPr snapToGrid="0">
      <p:cViewPr varScale="1">
        <p:scale>
          <a:sx n="75" d="100"/>
          <a:sy n="75" d="100"/>
        </p:scale>
        <p:origin x="36"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B457C-BFDD-48CD-8ECD-CBDDBC2D4E1E}" type="datetimeFigureOut">
              <a:rPr lang="it-IT" smtClean="0"/>
              <a:t>07/03/2026</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D3972-1BAF-4870-8D69-05E9CA4EEE3F}" type="slidenum">
              <a:rPr lang="it-IT" smtClean="0"/>
              <a:t>‹#›</a:t>
            </a:fld>
            <a:endParaRPr lang="it-IT"/>
          </a:p>
        </p:txBody>
      </p:sp>
    </p:spTree>
    <p:extLst>
      <p:ext uri="{BB962C8B-B14F-4D97-AF65-F5344CB8AC3E}">
        <p14:creationId xmlns:p14="http://schemas.microsoft.com/office/powerpoint/2010/main" val="9696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kern="1200" dirty="0">
                <a:solidFill>
                  <a:schemeClr val="tx1"/>
                </a:solidFill>
                <a:effectLst/>
                <a:latin typeface="+mn-lt"/>
                <a:ea typeface="+mn-ea"/>
                <a:cs typeface="+mn-cs"/>
              </a:rPr>
              <a:t>il legame con le </a:t>
            </a:r>
            <a:r>
              <a:rPr lang="it-IT" sz="1200" b="0" i="0" kern="1200" dirty="0" err="1">
                <a:solidFill>
                  <a:schemeClr val="tx1"/>
                </a:solidFill>
                <a:effectLst/>
                <a:latin typeface="+mn-lt"/>
                <a:ea typeface="+mn-ea"/>
                <a:cs typeface="+mn-cs"/>
              </a:rPr>
              <a:t>cadherine</a:t>
            </a:r>
            <a:r>
              <a:rPr lang="it-IT" sz="1200" b="0" i="0" kern="1200" dirty="0">
                <a:solidFill>
                  <a:schemeClr val="tx1"/>
                </a:solidFill>
                <a:effectLst/>
                <a:latin typeface="+mn-lt"/>
                <a:ea typeface="+mn-ea"/>
                <a:cs typeface="+mn-cs"/>
              </a:rPr>
              <a:t> sequestra la β-catenina alla membrana, impedendone l'accumulo citoplasmatico e nucleare necessario per attivare la trascrizione di geni pro-proliferativi come </a:t>
            </a:r>
            <a:r>
              <a:rPr lang="it-IT" sz="1200" b="0" i="0" kern="1200" dirty="0" err="1">
                <a:solidFill>
                  <a:schemeClr val="tx1"/>
                </a:solidFill>
                <a:effectLst/>
                <a:latin typeface="+mn-lt"/>
                <a:ea typeface="+mn-ea"/>
                <a:cs typeface="+mn-cs"/>
              </a:rPr>
              <a:t>Cyclin</a:t>
            </a:r>
            <a:r>
              <a:rPr lang="it-IT" sz="1200" b="0" i="0" kern="1200" dirty="0">
                <a:solidFill>
                  <a:schemeClr val="tx1"/>
                </a:solidFill>
                <a:effectLst/>
                <a:latin typeface="+mn-lt"/>
                <a:ea typeface="+mn-ea"/>
                <a:cs typeface="+mn-cs"/>
              </a:rPr>
              <a:t> D1 e c-Myc nel pathway </a:t>
            </a:r>
            <a:r>
              <a:rPr lang="it-IT" sz="1200" b="0" i="0" kern="1200" dirty="0" err="1">
                <a:solidFill>
                  <a:schemeClr val="tx1"/>
                </a:solidFill>
                <a:effectLst/>
                <a:latin typeface="+mn-lt"/>
                <a:ea typeface="+mn-ea"/>
                <a:cs typeface="+mn-cs"/>
              </a:rPr>
              <a:t>Wnt</a:t>
            </a:r>
            <a:r>
              <a:rPr lang="it-IT" sz="1200" b="0" i="0" kern="1200" dirty="0">
                <a:solidFill>
                  <a:schemeClr val="tx1"/>
                </a:solidFill>
                <a:effectLst/>
                <a:latin typeface="+mn-lt"/>
                <a:ea typeface="+mn-ea"/>
                <a:cs typeface="+mn-cs"/>
              </a:rPr>
              <a:t>.</a:t>
            </a:r>
            <a:endParaRPr lang="it-IT" dirty="0"/>
          </a:p>
        </p:txBody>
      </p:sp>
      <p:sp>
        <p:nvSpPr>
          <p:cNvPr id="4" name="Slide Number Placeholder 3"/>
          <p:cNvSpPr>
            <a:spLocks noGrp="1"/>
          </p:cNvSpPr>
          <p:nvPr>
            <p:ph type="sldNum" sz="quarter" idx="5"/>
          </p:nvPr>
        </p:nvSpPr>
        <p:spPr/>
        <p:txBody>
          <a:bodyPr/>
          <a:lstStyle/>
          <a:p>
            <a:fld id="{E56D3972-1BAF-4870-8D69-05E9CA4EEE3F}" type="slidenum">
              <a:rPr lang="it-IT" smtClean="0"/>
              <a:t>24</a:t>
            </a:fld>
            <a:endParaRPr lang="it-IT"/>
          </a:p>
        </p:txBody>
      </p:sp>
    </p:spTree>
    <p:extLst>
      <p:ext uri="{BB962C8B-B14F-4D97-AF65-F5344CB8AC3E}">
        <p14:creationId xmlns:p14="http://schemas.microsoft.com/office/powerpoint/2010/main" val="56762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Fig. 2. How the hallmarks extrapolate to a healing wound. The contribution of the hallmarks and enabling characteristics to wound healing are mapped onto a schematic of a healing skin wound. Cell migration and proliferation drive </a:t>
            </a:r>
            <a:r>
              <a:rPr lang="en-US" dirty="0" err="1"/>
              <a:t>reepithelialization</a:t>
            </a:r>
            <a:r>
              <a:rPr lang="en-US" dirty="0"/>
              <a:t>, which may also depend on altered cellular energetics. The wounded epithelium must also resist cell death and avoid damage inflicted by inflammatory cells that infiltrate the wound. Damage signals, the microbiome, and fat cells contribute to the inflammatory response, which, in turn, regulates both wound angiogenesis and matrix deposition.</a:t>
            </a:r>
            <a:endParaRPr lang="it-IT" dirty="0"/>
          </a:p>
        </p:txBody>
      </p:sp>
      <p:sp>
        <p:nvSpPr>
          <p:cNvPr id="4" name="Segnaposto numero diapositiva 3"/>
          <p:cNvSpPr>
            <a:spLocks noGrp="1"/>
          </p:cNvSpPr>
          <p:nvPr>
            <p:ph type="sldNum" sz="quarter" idx="5"/>
          </p:nvPr>
        </p:nvSpPr>
        <p:spPr/>
        <p:txBody>
          <a:bodyPr/>
          <a:lstStyle/>
          <a:p>
            <a:fld id="{CC13920E-BD38-471D-94D4-5BE99DDBE967}" type="slidenum">
              <a:rPr lang="it-IT" smtClean="0"/>
              <a:t>36</a:t>
            </a:fld>
            <a:endParaRPr lang="it-IT"/>
          </a:p>
        </p:txBody>
      </p:sp>
    </p:spTree>
    <p:extLst>
      <p:ext uri="{BB962C8B-B14F-4D97-AF65-F5344CB8AC3E}">
        <p14:creationId xmlns:p14="http://schemas.microsoft.com/office/powerpoint/2010/main" val="284712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262C-ED3E-4EB6-B9A1-516817463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1E6D5C9D-94F2-49DD-8409-FB4B44BFE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15CCC023-129F-4845-9131-E47BE8DF6AB3}"/>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5447A9CE-7F25-44FD-A150-3886F1F3254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1715EA3-A78B-48C5-9AE5-07E89C151A26}"/>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4651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E883-27EA-4FF9-94D5-07DC3A9B927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4DDB27E-8C75-4427-B14A-0C38206CCE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739C496-B303-4C35-B5A0-AE71F3C9DC1D}"/>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B961E00C-9266-4F41-8D5F-95511E4B8F9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E27CA02-3611-420B-B740-1C49477CD76E}"/>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04634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C1974-1395-4428-AFFB-655813308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8DAE611-3F67-43F3-A0FE-26A8BC00C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7118EED-6A96-496D-BFA6-2798597D8EE9}"/>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370DB7A5-10B5-4636-AADD-42DFC9F64DB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6DF7D10-AFC2-45B0-A47F-5377F97705F8}"/>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405483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07CE-A28A-4E76-9F3C-7B3AADCF5664}"/>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D85453A-0BEE-4AE8-978E-24F4A504B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E54A8DD-C761-49D4-B1D3-985E1379F352}"/>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1EB9EEB0-5914-42FE-BEDE-D23D15CB7A4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945610E-8056-4812-9150-CE5B57B1992E}"/>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59333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0304-FE3D-4242-B10C-8C9B98D35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016F44C9-B021-4053-AA20-444AA16EB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B60809-C831-4F47-AB61-E860EA063662}"/>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0A7729C5-844C-46D0-9015-C745A02BFF7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D271FB0-2077-49A9-A79D-9082FCEE36F4}"/>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282368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27F3-E3A2-488E-B15A-297605ADC5C2}"/>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0C5127A-93C7-4936-8CFD-85AEC241B9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F9B6582F-03D9-452C-8FFC-57DE3427DB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E6BBB572-B33A-4ED1-902A-D7C67A37F985}"/>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6" name="Footer Placeholder 5">
            <a:extLst>
              <a:ext uri="{FF2B5EF4-FFF2-40B4-BE49-F238E27FC236}">
                <a16:creationId xmlns:a16="http://schemas.microsoft.com/office/drawing/2014/main" id="{B27D17F3-64B8-424A-BA89-8713CD62740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B44BBA0-B489-40A7-885A-DD20B8FA7931}"/>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363239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26D2-84FA-4039-83A0-7598E705FB9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8ECB3B6-A693-47E1-AE44-11FB21B52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C975F-C2D5-4CD3-B17F-25F0123AD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E75D1673-D909-4CE2-9882-FE0012E1D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00C96-F6D0-4EBB-A67F-AAE46E818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6A0ADCCB-25DE-4826-8E6A-FEFFC82A2B93}"/>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8" name="Footer Placeholder 7">
            <a:extLst>
              <a:ext uri="{FF2B5EF4-FFF2-40B4-BE49-F238E27FC236}">
                <a16:creationId xmlns:a16="http://schemas.microsoft.com/office/drawing/2014/main" id="{C749DDEB-8500-49C2-9328-1A918CD2EE1F}"/>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C488531-5FA5-455D-A8E0-A078BEAB8D5A}"/>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20422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2A57-44B7-47F8-8E5F-5F145D9D90A3}"/>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C9C3E17E-96DC-4F76-8DA7-5A69EF620E19}"/>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4" name="Footer Placeholder 3">
            <a:extLst>
              <a:ext uri="{FF2B5EF4-FFF2-40B4-BE49-F238E27FC236}">
                <a16:creationId xmlns:a16="http://schemas.microsoft.com/office/drawing/2014/main" id="{3E6C667A-0EF9-456A-A353-549360FCF7BA}"/>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D59D2AE2-9DD0-4FB7-BB72-A21D3A8ACEDB}"/>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38420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3EFBD-E07E-4750-BEC1-63B88B5AE010}"/>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3" name="Footer Placeholder 2">
            <a:extLst>
              <a:ext uri="{FF2B5EF4-FFF2-40B4-BE49-F238E27FC236}">
                <a16:creationId xmlns:a16="http://schemas.microsoft.com/office/drawing/2014/main" id="{4296E8B7-9C36-45F4-829B-16D4E241A130}"/>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5AF8FE94-AE16-4407-83C1-BB2CBCC09F8E}"/>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6663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E90A-EAEB-4BF3-A283-9EBAE2E69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6C0DE45-B9EF-4E5F-8DD7-06A1A9765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E699F6AF-BF9B-4740-8200-4232E067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996B4-8126-4DB8-BA4B-B6F6F203CF07}"/>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6" name="Footer Placeholder 5">
            <a:extLst>
              <a:ext uri="{FF2B5EF4-FFF2-40B4-BE49-F238E27FC236}">
                <a16:creationId xmlns:a16="http://schemas.microsoft.com/office/drawing/2014/main" id="{E45A8AA5-5492-4051-AACC-903A5557B3C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3BFD5A9-05E3-4FEF-AF6C-F221365E2926}"/>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279189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1A64-A256-4A0D-BAD5-8F19E8DB4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DD5108C0-8887-4158-ABE6-458FF2CBF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9F229FE7-FFF0-4446-B6ED-AACE8720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77890-BC79-4DFD-907A-F055FF2C4025}"/>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6" name="Footer Placeholder 5">
            <a:extLst>
              <a:ext uri="{FF2B5EF4-FFF2-40B4-BE49-F238E27FC236}">
                <a16:creationId xmlns:a16="http://schemas.microsoft.com/office/drawing/2014/main" id="{E8584AA8-A2DD-439D-AB01-1745BE0D1CA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0212BE5-4667-4A65-9766-DDCF606447FC}"/>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329031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4D6E4-55BA-4759-8E16-845139665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A42052D-1DEA-41CE-8F20-4F78A844E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776D6B5-728B-402A-8C13-A20A5625D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6993A8FD-C903-4A89-8E3B-F97652A5E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1B6477CF-C2CB-47D4-AA2B-2815B088D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3F-1C1C-44C3-AC98-472873C54907}" type="slidenum">
              <a:rPr lang="it-IT" smtClean="0"/>
              <a:t>‹#›</a:t>
            </a:fld>
            <a:endParaRPr lang="it-IT"/>
          </a:p>
        </p:txBody>
      </p:sp>
    </p:spTree>
    <p:extLst>
      <p:ext uri="{BB962C8B-B14F-4D97-AF65-F5344CB8AC3E}">
        <p14:creationId xmlns:p14="http://schemas.microsoft.com/office/powerpoint/2010/main" val="381320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D9F7-CD18-4A61-BC7D-896374CFBBEC}"/>
              </a:ext>
            </a:extLst>
          </p:cNvPr>
          <p:cNvSpPr txBox="1"/>
          <p:nvPr/>
        </p:nvSpPr>
        <p:spPr>
          <a:xfrm>
            <a:off x="1098839" y="698951"/>
            <a:ext cx="9923388" cy="1200329"/>
          </a:xfrm>
          <a:prstGeom prst="rect">
            <a:avLst/>
          </a:prstGeom>
          <a:noFill/>
        </p:spPr>
        <p:txBody>
          <a:bodyPr wrap="square" rtlCol="0">
            <a:spAutoFit/>
          </a:bodyPr>
          <a:lstStyle/>
          <a:p>
            <a:pPr algn="ctr"/>
            <a:r>
              <a:rPr lang="en-US" sz="7200" b="1" dirty="0">
                <a:solidFill>
                  <a:srgbClr val="00B050"/>
                </a:solidFill>
              </a:rPr>
              <a:t>PATOLOGIA GENERALE</a:t>
            </a:r>
          </a:p>
        </p:txBody>
      </p:sp>
      <p:pic>
        <p:nvPicPr>
          <p:cNvPr id="6" name="Picture 6" descr="logo burlo_colore">
            <a:extLst>
              <a:ext uri="{FF2B5EF4-FFF2-40B4-BE49-F238E27FC236}">
                <a16:creationId xmlns:a16="http://schemas.microsoft.com/office/drawing/2014/main" id="{19B7DFD1-790C-352F-8B56-504BA01E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43" y="5437819"/>
            <a:ext cx="3289797" cy="10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AFE7B1A-F206-A51F-84FA-CAA2F672A1B9}"/>
              </a:ext>
            </a:extLst>
          </p:cNvPr>
          <p:cNvSpPr txBox="1"/>
          <p:nvPr/>
        </p:nvSpPr>
        <p:spPr>
          <a:xfrm>
            <a:off x="4716594" y="4495803"/>
            <a:ext cx="1947649" cy="369332"/>
          </a:xfrm>
          <a:prstGeom prst="rect">
            <a:avLst/>
          </a:prstGeom>
          <a:noFill/>
        </p:spPr>
        <p:txBody>
          <a:bodyPr wrap="none" rtlCol="0">
            <a:spAutoFit/>
          </a:bodyPr>
          <a:lstStyle/>
          <a:p>
            <a:r>
              <a:rPr lang="en-GB" dirty="0"/>
              <a:t>Alberto Tommasini</a:t>
            </a:r>
          </a:p>
        </p:txBody>
      </p:sp>
      <p:pic>
        <p:nvPicPr>
          <p:cNvPr id="8" name="Picture 2" descr="Università degli studi di Trieste">
            <a:extLst>
              <a:ext uri="{FF2B5EF4-FFF2-40B4-BE49-F238E27FC236}">
                <a16:creationId xmlns:a16="http://schemas.microsoft.com/office/drawing/2014/main" id="{D57E5811-6619-CEEC-3DEE-86FF48CC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00" y="5395861"/>
            <a:ext cx="6254827" cy="10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99962E-512C-81F3-867F-47AD19F44029}"/>
              </a:ext>
            </a:extLst>
          </p:cNvPr>
          <p:cNvPicPr>
            <a:picLocks noChangeAspect="1"/>
          </p:cNvPicPr>
          <p:nvPr/>
        </p:nvPicPr>
        <p:blipFill>
          <a:blip r:embed="rId4"/>
          <a:stretch>
            <a:fillRect/>
          </a:stretch>
        </p:blipFill>
        <p:spPr>
          <a:xfrm>
            <a:off x="4425614" y="5371364"/>
            <a:ext cx="142283" cy="1144729"/>
          </a:xfrm>
          <a:prstGeom prst="rect">
            <a:avLst/>
          </a:prstGeom>
        </p:spPr>
      </p:pic>
      <p:cxnSp>
        <p:nvCxnSpPr>
          <p:cNvPr id="10" name="Straight Connector 9">
            <a:extLst>
              <a:ext uri="{FF2B5EF4-FFF2-40B4-BE49-F238E27FC236}">
                <a16:creationId xmlns:a16="http://schemas.microsoft.com/office/drawing/2014/main" id="{2D26ACCA-26B7-84E5-A28E-8D566FAFE8C3}"/>
              </a:ext>
            </a:extLst>
          </p:cNvPr>
          <p:cNvCxnSpPr/>
          <p:nvPr/>
        </p:nvCxnSpPr>
        <p:spPr>
          <a:xfrm>
            <a:off x="322259" y="5118249"/>
            <a:ext cx="11640065" cy="0"/>
          </a:xfrm>
          <a:prstGeom prst="line">
            <a:avLst/>
          </a:prstGeom>
          <a:ln w="28575">
            <a:solidFill>
              <a:srgbClr val="556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08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5135-2230-4570-9FA4-09C3CD1F0E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F30BAC2-ABB4-C37C-4AA6-84259793D6A7}"/>
              </a:ext>
            </a:extLst>
          </p:cNvPr>
          <p:cNvSpPr txBox="1"/>
          <p:nvPr/>
        </p:nvSpPr>
        <p:spPr>
          <a:xfrm>
            <a:off x="653142" y="580560"/>
            <a:ext cx="9824357" cy="4708981"/>
          </a:xfrm>
          <a:prstGeom prst="rect">
            <a:avLst/>
          </a:prstGeom>
          <a:noFill/>
        </p:spPr>
        <p:txBody>
          <a:bodyPr wrap="square">
            <a:spAutoFit/>
          </a:bodyPr>
          <a:lstStyle/>
          <a:p>
            <a:pPr algn="l">
              <a:buNone/>
            </a:pPr>
            <a:r>
              <a:rPr lang="it-IT" sz="2000" b="1" i="0" dirty="0">
                <a:effectLst/>
                <a:latin typeface="fkGroteskNeue"/>
              </a:rPr>
              <a:t>I fibroblasti </a:t>
            </a:r>
            <a:r>
              <a:rPr lang="it-IT" sz="2000" b="0" i="0" dirty="0">
                <a:effectLst/>
                <a:latin typeface="fkGroteskNeue"/>
              </a:rPr>
              <a:t>sono i principali responsabili del mantenimento dell’integrità strutturale del tessuto connettivo, della formazione di tessuto di granulazione e della sintesi della matrice extracellulare (ECM). </a:t>
            </a:r>
          </a:p>
          <a:p>
            <a:pPr algn="l">
              <a:buNone/>
            </a:pPr>
            <a:endParaRPr lang="it-IT" sz="2000" b="0" i="0" dirty="0">
              <a:effectLst/>
              <a:latin typeface="fkGroteskNeue"/>
            </a:endParaRPr>
          </a:p>
          <a:p>
            <a:pPr algn="l">
              <a:buNone/>
            </a:pPr>
            <a:r>
              <a:rPr lang="it-IT" sz="2000" b="0" i="0" dirty="0">
                <a:effectLst/>
                <a:latin typeface="fkGrotesk"/>
              </a:rPr>
              <a:t>Ruolo nella guarigione (3-5 giorni post-lesione)</a:t>
            </a:r>
          </a:p>
          <a:p>
            <a:pPr marL="342900" indent="-342900" algn="l">
              <a:buFont typeface="Arial" panose="020B0604020202020204" pitchFamily="34" charset="0"/>
              <a:buChar char="•"/>
            </a:pPr>
            <a:r>
              <a:rPr lang="it-IT" sz="2000" b="0" i="0" dirty="0">
                <a:effectLst/>
                <a:latin typeface="fkGroteskNeue"/>
              </a:rPr>
              <a:t>Fibroblasti attivati e </a:t>
            </a:r>
            <a:r>
              <a:rPr lang="it-IT" sz="2000" b="0" i="0" dirty="0" err="1">
                <a:effectLst/>
                <a:latin typeface="fkGroteskNeue"/>
              </a:rPr>
              <a:t>miofibroblasti</a:t>
            </a:r>
            <a:r>
              <a:rPr lang="it-IT" sz="2000" b="0" i="0" dirty="0">
                <a:effectLst/>
                <a:latin typeface="fkGroteskNeue"/>
              </a:rPr>
              <a:t> abbondano insieme a germogli capillari.</a:t>
            </a:r>
          </a:p>
          <a:p>
            <a:pPr marL="342900" indent="-342900" algn="l">
              <a:buFont typeface="Arial" panose="020B0604020202020204" pitchFamily="34" charset="0"/>
              <a:buChar char="•"/>
            </a:pPr>
            <a:r>
              <a:rPr lang="it-IT" sz="2000" b="0" i="0" dirty="0">
                <a:effectLst/>
                <a:latin typeface="fkGroteskNeue"/>
              </a:rPr>
              <a:t>Cambiano morfologia da ovali a bipolari, iniziando la sintesi di collagene e proteine ECM.</a:t>
            </a:r>
          </a:p>
          <a:p>
            <a:pPr marL="342900" indent="-342900" algn="l">
              <a:buFont typeface="Arial" panose="020B0604020202020204" pitchFamily="34" charset="0"/>
              <a:buChar char="•"/>
            </a:pPr>
            <a:r>
              <a:rPr lang="it-IT" sz="2000" b="0" i="0" dirty="0">
                <a:effectLst/>
                <a:latin typeface="fkGroteskNeue"/>
              </a:rPr>
              <a:t>I neutrofili si accumulano nelle prime 12-24 ore.</a:t>
            </a:r>
          </a:p>
          <a:p>
            <a:pPr algn="l"/>
            <a:endParaRPr lang="it-IT" sz="2000" b="0" i="0" dirty="0">
              <a:effectLst/>
              <a:latin typeface="fkGrotesk"/>
            </a:endParaRPr>
          </a:p>
          <a:p>
            <a:pPr algn="l"/>
            <a:r>
              <a:rPr lang="it-IT" sz="2000" b="0" i="0" dirty="0">
                <a:effectLst/>
                <a:latin typeface="fkGrotesk"/>
              </a:rPr>
              <a:t>Evoluzione della matrice extracellulare</a:t>
            </a:r>
          </a:p>
          <a:p>
            <a:pPr marL="342900" indent="-342900" algn="l">
              <a:buFont typeface="Arial" panose="020B0604020202020204" pitchFamily="34" charset="0"/>
              <a:buChar char="•"/>
            </a:pPr>
            <a:r>
              <a:rPr lang="it-IT" sz="2000" b="0" i="0" dirty="0">
                <a:effectLst/>
                <a:latin typeface="fkGroteskNeue"/>
              </a:rPr>
              <a:t>Inizialmente: collagene tipo III (forma più debole), 5-7 giorni.</a:t>
            </a:r>
          </a:p>
          <a:p>
            <a:pPr marL="342900" indent="-342900" algn="l">
              <a:buFont typeface="Arial" panose="020B0604020202020204" pitchFamily="34" charset="0"/>
              <a:buChar char="•"/>
            </a:pPr>
            <a:r>
              <a:rPr lang="it-IT" sz="2000" b="0" i="0" dirty="0">
                <a:effectLst/>
                <a:latin typeface="fkGroteskNeue"/>
              </a:rPr>
              <a:t>Successivamente: sostituito da collagene tipo I più resistente, alla fine della guarigione e formazione della cicatrici.</a:t>
            </a:r>
          </a:p>
          <a:p>
            <a:pPr algn="l">
              <a:buNone/>
            </a:pPr>
            <a:r>
              <a:rPr lang="it-IT" sz="2000" b="0" i="0" dirty="0">
                <a:effectLst/>
                <a:latin typeface="fkGroteskNeue"/>
              </a:rPr>
              <a:t>Con l’aumento progressivo del collagene, il tessuto di granulazione diventa meno vascolarizzato e meno cellulare, riducendo edemi e cellularità.</a:t>
            </a:r>
          </a:p>
        </p:txBody>
      </p:sp>
    </p:spTree>
    <p:extLst>
      <p:ext uri="{BB962C8B-B14F-4D97-AF65-F5344CB8AC3E}">
        <p14:creationId xmlns:p14="http://schemas.microsoft.com/office/powerpoint/2010/main" val="196255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8D122-6B91-B333-4150-80C5C0B6C0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B8A139-9536-6C6E-4FB2-D9074B36DE6F}"/>
              </a:ext>
            </a:extLst>
          </p:cNvPr>
          <p:cNvSpPr txBox="1"/>
          <p:nvPr/>
        </p:nvSpPr>
        <p:spPr>
          <a:xfrm>
            <a:off x="419100" y="821138"/>
            <a:ext cx="11506200" cy="5686172"/>
          </a:xfrm>
          <a:prstGeom prst="rect">
            <a:avLst/>
          </a:prstGeom>
          <a:noFill/>
        </p:spPr>
        <p:txBody>
          <a:bodyPr wrap="square">
            <a:spAutoFit/>
          </a:bodyPr>
          <a:lstStyle/>
          <a:p>
            <a:pPr algn="l">
              <a:lnSpc>
                <a:spcPct val="114000"/>
              </a:lnSpc>
              <a:buNone/>
            </a:pPr>
            <a:r>
              <a:rPr lang="it-IT" sz="2000" b="0" i="0" dirty="0">
                <a:effectLst/>
                <a:latin typeface="fkGroteskNeue"/>
              </a:rPr>
              <a:t>Il tessuto di granulazione e la matrice extracellulare maturano formando una cicatrici, </a:t>
            </a:r>
          </a:p>
          <a:p>
            <a:pPr marL="342900" indent="-342900" algn="l">
              <a:lnSpc>
                <a:spcPct val="114000"/>
              </a:lnSpc>
              <a:buFont typeface="Arial" panose="020B0604020202020204" pitchFamily="34" charset="0"/>
              <a:buChar char="•"/>
            </a:pPr>
            <a:r>
              <a:rPr lang="it-IT" sz="2000" b="1" i="0" dirty="0">
                <a:effectLst/>
                <a:latin typeface="fkGroteskNeue"/>
              </a:rPr>
              <a:t>Risoluzione dell'infiammazione acuta </a:t>
            </a:r>
            <a:r>
              <a:rPr lang="it-IT" sz="2000" b="0" i="0" dirty="0">
                <a:effectLst/>
                <a:latin typeface="fkGroteskNeue"/>
              </a:rPr>
              <a:t>e lisi del coagulo di fibrina.</a:t>
            </a:r>
          </a:p>
          <a:p>
            <a:pPr marL="342900" indent="-342900" algn="l">
              <a:lnSpc>
                <a:spcPct val="114000"/>
              </a:lnSpc>
              <a:buFont typeface="Arial" panose="020B0604020202020204" pitchFamily="34" charset="0"/>
              <a:buChar char="•"/>
            </a:pPr>
            <a:r>
              <a:rPr lang="it-IT" sz="2000" b="0" i="0" dirty="0">
                <a:effectLst/>
                <a:latin typeface="fkGroteskNeue"/>
              </a:rPr>
              <a:t>Maturazione del tessuto di </a:t>
            </a:r>
            <a:r>
              <a:rPr lang="it-IT" sz="2000" b="1" i="0" dirty="0">
                <a:effectLst/>
                <a:latin typeface="fkGroteskNeue"/>
              </a:rPr>
              <a:t>granulazione</a:t>
            </a:r>
            <a:r>
              <a:rPr lang="it-IT" sz="2000" b="0" i="0" dirty="0">
                <a:effectLst/>
                <a:latin typeface="fkGroteskNeue"/>
              </a:rPr>
              <a:t> da fibroblasti ed endotelio.</a:t>
            </a:r>
          </a:p>
          <a:p>
            <a:pPr marL="342900" indent="-342900" algn="l">
              <a:lnSpc>
                <a:spcPct val="114000"/>
              </a:lnSpc>
              <a:buFont typeface="Arial" panose="020B0604020202020204" pitchFamily="34" charset="0"/>
              <a:buChar char="•"/>
            </a:pPr>
            <a:r>
              <a:rPr lang="it-IT" sz="2000" dirty="0">
                <a:latin typeface="fkGroteskNeue"/>
              </a:rPr>
              <a:t>D</a:t>
            </a:r>
            <a:r>
              <a:rPr lang="it-IT" sz="2000" b="0" i="0" dirty="0">
                <a:effectLst/>
                <a:latin typeface="fkGroteskNeue"/>
              </a:rPr>
              <a:t>eposizione di fibre di collagene orientate verticalmente ai margini della ferita.</a:t>
            </a:r>
          </a:p>
          <a:p>
            <a:pPr marL="342900" indent="-342900" algn="l">
              <a:lnSpc>
                <a:spcPct val="114000"/>
              </a:lnSpc>
              <a:buFont typeface="Arial" panose="020B0604020202020204" pitchFamily="34" charset="0"/>
              <a:buChar char="•"/>
            </a:pPr>
            <a:r>
              <a:rPr lang="it-IT" sz="2000" b="0" i="0" dirty="0" err="1">
                <a:effectLst/>
                <a:latin typeface="fkGroteskNeue"/>
              </a:rPr>
              <a:t>Ri-epitelizzazione</a:t>
            </a:r>
            <a:r>
              <a:rPr lang="it-IT" sz="2000" b="0" i="0" dirty="0">
                <a:effectLst/>
                <a:latin typeface="fkGroteskNeue"/>
              </a:rPr>
              <a:t> progressiva, devascolarizzazione e deposizione collagene </a:t>
            </a:r>
            <a:r>
              <a:rPr lang="it-IT" sz="2000" dirty="0">
                <a:latin typeface="fkGroteskNeue"/>
              </a:rPr>
              <a:t>(c</a:t>
            </a:r>
            <a:r>
              <a:rPr lang="it-IT" sz="2000" b="0" i="0" dirty="0">
                <a:effectLst/>
                <a:latin typeface="fkGroteskNeue"/>
              </a:rPr>
              <a:t>icatrice bianca densa).</a:t>
            </a:r>
          </a:p>
          <a:p>
            <a:pPr algn="l">
              <a:lnSpc>
                <a:spcPct val="114000"/>
              </a:lnSpc>
              <a:buNone/>
            </a:pPr>
            <a:endParaRPr lang="it-IT" sz="2000" b="0" i="0" dirty="0">
              <a:effectLst/>
              <a:latin typeface="fkGrotesk"/>
            </a:endParaRPr>
          </a:p>
          <a:p>
            <a:pPr algn="l">
              <a:lnSpc>
                <a:spcPct val="114000"/>
              </a:lnSpc>
              <a:buNone/>
            </a:pPr>
            <a:r>
              <a:rPr lang="it-IT" sz="2000" b="0" i="0" dirty="0">
                <a:effectLst/>
                <a:latin typeface="fkGrotesk"/>
              </a:rPr>
              <a:t>Processi chiave del </a:t>
            </a:r>
            <a:r>
              <a:rPr lang="it-IT" sz="2000" b="1" i="0" dirty="0">
                <a:effectLst/>
                <a:latin typeface="fkGrotesk"/>
              </a:rPr>
              <a:t>rimodellamento</a:t>
            </a:r>
          </a:p>
          <a:p>
            <a:pPr marL="342900" indent="-342900" algn="l">
              <a:lnSpc>
                <a:spcPct val="114000"/>
              </a:lnSpc>
              <a:buFont typeface="Arial" panose="020B0604020202020204" pitchFamily="34" charset="0"/>
              <a:buChar char="•"/>
            </a:pPr>
            <a:r>
              <a:rPr lang="it-IT" sz="2000" b="0" i="0" dirty="0">
                <a:effectLst/>
                <a:latin typeface="fkGroteskNeue"/>
              </a:rPr>
              <a:t>Riorganizzazione collagene: le fibre diventano più dense e si allineano secondo le forze meccaniche (come in muscoli, tendini, legamenti); sostituiscono fibronectina e acido ialuronico con collagene più forte.</a:t>
            </a:r>
          </a:p>
          <a:p>
            <a:pPr marL="342900" indent="-342900" algn="l">
              <a:lnSpc>
                <a:spcPct val="114000"/>
              </a:lnSpc>
              <a:buFont typeface="Arial" panose="020B0604020202020204" pitchFamily="34" charset="0"/>
              <a:buChar char="•"/>
            </a:pPr>
            <a:r>
              <a:rPr lang="it-IT" sz="2000" b="0" i="0" dirty="0">
                <a:effectLst/>
                <a:latin typeface="fkGroteskNeue"/>
              </a:rPr>
              <a:t>Sostituzione collagene: dal tipo III immaturo al tipo I maturo</a:t>
            </a:r>
            <a:r>
              <a:rPr lang="it-IT" sz="2000" dirty="0">
                <a:latin typeface="fkGroteskNeue"/>
              </a:rPr>
              <a:t> (maggiore </a:t>
            </a:r>
            <a:r>
              <a:rPr lang="it-IT" sz="2000" b="0" i="0" dirty="0">
                <a:effectLst/>
                <a:latin typeface="fkGroteskNeue"/>
              </a:rPr>
              <a:t>resistenza della cicatrice).</a:t>
            </a:r>
          </a:p>
          <a:p>
            <a:pPr marL="342900" indent="-342900" algn="l">
              <a:lnSpc>
                <a:spcPct val="114000"/>
              </a:lnSpc>
              <a:buFont typeface="Arial" panose="020B0604020202020204" pitchFamily="34" charset="0"/>
              <a:buChar char="•"/>
            </a:pPr>
            <a:r>
              <a:rPr lang="it-IT" sz="2000" b="0" i="0" dirty="0">
                <a:effectLst/>
                <a:latin typeface="fkGroteskNeue"/>
              </a:rPr>
              <a:t>Degradazione/sintesi ECM: </a:t>
            </a:r>
            <a:r>
              <a:rPr lang="it-IT" sz="2000" b="1" i="0" dirty="0">
                <a:effectLst/>
                <a:latin typeface="fkGroteskNeue"/>
              </a:rPr>
              <a:t>metalloproteinasi della matrice (</a:t>
            </a:r>
            <a:r>
              <a:rPr lang="it-IT" sz="2000" b="1" i="0" dirty="0" err="1">
                <a:effectLst/>
                <a:latin typeface="fkGroteskNeue"/>
              </a:rPr>
              <a:t>MMPs</a:t>
            </a:r>
            <a:r>
              <a:rPr lang="it-IT" sz="2000" b="1" i="0" dirty="0">
                <a:effectLst/>
                <a:latin typeface="fkGroteskNeue"/>
              </a:rPr>
              <a:t>)*</a:t>
            </a:r>
            <a:r>
              <a:rPr lang="it-IT" sz="2000" b="0" i="0" dirty="0">
                <a:effectLst/>
                <a:latin typeface="fkGroteskNeue"/>
              </a:rPr>
              <a:t>; dura mesi.</a:t>
            </a:r>
          </a:p>
          <a:p>
            <a:pPr marL="342900" indent="-342900" algn="l">
              <a:lnSpc>
                <a:spcPct val="114000"/>
              </a:lnSpc>
              <a:buFont typeface="Arial" panose="020B0604020202020204" pitchFamily="34" charset="0"/>
              <a:buChar char="•"/>
            </a:pPr>
            <a:r>
              <a:rPr lang="it-IT" sz="2000" b="0" i="0" dirty="0">
                <a:effectLst/>
                <a:latin typeface="fkGrotesk"/>
              </a:rPr>
              <a:t>Contrazione della ferita: </a:t>
            </a:r>
            <a:r>
              <a:rPr lang="it-IT" sz="2000" b="0" i="0" dirty="0" err="1">
                <a:effectLst/>
                <a:latin typeface="fkGroteskNeue"/>
              </a:rPr>
              <a:t>miofibroblasti</a:t>
            </a:r>
            <a:r>
              <a:rPr lang="it-IT" sz="2000" b="0" i="0" dirty="0">
                <a:effectLst/>
                <a:latin typeface="fkGroteskNeue"/>
              </a:rPr>
              <a:t> (fibroblasti modulati con microfilamenti di actina) mediano la contrazione</a:t>
            </a:r>
            <a:r>
              <a:rPr lang="it-IT" sz="2000" dirty="0">
                <a:latin typeface="fkGroteskNeue"/>
              </a:rPr>
              <a:t>. </a:t>
            </a:r>
            <a:r>
              <a:rPr lang="it-IT" sz="2000" b="0" i="0" dirty="0">
                <a:effectLst/>
                <a:latin typeface="fkGroteskNeue"/>
              </a:rPr>
              <a:t>Stimolati da prostaglandine, bradichinina, epinefrina, norepinefrina. L'actina si lega a fibronectina e collagene, retraendosi e chiudendo la ferita.</a:t>
            </a:r>
          </a:p>
          <a:p>
            <a:pPr>
              <a:lnSpc>
                <a:spcPct val="114000"/>
              </a:lnSpc>
            </a:pPr>
            <a:r>
              <a:rPr lang="it-IT" sz="2000" dirty="0">
                <a:latin typeface="fkGroteskNeue"/>
              </a:rPr>
              <a:t>La contrazione è essenziale per la chiusura rapida della ferita, ma un’eccessiva attività </a:t>
            </a:r>
            <a:r>
              <a:rPr lang="it-IT" sz="2000" dirty="0" err="1">
                <a:latin typeface="fkGroteskNeue"/>
              </a:rPr>
              <a:t>miofibroblastica</a:t>
            </a:r>
            <a:r>
              <a:rPr lang="it-IT" sz="2000" dirty="0">
                <a:latin typeface="fkGroteskNeue"/>
              </a:rPr>
              <a:t> può causare esiti patologici come contratture cicatriziali.</a:t>
            </a:r>
          </a:p>
        </p:txBody>
      </p:sp>
      <p:sp>
        <p:nvSpPr>
          <p:cNvPr id="4" name="TextBox 3">
            <a:extLst>
              <a:ext uri="{FF2B5EF4-FFF2-40B4-BE49-F238E27FC236}">
                <a16:creationId xmlns:a16="http://schemas.microsoft.com/office/drawing/2014/main" id="{2ED6069B-85E5-6A02-8849-8F70BEB02BC0}"/>
              </a:ext>
            </a:extLst>
          </p:cNvPr>
          <p:cNvSpPr txBox="1"/>
          <p:nvPr/>
        </p:nvSpPr>
        <p:spPr>
          <a:xfrm>
            <a:off x="419100" y="272534"/>
            <a:ext cx="6096000" cy="461665"/>
          </a:xfrm>
          <a:prstGeom prst="rect">
            <a:avLst/>
          </a:prstGeom>
          <a:noFill/>
        </p:spPr>
        <p:txBody>
          <a:bodyPr wrap="square">
            <a:spAutoFit/>
          </a:bodyPr>
          <a:lstStyle/>
          <a:p>
            <a:pPr algn="l">
              <a:buNone/>
            </a:pPr>
            <a:r>
              <a:rPr lang="it-IT" sz="2400" b="1" i="0" dirty="0">
                <a:solidFill>
                  <a:srgbClr val="0070C0"/>
                </a:solidFill>
                <a:effectLst/>
                <a:latin typeface="fkGroteskNeue"/>
              </a:rPr>
              <a:t>Rimodellamento (o </a:t>
            </a:r>
            <a:r>
              <a:rPr lang="it-IT" sz="2400" b="1" i="0" dirty="0" err="1">
                <a:solidFill>
                  <a:srgbClr val="0070C0"/>
                </a:solidFill>
                <a:effectLst/>
                <a:latin typeface="fkGroteskNeue"/>
              </a:rPr>
              <a:t>maturation</a:t>
            </a:r>
            <a:r>
              <a:rPr lang="it-IT" sz="2400" b="1" i="0" dirty="0">
                <a:solidFill>
                  <a:srgbClr val="0070C0"/>
                </a:solidFill>
                <a:effectLst/>
                <a:latin typeface="fkGroteskNeue"/>
              </a:rPr>
              <a:t>) </a:t>
            </a:r>
          </a:p>
        </p:txBody>
      </p:sp>
    </p:spTree>
    <p:extLst>
      <p:ext uri="{BB962C8B-B14F-4D97-AF65-F5344CB8AC3E}">
        <p14:creationId xmlns:p14="http://schemas.microsoft.com/office/powerpoint/2010/main" val="266559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54BB-A486-191A-DD21-0AC4672760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D96987-68F2-6EE3-09C9-96A215357659}"/>
              </a:ext>
            </a:extLst>
          </p:cNvPr>
          <p:cNvSpPr txBox="1"/>
          <p:nvPr/>
        </p:nvSpPr>
        <p:spPr>
          <a:xfrm>
            <a:off x="628651" y="503880"/>
            <a:ext cx="11134724" cy="4984441"/>
          </a:xfrm>
          <a:prstGeom prst="rect">
            <a:avLst/>
          </a:prstGeom>
          <a:noFill/>
          <a:ln w="38100">
            <a:solidFill>
              <a:srgbClr val="0070C0"/>
            </a:solidFill>
          </a:ln>
        </p:spPr>
        <p:txBody>
          <a:bodyPr wrap="square">
            <a:spAutoFit/>
          </a:bodyPr>
          <a:lstStyle/>
          <a:p>
            <a:pPr algn="l">
              <a:lnSpc>
                <a:spcPct val="114000"/>
              </a:lnSpc>
              <a:buNone/>
            </a:pPr>
            <a:r>
              <a:rPr lang="it-IT" sz="2000" b="0" i="0" dirty="0">
                <a:effectLst/>
                <a:latin typeface="fkGroteskNeue"/>
              </a:rPr>
              <a:t>Le </a:t>
            </a:r>
            <a:r>
              <a:rPr lang="it-IT" sz="2000" b="1" i="0" dirty="0">
                <a:effectLst/>
                <a:latin typeface="fkGroteskNeue"/>
              </a:rPr>
              <a:t>metalloproteinasi </a:t>
            </a:r>
            <a:r>
              <a:rPr lang="it-IT" sz="2000" b="0" i="0" dirty="0">
                <a:effectLst/>
                <a:latin typeface="fkGroteskNeue"/>
              </a:rPr>
              <a:t>della matrice (</a:t>
            </a:r>
            <a:r>
              <a:rPr lang="it-IT" sz="2000" b="0" i="0" dirty="0" err="1">
                <a:effectLst/>
                <a:latin typeface="fkGroteskNeue"/>
              </a:rPr>
              <a:t>MMPs</a:t>
            </a:r>
            <a:r>
              <a:rPr lang="it-IT" sz="2000" b="0" i="0" dirty="0">
                <a:effectLst/>
                <a:latin typeface="fkGroteskNeue"/>
              </a:rPr>
              <a:t>) </a:t>
            </a:r>
            <a:br>
              <a:rPr lang="it-IT" sz="2000" dirty="0">
                <a:latin typeface="fkGroteskNeue"/>
              </a:rPr>
            </a:br>
            <a:r>
              <a:rPr lang="it-IT" sz="2000" dirty="0">
                <a:latin typeface="fkGroteskNeue"/>
              </a:rPr>
              <a:t>S</a:t>
            </a:r>
            <a:r>
              <a:rPr lang="it-IT" sz="2000" b="0" i="0" dirty="0">
                <a:effectLst/>
                <a:latin typeface="fkGroteskNeue"/>
              </a:rPr>
              <a:t>intetizzate da polimorfonucleati, macrofagi, fibroblasti, cellule sinoviali ed epiteliali.</a:t>
            </a:r>
          </a:p>
          <a:p>
            <a:pPr algn="l">
              <a:lnSpc>
                <a:spcPct val="114000"/>
              </a:lnSpc>
              <a:buFont typeface="Arial" panose="020B0604020202020204" pitchFamily="34" charset="0"/>
              <a:buChar char="•"/>
            </a:pPr>
            <a:endParaRPr lang="it-IT" sz="2000" b="0" i="0" dirty="0">
              <a:effectLst/>
              <a:latin typeface="fkGroteskNeue"/>
            </a:endParaRPr>
          </a:p>
          <a:p>
            <a:pPr marL="342900" indent="-342900" algn="l">
              <a:lnSpc>
                <a:spcPct val="114000"/>
              </a:lnSpc>
              <a:buFont typeface="Arial" panose="020B0604020202020204" pitchFamily="34" charset="0"/>
              <a:buChar char="•"/>
            </a:pPr>
            <a:r>
              <a:rPr lang="it-IT" sz="2000" b="0" i="0" dirty="0">
                <a:effectLst/>
                <a:latin typeface="fkGroteskNeue"/>
              </a:rPr>
              <a:t>Facilitano la migrazione cellulare distruggendo l'ECM.</a:t>
            </a:r>
          </a:p>
          <a:p>
            <a:pPr marL="342900" indent="-342900" algn="l">
              <a:lnSpc>
                <a:spcPct val="114000"/>
              </a:lnSpc>
              <a:buFont typeface="Arial" panose="020B0604020202020204" pitchFamily="34" charset="0"/>
              <a:buChar char="•"/>
            </a:pPr>
            <a:r>
              <a:rPr lang="it-IT" sz="2000" b="0" i="0" dirty="0">
                <a:effectLst/>
                <a:latin typeface="fkGroteskNeue"/>
              </a:rPr>
              <a:t>Disgregano adesioni cellula-cellula e liberano molecole </a:t>
            </a:r>
            <a:r>
              <a:rPr lang="it-IT" sz="2000" b="0" i="0" dirty="0" err="1">
                <a:effectLst/>
                <a:latin typeface="fkGroteskNeue"/>
              </a:rPr>
              <a:t>bioactive</a:t>
            </a:r>
            <a:r>
              <a:rPr lang="it-IT" sz="2000" b="0" i="0" dirty="0">
                <a:effectLst/>
                <a:latin typeface="fkGroteskNeue"/>
              </a:rPr>
              <a:t> immagazzinate nell'ECM.</a:t>
            </a:r>
          </a:p>
          <a:p>
            <a:pPr marL="342900" indent="-342900" algn="l">
              <a:lnSpc>
                <a:spcPct val="114000"/>
              </a:lnSpc>
              <a:buFont typeface="Arial" panose="020B0604020202020204" pitchFamily="34" charset="0"/>
              <a:buChar char="•"/>
            </a:pPr>
            <a:r>
              <a:rPr lang="it-IT" sz="2000" b="0" i="0" dirty="0">
                <a:effectLst/>
                <a:latin typeface="fkGroteskNeue"/>
              </a:rPr>
              <a:t>Degradano il collagene tipo III (immaturo), sostituito dal tipo I più resistente, aumentando resistenza.</a:t>
            </a:r>
          </a:p>
          <a:p>
            <a:pPr marL="342900" indent="-342900" algn="l">
              <a:lnSpc>
                <a:spcPct val="114000"/>
              </a:lnSpc>
              <a:buFont typeface="Arial" panose="020B0604020202020204" pitchFamily="34" charset="0"/>
              <a:buChar char="•"/>
            </a:pPr>
            <a:r>
              <a:rPr lang="it-IT" sz="2000" b="0" i="0" dirty="0">
                <a:effectLst/>
                <a:latin typeface="fkGroteskNeue"/>
              </a:rPr>
              <a:t>Tagliano l'elica tripla del collagene in frammenti disuguali, digeribili da altri macrofagi.</a:t>
            </a:r>
          </a:p>
          <a:p>
            <a:pPr marL="342900" indent="-342900" algn="l">
              <a:lnSpc>
                <a:spcPct val="114000"/>
              </a:lnSpc>
              <a:buFont typeface="Arial" panose="020B0604020202020204" pitchFamily="34" charset="0"/>
              <a:buChar char="•"/>
            </a:pPr>
            <a:endParaRPr lang="it-IT" sz="2000" b="0" i="0" dirty="0">
              <a:effectLst/>
              <a:latin typeface="fkGroteskNeue"/>
            </a:endParaRPr>
          </a:p>
          <a:p>
            <a:pPr algn="l">
              <a:lnSpc>
                <a:spcPct val="114000"/>
              </a:lnSpc>
            </a:pPr>
            <a:r>
              <a:rPr lang="it-IT" sz="2000" b="0" i="0" dirty="0">
                <a:effectLst/>
                <a:latin typeface="fkGroteskNeue"/>
              </a:rPr>
              <a:t>L'attività delle </a:t>
            </a:r>
            <a:r>
              <a:rPr lang="it-IT" sz="2000" b="0" i="0" dirty="0" err="1">
                <a:effectLst/>
                <a:latin typeface="fkGroteskNeue"/>
              </a:rPr>
              <a:t>MMPs</a:t>
            </a:r>
            <a:r>
              <a:rPr lang="it-IT" sz="2000" b="0" i="0" dirty="0">
                <a:effectLst/>
                <a:latin typeface="fkGroteskNeue"/>
              </a:rPr>
              <a:t> è inibita da </a:t>
            </a:r>
            <a:r>
              <a:rPr lang="it-IT" sz="2000" b="0" i="0" dirty="0" err="1">
                <a:effectLst/>
                <a:latin typeface="fkGroteskNeue"/>
              </a:rPr>
              <a:t>antiproteasi</a:t>
            </a:r>
            <a:r>
              <a:rPr lang="it-IT" sz="2000" b="0" i="0" dirty="0">
                <a:effectLst/>
                <a:latin typeface="fkGroteskNeue"/>
              </a:rPr>
              <a:t> specifiche come α₁-</a:t>
            </a:r>
            <a:r>
              <a:rPr lang="it-IT" sz="2000" b="0" i="0" dirty="0" err="1">
                <a:effectLst/>
                <a:latin typeface="fkGroteskNeue"/>
              </a:rPr>
              <a:t>antitripsina</a:t>
            </a:r>
            <a:r>
              <a:rPr lang="it-IT" sz="2000" b="0" i="0" dirty="0">
                <a:effectLst/>
                <a:latin typeface="fkGroteskNeue"/>
              </a:rPr>
              <a:t> e α₂-macroglobulina.</a:t>
            </a:r>
          </a:p>
          <a:p>
            <a:pPr algn="l">
              <a:lnSpc>
                <a:spcPct val="114000"/>
              </a:lnSpc>
            </a:pPr>
            <a:r>
              <a:rPr lang="it-IT" sz="2000" b="1" i="0" dirty="0">
                <a:effectLst/>
                <a:latin typeface="fkGrotesk"/>
              </a:rPr>
              <a:t>Proteine di ancoraggio nell'ECM</a:t>
            </a:r>
          </a:p>
          <a:p>
            <a:pPr marL="342900" indent="-342900" algn="l">
              <a:lnSpc>
                <a:spcPct val="114000"/>
              </a:lnSpc>
              <a:buFont typeface="Arial" panose="020B0604020202020204" pitchFamily="34" charset="0"/>
              <a:buChar char="•"/>
            </a:pPr>
            <a:r>
              <a:rPr lang="it-IT" sz="2000" b="0" i="0" dirty="0">
                <a:effectLst/>
                <a:latin typeface="fkGroteskNeue"/>
              </a:rPr>
              <a:t>Fibronectina: lega fibroblasti al collagene tipo I.</a:t>
            </a:r>
          </a:p>
          <a:p>
            <a:pPr marL="342900" indent="-342900" algn="l">
              <a:lnSpc>
                <a:spcPct val="114000"/>
              </a:lnSpc>
              <a:buFont typeface="Arial" panose="020B0604020202020204" pitchFamily="34" charset="0"/>
              <a:buChar char="•"/>
            </a:pPr>
            <a:r>
              <a:rPr lang="it-IT" sz="2000" b="0" i="0" dirty="0">
                <a:effectLst/>
                <a:latin typeface="fkGroteskNeue"/>
              </a:rPr>
              <a:t>Condronectina: lega condrociti al collagene tipo II (matrice cartilaginea).</a:t>
            </a:r>
          </a:p>
          <a:p>
            <a:pPr marL="342900" indent="-342900" algn="l">
              <a:lnSpc>
                <a:spcPct val="114000"/>
              </a:lnSpc>
              <a:buFont typeface="Arial" panose="020B0604020202020204" pitchFamily="34" charset="0"/>
              <a:buChar char="•"/>
            </a:pPr>
            <a:r>
              <a:rPr lang="it-IT" sz="2000" b="0" i="0" dirty="0" err="1">
                <a:effectLst/>
                <a:latin typeface="fkGroteskNeue"/>
              </a:rPr>
              <a:t>Laminina</a:t>
            </a:r>
            <a:r>
              <a:rPr lang="it-IT" sz="2000" b="0" i="0" dirty="0">
                <a:effectLst/>
                <a:latin typeface="fkGroteskNeue"/>
              </a:rPr>
              <a:t>: lega cellule epiteliali al collagene tipo IV delle membrane basali.</a:t>
            </a:r>
          </a:p>
          <a:p>
            <a:pPr marL="342900" indent="-342900" algn="l">
              <a:lnSpc>
                <a:spcPct val="114000"/>
              </a:lnSpc>
              <a:buFont typeface="Arial" panose="020B0604020202020204" pitchFamily="34" charset="0"/>
              <a:buChar char="•"/>
            </a:pPr>
            <a:r>
              <a:rPr lang="it-IT" sz="2000" b="0" i="0" dirty="0">
                <a:effectLst/>
                <a:latin typeface="fkGroteskNeue"/>
              </a:rPr>
              <a:t>Osteonectina: lega idrossiapatite e ioni calcio al collagene tipo I (matrice ossea).</a:t>
            </a:r>
          </a:p>
        </p:txBody>
      </p:sp>
    </p:spTree>
    <p:extLst>
      <p:ext uri="{BB962C8B-B14F-4D97-AF65-F5344CB8AC3E}">
        <p14:creationId xmlns:p14="http://schemas.microsoft.com/office/powerpoint/2010/main" val="51430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199E6-54C0-E3FE-ECA5-8DF6E161D4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1C50DE-C414-5F4D-77DA-1686B8B935E2}"/>
              </a:ext>
            </a:extLst>
          </p:cNvPr>
          <p:cNvSpPr txBox="1"/>
          <p:nvPr/>
        </p:nvSpPr>
        <p:spPr>
          <a:xfrm>
            <a:off x="435428" y="489857"/>
            <a:ext cx="11270797" cy="6247864"/>
          </a:xfrm>
          <a:prstGeom prst="rect">
            <a:avLst/>
          </a:prstGeom>
          <a:noFill/>
        </p:spPr>
        <p:txBody>
          <a:bodyPr wrap="square" rtlCol="0">
            <a:spAutoFit/>
          </a:bodyPr>
          <a:lstStyle/>
          <a:p>
            <a:r>
              <a:rPr lang="it-IT" sz="2800" b="1" dirty="0">
                <a:solidFill>
                  <a:srgbClr val="0070C0"/>
                </a:solidFill>
              </a:rPr>
              <a:t>Ingredienti</a:t>
            </a:r>
          </a:p>
          <a:p>
            <a:endParaRPr lang="it-IT" dirty="0"/>
          </a:p>
          <a:p>
            <a:r>
              <a:rPr lang="it-IT" sz="2000" dirty="0"/>
              <a:t>1. Cellule staminali</a:t>
            </a:r>
          </a:p>
          <a:p>
            <a:r>
              <a:rPr lang="it-IT" sz="2000" dirty="0"/>
              <a:t>	</a:t>
            </a:r>
            <a:r>
              <a:rPr lang="it-IT" sz="2000" dirty="0" err="1"/>
              <a:t>Multipoteni</a:t>
            </a:r>
            <a:r>
              <a:rPr lang="it-IT" sz="2000" dirty="0"/>
              <a:t>, </a:t>
            </a:r>
            <a:r>
              <a:rPr lang="it-IT" sz="2000" dirty="0" err="1"/>
              <a:t>oligopotenti</a:t>
            </a:r>
            <a:r>
              <a:rPr lang="it-IT" sz="2000" dirty="0"/>
              <a:t>, </a:t>
            </a:r>
            <a:r>
              <a:rPr lang="it-IT" sz="2000" dirty="0" err="1"/>
              <a:t>monopotenti</a:t>
            </a:r>
            <a:r>
              <a:rPr lang="it-IT" sz="2000" dirty="0"/>
              <a:t>	</a:t>
            </a:r>
          </a:p>
          <a:p>
            <a:r>
              <a:rPr lang="it-IT" sz="2000" dirty="0"/>
              <a:t>Cellule proliferanti</a:t>
            </a:r>
          </a:p>
          <a:p>
            <a:endParaRPr lang="it-IT" sz="2000" dirty="0"/>
          </a:p>
          <a:p>
            <a:r>
              <a:rPr lang="it-IT" sz="2000" dirty="0"/>
              <a:t>2. Fattori di crescita</a:t>
            </a:r>
          </a:p>
          <a:p>
            <a:r>
              <a:rPr lang="it-IT" sz="2000" dirty="0"/>
              <a:t>	 a. Secrezione, azione, trasduzione del segnale, esecuzione del programma trascrizionale</a:t>
            </a:r>
          </a:p>
          <a:p>
            <a:r>
              <a:rPr lang="it-IT" sz="2000" dirty="0"/>
              <a:t>	</a:t>
            </a:r>
          </a:p>
          <a:p>
            <a:r>
              <a:rPr lang="it-IT" sz="2000" dirty="0"/>
              <a:t>	b. Endotelio</a:t>
            </a:r>
          </a:p>
          <a:p>
            <a:r>
              <a:rPr lang="it-IT" sz="2000" dirty="0"/>
              <a:t>		Angiogenesi</a:t>
            </a:r>
          </a:p>
          <a:p>
            <a:endParaRPr lang="it-IT" sz="2000" dirty="0"/>
          </a:p>
          <a:p>
            <a:r>
              <a:rPr lang="it-IT" sz="2000" dirty="0"/>
              <a:t>	c. Immunità</a:t>
            </a:r>
          </a:p>
          <a:p>
            <a:r>
              <a:rPr lang="it-IT" sz="2000" dirty="0"/>
              <a:t>		Infiammazione</a:t>
            </a:r>
          </a:p>
          <a:p>
            <a:endParaRPr lang="it-IT" sz="2000" dirty="0"/>
          </a:p>
          <a:p>
            <a:r>
              <a:rPr lang="it-IT" sz="2000" dirty="0"/>
              <a:t>	d. Fibroblasti, cheratinociti, </a:t>
            </a:r>
          </a:p>
          <a:p>
            <a:r>
              <a:rPr lang="it-IT" sz="2000" dirty="0"/>
              <a:t>		Tessuto di granulazione</a:t>
            </a:r>
          </a:p>
          <a:p>
            <a:endParaRPr lang="it-IT" dirty="0"/>
          </a:p>
          <a:p>
            <a:r>
              <a:rPr lang="it-IT" sz="2000" b="1" dirty="0">
                <a:solidFill>
                  <a:srgbClr val="0070C0"/>
                </a:solidFill>
              </a:rPr>
              <a:t>3. Digestione enzimatica, rimodellamento e secrezione della matrice extracellulare</a:t>
            </a:r>
          </a:p>
          <a:p>
            <a:endParaRPr lang="it-IT" dirty="0"/>
          </a:p>
        </p:txBody>
      </p:sp>
    </p:spTree>
    <p:extLst>
      <p:ext uri="{BB962C8B-B14F-4D97-AF65-F5344CB8AC3E}">
        <p14:creationId xmlns:p14="http://schemas.microsoft.com/office/powerpoint/2010/main" val="3531873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EF581-B67B-B5AA-17A3-131484F684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4BD3E9-E552-6D67-A821-AB88AA1C0221}"/>
              </a:ext>
            </a:extLst>
          </p:cNvPr>
          <p:cNvSpPr txBox="1"/>
          <p:nvPr/>
        </p:nvSpPr>
        <p:spPr>
          <a:xfrm>
            <a:off x="433953" y="762182"/>
            <a:ext cx="11135532" cy="2862322"/>
          </a:xfrm>
          <a:prstGeom prst="rect">
            <a:avLst/>
          </a:prstGeom>
          <a:noFill/>
        </p:spPr>
        <p:txBody>
          <a:bodyPr wrap="square">
            <a:spAutoFit/>
          </a:bodyPr>
          <a:lstStyle/>
          <a:p>
            <a:pPr algn="l">
              <a:buNone/>
            </a:pPr>
            <a:r>
              <a:rPr lang="it-IT" sz="2000" b="0" i="0" dirty="0">
                <a:effectLst/>
                <a:latin typeface="fkGroteskNeue"/>
              </a:rPr>
              <a:t>Riempie gli spazi tra le cellule e riveste un ruolo cruciale nella riparazione tissutale e nella guarigione delle ferite, fornendo un impalcatura per la migrazione cellulare, la forma cellulare, l’espressione genica, la differenziazione, l’angiogenesi e il mantenimento della polarità cellulare. L’epitelio poggia su un foglio denso di ECM (membrana basale).</a:t>
            </a:r>
          </a:p>
          <a:p>
            <a:pPr algn="l">
              <a:buNone/>
            </a:pPr>
            <a:endParaRPr lang="it-IT" sz="2000" b="0" i="0" dirty="0">
              <a:effectLst/>
              <a:latin typeface="fkGrotesk"/>
            </a:endParaRPr>
          </a:p>
          <a:p>
            <a:pPr algn="l">
              <a:buNone/>
            </a:pPr>
            <a:r>
              <a:rPr lang="it-IT" sz="2000" b="0" i="0" dirty="0">
                <a:effectLst/>
                <a:latin typeface="fkGrotesk"/>
              </a:rPr>
              <a:t>Composizione principale dell’ECM</a:t>
            </a:r>
          </a:p>
          <a:p>
            <a:pPr marL="342900" indent="-342900" algn="l">
              <a:buFont typeface="Arial" panose="020B0604020202020204" pitchFamily="34" charset="0"/>
              <a:buChar char="•"/>
            </a:pPr>
            <a:r>
              <a:rPr lang="it-IT" sz="2000" b="0" i="0" dirty="0">
                <a:effectLst/>
                <a:latin typeface="fkGroteskNeue"/>
              </a:rPr>
              <a:t>Proteine fibrose strutturali: collagene, elastina, fibronectina e </a:t>
            </a:r>
            <a:r>
              <a:rPr lang="it-IT" sz="2000" b="0" i="0" dirty="0" err="1">
                <a:effectLst/>
                <a:latin typeface="fkGroteskNeue"/>
              </a:rPr>
              <a:t>laminina</a:t>
            </a:r>
            <a:r>
              <a:rPr lang="it-IT" sz="2000" b="0" i="0" dirty="0">
                <a:effectLst/>
                <a:latin typeface="fkGroteskNeue"/>
              </a:rPr>
              <a:t>.</a:t>
            </a:r>
          </a:p>
          <a:p>
            <a:pPr marL="342900" indent="-342900" algn="l">
              <a:buFont typeface="Arial" panose="020B0604020202020204" pitchFamily="34" charset="0"/>
              <a:buChar char="•"/>
            </a:pPr>
            <a:r>
              <a:rPr lang="it-IT" sz="2000" b="0" i="0" dirty="0">
                <a:effectLst/>
                <a:latin typeface="fkGroteskNeue"/>
              </a:rPr>
              <a:t>Sostanza fondamentale amorfa: glicosaminoglicani (</a:t>
            </a:r>
            <a:r>
              <a:rPr lang="it-IT" sz="2000" b="0" i="0" dirty="0" err="1">
                <a:effectLst/>
                <a:latin typeface="fkGroteskNeue"/>
              </a:rPr>
              <a:t>GAGs</a:t>
            </a:r>
            <a:r>
              <a:rPr lang="it-IT" sz="2000" b="0" i="0" dirty="0">
                <a:effectLst/>
                <a:latin typeface="fkGroteskNeue"/>
              </a:rPr>
              <a:t>) solfati, legati covalentemente a proteine formando proteoglicani (es. acido ialuronico, </a:t>
            </a:r>
            <a:r>
              <a:rPr lang="it-IT" sz="2000" b="0" i="0" dirty="0" err="1">
                <a:effectLst/>
                <a:latin typeface="fkGroteskNeue"/>
              </a:rPr>
              <a:t>dermatan</a:t>
            </a:r>
            <a:r>
              <a:rPr lang="it-IT" sz="2000" b="0" i="0" dirty="0">
                <a:effectLst/>
                <a:latin typeface="fkGroteskNeue"/>
              </a:rPr>
              <a:t> solfato, </a:t>
            </a:r>
            <a:r>
              <a:rPr lang="it-IT" sz="2000" b="0" i="0" dirty="0" err="1">
                <a:effectLst/>
                <a:latin typeface="fkGroteskNeue"/>
              </a:rPr>
              <a:t>keratan</a:t>
            </a:r>
            <a:r>
              <a:rPr lang="it-IT" sz="2000" b="0" i="0" dirty="0">
                <a:effectLst/>
                <a:latin typeface="fkGroteskNeue"/>
              </a:rPr>
              <a:t> solfato, </a:t>
            </a:r>
            <a:r>
              <a:rPr lang="it-IT" sz="2000" b="0" i="0" dirty="0" err="1">
                <a:effectLst/>
                <a:latin typeface="fkGroteskNeue"/>
              </a:rPr>
              <a:t>eparan</a:t>
            </a:r>
            <a:r>
              <a:rPr lang="it-IT" sz="2000" b="0" i="0" dirty="0">
                <a:effectLst/>
                <a:latin typeface="fkGroteskNeue"/>
              </a:rPr>
              <a:t> solfato).</a:t>
            </a:r>
          </a:p>
        </p:txBody>
      </p:sp>
      <p:sp>
        <p:nvSpPr>
          <p:cNvPr id="2" name="TextBox 1">
            <a:extLst>
              <a:ext uri="{FF2B5EF4-FFF2-40B4-BE49-F238E27FC236}">
                <a16:creationId xmlns:a16="http://schemas.microsoft.com/office/drawing/2014/main" id="{8923DB32-F55C-762F-E6A7-5842BB800A97}"/>
              </a:ext>
            </a:extLst>
          </p:cNvPr>
          <p:cNvSpPr txBox="1"/>
          <p:nvPr/>
        </p:nvSpPr>
        <p:spPr>
          <a:xfrm>
            <a:off x="224725" y="147233"/>
            <a:ext cx="8144360" cy="400110"/>
          </a:xfrm>
          <a:prstGeom prst="rect">
            <a:avLst/>
          </a:prstGeom>
          <a:noFill/>
        </p:spPr>
        <p:txBody>
          <a:bodyPr wrap="square" rtlCol="0">
            <a:spAutoFit/>
          </a:bodyPr>
          <a:lstStyle/>
          <a:p>
            <a:r>
              <a:rPr lang="it-IT" sz="2000" b="1" dirty="0">
                <a:solidFill>
                  <a:srgbClr val="0070C0"/>
                </a:solidFill>
              </a:rPr>
              <a:t>La matrice extracellulare (ECM)</a:t>
            </a:r>
          </a:p>
        </p:txBody>
      </p:sp>
      <p:sp>
        <p:nvSpPr>
          <p:cNvPr id="6" name="TextBox 5">
            <a:extLst>
              <a:ext uri="{FF2B5EF4-FFF2-40B4-BE49-F238E27FC236}">
                <a16:creationId xmlns:a16="http://schemas.microsoft.com/office/drawing/2014/main" id="{BEFCFCC7-AE39-95E9-E0DA-672C53A73AF4}"/>
              </a:ext>
            </a:extLst>
          </p:cNvPr>
          <p:cNvSpPr txBox="1"/>
          <p:nvPr/>
        </p:nvSpPr>
        <p:spPr>
          <a:xfrm>
            <a:off x="433953" y="3839343"/>
            <a:ext cx="5091193" cy="2554545"/>
          </a:xfrm>
          <a:prstGeom prst="rect">
            <a:avLst/>
          </a:prstGeom>
          <a:noFill/>
        </p:spPr>
        <p:txBody>
          <a:bodyPr wrap="square">
            <a:spAutoFit/>
          </a:bodyPr>
          <a:lstStyle/>
          <a:p>
            <a:pPr algn="l">
              <a:buNone/>
            </a:pPr>
            <a:r>
              <a:rPr lang="it-IT" sz="2000" b="0" i="0" dirty="0">
                <a:effectLst/>
                <a:latin typeface="fkGroteskNeue"/>
              </a:rPr>
              <a:t>L’ECM è sintetizzata localmente dai fibroblasti e assemblata in una maglia organizzata a contatto con la membrana cellulare. </a:t>
            </a:r>
          </a:p>
          <a:p>
            <a:pPr algn="l">
              <a:buNone/>
            </a:pPr>
            <a:r>
              <a:rPr lang="it-IT" sz="2000" b="0" i="0" dirty="0">
                <a:effectLst/>
                <a:latin typeface="fkGroteskNeue"/>
              </a:rPr>
              <a:t>I recettori di superficie cellulare (come le </a:t>
            </a:r>
            <a:r>
              <a:rPr lang="it-IT" sz="2000" b="0" i="0" dirty="0" err="1">
                <a:effectLst/>
                <a:latin typeface="fkGroteskNeue"/>
              </a:rPr>
              <a:t>integrine</a:t>
            </a:r>
            <a:r>
              <a:rPr lang="it-IT" sz="2000" b="0" i="0" dirty="0">
                <a:effectLst/>
                <a:latin typeface="fkGroteskNeue"/>
              </a:rPr>
              <a:t>) trasducono segnali dall’ECM, regolando crescita, proliferazione, migrazione, differenziamento, sopravvivenza e mantenimento dell’omeostasi cellulare.</a:t>
            </a:r>
          </a:p>
        </p:txBody>
      </p:sp>
      <p:pic>
        <p:nvPicPr>
          <p:cNvPr id="12" name="Picture 11" descr="A close-up of a bottle&#10;&#10;AI-generated content may be incorrect.">
            <a:extLst>
              <a:ext uri="{FF2B5EF4-FFF2-40B4-BE49-F238E27FC236}">
                <a16:creationId xmlns:a16="http://schemas.microsoft.com/office/drawing/2014/main" id="{B6CF971E-E7EC-6018-258A-BBD1A300E97C}"/>
              </a:ext>
            </a:extLst>
          </p:cNvPr>
          <p:cNvPicPr>
            <a:picLocks noChangeAspect="1"/>
          </p:cNvPicPr>
          <p:nvPr/>
        </p:nvPicPr>
        <p:blipFill>
          <a:blip r:embed="rId2"/>
          <a:stretch>
            <a:fillRect/>
          </a:stretch>
        </p:blipFill>
        <p:spPr>
          <a:xfrm>
            <a:off x="5874473" y="3839343"/>
            <a:ext cx="5883574" cy="2665994"/>
          </a:xfrm>
          <a:prstGeom prst="rect">
            <a:avLst/>
          </a:prstGeom>
        </p:spPr>
      </p:pic>
    </p:spTree>
    <p:extLst>
      <p:ext uri="{BB962C8B-B14F-4D97-AF65-F5344CB8AC3E}">
        <p14:creationId xmlns:p14="http://schemas.microsoft.com/office/powerpoint/2010/main" val="280805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2D43-5037-ABC2-A78E-BC0B7DC3F2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58DAEA-5DAF-B928-CFF7-B33C3021571E}"/>
              </a:ext>
            </a:extLst>
          </p:cNvPr>
          <p:cNvPicPr>
            <a:picLocks noChangeAspect="1"/>
          </p:cNvPicPr>
          <p:nvPr/>
        </p:nvPicPr>
        <p:blipFill>
          <a:blip r:embed="rId2"/>
          <a:stretch>
            <a:fillRect/>
          </a:stretch>
        </p:blipFill>
        <p:spPr>
          <a:xfrm>
            <a:off x="2061599" y="552048"/>
            <a:ext cx="8068801" cy="5753903"/>
          </a:xfrm>
          <a:prstGeom prst="rect">
            <a:avLst/>
          </a:prstGeom>
        </p:spPr>
      </p:pic>
    </p:spTree>
    <p:extLst>
      <p:ext uri="{BB962C8B-B14F-4D97-AF65-F5344CB8AC3E}">
        <p14:creationId xmlns:p14="http://schemas.microsoft.com/office/powerpoint/2010/main" val="254080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9C7BD-4F28-2EF3-3806-25751BEECB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546873-EE16-B75A-28C4-5E93E76E16E8}"/>
              </a:ext>
            </a:extLst>
          </p:cNvPr>
          <p:cNvSpPr txBox="1"/>
          <p:nvPr/>
        </p:nvSpPr>
        <p:spPr>
          <a:xfrm>
            <a:off x="480874" y="896655"/>
            <a:ext cx="11230252" cy="4401205"/>
          </a:xfrm>
          <a:prstGeom prst="rect">
            <a:avLst/>
          </a:prstGeom>
          <a:noFill/>
        </p:spPr>
        <p:txBody>
          <a:bodyPr wrap="square">
            <a:spAutoFit/>
          </a:bodyPr>
          <a:lstStyle/>
          <a:p>
            <a:pPr marL="285750" indent="-285750" rtl="0">
              <a:spcBef>
                <a:spcPts val="1200"/>
              </a:spcBef>
              <a:buFont typeface="Arial" panose="020B0604020202020204" pitchFamily="34" charset="0"/>
              <a:buChar char="•"/>
            </a:pPr>
            <a:r>
              <a:rPr lang="it-IT" sz="2000" b="1" dirty="0">
                <a:effectLst/>
                <a:latin typeface="fkGroteskNeue"/>
              </a:rPr>
              <a:t>Collagene</a:t>
            </a:r>
            <a:r>
              <a:rPr lang="it-IT" sz="2000" dirty="0">
                <a:effectLst/>
                <a:latin typeface="fkGroteskNeue"/>
              </a:rPr>
              <a:t>: la </a:t>
            </a:r>
            <a:r>
              <a:rPr lang="it-IT" sz="2000" b="0" dirty="0">
                <a:effectLst/>
                <a:latin typeface="fkGroteskNeue"/>
              </a:rPr>
              <a:t>glicoproteina più abbondante</a:t>
            </a:r>
            <a:r>
              <a:rPr lang="it-IT" sz="2000" dirty="0">
                <a:effectLst/>
                <a:latin typeface="fkGroteskNeue"/>
              </a:rPr>
              <a:t> nell’uomo (&gt;25% delle proteine totali), codificata da molteplici geni che producono varianti diverse. Le </a:t>
            </a:r>
            <a:r>
              <a:rPr lang="it-IT" sz="2000" b="0" dirty="0">
                <a:effectLst/>
                <a:latin typeface="fkGroteskNeue"/>
              </a:rPr>
              <a:t>fibre di collagene</a:t>
            </a:r>
            <a:r>
              <a:rPr lang="it-IT" sz="2000" dirty="0">
                <a:effectLst/>
                <a:latin typeface="fkGroteskNeue"/>
              </a:rPr>
              <a:t> conferiscono </a:t>
            </a:r>
            <a:r>
              <a:rPr lang="it-IT" sz="2000" b="0" dirty="0">
                <a:effectLst/>
                <a:latin typeface="fkGroteskNeue"/>
              </a:rPr>
              <a:t>resistenza</a:t>
            </a:r>
            <a:r>
              <a:rPr lang="it-IT" sz="2000" dirty="0">
                <a:effectLst/>
                <a:latin typeface="fkGroteskNeue"/>
              </a:rPr>
              <a:t> e organizzano l’ECM nei vari organi (dal tipo rigido a quello più morbido)</a:t>
            </a:r>
            <a:r>
              <a:rPr lang="it-IT" sz="2000" dirty="0">
                <a:latin typeface="fkGroteskNeue"/>
              </a:rPr>
              <a:t>. Tipi fibrillari (1, 2, 3) e non fibrillari (amorfi, tipi 4–18).</a:t>
            </a:r>
            <a:endParaRPr lang="it-IT" sz="2000" dirty="0">
              <a:effectLst/>
              <a:latin typeface="fkGroteskNeue"/>
            </a:endParaRPr>
          </a:p>
          <a:p>
            <a:pPr marL="285750" indent="-285750" rtl="0">
              <a:spcBef>
                <a:spcPts val="1200"/>
              </a:spcBef>
              <a:buFont typeface="Arial" panose="020B0604020202020204" pitchFamily="34" charset="0"/>
              <a:buChar char="•"/>
            </a:pPr>
            <a:r>
              <a:rPr lang="it-IT" sz="2000" b="1" dirty="0">
                <a:effectLst/>
                <a:latin typeface="fkGroteskNeue"/>
              </a:rPr>
              <a:t>Fibre elastiche</a:t>
            </a:r>
            <a:r>
              <a:rPr lang="it-IT" sz="2000" dirty="0">
                <a:effectLst/>
                <a:latin typeface="fkGroteskNeue"/>
              </a:rPr>
              <a:t>: simili alla gomma, assicurano </a:t>
            </a:r>
            <a:r>
              <a:rPr lang="it-IT" sz="2000" b="0" dirty="0">
                <a:effectLst/>
                <a:latin typeface="fkGroteskNeue"/>
              </a:rPr>
              <a:t>elasticità</a:t>
            </a:r>
            <a:r>
              <a:rPr lang="it-IT" sz="2000" dirty="0">
                <a:effectLst/>
                <a:latin typeface="fkGroteskNeue"/>
              </a:rPr>
              <a:t>, </a:t>
            </a:r>
            <a:r>
              <a:rPr lang="it-IT" sz="2000" b="0" dirty="0">
                <a:effectLst/>
                <a:latin typeface="fkGroteskNeue"/>
              </a:rPr>
              <a:t>estensibilità</a:t>
            </a:r>
            <a:r>
              <a:rPr lang="it-IT" sz="2000" dirty="0">
                <a:effectLst/>
                <a:latin typeface="fkGroteskNeue"/>
              </a:rPr>
              <a:t> e </a:t>
            </a:r>
            <a:r>
              <a:rPr lang="it-IT" sz="2000" b="0" dirty="0">
                <a:effectLst/>
                <a:latin typeface="fkGroteskNeue"/>
              </a:rPr>
              <a:t>resilienza</a:t>
            </a:r>
            <a:r>
              <a:rPr lang="it-IT" sz="2000" dirty="0">
                <a:effectLst/>
                <a:latin typeface="fkGroteskNeue"/>
              </a:rPr>
              <a:t> all’ECM, permettendo il ritorno alla forma originale dopo stiramento. </a:t>
            </a:r>
          </a:p>
          <a:p>
            <a:pPr marL="285750" indent="-285750" rtl="0">
              <a:spcBef>
                <a:spcPts val="1200"/>
              </a:spcBef>
              <a:buFont typeface="Arial" panose="020B0604020202020204" pitchFamily="34" charset="0"/>
              <a:buChar char="•"/>
            </a:pPr>
            <a:r>
              <a:rPr lang="it-IT" sz="2000" b="1" dirty="0">
                <a:effectLst/>
                <a:latin typeface="fkGroteskNeue"/>
              </a:rPr>
              <a:t>Fibronectina</a:t>
            </a:r>
            <a:r>
              <a:rPr lang="it-IT" sz="2000" dirty="0">
                <a:effectLst/>
                <a:latin typeface="fkGroteskNeue"/>
              </a:rPr>
              <a:t>: proteina con siti di legame per </a:t>
            </a:r>
            <a:r>
              <a:rPr lang="it-IT" sz="2000" b="0" dirty="0">
                <a:effectLst/>
                <a:latin typeface="fkGroteskNeue"/>
              </a:rPr>
              <a:t>cellule</a:t>
            </a:r>
            <a:r>
              <a:rPr lang="it-IT" sz="2000" dirty="0">
                <a:effectLst/>
                <a:latin typeface="fkGroteskNeue"/>
              </a:rPr>
              <a:t> e altre componenti ECM; contiene la sequenza </a:t>
            </a:r>
            <a:r>
              <a:rPr lang="it-IT" sz="2000" b="0" dirty="0">
                <a:effectLst/>
                <a:latin typeface="fkGroteskNeue"/>
              </a:rPr>
              <a:t>RGD</a:t>
            </a:r>
            <a:r>
              <a:rPr lang="it-IT" sz="2000" dirty="0">
                <a:effectLst/>
                <a:latin typeface="fkGroteskNeue"/>
              </a:rPr>
              <a:t> (arginina-glicina-</a:t>
            </a:r>
            <a:r>
              <a:rPr lang="it-IT" sz="2000" dirty="0" err="1">
                <a:effectLst/>
                <a:latin typeface="fkGroteskNeue"/>
              </a:rPr>
              <a:t>aspartato</a:t>
            </a:r>
            <a:r>
              <a:rPr lang="it-IT" sz="2000" dirty="0">
                <a:effectLst/>
                <a:latin typeface="fkGroteskNeue"/>
              </a:rPr>
              <a:t>) che lega avidamente le </a:t>
            </a:r>
            <a:r>
              <a:rPr lang="it-IT" sz="2000" dirty="0" err="1">
                <a:effectLst/>
                <a:latin typeface="fkGroteskNeue"/>
              </a:rPr>
              <a:t>integrine</a:t>
            </a:r>
            <a:r>
              <a:rPr lang="it-IT" sz="2000" dirty="0">
                <a:effectLst/>
                <a:latin typeface="fkGroteskNeue"/>
              </a:rPr>
              <a:t> </a:t>
            </a:r>
            <a:r>
              <a:rPr lang="it-IT" sz="2000" b="0" dirty="0">
                <a:effectLst/>
                <a:latin typeface="fkGroteskNeue"/>
              </a:rPr>
              <a:t>cellulari</a:t>
            </a:r>
            <a:r>
              <a:rPr lang="it-IT" sz="2000" dirty="0">
                <a:effectLst/>
                <a:latin typeface="fkGroteskNeue"/>
              </a:rPr>
              <a:t>, collegando così le cellule alla matrice.</a:t>
            </a:r>
          </a:p>
          <a:p>
            <a:pPr marL="285750" indent="-285750" rtl="0">
              <a:spcBef>
                <a:spcPts val="1200"/>
              </a:spcBef>
              <a:buFont typeface="Arial" panose="020B0604020202020204" pitchFamily="34" charset="0"/>
              <a:buChar char="•"/>
            </a:pPr>
            <a:r>
              <a:rPr lang="it-IT" sz="2000" b="1" dirty="0" err="1">
                <a:effectLst/>
                <a:latin typeface="fkGroteskNeue"/>
              </a:rPr>
              <a:t>Laminina</a:t>
            </a:r>
            <a:r>
              <a:rPr lang="it-IT" sz="2000" dirty="0">
                <a:effectLst/>
                <a:latin typeface="fkGroteskNeue"/>
              </a:rPr>
              <a:t>: abbondante nelle </a:t>
            </a:r>
            <a:r>
              <a:rPr lang="it-IT" sz="2000" b="0" dirty="0">
                <a:effectLst/>
                <a:latin typeface="fkGroteskNeue"/>
              </a:rPr>
              <a:t>membrane basali</a:t>
            </a:r>
            <a:r>
              <a:rPr lang="it-IT" sz="2000" dirty="0">
                <a:effectLst/>
                <a:latin typeface="fkGroteskNeue"/>
              </a:rPr>
              <a:t>, promuove l’</a:t>
            </a:r>
            <a:r>
              <a:rPr lang="it-IT" sz="2000" b="0" dirty="0">
                <a:effectLst/>
                <a:latin typeface="fkGroteskNeue"/>
              </a:rPr>
              <a:t>adesione cellulare</a:t>
            </a:r>
            <a:r>
              <a:rPr lang="it-IT" sz="2000" dirty="0">
                <a:effectLst/>
                <a:latin typeface="fkGroteskNeue"/>
              </a:rPr>
              <a:t> di vari tipi cellulari. Partecipa in particolare all’ancoraggio delle </a:t>
            </a:r>
            <a:r>
              <a:rPr lang="it-IT" sz="2000" b="0" dirty="0">
                <a:effectLst/>
                <a:latin typeface="fkGroteskNeue"/>
              </a:rPr>
              <a:t>cellule endoteliali</a:t>
            </a:r>
            <a:r>
              <a:rPr lang="it-IT" sz="2000" dirty="0">
                <a:effectLst/>
                <a:latin typeface="fkGroteskNeue"/>
              </a:rPr>
              <a:t> e </a:t>
            </a:r>
            <a:r>
              <a:rPr lang="it-IT" sz="2000" b="0" dirty="0">
                <a:effectLst/>
                <a:latin typeface="fkGroteskNeue"/>
              </a:rPr>
              <a:t>viscerali</a:t>
            </a:r>
            <a:r>
              <a:rPr lang="it-IT" sz="2000" dirty="0">
                <a:effectLst/>
                <a:latin typeface="fkGroteskNeue"/>
              </a:rPr>
              <a:t> alla </a:t>
            </a:r>
            <a:r>
              <a:rPr lang="it-IT" sz="2000" b="0" dirty="0">
                <a:effectLst/>
                <a:latin typeface="fkGroteskNeue"/>
              </a:rPr>
              <a:t>membrana basale glomerulare</a:t>
            </a:r>
            <a:r>
              <a:rPr lang="it-IT" sz="2000" dirty="0">
                <a:effectLst/>
                <a:latin typeface="fkGroteskNeue"/>
              </a:rPr>
              <a:t>.</a:t>
            </a:r>
          </a:p>
        </p:txBody>
      </p:sp>
    </p:spTree>
    <p:extLst>
      <p:ext uri="{BB962C8B-B14F-4D97-AF65-F5344CB8AC3E}">
        <p14:creationId xmlns:p14="http://schemas.microsoft.com/office/powerpoint/2010/main" val="353904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23241-6A82-2188-DA6A-264F93F251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8D025F-5D0B-DE76-3819-42F6742F399A}"/>
              </a:ext>
            </a:extLst>
          </p:cNvPr>
          <p:cNvSpPr txBox="1"/>
          <p:nvPr/>
        </p:nvSpPr>
        <p:spPr>
          <a:xfrm>
            <a:off x="361025" y="347141"/>
            <a:ext cx="11469949" cy="5478423"/>
          </a:xfrm>
          <a:prstGeom prst="rect">
            <a:avLst/>
          </a:prstGeom>
          <a:noFill/>
        </p:spPr>
        <p:txBody>
          <a:bodyPr wrap="square">
            <a:spAutoFit/>
          </a:bodyPr>
          <a:lstStyle/>
          <a:p>
            <a:pPr rtl="0">
              <a:spcBef>
                <a:spcPts val="1200"/>
              </a:spcBef>
              <a:buNone/>
            </a:pPr>
            <a:r>
              <a:rPr lang="it-IT" b="1" dirty="0">
                <a:effectLst/>
                <a:latin typeface="fkGrotesk"/>
              </a:rPr>
              <a:t>Biosintesi del collagene</a:t>
            </a:r>
          </a:p>
          <a:p>
            <a:pPr rtl="0">
              <a:spcBef>
                <a:spcPts val="1200"/>
              </a:spcBef>
              <a:buNone/>
            </a:pPr>
            <a:r>
              <a:rPr lang="it-IT" dirty="0">
                <a:effectLst/>
                <a:latin typeface="fkGroteskNeue"/>
              </a:rPr>
              <a:t>Diversi </a:t>
            </a:r>
            <a:r>
              <a:rPr lang="it-IT" b="0" dirty="0">
                <a:effectLst/>
                <a:latin typeface="fkGroteskNeue"/>
              </a:rPr>
              <a:t>fattori di crescita</a:t>
            </a:r>
            <a:r>
              <a:rPr lang="it-IT" dirty="0">
                <a:effectLst/>
                <a:latin typeface="fkGroteskNeue"/>
              </a:rPr>
              <a:t> (PDGF, EGF, TGF-α, FGF-β, IGF-1, IL-1, TGF-β) stimolano la </a:t>
            </a:r>
            <a:r>
              <a:rPr lang="it-IT" b="0" dirty="0">
                <a:effectLst/>
                <a:latin typeface="fkGroteskNeue"/>
              </a:rPr>
              <a:t>proliferazione dei fibroblasti</a:t>
            </a:r>
            <a:r>
              <a:rPr lang="it-IT" dirty="0">
                <a:effectLst/>
                <a:latin typeface="fkGroteskNeue"/>
              </a:rPr>
              <a:t> nei primi 3-5 giorni della guarigione, inducendo la sintesi di collagene. Alcuni fibroblasti diventano </a:t>
            </a:r>
            <a:r>
              <a:rPr lang="it-IT" b="0" dirty="0" err="1">
                <a:effectLst/>
                <a:latin typeface="fkGroteskNeue"/>
              </a:rPr>
              <a:t>miofibroblasti</a:t>
            </a:r>
            <a:r>
              <a:rPr lang="it-IT" dirty="0">
                <a:effectLst/>
                <a:latin typeface="fkGroteskNeue"/>
              </a:rPr>
              <a:t> (con filamenti di actina simili alle cellule muscolari lisce).</a:t>
            </a:r>
          </a:p>
          <a:p>
            <a:pPr marL="285750" indent="-285750" rtl="0">
              <a:spcBef>
                <a:spcPts val="1200"/>
              </a:spcBef>
              <a:buFont typeface="Arial" panose="020B0604020202020204" pitchFamily="34" charset="0"/>
              <a:buChar char="•"/>
            </a:pPr>
            <a:r>
              <a:rPr lang="it-IT" b="0" dirty="0">
                <a:effectLst/>
                <a:latin typeface="fkGroteskNeue"/>
              </a:rPr>
              <a:t>Sintesi delle α-catene</a:t>
            </a:r>
            <a:r>
              <a:rPr lang="it-IT" dirty="0">
                <a:effectLst/>
                <a:latin typeface="fkGroteskNeue"/>
              </a:rPr>
              <a:t>: il DNA trasmette il segnale all’mRNA; qui avviene lo </a:t>
            </a:r>
            <a:r>
              <a:rPr lang="it-IT" b="0" dirty="0">
                <a:effectLst/>
                <a:latin typeface="fkGroteskNeue"/>
              </a:rPr>
              <a:t>splicing</a:t>
            </a:r>
            <a:r>
              <a:rPr lang="it-IT" dirty="0">
                <a:effectLst/>
                <a:latin typeface="fkGroteskNeue"/>
              </a:rPr>
              <a:t> per formare le α-catene.</a:t>
            </a:r>
          </a:p>
          <a:p>
            <a:pPr marL="285750" indent="-285750" rtl="0">
              <a:spcBef>
                <a:spcPts val="1200"/>
              </a:spcBef>
              <a:buFont typeface="Arial" panose="020B0604020202020204" pitchFamily="34" charset="0"/>
              <a:buChar char="•"/>
            </a:pPr>
            <a:r>
              <a:rPr lang="it-IT" b="0" dirty="0">
                <a:effectLst/>
                <a:latin typeface="fkGroteskNeue"/>
              </a:rPr>
              <a:t>Assemblaggio del tropocollagene</a:t>
            </a:r>
            <a:r>
              <a:rPr lang="it-IT" dirty="0">
                <a:effectLst/>
                <a:latin typeface="fkGroteskNeue"/>
              </a:rPr>
              <a:t>: unità strutturale formata da </a:t>
            </a:r>
            <a:r>
              <a:rPr lang="it-IT" b="0" dirty="0">
                <a:effectLst/>
                <a:latin typeface="fkGroteskNeue"/>
              </a:rPr>
              <a:t>tre α-catene</a:t>
            </a:r>
            <a:r>
              <a:rPr lang="it-IT" dirty="0">
                <a:effectLst/>
                <a:latin typeface="fkGroteskNeue"/>
              </a:rPr>
              <a:t> in </a:t>
            </a:r>
            <a:r>
              <a:rPr lang="it-IT" b="0" dirty="0">
                <a:effectLst/>
                <a:latin typeface="fkGroteskNeue"/>
              </a:rPr>
              <a:t>elica tripla</a:t>
            </a:r>
            <a:r>
              <a:rPr lang="it-IT" dirty="0">
                <a:effectLst/>
                <a:latin typeface="fkGroteskNeue"/>
              </a:rPr>
              <a:t>, combinate con prolina. Nel </a:t>
            </a:r>
            <a:r>
              <a:rPr lang="it-IT" b="0" dirty="0">
                <a:effectLst/>
                <a:latin typeface="fkGroteskNeue"/>
              </a:rPr>
              <a:t>RER</a:t>
            </a:r>
            <a:r>
              <a:rPr lang="it-IT" dirty="0">
                <a:effectLst/>
                <a:latin typeface="fkGroteskNeue"/>
              </a:rPr>
              <a:t> avviene </a:t>
            </a:r>
            <a:r>
              <a:rPr lang="it-IT" b="0" dirty="0">
                <a:effectLst/>
                <a:latin typeface="fkGroteskNeue"/>
              </a:rPr>
              <a:t>idrossilazione</a:t>
            </a:r>
            <a:r>
              <a:rPr lang="it-IT" dirty="0">
                <a:effectLst/>
                <a:latin typeface="fkGroteskNeue"/>
              </a:rPr>
              <a:t> (prolina → </a:t>
            </a:r>
            <a:r>
              <a:rPr lang="it-IT" dirty="0" err="1">
                <a:effectLst/>
                <a:latin typeface="fkGroteskNeue"/>
              </a:rPr>
              <a:t>idrossiprolina</a:t>
            </a:r>
            <a:r>
              <a:rPr lang="it-IT" dirty="0">
                <a:effectLst/>
                <a:latin typeface="fkGroteskNeue"/>
              </a:rPr>
              <a:t>; lisina → </a:t>
            </a:r>
            <a:r>
              <a:rPr lang="it-IT" dirty="0" err="1">
                <a:effectLst/>
                <a:latin typeface="fkGroteskNeue"/>
              </a:rPr>
              <a:t>idrossilisina</a:t>
            </a:r>
            <a:r>
              <a:rPr lang="it-IT" dirty="0">
                <a:effectLst/>
                <a:latin typeface="fkGroteskNeue"/>
              </a:rPr>
              <a:t>), che richiede </a:t>
            </a:r>
            <a:r>
              <a:rPr lang="it-IT" b="0" dirty="0">
                <a:effectLst/>
                <a:latin typeface="fkGroteskNeue"/>
              </a:rPr>
              <a:t>acido ascorbico (</a:t>
            </a:r>
            <a:r>
              <a:rPr lang="it-IT" b="0" dirty="0" err="1">
                <a:effectLst/>
                <a:latin typeface="fkGroteskNeue"/>
              </a:rPr>
              <a:t>vit</a:t>
            </a:r>
            <a:r>
              <a:rPr lang="it-IT" b="0" dirty="0">
                <a:effectLst/>
                <a:latin typeface="fkGroteskNeue"/>
              </a:rPr>
              <a:t> C)</a:t>
            </a:r>
            <a:r>
              <a:rPr lang="it-IT" dirty="0">
                <a:effectLst/>
                <a:latin typeface="fkGroteskNeue"/>
              </a:rPr>
              <a:t>.</a:t>
            </a:r>
          </a:p>
          <a:p>
            <a:pPr marL="285750" indent="-285750" rtl="0">
              <a:spcBef>
                <a:spcPts val="1200"/>
              </a:spcBef>
              <a:buFont typeface="Arial" panose="020B0604020202020204" pitchFamily="34" charset="0"/>
              <a:buChar char="•"/>
            </a:pPr>
            <a:r>
              <a:rPr lang="it-IT" b="0" dirty="0">
                <a:effectLst/>
                <a:latin typeface="fkGroteskNeue"/>
              </a:rPr>
              <a:t>Stabilizzazione</a:t>
            </a:r>
            <a:r>
              <a:rPr lang="it-IT" dirty="0">
                <a:effectLst/>
                <a:latin typeface="fkGroteskNeue"/>
              </a:rPr>
              <a:t>: i residui di </a:t>
            </a:r>
            <a:r>
              <a:rPr lang="it-IT" dirty="0" err="1">
                <a:effectLst/>
                <a:latin typeface="fkGroteskNeue"/>
              </a:rPr>
              <a:t>idrossiprolina</a:t>
            </a:r>
            <a:r>
              <a:rPr lang="it-IT" dirty="0">
                <a:effectLst/>
                <a:latin typeface="fkGroteskNeue"/>
              </a:rPr>
              <a:t> formano legami che stabilizzano l’elica tripla.</a:t>
            </a:r>
          </a:p>
          <a:p>
            <a:pPr marL="285750" indent="-285750" rtl="0">
              <a:spcBef>
                <a:spcPts val="1200"/>
              </a:spcBef>
              <a:buFont typeface="Arial" panose="020B0604020202020204" pitchFamily="34" charset="0"/>
              <a:buChar char="•"/>
            </a:pPr>
            <a:r>
              <a:rPr lang="it-IT" b="0" dirty="0">
                <a:effectLst/>
                <a:latin typeface="fkGroteskNeue"/>
              </a:rPr>
              <a:t>Trasporto e reticolazione</a:t>
            </a:r>
            <a:r>
              <a:rPr lang="it-IT" dirty="0">
                <a:effectLst/>
                <a:latin typeface="fkGroteskNeue"/>
              </a:rPr>
              <a:t>: l’elica tripla passa per l’apparato di Golgi ed è secreta nello spazio extracellulare, dove la </a:t>
            </a:r>
            <a:r>
              <a:rPr lang="it-IT" b="0" dirty="0" err="1">
                <a:effectLst/>
                <a:latin typeface="fkGroteskNeue"/>
              </a:rPr>
              <a:t>lisil</a:t>
            </a:r>
            <a:r>
              <a:rPr lang="it-IT" b="0" dirty="0">
                <a:effectLst/>
                <a:latin typeface="fkGroteskNeue"/>
              </a:rPr>
              <a:t> ossidasi</a:t>
            </a:r>
            <a:r>
              <a:rPr lang="it-IT" dirty="0">
                <a:effectLst/>
                <a:latin typeface="fkGroteskNeue"/>
              </a:rPr>
              <a:t> (enzima metalloproteinasi con rame) ossida l’</a:t>
            </a:r>
            <a:r>
              <a:rPr lang="it-IT" dirty="0" err="1">
                <a:effectLst/>
                <a:latin typeface="fkGroteskNeue"/>
              </a:rPr>
              <a:t>idrossilisina</a:t>
            </a:r>
            <a:r>
              <a:rPr lang="it-IT" dirty="0">
                <a:effectLst/>
                <a:latin typeface="fkGroteskNeue"/>
              </a:rPr>
              <a:t>, creando </a:t>
            </a:r>
            <a:r>
              <a:rPr lang="it-IT" b="0" dirty="0">
                <a:effectLst/>
                <a:latin typeface="fkGroteskNeue"/>
              </a:rPr>
              <a:t>ponti crociati</a:t>
            </a:r>
            <a:r>
              <a:rPr lang="it-IT" dirty="0">
                <a:effectLst/>
                <a:latin typeface="fkGroteskNeue"/>
              </a:rPr>
              <a:t> tra le fibrille.</a:t>
            </a:r>
            <a:r>
              <a:rPr lang="it-IT" dirty="0">
                <a:latin typeface="fkGroteskNeue"/>
              </a:rPr>
              <a:t> </a:t>
            </a:r>
            <a:r>
              <a:rPr lang="it-IT" dirty="0">
                <a:effectLst/>
                <a:latin typeface="fkGroteskNeue"/>
              </a:rPr>
              <a:t>I </a:t>
            </a:r>
            <a:r>
              <a:rPr lang="it-IT" b="0" dirty="0">
                <a:effectLst/>
                <a:latin typeface="fkGroteskNeue"/>
              </a:rPr>
              <a:t>ponti crociati</a:t>
            </a:r>
            <a:r>
              <a:rPr lang="it-IT" dirty="0">
                <a:effectLst/>
                <a:latin typeface="fkGroteskNeue"/>
              </a:rPr>
              <a:t> rendono il collagene resistente alle proteasi generiche, con rimodellamento lento da collagenasi specifiche.</a:t>
            </a:r>
          </a:p>
          <a:p>
            <a:pPr rtl="0">
              <a:spcBef>
                <a:spcPts val="1200"/>
              </a:spcBef>
            </a:pPr>
            <a:r>
              <a:rPr lang="it-IT" b="1" dirty="0">
                <a:effectLst/>
                <a:latin typeface="fkGroteskNeue"/>
              </a:rPr>
              <a:t>Deficit di reticolazione:</a:t>
            </a:r>
          </a:p>
          <a:p>
            <a:pPr marL="742950" lvl="1" indent="-285750" rtl="0">
              <a:spcBef>
                <a:spcPts val="1200"/>
              </a:spcBef>
              <a:buFont typeface="Arial" panose="020B0604020202020204" pitchFamily="34" charset="0"/>
              <a:buChar char="•"/>
            </a:pPr>
            <a:r>
              <a:rPr lang="it-IT" b="0" dirty="0">
                <a:effectLst/>
                <a:latin typeface="fkGroteskNeue"/>
              </a:rPr>
              <a:t>Carenza di vitamina C</a:t>
            </a:r>
            <a:r>
              <a:rPr lang="it-IT" dirty="0">
                <a:effectLst/>
                <a:latin typeface="fkGroteskNeue"/>
              </a:rPr>
              <a:t> (scorbuto): collagene debole → </a:t>
            </a:r>
            <a:r>
              <a:rPr lang="it-IT" b="0" dirty="0">
                <a:effectLst/>
                <a:latin typeface="fkGroteskNeue"/>
              </a:rPr>
              <a:t>diatesi emorragica</a:t>
            </a:r>
            <a:r>
              <a:rPr lang="it-IT" dirty="0">
                <a:effectLst/>
                <a:latin typeface="fkGroteskNeue"/>
              </a:rPr>
              <a:t> (sanguinamenti cutanei/articolari), ritardata guarigione.</a:t>
            </a:r>
          </a:p>
          <a:p>
            <a:pPr marL="742950" lvl="1" indent="-285750" rtl="0">
              <a:spcBef>
                <a:spcPts val="1200"/>
              </a:spcBef>
              <a:buFont typeface="Arial" panose="020B0604020202020204" pitchFamily="34" charset="0"/>
              <a:buChar char="•"/>
            </a:pPr>
            <a:r>
              <a:rPr lang="it-IT" b="0" dirty="0">
                <a:effectLst/>
                <a:latin typeface="fkGroteskNeue"/>
              </a:rPr>
              <a:t>Invecchiamento</a:t>
            </a:r>
            <a:r>
              <a:rPr lang="it-IT" dirty="0">
                <a:effectLst/>
                <a:latin typeface="fkGroteskNeue"/>
              </a:rPr>
              <a:t>: ↓ elasticità di pelle, articolazioni e vasi.</a:t>
            </a:r>
          </a:p>
        </p:txBody>
      </p:sp>
    </p:spTree>
    <p:extLst>
      <p:ext uri="{BB962C8B-B14F-4D97-AF65-F5344CB8AC3E}">
        <p14:creationId xmlns:p14="http://schemas.microsoft.com/office/powerpoint/2010/main" val="184782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26D0-FD47-45B8-D47F-2FCE7F2DC2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0ECD62-0F9E-2C7F-E8CB-58FD38AA10DB}"/>
              </a:ext>
            </a:extLst>
          </p:cNvPr>
          <p:cNvPicPr>
            <a:picLocks noChangeAspect="1"/>
          </p:cNvPicPr>
          <p:nvPr/>
        </p:nvPicPr>
        <p:blipFill>
          <a:blip r:embed="rId2"/>
          <a:stretch>
            <a:fillRect/>
          </a:stretch>
        </p:blipFill>
        <p:spPr>
          <a:xfrm>
            <a:off x="2142573" y="728285"/>
            <a:ext cx="7906853" cy="5401429"/>
          </a:xfrm>
          <a:prstGeom prst="rect">
            <a:avLst/>
          </a:prstGeom>
        </p:spPr>
      </p:pic>
    </p:spTree>
    <p:extLst>
      <p:ext uri="{BB962C8B-B14F-4D97-AF65-F5344CB8AC3E}">
        <p14:creationId xmlns:p14="http://schemas.microsoft.com/office/powerpoint/2010/main" val="3805823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F61ED-42CE-B57D-52C8-70622ADBD0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35FB89-D590-A711-6876-1FECA1B17892}"/>
              </a:ext>
            </a:extLst>
          </p:cNvPr>
          <p:cNvSpPr txBox="1"/>
          <p:nvPr/>
        </p:nvSpPr>
        <p:spPr>
          <a:xfrm>
            <a:off x="348711" y="335845"/>
            <a:ext cx="11615981" cy="3170099"/>
          </a:xfrm>
          <a:prstGeom prst="rect">
            <a:avLst/>
          </a:prstGeom>
          <a:noFill/>
        </p:spPr>
        <p:txBody>
          <a:bodyPr wrap="square">
            <a:spAutoFit/>
          </a:bodyPr>
          <a:lstStyle/>
          <a:p>
            <a:pPr algn="l">
              <a:buNone/>
            </a:pPr>
            <a:r>
              <a:rPr lang="it-IT" sz="2000" b="1" i="0" dirty="0">
                <a:effectLst/>
                <a:latin typeface="fkGroteskNeue"/>
              </a:rPr>
              <a:t>Le fibre elastiche</a:t>
            </a:r>
          </a:p>
          <a:p>
            <a:pPr algn="l">
              <a:buNone/>
            </a:pPr>
            <a:r>
              <a:rPr lang="it-IT" sz="2000" dirty="0">
                <a:latin typeface="fkGroteskNeue"/>
              </a:rPr>
              <a:t>F</a:t>
            </a:r>
            <a:r>
              <a:rPr lang="it-IT" sz="2000" b="0" i="0" dirty="0">
                <a:effectLst/>
                <a:latin typeface="fkGroteskNeue"/>
              </a:rPr>
              <a:t>orniscono elasticità a tessuti come vasi sanguigni, polmoni, pelle e utero, che possono estendersi fino a 1,5 volte la loro lunghezza e tornare alla forma originale</a:t>
            </a:r>
          </a:p>
          <a:p>
            <a:pPr marL="342900" indent="-342900" algn="l">
              <a:buFont typeface="Arial" panose="020B0604020202020204" pitchFamily="34" charset="0"/>
              <a:buChar char="•"/>
            </a:pPr>
            <a:r>
              <a:rPr lang="it-IT" sz="2000" b="0" i="0" dirty="0">
                <a:effectLst/>
                <a:latin typeface="fkGroteskNeue"/>
              </a:rPr>
              <a:t>Composte da un nucleo centrale di elastina amorfa, circondato da una rete di </a:t>
            </a:r>
            <a:r>
              <a:rPr lang="it-IT" sz="2000" b="0" i="0" dirty="0" err="1">
                <a:effectLst/>
                <a:latin typeface="fkGroteskNeue"/>
              </a:rPr>
              <a:t>microfibrile</a:t>
            </a:r>
            <a:r>
              <a:rPr lang="it-IT" sz="2000" b="0" i="0" dirty="0">
                <a:effectLst/>
                <a:latin typeface="fkGroteskNeue"/>
              </a:rPr>
              <a:t>.</a:t>
            </a:r>
          </a:p>
          <a:p>
            <a:pPr marL="342900" indent="-342900" algn="l">
              <a:buFont typeface="Arial" panose="020B0604020202020204" pitchFamily="34" charset="0"/>
              <a:buChar char="•"/>
            </a:pPr>
            <a:r>
              <a:rPr lang="it-IT" sz="2000" b="0" i="0" dirty="0">
                <a:effectLst/>
                <a:latin typeface="fkGroteskNeue"/>
              </a:rPr>
              <a:t>Sintetizzate da fibroblasti e cellule muscolari lisce (arterie); abbondanti in aorta, pelle, legamenti e utero.</a:t>
            </a:r>
          </a:p>
          <a:p>
            <a:pPr marL="342900" indent="-342900" algn="l">
              <a:buFont typeface="Arial" panose="020B0604020202020204" pitchFamily="34" charset="0"/>
              <a:buChar char="•"/>
            </a:pPr>
            <a:r>
              <a:rPr lang="it-IT" sz="2000" b="0" i="0" dirty="0">
                <a:effectLst/>
                <a:latin typeface="fkGroteskNeue"/>
              </a:rPr>
              <a:t>Le microfibrille fanno da impalcatura per il deposito di elastina e regolano la disponibilità di TGF-β attivo nell’ECM.</a:t>
            </a:r>
          </a:p>
          <a:p>
            <a:pPr marL="342900" indent="-342900" algn="l">
              <a:buFont typeface="Arial" panose="020B0604020202020204" pitchFamily="34" charset="0"/>
              <a:buChar char="•"/>
            </a:pPr>
            <a:r>
              <a:rPr lang="it-IT" sz="2000" b="0" i="0" dirty="0">
                <a:effectLst/>
                <a:latin typeface="fkGroteskNeue"/>
              </a:rPr>
              <a:t>Difetti genetici nella </a:t>
            </a:r>
            <a:r>
              <a:rPr lang="it-IT" sz="2000" b="0" i="0" dirty="0" err="1">
                <a:effectLst/>
                <a:latin typeface="fkGroteskNeue"/>
              </a:rPr>
              <a:t>fibrillina</a:t>
            </a:r>
            <a:r>
              <a:rPr lang="it-IT" sz="2000" b="0" i="0" dirty="0">
                <a:effectLst/>
                <a:latin typeface="fkGroteskNeue"/>
              </a:rPr>
              <a:t> causano sindrome di Marfan, con malformazioni scheletriche e vascolari dovute a inibizione dell’ossidazione lisinica.</a:t>
            </a:r>
          </a:p>
          <a:p>
            <a:pPr algn="l"/>
            <a:endParaRPr lang="it-IT" sz="2000" b="0" i="0" dirty="0">
              <a:effectLst/>
              <a:latin typeface="fkGrotesk"/>
            </a:endParaRPr>
          </a:p>
        </p:txBody>
      </p:sp>
    </p:spTree>
    <p:extLst>
      <p:ext uri="{BB962C8B-B14F-4D97-AF65-F5344CB8AC3E}">
        <p14:creationId xmlns:p14="http://schemas.microsoft.com/office/powerpoint/2010/main" val="313931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9A5A-B3AC-6070-2CCF-0A8D86F110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ACFBCA-F606-DA8F-5AED-403615DA9FD2}"/>
              </a:ext>
            </a:extLst>
          </p:cNvPr>
          <p:cNvSpPr txBox="1"/>
          <p:nvPr/>
        </p:nvSpPr>
        <p:spPr>
          <a:xfrm>
            <a:off x="435428" y="489857"/>
            <a:ext cx="11270797" cy="6001643"/>
          </a:xfrm>
          <a:prstGeom prst="rect">
            <a:avLst/>
          </a:prstGeom>
          <a:noFill/>
        </p:spPr>
        <p:txBody>
          <a:bodyPr wrap="square" rtlCol="0">
            <a:spAutoFit/>
          </a:bodyPr>
          <a:lstStyle/>
          <a:p>
            <a:r>
              <a:rPr lang="it-IT" sz="2800" b="1" dirty="0">
                <a:solidFill>
                  <a:srgbClr val="0070C0"/>
                </a:solidFill>
              </a:rPr>
              <a:t>Ingredienti</a:t>
            </a:r>
          </a:p>
          <a:p>
            <a:endParaRPr lang="it-IT" dirty="0"/>
          </a:p>
          <a:p>
            <a:r>
              <a:rPr lang="it-IT" sz="2000" dirty="0"/>
              <a:t>1. Cellule staminali</a:t>
            </a:r>
          </a:p>
          <a:p>
            <a:r>
              <a:rPr lang="it-IT" sz="2000" dirty="0"/>
              <a:t>	</a:t>
            </a:r>
            <a:r>
              <a:rPr lang="it-IT" sz="2000" dirty="0" err="1"/>
              <a:t>Multipoteni</a:t>
            </a:r>
            <a:r>
              <a:rPr lang="it-IT" sz="2000" dirty="0"/>
              <a:t>, </a:t>
            </a:r>
            <a:r>
              <a:rPr lang="it-IT" sz="2000" dirty="0" err="1"/>
              <a:t>oligopotenti</a:t>
            </a:r>
            <a:r>
              <a:rPr lang="it-IT" sz="2000" dirty="0"/>
              <a:t>, </a:t>
            </a:r>
            <a:r>
              <a:rPr lang="it-IT" sz="2000" dirty="0" err="1"/>
              <a:t>monopotenti</a:t>
            </a:r>
            <a:r>
              <a:rPr lang="it-IT" sz="2000" dirty="0"/>
              <a:t>	</a:t>
            </a:r>
          </a:p>
          <a:p>
            <a:r>
              <a:rPr lang="it-IT" sz="2000" dirty="0"/>
              <a:t>Cellule proliferanti</a:t>
            </a:r>
          </a:p>
          <a:p>
            <a:endParaRPr lang="it-IT" sz="2000" dirty="0"/>
          </a:p>
          <a:p>
            <a:r>
              <a:rPr lang="it-IT" sz="2000" b="1" dirty="0">
                <a:solidFill>
                  <a:srgbClr val="0070C0"/>
                </a:solidFill>
              </a:rPr>
              <a:t>2. Fattori di crescita</a:t>
            </a:r>
          </a:p>
          <a:p>
            <a:r>
              <a:rPr lang="it-IT" sz="2000" dirty="0"/>
              <a:t>	a. Secrezione, azione, trasduzione del segnale, esecuzione del programma trascrizionale</a:t>
            </a:r>
          </a:p>
          <a:p>
            <a:r>
              <a:rPr lang="it-IT" sz="2000" dirty="0"/>
              <a:t>	</a:t>
            </a:r>
          </a:p>
          <a:p>
            <a:r>
              <a:rPr lang="it-IT" sz="2000" dirty="0"/>
              <a:t>	b. Endotelio</a:t>
            </a:r>
          </a:p>
          <a:p>
            <a:r>
              <a:rPr lang="it-IT" sz="2000" dirty="0"/>
              <a:t>		Angiogenesi</a:t>
            </a:r>
          </a:p>
          <a:p>
            <a:endParaRPr lang="it-IT" sz="2000" dirty="0"/>
          </a:p>
          <a:p>
            <a:r>
              <a:rPr lang="it-IT" sz="2000" dirty="0"/>
              <a:t>	c. Immunità</a:t>
            </a:r>
          </a:p>
          <a:p>
            <a:r>
              <a:rPr lang="it-IT" sz="2000" dirty="0"/>
              <a:t>		Infiammazione</a:t>
            </a:r>
          </a:p>
          <a:p>
            <a:endParaRPr lang="it-IT" sz="2000" dirty="0"/>
          </a:p>
          <a:p>
            <a:r>
              <a:rPr lang="it-IT" sz="2000" dirty="0"/>
              <a:t>	d. Fibroblasti, cheratinociti, </a:t>
            </a:r>
          </a:p>
          <a:p>
            <a:r>
              <a:rPr lang="it-IT" sz="2000" dirty="0"/>
              <a:t>		Tessuto di granulazione</a:t>
            </a:r>
          </a:p>
          <a:p>
            <a:endParaRPr lang="it-IT" dirty="0"/>
          </a:p>
          <a:p>
            <a:r>
              <a:rPr lang="it-IT" sz="2000" dirty="0"/>
              <a:t>3. Digestione enzimatica, rimodellamento e secrezione della matrice extracellulare</a:t>
            </a:r>
          </a:p>
        </p:txBody>
      </p:sp>
    </p:spTree>
    <p:extLst>
      <p:ext uri="{BB962C8B-B14F-4D97-AF65-F5344CB8AC3E}">
        <p14:creationId xmlns:p14="http://schemas.microsoft.com/office/powerpoint/2010/main" val="64692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5099-E887-09DC-FD7F-E0891B7FEFA0}"/>
            </a:ext>
          </a:extLst>
        </p:cNvPr>
        <p:cNvGrpSpPr/>
        <p:nvPr/>
      </p:nvGrpSpPr>
      <p:grpSpPr>
        <a:xfrm>
          <a:off x="0" y="0"/>
          <a:ext cx="0" cy="0"/>
          <a:chOff x="0" y="0"/>
          <a:chExt cx="0" cy="0"/>
        </a:xfrm>
      </p:grpSpPr>
      <p:sp>
        <p:nvSpPr>
          <p:cNvPr id="59393" name="Titolo 1">
            <a:extLst>
              <a:ext uri="{FF2B5EF4-FFF2-40B4-BE49-F238E27FC236}">
                <a16:creationId xmlns:a16="http://schemas.microsoft.com/office/drawing/2014/main" id="{B8C1496E-9208-B49E-CA4F-772570992AD0}"/>
              </a:ext>
            </a:extLst>
          </p:cNvPr>
          <p:cNvSpPr>
            <a:spLocks noGrp="1" noChangeArrowheads="1"/>
          </p:cNvSpPr>
          <p:nvPr>
            <p:ph type="title"/>
          </p:nvPr>
        </p:nvSpPr>
        <p:spPr>
          <a:xfrm>
            <a:off x="1524000" y="-26988"/>
            <a:ext cx="9144000" cy="674688"/>
          </a:xfrm>
        </p:spPr>
        <p:txBody>
          <a:bodyPr/>
          <a:lstStyle/>
          <a:p>
            <a:r>
              <a:rPr lang="it-IT" altLang="it-IT" sz="3800">
                <a:latin typeface="Arial" panose="020B0604020202020204" pitchFamily="34" charset="0"/>
                <a:cs typeface="Arial" panose="020B0604020202020204" pitchFamily="34" charset="0"/>
              </a:rPr>
              <a:t>Pulmonary fibrosis </a:t>
            </a:r>
            <a:r>
              <a:rPr lang="it-IT" altLang="it-IT" sz="2800">
                <a:latin typeface="Arial" panose="020B0604020202020204" pitchFamily="34" charset="0"/>
                <a:cs typeface="Arial" panose="020B0604020202020204" pitchFamily="34" charset="0"/>
              </a:rPr>
              <a:t>(stained for collagen)</a:t>
            </a:r>
            <a:r>
              <a:rPr lang="it-IT" altLang="it-IT" sz="380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DBEBDA92-67CA-0648-F054-B58A27F5547E}"/>
              </a:ext>
            </a:extLst>
          </p:cNvPr>
          <p:cNvPicPr>
            <a:picLocks noChangeAspect="1"/>
          </p:cNvPicPr>
          <p:nvPr/>
        </p:nvPicPr>
        <p:blipFill>
          <a:blip r:embed="rId2"/>
          <a:stretch>
            <a:fillRect/>
          </a:stretch>
        </p:blipFill>
        <p:spPr>
          <a:xfrm>
            <a:off x="1995114" y="963443"/>
            <a:ext cx="7995349" cy="5499446"/>
          </a:xfrm>
          <a:prstGeom prst="rect">
            <a:avLst/>
          </a:prstGeom>
        </p:spPr>
      </p:pic>
    </p:spTree>
    <p:extLst>
      <p:ext uri="{BB962C8B-B14F-4D97-AF65-F5344CB8AC3E}">
        <p14:creationId xmlns:p14="http://schemas.microsoft.com/office/powerpoint/2010/main" val="178376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0AF2B-8846-BF03-6093-8D66DE497DF7}"/>
              </a:ext>
            </a:extLst>
          </p:cNvPr>
          <p:cNvSpPr txBox="1"/>
          <p:nvPr/>
        </p:nvSpPr>
        <p:spPr>
          <a:xfrm>
            <a:off x="395206" y="393898"/>
            <a:ext cx="10841065" cy="4401205"/>
          </a:xfrm>
          <a:prstGeom prst="rect">
            <a:avLst/>
          </a:prstGeom>
          <a:noFill/>
        </p:spPr>
        <p:txBody>
          <a:bodyPr wrap="square">
            <a:spAutoFit/>
          </a:bodyPr>
          <a:lstStyle/>
          <a:p>
            <a:pPr algn="l"/>
            <a:r>
              <a:rPr lang="it-IT" sz="2000" b="1" i="0" dirty="0">
                <a:effectLst/>
                <a:latin typeface="fkGrotesk"/>
              </a:rPr>
              <a:t>Fibronectina</a:t>
            </a:r>
          </a:p>
          <a:p>
            <a:pPr marL="342900" indent="-342900" algn="l">
              <a:buFont typeface="Arial" panose="020B0604020202020204" pitchFamily="34" charset="0"/>
              <a:buChar char="•"/>
            </a:pPr>
            <a:r>
              <a:rPr lang="it-IT" sz="2000" b="0" i="0" dirty="0">
                <a:effectLst/>
                <a:latin typeface="fkGroteskNeue"/>
              </a:rPr>
              <a:t>Glicoproteina adesiva appartenente alla famiglia dei ligandi per </a:t>
            </a:r>
            <a:r>
              <a:rPr lang="it-IT" sz="2000" b="0" i="0" dirty="0" err="1">
                <a:effectLst/>
                <a:latin typeface="fkGroteskNeue"/>
              </a:rPr>
              <a:t>integrine</a:t>
            </a:r>
            <a:r>
              <a:rPr lang="it-IT" sz="2000" b="0" i="0" dirty="0">
                <a:effectLst/>
                <a:latin typeface="fkGroteskNeue"/>
              </a:rPr>
              <a:t>, collega matrice extracellulare (collagene, fibrina, eparina) al </a:t>
            </a:r>
            <a:r>
              <a:rPr lang="it-IT" sz="2000" b="0" i="0" dirty="0" err="1">
                <a:effectLst/>
                <a:latin typeface="fkGroteskNeue"/>
              </a:rPr>
              <a:t>citoseleto</a:t>
            </a:r>
            <a:r>
              <a:rPr lang="it-IT" sz="2000" b="0" i="0" dirty="0">
                <a:effectLst/>
                <a:latin typeface="fkGroteskNeue"/>
              </a:rPr>
              <a:t> intracellulare.</a:t>
            </a:r>
          </a:p>
          <a:p>
            <a:pPr marL="342900" indent="-342900" algn="l">
              <a:buFont typeface="Arial" panose="020B0604020202020204" pitchFamily="34" charset="0"/>
              <a:buChar char="•"/>
            </a:pPr>
            <a:r>
              <a:rPr lang="it-IT" sz="2000" b="0" i="0" dirty="0">
                <a:effectLst/>
                <a:latin typeface="fkGroteskNeue"/>
              </a:rPr>
              <a:t>Deposita nei tessuti connettivali e nei siti di lesione.</a:t>
            </a:r>
          </a:p>
          <a:p>
            <a:pPr marL="342900" indent="-342900" algn="l">
              <a:buFont typeface="Arial" panose="020B0604020202020204" pitchFamily="34" charset="0"/>
              <a:buChar char="•"/>
            </a:pPr>
            <a:r>
              <a:rPr lang="it-IT" sz="2000" b="0" i="0" dirty="0">
                <a:effectLst/>
                <a:latin typeface="fkGroteskNeue"/>
              </a:rPr>
              <a:t>Nella fase iniziale della guarigione, si reticola con fibrina e collagene tramite transglutaminasi, stabilizzando provvisoriamente la ferita nelle prime ore.</a:t>
            </a:r>
          </a:p>
          <a:p>
            <a:pPr marL="342900" indent="-342900" algn="l">
              <a:buFont typeface="Arial" panose="020B0604020202020204" pitchFamily="34" charset="0"/>
              <a:buChar char="•"/>
            </a:pPr>
            <a:r>
              <a:rPr lang="it-IT" sz="2000" b="0" i="0" dirty="0">
                <a:effectLst/>
                <a:latin typeface="fkGroteskNeue"/>
              </a:rPr>
              <a:t>Funge da </a:t>
            </a:r>
            <a:r>
              <a:rPr lang="it-IT" sz="2000" b="0" i="0" dirty="0" err="1">
                <a:effectLst/>
                <a:latin typeface="fkGroteskNeue"/>
              </a:rPr>
              <a:t>chemioattrattante</a:t>
            </a:r>
            <a:r>
              <a:rPr lang="it-IT" sz="2000" b="0" i="0" dirty="0">
                <a:effectLst/>
                <a:latin typeface="fkGroteskNeue"/>
              </a:rPr>
              <a:t> per macrofagi, fibroblasti ed endotelio, insieme a detriti cellulari e batterici.</a:t>
            </a:r>
          </a:p>
          <a:p>
            <a:pPr algn="l">
              <a:buNone/>
            </a:pPr>
            <a:endParaRPr lang="it-IT" sz="2000" b="0" i="0" dirty="0">
              <a:effectLst/>
              <a:latin typeface="fkGrotesk"/>
            </a:endParaRPr>
          </a:p>
          <a:p>
            <a:pPr algn="l">
              <a:buNone/>
            </a:pPr>
            <a:r>
              <a:rPr lang="it-IT" sz="2000" b="1" i="0" dirty="0" err="1">
                <a:effectLst/>
                <a:latin typeface="fkGrotesk"/>
              </a:rPr>
              <a:t>Laminina</a:t>
            </a:r>
            <a:endParaRPr lang="it-IT" sz="2000" b="1" i="0" dirty="0">
              <a:effectLst/>
              <a:latin typeface="fkGrotesk"/>
            </a:endParaRPr>
          </a:p>
          <a:p>
            <a:pPr marL="342900" indent="-342900" algn="l">
              <a:buFont typeface="Arial" panose="020B0604020202020204" pitchFamily="34" charset="0"/>
              <a:buChar char="•"/>
            </a:pPr>
            <a:r>
              <a:rPr lang="it-IT" sz="2000" b="0" i="0" dirty="0">
                <a:effectLst/>
                <a:latin typeface="fkGroteskNeue"/>
              </a:rPr>
              <a:t>Molecola di adesione cellulare abbondante nelle membrane basali, interagisce con recettori di membrana delle cellule adiacenti.</a:t>
            </a:r>
          </a:p>
          <a:p>
            <a:pPr marL="342900" indent="-342900" algn="l">
              <a:buFont typeface="Arial" panose="020B0604020202020204" pitchFamily="34" charset="0"/>
              <a:buChar char="•"/>
            </a:pPr>
            <a:r>
              <a:rPr lang="it-IT" sz="2000" b="0" i="0" dirty="0">
                <a:effectLst/>
                <a:latin typeface="fkGroteskNeue"/>
              </a:rPr>
              <a:t>Regola molteplici attività cellulari e vie di segnalazione, favorendo l’ancoraggio e la polarità cellulare nella riparazione tissutale.</a:t>
            </a:r>
          </a:p>
        </p:txBody>
      </p:sp>
    </p:spTree>
    <p:extLst>
      <p:ext uri="{BB962C8B-B14F-4D97-AF65-F5344CB8AC3E}">
        <p14:creationId xmlns:p14="http://schemas.microsoft.com/office/powerpoint/2010/main" val="165211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A62E-3337-9D6A-3738-D65F74D93A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E3998E-73F6-FDC1-7744-5192A3A5BB9B}"/>
              </a:ext>
            </a:extLst>
          </p:cNvPr>
          <p:cNvSpPr txBox="1"/>
          <p:nvPr/>
        </p:nvSpPr>
        <p:spPr>
          <a:xfrm>
            <a:off x="297511" y="837330"/>
            <a:ext cx="11557032" cy="5324535"/>
          </a:xfrm>
          <a:prstGeom prst="rect">
            <a:avLst/>
          </a:prstGeom>
          <a:noFill/>
        </p:spPr>
        <p:txBody>
          <a:bodyPr wrap="square">
            <a:spAutoFit/>
          </a:bodyPr>
          <a:lstStyle/>
          <a:p>
            <a:pPr algn="l">
              <a:buNone/>
            </a:pPr>
            <a:r>
              <a:rPr lang="it-IT" sz="2000" dirty="0">
                <a:latin typeface="fkGroteskNeue"/>
              </a:rPr>
              <a:t>G</a:t>
            </a:r>
            <a:r>
              <a:rPr lang="it-IT" sz="2000" b="0" i="0" dirty="0">
                <a:effectLst/>
                <a:latin typeface="fkGroteskNeue"/>
              </a:rPr>
              <a:t>licosaminoglicani (</a:t>
            </a:r>
            <a:r>
              <a:rPr lang="it-IT" sz="2000" b="0" i="0" dirty="0" err="1">
                <a:effectLst/>
                <a:latin typeface="fkGroteskNeue"/>
              </a:rPr>
              <a:t>GAGs</a:t>
            </a:r>
            <a:r>
              <a:rPr lang="it-IT" sz="2000" b="0" i="0" dirty="0">
                <a:effectLst/>
                <a:latin typeface="fkGroteskNeue"/>
              </a:rPr>
              <a:t>), lunghe catene polisaccaridiche non ramificate (formate da unità </a:t>
            </a:r>
            <a:r>
              <a:rPr lang="it-IT" sz="2000" b="0" i="0" dirty="0" err="1">
                <a:effectLst/>
                <a:latin typeface="fkGroteskNeue"/>
              </a:rPr>
              <a:t>disaccaridiche</a:t>
            </a:r>
            <a:r>
              <a:rPr lang="it-IT" sz="2000" b="0" i="0" dirty="0">
                <a:effectLst/>
                <a:latin typeface="fkGroteskNeue"/>
              </a:rPr>
              <a:t> come N-</a:t>
            </a:r>
            <a:r>
              <a:rPr lang="it-IT" sz="2000" b="0" i="0" dirty="0" err="1">
                <a:effectLst/>
                <a:latin typeface="fkGroteskNeue"/>
              </a:rPr>
              <a:t>acetilglucosamina</a:t>
            </a:r>
            <a:r>
              <a:rPr lang="it-IT" sz="2000" b="0" i="0" dirty="0">
                <a:effectLst/>
                <a:latin typeface="fkGroteskNeue"/>
              </a:rPr>
              <a:t> e acido glucuronico), generalmente legate covalentemente a proteine formando proteoglicani.</a:t>
            </a:r>
          </a:p>
          <a:p>
            <a:pPr algn="l">
              <a:buNone/>
            </a:pPr>
            <a:r>
              <a:rPr lang="it-IT" sz="2000" b="0" i="0" dirty="0">
                <a:effectLst/>
                <a:latin typeface="fkGroteskNeue"/>
              </a:rPr>
              <a:t>Questi componenti attraggono Na⁺ e acqua, espandendosi in un gel idratato che riempie gli spazi intercellulari, lega e rilascia selettivamente fattori di crescita.</a:t>
            </a:r>
          </a:p>
          <a:p>
            <a:pPr algn="l">
              <a:buNone/>
            </a:pPr>
            <a:endParaRPr lang="it-IT" sz="2000" b="0" i="0" dirty="0">
              <a:effectLst/>
              <a:latin typeface="fkGroteskNeue"/>
            </a:endParaRPr>
          </a:p>
          <a:p>
            <a:pPr algn="l">
              <a:buNone/>
            </a:pPr>
            <a:r>
              <a:rPr lang="it-IT" sz="2000" b="0" i="0" dirty="0">
                <a:effectLst/>
                <a:latin typeface="fkGroteskNeue"/>
              </a:rPr>
              <a:t>I </a:t>
            </a:r>
            <a:r>
              <a:rPr lang="it-IT" sz="2000" b="0" i="0" dirty="0" err="1">
                <a:effectLst/>
                <a:latin typeface="fkGroteskNeue"/>
              </a:rPr>
              <a:t>GAGs</a:t>
            </a:r>
            <a:r>
              <a:rPr lang="it-IT" sz="2000" b="0" i="0" dirty="0">
                <a:effectLst/>
                <a:latin typeface="fkGroteskNeue"/>
              </a:rPr>
              <a:t> si distinguono in quattro gruppi in base a zuccheri, legami e gruppi solfato:</a:t>
            </a:r>
          </a:p>
          <a:p>
            <a:pPr marL="342900" indent="-342900" algn="l">
              <a:buFont typeface="Arial" panose="020B0604020202020204" pitchFamily="34" charset="0"/>
              <a:buChar char="•"/>
            </a:pPr>
            <a:r>
              <a:rPr lang="it-IT" sz="2000" b="0" i="0" dirty="0" err="1">
                <a:effectLst/>
                <a:latin typeface="fkGroteskNeue"/>
              </a:rPr>
              <a:t>Ialuronano</a:t>
            </a:r>
            <a:r>
              <a:rPr lang="it-IT" sz="2000" b="0" i="0" dirty="0">
                <a:effectLst/>
                <a:latin typeface="fkGroteskNeue"/>
              </a:rPr>
              <a:t> (non solfato).</a:t>
            </a:r>
          </a:p>
          <a:p>
            <a:pPr marL="342900" indent="-342900" algn="l">
              <a:buFont typeface="Arial" panose="020B0604020202020204" pitchFamily="34" charset="0"/>
              <a:buChar char="•"/>
            </a:pPr>
            <a:r>
              <a:rPr lang="it-IT" sz="2000" b="0" i="0" dirty="0" err="1">
                <a:effectLst/>
                <a:latin typeface="fkGroteskNeue"/>
              </a:rPr>
              <a:t>Condroitin</a:t>
            </a:r>
            <a:r>
              <a:rPr lang="it-IT" sz="2000" b="0" i="0" dirty="0">
                <a:effectLst/>
                <a:latin typeface="fkGroteskNeue"/>
              </a:rPr>
              <a:t> solfato e </a:t>
            </a:r>
            <a:r>
              <a:rPr lang="it-IT" sz="2000" b="0" i="0" dirty="0" err="1">
                <a:effectLst/>
                <a:latin typeface="fkGroteskNeue"/>
              </a:rPr>
              <a:t>dermatan</a:t>
            </a:r>
            <a:r>
              <a:rPr lang="it-IT" sz="2000" b="0" i="0" dirty="0">
                <a:effectLst/>
                <a:latin typeface="fkGroteskNeue"/>
              </a:rPr>
              <a:t> solfato.</a:t>
            </a:r>
          </a:p>
          <a:p>
            <a:pPr marL="342900" indent="-342900" algn="l">
              <a:buFont typeface="Arial" panose="020B0604020202020204" pitchFamily="34" charset="0"/>
              <a:buChar char="•"/>
            </a:pPr>
            <a:r>
              <a:rPr lang="it-IT" sz="2000" b="0" i="0" dirty="0" err="1">
                <a:effectLst/>
                <a:latin typeface="fkGroteskNeue"/>
              </a:rPr>
              <a:t>Eparan</a:t>
            </a:r>
            <a:r>
              <a:rPr lang="it-IT" sz="2000" b="0" i="0" dirty="0">
                <a:effectLst/>
                <a:latin typeface="fkGroteskNeue"/>
              </a:rPr>
              <a:t> solfato.</a:t>
            </a:r>
          </a:p>
          <a:p>
            <a:pPr marL="342900" indent="-342900" algn="l">
              <a:buFont typeface="Arial" panose="020B0604020202020204" pitchFamily="34" charset="0"/>
              <a:buChar char="•"/>
            </a:pPr>
            <a:r>
              <a:rPr lang="it-IT" sz="2000" b="0" i="0" dirty="0" err="1">
                <a:effectLst/>
                <a:latin typeface="fkGroteskNeue"/>
              </a:rPr>
              <a:t>Keratan</a:t>
            </a:r>
            <a:r>
              <a:rPr lang="it-IT" sz="2000" b="0" i="0" dirty="0">
                <a:effectLst/>
                <a:latin typeface="fkGroteskNeue"/>
              </a:rPr>
              <a:t> solfato.</a:t>
            </a:r>
          </a:p>
          <a:p>
            <a:pPr algn="l">
              <a:buNone/>
            </a:pPr>
            <a:endParaRPr lang="it-IT" sz="2000" b="0" i="0" dirty="0">
              <a:effectLst/>
              <a:latin typeface="fkGroteskNeue"/>
            </a:endParaRPr>
          </a:p>
          <a:p>
            <a:pPr algn="l">
              <a:buNone/>
            </a:pPr>
            <a:r>
              <a:rPr lang="it-IT" sz="2000" b="0" i="0" dirty="0">
                <a:effectLst/>
                <a:latin typeface="fkGroteskNeue"/>
              </a:rPr>
              <a:t>I proteoglicani (proteine con &gt;50% carboidrati) formano un gel amorfo altamente idratato in cui sono immerse le proteine fibrose strutturali (collagene, fibronectina).</a:t>
            </a:r>
          </a:p>
          <a:p>
            <a:pPr marL="342900" indent="-342900" algn="l">
              <a:buFont typeface="Arial" panose="020B0604020202020204" pitchFamily="34" charset="0"/>
              <a:buChar char="•"/>
            </a:pPr>
            <a:r>
              <a:rPr lang="it-IT" sz="2000" b="0" i="0" dirty="0">
                <a:effectLst/>
                <a:latin typeface="fkGroteskNeue"/>
              </a:rPr>
              <a:t>Resistenza meccanica: assorbono forze compressive sull’ECM.</a:t>
            </a:r>
          </a:p>
          <a:p>
            <a:pPr marL="342900" indent="-342900" algn="l">
              <a:buFont typeface="Arial" panose="020B0604020202020204" pitchFamily="34" charset="0"/>
              <a:buChar char="•"/>
            </a:pPr>
            <a:r>
              <a:rPr lang="it-IT" sz="2000" b="0" i="0" dirty="0">
                <a:effectLst/>
                <a:latin typeface="fkGroteskNeue"/>
              </a:rPr>
              <a:t>Diffusione rapida: permettono il passaggio di nutrienti, metaboliti e ormoni tra sangue e cellule.</a:t>
            </a:r>
          </a:p>
          <a:p>
            <a:pPr marL="342900" indent="-342900" algn="l">
              <a:buFont typeface="Arial" panose="020B0604020202020204" pitchFamily="34" charset="0"/>
              <a:buChar char="•"/>
            </a:pPr>
            <a:r>
              <a:rPr lang="it-IT" sz="2000" b="0" i="0" dirty="0">
                <a:effectLst/>
                <a:latin typeface="fkGroteskNeue"/>
              </a:rPr>
              <a:t>Regolazione cellulare: legano e liberano fattori di crescita</a:t>
            </a:r>
          </a:p>
        </p:txBody>
      </p:sp>
      <p:sp>
        <p:nvSpPr>
          <p:cNvPr id="4" name="TextBox 3">
            <a:extLst>
              <a:ext uri="{FF2B5EF4-FFF2-40B4-BE49-F238E27FC236}">
                <a16:creationId xmlns:a16="http://schemas.microsoft.com/office/drawing/2014/main" id="{D46206A6-018C-66D7-789C-F59BC5DE7074}"/>
              </a:ext>
            </a:extLst>
          </p:cNvPr>
          <p:cNvSpPr txBox="1"/>
          <p:nvPr/>
        </p:nvSpPr>
        <p:spPr>
          <a:xfrm>
            <a:off x="297511" y="307590"/>
            <a:ext cx="6094708" cy="400110"/>
          </a:xfrm>
          <a:prstGeom prst="rect">
            <a:avLst/>
          </a:prstGeom>
          <a:noFill/>
        </p:spPr>
        <p:txBody>
          <a:bodyPr wrap="square">
            <a:spAutoFit/>
          </a:bodyPr>
          <a:lstStyle/>
          <a:p>
            <a:r>
              <a:rPr lang="it-IT" sz="2000" b="1" i="0" dirty="0">
                <a:effectLst/>
                <a:latin typeface="fkGroteskNeue"/>
              </a:rPr>
              <a:t>La sostanza fondamentale amorfa </a:t>
            </a:r>
            <a:endParaRPr lang="it-IT" sz="2000" b="1" dirty="0"/>
          </a:p>
        </p:txBody>
      </p:sp>
    </p:spTree>
    <p:extLst>
      <p:ext uri="{BB962C8B-B14F-4D97-AF65-F5344CB8AC3E}">
        <p14:creationId xmlns:p14="http://schemas.microsoft.com/office/powerpoint/2010/main" val="331013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52F6-A348-D539-3A42-4C016081A3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80F302-D972-BA20-03DD-FE6613382857}"/>
              </a:ext>
            </a:extLst>
          </p:cNvPr>
          <p:cNvSpPr txBox="1"/>
          <p:nvPr/>
        </p:nvSpPr>
        <p:spPr>
          <a:xfrm>
            <a:off x="484413" y="638967"/>
            <a:ext cx="11223172" cy="923330"/>
          </a:xfrm>
          <a:prstGeom prst="rect">
            <a:avLst/>
          </a:prstGeom>
          <a:noFill/>
        </p:spPr>
        <p:txBody>
          <a:bodyPr wrap="square">
            <a:spAutoFit/>
          </a:bodyPr>
          <a:lstStyle/>
          <a:p>
            <a:pPr algn="l"/>
            <a:r>
              <a:rPr lang="it-IT" b="1" i="0" dirty="0">
                <a:effectLst/>
                <a:latin typeface="Arial" panose="020B0604020202020204" pitchFamily="34" charset="0"/>
              </a:rPr>
              <a:t>Principale componente:</a:t>
            </a:r>
            <a:r>
              <a:rPr lang="it-IT" b="0" i="0" dirty="0">
                <a:effectLst/>
                <a:latin typeface="Arial" panose="020B0604020202020204" pitchFamily="34" charset="0"/>
              </a:rPr>
              <a:t> Acido ialuronico (HA)</a:t>
            </a:r>
          </a:p>
          <a:p>
            <a:pPr algn="l"/>
            <a:r>
              <a:rPr lang="it-IT" b="0" i="0" dirty="0">
                <a:effectLst/>
                <a:latin typeface="Arial" panose="020B0604020202020204" pitchFamily="34" charset="0"/>
              </a:rPr>
              <a:t>Forma una matrice viscoelastica che </a:t>
            </a:r>
            <a:r>
              <a:rPr lang="it-IT" b="1" i="0" dirty="0">
                <a:effectLst/>
                <a:latin typeface="Arial" panose="020B0604020202020204" pitchFamily="34" charset="0"/>
              </a:rPr>
              <a:t>limita il flusso di fluidi</a:t>
            </a:r>
            <a:r>
              <a:rPr lang="it-IT" b="0" i="0" dirty="0">
                <a:effectLst/>
                <a:latin typeface="Arial" panose="020B0604020202020204" pitchFamily="34" charset="0"/>
              </a:rPr>
              <a:t> nel compartimento sottocutaneo</a:t>
            </a:r>
          </a:p>
          <a:p>
            <a:pPr algn="l"/>
            <a:r>
              <a:rPr lang="it-IT" b="0" i="0" dirty="0">
                <a:effectLst/>
                <a:latin typeface="Arial" panose="020B0604020202020204" pitchFamily="34" charset="0"/>
              </a:rPr>
              <a:t>Ostacola la dispersione e l'assorbimento di </a:t>
            </a:r>
            <a:r>
              <a:rPr lang="it-IT" b="1" i="0" dirty="0">
                <a:effectLst/>
                <a:latin typeface="Arial" panose="020B0604020202020204" pitchFamily="34" charset="0"/>
              </a:rPr>
              <a:t>grandi volumi di farmaci</a:t>
            </a:r>
            <a:endParaRPr lang="it-IT" b="0" i="0" dirty="0">
              <a:effectLst/>
              <a:latin typeface="Arial" panose="020B0604020202020204" pitchFamily="34" charset="0"/>
            </a:endParaRPr>
          </a:p>
        </p:txBody>
      </p:sp>
      <p:sp>
        <p:nvSpPr>
          <p:cNvPr id="5" name="TextBox 4">
            <a:extLst>
              <a:ext uri="{FF2B5EF4-FFF2-40B4-BE49-F238E27FC236}">
                <a16:creationId xmlns:a16="http://schemas.microsoft.com/office/drawing/2014/main" id="{8EA5E348-F224-4FE2-2DD4-9D56F9853216}"/>
              </a:ext>
            </a:extLst>
          </p:cNvPr>
          <p:cNvSpPr txBox="1"/>
          <p:nvPr/>
        </p:nvSpPr>
        <p:spPr>
          <a:xfrm>
            <a:off x="337458" y="2319555"/>
            <a:ext cx="5660572" cy="2862322"/>
          </a:xfrm>
          <a:prstGeom prst="rect">
            <a:avLst/>
          </a:prstGeom>
          <a:noFill/>
        </p:spPr>
        <p:txBody>
          <a:bodyPr wrap="square">
            <a:spAutoFit/>
          </a:bodyPr>
          <a:lstStyle/>
          <a:p>
            <a:pPr algn="l">
              <a:buNone/>
            </a:pPr>
            <a:r>
              <a:rPr lang="it-IT" b="1" i="0" dirty="0">
                <a:effectLst/>
                <a:latin typeface="Arial" panose="020B0604020202020204" pitchFamily="34" charset="0"/>
              </a:rPr>
              <a:t>Farmaci per Via SC Standard</a:t>
            </a:r>
          </a:p>
          <a:p>
            <a:pPr algn="l">
              <a:buNone/>
            </a:pPr>
            <a:r>
              <a:rPr lang="it-IT" b="1" dirty="0">
                <a:latin typeface="Arial" panose="020B0604020202020204" pitchFamily="34" charset="0"/>
              </a:rPr>
              <a:t>P</a:t>
            </a:r>
            <a:r>
              <a:rPr lang="it-IT" b="1" i="0" dirty="0">
                <a:effectLst/>
                <a:latin typeface="Arial" panose="020B0604020202020204" pitchFamily="34" charset="0"/>
              </a:rPr>
              <a:t>iccoli volumi per sito</a:t>
            </a:r>
            <a:r>
              <a:rPr lang="it-IT" b="0" i="0" dirty="0">
                <a:effectLst/>
                <a:latin typeface="Arial" panose="020B0604020202020204" pitchFamily="34" charset="0"/>
              </a:rPr>
              <a:t> (5-15 </a:t>
            </a:r>
            <a:r>
              <a:rPr lang="it-IT" b="0" i="0" dirty="0" err="1">
                <a:effectLst/>
                <a:latin typeface="Arial" panose="020B0604020202020204" pitchFamily="34" charset="0"/>
              </a:rPr>
              <a:t>mL</a:t>
            </a:r>
            <a:r>
              <a:rPr lang="it-IT" b="0" i="0" dirty="0">
                <a:effectLst/>
                <a:latin typeface="Arial" panose="020B0604020202020204" pitchFamily="34" charset="0"/>
              </a:rPr>
              <a:t>)</a:t>
            </a:r>
          </a:p>
          <a:p>
            <a:pPr marL="285750" indent="-285750" algn="l">
              <a:buFont typeface="Arial" panose="020B0604020202020204" pitchFamily="34" charset="0"/>
              <a:buChar char="•"/>
            </a:pPr>
            <a:r>
              <a:rPr lang="it-IT" b="1" i="0" dirty="0">
                <a:effectLst/>
                <a:latin typeface="Arial" panose="020B0604020202020204" pitchFamily="34" charset="0"/>
              </a:rPr>
              <a:t>Insulina</a:t>
            </a:r>
            <a:r>
              <a:rPr lang="it-IT" b="0" i="0" dirty="0">
                <a:effectLst/>
                <a:latin typeface="Arial" panose="020B0604020202020204" pitchFamily="34" charset="0"/>
              </a:rPr>
              <a:t> – diabete tipo 1 e 2</a:t>
            </a:r>
          </a:p>
          <a:p>
            <a:pPr marL="285750" indent="-285750" algn="l">
              <a:buFont typeface="Arial" panose="020B0604020202020204" pitchFamily="34" charset="0"/>
              <a:buChar char="•"/>
            </a:pPr>
            <a:r>
              <a:rPr lang="it-IT" b="1" i="0" dirty="0">
                <a:effectLst/>
                <a:latin typeface="Arial" panose="020B0604020202020204" pitchFamily="34" charset="0"/>
              </a:rPr>
              <a:t>Eparina e derivati</a:t>
            </a:r>
            <a:r>
              <a:rPr lang="it-IT" b="0" i="0" dirty="0">
                <a:effectLst/>
                <a:latin typeface="Arial" panose="020B0604020202020204" pitchFamily="34" charset="0"/>
              </a:rPr>
              <a:t> (</a:t>
            </a:r>
            <a:r>
              <a:rPr lang="it-IT" b="0" i="0" dirty="0" err="1">
                <a:effectLst/>
                <a:latin typeface="Arial" panose="020B0604020202020204" pitchFamily="34" charset="0"/>
              </a:rPr>
              <a:t>enoxaparina</a:t>
            </a:r>
            <a:r>
              <a:rPr lang="it-IT" b="0" i="0" dirty="0">
                <a:effectLst/>
                <a:latin typeface="Arial" panose="020B0604020202020204" pitchFamily="34" charset="0"/>
              </a:rPr>
              <a:t>, </a:t>
            </a:r>
            <a:r>
              <a:rPr lang="it-IT" b="0" i="0" dirty="0" err="1">
                <a:effectLst/>
                <a:latin typeface="Arial" panose="020B0604020202020204" pitchFamily="34" charset="0"/>
              </a:rPr>
              <a:t>dalteparina</a:t>
            </a:r>
            <a:r>
              <a:rPr lang="it-IT" b="0" i="0" dirty="0">
                <a:effectLst/>
                <a:latin typeface="Arial" panose="020B0604020202020204" pitchFamily="34" charset="0"/>
              </a:rPr>
              <a:t>)</a:t>
            </a:r>
          </a:p>
          <a:p>
            <a:pPr marL="285750" indent="-285750" algn="l">
              <a:buFont typeface="Arial" panose="020B0604020202020204" pitchFamily="34" charset="0"/>
              <a:buChar char="•"/>
            </a:pPr>
            <a:r>
              <a:rPr lang="it-IT" b="1" i="0" dirty="0">
                <a:effectLst/>
                <a:latin typeface="Arial" panose="020B0604020202020204" pitchFamily="34" charset="0"/>
              </a:rPr>
              <a:t>Vaccini</a:t>
            </a:r>
            <a:r>
              <a:rPr lang="it-IT" b="0" i="0" dirty="0">
                <a:effectLst/>
                <a:latin typeface="Arial" panose="020B0604020202020204" pitchFamily="34" charset="0"/>
              </a:rPr>
              <a:t> (antipolio, antimorbillo, COVID-19)</a:t>
            </a:r>
          </a:p>
          <a:p>
            <a:pPr marL="285750" indent="-285750" algn="l">
              <a:buFont typeface="Arial" panose="020B0604020202020204" pitchFamily="34" charset="0"/>
              <a:buChar char="•"/>
            </a:pPr>
            <a:r>
              <a:rPr lang="it-IT" b="1" i="0" dirty="0">
                <a:effectLst/>
                <a:latin typeface="Arial" panose="020B0604020202020204" pitchFamily="34" charset="0"/>
              </a:rPr>
              <a:t>Immunoglobuline standard (SCIG)</a:t>
            </a:r>
            <a:r>
              <a:rPr lang="it-IT" b="0" i="0" dirty="0">
                <a:effectLst/>
                <a:latin typeface="Arial" panose="020B0604020202020204" pitchFamily="34" charset="0"/>
              </a:rPr>
              <a:t> – convenzionali, ca. 20 </a:t>
            </a:r>
            <a:r>
              <a:rPr lang="it-IT" b="0" i="0" dirty="0" err="1">
                <a:effectLst/>
                <a:latin typeface="Arial" panose="020B0604020202020204" pitchFamily="34" charset="0"/>
              </a:rPr>
              <a:t>mL</a:t>
            </a:r>
            <a:r>
              <a:rPr lang="it-IT" b="0" i="0" dirty="0">
                <a:effectLst/>
                <a:latin typeface="Arial" panose="020B0604020202020204" pitchFamily="34" charset="0"/>
              </a:rPr>
              <a:t>/sito</a:t>
            </a:r>
          </a:p>
          <a:p>
            <a:pPr marL="285750" indent="-285750" algn="l">
              <a:buFont typeface="Arial" panose="020B0604020202020204" pitchFamily="34" charset="0"/>
              <a:buChar char="•"/>
            </a:pPr>
            <a:r>
              <a:rPr lang="it-IT" b="1" dirty="0">
                <a:latin typeface="Arial" panose="020B0604020202020204" pitchFamily="34" charset="0"/>
              </a:rPr>
              <a:t>Anticorpi monoclonali</a:t>
            </a:r>
            <a:endParaRPr lang="it-IT" b="1" i="0" dirty="0">
              <a:effectLst/>
              <a:latin typeface="Arial" panose="020B0604020202020204" pitchFamily="34" charset="0"/>
            </a:endParaRPr>
          </a:p>
          <a:p>
            <a:pPr marL="285750" indent="-285750" algn="l">
              <a:buFont typeface="Arial" panose="020B0604020202020204" pitchFamily="34" charset="0"/>
              <a:buChar char="•"/>
            </a:pPr>
            <a:r>
              <a:rPr lang="it-IT" b="1" i="0" dirty="0">
                <a:effectLst/>
                <a:latin typeface="Arial" panose="020B0604020202020204" pitchFamily="34" charset="0"/>
              </a:rPr>
              <a:t>Interferoni</a:t>
            </a:r>
            <a:r>
              <a:rPr lang="it-IT" b="0" i="0" dirty="0">
                <a:effectLst/>
                <a:latin typeface="Arial" panose="020B0604020202020204" pitchFamily="34" charset="0"/>
              </a:rPr>
              <a:t> (beta, alfa)</a:t>
            </a:r>
          </a:p>
          <a:p>
            <a:pPr marL="285750" indent="-285750" algn="l">
              <a:buFont typeface="Arial" panose="020B0604020202020204" pitchFamily="34" charset="0"/>
              <a:buChar char="•"/>
            </a:pPr>
            <a:r>
              <a:rPr lang="it-IT" b="1" i="0" dirty="0">
                <a:effectLst/>
                <a:latin typeface="Arial" panose="020B0604020202020204" pitchFamily="34" charset="0"/>
              </a:rPr>
              <a:t>Fattori di crescita</a:t>
            </a:r>
            <a:r>
              <a:rPr lang="it-IT" b="0" i="0" dirty="0">
                <a:effectLst/>
                <a:latin typeface="Arial" panose="020B0604020202020204" pitchFamily="34" charset="0"/>
              </a:rPr>
              <a:t> (G-CSF, GM-CSF)</a:t>
            </a:r>
          </a:p>
        </p:txBody>
      </p:sp>
      <p:sp>
        <p:nvSpPr>
          <p:cNvPr id="7" name="TextBox 6">
            <a:extLst>
              <a:ext uri="{FF2B5EF4-FFF2-40B4-BE49-F238E27FC236}">
                <a16:creationId xmlns:a16="http://schemas.microsoft.com/office/drawing/2014/main" id="{F96CE76F-4E04-0777-9C15-EE8D88531095}"/>
              </a:ext>
            </a:extLst>
          </p:cNvPr>
          <p:cNvSpPr txBox="1"/>
          <p:nvPr/>
        </p:nvSpPr>
        <p:spPr>
          <a:xfrm>
            <a:off x="5900057" y="2319555"/>
            <a:ext cx="5954485" cy="2585323"/>
          </a:xfrm>
          <a:prstGeom prst="rect">
            <a:avLst/>
          </a:prstGeom>
          <a:noFill/>
        </p:spPr>
        <p:txBody>
          <a:bodyPr wrap="square">
            <a:spAutoFit/>
          </a:bodyPr>
          <a:lstStyle/>
          <a:p>
            <a:pPr algn="l">
              <a:buNone/>
            </a:pPr>
            <a:r>
              <a:rPr lang="it-IT" b="1" i="0" dirty="0">
                <a:effectLst/>
                <a:latin typeface="Arial" panose="020B0604020202020204" pitchFamily="34" charset="0"/>
              </a:rPr>
              <a:t>Farmaci SC Facilitati con Ialuronidasi (rHuPH20)</a:t>
            </a:r>
          </a:p>
          <a:p>
            <a:pPr algn="l">
              <a:buNone/>
            </a:pPr>
            <a:r>
              <a:rPr lang="it-IT" b="1" i="0" dirty="0">
                <a:effectLst/>
                <a:latin typeface="Arial" panose="020B0604020202020204" pitchFamily="34" charset="0"/>
              </a:rPr>
              <a:t>Possibili volumi molto più grandi</a:t>
            </a:r>
            <a:r>
              <a:rPr lang="it-IT" b="0" i="0" dirty="0">
                <a:effectLst/>
                <a:latin typeface="Arial" panose="020B0604020202020204" pitchFamily="34" charset="0"/>
              </a:rPr>
              <a:t> (130-720 </a:t>
            </a:r>
            <a:r>
              <a:rPr lang="it-IT" b="0" i="0" dirty="0" err="1">
                <a:effectLst/>
                <a:latin typeface="Arial" panose="020B0604020202020204" pitchFamily="34" charset="0"/>
              </a:rPr>
              <a:t>mL</a:t>
            </a:r>
            <a:r>
              <a:rPr lang="it-IT" b="0" i="0" dirty="0">
                <a:effectLst/>
                <a:latin typeface="Arial" panose="020B0604020202020204" pitchFamily="34" charset="0"/>
              </a:rPr>
              <a:t> </a:t>
            </a:r>
            <a:r>
              <a:rPr lang="it-IT" dirty="0">
                <a:latin typeface="Arial" panose="020B0604020202020204" pitchFamily="34" charset="0"/>
              </a:rPr>
              <a:t>/</a:t>
            </a:r>
            <a:r>
              <a:rPr lang="it-IT" b="0" i="0" dirty="0">
                <a:effectLst/>
                <a:latin typeface="Arial" panose="020B0604020202020204" pitchFamily="34" charset="0"/>
              </a:rPr>
              <a:t> sito)</a:t>
            </a:r>
          </a:p>
          <a:p>
            <a:pPr marL="285750" indent="-285750" algn="l">
              <a:buFont typeface="Arial" panose="020B0604020202020204" pitchFamily="34" charset="0"/>
              <a:buChar char="•"/>
            </a:pPr>
            <a:r>
              <a:rPr lang="it-IT" b="1" i="0" dirty="0" err="1">
                <a:effectLst/>
                <a:latin typeface="Arial" panose="020B0604020202020204" pitchFamily="34" charset="0"/>
              </a:rPr>
              <a:t>HyQvia</a:t>
            </a:r>
            <a:r>
              <a:rPr lang="it-IT" b="1" i="0" dirty="0">
                <a:effectLst/>
                <a:latin typeface="Arial" panose="020B0604020202020204" pitchFamily="34" charset="0"/>
              </a:rPr>
              <a:t>®</a:t>
            </a:r>
            <a:r>
              <a:rPr lang="it-IT" b="0" i="0" dirty="0">
                <a:effectLst/>
                <a:latin typeface="Arial" panose="020B0604020202020204" pitchFamily="34" charset="0"/>
              </a:rPr>
              <a:t> – Immunoglobuline umane 10% + rHuPH20 (somministrazione mensile)</a:t>
            </a:r>
          </a:p>
          <a:p>
            <a:pPr marL="285750" indent="-285750" algn="l">
              <a:buFont typeface="Arial" panose="020B0604020202020204" pitchFamily="34" charset="0"/>
              <a:buChar char="•"/>
            </a:pPr>
            <a:r>
              <a:rPr lang="it-IT" b="1" i="0" dirty="0" err="1">
                <a:effectLst/>
                <a:latin typeface="Arial" panose="020B0604020202020204" pitchFamily="34" charset="0"/>
              </a:rPr>
              <a:t>Darzalex</a:t>
            </a:r>
            <a:r>
              <a:rPr lang="it-IT" b="1" i="0" dirty="0">
                <a:effectLst/>
                <a:latin typeface="Arial" panose="020B0604020202020204" pitchFamily="34" charset="0"/>
              </a:rPr>
              <a:t> FASPRO®</a:t>
            </a:r>
            <a:r>
              <a:rPr lang="it-IT" b="0" i="0" dirty="0">
                <a:effectLst/>
                <a:latin typeface="Arial" panose="020B0604020202020204" pitchFamily="34" charset="0"/>
              </a:rPr>
              <a:t> – </a:t>
            </a:r>
            <a:r>
              <a:rPr lang="it-IT" b="0" i="0" dirty="0" err="1">
                <a:effectLst/>
                <a:latin typeface="Arial" panose="020B0604020202020204" pitchFamily="34" charset="0"/>
              </a:rPr>
              <a:t>Daratumumab</a:t>
            </a:r>
            <a:r>
              <a:rPr lang="it-IT" b="0" i="0" dirty="0">
                <a:effectLst/>
                <a:latin typeface="Arial" panose="020B0604020202020204" pitchFamily="34" charset="0"/>
              </a:rPr>
              <a:t> (mieloma multiplo)</a:t>
            </a:r>
          </a:p>
          <a:p>
            <a:pPr marL="285750" indent="-285750" algn="l">
              <a:buFont typeface="Arial" panose="020B0604020202020204" pitchFamily="34" charset="0"/>
              <a:buChar char="•"/>
            </a:pPr>
            <a:r>
              <a:rPr lang="it-IT" b="1" i="0" dirty="0" err="1">
                <a:effectLst/>
                <a:latin typeface="Arial" panose="020B0604020202020204" pitchFamily="34" charset="0"/>
              </a:rPr>
              <a:t>Herceptin</a:t>
            </a:r>
            <a:r>
              <a:rPr lang="it-IT" b="1" i="0" dirty="0">
                <a:effectLst/>
                <a:latin typeface="Arial" panose="020B0604020202020204" pitchFamily="34" charset="0"/>
              </a:rPr>
              <a:t> </a:t>
            </a:r>
            <a:r>
              <a:rPr lang="it-IT" b="1" i="0" dirty="0" err="1">
                <a:effectLst/>
                <a:latin typeface="Arial" panose="020B0604020202020204" pitchFamily="34" charset="0"/>
              </a:rPr>
              <a:t>Hylecta</a:t>
            </a:r>
            <a:r>
              <a:rPr lang="it-IT" b="1" i="0" dirty="0">
                <a:effectLst/>
                <a:latin typeface="Arial" panose="020B0604020202020204" pitchFamily="34" charset="0"/>
              </a:rPr>
              <a:t>™</a:t>
            </a:r>
            <a:r>
              <a:rPr lang="it-IT" b="0" i="0" dirty="0">
                <a:effectLst/>
                <a:latin typeface="Arial" panose="020B0604020202020204" pitchFamily="34" charset="0"/>
              </a:rPr>
              <a:t> – Trastuzumab (cancro HER2+)</a:t>
            </a:r>
          </a:p>
          <a:p>
            <a:pPr marL="285750" indent="-285750" algn="l">
              <a:buFont typeface="Arial" panose="020B0604020202020204" pitchFamily="34" charset="0"/>
              <a:buChar char="•"/>
            </a:pPr>
            <a:r>
              <a:rPr lang="it-IT" b="1" i="0" dirty="0" err="1">
                <a:effectLst/>
                <a:latin typeface="Arial" panose="020B0604020202020204" pitchFamily="34" charset="0"/>
              </a:rPr>
              <a:t>Phesgo</a:t>
            </a:r>
            <a:r>
              <a:rPr lang="it-IT" b="1" i="0" dirty="0">
                <a:effectLst/>
                <a:latin typeface="Arial" panose="020B0604020202020204" pitchFamily="34" charset="0"/>
              </a:rPr>
              <a:t>®</a:t>
            </a:r>
            <a:r>
              <a:rPr lang="it-IT" b="0" i="0" dirty="0">
                <a:effectLst/>
                <a:latin typeface="Arial" panose="020B0604020202020204" pitchFamily="34" charset="0"/>
              </a:rPr>
              <a:t> – </a:t>
            </a:r>
            <a:r>
              <a:rPr lang="it-IT" b="0" i="0" dirty="0" err="1">
                <a:effectLst/>
                <a:latin typeface="Arial" panose="020B0604020202020204" pitchFamily="34" charset="0"/>
              </a:rPr>
              <a:t>Pertuzumab</a:t>
            </a:r>
            <a:r>
              <a:rPr lang="it-IT" b="0" i="0" dirty="0">
                <a:effectLst/>
                <a:latin typeface="Arial" panose="020B0604020202020204" pitchFamily="34" charset="0"/>
              </a:rPr>
              <a:t> + Trastuzumab</a:t>
            </a:r>
          </a:p>
          <a:p>
            <a:pPr marL="285750" indent="-285750" algn="l">
              <a:buFont typeface="Arial" panose="020B0604020202020204" pitchFamily="34" charset="0"/>
              <a:buChar char="•"/>
            </a:pPr>
            <a:r>
              <a:rPr lang="it-IT" b="1" i="0" dirty="0" err="1">
                <a:effectLst/>
                <a:latin typeface="Arial" panose="020B0604020202020204" pitchFamily="34" charset="0"/>
              </a:rPr>
              <a:t>Rituxan</a:t>
            </a:r>
            <a:r>
              <a:rPr lang="it-IT" b="1" i="0" dirty="0">
                <a:effectLst/>
                <a:latin typeface="Arial" panose="020B0604020202020204" pitchFamily="34" charset="0"/>
              </a:rPr>
              <a:t> </a:t>
            </a:r>
            <a:r>
              <a:rPr lang="it-IT" b="1" i="0" dirty="0" err="1">
                <a:effectLst/>
                <a:latin typeface="Arial" panose="020B0604020202020204" pitchFamily="34" charset="0"/>
              </a:rPr>
              <a:t>Hycela</a:t>
            </a:r>
            <a:r>
              <a:rPr lang="it-IT" b="1" i="0" dirty="0">
                <a:effectLst/>
                <a:latin typeface="Arial" panose="020B0604020202020204" pitchFamily="34" charset="0"/>
              </a:rPr>
              <a:t>®</a:t>
            </a:r>
            <a:r>
              <a:rPr lang="it-IT" b="0" i="0" dirty="0">
                <a:effectLst/>
                <a:latin typeface="Arial" panose="020B0604020202020204" pitchFamily="34" charset="0"/>
              </a:rPr>
              <a:t> – Rituximab (linfomi, AR)</a:t>
            </a:r>
          </a:p>
        </p:txBody>
      </p:sp>
      <p:sp>
        <p:nvSpPr>
          <p:cNvPr id="9" name="TextBox 8">
            <a:extLst>
              <a:ext uri="{FF2B5EF4-FFF2-40B4-BE49-F238E27FC236}">
                <a16:creationId xmlns:a16="http://schemas.microsoft.com/office/drawing/2014/main" id="{028690DD-052F-44C0-038C-2C3A3B2EBCC6}"/>
              </a:ext>
            </a:extLst>
          </p:cNvPr>
          <p:cNvSpPr txBox="1"/>
          <p:nvPr/>
        </p:nvSpPr>
        <p:spPr>
          <a:xfrm>
            <a:off x="6095999" y="6012321"/>
            <a:ext cx="5758543" cy="646331"/>
          </a:xfrm>
          <a:prstGeom prst="rect">
            <a:avLst/>
          </a:prstGeom>
          <a:noFill/>
        </p:spPr>
        <p:txBody>
          <a:bodyPr wrap="square">
            <a:spAutoFit/>
          </a:bodyPr>
          <a:lstStyle/>
          <a:p>
            <a:pPr algn="l">
              <a:buFont typeface="Arial" panose="020B0604020202020204" pitchFamily="34" charset="0"/>
              <a:buChar char="•"/>
            </a:pPr>
            <a:r>
              <a:rPr lang="it-IT" b="1" i="0" dirty="0">
                <a:effectLst/>
                <a:latin typeface="Arial" panose="020B0604020202020204" pitchFamily="34" charset="0"/>
              </a:rPr>
              <a:t>Effetto transitorio:</a:t>
            </a:r>
            <a:r>
              <a:rPr lang="it-IT" b="0" i="0" dirty="0">
                <a:effectLst/>
                <a:latin typeface="Arial" panose="020B0604020202020204" pitchFamily="34" charset="0"/>
              </a:rPr>
              <a:t> L'HA si rigenera naturalmente in 18-24 ore dopo la degradazione</a:t>
            </a:r>
          </a:p>
        </p:txBody>
      </p:sp>
    </p:spTree>
    <p:extLst>
      <p:ext uri="{BB962C8B-B14F-4D97-AF65-F5344CB8AC3E}">
        <p14:creationId xmlns:p14="http://schemas.microsoft.com/office/powerpoint/2010/main" val="142426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7661-5BEF-EA6F-FBE6-BCF1A79089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289DC4-9B8B-C03E-1F2F-AD0EA795855D}"/>
              </a:ext>
            </a:extLst>
          </p:cNvPr>
          <p:cNvSpPr txBox="1"/>
          <p:nvPr/>
        </p:nvSpPr>
        <p:spPr>
          <a:xfrm>
            <a:off x="457199" y="258683"/>
            <a:ext cx="11625943" cy="6555641"/>
          </a:xfrm>
          <a:prstGeom prst="rect">
            <a:avLst/>
          </a:prstGeom>
          <a:noFill/>
        </p:spPr>
        <p:txBody>
          <a:bodyPr wrap="square">
            <a:spAutoFit/>
          </a:bodyPr>
          <a:lstStyle/>
          <a:p>
            <a:pPr algn="l">
              <a:buNone/>
            </a:pPr>
            <a:r>
              <a:rPr lang="it-IT" sz="2000" b="0" i="0" dirty="0">
                <a:effectLst/>
                <a:latin typeface="fkGroteskNeue"/>
              </a:rPr>
              <a:t>Le molecole di adesione cellulare (</a:t>
            </a:r>
            <a:r>
              <a:rPr lang="it-IT" sz="2000" b="0" i="0" dirty="0" err="1">
                <a:effectLst/>
                <a:latin typeface="fkGroteskNeue"/>
              </a:rPr>
              <a:t>CAMs</a:t>
            </a:r>
            <a:r>
              <a:rPr lang="it-IT" sz="2000" b="0" i="0" dirty="0">
                <a:effectLst/>
                <a:latin typeface="fkGroteskNeue"/>
              </a:rPr>
              <a:t>) consentono alle cellule di contattarsi e interagire </a:t>
            </a:r>
          </a:p>
          <a:p>
            <a:pPr algn="l">
              <a:buNone/>
            </a:pPr>
            <a:r>
              <a:rPr lang="it-IT" sz="2000" b="1" i="0" dirty="0" err="1">
                <a:effectLst/>
                <a:latin typeface="fkGroteskNeue"/>
              </a:rPr>
              <a:t>Selectine</a:t>
            </a:r>
            <a:r>
              <a:rPr lang="it-IT" sz="2000" b="0" i="0" dirty="0">
                <a:effectLst/>
                <a:latin typeface="fkGroteskNeue"/>
              </a:rPr>
              <a:t>: mediano l’adesione iniziale dei leucociti (soprattutto neutrofili) all’endotelio durante l’infiammazione acuta (</a:t>
            </a:r>
            <a:r>
              <a:rPr lang="it-IT" sz="2000" b="0" i="0" dirty="0" err="1">
                <a:effectLst/>
                <a:latin typeface="fkGroteskNeue"/>
              </a:rPr>
              <a:t>rolling</a:t>
            </a:r>
            <a:r>
              <a:rPr lang="it-IT" sz="2000" b="0" i="0" dirty="0">
                <a:effectLst/>
                <a:latin typeface="fkGroteskNeue"/>
              </a:rPr>
              <a:t>):</a:t>
            </a:r>
          </a:p>
          <a:p>
            <a:pPr marL="285750" indent="-285750">
              <a:buFont typeface="Arial" panose="020B0604020202020204" pitchFamily="34" charset="0"/>
              <a:buChar char="•"/>
            </a:pPr>
            <a:r>
              <a:rPr lang="it-IT" sz="2000" b="0" i="0" dirty="0">
                <a:effectLst/>
                <a:latin typeface="fkGroteskNeue"/>
              </a:rPr>
              <a:t>E-</a:t>
            </a:r>
            <a:r>
              <a:rPr lang="it-IT" sz="2000" b="0" i="0" dirty="0" err="1">
                <a:effectLst/>
                <a:latin typeface="fkGroteskNeue"/>
              </a:rPr>
              <a:t>selectine</a:t>
            </a:r>
            <a:r>
              <a:rPr lang="it-IT" sz="2000" b="0" i="0" dirty="0">
                <a:effectLst/>
                <a:latin typeface="fkGroteskNeue"/>
              </a:rPr>
              <a:t> (CD62E): memorizzate nei corpi di </a:t>
            </a:r>
            <a:r>
              <a:rPr lang="it-IT" sz="2000" b="0" i="0" dirty="0" err="1">
                <a:effectLst/>
                <a:latin typeface="fkGroteskNeue"/>
              </a:rPr>
              <a:t>Weibel</a:t>
            </a:r>
            <a:r>
              <a:rPr lang="it-IT" sz="2000" b="0" i="0" dirty="0">
                <a:effectLst/>
                <a:latin typeface="fkGroteskNeue"/>
              </a:rPr>
              <a:t>-Palade degli endoteli; si espongono sulla superficie dopo attivazione.</a:t>
            </a:r>
          </a:p>
          <a:p>
            <a:pPr marL="285750" indent="-285750">
              <a:buFont typeface="Arial" panose="020B0604020202020204" pitchFamily="34" charset="0"/>
              <a:buChar char="•"/>
            </a:pPr>
            <a:r>
              <a:rPr lang="it-IT" sz="2000" b="0" i="0" dirty="0">
                <a:effectLst/>
                <a:latin typeface="fkGroteskNeue"/>
              </a:rPr>
              <a:t>P-</a:t>
            </a:r>
            <a:r>
              <a:rPr lang="it-IT" sz="2000" b="0" i="0" dirty="0" err="1">
                <a:effectLst/>
                <a:latin typeface="fkGroteskNeue"/>
              </a:rPr>
              <a:t>selectine</a:t>
            </a:r>
            <a:r>
              <a:rPr lang="it-IT" sz="2000" b="0" i="0" dirty="0">
                <a:effectLst/>
                <a:latin typeface="fkGroteskNeue"/>
              </a:rPr>
              <a:t> (CD62P): negli endoteli e granuli α piastrinici; liberate da istamina e trombina.</a:t>
            </a:r>
          </a:p>
          <a:p>
            <a:pPr marL="285750" indent="-285750">
              <a:buFont typeface="Arial" panose="020B0604020202020204" pitchFamily="34" charset="0"/>
              <a:buChar char="•"/>
            </a:pPr>
            <a:r>
              <a:rPr lang="it-IT" sz="2000" b="0" i="0" dirty="0">
                <a:effectLst/>
                <a:latin typeface="fkGroteskNeue"/>
              </a:rPr>
              <a:t>L-</a:t>
            </a:r>
            <a:r>
              <a:rPr lang="it-IT" sz="2000" b="0" i="0" dirty="0" err="1">
                <a:effectLst/>
                <a:latin typeface="fkGroteskNeue"/>
              </a:rPr>
              <a:t>selectine</a:t>
            </a:r>
            <a:r>
              <a:rPr lang="it-IT" sz="2000" b="0" i="0" dirty="0">
                <a:effectLst/>
                <a:latin typeface="fkGroteskNeue"/>
              </a:rPr>
              <a:t> (CD62L): sui neutrofili, legano glicoproteine endoteliali come GlyCam-1.</a:t>
            </a:r>
          </a:p>
          <a:p>
            <a:pPr algn="l"/>
            <a:r>
              <a:rPr lang="it-IT" sz="2000" b="1" i="0" dirty="0">
                <a:effectLst/>
                <a:latin typeface="fkGroteskNeue"/>
              </a:rPr>
              <a:t>Lectine</a:t>
            </a:r>
            <a:r>
              <a:rPr lang="it-IT" sz="2000" b="0" i="0" dirty="0">
                <a:effectLst/>
                <a:latin typeface="fkGroteskNeue"/>
              </a:rPr>
              <a:t>: espresse su cellule e endotelio; le </a:t>
            </a:r>
            <a:r>
              <a:rPr lang="it-IT" sz="2000" b="0" i="0" dirty="0" err="1">
                <a:effectLst/>
                <a:latin typeface="fkGroteskNeue"/>
              </a:rPr>
              <a:t>glicosiltransferasi</a:t>
            </a:r>
            <a:r>
              <a:rPr lang="it-IT" sz="2000" b="0" i="0" dirty="0">
                <a:effectLst/>
                <a:latin typeface="fkGroteskNeue"/>
              </a:rPr>
              <a:t> trasferiscono monosaccaridi tra cellule adiacenti.</a:t>
            </a:r>
          </a:p>
          <a:p>
            <a:pPr algn="l"/>
            <a:r>
              <a:rPr lang="it-IT" sz="2000" b="1" i="0" dirty="0">
                <a:effectLst/>
                <a:latin typeface="fkGroteskNeue"/>
              </a:rPr>
              <a:t>Famiglia immunoglobuline: </a:t>
            </a:r>
            <a:r>
              <a:rPr lang="it-IT" sz="2000" b="0" i="0" dirty="0">
                <a:effectLst/>
                <a:latin typeface="fkGroteskNeue"/>
              </a:rPr>
              <a:t>ICAM-1 e ICAM-2 sull’endotelio legano </a:t>
            </a:r>
            <a:r>
              <a:rPr lang="it-IT" sz="2000" b="0" i="0" dirty="0" err="1">
                <a:effectLst/>
                <a:latin typeface="fkGroteskNeue"/>
              </a:rPr>
              <a:t>integrine</a:t>
            </a:r>
            <a:r>
              <a:rPr lang="it-IT" sz="2000" b="0" i="0" dirty="0">
                <a:effectLst/>
                <a:latin typeface="fkGroteskNeue"/>
              </a:rPr>
              <a:t> sui leucociti, favorendo adesione durante infiammazione.</a:t>
            </a:r>
          </a:p>
          <a:p>
            <a:pPr algn="l"/>
            <a:r>
              <a:rPr lang="it-IT" sz="2000" b="1" i="0" dirty="0" err="1">
                <a:effectLst/>
                <a:latin typeface="fkGroteskNeue"/>
              </a:rPr>
              <a:t>Integrine</a:t>
            </a:r>
            <a:r>
              <a:rPr lang="it-IT" sz="2000" b="0" i="0" dirty="0">
                <a:effectLst/>
                <a:latin typeface="fkGroteskNeue"/>
              </a:rPr>
              <a:t>: composte da 2 catene α e 2 β, con siti per Ca++ e Mg++. Durante infiammazione mediano adesione leucociti-endotelio e </a:t>
            </a:r>
            <a:r>
              <a:rPr lang="it-IT" sz="2000" b="0" i="0" dirty="0" err="1">
                <a:effectLst/>
                <a:latin typeface="fkGroteskNeue"/>
              </a:rPr>
              <a:t>chemotassi</a:t>
            </a:r>
            <a:r>
              <a:rPr lang="it-IT" sz="2000" b="0" i="0" dirty="0">
                <a:effectLst/>
                <a:latin typeface="fkGroteskNeue"/>
              </a:rPr>
              <a:t> verso il sito lesionale.</a:t>
            </a:r>
          </a:p>
          <a:p>
            <a:pPr algn="l"/>
            <a:r>
              <a:rPr lang="it-IT" sz="2000" b="1" i="0" dirty="0" err="1">
                <a:effectLst/>
                <a:latin typeface="fkGroteskNeue"/>
              </a:rPr>
              <a:t>Cadherine</a:t>
            </a:r>
            <a:r>
              <a:rPr lang="it-IT" sz="2000" b="0" i="0" dirty="0">
                <a:effectLst/>
                <a:latin typeface="fkGroteskNeue"/>
              </a:rPr>
              <a:t>: formano adesioni stabili nei tessuti solidi; dipendenti da Ca++ e legate al citoscheletro.</a:t>
            </a:r>
          </a:p>
          <a:p>
            <a:pPr marL="742950" lvl="1" indent="-285750" algn="l">
              <a:buFont typeface="Arial" panose="020B0604020202020204" pitchFamily="34" charset="0"/>
              <a:buChar char="•"/>
            </a:pPr>
            <a:r>
              <a:rPr lang="it-IT" sz="2000" b="0" i="0" dirty="0">
                <a:effectLst/>
                <a:latin typeface="fkGroteskNeue"/>
              </a:rPr>
              <a:t>E-</a:t>
            </a:r>
            <a:r>
              <a:rPr lang="it-IT" sz="2000" b="0" i="0" dirty="0" err="1">
                <a:effectLst/>
                <a:latin typeface="fkGroteskNeue"/>
              </a:rPr>
              <a:t>cadherina</a:t>
            </a:r>
            <a:r>
              <a:rPr lang="it-IT" sz="2000" b="0" i="0" dirty="0">
                <a:effectLst/>
                <a:latin typeface="fkGroteskNeue"/>
              </a:rPr>
              <a:t>: desmosomi epiteliali.</a:t>
            </a:r>
          </a:p>
          <a:p>
            <a:pPr marL="742950" lvl="1" indent="-285750" algn="l">
              <a:buFont typeface="Arial" panose="020B0604020202020204" pitchFamily="34" charset="0"/>
              <a:buChar char="•"/>
            </a:pPr>
            <a:r>
              <a:rPr lang="it-IT" sz="2000" b="0" i="0" dirty="0">
                <a:effectLst/>
                <a:latin typeface="fkGroteskNeue"/>
              </a:rPr>
              <a:t>P-</a:t>
            </a:r>
            <a:r>
              <a:rPr lang="it-IT" sz="2000" b="0" i="0" dirty="0" err="1">
                <a:effectLst/>
                <a:latin typeface="fkGroteskNeue"/>
              </a:rPr>
              <a:t>cadherina</a:t>
            </a:r>
            <a:r>
              <a:rPr lang="it-IT" sz="2000" b="0" i="0" dirty="0">
                <a:effectLst/>
                <a:latin typeface="fkGroteskNeue"/>
              </a:rPr>
              <a:t>: placenta.</a:t>
            </a:r>
          </a:p>
          <a:p>
            <a:pPr marL="742950" lvl="1" indent="-285750" algn="l">
              <a:buFont typeface="Arial" panose="020B0604020202020204" pitchFamily="34" charset="0"/>
              <a:buChar char="•"/>
            </a:pPr>
            <a:r>
              <a:rPr lang="it-IT" sz="2000" b="0" i="0" dirty="0">
                <a:effectLst/>
                <a:latin typeface="fkGroteskNeue"/>
              </a:rPr>
              <a:t>N-</a:t>
            </a:r>
            <a:r>
              <a:rPr lang="it-IT" sz="2000" b="0" i="0" dirty="0" err="1">
                <a:effectLst/>
                <a:latin typeface="fkGroteskNeue"/>
              </a:rPr>
              <a:t>cadherina</a:t>
            </a:r>
            <a:r>
              <a:rPr lang="it-IT" sz="2000" b="0" i="0" dirty="0">
                <a:effectLst/>
                <a:latin typeface="fkGroteskNeue"/>
              </a:rPr>
              <a:t>: tessuto neurale.</a:t>
            </a:r>
          </a:p>
          <a:p>
            <a:pPr marL="742950" lvl="1" indent="-285750" algn="l">
              <a:buFont typeface="Arial" panose="020B0604020202020204" pitchFamily="34" charset="0"/>
              <a:buChar char="•"/>
            </a:pPr>
            <a:r>
              <a:rPr lang="it-IT" sz="2000" b="0" i="0" dirty="0">
                <a:effectLst/>
                <a:latin typeface="fkGroteskNeue"/>
              </a:rPr>
              <a:t>L-</a:t>
            </a:r>
            <a:r>
              <a:rPr lang="it-IT" sz="2000" b="0" i="0" dirty="0" err="1">
                <a:effectLst/>
                <a:latin typeface="fkGroteskNeue"/>
              </a:rPr>
              <a:t>cadherina</a:t>
            </a:r>
            <a:r>
              <a:rPr lang="it-IT" sz="2000" b="0" i="0" dirty="0">
                <a:effectLst/>
                <a:latin typeface="fkGroteskNeue"/>
              </a:rPr>
              <a:t>: fegato.</a:t>
            </a:r>
            <a:br>
              <a:rPr lang="it-IT" sz="2000" b="0" i="0" dirty="0">
                <a:effectLst/>
                <a:latin typeface="fkGroteskNeue"/>
              </a:rPr>
            </a:br>
            <a:r>
              <a:rPr lang="it-IT" sz="2000" b="0" i="0" dirty="0">
                <a:effectLst/>
                <a:latin typeface="fkGroteskNeue"/>
              </a:rPr>
              <a:t>Interagiscono con microfilamenti e filamenti intermedi in giunzioni aderenti, strette, gap e desmosomi.</a:t>
            </a:r>
          </a:p>
          <a:p>
            <a:pPr algn="l">
              <a:buNone/>
            </a:pPr>
            <a:r>
              <a:rPr lang="it-IT" sz="2000" b="0" i="0" dirty="0">
                <a:effectLst/>
                <a:latin typeface="fkGroteskNeue"/>
              </a:rPr>
              <a:t>La β-catenina lega </a:t>
            </a:r>
            <a:r>
              <a:rPr lang="it-IT" sz="2000" b="0" i="0" dirty="0" err="1">
                <a:effectLst/>
                <a:latin typeface="fkGroteskNeue"/>
              </a:rPr>
              <a:t>cadherine</a:t>
            </a:r>
            <a:r>
              <a:rPr lang="it-IT" sz="2000" b="0" i="0" dirty="0">
                <a:effectLst/>
                <a:latin typeface="fkGroteskNeue"/>
              </a:rPr>
              <a:t> al citoscheletro (α- e γ-catenina). Alterazioni nel legame causano difetti nello sviluppo embrionale, specie neurale, e perdita di adesione cellulare.</a:t>
            </a:r>
          </a:p>
          <a:p>
            <a:pPr algn="l">
              <a:buNone/>
            </a:pPr>
            <a:r>
              <a:rPr lang="it-IT" sz="2000" b="0" i="0" dirty="0">
                <a:effectLst/>
                <a:latin typeface="fkGroteskNeue"/>
              </a:rPr>
              <a:t>Queste molecole sono cruciali per guarigione tissutale, regolando migrazione cellulare e integrità strutturale.</a:t>
            </a:r>
          </a:p>
        </p:txBody>
      </p:sp>
    </p:spTree>
    <p:extLst>
      <p:ext uri="{BB962C8B-B14F-4D97-AF65-F5344CB8AC3E}">
        <p14:creationId xmlns:p14="http://schemas.microsoft.com/office/powerpoint/2010/main" val="175183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C6104-0512-44EF-E739-12519B89AEAE}"/>
              </a:ext>
            </a:extLst>
          </p:cNvPr>
          <p:cNvSpPr txBox="1"/>
          <p:nvPr/>
        </p:nvSpPr>
        <p:spPr>
          <a:xfrm>
            <a:off x="457200" y="463620"/>
            <a:ext cx="6096000" cy="923330"/>
          </a:xfrm>
          <a:prstGeom prst="rect">
            <a:avLst/>
          </a:prstGeom>
          <a:noFill/>
        </p:spPr>
        <p:txBody>
          <a:bodyPr wrap="square">
            <a:spAutoFit/>
          </a:bodyPr>
          <a:lstStyle/>
          <a:p>
            <a:r>
              <a:rPr lang="it-IT" b="0" i="0">
                <a:effectLst/>
                <a:latin typeface="fkGroteskNeue"/>
              </a:rPr>
              <a:t>La β-catenina ha due funzioni principali: strutturale nell'adesione (legame cadherina-α-catenina-actin) e trascrizionale come co-attivatore di TCF/LEF nel nucleo.</a:t>
            </a:r>
            <a:endParaRPr lang="it-IT" dirty="0"/>
          </a:p>
        </p:txBody>
      </p:sp>
      <p:sp>
        <p:nvSpPr>
          <p:cNvPr id="5" name="TextBox 4">
            <a:extLst>
              <a:ext uri="{FF2B5EF4-FFF2-40B4-BE49-F238E27FC236}">
                <a16:creationId xmlns:a16="http://schemas.microsoft.com/office/drawing/2014/main" id="{A762A902-667C-04D2-5B95-D83450BE405D}"/>
              </a:ext>
            </a:extLst>
          </p:cNvPr>
          <p:cNvSpPr txBox="1"/>
          <p:nvPr/>
        </p:nvSpPr>
        <p:spPr>
          <a:xfrm>
            <a:off x="457200" y="1599924"/>
            <a:ext cx="6096000" cy="2308324"/>
          </a:xfrm>
          <a:prstGeom prst="rect">
            <a:avLst/>
          </a:prstGeom>
          <a:noFill/>
        </p:spPr>
        <p:txBody>
          <a:bodyPr wrap="square">
            <a:spAutoFit/>
          </a:bodyPr>
          <a:lstStyle/>
          <a:p>
            <a:pPr algn="l">
              <a:buNone/>
            </a:pPr>
            <a:r>
              <a:rPr lang="it-IT" b="0" i="0" dirty="0">
                <a:effectLst/>
                <a:latin typeface="fkGroteskNeue"/>
              </a:rPr>
              <a:t>Meccanismo Pro-Proliferativo</a:t>
            </a:r>
          </a:p>
          <a:p>
            <a:pPr algn="l">
              <a:buNone/>
            </a:pPr>
            <a:r>
              <a:rPr lang="it-IT" b="0" i="0" dirty="0">
                <a:effectLst/>
                <a:latin typeface="fkGroteskNeue"/>
              </a:rPr>
              <a:t>Nel pathway </a:t>
            </a:r>
            <a:r>
              <a:rPr lang="it-IT" b="0" i="0" dirty="0" err="1">
                <a:effectLst/>
                <a:latin typeface="fkGroteskNeue"/>
              </a:rPr>
              <a:t>Wnt</a:t>
            </a:r>
            <a:r>
              <a:rPr lang="it-IT" b="0" i="0" dirty="0">
                <a:effectLst/>
                <a:latin typeface="fkGroteskNeue"/>
              </a:rPr>
              <a:t> canonico, la stabilizzazione della β-catenina (inibizione di GSK-3β) libera β-catenina dal complesso adesivo, permettendone l'ingresso nucleare e l'attivazione di target pro-proliferativi. La dissociazione dal citoscheletro è quindi un prerequisito per la funzione </a:t>
            </a:r>
            <a:r>
              <a:rPr lang="it-IT" b="0" i="0" dirty="0" err="1">
                <a:effectLst/>
                <a:latin typeface="fkGroteskNeue"/>
              </a:rPr>
              <a:t>oncogenica</a:t>
            </a:r>
            <a:r>
              <a:rPr lang="it-IT" b="0" i="0" dirty="0">
                <a:effectLst/>
                <a:latin typeface="fkGroteskNeue"/>
              </a:rPr>
              <a:t> osservata in tumori.</a:t>
            </a:r>
          </a:p>
          <a:p>
            <a:pPr>
              <a:buNone/>
            </a:pPr>
            <a:br>
              <a:rPr lang="it-IT" dirty="0"/>
            </a:br>
            <a:endParaRPr lang="it-IT" dirty="0"/>
          </a:p>
        </p:txBody>
      </p:sp>
      <p:sp>
        <p:nvSpPr>
          <p:cNvPr id="7" name="TextBox 6">
            <a:extLst>
              <a:ext uri="{FF2B5EF4-FFF2-40B4-BE49-F238E27FC236}">
                <a16:creationId xmlns:a16="http://schemas.microsoft.com/office/drawing/2014/main" id="{BE86C256-8AA2-9554-233C-2B2E298E2E2E}"/>
              </a:ext>
            </a:extLst>
          </p:cNvPr>
          <p:cNvSpPr txBox="1"/>
          <p:nvPr/>
        </p:nvSpPr>
        <p:spPr>
          <a:xfrm>
            <a:off x="457200" y="3429000"/>
            <a:ext cx="6096000" cy="2308324"/>
          </a:xfrm>
          <a:prstGeom prst="rect">
            <a:avLst/>
          </a:prstGeom>
          <a:noFill/>
        </p:spPr>
        <p:txBody>
          <a:bodyPr wrap="square">
            <a:spAutoFit/>
          </a:bodyPr>
          <a:lstStyle/>
          <a:p>
            <a:pPr algn="l">
              <a:buNone/>
            </a:pPr>
            <a:r>
              <a:rPr lang="it-IT" b="0" i="0" dirty="0">
                <a:effectLst/>
                <a:latin typeface="fkGroteskNeue"/>
              </a:rPr>
              <a:t>Relazione con l'Adesione</a:t>
            </a:r>
          </a:p>
          <a:p>
            <a:pPr algn="l">
              <a:buNone/>
            </a:pPr>
            <a:r>
              <a:rPr lang="it-IT" b="0" i="0" dirty="0">
                <a:effectLst/>
                <a:latin typeface="fkGroteskNeue"/>
              </a:rPr>
              <a:t>Un'elevata adesione </a:t>
            </a:r>
            <a:r>
              <a:rPr lang="it-IT" b="0" i="0" dirty="0" err="1">
                <a:effectLst/>
                <a:latin typeface="fkGroteskNeue"/>
              </a:rPr>
              <a:t>cadherina</a:t>
            </a:r>
            <a:r>
              <a:rPr lang="it-IT" b="0" i="0" dirty="0">
                <a:effectLst/>
                <a:latin typeface="fkGroteskNeue"/>
              </a:rPr>
              <a:t>-β-catenina limita la proliferazione sopprimendo il </a:t>
            </a:r>
            <a:r>
              <a:rPr lang="it-IT" b="0" i="0" dirty="0" err="1">
                <a:effectLst/>
                <a:latin typeface="fkGroteskNeue"/>
              </a:rPr>
              <a:t>signaling</a:t>
            </a:r>
            <a:r>
              <a:rPr lang="it-IT" b="0" i="0" dirty="0">
                <a:effectLst/>
                <a:latin typeface="fkGroteskNeue"/>
              </a:rPr>
              <a:t> </a:t>
            </a:r>
            <a:r>
              <a:rPr lang="it-IT" b="0" i="0" dirty="0" err="1">
                <a:effectLst/>
                <a:latin typeface="fkGroteskNeue"/>
              </a:rPr>
              <a:t>Wnt</a:t>
            </a:r>
            <a:r>
              <a:rPr lang="it-IT" b="0" i="0" dirty="0">
                <a:effectLst/>
                <a:latin typeface="fkGroteskNeue"/>
              </a:rPr>
              <a:t>; la sua perdita (es. EMT) rilascia β-catenina per la trascrizione pro-tumorale. Studi mostrano che le </a:t>
            </a:r>
            <a:r>
              <a:rPr lang="it-IT" b="0" i="0" dirty="0" err="1">
                <a:effectLst/>
                <a:latin typeface="fkGroteskNeue"/>
              </a:rPr>
              <a:t>cadherine</a:t>
            </a:r>
            <a:r>
              <a:rPr lang="it-IT" b="0" i="0" dirty="0">
                <a:effectLst/>
                <a:latin typeface="fkGroteskNeue"/>
              </a:rPr>
              <a:t> "preparano" la β-catenina per </a:t>
            </a:r>
            <a:r>
              <a:rPr lang="it-IT" b="0" i="0" dirty="0" err="1">
                <a:effectLst/>
                <a:latin typeface="fkGroteskNeue"/>
              </a:rPr>
              <a:t>signaling</a:t>
            </a:r>
            <a:r>
              <a:rPr lang="it-IT" b="0" i="0" dirty="0">
                <a:effectLst/>
                <a:latin typeface="fkGroteskNeue"/>
              </a:rPr>
              <a:t> efficiente una volta liberata.</a:t>
            </a:r>
          </a:p>
          <a:p>
            <a:pPr>
              <a:buNone/>
            </a:pPr>
            <a:br>
              <a:rPr lang="it-IT" dirty="0"/>
            </a:br>
            <a:endParaRPr lang="it-IT" dirty="0"/>
          </a:p>
        </p:txBody>
      </p:sp>
      <p:sp>
        <p:nvSpPr>
          <p:cNvPr id="9" name="TextBox 8">
            <a:extLst>
              <a:ext uri="{FF2B5EF4-FFF2-40B4-BE49-F238E27FC236}">
                <a16:creationId xmlns:a16="http://schemas.microsoft.com/office/drawing/2014/main" id="{15E83417-9D8C-6720-7A11-1A50B9E60DF3}"/>
              </a:ext>
            </a:extLst>
          </p:cNvPr>
          <p:cNvSpPr txBox="1"/>
          <p:nvPr/>
        </p:nvSpPr>
        <p:spPr>
          <a:xfrm>
            <a:off x="468086" y="5258076"/>
            <a:ext cx="6096000" cy="1200329"/>
          </a:xfrm>
          <a:prstGeom prst="rect">
            <a:avLst/>
          </a:prstGeom>
          <a:noFill/>
        </p:spPr>
        <p:txBody>
          <a:bodyPr wrap="square">
            <a:spAutoFit/>
          </a:bodyPr>
          <a:lstStyle/>
          <a:p>
            <a:r>
              <a:rPr lang="it-IT" b="0" i="0" dirty="0">
                <a:effectLst/>
                <a:latin typeface="fkGroteskNeue"/>
              </a:rPr>
              <a:t>La β-catenina ancorata alle </a:t>
            </a:r>
            <a:r>
              <a:rPr lang="it-IT" b="0" i="0" dirty="0" err="1">
                <a:effectLst/>
                <a:latin typeface="fkGroteskNeue"/>
              </a:rPr>
              <a:t>cadherine</a:t>
            </a:r>
            <a:r>
              <a:rPr lang="it-IT" b="0" i="0" dirty="0">
                <a:effectLst/>
                <a:latin typeface="fkGroteskNeue"/>
              </a:rPr>
              <a:t> e al citoscheletro mantiene l'integrità delle giunzioni aderenti, attivando vie di </a:t>
            </a:r>
            <a:r>
              <a:rPr lang="it-IT" b="0" i="0" dirty="0" err="1">
                <a:effectLst/>
                <a:latin typeface="fkGroteskNeue"/>
              </a:rPr>
              <a:t>signaling</a:t>
            </a:r>
            <a:r>
              <a:rPr lang="it-IT" b="0" i="0" dirty="0">
                <a:effectLst/>
                <a:latin typeface="fkGroteskNeue"/>
              </a:rPr>
              <a:t> che sopprimono la proliferazione cellulare quando le cellule raggiungono confluenza (inibizione da contatto)</a:t>
            </a:r>
            <a:endParaRPr lang="it-IT" dirty="0"/>
          </a:p>
        </p:txBody>
      </p:sp>
    </p:spTree>
    <p:extLst>
      <p:ext uri="{BB962C8B-B14F-4D97-AF65-F5344CB8AC3E}">
        <p14:creationId xmlns:p14="http://schemas.microsoft.com/office/powerpoint/2010/main" val="192118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CB11B-687A-1F4F-E9AA-FBFCA488421C}"/>
              </a:ext>
            </a:extLst>
          </p:cNvPr>
          <p:cNvSpPr txBox="1"/>
          <p:nvPr/>
        </p:nvSpPr>
        <p:spPr>
          <a:xfrm>
            <a:off x="892629" y="340702"/>
            <a:ext cx="10058400" cy="4801314"/>
          </a:xfrm>
          <a:prstGeom prst="rect">
            <a:avLst/>
          </a:prstGeom>
          <a:noFill/>
        </p:spPr>
        <p:txBody>
          <a:bodyPr wrap="square">
            <a:spAutoFit/>
          </a:bodyPr>
          <a:lstStyle/>
          <a:p>
            <a:pPr algn="l">
              <a:buNone/>
            </a:pPr>
            <a:r>
              <a:rPr lang="it-IT" b="0" i="0" dirty="0">
                <a:effectLst/>
                <a:latin typeface="fkGroteskNeue"/>
              </a:rPr>
              <a:t>La β-catenina rappresenta il nodo centrale del pathway </a:t>
            </a:r>
            <a:r>
              <a:rPr lang="it-IT" b="0" i="0" dirty="0" err="1">
                <a:effectLst/>
                <a:latin typeface="fkGroteskNeue"/>
              </a:rPr>
              <a:t>Wnt</a:t>
            </a:r>
            <a:r>
              <a:rPr lang="it-IT" b="0" i="0" dirty="0">
                <a:effectLst/>
                <a:latin typeface="fkGroteskNeue"/>
              </a:rPr>
              <a:t> canonico, fungendo da effettore chiave per la trascrizione di geni pro-proliferativi.​</a:t>
            </a:r>
          </a:p>
          <a:p>
            <a:pPr algn="l">
              <a:buNone/>
            </a:pPr>
            <a:endParaRPr lang="it-IT" b="0" i="0" dirty="0">
              <a:effectLst/>
              <a:latin typeface="fkGroteskNeue"/>
            </a:endParaRPr>
          </a:p>
          <a:p>
            <a:pPr algn="l">
              <a:buNone/>
            </a:pPr>
            <a:r>
              <a:rPr lang="it-IT" b="0" i="0" dirty="0">
                <a:effectLst/>
                <a:latin typeface="fkGroteskNeue"/>
              </a:rPr>
              <a:t>Pathway </a:t>
            </a:r>
            <a:r>
              <a:rPr lang="it-IT" b="0" i="0" dirty="0" err="1">
                <a:effectLst/>
                <a:latin typeface="fkGroteskNeue"/>
              </a:rPr>
              <a:t>Wnt</a:t>
            </a:r>
            <a:r>
              <a:rPr lang="it-IT" b="0" i="0" dirty="0">
                <a:effectLst/>
                <a:latin typeface="fkGroteskNeue"/>
              </a:rPr>
              <a:t> "Off"</a:t>
            </a:r>
          </a:p>
          <a:p>
            <a:pPr algn="l">
              <a:buNone/>
            </a:pPr>
            <a:r>
              <a:rPr lang="it-IT" b="0" i="0" dirty="0">
                <a:effectLst/>
                <a:latin typeface="fkGroteskNeue"/>
              </a:rPr>
              <a:t>Senza ligando </a:t>
            </a:r>
            <a:r>
              <a:rPr lang="it-IT" b="0" i="0" dirty="0" err="1">
                <a:effectLst/>
                <a:latin typeface="fkGroteskNeue"/>
              </a:rPr>
              <a:t>Wnt</a:t>
            </a:r>
            <a:r>
              <a:rPr lang="it-IT" b="0" i="0" dirty="0">
                <a:effectLst/>
                <a:latin typeface="fkGroteskNeue"/>
              </a:rPr>
              <a:t>, la β-catenina viene fosforilata dal complesso di distruzione (</a:t>
            </a:r>
            <a:r>
              <a:rPr lang="it-IT" b="0" i="0" dirty="0" err="1">
                <a:effectLst/>
                <a:latin typeface="fkGroteskNeue"/>
              </a:rPr>
              <a:t>Axin</a:t>
            </a:r>
            <a:r>
              <a:rPr lang="it-IT" b="0" i="0" dirty="0">
                <a:effectLst/>
                <a:latin typeface="fkGroteskNeue"/>
              </a:rPr>
              <a:t>, APC, GSK3β, CK1) e degradata dal proteasoma, mantenendo bassa la sua concentrazione citoplasmatica. TCF/LEF nel nucleo reprime così i target genici.​</a:t>
            </a:r>
          </a:p>
          <a:p>
            <a:pPr algn="l">
              <a:buNone/>
            </a:pPr>
            <a:endParaRPr lang="it-IT" b="0" i="0" dirty="0">
              <a:effectLst/>
              <a:latin typeface="fkGroteskNeue"/>
            </a:endParaRPr>
          </a:p>
          <a:p>
            <a:pPr algn="l">
              <a:buNone/>
            </a:pPr>
            <a:r>
              <a:rPr lang="it-IT" b="0" i="0" dirty="0">
                <a:effectLst/>
                <a:latin typeface="fkGroteskNeue"/>
              </a:rPr>
              <a:t>Pathway </a:t>
            </a:r>
            <a:r>
              <a:rPr lang="it-IT" b="0" i="0" dirty="0" err="1">
                <a:effectLst/>
                <a:latin typeface="fkGroteskNeue"/>
              </a:rPr>
              <a:t>Wnt</a:t>
            </a:r>
            <a:r>
              <a:rPr lang="it-IT" b="0" i="0" dirty="0">
                <a:effectLst/>
                <a:latin typeface="fkGroteskNeue"/>
              </a:rPr>
              <a:t> "On"</a:t>
            </a:r>
          </a:p>
          <a:p>
            <a:pPr algn="l">
              <a:buNone/>
            </a:pPr>
            <a:r>
              <a:rPr lang="it-IT" b="0" i="0" dirty="0">
                <a:effectLst/>
                <a:latin typeface="fkGroteskNeue"/>
              </a:rPr>
              <a:t>Il legame di </a:t>
            </a:r>
            <a:r>
              <a:rPr lang="it-IT" b="0" i="0" dirty="0" err="1">
                <a:effectLst/>
                <a:latin typeface="fkGroteskNeue"/>
              </a:rPr>
              <a:t>Wnt</a:t>
            </a:r>
            <a:r>
              <a:rPr lang="it-IT" b="0" i="0" dirty="0">
                <a:effectLst/>
                <a:latin typeface="fkGroteskNeue"/>
              </a:rPr>
              <a:t> ai recettori </a:t>
            </a:r>
            <a:r>
              <a:rPr lang="it-IT" b="0" i="0" dirty="0" err="1">
                <a:effectLst/>
                <a:latin typeface="fkGroteskNeue"/>
              </a:rPr>
              <a:t>Frizzled</a:t>
            </a:r>
            <a:r>
              <a:rPr lang="it-IT" b="0" i="0" dirty="0">
                <a:effectLst/>
                <a:latin typeface="fkGroteskNeue"/>
              </a:rPr>
              <a:t> (</a:t>
            </a:r>
            <a:r>
              <a:rPr lang="it-IT" b="0" i="0" dirty="0" err="1">
                <a:effectLst/>
                <a:latin typeface="fkGroteskNeue"/>
              </a:rPr>
              <a:t>Fz</a:t>
            </a:r>
            <a:r>
              <a:rPr lang="it-IT" b="0" i="0" dirty="0">
                <a:effectLst/>
                <a:latin typeface="fkGroteskNeue"/>
              </a:rPr>
              <a:t>) e LRP5/6 recluta </a:t>
            </a:r>
            <a:r>
              <a:rPr lang="it-IT" b="0" i="0" dirty="0" err="1">
                <a:effectLst/>
                <a:latin typeface="fkGroteskNeue"/>
              </a:rPr>
              <a:t>Dishevelled</a:t>
            </a:r>
            <a:r>
              <a:rPr lang="it-IT" b="0" i="0" dirty="0">
                <a:effectLst/>
                <a:latin typeface="fkGroteskNeue"/>
              </a:rPr>
              <a:t> (</a:t>
            </a:r>
            <a:r>
              <a:rPr lang="it-IT" b="0" i="0" dirty="0" err="1">
                <a:effectLst/>
                <a:latin typeface="fkGroteskNeue"/>
              </a:rPr>
              <a:t>Dvl</a:t>
            </a:r>
            <a:r>
              <a:rPr lang="it-IT" b="0" i="0" dirty="0">
                <a:effectLst/>
                <a:latin typeface="fkGroteskNeue"/>
              </a:rPr>
              <a:t>), inibendo il complesso di distruzione e stabilizzando la β-catenina. La β-catenina citoplasmatica si accumula, trasloca nel nucleo e, legandosi a TCF/LEF, attiva trascrizione di </a:t>
            </a:r>
            <a:r>
              <a:rPr lang="it-IT" b="0" i="0" dirty="0" err="1">
                <a:effectLst/>
                <a:latin typeface="fkGroteskNeue"/>
              </a:rPr>
              <a:t>Cyclin</a:t>
            </a:r>
            <a:r>
              <a:rPr lang="it-IT" b="0" i="0" dirty="0">
                <a:effectLst/>
                <a:latin typeface="fkGroteskNeue"/>
              </a:rPr>
              <a:t> D1, c-Myc e altri geni pro-proliferativi.​</a:t>
            </a:r>
          </a:p>
          <a:p>
            <a:pPr algn="l">
              <a:buNone/>
            </a:pPr>
            <a:endParaRPr lang="it-IT" b="0" i="0" dirty="0">
              <a:effectLst/>
              <a:latin typeface="fkGroteskNeue"/>
            </a:endParaRPr>
          </a:p>
          <a:p>
            <a:pPr algn="l">
              <a:buNone/>
            </a:pPr>
            <a:r>
              <a:rPr lang="it-IT" b="0" i="0" dirty="0">
                <a:effectLst/>
                <a:latin typeface="fkGroteskNeue"/>
              </a:rPr>
              <a:t>Collegamento con Adesione</a:t>
            </a:r>
          </a:p>
          <a:p>
            <a:pPr algn="l">
              <a:buNone/>
            </a:pPr>
            <a:r>
              <a:rPr lang="it-IT" b="0" i="0" dirty="0">
                <a:effectLst/>
                <a:latin typeface="fkGroteskNeue"/>
              </a:rPr>
              <a:t>La β-catenina libera dalle </a:t>
            </a:r>
            <a:r>
              <a:rPr lang="it-IT" b="0" i="0" dirty="0" err="1">
                <a:effectLst/>
                <a:latin typeface="fkGroteskNeue"/>
              </a:rPr>
              <a:t>cadherine</a:t>
            </a:r>
            <a:r>
              <a:rPr lang="it-IT" b="0" i="0" dirty="0">
                <a:effectLst/>
                <a:latin typeface="fkGroteskNeue"/>
              </a:rPr>
              <a:t> diventa disponibile per il </a:t>
            </a:r>
            <a:r>
              <a:rPr lang="it-IT" b="0" i="0" dirty="0" err="1">
                <a:effectLst/>
                <a:latin typeface="fkGroteskNeue"/>
              </a:rPr>
              <a:t>signaling</a:t>
            </a:r>
            <a:r>
              <a:rPr lang="it-IT" b="0" i="0" dirty="0">
                <a:effectLst/>
                <a:latin typeface="fkGroteskNeue"/>
              </a:rPr>
              <a:t> </a:t>
            </a:r>
            <a:r>
              <a:rPr lang="it-IT" b="0" i="0" dirty="0" err="1">
                <a:effectLst/>
                <a:latin typeface="fkGroteskNeue"/>
              </a:rPr>
              <a:t>Wnt</a:t>
            </a:r>
            <a:r>
              <a:rPr lang="it-IT" b="0" i="0" dirty="0">
                <a:effectLst/>
                <a:latin typeface="fkGroteskNeue"/>
              </a:rPr>
              <a:t>; l'adesione cellulare la sequestra, bilanciando proliferazione e inibizione da contatto. Mutazioni (es. APC) causano accumulo costitutivo e proliferazione incontrollata, tipica del cancro.</a:t>
            </a:r>
          </a:p>
        </p:txBody>
      </p:sp>
    </p:spTree>
    <p:extLst>
      <p:ext uri="{BB962C8B-B14F-4D97-AF65-F5344CB8AC3E}">
        <p14:creationId xmlns:p14="http://schemas.microsoft.com/office/powerpoint/2010/main" val="1470274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37066D-7C74-8E41-0CC8-A746A4D83C6D}"/>
              </a:ext>
            </a:extLst>
          </p:cNvPr>
          <p:cNvSpPr txBox="1"/>
          <p:nvPr/>
        </p:nvSpPr>
        <p:spPr>
          <a:xfrm>
            <a:off x="3048000" y="894700"/>
            <a:ext cx="6096000" cy="4524315"/>
          </a:xfrm>
          <a:prstGeom prst="rect">
            <a:avLst/>
          </a:prstGeom>
          <a:noFill/>
        </p:spPr>
        <p:txBody>
          <a:bodyPr wrap="square">
            <a:spAutoFit/>
          </a:bodyPr>
          <a:lstStyle/>
          <a:p>
            <a:pPr algn="l">
              <a:buNone/>
            </a:pPr>
            <a:r>
              <a:rPr lang="it-IT" b="0" i="0" dirty="0">
                <a:effectLst/>
                <a:latin typeface="fkGroteskNeue"/>
              </a:rPr>
              <a:t>Il pathway </a:t>
            </a:r>
            <a:r>
              <a:rPr lang="it-IT" b="0" i="0" dirty="0" err="1">
                <a:effectLst/>
                <a:latin typeface="fkGroteskNeue"/>
              </a:rPr>
              <a:t>Wnt</a:t>
            </a:r>
            <a:r>
              <a:rPr lang="it-IT" b="0" i="0" dirty="0">
                <a:effectLst/>
                <a:latin typeface="fkGroteskNeue"/>
              </a:rPr>
              <a:t> regola processi chiave in biologia dello sviluppo, omeostasi tissutale e malattia.​</a:t>
            </a:r>
          </a:p>
          <a:p>
            <a:pPr algn="l">
              <a:buNone/>
            </a:pPr>
            <a:r>
              <a:rPr lang="it-IT" b="0" i="0" dirty="0">
                <a:effectLst/>
                <a:latin typeface="fkGroteskNeue"/>
              </a:rPr>
              <a:t>Embriogenesi</a:t>
            </a:r>
          </a:p>
          <a:p>
            <a:pPr algn="l">
              <a:buNone/>
            </a:pPr>
            <a:r>
              <a:rPr lang="it-IT" b="0" i="0" dirty="0">
                <a:effectLst/>
                <a:latin typeface="fkGroteskNeue"/>
              </a:rPr>
              <a:t>Determina l'asse latero-laterale (asimmetria degli organi), proliferazione cellulare, migrazione e differenziazione (es. formazione di ossa, cuore, muscoli nel topo e </a:t>
            </a:r>
            <a:r>
              <a:rPr lang="it-IT" b="0" i="1" dirty="0">
                <a:effectLst/>
                <a:latin typeface="fkGroteskNeue"/>
              </a:rPr>
              <a:t>Drosophila</a:t>
            </a:r>
            <a:r>
              <a:rPr lang="it-IT" b="0" i="0" dirty="0">
                <a:effectLst/>
                <a:latin typeface="fkGroteskNeue"/>
              </a:rPr>
              <a:t>).​</a:t>
            </a:r>
          </a:p>
          <a:p>
            <a:pPr algn="l">
              <a:buNone/>
            </a:pPr>
            <a:r>
              <a:rPr lang="it-IT" b="0" i="0" dirty="0">
                <a:effectLst/>
                <a:latin typeface="fkGroteskNeue"/>
              </a:rPr>
              <a:t>Omeostasi Adulta</a:t>
            </a:r>
          </a:p>
          <a:p>
            <a:pPr algn="l">
              <a:buNone/>
            </a:pPr>
            <a:r>
              <a:rPr lang="it-IT" b="0" i="0" dirty="0">
                <a:effectLst/>
                <a:latin typeface="fkGroteskNeue"/>
              </a:rPr>
              <a:t>Mantiene cellule staminali intestinali (cripta di </a:t>
            </a:r>
            <a:r>
              <a:rPr lang="it-IT" b="0" i="0" dirty="0" err="1">
                <a:effectLst/>
                <a:latin typeface="fkGroteskNeue"/>
              </a:rPr>
              <a:t>Lieberkühn</a:t>
            </a:r>
            <a:r>
              <a:rPr lang="it-IT" b="0" i="0" dirty="0">
                <a:effectLst/>
                <a:latin typeface="fkGroteskNeue"/>
              </a:rPr>
              <a:t>), rigenerazione epatica e ossea; regola omeostasi midollo osseo e pelle.​</a:t>
            </a:r>
          </a:p>
          <a:p>
            <a:pPr algn="l">
              <a:buNone/>
            </a:pPr>
            <a:r>
              <a:rPr lang="it-IT" b="0" i="0" dirty="0">
                <a:effectLst/>
                <a:latin typeface="fkGroteskNeue"/>
              </a:rPr>
              <a:t>Patologia e Cancro</a:t>
            </a:r>
          </a:p>
          <a:p>
            <a:pPr algn="l">
              <a:buNone/>
            </a:pPr>
            <a:r>
              <a:rPr lang="it-IT" b="0" i="0" dirty="0">
                <a:effectLst/>
                <a:latin typeface="fkGroteskNeue"/>
              </a:rPr>
              <a:t>Iperattivazione causa tumori (colorettale con mutazioni APC/β-catenina, mammella, prostata); utile per modellare carcinogenesi e terapie mirate.</a:t>
            </a:r>
          </a:p>
          <a:p>
            <a:pPr>
              <a:buNone/>
            </a:pPr>
            <a:br>
              <a:rPr lang="it-IT" dirty="0"/>
            </a:br>
            <a:endParaRPr lang="it-IT" dirty="0"/>
          </a:p>
        </p:txBody>
      </p:sp>
    </p:spTree>
    <p:extLst>
      <p:ext uri="{BB962C8B-B14F-4D97-AF65-F5344CB8AC3E}">
        <p14:creationId xmlns:p14="http://schemas.microsoft.com/office/powerpoint/2010/main" val="153036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3D0888-8072-E2DE-8BE9-B0B220AD1019}"/>
              </a:ext>
            </a:extLst>
          </p:cNvPr>
          <p:cNvSpPr txBox="1"/>
          <p:nvPr/>
        </p:nvSpPr>
        <p:spPr>
          <a:xfrm>
            <a:off x="1504950" y="482084"/>
            <a:ext cx="9182100" cy="954107"/>
          </a:xfrm>
          <a:prstGeom prst="rect">
            <a:avLst/>
          </a:prstGeom>
          <a:noFill/>
        </p:spPr>
        <p:txBody>
          <a:bodyPr wrap="square">
            <a:spAutoFit/>
          </a:bodyPr>
          <a:lstStyle/>
          <a:p>
            <a:pPr algn="ctr">
              <a:buNone/>
            </a:pPr>
            <a:r>
              <a:rPr lang="it-IT" sz="2800" b="1" i="0" dirty="0">
                <a:effectLst/>
                <a:latin typeface="fkGrotesk"/>
              </a:rPr>
              <a:t>Fattori locali che influenzano la guarigione delle ferite</a:t>
            </a:r>
          </a:p>
          <a:p>
            <a:pPr algn="ctr">
              <a:buNone/>
            </a:pPr>
            <a:r>
              <a:rPr lang="it-IT" sz="2800" b="1" dirty="0">
                <a:latin typeface="fkGrotesk"/>
              </a:rPr>
              <a:t>Dalla fisiologia alle forme patologiche di guarigione</a:t>
            </a:r>
            <a:endParaRPr lang="it-IT" sz="2800" b="1" i="0" dirty="0">
              <a:effectLst/>
              <a:latin typeface="fkGrotesk"/>
            </a:endParaRPr>
          </a:p>
        </p:txBody>
      </p:sp>
      <p:pic>
        <p:nvPicPr>
          <p:cNvPr id="2" name="Picture 1">
            <a:extLst>
              <a:ext uri="{FF2B5EF4-FFF2-40B4-BE49-F238E27FC236}">
                <a16:creationId xmlns:a16="http://schemas.microsoft.com/office/drawing/2014/main" id="{031D16E7-916E-8A3E-6CF8-BEA5331B5836}"/>
              </a:ext>
            </a:extLst>
          </p:cNvPr>
          <p:cNvPicPr>
            <a:picLocks noChangeAspect="1"/>
          </p:cNvPicPr>
          <p:nvPr/>
        </p:nvPicPr>
        <p:blipFill>
          <a:blip r:embed="rId2"/>
          <a:stretch>
            <a:fillRect/>
          </a:stretch>
        </p:blipFill>
        <p:spPr>
          <a:xfrm>
            <a:off x="3452480" y="1788433"/>
            <a:ext cx="6791326" cy="4481462"/>
          </a:xfrm>
          <a:prstGeom prst="rect">
            <a:avLst/>
          </a:prstGeom>
        </p:spPr>
      </p:pic>
      <p:sp>
        <p:nvSpPr>
          <p:cNvPr id="4" name="TextBox 3">
            <a:extLst>
              <a:ext uri="{FF2B5EF4-FFF2-40B4-BE49-F238E27FC236}">
                <a16:creationId xmlns:a16="http://schemas.microsoft.com/office/drawing/2014/main" id="{BD8003D3-7794-6041-1C6E-C5610331785C}"/>
              </a:ext>
            </a:extLst>
          </p:cNvPr>
          <p:cNvSpPr txBox="1"/>
          <p:nvPr/>
        </p:nvSpPr>
        <p:spPr>
          <a:xfrm>
            <a:off x="557100" y="2828835"/>
            <a:ext cx="2709531" cy="1200329"/>
          </a:xfrm>
          <a:prstGeom prst="rect">
            <a:avLst/>
          </a:prstGeom>
          <a:noFill/>
        </p:spPr>
        <p:txBody>
          <a:bodyPr wrap="square" rtlCol="0">
            <a:spAutoFit/>
          </a:bodyPr>
          <a:lstStyle/>
          <a:p>
            <a:r>
              <a:rPr lang="it-IT" sz="3600" b="1" dirty="0">
                <a:solidFill>
                  <a:srgbClr val="0070C0"/>
                </a:solidFill>
              </a:rPr>
              <a:t>Prima intenzione</a:t>
            </a:r>
          </a:p>
        </p:txBody>
      </p:sp>
    </p:spTree>
    <p:extLst>
      <p:ext uri="{BB962C8B-B14F-4D97-AF65-F5344CB8AC3E}">
        <p14:creationId xmlns:p14="http://schemas.microsoft.com/office/powerpoint/2010/main" val="178108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F9E85-3098-F601-94D9-0162421781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E31949-72C8-A615-0248-FE75CA3DCE91}"/>
              </a:ext>
            </a:extLst>
          </p:cNvPr>
          <p:cNvPicPr>
            <a:picLocks noChangeAspect="1"/>
          </p:cNvPicPr>
          <p:nvPr/>
        </p:nvPicPr>
        <p:blipFill>
          <a:blip r:embed="rId2"/>
          <a:stretch>
            <a:fillRect/>
          </a:stretch>
        </p:blipFill>
        <p:spPr>
          <a:xfrm>
            <a:off x="3179135" y="524568"/>
            <a:ext cx="8412839" cy="5808864"/>
          </a:xfrm>
          <a:prstGeom prst="rect">
            <a:avLst/>
          </a:prstGeom>
        </p:spPr>
      </p:pic>
      <p:sp>
        <p:nvSpPr>
          <p:cNvPr id="2" name="TextBox 1">
            <a:extLst>
              <a:ext uri="{FF2B5EF4-FFF2-40B4-BE49-F238E27FC236}">
                <a16:creationId xmlns:a16="http://schemas.microsoft.com/office/drawing/2014/main" id="{3B87635E-2DDB-B093-9834-EDCCB77BBBFD}"/>
              </a:ext>
            </a:extLst>
          </p:cNvPr>
          <p:cNvSpPr txBox="1"/>
          <p:nvPr/>
        </p:nvSpPr>
        <p:spPr>
          <a:xfrm>
            <a:off x="554887" y="2828835"/>
            <a:ext cx="2624248" cy="1200329"/>
          </a:xfrm>
          <a:prstGeom prst="rect">
            <a:avLst/>
          </a:prstGeom>
          <a:noFill/>
        </p:spPr>
        <p:txBody>
          <a:bodyPr wrap="square" rtlCol="0">
            <a:spAutoFit/>
          </a:bodyPr>
          <a:lstStyle/>
          <a:p>
            <a:r>
              <a:rPr lang="it-IT" sz="3600" b="1" dirty="0">
                <a:solidFill>
                  <a:srgbClr val="0070C0"/>
                </a:solidFill>
              </a:rPr>
              <a:t>Seconda intenzione</a:t>
            </a:r>
          </a:p>
        </p:txBody>
      </p:sp>
    </p:spTree>
    <p:extLst>
      <p:ext uri="{BB962C8B-B14F-4D97-AF65-F5344CB8AC3E}">
        <p14:creationId xmlns:p14="http://schemas.microsoft.com/office/powerpoint/2010/main" val="157964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4A29C-1CC9-393C-8F86-20EC4EDA0B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9A20DC-0016-A333-41ED-EE735B9B8F95}"/>
              </a:ext>
            </a:extLst>
          </p:cNvPr>
          <p:cNvSpPr txBox="1"/>
          <p:nvPr/>
        </p:nvSpPr>
        <p:spPr>
          <a:xfrm>
            <a:off x="500743" y="1015454"/>
            <a:ext cx="11190514" cy="4093428"/>
          </a:xfrm>
          <a:prstGeom prst="rect">
            <a:avLst/>
          </a:prstGeom>
          <a:noFill/>
        </p:spPr>
        <p:txBody>
          <a:bodyPr wrap="square">
            <a:spAutoFit/>
          </a:bodyPr>
          <a:lstStyle/>
          <a:p>
            <a:pPr algn="l">
              <a:buNone/>
            </a:pPr>
            <a:r>
              <a:rPr lang="it-IT" sz="2000" b="1" i="0" dirty="0">
                <a:effectLst/>
                <a:latin typeface="fkGrotesk"/>
              </a:rPr>
              <a:t>Cellule endoteliali</a:t>
            </a:r>
            <a:endParaRPr lang="it-IT" sz="2000" b="0" i="0" dirty="0">
              <a:effectLst/>
              <a:latin typeface="fkGrotesk"/>
            </a:endParaRPr>
          </a:p>
          <a:p>
            <a:pPr algn="l">
              <a:buNone/>
            </a:pPr>
            <a:endParaRPr lang="it-IT" sz="2000" b="0" i="0" dirty="0">
              <a:effectLst/>
              <a:latin typeface="fkGroteskNeue"/>
            </a:endParaRPr>
          </a:p>
          <a:p>
            <a:pPr algn="l">
              <a:buNone/>
            </a:pPr>
            <a:r>
              <a:rPr lang="it-IT" sz="2000" b="0" i="0" dirty="0">
                <a:effectLst/>
                <a:latin typeface="fkGroteskNeue"/>
              </a:rPr>
              <a:t>Le cellule endoteliali residenti quiescenti si attivano tramite </a:t>
            </a:r>
            <a:r>
              <a:rPr lang="it-IT" sz="2000" b="1" i="0" dirty="0">
                <a:effectLst/>
                <a:latin typeface="fkGroteskNeue"/>
              </a:rPr>
              <a:t>fattori angiogenetici </a:t>
            </a:r>
            <a:r>
              <a:rPr lang="it-IT" sz="2000" b="0" i="0" dirty="0">
                <a:effectLst/>
                <a:latin typeface="fkGroteskNeue"/>
              </a:rPr>
              <a:t>(VEGF, FGF, PDGF, </a:t>
            </a:r>
            <a:r>
              <a:rPr lang="it-IT" sz="2000" b="0" i="0" dirty="0" err="1">
                <a:effectLst/>
                <a:latin typeface="fkGroteskNeue"/>
              </a:rPr>
              <a:t>angiopoietina</a:t>
            </a:r>
            <a:r>
              <a:rPr lang="it-IT" sz="2000" b="0" i="0" dirty="0">
                <a:effectLst/>
                <a:latin typeface="fkGroteskNeue"/>
              </a:rPr>
              <a:t>, TGF-α/β) e promuovono l’angiogenesi attraverso quattro eventi sequenziali:</a:t>
            </a:r>
          </a:p>
          <a:p>
            <a:pPr algn="l">
              <a:buNone/>
            </a:pPr>
            <a:endParaRPr lang="it-IT" sz="2000" b="0" i="0" dirty="0">
              <a:effectLst/>
              <a:latin typeface="fkGroteskNeue"/>
            </a:endParaRPr>
          </a:p>
          <a:p>
            <a:pPr marL="342900" indent="-342900" algn="l">
              <a:buFont typeface="Arial" panose="020B0604020202020204" pitchFamily="34" charset="0"/>
              <a:buChar char="•"/>
            </a:pPr>
            <a:r>
              <a:rPr lang="it-IT" sz="2000" b="0" i="0" dirty="0">
                <a:effectLst/>
                <a:latin typeface="fkGroteskNeue"/>
              </a:rPr>
              <a:t>Produzione di proteasi per degradare l’ECM.</a:t>
            </a:r>
          </a:p>
          <a:p>
            <a:pPr marL="342900" indent="-342900" algn="l">
              <a:buFont typeface="Arial" panose="020B0604020202020204" pitchFamily="34" charset="0"/>
              <a:buChar char="•"/>
            </a:pPr>
            <a:r>
              <a:rPr lang="it-IT" sz="2000" b="0" i="0" dirty="0" err="1">
                <a:effectLst/>
                <a:latin typeface="fkGroteskNeue"/>
              </a:rPr>
              <a:t>Chemotassi</a:t>
            </a:r>
            <a:r>
              <a:rPr lang="it-IT" sz="2000" b="0" i="0" dirty="0">
                <a:effectLst/>
                <a:latin typeface="fkGroteskNeue"/>
              </a:rPr>
              <a:t>.</a:t>
            </a:r>
          </a:p>
          <a:p>
            <a:pPr marL="342900" indent="-342900" algn="l">
              <a:buFont typeface="Arial" panose="020B0604020202020204" pitchFamily="34" charset="0"/>
              <a:buChar char="•"/>
            </a:pPr>
            <a:r>
              <a:rPr lang="it-IT" sz="2000" b="0" i="0" dirty="0">
                <a:effectLst/>
                <a:latin typeface="fkGroteskNeue"/>
              </a:rPr>
              <a:t>Proliferazione.</a:t>
            </a:r>
          </a:p>
          <a:p>
            <a:pPr marL="342900" indent="-342900" algn="l">
              <a:buFont typeface="Arial" panose="020B0604020202020204" pitchFamily="34" charset="0"/>
              <a:buChar char="•"/>
            </a:pPr>
            <a:r>
              <a:rPr lang="it-IT" sz="2000" b="0" i="0" dirty="0">
                <a:effectLst/>
                <a:latin typeface="fkGroteskNeue"/>
              </a:rPr>
              <a:t>Rimodellamento e differenziazione in nuovi vasi.</a:t>
            </a:r>
          </a:p>
          <a:p>
            <a:pPr algn="l">
              <a:buNone/>
            </a:pPr>
            <a:endParaRPr lang="it-IT" sz="2000" b="0" i="0" dirty="0">
              <a:effectLst/>
              <a:latin typeface="fkGroteskNeue"/>
            </a:endParaRPr>
          </a:p>
          <a:p>
            <a:r>
              <a:rPr lang="it-IT" sz="2000" dirty="0">
                <a:latin typeface="fkGroteskNeue"/>
              </a:rPr>
              <a:t>L’angiogenesi è il processo di formazione di nuovi vasi sanguigni da quelli preesistenti, essenziale per lo sviluppo tissutale e la guarigione delle ferite (distinta dalla </a:t>
            </a:r>
            <a:r>
              <a:rPr lang="it-IT" sz="2000" dirty="0" err="1">
                <a:latin typeface="fkGroteskNeue"/>
              </a:rPr>
              <a:t>vasculogenesi</a:t>
            </a:r>
            <a:r>
              <a:rPr lang="it-IT" sz="2000" dirty="0">
                <a:latin typeface="fkGroteskNeue"/>
              </a:rPr>
              <a:t> embrionale, de novo da angioblasti). È regolata da citochine angiogeniche come VEGF e FGF.</a:t>
            </a:r>
          </a:p>
        </p:txBody>
      </p:sp>
      <p:sp>
        <p:nvSpPr>
          <p:cNvPr id="4" name="TextBox 3">
            <a:extLst>
              <a:ext uri="{FF2B5EF4-FFF2-40B4-BE49-F238E27FC236}">
                <a16:creationId xmlns:a16="http://schemas.microsoft.com/office/drawing/2014/main" id="{18E8329C-2736-04C6-8280-9E3FA957CFDC}"/>
              </a:ext>
            </a:extLst>
          </p:cNvPr>
          <p:cNvSpPr txBox="1"/>
          <p:nvPr/>
        </p:nvSpPr>
        <p:spPr>
          <a:xfrm>
            <a:off x="304800" y="210235"/>
            <a:ext cx="6096000" cy="461665"/>
          </a:xfrm>
          <a:prstGeom prst="rect">
            <a:avLst/>
          </a:prstGeom>
          <a:noFill/>
        </p:spPr>
        <p:txBody>
          <a:bodyPr wrap="square">
            <a:spAutoFit/>
          </a:bodyPr>
          <a:lstStyle/>
          <a:p>
            <a:r>
              <a:rPr lang="it-IT" sz="2400" b="1" dirty="0">
                <a:solidFill>
                  <a:srgbClr val="0070C0"/>
                </a:solidFill>
              </a:rPr>
              <a:t>2.b. Endotelio e angiogenesi</a:t>
            </a:r>
          </a:p>
        </p:txBody>
      </p:sp>
    </p:spTree>
    <p:extLst>
      <p:ext uri="{BB962C8B-B14F-4D97-AF65-F5344CB8AC3E}">
        <p14:creationId xmlns:p14="http://schemas.microsoft.com/office/powerpoint/2010/main" val="2613768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5B572-8C7B-789C-ED15-9F4BCD1B4D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35ADF7-89B1-83AE-CDD2-A0387E6E2BB7}"/>
              </a:ext>
            </a:extLst>
          </p:cNvPr>
          <p:cNvSpPr txBox="1"/>
          <p:nvPr/>
        </p:nvSpPr>
        <p:spPr>
          <a:xfrm>
            <a:off x="761746" y="612844"/>
            <a:ext cx="8205891" cy="5632311"/>
          </a:xfrm>
          <a:prstGeom prst="rect">
            <a:avLst/>
          </a:prstGeom>
          <a:noFill/>
        </p:spPr>
        <p:txBody>
          <a:bodyPr wrap="square">
            <a:spAutoFit/>
          </a:bodyPr>
          <a:lstStyle/>
          <a:p>
            <a:pPr rtl="0">
              <a:buNone/>
            </a:pPr>
            <a:r>
              <a:rPr lang="it-IT" sz="2000" b="1" dirty="0">
                <a:effectLst/>
                <a:latin typeface="fkGrotesk"/>
              </a:rPr>
              <a:t>Fattori acceleranti</a:t>
            </a:r>
          </a:p>
          <a:p>
            <a:pPr marL="342900" indent="-342900" rtl="0">
              <a:buFont typeface="Arial" panose="020B0604020202020204" pitchFamily="34" charset="0"/>
              <a:buChar char="•"/>
            </a:pPr>
            <a:r>
              <a:rPr lang="it-IT" sz="2000" b="0" dirty="0">
                <a:effectLst/>
                <a:latin typeface="fkGroteskNeue"/>
              </a:rPr>
              <a:t>Luce ultravioletta</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Steroidi anabolizzanti</a:t>
            </a:r>
            <a:r>
              <a:rPr lang="it-IT" sz="2000" dirty="0">
                <a:effectLst/>
                <a:latin typeface="fkGroteskNeue"/>
              </a:rPr>
              <a:t>, </a:t>
            </a:r>
            <a:r>
              <a:rPr lang="it-IT" sz="2000" b="0" dirty="0" err="1">
                <a:effectLst/>
                <a:latin typeface="fkGroteskNeue"/>
              </a:rPr>
              <a:t>deossicorticosterone</a:t>
            </a:r>
            <a:r>
              <a:rPr lang="it-IT" sz="2000" b="0" dirty="0">
                <a:effectLst/>
                <a:latin typeface="fkGroteskNeue"/>
              </a:rPr>
              <a:t> acetato</a:t>
            </a:r>
            <a:r>
              <a:rPr lang="it-IT" sz="2000" dirty="0">
                <a:effectLst/>
                <a:latin typeface="fkGroteskNeue"/>
              </a:rPr>
              <a:t>, </a:t>
            </a:r>
            <a:r>
              <a:rPr lang="it-IT" sz="2000" b="0" dirty="0">
                <a:effectLst/>
                <a:latin typeface="fkGroteskNeue"/>
              </a:rPr>
              <a:t>ormone della crescita</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Aumento temperatura</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Ossigeno iperbarico</a:t>
            </a:r>
            <a:endParaRPr lang="it-IT" sz="2000" dirty="0">
              <a:effectLst/>
              <a:latin typeface="fkGroteskNeue"/>
            </a:endParaRPr>
          </a:p>
          <a:p>
            <a:pPr rtl="0">
              <a:buNone/>
            </a:pPr>
            <a:r>
              <a:rPr lang="it-IT" sz="2000" b="1" dirty="0">
                <a:effectLst/>
                <a:latin typeface="fkGrotesk"/>
              </a:rPr>
              <a:t>Fattori locali ritardanti</a:t>
            </a:r>
          </a:p>
          <a:p>
            <a:pPr marL="342900" indent="-342900" rtl="0">
              <a:buFont typeface="Arial" panose="020B0604020202020204" pitchFamily="34" charset="0"/>
              <a:buChar char="•"/>
            </a:pPr>
            <a:r>
              <a:rPr lang="it-IT" sz="2000" b="0" dirty="0">
                <a:effectLst/>
                <a:latin typeface="fkGroteskNeue"/>
              </a:rPr>
              <a:t>Infezione</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Essiccazione</a:t>
            </a:r>
            <a:r>
              <a:rPr lang="it-IT" sz="2000" dirty="0">
                <a:effectLst/>
                <a:latin typeface="fkGroteskNeue"/>
              </a:rPr>
              <a:t> o presenza batterica anomala</a:t>
            </a:r>
          </a:p>
          <a:p>
            <a:pPr marL="342900" indent="-342900" rtl="0">
              <a:buFont typeface="Arial" panose="020B0604020202020204" pitchFamily="34" charset="0"/>
              <a:buChar char="•"/>
            </a:pPr>
            <a:r>
              <a:rPr lang="it-IT" sz="2000" b="0" dirty="0">
                <a:effectLst/>
                <a:latin typeface="fkGroteskNeue"/>
              </a:rPr>
              <a:t>Macerazione</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Trauma, necrosi, pressione, edema, corpi estranei</a:t>
            </a:r>
            <a:endParaRPr lang="it-IT" sz="2000" dirty="0">
              <a:effectLst/>
              <a:latin typeface="fkGroteskNeue"/>
            </a:endParaRPr>
          </a:p>
          <a:p>
            <a:pPr rtl="0">
              <a:buNone/>
            </a:pPr>
            <a:r>
              <a:rPr lang="it-IT" sz="2000" b="1" dirty="0">
                <a:effectLst/>
                <a:latin typeface="fkGrotesk"/>
              </a:rPr>
              <a:t>Fattori sistemici ritardanti</a:t>
            </a:r>
          </a:p>
          <a:p>
            <a:pPr marL="342900" indent="-342900" rtl="0">
              <a:buFont typeface="Arial" panose="020B0604020202020204" pitchFamily="34" charset="0"/>
              <a:buChar char="•"/>
            </a:pPr>
            <a:r>
              <a:rPr lang="it-IT" sz="2000" b="0" dirty="0">
                <a:effectLst/>
                <a:latin typeface="fkGroteskNeue"/>
              </a:rPr>
              <a:t>Età avanzata</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Obesità</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Malattie croniche, diabete, denervazione</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Immunosoppressione</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Malnutrizione</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Radioterapia</a:t>
            </a:r>
            <a:endParaRPr lang="it-IT" sz="2000" dirty="0">
              <a:effectLst/>
              <a:latin typeface="fkGroteskNeue"/>
            </a:endParaRPr>
          </a:p>
          <a:p>
            <a:pPr marL="342900" indent="-342900" rtl="0">
              <a:buFont typeface="Arial" panose="020B0604020202020204" pitchFamily="34" charset="0"/>
              <a:buChar char="•"/>
            </a:pPr>
            <a:r>
              <a:rPr lang="it-IT" sz="2000" b="0" dirty="0">
                <a:effectLst/>
                <a:latin typeface="fkGroteskNeue"/>
              </a:rPr>
              <a:t>Insufficienza vascolare</a:t>
            </a:r>
            <a:endParaRPr lang="it-IT" sz="2000" dirty="0">
              <a:effectLst/>
              <a:latin typeface="fkGroteskNeue"/>
            </a:endParaRPr>
          </a:p>
        </p:txBody>
      </p:sp>
    </p:spTree>
    <p:extLst>
      <p:ext uri="{BB962C8B-B14F-4D97-AF65-F5344CB8AC3E}">
        <p14:creationId xmlns:p14="http://schemas.microsoft.com/office/powerpoint/2010/main" val="168520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F8DA-4BA5-D2EF-4A21-E12A6CC2FD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AD2FD4-CED2-1495-8BFE-9D5C8DA2E114}"/>
              </a:ext>
            </a:extLst>
          </p:cNvPr>
          <p:cNvSpPr txBox="1"/>
          <p:nvPr/>
        </p:nvSpPr>
        <p:spPr>
          <a:xfrm>
            <a:off x="371476" y="891268"/>
            <a:ext cx="11065328" cy="5632311"/>
          </a:xfrm>
          <a:prstGeom prst="rect">
            <a:avLst/>
          </a:prstGeom>
          <a:noFill/>
        </p:spPr>
        <p:txBody>
          <a:bodyPr wrap="square">
            <a:spAutoFit/>
          </a:bodyPr>
          <a:lstStyle/>
          <a:p>
            <a:pPr algn="l">
              <a:buNone/>
            </a:pPr>
            <a:r>
              <a:rPr lang="it-IT" sz="2000" b="1" i="0" dirty="0">
                <a:effectLst/>
                <a:latin typeface="fkGrotesk"/>
              </a:rPr>
              <a:t>Età: </a:t>
            </a:r>
            <a:r>
              <a:rPr lang="it-IT" sz="2000" b="0" i="0" dirty="0">
                <a:effectLst/>
                <a:latin typeface="fkGroteskNeue"/>
              </a:rPr>
              <a:t>Dopo i 60 anni: ↓ risposta infiammatoria, ↓ angiogenesi, ↓ re-</a:t>
            </a:r>
            <a:r>
              <a:rPr lang="it-IT" sz="2000" b="0" i="0" dirty="0" err="1">
                <a:effectLst/>
                <a:latin typeface="fkGroteskNeue"/>
              </a:rPr>
              <a:t>epitelizzazione</a:t>
            </a:r>
            <a:r>
              <a:rPr lang="it-IT" sz="2000" b="0" i="0" dirty="0">
                <a:effectLst/>
                <a:latin typeface="fkGroteskNeue"/>
              </a:rPr>
              <a:t>, ↓ sintesi collagene → cicatrici più lente, Alterazioni cutanee: ↓ melanociti, ↓ ghiandole sebacee</a:t>
            </a:r>
          </a:p>
          <a:p>
            <a:pPr algn="l">
              <a:buNone/>
            </a:pPr>
            <a:r>
              <a:rPr lang="it-IT" sz="2000" b="1" i="0" dirty="0">
                <a:effectLst/>
                <a:latin typeface="fkGrotesk"/>
              </a:rPr>
              <a:t>Stato nutrizionale</a:t>
            </a:r>
            <a:endParaRPr lang="it-IT" sz="2000" b="0" i="0" dirty="0">
              <a:effectLst/>
              <a:latin typeface="fkGroteskNeue"/>
            </a:endParaRPr>
          </a:p>
          <a:p>
            <a:pPr marL="342900" indent="-342900" algn="l">
              <a:buFont typeface="Arial" panose="020B0604020202020204" pitchFamily="34" charset="0"/>
              <a:buChar char="•"/>
            </a:pPr>
            <a:r>
              <a:rPr lang="it-IT" sz="2000" b="0" i="0" dirty="0">
                <a:effectLst/>
                <a:latin typeface="fkGroteskNeue"/>
              </a:rPr>
              <a:t>Deficit proteico/calorico: ritarda guarigione (specie anziani, malattie croniche)</a:t>
            </a:r>
          </a:p>
          <a:p>
            <a:pPr marL="342900" indent="-342900" algn="l">
              <a:buFont typeface="Arial" panose="020B0604020202020204" pitchFamily="34" charset="0"/>
              <a:buChar char="•"/>
            </a:pPr>
            <a:r>
              <a:rPr lang="it-IT" sz="2000" b="0" i="0" dirty="0">
                <a:effectLst/>
                <a:latin typeface="fkGroteskNeue"/>
              </a:rPr>
              <a:t>Deficit specifici: Vitamina C: essenziale per idrossilazione prolina → collagene instabile; Vitamina A: stimola ri</a:t>
            </a:r>
            <a:r>
              <a:rPr lang="it-IT" sz="2000" dirty="0">
                <a:latin typeface="fkGroteskNeue"/>
              </a:rPr>
              <a:t>e</a:t>
            </a:r>
            <a:r>
              <a:rPr lang="it-IT" sz="2000" b="0" i="0" dirty="0">
                <a:effectLst/>
                <a:latin typeface="fkGroteskNeue"/>
              </a:rPr>
              <a:t>pitelizzazione, angiogenesi, collagene; Vitamina K: previene sanguinamenti; Vitamine B: cofattori enzimatici; Zinco: difetti nel rimodellamento collagene tipo III</a:t>
            </a:r>
          </a:p>
          <a:p>
            <a:pPr algn="l">
              <a:buNone/>
            </a:pPr>
            <a:r>
              <a:rPr lang="it-IT" sz="2000" b="1" i="0" dirty="0">
                <a:effectLst/>
                <a:latin typeface="fkGrotesk"/>
              </a:rPr>
              <a:t>Immunosoppressione</a:t>
            </a:r>
          </a:p>
          <a:p>
            <a:pPr marL="342900" indent="-342900" algn="l">
              <a:buFont typeface="Arial" panose="020B0604020202020204" pitchFamily="34" charset="0"/>
              <a:buChar char="•"/>
            </a:pPr>
            <a:r>
              <a:rPr lang="it-IT" sz="2000" b="0" i="0" dirty="0">
                <a:effectLst/>
                <a:latin typeface="fkGroteskNeue"/>
              </a:rPr>
              <a:t>Glucocorticoidi: ↓ formazione collagene → ↓ resistenza </a:t>
            </a:r>
            <a:r>
              <a:rPr lang="it-IT" sz="2000" b="0" i="0" dirty="0" err="1">
                <a:effectLst/>
                <a:latin typeface="fkGroteskNeue"/>
              </a:rPr>
              <a:t>tensilile</a:t>
            </a:r>
            <a:endParaRPr lang="it-IT" sz="2000" b="0" i="0" dirty="0">
              <a:effectLst/>
              <a:latin typeface="fkGroteskNeue"/>
            </a:endParaRPr>
          </a:p>
          <a:p>
            <a:pPr algn="l">
              <a:buNone/>
            </a:pPr>
            <a:r>
              <a:rPr lang="it-IT" sz="2000" b="1" i="0" dirty="0">
                <a:effectLst/>
                <a:latin typeface="fkGrotesk"/>
              </a:rPr>
              <a:t>Insufficienza vascolare</a:t>
            </a:r>
          </a:p>
          <a:p>
            <a:pPr marL="342900" indent="-342900" algn="l">
              <a:buFont typeface="Arial" panose="020B0604020202020204" pitchFamily="34" charset="0"/>
              <a:buChar char="•"/>
            </a:pPr>
            <a:r>
              <a:rPr lang="it-IT" sz="2000" b="0" i="0" dirty="0">
                <a:effectLst/>
                <a:latin typeface="fkGroteskNeue"/>
              </a:rPr>
              <a:t>↓ apporto ossigeno, nutrienti, leucociti ai tessuti lesionati</a:t>
            </a:r>
          </a:p>
          <a:p>
            <a:pPr algn="l">
              <a:buNone/>
            </a:pPr>
            <a:r>
              <a:rPr lang="it-IT" sz="2000" b="1" i="0" dirty="0">
                <a:effectLst/>
                <a:latin typeface="fkGrotesk"/>
              </a:rPr>
              <a:t>Malattie croniche</a:t>
            </a:r>
          </a:p>
          <a:p>
            <a:pPr marL="342900" indent="-342900" algn="l">
              <a:buFont typeface="Arial" panose="020B0604020202020204" pitchFamily="34" charset="0"/>
              <a:buChar char="•"/>
            </a:pPr>
            <a:r>
              <a:rPr lang="it-IT" sz="2000" b="0" i="0" dirty="0">
                <a:effectLst/>
                <a:latin typeface="fkGroteskNeue"/>
              </a:rPr>
              <a:t>Diabete: ↑ infezioni, ↓ circolazione, ↑ glucosio tissutale</a:t>
            </a:r>
          </a:p>
          <a:p>
            <a:pPr marL="342900" indent="-342900" algn="l">
              <a:buFont typeface="Arial" panose="020B0604020202020204" pitchFamily="34" charset="0"/>
              <a:buChar char="•"/>
            </a:pPr>
            <a:r>
              <a:rPr lang="it-IT" sz="2000" b="0" i="0" dirty="0">
                <a:effectLst/>
                <a:latin typeface="fkGroteskNeue"/>
              </a:rPr>
              <a:t>Insufficienza renale: uremia → ↓ funzione piastrinica → ↓ emostasi</a:t>
            </a:r>
          </a:p>
          <a:p>
            <a:pPr algn="l">
              <a:buNone/>
            </a:pPr>
            <a:r>
              <a:rPr lang="it-IT" sz="2000" b="1" i="0" dirty="0">
                <a:effectLst/>
                <a:latin typeface="fkGrotesk"/>
              </a:rPr>
              <a:t>Malattie genetiche</a:t>
            </a:r>
          </a:p>
          <a:p>
            <a:pPr marL="342900" indent="-342900" algn="l">
              <a:buFont typeface="Arial" panose="020B0604020202020204" pitchFamily="34" charset="0"/>
              <a:buChar char="•"/>
            </a:pPr>
            <a:r>
              <a:rPr lang="it-IT" sz="2000" b="0" i="0" dirty="0">
                <a:effectLst/>
                <a:latin typeface="fkGroteskNeue"/>
              </a:rPr>
              <a:t>Sindrome di Marfan: difetto connettivo (scheletro, vasi, cute)</a:t>
            </a:r>
          </a:p>
          <a:p>
            <a:pPr marL="342900" indent="-342900" algn="l">
              <a:buFont typeface="Arial" panose="020B0604020202020204" pitchFamily="34" charset="0"/>
              <a:buChar char="•"/>
            </a:pPr>
            <a:r>
              <a:rPr lang="it-IT" sz="2000" b="0" i="0" dirty="0" err="1">
                <a:effectLst/>
                <a:latin typeface="fkGroteskNeue"/>
              </a:rPr>
              <a:t>Ehlers-Danlos</a:t>
            </a:r>
            <a:r>
              <a:rPr lang="it-IT" sz="2000" b="0" i="0" dirty="0">
                <a:effectLst/>
                <a:latin typeface="fkGroteskNeue"/>
              </a:rPr>
              <a:t>: </a:t>
            </a:r>
            <a:r>
              <a:rPr lang="it-IT" sz="2000" b="0" i="0" dirty="0" err="1">
                <a:effectLst/>
                <a:latin typeface="fkGroteskNeue"/>
              </a:rPr>
              <a:t>dehiscenza</a:t>
            </a:r>
            <a:r>
              <a:rPr lang="it-IT" sz="2000" b="0" i="0" dirty="0">
                <a:effectLst/>
                <a:latin typeface="fkGroteskNeue"/>
              </a:rPr>
              <a:t> ferite, fragilità vascolare, ↓ guarigione</a:t>
            </a:r>
          </a:p>
          <a:p>
            <a:pPr marL="342900" indent="-342900" algn="l">
              <a:buFont typeface="Arial" panose="020B0604020202020204" pitchFamily="34" charset="0"/>
              <a:buChar char="•"/>
            </a:pPr>
            <a:r>
              <a:rPr lang="it-IT" sz="2000" dirty="0">
                <a:latin typeface="fkGroteskNeue"/>
              </a:rPr>
              <a:t>Difetto di adesione leucocitaria</a:t>
            </a:r>
            <a:endParaRPr lang="it-IT" sz="2000" b="0" i="0" dirty="0">
              <a:effectLst/>
              <a:latin typeface="fkGroteskNeue"/>
            </a:endParaRPr>
          </a:p>
        </p:txBody>
      </p:sp>
      <p:sp>
        <p:nvSpPr>
          <p:cNvPr id="4" name="TextBox 3">
            <a:extLst>
              <a:ext uri="{FF2B5EF4-FFF2-40B4-BE49-F238E27FC236}">
                <a16:creationId xmlns:a16="http://schemas.microsoft.com/office/drawing/2014/main" id="{3B2FEF8C-82EC-653B-9117-27576DCB6D25}"/>
              </a:ext>
            </a:extLst>
          </p:cNvPr>
          <p:cNvSpPr txBox="1"/>
          <p:nvPr/>
        </p:nvSpPr>
        <p:spPr>
          <a:xfrm>
            <a:off x="371476" y="149755"/>
            <a:ext cx="6096000" cy="523220"/>
          </a:xfrm>
          <a:prstGeom prst="rect">
            <a:avLst/>
          </a:prstGeom>
          <a:noFill/>
        </p:spPr>
        <p:txBody>
          <a:bodyPr wrap="square">
            <a:spAutoFit/>
          </a:bodyPr>
          <a:lstStyle/>
          <a:p>
            <a:pPr algn="l">
              <a:buNone/>
            </a:pPr>
            <a:r>
              <a:rPr lang="it-IT" sz="2800" b="1" i="0" dirty="0">
                <a:solidFill>
                  <a:srgbClr val="0070C0"/>
                </a:solidFill>
                <a:effectLst/>
                <a:latin typeface="fkGroteskNeue"/>
              </a:rPr>
              <a:t>I fattori che ritardano la guarigione:</a:t>
            </a:r>
          </a:p>
        </p:txBody>
      </p:sp>
    </p:spTree>
    <p:extLst>
      <p:ext uri="{BB962C8B-B14F-4D97-AF65-F5344CB8AC3E}">
        <p14:creationId xmlns:p14="http://schemas.microsoft.com/office/powerpoint/2010/main" val="50405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9DAC-54BA-FCFA-D7B7-57227F770F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4567EE-0DEE-B0C3-C001-904F9F605045}"/>
              </a:ext>
            </a:extLst>
          </p:cNvPr>
          <p:cNvSpPr txBox="1"/>
          <p:nvPr/>
        </p:nvSpPr>
        <p:spPr>
          <a:xfrm>
            <a:off x="405493" y="1111746"/>
            <a:ext cx="10843532" cy="3508653"/>
          </a:xfrm>
          <a:prstGeom prst="rect">
            <a:avLst/>
          </a:prstGeom>
          <a:noFill/>
        </p:spPr>
        <p:txBody>
          <a:bodyPr wrap="square">
            <a:spAutoFit/>
          </a:bodyPr>
          <a:lstStyle/>
          <a:p>
            <a:pPr marL="342900" indent="-342900" algn="l">
              <a:buAutoNum type="arabicPeriod"/>
            </a:pPr>
            <a:r>
              <a:rPr lang="it-IT" sz="2400" b="1" i="0" dirty="0">
                <a:effectLst/>
                <a:latin typeface="fkGrotesk"/>
              </a:rPr>
              <a:t>Tessuto di granulazione inadeguato</a:t>
            </a:r>
          </a:p>
          <a:p>
            <a:pPr algn="l"/>
            <a:endParaRPr lang="it-IT" b="1" i="0" dirty="0">
              <a:effectLst/>
              <a:latin typeface="fkGrotesk"/>
            </a:endParaRPr>
          </a:p>
          <a:p>
            <a:pPr marL="285750" indent="-285750" algn="l">
              <a:buFont typeface="Arial" panose="020B0604020202020204" pitchFamily="34" charset="0"/>
              <a:buChar char="•"/>
            </a:pPr>
            <a:r>
              <a:rPr lang="it-IT" b="1" i="0" dirty="0">
                <a:effectLst/>
                <a:latin typeface="fkGroteskNeue"/>
              </a:rPr>
              <a:t>Deiscenza ferita</a:t>
            </a:r>
            <a:r>
              <a:rPr lang="it-IT" b="0" i="0" dirty="0">
                <a:effectLst/>
                <a:latin typeface="fkGroteskNeue"/>
              </a:rPr>
              <a:t>: riapertura di incisione chirurgica (addome/torace) entro 3-10 giorni post-op, spesso da infezione sovrapposta</a:t>
            </a:r>
            <a:br>
              <a:rPr lang="it-IT" b="0" i="0" dirty="0">
                <a:effectLst/>
                <a:latin typeface="fkGroteskNeue"/>
              </a:rPr>
            </a:br>
            <a:r>
              <a:rPr lang="it-IT" b="0" i="0" dirty="0">
                <a:effectLst/>
                <a:latin typeface="fkGroteskNeue"/>
              </a:rPr>
              <a:t>Segni: sensazione ferita "si strappa", fuoriuscita fluido rosa/giallo, pus giallo/verde, febbre</a:t>
            </a:r>
          </a:p>
          <a:p>
            <a:pPr marL="285750" indent="-285750" algn="l">
              <a:buFont typeface="Arial" panose="020B0604020202020204" pitchFamily="34" charset="0"/>
              <a:buChar char="•"/>
            </a:pPr>
            <a:r>
              <a:rPr lang="it-IT" b="1" i="0" dirty="0">
                <a:effectLst/>
                <a:latin typeface="fkGroteskNeue"/>
              </a:rPr>
              <a:t>Ulcere da ferita</a:t>
            </a:r>
            <a:r>
              <a:rPr lang="it-IT" b="0" i="0" dirty="0">
                <a:effectLst/>
                <a:latin typeface="fkGroteskNeue"/>
              </a:rPr>
              <a:t>: da ipertensione venosa, edema, vasculopatie, diabete, necrosi cutanea, vasculiti: esordio rapido, dolorose, febbre, artralgie</a:t>
            </a:r>
            <a:endParaRPr lang="it-IT" dirty="0">
              <a:latin typeface="fkGroteskNeue"/>
            </a:endParaRPr>
          </a:p>
          <a:p>
            <a:pPr marL="285750" indent="-285750" algn="l">
              <a:buFont typeface="Arial" panose="020B0604020202020204" pitchFamily="34" charset="0"/>
              <a:buChar char="•"/>
            </a:pPr>
            <a:r>
              <a:rPr lang="it-IT" b="1" i="0" dirty="0">
                <a:effectLst/>
                <a:latin typeface="fkGroteskNeue"/>
              </a:rPr>
              <a:t>Ernia </a:t>
            </a:r>
            <a:r>
              <a:rPr lang="it-IT" b="1" i="0" dirty="0" err="1">
                <a:effectLst/>
                <a:latin typeface="fkGroteskNeue"/>
              </a:rPr>
              <a:t>incisionale</a:t>
            </a:r>
            <a:r>
              <a:rPr lang="it-IT" b="0" i="0" dirty="0">
                <a:effectLst/>
                <a:latin typeface="fkGroteskNeue"/>
              </a:rPr>
              <a:t>: ferita chirurgica mal guarita → protrusione intestino/organi (rischio alto in laparotomie mediane, 3-6 mesi post-op)</a:t>
            </a:r>
            <a:br>
              <a:rPr lang="it-IT" b="0" i="0" dirty="0">
                <a:effectLst/>
                <a:latin typeface="fkGroteskNeue"/>
              </a:rPr>
            </a:br>
            <a:r>
              <a:rPr lang="it-IT" b="0" i="0" dirty="0">
                <a:effectLst/>
                <a:latin typeface="fkGroteskNeue"/>
              </a:rPr>
              <a:t>Fattori: attività fisica eccessiva, obesità, gravidanza, ↑ pressione addominale</a:t>
            </a:r>
            <a:br>
              <a:rPr lang="it-IT" b="0" i="0" dirty="0">
                <a:effectLst/>
                <a:latin typeface="fkGroteskNeue"/>
              </a:rPr>
            </a:br>
            <a:endParaRPr lang="it-IT" b="0" i="0" dirty="0">
              <a:effectLst/>
              <a:latin typeface="fkGroteskNeue"/>
            </a:endParaRPr>
          </a:p>
          <a:p>
            <a:pPr algn="l"/>
            <a:r>
              <a:rPr lang="it-IT" b="0" i="0" dirty="0">
                <a:effectLst/>
                <a:latin typeface="fkGroteskNeue"/>
              </a:rPr>
              <a:t>La granulazione inadeguata prolunga la guarigione secondaria e aumenta rischi sistemici gravi.</a:t>
            </a:r>
          </a:p>
        </p:txBody>
      </p:sp>
      <p:sp>
        <p:nvSpPr>
          <p:cNvPr id="4" name="TextBox 3">
            <a:extLst>
              <a:ext uri="{FF2B5EF4-FFF2-40B4-BE49-F238E27FC236}">
                <a16:creationId xmlns:a16="http://schemas.microsoft.com/office/drawing/2014/main" id="{E3FC9713-DD1C-35D3-6670-99C719A086B3}"/>
              </a:ext>
            </a:extLst>
          </p:cNvPr>
          <p:cNvSpPr txBox="1"/>
          <p:nvPr/>
        </p:nvSpPr>
        <p:spPr>
          <a:xfrm>
            <a:off x="405492" y="210621"/>
            <a:ext cx="11024507" cy="461665"/>
          </a:xfrm>
          <a:prstGeom prst="rect">
            <a:avLst/>
          </a:prstGeom>
          <a:noFill/>
        </p:spPr>
        <p:txBody>
          <a:bodyPr wrap="square">
            <a:spAutoFit/>
          </a:bodyPr>
          <a:lstStyle/>
          <a:p>
            <a:pPr algn="l">
              <a:buNone/>
            </a:pPr>
            <a:r>
              <a:rPr lang="it-IT" sz="2400" b="1" i="0" dirty="0">
                <a:solidFill>
                  <a:srgbClr val="0070C0"/>
                </a:solidFill>
                <a:effectLst/>
                <a:latin typeface="fkGrotesk"/>
              </a:rPr>
              <a:t>Complicanze della guarigione ferite e riparazione tissutale</a:t>
            </a:r>
          </a:p>
        </p:txBody>
      </p:sp>
    </p:spTree>
    <p:extLst>
      <p:ext uri="{BB962C8B-B14F-4D97-AF65-F5344CB8AC3E}">
        <p14:creationId xmlns:p14="http://schemas.microsoft.com/office/powerpoint/2010/main" val="3309890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39378-5966-6104-331F-40CB0A8CAF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453101-86AF-CA21-5B83-484E02384538}"/>
              </a:ext>
            </a:extLst>
          </p:cNvPr>
          <p:cNvSpPr txBox="1"/>
          <p:nvPr/>
        </p:nvSpPr>
        <p:spPr>
          <a:xfrm>
            <a:off x="342900" y="1019004"/>
            <a:ext cx="11849100" cy="4708981"/>
          </a:xfrm>
          <a:prstGeom prst="rect">
            <a:avLst/>
          </a:prstGeom>
          <a:noFill/>
        </p:spPr>
        <p:txBody>
          <a:bodyPr wrap="square">
            <a:spAutoFit/>
          </a:bodyPr>
          <a:lstStyle/>
          <a:p>
            <a:r>
              <a:rPr lang="it-IT" sz="2000" dirty="0">
                <a:latin typeface="fkGroteskNeue"/>
              </a:rPr>
              <a:t>Proliferazione incontrollata di fibroblasti ed endotelio oltre i limiti necessari. Rappresenta un fallimento del passaggio dalla fase proliferativa a quella di rimodellamento.</a:t>
            </a:r>
          </a:p>
          <a:p>
            <a:endParaRPr lang="it-IT" sz="2000" dirty="0">
              <a:latin typeface="fkGroteskNeue"/>
            </a:endParaRPr>
          </a:p>
          <a:p>
            <a:pPr marL="342900" indent="-342900" algn="l">
              <a:buFont typeface="Arial" panose="020B0604020202020204" pitchFamily="34" charset="0"/>
              <a:buChar char="•"/>
            </a:pPr>
            <a:r>
              <a:rPr lang="it-IT" sz="2000" b="0" i="0" dirty="0">
                <a:effectLst/>
                <a:latin typeface="fkGroteskNeue"/>
              </a:rPr>
              <a:t>Blocca la guarigione impedendo la corretta riepitelizzazione</a:t>
            </a:r>
          </a:p>
          <a:p>
            <a:pPr marL="342900" indent="-342900" algn="l">
              <a:buFont typeface="Arial" panose="020B0604020202020204" pitchFamily="34" charset="0"/>
              <a:buChar char="•"/>
            </a:pPr>
            <a:endParaRPr lang="it-IT" sz="2000" b="0" i="0" dirty="0">
              <a:effectLst/>
              <a:latin typeface="fkGroteskNeue"/>
            </a:endParaRPr>
          </a:p>
          <a:p>
            <a:pPr algn="l"/>
            <a:r>
              <a:rPr lang="it-IT" sz="2000" b="0" i="0" dirty="0">
                <a:effectLst/>
                <a:latin typeface="fkGroteskNeue"/>
              </a:rPr>
              <a:t>Cause e fattori predisponenti:</a:t>
            </a:r>
          </a:p>
          <a:p>
            <a:pPr marL="342900" indent="-342900" algn="l">
              <a:buFont typeface="Arial" panose="020B0604020202020204" pitchFamily="34" charset="0"/>
              <a:buChar char="•"/>
            </a:pPr>
            <a:r>
              <a:rPr lang="it-IT" sz="2000" b="0" i="0" dirty="0">
                <a:effectLst/>
                <a:latin typeface="fkGroteskNeue"/>
              </a:rPr>
              <a:t>Infezioni persistenti, Infiammazione cronica indotta da materiali </a:t>
            </a:r>
            <a:r>
              <a:rPr lang="it-IT" sz="2000" b="0" i="0" dirty="0" err="1">
                <a:effectLst/>
                <a:latin typeface="fkGroteskNeue"/>
              </a:rPr>
              <a:t>implantati</a:t>
            </a:r>
            <a:r>
              <a:rPr lang="it-IT" sz="2000" b="0" i="0" dirty="0">
                <a:effectLst/>
                <a:latin typeface="fkGroteskNeue"/>
              </a:rPr>
              <a:t> (es. bendaggi, gessi)</a:t>
            </a:r>
          </a:p>
          <a:p>
            <a:pPr marL="342900" indent="-342900" algn="l">
              <a:buFont typeface="Arial" panose="020B0604020202020204" pitchFamily="34" charset="0"/>
              <a:buChar char="•"/>
            </a:pPr>
            <a:r>
              <a:rPr lang="it-IT" sz="2000" b="0" i="0" dirty="0">
                <a:effectLst/>
                <a:latin typeface="fkGroteskNeue"/>
              </a:rPr>
              <a:t>Movimenti eccessivi della ferita</a:t>
            </a:r>
          </a:p>
          <a:p>
            <a:pPr marL="342900" indent="-342900" algn="l">
              <a:buFont typeface="Arial" panose="020B0604020202020204" pitchFamily="34" charset="0"/>
              <a:buChar char="•"/>
            </a:pPr>
            <a:endParaRPr lang="it-IT" sz="2000" b="0" i="0" dirty="0">
              <a:effectLst/>
              <a:latin typeface="fkGroteskNeue"/>
            </a:endParaRPr>
          </a:p>
          <a:p>
            <a:pPr algn="l"/>
            <a:r>
              <a:rPr lang="it-IT" sz="2000" b="0" i="0" dirty="0">
                <a:effectLst/>
                <a:latin typeface="fkGroteskNeue"/>
              </a:rPr>
              <a:t>Aspetto irregolare, fragile, sanguinante, protrusione oltre i margini della ferita, colore rosso vivo, superficie granulosa</a:t>
            </a:r>
          </a:p>
          <a:p>
            <a:pPr marL="342900" indent="-342900" algn="l">
              <a:buFont typeface="Arial" panose="020B0604020202020204" pitchFamily="34" charset="0"/>
              <a:buChar char="•"/>
            </a:pPr>
            <a:endParaRPr lang="it-IT" sz="2000" b="0" i="0" dirty="0">
              <a:effectLst/>
              <a:latin typeface="fkGroteskNeue"/>
            </a:endParaRPr>
          </a:p>
          <a:p>
            <a:pPr marL="342900" indent="-342900" algn="l">
              <a:buFont typeface="Arial" panose="020B0604020202020204" pitchFamily="34" charset="0"/>
              <a:buChar char="•"/>
            </a:pPr>
            <a:r>
              <a:rPr lang="it-IT" sz="2000" b="0" i="0" dirty="0">
                <a:effectLst/>
                <a:latin typeface="fkGroteskNeue"/>
              </a:rPr>
              <a:t>Rimozione chirurgica/meccanica dell'eccesso</a:t>
            </a:r>
          </a:p>
          <a:p>
            <a:pPr marL="342900" indent="-342900" algn="l">
              <a:buFont typeface="Arial" panose="020B0604020202020204" pitchFamily="34" charset="0"/>
              <a:buChar char="•"/>
            </a:pPr>
            <a:r>
              <a:rPr lang="it-IT" sz="2000" b="0" i="0" dirty="0">
                <a:effectLst/>
                <a:latin typeface="fkGroteskNeue"/>
              </a:rPr>
              <a:t>Trattamenti topici (steroidi, argento)</a:t>
            </a:r>
          </a:p>
          <a:p>
            <a:pPr marL="342900" indent="-342900" algn="l">
              <a:buFont typeface="Arial" panose="020B0604020202020204" pitchFamily="34" charset="0"/>
              <a:buChar char="•"/>
            </a:pPr>
            <a:r>
              <a:rPr lang="it-IT" sz="2000" b="0" i="0" dirty="0">
                <a:effectLst/>
                <a:latin typeface="fkGroteskNeue"/>
              </a:rPr>
              <a:t>Controllo infezione e immobilizzazione</a:t>
            </a:r>
          </a:p>
        </p:txBody>
      </p:sp>
      <p:sp>
        <p:nvSpPr>
          <p:cNvPr id="4" name="TextBox 3">
            <a:extLst>
              <a:ext uri="{FF2B5EF4-FFF2-40B4-BE49-F238E27FC236}">
                <a16:creationId xmlns:a16="http://schemas.microsoft.com/office/drawing/2014/main" id="{40B85096-0A5F-0598-5BCA-D2110E043356}"/>
              </a:ext>
            </a:extLst>
          </p:cNvPr>
          <p:cNvSpPr txBox="1"/>
          <p:nvPr/>
        </p:nvSpPr>
        <p:spPr>
          <a:xfrm>
            <a:off x="342900" y="234434"/>
            <a:ext cx="6096000" cy="461665"/>
          </a:xfrm>
          <a:prstGeom prst="rect">
            <a:avLst/>
          </a:prstGeom>
          <a:noFill/>
        </p:spPr>
        <p:txBody>
          <a:bodyPr wrap="square">
            <a:spAutoFit/>
          </a:bodyPr>
          <a:lstStyle/>
          <a:p>
            <a:pPr algn="l">
              <a:buNone/>
            </a:pPr>
            <a:r>
              <a:rPr lang="it-IT" sz="2400" b="1" i="0" dirty="0">
                <a:effectLst/>
                <a:latin typeface="fkGrotesk"/>
              </a:rPr>
              <a:t>3. Tessuto di granulazione esuberante</a:t>
            </a:r>
          </a:p>
        </p:txBody>
      </p:sp>
    </p:spTree>
    <p:extLst>
      <p:ext uri="{BB962C8B-B14F-4D97-AF65-F5344CB8AC3E}">
        <p14:creationId xmlns:p14="http://schemas.microsoft.com/office/powerpoint/2010/main" val="1993907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1F47E-8AE2-1306-1FB8-6118784EF76B}"/>
              </a:ext>
            </a:extLst>
          </p:cNvPr>
          <p:cNvPicPr>
            <a:picLocks noChangeAspect="1"/>
          </p:cNvPicPr>
          <p:nvPr/>
        </p:nvPicPr>
        <p:blipFill>
          <a:blip r:embed="rId2"/>
          <a:stretch>
            <a:fillRect/>
          </a:stretch>
        </p:blipFill>
        <p:spPr>
          <a:xfrm>
            <a:off x="2590311" y="580627"/>
            <a:ext cx="7011378" cy="5696745"/>
          </a:xfrm>
          <a:prstGeom prst="rect">
            <a:avLst/>
          </a:prstGeom>
        </p:spPr>
      </p:pic>
      <p:sp>
        <p:nvSpPr>
          <p:cNvPr id="4" name="TextBox 3">
            <a:extLst>
              <a:ext uri="{FF2B5EF4-FFF2-40B4-BE49-F238E27FC236}">
                <a16:creationId xmlns:a16="http://schemas.microsoft.com/office/drawing/2014/main" id="{05567FBD-7BE9-DC9F-B98E-58A120A2D7CA}"/>
              </a:ext>
            </a:extLst>
          </p:cNvPr>
          <p:cNvSpPr txBox="1"/>
          <p:nvPr/>
        </p:nvSpPr>
        <p:spPr>
          <a:xfrm>
            <a:off x="9888279" y="6550223"/>
            <a:ext cx="2200939" cy="307777"/>
          </a:xfrm>
          <a:prstGeom prst="rect">
            <a:avLst/>
          </a:prstGeom>
          <a:noFill/>
        </p:spPr>
        <p:txBody>
          <a:bodyPr wrap="square" rtlCol="0">
            <a:spAutoFit/>
          </a:bodyPr>
          <a:lstStyle/>
          <a:p>
            <a:r>
              <a:rPr lang="it-IT" sz="1400" dirty="0"/>
              <a:t>Bao Front </a:t>
            </a:r>
            <a:r>
              <a:rPr lang="it-IT" sz="1400" dirty="0" err="1"/>
              <a:t>Pediatr</a:t>
            </a:r>
            <a:r>
              <a:rPr lang="it-IT" sz="1400" dirty="0"/>
              <a:t> 2025</a:t>
            </a:r>
          </a:p>
        </p:txBody>
      </p:sp>
    </p:spTree>
    <p:extLst>
      <p:ext uri="{BB962C8B-B14F-4D97-AF65-F5344CB8AC3E}">
        <p14:creationId xmlns:p14="http://schemas.microsoft.com/office/powerpoint/2010/main" val="1397196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970B20-DDE2-0D9C-D372-CB54775FE7D0}"/>
              </a:ext>
            </a:extLst>
          </p:cNvPr>
          <p:cNvSpPr txBox="1"/>
          <p:nvPr/>
        </p:nvSpPr>
        <p:spPr>
          <a:xfrm>
            <a:off x="371475" y="267385"/>
            <a:ext cx="10734675" cy="461665"/>
          </a:xfrm>
          <a:prstGeom prst="rect">
            <a:avLst/>
          </a:prstGeom>
          <a:noFill/>
        </p:spPr>
        <p:txBody>
          <a:bodyPr wrap="square">
            <a:spAutoFit/>
          </a:bodyPr>
          <a:lstStyle/>
          <a:p>
            <a:r>
              <a:rPr lang="it-IT" sz="2400" b="1" i="0" dirty="0">
                <a:effectLst/>
                <a:latin typeface="fkGroteskNeue"/>
              </a:rPr>
              <a:t>4. Contrattura cicatriziale: retrazione fibroblastica che causa deformità funzionale</a:t>
            </a:r>
            <a:endParaRPr lang="it-IT" sz="2400" b="1" dirty="0"/>
          </a:p>
        </p:txBody>
      </p:sp>
      <p:sp>
        <p:nvSpPr>
          <p:cNvPr id="2" name="TextBox 1">
            <a:extLst>
              <a:ext uri="{FF2B5EF4-FFF2-40B4-BE49-F238E27FC236}">
                <a16:creationId xmlns:a16="http://schemas.microsoft.com/office/drawing/2014/main" id="{DB3E3561-220A-2235-2279-282FA40070B7}"/>
              </a:ext>
            </a:extLst>
          </p:cNvPr>
          <p:cNvSpPr txBox="1"/>
          <p:nvPr/>
        </p:nvSpPr>
        <p:spPr>
          <a:xfrm>
            <a:off x="423862" y="958304"/>
            <a:ext cx="10629900" cy="5632311"/>
          </a:xfrm>
          <a:prstGeom prst="rect">
            <a:avLst/>
          </a:prstGeom>
          <a:noFill/>
        </p:spPr>
        <p:txBody>
          <a:bodyPr wrap="square">
            <a:spAutoFit/>
          </a:bodyPr>
          <a:lstStyle/>
          <a:p>
            <a:pPr algn="l">
              <a:buNone/>
            </a:pPr>
            <a:r>
              <a:rPr lang="it-IT" sz="2000" b="1" i="0" dirty="0">
                <a:effectLst/>
                <a:latin typeface="fkGrotesk"/>
              </a:rPr>
              <a:t>Granuloma piogenico </a:t>
            </a:r>
            <a:r>
              <a:rPr lang="it-IT" sz="2000" b="0" i="0" dirty="0">
                <a:effectLst/>
                <a:latin typeface="fkGrotesk"/>
              </a:rPr>
              <a:t>(o emangioma lobulare capillare)</a:t>
            </a:r>
          </a:p>
          <a:p>
            <a:pPr marL="342900" indent="-342900" algn="l">
              <a:buFont typeface="Arial" panose="020B0604020202020204" pitchFamily="34" charset="0"/>
              <a:buChar char="•"/>
            </a:pPr>
            <a:r>
              <a:rPr lang="it-IT" sz="2000" b="0" i="0" dirty="0">
                <a:effectLst/>
                <a:latin typeface="fkGroteskNeue"/>
              </a:rPr>
              <a:t>Neoplasia vascolare benigna comune su cute/mucose (labbra, palpebre, genitali, bocca)</a:t>
            </a:r>
          </a:p>
          <a:p>
            <a:pPr marL="342900" indent="-342900" algn="l">
              <a:buFont typeface="Arial" panose="020B0604020202020204" pitchFamily="34" charset="0"/>
              <a:buChar char="•"/>
            </a:pPr>
            <a:r>
              <a:rPr lang="it-IT" sz="2000" b="0" i="0" dirty="0">
                <a:effectLst/>
                <a:latin typeface="fkGroteskNeue"/>
              </a:rPr>
              <a:t>Lesione solitaria, rossa, friabile, peduncolata (fino a 2 cm), sanguina facilmente</a:t>
            </a:r>
          </a:p>
          <a:p>
            <a:pPr algn="l">
              <a:buFont typeface="Arial" panose="020B0604020202020204" pitchFamily="34" charset="0"/>
              <a:buChar char="•"/>
            </a:pPr>
            <a:endParaRPr lang="it-IT" sz="2000" b="0" i="0" dirty="0">
              <a:effectLst/>
              <a:latin typeface="fkGroteskNeue"/>
            </a:endParaRPr>
          </a:p>
          <a:p>
            <a:pPr algn="l">
              <a:buNone/>
            </a:pPr>
            <a:r>
              <a:rPr lang="it-IT" sz="2000" b="1" i="0" dirty="0">
                <a:effectLst/>
                <a:latin typeface="fkGrotesk"/>
              </a:rPr>
              <a:t>Tumore desmoide </a:t>
            </a:r>
            <a:r>
              <a:rPr lang="it-IT" sz="2000" b="0" i="0" dirty="0">
                <a:effectLst/>
                <a:latin typeface="fkGrotesk"/>
              </a:rPr>
              <a:t>(fibromatosi aggressiva)</a:t>
            </a:r>
          </a:p>
          <a:p>
            <a:pPr marL="342900" indent="-342900" algn="l">
              <a:buFont typeface="Arial" panose="020B0604020202020204" pitchFamily="34" charset="0"/>
              <a:buChar char="•"/>
            </a:pPr>
            <a:r>
              <a:rPr lang="it-IT" sz="2000" b="0" i="0" dirty="0">
                <a:effectLst/>
                <a:latin typeface="fkGroteskNeue"/>
              </a:rPr>
              <a:t>Da muscolo scheletrico, connettivo, fasce, aponevrosi (addome, collo, spalle, braccia, cosce)</a:t>
            </a:r>
          </a:p>
          <a:p>
            <a:pPr marL="342900" indent="-342900" algn="l">
              <a:buFont typeface="Arial" panose="020B0604020202020204" pitchFamily="34" charset="0"/>
              <a:buChar char="•"/>
            </a:pPr>
            <a:r>
              <a:rPr lang="it-IT" sz="2000" b="0" i="0" dirty="0">
                <a:effectLst/>
                <a:latin typeface="fkGroteskNeue"/>
              </a:rPr>
              <a:t>Basso grado malignità, sporadico o associato a FAP (10-15%, mutazione APC)</a:t>
            </a:r>
          </a:p>
          <a:p>
            <a:pPr marL="342900" indent="-342900" algn="l">
              <a:buFont typeface="Arial" panose="020B0604020202020204" pitchFamily="34" charset="0"/>
              <a:buChar char="•"/>
            </a:pPr>
            <a:r>
              <a:rPr lang="it-IT" sz="2000" b="0" i="0" dirty="0">
                <a:effectLst/>
                <a:latin typeface="fkGroteskNeue"/>
              </a:rPr>
              <a:t>Crescita locale invasiva, non metastatizza</a:t>
            </a:r>
          </a:p>
          <a:p>
            <a:pPr algn="l">
              <a:buFont typeface="Arial" panose="020B0604020202020204" pitchFamily="34" charset="0"/>
              <a:buChar char="•"/>
            </a:pPr>
            <a:endParaRPr lang="it-IT" sz="2000" b="0" i="0" dirty="0">
              <a:effectLst/>
              <a:latin typeface="fkGroteskNeue"/>
            </a:endParaRPr>
          </a:p>
          <a:p>
            <a:pPr algn="l">
              <a:buNone/>
            </a:pPr>
            <a:r>
              <a:rPr lang="it-IT" sz="2000" b="1" i="0" dirty="0">
                <a:effectLst/>
                <a:latin typeface="fkGrotesk"/>
              </a:rPr>
              <a:t>Contrattura della ferita</a:t>
            </a:r>
          </a:p>
          <a:p>
            <a:pPr marL="342900" indent="-342900" algn="l">
              <a:buFont typeface="Arial" panose="020B0604020202020204" pitchFamily="34" charset="0"/>
              <a:buChar char="•"/>
            </a:pPr>
            <a:r>
              <a:rPr lang="it-IT" sz="2000" b="0" i="0" dirty="0">
                <a:effectLst/>
                <a:latin typeface="fkGroteskNeue"/>
              </a:rPr>
              <a:t>Restringimento patologico da proliferazione </a:t>
            </a:r>
            <a:r>
              <a:rPr lang="it-IT" sz="2000" b="0" i="0" dirty="0" err="1">
                <a:effectLst/>
                <a:latin typeface="fkGroteskNeue"/>
              </a:rPr>
              <a:t>miofibroblasti</a:t>
            </a:r>
            <a:endParaRPr lang="it-IT" sz="2000" b="0" i="0" dirty="0">
              <a:effectLst/>
              <a:latin typeface="fkGroteskNeue"/>
            </a:endParaRPr>
          </a:p>
          <a:p>
            <a:pPr marL="342900" indent="-342900" algn="l">
              <a:buFont typeface="Arial" panose="020B0604020202020204" pitchFamily="34" charset="0"/>
              <a:buChar char="•"/>
            </a:pPr>
            <a:r>
              <a:rPr lang="it-IT" sz="2000" b="0" i="0" dirty="0">
                <a:effectLst/>
                <a:latin typeface="fkGroteskNeue"/>
              </a:rPr>
              <a:t>Causa deformità fisiche gravi e limitazione movimenti</a:t>
            </a:r>
          </a:p>
          <a:p>
            <a:pPr marL="342900" indent="-342900" algn="l">
              <a:buFont typeface="Arial" panose="020B0604020202020204" pitchFamily="34" charset="0"/>
              <a:buChar char="•"/>
            </a:pPr>
            <a:r>
              <a:rPr lang="it-IT" sz="2000" b="0" i="0" dirty="0">
                <a:effectLst/>
                <a:latin typeface="fkGroteskNeue"/>
              </a:rPr>
              <a:t>Dopo ustioni gravi, schiacciamenti, lacerazioni, avulsioni (palmi, piante, torace anteriore)</a:t>
            </a:r>
          </a:p>
          <a:p>
            <a:pPr marL="342900" indent="-342900" algn="l">
              <a:buFont typeface="Arial" panose="020B0604020202020204" pitchFamily="34" charset="0"/>
              <a:buChar char="•"/>
            </a:pPr>
            <a:r>
              <a:rPr lang="it-IT" sz="2000" b="0" i="0" dirty="0">
                <a:effectLst/>
                <a:latin typeface="fkGroteskNeue"/>
              </a:rPr>
              <a:t>Compromette mobilità articolare</a:t>
            </a:r>
          </a:p>
          <a:p>
            <a:pPr marL="342900" indent="-342900" algn="l">
              <a:buFont typeface="Arial" panose="020B0604020202020204" pitchFamily="34" charset="0"/>
              <a:buChar char="•"/>
            </a:pPr>
            <a:r>
              <a:rPr lang="it-IT" sz="2000" b="0" i="0" dirty="0" err="1">
                <a:effectLst/>
                <a:latin typeface="fkGrotesk"/>
              </a:rPr>
              <a:t>Proud</a:t>
            </a:r>
            <a:r>
              <a:rPr lang="it-IT" sz="2000" b="0" i="0" dirty="0">
                <a:effectLst/>
                <a:latin typeface="fkGrotesk"/>
              </a:rPr>
              <a:t> </a:t>
            </a:r>
            <a:r>
              <a:rPr lang="it-IT" sz="2000" b="0" i="0" dirty="0" err="1">
                <a:effectLst/>
                <a:latin typeface="fkGrotesk"/>
              </a:rPr>
              <a:t>flesh</a:t>
            </a:r>
            <a:r>
              <a:rPr lang="it-IT" sz="2000" b="0" i="0" dirty="0">
                <a:effectLst/>
                <a:latin typeface="fkGrotesk"/>
              </a:rPr>
              <a:t> (granulazione esuberante)</a:t>
            </a:r>
          </a:p>
          <a:p>
            <a:pPr marL="342900" indent="-342900" algn="l">
              <a:buFont typeface="Arial" panose="020B0604020202020204" pitchFamily="34" charset="0"/>
              <a:buChar char="•"/>
            </a:pPr>
            <a:r>
              <a:rPr lang="it-IT" sz="2000" b="0" i="0" dirty="0">
                <a:effectLst/>
                <a:latin typeface="fkGroteskNeue"/>
              </a:rPr>
              <a:t>Eccessiva crescita granulazione → aspetto "cavolfiore" sporgente oltre i margini</a:t>
            </a:r>
          </a:p>
          <a:p>
            <a:pPr marL="342900" indent="-342900" algn="l">
              <a:buFont typeface="Arial" panose="020B0604020202020204" pitchFamily="34" charset="0"/>
              <a:buChar char="•"/>
            </a:pPr>
            <a:r>
              <a:rPr lang="it-IT" sz="2000" b="0" i="0" dirty="0">
                <a:effectLst/>
                <a:latin typeface="fkGroteskNeue"/>
              </a:rPr>
              <a:t>Inibisce migrazione epiteliale → ritardo/inibizione guarigione</a:t>
            </a:r>
          </a:p>
          <a:p>
            <a:pPr marL="342900" indent="-342900" algn="l">
              <a:buFont typeface="Arial" panose="020B0604020202020204" pitchFamily="34" charset="0"/>
              <a:buChar char="•"/>
            </a:pPr>
            <a:r>
              <a:rPr lang="it-IT" sz="2000" b="0" i="0" dirty="0">
                <a:effectLst/>
                <a:latin typeface="fkGroteskNeue"/>
              </a:rPr>
              <a:t>Complicanza frustrante, richiede rimozione meccanica/terapie topiche</a:t>
            </a:r>
          </a:p>
        </p:txBody>
      </p:sp>
    </p:spTree>
    <p:extLst>
      <p:ext uri="{BB962C8B-B14F-4D97-AF65-F5344CB8AC3E}">
        <p14:creationId xmlns:p14="http://schemas.microsoft.com/office/powerpoint/2010/main" val="124938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CF40AB02-D52D-23CE-057E-18E1904A3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4643" y="86364"/>
            <a:ext cx="4955457" cy="6568786"/>
          </a:xfrm>
          <a:prstGeom prst="rect">
            <a:avLst/>
          </a:prstGeom>
        </p:spPr>
      </p:pic>
      <p:pic>
        <p:nvPicPr>
          <p:cNvPr id="3" name="Immagine 2" descr="Immagine che contiene testo&#10;&#10;Descrizione generata automaticamente">
            <a:extLst>
              <a:ext uri="{FF2B5EF4-FFF2-40B4-BE49-F238E27FC236}">
                <a16:creationId xmlns:a16="http://schemas.microsoft.com/office/drawing/2014/main" id="{3B19C3F6-F34C-DEE0-85CE-AC0995A6B2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597" y="378787"/>
            <a:ext cx="5823488" cy="1473338"/>
          </a:xfrm>
          <a:prstGeom prst="rect">
            <a:avLst/>
          </a:prstGeom>
        </p:spPr>
      </p:pic>
      <p:pic>
        <p:nvPicPr>
          <p:cNvPr id="4" name="Immagine 4">
            <a:extLst>
              <a:ext uri="{FF2B5EF4-FFF2-40B4-BE49-F238E27FC236}">
                <a16:creationId xmlns:a16="http://schemas.microsoft.com/office/drawing/2014/main" id="{9BC4D4B7-B792-AD47-AFFB-6FDBE2757A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902" y="2107312"/>
            <a:ext cx="6223200" cy="4324781"/>
          </a:xfrm>
          <a:prstGeom prst="rect">
            <a:avLst/>
          </a:prstGeom>
        </p:spPr>
      </p:pic>
    </p:spTree>
    <p:extLst>
      <p:ext uri="{BB962C8B-B14F-4D97-AF65-F5344CB8AC3E}">
        <p14:creationId xmlns:p14="http://schemas.microsoft.com/office/powerpoint/2010/main" val="3272436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F38F1E-EFA3-5A78-6510-BCB03DA090CB}"/>
              </a:ext>
            </a:extLst>
          </p:cNvPr>
          <p:cNvSpPr txBox="1"/>
          <p:nvPr/>
        </p:nvSpPr>
        <p:spPr>
          <a:xfrm>
            <a:off x="304800" y="190500"/>
            <a:ext cx="7800975" cy="523220"/>
          </a:xfrm>
          <a:prstGeom prst="rect">
            <a:avLst/>
          </a:prstGeom>
          <a:noFill/>
        </p:spPr>
        <p:txBody>
          <a:bodyPr wrap="square" rtlCol="0">
            <a:spAutoFit/>
          </a:bodyPr>
          <a:lstStyle/>
          <a:p>
            <a:r>
              <a:rPr lang="it-IT" sz="2800" b="1" dirty="0">
                <a:solidFill>
                  <a:srgbClr val="0070C0"/>
                </a:solidFill>
              </a:rPr>
              <a:t>Fratture ossee</a:t>
            </a:r>
          </a:p>
        </p:txBody>
      </p:sp>
      <p:sp>
        <p:nvSpPr>
          <p:cNvPr id="3" name="TextBox 2">
            <a:extLst>
              <a:ext uri="{FF2B5EF4-FFF2-40B4-BE49-F238E27FC236}">
                <a16:creationId xmlns:a16="http://schemas.microsoft.com/office/drawing/2014/main" id="{16D35DEE-7BEB-37CE-6E6D-41FC1BA3D85A}"/>
              </a:ext>
            </a:extLst>
          </p:cNvPr>
          <p:cNvSpPr txBox="1"/>
          <p:nvPr/>
        </p:nvSpPr>
        <p:spPr>
          <a:xfrm>
            <a:off x="304800" y="985466"/>
            <a:ext cx="11029950" cy="4093428"/>
          </a:xfrm>
          <a:prstGeom prst="rect">
            <a:avLst/>
          </a:prstGeom>
          <a:noFill/>
        </p:spPr>
        <p:txBody>
          <a:bodyPr wrap="square">
            <a:spAutoFit/>
          </a:bodyPr>
          <a:lstStyle/>
          <a:p>
            <a:pPr algn="l">
              <a:buNone/>
            </a:pPr>
            <a:r>
              <a:rPr lang="it-IT" sz="2000" b="1" i="0" dirty="0">
                <a:effectLst/>
                <a:latin typeface="fkGroteskNeue"/>
              </a:rPr>
              <a:t>La frattura ossea </a:t>
            </a:r>
            <a:r>
              <a:rPr lang="it-IT" sz="2000" b="0" i="0" dirty="0">
                <a:effectLst/>
                <a:latin typeface="fkGroteskNeue"/>
              </a:rPr>
              <a:t>è accompagnata da trauma ai tessuti molli adiacenti con emorragia. </a:t>
            </a:r>
          </a:p>
          <a:p>
            <a:pPr algn="l">
              <a:buNone/>
            </a:pPr>
            <a:r>
              <a:rPr lang="it-IT" sz="2000" b="0" i="0" dirty="0">
                <a:effectLst/>
                <a:latin typeface="fkGroteskNeue"/>
              </a:rPr>
              <a:t>La guarigione avviene per organizzazione (tessuti molli) e rigenerazione ossea (osso).</a:t>
            </a:r>
          </a:p>
          <a:p>
            <a:pPr algn="l">
              <a:buNone/>
            </a:pPr>
            <a:endParaRPr lang="it-IT" sz="2000" b="1" i="0" dirty="0">
              <a:effectLst/>
              <a:latin typeface="fkGroteskNeue"/>
            </a:endParaRPr>
          </a:p>
          <a:p>
            <a:pPr algn="l">
              <a:buNone/>
            </a:pPr>
            <a:r>
              <a:rPr lang="it-IT" sz="2000" b="1" i="0" dirty="0">
                <a:effectLst/>
                <a:latin typeface="fkGroteskNeue"/>
              </a:rPr>
              <a:t>Fratture patologiche </a:t>
            </a:r>
            <a:r>
              <a:rPr lang="it-IT" sz="2000" b="0" i="0" dirty="0">
                <a:effectLst/>
                <a:latin typeface="fkGroteskNeue"/>
              </a:rPr>
              <a:t>da: osteoporosi (specie steroidi), tumori metastatici/primari, malattia di Paget, iperparatiroidismo, osteogenesi imperfetta.</a:t>
            </a:r>
          </a:p>
          <a:p>
            <a:pPr algn="l">
              <a:buNone/>
            </a:pPr>
            <a:endParaRPr lang="it-IT" sz="2000" b="0" i="0" dirty="0">
              <a:effectLst/>
              <a:latin typeface="fkGrotesk"/>
            </a:endParaRPr>
          </a:p>
          <a:p>
            <a:pPr algn="l">
              <a:buNone/>
            </a:pPr>
            <a:r>
              <a:rPr lang="it-IT" sz="2000" b="0" i="0" dirty="0">
                <a:effectLst/>
                <a:latin typeface="fkGrotesk"/>
              </a:rPr>
              <a:t>Classificazione fratture ossee</a:t>
            </a:r>
          </a:p>
          <a:p>
            <a:pPr marL="342900" indent="-342900" algn="l">
              <a:buFont typeface="Arial" panose="020B0604020202020204" pitchFamily="34" charset="0"/>
              <a:buChar char="•"/>
            </a:pPr>
            <a:r>
              <a:rPr lang="it-IT" sz="2000" b="0" i="0" dirty="0">
                <a:effectLst/>
                <a:latin typeface="fkGroteskNeue"/>
              </a:rPr>
              <a:t>Aperta (composta): ferita aperta espone osso → rischio osteomielite; emergenza</a:t>
            </a:r>
          </a:p>
          <a:p>
            <a:pPr marL="342900" indent="-342900" algn="l">
              <a:buFont typeface="Arial" panose="020B0604020202020204" pitchFamily="34" charset="0"/>
              <a:buChar char="•"/>
            </a:pPr>
            <a:r>
              <a:rPr lang="it-IT" sz="2000" b="0" i="0" dirty="0">
                <a:effectLst/>
                <a:latin typeface="fkGroteskNeue"/>
              </a:rPr>
              <a:t>Chiusa (semplice): osso rotto senza penetrazione cutanea (traumi, incidenti, stress ripetuti)</a:t>
            </a:r>
          </a:p>
          <a:p>
            <a:pPr marL="342900" indent="-342900" algn="l">
              <a:buFont typeface="Arial" panose="020B0604020202020204" pitchFamily="34" charset="0"/>
              <a:buChar char="•"/>
            </a:pPr>
            <a:r>
              <a:rPr lang="it-IT" sz="2000" b="0" i="0" dirty="0">
                <a:effectLst/>
                <a:latin typeface="fkGroteskNeue"/>
              </a:rPr>
              <a:t>Incompleta/Parziale: crepa senza separazione completa (colpi diretti, torsioni)</a:t>
            </a:r>
          </a:p>
          <a:p>
            <a:pPr marL="342900" indent="-342900" algn="l">
              <a:buFont typeface="Arial" panose="020B0604020202020204" pitchFamily="34" charset="0"/>
              <a:buChar char="•"/>
            </a:pPr>
            <a:r>
              <a:rPr lang="it-IT" sz="2000" b="0" i="0" dirty="0">
                <a:effectLst/>
                <a:latin typeface="fkGroteskNeue"/>
              </a:rPr>
              <a:t>Completa: rottura attraverso tutta l'osso → 2+ frammenti</a:t>
            </a:r>
          </a:p>
          <a:p>
            <a:pPr marL="342900" indent="-342900" algn="l">
              <a:buFont typeface="Arial" panose="020B0604020202020204" pitchFamily="34" charset="0"/>
              <a:buChar char="•"/>
            </a:pPr>
            <a:r>
              <a:rPr lang="it-IT" sz="2000" b="0" i="0" dirty="0">
                <a:effectLst/>
                <a:latin typeface="fkGroteskNeue"/>
              </a:rPr>
              <a:t>Stabile: frammenti allineati, mantengono posizione (trauma, osteoporosi)</a:t>
            </a:r>
          </a:p>
          <a:p>
            <a:pPr marL="342900" indent="-342900" algn="l">
              <a:buFont typeface="Arial" panose="020B0604020202020204" pitchFamily="34" charset="0"/>
              <a:buChar char="•"/>
            </a:pPr>
            <a:r>
              <a:rPr lang="it-IT" sz="2000" b="0" i="0" dirty="0">
                <a:effectLst/>
                <a:latin typeface="fkGroteskNeue"/>
              </a:rPr>
              <a:t>Spostata: gap tra estremità rotte → spesso chirurgica</a:t>
            </a:r>
          </a:p>
        </p:txBody>
      </p:sp>
    </p:spTree>
    <p:extLst>
      <p:ext uri="{BB962C8B-B14F-4D97-AF65-F5344CB8AC3E}">
        <p14:creationId xmlns:p14="http://schemas.microsoft.com/office/powerpoint/2010/main" val="315504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15D93-FDFF-0039-4FEC-B61C38F48E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A0B7B4-C9AC-F5B6-7CDA-E70C1F0B94F2}"/>
              </a:ext>
            </a:extLst>
          </p:cNvPr>
          <p:cNvSpPr txBox="1"/>
          <p:nvPr/>
        </p:nvSpPr>
        <p:spPr>
          <a:xfrm>
            <a:off x="361949" y="151179"/>
            <a:ext cx="11468101" cy="6555641"/>
          </a:xfrm>
          <a:prstGeom prst="rect">
            <a:avLst/>
          </a:prstGeom>
          <a:noFill/>
        </p:spPr>
        <p:txBody>
          <a:bodyPr wrap="square">
            <a:spAutoFit/>
          </a:bodyPr>
          <a:lstStyle/>
          <a:p>
            <a:pPr algn="l">
              <a:buNone/>
            </a:pPr>
            <a:r>
              <a:rPr lang="it-IT" sz="2000" b="1" i="0" dirty="0">
                <a:effectLst/>
                <a:latin typeface="fkGroteskNeue"/>
              </a:rPr>
              <a:t>4 fasi principali </a:t>
            </a:r>
          </a:p>
          <a:p>
            <a:pPr algn="l">
              <a:buNone/>
            </a:pPr>
            <a:endParaRPr lang="it-IT" sz="2000" b="0" i="0" dirty="0">
              <a:effectLst/>
              <a:latin typeface="fkGrotesk"/>
            </a:endParaRPr>
          </a:p>
          <a:p>
            <a:pPr algn="l">
              <a:buNone/>
            </a:pPr>
            <a:r>
              <a:rPr lang="it-IT" sz="2000" b="1" i="0" dirty="0">
                <a:effectLst/>
                <a:latin typeface="fkGrotesk"/>
              </a:rPr>
              <a:t>1. Formazione ematoma e fase infiammatoria </a:t>
            </a:r>
            <a:r>
              <a:rPr lang="it-IT" sz="2000" b="0" i="0" dirty="0">
                <a:effectLst/>
                <a:latin typeface="fkGrotesk"/>
              </a:rPr>
              <a:t>(1-5 giorni)</a:t>
            </a:r>
          </a:p>
          <a:p>
            <a:pPr marL="342900" indent="-342900" algn="l">
              <a:buFont typeface="Arial" panose="020B0604020202020204" pitchFamily="34" charset="0"/>
              <a:buChar char="•"/>
            </a:pPr>
            <a:r>
              <a:rPr lang="it-IT" sz="2000" b="0" i="0" dirty="0">
                <a:effectLst/>
                <a:latin typeface="fkGroteskNeue"/>
              </a:rPr>
              <a:t>Rottura vasi ossei/periostali → ematoma attorno al sito di frattura (telaio temporaneo)</a:t>
            </a:r>
          </a:p>
          <a:p>
            <a:pPr marL="342900" indent="-342900">
              <a:buFont typeface="Arial" panose="020B0604020202020204" pitchFamily="34" charset="0"/>
              <a:buChar char="•"/>
            </a:pPr>
            <a:r>
              <a:rPr lang="it-IT" sz="2000" b="0" i="0" dirty="0">
                <a:effectLst/>
                <a:latin typeface="fkGroteskNeue"/>
              </a:rPr>
              <a:t>Citochine pro-infiammatorie (IL-1/6/11/23, TNF-α, </a:t>
            </a:r>
            <a:r>
              <a:rPr lang="it-IT" sz="2000" b="0" i="0" dirty="0" err="1">
                <a:effectLst/>
                <a:latin typeface="fkGroteskNeue"/>
              </a:rPr>
              <a:t>BMPs</a:t>
            </a:r>
            <a:r>
              <a:rPr lang="it-IT" sz="2000" b="0" i="0" dirty="0">
                <a:effectLst/>
                <a:latin typeface="fkGroteskNeue"/>
              </a:rPr>
              <a:t>) reclutano cellule staminali mesenchimali, endotelio, </a:t>
            </a:r>
            <a:r>
              <a:rPr lang="it-IT" sz="2000" dirty="0">
                <a:latin typeface="fkGroteskNeue"/>
              </a:rPr>
              <a:t> fibroblasti, </a:t>
            </a:r>
            <a:r>
              <a:rPr lang="it-IT" sz="2000" b="0" i="0" dirty="0">
                <a:effectLst/>
                <a:latin typeface="fkGroteskNeue"/>
              </a:rPr>
              <a:t>monociti/macrofagi, linfociti</a:t>
            </a:r>
          </a:p>
          <a:p>
            <a:pPr algn="l">
              <a:buNone/>
            </a:pPr>
            <a:endParaRPr lang="it-IT" sz="2000" b="0" i="0" dirty="0">
              <a:effectLst/>
              <a:latin typeface="fkGrotesk"/>
            </a:endParaRPr>
          </a:p>
          <a:p>
            <a:pPr algn="l">
              <a:buNone/>
            </a:pPr>
            <a:r>
              <a:rPr lang="it-IT" sz="2000" b="1" i="0" dirty="0">
                <a:effectLst/>
                <a:latin typeface="fkGrotesk"/>
              </a:rPr>
              <a:t>2. Formazione callo </a:t>
            </a:r>
            <a:r>
              <a:rPr lang="it-IT" sz="2000" b="1" i="0" dirty="0" err="1">
                <a:effectLst/>
                <a:latin typeface="fkGrotesk"/>
              </a:rPr>
              <a:t>fibrocollageneo</a:t>
            </a:r>
            <a:r>
              <a:rPr lang="it-IT" sz="2000" b="1" i="0" dirty="0">
                <a:effectLst/>
                <a:latin typeface="fkGrotesk"/>
              </a:rPr>
              <a:t> </a:t>
            </a:r>
            <a:r>
              <a:rPr lang="it-IT" sz="2000" b="0" i="0" dirty="0">
                <a:effectLst/>
                <a:latin typeface="fkGrotesk"/>
              </a:rPr>
              <a:t>(5-11 giorni)</a:t>
            </a:r>
          </a:p>
          <a:p>
            <a:pPr marL="342900" indent="-342900" algn="l">
              <a:buFont typeface="Arial" panose="020B0604020202020204" pitchFamily="34" charset="0"/>
              <a:buChar char="•"/>
            </a:pPr>
            <a:r>
              <a:rPr lang="it-IT" sz="2000" b="0" i="0" dirty="0">
                <a:effectLst/>
                <a:latin typeface="fkGroteskNeue"/>
              </a:rPr>
              <a:t>VEGF induce angiogenesi nell'ematoma → tessuto di granulazione ricco di fibrina</a:t>
            </a:r>
          </a:p>
          <a:p>
            <a:pPr marL="342900" indent="-342900" algn="l">
              <a:buFont typeface="Arial" panose="020B0604020202020204" pitchFamily="34" charset="0"/>
              <a:buChar char="•"/>
            </a:pPr>
            <a:r>
              <a:rPr lang="it-IT" sz="2000" b="0" i="0" dirty="0">
                <a:effectLst/>
                <a:latin typeface="fkGroteskNeue"/>
              </a:rPr>
              <a:t>Cellule staminali mesenchimali → fibroblasti, condroblasti, osteoblasti (stimolati da </a:t>
            </a:r>
            <a:r>
              <a:rPr lang="it-IT" sz="2000" b="0" i="0" dirty="0" err="1">
                <a:effectLst/>
                <a:latin typeface="fkGroteskNeue"/>
              </a:rPr>
              <a:t>BMPs</a:t>
            </a:r>
            <a:r>
              <a:rPr lang="it-IT" sz="2000" b="0" i="0" dirty="0">
                <a:effectLst/>
                <a:latin typeface="fkGroteskNeue"/>
              </a:rPr>
              <a:t>)</a:t>
            </a:r>
          </a:p>
          <a:p>
            <a:pPr marL="342900" indent="-342900" algn="l">
              <a:buFont typeface="Arial" panose="020B0604020202020204" pitchFamily="34" charset="0"/>
              <a:buChar char="•"/>
            </a:pPr>
            <a:r>
              <a:rPr lang="it-IT" sz="2000" b="0" i="0" dirty="0">
                <a:effectLst/>
                <a:latin typeface="fkGroteskNeue"/>
              </a:rPr>
              <a:t>Formazione rete </a:t>
            </a:r>
            <a:r>
              <a:rPr lang="it-IT" sz="2000" b="0" i="0" dirty="0" err="1">
                <a:effectLst/>
                <a:latin typeface="fkGroteskNeue"/>
              </a:rPr>
              <a:t>fibrocollagenea</a:t>
            </a:r>
            <a:r>
              <a:rPr lang="it-IT" sz="2000" b="0" i="0" dirty="0">
                <a:effectLst/>
                <a:latin typeface="fkGroteskNeue"/>
              </a:rPr>
              <a:t> + cartilagine ialina che collega estremità frattura</a:t>
            </a:r>
          </a:p>
          <a:p>
            <a:pPr marL="342900" indent="-342900" algn="l">
              <a:buFont typeface="Arial" panose="020B0604020202020204" pitchFamily="34" charset="0"/>
              <a:buChar char="•"/>
            </a:pPr>
            <a:r>
              <a:rPr lang="it-IT" sz="2000" b="0" i="0" dirty="0">
                <a:effectLst/>
                <a:latin typeface="fkGroteskNeue"/>
              </a:rPr>
              <a:t>Periostio: deposizione osso tessuto (</a:t>
            </a:r>
            <a:r>
              <a:rPr lang="it-IT" sz="2000" b="0" i="0" dirty="0" err="1">
                <a:effectLst/>
                <a:latin typeface="fkGroteskNeue"/>
              </a:rPr>
              <a:t>woven</a:t>
            </a:r>
            <a:r>
              <a:rPr lang="it-IT" sz="2000" b="0" i="0" dirty="0">
                <a:effectLst/>
                <a:latin typeface="fkGroteskNeue"/>
              </a:rPr>
              <a:t> bone)</a:t>
            </a:r>
          </a:p>
          <a:p>
            <a:pPr marL="342900" indent="-342900" algn="l">
              <a:buFont typeface="Arial" panose="020B0604020202020204" pitchFamily="34" charset="0"/>
              <a:buChar char="•"/>
            </a:pPr>
            <a:endParaRPr lang="it-IT" sz="2000" b="0" i="0" dirty="0">
              <a:effectLst/>
              <a:latin typeface="fkGroteskNeue"/>
            </a:endParaRPr>
          </a:p>
          <a:p>
            <a:pPr algn="l">
              <a:buNone/>
            </a:pPr>
            <a:r>
              <a:rPr lang="it-IT" sz="2000" b="1" i="0" dirty="0">
                <a:effectLst/>
                <a:latin typeface="fkGrotesk"/>
              </a:rPr>
              <a:t>3. Formazione callo osseo (3 settimane+)</a:t>
            </a:r>
          </a:p>
          <a:p>
            <a:pPr marL="342900" indent="-342900" algn="l">
              <a:buFont typeface="Arial" panose="020B0604020202020204" pitchFamily="34" charset="0"/>
              <a:buChar char="•"/>
            </a:pPr>
            <a:r>
              <a:rPr lang="it-IT" sz="2000" b="0" i="0" dirty="0">
                <a:effectLst/>
                <a:latin typeface="fkGroteskNeue"/>
              </a:rPr>
              <a:t>RANKL (espresso da osteoblasti/osteoclasti) stimola differenziazione condro/osteoblasti/clasti</a:t>
            </a:r>
          </a:p>
          <a:p>
            <a:pPr marL="342900" indent="-342900" algn="l">
              <a:buFont typeface="Arial" panose="020B0604020202020204" pitchFamily="34" charset="0"/>
              <a:buChar char="•"/>
            </a:pPr>
            <a:r>
              <a:rPr lang="it-IT" sz="2000" b="0" i="0" dirty="0">
                <a:effectLst/>
                <a:latin typeface="fkGroteskNeue"/>
              </a:rPr>
              <a:t>Osso tessuto </a:t>
            </a:r>
            <a:r>
              <a:rPr lang="it-IT" sz="2000" b="0" i="0" dirty="0" err="1">
                <a:effectLst/>
                <a:latin typeface="fkGroteskNeue"/>
              </a:rPr>
              <a:t>subperiostale</a:t>
            </a:r>
            <a:r>
              <a:rPr lang="it-IT" sz="2000" b="0" i="0" dirty="0">
                <a:effectLst/>
                <a:latin typeface="fkGroteskNeue"/>
              </a:rPr>
              <a:t>; nuovi vasi favoriscono migrazione cellule staminali</a:t>
            </a:r>
          </a:p>
          <a:p>
            <a:pPr algn="l"/>
            <a:endParaRPr lang="it-IT" sz="2000" b="0" i="0" dirty="0">
              <a:effectLst/>
              <a:latin typeface="fkGrotesk"/>
            </a:endParaRPr>
          </a:p>
          <a:p>
            <a:pPr algn="l"/>
            <a:r>
              <a:rPr lang="it-IT" sz="2000" b="1" i="0" dirty="0">
                <a:effectLst/>
                <a:latin typeface="fkGrotesk"/>
              </a:rPr>
              <a:t>4. Fase di rimodellamento (settimane-mesi)</a:t>
            </a:r>
          </a:p>
          <a:p>
            <a:pPr marL="342900" indent="-342900" algn="l">
              <a:buFont typeface="Arial" panose="020B0604020202020204" pitchFamily="34" charset="0"/>
              <a:buChar char="•"/>
            </a:pPr>
            <a:r>
              <a:rPr lang="it-IT" sz="2000" b="0" i="0" dirty="0">
                <a:effectLst/>
                <a:latin typeface="fkGroteskNeue"/>
              </a:rPr>
              <a:t>Rimodellamento accoppiato: osteoclasti riassorbono + osteoblasti formano nuovo osso</a:t>
            </a:r>
          </a:p>
          <a:p>
            <a:pPr marL="342900" indent="-342900" algn="l">
              <a:buFont typeface="Arial" panose="020B0604020202020204" pitchFamily="34" charset="0"/>
              <a:buChar char="•"/>
            </a:pPr>
            <a:r>
              <a:rPr lang="it-IT" sz="2000" b="0" i="0" dirty="0">
                <a:effectLst/>
                <a:latin typeface="fkGroteskNeue"/>
              </a:rPr>
              <a:t>Centro callo → osso compatto; bordi → osso lamellare</a:t>
            </a:r>
          </a:p>
          <a:p>
            <a:pPr algn="l">
              <a:buNone/>
            </a:pPr>
            <a:r>
              <a:rPr lang="it-IT" sz="2000" b="0" i="0" dirty="0">
                <a:effectLst/>
                <a:latin typeface="fkGroteskNeue"/>
              </a:rPr>
              <a:t>Nota unica: l'osso è l'unico tessuto che rigenera completamente la sua architettura originale.</a:t>
            </a:r>
          </a:p>
        </p:txBody>
      </p:sp>
    </p:spTree>
    <p:extLst>
      <p:ext uri="{BB962C8B-B14F-4D97-AF65-F5344CB8AC3E}">
        <p14:creationId xmlns:p14="http://schemas.microsoft.com/office/powerpoint/2010/main" val="2086083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9546F-D328-D954-A7B5-49037FA17D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F79CE6C-8111-7658-0C72-89F070FF7A1C}"/>
              </a:ext>
            </a:extLst>
          </p:cNvPr>
          <p:cNvPicPr>
            <a:picLocks noChangeAspect="1"/>
          </p:cNvPicPr>
          <p:nvPr/>
        </p:nvPicPr>
        <p:blipFill>
          <a:blip r:embed="rId2"/>
          <a:stretch>
            <a:fillRect/>
          </a:stretch>
        </p:blipFill>
        <p:spPr>
          <a:xfrm>
            <a:off x="2269568" y="0"/>
            <a:ext cx="7652863" cy="6858000"/>
          </a:xfrm>
          <a:prstGeom prst="rect">
            <a:avLst/>
          </a:prstGeom>
        </p:spPr>
      </p:pic>
    </p:spTree>
    <p:extLst>
      <p:ext uri="{BB962C8B-B14F-4D97-AF65-F5344CB8AC3E}">
        <p14:creationId xmlns:p14="http://schemas.microsoft.com/office/powerpoint/2010/main" val="12978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453651-63D6-DF8A-81C2-FC422D025D95}"/>
              </a:ext>
            </a:extLst>
          </p:cNvPr>
          <p:cNvSpPr txBox="1"/>
          <p:nvPr/>
        </p:nvSpPr>
        <p:spPr>
          <a:xfrm>
            <a:off x="6096000" y="6411046"/>
            <a:ext cx="6095198" cy="338554"/>
          </a:xfrm>
          <a:prstGeom prst="rect">
            <a:avLst/>
          </a:prstGeom>
          <a:noFill/>
        </p:spPr>
        <p:txBody>
          <a:bodyPr wrap="square">
            <a:spAutoFit/>
          </a:bodyPr>
          <a:lstStyle/>
          <a:p>
            <a:r>
              <a:rPr lang="en-US" sz="1600" dirty="0"/>
              <a:t>YALE JOURNALOFBIOLOGYANDMEDICINE 80 (2007), pp.51-60.</a:t>
            </a:r>
            <a:endParaRPr lang="it-IT" sz="1600" dirty="0"/>
          </a:p>
        </p:txBody>
      </p:sp>
      <p:pic>
        <p:nvPicPr>
          <p:cNvPr id="5" name="Picture 4">
            <a:extLst>
              <a:ext uri="{FF2B5EF4-FFF2-40B4-BE49-F238E27FC236}">
                <a16:creationId xmlns:a16="http://schemas.microsoft.com/office/drawing/2014/main" id="{645A695C-794F-9597-5C51-1ECBD76808F2}"/>
              </a:ext>
            </a:extLst>
          </p:cNvPr>
          <p:cNvPicPr>
            <a:picLocks noChangeAspect="1"/>
          </p:cNvPicPr>
          <p:nvPr/>
        </p:nvPicPr>
        <p:blipFill>
          <a:blip r:embed="rId2"/>
          <a:stretch>
            <a:fillRect/>
          </a:stretch>
        </p:blipFill>
        <p:spPr>
          <a:xfrm>
            <a:off x="5164347" y="687294"/>
            <a:ext cx="6818195" cy="5127812"/>
          </a:xfrm>
          <a:prstGeom prst="rect">
            <a:avLst/>
          </a:prstGeom>
        </p:spPr>
      </p:pic>
      <p:sp>
        <p:nvSpPr>
          <p:cNvPr id="7" name="TextBox 6">
            <a:extLst>
              <a:ext uri="{FF2B5EF4-FFF2-40B4-BE49-F238E27FC236}">
                <a16:creationId xmlns:a16="http://schemas.microsoft.com/office/drawing/2014/main" id="{AE4B0E73-64B5-B4CA-63F9-48AA7586EB6D}"/>
              </a:ext>
            </a:extLst>
          </p:cNvPr>
          <p:cNvSpPr txBox="1"/>
          <p:nvPr/>
        </p:nvSpPr>
        <p:spPr>
          <a:xfrm>
            <a:off x="88232" y="461205"/>
            <a:ext cx="5186412" cy="5909310"/>
          </a:xfrm>
          <a:prstGeom prst="rect">
            <a:avLst/>
          </a:prstGeom>
          <a:noFill/>
        </p:spPr>
        <p:txBody>
          <a:bodyPr wrap="square">
            <a:spAutoFit/>
          </a:bodyPr>
          <a:lstStyle/>
          <a:p>
            <a:pPr algn="l">
              <a:spcBef>
                <a:spcPts val="1500"/>
              </a:spcBef>
              <a:spcAft>
                <a:spcPts val="900"/>
              </a:spcAft>
              <a:buFont typeface="+mj-lt"/>
              <a:buAutoNum type="arabicPeriod"/>
            </a:pPr>
            <a:r>
              <a:rPr lang="it-IT" b="1" i="0" dirty="0">
                <a:solidFill>
                  <a:srgbClr val="000000"/>
                </a:solidFill>
                <a:effectLst/>
                <a:latin typeface="Inter"/>
              </a:rPr>
              <a:t>Degradazione di HIF-1α</a:t>
            </a:r>
            <a:r>
              <a:rPr lang="it-IT" b="0" i="0" dirty="0">
                <a:solidFill>
                  <a:srgbClr val="000000"/>
                </a:solidFill>
                <a:effectLst/>
                <a:latin typeface="Inter"/>
              </a:rPr>
              <a:t>:</a:t>
            </a:r>
          </a:p>
          <a:p>
            <a:pPr marL="742950" lvl="1" indent="-285750" algn="l">
              <a:spcBef>
                <a:spcPts val="900"/>
              </a:spcBef>
              <a:spcAft>
                <a:spcPts val="900"/>
              </a:spcAft>
              <a:buFont typeface="+mj-lt"/>
              <a:buAutoNum type="arabicPeriod"/>
            </a:pPr>
            <a:r>
              <a:rPr lang="it-IT" b="0" i="0" dirty="0">
                <a:solidFill>
                  <a:srgbClr val="000000"/>
                </a:solidFill>
                <a:effectLst/>
                <a:latin typeface="Inter"/>
              </a:rPr>
              <a:t>In condizioni </a:t>
            </a:r>
            <a:r>
              <a:rPr lang="it-IT" b="0" i="0" dirty="0" err="1">
                <a:solidFill>
                  <a:srgbClr val="000000"/>
                </a:solidFill>
                <a:effectLst/>
                <a:latin typeface="Inter"/>
              </a:rPr>
              <a:t>normossiche</a:t>
            </a:r>
            <a:r>
              <a:rPr lang="it-IT" b="0" i="0" dirty="0">
                <a:solidFill>
                  <a:srgbClr val="000000"/>
                </a:solidFill>
                <a:effectLst/>
                <a:latin typeface="Inter"/>
              </a:rPr>
              <a:t>, HIF-1α viene idrossilato da PHD2 (</a:t>
            </a:r>
            <a:r>
              <a:rPr lang="it-IT" b="0" i="0" dirty="0" err="1">
                <a:solidFill>
                  <a:srgbClr val="000000"/>
                </a:solidFill>
                <a:effectLst/>
                <a:latin typeface="Inter"/>
              </a:rPr>
              <a:t>prolil</a:t>
            </a:r>
            <a:r>
              <a:rPr lang="it-IT" b="0" i="0" dirty="0">
                <a:solidFill>
                  <a:srgbClr val="000000"/>
                </a:solidFill>
                <a:effectLst/>
                <a:latin typeface="Inter"/>
              </a:rPr>
              <a:t> </a:t>
            </a:r>
            <a:r>
              <a:rPr lang="it-IT" b="0" i="0" dirty="0" err="1">
                <a:solidFill>
                  <a:srgbClr val="000000"/>
                </a:solidFill>
                <a:effectLst/>
                <a:latin typeface="Inter"/>
              </a:rPr>
              <a:t>idrossilasi</a:t>
            </a:r>
            <a:r>
              <a:rPr lang="it-IT" b="0" i="0" dirty="0">
                <a:solidFill>
                  <a:srgbClr val="000000"/>
                </a:solidFill>
                <a:effectLst/>
                <a:latin typeface="Inter"/>
              </a:rPr>
              <a:t>).</a:t>
            </a:r>
          </a:p>
          <a:p>
            <a:pPr marL="742950" lvl="1" indent="-285750" algn="l">
              <a:spcBef>
                <a:spcPts val="900"/>
              </a:spcBef>
              <a:spcAft>
                <a:spcPts val="900"/>
              </a:spcAft>
              <a:buFont typeface="+mj-lt"/>
              <a:buAutoNum type="arabicPeriod"/>
            </a:pPr>
            <a:r>
              <a:rPr lang="it-IT" b="0" i="0" dirty="0">
                <a:solidFill>
                  <a:srgbClr val="000000"/>
                </a:solidFill>
                <a:effectLst/>
                <a:latin typeface="Inter"/>
              </a:rPr>
              <a:t>Questa modificazione porta al legame con VHL (Von </a:t>
            </a:r>
            <a:r>
              <a:rPr lang="it-IT" b="0" i="0" dirty="0" err="1">
                <a:solidFill>
                  <a:srgbClr val="000000"/>
                </a:solidFill>
                <a:effectLst/>
                <a:latin typeface="Inter"/>
              </a:rPr>
              <a:t>Hippel</a:t>
            </a:r>
            <a:r>
              <a:rPr lang="it-IT" b="0" i="0" dirty="0">
                <a:solidFill>
                  <a:srgbClr val="000000"/>
                </a:solidFill>
                <a:effectLst/>
                <a:latin typeface="Inter"/>
              </a:rPr>
              <a:t>-Lindau), con </a:t>
            </a:r>
            <a:r>
              <a:rPr lang="it-IT" b="0" i="0" dirty="0" err="1">
                <a:solidFill>
                  <a:srgbClr val="000000"/>
                </a:solidFill>
                <a:effectLst/>
                <a:latin typeface="Inter"/>
              </a:rPr>
              <a:t>ubiquitinazione</a:t>
            </a:r>
            <a:r>
              <a:rPr lang="it-IT" b="0" i="0" dirty="0">
                <a:solidFill>
                  <a:srgbClr val="000000"/>
                </a:solidFill>
                <a:effectLst/>
                <a:latin typeface="Inter"/>
              </a:rPr>
              <a:t> (</a:t>
            </a:r>
            <a:r>
              <a:rPr lang="it-IT" b="0" i="0" dirty="0" err="1">
                <a:solidFill>
                  <a:srgbClr val="000000"/>
                </a:solidFill>
                <a:effectLst/>
                <a:latin typeface="Inter"/>
              </a:rPr>
              <a:t>Ub</a:t>
            </a:r>
            <a:r>
              <a:rPr lang="it-IT" b="0" i="0" dirty="0">
                <a:solidFill>
                  <a:srgbClr val="000000"/>
                </a:solidFill>
                <a:effectLst/>
                <a:latin typeface="Inter"/>
              </a:rPr>
              <a:t>) e degradazione di HIF-1α.</a:t>
            </a:r>
          </a:p>
          <a:p>
            <a:pPr algn="l">
              <a:spcBef>
                <a:spcPts val="900"/>
              </a:spcBef>
              <a:spcAft>
                <a:spcPts val="900"/>
              </a:spcAft>
              <a:buFont typeface="+mj-lt"/>
              <a:buAutoNum type="arabicPeriod"/>
            </a:pPr>
            <a:r>
              <a:rPr lang="it-IT" b="1" i="0" dirty="0">
                <a:solidFill>
                  <a:srgbClr val="000000"/>
                </a:solidFill>
                <a:effectLst/>
                <a:latin typeface="Inter"/>
              </a:rPr>
              <a:t>Stabilizzazione in Ipossia</a:t>
            </a:r>
            <a:r>
              <a:rPr lang="it-IT" b="0" i="0" dirty="0">
                <a:solidFill>
                  <a:srgbClr val="000000"/>
                </a:solidFill>
                <a:effectLst/>
                <a:latin typeface="Inter"/>
              </a:rPr>
              <a:t>:</a:t>
            </a:r>
          </a:p>
          <a:p>
            <a:pPr marL="742950" lvl="1" indent="-285750" algn="l">
              <a:spcBef>
                <a:spcPts val="900"/>
              </a:spcBef>
              <a:spcAft>
                <a:spcPts val="900"/>
              </a:spcAft>
              <a:buFont typeface="+mj-lt"/>
              <a:buAutoNum type="arabicPeriod"/>
            </a:pPr>
            <a:r>
              <a:rPr lang="it-IT" b="0" i="0" dirty="0">
                <a:solidFill>
                  <a:srgbClr val="000000"/>
                </a:solidFill>
                <a:effectLst/>
                <a:latin typeface="Inter"/>
              </a:rPr>
              <a:t>In ipossia, l'idrossilazione è inibita e HIF-1α sfugge alla degradazione.</a:t>
            </a:r>
            <a:endParaRPr lang="it-IT" dirty="0">
              <a:solidFill>
                <a:srgbClr val="000000"/>
              </a:solidFill>
              <a:latin typeface="Inter"/>
            </a:endParaRPr>
          </a:p>
          <a:p>
            <a:pPr marL="742950" lvl="1" indent="-285750" algn="l">
              <a:spcBef>
                <a:spcPts val="900"/>
              </a:spcBef>
              <a:spcAft>
                <a:spcPts val="900"/>
              </a:spcAft>
              <a:buFont typeface="+mj-lt"/>
              <a:buAutoNum type="arabicPeriod"/>
            </a:pPr>
            <a:r>
              <a:rPr lang="it-IT" b="0" i="0" dirty="0">
                <a:solidFill>
                  <a:srgbClr val="000000"/>
                </a:solidFill>
                <a:effectLst/>
                <a:latin typeface="Inter"/>
              </a:rPr>
              <a:t>Si accumula nel nucleo, dove forma un dimero con HIF-1β. Il complesso si lega al DNA in regioni specifiche, con l'aiuto di co-attivatori come Sp1 e p300.</a:t>
            </a:r>
          </a:p>
          <a:p>
            <a:pPr marL="742950" lvl="1" indent="-285750" algn="l">
              <a:spcBef>
                <a:spcPts val="900"/>
              </a:spcBef>
              <a:spcAft>
                <a:spcPts val="900"/>
              </a:spcAft>
              <a:buFont typeface="+mj-lt"/>
              <a:buAutoNum type="arabicPeriod"/>
            </a:pPr>
            <a:r>
              <a:rPr lang="it-IT" b="0" i="0" dirty="0">
                <a:solidFill>
                  <a:srgbClr val="000000"/>
                </a:solidFill>
                <a:effectLst/>
                <a:latin typeface="Inter"/>
              </a:rPr>
              <a:t>Questo porta alla trascrizione di geni bersaglio che promuovono l'angiogenesi, come il gene VEGF.</a:t>
            </a:r>
          </a:p>
        </p:txBody>
      </p:sp>
    </p:spTree>
    <p:extLst>
      <p:ext uri="{BB962C8B-B14F-4D97-AF65-F5344CB8AC3E}">
        <p14:creationId xmlns:p14="http://schemas.microsoft.com/office/powerpoint/2010/main" val="347768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FC0B2-5A8C-64C0-075C-6B0B04944A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01EA5A-7D06-8FD1-8238-59DE067B4CBB}"/>
              </a:ext>
            </a:extLst>
          </p:cNvPr>
          <p:cNvSpPr txBox="1"/>
          <p:nvPr/>
        </p:nvSpPr>
        <p:spPr>
          <a:xfrm>
            <a:off x="685800" y="643340"/>
            <a:ext cx="10058400" cy="4093428"/>
          </a:xfrm>
          <a:prstGeom prst="rect">
            <a:avLst/>
          </a:prstGeom>
          <a:noFill/>
        </p:spPr>
        <p:txBody>
          <a:bodyPr wrap="square">
            <a:spAutoFit/>
          </a:bodyPr>
          <a:lstStyle/>
          <a:p>
            <a:pPr algn="l">
              <a:buNone/>
            </a:pPr>
            <a:r>
              <a:rPr lang="it-IT" sz="2000" b="1" i="0" dirty="0">
                <a:effectLst/>
                <a:latin typeface="fkGrotesk"/>
              </a:rPr>
              <a:t>Ossificazione </a:t>
            </a:r>
            <a:r>
              <a:rPr lang="it-IT" sz="2000" b="1" i="0" dirty="0" err="1">
                <a:effectLst/>
                <a:latin typeface="fkGrotesk"/>
              </a:rPr>
              <a:t>endochondrale</a:t>
            </a:r>
            <a:endParaRPr lang="it-IT" sz="2000" b="1" i="0" dirty="0">
              <a:effectLst/>
              <a:latin typeface="fkGrotesk"/>
            </a:endParaRPr>
          </a:p>
          <a:p>
            <a:pPr marL="342900" indent="-342900" algn="l">
              <a:buFont typeface="Arial" panose="020B0604020202020204" pitchFamily="34" charset="0"/>
              <a:buChar char="•"/>
            </a:pPr>
            <a:r>
              <a:rPr lang="it-IT" sz="2000" b="0" i="0" dirty="0">
                <a:effectLst/>
                <a:latin typeface="fkGroteskNeue"/>
              </a:rPr>
              <a:t>Processo principale per la formazione dello scheletro osseo fetale</a:t>
            </a:r>
          </a:p>
          <a:p>
            <a:pPr marL="342900" indent="-342900" algn="l">
              <a:buFont typeface="Arial" panose="020B0604020202020204" pitchFamily="34" charset="0"/>
              <a:buChar char="•"/>
            </a:pPr>
            <a:r>
              <a:rPr lang="it-IT" sz="2000" b="0" i="0" dirty="0">
                <a:effectLst/>
                <a:latin typeface="fkGroteskNeue"/>
              </a:rPr>
              <a:t>Il cartilagine ialina preesistente viene sostituita progressivamente da osso</a:t>
            </a:r>
          </a:p>
          <a:p>
            <a:pPr marL="342900" indent="-342900" algn="l">
              <a:buFont typeface="Arial" panose="020B0604020202020204" pitchFamily="34" charset="0"/>
              <a:buChar char="•"/>
            </a:pPr>
            <a:r>
              <a:rPr lang="it-IT" sz="2000" b="0" i="0" dirty="0">
                <a:effectLst/>
                <a:latin typeface="fkGroteskNeue"/>
              </a:rPr>
              <a:t>Meccanismo: condroblasti → matrice cartilaginea → calcificazione → osteoclasti riassorbono → osteoblasti depongono osso (</a:t>
            </a:r>
            <a:r>
              <a:rPr lang="it-IT" sz="2000" b="1" i="0" dirty="0">
                <a:effectLst/>
                <a:latin typeface="fkGroteskNeue"/>
              </a:rPr>
              <a:t>osteogenesi per sostituzione</a:t>
            </a:r>
            <a:r>
              <a:rPr lang="it-IT" sz="2000" b="0" i="0" dirty="0">
                <a:effectLst/>
                <a:latin typeface="fkGroteskNeue"/>
              </a:rPr>
              <a:t>)</a:t>
            </a:r>
          </a:p>
          <a:p>
            <a:pPr algn="l">
              <a:buFont typeface="Arial" panose="020B0604020202020204" pitchFamily="34" charset="0"/>
              <a:buChar char="•"/>
            </a:pPr>
            <a:endParaRPr lang="it-IT" sz="2000" b="0" i="0" dirty="0">
              <a:effectLst/>
              <a:latin typeface="fkGroteskNeue"/>
            </a:endParaRPr>
          </a:p>
          <a:p>
            <a:pPr algn="l">
              <a:buNone/>
            </a:pPr>
            <a:r>
              <a:rPr lang="it-IT" sz="2000" b="1" i="0" dirty="0">
                <a:effectLst/>
                <a:latin typeface="fkGrotesk"/>
              </a:rPr>
              <a:t>Ossificazione </a:t>
            </a:r>
            <a:r>
              <a:rPr lang="it-IT" sz="2000" b="1" i="0" dirty="0" err="1">
                <a:effectLst/>
                <a:latin typeface="fkGrotesk"/>
              </a:rPr>
              <a:t>intramembranosa</a:t>
            </a:r>
            <a:endParaRPr lang="it-IT" sz="2000" b="1" i="0" dirty="0">
              <a:effectLst/>
              <a:latin typeface="fkGrotesk"/>
            </a:endParaRPr>
          </a:p>
          <a:p>
            <a:pPr marL="342900" indent="-342900" algn="l">
              <a:buFont typeface="Arial" panose="020B0604020202020204" pitchFamily="34" charset="0"/>
              <a:buChar char="•"/>
            </a:pPr>
            <a:r>
              <a:rPr lang="it-IT" sz="2000" b="0" i="0" dirty="0">
                <a:effectLst/>
                <a:latin typeface="fkGroteskNeue"/>
              </a:rPr>
              <a:t>Converte tessuto mesenchimale direttamente in osso </a:t>
            </a:r>
            <a:r>
              <a:rPr lang="it-IT" sz="2000" b="1" i="0" dirty="0">
                <a:effectLst/>
                <a:latin typeface="fkGroteskNeue"/>
              </a:rPr>
              <a:t>senza passaggio cartilagineo</a:t>
            </a:r>
          </a:p>
          <a:p>
            <a:pPr marL="342900" indent="-342900" algn="l">
              <a:buFont typeface="Arial" panose="020B0604020202020204" pitchFamily="34" charset="0"/>
              <a:buChar char="•"/>
            </a:pPr>
            <a:r>
              <a:rPr lang="it-IT" sz="2000" b="0" i="0" dirty="0">
                <a:effectLst/>
                <a:latin typeface="fkGroteskNeue"/>
              </a:rPr>
              <a:t>Caratteristica delle ossa piatte del cranio fetale (ossa frontale, parietale, mascellare)</a:t>
            </a:r>
          </a:p>
          <a:p>
            <a:pPr marL="342900" indent="-342900" algn="l">
              <a:buFont typeface="Arial" panose="020B0604020202020204" pitchFamily="34" charset="0"/>
              <a:buChar char="•"/>
            </a:pPr>
            <a:r>
              <a:rPr lang="it-IT" sz="2000" b="0" i="0" dirty="0">
                <a:effectLst/>
                <a:latin typeface="fkGroteskNeue"/>
              </a:rPr>
              <a:t>Meccanismo: cellule mesenchimali → osteoblasti → deposizione minerale diretta</a:t>
            </a:r>
          </a:p>
          <a:p>
            <a:pPr algn="l">
              <a:buNone/>
            </a:pPr>
            <a:endParaRPr lang="it-IT" sz="2000" b="0" i="0" dirty="0">
              <a:effectLst/>
              <a:latin typeface="fkGroteskNeue"/>
            </a:endParaRPr>
          </a:p>
          <a:p>
            <a:pPr algn="l">
              <a:buNone/>
            </a:pPr>
            <a:r>
              <a:rPr lang="it-IT" sz="2000" b="0" i="0" dirty="0">
                <a:effectLst/>
                <a:latin typeface="fkGroteskNeue"/>
              </a:rPr>
              <a:t>Nota clinica: entrambi i processi sono fondamentali per la frattura ossea adulta, dove si replica l'endocondrale (callo cartilagineo → osso) predominante nella riparazione.</a:t>
            </a:r>
          </a:p>
        </p:txBody>
      </p:sp>
    </p:spTree>
    <p:extLst>
      <p:ext uri="{BB962C8B-B14F-4D97-AF65-F5344CB8AC3E}">
        <p14:creationId xmlns:p14="http://schemas.microsoft.com/office/powerpoint/2010/main" val="3154820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3E0F-59CE-41A9-A676-0C377114BA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2E70E3-7C51-1F29-B0AA-FB80FC9BBFBE}"/>
              </a:ext>
            </a:extLst>
          </p:cNvPr>
          <p:cNvSpPr txBox="1"/>
          <p:nvPr/>
        </p:nvSpPr>
        <p:spPr>
          <a:xfrm>
            <a:off x="600075" y="520795"/>
            <a:ext cx="11182350" cy="4401205"/>
          </a:xfrm>
          <a:prstGeom prst="rect">
            <a:avLst/>
          </a:prstGeom>
          <a:noFill/>
        </p:spPr>
        <p:txBody>
          <a:bodyPr wrap="square">
            <a:spAutoFit/>
          </a:bodyPr>
          <a:lstStyle/>
          <a:p>
            <a:pPr algn="l">
              <a:buNone/>
            </a:pPr>
            <a:r>
              <a:rPr lang="it-IT" sz="2000" b="1" i="0" dirty="0">
                <a:effectLst/>
                <a:latin typeface="fkGrotesk"/>
              </a:rPr>
              <a:t>Rigenerazione organi specifici</a:t>
            </a:r>
          </a:p>
          <a:p>
            <a:pPr algn="l">
              <a:buNone/>
            </a:pPr>
            <a:endParaRPr lang="it-IT" sz="2000" b="1" i="0" dirty="0">
              <a:effectLst/>
              <a:latin typeface="fkGrotesk"/>
            </a:endParaRPr>
          </a:p>
          <a:p>
            <a:pPr algn="l">
              <a:buNone/>
            </a:pPr>
            <a:r>
              <a:rPr lang="it-IT" sz="2000" b="1" i="0" dirty="0">
                <a:effectLst/>
                <a:latin typeface="fkGrotesk"/>
              </a:rPr>
              <a:t>Fegato</a:t>
            </a:r>
            <a:r>
              <a:rPr lang="it-IT" sz="2000" b="0" i="0" dirty="0">
                <a:effectLst/>
                <a:latin typeface="fkGrotesk"/>
              </a:rPr>
              <a:t> (maggiore capacità rigenerativa)</a:t>
            </a:r>
          </a:p>
          <a:p>
            <a:pPr algn="l">
              <a:buFont typeface="+mj-lt"/>
              <a:buAutoNum type="arabicPeriod"/>
            </a:pPr>
            <a:r>
              <a:rPr lang="it-IT" sz="2000" b="0" i="0" dirty="0">
                <a:effectLst/>
                <a:latin typeface="fkGroteskNeue"/>
              </a:rPr>
              <a:t>Proliferazione epatociti residui (principale post-lesione acuta/cronica):</a:t>
            </a:r>
          </a:p>
          <a:p>
            <a:pPr marL="742950" lvl="1" indent="-285750" algn="l">
              <a:buFont typeface="+mj-lt"/>
              <a:buAutoNum type="arabicPeriod"/>
            </a:pPr>
            <a:r>
              <a:rPr lang="it-IT" sz="2000" b="0" i="0" dirty="0">
                <a:effectLst/>
                <a:latin typeface="fkGroteskNeue"/>
              </a:rPr>
              <a:t>Priming: IL-6 (da cellule di </a:t>
            </a:r>
            <a:r>
              <a:rPr lang="it-IT" sz="2000" b="0" i="0" dirty="0" err="1">
                <a:effectLst/>
                <a:latin typeface="fkGroteskNeue"/>
              </a:rPr>
              <a:t>Kupffer</a:t>
            </a:r>
            <a:r>
              <a:rPr lang="it-IT" sz="2000" b="0" i="0" dirty="0">
                <a:effectLst/>
                <a:latin typeface="fkGroteskNeue"/>
              </a:rPr>
              <a:t>) prepara epatociti</a:t>
            </a:r>
          </a:p>
          <a:p>
            <a:pPr marL="742950" lvl="1" indent="-285750" algn="l">
              <a:buFont typeface="+mj-lt"/>
              <a:buAutoNum type="arabicPeriod"/>
            </a:pPr>
            <a:r>
              <a:rPr lang="it-IT" sz="2000" b="0" i="0" dirty="0">
                <a:effectLst/>
                <a:latin typeface="fkGroteskNeue"/>
              </a:rPr>
              <a:t>Crescita: HGF + TGF-α stimolano replicazione → seguita da cellule non-parenchimali</a:t>
            </a:r>
          </a:p>
          <a:p>
            <a:pPr marL="742950" lvl="1" indent="-285750" algn="l">
              <a:buFont typeface="+mj-lt"/>
              <a:buAutoNum type="arabicPeriod"/>
            </a:pPr>
            <a:r>
              <a:rPr lang="it-IT" sz="2000" b="0" i="0" dirty="0">
                <a:effectLst/>
                <a:latin typeface="fkGroteskNeue"/>
              </a:rPr>
              <a:t>Terminazione: TGF-β blocca proliferazione</a:t>
            </a:r>
          </a:p>
          <a:p>
            <a:pPr algn="l">
              <a:buFont typeface="+mj-lt"/>
              <a:buAutoNum type="arabicPeriod"/>
            </a:pPr>
            <a:r>
              <a:rPr lang="it-IT" sz="2000" b="0" i="0" dirty="0">
                <a:effectLst/>
                <a:latin typeface="fkGroteskNeue"/>
              </a:rPr>
              <a:t>Ripopolamento da progenitori (necrosi fulminante):</a:t>
            </a:r>
          </a:p>
          <a:p>
            <a:pPr marL="742950" lvl="1" indent="-285750" algn="l">
              <a:buFont typeface="+mj-lt"/>
              <a:buAutoNum type="arabicPeriod"/>
            </a:pPr>
            <a:r>
              <a:rPr lang="it-IT" sz="2000" b="0" i="0" dirty="0">
                <a:effectLst/>
                <a:latin typeface="fkGroteskNeue"/>
              </a:rPr>
              <a:t>Cirrosi (epatite cronica): noduli rigenerativi → cicatrici collagene → ostruzione vasi/bile</a:t>
            </a:r>
          </a:p>
          <a:p>
            <a:pPr algn="l">
              <a:buNone/>
            </a:pPr>
            <a:endParaRPr lang="it-IT" sz="2000" b="0" i="0" dirty="0">
              <a:effectLst/>
              <a:latin typeface="fkGrotesk"/>
            </a:endParaRPr>
          </a:p>
          <a:p>
            <a:pPr algn="l">
              <a:buNone/>
            </a:pPr>
            <a:r>
              <a:rPr lang="it-IT" sz="2000" b="1" i="0" dirty="0">
                <a:effectLst/>
                <a:latin typeface="fkGrotesk"/>
              </a:rPr>
              <a:t>Sistema nervoso </a:t>
            </a:r>
            <a:r>
              <a:rPr lang="it-IT" sz="2000" b="0" i="0" dirty="0">
                <a:effectLst/>
                <a:latin typeface="fkGrotesk"/>
              </a:rPr>
              <a:t>(minima rigenerazione)</a:t>
            </a:r>
          </a:p>
          <a:p>
            <a:pPr algn="l">
              <a:buNone/>
            </a:pPr>
            <a:r>
              <a:rPr lang="it-IT" sz="2000" b="0" i="0" dirty="0">
                <a:effectLst/>
                <a:latin typeface="fkGroteskNeue"/>
              </a:rPr>
              <a:t>SNC (cellule permanenti):</a:t>
            </a:r>
          </a:p>
          <a:p>
            <a:pPr algn="l">
              <a:buFont typeface="Arial" panose="020B0604020202020204" pitchFamily="34" charset="0"/>
              <a:buChar char="•"/>
            </a:pPr>
            <a:r>
              <a:rPr lang="it-IT" sz="2000" b="0" i="0" dirty="0">
                <a:effectLst/>
                <a:latin typeface="fkGroteskNeue"/>
              </a:rPr>
              <a:t>Lesioni midollo/spinale: rigenerazione assonale solo 2 settimane → </a:t>
            </a:r>
            <a:r>
              <a:rPr lang="it-IT" sz="2000" b="0" i="0" dirty="0" err="1">
                <a:effectLst/>
                <a:latin typeface="fkGroteskNeue"/>
              </a:rPr>
              <a:t>gliosi</a:t>
            </a:r>
            <a:r>
              <a:rPr lang="it-IT" sz="2000" b="0" i="0" dirty="0">
                <a:effectLst/>
                <a:latin typeface="fkGroteskNeue"/>
              </a:rPr>
              <a:t> (proliferazione astrociti/microglia → cicatrice permanente)</a:t>
            </a:r>
          </a:p>
        </p:txBody>
      </p:sp>
    </p:spTree>
    <p:extLst>
      <p:ext uri="{BB962C8B-B14F-4D97-AF65-F5344CB8AC3E}">
        <p14:creationId xmlns:p14="http://schemas.microsoft.com/office/powerpoint/2010/main" val="95279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1F5E-9608-1F35-09E0-E9A3ECC99F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B4F06F-417D-FE22-9694-7264D0349DBE}"/>
              </a:ext>
            </a:extLst>
          </p:cNvPr>
          <p:cNvSpPr txBox="1"/>
          <p:nvPr/>
        </p:nvSpPr>
        <p:spPr>
          <a:xfrm>
            <a:off x="474888" y="966956"/>
            <a:ext cx="11183712" cy="5324535"/>
          </a:xfrm>
          <a:prstGeom prst="rect">
            <a:avLst/>
          </a:prstGeom>
          <a:noFill/>
        </p:spPr>
        <p:txBody>
          <a:bodyPr wrap="square">
            <a:spAutoFit/>
          </a:bodyPr>
          <a:lstStyle/>
          <a:p>
            <a:pPr algn="l">
              <a:spcBef>
                <a:spcPts val="600"/>
              </a:spcBef>
              <a:buFont typeface="+mj-lt"/>
              <a:buAutoNum type="arabicPeriod"/>
            </a:pPr>
            <a:r>
              <a:rPr lang="it-IT" sz="2000" b="1" i="0" dirty="0">
                <a:effectLst/>
                <a:latin typeface="fkGroteskNeue"/>
              </a:rPr>
              <a:t>Mobilizzazione</a:t>
            </a:r>
            <a:r>
              <a:rPr lang="it-IT" sz="2000" b="0" i="0" dirty="0">
                <a:effectLst/>
                <a:latin typeface="fkGroteskNeue"/>
              </a:rPr>
              <a:t>: cellule endoteliali precursori (EPC) dal midollo osseo e/o vasi preesistenti migrano al sito lesionale, proliferando e collegandosi ai vasi esistenti.</a:t>
            </a:r>
          </a:p>
          <a:p>
            <a:pPr>
              <a:spcBef>
                <a:spcPts val="600"/>
              </a:spcBef>
              <a:buFont typeface="+mj-lt"/>
              <a:buAutoNum type="arabicPeriod"/>
            </a:pPr>
            <a:r>
              <a:rPr lang="it-IT" sz="2000" b="1" i="0" dirty="0">
                <a:effectLst/>
                <a:latin typeface="fkGroteskNeue"/>
              </a:rPr>
              <a:t>Germinazione vascolare</a:t>
            </a:r>
            <a:r>
              <a:rPr lang="it-IT" sz="2000" b="0" i="0" dirty="0">
                <a:effectLst/>
                <a:latin typeface="fkGroteskNeue"/>
              </a:rPr>
              <a:t>: i </a:t>
            </a:r>
            <a:r>
              <a:rPr lang="it-IT" sz="2000" b="0" i="0" dirty="0" err="1">
                <a:effectLst/>
                <a:latin typeface="fkGroteskNeue"/>
              </a:rPr>
              <a:t>periciti</a:t>
            </a:r>
            <a:r>
              <a:rPr lang="it-IT" sz="2000" b="0" i="0" dirty="0">
                <a:effectLst/>
                <a:latin typeface="fkGroteskNeue"/>
              </a:rPr>
              <a:t> si separano; la via NOTCH regola germinazione e ramificazione, stimolata da fattori di crescita nell</a:t>
            </a:r>
            <a:r>
              <a:rPr lang="it-IT" sz="2000" dirty="0">
                <a:latin typeface="fkGroteskNeue"/>
              </a:rPr>
              <a:t>a matrice extracellulare (</a:t>
            </a:r>
            <a:r>
              <a:rPr lang="it-IT" sz="2000" dirty="0" err="1">
                <a:latin typeface="fkGroteskNeue"/>
              </a:rPr>
              <a:t>trombospondina</a:t>
            </a:r>
            <a:r>
              <a:rPr lang="it-IT" sz="2000" dirty="0">
                <a:latin typeface="fkGroteskNeue"/>
              </a:rPr>
              <a:t> 1, SPARC e </a:t>
            </a:r>
            <a:r>
              <a:rPr lang="it-IT" sz="2000" dirty="0" err="1">
                <a:latin typeface="fkGroteskNeue"/>
              </a:rPr>
              <a:t>tenascina</a:t>
            </a:r>
            <a:r>
              <a:rPr lang="it-IT" sz="2000" dirty="0">
                <a:latin typeface="fkGroteskNeue"/>
              </a:rPr>
              <a:t>, …).</a:t>
            </a:r>
            <a:endParaRPr lang="it-IT" sz="2000" b="0" i="0" dirty="0">
              <a:effectLst/>
              <a:latin typeface="fkGroteskNeue"/>
            </a:endParaRPr>
          </a:p>
          <a:p>
            <a:pPr algn="l">
              <a:spcBef>
                <a:spcPts val="600"/>
              </a:spcBef>
              <a:buFont typeface="+mj-lt"/>
              <a:buAutoNum type="arabicPeriod"/>
            </a:pPr>
            <a:r>
              <a:rPr lang="it-IT" sz="2000" b="1" i="0" dirty="0" err="1">
                <a:effectLst/>
                <a:latin typeface="fkGroteskNeue"/>
              </a:rPr>
              <a:t>Chemotassi</a:t>
            </a:r>
            <a:r>
              <a:rPr lang="it-IT" sz="2000" b="1" i="0" dirty="0">
                <a:effectLst/>
                <a:latin typeface="fkGroteskNeue"/>
              </a:rPr>
              <a:t> endoteliale</a:t>
            </a:r>
            <a:r>
              <a:rPr lang="it-IT" sz="2000" b="0" i="0" dirty="0">
                <a:effectLst/>
                <a:latin typeface="fkGroteskNeue"/>
              </a:rPr>
              <a:t>: la fibronectina recluta cellule endoteliali verso la lesione.</a:t>
            </a:r>
          </a:p>
          <a:p>
            <a:pPr algn="l">
              <a:spcBef>
                <a:spcPts val="600"/>
              </a:spcBef>
              <a:buFont typeface="+mj-lt"/>
              <a:buAutoNum type="arabicPeriod"/>
            </a:pPr>
            <a:r>
              <a:rPr lang="it-IT" sz="2000" b="1" i="0" dirty="0">
                <a:effectLst/>
                <a:latin typeface="fkGroteskNeue"/>
              </a:rPr>
              <a:t>Proliferazione: </a:t>
            </a:r>
            <a:r>
              <a:rPr lang="it-IT" sz="2000" b="0" i="0" dirty="0">
                <a:effectLst/>
                <a:latin typeface="fkGroteskNeue"/>
              </a:rPr>
              <a:t>avviene subito dietro la punta migrante, mediata da VEGF (recettori VEGF-1/2/3), PDGF, EGF, TGF-α, FGF-β, IL-1, TNF-α. </a:t>
            </a:r>
          </a:p>
          <a:p>
            <a:pPr algn="l">
              <a:spcBef>
                <a:spcPts val="600"/>
              </a:spcBef>
              <a:buFont typeface="+mj-lt"/>
              <a:buAutoNum type="arabicPeriod"/>
            </a:pPr>
            <a:r>
              <a:rPr lang="it-IT" sz="2000" b="1" i="0" dirty="0">
                <a:effectLst/>
                <a:latin typeface="fkGroteskNeue"/>
              </a:rPr>
              <a:t>Rimodellamento del tubo vascolare</a:t>
            </a:r>
            <a:r>
              <a:rPr lang="it-IT" sz="2000" b="0" i="0" dirty="0">
                <a:effectLst/>
                <a:latin typeface="fkGroteskNeue"/>
              </a:rPr>
              <a:t>: metalloproteinasi della matrice degradano l’ECM per estensione.</a:t>
            </a:r>
          </a:p>
          <a:p>
            <a:pPr algn="l">
              <a:spcBef>
                <a:spcPts val="600"/>
              </a:spcBef>
              <a:buFont typeface="+mj-lt"/>
              <a:buAutoNum type="arabicPeriod"/>
            </a:pPr>
            <a:r>
              <a:rPr lang="it-IT" sz="2000" b="1" i="0" dirty="0">
                <a:effectLst/>
                <a:latin typeface="fkGroteskNeue"/>
              </a:rPr>
              <a:t>Maturazione vascolare</a:t>
            </a:r>
            <a:r>
              <a:rPr lang="it-IT" sz="2000" b="0" i="0" dirty="0">
                <a:effectLst/>
                <a:latin typeface="fkGroteskNeue"/>
              </a:rPr>
              <a:t>: reclutamento di </a:t>
            </a:r>
            <a:r>
              <a:rPr lang="it-IT" sz="2000" b="0" i="0" dirty="0" err="1">
                <a:effectLst/>
                <a:latin typeface="fkGroteskNeue"/>
              </a:rPr>
              <a:t>periciti</a:t>
            </a:r>
            <a:r>
              <a:rPr lang="it-IT" sz="2000" b="0" i="0" dirty="0">
                <a:effectLst/>
                <a:latin typeface="fkGroteskNeue"/>
              </a:rPr>
              <a:t> e cellule muscolari lisce per il perielio; mediato da fibronectina, VEGF-A/B/C/D, angiopoietina-1/2 (VEGF-C stimola iperplasia linfatica).</a:t>
            </a:r>
          </a:p>
          <a:p>
            <a:pPr algn="l">
              <a:spcBef>
                <a:spcPts val="600"/>
              </a:spcBef>
              <a:buFont typeface="+mj-lt"/>
              <a:buAutoNum type="arabicPeriod"/>
            </a:pPr>
            <a:r>
              <a:rPr lang="it-IT" sz="2000" b="1" i="0" dirty="0">
                <a:effectLst/>
                <a:latin typeface="fkGroteskNeue"/>
              </a:rPr>
              <a:t>Modulazione</a:t>
            </a:r>
            <a:r>
              <a:rPr lang="it-IT" sz="2000" b="0" i="0" dirty="0">
                <a:effectLst/>
                <a:latin typeface="fkGroteskNeue"/>
              </a:rPr>
              <a:t> (TGF-β): inibisce proliferazione/</a:t>
            </a:r>
            <a:r>
              <a:rPr lang="it-IT" sz="2000" b="0" i="0" dirty="0" err="1">
                <a:effectLst/>
                <a:latin typeface="fkGroteskNeue"/>
              </a:rPr>
              <a:t>chemotassi</a:t>
            </a:r>
            <a:r>
              <a:rPr lang="it-IT" sz="2000" b="0" i="0" dirty="0">
                <a:effectLst/>
                <a:latin typeface="fkGroteskNeue"/>
              </a:rPr>
              <a:t> endoteliale e deposizione della membrana basale, regolando la riparazione.</a:t>
            </a:r>
          </a:p>
          <a:p>
            <a:pPr algn="l">
              <a:spcBef>
                <a:spcPts val="600"/>
              </a:spcBef>
              <a:buNone/>
            </a:pPr>
            <a:endParaRPr lang="it-IT" sz="2000" b="0" i="0" dirty="0">
              <a:effectLst/>
              <a:latin typeface="fkGroteskNeue"/>
            </a:endParaRPr>
          </a:p>
          <a:p>
            <a:pPr algn="l">
              <a:spcBef>
                <a:spcPts val="600"/>
              </a:spcBef>
              <a:buNone/>
            </a:pPr>
            <a:r>
              <a:rPr lang="it-IT" sz="2000" b="0" i="0" dirty="0">
                <a:effectLst/>
                <a:latin typeface="fkGroteskNeue"/>
              </a:rPr>
              <a:t>La maturazione vascolare garantisce perfusione, ossigenazione e trasporto leucocitario; anomalie causano ritardi nella guarigione.</a:t>
            </a:r>
          </a:p>
        </p:txBody>
      </p:sp>
      <p:sp>
        <p:nvSpPr>
          <p:cNvPr id="4" name="TextBox 3">
            <a:extLst>
              <a:ext uri="{FF2B5EF4-FFF2-40B4-BE49-F238E27FC236}">
                <a16:creationId xmlns:a16="http://schemas.microsoft.com/office/drawing/2014/main" id="{0102EA5E-00CE-67DE-2BB3-2BB97AF234AB}"/>
              </a:ext>
            </a:extLst>
          </p:cNvPr>
          <p:cNvSpPr txBox="1"/>
          <p:nvPr/>
        </p:nvSpPr>
        <p:spPr>
          <a:xfrm>
            <a:off x="474888" y="274290"/>
            <a:ext cx="6096000" cy="461665"/>
          </a:xfrm>
          <a:prstGeom prst="rect">
            <a:avLst/>
          </a:prstGeom>
          <a:noFill/>
        </p:spPr>
        <p:txBody>
          <a:bodyPr wrap="square">
            <a:spAutoFit/>
          </a:bodyPr>
          <a:lstStyle/>
          <a:p>
            <a:pPr algn="l"/>
            <a:r>
              <a:rPr lang="it-IT" sz="2400" b="1" i="0" dirty="0">
                <a:solidFill>
                  <a:srgbClr val="0070C0"/>
                </a:solidFill>
                <a:effectLst/>
                <a:latin typeface="fkGroteskNeue"/>
              </a:rPr>
              <a:t>FASI DELL’ANGIOGENESI</a:t>
            </a:r>
          </a:p>
        </p:txBody>
      </p:sp>
    </p:spTree>
    <p:extLst>
      <p:ext uri="{BB962C8B-B14F-4D97-AF65-F5344CB8AC3E}">
        <p14:creationId xmlns:p14="http://schemas.microsoft.com/office/powerpoint/2010/main" val="316615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80B5-F93B-3549-3AD3-4493EF071D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08CF33-6D7C-9503-EF5C-6336FBB95A00}"/>
              </a:ext>
            </a:extLst>
          </p:cNvPr>
          <p:cNvPicPr>
            <a:picLocks noChangeAspect="1"/>
          </p:cNvPicPr>
          <p:nvPr/>
        </p:nvPicPr>
        <p:blipFill>
          <a:blip r:embed="rId2"/>
          <a:stretch>
            <a:fillRect/>
          </a:stretch>
        </p:blipFill>
        <p:spPr>
          <a:xfrm>
            <a:off x="-102094" y="0"/>
            <a:ext cx="6866243" cy="6858000"/>
          </a:xfrm>
          <a:prstGeom prst="rect">
            <a:avLst/>
          </a:prstGeom>
        </p:spPr>
      </p:pic>
      <p:sp>
        <p:nvSpPr>
          <p:cNvPr id="4" name="TextBox 3">
            <a:extLst>
              <a:ext uri="{FF2B5EF4-FFF2-40B4-BE49-F238E27FC236}">
                <a16:creationId xmlns:a16="http://schemas.microsoft.com/office/drawing/2014/main" id="{3EE14101-EEBF-886E-AC49-99B9D7658816}"/>
              </a:ext>
            </a:extLst>
          </p:cNvPr>
          <p:cNvSpPr txBox="1"/>
          <p:nvPr/>
        </p:nvSpPr>
        <p:spPr>
          <a:xfrm>
            <a:off x="6991351" y="251268"/>
            <a:ext cx="4850129" cy="5632311"/>
          </a:xfrm>
          <a:prstGeom prst="rect">
            <a:avLst/>
          </a:prstGeom>
          <a:noFill/>
        </p:spPr>
        <p:txBody>
          <a:bodyPr wrap="square">
            <a:spAutoFit/>
          </a:bodyPr>
          <a:lstStyle/>
          <a:p>
            <a:r>
              <a:rPr lang="it-IT" sz="2000" b="1" dirty="0"/>
              <a:t>Le </a:t>
            </a:r>
            <a:r>
              <a:rPr lang="it-IT" sz="2000" b="1" dirty="0" err="1"/>
              <a:t>tip</a:t>
            </a:r>
            <a:r>
              <a:rPr lang="it-IT" sz="2000" b="1" dirty="0"/>
              <a:t> </a:t>
            </a:r>
            <a:r>
              <a:rPr lang="it-IT" sz="2000" b="1" dirty="0" err="1"/>
              <a:t>cell</a:t>
            </a:r>
            <a:r>
              <a:rPr lang="it-IT" sz="2000" b="1" dirty="0"/>
              <a:t> </a:t>
            </a:r>
            <a:r>
              <a:rPr lang="it-IT" sz="2000" dirty="0"/>
              <a:t>si trovano alla testa del germoglio vascolare, sono altamente migratorie e protrudono numerosi </a:t>
            </a:r>
            <a:r>
              <a:rPr lang="it-IT" sz="2000" dirty="0" err="1"/>
              <a:t>filopodi</a:t>
            </a:r>
            <a:r>
              <a:rPr lang="it-IT" sz="2000" dirty="0"/>
              <a:t> per sensing gradienti di VEGF. Esprimono alti livelli di VEGFR2 e DLL4, ma bassa proliferazione.</a:t>
            </a:r>
          </a:p>
          <a:p>
            <a:r>
              <a:rPr lang="it-IT" sz="2000" dirty="0"/>
              <a:t>​</a:t>
            </a:r>
          </a:p>
          <a:p>
            <a:r>
              <a:rPr lang="it-IT" sz="2000" b="1" dirty="0"/>
              <a:t>Le </a:t>
            </a:r>
            <a:r>
              <a:rPr lang="it-IT" sz="2000" b="1" dirty="0" err="1"/>
              <a:t>stalk</a:t>
            </a:r>
            <a:r>
              <a:rPr lang="it-IT" sz="2000" b="1" dirty="0"/>
              <a:t> </a:t>
            </a:r>
            <a:r>
              <a:rPr lang="it-IT" sz="2000" b="1" dirty="0" err="1"/>
              <a:t>cell</a:t>
            </a:r>
            <a:r>
              <a:rPr lang="it-IT" sz="2000" b="1" dirty="0"/>
              <a:t> </a:t>
            </a:r>
            <a:r>
              <a:rPr lang="it-IT" sz="2000" dirty="0"/>
              <a:t>seguono le </a:t>
            </a:r>
            <a:r>
              <a:rPr lang="it-IT" sz="2000" dirty="0" err="1"/>
              <a:t>tip</a:t>
            </a:r>
            <a:r>
              <a:rPr lang="it-IT" sz="2000" dirty="0"/>
              <a:t> </a:t>
            </a:r>
            <a:r>
              <a:rPr lang="it-IT" sz="2000" dirty="0" err="1"/>
              <a:t>cell</a:t>
            </a:r>
            <a:r>
              <a:rPr lang="it-IT" sz="2000" dirty="0"/>
              <a:t>, formano il corpo del germoglio e </a:t>
            </a:r>
            <a:r>
              <a:rPr lang="it-IT" sz="2000" b="1" dirty="0"/>
              <a:t>proliferano</a:t>
            </a:r>
            <a:r>
              <a:rPr lang="it-IT" sz="2000" dirty="0"/>
              <a:t> per elongare il vaso. </a:t>
            </a:r>
            <a:r>
              <a:rPr lang="it-IT" sz="2000" dirty="0" err="1"/>
              <a:t>Eprimono</a:t>
            </a:r>
            <a:r>
              <a:rPr lang="it-IT" sz="2000" dirty="0"/>
              <a:t> bassa DLL4 e alti livelli </a:t>
            </a:r>
            <a:r>
              <a:rPr lang="it-IT" sz="2000" dirty="0" err="1"/>
              <a:t>Notch</a:t>
            </a:r>
            <a:r>
              <a:rPr lang="it-IT" sz="2000" dirty="0"/>
              <a:t> (attivato da DLL4 delle </a:t>
            </a:r>
            <a:r>
              <a:rPr lang="it-IT" sz="2000" dirty="0" err="1"/>
              <a:t>tip</a:t>
            </a:r>
            <a:r>
              <a:rPr lang="it-IT" sz="2000" dirty="0"/>
              <a:t> </a:t>
            </a:r>
            <a:r>
              <a:rPr lang="it-IT" sz="2000" dirty="0" err="1"/>
              <a:t>cell</a:t>
            </a:r>
            <a:r>
              <a:rPr lang="it-IT" sz="2000" dirty="0"/>
              <a:t>), bassa migrazione ma alta proliferazione.</a:t>
            </a:r>
          </a:p>
          <a:p>
            <a:endParaRPr lang="it-IT" sz="2000" dirty="0"/>
          </a:p>
          <a:p>
            <a:r>
              <a:rPr lang="it-IT" sz="2000" dirty="0"/>
              <a:t>La competizione VEGF-</a:t>
            </a:r>
            <a:r>
              <a:rPr lang="it-IT" sz="2000" dirty="0" err="1"/>
              <a:t>Notch</a:t>
            </a:r>
            <a:r>
              <a:rPr lang="it-IT" sz="2000" dirty="0"/>
              <a:t> regola la selezione: </a:t>
            </a:r>
            <a:r>
              <a:rPr lang="it-IT" sz="2000" b="1" dirty="0"/>
              <a:t>VEGF promuove fenotipo </a:t>
            </a:r>
            <a:r>
              <a:rPr lang="it-IT" sz="2000" b="1" dirty="0" err="1"/>
              <a:t>tip</a:t>
            </a:r>
            <a:r>
              <a:rPr lang="it-IT" sz="2000" dirty="0"/>
              <a:t>, mentre </a:t>
            </a:r>
            <a:r>
              <a:rPr lang="it-IT" sz="2000" b="1" dirty="0" err="1"/>
              <a:t>Notch</a:t>
            </a:r>
            <a:r>
              <a:rPr lang="it-IT" sz="2000" b="1" dirty="0"/>
              <a:t> (via </a:t>
            </a:r>
            <a:r>
              <a:rPr lang="it-IT" sz="2000" b="1" dirty="0" err="1"/>
              <a:t>lateral</a:t>
            </a:r>
            <a:r>
              <a:rPr lang="it-IT" sz="2000" b="1" dirty="0"/>
              <a:t> </a:t>
            </a:r>
            <a:r>
              <a:rPr lang="it-IT" sz="2000" b="1" dirty="0" err="1"/>
              <a:t>inhibition</a:t>
            </a:r>
            <a:r>
              <a:rPr lang="it-IT" sz="2000" b="1" dirty="0"/>
              <a:t>) induce transizione a </a:t>
            </a:r>
            <a:r>
              <a:rPr lang="it-IT" sz="2000" b="1" dirty="0" err="1"/>
              <a:t>stalk</a:t>
            </a:r>
            <a:r>
              <a:rPr lang="it-IT" sz="2000" b="1" dirty="0"/>
              <a:t> </a:t>
            </a:r>
            <a:r>
              <a:rPr lang="it-IT" sz="2000" dirty="0"/>
              <a:t>nelle cellule adiacenti. Questo mantiene il rapporto 1:2-3 </a:t>
            </a:r>
            <a:r>
              <a:rPr lang="it-IT" sz="2000" dirty="0" err="1"/>
              <a:t>tip:stalk</a:t>
            </a:r>
            <a:r>
              <a:rPr lang="it-IT" sz="2000" dirty="0"/>
              <a:t>.</a:t>
            </a:r>
            <a:br>
              <a:rPr lang="it-IT" sz="2000" dirty="0"/>
            </a:br>
            <a:endParaRPr lang="it-IT" sz="2000" dirty="0"/>
          </a:p>
        </p:txBody>
      </p:sp>
    </p:spTree>
    <p:extLst>
      <p:ext uri="{BB962C8B-B14F-4D97-AF65-F5344CB8AC3E}">
        <p14:creationId xmlns:p14="http://schemas.microsoft.com/office/powerpoint/2010/main" val="375889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1338-814B-E9A8-77B8-217F8D58DF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BFE0DC-D0C4-44CD-1946-D26C50D750E3}"/>
              </a:ext>
            </a:extLst>
          </p:cNvPr>
          <p:cNvSpPr txBox="1"/>
          <p:nvPr/>
        </p:nvSpPr>
        <p:spPr>
          <a:xfrm>
            <a:off x="435428" y="489857"/>
            <a:ext cx="11270797" cy="6247864"/>
          </a:xfrm>
          <a:prstGeom prst="rect">
            <a:avLst/>
          </a:prstGeom>
          <a:noFill/>
        </p:spPr>
        <p:txBody>
          <a:bodyPr wrap="square" rtlCol="0">
            <a:spAutoFit/>
          </a:bodyPr>
          <a:lstStyle/>
          <a:p>
            <a:r>
              <a:rPr lang="it-IT" sz="2800" b="1" dirty="0">
                <a:solidFill>
                  <a:srgbClr val="0070C0"/>
                </a:solidFill>
              </a:rPr>
              <a:t>Ingredienti</a:t>
            </a:r>
          </a:p>
          <a:p>
            <a:endParaRPr lang="it-IT" dirty="0"/>
          </a:p>
          <a:p>
            <a:r>
              <a:rPr lang="it-IT" sz="2000" dirty="0"/>
              <a:t>1. Cellule staminali</a:t>
            </a:r>
          </a:p>
          <a:p>
            <a:r>
              <a:rPr lang="it-IT" sz="2000" dirty="0"/>
              <a:t>	</a:t>
            </a:r>
            <a:r>
              <a:rPr lang="it-IT" sz="2000" dirty="0" err="1"/>
              <a:t>Multipoteni</a:t>
            </a:r>
            <a:r>
              <a:rPr lang="it-IT" sz="2000" dirty="0"/>
              <a:t>, </a:t>
            </a:r>
            <a:r>
              <a:rPr lang="it-IT" sz="2000" dirty="0" err="1"/>
              <a:t>oligopotenti</a:t>
            </a:r>
            <a:r>
              <a:rPr lang="it-IT" sz="2000" dirty="0"/>
              <a:t>, </a:t>
            </a:r>
            <a:r>
              <a:rPr lang="it-IT" sz="2000" dirty="0" err="1"/>
              <a:t>monopotenti</a:t>
            </a:r>
            <a:r>
              <a:rPr lang="it-IT" sz="2000" dirty="0"/>
              <a:t>	</a:t>
            </a:r>
          </a:p>
          <a:p>
            <a:r>
              <a:rPr lang="it-IT" sz="2000" dirty="0"/>
              <a:t>Cellule proliferanti</a:t>
            </a:r>
          </a:p>
          <a:p>
            <a:endParaRPr lang="it-IT" sz="2000" dirty="0"/>
          </a:p>
          <a:p>
            <a:r>
              <a:rPr lang="it-IT" sz="2000" dirty="0"/>
              <a:t>2. Fattori di crescita</a:t>
            </a:r>
          </a:p>
          <a:p>
            <a:r>
              <a:rPr lang="it-IT" sz="2000" dirty="0"/>
              <a:t>	 a. Secrezione, azione, trasduzione del segnale, esecuzione del programma trascrizionale</a:t>
            </a:r>
          </a:p>
          <a:p>
            <a:r>
              <a:rPr lang="it-IT" sz="2000" dirty="0"/>
              <a:t>	</a:t>
            </a:r>
          </a:p>
          <a:p>
            <a:r>
              <a:rPr lang="it-IT" sz="2000" dirty="0"/>
              <a:t>	b. Endotelio</a:t>
            </a:r>
          </a:p>
          <a:p>
            <a:r>
              <a:rPr lang="it-IT" sz="2000" dirty="0"/>
              <a:t>		Angiogenesi</a:t>
            </a:r>
          </a:p>
          <a:p>
            <a:endParaRPr lang="it-IT" sz="2000" dirty="0"/>
          </a:p>
          <a:p>
            <a:r>
              <a:rPr lang="it-IT" sz="2000" dirty="0"/>
              <a:t>	c. Immunità</a:t>
            </a:r>
          </a:p>
          <a:p>
            <a:r>
              <a:rPr lang="it-IT" sz="2000" dirty="0"/>
              <a:t>		Infiammazione</a:t>
            </a:r>
          </a:p>
          <a:p>
            <a:endParaRPr lang="it-IT" sz="2000" dirty="0"/>
          </a:p>
          <a:p>
            <a:r>
              <a:rPr lang="it-IT" sz="2000" dirty="0"/>
              <a:t>	d. Fibroblasti, cheratinociti, </a:t>
            </a:r>
          </a:p>
          <a:p>
            <a:r>
              <a:rPr lang="it-IT" sz="2000" dirty="0"/>
              <a:t>		</a:t>
            </a:r>
            <a:r>
              <a:rPr lang="it-IT" sz="2000" b="1" dirty="0">
                <a:solidFill>
                  <a:srgbClr val="0070C0"/>
                </a:solidFill>
              </a:rPr>
              <a:t>Tessuto di granulazione</a:t>
            </a:r>
          </a:p>
          <a:p>
            <a:endParaRPr lang="it-IT" dirty="0"/>
          </a:p>
          <a:p>
            <a:r>
              <a:rPr lang="it-IT" sz="2000" dirty="0"/>
              <a:t>3. Digestione enzimatica, rimodellamento e secrezione della matrice extracellulare</a:t>
            </a:r>
          </a:p>
          <a:p>
            <a:endParaRPr lang="it-IT" dirty="0"/>
          </a:p>
        </p:txBody>
      </p:sp>
    </p:spTree>
    <p:extLst>
      <p:ext uri="{BB962C8B-B14F-4D97-AF65-F5344CB8AC3E}">
        <p14:creationId xmlns:p14="http://schemas.microsoft.com/office/powerpoint/2010/main" val="43541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E3E66-C5FB-AEDB-B6B9-3C995C0F60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3BEC0C-39E4-DC60-A9E8-E9C68A0FA8FD}"/>
              </a:ext>
            </a:extLst>
          </p:cNvPr>
          <p:cNvSpPr txBox="1"/>
          <p:nvPr/>
        </p:nvSpPr>
        <p:spPr>
          <a:xfrm>
            <a:off x="428625" y="1019004"/>
            <a:ext cx="10331190" cy="3046988"/>
          </a:xfrm>
          <a:prstGeom prst="rect">
            <a:avLst/>
          </a:prstGeom>
          <a:noFill/>
        </p:spPr>
        <p:txBody>
          <a:bodyPr wrap="square">
            <a:spAutoFit/>
          </a:bodyPr>
          <a:lstStyle/>
          <a:p>
            <a:pPr algn="l">
              <a:buNone/>
            </a:pPr>
            <a:r>
              <a:rPr lang="it-IT" sz="2400" b="0" i="0" dirty="0">
                <a:effectLst/>
                <a:latin typeface="fkGrotesk"/>
              </a:rPr>
              <a:t>Caratteristiche del </a:t>
            </a:r>
            <a:r>
              <a:rPr lang="it-IT" sz="2400" b="1" i="0" dirty="0">
                <a:effectLst/>
                <a:latin typeface="fkGrotesk"/>
              </a:rPr>
              <a:t>tessuto di granulazione</a:t>
            </a:r>
          </a:p>
          <a:p>
            <a:pPr algn="l">
              <a:buNone/>
            </a:pPr>
            <a:r>
              <a:rPr lang="it-IT" sz="2400" b="0" i="0" dirty="0">
                <a:effectLst/>
                <a:latin typeface="fkGroteskNeue"/>
              </a:rPr>
              <a:t>Tessuto connettivo rossastro che si forma sulla superficie della ferita, ricco di:</a:t>
            </a:r>
          </a:p>
          <a:p>
            <a:pPr marL="285750" indent="-285750" algn="l">
              <a:buFont typeface="Arial" panose="020B0604020202020204" pitchFamily="34" charset="0"/>
              <a:buChar char="•"/>
            </a:pPr>
            <a:r>
              <a:rPr lang="it-IT" sz="2400" b="1" i="0" dirty="0">
                <a:effectLst/>
                <a:latin typeface="fkGroteskNeue"/>
              </a:rPr>
              <a:t>Fibroblasti</a:t>
            </a:r>
            <a:r>
              <a:rPr lang="it-IT" sz="2400" b="0" i="0" dirty="0">
                <a:effectLst/>
                <a:latin typeface="fkGroteskNeue"/>
              </a:rPr>
              <a:t> e </a:t>
            </a:r>
            <a:r>
              <a:rPr lang="it-IT" sz="2400" b="1" i="0" dirty="0">
                <a:effectLst/>
                <a:latin typeface="fkGroteskNeue"/>
              </a:rPr>
              <a:t>cheratinociti</a:t>
            </a:r>
            <a:r>
              <a:rPr lang="it-IT" sz="2400" b="0" i="0" dirty="0">
                <a:effectLst/>
                <a:latin typeface="fkGroteskNeue"/>
              </a:rPr>
              <a:t> proliferanti.</a:t>
            </a:r>
          </a:p>
          <a:p>
            <a:pPr marL="285750" indent="-285750" algn="l">
              <a:buFont typeface="Arial" panose="020B0604020202020204" pitchFamily="34" charset="0"/>
              <a:buChar char="•"/>
            </a:pPr>
            <a:r>
              <a:rPr lang="it-IT" sz="2400" b="0" i="0" dirty="0">
                <a:effectLst/>
                <a:latin typeface="fkGroteskNeue"/>
              </a:rPr>
              <a:t>Cellule </a:t>
            </a:r>
            <a:r>
              <a:rPr lang="it-IT" sz="2400" b="1" i="0" dirty="0">
                <a:effectLst/>
                <a:latin typeface="fkGroteskNeue"/>
              </a:rPr>
              <a:t>endoteliali</a:t>
            </a:r>
            <a:r>
              <a:rPr lang="it-IT" sz="2400" b="0" i="0" dirty="0">
                <a:effectLst/>
                <a:latin typeface="fkGroteskNeue"/>
              </a:rPr>
              <a:t> che formano capillari immaturi a pareti sottili.</a:t>
            </a:r>
          </a:p>
          <a:p>
            <a:pPr marL="285750" indent="-285750" algn="l">
              <a:buFont typeface="Arial" panose="020B0604020202020204" pitchFamily="34" charset="0"/>
              <a:buChar char="•"/>
            </a:pPr>
            <a:r>
              <a:rPr lang="it-IT" sz="2400" b="0" i="0" dirty="0">
                <a:effectLst/>
                <a:latin typeface="fkGroteskNeue"/>
              </a:rPr>
              <a:t>Infiltrato </a:t>
            </a:r>
            <a:r>
              <a:rPr lang="it-IT" sz="2400" b="1" i="0" dirty="0">
                <a:effectLst/>
                <a:latin typeface="fkGroteskNeue"/>
              </a:rPr>
              <a:t>infiammatorio </a:t>
            </a:r>
            <a:r>
              <a:rPr lang="it-IT" sz="2400" b="0" i="0" dirty="0">
                <a:effectLst/>
                <a:latin typeface="fkGroteskNeue"/>
              </a:rPr>
              <a:t>residuo nell’ECM iniziale.</a:t>
            </a:r>
          </a:p>
          <a:p>
            <a:pPr algn="l">
              <a:buNone/>
            </a:pPr>
            <a:r>
              <a:rPr lang="it-IT" sz="2400" b="0" i="0" dirty="0">
                <a:effectLst/>
                <a:latin typeface="fkGroteskNeue"/>
              </a:rPr>
              <a:t>L’angiogenesi genera nuovi vasi da quelli esistenti, fornendo ossigeno e nutrienti essenziali per supportare l’ambiente di guarigione. Questa fase riempie il gap tissutale lesionato.</a:t>
            </a:r>
          </a:p>
        </p:txBody>
      </p:sp>
      <p:sp>
        <p:nvSpPr>
          <p:cNvPr id="2" name="TextBox 1">
            <a:extLst>
              <a:ext uri="{FF2B5EF4-FFF2-40B4-BE49-F238E27FC236}">
                <a16:creationId xmlns:a16="http://schemas.microsoft.com/office/drawing/2014/main" id="{19F78DAF-8DD8-7BC8-50AD-AA5A060E9B88}"/>
              </a:ext>
            </a:extLst>
          </p:cNvPr>
          <p:cNvSpPr txBox="1"/>
          <p:nvPr/>
        </p:nvSpPr>
        <p:spPr>
          <a:xfrm>
            <a:off x="428625" y="457200"/>
            <a:ext cx="3719801" cy="461665"/>
          </a:xfrm>
          <a:prstGeom prst="rect">
            <a:avLst/>
          </a:prstGeom>
          <a:noFill/>
        </p:spPr>
        <p:txBody>
          <a:bodyPr wrap="none" rtlCol="0">
            <a:spAutoFit/>
          </a:bodyPr>
          <a:lstStyle/>
          <a:p>
            <a:r>
              <a:rPr lang="it-IT" sz="2400" b="1" dirty="0">
                <a:solidFill>
                  <a:srgbClr val="0070C0"/>
                </a:solidFill>
              </a:rPr>
              <a:t>2.d. Tessuto di granulazione</a:t>
            </a:r>
          </a:p>
        </p:txBody>
      </p:sp>
      <p:sp>
        <p:nvSpPr>
          <p:cNvPr id="4" name="TextBox 3">
            <a:extLst>
              <a:ext uri="{FF2B5EF4-FFF2-40B4-BE49-F238E27FC236}">
                <a16:creationId xmlns:a16="http://schemas.microsoft.com/office/drawing/2014/main" id="{513433AA-4DD2-0F12-A467-E0AB9E1F85F8}"/>
              </a:ext>
            </a:extLst>
          </p:cNvPr>
          <p:cNvSpPr txBox="1"/>
          <p:nvPr/>
        </p:nvSpPr>
        <p:spPr>
          <a:xfrm>
            <a:off x="428625" y="4302115"/>
            <a:ext cx="10991850" cy="2554545"/>
          </a:xfrm>
          <a:prstGeom prst="rect">
            <a:avLst/>
          </a:prstGeom>
          <a:noFill/>
        </p:spPr>
        <p:txBody>
          <a:bodyPr wrap="square">
            <a:spAutoFit/>
          </a:bodyPr>
          <a:lstStyle/>
          <a:p>
            <a:pPr algn="l">
              <a:buNone/>
            </a:pPr>
            <a:r>
              <a:rPr lang="it-IT" sz="2000" b="0" i="0" dirty="0">
                <a:effectLst/>
                <a:latin typeface="fkGroteskNeue"/>
              </a:rPr>
              <a:t>I </a:t>
            </a:r>
            <a:r>
              <a:rPr lang="it-IT" sz="2000" b="1" i="0" dirty="0">
                <a:effectLst/>
                <a:latin typeface="fkGroteskNeue"/>
              </a:rPr>
              <a:t>cheratinociti</a:t>
            </a:r>
            <a:r>
              <a:rPr lang="it-IT" sz="2000" b="0" i="0" dirty="0">
                <a:effectLst/>
                <a:latin typeface="fkGroteskNeue"/>
              </a:rPr>
              <a:t> sono essenziali per la riparazione cutanea: </a:t>
            </a:r>
          </a:p>
          <a:p>
            <a:pPr marL="342900" indent="-342900" algn="l">
              <a:buFont typeface="Arial" panose="020B0604020202020204" pitchFamily="34" charset="0"/>
              <a:buChar char="•"/>
            </a:pPr>
            <a:r>
              <a:rPr lang="it-IT" sz="2000" b="0" i="0" dirty="0">
                <a:effectLst/>
                <a:latin typeface="fkGroteskNeue"/>
              </a:rPr>
              <a:t>proliferano nello strato basale dell’epidermide, migrano e si differenziano verso la superficie, eseguendo la </a:t>
            </a:r>
            <a:r>
              <a:rPr lang="it-IT" sz="2000" b="0" i="0" dirty="0" err="1">
                <a:effectLst/>
                <a:latin typeface="fkGroteskNeue"/>
              </a:rPr>
              <a:t>ri-epitelizzazione</a:t>
            </a:r>
            <a:r>
              <a:rPr lang="it-IT" sz="2000" b="0" i="0" dirty="0">
                <a:effectLst/>
                <a:latin typeface="fkGroteskNeue"/>
              </a:rPr>
              <a:t> stimolata da citochine e fattori di crescita (EGF, TGF-α, KGF prodotti da cheratinociti e fibroblasti). </a:t>
            </a:r>
            <a:endParaRPr lang="it-IT" sz="2000" dirty="0">
              <a:latin typeface="fkGroteskNeue"/>
            </a:endParaRPr>
          </a:p>
          <a:p>
            <a:pPr marL="342900" indent="-342900" algn="l">
              <a:buFont typeface="Arial" panose="020B0604020202020204" pitchFamily="34" charset="0"/>
              <a:buChar char="•"/>
            </a:pPr>
            <a:r>
              <a:rPr lang="it-IT" sz="2000" b="0" i="0" dirty="0">
                <a:effectLst/>
                <a:latin typeface="fkGroteskNeue"/>
              </a:rPr>
              <a:t>Durante la migrazione, i cheratinociti cambiano morfologia, producendo cheratina, citochine, fattori di crescita, interleuchine e proteine del complemento. In modo </a:t>
            </a:r>
            <a:r>
              <a:rPr lang="it-IT" sz="2000" b="0" i="0" dirty="0" err="1">
                <a:effectLst/>
                <a:latin typeface="fkGroteskNeue"/>
              </a:rPr>
              <a:t>autocrino</a:t>
            </a:r>
            <a:r>
              <a:rPr lang="it-IT" sz="2000" b="0" i="0" dirty="0">
                <a:effectLst/>
                <a:latin typeface="fkGroteskNeue"/>
              </a:rPr>
              <a:t> e paracrino, attivano altri cheratinociti e stimolano fibroblasti vicini.</a:t>
            </a:r>
          </a:p>
          <a:p>
            <a:pPr algn="l">
              <a:buNone/>
            </a:pPr>
            <a:endParaRPr lang="it-IT" sz="2000" b="0" i="0" dirty="0">
              <a:effectLst/>
              <a:latin typeface="fkGrotesk"/>
            </a:endParaRPr>
          </a:p>
        </p:txBody>
      </p:sp>
    </p:spTree>
    <p:extLst>
      <p:ext uri="{BB962C8B-B14F-4D97-AF65-F5344CB8AC3E}">
        <p14:creationId xmlns:p14="http://schemas.microsoft.com/office/powerpoint/2010/main" val="222836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9096-14B0-8E36-DA1D-9BC76C2C96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0A1545-4545-A3A2-299E-FCDF0660592F}"/>
              </a:ext>
            </a:extLst>
          </p:cNvPr>
          <p:cNvSpPr txBox="1"/>
          <p:nvPr/>
        </p:nvSpPr>
        <p:spPr>
          <a:xfrm>
            <a:off x="420460" y="509802"/>
            <a:ext cx="11133365" cy="4401205"/>
          </a:xfrm>
          <a:prstGeom prst="rect">
            <a:avLst/>
          </a:prstGeom>
          <a:noFill/>
        </p:spPr>
        <p:txBody>
          <a:bodyPr wrap="square">
            <a:spAutoFit/>
          </a:bodyPr>
          <a:lstStyle/>
          <a:p>
            <a:pPr algn="l">
              <a:buNone/>
            </a:pPr>
            <a:r>
              <a:rPr lang="it-IT" sz="2000" b="0" i="0" dirty="0">
                <a:effectLst/>
                <a:latin typeface="fkGroteskNeue"/>
              </a:rPr>
              <a:t>Il tessuto di granulazione è un tessuto morbido altamente vascolarizzato (capillari che sanguinano facilmente) che si forma tra 3-7 giorni dalla lesione </a:t>
            </a:r>
          </a:p>
          <a:p>
            <a:pPr algn="l">
              <a:buNone/>
            </a:pPr>
            <a:endParaRPr lang="it-IT" sz="2000" dirty="0">
              <a:latin typeface="fkGroteskNeue"/>
            </a:endParaRPr>
          </a:p>
          <a:p>
            <a:pPr algn="l">
              <a:buNone/>
            </a:pPr>
            <a:r>
              <a:rPr lang="it-IT" sz="2000" b="0" i="0" dirty="0">
                <a:effectLst/>
                <a:latin typeface="fkGroteskNeue"/>
              </a:rPr>
              <a:t>Si forma per proliferazione di:</a:t>
            </a:r>
          </a:p>
          <a:p>
            <a:pPr marL="342900" indent="-342900" algn="l">
              <a:buFont typeface="Arial" panose="020B0604020202020204" pitchFamily="34" charset="0"/>
              <a:buChar char="•"/>
            </a:pPr>
            <a:r>
              <a:rPr lang="it-IT" sz="2000" b="1" i="0" dirty="0">
                <a:effectLst/>
                <a:latin typeface="fkGroteskNeue"/>
              </a:rPr>
              <a:t>Fibroblasti e </a:t>
            </a:r>
            <a:r>
              <a:rPr lang="it-IT" sz="2000" b="1" i="0" dirty="0" err="1">
                <a:effectLst/>
                <a:latin typeface="fkGroteskNeue"/>
              </a:rPr>
              <a:t>miofibroblasti</a:t>
            </a:r>
            <a:r>
              <a:rPr lang="it-IT" sz="2000" b="1" i="0" dirty="0">
                <a:effectLst/>
                <a:latin typeface="fkGroteskNeue"/>
              </a:rPr>
              <a:t> </a:t>
            </a:r>
            <a:r>
              <a:rPr lang="it-IT" sz="2000" b="0" i="0" dirty="0">
                <a:effectLst/>
                <a:latin typeface="fkGroteskNeue"/>
              </a:rPr>
              <a:t>(sintesi di delicati fibrille di collagene).</a:t>
            </a:r>
          </a:p>
          <a:p>
            <a:pPr marL="342900" indent="-342900" algn="l">
              <a:buFont typeface="Arial" panose="020B0604020202020204" pitchFamily="34" charset="0"/>
              <a:buChar char="•"/>
            </a:pPr>
            <a:r>
              <a:rPr lang="it-IT" sz="2000" b="1" i="0" dirty="0">
                <a:effectLst/>
                <a:latin typeface="fkGroteskNeue"/>
              </a:rPr>
              <a:t>Macrofagi </a:t>
            </a:r>
            <a:r>
              <a:rPr lang="it-IT" sz="2000" b="0" i="0" dirty="0">
                <a:effectLst/>
                <a:latin typeface="fkGroteskNeue"/>
              </a:rPr>
              <a:t>(rimozione detriti e produzione fattori di crescita).</a:t>
            </a:r>
          </a:p>
          <a:p>
            <a:pPr marL="342900" indent="-342900" algn="l">
              <a:buFont typeface="Arial" panose="020B0604020202020204" pitchFamily="34" charset="0"/>
              <a:buChar char="•"/>
            </a:pPr>
            <a:r>
              <a:rPr lang="it-IT" sz="2000" b="1" i="0" dirty="0">
                <a:effectLst/>
                <a:latin typeface="fkGroteskNeue"/>
              </a:rPr>
              <a:t>Cellule endoteliali vascolari </a:t>
            </a:r>
            <a:r>
              <a:rPr lang="it-IT" sz="2000" b="0" i="0" dirty="0">
                <a:effectLst/>
                <a:latin typeface="fkGroteskNeue"/>
              </a:rPr>
              <a:t>(angiogenesi da vasi adiacenti).</a:t>
            </a:r>
          </a:p>
          <a:p>
            <a:pPr algn="l">
              <a:buNone/>
            </a:pPr>
            <a:endParaRPr lang="it-IT" sz="2000" b="0" i="0" dirty="0">
              <a:effectLst/>
              <a:latin typeface="fkGroteskNeue"/>
            </a:endParaRPr>
          </a:p>
          <a:p>
            <a:pPr algn="l">
              <a:buNone/>
            </a:pPr>
            <a:r>
              <a:rPr lang="it-IT" sz="2000" b="0" i="0" dirty="0">
                <a:effectLst/>
                <a:latin typeface="fkGroteskNeue"/>
              </a:rPr>
              <a:t>Se la lesione è profonda, i fibroblasti proliferano intensamente, portando alla maturazione in tessuto fibroso (</a:t>
            </a:r>
            <a:r>
              <a:rPr lang="it-IT" sz="2000" b="0" i="0" dirty="0" err="1">
                <a:effectLst/>
                <a:latin typeface="fkGroteskNeue"/>
              </a:rPr>
              <a:t>cicatricizzazione</a:t>
            </a:r>
            <a:r>
              <a:rPr lang="it-IT" sz="2000" b="0" i="0" dirty="0">
                <a:effectLst/>
                <a:latin typeface="fkGroteskNeue"/>
              </a:rPr>
              <a:t>).​</a:t>
            </a:r>
          </a:p>
          <a:p>
            <a:pPr algn="l">
              <a:buNone/>
            </a:pPr>
            <a:endParaRPr lang="it-IT" sz="2000" b="0" i="0" dirty="0">
              <a:effectLst/>
              <a:latin typeface="fkGrotesk"/>
            </a:endParaRPr>
          </a:p>
          <a:p>
            <a:pPr marL="342900" indent="-342900" algn="l">
              <a:buFont typeface="Arial" panose="020B0604020202020204" pitchFamily="34" charset="0"/>
              <a:buChar char="•"/>
            </a:pPr>
            <a:r>
              <a:rPr lang="it-IT" sz="2000" b="1" i="0" dirty="0">
                <a:effectLst/>
                <a:latin typeface="fkGroteskNeue"/>
              </a:rPr>
              <a:t>Sano</a:t>
            </a:r>
            <a:r>
              <a:rPr lang="it-IT" sz="2000" b="0" i="0" dirty="0">
                <a:effectLst/>
                <a:latin typeface="fkGroteskNeue"/>
              </a:rPr>
              <a:t>: aspetto rosa-rosso, morbido al tatto, umido, non dolente.</a:t>
            </a:r>
          </a:p>
          <a:p>
            <a:pPr marL="342900" indent="-342900" algn="l">
              <a:buFont typeface="Arial" panose="020B0604020202020204" pitchFamily="34" charset="0"/>
              <a:buChar char="•"/>
            </a:pPr>
            <a:r>
              <a:rPr lang="it-IT" sz="2000" b="1" i="0" dirty="0">
                <a:effectLst/>
                <a:latin typeface="fkGroteskNeue"/>
              </a:rPr>
              <a:t>Patologico</a:t>
            </a:r>
            <a:r>
              <a:rPr lang="it-IT" sz="2000" b="0" i="0" dirty="0">
                <a:effectLst/>
                <a:latin typeface="fkGroteskNeue"/>
              </a:rPr>
              <a:t>: rosso scuro, dolente, sanguina facilmente, ricoperto da tessuto fibroso bianco/giallo </a:t>
            </a:r>
            <a:r>
              <a:rPr lang="it-IT" sz="2000" b="0" i="0" dirty="0" err="1">
                <a:effectLst/>
                <a:latin typeface="fkGroteskNeue"/>
              </a:rPr>
              <a:t>avascolare</a:t>
            </a:r>
            <a:r>
              <a:rPr lang="it-IT" sz="2000" b="0" i="0" dirty="0">
                <a:effectLst/>
                <a:latin typeface="fkGroteskNeue"/>
              </a:rPr>
              <a:t> che ostacola la guarigione.</a:t>
            </a:r>
          </a:p>
        </p:txBody>
      </p:sp>
    </p:spTree>
    <p:extLst>
      <p:ext uri="{BB962C8B-B14F-4D97-AF65-F5344CB8AC3E}">
        <p14:creationId xmlns:p14="http://schemas.microsoft.com/office/powerpoint/2010/main" val="69120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4542</Words>
  <Application>Microsoft Office PowerPoint</Application>
  <PresentationFormat>Widescreen</PresentationFormat>
  <Paragraphs>403</Paragraphs>
  <Slides>41</Slides>
  <Notes>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fkGrotesk</vt:lpstr>
      <vt:lpstr>fkGroteskNeue</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Pulmonary fibrosis (stained for collagen)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Tommasini</dc:creator>
  <cp:lastModifiedBy>TOMMASINI ALBERTO</cp:lastModifiedBy>
  <cp:revision>101</cp:revision>
  <dcterms:created xsi:type="dcterms:W3CDTF">2021-01-24T09:29:02Z</dcterms:created>
  <dcterms:modified xsi:type="dcterms:W3CDTF">2026-03-07T09:20:30Z</dcterms:modified>
</cp:coreProperties>
</file>