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8" r:id="rId3"/>
    <p:sldId id="263" r:id="rId4"/>
    <p:sldId id="265" r:id="rId5"/>
    <p:sldId id="264" r:id="rId6"/>
    <p:sldId id="266" r:id="rId7"/>
    <p:sldId id="267" r:id="rId8"/>
    <p:sldId id="269" r:id="rId9"/>
    <p:sldId id="270" r:id="rId10"/>
    <p:sldId id="271" r:id="rId11"/>
    <p:sldId id="272" r:id="rId12"/>
    <p:sldId id="273" r:id="rId13"/>
    <p:sldId id="274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55D4B6-1CFB-0647-A506-2D4490482801}" v="1636" dt="2026-03-09T15:31:50.023"/>
    <p1510:client id="{0CEDB2E2-AF23-C558-3853-693E0DC0A741}" v="376" dt="2026-03-09T15:28:17.365"/>
    <p1510:client id="{13BC7DFB-B030-8601-AAE5-9F1F27E588A9}" v="110" dt="2026-03-09T15:06:16.404"/>
    <p1510:client id="{1530F362-7363-0719-6135-74126D11CFB0}" v="85" dt="2026-03-09T15:41:24.889"/>
    <p1510:client id="{334210A6-5C02-2629-B53E-4CBCC469974C}" v="6" dt="2026-03-09T22:52:47.027"/>
    <p1510:client id="{4D6A849E-9187-F718-5B2E-D205595FE1F6}" v="79" dt="2026-03-09T20:32:52.823"/>
    <p1510:client id="{ABE5D2A7-7962-44FD-7246-664777CA0359}" v="116" dt="2026-03-09T17:22:09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GB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it-GB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it-GB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GB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3/9/2026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GB"/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it-GB"/>
          </a:p>
        </p:txBody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it-GB"/>
          </a:p>
        </p:txBody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GB"/>
          </a:p>
        </p:txBody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3/9/2026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it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DA1CDB-0597-9579-C277-69E83E3DB8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GB" sz="5000"/>
              <a:t>LOCALIZATION: levels, cultural adaptations and web usability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6A869A8-A47E-4380-7513-F6A5DAB25E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GB"/>
              <a:t>Alice Trussardi, Chiara Paradisi, Sofia Maran</a:t>
            </a:r>
          </a:p>
        </p:txBody>
      </p:sp>
    </p:spTree>
    <p:extLst>
      <p:ext uri="{BB962C8B-B14F-4D97-AF65-F5344CB8AC3E}">
        <p14:creationId xmlns:p14="http://schemas.microsoft.com/office/powerpoint/2010/main" val="1028473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14092A-9EEA-54BF-EFDC-8C470CF0B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800" y="642594"/>
            <a:ext cx="10185400" cy="1371600"/>
          </a:xfrm>
        </p:spPr>
        <p:txBody>
          <a:bodyPr/>
          <a:lstStyle/>
          <a:p>
            <a:pPr algn="ctr"/>
            <a:r>
              <a:rPr lang="it-IT" sz="3600">
                <a:solidFill>
                  <a:srgbClr val="000000"/>
                </a:solidFill>
                <a:latin typeface="Century Gothic"/>
              </a:rPr>
              <a:t>Website success ➡️ </a:t>
            </a:r>
            <a:r>
              <a:rPr lang="it-IT" sz="3600" err="1">
                <a:solidFill>
                  <a:srgbClr val="000000"/>
                </a:solidFill>
                <a:latin typeface="Century Gothic"/>
              </a:rPr>
              <a:t>measured</a:t>
            </a:r>
            <a:r>
              <a:rPr lang="it-IT" sz="3600">
                <a:solidFill>
                  <a:srgbClr val="000000"/>
                </a:solidFill>
                <a:latin typeface="Century Gothic"/>
              </a:rPr>
              <a:t> by </a:t>
            </a:r>
            <a:r>
              <a:rPr lang="it-IT" sz="3600" err="1">
                <a:solidFill>
                  <a:srgbClr val="000000"/>
                </a:solidFill>
                <a:latin typeface="Century Gothic"/>
              </a:rPr>
              <a:t>its</a:t>
            </a:r>
            <a:r>
              <a:rPr lang="it-IT" sz="3600">
                <a:solidFill>
                  <a:srgbClr val="000000"/>
                </a:solidFill>
                <a:latin typeface="Century Gothic"/>
              </a:rPr>
              <a:t> «</a:t>
            </a:r>
            <a:r>
              <a:rPr lang="it-IT" sz="3600" b="1" i="1" err="1">
                <a:solidFill>
                  <a:srgbClr val="000000"/>
                </a:solidFill>
                <a:latin typeface="Century Gothic"/>
              </a:rPr>
              <a:t>stickiness</a:t>
            </a:r>
            <a:r>
              <a:rPr lang="it-IT" sz="3600">
                <a:solidFill>
                  <a:srgbClr val="000000"/>
                </a:solidFill>
                <a:latin typeface="Century Gothic"/>
              </a:rPr>
              <a:t>»</a:t>
            </a:r>
            <a:endParaRPr lang="it-IT">
              <a:latin typeface="Century Gothic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02A9CC-2245-DACD-F951-C220EFFE0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it-IT" sz="2800">
              <a:latin typeface="Aptos"/>
            </a:endParaRPr>
          </a:p>
          <a:p>
            <a:pPr marL="0" indent="0" algn="ctr">
              <a:buNone/>
            </a:pPr>
            <a:r>
              <a:rPr lang="en-GB" sz="2800">
                <a:latin typeface="Century Gothic"/>
              </a:rPr>
              <a:t>«</a:t>
            </a:r>
            <a:r>
              <a:rPr lang="en-GB" sz="2800" b="1" i="1">
                <a:latin typeface="Century Gothic"/>
              </a:rPr>
              <a:t>Stickiness</a:t>
            </a:r>
            <a:r>
              <a:rPr lang="en-GB" sz="2800">
                <a:latin typeface="Century Gothic"/>
              </a:rPr>
              <a:t>» = </a:t>
            </a:r>
            <a:r>
              <a:rPr lang="en-GB" sz="2800" i="1">
                <a:latin typeface="Century Gothic"/>
              </a:rPr>
              <a:t>«[…] the ability to attract new and repeat visitors and keep them on site.»</a:t>
            </a:r>
            <a:endParaRPr lang="en-GB">
              <a:latin typeface="Century Gothic"/>
            </a:endParaRPr>
          </a:p>
          <a:p>
            <a:pPr marL="0" indent="0">
              <a:buClr>
                <a:srgbClr val="262626"/>
              </a:buClr>
              <a:buNone/>
            </a:pPr>
            <a:endParaRPr lang="en-GB" sz="2800" dirty="0">
              <a:latin typeface="Century Gothic"/>
              <a:cs typeface="Arial"/>
            </a:endParaRPr>
          </a:p>
          <a:p>
            <a:pPr marL="0" indent="0" algn="r">
              <a:buClr>
                <a:srgbClr val="262626"/>
              </a:buClr>
              <a:buNone/>
            </a:pPr>
            <a:br>
              <a:rPr lang="en-US" dirty="0"/>
            </a:br>
            <a:r>
              <a:rPr lang="it-IT" sz="2400">
                <a:latin typeface="Century Gothic"/>
              </a:rPr>
              <a:t>(LISA 2004:35)</a:t>
            </a:r>
          </a:p>
          <a:p>
            <a:pPr>
              <a:buClr>
                <a:srgbClr val="262626"/>
              </a:buClr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0946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E2D689-A216-5C05-0CE8-B9329278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54967"/>
            <a:ext cx="10058400" cy="52800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it-IT" sz="2800">
                <a:latin typeface="Century Gothic"/>
              </a:rPr>
              <a:t>Users </a:t>
            </a:r>
            <a:r>
              <a:rPr lang="it-IT" sz="2800" err="1">
                <a:latin typeface="Century Gothic"/>
              </a:rPr>
              <a:t>normally</a:t>
            </a:r>
            <a:r>
              <a:rPr lang="it-IT" sz="2800">
                <a:latin typeface="Century Gothic"/>
              </a:rPr>
              <a:t> </a:t>
            </a:r>
            <a:r>
              <a:rPr lang="it-IT" sz="2800" err="1">
                <a:latin typeface="Century Gothic"/>
              </a:rPr>
              <a:t>leave</a:t>
            </a:r>
            <a:r>
              <a:rPr lang="it-IT" sz="2800">
                <a:latin typeface="Century Gothic"/>
              </a:rPr>
              <a:t> a web page or websites </a:t>
            </a:r>
            <a:r>
              <a:rPr lang="it-IT" sz="2800" err="1">
                <a:latin typeface="Century Gothic"/>
              </a:rPr>
              <a:t>if</a:t>
            </a:r>
            <a:r>
              <a:rPr lang="it-IT" sz="2800">
                <a:latin typeface="Century Gothic"/>
              </a:rPr>
              <a:t> some </a:t>
            </a:r>
            <a:r>
              <a:rPr lang="it-IT" sz="2800" err="1">
                <a:latin typeface="Century Gothic"/>
              </a:rPr>
              <a:t>elements</a:t>
            </a:r>
            <a:r>
              <a:rPr lang="it-IT" sz="2800">
                <a:latin typeface="Century Gothic"/>
              </a:rPr>
              <a:t> (texts, design, interaction…) are </a:t>
            </a:r>
            <a:r>
              <a:rPr lang="it-IT" sz="2800" err="1">
                <a:latin typeface="Century Gothic"/>
              </a:rPr>
              <a:t>too</a:t>
            </a:r>
            <a:r>
              <a:rPr lang="it-IT" sz="2800">
                <a:latin typeface="Century Gothic"/>
              </a:rPr>
              <a:t> </a:t>
            </a:r>
            <a:r>
              <a:rPr lang="it-IT" sz="2800" err="1">
                <a:latin typeface="Century Gothic"/>
              </a:rPr>
              <a:t>complex</a:t>
            </a:r>
            <a:r>
              <a:rPr lang="it-IT" sz="2800">
                <a:latin typeface="Century Gothic"/>
              </a:rPr>
              <a:t> to </a:t>
            </a:r>
            <a:r>
              <a:rPr lang="it-IT" sz="2800" err="1">
                <a:latin typeface="Century Gothic"/>
              </a:rPr>
              <a:t>process</a:t>
            </a:r>
            <a:r>
              <a:rPr lang="it-IT" sz="2800">
                <a:latin typeface="Century Gothic"/>
              </a:rPr>
              <a:t> </a:t>
            </a:r>
            <a:r>
              <a:rPr lang="it-IT" sz="2800" err="1">
                <a:latin typeface="Century Gothic"/>
              </a:rPr>
              <a:t>cognitively</a:t>
            </a:r>
            <a:endParaRPr lang="it-IT">
              <a:latin typeface="Century Gothic"/>
            </a:endParaRPr>
          </a:p>
          <a:p>
            <a:pPr marL="0" indent="0" algn="ctr">
              <a:buClr>
                <a:srgbClr val="262626"/>
              </a:buClr>
              <a:buNone/>
            </a:pPr>
            <a:endParaRPr lang="it-IT" sz="2800" i="1">
              <a:latin typeface="Century Gothic"/>
            </a:endParaRPr>
          </a:p>
          <a:p>
            <a:pPr marL="0" indent="0" algn="ctr">
              <a:buNone/>
            </a:pPr>
            <a:r>
              <a:rPr lang="it-IT" sz="2800" i="1" err="1">
                <a:latin typeface="Century Gothic"/>
              </a:rPr>
              <a:t>Therefore</a:t>
            </a:r>
            <a:r>
              <a:rPr lang="it-IT" sz="2800" i="1">
                <a:latin typeface="Century Gothic"/>
              </a:rPr>
              <a:t>…</a:t>
            </a:r>
            <a:endParaRPr lang="it-IT">
              <a:latin typeface="Century Gothic"/>
            </a:endParaRPr>
          </a:p>
          <a:p>
            <a:pPr marL="0" indent="0" algn="ctr">
              <a:buClr>
                <a:srgbClr val="262626"/>
              </a:buClr>
              <a:buNone/>
            </a:pPr>
            <a:endParaRPr lang="it-IT" sz="2800" b="1">
              <a:latin typeface="Century Gothic"/>
            </a:endParaRPr>
          </a:p>
          <a:p>
            <a:pPr marL="0" indent="0" algn="ctr">
              <a:buNone/>
            </a:pPr>
            <a:r>
              <a:rPr lang="it-IT" sz="2800" b="1" err="1">
                <a:latin typeface="Century Gothic"/>
              </a:rPr>
              <a:t>Localized</a:t>
            </a:r>
            <a:r>
              <a:rPr lang="it-IT" sz="2800" b="1">
                <a:latin typeface="Century Gothic"/>
              </a:rPr>
              <a:t> </a:t>
            </a:r>
            <a:r>
              <a:rPr lang="it-IT" sz="2800" b="1" err="1">
                <a:latin typeface="Century Gothic"/>
              </a:rPr>
              <a:t>sites</a:t>
            </a:r>
            <a:r>
              <a:rPr lang="it-IT" sz="2800">
                <a:latin typeface="Century Gothic"/>
              </a:rPr>
              <a:t> </a:t>
            </a:r>
            <a:r>
              <a:rPr lang="it-IT" sz="2800" err="1">
                <a:latin typeface="Century Gothic"/>
              </a:rPr>
              <a:t>should</a:t>
            </a:r>
            <a:r>
              <a:rPr lang="it-IT" sz="2800">
                <a:latin typeface="Century Gothic"/>
              </a:rPr>
              <a:t> be </a:t>
            </a:r>
            <a:r>
              <a:rPr lang="it-IT" sz="2800" err="1">
                <a:latin typeface="Century Gothic"/>
              </a:rPr>
              <a:t>as</a:t>
            </a:r>
            <a:r>
              <a:rPr lang="it-IT" sz="2800">
                <a:latin typeface="Century Gothic"/>
              </a:rPr>
              <a:t> </a:t>
            </a:r>
            <a:r>
              <a:rPr lang="it-IT" sz="2800" b="1">
                <a:latin typeface="Century Gothic"/>
              </a:rPr>
              <a:t>clear</a:t>
            </a:r>
            <a:r>
              <a:rPr lang="it-IT" sz="2800">
                <a:latin typeface="Century Gothic"/>
              </a:rPr>
              <a:t>, </a:t>
            </a:r>
            <a:r>
              <a:rPr lang="it-IT" sz="2800" b="1">
                <a:latin typeface="Century Gothic"/>
              </a:rPr>
              <a:t>concise</a:t>
            </a:r>
            <a:r>
              <a:rPr lang="it-IT" sz="2800">
                <a:latin typeface="Century Gothic"/>
              </a:rPr>
              <a:t> and </a:t>
            </a:r>
            <a:r>
              <a:rPr lang="it-IT" sz="2800" b="1" err="1">
                <a:latin typeface="Century Gothic"/>
              </a:rPr>
              <a:t>efficient</a:t>
            </a:r>
            <a:r>
              <a:rPr lang="it-IT" sz="2800">
                <a:latin typeface="Century Gothic"/>
              </a:rPr>
              <a:t> </a:t>
            </a:r>
            <a:r>
              <a:rPr lang="it-IT" sz="2800" err="1">
                <a:latin typeface="Century Gothic"/>
              </a:rPr>
              <a:t>as</a:t>
            </a:r>
            <a:r>
              <a:rPr lang="it-IT" sz="2800">
                <a:latin typeface="Century Gothic"/>
              </a:rPr>
              <a:t> </a:t>
            </a:r>
            <a:r>
              <a:rPr lang="it-IT" sz="2800" err="1">
                <a:latin typeface="Century Gothic"/>
              </a:rPr>
              <a:t>possible</a:t>
            </a:r>
            <a:endParaRPr lang="it-IT">
              <a:latin typeface="Century Gothic"/>
            </a:endParaRPr>
          </a:p>
          <a:p>
            <a:pPr>
              <a:buClr>
                <a:srgbClr val="262626"/>
              </a:buClr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9344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3A71A3-175D-3893-B20B-D095A85BD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837028"/>
            <a:ext cx="10058400" cy="51980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it-IT" sz="2800" b="1">
              <a:latin typeface="Aptos"/>
            </a:endParaRPr>
          </a:p>
          <a:p>
            <a:pPr marL="0" indent="0" algn="ctr">
              <a:buNone/>
            </a:pPr>
            <a:r>
              <a:rPr lang="it-IT" sz="2800" b="1" err="1">
                <a:latin typeface="Century Gothic"/>
              </a:rPr>
              <a:t>Localizers</a:t>
            </a:r>
            <a:r>
              <a:rPr lang="it-IT" sz="2800" b="1">
                <a:latin typeface="Century Gothic"/>
              </a:rPr>
              <a:t> are </a:t>
            </a:r>
            <a:r>
              <a:rPr lang="it-IT" sz="2800" b="1" err="1">
                <a:latin typeface="Century Gothic"/>
              </a:rPr>
              <a:t>directly</a:t>
            </a:r>
            <a:r>
              <a:rPr lang="it-IT" sz="2800" b="1">
                <a:latin typeface="Century Gothic"/>
              </a:rPr>
              <a:t> </a:t>
            </a:r>
            <a:r>
              <a:rPr lang="it-IT" sz="2800" b="1" err="1">
                <a:latin typeface="Century Gothic"/>
              </a:rPr>
              <a:t>responsible</a:t>
            </a:r>
            <a:r>
              <a:rPr lang="it-IT" sz="2800" b="1">
                <a:latin typeface="Century Gothic"/>
              </a:rPr>
              <a:t> for text production</a:t>
            </a:r>
            <a:endParaRPr lang="it-IT">
              <a:latin typeface="Century Gothic"/>
            </a:endParaRPr>
          </a:p>
          <a:p>
            <a:pPr marL="0" indent="0" algn="ctr">
              <a:buClr>
                <a:srgbClr val="262626"/>
              </a:buClr>
              <a:buNone/>
            </a:pPr>
            <a:endParaRPr lang="it-IT" sz="2800" i="1">
              <a:latin typeface="Century Gothic"/>
            </a:endParaRPr>
          </a:p>
          <a:p>
            <a:pPr marL="0" indent="0" algn="ctr">
              <a:buNone/>
            </a:pPr>
            <a:r>
              <a:rPr lang="it-IT" sz="2800" i="1" err="1">
                <a:latin typeface="Century Gothic"/>
              </a:rPr>
              <a:t>Therefore</a:t>
            </a:r>
            <a:r>
              <a:rPr lang="it-IT" sz="2800" i="1">
                <a:latin typeface="Century Gothic"/>
              </a:rPr>
              <a:t>…</a:t>
            </a:r>
            <a:endParaRPr lang="it-IT">
              <a:latin typeface="Century Gothic"/>
            </a:endParaRPr>
          </a:p>
          <a:p>
            <a:pPr marL="0" indent="0" algn="ctr">
              <a:buClr>
                <a:srgbClr val="262626"/>
              </a:buClr>
              <a:buNone/>
            </a:pPr>
            <a:endParaRPr lang="it-IT" sz="2800">
              <a:latin typeface="Century Gothic"/>
            </a:endParaRPr>
          </a:p>
          <a:p>
            <a:pPr marL="0" indent="0" algn="ctr">
              <a:buNone/>
            </a:pPr>
            <a:r>
              <a:rPr lang="it-IT" sz="2800">
                <a:latin typeface="Century Gothic"/>
              </a:rPr>
              <a:t>Sound knowledge of writing styles for on-screen reading ➡️ part of «</a:t>
            </a:r>
            <a:r>
              <a:rPr lang="it-IT" sz="2800" b="1" err="1">
                <a:latin typeface="Century Gothic"/>
              </a:rPr>
              <a:t>professional</a:t>
            </a:r>
            <a:r>
              <a:rPr lang="it-IT" sz="2800" b="1">
                <a:latin typeface="Century Gothic"/>
              </a:rPr>
              <a:t> </a:t>
            </a:r>
            <a:r>
              <a:rPr lang="it-IT" sz="2800" b="1" err="1">
                <a:latin typeface="Century Gothic"/>
              </a:rPr>
              <a:t>localization</a:t>
            </a:r>
            <a:r>
              <a:rPr lang="it-IT" sz="2800" b="1">
                <a:latin typeface="Century Gothic"/>
              </a:rPr>
              <a:t> competence</a:t>
            </a:r>
            <a:r>
              <a:rPr lang="it-IT" sz="2800">
                <a:latin typeface="Century Gothic"/>
              </a:rPr>
              <a:t>»</a:t>
            </a:r>
            <a:endParaRPr lang="it-IT">
              <a:latin typeface="Century Gothic"/>
            </a:endParaRPr>
          </a:p>
          <a:p>
            <a:pPr>
              <a:buClr>
                <a:srgbClr val="262626"/>
              </a:buClr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1206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F62E5E-8EB5-C6EB-5960-93E18FB33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/>
              <a:t>Conventions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787A8B-FCDD-B3E4-584C-308E4461B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it-IT" sz="2800" err="1">
                <a:latin typeface="Century Gothic"/>
              </a:rPr>
              <a:t>Underlying</a:t>
            </a:r>
            <a:r>
              <a:rPr lang="it-IT" sz="2800">
                <a:latin typeface="Century Gothic"/>
              </a:rPr>
              <a:t> premise ➡️ users of websites </a:t>
            </a:r>
            <a:r>
              <a:rPr lang="it-IT" sz="2800" err="1">
                <a:latin typeface="Century Gothic"/>
              </a:rPr>
              <a:t>have</a:t>
            </a:r>
            <a:r>
              <a:rPr lang="it-IT" sz="2800">
                <a:latin typeface="Century Gothic"/>
              </a:rPr>
              <a:t> a </a:t>
            </a:r>
            <a:r>
              <a:rPr lang="it-IT" sz="2800" err="1">
                <a:latin typeface="Century Gothic"/>
              </a:rPr>
              <a:t>l</a:t>
            </a:r>
            <a:r>
              <a:rPr lang="it-IT" sz="2800" b="1" err="1">
                <a:latin typeface="Century Gothic"/>
              </a:rPr>
              <a:t>ower</a:t>
            </a:r>
            <a:r>
              <a:rPr lang="it-IT" sz="2800" b="1">
                <a:latin typeface="Century Gothic"/>
              </a:rPr>
              <a:t> </a:t>
            </a:r>
            <a:r>
              <a:rPr lang="it-IT" sz="2800" b="1" err="1">
                <a:latin typeface="Century Gothic"/>
              </a:rPr>
              <a:t>tolerance</a:t>
            </a:r>
            <a:r>
              <a:rPr lang="it-IT" sz="2800" b="1">
                <a:latin typeface="Century Gothic"/>
              </a:rPr>
              <a:t> for </a:t>
            </a:r>
            <a:r>
              <a:rPr lang="it-IT" sz="2800" b="1" err="1">
                <a:latin typeface="Century Gothic"/>
              </a:rPr>
              <a:t>uncertainty</a:t>
            </a:r>
            <a:r>
              <a:rPr lang="it-IT" sz="2800">
                <a:latin typeface="Century Gothic"/>
              </a:rPr>
              <a:t> </a:t>
            </a:r>
          </a:p>
          <a:p>
            <a:pPr marL="0" indent="0" algn="ctr">
              <a:buNone/>
            </a:pPr>
            <a:endParaRPr lang="it-IT" sz="2800">
              <a:latin typeface="Century Gothic"/>
            </a:endParaRPr>
          </a:p>
          <a:p>
            <a:pPr algn="ctr">
              <a:buNone/>
            </a:pPr>
            <a:r>
              <a:rPr lang="it-IT" sz="2800" err="1">
                <a:latin typeface="Century Gothic"/>
              </a:rPr>
              <a:t>It’s</a:t>
            </a:r>
            <a:r>
              <a:rPr lang="it-IT" sz="2800">
                <a:latin typeface="Century Gothic"/>
              </a:rPr>
              <a:t> </a:t>
            </a:r>
            <a:r>
              <a:rPr lang="it-IT" sz="2800" err="1">
                <a:latin typeface="Century Gothic"/>
              </a:rPr>
              <a:t>been</a:t>
            </a:r>
            <a:r>
              <a:rPr lang="it-IT" sz="2800">
                <a:latin typeface="Century Gothic"/>
              </a:rPr>
              <a:t> </a:t>
            </a:r>
            <a:r>
              <a:rPr lang="it-IT" sz="2800" err="1">
                <a:latin typeface="Century Gothic"/>
              </a:rPr>
              <a:t>proved</a:t>
            </a:r>
            <a:r>
              <a:rPr lang="it-IT" sz="2800">
                <a:latin typeface="Century Gothic"/>
              </a:rPr>
              <a:t> </a:t>
            </a:r>
            <a:r>
              <a:rPr lang="it-IT" sz="2800" err="1">
                <a:latin typeface="Century Gothic"/>
              </a:rPr>
              <a:t>that</a:t>
            </a:r>
            <a:r>
              <a:rPr lang="it-IT" sz="2800">
                <a:latin typeface="Century Gothic"/>
              </a:rPr>
              <a:t> ➡️ following </a:t>
            </a:r>
            <a:r>
              <a:rPr lang="it-IT" sz="2800" b="1" err="1">
                <a:latin typeface="Century Gothic"/>
              </a:rPr>
              <a:t>structural</a:t>
            </a:r>
            <a:r>
              <a:rPr lang="it-IT" sz="2800">
                <a:latin typeface="Century Gothic"/>
              </a:rPr>
              <a:t>, </a:t>
            </a:r>
            <a:r>
              <a:rPr lang="it-IT" sz="2800" b="1" err="1">
                <a:latin typeface="Century Gothic"/>
              </a:rPr>
              <a:t>textual</a:t>
            </a:r>
            <a:r>
              <a:rPr lang="it-IT" sz="2800">
                <a:latin typeface="Century Gothic"/>
              </a:rPr>
              <a:t>, </a:t>
            </a:r>
            <a:r>
              <a:rPr lang="it-IT" sz="2800" b="1" err="1">
                <a:latin typeface="Century Gothic"/>
              </a:rPr>
              <a:t>lexical</a:t>
            </a:r>
            <a:r>
              <a:rPr lang="it-IT" sz="2800">
                <a:latin typeface="Century Gothic"/>
              </a:rPr>
              <a:t> and </a:t>
            </a:r>
            <a:r>
              <a:rPr lang="it-IT" sz="2800" b="1" err="1">
                <a:latin typeface="Century Gothic"/>
              </a:rPr>
              <a:t>pragmatic</a:t>
            </a:r>
            <a:r>
              <a:rPr lang="it-IT" sz="2800">
                <a:latin typeface="Century Gothic"/>
              </a:rPr>
              <a:t> </a:t>
            </a:r>
            <a:r>
              <a:rPr lang="it-IT" sz="2800" b="1">
                <a:latin typeface="Century Gothic"/>
              </a:rPr>
              <a:t>conventions</a:t>
            </a:r>
            <a:r>
              <a:rPr lang="it-IT" sz="2800">
                <a:latin typeface="Century Gothic"/>
              </a:rPr>
              <a:t> </a:t>
            </a:r>
            <a:r>
              <a:rPr lang="it-IT" sz="2800" err="1">
                <a:latin typeface="Century Gothic"/>
              </a:rPr>
              <a:t>improves</a:t>
            </a:r>
            <a:r>
              <a:rPr lang="it-IT" sz="2800">
                <a:latin typeface="Century Gothic"/>
              </a:rPr>
              <a:t> </a:t>
            </a:r>
            <a:r>
              <a:rPr lang="it-IT" sz="2800" b="1" err="1">
                <a:latin typeface="Century Gothic"/>
              </a:rPr>
              <a:t>comprehension</a:t>
            </a:r>
            <a:r>
              <a:rPr lang="it-IT" sz="2800">
                <a:latin typeface="Century Gothic"/>
              </a:rPr>
              <a:t>, </a:t>
            </a:r>
            <a:r>
              <a:rPr lang="it-IT" sz="2800" b="1" err="1">
                <a:latin typeface="Century Gothic"/>
              </a:rPr>
              <a:t>usability</a:t>
            </a:r>
            <a:r>
              <a:rPr lang="it-IT" sz="2800">
                <a:latin typeface="Century Gothic"/>
              </a:rPr>
              <a:t> </a:t>
            </a:r>
            <a:r>
              <a:rPr lang="it-IT" sz="2800" b="1">
                <a:latin typeface="Century Gothic"/>
              </a:rPr>
              <a:t>recall</a:t>
            </a:r>
            <a:r>
              <a:rPr lang="it-IT" sz="2800">
                <a:latin typeface="Century Gothic"/>
              </a:rPr>
              <a:t>, </a:t>
            </a:r>
            <a:r>
              <a:rPr lang="it-IT" sz="2800" b="1" err="1">
                <a:latin typeface="Century Gothic"/>
              </a:rPr>
              <a:t>satisfaction</a:t>
            </a:r>
            <a:r>
              <a:rPr lang="it-IT" sz="2800">
                <a:latin typeface="Century Gothic"/>
              </a:rPr>
              <a:t> and </a:t>
            </a:r>
            <a:r>
              <a:rPr lang="it-IT" sz="2800" b="1" err="1">
                <a:latin typeface="Century Gothic"/>
              </a:rPr>
              <a:t>navigation</a:t>
            </a:r>
            <a:endParaRPr lang="it-IT" sz="2800">
              <a:latin typeface="Century Gothic"/>
            </a:endParaRPr>
          </a:p>
          <a:p>
            <a:pPr marL="0" indent="0" algn="ctr">
              <a:buNone/>
            </a:pPr>
            <a:endParaRPr lang="it-IT" sz="2800">
              <a:latin typeface="Century Gothic"/>
            </a:endParaRPr>
          </a:p>
          <a:p>
            <a:pPr>
              <a:buClr>
                <a:srgbClr val="262626"/>
              </a:buClr>
            </a:pPr>
            <a:endParaRPr lang="it-IT" sz="2800"/>
          </a:p>
        </p:txBody>
      </p:sp>
    </p:spTree>
    <p:extLst>
      <p:ext uri="{BB962C8B-B14F-4D97-AF65-F5344CB8AC3E}">
        <p14:creationId xmlns:p14="http://schemas.microsoft.com/office/powerpoint/2010/main" val="3471926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95E3B0-731D-9A1D-D819-46B6A0F6D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644E12-8BCA-DE95-4E75-1DB678276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sz="2000">
                <a:latin typeface="Century Gothic"/>
                <a:ea typeface="Open Sans"/>
                <a:cs typeface="Open Sans"/>
              </a:rPr>
              <a:t>Brooks, D. (2000). </a:t>
            </a:r>
            <a:r>
              <a:rPr lang="it-IT" sz="2000" err="1">
                <a:latin typeface="Century Gothic"/>
                <a:ea typeface="Open Sans"/>
                <a:cs typeface="Open Sans"/>
              </a:rPr>
              <a:t>What</a:t>
            </a:r>
            <a:r>
              <a:rPr lang="it-IT" sz="2000">
                <a:latin typeface="Century Gothic"/>
                <a:ea typeface="Open Sans"/>
                <a:cs typeface="Open Sans"/>
              </a:rPr>
              <a:t> Price </a:t>
            </a:r>
            <a:r>
              <a:rPr lang="it-IT" sz="2000" err="1">
                <a:latin typeface="Century Gothic"/>
                <a:ea typeface="Open Sans"/>
                <a:cs typeface="Open Sans"/>
              </a:rPr>
              <a:t>Globalization</a:t>
            </a:r>
            <a:r>
              <a:rPr lang="it-IT" sz="2000">
                <a:latin typeface="Century Gothic"/>
                <a:ea typeface="Open Sans"/>
                <a:cs typeface="Open Sans"/>
              </a:rPr>
              <a:t>? </a:t>
            </a:r>
            <a:r>
              <a:rPr lang="it-IT" sz="2000" err="1">
                <a:latin typeface="Century Gothic"/>
                <a:ea typeface="Open Sans"/>
                <a:cs typeface="Open Sans"/>
              </a:rPr>
              <a:t>Managing</a:t>
            </a:r>
            <a:r>
              <a:rPr lang="it-IT" sz="2000">
                <a:latin typeface="Century Gothic"/>
                <a:ea typeface="Open Sans"/>
                <a:cs typeface="Open Sans"/>
              </a:rPr>
              <a:t> Costs </a:t>
            </a:r>
            <a:r>
              <a:rPr lang="it-IT" sz="2000" err="1">
                <a:latin typeface="Century Gothic"/>
                <a:ea typeface="Open Sans"/>
                <a:cs typeface="Open Sans"/>
              </a:rPr>
              <a:t>at</a:t>
            </a:r>
            <a:r>
              <a:rPr lang="it-IT" sz="2000">
                <a:latin typeface="Century Gothic"/>
                <a:ea typeface="Open Sans"/>
                <a:cs typeface="Open Sans"/>
              </a:rPr>
              <a:t> Microsoft. Robert C. </a:t>
            </a:r>
            <a:r>
              <a:rPr lang="it-IT" sz="2000" err="1">
                <a:latin typeface="Century Gothic"/>
                <a:ea typeface="Open Sans"/>
                <a:cs typeface="Open Sans"/>
              </a:rPr>
              <a:t>Sprung</a:t>
            </a:r>
            <a:r>
              <a:rPr lang="it-IT" sz="2000">
                <a:latin typeface="Century Gothic"/>
                <a:ea typeface="Open Sans"/>
                <a:cs typeface="Open Sans"/>
              </a:rPr>
              <a:t>, ed. </a:t>
            </a:r>
            <a:r>
              <a:rPr lang="it-IT" sz="2000" i="1" err="1">
                <a:latin typeface="Century Gothic"/>
                <a:ea typeface="Open Sans"/>
                <a:cs typeface="Open Sans"/>
              </a:rPr>
              <a:t>Translating</a:t>
            </a:r>
            <a:r>
              <a:rPr lang="it-IT" sz="2000" i="1">
                <a:latin typeface="Century Gothic"/>
                <a:ea typeface="Open Sans"/>
                <a:cs typeface="Open Sans"/>
              </a:rPr>
              <a:t> </a:t>
            </a:r>
            <a:r>
              <a:rPr lang="it-IT" sz="2000" i="1" err="1">
                <a:latin typeface="Century Gothic"/>
                <a:ea typeface="Open Sans"/>
                <a:cs typeface="Open Sans"/>
              </a:rPr>
              <a:t>Into</a:t>
            </a:r>
            <a:r>
              <a:rPr lang="it-IT" sz="2000" i="1">
                <a:latin typeface="Century Gothic"/>
                <a:ea typeface="Open Sans"/>
                <a:cs typeface="Open Sans"/>
              </a:rPr>
              <a:t> Success. Cutting-</a:t>
            </a:r>
            <a:r>
              <a:rPr lang="it-IT" sz="2000" i="1" err="1">
                <a:latin typeface="Century Gothic"/>
                <a:ea typeface="Open Sans"/>
                <a:cs typeface="Open Sans"/>
              </a:rPr>
              <a:t>edge</a:t>
            </a:r>
            <a:r>
              <a:rPr lang="it-IT" sz="2000" i="1">
                <a:latin typeface="Century Gothic"/>
                <a:ea typeface="Open Sans"/>
                <a:cs typeface="Open Sans"/>
              </a:rPr>
              <a:t> strategies for </a:t>
            </a:r>
            <a:r>
              <a:rPr lang="it-IT" sz="2000" i="1" err="1">
                <a:latin typeface="Century Gothic"/>
                <a:ea typeface="Open Sans"/>
                <a:cs typeface="Open Sans"/>
              </a:rPr>
              <a:t>going</a:t>
            </a:r>
            <a:r>
              <a:rPr lang="it-IT" sz="2000" i="1">
                <a:latin typeface="Century Gothic"/>
                <a:ea typeface="Open Sans"/>
                <a:cs typeface="Open Sans"/>
              </a:rPr>
              <a:t> </a:t>
            </a:r>
            <a:r>
              <a:rPr lang="it-IT" sz="2000" i="1" err="1">
                <a:latin typeface="Century Gothic"/>
                <a:ea typeface="Open Sans"/>
                <a:cs typeface="Open Sans"/>
              </a:rPr>
              <a:t>multilingual</a:t>
            </a:r>
            <a:r>
              <a:rPr lang="it-IT" sz="2000" i="1">
                <a:latin typeface="Century Gothic"/>
                <a:ea typeface="Open Sans"/>
                <a:cs typeface="Open Sans"/>
              </a:rPr>
              <a:t> in a global age</a:t>
            </a:r>
            <a:r>
              <a:rPr lang="it-IT" sz="2000">
                <a:latin typeface="Century Gothic"/>
                <a:ea typeface="Open Sans"/>
                <a:cs typeface="Open Sans"/>
              </a:rPr>
              <a:t>. American </a:t>
            </a:r>
            <a:r>
              <a:rPr lang="it-IT" sz="2000" err="1">
                <a:latin typeface="Century Gothic"/>
                <a:ea typeface="Open Sans"/>
                <a:cs typeface="Open Sans"/>
              </a:rPr>
              <a:t>Translators</a:t>
            </a:r>
            <a:r>
              <a:rPr lang="it-IT" sz="2000">
                <a:latin typeface="Century Gothic"/>
                <a:ea typeface="Open Sans"/>
                <a:cs typeface="Open Sans"/>
              </a:rPr>
              <a:t> Association </a:t>
            </a:r>
            <a:r>
              <a:rPr lang="it-IT" sz="2000" err="1">
                <a:latin typeface="Century Gothic"/>
                <a:ea typeface="Open Sans"/>
                <a:cs typeface="Open Sans"/>
              </a:rPr>
              <a:t>Scholarly</a:t>
            </a:r>
            <a:r>
              <a:rPr lang="it-IT" sz="2000">
                <a:latin typeface="Century Gothic"/>
                <a:ea typeface="Open Sans"/>
                <a:cs typeface="Open Sans"/>
              </a:rPr>
              <a:t> </a:t>
            </a:r>
            <a:r>
              <a:rPr lang="it-IT" sz="2000" err="1">
                <a:latin typeface="Century Gothic"/>
                <a:ea typeface="Open Sans"/>
                <a:cs typeface="Open Sans"/>
              </a:rPr>
              <a:t>Monograph</a:t>
            </a:r>
            <a:r>
              <a:rPr lang="it-IT" sz="2000">
                <a:latin typeface="Century Gothic"/>
                <a:ea typeface="Open Sans"/>
                <a:cs typeface="Open Sans"/>
              </a:rPr>
              <a:t> Series. Volume XI. Amsterdam &amp; Philadelphia. </a:t>
            </a:r>
            <a:r>
              <a:rPr lang="it-IT" sz="2000" err="1">
                <a:latin typeface="Century Gothic"/>
                <a:ea typeface="Open Sans"/>
                <a:cs typeface="Open Sans"/>
              </a:rPr>
              <a:t>Benjamins</a:t>
            </a:r>
            <a:r>
              <a:rPr lang="it-IT" sz="2000">
                <a:latin typeface="Century Gothic"/>
                <a:ea typeface="Open Sans"/>
                <a:cs typeface="Open Sans"/>
              </a:rPr>
              <a:t>.</a:t>
            </a:r>
            <a:endParaRPr lang="it-IT" sz="2000"/>
          </a:p>
          <a:p>
            <a:pPr>
              <a:buClr>
                <a:srgbClr val="262626"/>
              </a:buClr>
            </a:pPr>
            <a:r>
              <a:rPr lang="it-IT" sz="2000">
                <a:solidFill>
                  <a:srgbClr val="000000"/>
                </a:solidFill>
                <a:latin typeface="Century Gothic"/>
                <a:ea typeface="Open Sans"/>
                <a:cs typeface="Open Sans"/>
              </a:rPr>
              <a:t>Nielsen, J. (2003). </a:t>
            </a:r>
            <a:r>
              <a:rPr lang="it-IT" sz="2000" err="1">
                <a:solidFill>
                  <a:srgbClr val="000000"/>
                </a:solidFill>
                <a:latin typeface="Century Gothic"/>
                <a:ea typeface="Open Sans"/>
                <a:cs typeface="Open Sans"/>
              </a:rPr>
              <a:t>Usability</a:t>
            </a:r>
            <a:r>
              <a:rPr lang="it-IT" sz="2000">
                <a:solidFill>
                  <a:srgbClr val="000000"/>
                </a:solidFill>
                <a:latin typeface="Century Gothic"/>
                <a:ea typeface="Open Sans"/>
                <a:cs typeface="Open Sans"/>
              </a:rPr>
              <a:t> 101: </a:t>
            </a:r>
            <a:r>
              <a:rPr lang="it-IT" sz="2000" err="1">
                <a:solidFill>
                  <a:srgbClr val="000000"/>
                </a:solidFill>
                <a:latin typeface="Century Gothic"/>
                <a:ea typeface="Open Sans"/>
                <a:cs typeface="Open Sans"/>
              </a:rPr>
              <a:t>Introduction</a:t>
            </a:r>
            <a:r>
              <a:rPr lang="it-IT" sz="2000">
                <a:solidFill>
                  <a:srgbClr val="000000"/>
                </a:solidFill>
                <a:latin typeface="Century Gothic"/>
                <a:ea typeface="Open Sans"/>
                <a:cs typeface="Open Sans"/>
              </a:rPr>
              <a:t> to </a:t>
            </a:r>
            <a:r>
              <a:rPr lang="it-IT" sz="2000" err="1">
                <a:solidFill>
                  <a:srgbClr val="000000"/>
                </a:solidFill>
                <a:latin typeface="Century Gothic"/>
                <a:ea typeface="Open Sans"/>
                <a:cs typeface="Open Sans"/>
              </a:rPr>
              <a:t>Usability</a:t>
            </a:r>
            <a:r>
              <a:rPr lang="it-IT" sz="2000">
                <a:solidFill>
                  <a:srgbClr val="000000"/>
                </a:solidFill>
                <a:latin typeface="Century Gothic"/>
                <a:ea typeface="Open Sans"/>
                <a:cs typeface="Open Sans"/>
              </a:rPr>
              <a:t>.</a:t>
            </a:r>
          </a:p>
          <a:p>
            <a:pPr>
              <a:buClr>
                <a:srgbClr val="262626"/>
              </a:buClr>
            </a:pPr>
            <a:r>
              <a:rPr lang="it-IT" sz="2000">
                <a:latin typeface="Century Gothic"/>
                <a:ea typeface="Open Sans"/>
                <a:cs typeface="Open Sans"/>
              </a:rPr>
              <a:t>Singh, N., &amp; Pereira, A. (2005). The </a:t>
            </a:r>
            <a:r>
              <a:rPr lang="it-IT" sz="2000" err="1">
                <a:latin typeface="Century Gothic"/>
                <a:ea typeface="Open Sans"/>
                <a:cs typeface="Open Sans"/>
              </a:rPr>
              <a:t>Culturally</a:t>
            </a:r>
            <a:r>
              <a:rPr lang="it-IT" sz="2000">
                <a:latin typeface="Century Gothic"/>
                <a:ea typeface="Open Sans"/>
                <a:cs typeface="Open Sans"/>
              </a:rPr>
              <a:t> </a:t>
            </a:r>
            <a:r>
              <a:rPr lang="it-IT" sz="2000" err="1">
                <a:latin typeface="Century Gothic"/>
                <a:ea typeface="Open Sans"/>
                <a:cs typeface="Open Sans"/>
              </a:rPr>
              <a:t>Customized</a:t>
            </a:r>
            <a:r>
              <a:rPr lang="it-IT" sz="2000">
                <a:latin typeface="Century Gothic"/>
                <a:ea typeface="Open Sans"/>
                <a:cs typeface="Open Sans"/>
              </a:rPr>
              <a:t> Web Site (1st ed.). </a:t>
            </a:r>
            <a:r>
              <a:rPr lang="it-IT" sz="2000" err="1">
                <a:latin typeface="Century Gothic"/>
                <a:ea typeface="Open Sans"/>
                <a:cs typeface="Open Sans"/>
              </a:rPr>
              <a:t>Routledge</a:t>
            </a:r>
            <a:r>
              <a:rPr lang="it-IT" sz="2000">
                <a:latin typeface="Century Gothic"/>
                <a:ea typeface="Open Sans"/>
                <a:cs typeface="Open Sans"/>
              </a:rPr>
              <a:t>.</a:t>
            </a:r>
            <a:endParaRPr lang="it-IT" sz="2000"/>
          </a:p>
          <a:p>
            <a:pPr>
              <a:lnSpc>
                <a:spcPct val="80000"/>
              </a:lnSpc>
              <a:buClr>
                <a:srgbClr val="262626"/>
              </a:buClr>
            </a:pPr>
            <a:endParaRPr lang="it-IT"/>
          </a:p>
          <a:p>
            <a:pPr>
              <a:buClr>
                <a:srgbClr val="262626"/>
              </a:buClr>
            </a:pPr>
            <a:endParaRPr lang="it-IT">
              <a:latin typeface="Century Gothic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63389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DA4642-A105-C314-A759-463731258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000000"/>
                </a:solidFill>
                <a:latin typeface="Century Gothic"/>
              </a:rPr>
              <a:t>Localization Levels and Cultural Adaptations</a:t>
            </a:r>
            <a:endParaRPr lang="it-IT" sz="4000">
              <a:latin typeface="Century Gothic"/>
            </a:endParaRP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D767E8-5741-EC55-FC12-B0C1DD8C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18780"/>
            <a:ext cx="10058400" cy="3931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GB" sz="2400">
                <a:solidFill>
                  <a:srgbClr val="000000"/>
                </a:solidFill>
                <a:latin typeface="Century Gothic"/>
                <a:cs typeface="Arial"/>
              </a:rPr>
              <a:t>Localization is constrained by </a:t>
            </a:r>
            <a:r>
              <a:rPr lang="it-IT" sz="2800">
                <a:solidFill>
                  <a:srgbClr val="000000"/>
                </a:solidFill>
                <a:latin typeface="Century Gothic"/>
                <a:cs typeface="Arial"/>
              </a:rPr>
              <a:t>➡️ </a:t>
            </a:r>
            <a:r>
              <a:rPr lang="en-GB" sz="2400" b="1" i="1">
                <a:solidFill>
                  <a:srgbClr val="000000"/>
                </a:solidFill>
                <a:latin typeface="Century Gothic"/>
              </a:rPr>
              <a:t>time, human </a:t>
            </a:r>
            <a:r>
              <a:rPr lang="en-GB" sz="2400" i="1">
                <a:solidFill>
                  <a:srgbClr val="000000"/>
                </a:solidFill>
                <a:latin typeface="Century Gothic"/>
              </a:rPr>
              <a:t>and </a:t>
            </a:r>
            <a:r>
              <a:rPr lang="en-GB" sz="2400" b="1" i="1">
                <a:solidFill>
                  <a:srgbClr val="000000"/>
                </a:solidFill>
                <a:latin typeface="Century Gothic"/>
              </a:rPr>
              <a:t>economic resources</a:t>
            </a:r>
            <a:endParaRPr lang="en-GB" sz="2400" b="1" i="1">
              <a:latin typeface="Century Gothic"/>
            </a:endParaRPr>
          </a:p>
          <a:p>
            <a:pPr>
              <a:buNone/>
            </a:pPr>
            <a:endParaRPr lang="en-GB" sz="2400" b="1" i="1">
              <a:solidFill>
                <a:srgbClr val="000000"/>
              </a:solidFill>
              <a:latin typeface="Century Gothic"/>
              <a:cs typeface="Arial"/>
            </a:endParaRPr>
          </a:p>
          <a:p>
            <a:pPr>
              <a:buNone/>
            </a:pPr>
            <a:r>
              <a:rPr lang="en-GB" sz="2400">
                <a:solidFill>
                  <a:srgbClr val="000000"/>
                </a:solidFill>
                <a:latin typeface="Century Gothic"/>
                <a:cs typeface="Arial"/>
              </a:rPr>
              <a:t>ROI: do the benefits of localization outweigh the initial investment? </a:t>
            </a:r>
            <a:endParaRPr lang="en-GB" sz="2400">
              <a:latin typeface="Century Gothic"/>
            </a:endParaRPr>
          </a:p>
          <a:p>
            <a:pPr>
              <a:buNone/>
            </a:pPr>
            <a:endParaRPr lang="en-GB" sz="2400">
              <a:solidFill>
                <a:srgbClr val="000000"/>
              </a:solidFill>
              <a:latin typeface="Century Gothic"/>
              <a:cs typeface="Arial"/>
            </a:endParaRPr>
          </a:p>
          <a:p>
            <a:pPr>
              <a:buNone/>
            </a:pPr>
            <a:r>
              <a:rPr lang="en-GB" sz="2400">
                <a:solidFill>
                  <a:srgbClr val="000000"/>
                </a:solidFill>
                <a:latin typeface="Century Gothic"/>
              </a:rPr>
              <a:t>First mention of localization levels done by </a:t>
            </a:r>
            <a:r>
              <a:rPr lang="en-GB" sz="2400" i="1">
                <a:solidFill>
                  <a:srgbClr val="000000"/>
                </a:solidFill>
                <a:latin typeface="Century Gothic"/>
              </a:rPr>
              <a:t>Microsoft</a:t>
            </a:r>
          </a:p>
        </p:txBody>
      </p:sp>
    </p:spTree>
    <p:extLst>
      <p:ext uri="{BB962C8B-B14F-4D97-AF65-F5344CB8AC3E}">
        <p14:creationId xmlns:p14="http://schemas.microsoft.com/office/powerpoint/2010/main" val="3882066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DC7898-FE43-013D-CA70-AD58E8B1A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/>
              <a:t>Microsoft </a:t>
            </a:r>
            <a:r>
              <a:rPr lang="en-GB" sz="4000"/>
              <a:t>levels </a:t>
            </a:r>
            <a:endParaRPr lang="it-IT" sz="400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1C8670-1083-4034-E57B-2C8F4B7F2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400">
                <a:ea typeface="+mn-lt"/>
                <a:cs typeface="+mn-lt"/>
              </a:rPr>
              <a:t>1.</a:t>
            </a:r>
            <a:r>
              <a:rPr lang="en-GB" sz="2400" b="1" i="1">
                <a:latin typeface="Century Gothic"/>
              </a:rPr>
              <a:t>Enabled products</a:t>
            </a:r>
            <a:r>
              <a:rPr lang="en-GB" sz="2400">
                <a:latin typeface="Century Gothic"/>
              </a:rPr>
              <a:t>: users can write and use their own language; software, help, guidelines in different language</a:t>
            </a:r>
          </a:p>
          <a:p>
            <a:pPr marL="0" indent="0">
              <a:buClr>
                <a:srgbClr val="262626"/>
              </a:buClr>
              <a:buNone/>
            </a:pPr>
            <a:r>
              <a:rPr lang="en-GB" sz="2400">
                <a:ea typeface="+mn-lt"/>
                <a:cs typeface="+mn-lt"/>
              </a:rPr>
              <a:t>2.</a:t>
            </a:r>
            <a:r>
              <a:rPr lang="en-GB" sz="2400" b="1" i="1">
                <a:latin typeface="Century Gothic"/>
              </a:rPr>
              <a:t>Localized products</a:t>
            </a:r>
            <a:r>
              <a:rPr lang="en-GB" sz="2400">
                <a:latin typeface="Century Gothic"/>
              </a:rPr>
              <a:t>: user interface and help localized; some language specific tools are not available (dictionaries or spell-checkers)</a:t>
            </a:r>
          </a:p>
          <a:p>
            <a:pPr marL="0" indent="0">
              <a:buClr>
                <a:srgbClr val="262626"/>
              </a:buClr>
              <a:buNone/>
            </a:pPr>
            <a:r>
              <a:rPr lang="en-GB" sz="2400">
                <a:ea typeface="+mn-lt"/>
                <a:cs typeface="+mn-lt"/>
              </a:rPr>
              <a:t>3.</a:t>
            </a:r>
            <a:r>
              <a:rPr lang="en-GB" sz="2400" b="1" i="1">
                <a:latin typeface="Century Gothic"/>
              </a:rPr>
              <a:t>Adapted products</a:t>
            </a:r>
            <a:r>
              <a:rPr lang="en-GB" sz="2400">
                <a:latin typeface="Century Gothic"/>
              </a:rPr>
              <a:t>: linguistic tools and all functionalities adapted</a:t>
            </a:r>
            <a:r>
              <a:rPr lang="it-IT" sz="2400">
                <a:latin typeface="Century Gothic"/>
              </a:rPr>
              <a:t> </a:t>
            </a:r>
          </a:p>
          <a:p>
            <a:pPr>
              <a:buClr>
                <a:srgbClr val="262626"/>
              </a:buClr>
            </a:pPr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B4AF71C-FDF7-F783-0328-EE2B1155D0DA}"/>
              </a:ext>
            </a:extLst>
          </p:cNvPr>
          <p:cNvSpPr txBox="1"/>
          <p:nvPr/>
        </p:nvSpPr>
        <p:spPr>
          <a:xfrm>
            <a:off x="8614833" y="5609166"/>
            <a:ext cx="3205121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2400">
                <a:solidFill>
                  <a:srgbClr val="262626"/>
                </a:solidFill>
              </a:rPr>
              <a:t>(Brooks 2000: 49-50)</a:t>
            </a:r>
            <a:endParaRPr lang="it-IT" sz="2400"/>
          </a:p>
        </p:txBody>
      </p:sp>
    </p:spTree>
    <p:extLst>
      <p:ext uri="{BB962C8B-B14F-4D97-AF65-F5344CB8AC3E}">
        <p14:creationId xmlns:p14="http://schemas.microsoft.com/office/powerpoint/2010/main" val="3964140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2C5D1-3CDB-ECEE-060C-D9FF23D6B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/>
              <a:t>Singh and Pereira (2005:10-15)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EF2EF2-BC67-F48B-2306-C068BEA60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400">
                <a:latin typeface="Century Gothic"/>
              </a:rPr>
              <a:t>Websites can be: </a:t>
            </a:r>
          </a:p>
          <a:p>
            <a:pPr>
              <a:buClr>
                <a:srgbClr val="262626"/>
              </a:buClr>
            </a:pPr>
            <a:r>
              <a:rPr lang="en-GB" sz="2400" b="1" i="1">
                <a:latin typeface="Century Gothic"/>
              </a:rPr>
              <a:t>Standardized</a:t>
            </a:r>
            <a:r>
              <a:rPr lang="en-GB" sz="2400">
                <a:latin typeface="Century Gothic"/>
              </a:rPr>
              <a:t>: a site in one language for all countries</a:t>
            </a:r>
          </a:p>
          <a:p>
            <a:pPr>
              <a:buClr>
                <a:srgbClr val="262626"/>
              </a:buClr>
            </a:pPr>
            <a:r>
              <a:rPr lang="en-GB" sz="2400" b="1" i="1">
                <a:latin typeface="Century Gothic"/>
              </a:rPr>
              <a:t>Semi-localized</a:t>
            </a:r>
            <a:r>
              <a:rPr lang="en-GB" sz="2400">
                <a:latin typeface="Century Gothic"/>
              </a:rPr>
              <a:t>: contact page in TL  </a:t>
            </a:r>
          </a:p>
          <a:p>
            <a:pPr>
              <a:buClr>
                <a:srgbClr val="262626"/>
              </a:buClr>
            </a:pPr>
            <a:r>
              <a:rPr lang="en-GB" sz="2400" b="1" i="1">
                <a:latin typeface="Century Gothic"/>
              </a:rPr>
              <a:t>Localized</a:t>
            </a:r>
            <a:r>
              <a:rPr lang="en-GB" sz="2400">
                <a:latin typeface="Century Gothic"/>
              </a:rPr>
              <a:t>: most content is localized but not the back end</a:t>
            </a:r>
          </a:p>
          <a:p>
            <a:pPr>
              <a:buClr>
                <a:srgbClr val="262626"/>
              </a:buClr>
            </a:pPr>
            <a:r>
              <a:rPr lang="en-GB" sz="2400" b="1" i="1">
                <a:latin typeface="Century Gothic"/>
              </a:rPr>
              <a:t>Extensively localized</a:t>
            </a:r>
            <a:r>
              <a:rPr lang="en-GB" sz="2400">
                <a:latin typeface="Century Gothic"/>
              </a:rPr>
              <a:t>: fully adapted to the TL</a:t>
            </a:r>
          </a:p>
          <a:p>
            <a:pPr>
              <a:buClr>
                <a:srgbClr val="262626"/>
              </a:buClr>
            </a:pPr>
            <a:r>
              <a:rPr lang="en-GB" sz="2400" b="1" i="1">
                <a:latin typeface="Century Gothic"/>
              </a:rPr>
              <a:t>Culturally adapted</a:t>
            </a:r>
            <a:r>
              <a:rPr lang="en-GB" sz="2400">
                <a:latin typeface="Century Gothic"/>
              </a:rPr>
              <a:t>: adapted in perception, symbolism and behaviour of TC</a:t>
            </a:r>
          </a:p>
          <a:p>
            <a:pPr>
              <a:buClr>
                <a:srgbClr val="262626"/>
              </a:buClr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6343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E31CC9-9085-847B-6689-C4F96C74F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GB" sz="4000"/>
              <a:t>Localization processes for non-economic motives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81B41D3-0042-AE15-DC4C-6E12C3E0FE81}"/>
              </a:ext>
            </a:extLst>
          </p:cNvPr>
          <p:cNvSpPr txBox="1"/>
          <p:nvPr/>
        </p:nvSpPr>
        <p:spPr>
          <a:xfrm>
            <a:off x="1388298" y="2282568"/>
            <a:ext cx="1005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/>
              <a:t>V</a:t>
            </a:r>
            <a:r>
              <a:rPr lang="it-GB"/>
              <a:t>olunteer translation, crowdsourcing, non-proifit websites, </a:t>
            </a:r>
          </a:p>
          <a:p>
            <a:pPr algn="ctr"/>
            <a:r>
              <a:rPr lang="it-GB"/>
              <a:t>self localization of personal websites…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FD1F53F-FBA8-AF90-C4A5-2CF3589BF574}"/>
              </a:ext>
            </a:extLst>
          </p:cNvPr>
          <p:cNvSpPr txBox="1"/>
          <p:nvPr/>
        </p:nvSpPr>
        <p:spPr>
          <a:xfrm>
            <a:off x="1066800" y="3429000"/>
            <a:ext cx="100584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it-GB" sz="2200"/>
              <a:t>Model based on the web strategies of 2000 non-profit organitazions in the US.</a:t>
            </a:r>
          </a:p>
          <a:p>
            <a:pPr marL="285750" indent="-285750">
              <a:buFontTx/>
              <a:buChar char="-"/>
            </a:pPr>
            <a:r>
              <a:rPr lang="it-GB" sz="2200"/>
              <a:t>5 levels, from 0 to 4</a:t>
            </a:r>
          </a:p>
          <a:p>
            <a:pPr marL="285750" indent="-285750">
              <a:buFontTx/>
              <a:buChar char="-"/>
            </a:pPr>
            <a:r>
              <a:rPr lang="it-IT" sz="2200"/>
              <a:t>L</a:t>
            </a:r>
            <a:r>
              <a:rPr lang="it-GB" sz="2200"/>
              <a:t>evel 0 and 1 might not be considered web localization </a:t>
            </a:r>
            <a:r>
              <a:rPr lang="it-GB" sz="2200" i="1"/>
              <a:t>per se</a:t>
            </a:r>
          </a:p>
          <a:p>
            <a:endParaRPr lang="it-GB"/>
          </a:p>
        </p:txBody>
      </p:sp>
    </p:spTree>
    <p:extLst>
      <p:ext uri="{BB962C8B-B14F-4D97-AF65-F5344CB8AC3E}">
        <p14:creationId xmlns:p14="http://schemas.microsoft.com/office/powerpoint/2010/main" val="2751930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CB09E09-DB42-2D40-4100-87EFC976523B}"/>
              </a:ext>
            </a:extLst>
          </p:cNvPr>
          <p:cNvSpPr txBox="1"/>
          <p:nvPr/>
        </p:nvSpPr>
        <p:spPr>
          <a:xfrm>
            <a:off x="827525" y="1243786"/>
            <a:ext cx="10536949" cy="43704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it-GB" sz="2200" b="1"/>
              <a:t>0.</a:t>
            </a:r>
            <a:r>
              <a:rPr lang="it-GB" sz="2200"/>
              <a:t> Websites offer translated .pdf documents or MT engine links.</a:t>
            </a:r>
          </a:p>
          <a:p>
            <a:pPr algn="ctr"/>
            <a:r>
              <a:rPr lang="it-GB" sz="2200"/>
              <a:t> </a:t>
            </a:r>
          </a:p>
          <a:p>
            <a:pPr algn="ctr"/>
            <a:r>
              <a:rPr lang="it-GB" sz="2200" b="1"/>
              <a:t>1.</a:t>
            </a:r>
            <a:r>
              <a:rPr lang="it-GB" sz="2200"/>
              <a:t> Website offers a paragraph or page in a different language (a brief description of the organization and basic contact information).</a:t>
            </a:r>
          </a:p>
          <a:p>
            <a:pPr algn="ctr"/>
            <a:endParaRPr lang="it-GB" sz="2200"/>
          </a:p>
          <a:p>
            <a:pPr algn="ctr"/>
            <a:r>
              <a:rPr lang="it-GB" sz="2200" b="1"/>
              <a:t>2.</a:t>
            </a:r>
            <a:r>
              <a:rPr lang="it-GB" sz="2200"/>
              <a:t> Several localized web pages appear. All navigation menus are in English.</a:t>
            </a:r>
          </a:p>
          <a:p>
            <a:pPr algn="ctr"/>
            <a:endParaRPr lang="it-GB" sz="2200"/>
          </a:p>
          <a:p>
            <a:pPr algn="ctr"/>
            <a:r>
              <a:rPr lang="it-GB" sz="2200" b="1"/>
              <a:t>3. </a:t>
            </a:r>
            <a:r>
              <a:rPr lang="it-GB" sz="2200"/>
              <a:t>Website offers several localized web pages with at least one navigation menu in the target language.</a:t>
            </a:r>
          </a:p>
          <a:p>
            <a:pPr algn="ctr"/>
            <a:endParaRPr lang="it-GB" sz="2200"/>
          </a:p>
          <a:p>
            <a:pPr algn="ctr"/>
            <a:r>
              <a:rPr lang="it-GB" sz="2200" b="1"/>
              <a:t>4.</a:t>
            </a:r>
            <a:r>
              <a:rPr lang="it-GB" sz="2200"/>
              <a:t> </a:t>
            </a:r>
            <a:r>
              <a:rPr lang="it-IT" sz="2200" err="1"/>
              <a:t>F</a:t>
            </a:r>
            <a:r>
              <a:rPr lang="it-GB" sz="2200" err="1"/>
              <a:t>ully</a:t>
            </a:r>
            <a:r>
              <a:rPr lang="it-GB" sz="2200"/>
              <a:t> localized mirror website.</a:t>
            </a:r>
          </a:p>
          <a:p>
            <a:pPr marL="342900" indent="-342900">
              <a:buAutoNum type="arabicPeriod"/>
            </a:pPr>
            <a:endParaRPr lang="it-GB"/>
          </a:p>
          <a:p>
            <a:pPr marL="342900" indent="-342900">
              <a:buAutoNum type="arabicPeriod"/>
            </a:pPr>
            <a:endParaRPr lang="it-GB"/>
          </a:p>
        </p:txBody>
      </p:sp>
    </p:spTree>
    <p:extLst>
      <p:ext uri="{BB962C8B-B14F-4D97-AF65-F5344CB8AC3E}">
        <p14:creationId xmlns:p14="http://schemas.microsoft.com/office/powerpoint/2010/main" val="2035303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AC95DE-AAEB-A42E-E751-C18AEC929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</a:t>
            </a:r>
            <a:r>
              <a:rPr lang="it-GB"/>
              <a:t>entralized/decentralized model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BC63B6E-3F09-88C8-DDF5-F0F0D9482F1A}"/>
              </a:ext>
            </a:extLst>
          </p:cNvPr>
          <p:cNvSpPr txBox="1"/>
          <p:nvPr/>
        </p:nvSpPr>
        <p:spPr>
          <a:xfrm>
            <a:off x="755571" y="2504022"/>
            <a:ext cx="10369629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it-IT" sz="2200" b="1"/>
              <a:t>C</a:t>
            </a:r>
            <a:r>
              <a:rPr lang="it-GB" sz="2200" b="1" err="1"/>
              <a:t>entralized</a:t>
            </a:r>
            <a:r>
              <a:rPr lang="it-GB" sz="2200"/>
              <a:t>: the web localization process is controlled from a central location and stored in a common repository</a:t>
            </a:r>
          </a:p>
          <a:p>
            <a:endParaRPr lang="it-GB" sz="2200"/>
          </a:p>
          <a:p>
            <a:r>
              <a:rPr lang="it-GB" sz="2200" b="1"/>
              <a:t>Decentralized</a:t>
            </a:r>
            <a:r>
              <a:rPr lang="it-GB" sz="2200"/>
              <a:t>: there is a common «shell» or visual structure for the sites, with the actual local websites controlled and produced in each country, often mixing localized and local content</a:t>
            </a:r>
          </a:p>
        </p:txBody>
      </p:sp>
    </p:spTree>
    <p:extLst>
      <p:ext uri="{BB962C8B-B14F-4D97-AF65-F5344CB8AC3E}">
        <p14:creationId xmlns:p14="http://schemas.microsoft.com/office/powerpoint/2010/main" val="2364276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55063-C713-0262-1A88-DBC2A5B72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741025"/>
            <a:ext cx="10058400" cy="1371600"/>
          </a:xfrm>
        </p:spPr>
        <p:txBody>
          <a:bodyPr/>
          <a:lstStyle/>
          <a:p>
            <a:pPr algn="ctr"/>
            <a:r>
              <a:rPr lang="it-IT" err="1"/>
              <a:t>Localization</a:t>
            </a:r>
            <a:r>
              <a:rPr lang="it-IT"/>
              <a:t> and web </a:t>
            </a:r>
            <a:r>
              <a:rPr lang="it-IT" err="1"/>
              <a:t>usability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6599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48C73B-068E-C730-1779-341F8168B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262" y="642594"/>
            <a:ext cx="10204938" cy="1371600"/>
          </a:xfrm>
        </p:spPr>
        <p:txBody>
          <a:bodyPr/>
          <a:lstStyle/>
          <a:p>
            <a:pPr algn="ctr"/>
            <a:r>
              <a:rPr lang="it-IT" sz="4000">
                <a:solidFill>
                  <a:srgbClr val="000000"/>
                </a:solidFill>
                <a:latin typeface="Century Gothic"/>
              </a:rPr>
              <a:t>…</a:t>
            </a:r>
            <a:r>
              <a:rPr lang="it-IT" sz="4000" err="1">
                <a:solidFill>
                  <a:srgbClr val="000000"/>
                </a:solidFill>
                <a:latin typeface="Century Gothic"/>
              </a:rPr>
              <a:t>what</a:t>
            </a:r>
            <a:r>
              <a:rPr lang="it-IT" sz="4000">
                <a:solidFill>
                  <a:srgbClr val="000000"/>
                </a:solidFill>
                <a:latin typeface="Century Gothic"/>
              </a:rPr>
              <a:t> do </a:t>
            </a:r>
            <a:r>
              <a:rPr lang="it-IT" sz="4000" err="1">
                <a:solidFill>
                  <a:srgbClr val="000000"/>
                </a:solidFill>
                <a:latin typeface="Century Gothic"/>
              </a:rPr>
              <a:t>we</a:t>
            </a:r>
            <a:r>
              <a:rPr lang="it-IT" sz="4000">
                <a:solidFill>
                  <a:srgbClr val="000000"/>
                </a:solidFill>
                <a:latin typeface="Century Gothic"/>
              </a:rPr>
              <a:t> </a:t>
            </a:r>
            <a:r>
              <a:rPr lang="it-IT" sz="4000" err="1">
                <a:solidFill>
                  <a:srgbClr val="000000"/>
                </a:solidFill>
                <a:latin typeface="Century Gothic"/>
              </a:rPr>
              <a:t>mean</a:t>
            </a:r>
            <a:r>
              <a:rPr lang="it-IT" sz="4000">
                <a:solidFill>
                  <a:srgbClr val="000000"/>
                </a:solidFill>
                <a:latin typeface="Century Gothic"/>
              </a:rPr>
              <a:t> by «</a:t>
            </a:r>
            <a:r>
              <a:rPr lang="it-IT" sz="4000" i="1" err="1">
                <a:solidFill>
                  <a:srgbClr val="000000"/>
                </a:solidFill>
                <a:latin typeface="Century Gothic"/>
              </a:rPr>
              <a:t>usability</a:t>
            </a:r>
            <a:r>
              <a:rPr lang="it-IT" sz="4000">
                <a:solidFill>
                  <a:srgbClr val="000000"/>
                </a:solidFill>
                <a:latin typeface="Century Gothic"/>
              </a:rPr>
              <a:t>»?</a:t>
            </a:r>
            <a:r>
              <a:rPr lang="it-IT" sz="4400">
                <a:solidFill>
                  <a:srgbClr val="000000"/>
                </a:solidFill>
                <a:latin typeface="Century Gothic"/>
              </a:rPr>
              <a:t> 🤔</a:t>
            </a:r>
            <a:endParaRPr lang="it-IT">
              <a:latin typeface="Century Gothic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914543-E4F9-E666-D146-CB700A9AF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endParaRPr lang="it-IT" sz="2800" b="1" i="1">
              <a:latin typeface="Century Gothic"/>
            </a:endParaRPr>
          </a:p>
          <a:p>
            <a:pPr marL="0" indent="0" algn="ctr">
              <a:buNone/>
            </a:pPr>
            <a:r>
              <a:rPr lang="en-GB" sz="2800" b="1" i="1">
                <a:latin typeface="Century Gothic"/>
              </a:rPr>
              <a:t>Usability</a:t>
            </a:r>
            <a:r>
              <a:rPr lang="en-GB" sz="2800">
                <a:latin typeface="Century Gothic"/>
              </a:rPr>
              <a:t> = «</a:t>
            </a:r>
            <a:r>
              <a:rPr lang="en-GB" sz="2800" i="1">
                <a:latin typeface="Century Gothic"/>
              </a:rPr>
              <a:t>a quality attribute that assesses how easy user interfaces are to use… [it] also refers to methods for improving ease-of-use during the design process.</a:t>
            </a:r>
            <a:r>
              <a:rPr lang="en-GB" sz="2800">
                <a:latin typeface="Century Gothic"/>
              </a:rPr>
              <a:t>»</a:t>
            </a:r>
            <a:endParaRPr lang="en-GB">
              <a:latin typeface="Century Gothic"/>
            </a:endParaRPr>
          </a:p>
          <a:p>
            <a:pPr marL="0" indent="0" algn="r">
              <a:buClr>
                <a:srgbClr val="262626"/>
              </a:buClr>
              <a:buNone/>
            </a:pPr>
            <a:endParaRPr lang="en-GB" sz="2800" dirty="0">
              <a:latin typeface="Aptos"/>
            </a:endParaRPr>
          </a:p>
          <a:p>
            <a:pPr marL="0" indent="0" algn="r">
              <a:buNone/>
            </a:pPr>
            <a:endParaRPr lang="it-IT" sz="2800">
              <a:latin typeface="Aptos"/>
            </a:endParaRPr>
          </a:p>
          <a:p>
            <a:pPr marL="0" indent="0" algn="r">
              <a:buNone/>
            </a:pPr>
            <a:endParaRPr lang="it-IT" sz="2800">
              <a:latin typeface="Aptos"/>
            </a:endParaRPr>
          </a:p>
          <a:p>
            <a:pPr marL="0" indent="0" algn="r">
              <a:buNone/>
            </a:pPr>
            <a:r>
              <a:rPr lang="it-IT" sz="2400">
                <a:latin typeface="Century Gothic"/>
              </a:rPr>
              <a:t>(Nielsen, 2003)</a:t>
            </a:r>
          </a:p>
          <a:p>
            <a:pPr>
              <a:buClr>
                <a:srgbClr val="262626"/>
              </a:buClr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2213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pone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Sapone</Template>
  <Application>Microsoft Office PowerPoint</Application>
  <PresentationFormat>Widescreen</PresentationFormat>
  <Slides>14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Sapone</vt:lpstr>
      <vt:lpstr>LOCALIZATION: levels, cultural adaptations and web usability</vt:lpstr>
      <vt:lpstr>Localization Levels and Cultural Adaptations</vt:lpstr>
      <vt:lpstr>Microsoft levels </vt:lpstr>
      <vt:lpstr>Singh and Pereira (2005:10-15)</vt:lpstr>
      <vt:lpstr>Localization processes for non-economic motives</vt:lpstr>
      <vt:lpstr>Presentazione standard di PowerPoint</vt:lpstr>
      <vt:lpstr>Centralized/decentralized model</vt:lpstr>
      <vt:lpstr>Localization and web usability</vt:lpstr>
      <vt:lpstr>…what do we mean by «usability»? 🤔</vt:lpstr>
      <vt:lpstr>Website success ➡️ measured by its «stickiness»</vt:lpstr>
      <vt:lpstr>Presentazione standard di PowerPoint</vt:lpstr>
      <vt:lpstr>Presentazione standard di PowerPoint</vt:lpstr>
      <vt:lpstr>Conventions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Chiara Paradisi</dc:creator>
  <cp:revision>10</cp:revision>
  <dcterms:created xsi:type="dcterms:W3CDTF">2026-03-09T09:53:58Z</dcterms:created>
  <dcterms:modified xsi:type="dcterms:W3CDTF">2026-03-09T22:52:50Z</dcterms:modified>
</cp:coreProperties>
</file>