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3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4EAC7-DA26-B78D-BBFF-470313C26EF5}" v="1150" dt="2026-03-08T21:48:13.941"/>
    <p1510:client id="{179FFD2F-33A5-5C78-11D4-7D8AF4A96A04}" v="8" dt="2026-03-08T19:10:13.939"/>
    <p1510:client id="{30D2D9FA-395C-6771-FA8E-0C920D382467}" v="109" dt="2026-03-07T12:07:35.647"/>
    <p1510:client id="{4200987D-E6E9-B332-2606-285ABFE22368}" v="164" dt="2026-03-08T21:54:10.290"/>
    <p1510:client id="{5987C1A5-AC72-D236-76DA-62E83D443974}" v="193" dt="2026-03-07T20:24:43.079"/>
    <p1510:client id="{88D3762E-319B-F4AD-D9DF-1602FE94A1A4}" v="31" dt="2026-03-09T09:01:23.207"/>
    <p1510:client id="{E77CD413-F64D-4EF9-919F-3AE1DFFC2350}" v="427" dt="2026-03-08T19:40:42.9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3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0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66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40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3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41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35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6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6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0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5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3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1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7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9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8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3420" y="1667615"/>
            <a:ext cx="8488358" cy="1767935"/>
          </a:xfrm>
        </p:spPr>
        <p:txBody>
          <a:bodyPr/>
          <a:lstStyle/>
          <a:p>
            <a:r>
              <a:rPr lang="de-DE" sz="4800" b="1" err="1">
                <a:ea typeface="+mj-lt"/>
                <a:cs typeface="+mj-lt"/>
              </a:rPr>
              <a:t>What</a:t>
            </a:r>
            <a:r>
              <a:rPr lang="de-DE" sz="4800" b="1">
                <a:ea typeface="+mj-lt"/>
                <a:cs typeface="+mj-lt"/>
              </a:rPr>
              <a:t> </a:t>
            </a:r>
            <a:r>
              <a:rPr lang="de-DE" sz="4800" b="1" err="1">
                <a:ea typeface="+mj-lt"/>
                <a:cs typeface="+mj-lt"/>
              </a:rPr>
              <a:t>Localization</a:t>
            </a:r>
            <a:r>
              <a:rPr lang="de-DE" sz="4800" b="1">
                <a:ea typeface="+mj-lt"/>
                <a:cs typeface="+mj-lt"/>
              </a:rPr>
              <a:t> Models Can </a:t>
            </a:r>
            <a:r>
              <a:rPr lang="de-DE" sz="4800" b="1" err="1">
                <a:ea typeface="+mj-lt"/>
                <a:cs typeface="+mj-lt"/>
              </a:rPr>
              <a:t>Learn</a:t>
            </a:r>
            <a:r>
              <a:rPr lang="de-DE" sz="4800" b="1">
                <a:ea typeface="+mj-lt"/>
                <a:cs typeface="+mj-lt"/>
              </a:rPr>
              <a:t> </a:t>
            </a:r>
            <a:r>
              <a:rPr lang="de-DE" sz="4800" b="1" err="1">
                <a:ea typeface="+mj-lt"/>
                <a:cs typeface="+mj-lt"/>
              </a:rPr>
              <a:t>From</a:t>
            </a:r>
            <a:r>
              <a:rPr lang="de-DE" sz="4800" b="1">
                <a:ea typeface="+mj-lt"/>
                <a:cs typeface="+mj-lt"/>
              </a:rPr>
              <a:t> Translation Theory</a:t>
            </a:r>
            <a:r>
              <a:rPr lang="de-DE" sz="5400" b="1">
                <a:ea typeface="+mj-lt"/>
                <a:cs typeface="+mj-lt"/>
              </a:rPr>
              <a:t> </a:t>
            </a:r>
            <a:endParaRPr lang="it-IT" sz="540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44132" y="3823739"/>
            <a:ext cx="6987645" cy="1388534"/>
          </a:xfrm>
        </p:spPr>
        <p:txBody>
          <a:bodyPr>
            <a:normAutofit/>
          </a:bodyPr>
          <a:lstStyle/>
          <a:p>
            <a:r>
              <a:rPr lang="de-DE" sz="3200"/>
              <a:t>Anthony Pym</a:t>
            </a:r>
          </a:p>
          <a:p>
            <a:r>
              <a:rPr lang="de-DE" sz="2800" i="1" err="1">
                <a:ea typeface="+mn-lt"/>
                <a:cs typeface="+mn-lt"/>
              </a:rPr>
              <a:t>Universitat</a:t>
            </a:r>
            <a:r>
              <a:rPr lang="de-DE" sz="2800" i="1">
                <a:ea typeface="+mn-lt"/>
                <a:cs typeface="+mn-lt"/>
              </a:rPr>
              <a:t> </a:t>
            </a:r>
            <a:r>
              <a:rPr lang="de-DE" sz="2800" i="1" err="1">
                <a:ea typeface="+mn-lt"/>
                <a:cs typeface="+mn-lt"/>
              </a:rPr>
              <a:t>Rovira</a:t>
            </a:r>
            <a:r>
              <a:rPr lang="de-DE" sz="2800" i="1">
                <a:ea typeface="+mn-lt"/>
                <a:cs typeface="+mn-lt"/>
              </a:rPr>
              <a:t> i </a:t>
            </a:r>
            <a:r>
              <a:rPr lang="de-DE" sz="2800" i="1" err="1">
                <a:ea typeface="+mn-lt"/>
                <a:cs typeface="+mn-lt"/>
              </a:rPr>
              <a:t>Virgili</a:t>
            </a:r>
            <a:r>
              <a:rPr lang="de-DE" sz="2800" i="1">
                <a:ea typeface="+mn-lt"/>
                <a:cs typeface="+mn-lt"/>
              </a:rPr>
              <a:t>, Tarragona, Spain </a:t>
            </a:r>
            <a:endParaRPr lang="de-DE" sz="2800"/>
          </a:p>
          <a:p>
            <a:endParaRPr lang="de-DE" sz="3200"/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08B29-55EC-D7C4-BDDB-B34C1A6F6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Translators Love Donkeywork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620CC-8C0D-E7D9-E949-CD63A5BD2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3379610"/>
            <a:ext cx="10018713" cy="3124201"/>
          </a:xfrm>
        </p:spPr>
        <p:txBody>
          <a:bodyPr/>
          <a:lstStyle/>
          <a:p>
            <a:r>
              <a:rPr lang="en-US" b="1">
                <a:ea typeface="+mn-lt"/>
                <a:cs typeface="+mn-lt"/>
              </a:rPr>
              <a:t>High-quality translation strategies</a:t>
            </a:r>
            <a:r>
              <a:rPr lang="en-US">
                <a:ea typeface="+mn-lt"/>
                <a:cs typeface="+mn-lt"/>
              </a:rPr>
              <a:t> often bring benefits only in the</a:t>
            </a:r>
            <a:r>
              <a:rPr lang="en-US" b="1">
                <a:ea typeface="+mn-lt"/>
                <a:cs typeface="+mn-lt"/>
              </a:rPr>
              <a:t> long term</a:t>
            </a:r>
            <a:r>
              <a:rPr lang="en-US">
                <a:ea typeface="+mn-lt"/>
                <a:cs typeface="+mn-lt"/>
              </a:rPr>
              <a:t>--&gt; they are </a:t>
            </a:r>
            <a:r>
              <a:rPr lang="en-US" b="1" u="sng">
                <a:ea typeface="+mn-lt"/>
                <a:cs typeface="+mn-lt"/>
              </a:rPr>
              <a:t>rarely</a:t>
            </a:r>
            <a:r>
              <a:rPr lang="en-US" b="1">
                <a:ea typeface="+mn-lt"/>
                <a:cs typeface="+mn-lt"/>
              </a:rPr>
              <a:t> prioritized in localization budgets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Much translation today is done </a:t>
            </a:r>
            <a:r>
              <a:rPr lang="en-US" b="1">
                <a:ea typeface="+mn-lt"/>
                <a:cs typeface="+mn-lt"/>
              </a:rPr>
              <a:t>as quickly and cheaply as possible= </a:t>
            </a:r>
            <a:r>
              <a:rPr lang="en-US">
                <a:ea typeface="+mn-lt"/>
                <a:cs typeface="+mn-lt"/>
              </a:rPr>
              <a:t>computers and websites filled with</a:t>
            </a:r>
            <a:r>
              <a:rPr lang="en-US" b="1">
                <a:ea typeface="+mn-lt"/>
                <a:cs typeface="+mn-lt"/>
              </a:rPr>
              <a:t> linguistic errors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F7ED8FA-BF67-D980-C33D-EDCFAD511FB3}"/>
              </a:ext>
            </a:extLst>
          </p:cNvPr>
          <p:cNvSpPr txBox="1"/>
          <p:nvPr/>
        </p:nvSpPr>
        <p:spPr>
          <a:xfrm>
            <a:off x="1608668" y="2582333"/>
            <a:ext cx="9891888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aseline="0">
                <a:latin typeface="Corbel"/>
                <a:ea typeface="Arial"/>
                <a:cs typeface="Arial"/>
              </a:rPr>
              <a:t>Translation can </a:t>
            </a:r>
            <a:r>
              <a:rPr lang="en-US" sz="2400" b="1" baseline="0">
                <a:latin typeface="Corbel"/>
                <a:ea typeface="Arial"/>
                <a:cs typeface="Arial"/>
              </a:rPr>
              <a:t>create new cultural domains</a:t>
            </a:r>
            <a:r>
              <a:rPr lang="en-US" sz="2400" baseline="0">
                <a:latin typeface="Corbel"/>
                <a:ea typeface="Arial"/>
                <a:cs typeface="Arial"/>
              </a:rPr>
              <a:t> or simply </a:t>
            </a:r>
            <a:r>
              <a:rPr lang="en-US" sz="2400" b="1" baseline="0">
                <a:latin typeface="Corbel"/>
                <a:ea typeface="Arial"/>
                <a:cs typeface="Arial"/>
              </a:rPr>
              <a:t>extend </a:t>
            </a:r>
            <a:r>
              <a:rPr lang="en-US" sz="2400" b="1">
                <a:latin typeface="Corbel"/>
                <a:ea typeface="Arial"/>
                <a:cs typeface="Arial"/>
              </a:rPr>
              <a:t>international technical</a:t>
            </a:r>
            <a:r>
              <a:rPr lang="en-US" sz="2400" b="1" baseline="0">
                <a:latin typeface="Corbel"/>
                <a:ea typeface="Arial"/>
                <a:cs typeface="Arial"/>
              </a:rPr>
              <a:t> culture--&gt;</a:t>
            </a:r>
            <a:r>
              <a:rPr lang="en-US" sz="2400" baseline="0">
                <a:latin typeface="Corbel"/>
                <a:ea typeface="Arial"/>
                <a:cs typeface="Arial"/>
              </a:rPr>
              <a:t> these choices </a:t>
            </a:r>
            <a:r>
              <a:rPr lang="en-US" sz="2400" b="1" baseline="0">
                <a:latin typeface="Corbel"/>
                <a:ea typeface="Arial"/>
                <a:cs typeface="Arial"/>
              </a:rPr>
              <a:t>affect localization costs</a:t>
            </a:r>
            <a:endParaRPr lang="en-US" sz="2400">
              <a:cs typeface="Arial"/>
            </a:endParaRPr>
          </a:p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94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E56BD7-80DE-75A7-8367-389EE9774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417689"/>
            <a:ext cx="10018713" cy="1752599"/>
          </a:xfrm>
        </p:spPr>
        <p:txBody>
          <a:bodyPr/>
          <a:lstStyle/>
          <a:p>
            <a:r>
              <a:rPr lang="en-US"/>
              <a:t>Translators Love Donkeywork</a:t>
            </a:r>
            <a:endParaRPr lang="it-IT"/>
          </a:p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995C80-48B0-506E-899A-E0095CAA1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14500"/>
            <a:ext cx="10703100" cy="48175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err="1">
                <a:ea typeface="+mn-lt"/>
                <a:cs typeface="+mn-lt"/>
              </a:rPr>
              <a:t>Translators</a:t>
            </a:r>
            <a:r>
              <a:rPr lang="it-IT">
                <a:ea typeface="+mn-lt"/>
                <a:cs typeface="+mn-lt"/>
              </a:rPr>
              <a:t> are </a:t>
            </a:r>
            <a:r>
              <a:rPr lang="it-IT" err="1">
                <a:ea typeface="+mn-lt"/>
                <a:cs typeface="+mn-lt"/>
              </a:rPr>
              <a:t>asked</a:t>
            </a:r>
            <a:r>
              <a:rPr lang="it-IT">
                <a:ea typeface="+mn-lt"/>
                <a:cs typeface="+mn-lt"/>
              </a:rPr>
              <a:t> to:</a:t>
            </a:r>
            <a:endParaRPr lang="it-IT"/>
          </a:p>
          <a:p>
            <a:pPr>
              <a:buClr>
                <a:srgbClr val="1287C3"/>
              </a:buClr>
            </a:pPr>
            <a:r>
              <a:rPr lang="it-IT" b="1" err="1">
                <a:ea typeface="+mn-lt"/>
                <a:cs typeface="+mn-lt"/>
              </a:rPr>
              <a:t>repeat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terminology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consistently</a:t>
            </a:r>
            <a:r>
              <a:rPr lang="it-IT" b="1">
                <a:ea typeface="+mn-lt"/>
                <a:cs typeface="+mn-lt"/>
              </a:rPr>
              <a:t>,</a:t>
            </a:r>
            <a:endParaRPr lang="it-IT" err="1"/>
          </a:p>
          <a:p>
            <a:pPr>
              <a:buClr>
                <a:srgbClr val="1287C3"/>
              </a:buClr>
            </a:pPr>
            <a:r>
              <a:rPr lang="it-IT" b="1">
                <a:ea typeface="+mn-lt"/>
                <a:cs typeface="+mn-lt"/>
              </a:rPr>
              <a:t>control text </a:t>
            </a:r>
            <a:r>
              <a:rPr lang="it-IT" b="1" err="1">
                <a:ea typeface="+mn-lt"/>
                <a:cs typeface="+mn-lt"/>
              </a:rPr>
              <a:t>length</a:t>
            </a:r>
            <a:r>
              <a:rPr lang="it-IT">
                <a:ea typeface="+mn-lt"/>
                <a:cs typeface="+mn-lt"/>
              </a:rPr>
              <a:t> (</a:t>
            </a:r>
            <a:r>
              <a:rPr lang="it-IT" err="1">
                <a:ea typeface="+mn-lt"/>
                <a:cs typeface="+mn-lt"/>
              </a:rPr>
              <a:t>but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not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content</a:t>
            </a:r>
            <a:r>
              <a:rPr lang="it-IT">
                <a:ea typeface="+mn-lt"/>
                <a:cs typeface="+mn-lt"/>
              </a:rPr>
              <a:t>),</a:t>
            </a:r>
            <a:endParaRPr lang="it-IT" err="1"/>
          </a:p>
          <a:p>
            <a:pPr>
              <a:buClr>
                <a:srgbClr val="1287C3"/>
              </a:buClr>
            </a:pPr>
            <a:r>
              <a:rPr lang="it-IT">
                <a:ea typeface="+mn-lt"/>
                <a:cs typeface="+mn-lt"/>
              </a:rPr>
              <a:t>focus on </a:t>
            </a:r>
            <a:r>
              <a:rPr lang="it-IT" b="1" err="1">
                <a:ea typeface="+mn-lt"/>
                <a:cs typeface="+mn-lt"/>
              </a:rPr>
              <a:t>mechanical</a:t>
            </a:r>
            <a:r>
              <a:rPr lang="it-IT" b="1">
                <a:ea typeface="+mn-lt"/>
                <a:cs typeface="+mn-lt"/>
              </a:rPr>
              <a:t> tasks </a:t>
            </a:r>
            <a:r>
              <a:rPr lang="it-IT" err="1">
                <a:ea typeface="+mn-lt"/>
                <a:cs typeface="+mn-lt"/>
              </a:rPr>
              <a:t>rather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than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communication</a:t>
            </a:r>
            <a:r>
              <a:rPr lang="it-IT">
                <a:ea typeface="+mn-lt"/>
                <a:cs typeface="+mn-lt"/>
              </a:rPr>
              <a:t>.</a:t>
            </a:r>
            <a:endParaRPr lang="it-IT"/>
          </a:p>
          <a:p>
            <a:pPr marL="0" indent="0">
              <a:buClr>
                <a:srgbClr val="1287C3"/>
              </a:buClr>
              <a:buNone/>
            </a:pPr>
            <a:endParaRPr lang="it-IT">
              <a:ea typeface="+mn-lt"/>
              <a:cs typeface="+mn-lt"/>
            </a:endParaRPr>
          </a:p>
          <a:p>
            <a:pPr>
              <a:buClr>
                <a:srgbClr val="1287C3"/>
              </a:buClr>
            </a:pPr>
            <a:r>
              <a:rPr lang="it-IT">
                <a:ea typeface="+mn-lt"/>
                <a:cs typeface="+mn-lt"/>
              </a:rPr>
              <a:t>Tools like </a:t>
            </a:r>
            <a:r>
              <a:rPr lang="it-IT" b="1" err="1">
                <a:ea typeface="+mn-lt"/>
                <a:cs typeface="+mn-lt"/>
              </a:rPr>
              <a:t>translation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memory</a:t>
            </a:r>
            <a:r>
              <a:rPr lang="it-IT" b="1">
                <a:ea typeface="+mn-lt"/>
                <a:cs typeface="+mn-lt"/>
              </a:rPr>
              <a:t> systems</a:t>
            </a:r>
            <a:r>
              <a:rPr lang="it-IT">
                <a:ea typeface="+mn-lt"/>
                <a:cs typeface="+mn-lt"/>
              </a:rPr>
              <a:t> can </a:t>
            </a:r>
            <a:r>
              <a:rPr lang="it-IT" err="1">
                <a:ea typeface="+mn-lt"/>
                <a:cs typeface="+mn-lt"/>
              </a:rPr>
              <a:t>distance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translators</a:t>
            </a:r>
            <a:r>
              <a:rPr lang="it-IT">
                <a:ea typeface="+mn-lt"/>
                <a:cs typeface="+mn-lt"/>
              </a:rPr>
              <a:t> from the </a:t>
            </a:r>
            <a:r>
              <a:rPr lang="it-IT" b="1" err="1">
                <a:ea typeface="+mn-lt"/>
                <a:cs typeface="+mn-lt"/>
              </a:rPr>
              <a:t>communicative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purpose</a:t>
            </a:r>
            <a:r>
              <a:rPr lang="it-IT" b="1">
                <a:ea typeface="+mn-lt"/>
                <a:cs typeface="+mn-lt"/>
              </a:rPr>
              <a:t> of </a:t>
            </a:r>
            <a:r>
              <a:rPr lang="it-IT" b="1" err="1">
                <a:ea typeface="+mn-lt"/>
                <a:cs typeface="+mn-lt"/>
              </a:rPr>
              <a:t>translation</a:t>
            </a:r>
            <a:r>
              <a:rPr lang="it-IT">
                <a:ea typeface="+mn-lt"/>
                <a:cs typeface="+mn-lt"/>
              </a:rPr>
              <a:t>--&gt; </a:t>
            </a:r>
            <a:r>
              <a:rPr lang="it-IT" err="1">
                <a:ea typeface="+mn-lt"/>
                <a:cs typeface="+mn-lt"/>
              </a:rPr>
              <a:t>this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harms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translator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motivation</a:t>
            </a:r>
            <a:r>
              <a:rPr lang="it-IT">
                <a:ea typeface="+mn-lt"/>
                <a:cs typeface="+mn-lt"/>
              </a:rPr>
              <a:t> and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professional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identity</a:t>
            </a:r>
            <a:r>
              <a:rPr lang="it-IT">
                <a:ea typeface="+mn-lt"/>
                <a:cs typeface="+mn-lt"/>
              </a:rPr>
              <a:t>.</a:t>
            </a:r>
            <a:endParaRPr lang="it-IT"/>
          </a:p>
          <a:p>
            <a:pPr>
              <a:buClr>
                <a:srgbClr val="1287C3"/>
              </a:buClr>
            </a:pPr>
            <a:r>
              <a:rPr lang="it-IT" err="1">
                <a:ea typeface="+mn-lt"/>
                <a:cs typeface="+mn-lt"/>
              </a:rPr>
              <a:t>Experienced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translators</a:t>
            </a:r>
            <a:r>
              <a:rPr lang="it-IT">
                <a:ea typeface="+mn-lt"/>
                <a:cs typeface="+mn-lt"/>
              </a:rPr>
              <a:t> provide </a:t>
            </a:r>
            <a:r>
              <a:rPr lang="it-IT" b="1" err="1">
                <a:ea typeface="+mn-lt"/>
                <a:cs typeface="+mn-lt"/>
              </a:rPr>
              <a:t>essential</a:t>
            </a:r>
            <a:r>
              <a:rPr lang="it-IT" b="1">
                <a:ea typeface="+mn-lt"/>
                <a:cs typeface="+mn-lt"/>
              </a:rPr>
              <a:t> cultural insight</a:t>
            </a:r>
            <a:r>
              <a:rPr lang="it-IT">
                <a:ea typeface="+mn-lt"/>
                <a:cs typeface="+mn-lt"/>
              </a:rPr>
              <a:t> and can </a:t>
            </a:r>
            <a:r>
              <a:rPr lang="it-IT" err="1">
                <a:ea typeface="+mn-lt"/>
                <a:cs typeface="+mn-lt"/>
              </a:rPr>
              <a:t>predict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how</a:t>
            </a:r>
            <a:r>
              <a:rPr lang="it-IT" b="1">
                <a:ea typeface="+mn-lt"/>
                <a:cs typeface="+mn-lt"/>
              </a:rPr>
              <a:t> products must </a:t>
            </a:r>
            <a:r>
              <a:rPr lang="it-IT" b="1" err="1">
                <a:ea typeface="+mn-lt"/>
                <a:cs typeface="+mn-lt"/>
              </a:rPr>
              <a:t>adapt</a:t>
            </a:r>
            <a:r>
              <a:rPr lang="it-IT" b="1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culturally</a:t>
            </a:r>
            <a:r>
              <a:rPr lang="it-IT">
                <a:ea typeface="+mn-lt"/>
                <a:cs typeface="+mn-lt"/>
              </a:rPr>
              <a:t>.</a:t>
            </a:r>
            <a:endParaRPr lang="it-IT"/>
          </a:p>
          <a:p>
            <a:pPr>
              <a:buClr>
                <a:srgbClr val="1287C3"/>
              </a:buClr>
            </a:pPr>
            <a:r>
              <a:rPr lang="it-IT" err="1">
                <a:ea typeface="+mn-lt"/>
                <a:cs typeface="+mn-lt"/>
              </a:rPr>
              <a:t>Listening</a:t>
            </a:r>
            <a:r>
              <a:rPr lang="it-IT">
                <a:ea typeface="+mn-lt"/>
                <a:cs typeface="+mn-lt"/>
              </a:rPr>
              <a:t> to </a:t>
            </a:r>
            <a:r>
              <a:rPr lang="it-IT" err="1">
                <a:ea typeface="+mn-lt"/>
                <a:cs typeface="+mn-lt"/>
              </a:rPr>
              <a:t>experienced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err="1">
                <a:ea typeface="+mn-lt"/>
                <a:cs typeface="+mn-lt"/>
              </a:rPr>
              <a:t>translators</a:t>
            </a:r>
            <a:r>
              <a:rPr lang="it-IT">
                <a:ea typeface="+mn-lt"/>
                <a:cs typeface="+mn-lt"/>
              </a:rPr>
              <a:t> can </a:t>
            </a:r>
            <a:r>
              <a:rPr lang="it-IT" err="1">
                <a:ea typeface="+mn-lt"/>
                <a:cs typeface="+mn-lt"/>
              </a:rPr>
              <a:t>offer</a:t>
            </a:r>
            <a:r>
              <a:rPr lang="it-IT">
                <a:ea typeface="+mn-lt"/>
                <a:cs typeface="+mn-lt"/>
              </a:rPr>
              <a:t> </a:t>
            </a:r>
            <a:r>
              <a:rPr lang="it-IT" b="1" err="1">
                <a:ea typeface="+mn-lt"/>
                <a:cs typeface="+mn-lt"/>
              </a:rPr>
              <a:t>practical</a:t>
            </a:r>
            <a:r>
              <a:rPr lang="it-IT" b="1">
                <a:ea typeface="+mn-lt"/>
                <a:cs typeface="+mn-lt"/>
              </a:rPr>
              <a:t> benefits for </a:t>
            </a:r>
            <a:r>
              <a:rPr lang="it-IT" b="1" err="1">
                <a:ea typeface="+mn-lt"/>
                <a:cs typeface="+mn-lt"/>
              </a:rPr>
              <a:t>localization</a:t>
            </a:r>
            <a:r>
              <a:rPr lang="it-IT">
                <a:ea typeface="+mn-lt"/>
                <a:cs typeface="+mn-lt"/>
              </a:rPr>
              <a:t>.</a:t>
            </a:r>
            <a:endParaRPr lang="it-IT"/>
          </a:p>
          <a:p>
            <a:pPr>
              <a:buClr>
                <a:srgbClr val="1287C3"/>
              </a:buClr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4659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9EB8D-F36B-6B24-3EA3-CEECB6797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Translation Is Just A Small Part Of Localization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F46F1-25B6-E2F3-4A72-DE08C10F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738887"/>
            <a:ext cx="10018713" cy="41306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Not exactly. 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Translation </a:t>
            </a:r>
            <a:r>
              <a:rPr lang="en-US" dirty="0"/>
              <a:t>has much to learn from </a:t>
            </a:r>
            <a:r>
              <a:rPr lang="en-US" b="1" dirty="0"/>
              <a:t>localization</a:t>
            </a:r>
            <a:r>
              <a:rPr lang="en-US" dirty="0"/>
              <a:t>: </a:t>
            </a:r>
            <a:r>
              <a:rPr lang="en-US" dirty="0" err="1"/>
              <a:t>efficien</a:t>
            </a:r>
            <a:r>
              <a:rPr lang="en-US" dirty="0"/>
              <a:t>cy, </a:t>
            </a:r>
            <a:r>
              <a:rPr lang="en-US" dirty="0" err="1"/>
              <a:t>teamwor</a:t>
            </a:r>
            <a:r>
              <a:rPr lang="en-US" dirty="0"/>
              <a:t>k, client-liaison, technology. It stands to reason that localization may also learn much from </a:t>
            </a:r>
            <a:r>
              <a:rPr lang="en-US" b="1" dirty="0"/>
              <a:t>translation theory</a:t>
            </a:r>
            <a:r>
              <a:rPr lang="en-US" dirty="0"/>
              <a:t>.</a:t>
            </a:r>
            <a:endParaRPr lang="en-US"/>
          </a:p>
          <a:p>
            <a:pPr marL="342900" indent="-342900"/>
            <a:r>
              <a:rPr lang="en-US" dirty="0"/>
              <a:t>From a business </a:t>
            </a:r>
            <a:r>
              <a:rPr lang="en-US"/>
              <a:t>perspective, translation is perceived as only </a:t>
            </a:r>
            <a:r>
              <a:rPr lang="en-US" b="1"/>
              <a:t>one of the many steps</a:t>
            </a:r>
            <a:r>
              <a:rPr lang="en-US"/>
              <a:t> of the localization process. But that is not all.</a:t>
            </a:r>
            <a:endParaRPr lang="en-US" dirty="0"/>
          </a:p>
          <a:p>
            <a:pPr marL="342900" indent="-342900">
              <a:buClr>
                <a:srgbClr val="1287C3"/>
              </a:buClr>
            </a:pPr>
            <a:r>
              <a:rPr lang="en-US" dirty="0"/>
              <a:t>Translation is part of many processes and contexts and </a:t>
            </a:r>
            <a:r>
              <a:rPr lang="en-US" b="1" dirty="0"/>
              <a:t>translation theory</a:t>
            </a:r>
            <a:r>
              <a:rPr lang="en-US" dirty="0"/>
              <a:t> has a long and rich history that focuses on </a:t>
            </a:r>
            <a:r>
              <a:rPr lang="en-US" b="1" dirty="0"/>
              <a:t>the ways different cultures perceive each other.</a:t>
            </a:r>
          </a:p>
          <a:p>
            <a:pPr marL="342900" indent="-342900">
              <a:buClr>
                <a:srgbClr val="1287C3"/>
              </a:buCl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2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57BDC-AE62-EC2B-8725-E713B9819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30" y="685800"/>
            <a:ext cx="11010750" cy="1752599"/>
          </a:xfrm>
        </p:spPr>
        <p:txBody>
          <a:bodyPr/>
          <a:lstStyle/>
          <a:p>
            <a:r>
              <a:rPr lang="en-US"/>
              <a:t>From Translation Theory To Theory of Localization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C0F42-0665-56CC-12EB-745BE100E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92546"/>
            <a:ext cx="10018713" cy="4648201"/>
          </a:xfrm>
        </p:spPr>
        <p:txBody>
          <a:bodyPr>
            <a:normAutofit/>
          </a:bodyPr>
          <a:lstStyle/>
          <a:p>
            <a:r>
              <a:rPr lang="en-US"/>
              <a:t>Translation is one of the fundamental ways we use </a:t>
            </a:r>
            <a:r>
              <a:rPr lang="en-US" b="1"/>
              <a:t>language </a:t>
            </a:r>
            <a:r>
              <a:rPr lang="en-US"/>
              <a:t>every day.</a:t>
            </a:r>
            <a:endParaRPr lang="it-IT"/>
          </a:p>
          <a:p>
            <a:pPr>
              <a:buClr>
                <a:srgbClr val="1287C3"/>
              </a:buClr>
            </a:pPr>
            <a:r>
              <a:rPr lang="en-US" dirty="0"/>
              <a:t>Its use in bilingual families, multilingual communities, social services, the courts, business meetings, news services, literature and large conferences goes well </a:t>
            </a:r>
            <a:r>
              <a:rPr lang="en-US" b="1" dirty="0"/>
              <a:t>beyond business procedures</a:t>
            </a:r>
            <a:r>
              <a:rPr lang="en-US" dirty="0"/>
              <a:t>.</a:t>
            </a:r>
          </a:p>
          <a:p>
            <a:pPr>
              <a:buClr>
                <a:srgbClr val="1287C3"/>
              </a:buClr>
            </a:pPr>
            <a:r>
              <a:rPr lang="en-US" dirty="0"/>
              <a:t>A </a:t>
            </a:r>
            <a:r>
              <a:rPr lang="en-US" b="1" dirty="0"/>
              <a:t>theory of localization</a:t>
            </a:r>
            <a:r>
              <a:rPr lang="en-US" dirty="0"/>
              <a:t> is possible, but as of now </a:t>
            </a:r>
            <a:r>
              <a:rPr lang="en-US"/>
              <a:t>it only concerns itself with</a:t>
            </a:r>
            <a:r>
              <a:rPr lang="en-US" dirty="0"/>
              <a:t> calculations of efficiency.</a:t>
            </a:r>
          </a:p>
          <a:p>
            <a:pPr>
              <a:buClr>
                <a:srgbClr val="1287C3"/>
              </a:buClr>
            </a:pPr>
            <a:r>
              <a:rPr lang="en-US"/>
              <a:t>The focus of translation theory on </a:t>
            </a:r>
            <a:r>
              <a:rPr lang="en-US" b="1"/>
              <a:t>cultural mediation</a:t>
            </a:r>
            <a:r>
              <a:rPr lang="en-US"/>
              <a:t> and that of localization models on a more </a:t>
            </a:r>
            <a:r>
              <a:rPr lang="en-US" b="1" dirty="0"/>
              <a:t>efficient distribution of information</a:t>
            </a:r>
            <a:r>
              <a:rPr lang="en-US" dirty="0"/>
              <a:t> could be combined to develop </a:t>
            </a:r>
            <a:r>
              <a:rPr lang="en-US" b="1" dirty="0"/>
              <a:t>a new kind of theory</a:t>
            </a:r>
            <a:r>
              <a:rPr lang="en-US" dirty="0"/>
              <a:t>.</a:t>
            </a:r>
          </a:p>
          <a:p>
            <a:pPr>
              <a:buClr>
                <a:srgbClr val="1287C3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54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2EF7A-CA9D-637F-590F-A131C66DD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Translation Beyond Language Replacement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6682D-DB20-D701-F2F4-6D084944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Translation is not only the </a:t>
            </a:r>
            <a:r>
              <a:rPr lang="en-US" b="1" dirty="0">
                <a:ea typeface="+mn-lt"/>
                <a:cs typeface="+mn-lt"/>
              </a:rPr>
              <a:t>replacement of language strings</a:t>
            </a:r>
            <a:r>
              <a:rPr lang="en-US" dirty="0">
                <a:ea typeface="+mn-lt"/>
                <a:cs typeface="+mn-lt"/>
              </a:rPr>
              <a:t>,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>
                <a:ea typeface="+mn-lt"/>
                <a:cs typeface="+mn-lt"/>
              </a:rPr>
              <a:t>translators must also consider </a:t>
            </a:r>
            <a:r>
              <a:rPr lang="en-US" b="1" dirty="0">
                <a:ea typeface="+mn-lt"/>
                <a:cs typeface="+mn-lt"/>
              </a:rPr>
              <a:t>cultural adaptation</a:t>
            </a:r>
            <a:r>
              <a:rPr lang="en-US" dirty="0">
                <a:ea typeface="+mn-lt"/>
                <a:cs typeface="+mn-lt"/>
              </a:rPr>
              <a:t> (dates, currencies, time zones, symbols).</a:t>
            </a:r>
          </a:p>
          <a:p>
            <a:pPr>
              <a:buClr>
                <a:srgbClr val="1287C3"/>
              </a:buClr>
            </a:pPr>
            <a:r>
              <a:rPr lang="en-US" b="1">
                <a:ea typeface="+mn-lt"/>
                <a:cs typeface="+mn-lt"/>
              </a:rPr>
              <a:t>Dynamic equivalence </a:t>
            </a:r>
            <a:r>
              <a:rPr lang="en-US">
                <a:ea typeface="+mn-lt"/>
                <a:cs typeface="+mn-lt"/>
              </a:rPr>
              <a:t>(E. Nida): adapting the message to the target culture.</a:t>
            </a:r>
          </a:p>
          <a:p>
            <a:pPr>
              <a:buClr>
                <a:srgbClr val="1287C3"/>
              </a:buClr>
            </a:pPr>
            <a:r>
              <a:rPr lang="en-US" b="1" dirty="0">
                <a:ea typeface="+mn-lt"/>
                <a:cs typeface="+mn-lt"/>
              </a:rPr>
              <a:t>Formal equivalence:</a:t>
            </a:r>
            <a:r>
              <a:rPr lang="en-US" dirty="0">
                <a:ea typeface="+mn-lt"/>
                <a:cs typeface="+mn-lt"/>
              </a:rPr>
              <a:t> maintaining the same linguistic form.</a:t>
            </a:r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Nida’s approach, developed for Bible translation, can also be useful for </a:t>
            </a:r>
            <a:r>
              <a:rPr lang="en-US" b="1">
                <a:ea typeface="+mn-lt"/>
                <a:cs typeface="+mn-lt"/>
              </a:rPr>
              <a:t>software localization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0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2AB5-5459-C6AA-4DAB-BFF8393F3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Translation Theory Beyond Linguistics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C9BDB-9068-9B0A-4A10-59CAA5952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Modern translation theory goes beyond applied linguistics. </a:t>
            </a:r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From 1980s, the </a:t>
            </a:r>
            <a:r>
              <a:rPr lang="en-US" b="1">
                <a:ea typeface="+mn-lt"/>
                <a:cs typeface="+mn-lt"/>
              </a:rPr>
              <a:t>theory of purposes</a:t>
            </a:r>
            <a:r>
              <a:rPr lang="en-US">
                <a:ea typeface="+mn-lt"/>
                <a:cs typeface="+mn-lt"/>
              </a:rPr>
              <a:t> and </a:t>
            </a:r>
            <a:r>
              <a:rPr lang="en-US" b="1">
                <a:ea typeface="+mn-lt"/>
                <a:cs typeface="+mn-lt"/>
              </a:rPr>
              <a:t>action theory</a:t>
            </a:r>
            <a:r>
              <a:rPr lang="en-US">
                <a:ea typeface="+mn-lt"/>
                <a:cs typeface="+mn-lt"/>
              </a:rPr>
              <a:t> focus on the </a:t>
            </a:r>
            <a:r>
              <a:rPr lang="en-US" b="1">
                <a:ea typeface="+mn-lt"/>
                <a:cs typeface="+mn-lt"/>
              </a:rPr>
              <a:t>purpose and function</a:t>
            </a:r>
            <a:r>
              <a:rPr lang="en-US">
                <a:ea typeface="+mn-lt"/>
                <a:cs typeface="+mn-lt"/>
              </a:rPr>
              <a:t> of translation.</a:t>
            </a:r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Translation is influenced by the </a:t>
            </a:r>
            <a:r>
              <a:rPr lang="en-US" b="1">
                <a:ea typeface="+mn-lt"/>
                <a:cs typeface="+mn-lt"/>
              </a:rPr>
              <a:t>client and target culture</a:t>
            </a:r>
            <a:r>
              <a:rPr lang="en-US">
                <a:ea typeface="+mn-lt"/>
                <a:cs typeface="+mn-lt"/>
              </a:rPr>
              <a:t>, not only the source text.</a:t>
            </a:r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It involves </a:t>
            </a:r>
            <a:r>
              <a:rPr lang="en-US" b="1">
                <a:ea typeface="+mn-lt"/>
                <a:cs typeface="+mn-lt"/>
              </a:rPr>
              <a:t>sociology, ethics, and cultural studies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Reducing translation to a </a:t>
            </a:r>
            <a:r>
              <a:rPr lang="en-US" b="1">
                <a:ea typeface="+mn-lt"/>
                <a:cs typeface="+mn-lt"/>
              </a:rPr>
              <a:t>language problem (localization view)</a:t>
            </a:r>
            <a:r>
              <a:rPr lang="en-US">
                <a:ea typeface="+mn-lt"/>
                <a:cs typeface="+mn-lt"/>
              </a:rPr>
              <a:t> is considered a </a:t>
            </a:r>
            <a:r>
              <a:rPr lang="en-US" b="1">
                <a:ea typeface="+mn-lt"/>
                <a:cs typeface="+mn-lt"/>
              </a:rPr>
              <a:t>step backward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>
              <a:buClr>
                <a:srgbClr val="1287C3"/>
              </a:buClr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3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78582-1B3A-4AF9-E529-6D856E0C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Translation Output Is Like Translation Input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38BD3-D83D-FC8B-ACAC-F044BF3EC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977" y="2600219"/>
            <a:ext cx="8494714" cy="3117146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Translators do more than produce equivalent texts</a:t>
            </a:r>
            <a:endParaRPr lang="it-IT" b="1"/>
          </a:p>
          <a:p>
            <a:pPr marL="0" indent="0">
              <a:buClr>
                <a:srgbClr val="1287C3"/>
              </a:buClr>
              <a:buNone/>
            </a:pPr>
            <a:r>
              <a:rPr lang="en-US"/>
              <a:t>GENERAL TENDENCIES in TRANSLATIONS (</a:t>
            </a:r>
            <a:r>
              <a:rPr lang="en-US" b="1"/>
              <a:t>Vs</a:t>
            </a:r>
            <a:r>
              <a:rPr lang="en-US"/>
              <a:t> non-translations)</a:t>
            </a:r>
          </a:p>
          <a:p>
            <a:pPr>
              <a:buClr>
                <a:srgbClr val="1287C3"/>
              </a:buClr>
            </a:pPr>
            <a:r>
              <a:rPr lang="en-US"/>
              <a:t>1) slightly longer</a:t>
            </a:r>
          </a:p>
          <a:p>
            <a:pPr>
              <a:buClr>
                <a:srgbClr val="1287C3"/>
              </a:buClr>
            </a:pPr>
            <a:r>
              <a:rPr lang="en-US"/>
              <a:t>2) a narrower range of words</a:t>
            </a:r>
          </a:p>
          <a:p>
            <a:pPr>
              <a:buClr>
                <a:srgbClr val="1287C3"/>
              </a:buClr>
            </a:pPr>
            <a:r>
              <a:rPr lang="en-US"/>
              <a:t>3) more explicit values of semantics</a:t>
            </a:r>
          </a:p>
          <a:p>
            <a:pPr>
              <a:buClr>
                <a:srgbClr val="1287C3"/>
              </a:buClr>
            </a:pPr>
            <a:r>
              <a:rPr lang="en-US"/>
              <a:t>4) more optional syntactic connectors</a:t>
            </a:r>
          </a:p>
          <a:p>
            <a:pPr>
              <a:buClr>
                <a:srgbClr val="1287C3"/>
              </a:buClr>
            </a:pPr>
            <a:r>
              <a:rPr lang="en-US"/>
              <a:t>5) work on larger text units</a:t>
            </a:r>
          </a:p>
        </p:txBody>
      </p:sp>
    </p:spTree>
    <p:extLst>
      <p:ext uri="{BB962C8B-B14F-4D97-AF65-F5344CB8AC3E}">
        <p14:creationId xmlns:p14="http://schemas.microsoft.com/office/powerpoint/2010/main" val="2787374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7BA2E-5E53-D1F6-B003-15B674A3A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Translation Is the Same All Over the World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9CA69-4B24-6FFA-7384-1676E8DCE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060223"/>
            <a:ext cx="10604323" cy="3335866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NO! -&gt; norms of translation: DIFFERENT  in different cultures</a:t>
            </a:r>
            <a:r>
              <a:rPr lang="en-US">
                <a:solidFill>
                  <a:srgbClr val="000000"/>
                </a:solidFill>
                <a:latin typeface="Corbel"/>
              </a:rPr>
              <a:t> + at different times</a:t>
            </a:r>
          </a:p>
          <a:p>
            <a:pPr>
              <a:buClr>
                <a:srgbClr val="1287C3"/>
              </a:buClr>
            </a:pPr>
            <a:r>
              <a:rPr lang="en-US"/>
              <a:t>What is ACCEPTABLE</a:t>
            </a:r>
          </a:p>
          <a:p>
            <a:pPr>
              <a:buClr>
                <a:srgbClr val="1287C3"/>
              </a:buClr>
            </a:pPr>
            <a:r>
              <a:rPr lang="en-US"/>
              <a:t>Tolerate FOREIGN ELEMENTS or not?</a:t>
            </a:r>
          </a:p>
          <a:p>
            <a:pPr marL="0" indent="0">
              <a:buClr>
                <a:srgbClr val="1287C3"/>
              </a:buClr>
              <a:buNone/>
            </a:pPr>
            <a:endParaRPr lang="en-US"/>
          </a:p>
          <a:p>
            <a:pPr>
              <a:buClr>
                <a:srgbClr val="1287C3"/>
              </a:buClr>
            </a:pPr>
            <a:r>
              <a:rPr lang="en-US"/>
              <a:t>Cultures that see themselves as </a:t>
            </a:r>
            <a:r>
              <a:rPr lang="en-US" b="1"/>
              <a:t>more prestigious</a:t>
            </a:r>
            <a:r>
              <a:rPr lang="en-US"/>
              <a:t> tend to </a:t>
            </a:r>
            <a:r>
              <a:rPr lang="en-US" b="1"/>
              <a:t>reject foreign elements in translations</a:t>
            </a:r>
            <a:r>
              <a:rPr lang="en-US"/>
              <a:t>.</a:t>
            </a:r>
          </a:p>
          <a:p>
            <a:pPr>
              <a:buClr>
                <a:srgbClr val="1287C3"/>
              </a:buClr>
            </a:pPr>
            <a:r>
              <a:rPr lang="en-US" b="1"/>
              <a:t>Larger cultures</a:t>
            </a:r>
            <a:r>
              <a:rPr lang="en-US"/>
              <a:t> usually rely </a:t>
            </a:r>
            <a:r>
              <a:rPr lang="en-US" b="1"/>
              <a:t>less on translation</a:t>
            </a:r>
            <a:r>
              <a:rPr lang="en-US"/>
              <a:t>--&gt; smaller role</a:t>
            </a:r>
          </a:p>
          <a:p>
            <a:pPr>
              <a:buClr>
                <a:srgbClr val="1287C3"/>
              </a:buClr>
            </a:pPr>
            <a:r>
              <a:rPr lang="en-US" b="1"/>
              <a:t>Paradox:</a:t>
            </a:r>
            <a:r>
              <a:rPr lang="en-US"/>
              <a:t> cultures that </a:t>
            </a:r>
            <a:r>
              <a:rPr lang="en-US" b="1"/>
              <a:t>translate more</a:t>
            </a:r>
            <a:r>
              <a:rPr lang="en-US"/>
              <a:t> tend to be </a:t>
            </a:r>
            <a:r>
              <a:rPr lang="en-US" b="1"/>
              <a:t>more tolerant of foreign languages</a:t>
            </a:r>
            <a:r>
              <a:rPr lang="en-US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79D87EA-644D-9D5C-8BB0-63FF94345ACA}"/>
              </a:ext>
            </a:extLst>
          </p:cNvPr>
          <p:cNvSpPr txBox="1"/>
          <p:nvPr/>
        </p:nvSpPr>
        <p:spPr>
          <a:xfrm>
            <a:off x="3217333" y="5630334"/>
            <a:ext cx="6547555" cy="1231106"/>
          </a:xfrm>
          <a:prstGeom prst="rect">
            <a:avLst/>
          </a:prstGeom>
          <a:solidFill>
            <a:srgbClr val="00B0F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aseline="0">
                <a:latin typeface="Corbel"/>
                <a:ea typeface="Segoe UI"/>
                <a:cs typeface="Segoe UI"/>
              </a:rPr>
              <a:t>Translation reflects </a:t>
            </a:r>
            <a:r>
              <a:rPr lang="en-US" sz="2800" b="1" baseline="0">
                <a:latin typeface="Corbel"/>
                <a:ea typeface="Segoe UI"/>
                <a:cs typeface="Segoe UI"/>
              </a:rPr>
              <a:t>how cultures perceive their relationships </a:t>
            </a:r>
            <a:r>
              <a:rPr lang="en-US" sz="2800" b="1">
                <a:latin typeface="Corbel"/>
                <a:ea typeface="Segoe UI"/>
                <a:cs typeface="Segoe UI"/>
              </a:rPr>
              <a:t>with others</a:t>
            </a:r>
            <a:endParaRPr lang="it-IT" sz="2800" err="1"/>
          </a:p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2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47B63-48A9-5DF8-48E9-A7A3B4D97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32A8F-945A-0D86-B808-598F763AD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Translation Is the Same All Over the World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D7069-6C0C-838E-92AE-825432F44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074335"/>
            <a:ext cx="10597268" cy="4210754"/>
          </a:xfrm>
        </p:spPr>
        <p:txBody>
          <a:bodyPr>
            <a:normAutofit/>
          </a:bodyPr>
          <a:lstStyle/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In localization, choosing a translation strategy becomes an </a:t>
            </a:r>
            <a:r>
              <a:rPr lang="en-US" b="1" u="sng">
                <a:ea typeface="+mn-lt"/>
                <a:cs typeface="+mn-lt"/>
              </a:rPr>
              <a:t>ethical</a:t>
            </a:r>
            <a:r>
              <a:rPr lang="en-US" b="1">
                <a:ea typeface="+mn-lt"/>
                <a:cs typeface="+mn-lt"/>
              </a:rPr>
              <a:t> decision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Localization can shape the </a:t>
            </a:r>
            <a:r>
              <a:rPr lang="en-US" b="1">
                <a:ea typeface="+mn-lt"/>
                <a:cs typeface="+mn-lt"/>
              </a:rPr>
              <a:t>future of languages and cultures</a:t>
            </a:r>
            <a:r>
              <a:rPr lang="en-US">
                <a:ea typeface="+mn-lt"/>
                <a:cs typeface="+mn-lt"/>
              </a:rPr>
              <a:t>, particularly when languages enter </a:t>
            </a:r>
            <a:r>
              <a:rPr lang="en-US" b="1">
                <a:ea typeface="+mn-lt"/>
                <a:cs typeface="+mn-lt"/>
              </a:rPr>
              <a:t>digital and technical media for the first time</a:t>
            </a:r>
            <a:r>
              <a:rPr lang="en-US">
                <a:ea typeface="+mn-lt"/>
                <a:cs typeface="+mn-lt"/>
              </a:rPr>
              <a:t>.</a:t>
            </a:r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Many localization projects focus on </a:t>
            </a:r>
            <a:r>
              <a:rPr lang="en-US" b="1">
                <a:ea typeface="+mn-lt"/>
                <a:cs typeface="+mn-lt"/>
              </a:rPr>
              <a:t>short-term technological change</a:t>
            </a:r>
            <a:r>
              <a:rPr lang="en-US">
                <a:ea typeface="+mn-lt"/>
                <a:cs typeface="+mn-lt"/>
              </a:rPr>
              <a:t>, often </a:t>
            </a:r>
            <a:r>
              <a:rPr lang="en-US" b="1">
                <a:ea typeface="+mn-lt"/>
                <a:cs typeface="+mn-lt"/>
              </a:rPr>
              <a:t>overlooking long-term cultural consequences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3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95051-C23E-3F91-0413-07584F323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D286A-5F2A-8353-99EF-E39749EC2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728134"/>
            <a:ext cx="10018713" cy="1752599"/>
          </a:xfrm>
        </p:spPr>
        <p:txBody>
          <a:bodyPr/>
          <a:lstStyle/>
          <a:p>
            <a:r>
              <a:rPr lang="en-US">
                <a:ea typeface="+mj-lt"/>
                <a:cs typeface="+mj-lt"/>
              </a:rPr>
              <a:t>Translators Love Donkeywork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041F4-7E37-491F-044E-5852FC68E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199" y="2624666"/>
            <a:ext cx="10159824" cy="21646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/>
          </a:p>
          <a:p>
            <a:pPr>
              <a:buClr>
                <a:srgbClr val="1287C3"/>
              </a:buClr>
            </a:pPr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0833349-ABFF-AED8-F9CB-84883398AC5F}"/>
              </a:ext>
            </a:extLst>
          </p:cNvPr>
          <p:cNvSpPr txBox="1">
            <a:spLocks/>
          </p:cNvSpPr>
          <p:nvPr/>
        </p:nvSpPr>
        <p:spPr>
          <a:xfrm>
            <a:off x="1681866" y="1848557"/>
            <a:ext cx="9821158" cy="500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Translation involves a </a:t>
            </a:r>
            <a:r>
              <a:rPr lang="en-US" b="1">
                <a:ea typeface="+mn-lt"/>
                <a:cs typeface="+mn-lt"/>
              </a:rPr>
              <a:t>highly variable set of operations</a:t>
            </a:r>
            <a:r>
              <a:rPr lang="en-US">
                <a:ea typeface="+mn-lt"/>
                <a:cs typeface="+mn-lt"/>
              </a:rPr>
              <a:t> within localization, and it may be used </a:t>
            </a:r>
            <a:r>
              <a:rPr lang="en-US" b="1">
                <a:ea typeface="+mn-lt"/>
                <a:cs typeface="+mn-lt"/>
              </a:rPr>
              <a:t>extensively </a:t>
            </a:r>
            <a:r>
              <a:rPr lang="en-US">
                <a:ea typeface="+mn-lt"/>
                <a:cs typeface="+mn-lt"/>
              </a:rPr>
              <a:t>or only</a:t>
            </a:r>
            <a:r>
              <a:rPr lang="en-US" b="1">
                <a:ea typeface="+mn-lt"/>
                <a:cs typeface="+mn-lt"/>
              </a:rPr>
              <a:t> partially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 marL="0" indent="0">
              <a:buClr>
                <a:srgbClr val="1287C3"/>
              </a:buClr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Clr>
                <a:srgbClr val="1287C3"/>
              </a:buClr>
              <a:buNone/>
            </a:pPr>
            <a:r>
              <a:rPr lang="en-US">
                <a:ea typeface="+mn-lt"/>
                <a:cs typeface="+mn-lt"/>
              </a:rPr>
              <a:t>Translations can appear:</a:t>
            </a:r>
            <a:endParaRPr lang="en-US"/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fully </a:t>
            </a:r>
            <a:r>
              <a:rPr lang="en-US" b="1">
                <a:ea typeface="+mn-lt"/>
                <a:cs typeface="+mn-lt"/>
              </a:rPr>
              <a:t>adapted </a:t>
            </a:r>
            <a:r>
              <a:rPr lang="en-US">
                <a:ea typeface="+mn-lt"/>
                <a:cs typeface="+mn-lt"/>
              </a:rPr>
              <a:t>to the target culture;</a:t>
            </a:r>
            <a:endParaRPr lang="en-US"/>
          </a:p>
          <a:p>
            <a:pPr>
              <a:buClr>
                <a:srgbClr val="1287C3"/>
              </a:buClr>
            </a:pPr>
            <a:r>
              <a:rPr lang="en-US">
                <a:ea typeface="+mn-lt"/>
                <a:cs typeface="+mn-lt"/>
              </a:rPr>
              <a:t>intentionally </a:t>
            </a:r>
            <a:r>
              <a:rPr lang="en-US" b="1">
                <a:ea typeface="+mn-lt"/>
                <a:cs typeface="+mn-lt"/>
              </a:rPr>
              <a:t>foreign</a:t>
            </a:r>
            <a:r>
              <a:rPr lang="en-US">
                <a:ea typeface="+mn-lt"/>
                <a:cs typeface="+mn-lt"/>
              </a:rPr>
              <a:t>.</a:t>
            </a:r>
            <a:endParaRPr lang="en-US"/>
          </a:p>
          <a:p>
            <a:pPr marL="0" indent="0">
              <a:buClr>
                <a:srgbClr val="1287C3"/>
              </a:buClr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9479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Parallax</vt:lpstr>
      <vt:lpstr>What Localization Models Can Learn From Translation Theory </vt:lpstr>
      <vt:lpstr>Translation Is Just A Small Part Of Localization</vt:lpstr>
      <vt:lpstr>From Translation Theory To Theory of Localization</vt:lpstr>
      <vt:lpstr>Translation Beyond Language Replacement</vt:lpstr>
      <vt:lpstr>Translation Theory Beyond Linguistics</vt:lpstr>
      <vt:lpstr>Translation Output Is Like Translation Input</vt:lpstr>
      <vt:lpstr>Translation Is the Same All Over the World</vt:lpstr>
      <vt:lpstr>Translation Is the Same All Over the World</vt:lpstr>
      <vt:lpstr>Translators Love Donkeywork</vt:lpstr>
      <vt:lpstr>Translators Love Donkeywork</vt:lpstr>
      <vt:lpstr>Translators Love Donkeywork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305</cp:revision>
  <dcterms:created xsi:type="dcterms:W3CDTF">2026-03-07T11:51:46Z</dcterms:created>
  <dcterms:modified xsi:type="dcterms:W3CDTF">2026-03-09T09:18:52Z</dcterms:modified>
</cp:coreProperties>
</file>