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04" r:id="rId2"/>
    <p:sldId id="305" r:id="rId3"/>
    <p:sldId id="306" r:id="rId4"/>
    <p:sldId id="307" r:id="rId5"/>
    <p:sldId id="308" r:id="rId6"/>
    <p:sldId id="309" r:id="rId7"/>
    <p:sldId id="310" r:id="rId8"/>
    <p:sldId id="311" r:id="rId9"/>
    <p:sldId id="312" r:id="rId10"/>
    <p:sldId id="345" r:id="rId11"/>
    <p:sldId id="314" r:id="rId12"/>
    <p:sldId id="315" r:id="rId13"/>
    <p:sldId id="317" r:id="rId14"/>
    <p:sldId id="319" r:id="rId15"/>
    <p:sldId id="320" r:id="rId16"/>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0" d="100"/>
          <a:sy n="100" d="100"/>
        </p:scale>
        <p:origin x="96" y="2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6FC1C8D-257B-C926-4D31-E772EF3B509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F4E25DC0-7DC9-C263-36A2-EC55048E8E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F40AD21-B442-58F5-FEB1-45CA16359FA8}"/>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97CC088E-CEF8-9F5D-74EF-5B5C5710D3C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37CCEDD-5DE4-BAD8-C270-EF6286601C30}"/>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8752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8851D-5AA3-6879-FC77-75D5BF362A8C}"/>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AFFF678-13DB-5B7E-6887-F4FA22C60519}"/>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21A9EE2-ECC3-ED0D-344E-1ED105B0C0D3}"/>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D2581E53-C147-5058-9D94-66C2C2EF55F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64F2ED39-F4AB-EEB0-91FC-18E213980D9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27820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748C6A14-9783-AB0C-35EF-3683EFF086A2}"/>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E8363211-5B94-BCE7-50B7-FC6F72ECEEC5}"/>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BB73289-E161-8B14-E973-D61A1151006D}"/>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19E17C4B-FD89-3777-30D9-01087C3D65E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76319D0-A05F-EF33-CED7-AB38BBFF4D78}"/>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849774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17F488A-EDD3-AAE9-0753-0BA2EDB034E4}"/>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BB21852-C789-59A4-DB1B-679B28DDC1A4}"/>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634EF466-F7B8-D6C0-12F5-2263AEDD62BF}"/>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67980B75-2542-FA4F-F85F-2A6C3087031C}"/>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861E644-98DB-F1CA-DB2F-304318A8EBC5}"/>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8218937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8A95BC6-6A9E-98F5-B8D4-CA04AF2332DE}"/>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9E4F24A3-680A-DBA5-7842-FB46811400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4CE35A01-4D55-6950-8282-24DBDCDD5548}"/>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ABAE9E5A-365F-4B72-6C76-4D3EF548AB9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062E67E-27AC-B291-B94F-9D04F4BFF12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6120529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41C5DD-AAFB-C8DB-19E5-B18CDF63240B}"/>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C3B8D92B-2A18-E2CB-3458-9E3A355062E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6AF0CF20-3109-40DF-A755-1ABDAA0B1E0C}"/>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93511A76-E62A-B9A4-4FD2-36953F685605}"/>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6" name="Segnaposto piè di pagina 5">
            <a:extLst>
              <a:ext uri="{FF2B5EF4-FFF2-40B4-BE49-F238E27FC236}">
                <a16:creationId xmlns:a16="http://schemas.microsoft.com/office/drawing/2014/main" id="{FA83308B-E198-8975-CB83-7335382D76D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326A728C-B037-A069-3A0E-97C92224BD54}"/>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29007345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10D87C2-0E1F-BD53-CCB9-BD138FD624D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214D2FC9-DFB0-7E62-F037-1E946D57B6A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1DDAEA0F-4F3A-1628-3412-41F4AD983E96}"/>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C710BD20-DFA1-410A-9EA2-9523A18E4B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571B4435-7C62-260B-E41B-945A86754391}"/>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F18794A6-38A7-4295-EE0D-CB1660E0CE7A}"/>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8" name="Segnaposto piè di pagina 7">
            <a:extLst>
              <a:ext uri="{FF2B5EF4-FFF2-40B4-BE49-F238E27FC236}">
                <a16:creationId xmlns:a16="http://schemas.microsoft.com/office/drawing/2014/main" id="{A79E216C-A78D-7879-0BFC-EC45E040059C}"/>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58167E0C-9999-C2F9-2A49-450767744CEA}"/>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8410251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6A7D7C-2DBD-846D-B0E1-E12428D6E23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06EE4A3A-3B68-D15C-A450-E936D6E15982}"/>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4" name="Segnaposto piè di pagina 3">
            <a:extLst>
              <a:ext uri="{FF2B5EF4-FFF2-40B4-BE49-F238E27FC236}">
                <a16:creationId xmlns:a16="http://schemas.microsoft.com/office/drawing/2014/main" id="{60F52437-A655-2B40-EDC5-C25321486AF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8D279C3C-4FB1-B7A1-6562-FAB0860A6157}"/>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1070225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DDDB6365-22D4-D2F3-66C0-3DEE88BA1C1C}"/>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3" name="Segnaposto piè di pagina 2">
            <a:extLst>
              <a:ext uri="{FF2B5EF4-FFF2-40B4-BE49-F238E27FC236}">
                <a16:creationId xmlns:a16="http://schemas.microsoft.com/office/drawing/2014/main" id="{CFFE36D6-F1A3-F668-902D-A20B102D0847}"/>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452A596-8329-A366-FCE2-D544400F5461}"/>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4089124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3CF8F64-E96E-371F-DB90-A444005F5FD6}"/>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28F46DF-E4C9-7903-FE37-23716CD3E5B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CAA16B0E-F6E3-D0CD-7F5F-A96B99C9D07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AF5DC4C-AAAE-60C4-3AFF-80188AEFC8D3}"/>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6" name="Segnaposto piè di pagina 5">
            <a:extLst>
              <a:ext uri="{FF2B5EF4-FFF2-40B4-BE49-F238E27FC236}">
                <a16:creationId xmlns:a16="http://schemas.microsoft.com/office/drawing/2014/main" id="{A75C52CA-4296-3AE4-051D-87F5AF86BDA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7CE521A7-49EB-2C4A-8843-BB17F4BFAFF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630048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C99608-F97F-14D8-19A0-4DE4D75F8D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C7DCA0F4-EC79-0B9F-9977-FD806142E71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4C6E3B0A-F0E1-67E1-34CC-47D9F9CCCF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DE1D1291-97BC-6663-ECC4-2008C912DF64}"/>
              </a:ext>
            </a:extLst>
          </p:cNvPr>
          <p:cNvSpPr>
            <a:spLocks noGrp="1"/>
          </p:cNvSpPr>
          <p:nvPr>
            <p:ph type="dt" sz="half" idx="10"/>
          </p:nvPr>
        </p:nvSpPr>
        <p:spPr/>
        <p:txBody>
          <a:bodyPr/>
          <a:lstStyle/>
          <a:p>
            <a:fld id="{BE8ADBE8-EE20-4BD6-B785-91B9D8CF0220}" type="datetimeFigureOut">
              <a:rPr lang="it-IT" smtClean="0"/>
              <a:t>10/03/2026</a:t>
            </a:fld>
            <a:endParaRPr lang="it-IT"/>
          </a:p>
        </p:txBody>
      </p:sp>
      <p:sp>
        <p:nvSpPr>
          <p:cNvPr id="6" name="Segnaposto piè di pagina 5">
            <a:extLst>
              <a:ext uri="{FF2B5EF4-FFF2-40B4-BE49-F238E27FC236}">
                <a16:creationId xmlns:a16="http://schemas.microsoft.com/office/drawing/2014/main" id="{0F970FF3-684A-9F05-C719-3445C4269FC3}"/>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1517B07A-18CE-DCE2-B807-7E39C5D6209F}"/>
              </a:ext>
            </a:extLst>
          </p:cNvPr>
          <p:cNvSpPr>
            <a:spLocks noGrp="1"/>
          </p:cNvSpPr>
          <p:nvPr>
            <p:ph type="sldNum" sz="quarter" idx="12"/>
          </p:nvPr>
        </p:nvSpPr>
        <p:spPr/>
        <p:txBody>
          <a:bodyPr/>
          <a:lstStyle/>
          <a:p>
            <a:fld id="{87323853-683D-417F-A65F-7E91AA7AD877}" type="slidenum">
              <a:rPr lang="it-IT" smtClean="0"/>
              <a:t>‹N›</a:t>
            </a:fld>
            <a:endParaRPr lang="it-IT"/>
          </a:p>
        </p:txBody>
      </p:sp>
    </p:spTree>
    <p:extLst>
      <p:ext uri="{BB962C8B-B14F-4D97-AF65-F5344CB8AC3E}">
        <p14:creationId xmlns:p14="http://schemas.microsoft.com/office/powerpoint/2010/main" val="31393674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57C674AF-A3E5-14FE-EB6A-E0CFB9A4961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608127B1-E6C6-4FF9-6A4D-DCB94E85F74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E0CA332-7B57-F284-849E-D181E975D51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E8ADBE8-EE20-4BD6-B785-91B9D8CF0220}" type="datetimeFigureOut">
              <a:rPr lang="it-IT" smtClean="0"/>
              <a:t>10/03/2026</a:t>
            </a:fld>
            <a:endParaRPr lang="it-IT"/>
          </a:p>
        </p:txBody>
      </p:sp>
      <p:sp>
        <p:nvSpPr>
          <p:cNvPr id="5" name="Segnaposto piè di pagina 4">
            <a:extLst>
              <a:ext uri="{FF2B5EF4-FFF2-40B4-BE49-F238E27FC236}">
                <a16:creationId xmlns:a16="http://schemas.microsoft.com/office/drawing/2014/main" id="{E281C741-A174-DDF9-462F-377E592471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it-IT"/>
          </a:p>
        </p:txBody>
      </p:sp>
      <p:sp>
        <p:nvSpPr>
          <p:cNvPr id="6" name="Segnaposto numero diapositiva 5">
            <a:extLst>
              <a:ext uri="{FF2B5EF4-FFF2-40B4-BE49-F238E27FC236}">
                <a16:creationId xmlns:a16="http://schemas.microsoft.com/office/drawing/2014/main" id="{C17BCF61-E086-A50E-0AD7-B03BF92EBF2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87323853-683D-417F-A65F-7E91AA7AD877}" type="slidenum">
              <a:rPr lang="it-IT" smtClean="0"/>
              <a:t>‹N›</a:t>
            </a:fld>
            <a:endParaRPr lang="it-IT"/>
          </a:p>
        </p:txBody>
      </p:sp>
    </p:spTree>
    <p:extLst>
      <p:ext uri="{BB962C8B-B14F-4D97-AF65-F5344CB8AC3E}">
        <p14:creationId xmlns:p14="http://schemas.microsoft.com/office/powerpoint/2010/main" val="371153815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FC215D0D-8C9C-3F91-49E1-2C0920D0D2C4}"/>
              </a:ext>
            </a:extLst>
          </p:cNvPr>
          <p:cNvSpPr>
            <a:spLocks noGrp="1"/>
          </p:cNvSpPr>
          <p:nvPr>
            <p:ph idx="1"/>
          </p:nvPr>
        </p:nvSpPr>
        <p:spPr>
          <a:xfrm>
            <a:off x="838200" y="742384"/>
            <a:ext cx="10515600" cy="5434579"/>
          </a:xfrm>
        </p:spPr>
        <p:txBody>
          <a:bodyPr/>
          <a:lstStyle/>
          <a:p>
            <a:pPr algn="just"/>
            <a:r>
              <a:rPr lang="it-IT" dirty="0"/>
              <a:t>Il darwinismo costituirà progressivamente una base concettuale per teorie di tipo razzista</a:t>
            </a:r>
          </a:p>
          <a:p>
            <a:pPr algn="just"/>
            <a:r>
              <a:rPr lang="it-IT" dirty="0"/>
              <a:t>Il positivismo influenzò però anche alcuni settori del socialismo, in particolare il socialismo riformista e gradualista, che credeva nella possibilità della società di evolvere gradualmente seguendo leggi di sviluppo storico quasi scientifiche</a:t>
            </a:r>
          </a:p>
          <a:p>
            <a:pPr algn="just"/>
            <a:r>
              <a:rPr lang="it-IT" dirty="0"/>
              <a:t>In questo clima di euforia per il progresso tecnologico ha grande successo la letteratura di fantascienza (Jules Verne)</a:t>
            </a:r>
          </a:p>
          <a:p>
            <a:pPr algn="just"/>
            <a:r>
              <a:rPr lang="it-IT" dirty="0"/>
              <a:t>Inoltre hanno grande successo le Esposizioni Universali, a partire da quella del 1851 di Londra, a cui ne seguiranno altre in altre città in Europa e fuori d’Europa (in quella di Parigi del 1889 viene esposta la Torre Eiffel)</a:t>
            </a:r>
          </a:p>
          <a:p>
            <a:endParaRPr lang="it-IT" dirty="0"/>
          </a:p>
          <a:p>
            <a:endParaRPr lang="it-IT" dirty="0"/>
          </a:p>
        </p:txBody>
      </p:sp>
    </p:spTree>
    <p:extLst>
      <p:ext uri="{BB962C8B-B14F-4D97-AF65-F5344CB8AC3E}">
        <p14:creationId xmlns:p14="http://schemas.microsoft.com/office/powerpoint/2010/main" val="354976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761558-FC5C-ABBD-BC6D-0E8532DD7811}"/>
              </a:ext>
            </a:extLst>
          </p:cNvPr>
          <p:cNvSpPr>
            <a:spLocks noGrp="1"/>
          </p:cNvSpPr>
          <p:nvPr>
            <p:ph type="title"/>
          </p:nvPr>
        </p:nvSpPr>
        <p:spPr/>
        <p:txBody>
          <a:bodyPr/>
          <a:lstStyle/>
          <a:p>
            <a:r>
              <a:rPr lang="it-IT" dirty="0"/>
              <a:t>Il modello parlamentare: il Regno Unito di Gran Bretagna e Irlanda</a:t>
            </a:r>
          </a:p>
        </p:txBody>
      </p:sp>
      <p:sp>
        <p:nvSpPr>
          <p:cNvPr id="3" name="Segnaposto contenuto 2">
            <a:extLst>
              <a:ext uri="{FF2B5EF4-FFF2-40B4-BE49-F238E27FC236}">
                <a16:creationId xmlns:a16="http://schemas.microsoft.com/office/drawing/2014/main" id="{A744BEB7-558A-E3C1-9E7D-79689BDC736D}"/>
              </a:ext>
            </a:extLst>
          </p:cNvPr>
          <p:cNvSpPr>
            <a:spLocks noGrp="1"/>
          </p:cNvSpPr>
          <p:nvPr>
            <p:ph idx="1"/>
          </p:nvPr>
        </p:nvSpPr>
        <p:spPr/>
        <p:txBody>
          <a:bodyPr/>
          <a:lstStyle/>
          <a:p>
            <a:pPr algn="just"/>
            <a:r>
              <a:rPr lang="it-IT" dirty="0"/>
              <a:t>Nel panorama europeo caratterizzato da cicli rivoluzionari periodici, il Regno Unito si caratterizza per la sua stabilità, basata sulla diarchia re-parlamento</a:t>
            </a:r>
          </a:p>
          <a:p>
            <a:pPr algn="just"/>
            <a:r>
              <a:rPr lang="it-IT" dirty="0"/>
              <a:t>Il quadro politico britannico è caratterizzato dal dominio del partito tory, che più convintamente ha combattuto la Francia rivoluzionaria e poi napoleonica</a:t>
            </a:r>
          </a:p>
          <a:p>
            <a:pPr algn="just"/>
            <a:r>
              <a:rPr lang="it-IT" dirty="0"/>
              <a:t>Le </a:t>
            </a:r>
            <a:r>
              <a:rPr lang="it-IT" dirty="0" err="1"/>
              <a:t>corn</a:t>
            </a:r>
            <a:r>
              <a:rPr lang="it-IT" dirty="0"/>
              <a:t> </a:t>
            </a:r>
            <a:r>
              <a:rPr lang="it-IT" dirty="0" err="1"/>
              <a:t>laws</a:t>
            </a:r>
            <a:r>
              <a:rPr lang="it-IT" dirty="0"/>
              <a:t> (leggi sul grano) del 1815, volute dal governo tory, aumentano i dazi di importazione sui cereali stranieri, favorendo gli interessi dei grandi proprietari terrieri britannici</a:t>
            </a:r>
          </a:p>
        </p:txBody>
      </p:sp>
    </p:spTree>
    <p:extLst>
      <p:ext uri="{BB962C8B-B14F-4D97-AF65-F5344CB8AC3E}">
        <p14:creationId xmlns:p14="http://schemas.microsoft.com/office/powerpoint/2010/main" val="182305483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022166C-AA70-2076-8910-07A54159FF55}"/>
              </a:ext>
            </a:extLst>
          </p:cNvPr>
          <p:cNvSpPr>
            <a:spLocks noGrp="1"/>
          </p:cNvSpPr>
          <p:nvPr>
            <p:ph idx="1"/>
          </p:nvPr>
        </p:nvSpPr>
        <p:spPr>
          <a:xfrm>
            <a:off x="838200" y="778598"/>
            <a:ext cx="10515600" cy="5398365"/>
          </a:xfrm>
        </p:spPr>
        <p:txBody>
          <a:bodyPr>
            <a:normAutofit/>
          </a:bodyPr>
          <a:lstStyle/>
          <a:p>
            <a:pPr algn="just"/>
            <a:r>
              <a:rPr lang="it-IT" dirty="0"/>
              <a:t>I whig si concentrano invece sugli interessi della borghesia e della middle class, chiedendo un allargamento del diritto di voto alla Camera dei Comuni</a:t>
            </a:r>
          </a:p>
          <a:p>
            <a:pPr algn="just"/>
            <a:r>
              <a:rPr lang="it-IT" dirty="0"/>
              <a:t>Si tratta quindi di ridisegnare le circoscrizioni elettorali in modo da dare più peso alle zone urbane, dove più si concentra la presenza della classe borghese</a:t>
            </a:r>
          </a:p>
          <a:p>
            <a:pPr algn="just"/>
            <a:r>
              <a:rPr lang="it-IT" dirty="0"/>
              <a:t>I whig, una volta al governo, approvano nel 1832 la riforma elettorale che conferisce centralità alla borghesia capitalistica delle aree industriali</a:t>
            </a:r>
          </a:p>
        </p:txBody>
      </p:sp>
    </p:spTree>
    <p:extLst>
      <p:ext uri="{BB962C8B-B14F-4D97-AF65-F5344CB8AC3E}">
        <p14:creationId xmlns:p14="http://schemas.microsoft.com/office/powerpoint/2010/main" val="40827343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E7EA2E47-9A0E-9994-8284-D172E42D2EEE}"/>
              </a:ext>
            </a:extLst>
          </p:cNvPr>
          <p:cNvSpPr>
            <a:spLocks noGrp="1"/>
          </p:cNvSpPr>
          <p:nvPr>
            <p:ph idx="1"/>
          </p:nvPr>
        </p:nvSpPr>
        <p:spPr>
          <a:xfrm>
            <a:off x="838200" y="724277"/>
            <a:ext cx="10515600" cy="5452686"/>
          </a:xfrm>
        </p:spPr>
        <p:txBody>
          <a:bodyPr/>
          <a:lstStyle/>
          <a:p>
            <a:pPr algn="just"/>
            <a:r>
              <a:rPr lang="it-IT" dirty="0"/>
              <a:t>Durante il regno della regina Vittoria (1837-1901) la lotta politica fra whig e tory (poi conservatori) è molto accesa</a:t>
            </a:r>
          </a:p>
          <a:p>
            <a:pPr algn="just"/>
            <a:r>
              <a:rPr lang="it-IT" dirty="0"/>
              <a:t>I whig, dopo la riforma elettorale, continuano a caratterizzarsi come una forza politica innovatrice</a:t>
            </a:r>
          </a:p>
          <a:p>
            <a:pPr algn="just"/>
            <a:r>
              <a:rPr lang="it-IT" dirty="0"/>
              <a:t>Nel 1833 introducono il </a:t>
            </a:r>
            <a:r>
              <a:rPr lang="it-IT" dirty="0" err="1"/>
              <a:t>Factories</a:t>
            </a:r>
            <a:r>
              <a:rPr lang="it-IT" dirty="0"/>
              <a:t> </a:t>
            </a:r>
            <a:r>
              <a:rPr lang="it-IT" dirty="0" err="1"/>
              <a:t>Regulation</a:t>
            </a:r>
            <a:r>
              <a:rPr lang="it-IT" dirty="0"/>
              <a:t> Act che proibisce l’impiego nelle fabbriche dei bambini minori di nove anni e il lavoro notturno per ragazzi minori di 18 anni e impone il limite di 9 ore giornaliere di lavoro per i bambini fra i 9 e i 13 anni e il divieto dei maltrattamenti sui bambini</a:t>
            </a:r>
          </a:p>
        </p:txBody>
      </p:sp>
    </p:spTree>
    <p:extLst>
      <p:ext uri="{BB962C8B-B14F-4D97-AF65-F5344CB8AC3E}">
        <p14:creationId xmlns:p14="http://schemas.microsoft.com/office/powerpoint/2010/main" val="42763917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5A3F46EB-7132-DC42-646F-10056B5F7E9E}"/>
              </a:ext>
            </a:extLst>
          </p:cNvPr>
          <p:cNvSpPr>
            <a:spLocks noGrp="1"/>
          </p:cNvSpPr>
          <p:nvPr>
            <p:ph idx="1"/>
          </p:nvPr>
        </p:nvSpPr>
        <p:spPr>
          <a:xfrm>
            <a:off x="838200" y="706170"/>
            <a:ext cx="10515600" cy="5470793"/>
          </a:xfrm>
        </p:spPr>
        <p:txBody>
          <a:bodyPr>
            <a:normAutofit/>
          </a:bodyPr>
          <a:lstStyle/>
          <a:p>
            <a:pPr algn="just"/>
            <a:r>
              <a:rPr lang="it-IT" dirty="0"/>
              <a:t>Campagna dell’Anti-</a:t>
            </a:r>
            <a:r>
              <a:rPr lang="it-IT" dirty="0" err="1"/>
              <a:t>Corn</a:t>
            </a:r>
            <a:r>
              <a:rPr lang="it-IT" dirty="0"/>
              <a:t>-</a:t>
            </a:r>
            <a:r>
              <a:rPr lang="it-IT" dirty="0" err="1"/>
              <a:t>Law</a:t>
            </a:r>
            <a:r>
              <a:rPr lang="it-IT" dirty="0"/>
              <a:t> League animata dall’industriale Richard </a:t>
            </a:r>
            <a:r>
              <a:rPr lang="it-IT" dirty="0" err="1"/>
              <a:t>Cobden</a:t>
            </a:r>
            <a:r>
              <a:rPr lang="it-IT" dirty="0"/>
              <a:t>, persuaso che un abbassamento dei dazi sul grano avrebbe aumentato l’offerta di grano estero a prezzi più bassi, portando a una diminuzione del prezzo del pane e quindi alla possibilità di abbassare i salari operai e rendere più competitivi i prodotti industriali britannici</a:t>
            </a:r>
          </a:p>
          <a:p>
            <a:pPr algn="just"/>
            <a:r>
              <a:rPr lang="it-IT" dirty="0"/>
              <a:t>Questa campagna è appoggiata sia dalle classi popolari che dagli industriali ma è avversata dai proprietari terrieri e dai contadini</a:t>
            </a:r>
          </a:p>
          <a:p>
            <a:pPr algn="just"/>
            <a:r>
              <a:rPr lang="it-IT" dirty="0"/>
              <a:t>La legge viene approvata nel 1846, durante il governo conservatore di Robert Peel, passato su posizioni più liberali</a:t>
            </a:r>
          </a:p>
        </p:txBody>
      </p:sp>
    </p:spTree>
    <p:extLst>
      <p:ext uri="{BB962C8B-B14F-4D97-AF65-F5344CB8AC3E}">
        <p14:creationId xmlns:p14="http://schemas.microsoft.com/office/powerpoint/2010/main" val="133415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E9DA0F7-9749-0E91-6302-D0CE6A66020A}"/>
              </a:ext>
            </a:extLst>
          </p:cNvPr>
          <p:cNvSpPr>
            <a:spLocks noGrp="1"/>
          </p:cNvSpPr>
          <p:nvPr>
            <p:ph idx="1"/>
          </p:nvPr>
        </p:nvSpPr>
        <p:spPr>
          <a:xfrm>
            <a:off x="838200" y="805758"/>
            <a:ext cx="10515600" cy="5371205"/>
          </a:xfrm>
        </p:spPr>
        <p:txBody>
          <a:bodyPr>
            <a:normAutofit lnSpcReduction="10000"/>
          </a:bodyPr>
          <a:lstStyle/>
          <a:p>
            <a:pPr algn="just"/>
            <a:r>
              <a:rPr lang="it-IT" dirty="0"/>
              <a:t>Nel 1838 un’associazione di operai londinesi redige un manifesto, la «Carta del Popolo», in cui si chiedono riforme che modifichino il sistema rappresentativo in senso più democratico, chiedendo il suffragio universale maschile, il voto segreto, l’abolizione del requisito di censo per i parlamentari, un’indennità per i parlamentari, uguali collegi elettorali, parlamenti eletti annualmente</a:t>
            </a:r>
          </a:p>
          <a:p>
            <a:pPr algn="just"/>
            <a:r>
              <a:rPr lang="it-IT" dirty="0"/>
              <a:t>Intorno a questo documento si forma un vasto movimento politico detto «cartista»</a:t>
            </a:r>
          </a:p>
          <a:p>
            <a:pPr algn="just"/>
            <a:r>
              <a:rPr lang="it-IT" dirty="0"/>
              <a:t>Nel 1848 il movimento cartista viene represso</a:t>
            </a:r>
          </a:p>
          <a:p>
            <a:pPr algn="just"/>
            <a:r>
              <a:rPr lang="it-IT" dirty="0"/>
              <a:t>In ogni caso, quando sul tronco dell’esperienza cartista prenderanno forma organizzazioni politiche e sindacali rappresentative della classe operaia, queste manterranno una connotazione parlamentare e non rivoluzionaria</a:t>
            </a:r>
          </a:p>
          <a:p>
            <a:endParaRPr lang="it-IT" dirty="0"/>
          </a:p>
          <a:p>
            <a:pPr marL="0" indent="0">
              <a:buNone/>
            </a:pPr>
            <a:endParaRPr lang="it-IT" dirty="0"/>
          </a:p>
        </p:txBody>
      </p:sp>
    </p:spTree>
    <p:extLst>
      <p:ext uri="{BB962C8B-B14F-4D97-AF65-F5344CB8AC3E}">
        <p14:creationId xmlns:p14="http://schemas.microsoft.com/office/powerpoint/2010/main" val="29166815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D42B1571-2CC5-2F1D-F2DC-161AA89955CE}"/>
              </a:ext>
            </a:extLst>
          </p:cNvPr>
          <p:cNvSpPr>
            <a:spLocks noGrp="1"/>
          </p:cNvSpPr>
          <p:nvPr>
            <p:ph idx="1"/>
          </p:nvPr>
        </p:nvSpPr>
        <p:spPr>
          <a:xfrm>
            <a:off x="838200" y="697117"/>
            <a:ext cx="10515600" cy="5479846"/>
          </a:xfrm>
        </p:spPr>
        <p:txBody>
          <a:bodyPr>
            <a:normAutofit lnSpcReduction="10000"/>
          </a:bodyPr>
          <a:lstStyle/>
          <a:p>
            <a:pPr algn="just"/>
            <a:r>
              <a:rPr lang="it-IT" dirty="0"/>
              <a:t>Fra gli anni Cinquanta e Settanta dell’Ottocento continua la lotta politica fra i conservatori e i liberali (la nuova denominazione dei whig)</a:t>
            </a:r>
          </a:p>
          <a:p>
            <a:pPr algn="just"/>
            <a:r>
              <a:rPr lang="it-IT" dirty="0"/>
              <a:t>Sono i conservatori, guidati da Benjamin Disraeli, ad allargare nel 1867 ulteriormente il suffragio allo scopo di battere i liberali sul loro stesso terreno, ridisegnando i collegi elettorali e abbassando i requisiti di censo, ampliando l’elettorato dal 4% all’8% del totale della popolazione</a:t>
            </a:r>
          </a:p>
          <a:p>
            <a:pPr algn="just"/>
            <a:r>
              <a:rPr lang="it-IT" dirty="0"/>
              <a:t>Alle elezioni del 1868 beneficiano della riforma i liberali, che vanno al governo con William Gladstone</a:t>
            </a:r>
          </a:p>
          <a:p>
            <a:pPr algn="just"/>
            <a:r>
              <a:rPr lang="it-IT" dirty="0"/>
              <a:t>Allo scopo di controllare meglio le campagne elettorali e gestire l’operato dei rispettivi partiti, conservatori e liberali si dotano di organizzazioni centralizzate a livello nazionale, prefigurando i moderni partiti politici</a:t>
            </a:r>
          </a:p>
        </p:txBody>
      </p:sp>
    </p:spTree>
    <p:extLst>
      <p:ext uri="{BB962C8B-B14F-4D97-AF65-F5344CB8AC3E}">
        <p14:creationId xmlns:p14="http://schemas.microsoft.com/office/powerpoint/2010/main" val="2822267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12FBAF-3164-9071-66D7-744983C46F7B}"/>
              </a:ext>
            </a:extLst>
          </p:cNvPr>
          <p:cNvSpPr>
            <a:spLocks noGrp="1"/>
          </p:cNvSpPr>
          <p:nvPr>
            <p:ph type="title"/>
          </p:nvPr>
        </p:nvSpPr>
        <p:spPr/>
        <p:txBody>
          <a:bodyPr/>
          <a:lstStyle/>
          <a:p>
            <a:r>
              <a:rPr lang="it-IT" dirty="0"/>
              <a:t>Le classi sociali</a:t>
            </a:r>
          </a:p>
        </p:txBody>
      </p:sp>
      <p:sp>
        <p:nvSpPr>
          <p:cNvPr id="3" name="Segnaposto contenuto 2">
            <a:extLst>
              <a:ext uri="{FF2B5EF4-FFF2-40B4-BE49-F238E27FC236}">
                <a16:creationId xmlns:a16="http://schemas.microsoft.com/office/drawing/2014/main" id="{26FE7461-CF2C-2118-4DA8-C66BA000B83A}"/>
              </a:ext>
            </a:extLst>
          </p:cNvPr>
          <p:cNvSpPr>
            <a:spLocks noGrp="1"/>
          </p:cNvSpPr>
          <p:nvPr>
            <p:ph idx="1"/>
          </p:nvPr>
        </p:nvSpPr>
        <p:spPr/>
        <p:txBody>
          <a:bodyPr/>
          <a:lstStyle/>
          <a:p>
            <a:pPr algn="just"/>
            <a:r>
              <a:rPr lang="it-IT" dirty="0"/>
              <a:t>Karl Marx e Friedrich Engels, nel </a:t>
            </a:r>
            <a:r>
              <a:rPr lang="it-IT" i="1" dirty="0"/>
              <a:t>Manifesto del Partito comunista</a:t>
            </a:r>
            <a:r>
              <a:rPr lang="it-IT" dirty="0"/>
              <a:t> (1848), hanno evidenziato il ruolo rivoluzionario che ha avuto la borghesia ma hanno anche sottolineato i due elementi di debolezza del sistema economico borghese: le crisi interne di sovrapproduzione e la nascita del «proletariato» di fabbrica</a:t>
            </a:r>
          </a:p>
          <a:p>
            <a:pPr algn="just"/>
            <a:r>
              <a:rPr lang="it-IT" dirty="0"/>
              <a:t>La società descritta da Marx ed Engels è dominata da due grandi classi, la borghesia e il proletariato</a:t>
            </a:r>
          </a:p>
          <a:p>
            <a:pPr algn="just"/>
            <a:r>
              <a:rPr lang="it-IT" dirty="0"/>
              <a:t>In Inghilterra all’inizio dell’Ottocento erano nate le prime società di mutuo soccorso e i primi sindacati (le Trade </a:t>
            </a:r>
            <a:r>
              <a:rPr lang="it-IT" dirty="0" err="1"/>
              <a:t>Unions</a:t>
            </a:r>
            <a:r>
              <a:rPr lang="it-IT" dirty="0"/>
              <a:t>), che agiscono per mezzo dello sciopero</a:t>
            </a:r>
          </a:p>
        </p:txBody>
      </p:sp>
    </p:spTree>
    <p:extLst>
      <p:ext uri="{BB962C8B-B14F-4D97-AF65-F5344CB8AC3E}">
        <p14:creationId xmlns:p14="http://schemas.microsoft.com/office/powerpoint/2010/main" val="34941969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843D74C-CE2B-DFDD-2346-7B921D555E24}"/>
              </a:ext>
            </a:extLst>
          </p:cNvPr>
          <p:cNvSpPr>
            <a:spLocks noGrp="1"/>
          </p:cNvSpPr>
          <p:nvPr>
            <p:ph idx="1"/>
          </p:nvPr>
        </p:nvSpPr>
        <p:spPr>
          <a:xfrm>
            <a:off x="838200" y="787651"/>
            <a:ext cx="10515600" cy="5389312"/>
          </a:xfrm>
        </p:spPr>
        <p:txBody>
          <a:bodyPr/>
          <a:lstStyle/>
          <a:p>
            <a:pPr algn="just"/>
            <a:r>
              <a:rPr lang="it-IT" dirty="0"/>
              <a:t>Inizialmente organizzazioni sindacali e scioperi sono illegali, ma negli anni Venti dell’Ottocento in Gran Bretagna vengono progressivamente legalizzati</a:t>
            </a:r>
          </a:p>
          <a:p>
            <a:pPr algn="just"/>
            <a:r>
              <a:rPr lang="it-IT" dirty="0"/>
              <a:t>Nel resto d’Europa sindacati e scioperi saranno legalizzati a partire dagli anni Settanta dell’Ottocento</a:t>
            </a:r>
          </a:p>
          <a:p>
            <a:pPr algn="just"/>
            <a:r>
              <a:rPr lang="it-IT" dirty="0"/>
              <a:t>Se Marx ed Engels hanno colto in modo corretto la dinamica del conflitto di classe, hanno invece semplificato l’idea delle classi sociali, che in realtà non erano omogenee al loro interno come essi le avevano descritte</a:t>
            </a:r>
          </a:p>
          <a:p>
            <a:pPr algn="just"/>
            <a:r>
              <a:rPr lang="it-IT" dirty="0"/>
              <a:t>Esistono fra l’altro differenze nazionali e confessionali, oltre che rivalità all’interno della stessa «classe operaia»</a:t>
            </a:r>
          </a:p>
          <a:p>
            <a:endParaRPr lang="it-IT" dirty="0"/>
          </a:p>
        </p:txBody>
      </p:sp>
    </p:spTree>
    <p:extLst>
      <p:ext uri="{BB962C8B-B14F-4D97-AF65-F5344CB8AC3E}">
        <p14:creationId xmlns:p14="http://schemas.microsoft.com/office/powerpoint/2010/main" val="9323822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153C6DD-5F4B-D537-49C2-6D15D08080D4}"/>
              </a:ext>
            </a:extLst>
          </p:cNvPr>
          <p:cNvSpPr>
            <a:spLocks noGrp="1"/>
          </p:cNvSpPr>
          <p:nvPr>
            <p:ph idx="1"/>
          </p:nvPr>
        </p:nvSpPr>
        <p:spPr>
          <a:xfrm>
            <a:off x="838200" y="688063"/>
            <a:ext cx="10515600" cy="5488900"/>
          </a:xfrm>
        </p:spPr>
        <p:txBody>
          <a:bodyPr>
            <a:normAutofit/>
          </a:bodyPr>
          <a:lstStyle/>
          <a:p>
            <a:pPr algn="just"/>
            <a:r>
              <a:rPr lang="it-IT" dirty="0"/>
              <a:t>Anche la struttura sociale interna alle due classi non è semplice ma complessa, con differenziazioni e articolazioni importanti</a:t>
            </a:r>
          </a:p>
          <a:p>
            <a:pPr algn="just"/>
            <a:r>
              <a:rPr lang="it-IT" dirty="0"/>
              <a:t>Nella «borghesia» ci sono gli imprenditori, i finanzieri, i liberi professionisti (notai, avvocati, medici, ingegneri), il «ceto medio» (funzionari e impiegati statali, dirigenti e impiegati di imprese private, maestri e insegnanti, commercianti e artigiani)</a:t>
            </a:r>
          </a:p>
          <a:p>
            <a:pPr algn="just"/>
            <a:r>
              <a:rPr lang="it-IT" dirty="0"/>
              <a:t>In ogni caso, l’Europa è ancora prevalentemente agricola</a:t>
            </a:r>
          </a:p>
          <a:p>
            <a:pPr algn="just"/>
            <a:r>
              <a:rPr lang="it-IT" dirty="0"/>
              <a:t>Le grandi proprietà terriere dominano soprattutto in Inghilterra, nella Penisola iberica, nell’Italia meridionale, nell’Europa centro-orientale e in Russia</a:t>
            </a:r>
          </a:p>
          <a:p>
            <a:pPr algn="just"/>
            <a:r>
              <a:rPr lang="it-IT" dirty="0"/>
              <a:t>In altre zone, come in Francia, domina la piccola proprietà contadina</a:t>
            </a:r>
          </a:p>
        </p:txBody>
      </p:sp>
    </p:spTree>
    <p:extLst>
      <p:ext uri="{BB962C8B-B14F-4D97-AF65-F5344CB8AC3E}">
        <p14:creationId xmlns:p14="http://schemas.microsoft.com/office/powerpoint/2010/main" val="22963688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14D94CD-C7BF-8CC9-F244-E9FD75CEBD65}"/>
              </a:ext>
            </a:extLst>
          </p:cNvPr>
          <p:cNvSpPr>
            <a:spLocks noGrp="1"/>
          </p:cNvSpPr>
          <p:nvPr>
            <p:ph idx="1"/>
          </p:nvPr>
        </p:nvSpPr>
        <p:spPr>
          <a:xfrm>
            <a:off x="838200" y="851026"/>
            <a:ext cx="10515600" cy="5325937"/>
          </a:xfrm>
        </p:spPr>
        <p:txBody>
          <a:bodyPr/>
          <a:lstStyle/>
          <a:p>
            <a:pPr algn="just"/>
            <a:r>
              <a:rPr lang="it-IT" dirty="0"/>
              <a:t>Dall’inizio dell’Ottocento fino agli anni Settanta del secolo, vengono progressivamente abolite le giurisdizioni feudali e la servitù della gleba</a:t>
            </a:r>
          </a:p>
          <a:p>
            <a:pPr algn="just"/>
            <a:r>
              <a:rPr lang="it-IT" dirty="0"/>
              <a:t>Progressivamente, in tutte le giurisdizioni, la nobiltà perde i propri tradizionali privilegi e tutti i cittadini diventano eguali davanti alla legge</a:t>
            </a:r>
          </a:p>
          <a:p>
            <a:pPr algn="just"/>
            <a:r>
              <a:rPr lang="it-IT" dirty="0"/>
              <a:t>Nonostante questo o proprio per questo i vari gruppi sociali tendono a voler rimarcare la differenza di status rispetto agli altri</a:t>
            </a:r>
          </a:p>
          <a:p>
            <a:endParaRPr lang="it-IT" dirty="0"/>
          </a:p>
        </p:txBody>
      </p:sp>
    </p:spTree>
    <p:extLst>
      <p:ext uri="{BB962C8B-B14F-4D97-AF65-F5344CB8AC3E}">
        <p14:creationId xmlns:p14="http://schemas.microsoft.com/office/powerpoint/2010/main" val="7820709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94D2E8A-1235-13AE-1B31-DC6CB850C7F3}"/>
              </a:ext>
            </a:extLst>
          </p:cNvPr>
          <p:cNvSpPr>
            <a:spLocks noGrp="1"/>
          </p:cNvSpPr>
          <p:nvPr>
            <p:ph type="title"/>
          </p:nvPr>
        </p:nvSpPr>
        <p:spPr/>
        <p:txBody>
          <a:bodyPr/>
          <a:lstStyle/>
          <a:p>
            <a:r>
              <a:rPr lang="it-IT" dirty="0"/>
              <a:t>Passioni e sentimenti</a:t>
            </a:r>
          </a:p>
        </p:txBody>
      </p:sp>
      <p:sp>
        <p:nvSpPr>
          <p:cNvPr id="3" name="Segnaposto contenuto 2">
            <a:extLst>
              <a:ext uri="{FF2B5EF4-FFF2-40B4-BE49-F238E27FC236}">
                <a16:creationId xmlns:a16="http://schemas.microsoft.com/office/drawing/2014/main" id="{7E3CF671-D16F-5529-1CC9-490D452219D7}"/>
              </a:ext>
            </a:extLst>
          </p:cNvPr>
          <p:cNvSpPr>
            <a:spLocks noGrp="1"/>
          </p:cNvSpPr>
          <p:nvPr>
            <p:ph idx="1"/>
          </p:nvPr>
        </p:nvSpPr>
        <p:spPr/>
        <p:txBody>
          <a:bodyPr>
            <a:normAutofit fontScale="92500"/>
          </a:bodyPr>
          <a:lstStyle/>
          <a:p>
            <a:pPr algn="just"/>
            <a:r>
              <a:rPr lang="it-IT" dirty="0"/>
              <a:t>Sempre più l’idea del matrimonio combinato dalle famiglie lascia spazio all’idea dell’amore romantico, basato sui sentimenti della coppia</a:t>
            </a:r>
          </a:p>
          <a:p>
            <a:pPr algn="just"/>
            <a:r>
              <a:rPr lang="it-IT" dirty="0"/>
              <a:t>Tuttavia, mentre il matrimonio tradizionale di stampo aristocratico, avendo soprattutto funzioni dinastiche e patrimoniali e non essendo fondato sul sentimento, contemplava le relazioni extraconiugali anche delle donne, il matrimonio affettivo borghese si basava su una rigorosa fedeltà da parte delle donne</a:t>
            </a:r>
          </a:p>
          <a:p>
            <a:pPr algn="just"/>
            <a:r>
              <a:rPr lang="it-IT" dirty="0"/>
              <a:t>Inoltre, il matrimonio borghese si basava sul riconoscimento da parte delle donne della superiorità morale e intellettuale dell’uomo</a:t>
            </a:r>
          </a:p>
        </p:txBody>
      </p:sp>
    </p:spTree>
    <p:extLst>
      <p:ext uri="{BB962C8B-B14F-4D97-AF65-F5344CB8AC3E}">
        <p14:creationId xmlns:p14="http://schemas.microsoft.com/office/powerpoint/2010/main" val="8931629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C276A8E0-8F1F-46E9-7985-F1EDCA26EBBF}"/>
              </a:ext>
            </a:extLst>
          </p:cNvPr>
          <p:cNvSpPr>
            <a:spLocks noGrp="1"/>
          </p:cNvSpPr>
          <p:nvPr>
            <p:ph idx="1"/>
          </p:nvPr>
        </p:nvSpPr>
        <p:spPr>
          <a:xfrm>
            <a:off x="838200" y="688063"/>
            <a:ext cx="10515600" cy="5488900"/>
          </a:xfrm>
        </p:spPr>
        <p:txBody>
          <a:bodyPr>
            <a:normAutofit fontScale="92500"/>
          </a:bodyPr>
          <a:lstStyle/>
          <a:p>
            <a:pPr algn="just"/>
            <a:r>
              <a:rPr lang="it-IT" dirty="0"/>
              <a:t>Mentre i ragazzi studiano per imparare una professione, le ragazze hanno l’obiettivo di diventare madri rispettabili</a:t>
            </a:r>
          </a:p>
          <a:p>
            <a:pPr algn="just"/>
            <a:r>
              <a:rPr lang="it-IT" dirty="0"/>
              <a:t>Anche l’abbigliamento evidenzia delle asimmetrie di genere: gli abiti degli uomini sono pratici e austeri, pensati per essere funzionali all’attività lavorativa, gli abiti delle donne invece sono piuttosto ingombranti e vistosi</a:t>
            </a:r>
          </a:p>
          <a:p>
            <a:pPr algn="just"/>
            <a:r>
              <a:rPr lang="it-IT" dirty="0"/>
              <a:t>Gli interni domestici sono strutturati intorno al salotto, un ambiente riservato alla socialità domestica e all’incontro con gli ospiti esterni</a:t>
            </a:r>
          </a:p>
          <a:p>
            <a:pPr algn="just"/>
            <a:r>
              <a:rPr lang="it-IT" dirty="0"/>
              <a:t>Nelle famiglie contadine e operaie invece le donne lavorano fuori casa, venendo retribuite però sempre molto meno degli uomini</a:t>
            </a:r>
          </a:p>
          <a:p>
            <a:pPr algn="just"/>
            <a:r>
              <a:rPr lang="it-IT" dirty="0"/>
              <a:t>Le donne borghesi, per i lavori di casa, si avvalgono delle domestiche</a:t>
            </a:r>
          </a:p>
          <a:p>
            <a:pPr algn="just"/>
            <a:r>
              <a:rPr lang="it-IT" dirty="0"/>
              <a:t>Tutti gli uomini di casa, padre e figli, sono esentati da ogni tipo di lavoro domestico</a:t>
            </a:r>
          </a:p>
        </p:txBody>
      </p:sp>
    </p:spTree>
    <p:extLst>
      <p:ext uri="{BB962C8B-B14F-4D97-AF65-F5344CB8AC3E}">
        <p14:creationId xmlns:p14="http://schemas.microsoft.com/office/powerpoint/2010/main" val="14412821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94C9742-89E5-CE16-5A73-DA30BF4C45AE}"/>
              </a:ext>
            </a:extLst>
          </p:cNvPr>
          <p:cNvSpPr>
            <a:spLocks noGrp="1"/>
          </p:cNvSpPr>
          <p:nvPr>
            <p:ph idx="1"/>
          </p:nvPr>
        </p:nvSpPr>
        <p:spPr>
          <a:xfrm>
            <a:off x="838200" y="724277"/>
            <a:ext cx="10515600" cy="5452686"/>
          </a:xfrm>
        </p:spPr>
        <p:txBody>
          <a:bodyPr>
            <a:normAutofit lnSpcReduction="10000"/>
          </a:bodyPr>
          <a:lstStyle/>
          <a:p>
            <a:pPr algn="just"/>
            <a:r>
              <a:rPr lang="it-IT" dirty="0"/>
              <a:t>La morale sessuale borghese invita a diffidare dell’erotismo e della sessualità, in quanto in un’ordinata vita familiare la finalità principale dell’incontro sessuale è la procreazione</a:t>
            </a:r>
          </a:p>
          <a:p>
            <a:pPr algn="just"/>
            <a:r>
              <a:rPr lang="it-IT" dirty="0"/>
              <a:t>Il piacere sessuale viene relegato, per gli uomini, ai postriboli: «doppia morale sessuale»</a:t>
            </a:r>
          </a:p>
          <a:p>
            <a:pPr algn="just"/>
            <a:r>
              <a:rPr lang="it-IT" dirty="0"/>
              <a:t>Esisteva quindi una profonda contraddizione tra il mito delle passioni romantiche e la realtà di una morale che spingeva a rimuovere la passione erotica</a:t>
            </a:r>
          </a:p>
          <a:p>
            <a:pPr algn="just"/>
            <a:r>
              <a:rPr lang="it-IT" dirty="0"/>
              <a:t>Se l’adulterio nel Settecento aristocratico era accettato, nell’Ottocento borghese è vissuto con senso di colpa</a:t>
            </a:r>
          </a:p>
          <a:p>
            <a:pPr algn="just"/>
            <a:r>
              <a:rPr lang="it-IT" dirty="0"/>
              <a:t>In ogni caso, la giurisprudenza e la morale sono molto più comprensive verso l’adulterio maschile piuttosto che verso l’adulterio femminile</a:t>
            </a:r>
          </a:p>
        </p:txBody>
      </p:sp>
    </p:spTree>
    <p:extLst>
      <p:ext uri="{BB962C8B-B14F-4D97-AF65-F5344CB8AC3E}">
        <p14:creationId xmlns:p14="http://schemas.microsoft.com/office/powerpoint/2010/main" val="31471528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4BBCD382-C841-85AD-7E67-322987A66190}"/>
              </a:ext>
            </a:extLst>
          </p:cNvPr>
          <p:cNvSpPr>
            <a:spLocks noGrp="1"/>
          </p:cNvSpPr>
          <p:nvPr>
            <p:ph idx="1"/>
          </p:nvPr>
        </p:nvSpPr>
        <p:spPr>
          <a:xfrm>
            <a:off x="838200" y="688063"/>
            <a:ext cx="10515600" cy="5488900"/>
          </a:xfrm>
        </p:spPr>
        <p:txBody>
          <a:bodyPr/>
          <a:lstStyle/>
          <a:p>
            <a:pPr algn="just"/>
            <a:r>
              <a:rPr lang="it-IT" dirty="0"/>
              <a:t>Per tutelare «l’onore» familiare i maschi ricorrono al duello, una pratica di ascendenza aristocratica-feudale, che, pur proibita, viene di fatto largamente tollerata</a:t>
            </a:r>
          </a:p>
          <a:p>
            <a:pPr algn="just"/>
            <a:r>
              <a:rPr lang="it-IT" dirty="0"/>
              <a:t>La società borghese ottocentesca ha una sorta di attrazione per la morte, spesso vissuta come morte eroica per la patria, o celebrata dalla letteratura romantica</a:t>
            </a:r>
          </a:p>
          <a:p>
            <a:pPr algn="just"/>
            <a:r>
              <a:rPr lang="it-IT" dirty="0"/>
              <a:t>Esistono tuttavia donne controcorrente, intellettuali e scrittrici, come Mary </a:t>
            </a:r>
            <a:r>
              <a:rPr lang="it-IT" dirty="0" err="1"/>
              <a:t>Wollstonecraft</a:t>
            </a:r>
            <a:r>
              <a:rPr lang="it-IT" dirty="0"/>
              <a:t>, autrice de la </a:t>
            </a:r>
            <a:r>
              <a:rPr lang="it-IT" i="1" dirty="0"/>
              <a:t>Rivendicazione dei diritti della donna</a:t>
            </a:r>
            <a:r>
              <a:rPr lang="it-IT" dirty="0"/>
              <a:t> (1792), Olympe de Gouges, autrice della </a:t>
            </a:r>
            <a:r>
              <a:rPr lang="it-IT" i="1" dirty="0"/>
              <a:t>Dichiarazione dei diritti della donna e della cittadina</a:t>
            </a:r>
            <a:r>
              <a:rPr lang="it-IT" dirty="0"/>
              <a:t>, Jane Austen, Aurore Dupin (George Sand) e altre</a:t>
            </a:r>
          </a:p>
          <a:p>
            <a:endParaRPr lang="it-IT" dirty="0"/>
          </a:p>
        </p:txBody>
      </p:sp>
    </p:spTree>
    <p:extLst>
      <p:ext uri="{BB962C8B-B14F-4D97-AF65-F5344CB8AC3E}">
        <p14:creationId xmlns:p14="http://schemas.microsoft.com/office/powerpoint/2010/main" val="3655390405"/>
      </p:ext>
    </p:extLst>
  </p:cSld>
  <p:clrMapOvr>
    <a:masterClrMapping/>
  </p:clrMapOvr>
</p:sld>
</file>

<file path=ppt/theme/theme1.xml><?xml version="1.0" encoding="utf-8"?>
<a:theme xmlns:a="http://schemas.openxmlformats.org/drawingml/2006/main" name="1_Tema di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1480</Words>
  <Application>Microsoft Office PowerPoint</Application>
  <PresentationFormat>Widescreen</PresentationFormat>
  <Paragraphs>59</Paragraphs>
  <Slides>15</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15</vt:i4>
      </vt:variant>
    </vt:vector>
  </HeadingPairs>
  <TitlesOfParts>
    <vt:vector size="19" baseType="lpstr">
      <vt:lpstr>Aptos</vt:lpstr>
      <vt:lpstr>Aptos Display</vt:lpstr>
      <vt:lpstr>Arial</vt:lpstr>
      <vt:lpstr>1_Tema di Office</vt:lpstr>
      <vt:lpstr>Presentazione standard di PowerPoint</vt:lpstr>
      <vt:lpstr>Le classi sociali</vt:lpstr>
      <vt:lpstr>Presentazione standard di PowerPoint</vt:lpstr>
      <vt:lpstr>Presentazione standard di PowerPoint</vt:lpstr>
      <vt:lpstr>Presentazione standard di PowerPoint</vt:lpstr>
      <vt:lpstr>Passioni e sentimenti</vt:lpstr>
      <vt:lpstr>Presentazione standard di PowerPoint</vt:lpstr>
      <vt:lpstr>Presentazione standard di PowerPoint</vt:lpstr>
      <vt:lpstr>Presentazione standard di PowerPoint</vt:lpstr>
      <vt:lpstr>Il modello parlamentare: il Regno Unito di Gran Bretagna e Irlanda</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SANTORO STEFANO</dc:creator>
  <cp:lastModifiedBy>SANTORO STEFANO</cp:lastModifiedBy>
  <cp:revision>1</cp:revision>
  <dcterms:created xsi:type="dcterms:W3CDTF">2026-03-10T07:40:16Z</dcterms:created>
  <dcterms:modified xsi:type="dcterms:W3CDTF">2026-03-10T07:40:50Z</dcterms:modified>
</cp:coreProperties>
</file>