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53" r:id="rId2"/>
    <p:sldId id="352" r:id="rId3"/>
    <p:sldId id="321" r:id="rId4"/>
    <p:sldId id="257" r:id="rId5"/>
    <p:sldId id="276" r:id="rId6"/>
    <p:sldId id="273" r:id="rId7"/>
    <p:sldId id="274" r:id="rId8"/>
    <p:sldId id="261" r:id="rId9"/>
    <p:sldId id="263" r:id="rId10"/>
    <p:sldId id="258" r:id="rId11"/>
    <p:sldId id="306" r:id="rId12"/>
    <p:sldId id="259" r:id="rId13"/>
    <p:sldId id="260" r:id="rId14"/>
    <p:sldId id="266" r:id="rId15"/>
    <p:sldId id="264" r:id="rId16"/>
    <p:sldId id="265" r:id="rId17"/>
    <p:sldId id="271" r:id="rId18"/>
    <p:sldId id="267" r:id="rId19"/>
    <p:sldId id="268" r:id="rId20"/>
    <p:sldId id="269" r:id="rId21"/>
    <p:sldId id="270" r:id="rId22"/>
    <p:sldId id="272" r:id="rId23"/>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5" autoAdjust="0"/>
    <p:restoredTop sz="94660"/>
  </p:normalViewPr>
  <p:slideViewPr>
    <p:cSldViewPr snapToGrid="0">
      <p:cViewPr varScale="1">
        <p:scale>
          <a:sx n="104" d="100"/>
          <a:sy n="104" d="100"/>
        </p:scale>
        <p:origin x="73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4D57B85-7050-4F2E-BDEF-3FBDE4CF8EC9}"/>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8ECB5393-B71A-42FA-8573-A3AF27CDBC1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B66A9F18-47A5-4D04-B5DD-C89C99B9D065}"/>
              </a:ext>
            </a:extLst>
          </p:cNvPr>
          <p:cNvSpPr>
            <a:spLocks noGrp="1"/>
          </p:cNvSpPr>
          <p:nvPr>
            <p:ph type="dt" sz="half" idx="10"/>
          </p:nvPr>
        </p:nvSpPr>
        <p:spPr/>
        <p:txBody>
          <a:bodyPr/>
          <a:lstStyle/>
          <a:p>
            <a:fld id="{0A905754-8DBA-4844-99CF-656A4457E4AB}" type="datetimeFigureOut">
              <a:rPr lang="it-IT" smtClean="0"/>
              <a:t>10/03/2026</a:t>
            </a:fld>
            <a:endParaRPr lang="it-IT"/>
          </a:p>
        </p:txBody>
      </p:sp>
      <p:sp>
        <p:nvSpPr>
          <p:cNvPr id="5" name="Segnaposto piè di pagina 4">
            <a:extLst>
              <a:ext uri="{FF2B5EF4-FFF2-40B4-BE49-F238E27FC236}">
                <a16:creationId xmlns:a16="http://schemas.microsoft.com/office/drawing/2014/main" id="{BEF8BDF0-1F2B-46EF-9281-CFAB6F5CC95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BF1D9AA-CA18-47E2-A304-FFD66D903662}"/>
              </a:ext>
            </a:extLst>
          </p:cNvPr>
          <p:cNvSpPr>
            <a:spLocks noGrp="1"/>
          </p:cNvSpPr>
          <p:nvPr>
            <p:ph type="sldNum" sz="quarter" idx="12"/>
          </p:nvPr>
        </p:nvSpPr>
        <p:spPr/>
        <p:txBody>
          <a:bodyPr/>
          <a:lstStyle/>
          <a:p>
            <a:fld id="{72ECB6AE-AE69-44F3-A216-CB8DDC0B1F97}" type="slidenum">
              <a:rPr lang="it-IT" smtClean="0"/>
              <a:t>‹N›</a:t>
            </a:fld>
            <a:endParaRPr lang="it-IT"/>
          </a:p>
        </p:txBody>
      </p:sp>
    </p:spTree>
    <p:extLst>
      <p:ext uri="{BB962C8B-B14F-4D97-AF65-F5344CB8AC3E}">
        <p14:creationId xmlns:p14="http://schemas.microsoft.com/office/powerpoint/2010/main" val="3416033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D7C53BB-DE0F-4746-BFE1-2725869BEF20}"/>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623FC9B1-0A62-4DDE-932F-29056C1819DD}"/>
              </a:ext>
            </a:extLst>
          </p:cNvPr>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585C441-4532-4DA2-AEEB-49E45030795E}"/>
              </a:ext>
            </a:extLst>
          </p:cNvPr>
          <p:cNvSpPr>
            <a:spLocks noGrp="1"/>
          </p:cNvSpPr>
          <p:nvPr>
            <p:ph type="dt" sz="half" idx="10"/>
          </p:nvPr>
        </p:nvSpPr>
        <p:spPr/>
        <p:txBody>
          <a:bodyPr/>
          <a:lstStyle/>
          <a:p>
            <a:fld id="{0A905754-8DBA-4844-99CF-656A4457E4AB}" type="datetimeFigureOut">
              <a:rPr lang="it-IT" smtClean="0"/>
              <a:t>10/03/2026</a:t>
            </a:fld>
            <a:endParaRPr lang="it-IT"/>
          </a:p>
        </p:txBody>
      </p:sp>
      <p:sp>
        <p:nvSpPr>
          <p:cNvPr id="5" name="Segnaposto piè di pagina 4">
            <a:extLst>
              <a:ext uri="{FF2B5EF4-FFF2-40B4-BE49-F238E27FC236}">
                <a16:creationId xmlns:a16="http://schemas.microsoft.com/office/drawing/2014/main" id="{D2042D85-ED39-46A0-9B45-85A3C532050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1AA635D-7467-4B38-A89B-0D08DD4E8FE5}"/>
              </a:ext>
            </a:extLst>
          </p:cNvPr>
          <p:cNvSpPr>
            <a:spLocks noGrp="1"/>
          </p:cNvSpPr>
          <p:nvPr>
            <p:ph type="sldNum" sz="quarter" idx="12"/>
          </p:nvPr>
        </p:nvSpPr>
        <p:spPr/>
        <p:txBody>
          <a:bodyPr/>
          <a:lstStyle/>
          <a:p>
            <a:fld id="{72ECB6AE-AE69-44F3-A216-CB8DDC0B1F97}" type="slidenum">
              <a:rPr lang="it-IT" smtClean="0"/>
              <a:t>‹N›</a:t>
            </a:fld>
            <a:endParaRPr lang="it-IT"/>
          </a:p>
        </p:txBody>
      </p:sp>
    </p:spTree>
    <p:extLst>
      <p:ext uri="{BB962C8B-B14F-4D97-AF65-F5344CB8AC3E}">
        <p14:creationId xmlns:p14="http://schemas.microsoft.com/office/powerpoint/2010/main" val="16430173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1F04B235-2F7A-447D-9942-DF071F0A216F}"/>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17C426D2-6B3F-4055-8980-3CFFCE8B6DB1}"/>
              </a:ext>
            </a:extLst>
          </p:cNvPr>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A3C0FE2A-815E-40F5-AC22-7AF795ADFBE2}"/>
              </a:ext>
            </a:extLst>
          </p:cNvPr>
          <p:cNvSpPr>
            <a:spLocks noGrp="1"/>
          </p:cNvSpPr>
          <p:nvPr>
            <p:ph type="dt" sz="half" idx="10"/>
          </p:nvPr>
        </p:nvSpPr>
        <p:spPr/>
        <p:txBody>
          <a:bodyPr/>
          <a:lstStyle/>
          <a:p>
            <a:fld id="{0A905754-8DBA-4844-99CF-656A4457E4AB}" type="datetimeFigureOut">
              <a:rPr lang="it-IT" smtClean="0"/>
              <a:t>10/03/2026</a:t>
            </a:fld>
            <a:endParaRPr lang="it-IT"/>
          </a:p>
        </p:txBody>
      </p:sp>
      <p:sp>
        <p:nvSpPr>
          <p:cNvPr id="5" name="Segnaposto piè di pagina 4">
            <a:extLst>
              <a:ext uri="{FF2B5EF4-FFF2-40B4-BE49-F238E27FC236}">
                <a16:creationId xmlns:a16="http://schemas.microsoft.com/office/drawing/2014/main" id="{40FCBFDF-8281-4F20-8346-460A9109A65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D3E1B3A-28F2-4992-B4B4-F3A483E78C70}"/>
              </a:ext>
            </a:extLst>
          </p:cNvPr>
          <p:cNvSpPr>
            <a:spLocks noGrp="1"/>
          </p:cNvSpPr>
          <p:nvPr>
            <p:ph type="sldNum" sz="quarter" idx="12"/>
          </p:nvPr>
        </p:nvSpPr>
        <p:spPr/>
        <p:txBody>
          <a:bodyPr/>
          <a:lstStyle/>
          <a:p>
            <a:fld id="{72ECB6AE-AE69-44F3-A216-CB8DDC0B1F97}" type="slidenum">
              <a:rPr lang="it-IT" smtClean="0"/>
              <a:t>‹N›</a:t>
            </a:fld>
            <a:endParaRPr lang="it-IT"/>
          </a:p>
        </p:txBody>
      </p:sp>
    </p:spTree>
    <p:extLst>
      <p:ext uri="{BB962C8B-B14F-4D97-AF65-F5344CB8AC3E}">
        <p14:creationId xmlns:p14="http://schemas.microsoft.com/office/powerpoint/2010/main" val="3326729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056CC32-7D3F-458F-9931-00223C5C63B7}"/>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19050A79-1236-4682-BFA6-CA1F930A93E4}"/>
              </a:ext>
            </a:extLst>
          </p:cNvPr>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B948E7C-23B8-4CD0-8024-4E53130E6B27}"/>
              </a:ext>
            </a:extLst>
          </p:cNvPr>
          <p:cNvSpPr>
            <a:spLocks noGrp="1"/>
          </p:cNvSpPr>
          <p:nvPr>
            <p:ph type="dt" sz="half" idx="10"/>
          </p:nvPr>
        </p:nvSpPr>
        <p:spPr/>
        <p:txBody>
          <a:bodyPr/>
          <a:lstStyle/>
          <a:p>
            <a:fld id="{0A905754-8DBA-4844-99CF-656A4457E4AB}" type="datetimeFigureOut">
              <a:rPr lang="it-IT" smtClean="0"/>
              <a:t>10/03/2026</a:t>
            </a:fld>
            <a:endParaRPr lang="it-IT"/>
          </a:p>
        </p:txBody>
      </p:sp>
      <p:sp>
        <p:nvSpPr>
          <p:cNvPr id="5" name="Segnaposto piè di pagina 4">
            <a:extLst>
              <a:ext uri="{FF2B5EF4-FFF2-40B4-BE49-F238E27FC236}">
                <a16:creationId xmlns:a16="http://schemas.microsoft.com/office/drawing/2014/main" id="{A1A0D8FA-9FFC-446C-849C-44BE4B0C163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23DAF6F-A190-4D75-B9B2-59DACDBF3CBF}"/>
              </a:ext>
            </a:extLst>
          </p:cNvPr>
          <p:cNvSpPr>
            <a:spLocks noGrp="1"/>
          </p:cNvSpPr>
          <p:nvPr>
            <p:ph type="sldNum" sz="quarter" idx="12"/>
          </p:nvPr>
        </p:nvSpPr>
        <p:spPr/>
        <p:txBody>
          <a:bodyPr/>
          <a:lstStyle/>
          <a:p>
            <a:fld id="{72ECB6AE-AE69-44F3-A216-CB8DDC0B1F97}" type="slidenum">
              <a:rPr lang="it-IT" smtClean="0"/>
              <a:t>‹N›</a:t>
            </a:fld>
            <a:endParaRPr lang="it-IT"/>
          </a:p>
        </p:txBody>
      </p:sp>
    </p:spTree>
    <p:extLst>
      <p:ext uri="{BB962C8B-B14F-4D97-AF65-F5344CB8AC3E}">
        <p14:creationId xmlns:p14="http://schemas.microsoft.com/office/powerpoint/2010/main" val="3460022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F9145F2-3473-4E79-A5D9-F4E85DD9F836}"/>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C7459075-E32D-4EB3-ACFE-9E4023278E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a:extLst>
              <a:ext uri="{FF2B5EF4-FFF2-40B4-BE49-F238E27FC236}">
                <a16:creationId xmlns:a16="http://schemas.microsoft.com/office/drawing/2014/main" id="{1613D80B-D444-40ED-9A9C-DA5FDEAE1868}"/>
              </a:ext>
            </a:extLst>
          </p:cNvPr>
          <p:cNvSpPr>
            <a:spLocks noGrp="1"/>
          </p:cNvSpPr>
          <p:nvPr>
            <p:ph type="dt" sz="half" idx="10"/>
          </p:nvPr>
        </p:nvSpPr>
        <p:spPr/>
        <p:txBody>
          <a:bodyPr/>
          <a:lstStyle/>
          <a:p>
            <a:fld id="{0A905754-8DBA-4844-99CF-656A4457E4AB}" type="datetimeFigureOut">
              <a:rPr lang="it-IT" smtClean="0"/>
              <a:t>10/03/2026</a:t>
            </a:fld>
            <a:endParaRPr lang="it-IT"/>
          </a:p>
        </p:txBody>
      </p:sp>
      <p:sp>
        <p:nvSpPr>
          <p:cNvPr id="5" name="Segnaposto piè di pagina 4">
            <a:extLst>
              <a:ext uri="{FF2B5EF4-FFF2-40B4-BE49-F238E27FC236}">
                <a16:creationId xmlns:a16="http://schemas.microsoft.com/office/drawing/2014/main" id="{F882499A-A6EB-41FF-8488-2BBB096F8EA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88E5930-037A-4600-A6D0-AD3621840A22}"/>
              </a:ext>
            </a:extLst>
          </p:cNvPr>
          <p:cNvSpPr>
            <a:spLocks noGrp="1"/>
          </p:cNvSpPr>
          <p:nvPr>
            <p:ph type="sldNum" sz="quarter" idx="12"/>
          </p:nvPr>
        </p:nvSpPr>
        <p:spPr/>
        <p:txBody>
          <a:bodyPr/>
          <a:lstStyle/>
          <a:p>
            <a:fld id="{72ECB6AE-AE69-44F3-A216-CB8DDC0B1F97}" type="slidenum">
              <a:rPr lang="it-IT" smtClean="0"/>
              <a:t>‹N›</a:t>
            </a:fld>
            <a:endParaRPr lang="it-IT"/>
          </a:p>
        </p:txBody>
      </p:sp>
    </p:spTree>
    <p:extLst>
      <p:ext uri="{BB962C8B-B14F-4D97-AF65-F5344CB8AC3E}">
        <p14:creationId xmlns:p14="http://schemas.microsoft.com/office/powerpoint/2010/main" val="38289190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5324F60-C81A-4B2E-B5BF-1E8FC955AECD}"/>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931798C5-E528-44FB-82A5-B11B439C40A4}"/>
              </a:ext>
            </a:extLst>
          </p:cNvPr>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A81BA4BD-69B8-450F-AFBC-13CDE683E2A6}"/>
              </a:ext>
            </a:extLst>
          </p:cNvPr>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1389E0DA-5146-48F0-9D24-5F9F07081AAB}"/>
              </a:ext>
            </a:extLst>
          </p:cNvPr>
          <p:cNvSpPr>
            <a:spLocks noGrp="1"/>
          </p:cNvSpPr>
          <p:nvPr>
            <p:ph type="dt" sz="half" idx="10"/>
          </p:nvPr>
        </p:nvSpPr>
        <p:spPr/>
        <p:txBody>
          <a:bodyPr/>
          <a:lstStyle/>
          <a:p>
            <a:fld id="{0A905754-8DBA-4844-99CF-656A4457E4AB}" type="datetimeFigureOut">
              <a:rPr lang="it-IT" smtClean="0"/>
              <a:t>10/03/2026</a:t>
            </a:fld>
            <a:endParaRPr lang="it-IT"/>
          </a:p>
        </p:txBody>
      </p:sp>
      <p:sp>
        <p:nvSpPr>
          <p:cNvPr id="6" name="Segnaposto piè di pagina 5">
            <a:extLst>
              <a:ext uri="{FF2B5EF4-FFF2-40B4-BE49-F238E27FC236}">
                <a16:creationId xmlns:a16="http://schemas.microsoft.com/office/drawing/2014/main" id="{A2367C0C-C014-44D7-9CDE-4664980C30BC}"/>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0611E89D-B5D2-468A-A75E-EC372D3570B7}"/>
              </a:ext>
            </a:extLst>
          </p:cNvPr>
          <p:cNvSpPr>
            <a:spLocks noGrp="1"/>
          </p:cNvSpPr>
          <p:nvPr>
            <p:ph type="sldNum" sz="quarter" idx="12"/>
          </p:nvPr>
        </p:nvSpPr>
        <p:spPr/>
        <p:txBody>
          <a:bodyPr/>
          <a:lstStyle/>
          <a:p>
            <a:fld id="{72ECB6AE-AE69-44F3-A216-CB8DDC0B1F97}" type="slidenum">
              <a:rPr lang="it-IT" smtClean="0"/>
              <a:t>‹N›</a:t>
            </a:fld>
            <a:endParaRPr lang="it-IT"/>
          </a:p>
        </p:txBody>
      </p:sp>
    </p:spTree>
    <p:extLst>
      <p:ext uri="{BB962C8B-B14F-4D97-AF65-F5344CB8AC3E}">
        <p14:creationId xmlns:p14="http://schemas.microsoft.com/office/powerpoint/2010/main" val="3413330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4905938-C5F8-43E2-BDBA-4AAB4787BC15}"/>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90D5BA9A-CC87-46A9-B525-83CFA169EE3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a:extLst>
              <a:ext uri="{FF2B5EF4-FFF2-40B4-BE49-F238E27FC236}">
                <a16:creationId xmlns:a16="http://schemas.microsoft.com/office/drawing/2014/main" id="{43EBEAAA-ADF0-4E44-9DDD-1E5B358F3B30}"/>
              </a:ext>
            </a:extLst>
          </p:cNvPr>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F82A439A-80D1-42A6-99AE-AD68BA27D03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a:extLst>
              <a:ext uri="{FF2B5EF4-FFF2-40B4-BE49-F238E27FC236}">
                <a16:creationId xmlns:a16="http://schemas.microsoft.com/office/drawing/2014/main" id="{CF8DC920-E71B-4647-BCC4-E330FB1D22A8}"/>
              </a:ext>
            </a:extLst>
          </p:cNvPr>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D2BB7451-3E7E-49EB-9437-26AB36FB1CE3}"/>
              </a:ext>
            </a:extLst>
          </p:cNvPr>
          <p:cNvSpPr>
            <a:spLocks noGrp="1"/>
          </p:cNvSpPr>
          <p:nvPr>
            <p:ph type="dt" sz="half" idx="10"/>
          </p:nvPr>
        </p:nvSpPr>
        <p:spPr/>
        <p:txBody>
          <a:bodyPr/>
          <a:lstStyle/>
          <a:p>
            <a:fld id="{0A905754-8DBA-4844-99CF-656A4457E4AB}" type="datetimeFigureOut">
              <a:rPr lang="it-IT" smtClean="0"/>
              <a:t>10/03/2026</a:t>
            </a:fld>
            <a:endParaRPr lang="it-IT"/>
          </a:p>
        </p:txBody>
      </p:sp>
      <p:sp>
        <p:nvSpPr>
          <p:cNvPr id="8" name="Segnaposto piè di pagina 7">
            <a:extLst>
              <a:ext uri="{FF2B5EF4-FFF2-40B4-BE49-F238E27FC236}">
                <a16:creationId xmlns:a16="http://schemas.microsoft.com/office/drawing/2014/main" id="{20588FCF-0DD2-4FF2-8F36-CA27FED026CC}"/>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22E935AA-173A-4C1C-A4F5-4E78EFBBB799}"/>
              </a:ext>
            </a:extLst>
          </p:cNvPr>
          <p:cNvSpPr>
            <a:spLocks noGrp="1"/>
          </p:cNvSpPr>
          <p:nvPr>
            <p:ph type="sldNum" sz="quarter" idx="12"/>
          </p:nvPr>
        </p:nvSpPr>
        <p:spPr/>
        <p:txBody>
          <a:bodyPr/>
          <a:lstStyle/>
          <a:p>
            <a:fld id="{72ECB6AE-AE69-44F3-A216-CB8DDC0B1F97}" type="slidenum">
              <a:rPr lang="it-IT" smtClean="0"/>
              <a:t>‹N›</a:t>
            </a:fld>
            <a:endParaRPr lang="it-IT"/>
          </a:p>
        </p:txBody>
      </p:sp>
    </p:spTree>
    <p:extLst>
      <p:ext uri="{BB962C8B-B14F-4D97-AF65-F5344CB8AC3E}">
        <p14:creationId xmlns:p14="http://schemas.microsoft.com/office/powerpoint/2010/main" val="14290009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7E60F8E-FBC7-4B1B-9EEB-ED10C34B8796}"/>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ED20E091-684F-439B-990F-F8B5533D6901}"/>
              </a:ext>
            </a:extLst>
          </p:cNvPr>
          <p:cNvSpPr>
            <a:spLocks noGrp="1"/>
          </p:cNvSpPr>
          <p:nvPr>
            <p:ph type="dt" sz="half" idx="10"/>
          </p:nvPr>
        </p:nvSpPr>
        <p:spPr/>
        <p:txBody>
          <a:bodyPr/>
          <a:lstStyle/>
          <a:p>
            <a:fld id="{0A905754-8DBA-4844-99CF-656A4457E4AB}" type="datetimeFigureOut">
              <a:rPr lang="it-IT" smtClean="0"/>
              <a:t>10/03/2026</a:t>
            </a:fld>
            <a:endParaRPr lang="it-IT"/>
          </a:p>
        </p:txBody>
      </p:sp>
      <p:sp>
        <p:nvSpPr>
          <p:cNvPr id="4" name="Segnaposto piè di pagina 3">
            <a:extLst>
              <a:ext uri="{FF2B5EF4-FFF2-40B4-BE49-F238E27FC236}">
                <a16:creationId xmlns:a16="http://schemas.microsoft.com/office/drawing/2014/main" id="{2CAF1AF4-AABD-45E0-B27D-80ED2C1BE0BC}"/>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52A26A39-361D-448C-8662-B4F3E4820C60}"/>
              </a:ext>
            </a:extLst>
          </p:cNvPr>
          <p:cNvSpPr>
            <a:spLocks noGrp="1"/>
          </p:cNvSpPr>
          <p:nvPr>
            <p:ph type="sldNum" sz="quarter" idx="12"/>
          </p:nvPr>
        </p:nvSpPr>
        <p:spPr/>
        <p:txBody>
          <a:bodyPr/>
          <a:lstStyle/>
          <a:p>
            <a:fld id="{72ECB6AE-AE69-44F3-A216-CB8DDC0B1F97}" type="slidenum">
              <a:rPr lang="it-IT" smtClean="0"/>
              <a:t>‹N›</a:t>
            </a:fld>
            <a:endParaRPr lang="it-IT"/>
          </a:p>
        </p:txBody>
      </p:sp>
    </p:spTree>
    <p:extLst>
      <p:ext uri="{BB962C8B-B14F-4D97-AF65-F5344CB8AC3E}">
        <p14:creationId xmlns:p14="http://schemas.microsoft.com/office/powerpoint/2010/main" val="3472952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032C67BA-5E08-4F43-9659-63A52AAB6C21}"/>
              </a:ext>
            </a:extLst>
          </p:cNvPr>
          <p:cNvSpPr>
            <a:spLocks noGrp="1"/>
          </p:cNvSpPr>
          <p:nvPr>
            <p:ph type="dt" sz="half" idx="10"/>
          </p:nvPr>
        </p:nvSpPr>
        <p:spPr/>
        <p:txBody>
          <a:bodyPr/>
          <a:lstStyle/>
          <a:p>
            <a:fld id="{0A905754-8DBA-4844-99CF-656A4457E4AB}" type="datetimeFigureOut">
              <a:rPr lang="it-IT" smtClean="0"/>
              <a:t>10/03/2026</a:t>
            </a:fld>
            <a:endParaRPr lang="it-IT"/>
          </a:p>
        </p:txBody>
      </p:sp>
      <p:sp>
        <p:nvSpPr>
          <p:cNvPr id="3" name="Segnaposto piè di pagina 2">
            <a:extLst>
              <a:ext uri="{FF2B5EF4-FFF2-40B4-BE49-F238E27FC236}">
                <a16:creationId xmlns:a16="http://schemas.microsoft.com/office/drawing/2014/main" id="{FE9FB654-3565-4120-8F18-99FD124414EB}"/>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8FD5B46B-183A-4EAE-8124-919C5D5084C3}"/>
              </a:ext>
            </a:extLst>
          </p:cNvPr>
          <p:cNvSpPr>
            <a:spLocks noGrp="1"/>
          </p:cNvSpPr>
          <p:nvPr>
            <p:ph type="sldNum" sz="quarter" idx="12"/>
          </p:nvPr>
        </p:nvSpPr>
        <p:spPr/>
        <p:txBody>
          <a:bodyPr/>
          <a:lstStyle/>
          <a:p>
            <a:fld id="{72ECB6AE-AE69-44F3-A216-CB8DDC0B1F97}" type="slidenum">
              <a:rPr lang="it-IT" smtClean="0"/>
              <a:t>‹N›</a:t>
            </a:fld>
            <a:endParaRPr lang="it-IT"/>
          </a:p>
        </p:txBody>
      </p:sp>
    </p:spTree>
    <p:extLst>
      <p:ext uri="{BB962C8B-B14F-4D97-AF65-F5344CB8AC3E}">
        <p14:creationId xmlns:p14="http://schemas.microsoft.com/office/powerpoint/2010/main" val="2262098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BF103D7-6CFF-4926-99C9-40E98714D024}"/>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AA5F0FF-4632-41FE-AAFC-EDB365544D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F8829DCA-8D00-4854-9DE1-D8542DA018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4CAB0773-CA3C-4EB6-AF4C-5333C40C6322}"/>
              </a:ext>
            </a:extLst>
          </p:cNvPr>
          <p:cNvSpPr>
            <a:spLocks noGrp="1"/>
          </p:cNvSpPr>
          <p:nvPr>
            <p:ph type="dt" sz="half" idx="10"/>
          </p:nvPr>
        </p:nvSpPr>
        <p:spPr/>
        <p:txBody>
          <a:bodyPr/>
          <a:lstStyle/>
          <a:p>
            <a:fld id="{0A905754-8DBA-4844-99CF-656A4457E4AB}" type="datetimeFigureOut">
              <a:rPr lang="it-IT" smtClean="0"/>
              <a:t>10/03/2026</a:t>
            </a:fld>
            <a:endParaRPr lang="it-IT"/>
          </a:p>
        </p:txBody>
      </p:sp>
      <p:sp>
        <p:nvSpPr>
          <p:cNvPr id="6" name="Segnaposto piè di pagina 5">
            <a:extLst>
              <a:ext uri="{FF2B5EF4-FFF2-40B4-BE49-F238E27FC236}">
                <a16:creationId xmlns:a16="http://schemas.microsoft.com/office/drawing/2014/main" id="{241B540E-590A-4576-9E61-A7C3523128AE}"/>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6817A0E1-F6CF-46F1-A09B-2DAB1A1D044A}"/>
              </a:ext>
            </a:extLst>
          </p:cNvPr>
          <p:cNvSpPr>
            <a:spLocks noGrp="1"/>
          </p:cNvSpPr>
          <p:nvPr>
            <p:ph type="sldNum" sz="quarter" idx="12"/>
          </p:nvPr>
        </p:nvSpPr>
        <p:spPr/>
        <p:txBody>
          <a:bodyPr/>
          <a:lstStyle/>
          <a:p>
            <a:fld id="{72ECB6AE-AE69-44F3-A216-CB8DDC0B1F97}" type="slidenum">
              <a:rPr lang="it-IT" smtClean="0"/>
              <a:t>‹N›</a:t>
            </a:fld>
            <a:endParaRPr lang="it-IT"/>
          </a:p>
        </p:txBody>
      </p:sp>
    </p:spTree>
    <p:extLst>
      <p:ext uri="{BB962C8B-B14F-4D97-AF65-F5344CB8AC3E}">
        <p14:creationId xmlns:p14="http://schemas.microsoft.com/office/powerpoint/2010/main" val="22334164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0AE92F1-4806-4A2C-90C4-2E0C5C75233C}"/>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8C0539FD-A6E8-487C-9A42-F60D5E9916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AD35F9F6-2B29-423B-A65A-A89C2C83BE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F5EEA870-5E54-450A-9ADE-45145A4E1BDE}"/>
              </a:ext>
            </a:extLst>
          </p:cNvPr>
          <p:cNvSpPr>
            <a:spLocks noGrp="1"/>
          </p:cNvSpPr>
          <p:nvPr>
            <p:ph type="dt" sz="half" idx="10"/>
          </p:nvPr>
        </p:nvSpPr>
        <p:spPr/>
        <p:txBody>
          <a:bodyPr/>
          <a:lstStyle/>
          <a:p>
            <a:fld id="{0A905754-8DBA-4844-99CF-656A4457E4AB}" type="datetimeFigureOut">
              <a:rPr lang="it-IT" smtClean="0"/>
              <a:t>10/03/2026</a:t>
            </a:fld>
            <a:endParaRPr lang="it-IT"/>
          </a:p>
        </p:txBody>
      </p:sp>
      <p:sp>
        <p:nvSpPr>
          <p:cNvPr id="6" name="Segnaposto piè di pagina 5">
            <a:extLst>
              <a:ext uri="{FF2B5EF4-FFF2-40B4-BE49-F238E27FC236}">
                <a16:creationId xmlns:a16="http://schemas.microsoft.com/office/drawing/2014/main" id="{007C9639-2CF2-4137-981D-28745E9BC42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68EE2F12-1E1B-4626-A550-F937521C5149}"/>
              </a:ext>
            </a:extLst>
          </p:cNvPr>
          <p:cNvSpPr>
            <a:spLocks noGrp="1"/>
          </p:cNvSpPr>
          <p:nvPr>
            <p:ph type="sldNum" sz="quarter" idx="12"/>
          </p:nvPr>
        </p:nvSpPr>
        <p:spPr/>
        <p:txBody>
          <a:bodyPr/>
          <a:lstStyle/>
          <a:p>
            <a:fld id="{72ECB6AE-AE69-44F3-A216-CB8DDC0B1F97}" type="slidenum">
              <a:rPr lang="it-IT" smtClean="0"/>
              <a:t>‹N›</a:t>
            </a:fld>
            <a:endParaRPr lang="it-IT"/>
          </a:p>
        </p:txBody>
      </p:sp>
    </p:spTree>
    <p:extLst>
      <p:ext uri="{BB962C8B-B14F-4D97-AF65-F5344CB8AC3E}">
        <p14:creationId xmlns:p14="http://schemas.microsoft.com/office/powerpoint/2010/main" val="2185308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D9042B2A-990C-4ADF-86F1-F7C935C7677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832B57CD-558C-447C-87D2-C9C5E8E684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0B75FE15-CC63-4377-83D1-5356BB80E21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905754-8DBA-4844-99CF-656A4457E4AB}" type="datetimeFigureOut">
              <a:rPr lang="it-IT" smtClean="0"/>
              <a:t>10/03/2026</a:t>
            </a:fld>
            <a:endParaRPr lang="it-IT"/>
          </a:p>
        </p:txBody>
      </p:sp>
      <p:sp>
        <p:nvSpPr>
          <p:cNvPr id="5" name="Segnaposto piè di pagina 4">
            <a:extLst>
              <a:ext uri="{FF2B5EF4-FFF2-40B4-BE49-F238E27FC236}">
                <a16:creationId xmlns:a16="http://schemas.microsoft.com/office/drawing/2014/main" id="{1C66B6AE-144E-4318-91E4-9C4CE4AB27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E51854BB-7166-4515-93FC-CAAB3CFB2B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ECB6AE-AE69-44F3-A216-CB8DDC0B1F97}" type="slidenum">
              <a:rPr lang="it-IT" smtClean="0"/>
              <a:t>‹N›</a:t>
            </a:fld>
            <a:endParaRPr lang="it-IT"/>
          </a:p>
        </p:txBody>
      </p:sp>
    </p:spTree>
    <p:extLst>
      <p:ext uri="{BB962C8B-B14F-4D97-AF65-F5344CB8AC3E}">
        <p14:creationId xmlns:p14="http://schemas.microsoft.com/office/powerpoint/2010/main" val="40414737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bancaditalia.it/pubblicazioni/rapporto-stabilita/2024-2/index.html" TargetMode="External"/><Relationship Id="rId2" Type="http://schemas.openxmlformats.org/officeDocument/2006/relationships/hyperlink" Target="https://www.bankingsupervision.europa.eu/activities/stresstests/html/index.it.html"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agenziacoesione.gov.it/sistema-conti-pubblici-territoriali/pubblicazioni-cpt/cpt-temi/i-progetti-comuni-di-ricerca-del-sistema-cpt/" TargetMode="External"/><Relationship Id="rId2" Type="http://schemas.openxmlformats.org/officeDocument/2006/relationships/hyperlink" Target="https://www.agenziacoesione.gov.it/wp-content/uploads/2021/01/CPT_AnalisiDEFR_C3.pdf" TargetMode="External"/><Relationship Id="rId1" Type="http://schemas.openxmlformats.org/officeDocument/2006/relationships/slideLayout" Target="../slideLayouts/slideLayout2.xml"/><Relationship Id="rId4" Type="http://schemas.openxmlformats.org/officeDocument/2006/relationships/hyperlink" Target="https://www.ilsole24ore.com/art/lagarde-mantenere-stabilita-prezzi-sara-compito-formidabile-AGIQM5TD?refresh_ce=1"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upbilancio.it/focus-tematico-n-2-26-febbraio-2026/" TargetMode="External"/><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r>
              <a:rPr lang="it-IT" dirty="0"/>
              <a:t>La Politica Economica in un mondo imperfetto e interdipendente</a:t>
            </a:r>
            <a:endParaRPr lang="en-US" dirty="0"/>
          </a:p>
        </p:txBody>
      </p:sp>
      <p:sp>
        <p:nvSpPr>
          <p:cNvPr id="4" name="Segnaposto testo 4"/>
          <p:cNvSpPr>
            <a:spLocks noGrp="1"/>
          </p:cNvSpPr>
          <p:nvPr>
            <p:ph type="subTitle" idx="1"/>
          </p:nvPr>
        </p:nvSpPr>
        <p:spPr/>
        <p:txBody>
          <a:bodyPr/>
          <a:lstStyle/>
          <a:p>
            <a:r>
              <a:rPr lang="it-IT" dirty="0"/>
              <a:t>Vivere le interdipendenze in un contesto internazionale </a:t>
            </a:r>
          </a:p>
          <a:p>
            <a:r>
              <a:rPr lang="it-IT" dirty="0"/>
              <a:t>(capitolo 2 libro di Testo </a:t>
            </a:r>
            <a:r>
              <a:rPr lang="it-IT" dirty="0" err="1"/>
              <a:t>Bénassy-Quéré</a:t>
            </a:r>
            <a:r>
              <a:rPr lang="it-IT" dirty="0"/>
              <a:t> A. et al.)</a:t>
            </a:r>
            <a:endParaRPr lang="en-US" dirty="0"/>
          </a:p>
          <a:p>
            <a:endParaRPr lang="en-US" dirty="0"/>
          </a:p>
        </p:txBody>
      </p:sp>
      <p:sp>
        <p:nvSpPr>
          <p:cNvPr id="3" name="Segnaposto numero diapositiva 2"/>
          <p:cNvSpPr>
            <a:spLocks noGrp="1"/>
          </p:cNvSpPr>
          <p:nvPr>
            <p:ph type="sldNum" sz="quarter" idx="12"/>
          </p:nvPr>
        </p:nvSpPr>
        <p:spPr/>
        <p:txBody>
          <a:bodyPr/>
          <a:lstStyle/>
          <a:p>
            <a:fld id="{E171CCC5-BE13-4F65-A118-9FF21E55254F}" type="slidenum">
              <a:rPr lang="en-US" smtClean="0"/>
              <a:t>1</a:t>
            </a:fld>
            <a:endParaRPr lang="en-US"/>
          </a:p>
        </p:txBody>
      </p:sp>
    </p:spTree>
    <p:extLst>
      <p:ext uri="{BB962C8B-B14F-4D97-AF65-F5344CB8AC3E}">
        <p14:creationId xmlns:p14="http://schemas.microsoft.com/office/powerpoint/2010/main" val="39838983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Altro fattore di imperfezione: il rischio</a:t>
            </a:r>
            <a:endParaRPr lang="en-US" dirty="0"/>
          </a:p>
        </p:txBody>
      </p:sp>
      <p:sp>
        <p:nvSpPr>
          <p:cNvPr id="3" name="Segnaposto contenuto 2"/>
          <p:cNvSpPr>
            <a:spLocks noGrp="1"/>
          </p:cNvSpPr>
          <p:nvPr>
            <p:ph idx="1"/>
          </p:nvPr>
        </p:nvSpPr>
        <p:spPr>
          <a:xfrm>
            <a:off x="838200" y="1825625"/>
            <a:ext cx="5352288" cy="4694047"/>
          </a:xfrm>
        </p:spPr>
        <p:txBody>
          <a:bodyPr>
            <a:normAutofit fontScale="92500"/>
          </a:bodyPr>
          <a:lstStyle/>
          <a:p>
            <a:r>
              <a:rPr lang="it-IT" dirty="0"/>
              <a:t>Nel settore privato l’inclusione del rischio di insuccesso di un investimento o di una scelta produttiva è sempre considerata</a:t>
            </a:r>
          </a:p>
          <a:p>
            <a:r>
              <a:rPr lang="it-IT" dirty="0"/>
              <a:t>Una misura spesso impiegata è quella del </a:t>
            </a:r>
            <a:r>
              <a:rPr lang="it-IT" u="sng" dirty="0"/>
              <a:t>costo a rischio </a:t>
            </a:r>
            <a:r>
              <a:rPr lang="it-IT" dirty="0"/>
              <a:t>o </a:t>
            </a:r>
            <a:r>
              <a:rPr lang="it-IT" dirty="0" err="1">
                <a:solidFill>
                  <a:srgbClr val="FF0000"/>
                </a:solidFill>
              </a:rPr>
              <a:t>CaR</a:t>
            </a:r>
            <a:r>
              <a:rPr lang="it-IT" dirty="0"/>
              <a:t> che possiamo controllare disponendo di una distribuzione del rischio stesso (es. assicurazione auto)</a:t>
            </a:r>
          </a:p>
          <a:p>
            <a:r>
              <a:rPr lang="it-IT" dirty="0"/>
              <a:t>Nei mercati finanziari abbiamo invece una misura </a:t>
            </a:r>
            <a:r>
              <a:rPr lang="it-IT" u="sng" dirty="0"/>
              <a:t>del valore a rischio</a:t>
            </a:r>
            <a:r>
              <a:rPr lang="it-IT" dirty="0"/>
              <a:t> –</a:t>
            </a:r>
            <a:r>
              <a:rPr lang="it-IT" i="1" dirty="0" err="1">
                <a:solidFill>
                  <a:srgbClr val="FF0000"/>
                </a:solidFill>
              </a:rPr>
              <a:t>VaR</a:t>
            </a:r>
            <a:endParaRPr lang="it-IT" dirty="0"/>
          </a:p>
        </p:txBody>
      </p:sp>
      <p:pic>
        <p:nvPicPr>
          <p:cNvPr id="1026" name="Picture 2" descr="https://www.pandoracampus.it/pandora/Packageoperation/getfulltextpreviewimage/BookRelease/Darwin:BOOK_RELEASE:428/docbookId/_23_50/imagePath/images%7Cchapter02%7Cfig_01_c2.png/imageX/0/imageY/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8197" y="2933874"/>
            <a:ext cx="5390947" cy="3205164"/>
          </a:xfrm>
          <a:prstGeom prst="rect">
            <a:avLst/>
          </a:prstGeom>
          <a:noFill/>
          <a:extLst>
            <a:ext uri="{909E8E84-426E-40DD-AFC4-6F175D3DCCD1}">
              <a14:hiddenFill xmlns:a14="http://schemas.microsoft.com/office/drawing/2010/main">
                <a:solidFill>
                  <a:srgbClr val="FFFFFF"/>
                </a:solidFill>
              </a14:hiddenFill>
            </a:ext>
          </a:extLst>
        </p:spPr>
      </p:pic>
      <p:sp>
        <p:nvSpPr>
          <p:cNvPr id="5" name="Segnaposto numero diapositiva 4"/>
          <p:cNvSpPr>
            <a:spLocks noGrp="1"/>
          </p:cNvSpPr>
          <p:nvPr>
            <p:ph type="sldNum" sz="quarter" idx="12"/>
          </p:nvPr>
        </p:nvSpPr>
        <p:spPr/>
        <p:txBody>
          <a:bodyPr/>
          <a:lstStyle/>
          <a:p>
            <a:fld id="{E171CCC5-BE13-4F65-A118-9FF21E55254F}" type="slidenum">
              <a:rPr lang="en-US" smtClean="0"/>
              <a:t>10</a:t>
            </a:fld>
            <a:endParaRPr lang="en-US"/>
          </a:p>
        </p:txBody>
      </p:sp>
      <p:sp>
        <p:nvSpPr>
          <p:cNvPr id="4" name="CasellaDiTesto 3">
            <a:extLst>
              <a:ext uri="{FF2B5EF4-FFF2-40B4-BE49-F238E27FC236}">
                <a16:creationId xmlns:a16="http://schemas.microsoft.com/office/drawing/2014/main" id="{5E6A865D-76AA-444D-9A8B-A8252B43DBFB}"/>
              </a:ext>
            </a:extLst>
          </p:cNvPr>
          <p:cNvSpPr txBox="1"/>
          <p:nvPr/>
        </p:nvSpPr>
        <p:spPr>
          <a:xfrm>
            <a:off x="6468306" y="1926991"/>
            <a:ext cx="4817477" cy="369332"/>
          </a:xfrm>
          <a:prstGeom prst="rect">
            <a:avLst/>
          </a:prstGeom>
          <a:noFill/>
        </p:spPr>
        <p:txBody>
          <a:bodyPr wrap="square" rtlCol="0">
            <a:spAutoFit/>
          </a:bodyPr>
          <a:lstStyle/>
          <a:p>
            <a:r>
              <a:rPr lang="it-IT" dirty="0"/>
              <a:t>Fig. 2.1 p90; Cost </a:t>
            </a:r>
            <a:r>
              <a:rPr lang="it-IT" dirty="0" err="1"/>
              <a:t>at</a:t>
            </a:r>
            <a:r>
              <a:rPr lang="it-IT" dirty="0"/>
              <a:t> Risk (</a:t>
            </a:r>
            <a:r>
              <a:rPr lang="it-IT" dirty="0" err="1"/>
              <a:t>CaR</a:t>
            </a:r>
            <a:r>
              <a:rPr lang="it-IT" dirty="0"/>
              <a:t>)</a:t>
            </a:r>
          </a:p>
        </p:txBody>
      </p:sp>
    </p:spTree>
    <p:extLst>
      <p:ext uri="{BB962C8B-B14F-4D97-AF65-F5344CB8AC3E}">
        <p14:creationId xmlns:p14="http://schemas.microsoft.com/office/powerpoint/2010/main" val="18441637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871BDC-7447-40E8-86B4-625A880D506B}"/>
              </a:ext>
            </a:extLst>
          </p:cNvPr>
          <p:cNvSpPr>
            <a:spLocks noGrp="1"/>
          </p:cNvSpPr>
          <p:nvPr>
            <p:ph type="title"/>
          </p:nvPr>
        </p:nvSpPr>
        <p:spPr/>
        <p:txBody>
          <a:bodyPr/>
          <a:lstStyle/>
          <a:p>
            <a:r>
              <a:rPr lang="it-IT" dirty="0"/>
              <a:t>2) Il comportamento degli agenti economici privati nei confronti del rischio percepito</a:t>
            </a:r>
          </a:p>
        </p:txBody>
      </p:sp>
      <p:sp>
        <p:nvSpPr>
          <p:cNvPr id="3" name="Segnaposto contenuto 2">
            <a:extLst>
              <a:ext uri="{FF2B5EF4-FFF2-40B4-BE49-F238E27FC236}">
                <a16:creationId xmlns:a16="http://schemas.microsoft.com/office/drawing/2014/main" id="{5ADC2FB8-B18C-456A-B714-0C674EBE6840}"/>
              </a:ext>
            </a:extLst>
          </p:cNvPr>
          <p:cNvSpPr>
            <a:spLocks noGrp="1"/>
          </p:cNvSpPr>
          <p:nvPr>
            <p:ph idx="1"/>
          </p:nvPr>
        </p:nvSpPr>
        <p:spPr/>
        <p:txBody>
          <a:bodyPr/>
          <a:lstStyle/>
          <a:p>
            <a:r>
              <a:rPr lang="it-IT" dirty="0"/>
              <a:t>L’ipotesi che fanno gli economisti è che gli agenti privati esprimano una certa </a:t>
            </a:r>
            <a:r>
              <a:rPr lang="it-IT" b="1" dirty="0"/>
              <a:t>avversione al rischio </a:t>
            </a:r>
            <a:r>
              <a:rPr lang="it-IT" dirty="0"/>
              <a:t>rappresentabile con una funzione di utilità e massimizzando l’utilità per ogni stato di natura (grafico in aula): si preferisce la certezza all’incertezza.</a:t>
            </a:r>
          </a:p>
          <a:p>
            <a:r>
              <a:rPr lang="it-IT" dirty="0"/>
              <a:t> </a:t>
            </a:r>
            <a:r>
              <a:rPr lang="it-IT" dirty="0">
                <a:solidFill>
                  <a:srgbClr val="FF0000"/>
                </a:solidFill>
              </a:rPr>
              <a:t>Imprese</a:t>
            </a:r>
            <a:r>
              <a:rPr lang="it-IT" dirty="0"/>
              <a:t> e </a:t>
            </a:r>
            <a:r>
              <a:rPr lang="it-IT" dirty="0">
                <a:solidFill>
                  <a:srgbClr val="0070C0"/>
                </a:solidFill>
              </a:rPr>
              <a:t>famiglie</a:t>
            </a:r>
            <a:r>
              <a:rPr lang="it-IT" dirty="0"/>
              <a:t> hanno un comportamento diverso nei confronti del rischio: le prime </a:t>
            </a:r>
            <a:r>
              <a:rPr lang="it-IT" dirty="0">
                <a:solidFill>
                  <a:srgbClr val="FF0000"/>
                </a:solidFill>
              </a:rPr>
              <a:t>neutrali</a:t>
            </a:r>
            <a:r>
              <a:rPr lang="it-IT" dirty="0"/>
              <a:t>, le seconde </a:t>
            </a:r>
            <a:r>
              <a:rPr lang="it-IT" dirty="0">
                <a:solidFill>
                  <a:srgbClr val="0070C0"/>
                </a:solidFill>
              </a:rPr>
              <a:t>avverse</a:t>
            </a:r>
            <a:r>
              <a:rPr lang="it-IT" dirty="0"/>
              <a:t>.</a:t>
            </a:r>
          </a:p>
          <a:p>
            <a:r>
              <a:rPr lang="it-IT" dirty="0"/>
              <a:t>Perché usiamo per rappresentare la funzione di utilità al reddito con i logaritmi? Perché contiene un’avversione relativa al rischio costante, cioè U(Y)=</a:t>
            </a:r>
            <a:r>
              <a:rPr lang="it-IT" dirty="0" err="1"/>
              <a:t>logY</a:t>
            </a:r>
            <a:r>
              <a:rPr lang="it-IT" dirty="0"/>
              <a:t> contiene un indicatore CRRA (Constant Relative Risk </a:t>
            </a:r>
            <a:r>
              <a:rPr lang="it-IT" dirty="0" err="1"/>
              <a:t>Aversion</a:t>
            </a:r>
            <a:r>
              <a:rPr lang="it-IT" dirty="0"/>
              <a:t>)=1</a:t>
            </a:r>
            <a:endParaRPr lang="en-US" dirty="0"/>
          </a:p>
          <a:p>
            <a:endParaRPr lang="it-IT" dirty="0"/>
          </a:p>
        </p:txBody>
      </p:sp>
      <p:sp>
        <p:nvSpPr>
          <p:cNvPr id="4" name="Segnaposto numero diapositiva 3">
            <a:extLst>
              <a:ext uri="{FF2B5EF4-FFF2-40B4-BE49-F238E27FC236}">
                <a16:creationId xmlns:a16="http://schemas.microsoft.com/office/drawing/2014/main" id="{F6B61A57-8C9C-48BE-A762-440B26692BBE}"/>
              </a:ext>
            </a:extLst>
          </p:cNvPr>
          <p:cNvSpPr>
            <a:spLocks noGrp="1"/>
          </p:cNvSpPr>
          <p:nvPr>
            <p:ph type="sldNum" sz="quarter" idx="12"/>
          </p:nvPr>
        </p:nvSpPr>
        <p:spPr/>
        <p:txBody>
          <a:bodyPr/>
          <a:lstStyle/>
          <a:p>
            <a:fld id="{E171CCC5-BE13-4F65-A118-9FF21E55254F}" type="slidenum">
              <a:rPr lang="en-US" smtClean="0"/>
              <a:t>11</a:t>
            </a:fld>
            <a:endParaRPr lang="en-US"/>
          </a:p>
        </p:txBody>
      </p:sp>
    </p:spTree>
    <p:extLst>
      <p:ext uri="{BB962C8B-B14F-4D97-AF65-F5344CB8AC3E}">
        <p14:creationId xmlns:p14="http://schemas.microsoft.com/office/powerpoint/2010/main" val="4960057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Rischi medi e rischi estremi</a:t>
            </a:r>
            <a:endParaRPr lang="en-US" dirty="0"/>
          </a:p>
        </p:txBody>
      </p:sp>
      <p:sp>
        <p:nvSpPr>
          <p:cNvPr id="3" name="Segnaposto contenuto 2"/>
          <p:cNvSpPr>
            <a:spLocks noGrp="1"/>
          </p:cNvSpPr>
          <p:nvPr>
            <p:ph idx="1"/>
          </p:nvPr>
        </p:nvSpPr>
        <p:spPr/>
        <p:txBody>
          <a:bodyPr>
            <a:normAutofit fontScale="92500"/>
          </a:bodyPr>
          <a:lstStyle/>
          <a:p>
            <a:r>
              <a:rPr lang="it-IT" dirty="0"/>
              <a:t>I modelli considerano tipicamente una </a:t>
            </a:r>
            <a:r>
              <a:rPr lang="it-IT" b="1" dirty="0"/>
              <a:t>distribuzione normale del rischio</a:t>
            </a:r>
            <a:r>
              <a:rPr lang="it-IT" dirty="0"/>
              <a:t>, ma accade più spesso di quanto non si vorrebbe accadesse che i comportamenti reali deviano dalla realtà, come nel caso delle variazioni degli indici di borsa o più in generale di avvenimenti atmosferici o di pandemie o ancora di guerre</a:t>
            </a:r>
          </a:p>
          <a:p>
            <a:r>
              <a:rPr lang="it-IT" dirty="0"/>
              <a:t>Queste situazioni sono molto più probabili oggi in un mondo (ancora) globalizzato, in presenza di un’accelerazione del progresso tecnico e di notevoli cambiamenti climatici, ma di difficile modellizzazione</a:t>
            </a:r>
          </a:p>
          <a:p>
            <a:r>
              <a:rPr lang="it-IT" dirty="0">
                <a:solidFill>
                  <a:srgbClr val="FF0000"/>
                </a:solidFill>
              </a:rPr>
              <a:t>Occorre quindi distinguere il rischio dall’incertezza </a:t>
            </a:r>
            <a:r>
              <a:rPr lang="it-IT" dirty="0"/>
              <a:t>(F. Knight, 1921) e gli eventi estremi ne sono una rappresentazione e non possono essere valutati con il metro del rischio (o della speranza matematica dello stesso)</a:t>
            </a:r>
          </a:p>
          <a:p>
            <a:endParaRPr lang="en-US" dirty="0"/>
          </a:p>
        </p:txBody>
      </p:sp>
      <p:sp>
        <p:nvSpPr>
          <p:cNvPr id="4" name="Segnaposto numero diapositiva 3"/>
          <p:cNvSpPr>
            <a:spLocks noGrp="1"/>
          </p:cNvSpPr>
          <p:nvPr>
            <p:ph type="sldNum" sz="quarter" idx="12"/>
          </p:nvPr>
        </p:nvSpPr>
        <p:spPr/>
        <p:txBody>
          <a:bodyPr/>
          <a:lstStyle/>
          <a:p>
            <a:fld id="{E171CCC5-BE13-4F65-A118-9FF21E55254F}" type="slidenum">
              <a:rPr lang="en-US" smtClean="0"/>
              <a:t>12</a:t>
            </a:fld>
            <a:endParaRPr lang="en-US"/>
          </a:p>
        </p:txBody>
      </p:sp>
    </p:spTree>
    <p:extLst>
      <p:ext uri="{BB962C8B-B14F-4D97-AF65-F5344CB8AC3E}">
        <p14:creationId xmlns:p14="http://schemas.microsoft.com/office/powerpoint/2010/main" val="18076871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Decisioni di PE e irreversibilità</a:t>
            </a:r>
            <a:endParaRPr lang="en-US" dirty="0"/>
          </a:p>
        </p:txBody>
      </p:sp>
      <p:sp>
        <p:nvSpPr>
          <p:cNvPr id="3" name="Segnaposto contenuto 2"/>
          <p:cNvSpPr>
            <a:spLocks noGrp="1"/>
          </p:cNvSpPr>
          <p:nvPr>
            <p:ph idx="1"/>
          </p:nvPr>
        </p:nvSpPr>
        <p:spPr/>
        <p:txBody>
          <a:bodyPr>
            <a:normAutofit fontScale="85000" lnSpcReduction="10000"/>
          </a:bodyPr>
          <a:lstStyle/>
          <a:p>
            <a:r>
              <a:rPr lang="it-IT" dirty="0"/>
              <a:t>Le </a:t>
            </a:r>
            <a:r>
              <a:rPr lang="it-IT" b="1" dirty="0"/>
              <a:t>decisioni</a:t>
            </a:r>
            <a:r>
              <a:rPr lang="it-IT" dirty="0"/>
              <a:t> di PE non sono però </a:t>
            </a:r>
            <a:r>
              <a:rPr lang="it-IT" b="1" dirty="0"/>
              <a:t>graduali</a:t>
            </a:r>
            <a:r>
              <a:rPr lang="it-IT" dirty="0"/>
              <a:t> e una volta prese, queste causano effetti </a:t>
            </a:r>
            <a:r>
              <a:rPr lang="it-IT" b="1" dirty="0"/>
              <a:t>irreversibili</a:t>
            </a:r>
          </a:p>
          <a:p>
            <a:r>
              <a:rPr lang="it-IT" dirty="0"/>
              <a:t>Per poter valutare quanto valga in termini di rendimento di un investimento (ad es.) intervenire subito o attendere, si impiega molto spesso un valore di confronto definito </a:t>
            </a:r>
            <a:r>
              <a:rPr lang="it-IT" b="1" dirty="0"/>
              <a:t>valore dell’opzione </a:t>
            </a:r>
            <a:r>
              <a:rPr lang="it-IT" dirty="0"/>
              <a:t>o </a:t>
            </a:r>
            <a:r>
              <a:rPr lang="it-IT" b="1" dirty="0"/>
              <a:t>valore di attesa</a:t>
            </a:r>
            <a:r>
              <a:rPr lang="it-IT" dirty="0"/>
              <a:t>: conviene continuare a sfruttare le fonti energetiche attuali o occorre fare attenzione alle conseguenze dei cambiamenti climatici e intervenire?</a:t>
            </a:r>
          </a:p>
          <a:p>
            <a:r>
              <a:rPr lang="it-IT" dirty="0"/>
              <a:t>A seconda che si utilizzi il metodo del </a:t>
            </a:r>
            <a:r>
              <a:rPr lang="it-IT" b="1" dirty="0"/>
              <a:t>tasso intergenerazionale di sconto </a:t>
            </a:r>
            <a:r>
              <a:rPr lang="it-IT" dirty="0"/>
              <a:t>per la valutazione dei costi e dei benefici tra generazioni o quello del </a:t>
            </a:r>
            <a:r>
              <a:rPr lang="it-IT" b="1" dirty="0"/>
              <a:t>valore d’attesa </a:t>
            </a:r>
            <a:r>
              <a:rPr lang="it-IT" dirty="0"/>
              <a:t>(che considera anche i miglioramenti tecnologici che derivano dagli investimenti presenti e futuri) i risultati saranno molto diversi</a:t>
            </a:r>
          </a:p>
          <a:p>
            <a:r>
              <a:rPr lang="it-IT" dirty="0"/>
              <a:t>Quindi determinante in questi casi è la </a:t>
            </a:r>
            <a:r>
              <a:rPr lang="it-IT" dirty="0">
                <a:solidFill>
                  <a:srgbClr val="FF0000"/>
                </a:solidFill>
              </a:rPr>
              <a:t>forma della funzione di utilità</a:t>
            </a:r>
            <a:r>
              <a:rPr lang="it-IT" dirty="0"/>
              <a:t>, che si basa sul </a:t>
            </a:r>
            <a:r>
              <a:rPr lang="it-IT" u="sng" dirty="0"/>
              <a:t>principio precauzionale </a:t>
            </a:r>
            <a:r>
              <a:rPr lang="it-IT" dirty="0"/>
              <a:t>e sulla scelta del </a:t>
            </a:r>
            <a:r>
              <a:rPr lang="it-IT" u="sng" dirty="0"/>
              <a:t>tasso intergenerazionale di sconto</a:t>
            </a:r>
            <a:endParaRPr lang="en-US" u="sng" dirty="0"/>
          </a:p>
        </p:txBody>
      </p:sp>
      <p:sp>
        <p:nvSpPr>
          <p:cNvPr id="4" name="Segnaposto numero diapositiva 3"/>
          <p:cNvSpPr>
            <a:spLocks noGrp="1"/>
          </p:cNvSpPr>
          <p:nvPr>
            <p:ph type="sldNum" sz="quarter" idx="12"/>
          </p:nvPr>
        </p:nvSpPr>
        <p:spPr/>
        <p:txBody>
          <a:bodyPr/>
          <a:lstStyle/>
          <a:p>
            <a:fld id="{E171CCC5-BE13-4F65-A118-9FF21E55254F}" type="slidenum">
              <a:rPr lang="en-US" smtClean="0"/>
              <a:t>13</a:t>
            </a:fld>
            <a:endParaRPr lang="en-US"/>
          </a:p>
        </p:txBody>
      </p:sp>
    </p:spTree>
    <p:extLst>
      <p:ext uri="{BB962C8B-B14F-4D97-AF65-F5344CB8AC3E}">
        <p14:creationId xmlns:p14="http://schemas.microsoft.com/office/powerpoint/2010/main" val="4054559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Conseguenze per la PE</a:t>
            </a:r>
            <a:endParaRPr lang="en-US" dirty="0"/>
          </a:p>
        </p:txBody>
      </p:sp>
      <p:sp>
        <p:nvSpPr>
          <p:cNvPr id="3" name="Segnaposto contenuto 2"/>
          <p:cNvSpPr>
            <a:spLocks noGrp="1"/>
          </p:cNvSpPr>
          <p:nvPr>
            <p:ph idx="1"/>
          </p:nvPr>
        </p:nvSpPr>
        <p:spPr/>
        <p:txBody>
          <a:bodyPr>
            <a:normAutofit fontScale="92500" lnSpcReduction="10000"/>
          </a:bodyPr>
          <a:lstStyle/>
          <a:p>
            <a:r>
              <a:rPr lang="it-IT" dirty="0"/>
              <a:t>Un esempio degli errori della PE dovuti all’ignoranza rispetto al modello di comportamento economico e alla cattiva gestione del rischio: un esempio la </a:t>
            </a:r>
            <a:r>
              <a:rPr lang="it-IT" b="1" dirty="0"/>
              <a:t>politica di bilancio in ambito UE</a:t>
            </a:r>
          </a:p>
          <a:p>
            <a:r>
              <a:rPr lang="it-IT" dirty="0"/>
              <a:t>Il </a:t>
            </a:r>
            <a:r>
              <a:rPr lang="it-IT" u="sng" dirty="0"/>
              <a:t>Patto di Stabilità e Crescita </a:t>
            </a:r>
            <a:r>
              <a:rPr lang="it-IT" dirty="0"/>
              <a:t>(PSC) </a:t>
            </a:r>
            <a:r>
              <a:rPr lang="it-IT" b="1" dirty="0"/>
              <a:t>fissa i limiti di deficit e debito in maniera deterministica</a:t>
            </a:r>
            <a:r>
              <a:rPr lang="it-IT" dirty="0"/>
              <a:t>, ma questo può portare ai </a:t>
            </a:r>
            <a:r>
              <a:rPr lang="it-IT" u="sng" dirty="0"/>
              <a:t>disastri economici </a:t>
            </a:r>
            <a:r>
              <a:rPr lang="it-IT" dirty="0"/>
              <a:t>(come quelli vissuti da Grecia, Irlanda e Spagna) se esposti ad un evento straordinario come la crisi del 2007-8</a:t>
            </a:r>
          </a:p>
          <a:p>
            <a:r>
              <a:rPr lang="it-IT" dirty="0"/>
              <a:t>Al contrario, nelle azioni messe in campo dai governatori delle banche centrali, </a:t>
            </a:r>
            <a:r>
              <a:rPr lang="it-IT" b="1" dirty="0"/>
              <a:t>la politica monetaria è costruita per assicurare i Paesi e il sistema bancario contro i </a:t>
            </a:r>
            <a:r>
              <a:rPr lang="it-IT" b="1" dirty="0">
                <a:hlinkClick r:id="rId2"/>
              </a:rPr>
              <a:t>rischi estremi </a:t>
            </a:r>
            <a:r>
              <a:rPr lang="it-IT" dirty="0"/>
              <a:t>(si possono vedere i numerosi rapporti sulla </a:t>
            </a:r>
            <a:r>
              <a:rPr lang="it-IT" dirty="0">
                <a:hlinkClick r:id="rId3"/>
              </a:rPr>
              <a:t>stabilità finanziaria</a:t>
            </a:r>
            <a:r>
              <a:rPr lang="it-IT" dirty="0"/>
              <a:t>), anche se non sufficientemente propensi a considerare i rischi estremi nelle loro previsioni</a:t>
            </a:r>
            <a:endParaRPr lang="en-US" dirty="0"/>
          </a:p>
        </p:txBody>
      </p:sp>
      <p:sp>
        <p:nvSpPr>
          <p:cNvPr id="4" name="Segnaposto numero diapositiva 3"/>
          <p:cNvSpPr>
            <a:spLocks noGrp="1"/>
          </p:cNvSpPr>
          <p:nvPr>
            <p:ph type="sldNum" sz="quarter" idx="12"/>
          </p:nvPr>
        </p:nvSpPr>
        <p:spPr/>
        <p:txBody>
          <a:bodyPr/>
          <a:lstStyle/>
          <a:p>
            <a:fld id="{E171CCC5-BE13-4F65-A118-9FF21E55254F}" type="slidenum">
              <a:rPr lang="en-US" smtClean="0"/>
              <a:t>14</a:t>
            </a:fld>
            <a:endParaRPr lang="en-US"/>
          </a:p>
        </p:txBody>
      </p:sp>
    </p:spTree>
    <p:extLst>
      <p:ext uri="{BB962C8B-B14F-4D97-AF65-F5344CB8AC3E}">
        <p14:creationId xmlns:p14="http://schemas.microsoft.com/office/powerpoint/2010/main" val="41754841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 limiti dei modelli di PE</a:t>
            </a:r>
            <a:endParaRPr lang="en-US" dirty="0"/>
          </a:p>
        </p:txBody>
      </p:sp>
      <p:sp>
        <p:nvSpPr>
          <p:cNvPr id="3" name="Segnaposto contenuto 2"/>
          <p:cNvSpPr>
            <a:spLocks noGrp="1"/>
          </p:cNvSpPr>
          <p:nvPr>
            <p:ph idx="1"/>
          </p:nvPr>
        </p:nvSpPr>
        <p:spPr/>
        <p:txBody>
          <a:bodyPr>
            <a:normAutofit fontScale="85000" lnSpcReduction="10000"/>
          </a:bodyPr>
          <a:lstStyle/>
          <a:p>
            <a:r>
              <a:rPr lang="it-IT" dirty="0"/>
              <a:t>I limiti degli interventi pubblici sono stati evidenti nel corso degli anni 70 e 80 del Novecento, </a:t>
            </a:r>
            <a:r>
              <a:rPr lang="it-IT" dirty="0" err="1"/>
              <a:t>cosicchè</a:t>
            </a:r>
            <a:r>
              <a:rPr lang="it-IT" dirty="0"/>
              <a:t> il modello proposto all’inizio della lezione è sembrato poco adatto a riflettere il mondo reale sia da un punto di vista metodologico che logico</a:t>
            </a:r>
          </a:p>
          <a:p>
            <a:pPr>
              <a:tabLst>
                <a:tab pos="987425" algn="l"/>
              </a:tabLst>
            </a:pPr>
            <a:r>
              <a:rPr lang="it-IT" dirty="0"/>
              <a:t>Non basta cioè scegliere gli X (dal politico, cioè gli strumenti), minimizzando una funzione di perdita (l’economista), occorre anche considerare i comportamenti degli agenti non più come una rappresentazione dei soli comportamenti passati, (questo significava che gli agenti non sarebbero razionali) ma </a:t>
            </a:r>
            <a:r>
              <a:rPr lang="it-IT" b="1" dirty="0"/>
              <a:t>usare tutta l’informazione disponibile (critica di Lucas)</a:t>
            </a:r>
          </a:p>
          <a:p>
            <a:r>
              <a:rPr lang="it-IT" dirty="0"/>
              <a:t>In realtà gli agenti sanno che se il governo mette in atto una politica espansiva, questa crea un aumento dell’inflazione e tale effetto deve e può essere inserito nel calcolo delle loro aspettative sul futuro (</a:t>
            </a:r>
            <a:r>
              <a:rPr lang="it-IT" dirty="0">
                <a:solidFill>
                  <a:srgbClr val="FF0000"/>
                </a:solidFill>
              </a:rPr>
              <a:t>aspettative razionali</a:t>
            </a:r>
            <a:r>
              <a:rPr lang="it-IT" dirty="0"/>
              <a:t>)</a:t>
            </a:r>
          </a:p>
          <a:p>
            <a:r>
              <a:rPr lang="it-IT" u="sng" dirty="0"/>
              <a:t>La PE deve quindi integrare nelle sue decisioni l’interazione della sua strategia con quella degli altri agenti</a:t>
            </a:r>
            <a:endParaRPr lang="en-US" u="sng" dirty="0"/>
          </a:p>
        </p:txBody>
      </p:sp>
      <p:sp>
        <p:nvSpPr>
          <p:cNvPr id="4" name="Segnaposto numero diapositiva 3"/>
          <p:cNvSpPr>
            <a:spLocks noGrp="1"/>
          </p:cNvSpPr>
          <p:nvPr>
            <p:ph type="sldNum" sz="quarter" idx="12"/>
          </p:nvPr>
        </p:nvSpPr>
        <p:spPr/>
        <p:txBody>
          <a:bodyPr/>
          <a:lstStyle/>
          <a:p>
            <a:fld id="{E171CCC5-BE13-4F65-A118-9FF21E55254F}" type="slidenum">
              <a:rPr lang="en-US" smtClean="0"/>
              <a:t>15</a:t>
            </a:fld>
            <a:endParaRPr lang="en-US"/>
          </a:p>
        </p:txBody>
      </p:sp>
    </p:spTree>
    <p:extLst>
      <p:ext uri="{BB962C8B-B14F-4D97-AF65-F5344CB8AC3E}">
        <p14:creationId xmlns:p14="http://schemas.microsoft.com/office/powerpoint/2010/main" val="20203735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Le aspettative razionali: il dibattito</a:t>
            </a:r>
            <a:endParaRPr lang="en-US" dirty="0"/>
          </a:p>
        </p:txBody>
      </p:sp>
      <p:sp>
        <p:nvSpPr>
          <p:cNvPr id="3" name="Segnaposto contenuto 2"/>
          <p:cNvSpPr>
            <a:spLocks noGrp="1"/>
          </p:cNvSpPr>
          <p:nvPr>
            <p:ph idx="1"/>
          </p:nvPr>
        </p:nvSpPr>
        <p:spPr/>
        <p:txBody>
          <a:bodyPr>
            <a:normAutofit fontScale="85000" lnSpcReduction="20000"/>
          </a:bodyPr>
          <a:lstStyle/>
          <a:p>
            <a:r>
              <a:rPr lang="it-IT" dirty="0"/>
              <a:t>Considerare nei modelli di PE le aspettative razionali </a:t>
            </a:r>
            <a:r>
              <a:rPr lang="it-IT" u="sng" dirty="0"/>
              <a:t>non significa considerare situazioni di conoscenza perfetta </a:t>
            </a:r>
            <a:r>
              <a:rPr lang="it-IT" dirty="0"/>
              <a:t>di tutte le relazioni e dei comportamenti ad esse legati, ma valutare la </a:t>
            </a:r>
            <a:r>
              <a:rPr lang="it-IT" dirty="0">
                <a:solidFill>
                  <a:srgbClr val="FF0000"/>
                </a:solidFill>
              </a:rPr>
              <a:t>coerenza delle azioni </a:t>
            </a:r>
            <a:r>
              <a:rPr lang="it-IT" dirty="0"/>
              <a:t>degli agenti con le leggi dell’economia</a:t>
            </a:r>
          </a:p>
          <a:p>
            <a:r>
              <a:rPr lang="it-IT" dirty="0"/>
              <a:t>Tali atteggiamenti sono più evidenti per alcuni agenti economici, quali le banche o i gestori dei fondi di investimento che dedicano notevoli risorse alla modellizzazione dell’evoluzione dei prezzi, dei tassi d’interesse e dei tassi di cambio, così come quello degli analisti delle banche centrali</a:t>
            </a:r>
          </a:p>
          <a:p>
            <a:r>
              <a:rPr lang="it-IT" dirty="0"/>
              <a:t>Si può quindi evitare di impiegare nei modelli di previsione le aspettative razionali per tutti gli agenti e utilizzare invece i metodi proposti dall’economia comportamentale</a:t>
            </a:r>
          </a:p>
          <a:p>
            <a:r>
              <a:rPr lang="it-IT" dirty="0"/>
              <a:t>In questo caso, come anche suggerito dalla </a:t>
            </a:r>
            <a:r>
              <a:rPr lang="it-IT" dirty="0">
                <a:solidFill>
                  <a:srgbClr val="FF0000"/>
                </a:solidFill>
              </a:rPr>
              <a:t>critica di Lucas </a:t>
            </a:r>
            <a:r>
              <a:rPr lang="it-IT" dirty="0"/>
              <a:t>è meglio</a:t>
            </a:r>
            <a:r>
              <a:rPr lang="it-IT" b="1" dirty="0"/>
              <a:t> impiegare le simulazioni</a:t>
            </a:r>
            <a:r>
              <a:rPr lang="it-IT" dirty="0"/>
              <a:t>, poiché con il modello econometrico si può prevedere chiaramente il cambiamento dovuto a comportamenti passati, ma le innovazioni non sono prevedibili se non con apposite simulazioni dei cambiamenti del comportamento degli agenti (che non sono ingenui esecutori di comportamenti passati)</a:t>
            </a:r>
            <a:endParaRPr lang="en-US" dirty="0"/>
          </a:p>
        </p:txBody>
      </p:sp>
      <p:sp>
        <p:nvSpPr>
          <p:cNvPr id="4" name="Segnaposto numero diapositiva 3"/>
          <p:cNvSpPr>
            <a:spLocks noGrp="1"/>
          </p:cNvSpPr>
          <p:nvPr>
            <p:ph type="sldNum" sz="quarter" idx="12"/>
          </p:nvPr>
        </p:nvSpPr>
        <p:spPr/>
        <p:txBody>
          <a:bodyPr/>
          <a:lstStyle/>
          <a:p>
            <a:fld id="{E171CCC5-BE13-4F65-A118-9FF21E55254F}" type="slidenum">
              <a:rPr lang="en-US" smtClean="0"/>
              <a:t>16</a:t>
            </a:fld>
            <a:endParaRPr lang="en-US"/>
          </a:p>
        </p:txBody>
      </p:sp>
    </p:spTree>
    <p:extLst>
      <p:ext uri="{BB962C8B-B14F-4D97-AF65-F5344CB8AC3E}">
        <p14:creationId xmlns:p14="http://schemas.microsoft.com/office/powerpoint/2010/main" val="29675055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p:cNvSpPr>
            <a:spLocks noGrp="1"/>
          </p:cNvSpPr>
          <p:nvPr>
            <p:ph type="title"/>
          </p:nvPr>
        </p:nvSpPr>
        <p:spPr/>
        <p:txBody>
          <a:bodyPr>
            <a:normAutofit fontScale="90000"/>
          </a:bodyPr>
          <a:lstStyle/>
          <a:p>
            <a:r>
              <a:rPr lang="it-IT" dirty="0"/>
              <a:t>Dalle conseguenze della critica di Lucas alla delega delle decisioni ad agenzie indipendenti</a:t>
            </a:r>
            <a:br>
              <a:rPr lang="en-US" dirty="0"/>
            </a:br>
            <a:endParaRPr lang="en-US" dirty="0"/>
          </a:p>
        </p:txBody>
      </p:sp>
      <p:sp>
        <p:nvSpPr>
          <p:cNvPr id="6" name="Segnaposto testo 5"/>
          <p:cNvSpPr>
            <a:spLocks noGrp="1"/>
          </p:cNvSpPr>
          <p:nvPr>
            <p:ph type="body" idx="1"/>
          </p:nvPr>
        </p:nvSpPr>
        <p:spPr/>
        <p:txBody>
          <a:bodyPr/>
          <a:lstStyle/>
          <a:p>
            <a:r>
              <a:rPr lang="en-US" dirty="0"/>
              <a:t>Le </a:t>
            </a:r>
            <a:r>
              <a:rPr lang="en-US" dirty="0" err="1"/>
              <a:t>scelte</a:t>
            </a:r>
            <a:r>
              <a:rPr lang="en-US" dirty="0"/>
              <a:t> di PE e </a:t>
            </a:r>
            <a:r>
              <a:rPr lang="en-US" dirty="0" err="1"/>
              <a:t>ruolo</a:t>
            </a:r>
            <a:r>
              <a:rPr lang="en-US" dirty="0"/>
              <a:t> </a:t>
            </a:r>
            <a:r>
              <a:rPr lang="en-US" dirty="0" err="1"/>
              <a:t>dei</a:t>
            </a:r>
            <a:r>
              <a:rPr lang="en-US" dirty="0"/>
              <a:t> “policy maker”</a:t>
            </a:r>
          </a:p>
        </p:txBody>
      </p:sp>
      <p:sp>
        <p:nvSpPr>
          <p:cNvPr id="4" name="Segnaposto numero diapositiva 3"/>
          <p:cNvSpPr>
            <a:spLocks noGrp="1"/>
          </p:cNvSpPr>
          <p:nvPr>
            <p:ph type="sldNum" sz="quarter" idx="12"/>
          </p:nvPr>
        </p:nvSpPr>
        <p:spPr/>
        <p:txBody>
          <a:bodyPr/>
          <a:lstStyle/>
          <a:p>
            <a:fld id="{E171CCC5-BE13-4F65-A118-9FF21E55254F}" type="slidenum">
              <a:rPr lang="en-US" smtClean="0"/>
              <a:t>17</a:t>
            </a:fld>
            <a:endParaRPr lang="en-US"/>
          </a:p>
        </p:txBody>
      </p:sp>
    </p:spTree>
    <p:extLst>
      <p:ext uri="{BB962C8B-B14F-4D97-AF65-F5344CB8AC3E}">
        <p14:creationId xmlns:p14="http://schemas.microsoft.com/office/powerpoint/2010/main" val="28091929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3) Le conseguenze della critica</a:t>
            </a:r>
            <a:endParaRPr lang="en-US" dirty="0"/>
          </a:p>
        </p:txBody>
      </p:sp>
      <p:sp>
        <p:nvSpPr>
          <p:cNvPr id="3" name="Segnaposto contenuto 2"/>
          <p:cNvSpPr>
            <a:spLocks noGrp="1"/>
          </p:cNvSpPr>
          <p:nvPr>
            <p:ph idx="1"/>
          </p:nvPr>
        </p:nvSpPr>
        <p:spPr/>
        <p:txBody>
          <a:bodyPr>
            <a:normAutofit fontScale="77500" lnSpcReduction="20000"/>
          </a:bodyPr>
          <a:lstStyle/>
          <a:p>
            <a:r>
              <a:rPr lang="it-IT" dirty="0"/>
              <a:t>I </a:t>
            </a:r>
            <a:r>
              <a:rPr lang="it-IT" u="sng" dirty="0"/>
              <a:t>modelli macroeconomici </a:t>
            </a:r>
            <a:r>
              <a:rPr lang="it-IT" dirty="0"/>
              <a:t>vengono oggi usati nelle decisioni di PE solo per dare seguito a </a:t>
            </a:r>
            <a:r>
              <a:rPr lang="it-IT" u="sng" dirty="0"/>
              <a:t>previsioni simulate di scelte alternative</a:t>
            </a:r>
            <a:r>
              <a:rPr lang="it-IT" dirty="0"/>
              <a:t>, con modelli di </a:t>
            </a:r>
            <a:r>
              <a:rPr lang="it-IT" dirty="0" err="1">
                <a:hlinkClick r:id="rId2"/>
              </a:rPr>
              <a:t>microsimulazione</a:t>
            </a:r>
            <a:r>
              <a:rPr lang="it-IT" dirty="0"/>
              <a:t> (per le entrate o le spese o per il </a:t>
            </a:r>
            <a:r>
              <a:rPr lang="it-IT" dirty="0">
                <a:hlinkClick r:id="rId3"/>
              </a:rPr>
              <a:t>sistema di coesione territoriale</a:t>
            </a:r>
            <a:r>
              <a:rPr lang="it-IT" dirty="0"/>
              <a:t>)* e </a:t>
            </a:r>
            <a:r>
              <a:rPr lang="it-IT" dirty="0" err="1"/>
              <a:t>autoregressivi</a:t>
            </a:r>
            <a:r>
              <a:rPr lang="it-IT" dirty="0"/>
              <a:t>, ma ad esse vengono affiancate analisi di tipo qualitativo più robuste</a:t>
            </a:r>
          </a:p>
          <a:p>
            <a:r>
              <a:rPr lang="it-IT" dirty="0"/>
              <a:t>Questo </a:t>
            </a:r>
            <a:r>
              <a:rPr lang="it-IT" u="sng" dirty="0"/>
              <a:t>processo decisorio</a:t>
            </a:r>
            <a:r>
              <a:rPr lang="it-IT" dirty="0"/>
              <a:t>, inoltre, deve essere reso maggiormente </a:t>
            </a:r>
            <a:r>
              <a:rPr lang="it-IT" b="1" u="sng" dirty="0"/>
              <a:t>credibile</a:t>
            </a:r>
            <a:r>
              <a:rPr lang="it-IT" dirty="0"/>
              <a:t>, infatti in presenza di aspettative razionali è importante che il decisore non «imbrogli» le controparti promettendo interventi che poi non è in grado di mantenere, per cui, sostengono </a:t>
            </a:r>
            <a:r>
              <a:rPr lang="it-IT" dirty="0">
                <a:solidFill>
                  <a:srgbClr val="FF0000"/>
                </a:solidFill>
              </a:rPr>
              <a:t>Barro e Gordon </a:t>
            </a:r>
            <a:r>
              <a:rPr lang="it-IT" dirty="0"/>
              <a:t>(1983) la politica adottata non sarà sicuramente quella ottimale (</a:t>
            </a:r>
            <a:r>
              <a:rPr lang="it-IT" b="1" dirty="0"/>
              <a:t>politica degli </a:t>
            </a:r>
            <a:r>
              <a:rPr lang="it-IT" b="1" dirty="0">
                <a:hlinkClick r:id="rId4"/>
              </a:rPr>
              <a:t>annunci credibili</a:t>
            </a:r>
            <a:r>
              <a:rPr lang="it-IT" dirty="0"/>
              <a:t>)</a:t>
            </a:r>
          </a:p>
          <a:p>
            <a:r>
              <a:rPr lang="it-IT" dirty="0"/>
              <a:t>Tali annunci consistono nella </a:t>
            </a:r>
            <a:r>
              <a:rPr lang="it-IT" dirty="0">
                <a:solidFill>
                  <a:srgbClr val="FF0000"/>
                </a:solidFill>
              </a:rPr>
              <a:t>realizzazione di comportamenti coerenti</a:t>
            </a:r>
            <a:r>
              <a:rPr lang="it-IT" dirty="0"/>
              <a:t>, per cui se si annuncia una riduzione delle imposte sui capitali per ottenere lo stimolo  agli investimenti produttivi (credito d’imposta), non si può impiegare poi gli introiti derivanti dagli investimenti per migliorare l’offerta dei servizi sanitari; lo stesso vale per gli obiettivi di controllo dell’inflazione: non si può promettere una politica restrittiva che porti l’inflazione dal 10 al 2% e poi invece non agire, per assicurare così l’aumento dell’occupazione o la riduzione della disoccupazione (trade-off curva di Phillips)</a:t>
            </a:r>
            <a:endParaRPr lang="en-US" dirty="0"/>
          </a:p>
        </p:txBody>
      </p:sp>
      <p:sp>
        <p:nvSpPr>
          <p:cNvPr id="4" name="Segnaposto numero diapositiva 3"/>
          <p:cNvSpPr>
            <a:spLocks noGrp="1"/>
          </p:cNvSpPr>
          <p:nvPr>
            <p:ph type="sldNum" sz="quarter" idx="12"/>
          </p:nvPr>
        </p:nvSpPr>
        <p:spPr/>
        <p:txBody>
          <a:bodyPr/>
          <a:lstStyle/>
          <a:p>
            <a:fld id="{E171CCC5-BE13-4F65-A118-9FF21E55254F}" type="slidenum">
              <a:rPr lang="en-US" smtClean="0"/>
              <a:t>18</a:t>
            </a:fld>
            <a:endParaRPr lang="en-US"/>
          </a:p>
        </p:txBody>
      </p:sp>
      <p:sp>
        <p:nvSpPr>
          <p:cNvPr id="5" name="Rettangolo 4">
            <a:extLst>
              <a:ext uri="{FF2B5EF4-FFF2-40B4-BE49-F238E27FC236}">
                <a16:creationId xmlns:a16="http://schemas.microsoft.com/office/drawing/2014/main" id="{311115A0-62C9-407F-A307-8A8B73686F55}"/>
              </a:ext>
            </a:extLst>
          </p:cNvPr>
          <p:cNvSpPr/>
          <p:nvPr/>
        </p:nvSpPr>
        <p:spPr>
          <a:xfrm>
            <a:off x="863876" y="6033184"/>
            <a:ext cx="10464248" cy="646331"/>
          </a:xfrm>
          <a:prstGeom prst="rect">
            <a:avLst/>
          </a:prstGeom>
        </p:spPr>
        <p:txBody>
          <a:bodyPr wrap="square">
            <a:spAutoFit/>
          </a:bodyPr>
          <a:lstStyle/>
          <a:p>
            <a:r>
              <a:rPr lang="it-IT" dirty="0"/>
              <a:t>* ora: https://politichecoesione.governo.it/it/politica-di-coesione/misurazione-valutazione-e-trasparenza/la-misurazione-delle-politiche-di-coesione/conti-pubblici-territoriali-cpt/</a:t>
            </a:r>
          </a:p>
        </p:txBody>
      </p:sp>
    </p:spTree>
    <p:extLst>
      <p:ext uri="{BB962C8B-B14F-4D97-AF65-F5344CB8AC3E}">
        <p14:creationId xmlns:p14="http://schemas.microsoft.com/office/powerpoint/2010/main" val="18860776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Ruolo assicurativo della PE e azzardo morale</a:t>
            </a:r>
            <a:endParaRPr lang="en-US" dirty="0"/>
          </a:p>
        </p:txBody>
      </p:sp>
      <p:sp>
        <p:nvSpPr>
          <p:cNvPr id="3" name="Segnaposto contenuto 2"/>
          <p:cNvSpPr>
            <a:spLocks noGrp="1"/>
          </p:cNvSpPr>
          <p:nvPr>
            <p:ph idx="1"/>
          </p:nvPr>
        </p:nvSpPr>
        <p:spPr/>
        <p:txBody>
          <a:bodyPr>
            <a:normAutofit fontScale="92500" lnSpcReduction="10000"/>
          </a:bodyPr>
          <a:lstStyle/>
          <a:p>
            <a:r>
              <a:rPr lang="it-IT" dirty="0"/>
              <a:t>La politica economica ha spesso l’obiettivo di </a:t>
            </a:r>
            <a:r>
              <a:rPr lang="it-IT" dirty="0">
                <a:solidFill>
                  <a:srgbClr val="FF0000"/>
                </a:solidFill>
              </a:rPr>
              <a:t>ridurre il livello di rischio in cui incorrono gli agenti privati</a:t>
            </a:r>
            <a:r>
              <a:rPr lang="it-IT" dirty="0"/>
              <a:t>: si pensi ai ristori concessi alle imprese durante la pandemia, a quello assicurativo per i disoccupati, all’effetto anticiclico della spesa pubblica che stabilizza il ciclo economico ed evita perdite ai cittadini in termini di disoccupazione, minor consumo o riduzione dei profitti, agli interventi contro i rincari energetici…</a:t>
            </a:r>
          </a:p>
          <a:p>
            <a:r>
              <a:rPr lang="it-IT" dirty="0">
                <a:solidFill>
                  <a:srgbClr val="FF0000"/>
                </a:solidFill>
              </a:rPr>
              <a:t>L’azzardo morale (o moral hazard) </a:t>
            </a:r>
            <a:r>
              <a:rPr lang="it-IT" dirty="0"/>
              <a:t>induce gli agenti ad avere comportamenti rischiosi, sapendo che </a:t>
            </a:r>
            <a:r>
              <a:rPr lang="it-IT" b="1" dirty="0"/>
              <a:t>ex-post</a:t>
            </a:r>
            <a:r>
              <a:rPr lang="it-IT" dirty="0"/>
              <a:t> ci sarà un ristoro pubblico: è questo il caso della costruzione delle abitazioni in una zona alluvionale o in riva ad un fiume, cementificando zone protette; oppure il caso dei mutui </a:t>
            </a:r>
            <a:r>
              <a:rPr lang="it-IT" i="1" dirty="0" err="1"/>
              <a:t>subprime</a:t>
            </a:r>
            <a:r>
              <a:rPr lang="it-IT" dirty="0"/>
              <a:t> concessi dalle banche d’investimento a clienti con elevato rischio di solvibilità; una volta che la banca fallisce lo Stato interviene per evitare problemi peggiori, ma </a:t>
            </a:r>
            <a:r>
              <a:rPr lang="it-IT" b="1" dirty="0"/>
              <a:t>ex-ante</a:t>
            </a:r>
            <a:r>
              <a:rPr lang="it-IT" dirty="0"/>
              <a:t> non si era impegnata a farlo, anzi!</a:t>
            </a:r>
            <a:endParaRPr lang="en-US" dirty="0"/>
          </a:p>
        </p:txBody>
      </p:sp>
      <p:sp>
        <p:nvSpPr>
          <p:cNvPr id="4" name="Segnaposto numero diapositiva 3"/>
          <p:cNvSpPr>
            <a:spLocks noGrp="1"/>
          </p:cNvSpPr>
          <p:nvPr>
            <p:ph type="sldNum" sz="quarter" idx="12"/>
          </p:nvPr>
        </p:nvSpPr>
        <p:spPr/>
        <p:txBody>
          <a:bodyPr/>
          <a:lstStyle/>
          <a:p>
            <a:fld id="{E171CCC5-BE13-4F65-A118-9FF21E55254F}" type="slidenum">
              <a:rPr lang="en-US" smtClean="0"/>
              <a:t>19</a:t>
            </a:fld>
            <a:endParaRPr lang="en-US"/>
          </a:p>
        </p:txBody>
      </p:sp>
    </p:spTree>
    <p:extLst>
      <p:ext uri="{BB962C8B-B14F-4D97-AF65-F5344CB8AC3E}">
        <p14:creationId xmlns:p14="http://schemas.microsoft.com/office/powerpoint/2010/main" val="38598636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57FE7FA-D853-4A18-87A2-E1204F1721D2}"/>
              </a:ext>
            </a:extLst>
          </p:cNvPr>
          <p:cNvSpPr>
            <a:spLocks noGrp="1"/>
          </p:cNvSpPr>
          <p:nvPr>
            <p:ph type="title"/>
          </p:nvPr>
        </p:nvSpPr>
        <p:spPr/>
        <p:txBody>
          <a:bodyPr>
            <a:normAutofit/>
          </a:bodyPr>
          <a:lstStyle/>
          <a:p>
            <a:r>
              <a:rPr lang="it-IT" dirty="0"/>
              <a:t>La Politica Economica Internazionale</a:t>
            </a:r>
          </a:p>
        </p:txBody>
      </p:sp>
      <p:sp>
        <p:nvSpPr>
          <p:cNvPr id="3" name="Segnaposto contenuto 2">
            <a:extLst>
              <a:ext uri="{FF2B5EF4-FFF2-40B4-BE49-F238E27FC236}">
                <a16:creationId xmlns:a16="http://schemas.microsoft.com/office/drawing/2014/main" id="{6127DB7C-0368-4DBE-BFD9-104A4389740E}"/>
              </a:ext>
            </a:extLst>
          </p:cNvPr>
          <p:cNvSpPr>
            <a:spLocks noGrp="1"/>
          </p:cNvSpPr>
          <p:nvPr>
            <p:ph idx="1"/>
          </p:nvPr>
        </p:nvSpPr>
        <p:spPr/>
        <p:txBody>
          <a:bodyPr>
            <a:normAutofit fontScale="85000" lnSpcReduction="20000"/>
          </a:bodyPr>
          <a:lstStyle/>
          <a:p>
            <a:r>
              <a:rPr lang="it-IT" dirty="0"/>
              <a:t>Oggetto della </a:t>
            </a:r>
            <a:r>
              <a:rPr lang="it-IT" b="1" dirty="0"/>
              <a:t>Politica Economica Internazionale </a:t>
            </a:r>
            <a:r>
              <a:rPr lang="it-IT" dirty="0"/>
              <a:t>in particolare</a:t>
            </a:r>
            <a:r>
              <a:rPr lang="it-IT" b="1" dirty="0"/>
              <a:t> </a:t>
            </a:r>
            <a:r>
              <a:rPr lang="it-IT" dirty="0"/>
              <a:t>è lo studio delle </a:t>
            </a:r>
            <a:r>
              <a:rPr lang="it-IT" dirty="0">
                <a:solidFill>
                  <a:srgbClr val="FF0000"/>
                </a:solidFill>
              </a:rPr>
              <a:t>interdipendenze economiche</a:t>
            </a:r>
            <a:r>
              <a:rPr lang="it-IT" dirty="0"/>
              <a:t> e dei </a:t>
            </a:r>
            <a:r>
              <a:rPr lang="it-IT" dirty="0">
                <a:solidFill>
                  <a:srgbClr val="FF0000"/>
                </a:solidFill>
              </a:rPr>
              <a:t>«meccanismi di cooperazione»</a:t>
            </a:r>
            <a:r>
              <a:rPr lang="it-IT" dirty="0"/>
              <a:t> dei sistemi economici in </a:t>
            </a:r>
            <a:r>
              <a:rPr lang="it-IT" dirty="0">
                <a:solidFill>
                  <a:srgbClr val="FF0000"/>
                </a:solidFill>
              </a:rPr>
              <a:t>«interazione reciproca» </a:t>
            </a:r>
            <a:r>
              <a:rPr lang="it-IT" dirty="0"/>
              <a:t>Montalbano P. e Triulzi U. (2012).</a:t>
            </a:r>
          </a:p>
          <a:p>
            <a:r>
              <a:rPr lang="it-IT" dirty="0"/>
              <a:t>Il nostro «piano internazionale» sarà l’Unione Europea e le relazioni della stessa con gli altri Paesi o le altre Aree/Regioni estere, come già indicato in precedenza</a:t>
            </a:r>
          </a:p>
          <a:p>
            <a:r>
              <a:rPr lang="it-IT" dirty="0"/>
              <a:t>Sappiamo inoltre che le politiche economiche servono in generale a porre rimedio a fallimenti dei mercati, i più importanti sono:</a:t>
            </a:r>
          </a:p>
          <a:p>
            <a:pPr lvl="1"/>
            <a:r>
              <a:rPr lang="it-IT" dirty="0"/>
              <a:t>Le politiche distributive</a:t>
            </a:r>
          </a:p>
          <a:p>
            <a:pPr lvl="1"/>
            <a:r>
              <a:rPr lang="it-IT" dirty="0"/>
              <a:t>Le politiche di bilancio</a:t>
            </a:r>
          </a:p>
          <a:p>
            <a:pPr lvl="1"/>
            <a:r>
              <a:rPr lang="it-IT" dirty="0"/>
              <a:t>Le politiche monetarie e finanziarie</a:t>
            </a:r>
          </a:p>
          <a:p>
            <a:pPr lvl="1"/>
            <a:r>
              <a:rPr lang="it-IT" dirty="0"/>
              <a:t>Le politiche valutarie e commerciali</a:t>
            </a:r>
          </a:p>
          <a:p>
            <a:pPr lvl="1"/>
            <a:r>
              <a:rPr lang="it-IT" dirty="0"/>
              <a:t>Le politiche del lavoro e della crescita</a:t>
            </a:r>
          </a:p>
          <a:p>
            <a:r>
              <a:rPr lang="it-IT" dirty="0"/>
              <a:t>Molto importanti sono i risultati che si possono ottenere dalle loro interazioni e i limiti dell’azione pubblica in questo contesto</a:t>
            </a:r>
          </a:p>
          <a:p>
            <a:endParaRPr lang="it-IT" dirty="0"/>
          </a:p>
        </p:txBody>
      </p:sp>
    </p:spTree>
    <p:extLst>
      <p:ext uri="{BB962C8B-B14F-4D97-AF65-F5344CB8AC3E}">
        <p14:creationId xmlns:p14="http://schemas.microsoft.com/office/powerpoint/2010/main" val="40556550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L’incoerenza temporale e le regole</a:t>
            </a:r>
            <a:endParaRPr lang="en-US" dirty="0"/>
          </a:p>
        </p:txBody>
      </p:sp>
      <p:sp>
        <p:nvSpPr>
          <p:cNvPr id="3" name="Segnaposto contenuto 2"/>
          <p:cNvSpPr>
            <a:spLocks noGrp="1"/>
          </p:cNvSpPr>
          <p:nvPr>
            <p:ph idx="1"/>
          </p:nvPr>
        </p:nvSpPr>
        <p:spPr/>
        <p:txBody>
          <a:bodyPr>
            <a:normAutofit fontScale="92500" lnSpcReduction="20000"/>
          </a:bodyPr>
          <a:lstStyle/>
          <a:p>
            <a:r>
              <a:rPr lang="it-IT" dirty="0">
                <a:solidFill>
                  <a:srgbClr val="FF0000"/>
                </a:solidFill>
              </a:rPr>
              <a:t>L’incoerenza temporale </a:t>
            </a:r>
            <a:r>
              <a:rPr lang="it-IT" dirty="0"/>
              <a:t>è l’aspetto più problematico degli interventi di PE, proprio a causa della </a:t>
            </a:r>
            <a:r>
              <a:rPr lang="it-IT" u="sng" dirty="0"/>
              <a:t>caratteristica intertemporale delle decisioni in presenza di credibilità e azzardo morale</a:t>
            </a:r>
            <a:r>
              <a:rPr lang="it-IT" dirty="0"/>
              <a:t>: scelte che sembrano ottimali </a:t>
            </a:r>
            <a:r>
              <a:rPr lang="it-IT" dirty="0">
                <a:solidFill>
                  <a:srgbClr val="FF0000"/>
                </a:solidFill>
              </a:rPr>
              <a:t>ex-ante</a:t>
            </a:r>
            <a:r>
              <a:rPr lang="it-IT" dirty="0"/>
              <a:t> nel breve periodo, non lo sono più nel medio lungo periodo (</a:t>
            </a:r>
            <a:r>
              <a:rPr lang="it-IT" dirty="0">
                <a:solidFill>
                  <a:srgbClr val="FF0000"/>
                </a:solidFill>
              </a:rPr>
              <a:t>ex-post</a:t>
            </a:r>
            <a:r>
              <a:rPr lang="it-IT" dirty="0"/>
              <a:t>), si pensi alle riforme pensionistiche o del mercato del lavoro</a:t>
            </a:r>
          </a:p>
          <a:p>
            <a:r>
              <a:rPr lang="it-IT" dirty="0"/>
              <a:t>Com’è evidente anche l’incoerenza temporale è un elemento di inefficacia della PE (</a:t>
            </a:r>
            <a:r>
              <a:rPr lang="it-IT" dirty="0" err="1">
                <a:solidFill>
                  <a:srgbClr val="FF0000"/>
                </a:solidFill>
              </a:rPr>
              <a:t>Kydland</a:t>
            </a:r>
            <a:r>
              <a:rPr lang="it-IT" dirty="0">
                <a:solidFill>
                  <a:srgbClr val="FF0000"/>
                </a:solidFill>
              </a:rPr>
              <a:t> e Prescott, 1977</a:t>
            </a:r>
            <a:r>
              <a:rPr lang="it-IT" dirty="0"/>
              <a:t>) e quindi sarebbe </a:t>
            </a:r>
            <a:r>
              <a:rPr lang="it-IT" u="sng" dirty="0"/>
              <a:t>meglio evitare le politiche discrezionali di intervento </a:t>
            </a:r>
            <a:r>
              <a:rPr lang="it-IT" dirty="0"/>
              <a:t>e </a:t>
            </a:r>
            <a:r>
              <a:rPr lang="it-IT" dirty="0">
                <a:solidFill>
                  <a:srgbClr val="FF0000"/>
                </a:solidFill>
              </a:rPr>
              <a:t>seguire regole fisse </a:t>
            </a:r>
            <a:r>
              <a:rPr lang="it-IT" u="sng" dirty="0"/>
              <a:t>comparando non il </a:t>
            </a:r>
            <a:r>
              <a:rPr lang="it-IT" u="sng" dirty="0" err="1"/>
              <a:t>trade</a:t>
            </a:r>
            <a:r>
              <a:rPr lang="it-IT" u="sng" dirty="0"/>
              <a:t>-off tra obiettivi ma tra diverse </a:t>
            </a:r>
            <a:r>
              <a:rPr lang="it-IT" dirty="0"/>
              <a:t>regole (altra conseguenza della critica di Lucas)</a:t>
            </a:r>
          </a:p>
          <a:p>
            <a:r>
              <a:rPr lang="it-IT" dirty="0"/>
              <a:t>Questa nuova concezione della PE ha rivoluzionato i metodi di scelta di intervento delle banche centrali, basando le loro politiche sulla credibilità e sulla loro indipendenza dai governi</a:t>
            </a:r>
            <a:endParaRPr lang="en-US" dirty="0"/>
          </a:p>
        </p:txBody>
      </p:sp>
      <p:sp>
        <p:nvSpPr>
          <p:cNvPr id="4" name="Segnaposto numero diapositiva 3"/>
          <p:cNvSpPr>
            <a:spLocks noGrp="1"/>
          </p:cNvSpPr>
          <p:nvPr>
            <p:ph type="sldNum" sz="quarter" idx="12"/>
          </p:nvPr>
        </p:nvSpPr>
        <p:spPr/>
        <p:txBody>
          <a:bodyPr/>
          <a:lstStyle/>
          <a:p>
            <a:fld id="{E171CCC5-BE13-4F65-A118-9FF21E55254F}" type="slidenum">
              <a:rPr lang="en-US" smtClean="0"/>
              <a:t>20</a:t>
            </a:fld>
            <a:endParaRPr lang="en-US"/>
          </a:p>
        </p:txBody>
      </p:sp>
    </p:spTree>
    <p:extLst>
      <p:ext uri="{BB962C8B-B14F-4D97-AF65-F5344CB8AC3E}">
        <p14:creationId xmlns:p14="http://schemas.microsoft.com/office/powerpoint/2010/main" val="9373814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4) L’informazione asimmetrica</a:t>
            </a:r>
            <a:endParaRPr lang="en-US" dirty="0"/>
          </a:p>
        </p:txBody>
      </p:sp>
      <p:sp>
        <p:nvSpPr>
          <p:cNvPr id="3" name="Segnaposto contenuto 2"/>
          <p:cNvSpPr>
            <a:spLocks noGrp="1"/>
          </p:cNvSpPr>
          <p:nvPr>
            <p:ph idx="1"/>
          </p:nvPr>
        </p:nvSpPr>
        <p:spPr/>
        <p:txBody>
          <a:bodyPr/>
          <a:lstStyle/>
          <a:p>
            <a:r>
              <a:rPr lang="it-IT" dirty="0"/>
              <a:t>Il decisore di PE non è perfettamente informato, come abbiamo potuto vedere fin qui, ma piuttosto vi sono molteplici </a:t>
            </a:r>
            <a:r>
              <a:rPr lang="it-IT" b="1" dirty="0"/>
              <a:t>asimmetrie informative</a:t>
            </a:r>
            <a:r>
              <a:rPr lang="it-IT" dirty="0"/>
              <a:t> (Nobel J. </a:t>
            </a:r>
            <a:r>
              <a:rPr lang="it-IT" dirty="0" err="1"/>
              <a:t>Stiglitz</a:t>
            </a:r>
            <a:r>
              <a:rPr lang="it-IT" dirty="0"/>
              <a:t>)</a:t>
            </a:r>
          </a:p>
          <a:p>
            <a:r>
              <a:rPr lang="it-IT" dirty="0"/>
              <a:t>Si pensi ai sistemi economici a pianificazione centralizzata (ex URSS)</a:t>
            </a:r>
          </a:p>
          <a:p>
            <a:r>
              <a:rPr lang="it-IT" dirty="0"/>
              <a:t>Lo stesso problema si osserva in tutte le agenzie che controllano il corretto funzionamento di servizi di pubblica utilità: prezzi del gas, energia, telefono, autostrade…</a:t>
            </a:r>
          </a:p>
          <a:p>
            <a:r>
              <a:rPr lang="it-IT" dirty="0"/>
              <a:t>Per risolvere in parte questo problema si fa ricorso ai contratti incentivanti (</a:t>
            </a:r>
            <a:r>
              <a:rPr lang="it-IT" dirty="0">
                <a:solidFill>
                  <a:srgbClr val="FF0000"/>
                </a:solidFill>
              </a:rPr>
              <a:t>Teoria dei contratti</a:t>
            </a:r>
            <a:r>
              <a:rPr lang="it-IT" dirty="0"/>
              <a:t>) come quelli che si stipulano tra un mandante (il </a:t>
            </a:r>
            <a:r>
              <a:rPr lang="it-IT" dirty="0">
                <a:solidFill>
                  <a:srgbClr val="FF0000"/>
                </a:solidFill>
              </a:rPr>
              <a:t>principale</a:t>
            </a:r>
            <a:r>
              <a:rPr lang="it-IT" dirty="0"/>
              <a:t>) e il mandatario (l’</a:t>
            </a:r>
            <a:r>
              <a:rPr lang="it-IT" dirty="0">
                <a:solidFill>
                  <a:srgbClr val="FF0000"/>
                </a:solidFill>
              </a:rPr>
              <a:t>agente</a:t>
            </a:r>
            <a:r>
              <a:rPr lang="it-IT" dirty="0"/>
              <a:t>)</a:t>
            </a:r>
            <a:endParaRPr lang="en-US" dirty="0"/>
          </a:p>
        </p:txBody>
      </p:sp>
      <p:sp>
        <p:nvSpPr>
          <p:cNvPr id="4" name="Segnaposto numero diapositiva 3"/>
          <p:cNvSpPr>
            <a:spLocks noGrp="1"/>
          </p:cNvSpPr>
          <p:nvPr>
            <p:ph type="sldNum" sz="quarter" idx="12"/>
          </p:nvPr>
        </p:nvSpPr>
        <p:spPr/>
        <p:txBody>
          <a:bodyPr/>
          <a:lstStyle/>
          <a:p>
            <a:fld id="{E171CCC5-BE13-4F65-A118-9FF21E55254F}" type="slidenum">
              <a:rPr lang="en-US" smtClean="0"/>
              <a:t>21</a:t>
            </a:fld>
            <a:endParaRPr lang="en-US"/>
          </a:p>
        </p:txBody>
      </p:sp>
    </p:spTree>
    <p:extLst>
      <p:ext uri="{BB962C8B-B14F-4D97-AF65-F5344CB8AC3E}">
        <p14:creationId xmlns:p14="http://schemas.microsoft.com/office/powerpoint/2010/main" val="20731572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La teoria dei contratti e la PE</a:t>
            </a:r>
            <a:endParaRPr lang="en-US" dirty="0"/>
          </a:p>
        </p:txBody>
      </p:sp>
      <p:sp>
        <p:nvSpPr>
          <p:cNvPr id="3" name="Segnaposto contenuto 2"/>
          <p:cNvSpPr>
            <a:spLocks noGrp="1"/>
          </p:cNvSpPr>
          <p:nvPr>
            <p:ph idx="1"/>
          </p:nvPr>
        </p:nvSpPr>
        <p:spPr>
          <a:xfrm>
            <a:off x="838200" y="1825625"/>
            <a:ext cx="5132832" cy="4895850"/>
          </a:xfrm>
        </p:spPr>
        <p:txBody>
          <a:bodyPr>
            <a:normAutofit fontScale="85000" lnSpcReduction="20000"/>
          </a:bodyPr>
          <a:lstStyle/>
          <a:p>
            <a:r>
              <a:rPr lang="it-IT" dirty="0"/>
              <a:t>La teoria dei contratti mette in luce un problema importante dell’interazione tra decisore pubblico e l’apparato burocratico o del primo con le imprese pubbliche o private che forniscano un servizio di pubblica utilità (acqua, trasporti, strade, ospedali…): </a:t>
            </a:r>
            <a:r>
              <a:rPr lang="it-IT" dirty="0">
                <a:solidFill>
                  <a:srgbClr val="FF0000"/>
                </a:solidFill>
              </a:rPr>
              <a:t>in presenza di asimmetria informativa occorre un incentivo per avere la certezza che l’obiettivo assegnato venga raggiunto</a:t>
            </a:r>
          </a:p>
          <a:p>
            <a:r>
              <a:rPr lang="it-IT" b="1" dirty="0" err="1"/>
              <a:t>Laffont</a:t>
            </a:r>
            <a:r>
              <a:rPr lang="it-IT" b="1" dirty="0"/>
              <a:t> (2000)</a:t>
            </a:r>
            <a:r>
              <a:rPr lang="it-IT" dirty="0"/>
              <a:t> suggerisce a questo scopo di </a:t>
            </a:r>
            <a:r>
              <a:rPr lang="it-IT" u="sng" dirty="0"/>
              <a:t>legare a misure di performance la remunerazione dei dipendenti pubblici</a:t>
            </a:r>
            <a:r>
              <a:rPr lang="it-IT" dirty="0"/>
              <a:t> o di </a:t>
            </a:r>
            <a:r>
              <a:rPr lang="it-IT" u="sng" dirty="0"/>
              <a:t>creare concorrenza tra gli agenti </a:t>
            </a:r>
            <a:r>
              <a:rPr lang="it-IT" dirty="0"/>
              <a:t>nel caso della fornitura del servizio da parte di un agente esterno (grafico)</a:t>
            </a:r>
            <a:endParaRPr lang="en-US" dirty="0"/>
          </a:p>
        </p:txBody>
      </p:sp>
      <p:sp>
        <p:nvSpPr>
          <p:cNvPr id="4" name="Segnaposto numero diapositiva 3"/>
          <p:cNvSpPr>
            <a:spLocks noGrp="1"/>
          </p:cNvSpPr>
          <p:nvPr>
            <p:ph type="sldNum" sz="quarter" idx="12"/>
          </p:nvPr>
        </p:nvSpPr>
        <p:spPr/>
        <p:txBody>
          <a:bodyPr/>
          <a:lstStyle/>
          <a:p>
            <a:fld id="{E171CCC5-BE13-4F65-A118-9FF21E55254F}" type="slidenum">
              <a:rPr lang="en-US" smtClean="0"/>
              <a:t>22</a:t>
            </a:fld>
            <a:endParaRPr lang="en-US"/>
          </a:p>
        </p:txBody>
      </p:sp>
      <p:pic>
        <p:nvPicPr>
          <p:cNvPr id="5" name="Immagine 4"/>
          <p:cNvPicPr>
            <a:picLocks noChangeAspect="1"/>
          </p:cNvPicPr>
          <p:nvPr/>
        </p:nvPicPr>
        <p:blipFill>
          <a:blip r:embed="rId2"/>
          <a:stretch>
            <a:fillRect/>
          </a:stretch>
        </p:blipFill>
        <p:spPr>
          <a:xfrm>
            <a:off x="6192393" y="2269490"/>
            <a:ext cx="5238750" cy="2714625"/>
          </a:xfrm>
          <a:prstGeom prst="rect">
            <a:avLst/>
          </a:prstGeom>
        </p:spPr>
      </p:pic>
      <p:sp>
        <p:nvSpPr>
          <p:cNvPr id="7" name="Callout 1 6"/>
          <p:cNvSpPr/>
          <p:nvPr/>
        </p:nvSpPr>
        <p:spPr>
          <a:xfrm>
            <a:off x="8540496" y="2428938"/>
            <a:ext cx="1985264" cy="725742"/>
          </a:xfrm>
          <a:prstGeom prst="borderCallout1">
            <a:avLst>
              <a:gd name="adj1" fmla="val 18750"/>
              <a:gd name="adj2" fmla="val -8333"/>
              <a:gd name="adj3" fmla="val 191511"/>
              <a:gd name="adj4" fmla="val -3634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dirty="0"/>
              <a:t>Curva dei Contratti ottimali t(C)</a:t>
            </a:r>
            <a:endParaRPr lang="en-US" dirty="0"/>
          </a:p>
        </p:txBody>
      </p:sp>
      <p:sp>
        <p:nvSpPr>
          <p:cNvPr id="8" name="Callout 1 7"/>
          <p:cNvSpPr/>
          <p:nvPr/>
        </p:nvSpPr>
        <p:spPr>
          <a:xfrm>
            <a:off x="7196328" y="5340096"/>
            <a:ext cx="1344168" cy="347472"/>
          </a:xfrm>
          <a:prstGeom prst="borderCallout1">
            <a:avLst>
              <a:gd name="adj1" fmla="val 18750"/>
              <a:gd name="adj2" fmla="val -8333"/>
              <a:gd name="adj3" fmla="val -210877"/>
              <a:gd name="adj4" fmla="val 447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Contratto 1</a:t>
            </a:r>
            <a:endParaRPr lang="en-US" dirty="0"/>
          </a:p>
        </p:txBody>
      </p:sp>
      <p:sp>
        <p:nvSpPr>
          <p:cNvPr id="9" name="Callout 1 8"/>
          <p:cNvSpPr/>
          <p:nvPr/>
        </p:nvSpPr>
        <p:spPr>
          <a:xfrm>
            <a:off x="9310116" y="4992624"/>
            <a:ext cx="1344168" cy="347472"/>
          </a:xfrm>
          <a:prstGeom prst="borderCallout1">
            <a:avLst>
              <a:gd name="adj1" fmla="val 18750"/>
              <a:gd name="adj2" fmla="val -8333"/>
              <a:gd name="adj3" fmla="val -210877"/>
              <a:gd name="adj4" fmla="val 447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Contratto 2</a:t>
            </a:r>
            <a:endParaRPr lang="en-US" dirty="0"/>
          </a:p>
        </p:txBody>
      </p:sp>
      <p:sp>
        <p:nvSpPr>
          <p:cNvPr id="6" name="CasellaDiTesto 5">
            <a:extLst>
              <a:ext uri="{FF2B5EF4-FFF2-40B4-BE49-F238E27FC236}">
                <a16:creationId xmlns:a16="http://schemas.microsoft.com/office/drawing/2014/main" id="{3C14B7AD-EE6C-4DF4-AA70-97CAB325A100}"/>
              </a:ext>
            </a:extLst>
          </p:cNvPr>
          <p:cNvSpPr txBox="1"/>
          <p:nvPr/>
        </p:nvSpPr>
        <p:spPr>
          <a:xfrm>
            <a:off x="8985504" y="3426742"/>
            <a:ext cx="2987040" cy="738664"/>
          </a:xfrm>
          <a:prstGeom prst="rect">
            <a:avLst/>
          </a:prstGeom>
          <a:solidFill>
            <a:srgbClr val="FFFF00"/>
          </a:solidFill>
        </p:spPr>
        <p:txBody>
          <a:bodyPr wrap="square" rtlCol="0">
            <a:spAutoFit/>
          </a:bodyPr>
          <a:lstStyle/>
          <a:p>
            <a:r>
              <a:rPr lang="it-IT" sz="1400" dirty="0"/>
              <a:t>b è la frazione di costo presa in carico dall’impresa e dipende da tecnologia e l’impegno a ridurre i costi</a:t>
            </a:r>
          </a:p>
        </p:txBody>
      </p:sp>
      <p:sp>
        <p:nvSpPr>
          <p:cNvPr id="10" name="CasellaDiTesto 9">
            <a:extLst>
              <a:ext uri="{FF2B5EF4-FFF2-40B4-BE49-F238E27FC236}">
                <a16:creationId xmlns:a16="http://schemas.microsoft.com/office/drawing/2014/main" id="{A5610A57-5C9C-4A12-99D6-95A259E6A855}"/>
              </a:ext>
            </a:extLst>
          </p:cNvPr>
          <p:cNvSpPr txBox="1"/>
          <p:nvPr/>
        </p:nvSpPr>
        <p:spPr>
          <a:xfrm>
            <a:off x="6368288" y="1503554"/>
            <a:ext cx="4795520" cy="646331"/>
          </a:xfrm>
          <a:prstGeom prst="rect">
            <a:avLst/>
          </a:prstGeom>
          <a:noFill/>
        </p:spPr>
        <p:txBody>
          <a:bodyPr wrap="square" rtlCol="0">
            <a:spAutoFit/>
          </a:bodyPr>
          <a:lstStyle/>
          <a:p>
            <a:r>
              <a:rPr lang="it-IT" dirty="0"/>
              <a:t>Contratto ottimale tra lo Stato e il concessionario di un servizio pubblico (</a:t>
            </a:r>
            <a:r>
              <a:rPr lang="it-IT" dirty="0" err="1"/>
              <a:t>Laffont</a:t>
            </a:r>
            <a:r>
              <a:rPr lang="it-IT" dirty="0"/>
              <a:t>, 2000)</a:t>
            </a:r>
          </a:p>
        </p:txBody>
      </p:sp>
      <p:sp>
        <p:nvSpPr>
          <p:cNvPr id="11" name="Rettangolo 10">
            <a:extLst>
              <a:ext uri="{FF2B5EF4-FFF2-40B4-BE49-F238E27FC236}">
                <a16:creationId xmlns:a16="http://schemas.microsoft.com/office/drawing/2014/main" id="{68D0B0E7-51E6-4258-8853-7E5BCE5E0861}"/>
              </a:ext>
            </a:extLst>
          </p:cNvPr>
          <p:cNvSpPr/>
          <p:nvPr/>
        </p:nvSpPr>
        <p:spPr>
          <a:xfrm>
            <a:off x="6521869" y="5914382"/>
            <a:ext cx="4358309" cy="369332"/>
          </a:xfrm>
          <a:prstGeom prst="rect">
            <a:avLst/>
          </a:prstGeom>
        </p:spPr>
        <p:txBody>
          <a:bodyPr wrap="none">
            <a:spAutoFit/>
          </a:bodyPr>
          <a:lstStyle/>
          <a:p>
            <a:r>
              <a:rPr lang="it-IT" dirty="0"/>
              <a:t>Fig. 2.7.1 </a:t>
            </a:r>
            <a:r>
              <a:rPr lang="it-IT" i="1" dirty="0" err="1"/>
              <a:t>Bennassy-Quéré</a:t>
            </a:r>
            <a:r>
              <a:rPr lang="it-IT" i="1" dirty="0"/>
              <a:t> et al (2019), p.112</a:t>
            </a:r>
            <a:endParaRPr lang="it-IT" dirty="0"/>
          </a:p>
        </p:txBody>
      </p:sp>
      <p:cxnSp>
        <p:nvCxnSpPr>
          <p:cNvPr id="13" name="Connettore 2 12">
            <a:extLst>
              <a:ext uri="{FF2B5EF4-FFF2-40B4-BE49-F238E27FC236}">
                <a16:creationId xmlns:a16="http://schemas.microsoft.com/office/drawing/2014/main" id="{985DFACC-0010-41EC-8DEC-E87C283F8A8F}"/>
              </a:ext>
            </a:extLst>
          </p:cNvPr>
          <p:cNvCxnSpPr/>
          <p:nvPr/>
        </p:nvCxnSpPr>
        <p:spPr>
          <a:xfrm flipH="1">
            <a:off x="9721088" y="4073073"/>
            <a:ext cx="178816" cy="3241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Ovale 11">
            <a:extLst>
              <a:ext uri="{FF2B5EF4-FFF2-40B4-BE49-F238E27FC236}">
                <a16:creationId xmlns:a16="http://schemas.microsoft.com/office/drawing/2014/main" id="{EEB29204-7EBD-43C0-819A-4B74B45896C3}"/>
              </a:ext>
            </a:extLst>
          </p:cNvPr>
          <p:cNvSpPr/>
          <p:nvPr/>
        </p:nvSpPr>
        <p:spPr>
          <a:xfrm>
            <a:off x="6936377" y="4275909"/>
            <a:ext cx="259951" cy="121339"/>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CasellaDiTesto 13">
            <a:extLst>
              <a:ext uri="{FF2B5EF4-FFF2-40B4-BE49-F238E27FC236}">
                <a16:creationId xmlns:a16="http://schemas.microsoft.com/office/drawing/2014/main" id="{7F81BDA2-9986-43DA-8AFE-77D388AB1DB6}"/>
              </a:ext>
            </a:extLst>
          </p:cNvPr>
          <p:cNvSpPr txBox="1"/>
          <p:nvPr/>
        </p:nvSpPr>
        <p:spPr>
          <a:xfrm>
            <a:off x="6550597" y="3700837"/>
            <a:ext cx="771560" cy="307777"/>
          </a:xfrm>
          <a:prstGeom prst="rect">
            <a:avLst/>
          </a:prstGeom>
          <a:noFill/>
        </p:spPr>
        <p:txBody>
          <a:bodyPr wrap="square" rtlCol="0">
            <a:spAutoFit/>
          </a:bodyPr>
          <a:lstStyle/>
          <a:p>
            <a:r>
              <a:rPr lang="it-IT" sz="1400" dirty="0">
                <a:solidFill>
                  <a:srgbClr val="FF0000"/>
                </a:solidFill>
              </a:rPr>
              <a:t>sussidio</a:t>
            </a:r>
            <a:endParaRPr lang="en-GB" sz="1400" dirty="0">
              <a:solidFill>
                <a:srgbClr val="FF0000"/>
              </a:solidFill>
            </a:endParaRPr>
          </a:p>
        </p:txBody>
      </p:sp>
      <p:cxnSp>
        <p:nvCxnSpPr>
          <p:cNvPr id="16" name="Connettore 2 15">
            <a:extLst>
              <a:ext uri="{FF2B5EF4-FFF2-40B4-BE49-F238E27FC236}">
                <a16:creationId xmlns:a16="http://schemas.microsoft.com/office/drawing/2014/main" id="{18807C24-3D2E-4E34-B3DF-6D3F73A23325}"/>
              </a:ext>
            </a:extLst>
          </p:cNvPr>
          <p:cNvCxnSpPr>
            <a:stCxn id="14" idx="2"/>
            <a:endCxn id="12" idx="1"/>
          </p:cNvCxnSpPr>
          <p:nvPr/>
        </p:nvCxnSpPr>
        <p:spPr>
          <a:xfrm>
            <a:off x="6936377" y="4008614"/>
            <a:ext cx="38069" cy="285065"/>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0267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500"/>
                                        <p:tgtEl>
                                          <p:spTgt spid="8"/>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4"/>
                                        </p:tgtEl>
                                        <p:attrNameLst>
                                          <p:attrName>style.visibility</p:attrName>
                                        </p:attrNameLst>
                                      </p:cBhvr>
                                      <p:to>
                                        <p:strVal val="visible"/>
                                      </p:to>
                                    </p:set>
                                    <p:anim calcmode="lin" valueType="num">
                                      <p:cBhvr additive="base">
                                        <p:cTn id="20" dur="500" fill="hold"/>
                                        <p:tgtEl>
                                          <p:spTgt spid="14"/>
                                        </p:tgtEl>
                                        <p:attrNameLst>
                                          <p:attrName>ppt_x</p:attrName>
                                        </p:attrNameLst>
                                      </p:cBhvr>
                                      <p:tavLst>
                                        <p:tav tm="0">
                                          <p:val>
                                            <p:strVal val="#ppt_x"/>
                                          </p:val>
                                        </p:tav>
                                        <p:tav tm="100000">
                                          <p:val>
                                            <p:strVal val="#ppt_x"/>
                                          </p:val>
                                        </p:tav>
                                      </p:tavLst>
                                    </p:anim>
                                    <p:anim calcmode="lin" valueType="num">
                                      <p:cBhvr additive="base">
                                        <p:cTn id="21" dur="500" fill="hold"/>
                                        <p:tgtEl>
                                          <p:spTgt spid="14"/>
                                        </p:tgtEl>
                                        <p:attrNameLst>
                                          <p:attrName>ppt_y</p:attrName>
                                        </p:attrNameLst>
                                      </p:cBhvr>
                                      <p:tavLst>
                                        <p:tav tm="0">
                                          <p:val>
                                            <p:strVal val="1+#ppt_h/2"/>
                                          </p:val>
                                        </p:tav>
                                        <p:tav tm="100000">
                                          <p:val>
                                            <p:strVal val="#ppt_y"/>
                                          </p:val>
                                        </p:tav>
                                      </p:tavLst>
                                    </p:anim>
                                  </p:childTnLst>
                                </p:cTn>
                              </p:par>
                              <p:par>
                                <p:cTn id="22" presetID="2" presetClass="entr" presetSubtype="4" fill="hold"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500" fill="hold"/>
                                        <p:tgtEl>
                                          <p:spTgt spid="16"/>
                                        </p:tgtEl>
                                        <p:attrNameLst>
                                          <p:attrName>ppt_x</p:attrName>
                                        </p:attrNameLst>
                                      </p:cBhvr>
                                      <p:tavLst>
                                        <p:tav tm="0">
                                          <p:val>
                                            <p:strVal val="#ppt_x"/>
                                          </p:val>
                                        </p:tav>
                                        <p:tav tm="100000">
                                          <p:val>
                                            <p:strVal val="#ppt_x"/>
                                          </p:val>
                                        </p:tav>
                                      </p:tavLst>
                                    </p:anim>
                                    <p:anim calcmode="lin" valueType="num">
                                      <p:cBhvr additive="base">
                                        <p:cTn id="25" dur="500" fill="hold"/>
                                        <p:tgtEl>
                                          <p:spTgt spid="16"/>
                                        </p:tgtEl>
                                        <p:attrNameLst>
                                          <p:attrName>ppt_y</p:attrName>
                                        </p:attrNameLst>
                                      </p:cBhvr>
                                      <p:tavLst>
                                        <p:tav tm="0">
                                          <p:val>
                                            <p:strVal val="1+#ppt_h/2"/>
                                          </p:val>
                                        </p:tav>
                                        <p:tav tm="100000">
                                          <p:val>
                                            <p:strVal val="#ppt_y"/>
                                          </p:val>
                                        </p:tav>
                                      </p:tavLst>
                                    </p:anim>
                                  </p:childTnLst>
                                </p:cTn>
                              </p:par>
                              <p:par>
                                <p:cTn id="26" presetID="2" presetClass="entr" presetSubtype="4" fill="hold" grpId="0" nodeType="withEffect">
                                  <p:stCondLst>
                                    <p:cond delay="0"/>
                                  </p:stCondLst>
                                  <p:childTnLst>
                                    <p:set>
                                      <p:cBhvr>
                                        <p:cTn id="27" dur="1" fill="hold">
                                          <p:stCondLst>
                                            <p:cond delay="0"/>
                                          </p:stCondLst>
                                        </p:cTn>
                                        <p:tgtEl>
                                          <p:spTgt spid="12"/>
                                        </p:tgtEl>
                                        <p:attrNameLst>
                                          <p:attrName>style.visibility</p:attrName>
                                        </p:attrNameLst>
                                      </p:cBhvr>
                                      <p:to>
                                        <p:strVal val="visible"/>
                                      </p:to>
                                    </p:set>
                                    <p:anim calcmode="lin" valueType="num">
                                      <p:cBhvr additive="base">
                                        <p:cTn id="28" dur="500" fill="hold"/>
                                        <p:tgtEl>
                                          <p:spTgt spid="12"/>
                                        </p:tgtEl>
                                        <p:attrNameLst>
                                          <p:attrName>ppt_x</p:attrName>
                                        </p:attrNameLst>
                                      </p:cBhvr>
                                      <p:tavLst>
                                        <p:tav tm="0">
                                          <p:val>
                                            <p:strVal val="#ppt_x"/>
                                          </p:val>
                                        </p:tav>
                                        <p:tav tm="100000">
                                          <p:val>
                                            <p:strVal val="#ppt_x"/>
                                          </p:val>
                                        </p:tav>
                                      </p:tavLst>
                                    </p:anim>
                                    <p:anim calcmode="lin" valueType="num">
                                      <p:cBhvr additive="base">
                                        <p:cTn id="29"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2" grpId="0" animBg="1"/>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E829EDE-7743-4174-9150-7DFA796D686F}"/>
              </a:ext>
            </a:extLst>
          </p:cNvPr>
          <p:cNvSpPr>
            <a:spLocks noGrp="1"/>
          </p:cNvSpPr>
          <p:nvPr>
            <p:ph type="title"/>
          </p:nvPr>
        </p:nvSpPr>
        <p:spPr/>
        <p:txBody>
          <a:bodyPr/>
          <a:lstStyle/>
          <a:p>
            <a:r>
              <a:rPr lang="it-IT" dirty="0"/>
              <a:t>Le imperfezioni dei mercati</a:t>
            </a:r>
          </a:p>
        </p:txBody>
      </p:sp>
      <p:sp>
        <p:nvSpPr>
          <p:cNvPr id="3" name="Segnaposto contenuto 2">
            <a:extLst>
              <a:ext uri="{FF2B5EF4-FFF2-40B4-BE49-F238E27FC236}">
                <a16:creationId xmlns:a16="http://schemas.microsoft.com/office/drawing/2014/main" id="{B788E446-6A5C-4A99-934A-FD10F1A11DC5}"/>
              </a:ext>
            </a:extLst>
          </p:cNvPr>
          <p:cNvSpPr>
            <a:spLocks noGrp="1"/>
          </p:cNvSpPr>
          <p:nvPr>
            <p:ph idx="1"/>
          </p:nvPr>
        </p:nvSpPr>
        <p:spPr/>
        <p:txBody>
          <a:bodyPr>
            <a:normAutofit fontScale="92500" lnSpcReduction="10000"/>
          </a:bodyPr>
          <a:lstStyle/>
          <a:p>
            <a:r>
              <a:rPr lang="it-IT" dirty="0"/>
              <a:t>Abbiamo visto che i modelli di politica economica si basano su un complesso intreccio di relazioni</a:t>
            </a:r>
          </a:p>
          <a:p>
            <a:r>
              <a:rPr lang="it-IT" dirty="0"/>
              <a:t>I modelli da libro di testo riassumono le relazioni fondamentali, principalmente in sistemi economici strutturali in cui i parametri ci permettono di capire il peso delle variazioni (nel tempo) delle componenti principali (le variabili) dei sistemi stessi</a:t>
            </a:r>
          </a:p>
          <a:p>
            <a:r>
              <a:rPr lang="it-IT" u="sng" dirty="0"/>
              <a:t>Le politiche economiche intervengono modificando in modo esogeno la struttura </a:t>
            </a:r>
            <a:r>
              <a:rPr lang="it-IT" dirty="0"/>
              <a:t>(shock domanda/offerta) e incidendo sull’andamento di prezzi e salari di un </a:t>
            </a:r>
            <a:r>
              <a:rPr lang="it-IT" dirty="0">
                <a:solidFill>
                  <a:srgbClr val="FF0000"/>
                </a:solidFill>
              </a:rPr>
              <a:t>sistema economico caratterizzato da incertezza e parziale conoscenza delle relazioni tra gli agenti</a:t>
            </a:r>
          </a:p>
          <a:p>
            <a:r>
              <a:rPr lang="it-IT" dirty="0"/>
              <a:t>In questo contesto l’azione della PE rischia di fallire, come riusciamo a ridurre tale rischio?</a:t>
            </a:r>
          </a:p>
        </p:txBody>
      </p:sp>
      <p:sp>
        <p:nvSpPr>
          <p:cNvPr id="4" name="Segnaposto numero diapositiva 3">
            <a:extLst>
              <a:ext uri="{FF2B5EF4-FFF2-40B4-BE49-F238E27FC236}">
                <a16:creationId xmlns:a16="http://schemas.microsoft.com/office/drawing/2014/main" id="{3453BD0C-1850-4481-8C36-65B350F59845}"/>
              </a:ext>
            </a:extLst>
          </p:cNvPr>
          <p:cNvSpPr>
            <a:spLocks noGrp="1"/>
          </p:cNvSpPr>
          <p:nvPr>
            <p:ph type="sldNum" sz="quarter" idx="12"/>
          </p:nvPr>
        </p:nvSpPr>
        <p:spPr/>
        <p:txBody>
          <a:bodyPr/>
          <a:lstStyle/>
          <a:p>
            <a:fld id="{E171CCC5-BE13-4F65-A118-9FF21E55254F}" type="slidenum">
              <a:rPr lang="en-US" smtClean="0"/>
              <a:t>3</a:t>
            </a:fld>
            <a:endParaRPr lang="en-US"/>
          </a:p>
        </p:txBody>
      </p:sp>
    </p:spTree>
    <p:extLst>
      <p:ext uri="{BB962C8B-B14F-4D97-AF65-F5344CB8AC3E}">
        <p14:creationId xmlns:p14="http://schemas.microsoft.com/office/powerpoint/2010/main" val="3395919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Un mondo imperfetto: I limiti della PE tradizionale</a:t>
            </a:r>
            <a:endParaRPr lang="en-US" dirty="0"/>
          </a:p>
        </p:txBody>
      </p:sp>
      <p:sp>
        <p:nvSpPr>
          <p:cNvPr id="3" name="Segnaposto contenuto 2"/>
          <p:cNvSpPr>
            <a:spLocks noGrp="1"/>
          </p:cNvSpPr>
          <p:nvPr>
            <p:ph idx="1"/>
          </p:nvPr>
        </p:nvSpPr>
        <p:spPr/>
        <p:txBody>
          <a:bodyPr>
            <a:noAutofit/>
          </a:bodyPr>
          <a:lstStyle/>
          <a:p>
            <a:r>
              <a:rPr lang="it-IT" sz="1800" dirty="0"/>
              <a:t>La PE non può essere il risultato di un solo decisore politico, ne abbiamo individuati almeno due principali (governi e banche centrali), ma il sistema economico è caratterizzato anche dalla divisione orizzontale dei compiti (CE, Stati nazionali, regioni, enti locali; BCE, Banche centrali nazionali, sistema bancario; Borse…). Dobbiamo quindi chiederci in quale modo possiamo tener conto di almeno una parte importante di tali complessità e soprattutto dei limiti dell’azione collettiva.</a:t>
            </a:r>
          </a:p>
          <a:p>
            <a:r>
              <a:rPr lang="it-IT" sz="1800" dirty="0"/>
              <a:t>Quali sono i cinque principali limiti della PE tradizionale?</a:t>
            </a:r>
          </a:p>
          <a:p>
            <a:pPr marL="914400" lvl="1" indent="-457200">
              <a:buFont typeface="+mj-lt"/>
              <a:buAutoNum type="arabicPeriod"/>
            </a:pPr>
            <a:r>
              <a:rPr lang="it-IT" sz="1800" dirty="0"/>
              <a:t>I governi </a:t>
            </a:r>
            <a:r>
              <a:rPr lang="it-IT" sz="1800" dirty="0">
                <a:solidFill>
                  <a:srgbClr val="FF0000"/>
                </a:solidFill>
              </a:rPr>
              <a:t>conoscono in modo solo imperfetto la struttura dell’economia </a:t>
            </a:r>
            <a:r>
              <a:rPr lang="it-IT" sz="1800" dirty="0"/>
              <a:t>e </a:t>
            </a:r>
            <a:r>
              <a:rPr lang="it-IT" sz="1800" dirty="0">
                <a:solidFill>
                  <a:srgbClr val="FF0000"/>
                </a:solidFill>
              </a:rPr>
              <a:t>l’incertezza</a:t>
            </a:r>
            <a:r>
              <a:rPr lang="it-IT" sz="1800" dirty="0"/>
              <a:t> alla quale è soggetta;</a:t>
            </a:r>
          </a:p>
          <a:p>
            <a:pPr marL="914400" lvl="1" indent="-457200">
              <a:buFont typeface="+mj-lt"/>
              <a:buAutoNum type="arabicPeriod"/>
            </a:pPr>
            <a:r>
              <a:rPr lang="it-IT" sz="1800" dirty="0"/>
              <a:t>Gli </a:t>
            </a:r>
            <a:r>
              <a:rPr lang="it-IT" sz="1800" dirty="0">
                <a:solidFill>
                  <a:srgbClr val="FF0000"/>
                </a:solidFill>
              </a:rPr>
              <a:t>agenti privati </a:t>
            </a:r>
            <a:r>
              <a:rPr lang="it-IT" sz="1800" dirty="0"/>
              <a:t>(imprese, famiglie, sistema bancario-finanziario) elaborano </a:t>
            </a:r>
            <a:r>
              <a:rPr lang="it-IT" sz="1800" dirty="0">
                <a:solidFill>
                  <a:srgbClr val="FF0000"/>
                </a:solidFill>
              </a:rPr>
              <a:t>proprie strategie</a:t>
            </a:r>
            <a:r>
              <a:rPr lang="it-IT" sz="1800" dirty="0"/>
              <a:t> e reagiscono alle decisioni di PE passate, presenti o attese;</a:t>
            </a:r>
          </a:p>
          <a:p>
            <a:pPr marL="914400" lvl="1" indent="-457200">
              <a:buFont typeface="+mj-lt"/>
              <a:buAutoNum type="arabicPeriod"/>
            </a:pPr>
            <a:r>
              <a:rPr lang="it-IT" sz="1800" dirty="0"/>
              <a:t>Gli </a:t>
            </a:r>
            <a:r>
              <a:rPr lang="it-IT" sz="1800" dirty="0">
                <a:solidFill>
                  <a:srgbClr val="FF0000"/>
                </a:solidFill>
              </a:rPr>
              <a:t>annunci dei decisori </a:t>
            </a:r>
            <a:r>
              <a:rPr lang="it-IT" sz="1800" dirty="0"/>
              <a:t>sono convincenti per gli agenti privati e influenzano il loro comportamento;</a:t>
            </a:r>
          </a:p>
          <a:p>
            <a:pPr marL="914400" lvl="1" indent="-457200">
              <a:buFont typeface="+mj-lt"/>
              <a:buAutoNum type="arabicPeriod"/>
            </a:pPr>
            <a:r>
              <a:rPr lang="it-IT" sz="1800" dirty="0"/>
              <a:t>I </a:t>
            </a:r>
            <a:r>
              <a:rPr lang="it-IT" sz="1800" dirty="0">
                <a:solidFill>
                  <a:srgbClr val="FF0000"/>
                </a:solidFill>
              </a:rPr>
              <a:t>decisori hanno accesso a tutte le informazioni</a:t>
            </a:r>
            <a:r>
              <a:rPr lang="it-IT" sz="1800" dirty="0"/>
              <a:t> di cui hanno bisogno per assumere quelle che valutano essere le decisioni ottimali;</a:t>
            </a:r>
          </a:p>
          <a:p>
            <a:pPr marL="914400" lvl="1" indent="-457200">
              <a:buFont typeface="+mj-lt"/>
              <a:buAutoNum type="arabicPeriod"/>
            </a:pPr>
            <a:r>
              <a:rPr lang="it-IT" sz="1800" dirty="0"/>
              <a:t>I </a:t>
            </a:r>
            <a:r>
              <a:rPr lang="it-IT" sz="1800" dirty="0">
                <a:solidFill>
                  <a:srgbClr val="FF0000"/>
                </a:solidFill>
              </a:rPr>
              <a:t>decisori non difendono sempre il bene comune</a:t>
            </a:r>
            <a:r>
              <a:rPr lang="it-IT" sz="1800" dirty="0"/>
              <a:t>, ma interessi particolari, come il proprio e quello di gruppi di pressione.</a:t>
            </a:r>
          </a:p>
          <a:p>
            <a:r>
              <a:rPr lang="it-IT" sz="1800" dirty="0"/>
              <a:t>Vediamo questi limiti e gli strumenti per affrontarli</a:t>
            </a:r>
            <a:endParaRPr lang="en-US" sz="1800" dirty="0"/>
          </a:p>
        </p:txBody>
      </p:sp>
      <p:sp>
        <p:nvSpPr>
          <p:cNvPr id="4" name="Segnaposto numero diapositiva 3"/>
          <p:cNvSpPr>
            <a:spLocks noGrp="1"/>
          </p:cNvSpPr>
          <p:nvPr>
            <p:ph type="sldNum" sz="quarter" idx="12"/>
          </p:nvPr>
        </p:nvSpPr>
        <p:spPr/>
        <p:txBody>
          <a:bodyPr/>
          <a:lstStyle/>
          <a:p>
            <a:fld id="{E171CCC5-BE13-4F65-A118-9FF21E55254F}" type="slidenum">
              <a:rPr lang="en-US" smtClean="0"/>
              <a:t>4</a:t>
            </a:fld>
            <a:endParaRPr lang="en-US"/>
          </a:p>
        </p:txBody>
      </p:sp>
    </p:spTree>
    <p:extLst>
      <p:ext uri="{BB962C8B-B14F-4D97-AF65-F5344CB8AC3E}">
        <p14:creationId xmlns:p14="http://schemas.microsoft.com/office/powerpoint/2010/main" val="1878458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5) I decisori di PE non difendono sempre il bene comune…</a:t>
            </a:r>
            <a:endParaRPr lang="en-US" dirty="0"/>
          </a:p>
        </p:txBody>
      </p:sp>
      <p:sp>
        <p:nvSpPr>
          <p:cNvPr id="3" name="Segnaposto contenuto 2"/>
          <p:cNvSpPr>
            <a:spLocks noGrp="1"/>
          </p:cNvSpPr>
          <p:nvPr>
            <p:ph idx="1"/>
          </p:nvPr>
        </p:nvSpPr>
        <p:spPr/>
        <p:txBody>
          <a:bodyPr>
            <a:normAutofit fontScale="92500"/>
          </a:bodyPr>
          <a:lstStyle/>
          <a:p>
            <a:r>
              <a:rPr lang="it-IT" dirty="0"/>
              <a:t>Per cinque principali motivi:</a:t>
            </a:r>
          </a:p>
          <a:p>
            <a:pPr marL="914400" lvl="1" indent="-457200">
              <a:buFont typeface="+mj-lt"/>
              <a:buAutoNum type="arabicPeriod"/>
            </a:pPr>
            <a:r>
              <a:rPr lang="it-IT" dirty="0"/>
              <a:t>Il primo è quello </a:t>
            </a:r>
            <a:r>
              <a:rPr lang="it-IT" dirty="0">
                <a:solidFill>
                  <a:srgbClr val="FF0000"/>
                </a:solidFill>
              </a:rPr>
              <a:t>dell’incoerenza temporale </a:t>
            </a:r>
            <a:r>
              <a:rPr lang="it-IT" dirty="0"/>
              <a:t>delle loro decisioni unito alla </a:t>
            </a:r>
            <a:r>
              <a:rPr lang="it-IT" dirty="0">
                <a:solidFill>
                  <a:srgbClr val="FF0000"/>
                </a:solidFill>
              </a:rPr>
              <a:t>mancanza di credibilità</a:t>
            </a:r>
            <a:r>
              <a:rPr lang="it-IT" dirty="0"/>
              <a:t>, avendo un orizzonte temporale limitato (dalla rielezione) e condizionato da attacchi da parte degli oppositori e dell’opinione pubblica. Al contrario le </a:t>
            </a:r>
            <a:r>
              <a:rPr lang="it-IT" b="1" dirty="0"/>
              <a:t>agenzie</a:t>
            </a:r>
            <a:r>
              <a:rPr lang="it-IT" dirty="0"/>
              <a:t>, che possono contare su un mandato circoscritto e a lungo termine, possono investire sull’acquisizione di credibilità.</a:t>
            </a:r>
          </a:p>
          <a:p>
            <a:pPr marL="914400" lvl="1" indent="-457200">
              <a:buFont typeface="+mj-lt"/>
              <a:buAutoNum type="arabicPeriod"/>
            </a:pPr>
            <a:r>
              <a:rPr lang="it-IT" dirty="0"/>
              <a:t>La </a:t>
            </a:r>
            <a:r>
              <a:rPr lang="it-IT" dirty="0">
                <a:solidFill>
                  <a:srgbClr val="FF0000"/>
                </a:solidFill>
              </a:rPr>
              <a:t>pressione costante degli interessi costituiti </a:t>
            </a:r>
            <a:r>
              <a:rPr lang="it-IT" dirty="0"/>
              <a:t>con il voto o con la pressione delle lobby che è particolarmente evidente nel processo di formazione del bilancio di ogni paese («cattura del regolatore», G. </a:t>
            </a:r>
            <a:r>
              <a:rPr lang="it-IT" dirty="0" err="1"/>
              <a:t>Stigler</a:t>
            </a:r>
            <a:r>
              <a:rPr lang="it-IT" dirty="0"/>
              <a:t> 1971).</a:t>
            </a:r>
          </a:p>
          <a:p>
            <a:pPr marL="914400" lvl="1" indent="-457200">
              <a:buFont typeface="+mj-lt"/>
              <a:buAutoNum type="arabicPeriod"/>
            </a:pPr>
            <a:r>
              <a:rPr lang="it-IT" dirty="0"/>
              <a:t>La </a:t>
            </a:r>
            <a:r>
              <a:rPr lang="it-IT" dirty="0">
                <a:solidFill>
                  <a:srgbClr val="FF0000"/>
                </a:solidFill>
              </a:rPr>
              <a:t>politicizzazione delle decisioni </a:t>
            </a:r>
            <a:r>
              <a:rPr lang="it-IT" dirty="0"/>
              <a:t>è un altro motivo di fallimento nel perseguimento del bene comune (</a:t>
            </a:r>
            <a:r>
              <a:rPr lang="it-IT" u="sng" dirty="0"/>
              <a:t>ciclo politico o ciclo politico-economico</a:t>
            </a:r>
            <a:r>
              <a:rPr lang="it-IT" dirty="0"/>
              <a:t>: riduco le tasse prima delle elezioni per aumentarle una volta eletto. Questo è possibile perché l’elettore è miope)</a:t>
            </a:r>
            <a:endParaRPr lang="en-US" dirty="0"/>
          </a:p>
        </p:txBody>
      </p:sp>
      <p:sp>
        <p:nvSpPr>
          <p:cNvPr id="4" name="Segnaposto numero diapositiva 3"/>
          <p:cNvSpPr>
            <a:spLocks noGrp="1"/>
          </p:cNvSpPr>
          <p:nvPr>
            <p:ph type="sldNum" sz="quarter" idx="12"/>
          </p:nvPr>
        </p:nvSpPr>
        <p:spPr/>
        <p:txBody>
          <a:bodyPr/>
          <a:lstStyle/>
          <a:p>
            <a:fld id="{E171CCC5-BE13-4F65-A118-9FF21E55254F}" type="slidenum">
              <a:rPr lang="en-US" smtClean="0"/>
              <a:t>5</a:t>
            </a:fld>
            <a:endParaRPr lang="en-US"/>
          </a:p>
        </p:txBody>
      </p:sp>
    </p:spTree>
    <p:extLst>
      <p:ext uri="{BB962C8B-B14F-4D97-AF65-F5344CB8AC3E}">
        <p14:creationId xmlns:p14="http://schemas.microsoft.com/office/powerpoint/2010/main" val="808716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Bene comune (continua)</a:t>
            </a:r>
            <a:endParaRPr lang="en-US" dirty="0"/>
          </a:p>
        </p:txBody>
      </p:sp>
      <p:sp>
        <p:nvSpPr>
          <p:cNvPr id="3" name="Segnaposto contenuto 2"/>
          <p:cNvSpPr>
            <a:spLocks noGrp="1"/>
          </p:cNvSpPr>
          <p:nvPr>
            <p:ph idx="1"/>
          </p:nvPr>
        </p:nvSpPr>
        <p:spPr>
          <a:xfrm>
            <a:off x="216408" y="1779905"/>
            <a:ext cx="10515600" cy="4351338"/>
          </a:xfrm>
        </p:spPr>
        <p:txBody>
          <a:bodyPr/>
          <a:lstStyle/>
          <a:p>
            <a:pPr marL="914400" lvl="1" indent="-457200">
              <a:buFont typeface="+mj-lt"/>
              <a:buAutoNum type="arabicPeriod" startAt="4"/>
            </a:pPr>
            <a:r>
              <a:rPr lang="it-IT" dirty="0">
                <a:solidFill>
                  <a:srgbClr val="FF0000"/>
                </a:solidFill>
              </a:rPr>
              <a:t>Chi viene eletto </a:t>
            </a:r>
            <a:r>
              <a:rPr lang="it-IT" dirty="0"/>
              <a:t>per una determinata carica </a:t>
            </a:r>
            <a:r>
              <a:rPr lang="it-IT" dirty="0">
                <a:solidFill>
                  <a:srgbClr val="FF0000"/>
                </a:solidFill>
              </a:rPr>
              <a:t>non si assume la responsabilità verso il bene comune</a:t>
            </a:r>
            <a:r>
              <a:rPr lang="it-IT" dirty="0"/>
              <a:t>, se non rendendone conto al termine del proprio mandato. Secondo questo principio i politici eletti perseguiranno il loro fine, ad es. investimenti nella sicurezza contro la politica dell’opposizione che propone ad es. il reddito di cittadinanza. </a:t>
            </a:r>
            <a:r>
              <a:rPr lang="it-IT" dirty="0">
                <a:solidFill>
                  <a:srgbClr val="FF0000"/>
                </a:solidFill>
              </a:rPr>
              <a:t>In democrazia è garantita l’alternanza</a:t>
            </a:r>
            <a:r>
              <a:rPr lang="it-IT" dirty="0"/>
              <a:t>, così alla fine del proprio mandato il politico impegnerà molta parte della spesa in sicurezza, lasciando all’avversario un elevato debito pubblico. Tanto più numerose sono le alternanze, tanto più elevato è il debito pubblico (figura successiva)…</a:t>
            </a:r>
          </a:p>
          <a:p>
            <a:pPr marL="914400" lvl="1" indent="-457200">
              <a:buFont typeface="+mj-lt"/>
              <a:buAutoNum type="arabicPeriod" startAt="4"/>
            </a:pPr>
            <a:r>
              <a:rPr lang="it-IT" dirty="0">
                <a:solidFill>
                  <a:srgbClr val="FF0000"/>
                </a:solidFill>
              </a:rPr>
              <a:t>Forti divisioni fra regioni, etnie, gruppi sociali</a:t>
            </a:r>
            <a:r>
              <a:rPr lang="it-IT" dirty="0"/>
              <a:t> porta all’allocazione inefficiente della spesa pubblica (questi conflitti nell’UE e in Italia sono piuttosto pronunciati)</a:t>
            </a:r>
            <a:endParaRPr lang="en-US" dirty="0"/>
          </a:p>
        </p:txBody>
      </p:sp>
      <p:sp>
        <p:nvSpPr>
          <p:cNvPr id="4" name="Segnaposto numero diapositiva 3"/>
          <p:cNvSpPr>
            <a:spLocks noGrp="1"/>
          </p:cNvSpPr>
          <p:nvPr>
            <p:ph type="sldNum" sz="quarter" idx="12"/>
          </p:nvPr>
        </p:nvSpPr>
        <p:spPr/>
        <p:txBody>
          <a:bodyPr/>
          <a:lstStyle/>
          <a:p>
            <a:fld id="{E171CCC5-BE13-4F65-A118-9FF21E55254F}" type="slidenum">
              <a:rPr lang="en-US" smtClean="0"/>
              <a:t>6</a:t>
            </a:fld>
            <a:endParaRPr lang="en-US" dirty="0"/>
          </a:p>
        </p:txBody>
      </p:sp>
    </p:spTree>
    <p:extLst>
      <p:ext uri="{BB962C8B-B14F-4D97-AF65-F5344CB8AC3E}">
        <p14:creationId xmlns:p14="http://schemas.microsoft.com/office/powerpoint/2010/main" val="22882132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E171CCC5-BE13-4F65-A118-9FF21E55254F}" type="slidenum">
              <a:rPr lang="en-US" smtClean="0"/>
              <a:t>7</a:t>
            </a:fld>
            <a:endParaRPr lang="en-US"/>
          </a:p>
        </p:txBody>
      </p:sp>
      <p:pic>
        <p:nvPicPr>
          <p:cNvPr id="5" name="Picture 2" descr="Immagi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54223" y="351789"/>
            <a:ext cx="4848225" cy="6096001"/>
          </a:xfrm>
          <a:prstGeom prst="rect">
            <a:avLst/>
          </a:prstGeom>
          <a:noFill/>
          <a:extLst>
            <a:ext uri="{909E8E84-426E-40DD-AFC4-6F175D3DCCD1}">
              <a14:hiddenFill xmlns:a14="http://schemas.microsoft.com/office/drawing/2010/main">
                <a:solidFill>
                  <a:srgbClr val="FFFFFF"/>
                </a:solidFill>
              </a14:hiddenFill>
            </a:ext>
          </a:extLst>
        </p:spPr>
      </p:pic>
      <p:sp>
        <p:nvSpPr>
          <p:cNvPr id="6" name="CasellaDiTesto 5"/>
          <p:cNvSpPr txBox="1"/>
          <p:nvPr/>
        </p:nvSpPr>
        <p:spPr>
          <a:xfrm>
            <a:off x="8375904" y="1216152"/>
            <a:ext cx="3410712" cy="369332"/>
          </a:xfrm>
          <a:prstGeom prst="rect">
            <a:avLst/>
          </a:prstGeom>
          <a:noFill/>
        </p:spPr>
        <p:txBody>
          <a:bodyPr wrap="square" rtlCol="0">
            <a:spAutoFit/>
          </a:bodyPr>
          <a:lstStyle/>
          <a:p>
            <a:r>
              <a:rPr lang="it-IT" dirty="0"/>
              <a:t>Debito pubblico/PIL</a:t>
            </a:r>
          </a:p>
        </p:txBody>
      </p:sp>
      <p:graphicFrame>
        <p:nvGraphicFramePr>
          <p:cNvPr id="7" name="Tabella 6"/>
          <p:cNvGraphicFramePr>
            <a:graphicFrameLocks noGrp="1"/>
          </p:cNvGraphicFramePr>
          <p:nvPr>
            <p:extLst/>
          </p:nvPr>
        </p:nvGraphicFramePr>
        <p:xfrm>
          <a:off x="8028432" y="1762082"/>
          <a:ext cx="3513534" cy="1854200"/>
        </p:xfrm>
        <a:graphic>
          <a:graphicData uri="http://schemas.openxmlformats.org/drawingml/2006/table">
            <a:tbl>
              <a:tblPr firstRow="1" bandRow="1">
                <a:tableStyleId>{5C22544A-7EE6-4342-B048-85BDC9FD1C3A}</a:tableStyleId>
              </a:tblPr>
              <a:tblGrid>
                <a:gridCol w="1171178">
                  <a:extLst>
                    <a:ext uri="{9D8B030D-6E8A-4147-A177-3AD203B41FA5}">
                      <a16:colId xmlns:a16="http://schemas.microsoft.com/office/drawing/2014/main" val="433229258"/>
                    </a:ext>
                  </a:extLst>
                </a:gridCol>
                <a:gridCol w="1171178">
                  <a:extLst>
                    <a:ext uri="{9D8B030D-6E8A-4147-A177-3AD203B41FA5}">
                      <a16:colId xmlns:a16="http://schemas.microsoft.com/office/drawing/2014/main" val="3165230529"/>
                    </a:ext>
                  </a:extLst>
                </a:gridCol>
                <a:gridCol w="1171178">
                  <a:extLst>
                    <a:ext uri="{9D8B030D-6E8A-4147-A177-3AD203B41FA5}">
                      <a16:colId xmlns:a16="http://schemas.microsoft.com/office/drawing/2014/main" val="4209220452"/>
                    </a:ext>
                  </a:extLst>
                </a:gridCol>
              </a:tblGrid>
              <a:tr h="370840">
                <a:tc>
                  <a:txBody>
                    <a:bodyPr/>
                    <a:lstStyle/>
                    <a:p>
                      <a:endParaRPr lang="en-US" dirty="0"/>
                    </a:p>
                  </a:txBody>
                  <a:tcPr/>
                </a:tc>
                <a:tc>
                  <a:txBody>
                    <a:bodyPr/>
                    <a:lstStyle/>
                    <a:p>
                      <a:r>
                        <a:rPr lang="it-IT" dirty="0"/>
                        <a:t>Italia</a:t>
                      </a:r>
                      <a:endParaRPr lang="en-US" dirty="0"/>
                    </a:p>
                  </a:txBody>
                  <a:tcPr/>
                </a:tc>
                <a:tc>
                  <a:txBody>
                    <a:bodyPr/>
                    <a:lstStyle/>
                    <a:p>
                      <a:r>
                        <a:rPr lang="it-IT" dirty="0"/>
                        <a:t>Germania</a:t>
                      </a:r>
                      <a:endParaRPr lang="en-US" dirty="0"/>
                    </a:p>
                  </a:txBody>
                  <a:tcPr/>
                </a:tc>
                <a:extLst>
                  <a:ext uri="{0D108BD9-81ED-4DB2-BD59-A6C34878D82A}">
                    <a16:rowId xmlns:a16="http://schemas.microsoft.com/office/drawing/2014/main" val="2972045113"/>
                  </a:ext>
                </a:extLst>
              </a:tr>
              <a:tr h="370840">
                <a:tc>
                  <a:txBody>
                    <a:bodyPr/>
                    <a:lstStyle/>
                    <a:p>
                      <a:r>
                        <a:rPr lang="it-IT" dirty="0"/>
                        <a:t>1989</a:t>
                      </a:r>
                      <a:endParaRPr lang="en-US" dirty="0"/>
                    </a:p>
                  </a:txBody>
                  <a:tcPr/>
                </a:tc>
                <a:tc>
                  <a:txBody>
                    <a:bodyPr/>
                    <a:lstStyle/>
                    <a:p>
                      <a:pPr algn="r"/>
                      <a:r>
                        <a:rPr lang="it-IT" dirty="0"/>
                        <a:t>93,3</a:t>
                      </a:r>
                      <a:endParaRPr lang="en-US" dirty="0"/>
                    </a:p>
                  </a:txBody>
                  <a:tcPr/>
                </a:tc>
                <a:tc>
                  <a:txBody>
                    <a:bodyPr/>
                    <a:lstStyle/>
                    <a:p>
                      <a:pPr algn="r"/>
                      <a:r>
                        <a:rPr lang="it-IT" dirty="0"/>
                        <a:t>38,9</a:t>
                      </a:r>
                      <a:endParaRPr lang="en-US" dirty="0"/>
                    </a:p>
                  </a:txBody>
                  <a:tcPr/>
                </a:tc>
                <a:extLst>
                  <a:ext uri="{0D108BD9-81ED-4DB2-BD59-A6C34878D82A}">
                    <a16:rowId xmlns:a16="http://schemas.microsoft.com/office/drawing/2014/main" val="2772682763"/>
                  </a:ext>
                </a:extLst>
              </a:tr>
              <a:tr h="370840">
                <a:tc>
                  <a:txBody>
                    <a:bodyPr/>
                    <a:lstStyle/>
                    <a:p>
                      <a:r>
                        <a:rPr lang="it-IT" dirty="0"/>
                        <a:t>2019</a:t>
                      </a:r>
                      <a:endParaRPr lang="en-US" dirty="0"/>
                    </a:p>
                  </a:txBody>
                  <a:tcPr/>
                </a:tc>
                <a:tc>
                  <a:txBody>
                    <a:bodyPr/>
                    <a:lstStyle/>
                    <a:p>
                      <a:pPr algn="r"/>
                      <a:r>
                        <a:rPr lang="it-IT" dirty="0"/>
                        <a:t>134,7</a:t>
                      </a:r>
                      <a:endParaRPr lang="en-US" dirty="0"/>
                    </a:p>
                  </a:txBody>
                  <a:tcPr/>
                </a:tc>
                <a:tc>
                  <a:txBody>
                    <a:bodyPr/>
                    <a:lstStyle/>
                    <a:p>
                      <a:pPr algn="r"/>
                      <a:r>
                        <a:rPr lang="it-IT" dirty="0"/>
                        <a:t>59,6</a:t>
                      </a:r>
                      <a:endParaRPr lang="en-US" dirty="0"/>
                    </a:p>
                  </a:txBody>
                  <a:tcPr/>
                </a:tc>
                <a:extLst>
                  <a:ext uri="{0D108BD9-81ED-4DB2-BD59-A6C34878D82A}">
                    <a16:rowId xmlns:a16="http://schemas.microsoft.com/office/drawing/2014/main" val="1976055838"/>
                  </a:ext>
                </a:extLst>
              </a:tr>
              <a:tr h="370840">
                <a:tc>
                  <a:txBody>
                    <a:bodyPr/>
                    <a:lstStyle/>
                    <a:p>
                      <a:r>
                        <a:rPr lang="en-US" dirty="0"/>
                        <a:t>2020</a:t>
                      </a:r>
                    </a:p>
                  </a:txBody>
                  <a:tcPr/>
                </a:tc>
                <a:tc>
                  <a:txBody>
                    <a:bodyPr/>
                    <a:lstStyle/>
                    <a:p>
                      <a:pPr algn="r"/>
                      <a:r>
                        <a:rPr lang="en-US" dirty="0"/>
                        <a:t>155,6</a:t>
                      </a:r>
                    </a:p>
                  </a:txBody>
                  <a:tcPr/>
                </a:tc>
                <a:tc>
                  <a:txBody>
                    <a:bodyPr/>
                    <a:lstStyle/>
                    <a:p>
                      <a:pPr algn="r"/>
                      <a:r>
                        <a:rPr lang="en-US" dirty="0"/>
                        <a:t>68,7</a:t>
                      </a:r>
                    </a:p>
                  </a:txBody>
                  <a:tcPr/>
                </a:tc>
                <a:extLst>
                  <a:ext uri="{0D108BD9-81ED-4DB2-BD59-A6C34878D82A}">
                    <a16:rowId xmlns:a16="http://schemas.microsoft.com/office/drawing/2014/main" val="673871358"/>
                  </a:ext>
                </a:extLst>
              </a:tr>
              <a:tr h="370840">
                <a:tc>
                  <a:txBody>
                    <a:bodyPr/>
                    <a:lstStyle/>
                    <a:p>
                      <a:r>
                        <a:rPr lang="it-IT" dirty="0"/>
                        <a:t>2025</a:t>
                      </a:r>
                      <a:endParaRPr lang="en-US" dirty="0"/>
                    </a:p>
                  </a:txBody>
                  <a:tcPr/>
                </a:tc>
                <a:tc>
                  <a:txBody>
                    <a:bodyPr/>
                    <a:lstStyle/>
                    <a:p>
                      <a:pPr algn="r"/>
                      <a:r>
                        <a:rPr lang="it-IT" dirty="0"/>
                        <a:t>137,4</a:t>
                      </a:r>
                      <a:endParaRPr lang="en-US" dirty="0">
                        <a:solidFill>
                          <a:srgbClr val="FF0000"/>
                        </a:solidFill>
                      </a:endParaRPr>
                    </a:p>
                  </a:txBody>
                  <a:tcPr/>
                </a:tc>
                <a:tc>
                  <a:txBody>
                    <a:bodyPr/>
                    <a:lstStyle/>
                    <a:p>
                      <a:pPr algn="r"/>
                      <a:r>
                        <a:rPr lang="en-US" dirty="0">
                          <a:solidFill>
                            <a:schemeClr val="tx1"/>
                          </a:solidFill>
                        </a:rPr>
                        <a:t>69,3</a:t>
                      </a:r>
                    </a:p>
                  </a:txBody>
                  <a:tcPr/>
                </a:tc>
                <a:extLst>
                  <a:ext uri="{0D108BD9-81ED-4DB2-BD59-A6C34878D82A}">
                    <a16:rowId xmlns:a16="http://schemas.microsoft.com/office/drawing/2014/main" val="3063874416"/>
                  </a:ext>
                </a:extLst>
              </a:tr>
            </a:tbl>
          </a:graphicData>
        </a:graphic>
      </p:graphicFrame>
      <p:sp>
        <p:nvSpPr>
          <p:cNvPr id="2" name="CasellaDiTesto 1">
            <a:extLst>
              <a:ext uri="{FF2B5EF4-FFF2-40B4-BE49-F238E27FC236}">
                <a16:creationId xmlns:a16="http://schemas.microsoft.com/office/drawing/2014/main" id="{A38A8914-61B3-4CBD-893D-1E0656ACACB5}"/>
              </a:ext>
            </a:extLst>
          </p:cNvPr>
          <p:cNvSpPr txBox="1"/>
          <p:nvPr/>
        </p:nvSpPr>
        <p:spPr>
          <a:xfrm>
            <a:off x="8043363" y="4274710"/>
            <a:ext cx="3614928" cy="923330"/>
          </a:xfrm>
          <a:prstGeom prst="rect">
            <a:avLst/>
          </a:prstGeom>
          <a:noFill/>
        </p:spPr>
        <p:txBody>
          <a:bodyPr wrap="square" rtlCol="0">
            <a:spAutoFit/>
          </a:bodyPr>
          <a:lstStyle/>
          <a:p>
            <a:r>
              <a:rPr lang="it-IT" u="sng" dirty="0"/>
              <a:t>2025</a:t>
            </a:r>
            <a:r>
              <a:rPr lang="it-IT" dirty="0"/>
              <a:t>	</a:t>
            </a:r>
          </a:p>
          <a:p>
            <a:r>
              <a:rPr lang="it-IT" dirty="0"/>
              <a:t>Debito medio/Pil Area Euro: </a:t>
            </a:r>
            <a:r>
              <a:rPr lang="it-IT" dirty="0">
                <a:solidFill>
                  <a:srgbClr val="FF0000"/>
                </a:solidFill>
              </a:rPr>
              <a:t>89,2%</a:t>
            </a:r>
          </a:p>
          <a:p>
            <a:r>
              <a:rPr lang="it-IT" dirty="0"/>
              <a:t>UE: </a:t>
            </a:r>
            <a:r>
              <a:rPr lang="it-IT" dirty="0">
                <a:solidFill>
                  <a:srgbClr val="FF0000"/>
                </a:solidFill>
              </a:rPr>
              <a:t>73,4%</a:t>
            </a:r>
          </a:p>
        </p:txBody>
      </p:sp>
      <p:cxnSp>
        <p:nvCxnSpPr>
          <p:cNvPr id="8" name="Connettore 2 7">
            <a:extLst>
              <a:ext uri="{FF2B5EF4-FFF2-40B4-BE49-F238E27FC236}">
                <a16:creationId xmlns:a16="http://schemas.microsoft.com/office/drawing/2014/main" id="{DB274D72-D04B-4321-92F2-BED3155555E1}"/>
              </a:ext>
            </a:extLst>
          </p:cNvPr>
          <p:cNvCxnSpPr/>
          <p:nvPr/>
        </p:nvCxnSpPr>
        <p:spPr>
          <a:xfrm flipH="1" flipV="1">
            <a:off x="2243328" y="938784"/>
            <a:ext cx="3035808" cy="5974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CasellaDiTesto 8">
            <a:extLst>
              <a:ext uri="{FF2B5EF4-FFF2-40B4-BE49-F238E27FC236}">
                <a16:creationId xmlns:a16="http://schemas.microsoft.com/office/drawing/2014/main" id="{C87CCE7D-2B51-4DAA-B1A1-68B5D8FBEED1}"/>
              </a:ext>
            </a:extLst>
          </p:cNvPr>
          <p:cNvSpPr txBox="1"/>
          <p:nvPr/>
        </p:nvSpPr>
        <p:spPr>
          <a:xfrm>
            <a:off x="1296415" y="755904"/>
            <a:ext cx="1284351" cy="12003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it-IT" b="1" dirty="0" err="1"/>
              <a:t>Scholz</a:t>
            </a:r>
            <a:r>
              <a:rPr lang="it-IT" b="1" dirty="0"/>
              <a:t> (SPD)</a:t>
            </a:r>
          </a:p>
          <a:p>
            <a:r>
              <a:rPr lang="it-IT" b="1" dirty="0"/>
              <a:t>2025 Merz (CDU)</a:t>
            </a:r>
          </a:p>
        </p:txBody>
      </p:sp>
      <p:cxnSp>
        <p:nvCxnSpPr>
          <p:cNvPr id="11" name="Connettore 2 10">
            <a:extLst>
              <a:ext uri="{FF2B5EF4-FFF2-40B4-BE49-F238E27FC236}">
                <a16:creationId xmlns:a16="http://schemas.microsoft.com/office/drawing/2014/main" id="{3D29C8D6-1EC8-4FBB-A3A6-80A231EA2902}"/>
              </a:ext>
            </a:extLst>
          </p:cNvPr>
          <p:cNvCxnSpPr/>
          <p:nvPr/>
        </p:nvCxnSpPr>
        <p:spPr>
          <a:xfrm flipV="1">
            <a:off x="6969760" y="540512"/>
            <a:ext cx="1640840" cy="8575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CasellaDiTesto 11">
            <a:extLst>
              <a:ext uri="{FF2B5EF4-FFF2-40B4-BE49-F238E27FC236}">
                <a16:creationId xmlns:a16="http://schemas.microsoft.com/office/drawing/2014/main" id="{16086845-DB34-4137-B4EA-A43AB3F1388C}"/>
              </a:ext>
            </a:extLst>
          </p:cNvPr>
          <p:cNvSpPr txBox="1"/>
          <p:nvPr/>
        </p:nvSpPr>
        <p:spPr>
          <a:xfrm>
            <a:off x="8664575" y="230315"/>
            <a:ext cx="873633" cy="646331"/>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it-IT" b="1" dirty="0"/>
              <a:t>Draghi</a:t>
            </a:r>
          </a:p>
          <a:p>
            <a:r>
              <a:rPr lang="it-IT" b="1" dirty="0"/>
              <a:t>Meloni</a:t>
            </a:r>
          </a:p>
        </p:txBody>
      </p:sp>
      <p:graphicFrame>
        <p:nvGraphicFramePr>
          <p:cNvPr id="3" name="Tabella 2">
            <a:extLst>
              <a:ext uri="{FF2B5EF4-FFF2-40B4-BE49-F238E27FC236}">
                <a16:creationId xmlns:a16="http://schemas.microsoft.com/office/drawing/2014/main" id="{096FA7F7-7210-46EF-8952-8BDE1D60D270}"/>
              </a:ext>
            </a:extLst>
          </p:cNvPr>
          <p:cNvGraphicFramePr>
            <a:graphicFrameLocks noGrp="1"/>
          </p:cNvGraphicFramePr>
          <p:nvPr>
            <p:extLst/>
          </p:nvPr>
        </p:nvGraphicFramePr>
        <p:xfrm>
          <a:off x="8038011" y="3612890"/>
          <a:ext cx="3513534" cy="640080"/>
        </p:xfrm>
        <a:graphic>
          <a:graphicData uri="http://schemas.openxmlformats.org/drawingml/2006/table">
            <a:tbl>
              <a:tblPr firstRow="1" bandRow="1">
                <a:tableStyleId>{5C22544A-7EE6-4342-B048-85BDC9FD1C3A}</a:tableStyleId>
              </a:tblPr>
              <a:tblGrid>
                <a:gridCol w="1171178">
                  <a:extLst>
                    <a:ext uri="{9D8B030D-6E8A-4147-A177-3AD203B41FA5}">
                      <a16:colId xmlns:a16="http://schemas.microsoft.com/office/drawing/2014/main" val="2105452016"/>
                    </a:ext>
                  </a:extLst>
                </a:gridCol>
                <a:gridCol w="1171178">
                  <a:extLst>
                    <a:ext uri="{9D8B030D-6E8A-4147-A177-3AD203B41FA5}">
                      <a16:colId xmlns:a16="http://schemas.microsoft.com/office/drawing/2014/main" val="1483334368"/>
                    </a:ext>
                  </a:extLst>
                </a:gridCol>
                <a:gridCol w="1171178">
                  <a:extLst>
                    <a:ext uri="{9D8B030D-6E8A-4147-A177-3AD203B41FA5}">
                      <a16:colId xmlns:a16="http://schemas.microsoft.com/office/drawing/2014/main" val="3982933717"/>
                    </a:ext>
                  </a:extLst>
                </a:gridCol>
              </a:tblGrid>
              <a:tr h="370840">
                <a:tc>
                  <a:txBody>
                    <a:bodyPr/>
                    <a:lstStyle/>
                    <a:p>
                      <a:r>
                        <a:rPr lang="el-GR" dirty="0">
                          <a:latin typeface="Arial" panose="020B0604020202020204" pitchFamily="34" charset="0"/>
                          <a:cs typeface="Arial" panose="020B0604020202020204" pitchFamily="34" charset="0"/>
                        </a:rPr>
                        <a:t>Δ</a:t>
                      </a:r>
                      <a:r>
                        <a:rPr lang="it-IT" dirty="0">
                          <a:latin typeface="Arial" panose="020B0604020202020204" pitchFamily="34" charset="0"/>
                          <a:cs typeface="Arial" panose="020B0604020202020204" pitchFamily="34" charset="0"/>
                        </a:rPr>
                        <a:t>1989-2025</a:t>
                      </a:r>
                      <a:endParaRPr lang="en-US" dirty="0"/>
                    </a:p>
                  </a:txBody>
                  <a:tcPr/>
                </a:tc>
                <a:tc>
                  <a:txBody>
                    <a:bodyPr/>
                    <a:lstStyle/>
                    <a:p>
                      <a:pPr algn="r"/>
                      <a:r>
                        <a:rPr lang="it-IT" dirty="0">
                          <a:solidFill>
                            <a:srgbClr val="FF0000"/>
                          </a:solidFill>
                          <a:highlight>
                            <a:srgbClr val="FFFF00"/>
                          </a:highlight>
                        </a:rPr>
                        <a:t>+44,1</a:t>
                      </a:r>
                      <a:endParaRPr lang="en-US" dirty="0">
                        <a:solidFill>
                          <a:srgbClr val="FF0000"/>
                        </a:solidFill>
                        <a:highlight>
                          <a:srgbClr val="FFFF00"/>
                        </a:highlight>
                      </a:endParaRPr>
                    </a:p>
                  </a:txBody>
                  <a:tcPr/>
                </a:tc>
                <a:tc>
                  <a:txBody>
                    <a:bodyPr/>
                    <a:lstStyle/>
                    <a:p>
                      <a:pPr algn="r"/>
                      <a:r>
                        <a:rPr lang="it-IT" dirty="0">
                          <a:solidFill>
                            <a:srgbClr val="FF0000"/>
                          </a:solidFill>
                          <a:highlight>
                            <a:srgbClr val="FFFF00"/>
                          </a:highlight>
                        </a:rPr>
                        <a:t>+30,4</a:t>
                      </a:r>
                      <a:endParaRPr lang="en-US" dirty="0">
                        <a:solidFill>
                          <a:srgbClr val="FF0000"/>
                        </a:solidFill>
                        <a:highlight>
                          <a:srgbClr val="FFFF00"/>
                        </a:highlight>
                      </a:endParaRPr>
                    </a:p>
                  </a:txBody>
                  <a:tcPr/>
                </a:tc>
                <a:extLst>
                  <a:ext uri="{0D108BD9-81ED-4DB2-BD59-A6C34878D82A}">
                    <a16:rowId xmlns:a16="http://schemas.microsoft.com/office/drawing/2014/main" val="273311710"/>
                  </a:ext>
                </a:extLst>
              </a:tr>
            </a:tbl>
          </a:graphicData>
        </a:graphic>
      </p:graphicFrame>
      <p:sp>
        <p:nvSpPr>
          <p:cNvPr id="13" name="Rettangolo 12">
            <a:extLst>
              <a:ext uri="{FF2B5EF4-FFF2-40B4-BE49-F238E27FC236}">
                <a16:creationId xmlns:a16="http://schemas.microsoft.com/office/drawing/2014/main" id="{5E784531-ACB6-483B-9C21-A77D7C151C11}"/>
              </a:ext>
            </a:extLst>
          </p:cNvPr>
          <p:cNvSpPr/>
          <p:nvPr/>
        </p:nvSpPr>
        <p:spPr>
          <a:xfrm>
            <a:off x="8257808" y="5467090"/>
            <a:ext cx="3186037" cy="523220"/>
          </a:xfrm>
          <a:prstGeom prst="rect">
            <a:avLst/>
          </a:prstGeom>
        </p:spPr>
        <p:txBody>
          <a:bodyPr wrap="square">
            <a:spAutoFit/>
          </a:bodyPr>
          <a:lstStyle/>
          <a:p>
            <a:r>
              <a:rPr lang="it-IT" sz="1400" dirty="0">
                <a:hlinkClick r:id="rId3"/>
              </a:rPr>
              <a:t>https://www.upbilancio.it/focus-tematico-n-2-26-febbraio-2026/</a:t>
            </a:r>
            <a:r>
              <a:rPr lang="it-IT" sz="1400" dirty="0"/>
              <a:t> </a:t>
            </a:r>
          </a:p>
        </p:txBody>
      </p:sp>
    </p:spTree>
    <p:extLst>
      <p:ext uri="{BB962C8B-B14F-4D97-AF65-F5344CB8AC3E}">
        <p14:creationId xmlns:p14="http://schemas.microsoft.com/office/powerpoint/2010/main" val="3380310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1) Il modello economico e i suoi limiti</a:t>
            </a:r>
            <a:endParaRPr lang="en-US" dirty="0"/>
          </a:p>
        </p:txBody>
      </p:sp>
      <p:sp>
        <p:nvSpPr>
          <p:cNvPr id="3" name="Segnaposto contenuto 2"/>
          <p:cNvSpPr>
            <a:spLocks noGrp="1"/>
          </p:cNvSpPr>
          <p:nvPr>
            <p:ph idx="1"/>
          </p:nvPr>
        </p:nvSpPr>
        <p:spPr/>
        <p:txBody>
          <a:bodyPr>
            <a:normAutofit fontScale="77500" lnSpcReduction="20000"/>
          </a:bodyPr>
          <a:lstStyle/>
          <a:p>
            <a:r>
              <a:rPr lang="it-IT" dirty="0"/>
              <a:t>L’analisi macroeconomica viene effettuata tipicamente impiegando modelli stilizzati della realtà, stimandoli poi con le tecniche econometriche più opportune. Una rappresentazione molto generale potrebbe essere questa:</a:t>
            </a:r>
          </a:p>
          <a:p>
            <a:r>
              <a:rPr lang="it-IT" dirty="0" err="1"/>
              <a:t>Y</a:t>
            </a:r>
            <a:r>
              <a:rPr lang="it-IT" baseline="-25000" dirty="0" err="1"/>
              <a:t>t</a:t>
            </a:r>
            <a:r>
              <a:rPr lang="it-IT" dirty="0"/>
              <a:t>=H(</a:t>
            </a:r>
            <a:r>
              <a:rPr lang="it-IT" dirty="0" err="1"/>
              <a:t>X</a:t>
            </a:r>
            <a:r>
              <a:rPr lang="it-IT" baseline="-25000" dirty="0" err="1"/>
              <a:t>t</a:t>
            </a:r>
            <a:r>
              <a:rPr lang="it-IT" dirty="0"/>
              <a:t>, Y</a:t>
            </a:r>
            <a:r>
              <a:rPr lang="it-IT" baseline="-25000" dirty="0"/>
              <a:t>t-1</a:t>
            </a:r>
            <a:r>
              <a:rPr lang="it-IT" dirty="0"/>
              <a:t>, Y</a:t>
            </a:r>
            <a:r>
              <a:rPr lang="it-IT" baseline="-25000" dirty="0"/>
              <a:t>t-2</a:t>
            </a:r>
            <a:r>
              <a:rPr lang="it-IT" dirty="0"/>
              <a:t>,…, </a:t>
            </a:r>
            <a:r>
              <a:rPr lang="it-IT" dirty="0">
                <a:sym typeface="Symbol" panose="05050102010706020507" pitchFamily="18" charset="2"/>
              </a:rPr>
              <a:t>, </a:t>
            </a:r>
            <a:r>
              <a:rPr lang="it-IT" baseline="-25000" dirty="0">
                <a:sym typeface="Symbol" panose="05050102010706020507" pitchFamily="18" charset="2"/>
              </a:rPr>
              <a:t>t</a:t>
            </a:r>
            <a:r>
              <a:rPr lang="it-IT" dirty="0">
                <a:sym typeface="Symbol" panose="05050102010706020507" pitchFamily="18" charset="2"/>
              </a:rPr>
              <a:t>)</a:t>
            </a:r>
          </a:p>
          <a:p>
            <a:r>
              <a:rPr lang="it-IT" dirty="0">
                <a:sym typeface="Symbol" panose="05050102010706020507" pitchFamily="18" charset="2"/>
              </a:rPr>
              <a:t>Indichiamo con </a:t>
            </a:r>
            <a:r>
              <a:rPr lang="it-IT" dirty="0">
                <a:solidFill>
                  <a:srgbClr val="FF0000"/>
                </a:solidFill>
                <a:sym typeface="Symbol" panose="05050102010706020507" pitchFamily="18" charset="2"/>
              </a:rPr>
              <a:t>X</a:t>
            </a:r>
            <a:r>
              <a:rPr lang="it-IT" dirty="0">
                <a:sym typeface="Symbol" panose="05050102010706020507" pitchFamily="18" charset="2"/>
              </a:rPr>
              <a:t> le variabili esogene direttamente controllate dal governo (Spesa pubblica, tassazione, tassi d’interesse…) e con </a:t>
            </a:r>
            <a:r>
              <a:rPr lang="it-IT" dirty="0">
                <a:solidFill>
                  <a:srgbClr val="FF0000"/>
                </a:solidFill>
                <a:sym typeface="Symbol" panose="05050102010706020507" pitchFamily="18" charset="2"/>
              </a:rPr>
              <a:t>Y</a:t>
            </a:r>
            <a:r>
              <a:rPr lang="it-IT" dirty="0">
                <a:sym typeface="Symbol" panose="05050102010706020507" pitchFamily="18" charset="2"/>
              </a:rPr>
              <a:t> le variabili endogene (consumo, investimento, risparmio, produzione…) che derivano dal comportamento degli agenti privati (imprese, famiglie, consumatori…) che possono essere osservate in diversi periodi di tempo (dati mensili, trimestrali, annuali) precedenti a quello dell’azione del decisore pubblico (t-1; t-2…).</a:t>
            </a:r>
          </a:p>
          <a:p>
            <a:r>
              <a:rPr lang="it-IT" dirty="0">
                <a:sym typeface="Symbol" panose="05050102010706020507" pitchFamily="18" charset="2"/>
              </a:rPr>
              <a:t> Con</a:t>
            </a:r>
            <a:r>
              <a:rPr lang="it-IT" dirty="0">
                <a:solidFill>
                  <a:srgbClr val="FF0000"/>
                </a:solidFill>
                <a:sym typeface="Symbol" panose="05050102010706020507" pitchFamily="18" charset="2"/>
              </a:rPr>
              <a:t> </a:t>
            </a:r>
            <a:r>
              <a:rPr lang="it-IT" dirty="0">
                <a:sym typeface="Symbol" panose="05050102010706020507" pitchFamily="18" charset="2"/>
              </a:rPr>
              <a:t> possiamo avere a disposizione i comportamenti (preferenze) degli attori privati, mentre </a:t>
            </a:r>
            <a:r>
              <a:rPr lang="it-IT" dirty="0">
                <a:solidFill>
                  <a:srgbClr val="FF0000"/>
                </a:solidFill>
                <a:sym typeface="Symbol" panose="05050102010706020507" pitchFamily="18" charset="2"/>
              </a:rPr>
              <a:t></a:t>
            </a:r>
            <a:r>
              <a:rPr lang="it-IT" dirty="0">
                <a:sym typeface="Symbol" panose="05050102010706020507" pitchFamily="18" charset="2"/>
              </a:rPr>
              <a:t> raggruppa tutti gli shock casuali non noti ai governi. </a:t>
            </a:r>
            <a:r>
              <a:rPr lang="it-IT" dirty="0">
                <a:solidFill>
                  <a:srgbClr val="FF0000"/>
                </a:solidFill>
                <a:sym typeface="Symbol" panose="05050102010706020507" pitchFamily="18" charset="2"/>
              </a:rPr>
              <a:t>H</a:t>
            </a:r>
            <a:r>
              <a:rPr lang="it-IT" dirty="0">
                <a:sym typeface="Symbol" panose="05050102010706020507" pitchFamily="18" charset="2"/>
              </a:rPr>
              <a:t> rappresenta </a:t>
            </a:r>
            <a:r>
              <a:rPr lang="it-IT" u="sng" dirty="0">
                <a:sym typeface="Symbol" panose="05050102010706020507" pitchFamily="18" charset="2"/>
              </a:rPr>
              <a:t>infine le relazioni che legano tutte le variabili considerate</a:t>
            </a:r>
            <a:r>
              <a:rPr lang="it-IT" dirty="0">
                <a:sym typeface="Symbol" panose="05050102010706020507" pitchFamily="18" charset="2"/>
              </a:rPr>
              <a:t>.</a:t>
            </a:r>
          </a:p>
          <a:p>
            <a:r>
              <a:rPr lang="it-IT" dirty="0">
                <a:solidFill>
                  <a:srgbClr val="FF0000"/>
                </a:solidFill>
                <a:sym typeface="Symbol" panose="05050102010706020507" pitchFamily="18" charset="2"/>
              </a:rPr>
              <a:t>L’incertezza in questo modello è concentrata su , ma anche sulla struttura H delle relazioni</a:t>
            </a:r>
            <a:endParaRPr lang="en-US" dirty="0">
              <a:solidFill>
                <a:srgbClr val="FF0000"/>
              </a:solidFill>
            </a:endParaRPr>
          </a:p>
        </p:txBody>
      </p:sp>
      <p:sp>
        <p:nvSpPr>
          <p:cNvPr id="4" name="Segnaposto numero diapositiva 3"/>
          <p:cNvSpPr>
            <a:spLocks noGrp="1"/>
          </p:cNvSpPr>
          <p:nvPr>
            <p:ph type="sldNum" sz="quarter" idx="12"/>
          </p:nvPr>
        </p:nvSpPr>
        <p:spPr/>
        <p:txBody>
          <a:bodyPr/>
          <a:lstStyle/>
          <a:p>
            <a:fld id="{E171CCC5-BE13-4F65-A118-9FF21E55254F}" type="slidenum">
              <a:rPr lang="en-US" smtClean="0"/>
              <a:t>8</a:t>
            </a:fld>
            <a:endParaRPr lang="en-US"/>
          </a:p>
        </p:txBody>
      </p:sp>
    </p:spTree>
    <p:extLst>
      <p:ext uri="{BB962C8B-B14F-4D97-AF65-F5344CB8AC3E}">
        <p14:creationId xmlns:p14="http://schemas.microsoft.com/office/powerpoint/2010/main" val="1356088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olo 7"/>
          <p:cNvSpPr>
            <a:spLocks noGrp="1"/>
          </p:cNvSpPr>
          <p:nvPr>
            <p:ph type="title"/>
          </p:nvPr>
        </p:nvSpPr>
        <p:spPr/>
        <p:txBody>
          <a:bodyPr/>
          <a:lstStyle/>
          <a:p>
            <a:r>
              <a:rPr lang="it-IT" dirty="0"/>
              <a:t>Il ruolo dell’incertezza nella PE</a:t>
            </a:r>
            <a:endParaRPr lang="en-US" dirty="0"/>
          </a:p>
        </p:txBody>
      </p:sp>
      <p:sp>
        <p:nvSpPr>
          <p:cNvPr id="9" name="Segnaposto contenuto 8"/>
          <p:cNvSpPr>
            <a:spLocks noGrp="1"/>
          </p:cNvSpPr>
          <p:nvPr>
            <p:ph idx="1"/>
          </p:nvPr>
        </p:nvSpPr>
        <p:spPr/>
        <p:txBody>
          <a:bodyPr>
            <a:normAutofit fontScale="92500" lnSpcReduction="20000"/>
          </a:bodyPr>
          <a:lstStyle/>
          <a:p>
            <a:r>
              <a:rPr lang="it-IT" b="1" dirty="0"/>
              <a:t>Incertezza sul modello</a:t>
            </a:r>
            <a:r>
              <a:rPr lang="it-IT" dirty="0"/>
              <a:t>: gli econometrici possono non conoscere alcuni aspetti (legame tassi d’interesse – consumo, livelli di reddito e risparmio, ciclo economico e ruolo delle banche…) che derivano dal comportamento degli agenti privati e che influiscono sulle relazioni (</a:t>
            </a:r>
            <a:r>
              <a:rPr lang="it-IT" b="1" dirty="0"/>
              <a:t>H</a:t>
            </a:r>
            <a:r>
              <a:rPr lang="it-IT" dirty="0"/>
              <a:t>) e riescono difficilmente a prevedere gli shock  (</a:t>
            </a:r>
            <a:r>
              <a:rPr lang="el-GR" b="1" dirty="0"/>
              <a:t>ε</a:t>
            </a:r>
            <a:r>
              <a:rPr lang="it-IT" dirty="0"/>
              <a:t>), anche se si possono simulare</a:t>
            </a:r>
          </a:p>
          <a:p>
            <a:r>
              <a:rPr lang="it-IT" b="1" dirty="0"/>
              <a:t>Incertezza sui parametri</a:t>
            </a:r>
            <a:r>
              <a:rPr lang="it-IT" dirty="0"/>
              <a:t>: anche se le relazioni H sono ben definite, solitamente il decisore pubblico non conosce esattamente il </a:t>
            </a:r>
            <a:r>
              <a:rPr lang="it-IT" dirty="0">
                <a:solidFill>
                  <a:srgbClr val="FF0000"/>
                </a:solidFill>
              </a:rPr>
              <a:t>valore di </a:t>
            </a:r>
            <a:r>
              <a:rPr lang="it-IT" dirty="0">
                <a:solidFill>
                  <a:srgbClr val="FF0000"/>
                </a:solidFill>
                <a:sym typeface="Symbol" panose="05050102010706020507" pitchFamily="18" charset="2"/>
              </a:rPr>
              <a:t> </a:t>
            </a:r>
            <a:r>
              <a:rPr lang="it-IT" dirty="0">
                <a:sym typeface="Symbol" panose="05050102010706020507" pitchFamily="18" charset="2"/>
              </a:rPr>
              <a:t>come espressione dei reali comportamenti degli agenti, ma solo stimato dagli econometrici a partire </a:t>
            </a:r>
            <a:r>
              <a:rPr lang="it-IT" u="sng" dirty="0">
                <a:sym typeface="Symbol" panose="05050102010706020507" pitchFamily="18" charset="2"/>
              </a:rPr>
              <a:t>dalle osservazioni passate</a:t>
            </a:r>
            <a:r>
              <a:rPr lang="it-IT" dirty="0">
                <a:sym typeface="Symbol" panose="05050102010706020507" pitchFamily="18" charset="2"/>
              </a:rPr>
              <a:t>. La scelta di aumentare o ridurre la spesa ha effetti moltiplicativi sul PIL (sappiamo che per la teoria keynesiana il moltiplicatore della spesa è uguale o superiore ad uno), tuttavia può accadere che esso diventi molto </a:t>
            </a:r>
            <a:r>
              <a:rPr lang="it-IT" b="1" dirty="0">
                <a:sym typeface="Symbol" panose="05050102010706020507" pitchFamily="18" charset="2"/>
              </a:rPr>
              <a:t>piccolo</a:t>
            </a:r>
            <a:r>
              <a:rPr lang="it-IT" dirty="0">
                <a:sym typeface="Symbol" panose="05050102010706020507" pitchFamily="18" charset="2"/>
              </a:rPr>
              <a:t> o che non aumenti quanto sperato </a:t>
            </a:r>
            <a:r>
              <a:rPr lang="it-IT" u="sng" dirty="0">
                <a:sym typeface="Symbol" panose="05050102010706020507" pitchFamily="18" charset="2"/>
              </a:rPr>
              <a:t>nelle fasi espansive</a:t>
            </a:r>
            <a:r>
              <a:rPr lang="it-IT" dirty="0">
                <a:sym typeface="Symbol" panose="05050102010706020507" pitchFamily="18" charset="2"/>
              </a:rPr>
              <a:t>, mentre sia </a:t>
            </a:r>
            <a:r>
              <a:rPr lang="it-IT" b="1" dirty="0">
                <a:sym typeface="Symbol" panose="05050102010706020507" pitchFamily="18" charset="2"/>
              </a:rPr>
              <a:t>molto reattivo </a:t>
            </a:r>
            <a:r>
              <a:rPr lang="it-IT" dirty="0">
                <a:sym typeface="Symbol" panose="05050102010706020507" pitchFamily="18" charset="2"/>
              </a:rPr>
              <a:t>in quelle </a:t>
            </a:r>
            <a:r>
              <a:rPr lang="it-IT" u="sng" dirty="0">
                <a:sym typeface="Symbol" panose="05050102010706020507" pitchFamily="18" charset="2"/>
              </a:rPr>
              <a:t>recessive</a:t>
            </a:r>
            <a:r>
              <a:rPr lang="it-IT" dirty="0">
                <a:sym typeface="Symbol" panose="05050102010706020507" pitchFamily="18" charset="2"/>
              </a:rPr>
              <a:t> (conferma dalla crisi 2008-12, vedi FMI)</a:t>
            </a:r>
          </a:p>
          <a:p>
            <a:endParaRPr lang="en-US" dirty="0"/>
          </a:p>
        </p:txBody>
      </p:sp>
      <p:sp>
        <p:nvSpPr>
          <p:cNvPr id="10" name="Segnaposto numero diapositiva 9"/>
          <p:cNvSpPr>
            <a:spLocks noGrp="1"/>
          </p:cNvSpPr>
          <p:nvPr>
            <p:ph type="sldNum" sz="quarter" idx="12"/>
          </p:nvPr>
        </p:nvSpPr>
        <p:spPr/>
        <p:txBody>
          <a:bodyPr/>
          <a:lstStyle/>
          <a:p>
            <a:fld id="{E171CCC5-BE13-4F65-A118-9FF21E55254F}" type="slidenum">
              <a:rPr lang="en-US" smtClean="0"/>
              <a:t>9</a:t>
            </a:fld>
            <a:endParaRPr lang="en-US"/>
          </a:p>
        </p:txBody>
      </p:sp>
      <p:sp>
        <p:nvSpPr>
          <p:cNvPr id="2" name="Rettangolo 1">
            <a:extLst>
              <a:ext uri="{FF2B5EF4-FFF2-40B4-BE49-F238E27FC236}">
                <a16:creationId xmlns:a16="http://schemas.microsoft.com/office/drawing/2014/main" id="{BA0973A7-A675-4B4D-9021-EF74099B5535}"/>
              </a:ext>
            </a:extLst>
          </p:cNvPr>
          <p:cNvSpPr/>
          <p:nvPr/>
        </p:nvSpPr>
        <p:spPr>
          <a:xfrm>
            <a:off x="1090749" y="5846544"/>
            <a:ext cx="10010502" cy="646331"/>
          </a:xfrm>
          <a:prstGeom prst="rect">
            <a:avLst/>
          </a:prstGeom>
        </p:spPr>
        <p:txBody>
          <a:bodyPr wrap="square">
            <a:spAutoFit/>
          </a:bodyPr>
          <a:lstStyle/>
          <a:p>
            <a:r>
              <a:rPr lang="en-GB" dirty="0">
                <a:solidFill>
                  <a:srgbClr val="FF0000"/>
                </a:solidFill>
                <a:latin typeface="-apple-system"/>
              </a:rPr>
              <a:t>Blanchard, O. J., &amp; Leigh, D. (2014). Learning about fiscal multipliers from growth forecast errors. </a:t>
            </a:r>
            <a:r>
              <a:rPr lang="en-GB" i="1" dirty="0">
                <a:solidFill>
                  <a:srgbClr val="FF0000"/>
                </a:solidFill>
                <a:latin typeface="-apple-system"/>
              </a:rPr>
              <a:t>IMF Economic Review</a:t>
            </a:r>
            <a:r>
              <a:rPr lang="en-GB" dirty="0">
                <a:solidFill>
                  <a:srgbClr val="FF0000"/>
                </a:solidFill>
                <a:latin typeface="-apple-system"/>
              </a:rPr>
              <a:t>, </a:t>
            </a:r>
            <a:r>
              <a:rPr lang="en-GB" i="1" dirty="0">
                <a:solidFill>
                  <a:srgbClr val="FF0000"/>
                </a:solidFill>
                <a:latin typeface="-apple-system"/>
              </a:rPr>
              <a:t>62</a:t>
            </a:r>
            <a:r>
              <a:rPr lang="en-GB" dirty="0">
                <a:solidFill>
                  <a:srgbClr val="FF0000"/>
                </a:solidFill>
                <a:latin typeface="-apple-system"/>
              </a:rPr>
              <a:t>(2), 179-212.</a:t>
            </a:r>
            <a:endParaRPr lang="en-GB" dirty="0">
              <a:solidFill>
                <a:srgbClr val="FF0000"/>
              </a:solidFill>
            </a:endParaRPr>
          </a:p>
        </p:txBody>
      </p:sp>
    </p:spTree>
    <p:extLst>
      <p:ext uri="{BB962C8B-B14F-4D97-AF65-F5344CB8AC3E}">
        <p14:creationId xmlns:p14="http://schemas.microsoft.com/office/powerpoint/2010/main" val="1126498872"/>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127</TotalTime>
  <Words>3069</Words>
  <Application>Microsoft Office PowerPoint</Application>
  <PresentationFormat>Widescreen</PresentationFormat>
  <Paragraphs>153</Paragraphs>
  <Slides>22</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22</vt:i4>
      </vt:variant>
    </vt:vector>
  </HeadingPairs>
  <TitlesOfParts>
    <vt:vector size="28" baseType="lpstr">
      <vt:lpstr>-apple-system</vt:lpstr>
      <vt:lpstr>Arial</vt:lpstr>
      <vt:lpstr>Calibri</vt:lpstr>
      <vt:lpstr>Calibri Light</vt:lpstr>
      <vt:lpstr>Symbol</vt:lpstr>
      <vt:lpstr>Tema di Office</vt:lpstr>
      <vt:lpstr>La Politica Economica in un mondo imperfetto e interdipendente</vt:lpstr>
      <vt:lpstr>La Politica Economica Internazionale</vt:lpstr>
      <vt:lpstr>Le imperfezioni dei mercati</vt:lpstr>
      <vt:lpstr>Un mondo imperfetto: I limiti della PE tradizionale</vt:lpstr>
      <vt:lpstr>5) I decisori di PE non difendono sempre il bene comune…</vt:lpstr>
      <vt:lpstr>Bene comune (continua)</vt:lpstr>
      <vt:lpstr>Presentazione standard di PowerPoint</vt:lpstr>
      <vt:lpstr>1) Il modello economico e i suoi limiti</vt:lpstr>
      <vt:lpstr>Il ruolo dell’incertezza nella PE</vt:lpstr>
      <vt:lpstr>Altro fattore di imperfezione: il rischio</vt:lpstr>
      <vt:lpstr>2) Il comportamento degli agenti economici privati nei confronti del rischio percepito</vt:lpstr>
      <vt:lpstr>Rischi medi e rischi estremi</vt:lpstr>
      <vt:lpstr>Decisioni di PE e irreversibilità</vt:lpstr>
      <vt:lpstr>Conseguenze per la PE</vt:lpstr>
      <vt:lpstr>I limiti dei modelli di PE</vt:lpstr>
      <vt:lpstr>Le aspettative razionali: il dibattito</vt:lpstr>
      <vt:lpstr>Dalle conseguenze della critica di Lucas alla delega delle decisioni ad agenzie indipendenti </vt:lpstr>
      <vt:lpstr>3) Le conseguenze della critica</vt:lpstr>
      <vt:lpstr>Ruolo assicurativo della PE e azzardo morale</vt:lpstr>
      <vt:lpstr>L’incoerenza temporale e le regole</vt:lpstr>
      <vt:lpstr>4) L’informazione asimmetrica</vt:lpstr>
      <vt:lpstr>La teoria dei contratti e la PE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Politica Economica in un mondo imperfetto e interdipendente</dc:title>
  <dc:creator>CHIES LAURA</dc:creator>
  <cp:lastModifiedBy>CHIES LAURA</cp:lastModifiedBy>
  <cp:revision>2</cp:revision>
  <dcterms:created xsi:type="dcterms:W3CDTF">2026-03-10T09:42:31Z</dcterms:created>
  <dcterms:modified xsi:type="dcterms:W3CDTF">2026-03-10T11:50:15Z</dcterms:modified>
</cp:coreProperties>
</file>