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8156C0-1588-4E96-8669-04279EEDCC50}" type="datetimeFigureOut">
              <a:rPr lang="it-IT" smtClean="0"/>
              <a:t>13/03/2026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7FD264-7DA4-430D-A6E3-1C46E12733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6874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7FD264-7DA4-430D-A6E3-1C46E127336C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72376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66824E-0E85-2DEC-5600-9C4F7C8CA6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E36BC93-C31D-73E2-B544-57E618EF98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3551D3D-2233-7B8E-E7FA-433A4EF3C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D962-B8DC-4E69-A3DB-240813A7FB1A}" type="datetimeFigureOut">
              <a:rPr lang="it-IT" smtClean="0"/>
              <a:t>13/03/2026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7FDAE0-C85F-43F7-5186-E32F64320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BE48CE9-8B4D-F746-6DE5-B3FC458D3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DCBE6-162B-4760-842A-9D1DC75995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4658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E98F1D-1A93-471B-63EF-D0AB7ABB4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AE531C1-F2CC-2E6E-E4C5-F09185C8DC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8B7CCE9-4F83-3D6F-FDB7-5F03BA8D0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D962-B8DC-4E69-A3DB-240813A7FB1A}" type="datetimeFigureOut">
              <a:rPr lang="it-IT" smtClean="0"/>
              <a:t>13/03/2026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99FD17D-0AF8-F57F-D21B-BCD250F18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B76699-EE58-F323-8587-4D28C771C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DCBE6-162B-4760-842A-9D1DC75995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6775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961A77A-FAE7-1D07-5B13-1DA81FF76F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2853C32-636B-309F-A41D-DC7AFF800A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3C9244C-C148-FCAB-BCF2-2DB0B0524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D962-B8DC-4E69-A3DB-240813A7FB1A}" type="datetimeFigureOut">
              <a:rPr lang="it-IT" smtClean="0"/>
              <a:t>13/03/2026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633D4C0-0B62-86AA-3971-6CF437B9A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9CBCFB9-FBFB-4D06-18D2-70D7AE93C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DCBE6-162B-4760-842A-9D1DC75995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8751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30C94E-BD87-8CE7-C28C-674B9B17C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71E3D8-1CAC-CE8D-CC3E-8B070B5685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BF8BC1A-4726-6D76-DC0A-37330BE9B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D962-B8DC-4E69-A3DB-240813A7FB1A}" type="datetimeFigureOut">
              <a:rPr lang="it-IT" smtClean="0"/>
              <a:t>13/03/2026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09F881A-B3A0-6FA5-33C3-00D572027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615364B-05CF-4434-EA69-F6B784C34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DCBE6-162B-4760-842A-9D1DC75995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1621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C000FF-D01D-A3A5-5D1C-05A0290A4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B0E3490-0A4E-0287-FF0F-4754E04FE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B36E48A-40E6-0D22-B428-8B10E61E8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D962-B8DC-4E69-A3DB-240813A7FB1A}" type="datetimeFigureOut">
              <a:rPr lang="it-IT" smtClean="0"/>
              <a:t>13/03/2026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21C8F9D-6643-9640-4F12-2D9D2526D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C1A33C6-2677-54B8-2CE7-483CFAE4E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DCBE6-162B-4760-842A-9D1DC75995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8830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D9DA84-E0A6-29AC-3DBE-34510C8BA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F88F184-0FF1-C7CD-5B5A-015BCEB477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F54EA3F-CC75-9B43-4B75-A37703DB7C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ADC1A79-62EC-CDDD-BC37-4F85C2A92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D962-B8DC-4E69-A3DB-240813A7FB1A}" type="datetimeFigureOut">
              <a:rPr lang="it-IT" smtClean="0"/>
              <a:t>13/03/2026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D9BB2A9-96AF-4D1F-ADD0-E64853DBF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97AFBBF-DB7F-CCA6-6C8D-0D4AA8FC2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DCBE6-162B-4760-842A-9D1DC75995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2072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9B2A5E-677E-5B30-00B0-7D823108C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B8BCF08-B99D-082D-DDBC-3B7914DD3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14100DB-29E4-02D9-B18C-A85F5201BE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92DFE30-5C85-BF55-6BB1-EFBAE7C0DD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9FFF6A5-FEA5-F12D-9EEF-F545D3D83E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3345FEA-C16E-177E-7286-6D8F27195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D962-B8DC-4E69-A3DB-240813A7FB1A}" type="datetimeFigureOut">
              <a:rPr lang="it-IT" smtClean="0"/>
              <a:t>13/03/2026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C2730B3-25A1-BA22-5877-21EFAF59E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A4D55C3D-567A-8D62-D5D5-1B448418B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DCBE6-162B-4760-842A-9D1DC75995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111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4AE7E5-E379-2970-47E0-9F88459F2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57C08A9-D2FE-4EC0-8660-5810046CA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D962-B8DC-4E69-A3DB-240813A7FB1A}" type="datetimeFigureOut">
              <a:rPr lang="it-IT" smtClean="0"/>
              <a:t>13/03/2026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6FDBEC9-0DAB-8A4C-7052-C111B54B3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D87FFCA-58DA-5847-4D03-7BB1E7946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DCBE6-162B-4760-842A-9D1DC75995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4676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CC76AC7-5BB2-5128-3B87-661F2DB0C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D962-B8DC-4E69-A3DB-240813A7FB1A}" type="datetimeFigureOut">
              <a:rPr lang="it-IT" smtClean="0"/>
              <a:t>13/03/2026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23BC8D9-CF29-4851-FB5D-219BB7CCD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0BD6A4D-9F73-8AE4-D529-F6E47766A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DCBE6-162B-4760-842A-9D1DC75995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8035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936772-0166-E16F-4E97-9AEE75729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6F888CD-5EE6-E96D-C20A-8014796667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7F567C8-70D5-5EB3-2783-C5327A239A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9805F82-2EAB-8D65-F1D0-C1BFC0D99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D962-B8DC-4E69-A3DB-240813A7FB1A}" type="datetimeFigureOut">
              <a:rPr lang="it-IT" smtClean="0"/>
              <a:t>13/03/2026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3FDF1C8-441E-0708-7345-D711C9390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B50F8C1-0546-C803-0766-B511BA7C0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DCBE6-162B-4760-842A-9D1DC75995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8960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49E9FF-9F78-981A-F1A1-64CDFD82B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A370150-B0A3-9906-0DB5-C55A296033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6D4EDE4-83F3-BF74-6696-F913730712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3EFCC70-BA2E-CF7E-72A7-98C1DEFD6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D962-B8DC-4E69-A3DB-240813A7FB1A}" type="datetimeFigureOut">
              <a:rPr lang="it-IT" smtClean="0"/>
              <a:t>13/03/2026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52CD899-227B-91CB-06A3-955C3E834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ECFE808-8287-BBC9-DD58-6FE662377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DCBE6-162B-4760-842A-9D1DC75995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4876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0A3B668-A887-D3A3-3DCA-C83F36D94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B924E73-3B2C-0DBF-B5D5-151A98FF0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F206E88-7818-199F-4456-436418B2C5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E0D962-B8DC-4E69-A3DB-240813A7FB1A}" type="datetimeFigureOut">
              <a:rPr lang="it-IT" smtClean="0"/>
              <a:t>13/03/2026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B8D88C8-E0EB-1308-0261-68B119BEA6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A412E83-3FB7-19F8-C292-3905833EDB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1DCBE6-162B-4760-842A-9D1DC759959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2554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66E002-12CF-EB69-5FE1-91A61C9B7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Ciclo di Carnot per un gas ideale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B84574-0AB0-AB37-9A47-94D836330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8425"/>
            <a:ext cx="10515600" cy="5217432"/>
          </a:xfrm>
        </p:spPr>
        <p:txBody>
          <a:bodyPr>
            <a:normAutofit lnSpcReduction="10000"/>
          </a:bodyPr>
          <a:lstStyle/>
          <a:p>
            <a:r>
              <a:rPr lang="it-IT" dirty="0"/>
              <a:t>Si fa un ciclo con </a:t>
            </a:r>
            <a:r>
              <a:rPr lang="it-IT" b="1" dirty="0"/>
              <a:t>1 mole di gas ideale monoatomico</a:t>
            </a:r>
          </a:p>
          <a:p>
            <a:r>
              <a:rPr lang="it-IT" dirty="0"/>
              <a:t>Stato A: T= 298,15 K, p= 101325 Pa, V= 0,024465543 m</a:t>
            </a:r>
            <a:r>
              <a:rPr lang="it-IT" baseline="30000" dirty="0"/>
              <a:t>3</a:t>
            </a:r>
          </a:p>
          <a:p>
            <a:r>
              <a:rPr lang="it-IT" b="1" dirty="0"/>
              <a:t>Espansione isoterma raddoppiando  il volume, la pressione si dimezza</a:t>
            </a:r>
          </a:p>
          <a:p>
            <a:r>
              <a:rPr lang="it-IT" dirty="0"/>
              <a:t>Stato B: T= 298,15 K, p= 50662,5 Pa, V=0,048931086 m</a:t>
            </a:r>
            <a:r>
              <a:rPr lang="it-IT" baseline="30000" dirty="0"/>
              <a:t>3</a:t>
            </a:r>
          </a:p>
          <a:p>
            <a:r>
              <a:rPr lang="it-IT" b="1" dirty="0"/>
              <a:t>Espansione adiabatica fino ad una T= 188,15 K</a:t>
            </a:r>
          </a:p>
          <a:p>
            <a:r>
              <a:rPr lang="it-IT" dirty="0"/>
              <a:t>Stato C: T= 188,15 K p= 16027,29162 Pa, V= 0,09760695 m</a:t>
            </a:r>
            <a:r>
              <a:rPr lang="it-IT" baseline="30000" dirty="0"/>
              <a:t>3</a:t>
            </a:r>
          </a:p>
          <a:p>
            <a:r>
              <a:rPr lang="it-IT" b="1" dirty="0"/>
              <a:t>Compressione isoterma a T= 188,15 K</a:t>
            </a:r>
          </a:p>
          <a:p>
            <a:r>
              <a:rPr lang="it-IT" dirty="0"/>
              <a:t>Stato D: T= 188,15 K p= 32054,58325 Pa, V= 0,048803475 m3</a:t>
            </a:r>
          </a:p>
          <a:p>
            <a:r>
              <a:rPr lang="it-IT" dirty="0"/>
              <a:t>Il V</a:t>
            </a:r>
            <a:r>
              <a:rPr lang="it-IT" baseline="-25000" dirty="0"/>
              <a:t>D</a:t>
            </a:r>
            <a:r>
              <a:rPr lang="it-IT" dirty="0"/>
              <a:t> in realtà era stato calcolato in modo che con la successiva  compressione adiabatica si arrivasse allo stato con T</a:t>
            </a:r>
            <a:r>
              <a:rPr lang="it-IT" baseline="-25000" dirty="0"/>
              <a:t>A</a:t>
            </a:r>
            <a:r>
              <a:rPr lang="it-IT" dirty="0"/>
              <a:t> e V</a:t>
            </a:r>
            <a:r>
              <a:rPr lang="it-IT" baseline="-25000" dirty="0"/>
              <a:t>A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01266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A70235AB-43DA-95F9-474C-A2DBAD482F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3356" y="148819"/>
            <a:ext cx="8265288" cy="6059619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347BAB33-1828-9989-A0A4-95CA1C346E36}"/>
              </a:ext>
            </a:extLst>
          </p:cNvPr>
          <p:cNvSpPr txBox="1"/>
          <p:nvPr/>
        </p:nvSpPr>
        <p:spPr>
          <a:xfrm>
            <a:off x="3614057" y="1915886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7B5AB2A2-E1F0-1597-1976-C86F0AEF4A9F}"/>
              </a:ext>
            </a:extLst>
          </p:cNvPr>
          <p:cNvSpPr txBox="1"/>
          <p:nvPr/>
        </p:nvSpPr>
        <p:spPr>
          <a:xfrm>
            <a:off x="5246914" y="3287487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B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72E1D4BB-F8AD-AC7B-4DD3-494B31954A4B}"/>
              </a:ext>
            </a:extLst>
          </p:cNvPr>
          <p:cNvSpPr txBox="1"/>
          <p:nvPr/>
        </p:nvSpPr>
        <p:spPr>
          <a:xfrm>
            <a:off x="8860969" y="4430483"/>
            <a:ext cx="344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F7BBF43F-1379-C4C8-74D4-80924DEF48DB}"/>
              </a:ext>
            </a:extLst>
          </p:cNvPr>
          <p:cNvSpPr txBox="1"/>
          <p:nvPr/>
        </p:nvSpPr>
        <p:spPr>
          <a:xfrm>
            <a:off x="5303832" y="4473241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551734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F9361D-A97D-193F-736C-072993EFB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Equazioni per la trasformazione adiabatica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5F62CAFE-7C93-6D99-EDF5-93FF7420338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32432"/>
                <a:ext cx="10515600" cy="4620895"/>
              </a:xfrm>
            </p:spPr>
            <p:txBody>
              <a:bodyPr>
                <a:normAutofit fontScale="92500"/>
              </a:bodyPr>
              <a:lstStyle/>
              <a:p>
                <a:r>
                  <a:rPr lang="it-IT" dirty="0"/>
                  <a:t>T</a:t>
                </a:r>
                <a:r>
                  <a:rPr lang="it-IT" baseline="-25000" dirty="0"/>
                  <a:t>1</a:t>
                </a:r>
                <a:r>
                  <a:rPr lang="it-IT" dirty="0"/>
                  <a:t>V</a:t>
                </a:r>
                <a:r>
                  <a:rPr lang="it-IT" baseline="-25000" dirty="0"/>
                  <a:t>1</a:t>
                </a:r>
                <a:r>
                  <a:rPr lang="it-IT" baseline="30000" dirty="0"/>
                  <a:t>K-1</a:t>
                </a:r>
                <a:r>
                  <a:rPr lang="it-IT" dirty="0"/>
                  <a:t>=T</a:t>
                </a:r>
                <a:r>
                  <a:rPr lang="it-IT" baseline="-25000" dirty="0"/>
                  <a:t>2</a:t>
                </a:r>
                <a:r>
                  <a:rPr lang="it-IT" dirty="0"/>
                  <a:t>V</a:t>
                </a:r>
                <a:r>
                  <a:rPr lang="it-IT" baseline="-25000" dirty="0"/>
                  <a:t>2</a:t>
                </a:r>
                <a:r>
                  <a:rPr lang="it-IT" baseline="30000" dirty="0"/>
                  <a:t>K-1</a:t>
                </a:r>
              </a:p>
              <a:p>
                <a:r>
                  <a:rPr lang="it-IT" dirty="0"/>
                  <a:t>p</a:t>
                </a:r>
                <a:r>
                  <a:rPr lang="it-IT" baseline="-25000" dirty="0"/>
                  <a:t>1</a:t>
                </a:r>
                <a:r>
                  <a:rPr lang="it-IT" dirty="0"/>
                  <a:t>V</a:t>
                </a:r>
                <a:r>
                  <a:rPr lang="it-IT" baseline="-25000" dirty="0"/>
                  <a:t>1</a:t>
                </a:r>
                <a:r>
                  <a:rPr lang="it-IT" baseline="30000" dirty="0"/>
                  <a:t>K</a:t>
                </a:r>
                <a:r>
                  <a:rPr lang="it-IT" dirty="0"/>
                  <a:t>=p</a:t>
                </a:r>
                <a:r>
                  <a:rPr lang="it-IT" baseline="-25000" dirty="0"/>
                  <a:t>2</a:t>
                </a:r>
                <a:r>
                  <a:rPr lang="it-IT" dirty="0"/>
                  <a:t>V</a:t>
                </a:r>
                <a:r>
                  <a:rPr lang="it-IT" baseline="-25000" dirty="0"/>
                  <a:t>2</a:t>
                </a:r>
                <a:r>
                  <a:rPr lang="it-IT" baseline="30000" dirty="0"/>
                  <a:t>K</a:t>
                </a:r>
              </a:p>
              <a:p>
                <a:r>
                  <a:rPr lang="it-IT" dirty="0" err="1"/>
                  <a:t>pV</a:t>
                </a:r>
                <a:r>
                  <a:rPr lang="it-IT" baseline="30000" dirty="0" err="1"/>
                  <a:t>K</a:t>
                </a:r>
                <a:r>
                  <a:rPr lang="it-IT" dirty="0"/>
                  <a:t>=cost			</a:t>
                </a:r>
                <a14:m>
                  <m:oMath xmlns:m="http://schemas.openxmlformats.org/officeDocument/2006/math">
                    <m:r>
                      <a:rPr lang="it-IT" sz="35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it-IT" sz="35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sz="35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500" b="0" i="1" smtClean="0">
                            <a:latin typeface="Cambria Math" panose="02040503050406030204" pitchFamily="18" charset="0"/>
                          </a:rPr>
                          <m:t>𝑐𝑜𝑠𝑡</m:t>
                        </m:r>
                      </m:num>
                      <m:den>
                        <m:sSup>
                          <m:sSupPr>
                            <m:ctrlPr>
                              <a:rPr lang="it-IT" sz="35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it-IT" sz="3500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p>
                            <m:r>
                              <a:rPr lang="it-IT" sz="3500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sup>
                        </m:sSup>
                      </m:den>
                    </m:f>
                  </m:oMath>
                </a14:m>
                <a:endParaRPr lang="it-IT" dirty="0"/>
              </a:p>
              <a:p>
                <a:r>
                  <a:rPr lang="it-IT" dirty="0"/>
                  <a:t>Lavoro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it-IT" sz="3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21</m:t>
                        </m:r>
                      </m:sub>
                    </m:sSub>
                  </m:oMath>
                </a14:m>
                <a:r>
                  <a:rPr lang="it-IT" sz="3600" dirty="0"/>
                  <a:t>=-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it-IT" sz="3600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it-IT" sz="36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3600" b="0" i="1" dirty="0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it-IT" sz="36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it-IT" sz="36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3600" b="0" i="1" dirty="0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it-IT" sz="36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p>
                      <m:e>
                        <m:r>
                          <a:rPr lang="it-IT" sz="3600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nary>
                  </m:oMath>
                </a14:m>
                <a:r>
                  <a:rPr lang="it-IT" sz="3600" dirty="0" err="1"/>
                  <a:t>dV</a:t>
                </a:r>
                <a:r>
                  <a:rPr lang="it-IT" sz="3600" dirty="0"/>
                  <a:t>=</a:t>
                </a:r>
                <a14:m>
                  <m:oMath xmlns:m="http://schemas.openxmlformats.org/officeDocument/2006/math">
                    <m:r>
                      <a:rPr lang="it-IT" sz="36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it-IT" sz="3600" b="0" i="1" smtClean="0">
                        <a:latin typeface="Cambria Math" panose="02040503050406030204" pitchFamily="18" charset="0"/>
                      </a:rPr>
                      <m:t>𝑐𝑜𝑠𝑡</m:t>
                    </m:r>
                    <m:nary>
                      <m:naryPr>
                        <m:ctrlPr>
                          <a:rPr lang="it-IT" sz="36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it-IT" sz="3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3600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it-IT" sz="3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it-IT" sz="3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3600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it-IT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p>
                      <m:e>
                        <m:f>
                          <m:fPr>
                            <m:ctrlPr>
                              <a:rPr lang="it-IT" sz="36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it-IT" sz="3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it-IT" sz="3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it-IT" sz="3600" b="0" i="1" smtClean="0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p>
                                <m:r>
                                  <a:rPr lang="it-IT" sz="3600" b="0" i="1" smtClean="0">
                                    <a:latin typeface="Cambria Math" panose="02040503050406030204" pitchFamily="18" charset="0"/>
                                  </a:rPr>
                                  <m:t>𝐾</m:t>
                                </m:r>
                              </m:sup>
                            </m:sSup>
                          </m:den>
                        </m:f>
                      </m:e>
                    </m:nary>
                  </m:oMath>
                </a14:m>
                <a:r>
                  <a:rPr lang="it-IT" sz="3600" dirty="0" err="1"/>
                  <a:t>dV</a:t>
                </a:r>
                <a14:m>
                  <m:oMath xmlns:m="http://schemas.openxmlformats.org/officeDocument/2006/math">
                    <m:r>
                      <a:rPr lang="it-IT" sz="3600" i="1" dirty="0" smtClean="0">
                        <a:latin typeface="Cambria Math" panose="02040503050406030204" pitchFamily="18" charset="0"/>
                      </a:rPr>
                      <m:t>=−</m:t>
                    </m:r>
                    <m:r>
                      <a:rPr lang="it-IT" sz="3600" i="1" dirty="0" smtClean="0">
                        <a:latin typeface="Cambria Math" panose="02040503050406030204" pitchFamily="18" charset="0"/>
                      </a:rPr>
                      <m:t>𝑐𝑜𝑠𝑡</m:t>
                    </m:r>
                    <m:f>
                      <m:fPr>
                        <m:ctrlPr>
                          <a:rPr lang="it-IT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den>
                    </m:f>
                    <m:sSup>
                      <m:sSupPr>
                        <m:ctrlPr>
                          <a:rPr lang="it-IT" sz="3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p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</m:oMath>
                </a14:m>
                <a:r>
                  <a:rPr lang="it-IT" sz="3600" dirty="0"/>
                  <a:t>|</a:t>
                </a:r>
                <a:r>
                  <a:rPr lang="it-IT" sz="3600" baseline="30000" dirty="0"/>
                  <a:t>V2</a:t>
                </a:r>
                <a:r>
                  <a:rPr lang="it-IT" sz="3600" baseline="-25000" dirty="0"/>
                  <a:t>V1</a:t>
                </a:r>
              </a:p>
              <a:p>
                <a:pPr marL="0" indent="0">
                  <a:buNone/>
                </a:pPr>
                <a:r>
                  <a:rPr lang="it-IT" sz="3600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𝑐𝑜𝑠𝑡</m:t>
                        </m:r>
                      </m:num>
                      <m:den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sSubSup>
                      <m:sSubSupPr>
                        <m:ctrlPr>
                          <a:rPr lang="it-IT" sz="36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bSup>
                  </m:oMath>
                </a14:m>
                <a:r>
                  <a:rPr lang="it-IT" sz="3600" dirty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𝑐𝑜𝑠𝑡</m:t>
                        </m:r>
                      </m:num>
                      <m:den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sSubSup>
                      <m:sSubSupPr>
                        <m:ctrlPr>
                          <a:rPr lang="it-IT" sz="36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bSup>
                  </m:oMath>
                </a14:m>
                <a:endParaRPr lang="it-IT" sz="3600" b="0" dirty="0"/>
              </a:p>
              <a:p>
                <a:pPr marL="0" indent="0">
                  <a:buNone/>
                </a:pPr>
                <a:r>
                  <a:rPr lang="it-IT" sz="3600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sz="3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3600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Sup>
                          <m:sSubSupPr>
                            <m:ctrlPr>
                              <a:rPr lang="it-IT" sz="360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it-IT" sz="3600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it-IT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it-IT" sz="3600" b="0" i="1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sup>
                        </m:sSubSup>
                      </m:num>
                      <m:den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sSubSup>
                      <m:sSubSupPr>
                        <m:ctrlPr>
                          <a:rPr lang="it-IT" sz="36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it-IT" sz="36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bSup>
                  </m:oMath>
                </a14:m>
                <a:r>
                  <a:rPr lang="it-IT" sz="3600" dirty="0"/>
                  <a:t>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3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sz="36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3600" b="0" i="1" dirty="0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sz="36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Sup>
                          <m:sSubSupPr>
                            <m:ctrlPr>
                              <a:rPr lang="it-IT" sz="3600" i="1" dirty="0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it-IT" sz="3600" b="0" i="1" dirty="0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it-IT" sz="36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it-IT" sz="3600" b="0" i="1" dirty="0" smtClean="0">
                                <a:latin typeface="Cambria Math" panose="02040503050406030204" pitchFamily="18" charset="0"/>
                              </a:rPr>
                              <m:t>𝐾</m:t>
                            </m:r>
                          </m:sup>
                        </m:sSubSup>
                      </m:num>
                      <m:den>
                        <m:r>
                          <a:rPr lang="it-IT" sz="3600" b="0" i="1" dirty="0" smtClean="0"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it-IT" sz="3600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  <m:sSubSup>
                      <m:sSubSupPr>
                        <m:ctrlPr>
                          <a:rPr lang="it-IT" sz="3600" i="1" dirty="0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it-IT" sz="3600" b="0" i="1" dirty="0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it-IT" sz="36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it-IT" sz="3600" b="0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it-IT" sz="3600" b="0" i="1" dirty="0" smtClean="0"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it-IT" sz="3600" b="0" i="1" dirty="0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bSup>
                  </m:oMath>
                </a14:m>
                <a:r>
                  <a:rPr lang="it-IT" sz="3600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3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sz="36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3600" b="0" i="1" dirty="0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sz="36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it-IT" sz="36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3600" b="0" i="1" dirty="0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it-IT" sz="36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it-IT" sz="3600" b="0" i="1" dirty="0" smtClean="0"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it-IT" sz="3600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r>
                  <a:rPr lang="it-IT" sz="3600" dirty="0"/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sz="3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sz="36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3600" b="0" i="1" dirty="0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b>
                            <m:r>
                              <a:rPr lang="it-IT" sz="36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it-IT" sz="360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3600" b="0" i="1" dirty="0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it-IT" sz="3600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r>
                          <a:rPr lang="it-IT" sz="3600" b="0" i="1" dirty="0" smtClean="0">
                            <a:latin typeface="Cambria Math" panose="02040503050406030204" pitchFamily="18" charset="0"/>
                          </a:rPr>
                          <m:t>𝐾</m:t>
                        </m:r>
                        <m:r>
                          <a:rPr lang="it-IT" sz="3600" b="0" i="1" dirty="0" smtClean="0">
                            <a:latin typeface="Cambria Math" panose="02040503050406030204" pitchFamily="18" charset="0"/>
                          </a:rPr>
                          <m:t>−1</m:t>
                        </m:r>
                      </m:den>
                    </m:f>
                  </m:oMath>
                </a14:m>
                <a:endParaRPr lang="it-IT" sz="3600" dirty="0"/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5F62CAFE-7C93-6D99-EDF5-93FF7420338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32432"/>
                <a:ext cx="10515600" cy="4620895"/>
              </a:xfrm>
              <a:blipFill>
                <a:blip r:embed="rId2"/>
                <a:stretch>
                  <a:fillRect l="-1565" t="-1979" b="-1847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8230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4F1E7A-35A8-C027-30C8-50F9566FE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Lavoro e calore durante il ciclo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8F2F259B-81DC-5061-6FA1-97142DE316F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50720"/>
                <a:ext cx="10515600" cy="4684903"/>
              </a:xfrm>
            </p:spPr>
            <p:txBody>
              <a:bodyPr>
                <a:normAutofit/>
              </a:bodyPr>
              <a:lstStyle/>
              <a:p>
                <a:r>
                  <a:rPr lang="it-IT" dirty="0"/>
                  <a:t>Espansione isoterma AB</a:t>
                </a:r>
              </a:p>
              <a:p>
                <a:r>
                  <a:rPr lang="it-IT" dirty="0" err="1"/>
                  <a:t>w</a:t>
                </a:r>
                <a:r>
                  <a:rPr lang="it-IT" baseline="-25000" dirty="0" err="1"/>
                  <a:t>BA</a:t>
                </a:r>
                <a:r>
                  <a:rPr lang="it-IT" dirty="0"/>
                  <a:t>=</a:t>
                </a:r>
                <a14:m>
                  <m:oMath xmlns:m="http://schemas.openxmlformats.org/officeDocument/2006/math">
                    <m:r>
                      <a:rPr lang="it-IT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it-IT" b="0" i="1" smtClean="0">
                        <a:latin typeface="Cambria Math" panose="02040503050406030204" pitchFamily="18" charset="0"/>
                      </a:rPr>
                      <m:t>𝑅</m:t>
                    </m:r>
                    <m:sSub>
                      <m:sSub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it-IT" b="0" i="1" smtClean="0">
                        <a:latin typeface="Cambria Math" panose="02040503050406030204" pitchFamily="18" charset="0"/>
                      </a:rPr>
                      <m:t>𝑙𝑛</m:t>
                    </m:r>
                    <m:d>
                      <m:dPr>
                        <m:ctrlPr>
                          <a:rPr lang="it-IT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it-IT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𝑉</m:t>
                                </m:r>
                              </m:e>
                              <m:sub>
                                <m:r>
                                  <a:rPr lang="it-IT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sub>
                            </m:sSub>
                          </m:den>
                        </m:f>
                      </m:e>
                    </m:d>
                  </m:oMath>
                </a14:m>
                <a:r>
                  <a:rPr lang="it-IT" dirty="0"/>
                  <a:t>=-1718,291868 J   </a:t>
                </a:r>
                <a:r>
                  <a:rPr lang="it-IT" dirty="0" err="1">
                    <a:solidFill>
                      <a:srgbClr val="FF0000"/>
                    </a:solidFill>
                  </a:rPr>
                  <a:t>q</a:t>
                </a:r>
                <a:r>
                  <a:rPr lang="it-IT" baseline="-25000" dirty="0" err="1">
                    <a:solidFill>
                      <a:srgbClr val="FF0000"/>
                    </a:solidFill>
                  </a:rPr>
                  <a:t>BA</a:t>
                </a:r>
                <a:r>
                  <a:rPr lang="it-IT" dirty="0">
                    <a:solidFill>
                      <a:srgbClr val="FF0000"/>
                    </a:solidFill>
                  </a:rPr>
                  <a:t>= +1718,291868 J</a:t>
                </a:r>
              </a:p>
              <a:p>
                <a:r>
                  <a:rPr lang="it-IT" dirty="0" err="1"/>
                  <a:t>w</a:t>
                </a:r>
                <a:r>
                  <a:rPr lang="it-IT" baseline="-25000" dirty="0" err="1"/>
                  <a:t>CB</a:t>
                </a:r>
                <a:r>
                  <a:rPr lang="it-IT" dirty="0"/>
                  <a:t>=-1371,89415 J 	</a:t>
                </a:r>
                <a:r>
                  <a:rPr lang="it-IT" dirty="0" err="1"/>
                  <a:t>q</a:t>
                </a:r>
                <a:r>
                  <a:rPr lang="it-IT" baseline="-25000" dirty="0" err="1"/>
                  <a:t>CB</a:t>
                </a:r>
                <a:r>
                  <a:rPr lang="it-IT" dirty="0"/>
                  <a:t>= 0		adiabatica</a:t>
                </a:r>
              </a:p>
              <a:p>
                <a:r>
                  <a:rPr lang="it-IT" dirty="0" err="1"/>
                  <a:t>w</a:t>
                </a:r>
                <a:r>
                  <a:rPr lang="it-IT" baseline="-25000" dirty="0" err="1"/>
                  <a:t>DC</a:t>
                </a:r>
                <a:r>
                  <a:rPr lang="it-IT" dirty="0"/>
                  <a:t>= 1084,34216 J 	</a:t>
                </a:r>
                <a:r>
                  <a:rPr lang="it-IT" dirty="0" err="1">
                    <a:solidFill>
                      <a:srgbClr val="0070C0"/>
                    </a:solidFill>
                  </a:rPr>
                  <a:t>q</a:t>
                </a:r>
                <a:r>
                  <a:rPr lang="it-IT" baseline="-25000" dirty="0" err="1">
                    <a:solidFill>
                      <a:srgbClr val="0070C0"/>
                    </a:solidFill>
                  </a:rPr>
                  <a:t>DC</a:t>
                </a:r>
                <a:r>
                  <a:rPr lang="it-IT" dirty="0">
                    <a:solidFill>
                      <a:srgbClr val="0070C0"/>
                    </a:solidFill>
                  </a:rPr>
                  <a:t>= -1084,34216 J	isoterma</a:t>
                </a:r>
              </a:p>
              <a:p>
                <a:r>
                  <a:rPr lang="it-IT" dirty="0" err="1"/>
                  <a:t>w</a:t>
                </a:r>
                <a:r>
                  <a:rPr lang="it-IT" baseline="-25000" dirty="0" err="1"/>
                  <a:t>AD</a:t>
                </a:r>
                <a:r>
                  <a:rPr lang="it-IT" dirty="0"/>
                  <a:t>= 1371,89415 J	</a:t>
                </a:r>
                <a:r>
                  <a:rPr lang="it-IT" dirty="0" err="1"/>
                  <a:t>q</a:t>
                </a:r>
                <a:r>
                  <a:rPr lang="it-IT" baseline="-25000" dirty="0" err="1"/>
                  <a:t>AD</a:t>
                </a:r>
                <a:r>
                  <a:rPr lang="it-IT" dirty="0"/>
                  <a:t>= 0		adiabatica</a:t>
                </a:r>
              </a:p>
              <a:p>
                <a:endParaRPr lang="it-IT" dirty="0"/>
              </a:p>
              <a:p>
                <a:r>
                  <a:rPr lang="it-IT" dirty="0"/>
                  <a:t>Per l’adiabatica CB (P</a:t>
                </a:r>
                <a:r>
                  <a:rPr lang="it-IT" baseline="-25000" dirty="0"/>
                  <a:t>C</a:t>
                </a:r>
                <a:r>
                  <a:rPr lang="it-IT" dirty="0"/>
                  <a:t>V</a:t>
                </a:r>
                <a:r>
                  <a:rPr lang="it-IT" baseline="-25000" dirty="0"/>
                  <a:t>C</a:t>
                </a:r>
                <a:r>
                  <a:rPr lang="it-IT" dirty="0"/>
                  <a:t>-P</a:t>
                </a:r>
                <a:r>
                  <a:rPr lang="it-IT" baseline="-25000" dirty="0"/>
                  <a:t>B</a:t>
                </a:r>
                <a:r>
                  <a:rPr lang="it-IT" dirty="0"/>
                  <a:t>V</a:t>
                </a:r>
                <a:r>
                  <a:rPr lang="it-IT" baseline="-25000" dirty="0"/>
                  <a:t>B</a:t>
                </a:r>
                <a:r>
                  <a:rPr lang="it-IT" dirty="0"/>
                  <a:t>)/(K-1)</a:t>
                </a:r>
              </a:p>
              <a:p>
                <a:r>
                  <a:rPr lang="it-IT" dirty="0"/>
                  <a:t>Ma P</a:t>
                </a:r>
                <a:r>
                  <a:rPr lang="it-IT" baseline="-25000" dirty="0"/>
                  <a:t>C</a:t>
                </a:r>
                <a:r>
                  <a:rPr lang="it-IT" dirty="0"/>
                  <a:t>V</a:t>
                </a:r>
                <a:r>
                  <a:rPr lang="it-IT" baseline="-25000" dirty="0"/>
                  <a:t>C</a:t>
                </a:r>
                <a:r>
                  <a:rPr lang="it-IT" dirty="0"/>
                  <a:t>= P</a:t>
                </a:r>
                <a:r>
                  <a:rPr lang="it-IT" baseline="-25000" dirty="0"/>
                  <a:t>D</a:t>
                </a:r>
                <a:r>
                  <a:rPr lang="it-IT" dirty="0"/>
                  <a:t>V</a:t>
                </a:r>
                <a:r>
                  <a:rPr lang="it-IT" baseline="-25000" dirty="0"/>
                  <a:t>D</a:t>
                </a:r>
                <a:r>
                  <a:rPr lang="it-IT" dirty="0"/>
                  <a:t> e P</a:t>
                </a:r>
                <a:r>
                  <a:rPr lang="it-IT" baseline="-25000" dirty="0"/>
                  <a:t>B</a:t>
                </a:r>
                <a:r>
                  <a:rPr lang="it-IT" dirty="0"/>
                  <a:t>V</a:t>
                </a:r>
                <a:r>
                  <a:rPr lang="it-IT" baseline="-25000" dirty="0"/>
                  <a:t>B</a:t>
                </a:r>
                <a:r>
                  <a:rPr lang="it-IT" dirty="0"/>
                  <a:t>=P</a:t>
                </a:r>
                <a:r>
                  <a:rPr lang="it-IT" baseline="-25000" dirty="0"/>
                  <a:t>A</a:t>
                </a:r>
                <a:r>
                  <a:rPr lang="it-IT" dirty="0"/>
                  <a:t>V</a:t>
                </a:r>
                <a:r>
                  <a:rPr lang="it-IT" baseline="-25000" dirty="0"/>
                  <a:t>A</a:t>
                </a:r>
                <a:r>
                  <a:rPr lang="it-IT" dirty="0"/>
                  <a:t>  (perché sono sulla stessa isoterma)</a:t>
                </a:r>
              </a:p>
              <a:p>
                <a:endParaRPr lang="it-IT" dirty="0"/>
              </a:p>
              <a:p>
                <a:endParaRPr lang="it-IT" dirty="0"/>
              </a:p>
              <a:p>
                <a:endParaRPr lang="it-IT" dirty="0"/>
              </a:p>
              <a:p>
                <a:endParaRPr lang="it-IT" dirty="0"/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8F2F259B-81DC-5061-6FA1-97142DE316F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50720"/>
                <a:ext cx="10515600" cy="4684903"/>
              </a:xfrm>
              <a:blipFill>
                <a:blip r:embed="rId2"/>
                <a:stretch>
                  <a:fillRect l="-1043" t="-2344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6769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97871D-AE12-DA6A-DAF8-482C2B248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Rendimento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6E1380C-C23D-390B-ABC3-F03A217F7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1-T</a:t>
            </a:r>
            <a:r>
              <a:rPr lang="it-IT" baseline="-25000" dirty="0"/>
              <a:t>fredda</a:t>
            </a:r>
            <a:r>
              <a:rPr lang="it-IT" dirty="0"/>
              <a:t>/</a:t>
            </a:r>
            <a:r>
              <a:rPr lang="it-IT" dirty="0" err="1"/>
              <a:t>T</a:t>
            </a:r>
            <a:r>
              <a:rPr lang="it-IT" baseline="-25000" dirty="0" err="1"/>
              <a:t>calda</a:t>
            </a:r>
            <a:r>
              <a:rPr lang="it-IT" dirty="0"/>
              <a:t>= 1-188,15/298,15= 0,368941808</a:t>
            </a:r>
          </a:p>
        </p:txBody>
      </p:sp>
    </p:spTree>
    <p:extLst>
      <p:ext uri="{BB962C8B-B14F-4D97-AF65-F5344CB8AC3E}">
        <p14:creationId xmlns:p14="http://schemas.microsoft.com/office/powerpoint/2010/main" val="1404365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F4EBC0-F387-D139-CEA2-309AE2638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Variazione di 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8CF966BD-6B17-8EE7-D6D4-66E0EA0BF4F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it-IT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it-IT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  <m:r>
                      <a:rPr lang="it-IT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nary>
                      <m:naryPr>
                        <m:ctrlPr>
                          <a:rPr lang="it-IT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it-IT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it-IT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</m:t>
                        </m:r>
                      </m:sup>
                      <m:e>
                        <m:f>
                          <m:fPr>
                            <m:ctrlPr>
                              <a:rPr lang="it-IT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it-IT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</m:t>
                            </m:r>
                            <m:sSub>
                              <m:sSubPr>
                                <m:ctrlPr>
                                  <a:rPr lang="it-IT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it-IT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𝑟𝑒𝑣</m:t>
                                </m:r>
                              </m:sub>
                            </m:sSub>
                          </m:num>
                          <m:den>
                            <m:r>
                              <a:rPr lang="it-IT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𝑇</m:t>
                            </m:r>
                          </m:den>
                        </m:f>
                      </m:e>
                    </m:nary>
                  </m:oMath>
                </a14:m>
                <a:endParaRPr lang="it-IT" sz="3600" dirty="0"/>
              </a:p>
              <a:p>
                <a:r>
                  <a:rPr lang="it-IT" dirty="0">
                    <a:latin typeface="Symbol" panose="05050102010706020507" pitchFamily="18" charset="2"/>
                  </a:rPr>
                  <a:t>D</a:t>
                </a:r>
                <a:r>
                  <a:rPr lang="it-IT" dirty="0"/>
                  <a:t>S</a:t>
                </a:r>
                <a:r>
                  <a:rPr lang="it-IT" baseline="-25000" dirty="0"/>
                  <a:t>BA</a:t>
                </a:r>
                <a:r>
                  <a:rPr lang="it-IT" dirty="0"/>
                  <a:t>=</a:t>
                </a:r>
                <a:r>
                  <a:rPr lang="it-IT" dirty="0" err="1"/>
                  <a:t>Rln</a:t>
                </a:r>
                <a:r>
                  <a:rPr lang="it-IT" dirty="0"/>
                  <a:t>(V</a:t>
                </a:r>
                <a:r>
                  <a:rPr lang="it-IT" baseline="-25000" dirty="0"/>
                  <a:t>B</a:t>
                </a:r>
                <a:r>
                  <a:rPr lang="it-IT" dirty="0"/>
                  <a:t>/V</a:t>
                </a:r>
                <a:r>
                  <a:rPr lang="it-IT" baseline="-25000" dirty="0"/>
                  <a:t>A</a:t>
                </a:r>
                <a:r>
                  <a:rPr lang="it-IT" dirty="0"/>
                  <a:t>)=+5,763179164 JK</a:t>
                </a:r>
                <a:r>
                  <a:rPr lang="it-IT" baseline="30000" dirty="0"/>
                  <a:t>-1</a:t>
                </a:r>
                <a:r>
                  <a:rPr lang="it-IT" dirty="0"/>
                  <a:t>	</a:t>
                </a:r>
                <a:r>
                  <a:rPr lang="it-IT" dirty="0">
                    <a:solidFill>
                      <a:srgbClr val="FF0000"/>
                    </a:solidFill>
                  </a:rPr>
                  <a:t>isoterma</a:t>
                </a:r>
              </a:p>
              <a:p>
                <a:r>
                  <a:rPr lang="it-IT" dirty="0">
                    <a:latin typeface="Symbol" panose="05050102010706020507" pitchFamily="18" charset="2"/>
                  </a:rPr>
                  <a:t>D</a:t>
                </a:r>
                <a:r>
                  <a:rPr lang="it-IT" dirty="0"/>
                  <a:t>S</a:t>
                </a:r>
                <a:r>
                  <a:rPr lang="it-IT" baseline="-25000" dirty="0"/>
                  <a:t>CB</a:t>
                </a:r>
                <a:r>
                  <a:rPr lang="it-IT" dirty="0"/>
                  <a:t>=0    adiabatica reversibile </a:t>
                </a:r>
                <a:r>
                  <a:rPr lang="it-IT" dirty="0" err="1"/>
                  <a:t>q</a:t>
                </a:r>
                <a:r>
                  <a:rPr lang="it-IT" baseline="-25000" dirty="0" err="1"/>
                  <a:t>rev</a:t>
                </a:r>
                <a:r>
                  <a:rPr lang="it-IT" dirty="0"/>
                  <a:t>=0</a:t>
                </a:r>
              </a:p>
              <a:p>
                <a:r>
                  <a:rPr lang="it-IT" dirty="0">
                    <a:latin typeface="Symbol" panose="05050102010706020507" pitchFamily="18" charset="2"/>
                  </a:rPr>
                  <a:t>D</a:t>
                </a:r>
                <a:r>
                  <a:rPr lang="it-IT" dirty="0"/>
                  <a:t>S</a:t>
                </a:r>
                <a:r>
                  <a:rPr lang="it-IT" baseline="-25000" dirty="0"/>
                  <a:t>DC</a:t>
                </a:r>
                <a:r>
                  <a:rPr lang="it-IT" dirty="0"/>
                  <a:t>=</a:t>
                </a:r>
                <a:r>
                  <a:rPr lang="it-IT" dirty="0" err="1"/>
                  <a:t>Rln</a:t>
                </a:r>
                <a:r>
                  <a:rPr lang="it-IT" dirty="0"/>
                  <a:t>(V</a:t>
                </a:r>
                <a:r>
                  <a:rPr lang="it-IT" baseline="-25000" dirty="0"/>
                  <a:t>D</a:t>
                </a:r>
                <a:r>
                  <a:rPr lang="it-IT" dirty="0"/>
                  <a:t>/V</a:t>
                </a:r>
                <a:r>
                  <a:rPr lang="it-IT" baseline="-25000" dirty="0"/>
                  <a:t>C</a:t>
                </a:r>
                <a:r>
                  <a:rPr lang="it-IT" dirty="0"/>
                  <a:t>)	= - 5,763179164 JK</a:t>
                </a:r>
                <a:r>
                  <a:rPr lang="it-IT" baseline="30000" dirty="0"/>
                  <a:t>-1 </a:t>
                </a:r>
                <a:r>
                  <a:rPr lang="it-IT" dirty="0"/>
                  <a:t>	</a:t>
                </a:r>
                <a:r>
                  <a:rPr lang="it-IT" dirty="0">
                    <a:solidFill>
                      <a:srgbClr val="0070C0"/>
                    </a:solidFill>
                  </a:rPr>
                  <a:t>isoterma</a:t>
                </a:r>
              </a:p>
              <a:p>
                <a:r>
                  <a:rPr lang="it-IT" dirty="0">
                    <a:latin typeface="Symbol" panose="05050102010706020507" pitchFamily="18" charset="2"/>
                  </a:rPr>
                  <a:t>D</a:t>
                </a:r>
                <a:r>
                  <a:rPr lang="it-IT" dirty="0"/>
                  <a:t>S</a:t>
                </a:r>
                <a:r>
                  <a:rPr lang="it-IT" baseline="-25000" dirty="0"/>
                  <a:t>CB</a:t>
                </a:r>
                <a:r>
                  <a:rPr lang="it-IT" dirty="0"/>
                  <a:t>=0    adiabatica reversibile </a:t>
                </a:r>
                <a:r>
                  <a:rPr lang="it-IT" dirty="0" err="1"/>
                  <a:t>q</a:t>
                </a:r>
                <a:r>
                  <a:rPr lang="it-IT" baseline="-25000" dirty="0" err="1"/>
                  <a:t>rev</a:t>
                </a:r>
                <a:r>
                  <a:rPr lang="it-IT" dirty="0"/>
                  <a:t>=0</a:t>
                </a:r>
              </a:p>
              <a:p>
                <a:r>
                  <a:rPr lang="it-IT" dirty="0"/>
                  <a:t>Sul ciclo </a:t>
                </a:r>
                <a:r>
                  <a:rPr lang="it-IT" dirty="0">
                    <a:latin typeface="Symbol" panose="05050102010706020507" pitchFamily="18" charset="2"/>
                  </a:rPr>
                  <a:t>D</a:t>
                </a:r>
                <a:r>
                  <a:rPr lang="it-IT" dirty="0"/>
                  <a:t>S</a:t>
                </a:r>
                <a:r>
                  <a:rPr lang="it-IT" baseline="-25000" dirty="0"/>
                  <a:t>TOT</a:t>
                </a:r>
                <a:r>
                  <a:rPr lang="it-IT" dirty="0"/>
                  <a:t>= 0: S è una funzione di stato</a:t>
                </a:r>
              </a:p>
              <a:p>
                <a:endParaRPr lang="it-IT" dirty="0"/>
              </a:p>
              <a:p>
                <a:endParaRPr lang="it-IT" dirty="0"/>
              </a:p>
              <a:p>
                <a:endParaRPr lang="it-IT" dirty="0"/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8CF966BD-6B17-8EE7-D6D4-66E0EA0BF4F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5518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A638C14D-2A9F-A2A6-C8C6-080381DB343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374904"/>
                <a:ext cx="10515600" cy="5802059"/>
              </a:xfrm>
            </p:spPr>
            <p:txBody>
              <a:bodyPr/>
              <a:lstStyle/>
              <a:p>
                <a:r>
                  <a:rPr lang="it-IT" dirty="0"/>
                  <a:t>Dalla relazione dell’espansione o compressione adiabatica</a:t>
                </a:r>
              </a:p>
              <a:p>
                <a:r>
                  <a:rPr lang="it-IT" dirty="0"/>
                  <a:t>T</a:t>
                </a:r>
                <a:r>
                  <a:rPr lang="it-IT" baseline="-25000" dirty="0"/>
                  <a:t>1</a:t>
                </a:r>
                <a:r>
                  <a:rPr lang="it-IT" dirty="0"/>
                  <a:t>V</a:t>
                </a:r>
                <a:r>
                  <a:rPr lang="it-IT" baseline="-25000" dirty="0"/>
                  <a:t>1</a:t>
                </a:r>
                <a:r>
                  <a:rPr lang="it-IT" baseline="30000" dirty="0"/>
                  <a:t>K-1</a:t>
                </a:r>
                <a:r>
                  <a:rPr lang="it-IT" dirty="0"/>
                  <a:t>= T</a:t>
                </a:r>
                <a:r>
                  <a:rPr lang="it-IT" baseline="-25000" dirty="0"/>
                  <a:t>2</a:t>
                </a:r>
                <a:r>
                  <a:rPr lang="it-IT" dirty="0"/>
                  <a:t>V</a:t>
                </a:r>
                <a:r>
                  <a:rPr lang="it-IT" baseline="-25000" dirty="0"/>
                  <a:t>2</a:t>
                </a:r>
                <a:r>
                  <a:rPr lang="it-IT" baseline="30000" dirty="0"/>
                  <a:t>K-2</a:t>
                </a:r>
              </a:p>
              <a:p>
                <a:r>
                  <a:rPr lang="it-IT" dirty="0"/>
                  <a:t>Si poteva prevedere che i due rapporti V</a:t>
                </a:r>
                <a:r>
                  <a:rPr lang="it-IT" baseline="-25000" dirty="0"/>
                  <a:t>A</a:t>
                </a:r>
                <a:r>
                  <a:rPr lang="it-IT" dirty="0"/>
                  <a:t>/V</a:t>
                </a:r>
                <a:r>
                  <a:rPr lang="it-IT" baseline="-25000" dirty="0"/>
                  <a:t>D</a:t>
                </a:r>
                <a:r>
                  <a:rPr lang="it-IT" dirty="0"/>
                  <a:t> e V</a:t>
                </a:r>
                <a:r>
                  <a:rPr lang="it-IT" baseline="-25000" dirty="0"/>
                  <a:t>B</a:t>
                </a:r>
                <a:r>
                  <a:rPr lang="it-IT" dirty="0"/>
                  <a:t>/V</a:t>
                </a:r>
                <a:r>
                  <a:rPr lang="it-IT" baseline="-25000" dirty="0"/>
                  <a:t>C</a:t>
                </a:r>
                <a:r>
                  <a:rPr lang="it-IT" dirty="0"/>
                  <a:t> fossero uguali</a:t>
                </a:r>
              </a:p>
              <a:p>
                <a:r>
                  <a:rPr lang="it-IT" dirty="0"/>
                  <a:t>Infatti dalla prima adiabatica</a:t>
                </a:r>
              </a:p>
              <a:p>
                <a:r>
                  <a:rPr lang="it-IT" dirty="0"/>
                  <a:t>T</a:t>
                </a:r>
                <a:r>
                  <a:rPr lang="it-IT" baseline="-25000" dirty="0"/>
                  <a:t>1</a:t>
                </a:r>
                <a:r>
                  <a:rPr lang="it-IT" dirty="0"/>
                  <a:t>V</a:t>
                </a:r>
                <a:r>
                  <a:rPr lang="it-IT" baseline="-25000" dirty="0"/>
                  <a:t>B</a:t>
                </a:r>
                <a:r>
                  <a:rPr lang="it-IT" baseline="30000" dirty="0"/>
                  <a:t>K-1</a:t>
                </a:r>
                <a:r>
                  <a:rPr lang="it-IT" dirty="0"/>
                  <a:t>= T</a:t>
                </a:r>
                <a:r>
                  <a:rPr lang="it-IT" baseline="-25000" dirty="0"/>
                  <a:t>2</a:t>
                </a:r>
                <a:r>
                  <a:rPr lang="it-IT" dirty="0"/>
                  <a:t>V</a:t>
                </a:r>
                <a:r>
                  <a:rPr lang="it-IT" baseline="-25000" dirty="0"/>
                  <a:t>c</a:t>
                </a:r>
                <a:r>
                  <a:rPr lang="it-IT" baseline="30000" dirty="0"/>
                  <a:t>K-1</a:t>
                </a:r>
              </a:p>
              <a:p>
                <a:r>
                  <a:rPr lang="it-IT" dirty="0"/>
                  <a:t>E dalla seconda</a:t>
                </a:r>
              </a:p>
              <a:p>
                <a:r>
                  <a:rPr lang="it-IT" dirty="0"/>
                  <a:t>T</a:t>
                </a:r>
                <a:r>
                  <a:rPr lang="it-IT" baseline="-25000" dirty="0"/>
                  <a:t>1</a:t>
                </a:r>
                <a:r>
                  <a:rPr lang="it-IT" dirty="0"/>
                  <a:t>V</a:t>
                </a:r>
                <a:r>
                  <a:rPr lang="it-IT" baseline="-25000" dirty="0"/>
                  <a:t>A</a:t>
                </a:r>
                <a:r>
                  <a:rPr lang="it-IT" baseline="30000" dirty="0"/>
                  <a:t>K-1</a:t>
                </a:r>
                <a:r>
                  <a:rPr lang="it-IT" dirty="0"/>
                  <a:t>= T</a:t>
                </a:r>
                <a:r>
                  <a:rPr lang="it-IT" baseline="-25000" dirty="0"/>
                  <a:t>2</a:t>
                </a:r>
                <a:r>
                  <a:rPr lang="it-IT" dirty="0"/>
                  <a:t>V</a:t>
                </a:r>
                <a:r>
                  <a:rPr lang="it-IT" baseline="-25000" dirty="0"/>
                  <a:t>D</a:t>
                </a:r>
                <a:r>
                  <a:rPr lang="it-IT" baseline="30000" dirty="0"/>
                  <a:t>K-1</a:t>
                </a:r>
              </a:p>
              <a:p>
                <a:r>
                  <a:rPr lang="it-IT" dirty="0"/>
                  <a:t>Cioè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t-IT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it-IT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it-IT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it-IT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b="0" i="1" smtClean="0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it-IT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it-IT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t-IT" b="0" i="1" smtClean="0"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it-IT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  <m:sup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1/(</m:t>
                        </m:r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it-IT" b="0" i="1" smtClean="0">
                            <a:latin typeface="Cambria Math" panose="02040503050406030204" pitchFamily="18" charset="0"/>
                          </a:rPr>
                          <m:t>−1)</m:t>
                        </m:r>
                      </m:sup>
                    </m:sSup>
                  </m:oMath>
                </a14:m>
                <a:r>
                  <a:rPr lang="it-IT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it-IT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b="0" i="1" dirty="0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it-IT" b="0" i="1" dirty="0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b="0" i="1" dirty="0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it-IT" b="0" i="1" dirty="0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den>
                    </m:f>
                    <m:r>
                      <a:rPr lang="it-IT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b="0" i="1" dirty="0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it-IT" b="0" i="1" dirty="0" smtClean="0">
                                <a:latin typeface="Cambria Math" panose="02040503050406030204" pitchFamily="18" charset="0"/>
                              </a:rPr>
                              <m:t>𝐷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it-IT" b="0" i="1" dirty="0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b="0" i="1" dirty="0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it-IT" b="0" i="1" dirty="0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</m:oMath>
                </a14:m>
                <a:endParaRPr lang="it-IT" dirty="0"/>
              </a:p>
              <a:p>
                <a:r>
                  <a:rPr lang="it-IT" dirty="0"/>
                  <a:t>Sostituendo nell’argomento del logaritmo somma dei logaritmi il risultato è 1 e il logaritmo </a:t>
                </a:r>
                <a:r>
                  <a:rPr lang="it-IT"/>
                  <a:t>è nullo</a:t>
                </a:r>
                <a:endParaRPr lang="it-IT" dirty="0"/>
              </a:p>
              <a:p>
                <a:endParaRPr lang="it-IT" dirty="0"/>
              </a:p>
            </p:txBody>
          </p:sp>
        </mc:Choice>
        <mc:Fallback xmlns="">
          <p:sp>
            <p:nvSpPr>
              <p:cNvPr id="3" name="Segnaposto contenuto 2">
                <a:extLst>
                  <a:ext uri="{FF2B5EF4-FFF2-40B4-BE49-F238E27FC236}">
                    <a16:creationId xmlns:a16="http://schemas.microsoft.com/office/drawing/2014/main" id="{A638C14D-2A9F-A2A6-C8C6-080381DB343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74904"/>
                <a:ext cx="10515600" cy="5802059"/>
              </a:xfrm>
              <a:blipFill>
                <a:blip r:embed="rId2"/>
                <a:stretch>
                  <a:fillRect l="-1043" t="-1893" r="-580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2825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BB5063-39C2-3D63-BE85-733EBA8EA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it-IT" sz="4200" dirty="0"/>
              <a:t>Lavoro espansione isobara (p=</a:t>
            </a:r>
            <a:r>
              <a:rPr lang="it-IT" sz="4200" dirty="0" err="1"/>
              <a:t>p</a:t>
            </a:r>
            <a:r>
              <a:rPr lang="it-IT" sz="4200" baseline="-25000" dirty="0" err="1"/>
              <a:t>B</a:t>
            </a:r>
            <a:r>
              <a:rPr lang="it-IT" sz="4200" dirty="0"/>
              <a:t>) da V</a:t>
            </a:r>
            <a:r>
              <a:rPr lang="it-IT" sz="4200" baseline="-25000" dirty="0"/>
              <a:t>A</a:t>
            </a:r>
            <a:r>
              <a:rPr lang="it-IT" sz="4200" dirty="0"/>
              <a:t> a V</a:t>
            </a:r>
            <a:r>
              <a:rPr lang="it-IT" sz="4200" baseline="-25000" dirty="0"/>
              <a:t>B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DC99DA-319B-7AB5-DAEA-BCD393D31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985805" cy="3659732"/>
          </a:xfrm>
        </p:spPr>
        <p:txBody>
          <a:bodyPr>
            <a:normAutofit/>
          </a:bodyPr>
          <a:lstStyle/>
          <a:p>
            <a:r>
              <a:rPr lang="it-IT" sz="2400" dirty="0"/>
              <a:t>Lavoro per espansione a </a:t>
            </a:r>
            <a:r>
              <a:rPr lang="it-IT" sz="2400" dirty="0" err="1"/>
              <a:t>pext</a:t>
            </a:r>
            <a:r>
              <a:rPr lang="it-IT" sz="2400" dirty="0"/>
              <a:t>= cost </a:t>
            </a:r>
          </a:p>
          <a:p>
            <a:r>
              <a:rPr lang="it-IT" sz="2400" dirty="0" err="1"/>
              <a:t>w</a:t>
            </a:r>
            <a:r>
              <a:rPr lang="it-IT" sz="2400" baseline="-25000" dirty="0" err="1"/>
              <a:t>BA</a:t>
            </a:r>
            <a:r>
              <a:rPr lang="it-IT" sz="2400" dirty="0"/>
              <a:t>=-</a:t>
            </a:r>
            <a:r>
              <a:rPr lang="it-IT" sz="2400" dirty="0" err="1"/>
              <a:t>p</a:t>
            </a:r>
            <a:r>
              <a:rPr lang="it-IT" sz="2400" baseline="-25000" dirty="0" err="1"/>
              <a:t>B</a:t>
            </a:r>
            <a:r>
              <a:rPr lang="it-IT" sz="2400" dirty="0"/>
              <a:t>(V</a:t>
            </a:r>
            <a:r>
              <a:rPr lang="it-IT" sz="2400" baseline="-25000" dirty="0"/>
              <a:t>B</a:t>
            </a:r>
            <a:r>
              <a:rPr lang="it-IT" sz="2400" dirty="0"/>
              <a:t>-V</a:t>
            </a:r>
            <a:r>
              <a:rPr lang="it-IT" sz="2400" baseline="-25000" dirty="0"/>
              <a:t>A</a:t>
            </a:r>
            <a:r>
              <a:rPr lang="it-IT" sz="2400" dirty="0"/>
              <a:t>)=</a:t>
            </a:r>
          </a:p>
          <a:p>
            <a:r>
              <a:rPr lang="it-IT" sz="2400" dirty="0"/>
              <a:t>-1239,485578 J</a:t>
            </a:r>
          </a:p>
          <a:p>
            <a:r>
              <a:rPr lang="it-IT" sz="2400" dirty="0"/>
              <a:t>Non è una trasformazione reversibile</a:t>
            </a:r>
          </a:p>
          <a:p>
            <a:r>
              <a:rPr lang="it-IT" sz="2400" dirty="0">
                <a:latin typeface="Symbol" panose="05050102010706020507" pitchFamily="18" charset="2"/>
              </a:rPr>
              <a:t>D</a:t>
            </a:r>
            <a:r>
              <a:rPr lang="it-IT" sz="2400" dirty="0"/>
              <a:t>S da A B si calcola dal percorso reversibile perché S è funzione di stato</a:t>
            </a:r>
          </a:p>
        </p:txBody>
      </p: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4E2CBFE4-3F3B-F037-7D9E-8002CDF0322B}"/>
              </a:ext>
            </a:extLst>
          </p:cNvPr>
          <p:cNvGrpSpPr/>
          <p:nvPr/>
        </p:nvGrpSpPr>
        <p:grpSpPr>
          <a:xfrm>
            <a:off x="5311702" y="10"/>
            <a:ext cx="6878775" cy="6857990"/>
            <a:chOff x="5311702" y="10"/>
            <a:chExt cx="6878775" cy="6857990"/>
          </a:xfrm>
        </p:grpSpPr>
        <p:pic>
          <p:nvPicPr>
            <p:cNvPr id="4" name="Immagine 3">
              <a:extLst>
                <a:ext uri="{FF2B5EF4-FFF2-40B4-BE49-F238E27FC236}">
                  <a16:creationId xmlns:a16="http://schemas.microsoft.com/office/drawing/2014/main" id="{34CF9CAA-6E07-6185-B1AB-16E91F123C1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1229" r="24796" b="-2"/>
            <a:stretch>
              <a:fillRect/>
            </a:stretch>
          </p:blipFill>
          <p:spPr>
            <a:xfrm>
              <a:off x="5311702" y="10"/>
              <a:ext cx="6878775" cy="6857990"/>
            </a:xfrm>
            <a:custGeom>
              <a:avLst/>
              <a:gdLst/>
              <a:ahLst/>
              <a:cxnLst/>
              <a:rect l="l" t="t" r="r" b="b"/>
              <a:pathLst>
                <a:path w="6878775" h="6858000">
                  <a:moveTo>
                    <a:pt x="1102973" y="0"/>
                  </a:moveTo>
                  <a:lnTo>
                    <a:pt x="1160688" y="0"/>
                  </a:lnTo>
                  <a:lnTo>
                    <a:pt x="983189" y="331786"/>
                  </a:lnTo>
                  <a:cubicBezTo>
                    <a:pt x="914866" y="469145"/>
                    <a:pt x="850355" y="608712"/>
                    <a:pt x="789261" y="750263"/>
                  </a:cubicBezTo>
                  <a:cubicBezTo>
                    <a:pt x="774307" y="784928"/>
                    <a:pt x="759992" y="819849"/>
                    <a:pt x="745295" y="854514"/>
                  </a:cubicBezTo>
                  <a:cubicBezTo>
                    <a:pt x="756682" y="845393"/>
                    <a:pt x="765489" y="833492"/>
                    <a:pt x="770857" y="819975"/>
                  </a:cubicBezTo>
                  <a:cubicBezTo>
                    <a:pt x="879943" y="589569"/>
                    <a:pt x="999605" y="365513"/>
                    <a:pt x="1131329" y="148742"/>
                  </a:cubicBezTo>
                  <a:lnTo>
                    <a:pt x="1227589" y="0"/>
                  </a:lnTo>
                  <a:lnTo>
                    <a:pt x="6878775" y="0"/>
                  </a:lnTo>
                  <a:lnTo>
                    <a:pt x="6878775" y="6858000"/>
                  </a:lnTo>
                  <a:lnTo>
                    <a:pt x="713521" y="6858000"/>
                  </a:lnTo>
                  <a:lnTo>
                    <a:pt x="625642" y="6670527"/>
                  </a:lnTo>
                  <a:cubicBezTo>
                    <a:pt x="507232" y="6398531"/>
                    <a:pt x="403083" y="6118381"/>
                    <a:pt x="312785" y="5830359"/>
                  </a:cubicBezTo>
                  <a:cubicBezTo>
                    <a:pt x="278149" y="5719759"/>
                    <a:pt x="248879" y="5607635"/>
                    <a:pt x="212198" y="5480401"/>
                  </a:cubicBezTo>
                  <a:cubicBezTo>
                    <a:pt x="212208" y="5491601"/>
                    <a:pt x="212803" y="5502788"/>
                    <a:pt x="213988" y="5513923"/>
                  </a:cubicBezTo>
                  <a:cubicBezTo>
                    <a:pt x="264089" y="5723695"/>
                    <a:pt x="307290" y="5935370"/>
                    <a:pt x="365826" y="6142729"/>
                  </a:cubicBezTo>
                  <a:cubicBezTo>
                    <a:pt x="433152" y="6380817"/>
                    <a:pt x="510068" y="6614016"/>
                    <a:pt x="597975" y="6841549"/>
                  </a:cubicBezTo>
                  <a:lnTo>
                    <a:pt x="604824" y="6858000"/>
                  </a:lnTo>
                  <a:lnTo>
                    <a:pt x="552056" y="6858000"/>
                  </a:lnTo>
                  <a:lnTo>
                    <a:pt x="539576" y="6828295"/>
                  </a:lnTo>
                  <a:cubicBezTo>
                    <a:pt x="380597" y="6414594"/>
                    <a:pt x="260223" y="5988893"/>
                    <a:pt x="171555" y="5552906"/>
                  </a:cubicBezTo>
                  <a:cubicBezTo>
                    <a:pt x="91163" y="5157998"/>
                    <a:pt x="43746" y="4758899"/>
                    <a:pt x="12305" y="4357388"/>
                  </a:cubicBezTo>
                  <a:cubicBezTo>
                    <a:pt x="-14281" y="4013908"/>
                    <a:pt x="4507" y="3672965"/>
                    <a:pt x="46684" y="3331516"/>
                  </a:cubicBezTo>
                  <a:cubicBezTo>
                    <a:pt x="127203" y="2664286"/>
                    <a:pt x="277819" y="2007265"/>
                    <a:pt x="496065" y="1371196"/>
                  </a:cubicBezTo>
                  <a:cubicBezTo>
                    <a:pt x="636273" y="966066"/>
                    <a:pt x="800445" y="573253"/>
                    <a:pt x="995723" y="196614"/>
                  </a:cubicBezTo>
                  <a:close/>
                </a:path>
              </a:pathLst>
            </a:custGeom>
          </p:spPr>
        </p:pic>
        <p:cxnSp>
          <p:nvCxnSpPr>
            <p:cNvPr id="10" name="Connettore diritto 9">
              <a:extLst>
                <a:ext uri="{FF2B5EF4-FFF2-40B4-BE49-F238E27FC236}">
                  <a16:creationId xmlns:a16="http://schemas.microsoft.com/office/drawing/2014/main" id="{A903EDDE-906E-89BE-3E51-94F3042995D7}"/>
                </a:ext>
              </a:extLst>
            </p:cNvPr>
            <p:cNvCxnSpPr/>
            <p:nvPr/>
          </p:nvCxnSpPr>
          <p:spPr>
            <a:xfrm>
              <a:off x="7022592" y="2198132"/>
              <a:ext cx="0" cy="1861804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C03AD22F-CB08-D993-8C58-9969FF663186}"/>
              </a:ext>
            </a:extLst>
          </p:cNvPr>
          <p:cNvSpPr txBox="1"/>
          <p:nvPr/>
        </p:nvSpPr>
        <p:spPr>
          <a:xfrm>
            <a:off x="7232904" y="1828800"/>
            <a:ext cx="566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7628DF9-739A-B147-C9B8-4D5FCD40D244}"/>
              </a:ext>
            </a:extLst>
          </p:cNvPr>
          <p:cNvSpPr txBox="1"/>
          <p:nvPr/>
        </p:nvSpPr>
        <p:spPr>
          <a:xfrm>
            <a:off x="8906256" y="3429000"/>
            <a:ext cx="484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B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B08C1E17-C185-4569-66B4-95BC8F0A0291}"/>
              </a:ext>
            </a:extLst>
          </p:cNvPr>
          <p:cNvSpPr txBox="1"/>
          <p:nvPr/>
        </p:nvSpPr>
        <p:spPr>
          <a:xfrm>
            <a:off x="6949440" y="3602736"/>
            <a:ext cx="484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044527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1EB017-77CC-44B2-8C64-BB5DCAC1F6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Oppure posso calcolare il </a:t>
            </a:r>
            <a:r>
              <a:rPr lang="it-IT" dirty="0">
                <a:latin typeface="Symbol" panose="05050102010706020507" pitchFamily="18" charset="2"/>
              </a:rPr>
              <a:t>D</a:t>
            </a:r>
            <a:r>
              <a:rPr lang="it-IT" dirty="0"/>
              <a:t>S come somma di un </a:t>
            </a:r>
            <a:r>
              <a:rPr lang="it-IT" b="1" dirty="0"/>
              <a:t>raffreddamento a V cost</a:t>
            </a:r>
            <a:r>
              <a:rPr lang="it-IT" dirty="0"/>
              <a:t> e un </a:t>
            </a:r>
            <a:r>
              <a:rPr lang="it-IT" b="1" dirty="0"/>
              <a:t>riscaldamento a p cost </a:t>
            </a:r>
          </a:p>
          <a:p>
            <a:pPr marL="0" indent="0">
              <a:buNone/>
            </a:pPr>
            <a:r>
              <a:rPr lang="it-IT" dirty="0"/>
              <a:t>Il gas nel punto E (</a:t>
            </a:r>
            <a:r>
              <a:rPr lang="it-IT" dirty="0" err="1"/>
              <a:t>p</a:t>
            </a:r>
            <a:r>
              <a:rPr lang="it-IT" baseline="-25000" dirty="0" err="1"/>
              <a:t>E</a:t>
            </a:r>
            <a:r>
              <a:rPr lang="it-IT" dirty="0"/>
              <a:t>= </a:t>
            </a:r>
            <a:r>
              <a:rPr lang="it-IT" dirty="0" err="1"/>
              <a:t>p</a:t>
            </a:r>
            <a:r>
              <a:rPr lang="it-IT" baseline="-25000" dirty="0" err="1"/>
              <a:t>B</a:t>
            </a:r>
            <a:r>
              <a:rPr lang="it-IT" dirty="0"/>
              <a:t> e V</a:t>
            </a:r>
            <a:r>
              <a:rPr lang="it-IT" baseline="-25000" dirty="0"/>
              <a:t>E</a:t>
            </a:r>
            <a:r>
              <a:rPr lang="it-IT" dirty="0"/>
              <a:t>=V</a:t>
            </a:r>
            <a:r>
              <a:rPr lang="it-IT" baseline="-25000" dirty="0"/>
              <a:t>A</a:t>
            </a:r>
            <a:r>
              <a:rPr lang="it-IT" dirty="0"/>
              <a:t>) ha T</a:t>
            </a:r>
            <a:r>
              <a:rPr lang="it-IT" baseline="-25000" dirty="0"/>
              <a:t>E</a:t>
            </a:r>
            <a:r>
              <a:rPr lang="it-IT" dirty="0"/>
              <a:t>= 149,075 K</a:t>
            </a:r>
          </a:p>
          <a:p>
            <a:pPr marL="0" indent="0">
              <a:buNone/>
            </a:pPr>
            <a:r>
              <a:rPr lang="it-IT" dirty="0">
                <a:latin typeface="Symbol" panose="05050102010706020507" pitchFamily="18" charset="2"/>
              </a:rPr>
              <a:t>D</a:t>
            </a:r>
            <a:r>
              <a:rPr lang="it-IT" dirty="0"/>
              <a:t>S</a:t>
            </a:r>
            <a:r>
              <a:rPr lang="it-IT" baseline="-25000" dirty="0"/>
              <a:t>EA</a:t>
            </a:r>
            <a:r>
              <a:rPr lang="it-IT" dirty="0"/>
              <a:t>=</a:t>
            </a:r>
            <a:r>
              <a:rPr lang="it-IT" dirty="0" err="1"/>
              <a:t>C</a:t>
            </a:r>
            <a:r>
              <a:rPr lang="it-IT" baseline="-25000" dirty="0" err="1"/>
              <a:t>V</a:t>
            </a:r>
            <a:r>
              <a:rPr lang="it-IT" dirty="0" err="1"/>
              <a:t>ln</a:t>
            </a:r>
            <a:r>
              <a:rPr lang="it-IT" dirty="0"/>
              <a:t>(T</a:t>
            </a:r>
            <a:r>
              <a:rPr lang="it-IT" baseline="-25000" dirty="0"/>
              <a:t>E</a:t>
            </a:r>
            <a:r>
              <a:rPr lang="it-IT" dirty="0"/>
              <a:t>/T</a:t>
            </a:r>
            <a:r>
              <a:rPr lang="it-IT" baseline="-25000" dirty="0"/>
              <a:t>A</a:t>
            </a:r>
            <a:r>
              <a:rPr lang="it-IT" dirty="0"/>
              <a:t>)=8,644768746 JK</a:t>
            </a:r>
            <a:r>
              <a:rPr lang="it-IT" baseline="30000" dirty="0"/>
              <a:t>-1</a:t>
            </a:r>
          </a:p>
          <a:p>
            <a:pPr marL="0" indent="0">
              <a:buNone/>
            </a:pPr>
            <a:r>
              <a:rPr lang="it-IT" dirty="0">
                <a:latin typeface="Symbol" panose="05050102010706020507" pitchFamily="18" charset="2"/>
              </a:rPr>
              <a:t>D</a:t>
            </a:r>
            <a:r>
              <a:rPr lang="it-IT" dirty="0"/>
              <a:t>S</a:t>
            </a:r>
            <a:r>
              <a:rPr lang="it-IT" baseline="-25000" dirty="0"/>
              <a:t>EB</a:t>
            </a:r>
            <a:r>
              <a:rPr lang="it-IT" dirty="0"/>
              <a:t>= </a:t>
            </a:r>
            <a:r>
              <a:rPr lang="it-IT" dirty="0" err="1"/>
              <a:t>C</a:t>
            </a:r>
            <a:r>
              <a:rPr lang="it-IT" baseline="-25000" dirty="0" err="1"/>
              <a:t>p</a:t>
            </a:r>
            <a:r>
              <a:rPr lang="it-IT" dirty="0" err="1"/>
              <a:t>ln</a:t>
            </a:r>
            <a:r>
              <a:rPr lang="it-IT" dirty="0"/>
              <a:t>(T</a:t>
            </a:r>
            <a:r>
              <a:rPr lang="it-IT" baseline="-25000" dirty="0"/>
              <a:t>B</a:t>
            </a:r>
            <a:r>
              <a:rPr lang="it-IT" dirty="0"/>
              <a:t>/T</a:t>
            </a:r>
            <a:r>
              <a:rPr lang="it-IT" baseline="-25000" dirty="0"/>
              <a:t>E</a:t>
            </a:r>
            <a:r>
              <a:rPr lang="it-IT" dirty="0"/>
              <a:t>)= -14,40794791 JK</a:t>
            </a:r>
            <a:r>
              <a:rPr lang="it-IT" baseline="30000" dirty="0"/>
              <a:t>-1	</a:t>
            </a:r>
            <a:r>
              <a:rPr lang="it-IT" dirty="0"/>
              <a:t>ricordando che T</a:t>
            </a:r>
            <a:r>
              <a:rPr lang="it-IT" baseline="-25000" dirty="0"/>
              <a:t>B</a:t>
            </a:r>
            <a:r>
              <a:rPr lang="it-IT" dirty="0"/>
              <a:t>=T</a:t>
            </a:r>
            <a:r>
              <a:rPr lang="it-IT" baseline="-25000" dirty="0"/>
              <a:t>A</a:t>
            </a:r>
          </a:p>
          <a:p>
            <a:pPr marL="0" indent="0">
              <a:buNone/>
            </a:pPr>
            <a:r>
              <a:rPr lang="it-IT" dirty="0"/>
              <a:t>Globalmente</a:t>
            </a:r>
          </a:p>
          <a:p>
            <a:pPr marL="0" indent="0">
              <a:buNone/>
            </a:pPr>
            <a:r>
              <a:rPr lang="it-IT" b="1" dirty="0">
                <a:latin typeface="Symbol" panose="05050102010706020507" pitchFamily="18" charset="2"/>
              </a:rPr>
              <a:t>D</a:t>
            </a:r>
            <a:r>
              <a:rPr lang="it-IT" b="1" dirty="0"/>
              <a:t>S</a:t>
            </a:r>
            <a:r>
              <a:rPr lang="it-IT" b="1" baseline="-25000" dirty="0"/>
              <a:t>TOT</a:t>
            </a:r>
            <a:r>
              <a:rPr lang="it-IT" b="1" dirty="0"/>
              <a:t>= -5,763179164 JK</a:t>
            </a:r>
            <a:r>
              <a:rPr lang="it-IT" b="1" baseline="30000" dirty="0"/>
              <a:t>-1</a:t>
            </a:r>
            <a:endParaRPr lang="it-IT" b="1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851053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</TotalTime>
  <Words>524</Words>
  <Application>Microsoft Office PowerPoint</Application>
  <PresentationFormat>Widescreen</PresentationFormat>
  <Paragraphs>71</Paragraphs>
  <Slides>9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Cambria Math</vt:lpstr>
      <vt:lpstr>Symbol</vt:lpstr>
      <vt:lpstr>Tema di Office</vt:lpstr>
      <vt:lpstr>Ciclo di Carnot per un gas ideale</vt:lpstr>
      <vt:lpstr>Presentazione standard di PowerPoint</vt:lpstr>
      <vt:lpstr>Equazioni per la trasformazione adiabatica </vt:lpstr>
      <vt:lpstr>Lavoro e calore durante il ciclo </vt:lpstr>
      <vt:lpstr>Rendimento</vt:lpstr>
      <vt:lpstr>Variazione di S </vt:lpstr>
      <vt:lpstr>Presentazione standard di PowerPoint</vt:lpstr>
      <vt:lpstr>Lavoro espansione isobara (p=pB) da VA a VB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ASARO FIORETTA</dc:creator>
  <cp:lastModifiedBy>ASARO FIORETTA</cp:lastModifiedBy>
  <cp:revision>64</cp:revision>
  <dcterms:created xsi:type="dcterms:W3CDTF">2026-03-12T15:59:25Z</dcterms:created>
  <dcterms:modified xsi:type="dcterms:W3CDTF">2026-03-13T12:59:41Z</dcterms:modified>
</cp:coreProperties>
</file>